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90" r:id="rId3"/>
    <p:sldId id="270" r:id="rId4"/>
    <p:sldId id="281" r:id="rId5"/>
    <p:sldId id="300" r:id="rId6"/>
    <p:sldId id="285" r:id="rId7"/>
    <p:sldId id="286" r:id="rId8"/>
    <p:sldId id="287" r:id="rId9"/>
    <p:sldId id="288" r:id="rId10"/>
    <p:sldId id="312" r:id="rId11"/>
    <p:sldId id="311" r:id="rId12"/>
    <p:sldId id="304" r:id="rId13"/>
    <p:sldId id="310" r:id="rId14"/>
    <p:sldId id="305" r:id="rId15"/>
    <p:sldId id="303" r:id="rId16"/>
    <p:sldId id="306" r:id="rId17"/>
    <p:sldId id="307" r:id="rId18"/>
    <p:sldId id="308" r:id="rId19"/>
    <p:sldId id="30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178" autoAdjust="0"/>
  </p:normalViewPr>
  <p:slideViewPr>
    <p:cSldViewPr>
      <p:cViewPr>
        <p:scale>
          <a:sx n="68" d="100"/>
          <a:sy n="68" d="100"/>
        </p:scale>
        <p:origin x="-2874" y="-7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A31E58-07D8-44CF-B64F-2D6CFFB96A58}" type="datetimeFigureOut">
              <a:rPr lang="en-US" smtClean="0"/>
              <a:pPr/>
              <a:t>7/8/2013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6A5B10-0689-4F09-8972-7462C2643A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presentation is an overview of Exelis VIS, the business groups we are associated with, how Geospatial Systems fits in the corporate model, and the products we provide and how they can work for you.</a:t>
            </a:r>
            <a:endParaRPr lang="en-US" dirty="0" smtClean="0"/>
          </a:p>
        </p:txBody>
      </p:sp>
      <p:sp>
        <p:nvSpPr>
          <p:cNvPr id="4" name="Slide Number Placeholder 3"/>
          <p:cNvSpPr>
            <a:spLocks noGrp="1"/>
          </p:cNvSpPr>
          <p:nvPr>
            <p:ph type="sldNum" sz="quarter" idx="10"/>
          </p:nvPr>
        </p:nvSpPr>
        <p:spPr/>
        <p:txBody>
          <a:bodyPr/>
          <a:lstStyle/>
          <a:p>
            <a:fld id="{A66A5B10-0689-4F09-8972-7462C2643A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IDL is the trusted scientific programming language used across disciplines to create meaningful visualizations out of complex numerical data. From small scale analysis programs to widely deployed applications, IDL provides the comprehensive computing environment you need to effectively get information from your data. </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 Slide)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3D view of Saint John US Virgin Islands - data fusion - ALI image fused with E3De DEM from LiDAR point cloud</a:t>
            </a:r>
          </a:p>
        </p:txBody>
      </p:sp>
      <p:sp>
        <p:nvSpPr>
          <p:cNvPr id="4" name="Slide Number Placeholder 3"/>
          <p:cNvSpPr>
            <a:spLocks noGrp="1"/>
          </p:cNvSpPr>
          <p:nvPr>
            <p:ph type="sldNum" sz="quarter" idx="10"/>
          </p:nvPr>
        </p:nvSpPr>
        <p:spPr/>
        <p:txBody>
          <a:bodyPr/>
          <a:lstStyle/>
          <a:p>
            <a:fld id="{A66A5B10-0689-4F09-8972-7462C2643A0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ENVI | LiDAR is an interactive geospatial software environment that allows you use LiDAR data to create powerful, realistic 3D visualizations and easily extract important features and products from your raw LiDAR point cloud data. </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 Slide)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One of the greatest advantages of using ENVI is the ability to easily extend and customize ENVI functionality with IDL.  Use IDL to add your own algorithms, create batch processes, add custom tools, and more.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latin typeface="+mn-lt"/>
                <a:ea typeface="+mn-ea"/>
                <a:cs typeface="+mn-cs"/>
              </a:rPr>
              <a:t>Image example:</a:t>
            </a:r>
            <a:r>
              <a:rPr lang="en-US" sz="1200" kern="1200" baseline="0" smtClean="0">
                <a:solidFill>
                  <a:schemeClr val="tx1"/>
                </a:solidFill>
                <a:latin typeface="+mn-lt"/>
                <a:ea typeface="+mn-ea"/>
                <a:cs typeface="+mn-cs"/>
              </a:rPr>
              <a:t> </a:t>
            </a:r>
            <a:r>
              <a:rPr lang="en-US" sz="1200" kern="1200" dirty="0" smtClean="0">
                <a:solidFill>
                  <a:schemeClr val="tx1"/>
                </a:solidFill>
                <a:latin typeface="+mn-lt"/>
                <a:ea typeface="+mn-ea"/>
                <a:cs typeface="+mn-cs"/>
              </a:rPr>
              <a:t>IDL tools for easily generating an </a:t>
            </a:r>
            <a:r>
              <a:rPr lang="en-US" sz="1200" kern="1200" smtClean="0">
                <a:solidFill>
                  <a:schemeClr val="tx1"/>
                </a:solidFill>
                <a:latin typeface="+mn-lt"/>
                <a:ea typeface="+mn-ea"/>
                <a:cs typeface="+mn-cs"/>
              </a:rPr>
              <a:t>ENVI extension.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As the demand for access to geospatial information grows, the need for new and more efficient ways to deliver information to those who need it most becomes more important. That's why Exelis Visual Information Solutions created ENVI Services Engine, a cloud-based image analysis solutions that allows your organization to create, publish, and deploy advanced ENVI image and data analytics to any existing enterprise infrastructure.</a:t>
            </a:r>
          </a:p>
        </p:txBody>
      </p:sp>
      <p:sp>
        <p:nvSpPr>
          <p:cNvPr id="4" name="Slide Number Placeholder 3"/>
          <p:cNvSpPr>
            <a:spLocks noGrp="1"/>
          </p:cNvSpPr>
          <p:nvPr>
            <p:ph type="sldNum" sz="quarter" idx="10"/>
          </p:nvPr>
        </p:nvSpPr>
        <p:spPr/>
        <p:txBody>
          <a:bodyPr/>
          <a:lstStyle/>
          <a:p>
            <a:fld id="{A66A5B10-0689-4F09-8972-7462C2643A0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Configure seamlessly with your existing infrastructure</a:t>
            </a:r>
          </a:p>
          <a:p>
            <a:endParaRPr lang="en-US" sz="1200" b="1"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ENVI’s cloud based solutions are middleware independent, meaning you</a:t>
            </a:r>
            <a:r>
              <a:rPr lang="en-US" sz="1200" b="0" kern="1200" baseline="0" dirty="0" smtClean="0">
                <a:solidFill>
                  <a:schemeClr val="tx1"/>
                </a:solidFill>
                <a:latin typeface="+mn-lt"/>
                <a:ea typeface="+mn-ea"/>
                <a:cs typeface="+mn-cs"/>
              </a:rPr>
              <a:t> can integrate enterprise level image analysis capabilities without having to re-configure your existing architecture. Based on HTTP REST, ENVI Services can be called by any middleware component via a </a:t>
            </a:r>
            <a:r>
              <a:rPr lang="en-US" sz="1200" b="0" kern="1200" baseline="0" dirty="0" err="1" smtClean="0">
                <a:solidFill>
                  <a:schemeClr val="tx1"/>
                </a:solidFill>
                <a:latin typeface="+mn-lt"/>
                <a:ea typeface="+mn-ea"/>
                <a:cs typeface="+mn-cs"/>
              </a:rPr>
              <a:t>RESTful</a:t>
            </a:r>
            <a:r>
              <a:rPr lang="en-US" sz="1200" b="0" kern="1200" baseline="0" dirty="0" smtClean="0">
                <a:solidFill>
                  <a:schemeClr val="tx1"/>
                </a:solidFill>
                <a:latin typeface="+mn-lt"/>
                <a:ea typeface="+mn-ea"/>
                <a:cs typeface="+mn-cs"/>
              </a:rPr>
              <a:t> call, and return derived products such as </a:t>
            </a:r>
            <a:r>
              <a:rPr lang="en-US" sz="1200" b="0" kern="1200" baseline="0" dirty="0" err="1" smtClean="0">
                <a:solidFill>
                  <a:schemeClr val="tx1"/>
                </a:solidFill>
                <a:latin typeface="+mn-lt"/>
                <a:ea typeface="+mn-ea"/>
                <a:cs typeface="+mn-cs"/>
              </a:rPr>
              <a:t>shapefiles</a:t>
            </a:r>
            <a:r>
              <a:rPr lang="en-US" sz="1200" b="0" kern="1200" baseline="0" dirty="0" smtClean="0">
                <a:solidFill>
                  <a:schemeClr val="tx1"/>
                </a:solidFill>
                <a:latin typeface="+mn-lt"/>
                <a:ea typeface="+mn-ea"/>
                <a:cs typeface="+mn-cs"/>
              </a:rPr>
              <a:t> or </a:t>
            </a:r>
            <a:r>
              <a:rPr lang="en-US" sz="1200" b="0" kern="1200" baseline="0" dirty="0" err="1" smtClean="0">
                <a:solidFill>
                  <a:schemeClr val="tx1"/>
                </a:solidFill>
                <a:latin typeface="+mn-lt"/>
                <a:ea typeface="+mn-ea"/>
                <a:cs typeface="+mn-cs"/>
              </a:rPr>
              <a:t>rasters</a:t>
            </a:r>
            <a:r>
              <a:rPr lang="en-US" sz="1200" b="0" kern="1200" baseline="0" dirty="0" smtClean="0">
                <a:solidFill>
                  <a:schemeClr val="tx1"/>
                </a:solidFill>
                <a:latin typeface="+mn-lt"/>
                <a:ea typeface="+mn-ea"/>
                <a:cs typeface="+mn-cs"/>
              </a:rPr>
              <a:t> direct to a directory of your choosing for further analysis or for dissemination as a web service. </a:t>
            </a:r>
            <a:r>
              <a:rPr lang="en-US" sz="1200" b="0" kern="1200" dirty="0" smtClean="0">
                <a:solidFill>
                  <a:schemeClr val="tx1"/>
                </a:solidFill>
                <a:latin typeface="+mn-lt"/>
                <a:ea typeface="+mn-ea"/>
                <a:cs typeface="+mn-cs"/>
              </a:rPr>
              <a:t> </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 Slide)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chemeClr val="bg1"/>
              </a:buClr>
              <a:buFont typeface="Calibri" pitchFamily="34" charset="0"/>
              <a:buNone/>
            </a:pPr>
            <a:r>
              <a:rPr lang="en-US" sz="1200" b="1" dirty="0" smtClean="0">
                <a:solidFill>
                  <a:schemeClr val="bg1"/>
                </a:solidFill>
              </a:rPr>
              <a:t>Create and publish web deployed  image analysis tools</a:t>
            </a:r>
          </a:p>
          <a:p>
            <a:endParaRPr lang="en-US" sz="1200" b="0" kern="1200" dirty="0" smtClean="0">
              <a:solidFill>
                <a:schemeClr val="tx1"/>
              </a:solidFill>
              <a:latin typeface="+mn-lt"/>
              <a:ea typeface="+mn-ea"/>
              <a:cs typeface="+mn-cs"/>
            </a:endParaRPr>
          </a:p>
          <a:p>
            <a:r>
              <a:rPr lang="en-US" dirty="0" smtClean="0"/>
              <a:t>One of the main benefits of deploying image analytics in the cloud is the ability to run complex, resource intensive analysis on extremely large datasets from thin or mobile clients. By moving the analysis to the data, the need for high-powered, localized clients is eliminated in favor of lightweight applications that can call analysis functions via the web. </a:t>
            </a:r>
          </a:p>
          <a:p>
            <a:endParaRPr lang="en-US" dirty="0" smtClean="0"/>
          </a:p>
          <a:p>
            <a:r>
              <a:rPr lang="en-US" sz="1200" kern="1200" baseline="0" dirty="0" smtClean="0">
                <a:solidFill>
                  <a:schemeClr val="tx1"/>
                </a:solidFill>
                <a:latin typeface="+mn-lt"/>
                <a:ea typeface="+mn-ea"/>
                <a:cs typeface="+mn-cs"/>
              </a:rPr>
              <a:t>Another benefit to deploying image analytics in the cloud is collaboration among disconnected users with the use of a centralized repository for data and analysis functionality. In many instances, users from different parts of the same organization may use different software packages to conduct similar work. This can result in inconsistent workflows, erroneous results, and even incompatible outputs. A single deployment of a vetted analysis software package provide your organization with consistent and repeatable processes. </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 Slide)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Consume ENVI from mobile,</a:t>
            </a:r>
            <a:r>
              <a:rPr lang="en-US" sz="1200" b="1" kern="1200" baseline="0" dirty="0" smtClean="0">
                <a:solidFill>
                  <a:schemeClr val="tx1"/>
                </a:solidFill>
                <a:latin typeface="+mn-lt"/>
                <a:ea typeface="+mn-ea"/>
                <a:cs typeface="+mn-cs"/>
              </a:rPr>
              <a:t> web, and thin clients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Once you have configured your architecture and created image analysis services to be served via the</a:t>
            </a:r>
            <a:r>
              <a:rPr lang="en-US" sz="1200" b="0" kern="1200" baseline="0" dirty="0" smtClean="0">
                <a:solidFill>
                  <a:schemeClr val="tx1"/>
                </a:solidFill>
                <a:latin typeface="+mn-lt"/>
                <a:ea typeface="+mn-ea"/>
                <a:cs typeface="+mn-cs"/>
              </a:rPr>
              <a:t> web, you can then embed the ability to call your server’s functionality from your mobile app, web based viewer, or thin client. Functional calls can be made direct to ENVI Services via HTTP REST, or routed through your middleware via standards based specifications such as Open </a:t>
            </a:r>
            <a:r>
              <a:rPr lang="en-US" sz="1200" b="0" kern="1200" baseline="0" dirty="0" err="1" smtClean="0">
                <a:solidFill>
                  <a:schemeClr val="tx1"/>
                </a:solidFill>
                <a:latin typeface="+mn-lt"/>
                <a:ea typeface="+mn-ea"/>
                <a:cs typeface="+mn-cs"/>
              </a:rPr>
              <a:t>GeoSpatial</a:t>
            </a:r>
            <a:r>
              <a:rPr lang="en-US" sz="1200" b="0" kern="1200" baseline="0" dirty="0" smtClean="0">
                <a:solidFill>
                  <a:schemeClr val="tx1"/>
                </a:solidFill>
                <a:latin typeface="+mn-lt"/>
                <a:ea typeface="+mn-ea"/>
                <a:cs typeface="+mn-cs"/>
              </a:rPr>
              <a:t> Consortium OGC Web Services or </a:t>
            </a:r>
            <a:r>
              <a:rPr lang="en-US" sz="1200" b="0" kern="1200" baseline="0" dirty="0" err="1" smtClean="0">
                <a:solidFill>
                  <a:schemeClr val="tx1"/>
                </a:solidFill>
                <a:latin typeface="+mn-lt"/>
                <a:ea typeface="+mn-ea"/>
                <a:cs typeface="+mn-cs"/>
              </a:rPr>
              <a:t>Esri’s</a:t>
            </a:r>
            <a:r>
              <a:rPr lang="en-US" sz="1200" b="0" kern="1200" baseline="0" dirty="0" smtClean="0">
                <a:solidFill>
                  <a:schemeClr val="tx1"/>
                </a:solidFill>
                <a:latin typeface="+mn-lt"/>
                <a:ea typeface="+mn-ea"/>
                <a:cs typeface="+mn-cs"/>
              </a:rPr>
              <a:t> Open </a:t>
            </a:r>
            <a:r>
              <a:rPr lang="en-US" sz="1200" b="0" kern="1200" baseline="0" dirty="0" err="1" smtClean="0">
                <a:solidFill>
                  <a:schemeClr val="tx1"/>
                </a:solidFill>
                <a:latin typeface="+mn-lt"/>
                <a:ea typeface="+mn-ea"/>
                <a:cs typeface="+mn-cs"/>
              </a:rPr>
              <a:t>GeoServices</a:t>
            </a:r>
            <a:r>
              <a:rPr lang="en-US" sz="1200" b="0" kern="1200" baseline="0" dirty="0" smtClean="0">
                <a:solidFill>
                  <a:schemeClr val="tx1"/>
                </a:solidFill>
                <a:latin typeface="+mn-lt"/>
                <a:ea typeface="+mn-ea"/>
                <a:cs typeface="+mn-cs"/>
              </a:rPr>
              <a:t> REST Specification.</a:t>
            </a:r>
            <a:endParaRPr lang="en-US" sz="1200" b="0"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 Slide)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66A5B10-0689-4F09-8972-7462C2643A0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ENVI Services Engine (ESE) provides rich Analytics from imagery</a:t>
            </a:r>
            <a:r>
              <a:rPr lang="en-US" baseline="0" dirty="0" smtClean="0"/>
              <a:t> to support geospatial data processing and visualization in </a:t>
            </a:r>
            <a:r>
              <a:rPr lang="en-US" baseline="0" dirty="0" err="1" smtClean="0"/>
              <a:t>ArcGIS</a:t>
            </a:r>
            <a:r>
              <a:rPr lang="en-US" baseline="0" dirty="0" smtClean="0"/>
              <a:t> by working with </a:t>
            </a:r>
            <a:r>
              <a:rPr lang="en-US" baseline="0" dirty="0" err="1" smtClean="0"/>
              <a:t>ArcGIS</a:t>
            </a:r>
            <a:r>
              <a:rPr lang="en-US" baseline="0" dirty="0" smtClean="0"/>
              <a:t> Server to support server based processing of imagery, LIDAR, terrain and GIS data and then serve the data to desktop and mobile clients using the power of </a:t>
            </a:r>
            <a:r>
              <a:rPr lang="en-US" baseline="0" dirty="0" err="1" smtClean="0"/>
              <a:t>ArcGIS</a:t>
            </a:r>
            <a:r>
              <a:rPr lang="en-US" baseline="0" dirty="0" smtClean="0"/>
              <a:t> for Server.  </a:t>
            </a:r>
          </a:p>
          <a:p>
            <a:endParaRPr lang="en-US" baseline="0" dirty="0" smtClean="0"/>
          </a:p>
          <a:p>
            <a:r>
              <a:rPr lang="en-US" baseline="0" dirty="0" smtClean="0"/>
              <a:t>ESE is OGC compliant and supports WMS, WPS, WCS and WFS, allowing users to chain together algorithms for robust workflows and then stream the results to clients.</a:t>
            </a:r>
          </a:p>
        </p:txBody>
      </p:sp>
      <p:sp>
        <p:nvSpPr>
          <p:cNvPr id="4" name="Slide Number Placeholder 3"/>
          <p:cNvSpPr>
            <a:spLocks noGrp="1"/>
          </p:cNvSpPr>
          <p:nvPr>
            <p:ph type="sldNum" sz="quarter" idx="10"/>
          </p:nvPr>
        </p:nvSpPr>
        <p:spPr/>
        <p:txBody>
          <a:bodyPr/>
          <a:lstStyle/>
          <a:p>
            <a:fld id="{137316FF-47AB-4D08-A95E-D83664302618}"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White">
    <p:spTree>
      <p:nvGrpSpPr>
        <p:cNvPr id="1" name=""/>
        <p:cNvGrpSpPr/>
        <p:nvPr/>
      </p:nvGrpSpPr>
      <p:grpSpPr>
        <a:xfrm>
          <a:off x="0" y="0"/>
          <a:ext cx="0" cy="0"/>
          <a:chOff x="0" y="0"/>
          <a:chExt cx="0" cy="0"/>
        </a:xfrm>
      </p:grpSpPr>
      <p:sp>
        <p:nvSpPr>
          <p:cNvPr id="2" name="Title 1"/>
          <p:cNvSpPr>
            <a:spLocks noGrp="1"/>
          </p:cNvSpPr>
          <p:nvPr>
            <p:ph type="ctrTitle"/>
          </p:nvPr>
        </p:nvSpPr>
        <p:spPr>
          <a:xfrm>
            <a:off x="455612" y="1687420"/>
            <a:ext cx="8231187" cy="1177361"/>
          </a:xfrm>
        </p:spPr>
        <p:txBody>
          <a:bodyPr/>
          <a:lstStyle>
            <a:lvl1pPr>
              <a:lnSpc>
                <a:spcPct val="90000"/>
              </a:lnSpc>
              <a:defRPr sz="3600">
                <a:solidFill>
                  <a:srgbClr val="E35205"/>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5613" y="2872206"/>
            <a:ext cx="8231187" cy="898279"/>
          </a:xfrm>
        </p:spPr>
        <p:txBody>
          <a:bodyPr/>
          <a:lstStyle>
            <a:lvl1pPr marL="0" indent="0" algn="l">
              <a:lnSpc>
                <a:spcPct val="90000"/>
              </a:lnSpc>
              <a:buNone/>
              <a:defRPr sz="1800">
                <a:solidFill>
                  <a:srgbClr val="E3520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5" name="Group 22"/>
          <p:cNvGrpSpPr/>
          <p:nvPr userDrawn="1"/>
        </p:nvGrpSpPr>
        <p:grpSpPr>
          <a:xfrm>
            <a:off x="0" y="0"/>
            <a:ext cx="9140116" cy="6858000"/>
            <a:chOff x="0" y="0"/>
            <a:chExt cx="9140116" cy="6858000"/>
          </a:xfrm>
        </p:grpSpPr>
        <p:grpSp>
          <p:nvGrpSpPr>
            <p:cNvPr id="6" name="Group 20"/>
            <p:cNvGrpSpPr/>
            <p:nvPr userDrawn="1"/>
          </p:nvGrpSpPr>
          <p:grpSpPr>
            <a:xfrm>
              <a:off x="0" y="1368400"/>
              <a:ext cx="9140116" cy="4115047"/>
              <a:chOff x="0" y="1368400"/>
              <a:chExt cx="9140116" cy="4115047"/>
            </a:xfrm>
          </p:grpSpPr>
          <p:cxnSp>
            <p:nvCxnSpPr>
              <p:cNvPr id="9" name="Straight Connector 8"/>
              <p:cNvCxnSpPr/>
              <p:nvPr userDrawn="1"/>
            </p:nvCxnSpPr>
            <p:spPr>
              <a:xfrm>
                <a:off x="0" y="1368400"/>
                <a:ext cx="9136231" cy="0"/>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3885" y="5483447"/>
                <a:ext cx="9136231" cy="0"/>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21"/>
            <p:cNvGrpSpPr/>
            <p:nvPr userDrawn="1"/>
          </p:nvGrpSpPr>
          <p:grpSpPr>
            <a:xfrm>
              <a:off x="692150" y="0"/>
              <a:ext cx="2746375" cy="6858000"/>
              <a:chOff x="692150" y="0"/>
              <a:chExt cx="2746375" cy="6858000"/>
            </a:xfrm>
          </p:grpSpPr>
          <p:grpSp>
            <p:nvGrpSpPr>
              <p:cNvPr id="8" name="Group 16"/>
              <p:cNvGrpSpPr/>
              <p:nvPr userDrawn="1"/>
            </p:nvGrpSpPr>
            <p:grpSpPr>
              <a:xfrm>
                <a:off x="692150" y="0"/>
                <a:ext cx="2746375" cy="1368425"/>
                <a:chOff x="692150" y="0"/>
                <a:chExt cx="2746375" cy="1368425"/>
              </a:xfrm>
            </p:grpSpPr>
            <p:cxnSp>
              <p:nvCxnSpPr>
                <p:cNvPr id="14" name="Straight Connector 13"/>
                <p:cNvCxnSpPr/>
                <p:nvPr userDrawn="1"/>
              </p:nvCxnSpPr>
              <p:spPr>
                <a:xfrm>
                  <a:off x="692150" y="0"/>
                  <a:ext cx="1368425" cy="1368425"/>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flipH="1">
                  <a:off x="2070100" y="0"/>
                  <a:ext cx="1368425" cy="1368425"/>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7"/>
              <p:cNvGrpSpPr/>
              <p:nvPr userDrawn="1"/>
            </p:nvGrpSpPr>
            <p:grpSpPr>
              <a:xfrm flipV="1">
                <a:off x="692150" y="5489575"/>
                <a:ext cx="2746375" cy="1368425"/>
                <a:chOff x="692150" y="0"/>
                <a:chExt cx="2746375" cy="1368425"/>
              </a:xfrm>
            </p:grpSpPr>
            <p:cxnSp>
              <p:nvCxnSpPr>
                <p:cNvPr id="19" name="Straight Connector 18"/>
                <p:cNvCxnSpPr/>
                <p:nvPr userDrawn="1"/>
              </p:nvCxnSpPr>
              <p:spPr>
                <a:xfrm>
                  <a:off x="692150" y="0"/>
                  <a:ext cx="1368425" cy="1368425"/>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flipH="1">
                  <a:off x="2070100" y="0"/>
                  <a:ext cx="1368425" cy="1368425"/>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grpSp>
        </p:grpSp>
      </p:grpSp>
      <p:pic>
        <p:nvPicPr>
          <p:cNvPr id="17" name="Picture 16" descr="EXELIS_logo_Stacked.png"/>
          <p:cNvPicPr>
            <a:picLocks noChangeAspect="1"/>
          </p:cNvPicPr>
          <p:nvPr userDrawn="1"/>
        </p:nvPicPr>
        <p:blipFill>
          <a:blip r:embed="rId2" cstate="print"/>
          <a:stretch>
            <a:fillRect/>
          </a:stretch>
        </p:blipFill>
        <p:spPr>
          <a:xfrm>
            <a:off x="7239000" y="304800"/>
            <a:ext cx="1555529" cy="704850"/>
          </a:xfrm>
          <a:prstGeom prst="rect">
            <a:avLst/>
          </a:prstGeom>
        </p:spPr>
      </p:pic>
    </p:spTree>
    <p:extLst>
      <p:ext uri="{BB962C8B-B14F-4D97-AF65-F5344CB8AC3E}">
        <p14:creationId xmlns:p14="http://schemas.microsoft.com/office/powerpoint/2010/main" xmlns="" val="358870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lang="en-US"/>
          </a:p>
        </p:txBody>
      </p:sp>
      <p:sp>
        <p:nvSpPr>
          <p:cNvPr id="16" name="Content Placeholder 15"/>
          <p:cNvSpPr>
            <a:spLocks noGrp="1"/>
          </p:cNvSpPr>
          <p:nvPr>
            <p:ph sz="quarter" idx="11"/>
          </p:nvPr>
        </p:nvSpPr>
        <p:spPr>
          <a:xfrm>
            <a:off x="452438" y="1490664"/>
            <a:ext cx="8231187" cy="4519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4" name="Slide Number Placeholder 3"/>
          <p:cNvSpPr>
            <a:spLocks noGrp="1"/>
          </p:cNvSpPr>
          <p:nvPr>
            <p:ph type="sldNum" sz="quarter" idx="14"/>
          </p:nvPr>
        </p:nvSpPr>
        <p:spPr/>
        <p:txBody>
          <a:bodyPr/>
          <a:lstStyle/>
          <a:p>
            <a:fld id="{62373A39-3632-FB4A-8DD4-447B9097A592}" type="slidenum">
              <a:rPr lang="en-US" smtClean="0"/>
              <a:pPr/>
              <a:t>‹#›</a:t>
            </a:fld>
            <a:endParaRPr lang="en-US" dirty="0"/>
          </a:p>
        </p:txBody>
      </p:sp>
    </p:spTree>
    <p:extLst>
      <p:ext uri="{BB962C8B-B14F-4D97-AF65-F5344CB8AC3E}">
        <p14:creationId xmlns:p14="http://schemas.microsoft.com/office/powerpoint/2010/main" xmlns="" val="282150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53398"/>
            <a:ext cx="8229600" cy="1005158"/>
          </a:xfrm>
        </p:spPr>
        <p:txBody>
          <a:bodyPr/>
          <a:lstStyle/>
          <a:p>
            <a:r>
              <a:rPr lang="en-US" smtClean="0"/>
              <a:t>Click to edit Master title style</a:t>
            </a:r>
            <a:endParaRPr lang="en-US"/>
          </a:p>
        </p:txBody>
      </p:sp>
      <p:sp>
        <p:nvSpPr>
          <p:cNvPr id="5" name="Chart Placeholder 4"/>
          <p:cNvSpPr>
            <a:spLocks noGrp="1"/>
          </p:cNvSpPr>
          <p:nvPr>
            <p:ph type="chart" sz="quarter" idx="11"/>
          </p:nvPr>
        </p:nvSpPr>
        <p:spPr>
          <a:xfrm>
            <a:off x="457201" y="1477963"/>
            <a:ext cx="8228837" cy="4537075"/>
          </a:xfrm>
        </p:spPr>
        <p:txBody>
          <a:bodyPr/>
          <a:lstStyle/>
          <a:p>
            <a:r>
              <a:rPr lang="en-US" smtClean="0"/>
              <a:t>Click icon to add chart</a:t>
            </a:r>
            <a:endParaRPr lang="en-US"/>
          </a:p>
        </p:txBody>
      </p:sp>
      <p:sp>
        <p:nvSpPr>
          <p:cNvPr id="4" name="Date Placeholder 3"/>
          <p:cNvSpPr>
            <a:spLocks noGrp="1"/>
          </p:cNvSpPr>
          <p:nvPr>
            <p:ph type="dt" sz="half" idx="12"/>
          </p:nvPr>
        </p:nvSpPr>
        <p:spPr/>
        <p:txBody>
          <a:bodyPr/>
          <a:lstStyle/>
          <a:p>
            <a:fld id="{2721A0DF-8EE1-9847-9186-A77ABEF90A95}" type="datetime4">
              <a:rPr lang="en-US" smtClean="0"/>
              <a:pPr/>
              <a:t>July 8, 2013</a:t>
            </a:fld>
            <a:endParaRPr lang="en-US" dirty="0"/>
          </a:p>
        </p:txBody>
      </p:sp>
      <p:sp>
        <p:nvSpPr>
          <p:cNvPr id="7" name="Slide Number Placeholder 6"/>
          <p:cNvSpPr>
            <a:spLocks noGrp="1"/>
          </p:cNvSpPr>
          <p:nvPr>
            <p:ph type="sldNum" sz="quarter" idx="14"/>
          </p:nvPr>
        </p:nvSpPr>
        <p:spPr/>
        <p:txBody>
          <a:bodyPr/>
          <a:lstStyle/>
          <a:p>
            <a:fld id="{62373A39-3632-FB4A-8DD4-447B9097A592}" type="slidenum">
              <a:rPr lang="en-US" smtClean="0"/>
              <a:pPr/>
              <a:t>‹#›</a:t>
            </a:fld>
            <a:endParaRPr lang="en-US" dirty="0"/>
          </a:p>
        </p:txBody>
      </p:sp>
    </p:spTree>
    <p:extLst>
      <p:ext uri="{BB962C8B-B14F-4D97-AF65-F5344CB8AC3E}">
        <p14:creationId xmlns:p14="http://schemas.microsoft.com/office/powerpoint/2010/main" xmlns="" val="932822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Sub, Content and Taglline">
    <p:spTree>
      <p:nvGrpSpPr>
        <p:cNvPr id="1" name=""/>
        <p:cNvGrpSpPr/>
        <p:nvPr/>
      </p:nvGrpSpPr>
      <p:grpSpPr>
        <a:xfrm>
          <a:off x="0" y="0"/>
          <a:ext cx="0" cy="0"/>
          <a:chOff x="0" y="0"/>
          <a:chExt cx="0" cy="0"/>
        </a:xfrm>
      </p:grpSpPr>
      <p:sp>
        <p:nvSpPr>
          <p:cNvPr id="22" name="Content Placeholder 21"/>
          <p:cNvSpPr>
            <a:spLocks noGrp="1"/>
          </p:cNvSpPr>
          <p:nvPr>
            <p:ph sz="quarter" idx="18"/>
          </p:nvPr>
        </p:nvSpPr>
        <p:spPr>
          <a:xfrm>
            <a:off x="1029494" y="1828800"/>
            <a:ext cx="7085013" cy="34290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0" name="Text Placeholder 9"/>
          <p:cNvSpPr>
            <a:spLocks noGrp="1"/>
          </p:cNvSpPr>
          <p:nvPr>
            <p:ph type="body" sz="quarter" idx="16" hasCustomPrompt="1"/>
          </p:nvPr>
        </p:nvSpPr>
        <p:spPr>
          <a:xfrm>
            <a:off x="685800" y="1115568"/>
            <a:ext cx="7772400" cy="346365"/>
          </a:xfrm>
        </p:spPr>
        <p:txBody>
          <a:bodyPr vert="horz" lIns="0" tIns="0" rIns="0" bIns="0" rtlCol="0" anchor="t">
            <a:noAutofit/>
          </a:bodyPr>
          <a:lstStyle>
            <a:lvl1pPr marL="0" indent="0" algn="l" defTabSz="457200" rtl="0" eaLnBrk="1" latinLnBrk="0" hangingPunct="1">
              <a:lnSpc>
                <a:spcPct val="100000"/>
              </a:lnSpc>
              <a:spcBef>
                <a:spcPct val="0"/>
              </a:spcBef>
              <a:spcAft>
                <a:spcPts val="0"/>
              </a:spcAft>
              <a:buNone/>
              <a:defRPr lang="en-US" sz="1600" b="1" kern="1200" dirty="0" smtClean="0">
                <a:solidFill>
                  <a:schemeClr val="tx2"/>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smtClean="0"/>
              <a:t>Click to Edit Subtitle (optional)</a:t>
            </a:r>
            <a:endParaRPr lang="en-US" dirty="0"/>
          </a:p>
        </p:txBody>
      </p:sp>
      <p:sp>
        <p:nvSpPr>
          <p:cNvPr id="26" name="Text Placeholder 25"/>
          <p:cNvSpPr>
            <a:spLocks noGrp="1"/>
          </p:cNvSpPr>
          <p:nvPr>
            <p:ph type="body" sz="quarter" idx="20" hasCustomPrompt="1"/>
          </p:nvPr>
        </p:nvSpPr>
        <p:spPr>
          <a:xfrm>
            <a:off x="685800" y="5715000"/>
            <a:ext cx="7772400" cy="475488"/>
          </a:xfrm>
        </p:spPr>
        <p:txBody>
          <a:bodyPr anchor="b"/>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smtClean="0"/>
              <a:t>Click to Edit Tagline (optional)</a:t>
            </a:r>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2701"/>
            <a:ext cx="8229600" cy="1005158"/>
          </a:xfrm>
          <a:prstGeom prst="rect">
            <a:avLst/>
          </a:prstGeom>
        </p:spPr>
        <p:txBody>
          <a:bodyPr vert="horz" lIns="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91905"/>
            <a:ext cx="8229600" cy="4525963"/>
          </a:xfrm>
          <a:prstGeom prst="rect">
            <a:avLst/>
          </a:prstGeom>
        </p:spPr>
        <p:txBody>
          <a:bodyPr vert="horz" lIns="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8375491" y="6440590"/>
            <a:ext cx="408493" cy="365125"/>
          </a:xfrm>
          <a:prstGeom prst="rect">
            <a:avLst/>
          </a:prstGeom>
        </p:spPr>
        <p:txBody>
          <a:bodyPr vert="horz" lIns="91440" tIns="45720" rIns="91440" bIns="45720" rtlCol="0" anchor="ctr"/>
          <a:lstStyle>
            <a:lvl1pPr algn="r">
              <a:defRPr sz="900">
                <a:solidFill>
                  <a:srgbClr val="000000"/>
                </a:solidFill>
              </a:defRPr>
            </a:lvl1pPr>
          </a:lstStyle>
          <a:p>
            <a:pPr defTabSz="457200"/>
            <a:fld id="{62373A39-3632-FB4A-8DD4-447B9097A592}" type="slidenum">
              <a:rPr lang="en-US" smtClean="0"/>
              <a:pPr defTabSz="457200"/>
              <a:t>‹#›</a:t>
            </a:fld>
            <a:endParaRPr lang="en-US" dirty="0"/>
          </a:p>
        </p:txBody>
      </p:sp>
      <p:sp>
        <p:nvSpPr>
          <p:cNvPr id="7" name="Date Placeholder 6"/>
          <p:cNvSpPr>
            <a:spLocks noGrp="1"/>
          </p:cNvSpPr>
          <p:nvPr>
            <p:ph type="dt" sz="half" idx="2"/>
          </p:nvPr>
        </p:nvSpPr>
        <p:spPr>
          <a:xfrm>
            <a:off x="7105562" y="6440590"/>
            <a:ext cx="1261948" cy="365125"/>
          </a:xfrm>
          <a:prstGeom prst="rect">
            <a:avLst/>
          </a:prstGeom>
        </p:spPr>
        <p:txBody>
          <a:bodyPr vert="horz" lIns="91440" tIns="45720" rIns="91440" bIns="45720" rtlCol="0" anchor="ctr"/>
          <a:lstStyle>
            <a:lvl1pPr algn="r">
              <a:defRPr sz="900">
                <a:solidFill>
                  <a:srgbClr val="000000"/>
                </a:solidFill>
              </a:defRPr>
            </a:lvl1pPr>
          </a:lstStyle>
          <a:p>
            <a:pPr defTabSz="457200"/>
            <a:fld id="{3198B220-3EF8-6B44-AE30-E4EA8466E9BA}" type="datetime4">
              <a:rPr lang="en-US" smtClean="0"/>
              <a:pPr defTabSz="457200"/>
              <a:t>July 8, 2013</a:t>
            </a:fld>
            <a:endParaRPr lang="en-US" dirty="0"/>
          </a:p>
        </p:txBody>
      </p:sp>
      <p:pic>
        <p:nvPicPr>
          <p:cNvPr id="9" name="Picture 8" descr="Exelis_VIS_Horizontal.png"/>
          <p:cNvPicPr>
            <a:picLocks noChangeAspect="1"/>
          </p:cNvPicPr>
          <p:nvPr userDrawn="1"/>
        </p:nvPicPr>
        <p:blipFill>
          <a:blip r:embed="rId6" cstate="print"/>
          <a:stretch>
            <a:fillRect/>
          </a:stretch>
        </p:blipFill>
        <p:spPr>
          <a:xfrm>
            <a:off x="381000" y="6474460"/>
            <a:ext cx="2971800" cy="231140"/>
          </a:xfrm>
          <a:prstGeom prst="rect">
            <a:avLst/>
          </a:prstGeom>
        </p:spPr>
      </p:pic>
    </p:spTree>
    <p:extLst>
      <p:ext uri="{BB962C8B-B14F-4D97-AF65-F5344CB8AC3E}">
        <p14:creationId xmlns:p14="http://schemas.microsoft.com/office/powerpoint/2010/main" xmlns="" val="1413240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Lst>
  <p:hf hdr="0"/>
  <p:txStyles>
    <p:titleStyle>
      <a:lvl1pPr algn="l" defTabSz="457200" rtl="0" eaLnBrk="1" latinLnBrk="0" hangingPunct="1">
        <a:lnSpc>
          <a:spcPct val="90000"/>
        </a:lnSpc>
        <a:spcBef>
          <a:spcPct val="0"/>
        </a:spcBef>
        <a:spcAft>
          <a:spcPts val="0"/>
        </a:spcAft>
        <a:buNone/>
        <a:defRPr sz="2600" kern="1200">
          <a:solidFill>
            <a:schemeClr val="bg2"/>
          </a:solidFill>
          <a:latin typeface="+mj-lt"/>
          <a:ea typeface="+mj-ea"/>
          <a:cs typeface="+mj-cs"/>
        </a:defRPr>
      </a:lvl1pPr>
    </p:titleStyle>
    <p:bodyStyle>
      <a:lvl1pPr marL="0" indent="0" algn="l" defTabSz="457200" rtl="0" eaLnBrk="1" latinLnBrk="0" hangingPunct="1">
        <a:lnSpc>
          <a:spcPct val="90000"/>
        </a:lnSpc>
        <a:spcBef>
          <a:spcPts val="0"/>
        </a:spcBef>
        <a:buFont typeface="Arial"/>
        <a:buNone/>
        <a:defRPr sz="2000" kern="1200">
          <a:solidFill>
            <a:schemeClr val="tx1"/>
          </a:solidFill>
          <a:latin typeface="+mn-lt"/>
          <a:ea typeface="+mn-ea"/>
          <a:cs typeface="+mn-cs"/>
        </a:defRPr>
      </a:lvl1pPr>
      <a:lvl2pPr marL="452438" indent="-222250" algn="l" defTabSz="457200" rtl="0" eaLnBrk="1" latinLnBrk="0" hangingPunct="1">
        <a:lnSpc>
          <a:spcPct val="90000"/>
        </a:lnSpc>
        <a:spcBef>
          <a:spcPts val="600"/>
        </a:spcBef>
        <a:spcAft>
          <a:spcPts val="0"/>
        </a:spcAft>
        <a:buClr>
          <a:schemeClr val="bg2"/>
        </a:buClr>
        <a:buSzPct val="90000"/>
        <a:buFont typeface="Lucida Grande"/>
        <a:buChar char="&gt;"/>
        <a:defRPr sz="1800" kern="1200">
          <a:solidFill>
            <a:schemeClr val="tx1"/>
          </a:solidFill>
          <a:latin typeface="+mn-lt"/>
          <a:ea typeface="+mn-ea"/>
          <a:cs typeface="+mn-cs"/>
        </a:defRPr>
      </a:lvl2pPr>
      <a:lvl3pPr marL="690563" indent="-228600" algn="l" defTabSz="457200" rtl="0" eaLnBrk="1" latinLnBrk="0" hangingPunct="1">
        <a:lnSpc>
          <a:spcPct val="90000"/>
        </a:lnSpc>
        <a:spcBef>
          <a:spcPts val="600"/>
        </a:spcBef>
        <a:spcAft>
          <a:spcPts val="0"/>
        </a:spcAft>
        <a:buClr>
          <a:schemeClr val="bg2"/>
        </a:buClr>
        <a:buSzPct val="90000"/>
        <a:buFont typeface="Lucida Grande"/>
        <a:buChar char="&gt;"/>
        <a:defRPr sz="1800" kern="1200">
          <a:solidFill>
            <a:schemeClr val="tx1"/>
          </a:solidFill>
          <a:latin typeface="+mn-lt"/>
          <a:ea typeface="+mn-ea"/>
          <a:cs typeface="+mn-cs"/>
        </a:defRPr>
      </a:lvl3pPr>
      <a:lvl4pPr marL="915988" indent="-233363" algn="l" defTabSz="457200" rtl="0" eaLnBrk="1" latinLnBrk="0" hangingPunct="1">
        <a:lnSpc>
          <a:spcPct val="90000"/>
        </a:lnSpc>
        <a:spcBef>
          <a:spcPts val="600"/>
        </a:spcBef>
        <a:spcAft>
          <a:spcPts val="0"/>
        </a:spcAft>
        <a:buClr>
          <a:schemeClr val="bg2"/>
        </a:buClr>
        <a:buSzPct val="90000"/>
        <a:buFont typeface="Lucida Grande"/>
        <a:buChar char="&gt;"/>
        <a:defRPr sz="1800" kern="1200">
          <a:solidFill>
            <a:schemeClr val="tx1"/>
          </a:solidFill>
          <a:latin typeface="+mn-lt"/>
          <a:ea typeface="+mn-ea"/>
          <a:cs typeface="+mn-cs"/>
        </a:defRPr>
      </a:lvl4pPr>
      <a:lvl5pPr marL="1141413" indent="-228600" algn="l" defTabSz="457200" rtl="0" eaLnBrk="1" latinLnBrk="0" hangingPunct="1">
        <a:lnSpc>
          <a:spcPct val="90000"/>
        </a:lnSpc>
        <a:spcBef>
          <a:spcPts val="600"/>
        </a:spcBef>
        <a:spcAft>
          <a:spcPts val="0"/>
        </a:spcAft>
        <a:buClr>
          <a:schemeClr val="bg2"/>
        </a:buClr>
        <a:buSzPct val="90000"/>
        <a:buFont typeface="Lucida Grande"/>
        <a:buChar char="&gt;"/>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6.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4.png"/><Relationship Id="rId9" Type="http://schemas.openxmlformats.org/officeDocument/2006/relationships/image" Target="../media/image16.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4.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7.jpe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2.png"/><Relationship Id="rId10" Type="http://schemas.openxmlformats.org/officeDocument/2006/relationships/image" Target="../media/image24.png"/><Relationship Id="rId4" Type="http://schemas.openxmlformats.org/officeDocument/2006/relationships/image" Target="../media/image4.png"/><Relationship Id="rId9" Type="http://schemas.openxmlformats.org/officeDocument/2006/relationships/image" Target="../media/image23.pn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6.png"/><Relationship Id="rId12" Type="http://schemas.openxmlformats.org/officeDocument/2006/relationships/image" Target="../media/image24.png"/><Relationship Id="rId17" Type="http://schemas.openxmlformats.org/officeDocument/2006/relationships/image" Target="../media/image18.png"/><Relationship Id="rId2" Type="http://schemas.openxmlformats.org/officeDocument/2006/relationships/notesSlide" Target="../notesSlides/notesSlide9.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3.png"/><Relationship Id="rId5" Type="http://schemas.openxmlformats.org/officeDocument/2006/relationships/image" Target="../media/image14.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21.png"/><Relationship Id="rId1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7.jpe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1828800"/>
            <a:ext cx="8231187" cy="2971800"/>
          </a:xfrm>
        </p:spPr>
        <p:txBody>
          <a:bodyPr/>
          <a:lstStyle/>
          <a:p>
            <a:r>
              <a:rPr lang="en-US" b="1" dirty="0" smtClean="0"/>
              <a:t>ENVI &amp; IDL Services Engine</a:t>
            </a:r>
            <a:br>
              <a:rPr lang="en-US" b="1" dirty="0" smtClean="0"/>
            </a:br>
            <a:r>
              <a:rPr lang="en-US" b="1" dirty="0" smtClean="0"/>
              <a:t>For Web-Accessible </a:t>
            </a:r>
            <a:br>
              <a:rPr lang="en-US" b="1" dirty="0" smtClean="0"/>
            </a:br>
            <a:r>
              <a:rPr lang="en-US" b="1" dirty="0" smtClean="0"/>
              <a:t>Earth Science Applications</a:t>
            </a:r>
            <a:br>
              <a:rPr lang="en-US" b="1" dirty="0" smtClean="0"/>
            </a:br>
            <a:r>
              <a:rPr lang="en-US" sz="1600" b="1" dirty="0" smtClean="0"/>
              <a:t> </a:t>
            </a:r>
            <a:r>
              <a:rPr lang="en-US" b="1" dirty="0" smtClean="0"/>
              <a:t/>
            </a:r>
            <a:br>
              <a:rPr lang="en-US" b="1" dirty="0" smtClean="0"/>
            </a:br>
            <a:r>
              <a:rPr lang="en-US" dirty="0" smtClean="0"/>
              <a:t>ESIP Summer Meeting 2013 – Cool Tools!</a:t>
            </a:r>
            <a:endParaRPr lang="en-US" dirty="0"/>
          </a:p>
        </p:txBody>
      </p:sp>
      <p:sp>
        <p:nvSpPr>
          <p:cNvPr id="5" name="Subtitle 4"/>
          <p:cNvSpPr>
            <a:spLocks noGrp="1"/>
          </p:cNvSpPr>
          <p:nvPr>
            <p:ph type="subTitle" idx="1"/>
          </p:nvPr>
        </p:nvSpPr>
        <p:spPr>
          <a:xfrm>
            <a:off x="455613" y="4038600"/>
            <a:ext cx="8231187" cy="898279"/>
          </a:xfrm>
        </p:spPr>
        <p:txBody>
          <a:bodyPr/>
          <a:lstStyle/>
          <a:p>
            <a:endParaRPr lang="en-US" dirty="0" smtClean="0"/>
          </a:p>
          <a:p>
            <a:r>
              <a:rPr lang="en-US" dirty="0" smtClean="0"/>
              <a:t>Chapel Hill, NC</a:t>
            </a:r>
          </a:p>
          <a:p>
            <a:r>
              <a:rPr lang="en-US" dirty="0" smtClean="0"/>
              <a:t>July 9, 2013</a:t>
            </a:r>
          </a:p>
          <a:p>
            <a:endParaRPr lang="en-US" dirty="0"/>
          </a:p>
        </p:txBody>
      </p:sp>
    </p:spTree>
    <p:extLst>
      <p:ext uri="{BB962C8B-B14F-4D97-AF65-F5344CB8AC3E}">
        <p14:creationId xmlns:p14="http://schemas.microsoft.com/office/powerpoint/2010/main" xmlns="" val="119227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2</a:t>
            </a:fld>
            <a:endParaRPr lang="en-US" dirty="0"/>
          </a:p>
        </p:txBody>
      </p:sp>
      <p:pic>
        <p:nvPicPr>
          <p:cNvPr id="7" name="Picture 6" descr="IDL_new_Chapter_slide.jpg"/>
          <p:cNvPicPr>
            <a:picLocks noChangeAspect="1"/>
          </p:cNvPicPr>
          <p:nvPr/>
        </p:nvPicPr>
        <p:blipFill>
          <a:blip r:embed="rId3" cstate="print"/>
          <a:stretch>
            <a:fillRect/>
          </a:stretch>
        </p:blipFill>
        <p:spPr>
          <a:xfrm>
            <a:off x="0" y="0"/>
            <a:ext cx="9144000" cy="6367549"/>
          </a:xfrm>
          <a:prstGeom prst="rect">
            <a:avLst/>
          </a:prstGeom>
        </p:spPr>
      </p:pic>
      <p:sp>
        <p:nvSpPr>
          <p:cNvPr id="8" name="Rectangle 7"/>
          <p:cNvSpPr/>
          <p:nvPr/>
        </p:nvSpPr>
        <p:spPr>
          <a:xfrm>
            <a:off x="0" y="685800"/>
            <a:ext cx="2133600" cy="46482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0" name="TextBox 9"/>
          <p:cNvSpPr txBox="1"/>
          <p:nvPr/>
        </p:nvSpPr>
        <p:spPr>
          <a:xfrm>
            <a:off x="152400" y="990600"/>
            <a:ext cx="16764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IDL</a:t>
            </a:r>
            <a:r>
              <a:rPr lang="en-US" sz="1200" dirty="0" smtClean="0">
                <a:solidFill>
                  <a:schemeClr val="bg1"/>
                </a:solidFill>
              </a:rPr>
              <a:t> </a:t>
            </a:r>
            <a:endParaRPr lang="en-US" sz="1400" dirty="0" smtClean="0">
              <a:solidFill>
                <a:schemeClr val="bg1"/>
              </a:solidFill>
            </a:endParaRPr>
          </a:p>
          <a:p>
            <a:r>
              <a:rPr lang="en-US" sz="1200" dirty="0" smtClean="0">
                <a:solidFill>
                  <a:schemeClr val="bg1"/>
                </a:solidFill>
              </a:rPr>
              <a:t>DISCOVER WHAT’S IN YOUR DATA</a:t>
            </a:r>
            <a:endParaRPr lang="en-US" sz="1200" dirty="0">
              <a:solidFill>
                <a:schemeClr val="bg1"/>
              </a:solidFill>
            </a:endParaRPr>
          </a:p>
        </p:txBody>
      </p:sp>
      <p:sp>
        <p:nvSpPr>
          <p:cNvPr id="11" name="TextBox 10"/>
          <p:cNvSpPr txBox="1"/>
          <p:nvPr/>
        </p:nvSpPr>
        <p:spPr>
          <a:xfrm>
            <a:off x="152400" y="2590800"/>
            <a:ext cx="1828800" cy="2492990"/>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bg1"/>
                </a:solidFill>
              </a:rPr>
              <a:t> Language for Analysis, </a:t>
            </a:r>
          </a:p>
          <a:p>
            <a:pPr>
              <a:buClr>
                <a:schemeClr val="bg1"/>
              </a:buClr>
            </a:pPr>
            <a:r>
              <a:rPr lang="en-US" sz="1200" dirty="0" smtClean="0">
                <a:solidFill>
                  <a:schemeClr val="bg1"/>
                </a:solidFill>
              </a:rPr>
              <a:t>   Rules, and Conventions</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Interactive Graphics </a:t>
            </a:r>
          </a:p>
          <a:p>
            <a:pPr>
              <a:buClr>
                <a:schemeClr val="bg1"/>
              </a:buClr>
            </a:pPr>
            <a:r>
              <a:rPr lang="en-US" sz="1200" dirty="0" smtClean="0">
                <a:solidFill>
                  <a:schemeClr val="bg1"/>
                </a:solidFill>
              </a:rPr>
              <a:t>   System</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Development </a:t>
            </a:r>
          </a:p>
          <a:p>
            <a:pPr>
              <a:buClr>
                <a:schemeClr val="bg1"/>
              </a:buClr>
            </a:pPr>
            <a:r>
              <a:rPr lang="en-US" sz="1200" dirty="0" smtClean="0">
                <a:solidFill>
                  <a:schemeClr val="bg1"/>
                </a:solidFill>
              </a:rPr>
              <a:t>   Environment</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Customize ENVI </a:t>
            </a:r>
          </a:p>
          <a:p>
            <a:pPr>
              <a:buClr>
                <a:schemeClr val="bg1"/>
              </a:buClr>
            </a:pPr>
            <a:r>
              <a:rPr lang="en-US" sz="1200" dirty="0" smtClean="0">
                <a:solidFill>
                  <a:schemeClr val="bg1"/>
                </a:solidFill>
              </a:rPr>
              <a:t>   Products with IDL</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Output File Formats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aint_john_3D_image.png"/>
          <p:cNvPicPr>
            <a:picLocks noChangeAspect="1"/>
          </p:cNvPicPr>
          <p:nvPr/>
        </p:nvPicPr>
        <p:blipFill>
          <a:blip r:embed="rId3" cstate="print"/>
          <a:srcRect l="8280" t="13241" r="31680" b="28966"/>
          <a:stretch>
            <a:fillRect/>
          </a:stretch>
        </p:blipFill>
        <p:spPr>
          <a:xfrm>
            <a:off x="-3048" y="0"/>
            <a:ext cx="9150096" cy="6385652"/>
          </a:xfrm>
          <a:prstGeom prst="rect">
            <a:avLst/>
          </a:prstGeom>
        </p:spPr>
      </p:pic>
      <p:sp>
        <p:nvSpPr>
          <p:cNvPr id="4" name="Date Placeholder 3"/>
          <p:cNvSpPr>
            <a:spLocks noGrp="1"/>
          </p:cNvSpPr>
          <p:nvPr>
            <p:ph type="dt" sz="half" idx="12"/>
          </p:nvPr>
        </p:nvSpPr>
        <p:spPr/>
        <p:txBody>
          <a:bodyPr/>
          <a:lstStyle/>
          <a:p>
            <a:fld id="{2721A0DF-8EE1-9847-9186-A77ABEF90A95}"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3</a:t>
            </a:fld>
            <a:endParaRPr lang="en-US" dirty="0"/>
          </a:p>
        </p:txBody>
      </p:sp>
      <p:sp>
        <p:nvSpPr>
          <p:cNvPr id="8" name="Rectangle 7"/>
          <p:cNvSpPr/>
          <p:nvPr/>
        </p:nvSpPr>
        <p:spPr>
          <a:xfrm>
            <a:off x="0" y="685800"/>
            <a:ext cx="2133600" cy="44958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0" name="TextBox 9"/>
          <p:cNvSpPr txBox="1"/>
          <p:nvPr/>
        </p:nvSpPr>
        <p:spPr>
          <a:xfrm>
            <a:off x="91440" y="990600"/>
            <a:ext cx="20574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 </a:t>
            </a:r>
            <a:r>
              <a:rPr lang="en-US" sz="1900" dirty="0" smtClean="0">
                <a:solidFill>
                  <a:schemeClr val="bg1"/>
                </a:solidFill>
              </a:rPr>
              <a:t>Platform</a:t>
            </a:r>
          </a:p>
          <a:p>
            <a:r>
              <a:rPr lang="en-US" sz="1200" dirty="0" smtClean="0">
                <a:solidFill>
                  <a:schemeClr val="bg1"/>
                </a:solidFill>
              </a:rPr>
              <a:t>IMAGERY AND DATA </a:t>
            </a:r>
          </a:p>
          <a:p>
            <a:r>
              <a:rPr lang="en-US" sz="1200" dirty="0" smtClean="0">
                <a:solidFill>
                  <a:schemeClr val="bg1"/>
                </a:solidFill>
              </a:rPr>
              <a:t>BECOME KNOWLEDGE</a:t>
            </a:r>
            <a:endParaRPr lang="en-US" sz="1200" dirty="0">
              <a:solidFill>
                <a:schemeClr val="bg1"/>
              </a:solidFill>
            </a:endParaRPr>
          </a:p>
        </p:txBody>
      </p:sp>
      <p:sp>
        <p:nvSpPr>
          <p:cNvPr id="11" name="TextBox 10"/>
          <p:cNvSpPr txBox="1"/>
          <p:nvPr/>
        </p:nvSpPr>
        <p:spPr>
          <a:xfrm>
            <a:off x="152400" y="2667000"/>
            <a:ext cx="1752600" cy="1384995"/>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bg1"/>
                </a:solidFill>
              </a:rPr>
              <a:t> ENVI </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ENVI | </a:t>
            </a:r>
            <a:r>
              <a:rPr lang="en-US" sz="1200" dirty="0" err="1" smtClean="0">
                <a:solidFill>
                  <a:schemeClr val="bg1"/>
                </a:solidFill>
              </a:rPr>
              <a:t>LiDAR</a:t>
            </a:r>
            <a:endParaRPr lang="en-US" sz="1200" dirty="0" smtClean="0">
              <a:solidFill>
                <a:schemeClr val="bg1"/>
              </a:solidFill>
            </a:endParaRP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ENVI | </a:t>
            </a:r>
            <a:r>
              <a:rPr lang="en-US" sz="1200" dirty="0" err="1" smtClean="0">
                <a:solidFill>
                  <a:schemeClr val="bg1"/>
                </a:solidFill>
              </a:rPr>
              <a:t>SARscape</a:t>
            </a:r>
            <a:endParaRPr lang="en-US" sz="1200" dirty="0" smtClean="0">
              <a:solidFill>
                <a:schemeClr val="bg1"/>
              </a:solidFill>
            </a:endParaRP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ENVI | Services Engine</a:t>
            </a:r>
            <a:endParaRPr lang="en-US" sz="1200" dirty="0">
              <a:solidFill>
                <a:schemeClr val="bg1"/>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4</a:t>
            </a:fld>
            <a:endParaRPr lang="en-US" dirty="0"/>
          </a:p>
        </p:txBody>
      </p:sp>
      <p:pic>
        <p:nvPicPr>
          <p:cNvPr id="7" name="Picture 6" descr="LiDAR_chapter_slide.jpg"/>
          <p:cNvPicPr>
            <a:picLocks noChangeAspect="1"/>
          </p:cNvPicPr>
          <p:nvPr/>
        </p:nvPicPr>
        <p:blipFill>
          <a:blip r:embed="rId3" cstate="print"/>
          <a:stretch>
            <a:fillRect/>
          </a:stretch>
        </p:blipFill>
        <p:spPr>
          <a:xfrm>
            <a:off x="0" y="0"/>
            <a:ext cx="9144000" cy="6367549"/>
          </a:xfrm>
          <a:prstGeom prst="rect">
            <a:avLst/>
          </a:prstGeom>
        </p:spPr>
      </p:pic>
      <p:sp>
        <p:nvSpPr>
          <p:cNvPr id="8" name="Rectangle 7"/>
          <p:cNvSpPr/>
          <p:nvPr/>
        </p:nvSpPr>
        <p:spPr>
          <a:xfrm>
            <a:off x="0" y="685800"/>
            <a:ext cx="2133600" cy="42672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0" name="TextBox 9"/>
          <p:cNvSpPr txBox="1"/>
          <p:nvPr/>
        </p:nvSpPr>
        <p:spPr>
          <a:xfrm>
            <a:off x="152400" y="990600"/>
            <a:ext cx="19050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a:t>
            </a:r>
            <a:r>
              <a:rPr lang="en-US" sz="1200" dirty="0" smtClean="0">
                <a:solidFill>
                  <a:schemeClr val="bg1"/>
                </a:solidFill>
              </a:rPr>
              <a:t>  </a:t>
            </a:r>
            <a:r>
              <a:rPr lang="en-US" sz="1400" dirty="0" err="1" smtClean="0">
                <a:solidFill>
                  <a:schemeClr val="bg1"/>
                </a:solidFill>
              </a:rPr>
              <a:t>LiDAR</a:t>
            </a:r>
            <a:endParaRPr lang="en-US" sz="1400" dirty="0" smtClean="0">
              <a:solidFill>
                <a:schemeClr val="bg1"/>
              </a:solidFill>
            </a:endParaRPr>
          </a:p>
          <a:p>
            <a:r>
              <a:rPr lang="en-US" sz="1200" dirty="0" smtClean="0">
                <a:solidFill>
                  <a:schemeClr val="bg1"/>
                </a:solidFill>
              </a:rPr>
              <a:t>IMAGERY AND DATA </a:t>
            </a:r>
          </a:p>
          <a:p>
            <a:r>
              <a:rPr lang="en-US" sz="1200" dirty="0" smtClean="0">
                <a:solidFill>
                  <a:schemeClr val="bg1"/>
                </a:solidFill>
              </a:rPr>
              <a:t>BECOME KNOWLEDGE</a:t>
            </a:r>
            <a:endParaRPr lang="en-US" sz="1200" dirty="0">
              <a:solidFill>
                <a:schemeClr val="bg1"/>
              </a:solidFill>
            </a:endParaRPr>
          </a:p>
        </p:txBody>
      </p:sp>
      <p:sp>
        <p:nvSpPr>
          <p:cNvPr id="11" name="TextBox 10"/>
          <p:cNvSpPr txBox="1"/>
          <p:nvPr/>
        </p:nvSpPr>
        <p:spPr>
          <a:xfrm>
            <a:off x="152400" y="2600742"/>
            <a:ext cx="1752600" cy="1569660"/>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bg1"/>
                </a:solidFill>
              </a:rPr>
              <a:t> Prepare LiDAR Data for </a:t>
            </a:r>
          </a:p>
          <a:p>
            <a:pPr>
              <a:buClr>
                <a:schemeClr val="bg1"/>
              </a:buClr>
            </a:pPr>
            <a:r>
              <a:rPr lang="en-US" sz="1200" dirty="0" smtClean="0">
                <a:solidFill>
                  <a:schemeClr val="bg1"/>
                </a:solidFill>
              </a:rPr>
              <a:t>   Geospatial Analysis</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Identify &amp; Extract 3D </a:t>
            </a:r>
          </a:p>
          <a:p>
            <a:pPr>
              <a:buClr>
                <a:schemeClr val="bg1"/>
              </a:buClr>
            </a:pPr>
            <a:r>
              <a:rPr lang="en-US" sz="1200" dirty="0" smtClean="0">
                <a:solidFill>
                  <a:schemeClr val="bg1"/>
                </a:solidFill>
              </a:rPr>
              <a:t>   Features</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Export Results to ENVI </a:t>
            </a:r>
          </a:p>
          <a:p>
            <a:pPr>
              <a:buClr>
                <a:schemeClr val="bg1"/>
              </a:buClr>
            </a:pPr>
            <a:r>
              <a:rPr lang="en-US" sz="1200" dirty="0" smtClean="0">
                <a:solidFill>
                  <a:schemeClr val="bg1"/>
                </a:solidFill>
              </a:rPr>
              <a:t>   and </a:t>
            </a:r>
            <a:r>
              <a:rPr lang="en-US" sz="1200" dirty="0" err="1" smtClean="0">
                <a:solidFill>
                  <a:schemeClr val="bg1"/>
                </a:solidFill>
              </a:rPr>
              <a:t>ArcGIS</a:t>
            </a:r>
            <a:endParaRPr lang="en-US" sz="1200" dirty="0">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0" y="0"/>
            <a:ext cx="9144000" cy="4267200"/>
            <a:chOff x="-2057400" y="-3429000"/>
            <a:chExt cx="9144000" cy="4267200"/>
          </a:xfrm>
        </p:grpSpPr>
        <p:pic>
          <p:nvPicPr>
            <p:cNvPr id="23" name="Picture 22"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24" name="Rectangle 23"/>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7" name="Picture 16" descr="stock_ground_shadow.png"/>
          <p:cNvPicPr>
            <a:picLocks noChangeAspect="1"/>
          </p:cNvPicPr>
          <p:nvPr/>
        </p:nvPicPr>
        <p:blipFill>
          <a:blip r:embed="rId4" cstate="print"/>
          <a:stretch>
            <a:fillRect/>
          </a:stretch>
        </p:blipFill>
        <p:spPr>
          <a:xfrm>
            <a:off x="1371600" y="5767285"/>
            <a:ext cx="7369809" cy="533400"/>
          </a:xfrm>
          <a:prstGeom prst="rect">
            <a:avLst/>
          </a:prstGeom>
        </p:spPr>
      </p:pic>
      <p:pic>
        <p:nvPicPr>
          <p:cNvPr id="16" name="Picture 15" descr="IDL_ENVI_extnsn1.jpg"/>
          <p:cNvPicPr>
            <a:picLocks noChangeAspect="1"/>
          </p:cNvPicPr>
          <p:nvPr/>
        </p:nvPicPr>
        <p:blipFill>
          <a:blip r:embed="rId5" cstate="print"/>
          <a:stretch>
            <a:fillRect/>
          </a:stretch>
        </p:blipFill>
        <p:spPr>
          <a:xfrm>
            <a:off x="2362200" y="1652485"/>
            <a:ext cx="5183072" cy="4191000"/>
          </a:xfrm>
          <a:prstGeom prst="rect">
            <a:avLst/>
          </a:prstGeom>
        </p:spPr>
      </p:pic>
      <p:sp>
        <p:nvSpPr>
          <p:cNvPr id="11" name="Title 1"/>
          <p:cNvSpPr>
            <a:spLocks noGrp="1"/>
          </p:cNvSpPr>
          <p:nvPr>
            <p:ph type="title"/>
          </p:nvPr>
        </p:nvSpPr>
        <p:spPr>
          <a:xfrm>
            <a:off x="2362200" y="228600"/>
            <a:ext cx="6324600" cy="1295400"/>
          </a:xfrm>
        </p:spPr>
        <p:txBody>
          <a:bodyPr/>
          <a:lstStyle/>
          <a:p>
            <a:r>
              <a:rPr lang="en-US" dirty="0" smtClean="0"/>
              <a:t>Extending ENVI with IDL</a:t>
            </a:r>
            <a:br>
              <a:rPr lang="en-US" dirty="0" smtClean="0"/>
            </a:br>
            <a:r>
              <a:rPr lang="en-US" dirty="0" smtClean="0"/>
              <a:t>- Custom algorithms</a:t>
            </a:r>
            <a:br>
              <a:rPr lang="en-US" dirty="0" smtClean="0"/>
            </a:br>
            <a:r>
              <a:rPr lang="en-US" dirty="0" smtClean="0"/>
              <a:t>- Batch Processing in IDL using the ENVI API</a:t>
            </a:r>
            <a:endParaRPr lang="en-US" dirty="0"/>
          </a:p>
        </p:txBody>
      </p:sp>
      <p:sp>
        <p:nvSpPr>
          <p:cNvPr id="6" name="Rectangle 5"/>
          <p:cNvSpPr/>
          <p:nvPr/>
        </p:nvSpPr>
        <p:spPr>
          <a:xfrm>
            <a:off x="0" y="685800"/>
            <a:ext cx="2133600" cy="46482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PPT_large_wide_orange_box.png"/>
          <p:cNvPicPr>
            <a:picLocks noChangeAspect="1"/>
          </p:cNvPicPr>
          <p:nvPr/>
        </p:nvPicPr>
        <p:blipFill>
          <a:blip r:embed="rId6"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8" name="TextBox 7"/>
          <p:cNvSpPr txBox="1"/>
          <p:nvPr/>
        </p:nvSpPr>
        <p:spPr>
          <a:xfrm>
            <a:off x="152400" y="990600"/>
            <a:ext cx="16764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IDL</a:t>
            </a:r>
            <a:r>
              <a:rPr lang="en-US" sz="1200" dirty="0" smtClean="0">
                <a:solidFill>
                  <a:schemeClr val="bg1"/>
                </a:solidFill>
              </a:rPr>
              <a:t> </a:t>
            </a:r>
            <a:endParaRPr lang="en-US" sz="1400" dirty="0" smtClean="0">
              <a:solidFill>
                <a:schemeClr val="bg1"/>
              </a:solidFill>
            </a:endParaRPr>
          </a:p>
          <a:p>
            <a:r>
              <a:rPr lang="en-US" sz="1200" dirty="0" smtClean="0">
                <a:solidFill>
                  <a:schemeClr val="bg1"/>
                </a:solidFill>
              </a:rPr>
              <a:t>DISCOVER WHAT’S IN YOUR DATA</a:t>
            </a:r>
            <a:endParaRPr lang="en-US" sz="1200" dirty="0">
              <a:solidFill>
                <a:schemeClr val="bg1"/>
              </a:solidFill>
            </a:endParaRPr>
          </a:p>
        </p:txBody>
      </p:sp>
      <p:sp>
        <p:nvSpPr>
          <p:cNvPr id="12" name="Rectangle 11"/>
          <p:cNvSpPr/>
          <p:nvPr/>
        </p:nvSpPr>
        <p:spPr>
          <a:xfrm>
            <a:off x="76200" y="4288536"/>
            <a:ext cx="1981200" cy="381000"/>
          </a:xfrm>
          <a:prstGeom prst="rect">
            <a:avLst/>
          </a:prstGeom>
          <a:solidFill>
            <a:srgbClr val="888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52400" y="2590800"/>
            <a:ext cx="1828800" cy="2492990"/>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bg1"/>
                </a:solidFill>
              </a:rPr>
              <a:t> </a:t>
            </a:r>
            <a:r>
              <a:rPr lang="en-US" sz="1200" dirty="0" smtClean="0">
                <a:solidFill>
                  <a:schemeClr val="tx1">
                    <a:lumMod val="50000"/>
                    <a:lumOff val="50000"/>
                  </a:schemeClr>
                </a:solidFill>
              </a:rPr>
              <a:t>Language for Analysis, </a:t>
            </a:r>
          </a:p>
          <a:p>
            <a:pPr>
              <a:buClr>
                <a:schemeClr val="bg1"/>
              </a:buClr>
            </a:pPr>
            <a:r>
              <a:rPr lang="en-US" sz="1200" dirty="0" smtClean="0">
                <a:solidFill>
                  <a:schemeClr val="tx1">
                    <a:lumMod val="50000"/>
                    <a:lumOff val="50000"/>
                  </a:schemeClr>
                </a:solidFill>
              </a:rPr>
              <a:t>   Rules, and Conventions</a:t>
            </a:r>
          </a:p>
          <a:p>
            <a:pPr>
              <a:buClr>
                <a:schemeClr val="bg1"/>
              </a:buClr>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Interactive Graphics </a:t>
            </a:r>
          </a:p>
          <a:p>
            <a:pPr>
              <a:buClr>
                <a:schemeClr val="bg1"/>
              </a:buClr>
            </a:pPr>
            <a:r>
              <a:rPr lang="en-US" sz="1200" dirty="0" smtClean="0">
                <a:solidFill>
                  <a:schemeClr val="tx1">
                    <a:lumMod val="50000"/>
                    <a:lumOff val="50000"/>
                  </a:schemeClr>
                </a:solidFill>
              </a:rPr>
              <a:t>   System</a:t>
            </a:r>
          </a:p>
          <a:p>
            <a:pPr>
              <a:buClr>
                <a:schemeClr val="bg1"/>
              </a:buClr>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Development </a:t>
            </a:r>
          </a:p>
          <a:p>
            <a:pPr>
              <a:buClr>
                <a:schemeClr val="bg1"/>
              </a:buClr>
            </a:pPr>
            <a:r>
              <a:rPr lang="en-US" sz="1200" dirty="0" smtClean="0">
                <a:solidFill>
                  <a:schemeClr val="tx1">
                    <a:lumMod val="50000"/>
                    <a:lumOff val="50000"/>
                  </a:schemeClr>
                </a:solidFill>
              </a:rPr>
              <a:t>   Environment</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b="1" dirty="0" smtClean="0">
                <a:solidFill>
                  <a:schemeClr val="bg1"/>
                </a:solidFill>
              </a:rPr>
              <a:t> Customize ENVI  </a:t>
            </a:r>
          </a:p>
          <a:p>
            <a:pPr>
              <a:buClr>
                <a:schemeClr val="bg1"/>
              </a:buClr>
            </a:pPr>
            <a:r>
              <a:rPr lang="en-US" sz="1200" b="1" dirty="0" smtClean="0">
                <a:solidFill>
                  <a:schemeClr val="bg1"/>
                </a:solidFill>
              </a:rPr>
              <a:t>   Products with IDL</a:t>
            </a:r>
          </a:p>
          <a:p>
            <a:pPr>
              <a:buClr>
                <a:schemeClr val="bg1"/>
              </a:buClr>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a:t>
            </a:r>
            <a:r>
              <a:rPr lang="en-US" sz="1200" dirty="0" smtClean="0">
                <a:solidFill>
                  <a:schemeClr val="tx1">
                    <a:lumMod val="50000"/>
                    <a:lumOff val="50000"/>
                  </a:schemeClr>
                </a:solidFill>
              </a:rPr>
              <a:t>Output File Formats</a:t>
            </a:r>
          </a:p>
        </p:txBody>
      </p:sp>
      <p:grpSp>
        <p:nvGrpSpPr>
          <p:cNvPr id="20" name="Group 19"/>
          <p:cNvGrpSpPr/>
          <p:nvPr/>
        </p:nvGrpSpPr>
        <p:grpSpPr>
          <a:xfrm>
            <a:off x="3505200" y="2455663"/>
            <a:ext cx="5791200" cy="4302222"/>
            <a:chOff x="3276600" y="2098578"/>
            <a:chExt cx="5791200" cy="4302222"/>
          </a:xfrm>
        </p:grpSpPr>
        <p:pic>
          <p:nvPicPr>
            <p:cNvPr id="14" name="Picture 13" descr="stock_ground_shadow.png"/>
            <p:cNvPicPr>
              <a:picLocks noChangeAspect="1"/>
            </p:cNvPicPr>
            <p:nvPr/>
          </p:nvPicPr>
          <p:blipFill>
            <a:blip r:embed="rId4" cstate="print"/>
            <a:stretch>
              <a:fillRect/>
            </a:stretch>
          </p:blipFill>
          <p:spPr>
            <a:xfrm>
              <a:off x="3276600" y="5981654"/>
              <a:ext cx="5791200" cy="419146"/>
            </a:xfrm>
            <a:prstGeom prst="rect">
              <a:avLst/>
            </a:prstGeom>
          </p:spPr>
        </p:pic>
        <p:pic>
          <p:nvPicPr>
            <p:cNvPr id="15" name="Picture 14" descr="CustomizeENVI_with_IDL_img.jpg"/>
            <p:cNvPicPr>
              <a:picLocks noChangeAspect="1"/>
            </p:cNvPicPr>
            <p:nvPr/>
          </p:nvPicPr>
          <p:blipFill>
            <a:blip r:embed="rId7" cstate="print"/>
            <a:stretch>
              <a:fillRect/>
            </a:stretch>
          </p:blipFill>
          <p:spPr>
            <a:xfrm>
              <a:off x="3886200" y="2098578"/>
              <a:ext cx="4670184" cy="3730675"/>
            </a:xfrm>
            <a:prstGeom prst="rect">
              <a:avLst/>
            </a:prstGeom>
          </p:spPr>
        </p:pic>
      </p:grpSp>
      <p:pic>
        <p:nvPicPr>
          <p:cNvPr id="19" name="Picture 18" descr="IDL_ENVI_extnsn2.png"/>
          <p:cNvPicPr>
            <a:picLocks noChangeAspect="1"/>
          </p:cNvPicPr>
          <p:nvPr/>
        </p:nvPicPr>
        <p:blipFill>
          <a:blip r:embed="rId8" cstate="print"/>
          <a:stretch>
            <a:fillRect/>
          </a:stretch>
        </p:blipFill>
        <p:spPr>
          <a:xfrm>
            <a:off x="2971800" y="2947885"/>
            <a:ext cx="3200136" cy="2639350"/>
          </a:xfrm>
          <a:prstGeom prst="rect">
            <a:avLst/>
          </a:prstGeom>
          <a:effectLst>
            <a:outerShdw blurRad="101600" dist="101600" dir="2700000" algn="tl" rotWithShape="0">
              <a:prstClr val="black">
                <a:alpha val="40000"/>
              </a:prstClr>
            </a:outerShdw>
          </a:effectLst>
        </p:spPr>
      </p:pic>
      <p:sp>
        <p:nvSpPr>
          <p:cNvPr id="18" name="Arc 17"/>
          <p:cNvSpPr/>
          <p:nvPr/>
        </p:nvSpPr>
        <p:spPr>
          <a:xfrm rot="20796674">
            <a:off x="2687619" y="2094445"/>
            <a:ext cx="2320964" cy="2424960"/>
          </a:xfrm>
          <a:prstGeom prst="arc">
            <a:avLst/>
          </a:prstGeom>
          <a:noFill/>
          <a:ln w="136525">
            <a:gradFill>
              <a:gsLst>
                <a:gs pos="10000">
                  <a:srgbClr val="FCC574">
                    <a:alpha val="0"/>
                  </a:srgbClr>
                </a:gs>
                <a:gs pos="50000">
                  <a:srgbClr val="E35205">
                    <a:alpha val="80000"/>
                  </a:srgbClr>
                </a:gs>
                <a:gs pos="100000">
                  <a:srgbClr val="E35205"/>
                </a:gs>
              </a:gsLst>
              <a:lin ang="0" scaled="0"/>
            </a:gradFill>
            <a:tailEnd type="triangle" w="med" len="sm"/>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1" name="Straight Arrow Connector 20"/>
          <p:cNvCxnSpPr/>
          <p:nvPr/>
        </p:nvCxnSpPr>
        <p:spPr>
          <a:xfrm>
            <a:off x="5410200" y="4319485"/>
            <a:ext cx="1371600" cy="0"/>
          </a:xfrm>
          <a:prstGeom prst="straightConnector1">
            <a:avLst/>
          </a:prstGeom>
          <a:ln w="136525">
            <a:gradFill>
              <a:gsLst>
                <a:gs pos="0">
                  <a:srgbClr val="FCC574">
                    <a:alpha val="0"/>
                  </a:srgbClr>
                </a:gs>
                <a:gs pos="50000">
                  <a:srgbClr val="E35205">
                    <a:alpha val="90000"/>
                  </a:srgbClr>
                </a:gs>
                <a:gs pos="100000">
                  <a:srgbClr val="E35205"/>
                </a:gs>
              </a:gsLst>
              <a:lin ang="0" scaled="0"/>
            </a:gradFill>
            <a:tailEnd type="triangle" w="med" len="sm"/>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0" y="0"/>
            <a:ext cx="9144000" cy="4267200"/>
            <a:chOff x="-2057400" y="-3429000"/>
            <a:chExt cx="9144000" cy="4267200"/>
          </a:xfrm>
        </p:grpSpPr>
        <p:pic>
          <p:nvPicPr>
            <p:cNvPr id="33" name="Picture 32"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34" name="Rectangle 33"/>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286000" y="762000"/>
            <a:ext cx="3124200" cy="503099"/>
          </a:xfrm>
        </p:spPr>
        <p:txBody>
          <a:bodyPr/>
          <a:lstStyle/>
          <a:p>
            <a:r>
              <a:rPr lang="en-US" dirty="0" smtClean="0"/>
              <a:t>ENVI Services Engine</a:t>
            </a:r>
            <a:endParaRPr lang="en-US" dirty="0"/>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6</a:t>
            </a:fld>
            <a:endParaRPr lang="en-US" dirty="0"/>
          </a:p>
        </p:txBody>
      </p:sp>
      <p:sp>
        <p:nvSpPr>
          <p:cNvPr id="8" name="Rectangle 7"/>
          <p:cNvSpPr/>
          <p:nvPr/>
        </p:nvSpPr>
        <p:spPr>
          <a:xfrm>
            <a:off x="0" y="685800"/>
            <a:ext cx="2133600" cy="49530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0" name="TextBox 9"/>
          <p:cNvSpPr txBox="1"/>
          <p:nvPr/>
        </p:nvSpPr>
        <p:spPr>
          <a:xfrm>
            <a:off x="152400" y="990600"/>
            <a:ext cx="19050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a:t>
            </a:r>
            <a:r>
              <a:rPr lang="en-US" sz="1200" dirty="0" smtClean="0">
                <a:solidFill>
                  <a:schemeClr val="bg1"/>
                </a:solidFill>
              </a:rPr>
              <a:t>  </a:t>
            </a:r>
            <a:r>
              <a:rPr lang="en-US" sz="1400" dirty="0" smtClean="0">
                <a:solidFill>
                  <a:schemeClr val="bg1"/>
                </a:solidFill>
              </a:rPr>
              <a:t>Services</a:t>
            </a:r>
          </a:p>
          <a:p>
            <a:r>
              <a:rPr lang="en-US" sz="1200" dirty="0" smtClean="0">
                <a:solidFill>
                  <a:schemeClr val="bg1"/>
                </a:solidFill>
              </a:rPr>
              <a:t>ONLINE, ON-DEMAND, GEOSPATIAL AWARENESS</a:t>
            </a:r>
            <a:endParaRPr lang="en-US" sz="1200" dirty="0">
              <a:solidFill>
                <a:schemeClr val="bg1"/>
              </a:solidFill>
            </a:endParaRPr>
          </a:p>
        </p:txBody>
      </p:sp>
      <p:sp>
        <p:nvSpPr>
          <p:cNvPr id="11" name="TextBox 10"/>
          <p:cNvSpPr txBox="1"/>
          <p:nvPr/>
        </p:nvSpPr>
        <p:spPr>
          <a:xfrm>
            <a:off x="152400" y="2590800"/>
            <a:ext cx="1828800" cy="2862322"/>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bg1"/>
                </a:solidFill>
              </a:rPr>
              <a:t> Configure seamlessly </a:t>
            </a:r>
          </a:p>
          <a:p>
            <a:pPr>
              <a:buClr>
                <a:schemeClr val="bg1"/>
              </a:buClr>
            </a:pPr>
            <a:r>
              <a:rPr lang="en-US" sz="1200" dirty="0" smtClean="0">
                <a:solidFill>
                  <a:schemeClr val="bg1"/>
                </a:solidFill>
              </a:rPr>
              <a:t>   with your existing </a:t>
            </a:r>
          </a:p>
          <a:p>
            <a:pPr>
              <a:buClr>
                <a:schemeClr val="bg1"/>
              </a:buClr>
            </a:pPr>
            <a:r>
              <a:rPr lang="en-US" sz="1200" dirty="0" smtClean="0">
                <a:solidFill>
                  <a:schemeClr val="bg1"/>
                </a:solidFill>
              </a:rPr>
              <a:t>   infrastructure</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Create and publish web </a:t>
            </a:r>
          </a:p>
          <a:p>
            <a:pPr>
              <a:buClr>
                <a:schemeClr val="bg1"/>
              </a:buClr>
            </a:pPr>
            <a:r>
              <a:rPr lang="en-US" sz="1200" dirty="0" smtClean="0">
                <a:solidFill>
                  <a:schemeClr val="bg1"/>
                </a:solidFill>
              </a:rPr>
              <a:t>   deployed image analysis </a:t>
            </a:r>
          </a:p>
          <a:p>
            <a:pPr>
              <a:buClr>
                <a:schemeClr val="bg1"/>
              </a:buClr>
            </a:pPr>
            <a:r>
              <a:rPr lang="en-US" sz="1200" dirty="0" smtClean="0">
                <a:solidFill>
                  <a:schemeClr val="bg1"/>
                </a:solidFill>
              </a:rPr>
              <a:t>   tools</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Consume ENVI from </a:t>
            </a:r>
          </a:p>
          <a:p>
            <a:pPr>
              <a:buClr>
                <a:schemeClr val="bg1"/>
              </a:buClr>
            </a:pPr>
            <a:r>
              <a:rPr lang="en-US" sz="1200" dirty="0" smtClean="0">
                <a:solidFill>
                  <a:schemeClr val="bg1"/>
                </a:solidFill>
              </a:rPr>
              <a:t>   mobile, web, and thin </a:t>
            </a:r>
          </a:p>
          <a:p>
            <a:pPr>
              <a:buClr>
                <a:schemeClr val="bg1"/>
              </a:buClr>
            </a:pPr>
            <a:r>
              <a:rPr lang="en-US" sz="1200" dirty="0" smtClean="0">
                <a:solidFill>
                  <a:schemeClr val="bg1"/>
                </a:solidFill>
              </a:rPr>
              <a:t>   clients</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bg1"/>
                </a:solidFill>
              </a:rPr>
              <a:t> Get geospatial imagery </a:t>
            </a:r>
          </a:p>
          <a:p>
            <a:pPr>
              <a:buClr>
                <a:schemeClr val="bg1"/>
              </a:buClr>
            </a:pPr>
            <a:r>
              <a:rPr lang="en-US" sz="1200" dirty="0" smtClean="0">
                <a:solidFill>
                  <a:schemeClr val="bg1"/>
                </a:solidFill>
              </a:rPr>
              <a:t>   where and when you </a:t>
            </a:r>
          </a:p>
          <a:p>
            <a:pPr>
              <a:buClr>
                <a:schemeClr val="bg1"/>
              </a:buClr>
            </a:pPr>
            <a:r>
              <a:rPr lang="en-US" sz="1200" dirty="0" smtClean="0">
                <a:solidFill>
                  <a:schemeClr val="bg1"/>
                </a:solidFill>
              </a:rPr>
              <a:t>   need it</a:t>
            </a:r>
          </a:p>
        </p:txBody>
      </p:sp>
      <p:grpSp>
        <p:nvGrpSpPr>
          <p:cNvPr id="32" name="Group 31"/>
          <p:cNvGrpSpPr/>
          <p:nvPr/>
        </p:nvGrpSpPr>
        <p:grpSpPr>
          <a:xfrm>
            <a:off x="2286000" y="1676400"/>
            <a:ext cx="6629400" cy="3662901"/>
            <a:chOff x="2286000" y="1447800"/>
            <a:chExt cx="6629400" cy="3662901"/>
          </a:xfrm>
        </p:grpSpPr>
        <p:pic>
          <p:nvPicPr>
            <p:cNvPr id="12" name="Picture 11" descr="ESE_Computer_Analyst.png"/>
            <p:cNvPicPr>
              <a:picLocks noChangeAspect="1"/>
            </p:cNvPicPr>
            <p:nvPr/>
          </p:nvPicPr>
          <p:blipFill>
            <a:blip r:embed="rId5" cstate="print"/>
            <a:stretch>
              <a:fillRect/>
            </a:stretch>
          </p:blipFill>
          <p:spPr>
            <a:xfrm>
              <a:off x="2286000" y="2401294"/>
              <a:ext cx="1787056" cy="1835192"/>
            </a:xfrm>
            <a:prstGeom prst="rect">
              <a:avLst/>
            </a:prstGeom>
          </p:spPr>
        </p:pic>
        <p:pic>
          <p:nvPicPr>
            <p:cNvPr id="13" name="Picture 12" descr="ESE_Services_arrow.png"/>
            <p:cNvPicPr>
              <a:picLocks noChangeAspect="1"/>
            </p:cNvPicPr>
            <p:nvPr/>
          </p:nvPicPr>
          <p:blipFill>
            <a:blip r:embed="rId6" cstate="print"/>
            <a:stretch>
              <a:fillRect/>
            </a:stretch>
          </p:blipFill>
          <p:spPr>
            <a:xfrm>
              <a:off x="3323645" y="3727174"/>
              <a:ext cx="897758" cy="673319"/>
            </a:xfrm>
            <a:prstGeom prst="rect">
              <a:avLst/>
            </a:prstGeom>
          </p:spPr>
        </p:pic>
        <p:pic>
          <p:nvPicPr>
            <p:cNvPr id="14" name="Picture 13" descr="ESE_shortDarkGray_arrow.png"/>
            <p:cNvPicPr>
              <a:picLocks noChangeAspect="1"/>
            </p:cNvPicPr>
            <p:nvPr/>
          </p:nvPicPr>
          <p:blipFill>
            <a:blip r:embed="rId7" cstate="print"/>
            <a:stretch>
              <a:fillRect/>
            </a:stretch>
          </p:blipFill>
          <p:spPr>
            <a:xfrm>
              <a:off x="7097514" y="3265999"/>
              <a:ext cx="708079" cy="701553"/>
            </a:xfrm>
            <a:prstGeom prst="rect">
              <a:avLst/>
            </a:prstGeom>
          </p:spPr>
        </p:pic>
        <p:pic>
          <p:nvPicPr>
            <p:cNvPr id="15" name="Picture 14" descr="ESE_shortDarkGray_arrow_UP.png"/>
            <p:cNvPicPr>
              <a:picLocks noChangeAspect="1"/>
            </p:cNvPicPr>
            <p:nvPr/>
          </p:nvPicPr>
          <p:blipFill>
            <a:blip r:embed="rId8" cstate="print"/>
            <a:stretch>
              <a:fillRect/>
            </a:stretch>
          </p:blipFill>
          <p:spPr>
            <a:xfrm>
              <a:off x="6982219" y="2747176"/>
              <a:ext cx="691763" cy="621608"/>
            </a:xfrm>
            <a:prstGeom prst="rect">
              <a:avLst/>
            </a:prstGeom>
          </p:spPr>
        </p:pic>
        <p:pic>
          <p:nvPicPr>
            <p:cNvPr id="16" name="Picture 15" descr="ESE_shortDarkGray_arrow_DOWN.png"/>
            <p:cNvPicPr>
              <a:picLocks noChangeAspect="1"/>
            </p:cNvPicPr>
            <p:nvPr/>
          </p:nvPicPr>
          <p:blipFill>
            <a:blip r:embed="rId9" cstate="print"/>
            <a:stretch>
              <a:fillRect/>
            </a:stretch>
          </p:blipFill>
          <p:spPr>
            <a:xfrm>
              <a:off x="6982219" y="3900115"/>
              <a:ext cx="691763" cy="624871"/>
            </a:xfrm>
            <a:prstGeom prst="rect">
              <a:avLst/>
            </a:prstGeom>
          </p:spPr>
        </p:pic>
        <p:pic>
          <p:nvPicPr>
            <p:cNvPr id="17" name="Picture 16" descr="ESE_Desktop_computer_image.png"/>
            <p:cNvPicPr>
              <a:picLocks noChangeAspect="1"/>
            </p:cNvPicPr>
            <p:nvPr/>
          </p:nvPicPr>
          <p:blipFill>
            <a:blip r:embed="rId10" cstate="print"/>
            <a:stretch>
              <a:fillRect/>
            </a:stretch>
          </p:blipFill>
          <p:spPr>
            <a:xfrm>
              <a:off x="7673983" y="4015409"/>
              <a:ext cx="1241417" cy="878542"/>
            </a:xfrm>
            <a:prstGeom prst="rect">
              <a:avLst/>
            </a:prstGeom>
          </p:spPr>
        </p:pic>
        <p:pic>
          <p:nvPicPr>
            <p:cNvPr id="18" name="Picture 17" descr="ESE_iPad_image.png"/>
            <p:cNvPicPr>
              <a:picLocks noChangeAspect="1"/>
            </p:cNvPicPr>
            <p:nvPr/>
          </p:nvPicPr>
          <p:blipFill>
            <a:blip r:embed="rId11" cstate="print"/>
            <a:stretch>
              <a:fillRect/>
            </a:stretch>
          </p:blipFill>
          <p:spPr>
            <a:xfrm>
              <a:off x="7962217" y="3208351"/>
              <a:ext cx="559763" cy="711963"/>
            </a:xfrm>
            <a:prstGeom prst="rect">
              <a:avLst/>
            </a:prstGeom>
          </p:spPr>
        </p:pic>
        <p:pic>
          <p:nvPicPr>
            <p:cNvPr id="19" name="Picture 18" descr="ESE_Web_Globe_image.png"/>
            <p:cNvPicPr>
              <a:picLocks noChangeAspect="1"/>
            </p:cNvPicPr>
            <p:nvPr/>
          </p:nvPicPr>
          <p:blipFill>
            <a:blip r:embed="rId12" cstate="print"/>
            <a:stretch>
              <a:fillRect/>
            </a:stretch>
          </p:blipFill>
          <p:spPr>
            <a:xfrm>
              <a:off x="7673983" y="2286000"/>
              <a:ext cx="1152939" cy="826287"/>
            </a:xfrm>
            <a:prstGeom prst="rect">
              <a:avLst/>
            </a:prstGeom>
          </p:spPr>
        </p:pic>
        <p:grpSp>
          <p:nvGrpSpPr>
            <p:cNvPr id="20" name="Group 19"/>
            <p:cNvGrpSpPr/>
            <p:nvPr/>
          </p:nvGrpSpPr>
          <p:grpSpPr>
            <a:xfrm>
              <a:off x="3842468" y="2286000"/>
              <a:ext cx="3586022" cy="2824701"/>
              <a:chOff x="3842468" y="2286000"/>
              <a:chExt cx="3586022" cy="2824701"/>
            </a:xfrm>
          </p:grpSpPr>
          <p:pic>
            <p:nvPicPr>
              <p:cNvPr id="21" name="Picture 20" descr="ESE_Cloud_image.png"/>
              <p:cNvPicPr>
                <a:picLocks noChangeAspect="1"/>
              </p:cNvPicPr>
              <p:nvPr/>
            </p:nvPicPr>
            <p:blipFill>
              <a:blip r:embed="rId13" cstate="print"/>
              <a:stretch>
                <a:fillRect/>
              </a:stretch>
            </p:blipFill>
            <p:spPr>
              <a:xfrm>
                <a:off x="3842468" y="2343647"/>
                <a:ext cx="3586022" cy="2767054"/>
              </a:xfrm>
              <a:prstGeom prst="rect">
                <a:avLst/>
              </a:prstGeom>
            </p:spPr>
          </p:pic>
          <p:pic>
            <p:nvPicPr>
              <p:cNvPr id="22" name="Picture 21" descr="ESE_circle_arrows_image.png"/>
              <p:cNvPicPr>
                <a:picLocks noChangeAspect="1"/>
              </p:cNvPicPr>
              <p:nvPr/>
            </p:nvPicPr>
            <p:blipFill>
              <a:blip r:embed="rId14" cstate="print"/>
              <a:stretch>
                <a:fillRect/>
              </a:stretch>
            </p:blipFill>
            <p:spPr>
              <a:xfrm>
                <a:off x="4822466" y="2920117"/>
                <a:ext cx="1394671" cy="1325880"/>
              </a:xfrm>
              <a:prstGeom prst="rect">
                <a:avLst/>
              </a:prstGeom>
            </p:spPr>
          </p:pic>
          <p:pic>
            <p:nvPicPr>
              <p:cNvPr id="23" name="Picture 22" descr="ESE_large_ENVI_imageAnalysis_screen_image.png"/>
              <p:cNvPicPr>
                <a:picLocks noChangeAspect="1"/>
              </p:cNvPicPr>
              <p:nvPr/>
            </p:nvPicPr>
            <p:blipFill>
              <a:blip r:embed="rId15" cstate="print"/>
              <a:stretch>
                <a:fillRect/>
              </a:stretch>
            </p:blipFill>
            <p:spPr>
              <a:xfrm>
                <a:off x="5168348" y="2286000"/>
                <a:ext cx="864704" cy="690232"/>
              </a:xfrm>
              <a:prstGeom prst="rect">
                <a:avLst/>
              </a:prstGeom>
            </p:spPr>
          </p:pic>
          <p:pic>
            <p:nvPicPr>
              <p:cNvPr id="24" name="Picture 23" descr="ESE_Server_Stack_image.png"/>
              <p:cNvPicPr>
                <a:picLocks noChangeAspect="1"/>
              </p:cNvPicPr>
              <p:nvPr/>
            </p:nvPicPr>
            <p:blipFill>
              <a:blip r:embed="rId16" cstate="print"/>
              <a:stretch>
                <a:fillRect/>
              </a:stretch>
            </p:blipFill>
            <p:spPr>
              <a:xfrm>
                <a:off x="4245997" y="2920117"/>
                <a:ext cx="773935" cy="807057"/>
              </a:xfrm>
              <a:prstGeom prst="rect">
                <a:avLst/>
              </a:prstGeom>
            </p:spPr>
          </p:pic>
          <p:pic>
            <p:nvPicPr>
              <p:cNvPr id="25" name="Picture 24" descr="ESE_Middlewear_image.png"/>
              <p:cNvPicPr>
                <a:picLocks noChangeAspect="1"/>
              </p:cNvPicPr>
              <p:nvPr/>
            </p:nvPicPr>
            <p:blipFill>
              <a:blip r:embed="rId17" cstate="print"/>
              <a:stretch>
                <a:fillRect/>
              </a:stretch>
            </p:blipFill>
            <p:spPr>
              <a:xfrm>
                <a:off x="4418937" y="3784821"/>
                <a:ext cx="358255" cy="749410"/>
              </a:xfrm>
              <a:prstGeom prst="rect">
                <a:avLst/>
              </a:prstGeom>
            </p:spPr>
          </p:pic>
          <p:pic>
            <p:nvPicPr>
              <p:cNvPr id="26" name="Picture 25" descr="ESE_Business_logic_image.png"/>
              <p:cNvPicPr>
                <a:picLocks noChangeAspect="1"/>
              </p:cNvPicPr>
              <p:nvPr/>
            </p:nvPicPr>
            <p:blipFill>
              <a:blip r:embed="rId18" cstate="print"/>
              <a:stretch>
                <a:fillRect/>
              </a:stretch>
            </p:blipFill>
            <p:spPr>
              <a:xfrm>
                <a:off x="5975405" y="3727174"/>
                <a:ext cx="922351" cy="648284"/>
              </a:xfrm>
              <a:prstGeom prst="rect">
                <a:avLst/>
              </a:prstGeom>
            </p:spPr>
          </p:pic>
          <p:pic>
            <p:nvPicPr>
              <p:cNvPr id="27" name="Picture 26" descr="ESE_otherServices_image.png"/>
              <p:cNvPicPr>
                <a:picLocks noChangeAspect="1"/>
              </p:cNvPicPr>
              <p:nvPr/>
            </p:nvPicPr>
            <p:blipFill>
              <a:blip r:embed="rId19" cstate="print"/>
              <a:stretch>
                <a:fillRect/>
              </a:stretch>
            </p:blipFill>
            <p:spPr>
              <a:xfrm>
                <a:off x="6205993" y="2862470"/>
                <a:ext cx="634117" cy="603229"/>
              </a:xfrm>
              <a:prstGeom prst="rect">
                <a:avLst/>
              </a:prstGeom>
            </p:spPr>
          </p:pic>
          <p:pic>
            <p:nvPicPr>
              <p:cNvPr id="28" name="Picture 27" descr="PPT_Data_color.png"/>
              <p:cNvPicPr>
                <a:picLocks noChangeAspect="1"/>
              </p:cNvPicPr>
              <p:nvPr/>
            </p:nvPicPr>
            <p:blipFill>
              <a:blip r:embed="rId20" cstate="print"/>
              <a:stretch>
                <a:fillRect/>
              </a:stretch>
            </p:blipFill>
            <p:spPr>
              <a:xfrm>
                <a:off x="4953000" y="3276600"/>
                <a:ext cx="1219200" cy="551418"/>
              </a:xfrm>
              <a:prstGeom prst="rect">
                <a:avLst/>
              </a:prstGeom>
            </p:spPr>
          </p:pic>
        </p:grpSp>
        <p:sp>
          <p:nvSpPr>
            <p:cNvPr id="29" name="TextBox 28"/>
            <p:cNvSpPr txBox="1"/>
            <p:nvPr/>
          </p:nvSpPr>
          <p:spPr>
            <a:xfrm>
              <a:off x="2514600" y="1447800"/>
              <a:ext cx="1600200" cy="707886"/>
            </a:xfrm>
            <a:prstGeom prst="rect">
              <a:avLst/>
            </a:prstGeom>
            <a:noFill/>
          </p:spPr>
          <p:txBody>
            <a:bodyPr wrap="square" rtlCol="0">
              <a:spAutoFit/>
            </a:bodyPr>
            <a:lstStyle/>
            <a:p>
              <a:r>
                <a:rPr lang="en-US" sz="4000" b="1" dirty="0" smtClean="0">
                  <a:solidFill>
                    <a:schemeClr val="accent2"/>
                  </a:solidFill>
                </a:rPr>
                <a:t>Create</a:t>
              </a:r>
              <a:endParaRPr lang="en-US" sz="4000" b="1" dirty="0">
                <a:solidFill>
                  <a:schemeClr val="accent2"/>
                </a:solidFill>
              </a:endParaRPr>
            </a:p>
          </p:txBody>
        </p:sp>
        <p:sp>
          <p:nvSpPr>
            <p:cNvPr id="30" name="TextBox 29"/>
            <p:cNvSpPr txBox="1"/>
            <p:nvPr/>
          </p:nvSpPr>
          <p:spPr>
            <a:xfrm>
              <a:off x="4686300" y="1447800"/>
              <a:ext cx="1752600" cy="707886"/>
            </a:xfrm>
            <a:prstGeom prst="rect">
              <a:avLst/>
            </a:prstGeom>
            <a:noFill/>
          </p:spPr>
          <p:txBody>
            <a:bodyPr wrap="square" rtlCol="0">
              <a:spAutoFit/>
            </a:bodyPr>
            <a:lstStyle/>
            <a:p>
              <a:r>
                <a:rPr lang="en-US" sz="4000" b="1" dirty="0" smtClean="0">
                  <a:solidFill>
                    <a:schemeClr val="accent2"/>
                  </a:solidFill>
                </a:rPr>
                <a:t>Deploy</a:t>
              </a:r>
              <a:endParaRPr lang="en-US" sz="4000" b="1" dirty="0">
                <a:solidFill>
                  <a:schemeClr val="accent2"/>
                </a:solidFill>
              </a:endParaRPr>
            </a:p>
          </p:txBody>
        </p:sp>
        <p:sp>
          <p:nvSpPr>
            <p:cNvPr id="31" name="TextBox 30"/>
            <p:cNvSpPr txBox="1"/>
            <p:nvPr/>
          </p:nvSpPr>
          <p:spPr>
            <a:xfrm>
              <a:off x="7010400" y="1447800"/>
              <a:ext cx="1752600" cy="707886"/>
            </a:xfrm>
            <a:prstGeom prst="rect">
              <a:avLst/>
            </a:prstGeom>
            <a:noFill/>
          </p:spPr>
          <p:txBody>
            <a:bodyPr wrap="square" rtlCol="0">
              <a:spAutoFit/>
            </a:bodyPr>
            <a:lstStyle/>
            <a:p>
              <a:r>
                <a:rPr lang="en-US" sz="4000" b="1" dirty="0" smtClean="0">
                  <a:solidFill>
                    <a:schemeClr val="accent2"/>
                  </a:solidFill>
                </a:rPr>
                <a:t>Access</a:t>
              </a:r>
              <a:endParaRPr lang="en-US" sz="4000" b="1" dirty="0">
                <a:solidFill>
                  <a:schemeClr val="accent2"/>
                </a:solidFill>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0" y="0"/>
            <a:ext cx="9144000" cy="4267200"/>
            <a:chOff x="-2057400" y="-3429000"/>
            <a:chExt cx="9144000" cy="4267200"/>
          </a:xfrm>
        </p:grpSpPr>
        <p:pic>
          <p:nvPicPr>
            <p:cNvPr id="22" name="Picture 21"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23" name="Rectangle 22"/>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7</a:t>
            </a:fld>
            <a:endParaRPr lang="en-US" dirty="0"/>
          </a:p>
        </p:txBody>
      </p:sp>
      <p:sp>
        <p:nvSpPr>
          <p:cNvPr id="7" name="Rectangle 6"/>
          <p:cNvSpPr/>
          <p:nvPr/>
        </p:nvSpPr>
        <p:spPr>
          <a:xfrm>
            <a:off x="0" y="685800"/>
            <a:ext cx="2133600" cy="49530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9" name="TextBox 8"/>
          <p:cNvSpPr txBox="1"/>
          <p:nvPr/>
        </p:nvSpPr>
        <p:spPr>
          <a:xfrm>
            <a:off x="152400" y="990600"/>
            <a:ext cx="19050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a:t>
            </a:r>
            <a:r>
              <a:rPr lang="en-US" sz="1200" dirty="0" smtClean="0">
                <a:solidFill>
                  <a:schemeClr val="bg1"/>
                </a:solidFill>
              </a:rPr>
              <a:t>  </a:t>
            </a:r>
            <a:r>
              <a:rPr lang="en-US" sz="1400" dirty="0" smtClean="0">
                <a:solidFill>
                  <a:schemeClr val="bg1"/>
                </a:solidFill>
              </a:rPr>
              <a:t>Services</a:t>
            </a:r>
          </a:p>
          <a:p>
            <a:r>
              <a:rPr lang="en-US" sz="1200" dirty="0" smtClean="0">
                <a:solidFill>
                  <a:schemeClr val="bg1"/>
                </a:solidFill>
              </a:rPr>
              <a:t>ONLINE, ON-DEMAND, GEOSPATIAL AWARENESS</a:t>
            </a:r>
            <a:endParaRPr lang="en-US" sz="1200" dirty="0">
              <a:solidFill>
                <a:schemeClr val="bg1"/>
              </a:solidFill>
            </a:endParaRPr>
          </a:p>
        </p:txBody>
      </p:sp>
      <p:sp>
        <p:nvSpPr>
          <p:cNvPr id="10" name="Rectangle 9"/>
          <p:cNvSpPr/>
          <p:nvPr/>
        </p:nvSpPr>
        <p:spPr>
          <a:xfrm>
            <a:off x="76200" y="2615184"/>
            <a:ext cx="1981200" cy="594360"/>
          </a:xfrm>
          <a:prstGeom prst="rect">
            <a:avLst/>
          </a:prstGeom>
          <a:solidFill>
            <a:srgbClr val="888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52400" y="2590800"/>
            <a:ext cx="1828800" cy="2862322"/>
          </a:xfrm>
          <a:prstGeom prst="rect">
            <a:avLst/>
          </a:prstGeom>
          <a:noFill/>
        </p:spPr>
        <p:txBody>
          <a:bodyPr wrap="square" rtlCol="0">
            <a:spAutoFit/>
          </a:bodyPr>
          <a:lstStyle/>
          <a:p>
            <a:pPr>
              <a:buClr>
                <a:schemeClr val="bg1"/>
              </a:buClr>
              <a:buFont typeface="Calibri" pitchFamily="34" charset="0"/>
              <a:buChar char="&gt;"/>
            </a:pPr>
            <a:r>
              <a:rPr lang="en-US" sz="1200" b="1" dirty="0" smtClean="0">
                <a:solidFill>
                  <a:schemeClr val="bg1"/>
                </a:solidFill>
              </a:rPr>
              <a:t> Configure seamlessly </a:t>
            </a:r>
          </a:p>
          <a:p>
            <a:pPr>
              <a:buClr>
                <a:schemeClr val="bg1"/>
              </a:buClr>
            </a:pPr>
            <a:r>
              <a:rPr lang="en-US" sz="1200" b="1" dirty="0" smtClean="0">
                <a:solidFill>
                  <a:schemeClr val="bg1"/>
                </a:solidFill>
              </a:rPr>
              <a:t>   with your existing </a:t>
            </a:r>
          </a:p>
          <a:p>
            <a:pPr>
              <a:buClr>
                <a:schemeClr val="bg1"/>
              </a:buClr>
            </a:pPr>
            <a:r>
              <a:rPr lang="en-US" sz="1200" b="1" dirty="0" smtClean="0">
                <a:solidFill>
                  <a:schemeClr val="bg1"/>
                </a:solidFill>
              </a:rPr>
              <a:t>   infrastructure</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tx1">
                    <a:lumMod val="50000"/>
                    <a:lumOff val="50000"/>
                  </a:schemeClr>
                </a:solidFill>
              </a:rPr>
              <a:t> Create and publish web </a:t>
            </a:r>
          </a:p>
          <a:p>
            <a:pPr>
              <a:buClr>
                <a:schemeClr val="bg1"/>
              </a:buClr>
            </a:pPr>
            <a:r>
              <a:rPr lang="en-US" sz="1200" dirty="0" smtClean="0">
                <a:solidFill>
                  <a:schemeClr val="tx1">
                    <a:lumMod val="50000"/>
                    <a:lumOff val="50000"/>
                  </a:schemeClr>
                </a:solidFill>
              </a:rPr>
              <a:t>   deployed image analysis </a:t>
            </a:r>
          </a:p>
          <a:p>
            <a:pPr>
              <a:buClr>
                <a:schemeClr val="bg1"/>
              </a:buClr>
            </a:pPr>
            <a:r>
              <a:rPr lang="en-US" sz="1200" dirty="0" smtClean="0">
                <a:solidFill>
                  <a:schemeClr val="tx1">
                    <a:lumMod val="50000"/>
                    <a:lumOff val="50000"/>
                  </a:schemeClr>
                </a:solidFill>
              </a:rPr>
              <a:t>   tools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Consume ENVI from </a:t>
            </a:r>
          </a:p>
          <a:p>
            <a:pPr>
              <a:buClr>
                <a:schemeClr val="bg1"/>
              </a:buClr>
            </a:pPr>
            <a:r>
              <a:rPr lang="en-US" sz="1200" dirty="0" smtClean="0">
                <a:solidFill>
                  <a:schemeClr val="tx1">
                    <a:lumMod val="50000"/>
                    <a:lumOff val="50000"/>
                  </a:schemeClr>
                </a:solidFill>
              </a:rPr>
              <a:t>   mobile, web, and thin </a:t>
            </a:r>
          </a:p>
          <a:p>
            <a:pPr>
              <a:buClr>
                <a:schemeClr val="bg1"/>
              </a:buClr>
            </a:pPr>
            <a:r>
              <a:rPr lang="en-US" sz="1200" dirty="0" smtClean="0">
                <a:solidFill>
                  <a:schemeClr val="tx1">
                    <a:lumMod val="50000"/>
                    <a:lumOff val="50000"/>
                  </a:schemeClr>
                </a:solidFill>
              </a:rPr>
              <a:t>   clients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Get geospatial imagery </a:t>
            </a:r>
          </a:p>
          <a:p>
            <a:pPr>
              <a:buClr>
                <a:schemeClr val="bg1"/>
              </a:buClr>
            </a:pPr>
            <a:r>
              <a:rPr lang="en-US" sz="1200" dirty="0" smtClean="0">
                <a:solidFill>
                  <a:schemeClr val="tx1">
                    <a:lumMod val="50000"/>
                    <a:lumOff val="50000"/>
                  </a:schemeClr>
                </a:solidFill>
              </a:rPr>
              <a:t>   where and when you </a:t>
            </a:r>
          </a:p>
          <a:p>
            <a:pPr>
              <a:buClr>
                <a:schemeClr val="bg1"/>
              </a:buClr>
            </a:pPr>
            <a:r>
              <a:rPr lang="en-US" sz="1200" dirty="0" smtClean="0">
                <a:solidFill>
                  <a:schemeClr val="tx1">
                    <a:lumMod val="50000"/>
                    <a:lumOff val="50000"/>
                  </a:schemeClr>
                </a:solidFill>
              </a:rPr>
              <a:t>   need it</a:t>
            </a:r>
          </a:p>
        </p:txBody>
      </p:sp>
      <p:grpSp>
        <p:nvGrpSpPr>
          <p:cNvPr id="12" name="Group 11"/>
          <p:cNvGrpSpPr/>
          <p:nvPr/>
        </p:nvGrpSpPr>
        <p:grpSpPr>
          <a:xfrm>
            <a:off x="2209800" y="2177105"/>
            <a:ext cx="7081557" cy="3233095"/>
            <a:chOff x="2209800" y="2133600"/>
            <a:chExt cx="7081557" cy="3233095"/>
          </a:xfrm>
        </p:grpSpPr>
        <p:pic>
          <p:nvPicPr>
            <p:cNvPr id="13" name="Picture 12" descr="PPT_Data_Orange.png"/>
            <p:cNvPicPr>
              <a:picLocks noChangeAspect="1"/>
            </p:cNvPicPr>
            <p:nvPr/>
          </p:nvPicPr>
          <p:blipFill>
            <a:blip r:embed="rId5" cstate="print"/>
            <a:stretch>
              <a:fillRect/>
            </a:stretch>
          </p:blipFill>
          <p:spPr>
            <a:xfrm>
              <a:off x="4316301" y="2667000"/>
              <a:ext cx="2541699" cy="1143000"/>
            </a:xfrm>
            <a:prstGeom prst="rect">
              <a:avLst/>
            </a:prstGeom>
          </p:spPr>
        </p:pic>
        <p:pic>
          <p:nvPicPr>
            <p:cNvPr id="14" name="Picture 13" descr="PPT_computer_middleware_img.png"/>
            <p:cNvPicPr>
              <a:picLocks noChangeAspect="1"/>
            </p:cNvPicPr>
            <p:nvPr/>
          </p:nvPicPr>
          <p:blipFill>
            <a:blip r:embed="rId6" cstate="print"/>
            <a:stretch>
              <a:fillRect/>
            </a:stretch>
          </p:blipFill>
          <p:spPr>
            <a:xfrm>
              <a:off x="4343400" y="3733800"/>
              <a:ext cx="2619154" cy="1632895"/>
            </a:xfrm>
            <a:prstGeom prst="rect">
              <a:avLst/>
            </a:prstGeom>
          </p:spPr>
        </p:pic>
        <p:pic>
          <p:nvPicPr>
            <p:cNvPr id="15" name="Picture 14" descr="ESE_Server_Stack_image.png"/>
            <p:cNvPicPr>
              <a:picLocks noChangeAspect="1"/>
            </p:cNvPicPr>
            <p:nvPr/>
          </p:nvPicPr>
          <p:blipFill>
            <a:blip r:embed="rId7" cstate="print"/>
            <a:stretch>
              <a:fillRect/>
            </a:stretch>
          </p:blipFill>
          <p:spPr>
            <a:xfrm>
              <a:off x="6324600" y="2133600"/>
              <a:ext cx="2966757" cy="3093725"/>
            </a:xfrm>
            <a:prstGeom prst="rect">
              <a:avLst/>
            </a:prstGeom>
          </p:spPr>
        </p:pic>
        <p:pic>
          <p:nvPicPr>
            <p:cNvPr id="16" name="Picture 15" descr="ESE_Services_arrow.png"/>
            <p:cNvPicPr>
              <a:picLocks noChangeAspect="1"/>
            </p:cNvPicPr>
            <p:nvPr/>
          </p:nvPicPr>
          <p:blipFill>
            <a:blip r:embed="rId8" cstate="print"/>
            <a:stretch>
              <a:fillRect/>
            </a:stretch>
          </p:blipFill>
          <p:spPr>
            <a:xfrm>
              <a:off x="4953000" y="2819400"/>
              <a:ext cx="1389891" cy="1042419"/>
            </a:xfrm>
            <a:prstGeom prst="rect">
              <a:avLst/>
            </a:prstGeom>
          </p:spPr>
        </p:pic>
        <p:pic>
          <p:nvPicPr>
            <p:cNvPr id="17" name="Picture 16" descr="ESE_Computer_Analyst.png"/>
            <p:cNvPicPr>
              <a:picLocks noChangeAspect="1"/>
            </p:cNvPicPr>
            <p:nvPr/>
          </p:nvPicPr>
          <p:blipFill>
            <a:blip r:embed="rId9" cstate="print"/>
            <a:stretch>
              <a:fillRect/>
            </a:stretch>
          </p:blipFill>
          <p:spPr>
            <a:xfrm>
              <a:off x="2209800" y="2362200"/>
              <a:ext cx="2667000" cy="2738840"/>
            </a:xfrm>
            <a:prstGeom prst="rect">
              <a:avLst/>
            </a:prstGeom>
          </p:spPr>
        </p:pic>
      </p:grpSp>
      <p:sp>
        <p:nvSpPr>
          <p:cNvPr id="18" name="Rectangle 17"/>
          <p:cNvSpPr/>
          <p:nvPr/>
        </p:nvSpPr>
        <p:spPr>
          <a:xfrm>
            <a:off x="6324600" y="1643705"/>
            <a:ext cx="2133600" cy="381000"/>
          </a:xfrm>
          <a:prstGeom prst="rect">
            <a:avLst/>
          </a:prstGeom>
          <a:solidFill>
            <a:srgbClr val="888B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ysClr val="window" lastClr="FFFFFF"/>
                </a:solidFill>
                <a:effectLst/>
                <a:uLnTx/>
                <a:uFillTx/>
                <a:latin typeface="Calibri"/>
                <a:ea typeface="+mn-ea"/>
                <a:cs typeface="+mn-cs"/>
              </a:rPr>
              <a:t>EXISTING INFASTRUCTURE</a:t>
            </a:r>
            <a:endParaRPr kumimoji="0" lang="en-US" sz="1200" b="1"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0" name="Title 1"/>
          <p:cNvSpPr>
            <a:spLocks noGrp="1"/>
          </p:cNvSpPr>
          <p:nvPr>
            <p:ph type="title"/>
          </p:nvPr>
        </p:nvSpPr>
        <p:spPr>
          <a:xfrm>
            <a:off x="2286000" y="762000"/>
            <a:ext cx="6400800" cy="914400"/>
          </a:xfrm>
        </p:spPr>
        <p:txBody>
          <a:bodyPr/>
          <a:lstStyle/>
          <a:p>
            <a:r>
              <a:rPr lang="en-US" dirty="0" smtClean="0"/>
              <a:t>Configure seamlessly with your existing infrastructure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0"/>
            <a:ext cx="9144000" cy="4267200"/>
            <a:chOff x="-2057400" y="-3429000"/>
            <a:chExt cx="9144000" cy="4267200"/>
          </a:xfrm>
        </p:grpSpPr>
        <p:pic>
          <p:nvPicPr>
            <p:cNvPr id="39" name="Picture 38"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40" name="Rectangle 39"/>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8</a:t>
            </a:fld>
            <a:endParaRPr lang="en-US" dirty="0"/>
          </a:p>
        </p:txBody>
      </p:sp>
      <p:sp>
        <p:nvSpPr>
          <p:cNvPr id="10" name="Rectangle 9"/>
          <p:cNvSpPr/>
          <p:nvPr/>
        </p:nvSpPr>
        <p:spPr>
          <a:xfrm>
            <a:off x="0" y="685800"/>
            <a:ext cx="2133600" cy="49530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2" name="TextBox 11"/>
          <p:cNvSpPr txBox="1"/>
          <p:nvPr/>
        </p:nvSpPr>
        <p:spPr>
          <a:xfrm>
            <a:off x="152400" y="990600"/>
            <a:ext cx="19050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a:t>
            </a:r>
            <a:r>
              <a:rPr lang="en-US" sz="1200" dirty="0" smtClean="0">
                <a:solidFill>
                  <a:schemeClr val="bg1"/>
                </a:solidFill>
              </a:rPr>
              <a:t>  </a:t>
            </a:r>
            <a:r>
              <a:rPr lang="en-US" sz="1400" dirty="0" smtClean="0">
                <a:solidFill>
                  <a:schemeClr val="bg1"/>
                </a:solidFill>
              </a:rPr>
              <a:t>Services</a:t>
            </a:r>
          </a:p>
          <a:p>
            <a:r>
              <a:rPr lang="en-US" sz="1200" dirty="0" smtClean="0">
                <a:solidFill>
                  <a:schemeClr val="bg1"/>
                </a:solidFill>
              </a:rPr>
              <a:t>ONLINE, ON-DEMAND, GEOSPATIAL AWARENESS</a:t>
            </a:r>
            <a:endParaRPr lang="en-US" sz="1200" dirty="0">
              <a:solidFill>
                <a:schemeClr val="bg1"/>
              </a:solidFill>
            </a:endParaRPr>
          </a:p>
        </p:txBody>
      </p:sp>
      <p:sp>
        <p:nvSpPr>
          <p:cNvPr id="13" name="Rectangle 12"/>
          <p:cNvSpPr/>
          <p:nvPr/>
        </p:nvSpPr>
        <p:spPr>
          <a:xfrm>
            <a:off x="76200" y="3355848"/>
            <a:ext cx="1981200" cy="594360"/>
          </a:xfrm>
          <a:prstGeom prst="rect">
            <a:avLst/>
          </a:prstGeom>
          <a:solidFill>
            <a:srgbClr val="888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52400" y="2590800"/>
            <a:ext cx="1905000" cy="2862322"/>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tx1">
                    <a:lumMod val="50000"/>
                    <a:lumOff val="50000"/>
                  </a:schemeClr>
                </a:solidFill>
              </a:rPr>
              <a:t> Configure seamlessly </a:t>
            </a:r>
          </a:p>
          <a:p>
            <a:pPr>
              <a:buClr>
                <a:schemeClr val="bg1"/>
              </a:buClr>
            </a:pPr>
            <a:r>
              <a:rPr lang="en-US" sz="1200" dirty="0" smtClean="0">
                <a:solidFill>
                  <a:schemeClr val="tx1">
                    <a:lumMod val="50000"/>
                    <a:lumOff val="50000"/>
                  </a:schemeClr>
                </a:solidFill>
              </a:rPr>
              <a:t>   with your existing </a:t>
            </a:r>
          </a:p>
          <a:p>
            <a:pPr>
              <a:buClr>
                <a:schemeClr val="bg1"/>
              </a:buClr>
            </a:pPr>
            <a:r>
              <a:rPr lang="en-US" sz="1200" dirty="0" smtClean="0">
                <a:solidFill>
                  <a:schemeClr val="tx1">
                    <a:lumMod val="50000"/>
                    <a:lumOff val="50000"/>
                  </a:schemeClr>
                </a:solidFill>
              </a:rPr>
              <a:t>   infrastructure</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b="1" dirty="0" smtClean="0">
                <a:solidFill>
                  <a:schemeClr val="bg1"/>
                </a:solidFill>
              </a:rPr>
              <a:t> Create and publish web </a:t>
            </a:r>
          </a:p>
          <a:p>
            <a:pPr>
              <a:buClr>
                <a:schemeClr val="bg1"/>
              </a:buClr>
            </a:pPr>
            <a:r>
              <a:rPr lang="en-US" sz="1200" b="1" dirty="0" smtClean="0">
                <a:solidFill>
                  <a:schemeClr val="bg1"/>
                </a:solidFill>
              </a:rPr>
              <a:t>   deployed image analysis </a:t>
            </a:r>
          </a:p>
          <a:p>
            <a:pPr>
              <a:buClr>
                <a:schemeClr val="bg1"/>
              </a:buClr>
            </a:pPr>
            <a:r>
              <a:rPr lang="en-US" sz="1200" b="1" dirty="0" smtClean="0">
                <a:solidFill>
                  <a:schemeClr val="bg1"/>
                </a:solidFill>
              </a:rPr>
              <a:t>   tools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Consume ENVI from </a:t>
            </a:r>
          </a:p>
          <a:p>
            <a:pPr>
              <a:buClr>
                <a:schemeClr val="bg1"/>
              </a:buClr>
            </a:pPr>
            <a:r>
              <a:rPr lang="en-US" sz="1200" dirty="0" smtClean="0">
                <a:solidFill>
                  <a:schemeClr val="tx1">
                    <a:lumMod val="50000"/>
                    <a:lumOff val="50000"/>
                  </a:schemeClr>
                </a:solidFill>
              </a:rPr>
              <a:t>   mobile, web, and thin </a:t>
            </a:r>
          </a:p>
          <a:p>
            <a:pPr>
              <a:buClr>
                <a:schemeClr val="bg1"/>
              </a:buClr>
            </a:pPr>
            <a:r>
              <a:rPr lang="en-US" sz="1200" dirty="0" smtClean="0">
                <a:solidFill>
                  <a:schemeClr val="tx1">
                    <a:lumMod val="50000"/>
                    <a:lumOff val="50000"/>
                  </a:schemeClr>
                </a:solidFill>
              </a:rPr>
              <a:t>   clients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Get geospatial imagery </a:t>
            </a:r>
          </a:p>
          <a:p>
            <a:pPr>
              <a:buClr>
                <a:schemeClr val="bg1"/>
              </a:buClr>
            </a:pPr>
            <a:r>
              <a:rPr lang="en-US" sz="1200" dirty="0" smtClean="0">
                <a:solidFill>
                  <a:schemeClr val="tx1">
                    <a:lumMod val="50000"/>
                    <a:lumOff val="50000"/>
                  </a:schemeClr>
                </a:solidFill>
              </a:rPr>
              <a:t>   where and when you </a:t>
            </a:r>
          </a:p>
          <a:p>
            <a:pPr>
              <a:buClr>
                <a:schemeClr val="bg1"/>
              </a:buClr>
            </a:pPr>
            <a:r>
              <a:rPr lang="en-US" sz="1200" dirty="0" smtClean="0">
                <a:solidFill>
                  <a:schemeClr val="tx1">
                    <a:lumMod val="50000"/>
                    <a:lumOff val="50000"/>
                  </a:schemeClr>
                </a:solidFill>
              </a:rPr>
              <a:t>   need it</a:t>
            </a:r>
          </a:p>
        </p:txBody>
      </p:sp>
      <p:grpSp>
        <p:nvGrpSpPr>
          <p:cNvPr id="35" name="Group 34"/>
          <p:cNvGrpSpPr/>
          <p:nvPr/>
        </p:nvGrpSpPr>
        <p:grpSpPr>
          <a:xfrm>
            <a:off x="2382060" y="2339841"/>
            <a:ext cx="6361080" cy="3146559"/>
            <a:chOff x="2382060" y="2209800"/>
            <a:chExt cx="6361080" cy="3146559"/>
          </a:xfrm>
        </p:grpSpPr>
        <p:grpSp>
          <p:nvGrpSpPr>
            <p:cNvPr id="7" name="Group 6"/>
            <p:cNvGrpSpPr/>
            <p:nvPr/>
          </p:nvGrpSpPr>
          <p:grpSpPr>
            <a:xfrm>
              <a:off x="2514600" y="2362200"/>
              <a:ext cx="2362200" cy="2425829"/>
              <a:chOff x="2494740" y="2667000"/>
              <a:chExt cx="2362200" cy="2425829"/>
            </a:xfrm>
          </p:grpSpPr>
          <p:pic>
            <p:nvPicPr>
              <p:cNvPr id="8" name="Picture 7" descr="ESE_Computer_Analyst.png"/>
              <p:cNvPicPr>
                <a:picLocks noChangeAspect="1"/>
              </p:cNvPicPr>
              <p:nvPr/>
            </p:nvPicPr>
            <p:blipFill>
              <a:blip r:embed="rId5" cstate="print"/>
              <a:stretch>
                <a:fillRect/>
              </a:stretch>
            </p:blipFill>
            <p:spPr>
              <a:xfrm>
                <a:off x="2494740" y="2667000"/>
                <a:ext cx="2362200" cy="2425829"/>
              </a:xfrm>
              <a:prstGeom prst="rect">
                <a:avLst/>
              </a:prstGeom>
            </p:spPr>
          </p:pic>
          <p:sp>
            <p:nvSpPr>
              <p:cNvPr id="9" name="TextBox 8"/>
              <p:cNvSpPr txBox="1"/>
              <p:nvPr/>
            </p:nvSpPr>
            <p:spPr>
              <a:xfrm>
                <a:off x="2799540" y="3810000"/>
                <a:ext cx="627095" cy="1015663"/>
              </a:xfrm>
              <a:prstGeom prst="rect">
                <a:avLst/>
              </a:prstGeom>
              <a:noFill/>
            </p:spPr>
            <p:txBody>
              <a:bodyPr wrap="none" rtlCol="0">
                <a:spAutoFit/>
              </a:bodyPr>
              <a:lstStyle/>
              <a:p>
                <a:pPr>
                  <a:buFont typeface="Arial" pitchFamily="34" charset="0"/>
                  <a:buChar char="•"/>
                </a:pPr>
                <a:r>
                  <a:rPr lang="en-US" sz="1000" dirty="0" smtClean="0">
                    <a:solidFill>
                      <a:schemeClr val="bg1"/>
                    </a:solidFill>
                  </a:rPr>
                  <a:t> ENVI</a:t>
                </a:r>
              </a:p>
              <a:p>
                <a:pPr>
                  <a:buFont typeface="Arial" pitchFamily="34" charset="0"/>
                  <a:buChar char="•"/>
                </a:pPr>
                <a:r>
                  <a:rPr lang="en-US" sz="1000" dirty="0" smtClean="0">
                    <a:solidFill>
                      <a:schemeClr val="bg1"/>
                    </a:solidFill>
                  </a:rPr>
                  <a:t> IDL</a:t>
                </a:r>
              </a:p>
              <a:p>
                <a:pPr>
                  <a:buFont typeface="Arial" pitchFamily="34" charset="0"/>
                  <a:buChar char="•"/>
                </a:pPr>
                <a:r>
                  <a:rPr lang="en-US" sz="1000" dirty="0" smtClean="0">
                    <a:solidFill>
                      <a:schemeClr val="bg1"/>
                    </a:solidFill>
                  </a:rPr>
                  <a:t> Python</a:t>
                </a:r>
              </a:p>
              <a:p>
                <a:pPr>
                  <a:buFont typeface="Arial" pitchFamily="34" charset="0"/>
                  <a:buChar char="•"/>
                </a:pPr>
                <a:r>
                  <a:rPr lang="en-US" sz="1000" dirty="0" smtClean="0">
                    <a:solidFill>
                      <a:schemeClr val="bg1"/>
                    </a:solidFill>
                  </a:rPr>
                  <a:t>Java</a:t>
                </a:r>
              </a:p>
              <a:p>
                <a:pPr>
                  <a:buFont typeface="Arial" pitchFamily="34" charset="0"/>
                  <a:buChar char="•"/>
                </a:pPr>
                <a:r>
                  <a:rPr lang="en-US" sz="1000" dirty="0" smtClean="0">
                    <a:solidFill>
                      <a:schemeClr val="bg1"/>
                    </a:solidFill>
                  </a:rPr>
                  <a:t> C++</a:t>
                </a:r>
              </a:p>
              <a:p>
                <a:pPr>
                  <a:buFont typeface="Arial" pitchFamily="34" charset="0"/>
                  <a:buChar char="•"/>
                </a:pPr>
                <a:r>
                  <a:rPr lang="en-US" sz="1000" dirty="0" smtClean="0">
                    <a:solidFill>
                      <a:schemeClr val="bg1"/>
                    </a:solidFill>
                  </a:rPr>
                  <a:t> Others</a:t>
                </a:r>
                <a:endParaRPr lang="en-US" sz="1000" dirty="0">
                  <a:solidFill>
                    <a:schemeClr val="bg1"/>
                  </a:solidFill>
                </a:endParaRPr>
              </a:p>
            </p:txBody>
          </p:sp>
        </p:grpSp>
        <p:sp>
          <p:nvSpPr>
            <p:cNvPr id="15" name="TextBox 14"/>
            <p:cNvSpPr txBox="1"/>
            <p:nvPr/>
          </p:nvSpPr>
          <p:spPr>
            <a:xfrm>
              <a:off x="2382060" y="4800600"/>
              <a:ext cx="1600200" cy="307777"/>
            </a:xfrm>
            <a:prstGeom prst="rect">
              <a:avLst/>
            </a:prstGeom>
            <a:noFill/>
          </p:spPr>
          <p:txBody>
            <a:bodyPr wrap="square" rtlCol="0">
              <a:spAutoFit/>
            </a:bodyPr>
            <a:lstStyle/>
            <a:p>
              <a:pPr algn="ctr"/>
              <a:r>
                <a:rPr lang="en-US" sz="1400" b="1" dirty="0" smtClean="0">
                  <a:solidFill>
                    <a:srgbClr val="53565A"/>
                  </a:solidFill>
                </a:rPr>
                <a:t>App Developer</a:t>
              </a:r>
              <a:endParaRPr lang="en-US" sz="1400" b="1" dirty="0">
                <a:solidFill>
                  <a:srgbClr val="53565A"/>
                </a:solidFill>
              </a:endParaRPr>
            </a:p>
          </p:txBody>
        </p:sp>
        <p:grpSp>
          <p:nvGrpSpPr>
            <p:cNvPr id="16" name="Group 15"/>
            <p:cNvGrpSpPr/>
            <p:nvPr/>
          </p:nvGrpSpPr>
          <p:grpSpPr>
            <a:xfrm>
              <a:off x="4953000" y="2209800"/>
              <a:ext cx="3790140" cy="3146559"/>
              <a:chOff x="4972860" y="2209800"/>
              <a:chExt cx="3586022" cy="2977101"/>
            </a:xfrm>
          </p:grpSpPr>
          <p:pic>
            <p:nvPicPr>
              <p:cNvPr id="17" name="Picture 16" descr="ESE_Cloud_image.png"/>
              <p:cNvPicPr>
                <a:picLocks noChangeAspect="1"/>
              </p:cNvPicPr>
              <p:nvPr/>
            </p:nvPicPr>
            <p:blipFill>
              <a:blip r:embed="rId6" cstate="print"/>
              <a:stretch>
                <a:fillRect/>
              </a:stretch>
            </p:blipFill>
            <p:spPr>
              <a:xfrm>
                <a:off x="4972860" y="2419847"/>
                <a:ext cx="3586022" cy="2767054"/>
              </a:xfrm>
              <a:prstGeom prst="rect">
                <a:avLst/>
              </a:prstGeom>
            </p:spPr>
          </p:pic>
          <p:pic>
            <p:nvPicPr>
              <p:cNvPr id="18" name="Picture 17" descr="ESE_circle_arrows_image.png"/>
              <p:cNvPicPr>
                <a:picLocks noChangeAspect="1"/>
              </p:cNvPicPr>
              <p:nvPr/>
            </p:nvPicPr>
            <p:blipFill>
              <a:blip r:embed="rId7" cstate="print"/>
              <a:stretch>
                <a:fillRect/>
              </a:stretch>
            </p:blipFill>
            <p:spPr>
              <a:xfrm>
                <a:off x="5952858" y="2996317"/>
                <a:ext cx="1394671" cy="1325880"/>
              </a:xfrm>
              <a:prstGeom prst="rect">
                <a:avLst/>
              </a:prstGeom>
            </p:spPr>
          </p:pic>
          <p:pic>
            <p:nvPicPr>
              <p:cNvPr id="19" name="Picture 18" descr="ESE_large_ENVI_imageAnalysis_screen_image.png"/>
              <p:cNvPicPr>
                <a:picLocks noChangeAspect="1"/>
              </p:cNvPicPr>
              <p:nvPr/>
            </p:nvPicPr>
            <p:blipFill>
              <a:blip r:embed="rId8" cstate="print"/>
              <a:stretch>
                <a:fillRect/>
              </a:stretch>
            </p:blipFill>
            <p:spPr>
              <a:xfrm>
                <a:off x="6172200" y="2209800"/>
                <a:ext cx="864704" cy="690232"/>
              </a:xfrm>
              <a:prstGeom prst="rect">
                <a:avLst/>
              </a:prstGeom>
            </p:spPr>
          </p:pic>
          <p:pic>
            <p:nvPicPr>
              <p:cNvPr id="20" name="Picture 19" descr="ESE_Server_Stack_image.png"/>
              <p:cNvPicPr>
                <a:picLocks noChangeAspect="1"/>
              </p:cNvPicPr>
              <p:nvPr/>
            </p:nvPicPr>
            <p:blipFill>
              <a:blip r:embed="rId9" cstate="print"/>
              <a:stretch>
                <a:fillRect/>
              </a:stretch>
            </p:blipFill>
            <p:spPr>
              <a:xfrm>
                <a:off x="5334000" y="2850543"/>
                <a:ext cx="773935" cy="807057"/>
              </a:xfrm>
              <a:prstGeom prst="rect">
                <a:avLst/>
              </a:prstGeom>
            </p:spPr>
          </p:pic>
          <p:pic>
            <p:nvPicPr>
              <p:cNvPr id="21" name="Picture 20" descr="ESE_Middlewear_image.png"/>
              <p:cNvPicPr>
                <a:picLocks noChangeAspect="1"/>
              </p:cNvPicPr>
              <p:nvPr/>
            </p:nvPicPr>
            <p:blipFill>
              <a:blip r:embed="rId10" cstate="print"/>
              <a:stretch>
                <a:fillRect/>
              </a:stretch>
            </p:blipFill>
            <p:spPr>
              <a:xfrm>
                <a:off x="5549329" y="3898790"/>
                <a:ext cx="358255" cy="749410"/>
              </a:xfrm>
              <a:prstGeom prst="rect">
                <a:avLst/>
              </a:prstGeom>
            </p:spPr>
          </p:pic>
          <p:pic>
            <p:nvPicPr>
              <p:cNvPr id="22" name="Picture 21" descr="ESE_Business_logic_image.png"/>
              <p:cNvPicPr>
                <a:picLocks noChangeAspect="1"/>
              </p:cNvPicPr>
              <p:nvPr/>
            </p:nvPicPr>
            <p:blipFill>
              <a:blip r:embed="rId11" cstate="print"/>
              <a:stretch>
                <a:fillRect/>
              </a:stretch>
            </p:blipFill>
            <p:spPr>
              <a:xfrm>
                <a:off x="7271214" y="3703320"/>
                <a:ext cx="882186" cy="620054"/>
              </a:xfrm>
              <a:prstGeom prst="rect">
                <a:avLst/>
              </a:prstGeom>
            </p:spPr>
          </p:pic>
          <p:pic>
            <p:nvPicPr>
              <p:cNvPr id="23" name="Picture 22" descr="ESE_otherServices_image.png"/>
              <p:cNvPicPr>
                <a:picLocks noChangeAspect="1"/>
              </p:cNvPicPr>
              <p:nvPr/>
            </p:nvPicPr>
            <p:blipFill>
              <a:blip r:embed="rId12" cstate="print"/>
              <a:stretch>
                <a:fillRect/>
              </a:stretch>
            </p:blipFill>
            <p:spPr>
              <a:xfrm>
                <a:off x="7315200" y="2819400"/>
                <a:ext cx="634117" cy="603229"/>
              </a:xfrm>
              <a:prstGeom prst="rect">
                <a:avLst/>
              </a:prstGeom>
            </p:spPr>
          </p:pic>
          <p:pic>
            <p:nvPicPr>
              <p:cNvPr id="24" name="Picture 23" descr="PPT_Data_color.png"/>
              <p:cNvPicPr>
                <a:picLocks noChangeAspect="1"/>
              </p:cNvPicPr>
              <p:nvPr/>
            </p:nvPicPr>
            <p:blipFill>
              <a:blip r:embed="rId13" cstate="print"/>
              <a:stretch>
                <a:fillRect/>
              </a:stretch>
            </p:blipFill>
            <p:spPr>
              <a:xfrm>
                <a:off x="6019800" y="3276600"/>
                <a:ext cx="1219200" cy="551418"/>
              </a:xfrm>
              <a:prstGeom prst="rect">
                <a:avLst/>
              </a:prstGeom>
            </p:spPr>
          </p:pic>
          <p:sp>
            <p:nvSpPr>
              <p:cNvPr id="25" name="TextBox 24"/>
              <p:cNvSpPr txBox="1"/>
              <p:nvPr/>
            </p:nvSpPr>
            <p:spPr>
              <a:xfrm>
                <a:off x="6324600" y="2861846"/>
                <a:ext cx="1066800" cy="338554"/>
              </a:xfrm>
              <a:prstGeom prst="rect">
                <a:avLst/>
              </a:prstGeom>
              <a:noFill/>
            </p:spPr>
            <p:txBody>
              <a:bodyPr wrap="square" rtlCol="0">
                <a:spAutoFit/>
              </a:bodyPr>
              <a:lstStyle/>
              <a:p>
                <a:pPr algn="ctr"/>
                <a:r>
                  <a:rPr lang="en-US" sz="800" b="1" dirty="0" smtClean="0">
                    <a:solidFill>
                      <a:srgbClr val="53565A"/>
                    </a:solidFill>
                  </a:rPr>
                  <a:t>IMAGE ANALYSIS SERVICES</a:t>
                </a:r>
                <a:endParaRPr lang="en-US" sz="800" b="1" dirty="0">
                  <a:solidFill>
                    <a:srgbClr val="53565A"/>
                  </a:solidFill>
                </a:endParaRPr>
              </a:p>
            </p:txBody>
          </p:sp>
          <p:sp>
            <p:nvSpPr>
              <p:cNvPr id="26" name="TextBox 25"/>
              <p:cNvSpPr txBox="1"/>
              <p:nvPr/>
            </p:nvSpPr>
            <p:spPr>
              <a:xfrm>
                <a:off x="5257800" y="3581400"/>
                <a:ext cx="762000" cy="338554"/>
              </a:xfrm>
              <a:prstGeom prst="rect">
                <a:avLst/>
              </a:prstGeom>
              <a:noFill/>
            </p:spPr>
            <p:txBody>
              <a:bodyPr wrap="square" rtlCol="0">
                <a:spAutoFit/>
              </a:bodyPr>
              <a:lstStyle/>
              <a:p>
                <a:pPr algn="ctr"/>
                <a:r>
                  <a:rPr lang="en-US" sz="800" b="1" dirty="0" smtClean="0">
                    <a:solidFill>
                      <a:srgbClr val="53565A"/>
                    </a:solidFill>
                  </a:rPr>
                  <a:t>STORAGE / SERVER</a:t>
                </a:r>
                <a:endParaRPr lang="en-US" sz="800" b="1" dirty="0">
                  <a:solidFill>
                    <a:srgbClr val="53565A"/>
                  </a:solidFill>
                </a:endParaRPr>
              </a:p>
            </p:txBody>
          </p:sp>
          <p:sp>
            <p:nvSpPr>
              <p:cNvPr id="27" name="TextBox 26"/>
              <p:cNvSpPr txBox="1"/>
              <p:nvPr/>
            </p:nvSpPr>
            <p:spPr>
              <a:xfrm>
                <a:off x="6248400" y="3823156"/>
                <a:ext cx="762000" cy="215444"/>
              </a:xfrm>
              <a:prstGeom prst="rect">
                <a:avLst/>
              </a:prstGeom>
              <a:noFill/>
            </p:spPr>
            <p:txBody>
              <a:bodyPr wrap="square" rtlCol="0">
                <a:spAutoFit/>
              </a:bodyPr>
              <a:lstStyle/>
              <a:p>
                <a:pPr algn="ctr"/>
                <a:r>
                  <a:rPr lang="en-US" sz="800" b="1" dirty="0" smtClean="0">
                    <a:solidFill>
                      <a:srgbClr val="53565A"/>
                    </a:solidFill>
                  </a:rPr>
                  <a:t>DATA</a:t>
                </a:r>
                <a:endParaRPr lang="en-US" sz="800" b="1" dirty="0">
                  <a:solidFill>
                    <a:srgbClr val="53565A"/>
                  </a:solidFill>
                </a:endParaRPr>
              </a:p>
            </p:txBody>
          </p:sp>
          <p:sp>
            <p:nvSpPr>
              <p:cNvPr id="28" name="TextBox 27"/>
              <p:cNvSpPr txBox="1"/>
              <p:nvPr/>
            </p:nvSpPr>
            <p:spPr>
              <a:xfrm>
                <a:off x="5867400" y="4267200"/>
                <a:ext cx="838200" cy="215444"/>
              </a:xfrm>
              <a:prstGeom prst="rect">
                <a:avLst/>
              </a:prstGeom>
              <a:noFill/>
            </p:spPr>
            <p:txBody>
              <a:bodyPr wrap="square" rtlCol="0">
                <a:spAutoFit/>
              </a:bodyPr>
              <a:lstStyle/>
              <a:p>
                <a:pPr algn="ctr"/>
                <a:r>
                  <a:rPr lang="en-US" sz="800" b="1" dirty="0" smtClean="0">
                    <a:solidFill>
                      <a:srgbClr val="53565A"/>
                    </a:solidFill>
                  </a:rPr>
                  <a:t>MIDDLEWARE</a:t>
                </a:r>
                <a:endParaRPr lang="en-US" sz="800" b="1" dirty="0">
                  <a:solidFill>
                    <a:srgbClr val="53565A"/>
                  </a:solidFill>
                </a:endParaRPr>
              </a:p>
            </p:txBody>
          </p:sp>
          <p:sp>
            <p:nvSpPr>
              <p:cNvPr id="29" name="TextBox 28"/>
              <p:cNvSpPr txBox="1"/>
              <p:nvPr/>
            </p:nvSpPr>
            <p:spPr>
              <a:xfrm>
                <a:off x="7391400" y="3429000"/>
                <a:ext cx="762000" cy="338554"/>
              </a:xfrm>
              <a:prstGeom prst="rect">
                <a:avLst/>
              </a:prstGeom>
              <a:noFill/>
            </p:spPr>
            <p:txBody>
              <a:bodyPr wrap="square" rtlCol="0">
                <a:spAutoFit/>
              </a:bodyPr>
              <a:lstStyle/>
              <a:p>
                <a:pPr algn="ctr"/>
                <a:r>
                  <a:rPr lang="en-US" sz="800" b="1" dirty="0" smtClean="0">
                    <a:solidFill>
                      <a:srgbClr val="53565A"/>
                    </a:solidFill>
                  </a:rPr>
                  <a:t>OTHER SERVICES</a:t>
                </a:r>
                <a:endParaRPr lang="en-US" sz="800" b="1" dirty="0">
                  <a:solidFill>
                    <a:srgbClr val="53565A"/>
                  </a:solidFill>
                </a:endParaRPr>
              </a:p>
            </p:txBody>
          </p:sp>
          <p:sp>
            <p:nvSpPr>
              <p:cNvPr id="30" name="TextBox 29"/>
              <p:cNvSpPr txBox="1"/>
              <p:nvPr/>
            </p:nvSpPr>
            <p:spPr>
              <a:xfrm>
                <a:off x="6858000" y="4280356"/>
                <a:ext cx="990600" cy="215444"/>
              </a:xfrm>
              <a:prstGeom prst="rect">
                <a:avLst/>
              </a:prstGeom>
              <a:noFill/>
            </p:spPr>
            <p:txBody>
              <a:bodyPr wrap="square" rtlCol="0">
                <a:spAutoFit/>
              </a:bodyPr>
              <a:lstStyle/>
              <a:p>
                <a:pPr algn="ctr"/>
                <a:r>
                  <a:rPr lang="en-US" sz="800" b="1" dirty="0" smtClean="0">
                    <a:solidFill>
                      <a:srgbClr val="53565A"/>
                    </a:solidFill>
                  </a:rPr>
                  <a:t>BUSINESS LOGIC</a:t>
                </a:r>
                <a:endParaRPr lang="en-US" sz="800" b="1" dirty="0">
                  <a:solidFill>
                    <a:srgbClr val="53565A"/>
                  </a:solidFill>
                </a:endParaRPr>
              </a:p>
            </p:txBody>
          </p:sp>
        </p:grpSp>
        <p:pic>
          <p:nvPicPr>
            <p:cNvPr id="31" name="Picture 30" descr="ESE_shortDarkGray_arrow.png"/>
            <p:cNvPicPr>
              <a:picLocks noChangeAspect="1"/>
            </p:cNvPicPr>
            <p:nvPr/>
          </p:nvPicPr>
          <p:blipFill>
            <a:blip r:embed="rId14" cstate="print"/>
            <a:stretch>
              <a:fillRect/>
            </a:stretch>
          </p:blipFill>
          <p:spPr>
            <a:xfrm>
              <a:off x="4038600" y="3886200"/>
              <a:ext cx="1322835" cy="1310643"/>
            </a:xfrm>
            <a:prstGeom prst="rect">
              <a:avLst/>
            </a:prstGeom>
            <a:noFill/>
          </p:spPr>
        </p:pic>
        <p:sp>
          <p:nvSpPr>
            <p:cNvPr id="32" name="TextBox 31"/>
            <p:cNvSpPr txBox="1"/>
            <p:nvPr/>
          </p:nvSpPr>
          <p:spPr>
            <a:xfrm>
              <a:off x="4267200" y="4355068"/>
              <a:ext cx="762000" cy="369332"/>
            </a:xfrm>
            <a:prstGeom prst="rect">
              <a:avLst/>
            </a:prstGeom>
            <a:noFill/>
          </p:spPr>
          <p:txBody>
            <a:bodyPr wrap="square" rtlCol="0">
              <a:spAutoFit/>
            </a:bodyPr>
            <a:lstStyle/>
            <a:p>
              <a:pPr algn="ctr"/>
              <a:r>
                <a:rPr lang="en-US" b="1" dirty="0" smtClean="0">
                  <a:solidFill>
                    <a:schemeClr val="bg1"/>
                  </a:solidFill>
                </a:rPr>
                <a:t>APPS</a:t>
              </a:r>
              <a:endParaRPr lang="en-US" b="1" dirty="0">
                <a:solidFill>
                  <a:schemeClr val="bg1"/>
                </a:solidFill>
              </a:endParaRPr>
            </a:p>
          </p:txBody>
        </p:sp>
      </p:grpSp>
      <p:sp>
        <p:nvSpPr>
          <p:cNvPr id="34" name="Title 1"/>
          <p:cNvSpPr>
            <a:spLocks noGrp="1"/>
          </p:cNvSpPr>
          <p:nvPr>
            <p:ph type="title"/>
          </p:nvPr>
        </p:nvSpPr>
        <p:spPr>
          <a:xfrm>
            <a:off x="2286000" y="762000"/>
            <a:ext cx="6400800" cy="914400"/>
          </a:xfrm>
        </p:spPr>
        <p:txBody>
          <a:bodyPr/>
          <a:lstStyle/>
          <a:p>
            <a:r>
              <a:rPr lang="en-US" dirty="0" smtClean="0"/>
              <a:t>Create and publish web deployed image analysis tools</a:t>
            </a:r>
            <a:endParaRPr lang="en-US" dirty="0"/>
          </a:p>
        </p:txBody>
      </p:sp>
      <p:sp>
        <p:nvSpPr>
          <p:cNvPr id="36" name="TextBox 35"/>
          <p:cNvSpPr txBox="1"/>
          <p:nvPr/>
        </p:nvSpPr>
        <p:spPr>
          <a:xfrm>
            <a:off x="2667000" y="1589157"/>
            <a:ext cx="1600200" cy="707886"/>
          </a:xfrm>
          <a:prstGeom prst="rect">
            <a:avLst/>
          </a:prstGeom>
          <a:noFill/>
        </p:spPr>
        <p:txBody>
          <a:bodyPr wrap="square" rtlCol="0">
            <a:spAutoFit/>
          </a:bodyPr>
          <a:lstStyle/>
          <a:p>
            <a:r>
              <a:rPr lang="en-US" sz="4000" b="1" dirty="0" smtClean="0">
                <a:solidFill>
                  <a:schemeClr val="accent2"/>
                </a:solidFill>
              </a:rPr>
              <a:t>Create</a:t>
            </a:r>
            <a:endParaRPr lang="en-US" sz="4000" b="1" dirty="0">
              <a:solidFill>
                <a:schemeClr val="accent2"/>
              </a:solidFill>
            </a:endParaRPr>
          </a:p>
        </p:txBody>
      </p:sp>
      <p:sp>
        <p:nvSpPr>
          <p:cNvPr id="37" name="TextBox 36"/>
          <p:cNvSpPr txBox="1"/>
          <p:nvPr/>
        </p:nvSpPr>
        <p:spPr>
          <a:xfrm>
            <a:off x="5791200" y="1589157"/>
            <a:ext cx="1752600" cy="707886"/>
          </a:xfrm>
          <a:prstGeom prst="rect">
            <a:avLst/>
          </a:prstGeom>
          <a:noFill/>
        </p:spPr>
        <p:txBody>
          <a:bodyPr wrap="square" rtlCol="0">
            <a:spAutoFit/>
          </a:bodyPr>
          <a:lstStyle/>
          <a:p>
            <a:r>
              <a:rPr lang="en-US" sz="4000" b="1" dirty="0" smtClean="0">
                <a:solidFill>
                  <a:schemeClr val="accent2"/>
                </a:solidFill>
              </a:rPr>
              <a:t>Deploy</a:t>
            </a:r>
            <a:endParaRPr lang="en-US" sz="4000" b="1" dirty="0">
              <a:solidFill>
                <a:schemeClr val="accent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0" y="0"/>
            <a:ext cx="9144000" cy="4267200"/>
            <a:chOff x="-2057400" y="-3429000"/>
            <a:chExt cx="9144000" cy="4267200"/>
          </a:xfrm>
        </p:grpSpPr>
        <p:pic>
          <p:nvPicPr>
            <p:cNvPr id="45" name="Picture 44"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46" name="Rectangle 45"/>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6" name="Slide Number Placeholder 5"/>
          <p:cNvSpPr>
            <a:spLocks noGrp="1"/>
          </p:cNvSpPr>
          <p:nvPr>
            <p:ph type="sldNum" sz="quarter" idx="14"/>
          </p:nvPr>
        </p:nvSpPr>
        <p:spPr/>
        <p:txBody>
          <a:bodyPr/>
          <a:lstStyle/>
          <a:p>
            <a:fld id="{62373A39-3632-FB4A-8DD4-447B9097A592}" type="slidenum">
              <a:rPr lang="en-US" smtClean="0"/>
              <a:pPr/>
              <a:t>9</a:t>
            </a:fld>
            <a:endParaRPr lang="en-US" dirty="0"/>
          </a:p>
        </p:txBody>
      </p:sp>
      <p:sp>
        <p:nvSpPr>
          <p:cNvPr id="8" name="Title 1"/>
          <p:cNvSpPr>
            <a:spLocks noGrp="1"/>
          </p:cNvSpPr>
          <p:nvPr>
            <p:ph type="title"/>
          </p:nvPr>
        </p:nvSpPr>
        <p:spPr>
          <a:xfrm>
            <a:off x="2286000" y="762000"/>
            <a:ext cx="4724400" cy="914400"/>
          </a:xfrm>
        </p:spPr>
        <p:txBody>
          <a:bodyPr/>
          <a:lstStyle/>
          <a:p>
            <a:r>
              <a:rPr lang="en-US" dirty="0" smtClean="0"/>
              <a:t>Consume ENVI from mobile, web, and thin clients</a:t>
            </a:r>
            <a:endParaRPr lang="en-US" dirty="0"/>
          </a:p>
        </p:txBody>
      </p:sp>
      <p:sp>
        <p:nvSpPr>
          <p:cNvPr id="12" name="Rectangle 11"/>
          <p:cNvSpPr/>
          <p:nvPr/>
        </p:nvSpPr>
        <p:spPr>
          <a:xfrm>
            <a:off x="0" y="685800"/>
            <a:ext cx="2133600" cy="4953000"/>
          </a:xfrm>
          <a:prstGeom prst="rect">
            <a:avLst/>
          </a:prstGeom>
          <a:solidFill>
            <a:srgbClr val="535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PT_large_wide_orange_box.png"/>
          <p:cNvPicPr>
            <a:picLocks noChangeAspect="1"/>
          </p:cNvPicPr>
          <p:nvPr/>
        </p:nvPicPr>
        <p:blipFill>
          <a:blip r:embed="rId4" cstate="print"/>
          <a:stretch>
            <a:fillRect/>
          </a:stretch>
        </p:blipFill>
        <p:spPr>
          <a:xfrm>
            <a:off x="76200" y="838200"/>
            <a:ext cx="1981200" cy="1635643"/>
          </a:xfrm>
          <a:prstGeom prst="rect">
            <a:avLst/>
          </a:prstGeom>
          <a:ln>
            <a:noFill/>
          </a:ln>
          <a:effectLst>
            <a:outerShdw blurRad="50800" dist="38100" dir="5400000" algn="t" rotWithShape="0">
              <a:prstClr val="black">
                <a:alpha val="40000"/>
              </a:prstClr>
            </a:outerShdw>
          </a:effectLst>
        </p:spPr>
      </p:pic>
      <p:sp>
        <p:nvSpPr>
          <p:cNvPr id="14" name="TextBox 13"/>
          <p:cNvSpPr txBox="1"/>
          <p:nvPr/>
        </p:nvSpPr>
        <p:spPr>
          <a:xfrm>
            <a:off x="152400" y="990600"/>
            <a:ext cx="1905000" cy="1000274"/>
          </a:xfrm>
          <a:prstGeom prst="rect">
            <a:avLst/>
          </a:prstGeom>
          <a:noFill/>
          <a:effectLst>
            <a:outerShdw blurRad="50800" dist="12700" dir="5400000" algn="t" rotWithShape="0">
              <a:prstClr val="black">
                <a:alpha val="50000"/>
              </a:prstClr>
            </a:outerShdw>
          </a:effectLst>
        </p:spPr>
        <p:txBody>
          <a:bodyPr wrap="square" rtlCol="0">
            <a:spAutoFit/>
          </a:bodyPr>
          <a:lstStyle/>
          <a:p>
            <a:r>
              <a:rPr lang="en-US" sz="3500" dirty="0" smtClean="0">
                <a:solidFill>
                  <a:schemeClr val="bg1"/>
                </a:solidFill>
              </a:rPr>
              <a:t>ENVI</a:t>
            </a:r>
            <a:r>
              <a:rPr lang="en-US" sz="1200" dirty="0" smtClean="0">
                <a:solidFill>
                  <a:schemeClr val="bg1"/>
                </a:solidFill>
              </a:rPr>
              <a:t>  </a:t>
            </a:r>
            <a:r>
              <a:rPr lang="en-US" sz="1400" dirty="0" smtClean="0">
                <a:solidFill>
                  <a:schemeClr val="bg1"/>
                </a:solidFill>
              </a:rPr>
              <a:t>Services</a:t>
            </a:r>
          </a:p>
          <a:p>
            <a:r>
              <a:rPr lang="en-US" sz="1200" dirty="0" smtClean="0">
                <a:solidFill>
                  <a:schemeClr val="bg1"/>
                </a:solidFill>
              </a:rPr>
              <a:t>ONLINE, ON-DEMAND, GEOSPATIAL AWARENESS</a:t>
            </a:r>
            <a:endParaRPr lang="en-US" sz="1200" dirty="0">
              <a:solidFill>
                <a:schemeClr val="bg1"/>
              </a:solidFill>
            </a:endParaRPr>
          </a:p>
        </p:txBody>
      </p:sp>
      <p:sp>
        <p:nvSpPr>
          <p:cNvPr id="15" name="Rectangle 14"/>
          <p:cNvSpPr/>
          <p:nvPr/>
        </p:nvSpPr>
        <p:spPr>
          <a:xfrm>
            <a:off x="76200" y="4096512"/>
            <a:ext cx="1981200" cy="594360"/>
          </a:xfrm>
          <a:prstGeom prst="rect">
            <a:avLst/>
          </a:prstGeom>
          <a:solidFill>
            <a:srgbClr val="888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52400" y="2590800"/>
            <a:ext cx="1905000" cy="2862322"/>
          </a:xfrm>
          <a:prstGeom prst="rect">
            <a:avLst/>
          </a:prstGeom>
          <a:noFill/>
        </p:spPr>
        <p:txBody>
          <a:bodyPr wrap="square" rtlCol="0">
            <a:spAutoFit/>
          </a:bodyPr>
          <a:lstStyle/>
          <a:p>
            <a:pPr>
              <a:buClr>
                <a:schemeClr val="bg1"/>
              </a:buClr>
              <a:buFont typeface="Calibri" pitchFamily="34" charset="0"/>
              <a:buChar char="&gt;"/>
            </a:pPr>
            <a:r>
              <a:rPr lang="en-US" sz="1200" dirty="0" smtClean="0">
                <a:solidFill>
                  <a:schemeClr val="tx1">
                    <a:lumMod val="50000"/>
                    <a:lumOff val="50000"/>
                  </a:schemeClr>
                </a:solidFill>
              </a:rPr>
              <a:t> Configure seamlessly </a:t>
            </a:r>
          </a:p>
          <a:p>
            <a:pPr>
              <a:buClr>
                <a:schemeClr val="bg1"/>
              </a:buClr>
            </a:pPr>
            <a:r>
              <a:rPr lang="en-US" sz="1200" dirty="0" smtClean="0">
                <a:solidFill>
                  <a:schemeClr val="tx1">
                    <a:lumMod val="50000"/>
                    <a:lumOff val="50000"/>
                  </a:schemeClr>
                </a:solidFill>
              </a:rPr>
              <a:t>   with your existing </a:t>
            </a:r>
          </a:p>
          <a:p>
            <a:pPr>
              <a:buClr>
                <a:schemeClr val="bg1"/>
              </a:buClr>
            </a:pPr>
            <a:r>
              <a:rPr lang="en-US" sz="1200" dirty="0" smtClean="0">
                <a:solidFill>
                  <a:schemeClr val="tx1">
                    <a:lumMod val="50000"/>
                    <a:lumOff val="50000"/>
                  </a:schemeClr>
                </a:solidFill>
              </a:rPr>
              <a:t>   infrastructure</a:t>
            </a:r>
          </a:p>
          <a:p>
            <a:pPr>
              <a:buClr>
                <a:schemeClr val="bg1"/>
              </a:buClr>
              <a:buFont typeface="Calibri" pitchFamily="34" charset="0"/>
              <a:buChar char="&gt;"/>
            </a:pPr>
            <a:endParaRPr lang="en-US" sz="1200" dirty="0" smtClean="0">
              <a:solidFill>
                <a:schemeClr val="bg1"/>
              </a:solidFill>
            </a:endParaRPr>
          </a:p>
          <a:p>
            <a:pPr>
              <a:buClr>
                <a:schemeClr val="bg1"/>
              </a:buClr>
              <a:buFont typeface="Calibri" pitchFamily="34" charset="0"/>
              <a:buChar char="&gt;"/>
            </a:pPr>
            <a:r>
              <a:rPr lang="en-US" sz="1200" dirty="0" smtClean="0">
                <a:solidFill>
                  <a:schemeClr val="tx1">
                    <a:lumMod val="50000"/>
                    <a:lumOff val="50000"/>
                  </a:schemeClr>
                </a:solidFill>
              </a:rPr>
              <a:t> Create and publish web </a:t>
            </a:r>
          </a:p>
          <a:p>
            <a:pPr>
              <a:buClr>
                <a:schemeClr val="bg1"/>
              </a:buClr>
            </a:pPr>
            <a:r>
              <a:rPr lang="en-US" sz="1200" dirty="0" smtClean="0">
                <a:solidFill>
                  <a:schemeClr val="tx1">
                    <a:lumMod val="50000"/>
                    <a:lumOff val="50000"/>
                  </a:schemeClr>
                </a:solidFill>
              </a:rPr>
              <a:t>   deployed image analysis </a:t>
            </a:r>
          </a:p>
          <a:p>
            <a:pPr>
              <a:buClr>
                <a:schemeClr val="bg1"/>
              </a:buClr>
            </a:pPr>
            <a:r>
              <a:rPr lang="en-US" sz="1200" dirty="0" smtClean="0">
                <a:solidFill>
                  <a:schemeClr val="tx1">
                    <a:lumMod val="50000"/>
                    <a:lumOff val="50000"/>
                  </a:schemeClr>
                </a:solidFill>
              </a:rPr>
              <a:t>   tools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b="1" dirty="0" smtClean="0">
                <a:solidFill>
                  <a:schemeClr val="bg1"/>
                </a:solidFill>
              </a:rPr>
              <a:t> Consume ENVI from </a:t>
            </a:r>
          </a:p>
          <a:p>
            <a:pPr>
              <a:buClr>
                <a:schemeClr val="bg1"/>
              </a:buClr>
            </a:pPr>
            <a:r>
              <a:rPr lang="en-US" sz="1200" b="1" dirty="0" smtClean="0">
                <a:solidFill>
                  <a:schemeClr val="bg1"/>
                </a:solidFill>
              </a:rPr>
              <a:t>   mobile, web, and thin </a:t>
            </a:r>
          </a:p>
          <a:p>
            <a:pPr>
              <a:buClr>
                <a:schemeClr val="bg1"/>
              </a:buClr>
            </a:pPr>
            <a:r>
              <a:rPr lang="en-US" sz="1200" b="1" dirty="0" smtClean="0">
                <a:solidFill>
                  <a:schemeClr val="bg1"/>
                </a:solidFill>
              </a:rPr>
              <a:t>   clients</a:t>
            </a:r>
          </a:p>
          <a:p>
            <a:pPr>
              <a:buClr>
                <a:schemeClr val="bg1"/>
              </a:buClr>
              <a:buFont typeface="Calibri" pitchFamily="34" charset="0"/>
              <a:buChar char="&gt;"/>
            </a:pPr>
            <a:endParaRPr lang="en-US" sz="1200" dirty="0" smtClean="0">
              <a:solidFill>
                <a:schemeClr val="tx1">
                  <a:lumMod val="50000"/>
                  <a:lumOff val="50000"/>
                </a:schemeClr>
              </a:solidFill>
            </a:endParaRPr>
          </a:p>
          <a:p>
            <a:pPr>
              <a:buClr>
                <a:schemeClr val="bg1"/>
              </a:buClr>
              <a:buFont typeface="Calibri" pitchFamily="34" charset="0"/>
              <a:buChar char="&gt;"/>
            </a:pPr>
            <a:r>
              <a:rPr lang="en-US" sz="1200" dirty="0" smtClean="0">
                <a:solidFill>
                  <a:schemeClr val="tx1">
                    <a:lumMod val="50000"/>
                    <a:lumOff val="50000"/>
                  </a:schemeClr>
                </a:solidFill>
              </a:rPr>
              <a:t> Get geospatial imagery </a:t>
            </a:r>
          </a:p>
          <a:p>
            <a:pPr>
              <a:buClr>
                <a:schemeClr val="bg1"/>
              </a:buClr>
            </a:pPr>
            <a:r>
              <a:rPr lang="en-US" sz="1200" dirty="0" smtClean="0">
                <a:solidFill>
                  <a:schemeClr val="tx1">
                    <a:lumMod val="50000"/>
                    <a:lumOff val="50000"/>
                  </a:schemeClr>
                </a:solidFill>
              </a:rPr>
              <a:t>   where and when you </a:t>
            </a:r>
          </a:p>
          <a:p>
            <a:pPr>
              <a:buClr>
                <a:schemeClr val="bg1"/>
              </a:buClr>
            </a:pPr>
            <a:r>
              <a:rPr lang="en-US" sz="1200" dirty="0" smtClean="0">
                <a:solidFill>
                  <a:schemeClr val="tx1">
                    <a:lumMod val="50000"/>
                    <a:lumOff val="50000"/>
                  </a:schemeClr>
                </a:solidFill>
              </a:rPr>
              <a:t>   need it</a:t>
            </a:r>
          </a:p>
        </p:txBody>
      </p:sp>
      <p:grpSp>
        <p:nvGrpSpPr>
          <p:cNvPr id="41" name="Group 40"/>
          <p:cNvGrpSpPr/>
          <p:nvPr/>
        </p:nvGrpSpPr>
        <p:grpSpPr>
          <a:xfrm>
            <a:off x="2438400" y="2155204"/>
            <a:ext cx="6111952" cy="3712196"/>
            <a:chOff x="2438400" y="1856601"/>
            <a:chExt cx="6111952" cy="3712196"/>
          </a:xfrm>
        </p:grpSpPr>
        <p:pic>
          <p:nvPicPr>
            <p:cNvPr id="9" name="Picture 8" descr="ESE_shortDarkGray_arrow.png"/>
            <p:cNvPicPr>
              <a:picLocks noChangeAspect="1"/>
            </p:cNvPicPr>
            <p:nvPr/>
          </p:nvPicPr>
          <p:blipFill>
            <a:blip r:embed="rId5" cstate="print"/>
            <a:stretch>
              <a:fillRect/>
            </a:stretch>
          </p:blipFill>
          <p:spPr>
            <a:xfrm>
              <a:off x="6400801" y="3124199"/>
              <a:ext cx="935966" cy="927340"/>
            </a:xfrm>
            <a:prstGeom prst="rect">
              <a:avLst/>
            </a:prstGeom>
          </p:spPr>
        </p:pic>
        <p:pic>
          <p:nvPicPr>
            <p:cNvPr id="10" name="Picture 9" descr="ESE_shortDarkGray_arrow_UP.png"/>
            <p:cNvPicPr>
              <a:picLocks noChangeAspect="1"/>
            </p:cNvPicPr>
            <p:nvPr/>
          </p:nvPicPr>
          <p:blipFill>
            <a:blip r:embed="rId6" cstate="print"/>
            <a:stretch>
              <a:fillRect/>
            </a:stretch>
          </p:blipFill>
          <p:spPr>
            <a:xfrm>
              <a:off x="6248400" y="2438398"/>
              <a:ext cx="914400" cy="821666"/>
            </a:xfrm>
            <a:prstGeom prst="rect">
              <a:avLst/>
            </a:prstGeom>
          </p:spPr>
        </p:pic>
        <p:pic>
          <p:nvPicPr>
            <p:cNvPr id="11" name="Picture 10" descr="ESE_shortDarkGray_arrow_DOWN.png"/>
            <p:cNvPicPr>
              <a:picLocks noChangeAspect="1"/>
            </p:cNvPicPr>
            <p:nvPr/>
          </p:nvPicPr>
          <p:blipFill>
            <a:blip r:embed="rId7" cstate="print"/>
            <a:stretch>
              <a:fillRect/>
            </a:stretch>
          </p:blipFill>
          <p:spPr>
            <a:xfrm>
              <a:off x="6248400" y="3962398"/>
              <a:ext cx="914400" cy="825979"/>
            </a:xfrm>
            <a:prstGeom prst="rect">
              <a:avLst/>
            </a:prstGeom>
          </p:spPr>
        </p:pic>
        <p:grpSp>
          <p:nvGrpSpPr>
            <p:cNvPr id="17" name="Group 16"/>
            <p:cNvGrpSpPr/>
            <p:nvPr/>
          </p:nvGrpSpPr>
          <p:grpSpPr>
            <a:xfrm>
              <a:off x="2438400" y="2133600"/>
              <a:ext cx="4038565" cy="3352800"/>
              <a:chOff x="4972860" y="2209800"/>
              <a:chExt cx="3586022" cy="2977101"/>
            </a:xfrm>
          </p:grpSpPr>
          <p:pic>
            <p:nvPicPr>
              <p:cNvPr id="18" name="Picture 17" descr="ESE_Cloud_image.png"/>
              <p:cNvPicPr>
                <a:picLocks noChangeAspect="1"/>
              </p:cNvPicPr>
              <p:nvPr/>
            </p:nvPicPr>
            <p:blipFill>
              <a:blip r:embed="rId8" cstate="print"/>
              <a:stretch>
                <a:fillRect/>
              </a:stretch>
            </p:blipFill>
            <p:spPr>
              <a:xfrm>
                <a:off x="4972860" y="2419847"/>
                <a:ext cx="3586022" cy="2767054"/>
              </a:xfrm>
              <a:prstGeom prst="rect">
                <a:avLst/>
              </a:prstGeom>
            </p:spPr>
          </p:pic>
          <p:pic>
            <p:nvPicPr>
              <p:cNvPr id="19" name="Picture 18" descr="ESE_circle_arrows_image.png"/>
              <p:cNvPicPr>
                <a:picLocks noChangeAspect="1"/>
              </p:cNvPicPr>
              <p:nvPr/>
            </p:nvPicPr>
            <p:blipFill>
              <a:blip r:embed="rId9" cstate="print"/>
              <a:stretch>
                <a:fillRect/>
              </a:stretch>
            </p:blipFill>
            <p:spPr>
              <a:xfrm>
                <a:off x="5952858" y="2996317"/>
                <a:ext cx="1394671" cy="1325880"/>
              </a:xfrm>
              <a:prstGeom prst="rect">
                <a:avLst/>
              </a:prstGeom>
            </p:spPr>
          </p:pic>
          <p:pic>
            <p:nvPicPr>
              <p:cNvPr id="20" name="Picture 19" descr="ESE_large_ENVI_imageAnalysis_screen_image.png"/>
              <p:cNvPicPr>
                <a:picLocks noChangeAspect="1"/>
              </p:cNvPicPr>
              <p:nvPr/>
            </p:nvPicPr>
            <p:blipFill>
              <a:blip r:embed="rId10" cstate="print"/>
              <a:stretch>
                <a:fillRect/>
              </a:stretch>
            </p:blipFill>
            <p:spPr>
              <a:xfrm>
                <a:off x="6172200" y="2209800"/>
                <a:ext cx="864704" cy="690232"/>
              </a:xfrm>
              <a:prstGeom prst="rect">
                <a:avLst/>
              </a:prstGeom>
            </p:spPr>
          </p:pic>
          <p:pic>
            <p:nvPicPr>
              <p:cNvPr id="21" name="Picture 20" descr="ESE_Server_Stack_image.png"/>
              <p:cNvPicPr>
                <a:picLocks noChangeAspect="1"/>
              </p:cNvPicPr>
              <p:nvPr/>
            </p:nvPicPr>
            <p:blipFill>
              <a:blip r:embed="rId11" cstate="print"/>
              <a:stretch>
                <a:fillRect/>
              </a:stretch>
            </p:blipFill>
            <p:spPr>
              <a:xfrm>
                <a:off x="5334000" y="2850543"/>
                <a:ext cx="773935" cy="807057"/>
              </a:xfrm>
              <a:prstGeom prst="rect">
                <a:avLst/>
              </a:prstGeom>
            </p:spPr>
          </p:pic>
          <p:pic>
            <p:nvPicPr>
              <p:cNvPr id="22" name="Picture 21" descr="ESE_Middlewear_image.png"/>
              <p:cNvPicPr>
                <a:picLocks noChangeAspect="1"/>
              </p:cNvPicPr>
              <p:nvPr/>
            </p:nvPicPr>
            <p:blipFill>
              <a:blip r:embed="rId12" cstate="print"/>
              <a:stretch>
                <a:fillRect/>
              </a:stretch>
            </p:blipFill>
            <p:spPr>
              <a:xfrm>
                <a:off x="5549329" y="3898790"/>
                <a:ext cx="358255" cy="749410"/>
              </a:xfrm>
              <a:prstGeom prst="rect">
                <a:avLst/>
              </a:prstGeom>
            </p:spPr>
          </p:pic>
          <p:pic>
            <p:nvPicPr>
              <p:cNvPr id="23" name="Picture 22" descr="ESE_Business_logic_image.png"/>
              <p:cNvPicPr>
                <a:picLocks noChangeAspect="1"/>
              </p:cNvPicPr>
              <p:nvPr/>
            </p:nvPicPr>
            <p:blipFill>
              <a:blip r:embed="rId13" cstate="print"/>
              <a:stretch>
                <a:fillRect/>
              </a:stretch>
            </p:blipFill>
            <p:spPr>
              <a:xfrm>
                <a:off x="7271214" y="3703320"/>
                <a:ext cx="882186" cy="620054"/>
              </a:xfrm>
              <a:prstGeom prst="rect">
                <a:avLst/>
              </a:prstGeom>
            </p:spPr>
          </p:pic>
          <p:pic>
            <p:nvPicPr>
              <p:cNvPr id="24" name="Picture 23" descr="ESE_otherServices_image.png"/>
              <p:cNvPicPr>
                <a:picLocks noChangeAspect="1"/>
              </p:cNvPicPr>
              <p:nvPr/>
            </p:nvPicPr>
            <p:blipFill>
              <a:blip r:embed="rId14" cstate="print"/>
              <a:stretch>
                <a:fillRect/>
              </a:stretch>
            </p:blipFill>
            <p:spPr>
              <a:xfrm>
                <a:off x="7315200" y="2819400"/>
                <a:ext cx="634117" cy="603229"/>
              </a:xfrm>
              <a:prstGeom prst="rect">
                <a:avLst/>
              </a:prstGeom>
            </p:spPr>
          </p:pic>
          <p:pic>
            <p:nvPicPr>
              <p:cNvPr id="25" name="Picture 24" descr="PPT_Data_color.png"/>
              <p:cNvPicPr>
                <a:picLocks noChangeAspect="1"/>
              </p:cNvPicPr>
              <p:nvPr/>
            </p:nvPicPr>
            <p:blipFill>
              <a:blip r:embed="rId15" cstate="print"/>
              <a:stretch>
                <a:fillRect/>
              </a:stretch>
            </p:blipFill>
            <p:spPr>
              <a:xfrm>
                <a:off x="6019800" y="3276600"/>
                <a:ext cx="1219200" cy="551418"/>
              </a:xfrm>
              <a:prstGeom prst="rect">
                <a:avLst/>
              </a:prstGeom>
            </p:spPr>
          </p:pic>
          <p:sp>
            <p:nvSpPr>
              <p:cNvPr id="26" name="TextBox 25"/>
              <p:cNvSpPr txBox="1"/>
              <p:nvPr/>
            </p:nvSpPr>
            <p:spPr>
              <a:xfrm>
                <a:off x="6324600" y="2861846"/>
                <a:ext cx="1066800" cy="338554"/>
              </a:xfrm>
              <a:prstGeom prst="rect">
                <a:avLst/>
              </a:prstGeom>
              <a:noFill/>
            </p:spPr>
            <p:txBody>
              <a:bodyPr wrap="square" rtlCol="0">
                <a:spAutoFit/>
              </a:bodyPr>
              <a:lstStyle/>
              <a:p>
                <a:pPr algn="ctr"/>
                <a:r>
                  <a:rPr lang="en-US" sz="800" b="1" dirty="0" smtClean="0">
                    <a:solidFill>
                      <a:srgbClr val="53565A"/>
                    </a:solidFill>
                  </a:rPr>
                  <a:t>IMAGE ANALYSIS SERVICES</a:t>
                </a:r>
                <a:endParaRPr lang="en-US" sz="800" b="1" dirty="0">
                  <a:solidFill>
                    <a:srgbClr val="53565A"/>
                  </a:solidFill>
                </a:endParaRPr>
              </a:p>
            </p:txBody>
          </p:sp>
          <p:sp>
            <p:nvSpPr>
              <p:cNvPr id="27" name="TextBox 26"/>
              <p:cNvSpPr txBox="1"/>
              <p:nvPr/>
            </p:nvSpPr>
            <p:spPr>
              <a:xfrm>
                <a:off x="5257800" y="3581400"/>
                <a:ext cx="762000" cy="338554"/>
              </a:xfrm>
              <a:prstGeom prst="rect">
                <a:avLst/>
              </a:prstGeom>
              <a:noFill/>
            </p:spPr>
            <p:txBody>
              <a:bodyPr wrap="square" rtlCol="0">
                <a:spAutoFit/>
              </a:bodyPr>
              <a:lstStyle/>
              <a:p>
                <a:pPr algn="ctr"/>
                <a:r>
                  <a:rPr lang="en-US" sz="800" b="1" dirty="0" smtClean="0">
                    <a:solidFill>
                      <a:srgbClr val="53565A"/>
                    </a:solidFill>
                  </a:rPr>
                  <a:t>STORAGE / SERVER</a:t>
                </a:r>
                <a:endParaRPr lang="en-US" sz="800" b="1" dirty="0">
                  <a:solidFill>
                    <a:srgbClr val="53565A"/>
                  </a:solidFill>
                </a:endParaRPr>
              </a:p>
            </p:txBody>
          </p:sp>
          <p:sp>
            <p:nvSpPr>
              <p:cNvPr id="28" name="TextBox 27"/>
              <p:cNvSpPr txBox="1"/>
              <p:nvPr/>
            </p:nvSpPr>
            <p:spPr>
              <a:xfrm>
                <a:off x="6248400" y="3823156"/>
                <a:ext cx="762000" cy="215444"/>
              </a:xfrm>
              <a:prstGeom prst="rect">
                <a:avLst/>
              </a:prstGeom>
              <a:noFill/>
            </p:spPr>
            <p:txBody>
              <a:bodyPr wrap="square" rtlCol="0">
                <a:spAutoFit/>
              </a:bodyPr>
              <a:lstStyle/>
              <a:p>
                <a:pPr algn="ctr"/>
                <a:r>
                  <a:rPr lang="en-US" sz="800" b="1" dirty="0" smtClean="0">
                    <a:solidFill>
                      <a:srgbClr val="53565A"/>
                    </a:solidFill>
                  </a:rPr>
                  <a:t>DATA</a:t>
                </a:r>
                <a:endParaRPr lang="en-US" sz="800" b="1" dirty="0">
                  <a:solidFill>
                    <a:srgbClr val="53565A"/>
                  </a:solidFill>
                </a:endParaRPr>
              </a:p>
            </p:txBody>
          </p:sp>
          <p:sp>
            <p:nvSpPr>
              <p:cNvPr id="29" name="TextBox 28"/>
              <p:cNvSpPr txBox="1"/>
              <p:nvPr/>
            </p:nvSpPr>
            <p:spPr>
              <a:xfrm>
                <a:off x="5867400" y="4267200"/>
                <a:ext cx="838200" cy="215444"/>
              </a:xfrm>
              <a:prstGeom prst="rect">
                <a:avLst/>
              </a:prstGeom>
              <a:noFill/>
            </p:spPr>
            <p:txBody>
              <a:bodyPr wrap="square" rtlCol="0">
                <a:spAutoFit/>
              </a:bodyPr>
              <a:lstStyle/>
              <a:p>
                <a:pPr algn="ctr"/>
                <a:r>
                  <a:rPr lang="en-US" sz="800" b="1" dirty="0" smtClean="0">
                    <a:solidFill>
                      <a:srgbClr val="53565A"/>
                    </a:solidFill>
                  </a:rPr>
                  <a:t>MIDDLEWARE</a:t>
                </a:r>
                <a:endParaRPr lang="en-US" sz="800" b="1" dirty="0">
                  <a:solidFill>
                    <a:srgbClr val="53565A"/>
                  </a:solidFill>
                </a:endParaRPr>
              </a:p>
            </p:txBody>
          </p:sp>
          <p:sp>
            <p:nvSpPr>
              <p:cNvPr id="30" name="TextBox 29"/>
              <p:cNvSpPr txBox="1"/>
              <p:nvPr/>
            </p:nvSpPr>
            <p:spPr>
              <a:xfrm>
                <a:off x="7391400" y="3429000"/>
                <a:ext cx="762000" cy="338554"/>
              </a:xfrm>
              <a:prstGeom prst="rect">
                <a:avLst/>
              </a:prstGeom>
              <a:noFill/>
            </p:spPr>
            <p:txBody>
              <a:bodyPr wrap="square" rtlCol="0">
                <a:spAutoFit/>
              </a:bodyPr>
              <a:lstStyle/>
              <a:p>
                <a:pPr algn="ctr"/>
                <a:r>
                  <a:rPr lang="en-US" sz="800" b="1" dirty="0" smtClean="0">
                    <a:solidFill>
                      <a:srgbClr val="53565A"/>
                    </a:solidFill>
                  </a:rPr>
                  <a:t>OTHER SERVICES</a:t>
                </a:r>
                <a:endParaRPr lang="en-US" sz="800" b="1" dirty="0">
                  <a:solidFill>
                    <a:srgbClr val="53565A"/>
                  </a:solidFill>
                </a:endParaRPr>
              </a:p>
            </p:txBody>
          </p:sp>
          <p:sp>
            <p:nvSpPr>
              <p:cNvPr id="31" name="TextBox 30"/>
              <p:cNvSpPr txBox="1"/>
              <p:nvPr/>
            </p:nvSpPr>
            <p:spPr>
              <a:xfrm>
                <a:off x="6858000" y="4280356"/>
                <a:ext cx="990600" cy="215444"/>
              </a:xfrm>
              <a:prstGeom prst="rect">
                <a:avLst/>
              </a:prstGeom>
              <a:noFill/>
            </p:spPr>
            <p:txBody>
              <a:bodyPr wrap="square" rtlCol="0">
                <a:spAutoFit/>
              </a:bodyPr>
              <a:lstStyle/>
              <a:p>
                <a:pPr algn="ctr"/>
                <a:r>
                  <a:rPr lang="en-US" sz="800" b="1" dirty="0" smtClean="0">
                    <a:solidFill>
                      <a:srgbClr val="53565A"/>
                    </a:solidFill>
                  </a:rPr>
                  <a:t>BUSINESS LOGIC</a:t>
                </a:r>
                <a:endParaRPr lang="en-US" sz="800" b="1" dirty="0">
                  <a:solidFill>
                    <a:srgbClr val="53565A"/>
                  </a:solidFill>
                </a:endParaRPr>
              </a:p>
            </p:txBody>
          </p:sp>
        </p:grpSp>
        <p:grpSp>
          <p:nvGrpSpPr>
            <p:cNvPr id="32" name="Group 31"/>
            <p:cNvGrpSpPr/>
            <p:nvPr/>
          </p:nvGrpSpPr>
          <p:grpSpPr>
            <a:xfrm>
              <a:off x="7239000" y="1856601"/>
              <a:ext cx="1311352" cy="1191399"/>
              <a:chOff x="7239000" y="1828800"/>
              <a:chExt cx="1311352" cy="1191399"/>
            </a:xfrm>
          </p:grpSpPr>
          <p:pic>
            <p:nvPicPr>
              <p:cNvPr id="33" name="Picture 32" descr="ESE_Web_Globe_image.png"/>
              <p:cNvPicPr>
                <a:picLocks noChangeAspect="1"/>
              </p:cNvPicPr>
              <p:nvPr/>
            </p:nvPicPr>
            <p:blipFill>
              <a:blip r:embed="rId16" cstate="print"/>
              <a:stretch>
                <a:fillRect/>
              </a:stretch>
            </p:blipFill>
            <p:spPr>
              <a:xfrm>
                <a:off x="7239000" y="1828800"/>
                <a:ext cx="1311352" cy="939818"/>
              </a:xfrm>
              <a:prstGeom prst="rect">
                <a:avLst/>
              </a:prstGeom>
            </p:spPr>
          </p:pic>
          <p:sp>
            <p:nvSpPr>
              <p:cNvPr id="34" name="TextBox 33"/>
              <p:cNvSpPr txBox="1"/>
              <p:nvPr/>
            </p:nvSpPr>
            <p:spPr>
              <a:xfrm>
                <a:off x="7536714" y="2743200"/>
                <a:ext cx="715924" cy="276999"/>
              </a:xfrm>
              <a:prstGeom prst="rect">
                <a:avLst/>
              </a:prstGeom>
              <a:noFill/>
            </p:spPr>
            <p:txBody>
              <a:bodyPr wrap="square" rtlCol="0">
                <a:spAutoFit/>
              </a:bodyPr>
              <a:lstStyle/>
              <a:p>
                <a:pPr algn="ctr"/>
                <a:r>
                  <a:rPr lang="en-US" sz="1200" b="1" dirty="0" smtClean="0">
                    <a:solidFill>
                      <a:srgbClr val="53565A"/>
                    </a:solidFill>
                  </a:rPr>
                  <a:t>Web</a:t>
                </a:r>
                <a:endParaRPr lang="en-US" sz="1200" b="1" dirty="0">
                  <a:solidFill>
                    <a:srgbClr val="53565A"/>
                  </a:solidFill>
                </a:endParaRPr>
              </a:p>
            </p:txBody>
          </p:sp>
        </p:grpSp>
        <p:grpSp>
          <p:nvGrpSpPr>
            <p:cNvPr id="35" name="Group 34"/>
            <p:cNvGrpSpPr/>
            <p:nvPr/>
          </p:nvGrpSpPr>
          <p:grpSpPr>
            <a:xfrm>
              <a:off x="7513676" y="3048000"/>
              <a:ext cx="762000" cy="1218099"/>
              <a:chOff x="7462079" y="3097500"/>
              <a:chExt cx="762000" cy="1218099"/>
            </a:xfrm>
          </p:grpSpPr>
          <p:pic>
            <p:nvPicPr>
              <p:cNvPr id="36" name="Picture 35" descr="ESE_iPad_image.png"/>
              <p:cNvPicPr>
                <a:picLocks noChangeAspect="1"/>
              </p:cNvPicPr>
              <p:nvPr/>
            </p:nvPicPr>
            <p:blipFill>
              <a:blip r:embed="rId17" cstate="print"/>
              <a:stretch>
                <a:fillRect/>
              </a:stretch>
            </p:blipFill>
            <p:spPr>
              <a:xfrm>
                <a:off x="7473121" y="3097500"/>
                <a:ext cx="739917" cy="941100"/>
              </a:xfrm>
              <a:prstGeom prst="rect">
                <a:avLst/>
              </a:prstGeom>
            </p:spPr>
          </p:pic>
          <p:sp>
            <p:nvSpPr>
              <p:cNvPr id="37" name="TextBox 36"/>
              <p:cNvSpPr txBox="1"/>
              <p:nvPr/>
            </p:nvSpPr>
            <p:spPr>
              <a:xfrm>
                <a:off x="7462079" y="4038600"/>
                <a:ext cx="762000" cy="276999"/>
              </a:xfrm>
              <a:prstGeom prst="rect">
                <a:avLst/>
              </a:prstGeom>
              <a:noFill/>
            </p:spPr>
            <p:txBody>
              <a:bodyPr wrap="square" rtlCol="0">
                <a:spAutoFit/>
              </a:bodyPr>
              <a:lstStyle/>
              <a:p>
                <a:pPr algn="ctr"/>
                <a:r>
                  <a:rPr lang="en-US" sz="1200" b="1" dirty="0" smtClean="0">
                    <a:solidFill>
                      <a:srgbClr val="53565A"/>
                    </a:solidFill>
                  </a:rPr>
                  <a:t>Mobile</a:t>
                </a:r>
                <a:endParaRPr lang="en-US" sz="1200" b="1" dirty="0">
                  <a:solidFill>
                    <a:srgbClr val="53565A"/>
                  </a:solidFill>
                </a:endParaRPr>
              </a:p>
            </p:txBody>
          </p:sp>
        </p:grpSp>
        <p:grpSp>
          <p:nvGrpSpPr>
            <p:cNvPr id="38" name="Group 37"/>
            <p:cNvGrpSpPr/>
            <p:nvPr/>
          </p:nvGrpSpPr>
          <p:grpSpPr>
            <a:xfrm>
              <a:off x="7292339" y="4267200"/>
              <a:ext cx="1204674" cy="1301597"/>
              <a:chOff x="7315200" y="4419600"/>
              <a:chExt cx="1204674" cy="1301597"/>
            </a:xfrm>
          </p:grpSpPr>
          <p:pic>
            <p:nvPicPr>
              <p:cNvPr id="39" name="Picture 38" descr="ESE_Desktop_computer_image.png"/>
              <p:cNvPicPr>
                <a:picLocks noChangeAspect="1"/>
              </p:cNvPicPr>
              <p:nvPr/>
            </p:nvPicPr>
            <p:blipFill>
              <a:blip r:embed="rId18" cstate="print"/>
              <a:srcRect r="16793"/>
              <a:stretch>
                <a:fillRect/>
              </a:stretch>
            </p:blipFill>
            <p:spPr>
              <a:xfrm>
                <a:off x="7315200" y="4419600"/>
                <a:ext cx="1204674" cy="1024598"/>
              </a:xfrm>
              <a:prstGeom prst="rect">
                <a:avLst/>
              </a:prstGeom>
            </p:spPr>
          </p:pic>
          <p:sp>
            <p:nvSpPr>
              <p:cNvPr id="40" name="TextBox 39"/>
              <p:cNvSpPr txBox="1"/>
              <p:nvPr/>
            </p:nvSpPr>
            <p:spPr>
              <a:xfrm>
                <a:off x="7494806" y="5444198"/>
                <a:ext cx="845463" cy="276999"/>
              </a:xfrm>
              <a:prstGeom prst="rect">
                <a:avLst/>
              </a:prstGeom>
              <a:noFill/>
            </p:spPr>
            <p:txBody>
              <a:bodyPr wrap="square" rtlCol="0">
                <a:spAutoFit/>
              </a:bodyPr>
              <a:lstStyle/>
              <a:p>
                <a:pPr algn="ctr"/>
                <a:r>
                  <a:rPr lang="en-US" sz="1200" b="1" dirty="0" smtClean="0">
                    <a:solidFill>
                      <a:srgbClr val="53565A"/>
                    </a:solidFill>
                  </a:rPr>
                  <a:t>Desktop</a:t>
                </a:r>
                <a:endParaRPr lang="en-US" sz="1200" b="1" dirty="0">
                  <a:solidFill>
                    <a:srgbClr val="53565A"/>
                  </a:solidFill>
                </a:endParaRPr>
              </a:p>
            </p:txBody>
          </p:sp>
        </p:grpSp>
      </p:grpSp>
      <p:sp>
        <p:nvSpPr>
          <p:cNvPr id="42" name="TextBox 41"/>
          <p:cNvSpPr txBox="1"/>
          <p:nvPr/>
        </p:nvSpPr>
        <p:spPr>
          <a:xfrm>
            <a:off x="3505200" y="1600200"/>
            <a:ext cx="1752600" cy="707886"/>
          </a:xfrm>
          <a:prstGeom prst="rect">
            <a:avLst/>
          </a:prstGeom>
          <a:noFill/>
        </p:spPr>
        <p:txBody>
          <a:bodyPr wrap="square" rtlCol="0">
            <a:spAutoFit/>
          </a:bodyPr>
          <a:lstStyle/>
          <a:p>
            <a:r>
              <a:rPr lang="en-US" sz="4000" b="1" dirty="0" smtClean="0">
                <a:solidFill>
                  <a:schemeClr val="accent2"/>
                </a:solidFill>
              </a:rPr>
              <a:t>Deploy</a:t>
            </a:r>
            <a:endParaRPr lang="en-US" sz="4000" b="1" dirty="0">
              <a:solidFill>
                <a:schemeClr val="accent2"/>
              </a:solidFill>
            </a:endParaRPr>
          </a:p>
        </p:txBody>
      </p:sp>
      <p:sp>
        <p:nvSpPr>
          <p:cNvPr id="43" name="TextBox 42"/>
          <p:cNvSpPr txBox="1"/>
          <p:nvPr/>
        </p:nvSpPr>
        <p:spPr>
          <a:xfrm>
            <a:off x="7086600" y="1295400"/>
            <a:ext cx="1600200" cy="707886"/>
          </a:xfrm>
          <a:prstGeom prst="rect">
            <a:avLst/>
          </a:prstGeom>
          <a:noFill/>
        </p:spPr>
        <p:txBody>
          <a:bodyPr wrap="square" rtlCol="0">
            <a:spAutoFit/>
          </a:bodyPr>
          <a:lstStyle/>
          <a:p>
            <a:r>
              <a:rPr lang="en-US" sz="4000" b="1" dirty="0" smtClean="0">
                <a:solidFill>
                  <a:schemeClr val="accent2"/>
                </a:solidFill>
              </a:rPr>
              <a:t>Access</a:t>
            </a:r>
            <a:endParaRPr lang="en-US" sz="4000" b="1" dirty="0">
              <a:solidFill>
                <a:schemeClr val="accent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 &amp; IDL Services Engine Applications</a:t>
            </a:r>
            <a:endParaRPr lang="en-US" dirty="0"/>
          </a:p>
        </p:txBody>
      </p:sp>
      <p:sp>
        <p:nvSpPr>
          <p:cNvPr id="3" name="Content Placeholder 2"/>
          <p:cNvSpPr>
            <a:spLocks noGrp="1"/>
          </p:cNvSpPr>
          <p:nvPr>
            <p:ph sz="quarter" idx="11"/>
          </p:nvPr>
        </p:nvSpPr>
        <p:spPr>
          <a:xfrm>
            <a:off x="531813" y="1490664"/>
            <a:ext cx="8231187" cy="4519612"/>
          </a:xfrm>
        </p:spPr>
        <p:txBody>
          <a:bodyPr/>
          <a:lstStyle/>
          <a:p>
            <a:r>
              <a:rPr lang="en-US" sz="2400" dirty="0" smtClean="0"/>
              <a:t>IDL and ENVI Processing Close to Data Archives</a:t>
            </a:r>
          </a:p>
          <a:p>
            <a:endParaRPr lang="en-US" dirty="0" smtClean="0"/>
          </a:p>
          <a:p>
            <a:pPr marL="457200" indent="-457200">
              <a:spcBef>
                <a:spcPts val="600"/>
              </a:spcBef>
              <a:buFont typeface="Arial" pitchFamily="34" charset="0"/>
              <a:buChar char="•"/>
            </a:pPr>
            <a:r>
              <a:rPr lang="en-US" dirty="0" smtClean="0"/>
              <a:t>Format conversion</a:t>
            </a:r>
          </a:p>
          <a:p>
            <a:pPr marL="457200" indent="-457200">
              <a:spcBef>
                <a:spcPts val="600"/>
              </a:spcBef>
              <a:buFont typeface="Arial" pitchFamily="34" charset="0"/>
              <a:buChar char="•"/>
            </a:pPr>
            <a:r>
              <a:rPr lang="en-US" dirty="0" smtClean="0"/>
              <a:t>Image stretching</a:t>
            </a:r>
          </a:p>
          <a:p>
            <a:pPr marL="457200" indent="-457200">
              <a:spcBef>
                <a:spcPts val="600"/>
              </a:spcBef>
              <a:buFont typeface="Arial" pitchFamily="34" charset="0"/>
              <a:buChar char="•"/>
            </a:pPr>
            <a:r>
              <a:rPr lang="en-US" dirty="0" smtClean="0"/>
              <a:t>RGB Band Combination</a:t>
            </a:r>
          </a:p>
          <a:p>
            <a:pPr marL="457200" indent="-457200">
              <a:spcBef>
                <a:spcPts val="600"/>
              </a:spcBef>
              <a:buFont typeface="Arial" pitchFamily="34" charset="0"/>
              <a:buChar char="•"/>
            </a:pPr>
            <a:r>
              <a:rPr lang="en-US" dirty="0" smtClean="0"/>
              <a:t>Data subset</a:t>
            </a:r>
          </a:p>
          <a:p>
            <a:pPr marL="457200" indent="-457200">
              <a:spcBef>
                <a:spcPts val="600"/>
              </a:spcBef>
              <a:buFont typeface="Arial" pitchFamily="34" charset="0"/>
              <a:buChar char="•"/>
            </a:pPr>
            <a:r>
              <a:rPr lang="en-US" dirty="0" smtClean="0"/>
              <a:t>On-demand scientific processing</a:t>
            </a:r>
            <a:endParaRPr lang="en-US" dirty="0"/>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94344" y="838200"/>
            <a:ext cx="8991600" cy="556260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ounded Rectangle 4"/>
          <p:cNvSpPr/>
          <p:nvPr/>
        </p:nvSpPr>
        <p:spPr bwMode="auto">
          <a:xfrm>
            <a:off x="7859751" y="4724400"/>
            <a:ext cx="638628" cy="13716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1" dirty="0" smtClean="0">
                <a:solidFill>
                  <a:schemeClr val="tx1"/>
                </a:solidFill>
                <a:latin typeface="Calibri" pitchFamily="34" charset="0"/>
                <a:cs typeface="Calibri" pitchFamily="34" charset="0"/>
              </a:rPr>
              <a:t> </a:t>
            </a:r>
          </a:p>
        </p:txBody>
      </p:sp>
      <p:sp>
        <p:nvSpPr>
          <p:cNvPr id="73" name="TextBox 72"/>
          <p:cNvSpPr txBox="1"/>
          <p:nvPr/>
        </p:nvSpPr>
        <p:spPr>
          <a:xfrm>
            <a:off x="7848600" y="5080337"/>
            <a:ext cx="638316" cy="1015663"/>
          </a:xfrm>
          <a:prstGeom prst="rect">
            <a:avLst/>
          </a:prstGeom>
          <a:noFill/>
        </p:spPr>
        <p:txBody>
          <a:bodyPr wrap="none" rtlCol="0">
            <a:spAutoFit/>
          </a:bodyPr>
          <a:lstStyle/>
          <a:p>
            <a:pPr>
              <a:buFont typeface="Arial" pitchFamily="34" charset="0"/>
              <a:buChar char="•"/>
            </a:pPr>
            <a:r>
              <a:rPr lang="en-US" sz="1200" dirty="0" smtClean="0"/>
              <a:t> ENVI</a:t>
            </a:r>
          </a:p>
          <a:p>
            <a:pPr>
              <a:buFont typeface="Arial" pitchFamily="34" charset="0"/>
              <a:buChar char="•"/>
            </a:pPr>
            <a:r>
              <a:rPr lang="en-US" sz="1200" dirty="0" smtClean="0"/>
              <a:t> IDL</a:t>
            </a:r>
          </a:p>
          <a:p>
            <a:pPr>
              <a:buFont typeface="Arial" pitchFamily="34" charset="0"/>
              <a:buChar char="•"/>
            </a:pPr>
            <a:r>
              <a:rPr lang="en-US" sz="1200" dirty="0" smtClean="0"/>
              <a:t> Java</a:t>
            </a:r>
          </a:p>
          <a:p>
            <a:pPr>
              <a:buFont typeface="Arial" pitchFamily="34" charset="0"/>
              <a:buChar char="•"/>
            </a:pPr>
            <a:r>
              <a:rPr lang="en-US" sz="1200" dirty="0" smtClean="0"/>
              <a:t> C++</a:t>
            </a:r>
          </a:p>
          <a:p>
            <a:pPr>
              <a:buFont typeface="Arial" pitchFamily="34" charset="0"/>
              <a:buChar char="•"/>
            </a:pPr>
            <a:r>
              <a:rPr lang="en-US" sz="1200" dirty="0" smtClean="0"/>
              <a:t> Other</a:t>
            </a:r>
          </a:p>
        </p:txBody>
      </p:sp>
      <p:sp>
        <p:nvSpPr>
          <p:cNvPr id="8" name="Rounded Rectangle 4"/>
          <p:cNvSpPr/>
          <p:nvPr/>
        </p:nvSpPr>
        <p:spPr bwMode="auto">
          <a:xfrm>
            <a:off x="7239000" y="1990494"/>
            <a:ext cx="1752600" cy="30480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b="1" dirty="0" smtClean="0">
                <a:solidFill>
                  <a:schemeClr val="tx1"/>
                </a:solidFill>
                <a:latin typeface="Calibri" pitchFamily="34" charset="0"/>
                <a:cs typeface="Calibri" pitchFamily="34" charset="0"/>
              </a:rPr>
              <a:t>Users</a:t>
            </a:r>
          </a:p>
        </p:txBody>
      </p:sp>
      <p:sp>
        <p:nvSpPr>
          <p:cNvPr id="11" name="Rounded Rectangle 5"/>
          <p:cNvSpPr/>
          <p:nvPr/>
        </p:nvSpPr>
        <p:spPr>
          <a:xfrm>
            <a:off x="2525751" y="1828800"/>
            <a:ext cx="1371600" cy="33528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1200" b="1" dirty="0" smtClean="0">
                <a:latin typeface="Calibri" pitchFamily="34" charset="0"/>
                <a:cs typeface="Calibri" pitchFamily="34" charset="0"/>
              </a:rPr>
              <a:t>Science Processing</a:t>
            </a:r>
            <a:endParaRPr lang="en-US" sz="1200" b="1" dirty="0">
              <a:latin typeface="Calibri" pitchFamily="34" charset="0"/>
              <a:cs typeface="Calibri" pitchFamily="34" charset="0"/>
            </a:endParaRPr>
          </a:p>
        </p:txBody>
      </p:sp>
      <p:sp>
        <p:nvSpPr>
          <p:cNvPr id="13" name="Rounded Rectangle 5"/>
          <p:cNvSpPr/>
          <p:nvPr/>
        </p:nvSpPr>
        <p:spPr>
          <a:xfrm>
            <a:off x="3973551" y="1828800"/>
            <a:ext cx="1371600" cy="33528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1200" b="1" dirty="0" smtClean="0">
                <a:latin typeface="Calibri" pitchFamily="34" charset="0"/>
                <a:cs typeface="Calibri" pitchFamily="34" charset="0"/>
              </a:rPr>
              <a:t>Archive</a:t>
            </a:r>
            <a:endParaRPr lang="en-US" sz="1200" b="1" dirty="0">
              <a:latin typeface="Calibri" pitchFamily="34" charset="0"/>
              <a:cs typeface="Calibri" pitchFamily="34" charset="0"/>
            </a:endParaRPr>
          </a:p>
        </p:txBody>
      </p:sp>
      <p:sp>
        <p:nvSpPr>
          <p:cNvPr id="14" name="Rounded Rectangle 5"/>
          <p:cNvSpPr/>
          <p:nvPr/>
        </p:nvSpPr>
        <p:spPr>
          <a:xfrm>
            <a:off x="1077951" y="1828800"/>
            <a:ext cx="1371600" cy="33528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1200" b="1" dirty="0" smtClean="0">
                <a:latin typeface="Calibri" pitchFamily="34" charset="0"/>
                <a:cs typeface="Calibri" pitchFamily="34" charset="0"/>
              </a:rPr>
              <a:t>Level Zero Processing</a:t>
            </a:r>
            <a:endParaRPr lang="en-US" sz="1200" b="1" dirty="0">
              <a:latin typeface="Calibri" pitchFamily="34" charset="0"/>
              <a:cs typeface="Calibri" pitchFamily="34" charset="0"/>
            </a:endParaRPr>
          </a:p>
        </p:txBody>
      </p:sp>
      <p:sp>
        <p:nvSpPr>
          <p:cNvPr id="15" name="Rounded Rectangle 5"/>
          <p:cNvSpPr/>
          <p:nvPr/>
        </p:nvSpPr>
        <p:spPr>
          <a:xfrm>
            <a:off x="5421351" y="1828800"/>
            <a:ext cx="1371600" cy="33528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1200" b="1" dirty="0" smtClean="0">
                <a:latin typeface="Calibri" pitchFamily="34" charset="0"/>
                <a:cs typeface="Calibri" pitchFamily="34" charset="0"/>
              </a:rPr>
              <a:t>Discovery</a:t>
            </a:r>
            <a:br>
              <a:rPr lang="en-US" sz="1200" b="1" dirty="0" smtClean="0">
                <a:latin typeface="Calibri" pitchFamily="34" charset="0"/>
                <a:cs typeface="Calibri" pitchFamily="34" charset="0"/>
              </a:rPr>
            </a:br>
            <a:r>
              <a:rPr lang="en-US" sz="1200" b="1" dirty="0" smtClean="0">
                <a:solidFill>
                  <a:srgbClr val="FF0000"/>
                </a:solidFill>
                <a:latin typeface="Calibri" pitchFamily="34" charset="0"/>
                <a:cs typeface="Calibri" pitchFamily="34" charset="0"/>
              </a:rPr>
              <a:t>&amp; On-demand Processing</a:t>
            </a:r>
            <a:endParaRPr lang="en-US" sz="1200" b="1" dirty="0">
              <a:solidFill>
                <a:srgbClr val="FF0000"/>
              </a:solidFill>
              <a:latin typeface="Calibri" pitchFamily="34" charset="0"/>
              <a:cs typeface="Calibri" pitchFamily="34" charset="0"/>
            </a:endParaRPr>
          </a:p>
        </p:txBody>
      </p:sp>
      <p:sp>
        <p:nvSpPr>
          <p:cNvPr id="16" name="Rounded Rectangle 15"/>
          <p:cNvSpPr/>
          <p:nvPr/>
        </p:nvSpPr>
        <p:spPr bwMode="auto">
          <a:xfrm>
            <a:off x="2581506" y="3962400"/>
            <a:ext cx="1280160" cy="1143000"/>
          </a:xfrm>
          <a:prstGeom prst="roundRect">
            <a:avLst/>
          </a:prstGeom>
          <a:ln w="31750">
            <a:solidFill>
              <a:srgbClr val="FF0000"/>
            </a:solidFill>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1" dirty="0" smtClean="0">
                <a:solidFill>
                  <a:srgbClr val="FF0000"/>
                </a:solidFill>
                <a:latin typeface="Calibri" pitchFamily="34" charset="0"/>
                <a:cs typeface="Calibri" pitchFamily="34" charset="0"/>
              </a:rPr>
              <a:t>ENVI &amp; IDL Services Engine</a:t>
            </a:r>
          </a:p>
          <a:p>
            <a:pPr marL="0" marR="0" indent="0" algn="ctr" defTabSz="914400" rtl="0" eaLnBrk="0" fontAlgn="base" latinLnBrk="0" hangingPunct="0">
              <a:lnSpc>
                <a:spcPct val="100000"/>
              </a:lnSpc>
              <a:spcBef>
                <a:spcPct val="0"/>
              </a:spcBef>
              <a:spcAft>
                <a:spcPct val="0"/>
              </a:spcAft>
              <a:buClrTx/>
              <a:buSzTx/>
              <a:buFontTx/>
              <a:buNone/>
              <a:tabLst/>
            </a:pPr>
            <a:r>
              <a:rPr lang="en-US" sz="1100" dirty="0" smtClean="0">
                <a:solidFill>
                  <a:schemeClr val="tx1"/>
                </a:solidFill>
                <a:latin typeface="Calibri" pitchFamily="34" charset="0"/>
                <a:cs typeface="Calibri" pitchFamily="34" charset="0"/>
              </a:rPr>
              <a:t> </a:t>
            </a:r>
          </a:p>
        </p:txBody>
      </p:sp>
      <p:sp>
        <p:nvSpPr>
          <p:cNvPr id="19" name="Rectangle 18"/>
          <p:cNvSpPr/>
          <p:nvPr/>
        </p:nvSpPr>
        <p:spPr bwMode="auto">
          <a:xfrm>
            <a:off x="5551449" y="2438400"/>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Data Center Unique</a:t>
            </a:r>
          </a:p>
        </p:txBody>
      </p:sp>
      <p:sp>
        <p:nvSpPr>
          <p:cNvPr id="20" name="Rectangle 19"/>
          <p:cNvSpPr/>
          <p:nvPr/>
        </p:nvSpPr>
        <p:spPr bwMode="auto">
          <a:xfrm>
            <a:off x="5551449" y="2803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err="1" smtClean="0">
                <a:latin typeface="Calibri" pitchFamily="34" charset="0"/>
              </a:rPr>
              <a:t>OPENDaP</a:t>
            </a:r>
            <a:endParaRPr lang="en-US" sz="900" b="1" dirty="0" smtClean="0">
              <a:latin typeface="Calibri" pitchFamily="34" charset="0"/>
            </a:endParaRPr>
          </a:p>
        </p:txBody>
      </p:sp>
      <p:sp>
        <p:nvSpPr>
          <p:cNvPr id="21" name="Rectangle 20"/>
          <p:cNvSpPr/>
          <p:nvPr/>
        </p:nvSpPr>
        <p:spPr bwMode="auto">
          <a:xfrm>
            <a:off x="5551449" y="3184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GCMD</a:t>
            </a:r>
          </a:p>
        </p:txBody>
      </p:sp>
      <p:sp>
        <p:nvSpPr>
          <p:cNvPr id="22" name="Rectangle 21"/>
          <p:cNvSpPr/>
          <p:nvPr/>
        </p:nvSpPr>
        <p:spPr bwMode="auto">
          <a:xfrm>
            <a:off x="5551449" y="3565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Echo</a:t>
            </a:r>
          </a:p>
        </p:txBody>
      </p:sp>
      <p:sp>
        <p:nvSpPr>
          <p:cNvPr id="24" name="Title 1"/>
          <p:cNvSpPr>
            <a:spLocks noGrp="1"/>
          </p:cNvSpPr>
          <p:nvPr>
            <p:ph type="title"/>
          </p:nvPr>
        </p:nvSpPr>
        <p:spPr>
          <a:xfrm>
            <a:off x="228600" y="304800"/>
            <a:ext cx="8229600" cy="533400"/>
          </a:xfrm>
        </p:spPr>
        <p:txBody>
          <a:bodyPr>
            <a:normAutofit/>
          </a:bodyPr>
          <a:lstStyle/>
          <a:p>
            <a:pPr lvl="1" algn="ctr" rtl="0">
              <a:spcBef>
                <a:spcPct val="0"/>
              </a:spcBef>
            </a:pPr>
            <a:r>
              <a:rPr lang="en-US" sz="1200" dirty="0" smtClean="0"/>
              <a:t>On-demand </a:t>
            </a:r>
            <a:r>
              <a:rPr lang="en-US" sz="1200" dirty="0" smtClean="0"/>
              <a:t>Processing within the EOSDIS Architecture Framework</a:t>
            </a:r>
            <a:endParaRPr lang="en-US" sz="1200" dirty="0"/>
          </a:p>
        </p:txBody>
      </p:sp>
      <p:sp>
        <p:nvSpPr>
          <p:cNvPr id="25" name="Rectangle 24"/>
          <p:cNvSpPr/>
          <p:nvPr/>
        </p:nvSpPr>
        <p:spPr bwMode="auto">
          <a:xfrm>
            <a:off x="1230351" y="2438400"/>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Commercial</a:t>
            </a:r>
          </a:p>
        </p:txBody>
      </p:sp>
      <p:sp>
        <p:nvSpPr>
          <p:cNvPr id="26" name="Rectangle 25"/>
          <p:cNvSpPr/>
          <p:nvPr/>
        </p:nvSpPr>
        <p:spPr bwMode="auto">
          <a:xfrm>
            <a:off x="1230351" y="2803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EDOS</a:t>
            </a:r>
          </a:p>
        </p:txBody>
      </p:sp>
      <p:sp>
        <p:nvSpPr>
          <p:cNvPr id="27" name="Left Brace 26"/>
          <p:cNvSpPr/>
          <p:nvPr/>
        </p:nvSpPr>
        <p:spPr>
          <a:xfrm rot="5400000">
            <a:off x="3822080" y="-1218271"/>
            <a:ext cx="226743" cy="5715002"/>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p:cNvSpPr/>
          <p:nvPr/>
        </p:nvSpPr>
        <p:spPr bwMode="auto">
          <a:xfrm>
            <a:off x="2209800" y="1143000"/>
            <a:ext cx="3451302" cy="29840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1200" b="1" dirty="0" smtClean="0">
                <a:latin typeface="Calibri" pitchFamily="34" charset="0"/>
              </a:rPr>
              <a:t>Science Data System Functions</a:t>
            </a:r>
          </a:p>
        </p:txBody>
      </p:sp>
      <p:sp>
        <p:nvSpPr>
          <p:cNvPr id="29" name="Rectangle 28"/>
          <p:cNvSpPr/>
          <p:nvPr/>
        </p:nvSpPr>
        <p:spPr bwMode="auto">
          <a:xfrm>
            <a:off x="2674818" y="2438400"/>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err="1" smtClean="0">
                <a:latin typeface="Calibri" pitchFamily="34" charset="0"/>
              </a:rPr>
              <a:t>MEaSUREs</a:t>
            </a:r>
            <a:endParaRPr lang="en-US" sz="900" b="1" dirty="0" smtClean="0">
              <a:latin typeface="Calibri" pitchFamily="34" charset="0"/>
            </a:endParaRPr>
          </a:p>
        </p:txBody>
      </p:sp>
      <p:sp>
        <p:nvSpPr>
          <p:cNvPr id="30" name="Rectangle 29"/>
          <p:cNvSpPr/>
          <p:nvPr/>
        </p:nvSpPr>
        <p:spPr bwMode="auto">
          <a:xfrm>
            <a:off x="2674818" y="2803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SIPSs</a:t>
            </a:r>
          </a:p>
        </p:txBody>
      </p:sp>
      <p:sp>
        <p:nvSpPr>
          <p:cNvPr id="31" name="Rectangle 30"/>
          <p:cNvSpPr/>
          <p:nvPr/>
        </p:nvSpPr>
        <p:spPr bwMode="auto">
          <a:xfrm>
            <a:off x="2674818" y="3184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SCFs</a:t>
            </a:r>
          </a:p>
        </p:txBody>
      </p:sp>
      <p:sp>
        <p:nvSpPr>
          <p:cNvPr id="32" name="Rectangle 31"/>
          <p:cNvSpPr/>
          <p:nvPr/>
        </p:nvSpPr>
        <p:spPr bwMode="auto">
          <a:xfrm>
            <a:off x="2674818" y="3565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err="1" smtClean="0">
                <a:latin typeface="Calibri" pitchFamily="34" charset="0"/>
              </a:rPr>
              <a:t>Cutom</a:t>
            </a:r>
            <a:r>
              <a:rPr lang="en-US" sz="900" b="1" dirty="0" smtClean="0">
                <a:latin typeface="Calibri" pitchFamily="34" charset="0"/>
              </a:rPr>
              <a:t> PI</a:t>
            </a:r>
          </a:p>
        </p:txBody>
      </p:sp>
      <p:grpSp>
        <p:nvGrpSpPr>
          <p:cNvPr id="2" name="Group 12"/>
          <p:cNvGrpSpPr/>
          <p:nvPr/>
        </p:nvGrpSpPr>
        <p:grpSpPr>
          <a:xfrm>
            <a:off x="7391400" y="4177992"/>
            <a:ext cx="1447800" cy="685800"/>
            <a:chOff x="1064239" y="1650787"/>
            <a:chExt cx="1447800" cy="685800"/>
          </a:xfrm>
        </p:grpSpPr>
        <p:sp>
          <p:nvSpPr>
            <p:cNvPr id="39" name="Rounded Rectangle 38"/>
            <p:cNvSpPr/>
            <p:nvPr/>
          </p:nvSpPr>
          <p:spPr>
            <a:xfrm>
              <a:off x="1064239" y="1650787"/>
              <a:ext cx="14478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6075" algn="ctr"/>
              <a:r>
                <a:rPr lang="en-US" sz="1000" b="1" dirty="0" smtClean="0">
                  <a:latin typeface="Calibri" pitchFamily="34" charset="0"/>
                  <a:cs typeface="Calibri" pitchFamily="34" charset="0"/>
                </a:rPr>
                <a:t>Workstation</a:t>
              </a:r>
            </a:p>
            <a:p>
              <a:pPr marL="346075" algn="ctr"/>
              <a:r>
                <a:rPr lang="en-US" sz="1000" b="1" dirty="0" smtClean="0">
                  <a:latin typeface="Calibri" pitchFamily="34" charset="0"/>
                  <a:cs typeface="Calibri" pitchFamily="34" charset="0"/>
                </a:rPr>
                <a:t>Applications</a:t>
              </a:r>
              <a:endParaRPr lang="en-US" sz="900" b="1" dirty="0">
                <a:latin typeface="Calibri" pitchFamily="34" charset="0"/>
                <a:cs typeface="Calibri" pitchFamily="34" charset="0"/>
              </a:endParaRPr>
            </a:p>
          </p:txBody>
        </p:sp>
        <p:pic>
          <p:nvPicPr>
            <p:cNvPr id="40" name="Picture 39" descr="iMac-2007-2-icon.png"/>
            <p:cNvPicPr>
              <a:picLocks noChangeAspect="1"/>
            </p:cNvPicPr>
            <p:nvPr/>
          </p:nvPicPr>
          <p:blipFill>
            <a:blip r:embed="rId2" cstate="print"/>
            <a:stretch>
              <a:fillRect/>
            </a:stretch>
          </p:blipFill>
          <p:spPr>
            <a:xfrm>
              <a:off x="1140439" y="1803187"/>
              <a:ext cx="414068" cy="414068"/>
            </a:xfrm>
            <a:prstGeom prst="rect">
              <a:avLst/>
            </a:prstGeom>
          </p:spPr>
        </p:pic>
      </p:grpSp>
      <p:grpSp>
        <p:nvGrpSpPr>
          <p:cNvPr id="3" name="Group 14"/>
          <p:cNvGrpSpPr/>
          <p:nvPr/>
        </p:nvGrpSpPr>
        <p:grpSpPr>
          <a:xfrm>
            <a:off x="7391400" y="3285363"/>
            <a:ext cx="1447801" cy="685800"/>
            <a:chOff x="1057194" y="4000180"/>
            <a:chExt cx="1447801" cy="685800"/>
          </a:xfrm>
        </p:grpSpPr>
        <p:sp>
          <p:nvSpPr>
            <p:cNvPr id="42" name="Rounded Rectangle 5"/>
            <p:cNvSpPr/>
            <p:nvPr/>
          </p:nvSpPr>
          <p:spPr>
            <a:xfrm>
              <a:off x="1057195" y="4000180"/>
              <a:ext cx="14478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b="1" dirty="0" smtClean="0">
                  <a:latin typeface="Calibri" pitchFamily="34" charset="0"/>
                  <a:cs typeface="Calibri" pitchFamily="34" charset="0"/>
                </a:rPr>
                <a:t>Mobile</a:t>
              </a:r>
              <a:endParaRPr lang="en-US" sz="1000" b="1" dirty="0">
                <a:latin typeface="Calibri" pitchFamily="34" charset="0"/>
                <a:cs typeface="Calibri" pitchFamily="34" charset="0"/>
              </a:endParaRPr>
            </a:p>
          </p:txBody>
        </p:sp>
        <p:pic>
          <p:nvPicPr>
            <p:cNvPr id="43" name="Picture 42" descr="Apple-iPhone-icon.png"/>
            <p:cNvPicPr>
              <a:picLocks noChangeAspect="1"/>
            </p:cNvPicPr>
            <p:nvPr/>
          </p:nvPicPr>
          <p:blipFill>
            <a:blip r:embed="rId3" cstate="print"/>
            <a:stretch>
              <a:fillRect/>
            </a:stretch>
          </p:blipFill>
          <p:spPr>
            <a:xfrm>
              <a:off x="1057194" y="4152579"/>
              <a:ext cx="418139" cy="418139"/>
            </a:xfrm>
            <a:prstGeom prst="rect">
              <a:avLst/>
            </a:prstGeom>
          </p:spPr>
        </p:pic>
      </p:grpSp>
      <p:grpSp>
        <p:nvGrpSpPr>
          <p:cNvPr id="4" name="Group 13"/>
          <p:cNvGrpSpPr/>
          <p:nvPr/>
        </p:nvGrpSpPr>
        <p:grpSpPr>
          <a:xfrm>
            <a:off x="7391400" y="2407248"/>
            <a:ext cx="1447800" cy="685800"/>
            <a:chOff x="1133395" y="2780980"/>
            <a:chExt cx="1447800" cy="685800"/>
          </a:xfrm>
        </p:grpSpPr>
        <p:sp>
          <p:nvSpPr>
            <p:cNvPr id="45" name="Rounded Rectangle 4"/>
            <p:cNvSpPr/>
            <p:nvPr/>
          </p:nvSpPr>
          <p:spPr>
            <a:xfrm>
              <a:off x="1133395" y="2780980"/>
              <a:ext cx="14478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568325" algn="ctr"/>
              <a:r>
                <a:rPr lang="en-US" sz="1000" b="1" dirty="0" smtClean="0">
                  <a:latin typeface="Calibri" pitchFamily="34" charset="0"/>
                  <a:cs typeface="Calibri" pitchFamily="34" charset="0"/>
                </a:rPr>
                <a:t>Browser</a:t>
              </a:r>
              <a:endParaRPr lang="en-US" b="1" dirty="0">
                <a:latin typeface="Calibri" pitchFamily="34" charset="0"/>
                <a:cs typeface="Calibri" pitchFamily="34" charset="0"/>
              </a:endParaRPr>
            </a:p>
          </p:txBody>
        </p:sp>
        <p:pic>
          <p:nvPicPr>
            <p:cNvPr id="46" name="Picture 2"/>
            <p:cNvPicPr>
              <a:picLocks noChangeAspect="1" noChangeArrowheads="1"/>
            </p:cNvPicPr>
            <p:nvPr/>
          </p:nvPicPr>
          <p:blipFill>
            <a:blip r:embed="rId4" cstate="print"/>
            <a:srcRect r="19913"/>
            <a:stretch>
              <a:fillRect/>
            </a:stretch>
          </p:blipFill>
          <p:spPr bwMode="auto">
            <a:xfrm>
              <a:off x="1225605" y="2843093"/>
              <a:ext cx="557091" cy="537129"/>
            </a:xfrm>
            <a:prstGeom prst="rect">
              <a:avLst/>
            </a:prstGeom>
            <a:noFill/>
            <a:ln w="9525">
              <a:miter lim="800000"/>
              <a:headEnd/>
              <a:tailEnd/>
            </a:ln>
          </p:spPr>
        </p:pic>
      </p:grpSp>
      <p:cxnSp>
        <p:nvCxnSpPr>
          <p:cNvPr id="47" name="Straight Arrow Connector 46"/>
          <p:cNvCxnSpPr/>
          <p:nvPr/>
        </p:nvCxnSpPr>
        <p:spPr bwMode="auto">
          <a:xfrm flipH="1">
            <a:off x="7027122" y="4568637"/>
            <a:ext cx="365760" cy="0"/>
          </a:xfrm>
          <a:prstGeom prst="straightConnector1">
            <a:avLst/>
          </a:prstGeom>
          <a:solidFill>
            <a:schemeClr val="accent1"/>
          </a:solidFill>
          <a:ln w="25400" cap="rnd" cmpd="sng" algn="ctr">
            <a:solidFill>
              <a:schemeClr val="tx1">
                <a:lumMod val="65000"/>
                <a:lumOff val="35000"/>
              </a:schemeClr>
            </a:solidFill>
            <a:prstDash val="solid"/>
            <a:round/>
            <a:headEnd type="triangle" w="lg" len="med"/>
            <a:tailEnd type="none" w="lg" len="med"/>
          </a:ln>
          <a:effectLst/>
        </p:spPr>
      </p:cxnSp>
      <p:cxnSp>
        <p:nvCxnSpPr>
          <p:cNvPr id="48" name="Straight Connector 47"/>
          <p:cNvCxnSpPr/>
          <p:nvPr/>
        </p:nvCxnSpPr>
        <p:spPr bwMode="auto">
          <a:xfrm>
            <a:off x="7027122" y="2732049"/>
            <a:ext cx="1" cy="1828800"/>
          </a:xfrm>
          <a:prstGeom prst="line">
            <a:avLst/>
          </a:prstGeom>
          <a:solidFill>
            <a:schemeClr val="accent1"/>
          </a:solidFill>
          <a:ln w="25400" cap="rnd" cmpd="sng" algn="ctr">
            <a:solidFill>
              <a:schemeClr val="tx1">
                <a:lumMod val="65000"/>
                <a:lumOff val="35000"/>
              </a:schemeClr>
            </a:solidFill>
            <a:prstDash val="solid"/>
            <a:round/>
            <a:headEnd type="none" w="med" len="med"/>
            <a:tailEnd type="none" w="med" len="med"/>
          </a:ln>
          <a:effectLst/>
        </p:spPr>
      </p:cxnSp>
      <p:cxnSp>
        <p:nvCxnSpPr>
          <p:cNvPr id="49" name="Straight Arrow Connector 48"/>
          <p:cNvCxnSpPr/>
          <p:nvPr/>
        </p:nvCxnSpPr>
        <p:spPr bwMode="auto">
          <a:xfrm flipH="1" flipV="1">
            <a:off x="7027122" y="3646449"/>
            <a:ext cx="365760" cy="2"/>
          </a:xfrm>
          <a:prstGeom prst="straightConnector1">
            <a:avLst/>
          </a:prstGeom>
          <a:solidFill>
            <a:schemeClr val="accent1"/>
          </a:solidFill>
          <a:ln w="25400" cap="flat" cmpd="sng" algn="ctr">
            <a:solidFill>
              <a:schemeClr val="tx1">
                <a:lumMod val="65000"/>
                <a:lumOff val="35000"/>
              </a:schemeClr>
            </a:solidFill>
            <a:prstDash val="solid"/>
            <a:round/>
            <a:headEnd type="triangle" w="lg" len="med"/>
            <a:tailEnd type="none" w="med" len="med"/>
          </a:ln>
          <a:effectLst/>
        </p:spPr>
      </p:cxnSp>
      <p:cxnSp>
        <p:nvCxnSpPr>
          <p:cNvPr id="50" name="Straight Arrow Connector 49"/>
          <p:cNvCxnSpPr/>
          <p:nvPr/>
        </p:nvCxnSpPr>
        <p:spPr bwMode="auto">
          <a:xfrm flipH="1" flipV="1">
            <a:off x="7027123" y="2726829"/>
            <a:ext cx="365760" cy="2"/>
          </a:xfrm>
          <a:prstGeom prst="straightConnector1">
            <a:avLst/>
          </a:prstGeom>
          <a:solidFill>
            <a:schemeClr val="accent1"/>
          </a:solidFill>
          <a:ln w="25400" cap="flat" cmpd="sng" algn="ctr">
            <a:solidFill>
              <a:schemeClr val="tx1">
                <a:lumMod val="65000"/>
                <a:lumOff val="35000"/>
              </a:schemeClr>
            </a:solidFill>
            <a:prstDash val="solid"/>
            <a:round/>
            <a:headEnd type="triangle" w="lg" len="med"/>
            <a:tailEnd type="none" w="med" len="med"/>
          </a:ln>
          <a:effectLst/>
        </p:spPr>
      </p:cxnSp>
      <p:cxnSp>
        <p:nvCxnSpPr>
          <p:cNvPr id="53" name="Straight Connector 52"/>
          <p:cNvCxnSpPr/>
          <p:nvPr/>
        </p:nvCxnSpPr>
        <p:spPr>
          <a:xfrm>
            <a:off x="6791835" y="4191000"/>
            <a:ext cx="228600" cy="0"/>
          </a:xfrm>
          <a:prstGeom prst="line">
            <a:avLst/>
          </a:prstGeom>
          <a:ln w="25400">
            <a:solidFill>
              <a:schemeClr val="tx1">
                <a:lumMod val="65000"/>
                <a:lumOff val="3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bwMode="auto">
          <a:xfrm>
            <a:off x="5548116" y="3946492"/>
            <a:ext cx="1103586" cy="4731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On-Demand Processing for Scientific Discovery</a:t>
            </a:r>
          </a:p>
        </p:txBody>
      </p:sp>
      <p:cxnSp>
        <p:nvCxnSpPr>
          <p:cNvPr id="55" name="Straight Connector 54"/>
          <p:cNvCxnSpPr/>
          <p:nvPr/>
        </p:nvCxnSpPr>
        <p:spPr>
          <a:xfrm rot="5400000">
            <a:off x="6015153" y="4545051"/>
            <a:ext cx="228600" cy="0"/>
          </a:xfrm>
          <a:prstGeom prst="line">
            <a:avLst/>
          </a:prstGeom>
          <a:ln w="25400">
            <a:solidFill>
              <a:schemeClr val="tx1">
                <a:lumMod val="65000"/>
                <a:lumOff val="3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0800000">
            <a:off x="3854604" y="4659351"/>
            <a:ext cx="2286000" cy="0"/>
          </a:xfrm>
          <a:prstGeom prst="line">
            <a:avLst/>
          </a:prstGeom>
          <a:ln w="25400">
            <a:solidFill>
              <a:schemeClr val="tx1">
                <a:lumMod val="65000"/>
                <a:lumOff val="3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Rounded Rectangle 5"/>
          <p:cNvSpPr/>
          <p:nvPr/>
        </p:nvSpPr>
        <p:spPr>
          <a:xfrm>
            <a:off x="4059045" y="2352906"/>
            <a:ext cx="1219200" cy="1763751"/>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200" b="1" dirty="0">
              <a:latin typeface="Calibri" pitchFamily="34" charset="0"/>
              <a:cs typeface="Calibri" pitchFamily="34" charset="0"/>
            </a:endParaRPr>
          </a:p>
        </p:txBody>
      </p:sp>
      <p:cxnSp>
        <p:nvCxnSpPr>
          <p:cNvPr id="58" name="Straight Connector 57"/>
          <p:cNvCxnSpPr/>
          <p:nvPr/>
        </p:nvCxnSpPr>
        <p:spPr>
          <a:xfrm rot="10800000">
            <a:off x="3860550" y="4343400"/>
            <a:ext cx="822960" cy="0"/>
          </a:xfrm>
          <a:prstGeom prst="line">
            <a:avLst/>
          </a:prstGeom>
          <a:ln w="25400">
            <a:solidFill>
              <a:schemeClr val="tx1">
                <a:lumMod val="65000"/>
                <a:lumOff val="3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Oval 58"/>
          <p:cNvSpPr/>
          <p:nvPr/>
        </p:nvSpPr>
        <p:spPr bwMode="auto">
          <a:xfrm>
            <a:off x="4583151" y="4419600"/>
            <a:ext cx="914400" cy="457200"/>
          </a:xfrm>
          <a:prstGeom prst="ellipse">
            <a:avLst/>
          </a:prstGeom>
          <a:gradFill>
            <a:gsLst>
              <a:gs pos="0">
                <a:srgbClr val="FFD85D"/>
              </a:gs>
              <a:gs pos="100000">
                <a:srgbClr val="FFC000"/>
              </a:gs>
            </a:gsLst>
          </a:gradFill>
          <a:ln>
            <a:solidFill>
              <a:srgbClr val="FFCC00"/>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solidFill>
                  <a:schemeClr val="tx1"/>
                </a:solidFill>
                <a:latin typeface="Calibri" pitchFamily="34" charset="0"/>
                <a:cs typeface="Calibri" pitchFamily="34" charset="0"/>
              </a:rPr>
              <a:t>HTTP</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Calibri" pitchFamily="34" charset="0"/>
                <a:cs typeface="Calibri" pitchFamily="34" charset="0"/>
              </a:rPr>
              <a:t>REST</a:t>
            </a:r>
            <a:endParaRPr kumimoji="0" lang="en-US" sz="1000" i="0" u="none" strike="noStrike" cap="none" normalizeH="0" baseline="0" dirty="0">
              <a:ln>
                <a:noFill/>
              </a:ln>
              <a:solidFill>
                <a:schemeClr val="tx1"/>
              </a:solidFill>
              <a:effectLst/>
              <a:latin typeface="Calibri" pitchFamily="34" charset="0"/>
              <a:cs typeface="Calibri" pitchFamily="34" charset="0"/>
            </a:endParaRPr>
          </a:p>
        </p:txBody>
      </p:sp>
      <p:sp>
        <p:nvSpPr>
          <p:cNvPr id="33" name="Rectangle 32"/>
          <p:cNvSpPr/>
          <p:nvPr/>
        </p:nvSpPr>
        <p:spPr bwMode="auto">
          <a:xfrm>
            <a:off x="4114800" y="2438400"/>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S4PA</a:t>
            </a:r>
          </a:p>
        </p:txBody>
      </p:sp>
      <p:sp>
        <p:nvSpPr>
          <p:cNvPr id="34" name="Rectangle 33"/>
          <p:cNvSpPr/>
          <p:nvPr/>
        </p:nvSpPr>
        <p:spPr bwMode="auto">
          <a:xfrm>
            <a:off x="4114800" y="2803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DMAS</a:t>
            </a:r>
          </a:p>
        </p:txBody>
      </p:sp>
      <p:sp>
        <p:nvSpPr>
          <p:cNvPr id="35" name="Rectangle 34"/>
          <p:cNvSpPr/>
          <p:nvPr/>
        </p:nvSpPr>
        <p:spPr bwMode="auto">
          <a:xfrm>
            <a:off x="4114800" y="3184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err="1" smtClean="0">
                <a:latin typeface="Calibri" pitchFamily="34" charset="0"/>
              </a:rPr>
              <a:t>ANGe</a:t>
            </a:r>
            <a:endParaRPr lang="en-US" sz="900" b="1" dirty="0" smtClean="0">
              <a:latin typeface="Calibri" pitchFamily="34" charset="0"/>
            </a:endParaRPr>
          </a:p>
        </p:txBody>
      </p:sp>
      <p:sp>
        <p:nvSpPr>
          <p:cNvPr id="36" name="Rectangle 35"/>
          <p:cNvSpPr/>
          <p:nvPr/>
        </p:nvSpPr>
        <p:spPr bwMode="auto">
          <a:xfrm>
            <a:off x="4114800" y="3565492"/>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ECS</a:t>
            </a:r>
          </a:p>
        </p:txBody>
      </p:sp>
      <p:cxnSp>
        <p:nvCxnSpPr>
          <p:cNvPr id="57" name="Straight Connector 56"/>
          <p:cNvCxnSpPr/>
          <p:nvPr/>
        </p:nvCxnSpPr>
        <p:spPr>
          <a:xfrm rot="5400000">
            <a:off x="4554345" y="4229100"/>
            <a:ext cx="228600" cy="0"/>
          </a:xfrm>
          <a:prstGeom prst="line">
            <a:avLst/>
          </a:prstGeom>
          <a:ln w="25400">
            <a:solidFill>
              <a:schemeClr val="tx1">
                <a:lumMod val="65000"/>
                <a:lumOff val="3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bwMode="auto">
          <a:xfrm>
            <a:off x="2655849" y="4408449"/>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dirty="0" smtClean="0">
                <a:latin typeface="Calibri" pitchFamily="34" charset="0"/>
              </a:rPr>
              <a:t>ENVI/IDL Processors</a:t>
            </a:r>
          </a:p>
        </p:txBody>
      </p:sp>
      <p:sp>
        <p:nvSpPr>
          <p:cNvPr id="62" name="Rectangle 61"/>
          <p:cNvSpPr/>
          <p:nvPr/>
        </p:nvSpPr>
        <p:spPr bwMode="auto">
          <a:xfrm>
            <a:off x="2655849" y="4713249"/>
            <a:ext cx="1103586" cy="24450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900" b="1" i="1" dirty="0" smtClean="0">
                <a:latin typeface="Calibri" pitchFamily="34" charset="0"/>
              </a:rPr>
              <a:t>Native Processors</a:t>
            </a:r>
          </a:p>
        </p:txBody>
      </p:sp>
      <p:cxnSp>
        <p:nvCxnSpPr>
          <p:cNvPr id="69" name="Straight Connector 68"/>
          <p:cNvCxnSpPr/>
          <p:nvPr/>
        </p:nvCxnSpPr>
        <p:spPr>
          <a:xfrm rot="10800000">
            <a:off x="3207463" y="5573750"/>
            <a:ext cx="4663440" cy="0"/>
          </a:xfrm>
          <a:prstGeom prst="line">
            <a:avLst/>
          </a:prstGeom>
          <a:ln w="25400">
            <a:solidFill>
              <a:schemeClr val="tx1">
                <a:lumMod val="65000"/>
                <a:lumOff val="3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2923665" y="5264694"/>
            <a:ext cx="594360" cy="0"/>
          </a:xfrm>
          <a:prstGeom prst="line">
            <a:avLst/>
          </a:prstGeom>
          <a:ln w="25400">
            <a:solidFill>
              <a:schemeClr val="tx1">
                <a:lumMod val="65000"/>
                <a:lumOff val="35000"/>
              </a:schemeClr>
            </a:solidFill>
            <a:headEnd type="triangle" w="lg" len="med"/>
            <a:tailEnd type="none" w="med" len="med"/>
          </a:ln>
        </p:spPr>
        <p:style>
          <a:lnRef idx="1">
            <a:schemeClr val="accent1"/>
          </a:lnRef>
          <a:fillRef idx="0">
            <a:schemeClr val="accent1"/>
          </a:fillRef>
          <a:effectRef idx="0">
            <a:schemeClr val="accent1"/>
          </a:effectRef>
          <a:fontRef idx="minor">
            <a:schemeClr val="tx1"/>
          </a:fontRef>
        </p:style>
      </p:cxnSp>
      <p:sp>
        <p:nvSpPr>
          <p:cNvPr id="71" name="Oval 70"/>
          <p:cNvSpPr/>
          <p:nvPr/>
        </p:nvSpPr>
        <p:spPr bwMode="auto">
          <a:xfrm>
            <a:off x="5099829" y="5315411"/>
            <a:ext cx="1371600" cy="509242"/>
          </a:xfrm>
          <a:prstGeom prst="ellipse">
            <a:avLst/>
          </a:prstGeom>
          <a:gradFill>
            <a:gsLst>
              <a:gs pos="0">
                <a:srgbClr val="FFD85D"/>
              </a:gs>
              <a:gs pos="100000">
                <a:srgbClr val="FFC000"/>
              </a:gs>
            </a:gsLst>
          </a:gradFill>
          <a:ln>
            <a:solidFill>
              <a:srgbClr val="FFCC00"/>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Calibri" pitchFamily="34" charset="0"/>
                <a:cs typeface="Calibri" pitchFamily="34" charset="0"/>
              </a:rPr>
              <a:t>Application</a:t>
            </a:r>
            <a:br>
              <a:rPr kumimoji="0" lang="en-US" sz="1200" i="0" u="none" strike="noStrike" cap="none" normalizeH="0" baseline="0" dirty="0" smtClean="0">
                <a:ln>
                  <a:noFill/>
                </a:ln>
                <a:solidFill>
                  <a:schemeClr val="tx1"/>
                </a:solidFill>
                <a:effectLst/>
                <a:latin typeface="Calibri" pitchFamily="34" charset="0"/>
                <a:cs typeface="Calibri" pitchFamily="34" charset="0"/>
              </a:rPr>
            </a:br>
            <a:r>
              <a:rPr kumimoji="0" lang="en-US" sz="1200" i="0" u="none" strike="noStrike" cap="none" normalizeH="0" baseline="0" dirty="0" smtClean="0">
                <a:ln>
                  <a:noFill/>
                </a:ln>
                <a:solidFill>
                  <a:schemeClr val="tx1"/>
                </a:solidFill>
                <a:effectLst/>
                <a:latin typeface="Calibri" pitchFamily="34" charset="0"/>
                <a:cs typeface="Calibri" pitchFamily="34" charset="0"/>
              </a:rPr>
              <a:t>Publishing</a:t>
            </a:r>
            <a:endParaRPr kumimoji="0" lang="en-US" sz="1000" i="0" u="none" strike="noStrike" cap="none" normalizeH="0" baseline="0" dirty="0">
              <a:ln>
                <a:noFill/>
              </a:ln>
              <a:solidFill>
                <a:schemeClr val="tx1"/>
              </a:solidFill>
              <a:effectLst/>
              <a:latin typeface="Calibri" pitchFamily="34" charset="0"/>
              <a:cs typeface="Calibri" pitchFamily="34" charset="0"/>
            </a:endParaRPr>
          </a:p>
        </p:txBody>
      </p:sp>
      <p:pic>
        <p:nvPicPr>
          <p:cNvPr id="76" name="Picture 75" descr="PPT_satellite.png"/>
          <p:cNvPicPr>
            <a:picLocks noChangeAspect="1"/>
          </p:cNvPicPr>
          <p:nvPr/>
        </p:nvPicPr>
        <p:blipFill>
          <a:blip r:embed="rId5" cstate="print"/>
          <a:stretch>
            <a:fillRect/>
          </a:stretch>
        </p:blipFill>
        <p:spPr>
          <a:xfrm>
            <a:off x="163551" y="2142528"/>
            <a:ext cx="838200" cy="819978"/>
          </a:xfrm>
          <a:prstGeom prst="rect">
            <a:avLst/>
          </a:prstGeom>
        </p:spPr>
      </p:pic>
      <p:cxnSp>
        <p:nvCxnSpPr>
          <p:cNvPr id="78" name="Straight Connector 77"/>
          <p:cNvCxnSpPr/>
          <p:nvPr/>
        </p:nvCxnSpPr>
        <p:spPr>
          <a:xfrm rot="16200000">
            <a:off x="164667" y="3383280"/>
            <a:ext cx="822960" cy="0"/>
          </a:xfrm>
          <a:prstGeom prst="line">
            <a:avLst/>
          </a:prstGeom>
          <a:ln w="25400">
            <a:solidFill>
              <a:schemeClr val="tx1">
                <a:lumMod val="65000"/>
                <a:lumOff val="3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0800000">
            <a:off x="551613" y="3786582"/>
            <a:ext cx="548640" cy="0"/>
          </a:xfrm>
          <a:prstGeom prst="line">
            <a:avLst/>
          </a:prstGeom>
          <a:ln w="25400">
            <a:solidFill>
              <a:schemeClr val="tx1">
                <a:lumMod val="65000"/>
                <a:lumOff val="3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457200" y="5666601"/>
            <a:ext cx="4038600" cy="276999"/>
          </a:xfrm>
          <a:prstGeom prst="rect">
            <a:avLst/>
          </a:prstGeom>
          <a:noFill/>
        </p:spPr>
        <p:txBody>
          <a:bodyPr wrap="square" rtlCol="0">
            <a:spAutoFit/>
          </a:bodyPr>
          <a:lstStyle/>
          <a:p>
            <a:r>
              <a:rPr lang="en-US" sz="1200" dirty="0" smtClean="0"/>
              <a:t>Adapted from: Behnke, 2010, ESIP Federation Meeting</a:t>
            </a:r>
            <a:endParaRPr lang="en-US" sz="1200" dirty="0"/>
          </a:p>
        </p:txBody>
      </p:sp>
      <p:pic>
        <p:nvPicPr>
          <p:cNvPr id="81" name="Picture 80" descr="PPT_large_satellite_dish.png"/>
          <p:cNvPicPr>
            <a:picLocks noChangeAspect="1"/>
          </p:cNvPicPr>
          <p:nvPr/>
        </p:nvPicPr>
        <p:blipFill>
          <a:blip r:embed="rId6" cstate="print"/>
          <a:stretch>
            <a:fillRect/>
          </a:stretch>
        </p:blipFill>
        <p:spPr>
          <a:xfrm>
            <a:off x="152400" y="3276600"/>
            <a:ext cx="838200" cy="99303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0" y="0"/>
            <a:ext cx="9144000" cy="4267200"/>
            <a:chOff x="-2057400" y="-3429000"/>
            <a:chExt cx="9144000" cy="4267200"/>
          </a:xfrm>
        </p:grpSpPr>
        <p:pic>
          <p:nvPicPr>
            <p:cNvPr id="54" name="Picture 53" descr="ENVI_general_Chapter_slide.jpg"/>
            <p:cNvPicPr>
              <a:picLocks noChangeAspect="1"/>
            </p:cNvPicPr>
            <p:nvPr/>
          </p:nvPicPr>
          <p:blipFill>
            <a:blip r:embed="rId3" cstate="print"/>
            <a:srcRect l="40026" t="66412" r="9941"/>
            <a:stretch>
              <a:fillRect/>
            </a:stretch>
          </p:blipFill>
          <p:spPr>
            <a:xfrm flipV="1">
              <a:off x="-2057400" y="-3429000"/>
              <a:ext cx="9144000" cy="4267200"/>
            </a:xfrm>
            <a:prstGeom prst="rect">
              <a:avLst/>
            </a:prstGeom>
          </p:spPr>
        </p:pic>
        <p:sp>
          <p:nvSpPr>
            <p:cNvPr id="56" name="Rectangle 55"/>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0" name="Straight Arrow Connector 49"/>
          <p:cNvCxnSpPr/>
          <p:nvPr/>
        </p:nvCxnSpPr>
        <p:spPr bwMode="auto">
          <a:xfrm>
            <a:off x="4191000" y="2133600"/>
            <a:ext cx="1447800" cy="0"/>
          </a:xfrm>
          <a:prstGeom prst="straightConnector1">
            <a:avLst/>
          </a:prstGeom>
          <a:solidFill>
            <a:schemeClr val="accent1"/>
          </a:solidFill>
          <a:ln w="25400" cap="flat" cmpd="sng" algn="ctr">
            <a:solidFill>
              <a:srgbClr val="4D4D4D"/>
            </a:solidFill>
            <a:prstDash val="solid"/>
            <a:round/>
            <a:headEnd type="none" w="lg" len="med"/>
            <a:tailEnd type="oval" w="lg" len="lg"/>
          </a:ln>
          <a:effectLst/>
        </p:spPr>
      </p:cxnSp>
      <p:cxnSp>
        <p:nvCxnSpPr>
          <p:cNvPr id="79" name="Straight Arrow Connector 37"/>
          <p:cNvCxnSpPr/>
          <p:nvPr/>
        </p:nvCxnSpPr>
        <p:spPr>
          <a:xfrm rot="16200000" flipH="1">
            <a:off x="3489278" y="2038500"/>
            <a:ext cx="1123950" cy="482506"/>
          </a:xfrm>
          <a:prstGeom prst="bentConnector3">
            <a:avLst>
              <a:gd name="adj1" fmla="val 0"/>
            </a:avLst>
          </a:prstGeom>
          <a:ln w="38100">
            <a:solidFill>
              <a:schemeClr val="tx1">
                <a:lumMod val="65000"/>
                <a:lumOff val="3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85800" y="2286000"/>
            <a:ext cx="0" cy="1219200"/>
          </a:xfrm>
          <a:prstGeom prst="line">
            <a:avLst/>
          </a:prstGeom>
          <a:ln w="22225">
            <a:solidFill>
              <a:srgbClr val="53565A"/>
            </a:solidFill>
          </a:ln>
        </p:spPr>
        <p:style>
          <a:lnRef idx="2">
            <a:schemeClr val="accent1"/>
          </a:lnRef>
          <a:fillRef idx="0">
            <a:schemeClr val="accent1"/>
          </a:fillRef>
          <a:effectRef idx="1">
            <a:schemeClr val="accent1"/>
          </a:effectRef>
          <a:fontRef idx="minor">
            <a:schemeClr val="tx1"/>
          </a:fontRef>
        </p:style>
      </p:cxnSp>
      <p:cxnSp>
        <p:nvCxnSpPr>
          <p:cNvPr id="95" name="Straight Arrow Connector 37"/>
          <p:cNvCxnSpPr>
            <a:stCxn id="53" idx="2"/>
            <a:endCxn id="55" idx="0"/>
          </p:cNvCxnSpPr>
          <p:nvPr/>
        </p:nvCxnSpPr>
        <p:spPr>
          <a:xfrm rot="5400000">
            <a:off x="2420837" y="1966915"/>
            <a:ext cx="498578" cy="984348"/>
          </a:xfrm>
          <a:prstGeom prst="bentConnector3">
            <a:avLst>
              <a:gd name="adj1" fmla="val 50000"/>
            </a:avLst>
          </a:prstGeom>
          <a:ln w="38100">
            <a:solidFill>
              <a:schemeClr val="tx1">
                <a:lumMod val="65000"/>
                <a:lumOff val="35000"/>
              </a:schemeClr>
            </a:solidFill>
            <a:tailEnd type="triangle" w="lg" len="med"/>
          </a:ln>
        </p:spPr>
        <p:style>
          <a:lnRef idx="1">
            <a:schemeClr val="accent1"/>
          </a:lnRef>
          <a:fillRef idx="0">
            <a:schemeClr val="accent1"/>
          </a:fillRef>
          <a:effectRef idx="0">
            <a:schemeClr val="accent1"/>
          </a:effectRef>
          <a:fontRef idx="minor">
            <a:schemeClr val="tx1"/>
          </a:fontRef>
        </p:style>
      </p:cxnSp>
      <p:pic>
        <p:nvPicPr>
          <p:cNvPr id="86" name="Picture 85" descr="PPT_med_orange_box.png"/>
          <p:cNvPicPr>
            <a:picLocks noChangeAspect="1"/>
          </p:cNvPicPr>
          <p:nvPr/>
        </p:nvPicPr>
        <p:blipFill>
          <a:blip r:embed="rId4" cstate="print"/>
          <a:stretch>
            <a:fillRect/>
          </a:stretch>
        </p:blipFill>
        <p:spPr>
          <a:xfrm>
            <a:off x="457200" y="1260578"/>
            <a:ext cx="1322294" cy="1066800"/>
          </a:xfrm>
          <a:prstGeom prst="rect">
            <a:avLst/>
          </a:prstGeom>
        </p:spPr>
      </p:pic>
      <p:pic>
        <p:nvPicPr>
          <p:cNvPr id="85" name="Picture 84" descr="PPT_med_orange_box.png"/>
          <p:cNvPicPr>
            <a:picLocks noChangeAspect="1"/>
          </p:cNvPicPr>
          <p:nvPr/>
        </p:nvPicPr>
        <p:blipFill>
          <a:blip r:embed="rId4" cstate="print"/>
          <a:stretch>
            <a:fillRect/>
          </a:stretch>
        </p:blipFill>
        <p:spPr>
          <a:xfrm>
            <a:off x="2514600" y="1260578"/>
            <a:ext cx="1322294" cy="1066800"/>
          </a:xfrm>
          <a:prstGeom prst="rect">
            <a:avLst/>
          </a:prstGeom>
        </p:spPr>
      </p:pic>
      <p:pic>
        <p:nvPicPr>
          <p:cNvPr id="55" name="Picture 54" descr="GIS_server_img.png"/>
          <p:cNvPicPr>
            <a:picLocks noChangeAspect="1"/>
          </p:cNvPicPr>
          <p:nvPr/>
        </p:nvPicPr>
        <p:blipFill>
          <a:blip r:embed="rId5" cstate="print"/>
          <a:stretch>
            <a:fillRect/>
          </a:stretch>
        </p:blipFill>
        <p:spPr>
          <a:xfrm>
            <a:off x="1676400" y="2708378"/>
            <a:ext cx="1003103" cy="673678"/>
          </a:xfrm>
          <a:prstGeom prst="rect">
            <a:avLst/>
          </a:prstGeom>
        </p:spPr>
      </p:pic>
      <p:sp>
        <p:nvSpPr>
          <p:cNvPr id="13" name="Content Placeholder 12"/>
          <p:cNvSpPr>
            <a:spLocks noGrp="1"/>
          </p:cNvSpPr>
          <p:nvPr>
            <p:ph sz="quarter" idx="18"/>
          </p:nvPr>
        </p:nvSpPr>
        <p:spPr>
          <a:xfrm>
            <a:off x="609600" y="4324350"/>
            <a:ext cx="4724400" cy="1847850"/>
          </a:xfrm>
        </p:spPr>
        <p:txBody>
          <a:bodyPr/>
          <a:lstStyle/>
          <a:p>
            <a:pPr lvl="1">
              <a:buClr>
                <a:srgbClr val="E35205"/>
              </a:buClr>
              <a:buFont typeface="Calibri" pitchFamily="34" charset="0"/>
              <a:buChar char="&gt;"/>
            </a:pPr>
            <a:r>
              <a:rPr lang="en-US" sz="1400" dirty="0" smtClean="0"/>
              <a:t>Developers </a:t>
            </a:r>
            <a:r>
              <a:rPr lang="en-US" sz="1400" dirty="0"/>
              <a:t>create apps with </a:t>
            </a:r>
            <a:r>
              <a:rPr lang="en-US" sz="1400" dirty="0" smtClean="0"/>
              <a:t>ENVI+IDL, Python, </a:t>
            </a:r>
            <a:r>
              <a:rPr lang="en-US" sz="1400" dirty="0"/>
              <a:t>or other </a:t>
            </a:r>
            <a:r>
              <a:rPr lang="en-US" sz="1400" dirty="0" smtClean="0"/>
              <a:t>development tools and publish them to the engine</a:t>
            </a:r>
            <a:endParaRPr lang="en-US" sz="1400" dirty="0"/>
          </a:p>
          <a:p>
            <a:pPr lvl="1">
              <a:buClr>
                <a:srgbClr val="E35205"/>
              </a:buClr>
              <a:buFont typeface="Calibri" pitchFamily="34" charset="0"/>
              <a:buChar char="&gt;"/>
            </a:pPr>
            <a:r>
              <a:rPr lang="en-US" sz="1400" dirty="0" smtClean="0"/>
              <a:t>Middleware </a:t>
            </a:r>
            <a:r>
              <a:rPr lang="en-US" sz="1400" dirty="0"/>
              <a:t>agnostic </a:t>
            </a:r>
            <a:r>
              <a:rPr lang="en-US" sz="1400" dirty="0" smtClean="0"/>
              <a:t>design </a:t>
            </a:r>
            <a:r>
              <a:rPr lang="en-US" sz="1400" dirty="0"/>
              <a:t>integrates through </a:t>
            </a:r>
            <a:r>
              <a:rPr lang="en-US" sz="1400" dirty="0" smtClean="0"/>
              <a:t>HTTP</a:t>
            </a:r>
          </a:p>
          <a:p>
            <a:pPr lvl="1">
              <a:buClr>
                <a:srgbClr val="E35205"/>
              </a:buClr>
              <a:buFont typeface="Calibri" pitchFamily="34" charset="0"/>
              <a:buChar char="&gt;"/>
            </a:pPr>
            <a:r>
              <a:rPr lang="en-US" sz="1400" dirty="0" smtClean="0"/>
              <a:t>ENVI Services Engine </a:t>
            </a:r>
            <a:r>
              <a:rPr lang="en-US" sz="1400" dirty="0"/>
              <a:t>manages ENVI+IDL processes</a:t>
            </a:r>
          </a:p>
          <a:p>
            <a:pPr lvl="1">
              <a:buClr>
                <a:srgbClr val="E35205"/>
              </a:buClr>
              <a:buFont typeface="Calibri" pitchFamily="34" charset="0"/>
              <a:buChar char="&gt;"/>
            </a:pPr>
            <a:r>
              <a:rPr lang="en-US" sz="1400" dirty="0"/>
              <a:t>End users interact via their </a:t>
            </a:r>
            <a:r>
              <a:rPr lang="en-US" sz="1400" dirty="0" smtClean="0"/>
              <a:t>interface </a:t>
            </a:r>
            <a:r>
              <a:rPr lang="en-US" sz="1400" dirty="0"/>
              <a:t>of choice</a:t>
            </a:r>
          </a:p>
          <a:p>
            <a:pPr lvl="1">
              <a:buClr>
                <a:srgbClr val="E35205"/>
              </a:buClr>
              <a:buFont typeface="Calibri" pitchFamily="34" charset="0"/>
              <a:buChar char="&gt;"/>
            </a:pPr>
            <a:r>
              <a:rPr lang="en-US" sz="1400" dirty="0"/>
              <a:t>Discrete online apps simplify updates to users</a:t>
            </a:r>
          </a:p>
          <a:p>
            <a:endParaRPr lang="en-US" sz="1400" dirty="0"/>
          </a:p>
        </p:txBody>
      </p:sp>
      <p:sp>
        <p:nvSpPr>
          <p:cNvPr id="2" name="Title 1"/>
          <p:cNvSpPr>
            <a:spLocks noGrp="1"/>
          </p:cNvSpPr>
          <p:nvPr>
            <p:ph type="title"/>
          </p:nvPr>
        </p:nvSpPr>
        <p:spPr>
          <a:xfrm>
            <a:off x="457200" y="152400"/>
            <a:ext cx="8229600" cy="1005158"/>
          </a:xfrm>
        </p:spPr>
        <p:txBody>
          <a:bodyPr/>
          <a:lstStyle/>
          <a:p>
            <a:r>
              <a:rPr lang="en-US" dirty="0" smtClean="0"/>
              <a:t>Integrating ENVI </a:t>
            </a:r>
            <a:r>
              <a:rPr lang="en-US" smtClean="0"/>
              <a:t>&amp; IDL Services </a:t>
            </a:r>
            <a:r>
              <a:rPr lang="en-US" dirty="0" smtClean="0"/>
              <a:t>with </a:t>
            </a:r>
            <a:r>
              <a:rPr lang="en-US" dirty="0" err="1" smtClean="0"/>
              <a:t>GeoServer</a:t>
            </a:r>
            <a:endParaRPr lang="en-US" dirty="0"/>
          </a:p>
        </p:txBody>
      </p:sp>
      <p:sp>
        <p:nvSpPr>
          <p:cNvPr id="12" name="Text Placeholder 11"/>
          <p:cNvSpPr>
            <a:spLocks noGrp="1"/>
          </p:cNvSpPr>
          <p:nvPr>
            <p:ph type="body" sz="quarter" idx="16"/>
          </p:nvPr>
        </p:nvSpPr>
        <p:spPr>
          <a:xfrm>
            <a:off x="685800" y="609600"/>
            <a:ext cx="7772400" cy="346365"/>
          </a:xfrm>
        </p:spPr>
        <p:txBody>
          <a:bodyPr/>
          <a:lstStyle/>
          <a:p>
            <a:r>
              <a:rPr lang="en-US" b="0" i="1" dirty="0" smtClean="0">
                <a:solidFill>
                  <a:srgbClr val="53565A"/>
                </a:solidFill>
              </a:rPr>
              <a:t>Deployment in the Enterprise</a:t>
            </a:r>
            <a:endParaRPr lang="en-US" b="0" i="1" dirty="0">
              <a:solidFill>
                <a:srgbClr val="53565A"/>
              </a:solidFill>
            </a:endParaRPr>
          </a:p>
        </p:txBody>
      </p:sp>
      <p:cxnSp>
        <p:nvCxnSpPr>
          <p:cNvPr id="38" name="Straight Connector 37"/>
          <p:cNvCxnSpPr/>
          <p:nvPr/>
        </p:nvCxnSpPr>
        <p:spPr bwMode="auto">
          <a:xfrm>
            <a:off x="6210299" y="1698728"/>
            <a:ext cx="38101" cy="3905250"/>
          </a:xfrm>
          <a:prstGeom prst="line">
            <a:avLst/>
          </a:prstGeom>
          <a:solidFill>
            <a:schemeClr val="accent1"/>
          </a:solidFill>
          <a:ln w="34925" cap="flat" cmpd="sng" algn="ctr">
            <a:solidFill>
              <a:srgbClr val="53565A"/>
            </a:solidFill>
            <a:prstDash val="solid"/>
            <a:round/>
            <a:headEnd type="none" w="med" len="med"/>
            <a:tailEnd type="none" w="lg" len="med"/>
          </a:ln>
          <a:effectLst/>
        </p:spPr>
      </p:cxnSp>
      <p:sp>
        <p:nvSpPr>
          <p:cNvPr id="66" name="Rounded Rectangle 65"/>
          <p:cNvSpPr/>
          <p:nvPr/>
        </p:nvSpPr>
        <p:spPr>
          <a:xfrm>
            <a:off x="6857999" y="3451328"/>
            <a:ext cx="1447800" cy="685800"/>
          </a:xfrm>
          <a:prstGeom prst="roundRect">
            <a:avLst/>
          </a:prstGeom>
          <a:ln w="15875">
            <a:solidFill>
              <a:srgbClr val="E35205"/>
            </a:solidFill>
          </a:ln>
        </p:spPr>
        <p:style>
          <a:lnRef idx="1">
            <a:schemeClr val="accent1"/>
          </a:lnRef>
          <a:fillRef idx="2">
            <a:schemeClr val="accent1"/>
          </a:fillRef>
          <a:effectRef idx="1">
            <a:schemeClr val="accent1"/>
          </a:effectRef>
          <a:fontRef idx="minor">
            <a:schemeClr val="dk1"/>
          </a:fontRef>
        </p:style>
        <p:txBody>
          <a:bodyPr rtlCol="0" anchor="ctr"/>
          <a:lstStyle/>
          <a:p>
            <a:pPr marL="346075" algn="ctr"/>
            <a:r>
              <a:rPr lang="en-US" sz="1000" dirty="0" smtClean="0">
                <a:latin typeface="Calibri" pitchFamily="34" charset="0"/>
                <a:cs typeface="Calibri" pitchFamily="34" charset="0"/>
              </a:rPr>
              <a:t>   Workstation</a:t>
            </a:r>
          </a:p>
          <a:p>
            <a:pPr marL="346075" algn="ctr"/>
            <a:r>
              <a:rPr lang="en-US" sz="1000" dirty="0" smtClean="0">
                <a:latin typeface="Calibri" pitchFamily="34" charset="0"/>
                <a:cs typeface="Calibri" pitchFamily="34" charset="0"/>
              </a:rPr>
              <a:t>    Applications</a:t>
            </a:r>
            <a:endParaRPr lang="en-US" sz="900" dirty="0">
              <a:latin typeface="Calibri" pitchFamily="34" charset="0"/>
              <a:cs typeface="Calibri" pitchFamily="34" charset="0"/>
            </a:endParaRPr>
          </a:p>
        </p:txBody>
      </p:sp>
      <p:sp>
        <p:nvSpPr>
          <p:cNvPr id="64" name="Rounded Rectangle 5"/>
          <p:cNvSpPr/>
          <p:nvPr/>
        </p:nvSpPr>
        <p:spPr>
          <a:xfrm>
            <a:off x="6858000" y="2536928"/>
            <a:ext cx="1447800" cy="685800"/>
          </a:xfrm>
          <a:prstGeom prst="roundRect">
            <a:avLst/>
          </a:prstGeom>
          <a:ln w="15875">
            <a:solidFill>
              <a:srgbClr val="E35205"/>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smtClean="0">
                <a:latin typeface="Calibri" pitchFamily="34" charset="0"/>
                <a:cs typeface="Calibri" pitchFamily="34" charset="0"/>
              </a:rPr>
              <a:t>Mobile</a:t>
            </a:r>
            <a:endParaRPr lang="en-US" sz="1000" dirty="0">
              <a:latin typeface="Calibri" pitchFamily="34" charset="0"/>
              <a:cs typeface="Calibri" pitchFamily="34" charset="0"/>
            </a:endParaRPr>
          </a:p>
        </p:txBody>
      </p:sp>
      <p:sp>
        <p:nvSpPr>
          <p:cNvPr id="62" name="Rounded Rectangle 4"/>
          <p:cNvSpPr/>
          <p:nvPr/>
        </p:nvSpPr>
        <p:spPr>
          <a:xfrm>
            <a:off x="6857999" y="1622528"/>
            <a:ext cx="1447800" cy="685800"/>
          </a:xfrm>
          <a:prstGeom prst="roundRect">
            <a:avLst/>
          </a:prstGeom>
          <a:ln w="15875">
            <a:solidFill>
              <a:srgbClr val="E35205"/>
            </a:solidFill>
          </a:ln>
        </p:spPr>
        <p:style>
          <a:lnRef idx="1">
            <a:schemeClr val="accent1"/>
          </a:lnRef>
          <a:fillRef idx="2">
            <a:schemeClr val="accent1"/>
          </a:fillRef>
          <a:effectRef idx="1">
            <a:schemeClr val="accent1"/>
          </a:effectRef>
          <a:fontRef idx="minor">
            <a:schemeClr val="dk1"/>
          </a:fontRef>
        </p:style>
        <p:txBody>
          <a:bodyPr rtlCol="0" anchor="ctr"/>
          <a:lstStyle/>
          <a:p>
            <a:pPr marL="568325" algn="ctr"/>
            <a:r>
              <a:rPr lang="en-US" sz="1000" dirty="0" smtClean="0">
                <a:latin typeface="Calibri" pitchFamily="34" charset="0"/>
                <a:cs typeface="Calibri" pitchFamily="34" charset="0"/>
              </a:rPr>
              <a:t>Browser</a:t>
            </a:r>
            <a:endParaRPr lang="en-US" dirty="0">
              <a:latin typeface="Calibri" pitchFamily="34" charset="0"/>
              <a:cs typeface="Calibri" pitchFamily="34" charset="0"/>
            </a:endParaRPr>
          </a:p>
        </p:txBody>
      </p:sp>
      <p:cxnSp>
        <p:nvCxnSpPr>
          <p:cNvPr id="44" name="Straight Arrow Connector 43"/>
          <p:cNvCxnSpPr/>
          <p:nvPr/>
        </p:nvCxnSpPr>
        <p:spPr bwMode="auto">
          <a:xfrm flipH="1">
            <a:off x="6210299" y="2841730"/>
            <a:ext cx="545365" cy="0"/>
          </a:xfrm>
          <a:prstGeom prst="straightConnector1">
            <a:avLst/>
          </a:prstGeom>
          <a:solidFill>
            <a:schemeClr val="accent1"/>
          </a:solidFill>
          <a:ln w="25400" cap="flat" cmpd="sng" algn="ctr">
            <a:solidFill>
              <a:srgbClr val="4D4D4D"/>
            </a:solidFill>
            <a:prstDash val="solid"/>
            <a:round/>
            <a:headEnd type="triangle" w="lg" len="med"/>
            <a:tailEnd type="none" w="med" len="med"/>
          </a:ln>
          <a:effectLst/>
        </p:spPr>
      </p:cxnSp>
      <p:cxnSp>
        <p:nvCxnSpPr>
          <p:cNvPr id="46" name="Straight Arrow Connector 45"/>
          <p:cNvCxnSpPr/>
          <p:nvPr/>
        </p:nvCxnSpPr>
        <p:spPr bwMode="auto">
          <a:xfrm flipH="1">
            <a:off x="6210299" y="3756128"/>
            <a:ext cx="554735" cy="0"/>
          </a:xfrm>
          <a:prstGeom prst="straightConnector1">
            <a:avLst/>
          </a:prstGeom>
          <a:solidFill>
            <a:schemeClr val="accent1"/>
          </a:solidFill>
          <a:ln w="25400" cap="flat" cmpd="sng" algn="ctr">
            <a:solidFill>
              <a:srgbClr val="4D4D4D"/>
            </a:solidFill>
            <a:prstDash val="solid"/>
            <a:round/>
            <a:headEnd type="triangle" w="lg" len="med"/>
            <a:tailEnd type="none" w="med" len="med"/>
          </a:ln>
          <a:effectLst/>
        </p:spPr>
      </p:cxnSp>
      <p:cxnSp>
        <p:nvCxnSpPr>
          <p:cNvPr id="47" name="Straight Arrow Connector 46"/>
          <p:cNvCxnSpPr/>
          <p:nvPr/>
        </p:nvCxnSpPr>
        <p:spPr bwMode="auto">
          <a:xfrm>
            <a:off x="4800600" y="3200400"/>
            <a:ext cx="1447800" cy="0"/>
          </a:xfrm>
          <a:prstGeom prst="straightConnector1">
            <a:avLst/>
          </a:prstGeom>
          <a:solidFill>
            <a:schemeClr val="accent1"/>
          </a:solidFill>
          <a:ln w="25400" cap="flat" cmpd="sng" algn="ctr">
            <a:solidFill>
              <a:srgbClr val="4D4D4D"/>
            </a:solidFill>
            <a:prstDash val="solid"/>
            <a:round/>
            <a:headEnd type="none" w="lg" len="med"/>
            <a:tailEnd type="oval" w="lg" len="lg"/>
          </a:ln>
          <a:effectLst/>
        </p:spPr>
      </p:cxnSp>
      <p:sp>
        <p:nvSpPr>
          <p:cNvPr id="59" name="TextBox 58"/>
          <p:cNvSpPr txBox="1"/>
          <p:nvPr/>
        </p:nvSpPr>
        <p:spPr>
          <a:xfrm>
            <a:off x="1828800" y="3317978"/>
            <a:ext cx="736099" cy="246221"/>
          </a:xfrm>
          <a:prstGeom prst="rect">
            <a:avLst/>
          </a:prstGeom>
          <a:noFill/>
        </p:spPr>
        <p:txBody>
          <a:bodyPr wrap="none" rtlCol="0">
            <a:spAutoFit/>
          </a:bodyPr>
          <a:lstStyle/>
          <a:p>
            <a:pPr algn="ctr"/>
            <a:r>
              <a:rPr lang="en-US" sz="1000" dirty="0" smtClean="0">
                <a:solidFill>
                  <a:srgbClr val="000000"/>
                </a:solidFill>
                <a:effectLst>
                  <a:outerShdw blurRad="50800" dist="38100" dir="2700000" algn="tl" rotWithShape="0">
                    <a:prstClr val="black">
                      <a:alpha val="40000"/>
                    </a:prstClr>
                  </a:outerShdw>
                </a:effectLst>
                <a:latin typeface="Calibri" pitchFamily="34" charset="0"/>
                <a:cs typeface="Calibri" pitchFamily="34" charset="0"/>
              </a:rPr>
              <a:t>Data Store</a:t>
            </a:r>
            <a:endParaRPr lang="en-US" sz="1000" dirty="0">
              <a:solidFill>
                <a:srgbClr val="000000"/>
              </a:solidFill>
              <a:effectLst>
                <a:outerShdw blurRad="50800" dist="38100" dir="2700000" algn="tl" rotWithShape="0">
                  <a:prstClr val="black">
                    <a:alpha val="40000"/>
                  </a:prstClr>
                </a:outerShdw>
              </a:effectLst>
              <a:latin typeface="Calibri" pitchFamily="34" charset="0"/>
              <a:cs typeface="Calibri" pitchFamily="34" charset="0"/>
            </a:endParaRPr>
          </a:p>
        </p:txBody>
      </p:sp>
      <p:sp>
        <p:nvSpPr>
          <p:cNvPr id="5" name="Rounded Rectangle 4"/>
          <p:cNvSpPr/>
          <p:nvPr/>
        </p:nvSpPr>
        <p:spPr bwMode="auto">
          <a:xfrm>
            <a:off x="533400" y="1295400"/>
            <a:ext cx="1181099" cy="955778"/>
          </a:xfrm>
          <a:prstGeom prst="roundRect">
            <a:avLst/>
          </a:prstGeom>
          <a:solidFill>
            <a:schemeClr val="accent1">
              <a:lumMod val="20000"/>
              <a:lumOff val="80000"/>
            </a:schemeClr>
          </a:solidFill>
          <a:ln>
            <a:headEnd type="none" w="med" len="med"/>
            <a:tailEnd type="none" w="med" len="med"/>
          </a:ln>
          <a:effectLst>
            <a:innerShdw blurRad="63500" dist="25400" dir="162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50000"/>
              </a:lnSpc>
              <a:spcBef>
                <a:spcPct val="0"/>
              </a:spcBef>
              <a:spcAft>
                <a:spcPct val="0"/>
              </a:spcAft>
              <a:buClrTx/>
              <a:buSzTx/>
              <a:buFontTx/>
              <a:buNone/>
              <a:tabLst/>
            </a:pPr>
            <a:r>
              <a:rPr lang="en-US" sz="1100" dirty="0" smtClean="0">
                <a:solidFill>
                  <a:schemeClr val="tx1"/>
                </a:solidFill>
                <a:latin typeface="Calibri" pitchFamily="34" charset="0"/>
                <a:cs typeface="Calibri" pitchFamily="34" charset="0"/>
              </a:rPr>
              <a:t>App Developer</a:t>
            </a:r>
          </a:p>
          <a:p>
            <a:pPr marL="0" marR="0" indent="0" algn="ctr" defTabSz="914400" rtl="0" eaLnBrk="0" fontAlgn="base" latinLnBrk="0" hangingPunct="0">
              <a:lnSpc>
                <a:spcPct val="100000"/>
              </a:lnSpc>
              <a:spcBef>
                <a:spcPct val="0"/>
              </a:spcBef>
              <a:spcAft>
                <a:spcPct val="0"/>
              </a:spcAft>
              <a:buClrTx/>
              <a:buSzTx/>
              <a:buFontTx/>
              <a:buNone/>
              <a:tabLst/>
            </a:pPr>
            <a:r>
              <a:rPr lang="en-US" sz="1100" b="1" dirty="0" smtClean="0">
                <a:solidFill>
                  <a:schemeClr val="tx1"/>
                </a:solidFill>
                <a:latin typeface="Calibri" pitchFamily="34" charset="0"/>
                <a:cs typeface="Calibri" pitchFamily="34" charset="0"/>
              </a:rPr>
              <a:t> </a:t>
            </a:r>
          </a:p>
        </p:txBody>
      </p:sp>
      <p:sp>
        <p:nvSpPr>
          <p:cNvPr id="53" name="Rectangle 52"/>
          <p:cNvSpPr/>
          <p:nvPr/>
        </p:nvSpPr>
        <p:spPr bwMode="auto">
          <a:xfrm>
            <a:off x="2590800" y="1828800"/>
            <a:ext cx="1143000" cy="381000"/>
          </a:xfrm>
          <a:prstGeom prst="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a:solidFill>
              <a:srgbClr val="53565A"/>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lIns="0" rIns="0" anchor="ctr" anchorCtr="1"/>
          <a:lstStyle/>
          <a:p>
            <a:pPr marL="3175" algn="ctr">
              <a:defRPr/>
            </a:pPr>
            <a:r>
              <a:rPr lang="en-US" sz="1000" b="1" dirty="0" smtClean="0">
                <a:latin typeface="Calibri" pitchFamily="34" charset="0"/>
              </a:rPr>
              <a:t>ENVI &amp; IDL Services Engine Processors</a:t>
            </a:r>
          </a:p>
        </p:txBody>
      </p:sp>
      <p:sp>
        <p:nvSpPr>
          <p:cNvPr id="167" name="TextBox 166"/>
          <p:cNvSpPr txBox="1"/>
          <p:nvPr/>
        </p:nvSpPr>
        <p:spPr>
          <a:xfrm>
            <a:off x="762000" y="2362200"/>
            <a:ext cx="718530" cy="1200329"/>
          </a:xfrm>
          <a:prstGeom prst="rect">
            <a:avLst/>
          </a:prstGeom>
          <a:noFill/>
        </p:spPr>
        <p:txBody>
          <a:bodyPr wrap="none" rtlCol="0">
            <a:spAutoFit/>
          </a:bodyPr>
          <a:lstStyle/>
          <a:p>
            <a:pPr>
              <a:buFont typeface="Arial" pitchFamily="34" charset="0"/>
              <a:buChar char="•"/>
            </a:pPr>
            <a:r>
              <a:rPr lang="en-US" sz="1200" dirty="0" smtClean="0"/>
              <a:t> ENVI</a:t>
            </a:r>
          </a:p>
          <a:p>
            <a:pPr>
              <a:buFont typeface="Arial" pitchFamily="34" charset="0"/>
              <a:buChar char="•"/>
            </a:pPr>
            <a:r>
              <a:rPr lang="en-US" sz="1200" dirty="0" smtClean="0"/>
              <a:t> IDL</a:t>
            </a:r>
          </a:p>
          <a:p>
            <a:pPr>
              <a:buFont typeface="Arial" pitchFamily="34" charset="0"/>
              <a:buChar char="•"/>
            </a:pPr>
            <a:r>
              <a:rPr lang="en-US" sz="1200" dirty="0" smtClean="0"/>
              <a:t> Python</a:t>
            </a:r>
          </a:p>
          <a:p>
            <a:pPr>
              <a:buFont typeface="Arial" pitchFamily="34" charset="0"/>
              <a:buChar char="•"/>
            </a:pPr>
            <a:r>
              <a:rPr lang="en-US" sz="1200" dirty="0" smtClean="0"/>
              <a:t>Java</a:t>
            </a:r>
          </a:p>
          <a:p>
            <a:pPr>
              <a:buFont typeface="Arial" pitchFamily="34" charset="0"/>
              <a:buChar char="•"/>
            </a:pPr>
            <a:r>
              <a:rPr lang="en-US" sz="1200" dirty="0" smtClean="0"/>
              <a:t> C++</a:t>
            </a:r>
          </a:p>
          <a:p>
            <a:pPr>
              <a:buFont typeface="Arial" pitchFamily="34" charset="0"/>
              <a:buChar char="•"/>
            </a:pPr>
            <a:r>
              <a:rPr lang="en-US" sz="1200" dirty="0" smtClean="0"/>
              <a:t> Others</a:t>
            </a:r>
            <a:endParaRPr lang="en-US" sz="1200" dirty="0"/>
          </a:p>
        </p:txBody>
      </p:sp>
      <p:pic>
        <p:nvPicPr>
          <p:cNvPr id="51" name="Picture 50" descr="PPT_computer_analyst_img.png"/>
          <p:cNvPicPr>
            <a:picLocks noChangeAspect="1"/>
          </p:cNvPicPr>
          <p:nvPr/>
        </p:nvPicPr>
        <p:blipFill>
          <a:blip r:embed="rId6" cstate="print"/>
          <a:stretch>
            <a:fillRect/>
          </a:stretch>
        </p:blipFill>
        <p:spPr>
          <a:xfrm>
            <a:off x="838200" y="1565378"/>
            <a:ext cx="561860" cy="635094"/>
          </a:xfrm>
          <a:prstGeom prst="rect">
            <a:avLst/>
          </a:prstGeom>
        </p:spPr>
      </p:pic>
      <p:pic>
        <p:nvPicPr>
          <p:cNvPr id="68" name="Picture 67" descr="PPT_Desktop_computer_img.png"/>
          <p:cNvPicPr>
            <a:picLocks noChangeAspect="1"/>
          </p:cNvPicPr>
          <p:nvPr/>
        </p:nvPicPr>
        <p:blipFill>
          <a:blip r:embed="rId7" cstate="print"/>
          <a:stretch>
            <a:fillRect/>
          </a:stretch>
        </p:blipFill>
        <p:spPr>
          <a:xfrm>
            <a:off x="6896100" y="3599970"/>
            <a:ext cx="609600" cy="438630"/>
          </a:xfrm>
          <a:prstGeom prst="rect">
            <a:avLst/>
          </a:prstGeom>
        </p:spPr>
      </p:pic>
      <p:pic>
        <p:nvPicPr>
          <p:cNvPr id="71" name="Picture 70" descr="PPT_iPhone_img.png"/>
          <p:cNvPicPr>
            <a:picLocks noChangeAspect="1"/>
          </p:cNvPicPr>
          <p:nvPr/>
        </p:nvPicPr>
        <p:blipFill>
          <a:blip r:embed="rId8" cstate="print"/>
          <a:stretch>
            <a:fillRect/>
          </a:stretch>
        </p:blipFill>
        <p:spPr>
          <a:xfrm>
            <a:off x="6972300" y="2632178"/>
            <a:ext cx="274569" cy="532942"/>
          </a:xfrm>
          <a:prstGeom prst="rect">
            <a:avLst/>
          </a:prstGeom>
        </p:spPr>
      </p:pic>
      <p:cxnSp>
        <p:nvCxnSpPr>
          <p:cNvPr id="74" name="Straight Arrow Connector 73"/>
          <p:cNvCxnSpPr/>
          <p:nvPr/>
        </p:nvCxnSpPr>
        <p:spPr bwMode="auto">
          <a:xfrm flipH="1">
            <a:off x="6248400" y="5603978"/>
            <a:ext cx="419100" cy="0"/>
          </a:xfrm>
          <a:prstGeom prst="straightConnector1">
            <a:avLst/>
          </a:prstGeom>
          <a:solidFill>
            <a:schemeClr val="accent1"/>
          </a:solidFill>
          <a:ln w="25400" cap="flat" cmpd="sng" algn="ctr">
            <a:solidFill>
              <a:srgbClr val="4D4D4D"/>
            </a:solidFill>
            <a:prstDash val="solid"/>
            <a:round/>
            <a:headEnd type="triangle" w="lg" len="med"/>
            <a:tailEnd type="none" w="med" len="med"/>
          </a:ln>
          <a:effectLst/>
        </p:spPr>
      </p:cxnSp>
      <p:pic>
        <p:nvPicPr>
          <p:cNvPr id="82" name="Picture 81" descr="PPT_med_wide_orange_box.png"/>
          <p:cNvPicPr>
            <a:picLocks noChangeAspect="1"/>
          </p:cNvPicPr>
          <p:nvPr/>
        </p:nvPicPr>
        <p:blipFill>
          <a:blip r:embed="rId9" cstate="print"/>
          <a:stretch>
            <a:fillRect/>
          </a:stretch>
        </p:blipFill>
        <p:spPr>
          <a:xfrm>
            <a:off x="3962400" y="2098778"/>
            <a:ext cx="685800" cy="492022"/>
          </a:xfrm>
          <a:prstGeom prst="rect">
            <a:avLst/>
          </a:prstGeom>
        </p:spPr>
      </p:pic>
      <p:sp>
        <p:nvSpPr>
          <p:cNvPr id="83" name="TextBox 82"/>
          <p:cNvSpPr txBox="1"/>
          <p:nvPr/>
        </p:nvSpPr>
        <p:spPr>
          <a:xfrm>
            <a:off x="3886200" y="2098779"/>
            <a:ext cx="838200" cy="461665"/>
          </a:xfrm>
          <a:prstGeom prst="rect">
            <a:avLst/>
          </a:prstGeom>
          <a:noFill/>
        </p:spPr>
        <p:txBody>
          <a:bodyPr wrap="square" rtlCol="0">
            <a:spAutoFit/>
          </a:bodyPr>
          <a:lstStyle/>
          <a:p>
            <a:pPr algn="ctr"/>
            <a:r>
              <a:rPr lang="en-US" sz="1200" b="1" dirty="0" smtClean="0">
                <a:solidFill>
                  <a:schemeClr val="bg1"/>
                </a:solidFill>
              </a:rPr>
              <a:t>HTTP</a:t>
            </a:r>
          </a:p>
          <a:p>
            <a:pPr algn="ctr"/>
            <a:r>
              <a:rPr lang="en-US" sz="1200" b="1" dirty="0" smtClean="0">
                <a:solidFill>
                  <a:schemeClr val="bg1"/>
                </a:solidFill>
              </a:rPr>
              <a:t>REST</a:t>
            </a:r>
            <a:endParaRPr lang="en-US" sz="1200" b="1" dirty="0">
              <a:solidFill>
                <a:schemeClr val="bg1"/>
              </a:solidFill>
            </a:endParaRPr>
          </a:p>
        </p:txBody>
      </p:sp>
      <p:cxnSp>
        <p:nvCxnSpPr>
          <p:cNvPr id="91" name="Straight Arrow Connector 90"/>
          <p:cNvCxnSpPr>
            <a:stCxn id="86" idx="3"/>
            <a:endCxn id="85" idx="1"/>
          </p:cNvCxnSpPr>
          <p:nvPr/>
        </p:nvCxnSpPr>
        <p:spPr>
          <a:xfrm>
            <a:off x="1779494" y="1793978"/>
            <a:ext cx="735106" cy="0"/>
          </a:xfrm>
          <a:prstGeom prst="straightConnector1">
            <a:avLst/>
          </a:prstGeom>
          <a:ln w="38100">
            <a:solidFill>
              <a:schemeClr val="tx1">
                <a:lumMod val="65000"/>
                <a:lumOff val="35000"/>
              </a:schemeClr>
            </a:solidFill>
            <a:tailEnd type="triangle" w="lg" len="med"/>
          </a:ln>
        </p:spPr>
        <p:style>
          <a:lnRef idx="1">
            <a:schemeClr val="accent1"/>
          </a:lnRef>
          <a:fillRef idx="0">
            <a:schemeClr val="accent1"/>
          </a:fillRef>
          <a:effectRef idx="0">
            <a:schemeClr val="accent1"/>
          </a:effectRef>
          <a:fontRef idx="minor">
            <a:schemeClr val="tx1"/>
          </a:fontRef>
        </p:style>
      </p:cxnSp>
      <p:pic>
        <p:nvPicPr>
          <p:cNvPr id="89" name="Picture 88" descr="PPT_med_wide_orange_box.png"/>
          <p:cNvPicPr>
            <a:picLocks noChangeAspect="1"/>
          </p:cNvPicPr>
          <p:nvPr/>
        </p:nvPicPr>
        <p:blipFill>
          <a:blip r:embed="rId9" cstate="print"/>
          <a:stretch>
            <a:fillRect/>
          </a:stretch>
        </p:blipFill>
        <p:spPr>
          <a:xfrm>
            <a:off x="1828800" y="1641579"/>
            <a:ext cx="497710" cy="304800"/>
          </a:xfrm>
          <a:prstGeom prst="rect">
            <a:avLst/>
          </a:prstGeom>
        </p:spPr>
      </p:pic>
      <p:sp>
        <p:nvSpPr>
          <p:cNvPr id="90" name="TextBox 89"/>
          <p:cNvSpPr txBox="1"/>
          <p:nvPr/>
        </p:nvSpPr>
        <p:spPr>
          <a:xfrm>
            <a:off x="1752600" y="1641578"/>
            <a:ext cx="609600" cy="276999"/>
          </a:xfrm>
          <a:prstGeom prst="rect">
            <a:avLst/>
          </a:prstGeom>
          <a:noFill/>
        </p:spPr>
        <p:txBody>
          <a:bodyPr wrap="square" rtlCol="0">
            <a:spAutoFit/>
          </a:bodyPr>
          <a:lstStyle/>
          <a:p>
            <a:pPr algn="ctr"/>
            <a:r>
              <a:rPr lang="en-US" sz="1200" b="1" dirty="0" smtClean="0">
                <a:solidFill>
                  <a:schemeClr val="bg1"/>
                </a:solidFill>
              </a:rPr>
              <a:t>Apps</a:t>
            </a:r>
            <a:endParaRPr lang="en-US" sz="1200" b="1" dirty="0">
              <a:solidFill>
                <a:schemeClr val="bg1"/>
              </a:solidFill>
            </a:endParaRPr>
          </a:p>
        </p:txBody>
      </p:sp>
      <p:pic>
        <p:nvPicPr>
          <p:cNvPr id="107" name="Picture 106" descr="PPT_med_wide_orange_box.png"/>
          <p:cNvPicPr>
            <a:picLocks noChangeAspect="1"/>
          </p:cNvPicPr>
          <p:nvPr/>
        </p:nvPicPr>
        <p:blipFill>
          <a:blip r:embed="rId9" cstate="print"/>
          <a:stretch>
            <a:fillRect/>
          </a:stretch>
        </p:blipFill>
        <p:spPr>
          <a:xfrm>
            <a:off x="5334000" y="3026143"/>
            <a:ext cx="685800" cy="326657"/>
          </a:xfrm>
          <a:prstGeom prst="rect">
            <a:avLst/>
          </a:prstGeom>
        </p:spPr>
      </p:pic>
      <p:sp>
        <p:nvSpPr>
          <p:cNvPr id="108" name="TextBox 107"/>
          <p:cNvSpPr txBox="1"/>
          <p:nvPr/>
        </p:nvSpPr>
        <p:spPr>
          <a:xfrm>
            <a:off x="5257800" y="3026143"/>
            <a:ext cx="838200" cy="276999"/>
          </a:xfrm>
          <a:prstGeom prst="rect">
            <a:avLst/>
          </a:prstGeom>
          <a:noFill/>
        </p:spPr>
        <p:txBody>
          <a:bodyPr wrap="square" rtlCol="0">
            <a:spAutoFit/>
          </a:bodyPr>
          <a:lstStyle/>
          <a:p>
            <a:pPr algn="ctr"/>
            <a:r>
              <a:rPr lang="en-US" sz="1200" b="1" dirty="0" smtClean="0">
                <a:solidFill>
                  <a:schemeClr val="bg1"/>
                </a:solidFill>
              </a:rPr>
              <a:t>Services</a:t>
            </a:r>
            <a:endParaRPr lang="en-US" sz="1200" b="1" dirty="0">
              <a:solidFill>
                <a:schemeClr val="bg1"/>
              </a:solidFill>
            </a:endParaRPr>
          </a:p>
        </p:txBody>
      </p:sp>
      <p:pic>
        <p:nvPicPr>
          <p:cNvPr id="111" name="Picture 110" descr="PPT_med_wide_orange_box.png"/>
          <p:cNvPicPr>
            <a:picLocks noChangeAspect="1"/>
          </p:cNvPicPr>
          <p:nvPr/>
        </p:nvPicPr>
        <p:blipFill>
          <a:blip r:embed="rId9" cstate="print"/>
          <a:stretch>
            <a:fillRect/>
          </a:stretch>
        </p:blipFill>
        <p:spPr>
          <a:xfrm>
            <a:off x="5791200" y="1260578"/>
            <a:ext cx="838200" cy="457200"/>
          </a:xfrm>
          <a:prstGeom prst="rect">
            <a:avLst/>
          </a:prstGeom>
        </p:spPr>
      </p:pic>
      <p:sp>
        <p:nvSpPr>
          <p:cNvPr id="112" name="TextBox 111"/>
          <p:cNvSpPr txBox="1"/>
          <p:nvPr/>
        </p:nvSpPr>
        <p:spPr>
          <a:xfrm>
            <a:off x="5791200" y="1260578"/>
            <a:ext cx="838200" cy="461665"/>
          </a:xfrm>
          <a:prstGeom prst="rect">
            <a:avLst/>
          </a:prstGeom>
          <a:noFill/>
        </p:spPr>
        <p:txBody>
          <a:bodyPr wrap="square" rtlCol="0">
            <a:spAutoFit/>
          </a:bodyPr>
          <a:lstStyle/>
          <a:p>
            <a:pPr algn="ctr"/>
            <a:r>
              <a:rPr lang="en-US" sz="1200" b="1" dirty="0" smtClean="0">
                <a:solidFill>
                  <a:schemeClr val="bg1"/>
                </a:solidFill>
              </a:rPr>
              <a:t>Service Interface</a:t>
            </a:r>
            <a:endParaRPr lang="en-US" sz="1200" b="1" dirty="0">
              <a:solidFill>
                <a:schemeClr val="bg1"/>
              </a:solidFill>
            </a:endParaRPr>
          </a:p>
        </p:txBody>
      </p:sp>
      <p:pic>
        <p:nvPicPr>
          <p:cNvPr id="70" name="Picture 69" descr="PPT_web_browser_interface.png"/>
          <p:cNvPicPr>
            <a:picLocks noChangeAspect="1"/>
          </p:cNvPicPr>
          <p:nvPr/>
        </p:nvPicPr>
        <p:blipFill>
          <a:blip r:embed="rId10" cstate="print"/>
          <a:stretch>
            <a:fillRect/>
          </a:stretch>
        </p:blipFill>
        <p:spPr>
          <a:xfrm>
            <a:off x="6896100" y="1717778"/>
            <a:ext cx="645188" cy="516908"/>
          </a:xfrm>
          <a:prstGeom prst="rect">
            <a:avLst/>
          </a:prstGeom>
        </p:spPr>
      </p:pic>
      <p:pic>
        <p:nvPicPr>
          <p:cNvPr id="49" name="Picture 48" descr="ESE_Web_Globe_image.png"/>
          <p:cNvPicPr>
            <a:picLocks noChangeAspect="1"/>
          </p:cNvPicPr>
          <p:nvPr/>
        </p:nvPicPr>
        <p:blipFill>
          <a:blip r:embed="rId11" cstate="print"/>
          <a:stretch>
            <a:fillRect/>
          </a:stretch>
        </p:blipFill>
        <p:spPr>
          <a:xfrm>
            <a:off x="7048500" y="1752600"/>
            <a:ext cx="533400" cy="382276"/>
          </a:xfrm>
          <a:prstGeom prst="rect">
            <a:avLst/>
          </a:prstGeom>
          <a:effectLst>
            <a:outerShdw blurRad="50800" dist="38100" dir="5400000" algn="t" rotWithShape="0">
              <a:prstClr val="black">
                <a:alpha val="40000"/>
              </a:prstClr>
            </a:outerShdw>
          </a:effectLst>
        </p:spPr>
      </p:pic>
      <p:cxnSp>
        <p:nvCxnSpPr>
          <p:cNvPr id="58" name="Straight Arrow Connector 57"/>
          <p:cNvCxnSpPr/>
          <p:nvPr/>
        </p:nvCxnSpPr>
        <p:spPr bwMode="auto">
          <a:xfrm flipH="1">
            <a:off x="6210299" y="1981200"/>
            <a:ext cx="545365" cy="0"/>
          </a:xfrm>
          <a:prstGeom prst="straightConnector1">
            <a:avLst/>
          </a:prstGeom>
          <a:solidFill>
            <a:schemeClr val="accent1"/>
          </a:solidFill>
          <a:ln w="25400" cap="flat" cmpd="sng" algn="ctr">
            <a:solidFill>
              <a:srgbClr val="4D4D4D"/>
            </a:solidFill>
            <a:prstDash val="solid"/>
            <a:round/>
            <a:headEnd type="triangle" w="lg" len="med"/>
            <a:tailEnd type="none" w="med" len="med"/>
          </a:ln>
          <a:effectLst/>
        </p:spPr>
      </p:cxnSp>
      <p:sp>
        <p:nvSpPr>
          <p:cNvPr id="60" name="AutoShape 61"/>
          <p:cNvSpPr>
            <a:spLocks noChangeArrowheads="1"/>
          </p:cNvSpPr>
          <p:nvPr/>
        </p:nvSpPr>
        <p:spPr bwMode="auto">
          <a:xfrm>
            <a:off x="2987168" y="2880872"/>
            <a:ext cx="2209800" cy="1138766"/>
          </a:xfrm>
          <a:prstGeom prst="roundRect">
            <a:avLst>
              <a:gd name="adj" fmla="val 5446"/>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15875">
            <a:solidFill>
              <a:srgbClr val="53565A"/>
            </a:solidFill>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sz="1200" b="1" dirty="0" smtClean="0">
                <a:solidFill>
                  <a:schemeClr val="accent2">
                    <a:lumMod val="50000"/>
                  </a:schemeClr>
                </a:solidFill>
                <a:latin typeface="Calibri" pitchFamily="34" charset="0"/>
                <a:cs typeface="Calibri" pitchFamily="34" charset="0"/>
              </a:rPr>
              <a:t>Middleware</a:t>
            </a:r>
          </a:p>
          <a:p>
            <a:pPr marL="182880" indent="-182880" eaLnBrk="0" fontAlgn="base" hangingPunct="0">
              <a:spcBef>
                <a:spcPct val="0"/>
              </a:spcBef>
              <a:spcAft>
                <a:spcPct val="0"/>
              </a:spcAft>
              <a:buFont typeface="Arial" pitchFamily="34" charset="0"/>
              <a:buChar char="•"/>
            </a:pPr>
            <a:r>
              <a:rPr lang="en-US" sz="1200" b="1" dirty="0" smtClean="0">
                <a:solidFill>
                  <a:schemeClr val="accent2">
                    <a:lumMod val="50000"/>
                  </a:schemeClr>
                </a:solidFill>
                <a:latin typeface="Calibri" pitchFamily="34" charset="0"/>
                <a:cs typeface="Calibri" pitchFamily="34" charset="0"/>
              </a:rPr>
              <a:t>Implements Services</a:t>
            </a:r>
          </a:p>
          <a:p>
            <a:pPr marL="182880" indent="-182880" eaLnBrk="0" fontAlgn="base" hangingPunct="0">
              <a:spcBef>
                <a:spcPct val="0"/>
              </a:spcBef>
              <a:spcAft>
                <a:spcPct val="0"/>
              </a:spcAft>
              <a:buFont typeface="Arial" pitchFamily="34" charset="0"/>
              <a:buChar char="•"/>
            </a:pPr>
            <a:r>
              <a:rPr lang="en-US" sz="1200" b="1" dirty="0" smtClean="0">
                <a:solidFill>
                  <a:schemeClr val="accent2">
                    <a:lumMod val="50000"/>
                  </a:schemeClr>
                </a:solidFill>
                <a:latin typeface="Calibri" pitchFamily="34" charset="0"/>
                <a:cs typeface="Calibri" pitchFamily="34" charset="0"/>
              </a:rPr>
              <a:t>Calls underlying functionality</a:t>
            </a:r>
          </a:p>
          <a:p>
            <a:pPr marL="182880" indent="-182880" eaLnBrk="0" fontAlgn="base" hangingPunct="0">
              <a:spcBef>
                <a:spcPct val="0"/>
              </a:spcBef>
              <a:spcAft>
                <a:spcPct val="0"/>
              </a:spcAft>
              <a:buFont typeface="Arial" pitchFamily="34" charset="0"/>
              <a:buChar char="•"/>
            </a:pPr>
            <a:r>
              <a:rPr lang="en-US" sz="1200" b="1" dirty="0" smtClean="0">
                <a:solidFill>
                  <a:schemeClr val="accent2">
                    <a:lumMod val="50000"/>
                  </a:schemeClr>
                </a:solidFill>
                <a:latin typeface="Calibri" pitchFamily="34" charset="0"/>
                <a:cs typeface="Calibri" pitchFamily="34" charset="0"/>
              </a:rPr>
              <a:t>Java Enterprise/</a:t>
            </a:r>
            <a:br>
              <a:rPr lang="en-US" sz="1200" b="1" dirty="0" smtClean="0">
                <a:solidFill>
                  <a:schemeClr val="accent2">
                    <a:lumMod val="50000"/>
                  </a:schemeClr>
                </a:solidFill>
                <a:latin typeface="Calibri" pitchFamily="34" charset="0"/>
                <a:cs typeface="Calibri" pitchFamily="34" charset="0"/>
              </a:rPr>
            </a:br>
            <a:r>
              <a:rPr lang="en-US" sz="1200" b="1" dirty="0" smtClean="0">
                <a:solidFill>
                  <a:schemeClr val="accent2">
                    <a:lumMod val="50000"/>
                  </a:schemeClr>
                </a:solidFill>
                <a:latin typeface="Calibri" pitchFamily="34" charset="0"/>
                <a:cs typeface="Calibri" pitchFamily="34" charset="0"/>
              </a:rPr>
              <a:t>ArcGIS Server/</a:t>
            </a:r>
            <a:r>
              <a:rPr lang="en-US" sz="1200" b="1" dirty="0" err="1" smtClean="0">
                <a:solidFill>
                  <a:schemeClr val="accent2">
                    <a:lumMod val="50000"/>
                  </a:schemeClr>
                </a:solidFill>
                <a:latin typeface="Calibri" pitchFamily="34" charset="0"/>
                <a:cs typeface="Calibri" pitchFamily="34" charset="0"/>
              </a:rPr>
              <a:t>GeoServer</a:t>
            </a:r>
            <a:endParaRPr lang="en-US" sz="1200" b="1" dirty="0" smtClean="0">
              <a:solidFill>
                <a:schemeClr val="accent2">
                  <a:lumMod val="50000"/>
                </a:schemeClr>
              </a:solidFill>
              <a:latin typeface="Calibri" pitchFamily="34" charset="0"/>
              <a:cs typeface="Calibri" pitchFamily="34" charset="0"/>
            </a:endParaRPr>
          </a:p>
        </p:txBody>
      </p:sp>
      <p:pic>
        <p:nvPicPr>
          <p:cNvPr id="41" name="Picture 40" descr="PPT_computer_analyst_img.png"/>
          <p:cNvPicPr>
            <a:picLocks noChangeAspect="1"/>
          </p:cNvPicPr>
          <p:nvPr/>
        </p:nvPicPr>
        <p:blipFill>
          <a:blip r:embed="rId6" cstate="print"/>
          <a:stretch>
            <a:fillRect/>
          </a:stretch>
        </p:blipFill>
        <p:spPr>
          <a:xfrm>
            <a:off x="6705600" y="4495800"/>
            <a:ext cx="1945272" cy="2198822"/>
          </a:xfrm>
          <a:prstGeom prst="rect">
            <a:avLst/>
          </a:prstGeom>
        </p:spPr>
      </p:pic>
      <p:sp>
        <p:nvSpPr>
          <p:cNvPr id="42" name="TextBox 41"/>
          <p:cNvSpPr txBox="1"/>
          <p:nvPr/>
        </p:nvSpPr>
        <p:spPr>
          <a:xfrm>
            <a:off x="4648200" y="2133600"/>
            <a:ext cx="1143000" cy="646331"/>
          </a:xfrm>
          <a:prstGeom prst="rect">
            <a:avLst/>
          </a:prstGeom>
          <a:noFill/>
        </p:spPr>
        <p:txBody>
          <a:bodyPr wrap="square" numCol="2" rtlCol="0">
            <a:spAutoFit/>
          </a:bodyPr>
          <a:lstStyle/>
          <a:p>
            <a:pPr>
              <a:buFont typeface="Arial" pitchFamily="34" charset="0"/>
              <a:buChar char="•"/>
            </a:pPr>
            <a:r>
              <a:rPr lang="en-US" sz="1200" dirty="0" smtClean="0"/>
              <a:t> WMS</a:t>
            </a:r>
          </a:p>
          <a:p>
            <a:pPr>
              <a:buFont typeface="Arial" pitchFamily="34" charset="0"/>
              <a:buChar char="•"/>
            </a:pPr>
            <a:r>
              <a:rPr lang="en-US" sz="1200" dirty="0" smtClean="0"/>
              <a:t> WPS</a:t>
            </a:r>
          </a:p>
          <a:p>
            <a:pPr>
              <a:buFont typeface="Arial" pitchFamily="34" charset="0"/>
              <a:buChar char="•"/>
            </a:pPr>
            <a:r>
              <a:rPr lang="en-US" sz="1200" dirty="0" smtClean="0"/>
              <a:t> WCS</a:t>
            </a:r>
          </a:p>
          <a:p>
            <a:pPr>
              <a:buFont typeface="Arial" pitchFamily="34" charset="0"/>
              <a:buChar char="•"/>
            </a:pPr>
            <a:r>
              <a:rPr lang="en-US" sz="1200" dirty="0" smtClean="0"/>
              <a:t> WFS</a:t>
            </a:r>
          </a:p>
          <a:p>
            <a:pPr>
              <a:buFont typeface="Arial" pitchFamily="34" charset="0"/>
              <a:buChar char="•"/>
            </a:pPr>
            <a:r>
              <a:rPr lang="en-US" sz="1200" dirty="0" smtClean="0"/>
              <a:t> C-WS</a:t>
            </a:r>
            <a:endParaRPr lang="en-US" sz="1200" dirty="0"/>
          </a:p>
        </p:txBody>
      </p:sp>
      <p:pic>
        <p:nvPicPr>
          <p:cNvPr id="43" name="Picture 4"/>
          <p:cNvPicPr>
            <a:picLocks noChangeAspect="1" noChangeArrowheads="1"/>
          </p:cNvPicPr>
          <p:nvPr/>
        </p:nvPicPr>
        <p:blipFill>
          <a:blip r:embed="rId12" cstate="print"/>
          <a:srcRect/>
          <a:stretch>
            <a:fillRect/>
          </a:stretch>
        </p:blipFill>
        <p:spPr bwMode="auto">
          <a:xfrm>
            <a:off x="2608730" y="1376099"/>
            <a:ext cx="1143000" cy="327196"/>
          </a:xfrm>
          <a:prstGeom prst="rect">
            <a:avLst/>
          </a:prstGeom>
          <a:noFill/>
          <a:ln w="9525">
            <a:noFill/>
            <a:miter lim="800000"/>
            <a:headEnd/>
            <a:tailEnd/>
          </a:ln>
          <a:effectLst/>
        </p:spPr>
      </p:pic>
    </p:spTree>
    <p:extLst>
      <p:ext uri="{BB962C8B-B14F-4D97-AF65-F5344CB8AC3E}">
        <p14:creationId xmlns:p14="http://schemas.microsoft.com/office/powerpoint/2010/main" xmlns="" val="1224365397"/>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4267200"/>
            <a:chOff x="-2057400" y="-3429000"/>
            <a:chExt cx="9144000" cy="4267200"/>
          </a:xfrm>
        </p:grpSpPr>
        <p:pic>
          <p:nvPicPr>
            <p:cNvPr id="9" name="Picture 8"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10" name="Rectangle 9"/>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Content Placeholder 1"/>
          <p:cNvSpPr>
            <a:spLocks noGrp="1"/>
          </p:cNvSpPr>
          <p:nvPr>
            <p:ph sz="quarter" idx="18"/>
          </p:nvPr>
        </p:nvSpPr>
        <p:spPr/>
        <p:txBody>
          <a:bodyPr/>
          <a:lstStyle/>
          <a:p>
            <a:endParaRPr lang="en-US"/>
          </a:p>
        </p:txBody>
      </p:sp>
      <p:sp>
        <p:nvSpPr>
          <p:cNvPr id="3" name="Title 2"/>
          <p:cNvSpPr>
            <a:spLocks noGrp="1"/>
          </p:cNvSpPr>
          <p:nvPr>
            <p:ph type="title"/>
          </p:nvPr>
        </p:nvSpPr>
        <p:spPr/>
        <p:txBody>
          <a:bodyPr/>
          <a:lstStyle/>
          <a:p>
            <a:r>
              <a:rPr lang="en-US" dirty="0" smtClean="0"/>
              <a:t>ENVI &amp; IDL Services Engine</a:t>
            </a:r>
            <a:br>
              <a:rPr lang="en-US" dirty="0" smtClean="0"/>
            </a:br>
            <a:r>
              <a:rPr lang="en-US" dirty="0" smtClean="0"/>
              <a:t>IDL Application Deployment Model </a:t>
            </a:r>
            <a:endParaRPr lang="en-US" dirty="0"/>
          </a:p>
        </p:txBody>
      </p:sp>
      <p:sp>
        <p:nvSpPr>
          <p:cNvPr id="4" name="Text Placeholder 3"/>
          <p:cNvSpPr>
            <a:spLocks noGrp="1"/>
          </p:cNvSpPr>
          <p:nvPr>
            <p:ph type="body" sz="quarter" idx="16"/>
          </p:nvPr>
        </p:nvSpPr>
        <p:spPr/>
        <p:txBody>
          <a:bodyPr/>
          <a:lstStyle/>
          <a:p>
            <a:endParaRPr lang="en-US"/>
          </a:p>
        </p:txBody>
      </p:sp>
      <p:sp>
        <p:nvSpPr>
          <p:cNvPr id="5" name="Text Placeholder 4"/>
          <p:cNvSpPr>
            <a:spLocks noGrp="1"/>
          </p:cNvSpPr>
          <p:nvPr>
            <p:ph type="body" sz="quarter" idx="20"/>
          </p:nvPr>
        </p:nvSpPr>
        <p:spPr/>
        <p:txBody>
          <a:bodyPr/>
          <a:lstStyle/>
          <a:p>
            <a:endParaRPr lang="en-US"/>
          </a:p>
        </p:txBody>
      </p:sp>
      <p:pic>
        <p:nvPicPr>
          <p:cNvPr id="1026" name="Picture 2"/>
          <p:cNvPicPr>
            <a:picLocks noChangeAspect="1" noChangeArrowheads="1"/>
          </p:cNvPicPr>
          <p:nvPr/>
        </p:nvPicPr>
        <p:blipFill>
          <a:blip r:embed="rId3" cstate="print"/>
          <a:srcRect/>
          <a:stretch>
            <a:fillRect/>
          </a:stretch>
        </p:blipFill>
        <p:spPr bwMode="auto">
          <a:xfrm>
            <a:off x="381000" y="990600"/>
            <a:ext cx="7315200" cy="445008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505200" y="2286000"/>
            <a:ext cx="5262880" cy="39624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9144000" cy="4267200"/>
            <a:chOff x="-2057400" y="-3429000"/>
            <a:chExt cx="9144000" cy="4267200"/>
          </a:xfrm>
        </p:grpSpPr>
        <p:pic>
          <p:nvPicPr>
            <p:cNvPr id="11" name="Picture 10"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12" name="Rectangle 11"/>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1"/>
          </p:nvPr>
        </p:nvSpPr>
        <p:spPr/>
        <p:txBody>
          <a:bodyPr/>
          <a:lstStyle/>
          <a:p>
            <a:endParaRPr lang="en-US"/>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14</a:t>
            </a:fld>
            <a:endParaRPr lang="en-US" dirty="0"/>
          </a:p>
        </p:txBody>
      </p:sp>
      <p:grpSp>
        <p:nvGrpSpPr>
          <p:cNvPr id="6" name="Group 5"/>
          <p:cNvGrpSpPr/>
          <p:nvPr/>
        </p:nvGrpSpPr>
        <p:grpSpPr>
          <a:xfrm>
            <a:off x="457200" y="304800"/>
            <a:ext cx="8230769" cy="5768019"/>
            <a:chOff x="19061590" y="15624355"/>
            <a:chExt cx="9638665" cy="6754655"/>
          </a:xfrm>
        </p:grpSpPr>
        <p:pic>
          <p:nvPicPr>
            <p:cNvPr id="7" name="Picture 2"/>
            <p:cNvPicPr>
              <a:picLocks noChangeAspect="1" noChangeArrowheads="1"/>
            </p:cNvPicPr>
            <p:nvPr/>
          </p:nvPicPr>
          <p:blipFill>
            <a:blip r:embed="rId3" cstate="print"/>
            <a:srcRect t="6562"/>
            <a:stretch>
              <a:fillRect/>
            </a:stretch>
          </p:blipFill>
          <p:spPr bwMode="auto">
            <a:xfrm>
              <a:off x="19061590" y="15624355"/>
              <a:ext cx="9638665" cy="6754655"/>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l="32864" t="40499" r="36758" b="33605"/>
            <a:stretch>
              <a:fillRect/>
            </a:stretch>
          </p:blipFill>
          <p:spPr bwMode="auto">
            <a:xfrm>
              <a:off x="21701614" y="17886036"/>
              <a:ext cx="4416039" cy="2823370"/>
            </a:xfrm>
            <a:prstGeom prst="rect">
              <a:avLst/>
            </a:prstGeom>
            <a:noFill/>
            <a:ln w="9525">
              <a:noFill/>
              <a:miter lim="800000"/>
              <a:headEnd/>
              <a:tailEnd/>
            </a:ln>
          </p:spPr>
        </p:pic>
        <p:sp>
          <p:nvSpPr>
            <p:cNvPr id="9" name="TextBox 8"/>
            <p:cNvSpPr txBox="1"/>
            <p:nvPr/>
          </p:nvSpPr>
          <p:spPr>
            <a:xfrm>
              <a:off x="21977259" y="18344218"/>
              <a:ext cx="2784024" cy="1692771"/>
            </a:xfrm>
            <a:prstGeom prst="rect">
              <a:avLst/>
            </a:prstGeom>
            <a:solidFill>
              <a:schemeClr val="bg1"/>
            </a:solidFill>
            <a:ln>
              <a:solidFill>
                <a:schemeClr val="accent1"/>
              </a:solidFill>
            </a:ln>
          </p:spPr>
          <p:txBody>
            <a:bodyPr wrap="square" rtlCol="0">
              <a:spAutoFit/>
            </a:bodyPr>
            <a:lstStyle/>
            <a:p>
              <a:r>
                <a:rPr lang="en-US" sz="1400" dirty="0" smtClean="0"/>
                <a:t>RelativeH2O.zip (Upload Complete)</a:t>
              </a:r>
            </a:p>
            <a:p>
              <a:endParaRPr lang="en-US" sz="1800" dirty="0" smtClean="0"/>
            </a:p>
            <a:p>
              <a:endParaRPr lang="en-US" sz="1800" dirty="0" smtClean="0"/>
            </a:p>
            <a:p>
              <a:endParaRPr lang="en-US" sz="1800" dirty="0" smtClean="0"/>
            </a:p>
            <a:p>
              <a:endParaRPr lang="en-US" sz="1800" dirty="0" smtClean="0"/>
            </a:p>
            <a:p>
              <a:endParaRPr lang="en-US" sz="1800" dirty="0" smtClean="0"/>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9144000" cy="4267200"/>
            <a:chOff x="-2057400" y="-3429000"/>
            <a:chExt cx="9144000" cy="4267200"/>
          </a:xfrm>
        </p:grpSpPr>
        <p:pic>
          <p:nvPicPr>
            <p:cNvPr id="7" name="Picture 6"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8" name="Rectangle 7"/>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15</a:t>
            </a:fld>
            <a:endParaRPr lang="en-US" dirty="0"/>
          </a:p>
        </p:txBody>
      </p:sp>
      <p:pic>
        <p:nvPicPr>
          <p:cNvPr id="1026" name="Picture 2"/>
          <p:cNvPicPr>
            <a:picLocks noChangeAspect="1" noChangeArrowheads="1"/>
          </p:cNvPicPr>
          <p:nvPr/>
        </p:nvPicPr>
        <p:blipFill>
          <a:blip r:embed="rId3" cstate="print"/>
          <a:srcRect l="34000" t="23448" r="34000" b="20690"/>
          <a:stretch>
            <a:fillRect/>
          </a:stretch>
        </p:blipFill>
        <p:spPr bwMode="auto">
          <a:xfrm>
            <a:off x="2667000" y="685800"/>
            <a:ext cx="4094104"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4267200"/>
            <a:chOff x="-2057400" y="-3429000"/>
            <a:chExt cx="9144000" cy="4267200"/>
          </a:xfrm>
        </p:grpSpPr>
        <p:pic>
          <p:nvPicPr>
            <p:cNvPr id="8" name="Picture 7"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9" name="Rectangle 8"/>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1"/>
          </p:nvPr>
        </p:nvSpPr>
        <p:spPr/>
        <p:txBody>
          <a:bodyPr/>
          <a:lstStyle/>
          <a:p>
            <a:endParaRPr lang="en-US"/>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16</a:t>
            </a:fld>
            <a:endParaRPr lang="en-US" dirty="0"/>
          </a:p>
        </p:txBody>
      </p:sp>
      <p:pic>
        <p:nvPicPr>
          <p:cNvPr id="6" name="Picture 6"/>
          <p:cNvPicPr>
            <a:picLocks noChangeAspect="1" noChangeArrowheads="1"/>
          </p:cNvPicPr>
          <p:nvPr/>
        </p:nvPicPr>
        <p:blipFill>
          <a:blip r:embed="rId3" cstate="print"/>
          <a:srcRect t="7339"/>
          <a:stretch>
            <a:fillRect/>
          </a:stretch>
        </p:blipFill>
        <p:spPr bwMode="auto">
          <a:xfrm>
            <a:off x="414245" y="346954"/>
            <a:ext cx="8272555" cy="57490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4267200"/>
            <a:chOff x="-2057400" y="-3429000"/>
            <a:chExt cx="9144000" cy="4267200"/>
          </a:xfrm>
        </p:grpSpPr>
        <p:pic>
          <p:nvPicPr>
            <p:cNvPr id="8" name="Picture 7"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9" name="Rectangle 8"/>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1"/>
          </p:nvPr>
        </p:nvSpPr>
        <p:spPr/>
        <p:txBody>
          <a:bodyPr/>
          <a:lstStyle/>
          <a:p>
            <a:endParaRPr lang="en-US"/>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17</a:t>
            </a:fld>
            <a:endParaRPr lang="en-US" dirty="0"/>
          </a:p>
        </p:txBody>
      </p:sp>
      <p:pic>
        <p:nvPicPr>
          <p:cNvPr id="6" name="Picture 5"/>
          <p:cNvPicPr>
            <a:picLocks noChangeAspect="1" noChangeArrowheads="1"/>
          </p:cNvPicPr>
          <p:nvPr/>
        </p:nvPicPr>
        <p:blipFill>
          <a:blip r:embed="rId3" cstate="print"/>
          <a:srcRect t="7339"/>
          <a:stretch>
            <a:fillRect/>
          </a:stretch>
        </p:blipFill>
        <p:spPr bwMode="auto">
          <a:xfrm>
            <a:off x="457200" y="304800"/>
            <a:ext cx="8272555" cy="57490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4267200"/>
            <a:chOff x="-2057400" y="-3429000"/>
            <a:chExt cx="9144000" cy="4267200"/>
          </a:xfrm>
        </p:grpSpPr>
        <p:pic>
          <p:nvPicPr>
            <p:cNvPr id="10" name="Picture 9"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11" name="Rectangle 10"/>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1"/>
          </p:nvPr>
        </p:nvSpPr>
        <p:spPr/>
        <p:txBody>
          <a:bodyPr/>
          <a:lstStyle/>
          <a:p>
            <a:endParaRPr lang="en-US"/>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18</a:t>
            </a:fld>
            <a:endParaRPr lang="en-US" dirty="0"/>
          </a:p>
        </p:txBody>
      </p:sp>
      <p:pic>
        <p:nvPicPr>
          <p:cNvPr id="6" name="Picture 7"/>
          <p:cNvPicPr>
            <a:picLocks noChangeAspect="1" noChangeArrowheads="1"/>
          </p:cNvPicPr>
          <p:nvPr/>
        </p:nvPicPr>
        <p:blipFill>
          <a:blip r:embed="rId3" cstate="print"/>
          <a:srcRect t="7034"/>
          <a:stretch>
            <a:fillRect/>
          </a:stretch>
        </p:blipFill>
        <p:spPr bwMode="auto">
          <a:xfrm>
            <a:off x="457200" y="381000"/>
            <a:ext cx="8272555" cy="5768020"/>
          </a:xfrm>
          <a:prstGeom prst="rect">
            <a:avLst/>
          </a:prstGeom>
          <a:noFill/>
          <a:ln w="9525">
            <a:noFill/>
            <a:miter lim="800000"/>
            <a:headEnd/>
            <a:tailEnd/>
          </a:ln>
        </p:spPr>
      </p:pic>
      <p:pic>
        <p:nvPicPr>
          <p:cNvPr id="7" name="Picture 7"/>
          <p:cNvPicPr>
            <a:picLocks noChangeAspect="1" noChangeArrowheads="1"/>
          </p:cNvPicPr>
          <p:nvPr/>
        </p:nvPicPr>
        <p:blipFill>
          <a:blip r:embed="rId3" cstate="print"/>
          <a:srcRect t="26596" r="84411" b="39153"/>
          <a:stretch>
            <a:fillRect/>
          </a:stretch>
        </p:blipFill>
        <p:spPr bwMode="auto">
          <a:xfrm>
            <a:off x="838200" y="1981200"/>
            <a:ext cx="2441038" cy="4022435"/>
          </a:xfrm>
          <a:prstGeom prst="rect">
            <a:avLst/>
          </a:prstGeom>
          <a:noFill/>
          <a:ln w="9525">
            <a:noFill/>
            <a:miter lim="800000"/>
            <a:headEnd/>
            <a:tailEnd/>
          </a:ln>
        </p:spPr>
      </p:pic>
      <p:sp>
        <p:nvSpPr>
          <p:cNvPr id="8" name="Oval 7"/>
          <p:cNvSpPr/>
          <p:nvPr/>
        </p:nvSpPr>
        <p:spPr>
          <a:xfrm>
            <a:off x="458725" y="5092896"/>
            <a:ext cx="3339380" cy="8348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4267200"/>
            <a:chOff x="-2057400" y="-3429000"/>
            <a:chExt cx="9144000" cy="4267200"/>
          </a:xfrm>
        </p:grpSpPr>
        <p:pic>
          <p:nvPicPr>
            <p:cNvPr id="8" name="Picture 7" descr="ENVI_general_Chapter_slide.jpg"/>
            <p:cNvPicPr>
              <a:picLocks noChangeAspect="1"/>
            </p:cNvPicPr>
            <p:nvPr/>
          </p:nvPicPr>
          <p:blipFill>
            <a:blip r:embed="rId2" cstate="print"/>
            <a:srcRect l="40026" t="66412" r="9941"/>
            <a:stretch>
              <a:fillRect/>
            </a:stretch>
          </p:blipFill>
          <p:spPr>
            <a:xfrm flipV="1">
              <a:off x="-2057400" y="-3429000"/>
              <a:ext cx="9144000" cy="4267200"/>
            </a:xfrm>
            <a:prstGeom prst="rect">
              <a:avLst/>
            </a:prstGeom>
          </p:spPr>
        </p:pic>
        <p:sp>
          <p:nvSpPr>
            <p:cNvPr id="9" name="Rectangle 8"/>
            <p:cNvSpPr/>
            <p:nvPr/>
          </p:nvSpPr>
          <p:spPr>
            <a:xfrm>
              <a:off x="-2057400" y="-3429000"/>
              <a:ext cx="9144000" cy="4267200"/>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1"/>
          </p:nvPr>
        </p:nvSpPr>
        <p:spPr/>
        <p:txBody>
          <a:bodyPr/>
          <a:lstStyle/>
          <a:p>
            <a:endParaRPr lang="en-US"/>
          </a:p>
        </p:txBody>
      </p:sp>
      <p:sp>
        <p:nvSpPr>
          <p:cNvPr id="4" name="Date Placeholder 3"/>
          <p:cNvSpPr>
            <a:spLocks noGrp="1"/>
          </p:cNvSpPr>
          <p:nvPr>
            <p:ph type="dt" sz="half" idx="12"/>
          </p:nvPr>
        </p:nvSpPr>
        <p:spPr/>
        <p:txBody>
          <a:bodyPr/>
          <a:lstStyle/>
          <a:p>
            <a:fld id="{1216191E-EB5D-F449-A7E4-5F53E7D93831}" type="datetime4">
              <a:rPr lang="en-US" smtClean="0"/>
              <a:pPr/>
              <a:t>July 8, 2013</a:t>
            </a:fld>
            <a:endParaRPr lang="en-US" dirty="0"/>
          </a:p>
        </p:txBody>
      </p:sp>
      <p:sp>
        <p:nvSpPr>
          <p:cNvPr id="5" name="Slide Number Placeholder 4"/>
          <p:cNvSpPr>
            <a:spLocks noGrp="1"/>
          </p:cNvSpPr>
          <p:nvPr>
            <p:ph type="sldNum" sz="quarter" idx="14"/>
          </p:nvPr>
        </p:nvSpPr>
        <p:spPr/>
        <p:txBody>
          <a:bodyPr/>
          <a:lstStyle/>
          <a:p>
            <a:fld id="{62373A39-3632-FB4A-8DD4-447B9097A592}" type="slidenum">
              <a:rPr lang="en-US" smtClean="0"/>
              <a:pPr/>
              <a:t>19</a:t>
            </a:fld>
            <a:endParaRPr lang="en-US" dirty="0"/>
          </a:p>
        </p:txBody>
      </p:sp>
      <p:pic>
        <p:nvPicPr>
          <p:cNvPr id="6" name="Picture 8"/>
          <p:cNvPicPr>
            <a:picLocks noChangeAspect="1" noChangeArrowheads="1"/>
          </p:cNvPicPr>
          <p:nvPr/>
        </p:nvPicPr>
        <p:blipFill>
          <a:blip r:embed="rId3" cstate="print"/>
          <a:srcRect t="7034"/>
          <a:stretch>
            <a:fillRect/>
          </a:stretch>
        </p:blipFill>
        <p:spPr bwMode="auto">
          <a:xfrm>
            <a:off x="457200" y="381000"/>
            <a:ext cx="8272555" cy="57680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ITT Exelis">
  <a:themeElements>
    <a:clrScheme name="ITT Exelis">
      <a:dk1>
        <a:sysClr val="windowText" lastClr="000000"/>
      </a:dk1>
      <a:lt1>
        <a:sysClr val="window" lastClr="FFFFFF"/>
      </a:lt1>
      <a:dk2>
        <a:srgbClr val="EB7919"/>
      </a:dk2>
      <a:lt2>
        <a:srgbClr val="E35205"/>
      </a:lt2>
      <a:accent1>
        <a:srgbClr val="F8A229"/>
      </a:accent1>
      <a:accent2>
        <a:srgbClr val="5E5E60"/>
      </a:accent2>
      <a:accent3>
        <a:srgbClr val="909090"/>
      </a:accent3>
      <a:accent4>
        <a:srgbClr val="B5B5B5"/>
      </a:accent4>
      <a:accent5>
        <a:srgbClr val="DADADA"/>
      </a:accent5>
      <a:accent6>
        <a:srgbClr val="E35205"/>
      </a:accent6>
      <a:hlink>
        <a:srgbClr val="EB7919"/>
      </a:hlink>
      <a:folHlink>
        <a:srgbClr val="F8A22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2374</TotalTime>
  <Words>1358</Words>
  <Application>Microsoft Office PowerPoint</Application>
  <PresentationFormat>On-screen Show (4:3)</PresentationFormat>
  <Paragraphs>317</Paragraphs>
  <Slides>19</Slides>
  <Notes>10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ITT Exelis</vt:lpstr>
      <vt:lpstr>ENVI &amp; IDL Services Engine For Web-Accessible  Earth Science Applications   ESIP Summer Meeting 2013 – Cool Tools!</vt:lpstr>
      <vt:lpstr>Slide 2</vt:lpstr>
      <vt:lpstr>Slide 3</vt:lpstr>
      <vt:lpstr>Slide 4</vt:lpstr>
      <vt:lpstr>Extending ENVI with IDL - Custom algorithms - Batch Processing in IDL using the ENVI API</vt:lpstr>
      <vt:lpstr>ENVI Services Engine</vt:lpstr>
      <vt:lpstr>Configure seamlessly with your existing infrastructure</vt:lpstr>
      <vt:lpstr>Create and publish web deployed image analysis tools</vt:lpstr>
      <vt:lpstr>Consume ENVI from mobile, web, and thin clients</vt:lpstr>
      <vt:lpstr>ENVI &amp; IDL Services Engine Applications</vt:lpstr>
      <vt:lpstr>On-demand Processing within the EOSDIS Architecture Framework</vt:lpstr>
      <vt:lpstr>Integrating ENVI &amp; IDL Services with GeoServer</vt:lpstr>
      <vt:lpstr>ENVI &amp; IDL Services Engine IDL Application Deployment Model </vt:lpstr>
      <vt:lpstr>Slide 14</vt:lpstr>
      <vt:lpstr>Slide 15</vt:lpstr>
      <vt:lpstr>Slide 16</vt:lpstr>
      <vt:lpstr>Slide 17</vt:lpstr>
      <vt:lpstr>Slide 18</vt:lpstr>
      <vt:lpstr>Slide 19</vt:lpstr>
    </vt:vector>
  </TitlesOfParts>
  <Company>ITTVIS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Headline Calibri Regular 36 pt</dc:title>
  <dc:creator>bpickett</dc:creator>
  <cp:lastModifiedBy>tharris</cp:lastModifiedBy>
  <cp:revision>221</cp:revision>
  <dcterms:created xsi:type="dcterms:W3CDTF">2011-10-12T21:00:52Z</dcterms:created>
  <dcterms:modified xsi:type="dcterms:W3CDTF">2013-07-09T02:52:49Z</dcterms:modified>
</cp:coreProperties>
</file>