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67" r:id="rId3"/>
    <p:sldId id="268" r:id="rId4"/>
    <p:sldId id="269" r:id="rId5"/>
    <p:sldId id="257" r:id="rId6"/>
    <p:sldId id="259" r:id="rId7"/>
    <p:sldId id="262" r:id="rId8"/>
    <p:sldId id="263" r:id="rId9"/>
    <p:sldId id="258" r:id="rId10"/>
    <p:sldId id="264" r:id="rId11"/>
    <p:sldId id="270" r:id="rId12"/>
    <p:sldId id="260" r:id="rId13"/>
    <p:sldId id="265" r:id="rId14"/>
    <p:sldId id="266" r:id="rId15"/>
    <p:sldId id="26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6DAD"/>
    <a:srgbClr val="0D78C9"/>
    <a:srgbClr val="024C84"/>
    <a:srgbClr val="993200"/>
    <a:srgbClr val="4D4E44"/>
    <a:srgbClr val="176338"/>
    <a:srgbClr val="0F5D3F"/>
    <a:srgbClr val="ABC8D1"/>
    <a:srgbClr val="1B3049"/>
    <a:srgbClr val="5D3E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82" autoAdjust="0"/>
    <p:restoredTop sz="88756" autoAdjust="0"/>
  </p:normalViewPr>
  <p:slideViewPr>
    <p:cSldViewPr>
      <p:cViewPr varScale="1">
        <p:scale>
          <a:sx n="132" d="100"/>
          <a:sy n="132" d="100"/>
        </p:scale>
        <p:origin x="-1552" y="-120"/>
      </p:cViewPr>
      <p:guideLst>
        <p:guide orient="horz" pos="2160"/>
        <p:guide pos="2880"/>
      </p:guideLst>
    </p:cSldViewPr>
  </p:slideViewPr>
  <p:outlineViewPr>
    <p:cViewPr>
      <p:scale>
        <a:sx n="33" d="100"/>
        <a:sy n="33" d="100"/>
      </p:scale>
      <p:origin x="0" y="540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5" d="100"/>
          <a:sy n="95" d="100"/>
        </p:scale>
        <p:origin x="-292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993C83-2184-4286-ABE1-941A40B40C8F}" type="datetimeFigureOut">
              <a:rPr lang="en-US" smtClean="0"/>
              <a:pPr/>
              <a:t>7/8/13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603001-E0F2-47E5-A338-816CC267AF60}" type="slidenum">
              <a:rPr lang="en-US" smtClean="0"/>
              <a:pPr/>
              <a:t>‹#›</a:t>
            </a:fld>
            <a:endParaRPr lang="en-US"/>
          </a:p>
        </p:txBody>
      </p:sp>
    </p:spTree>
    <p:extLst>
      <p:ext uri="{BB962C8B-B14F-4D97-AF65-F5344CB8AC3E}">
        <p14:creationId xmlns:p14="http://schemas.microsoft.com/office/powerpoint/2010/main" val="41973700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53241F-7ED4-45AC-844C-15DB0D5F9CCD}" type="datetimeFigureOut">
              <a:rPr lang="en-US" smtClean="0"/>
              <a:pPr/>
              <a:t>7/8/13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3B8C3-A209-4A55-9261-22C2A02B3159}" type="slidenum">
              <a:rPr lang="en-US" smtClean="0"/>
              <a:pPr/>
              <a:t>‹#›</a:t>
            </a:fld>
            <a:endParaRPr lang="en-US"/>
          </a:p>
        </p:txBody>
      </p:sp>
    </p:spTree>
    <p:extLst>
      <p:ext uri="{BB962C8B-B14F-4D97-AF65-F5344CB8AC3E}">
        <p14:creationId xmlns:p14="http://schemas.microsoft.com/office/powerpoint/2010/main" val="3734619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mathworks.com/products/databas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We’re Hiring!!!</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1</a:t>
            </a:fld>
            <a:endParaRPr lang="en-US"/>
          </a:p>
        </p:txBody>
      </p:sp>
    </p:spTree>
    <p:extLst>
      <p:ext uri="{BB962C8B-B14F-4D97-AF65-F5344CB8AC3E}">
        <p14:creationId xmlns:p14="http://schemas.microsoft.com/office/powerpoint/2010/main" val="216808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ftr" sz="quarter" idx="4"/>
          </p:nvPr>
        </p:nvSpPr>
        <p:spPr>
          <a:noFill/>
        </p:spPr>
        <p:txBody>
          <a:bodyPr/>
          <a:lstStyle/>
          <a:p>
            <a:r>
              <a:rPr lang="en-US" smtClean="0"/>
              <a:t>The MathWorks</a:t>
            </a:r>
          </a:p>
        </p:txBody>
      </p:sp>
      <p:sp>
        <p:nvSpPr>
          <p:cNvPr id="37891" name="Rectangle 7"/>
          <p:cNvSpPr>
            <a:spLocks noGrp="1" noChangeArrowheads="1"/>
          </p:cNvSpPr>
          <p:nvPr>
            <p:ph type="sldNum" sz="quarter" idx="5"/>
          </p:nvPr>
        </p:nvSpPr>
        <p:spPr>
          <a:noFill/>
        </p:spPr>
        <p:txBody>
          <a:bodyPr/>
          <a:lstStyle/>
          <a:p>
            <a:fld id="{57BC60E5-92D1-4609-8E8C-AAD075669B46}" type="slidenum">
              <a:rPr lang="en-US"/>
              <a:pPr/>
              <a:t>2</a:t>
            </a:fld>
            <a:endParaRPr lang="en-US"/>
          </a:p>
        </p:txBody>
      </p:sp>
      <p:sp>
        <p:nvSpPr>
          <p:cNvPr id="37892" name="Rectangle 2"/>
          <p:cNvSpPr>
            <a:spLocks noGrp="1" noRot="1" noChangeAspect="1" noChangeArrowheads="1" noTextEdit="1"/>
          </p:cNvSpPr>
          <p:nvPr>
            <p:ph type="sldImg"/>
          </p:nvPr>
        </p:nvSpPr>
        <p:spPr>
          <a:xfrm>
            <a:off x="1152525" y="692150"/>
            <a:ext cx="4554538" cy="3416300"/>
          </a:xfrm>
          <a:ln/>
        </p:spPr>
      </p:sp>
      <p:sp>
        <p:nvSpPr>
          <p:cNvPr id="37893" name="Rectangle 3"/>
          <p:cNvSpPr>
            <a:spLocks noGrp="1" noChangeArrowheads="1"/>
          </p:cNvSpPr>
          <p:nvPr>
            <p:ph type="body" idx="1"/>
          </p:nvPr>
        </p:nvSpPr>
        <p:spPr>
          <a:xfrm>
            <a:off x="381869" y="4343715"/>
            <a:ext cx="6094268" cy="4113862"/>
          </a:xfrm>
          <a:noFill/>
          <a:ln/>
        </p:spPr>
        <p:txBody>
          <a:bodyPr/>
          <a:lstStyle/>
          <a:p>
            <a:pPr lvl="1" eaLnBrk="1" hangingPunct="1"/>
            <a:r>
              <a:rPr lang="en-US" dirty="0" smtClean="0"/>
              <a:t>MATLAB, our first core product, is the leading environment for technical computing. It is also the foundation of MathWorks products.  </a:t>
            </a:r>
          </a:p>
          <a:p>
            <a:pPr lvl="1" eaLnBrk="1" hangingPunct="1"/>
            <a:endParaRPr lang="en-US" dirty="0" smtClean="0"/>
          </a:p>
          <a:p>
            <a:pPr lvl="1" eaLnBrk="1" hangingPunct="1"/>
            <a:r>
              <a:rPr lang="en-US" dirty="0" smtClean="0"/>
              <a:t>People apply MATLAB to a broad range of applications, including signal processing, control system analysis, image processing, and general data analysis. That’s one reason why MATLAB (is/can be) used so widely throughout (your organization/organizations like yours/your industry).</a:t>
            </a:r>
          </a:p>
          <a:p>
            <a:pPr lvl="1" eaLnBrk="1" hangingPunct="1"/>
            <a:r>
              <a:rPr lang="en-US" dirty="0" smtClean="0"/>
              <a:t> </a:t>
            </a:r>
          </a:p>
          <a:p>
            <a:pPr lvl="1" eaLnBrk="1" hangingPunct="1"/>
            <a:r>
              <a:rPr lang="en-US" dirty="0" smtClean="0"/>
              <a:t>MATLAB addresses this range of applications by offering a core set of technical computing capabilities. These include:</a:t>
            </a:r>
          </a:p>
          <a:p>
            <a:pPr lvl="1" eaLnBrk="1" hangingPunct="1"/>
            <a:r>
              <a:rPr lang="en-US" dirty="0" smtClean="0"/>
              <a:t>* Fast and robust numeric computation, with over 1000 algorithms geared to engineering and science</a:t>
            </a:r>
          </a:p>
          <a:p>
            <a:pPr lvl="1" eaLnBrk="1" hangingPunct="1"/>
            <a:r>
              <a:rPr lang="en-US" dirty="0" smtClean="0"/>
              <a:t>* Engineering graphics and visualization tools</a:t>
            </a:r>
          </a:p>
          <a:p>
            <a:pPr lvl="1" eaLnBrk="1" hangingPunct="1"/>
            <a:r>
              <a:rPr lang="en-US" dirty="0" smtClean="0"/>
              <a:t>* A high-level programming language that has become an industry standard for developing and sharing algorithms</a:t>
            </a:r>
          </a:p>
          <a:p>
            <a:pPr lvl="1" eaLnBrk="1" hangingPunct="1"/>
            <a:r>
              <a:rPr lang="en-US" dirty="0" smtClean="0"/>
              <a:t>* Add-on toolboxes, providing additional functions for specific areas, such as signal and image processing, control system design, statistics, symbolic math, and other areas</a:t>
            </a:r>
          </a:p>
          <a:p>
            <a:pPr lvl="1" eaLnBrk="1" hangingPunct="1"/>
            <a:r>
              <a:rPr lang="en-US" dirty="0" smtClean="0"/>
              <a:t> </a:t>
            </a:r>
          </a:p>
          <a:p>
            <a:pPr lvl="1" eaLnBrk="1" hangingPunct="1"/>
            <a:r>
              <a:rPr lang="en-US" i="1" dirty="0" smtClean="0"/>
              <a:t>Optional elaboration:</a:t>
            </a:r>
          </a:p>
          <a:p>
            <a:pPr lvl="1" eaLnBrk="1" hangingPunct="1"/>
            <a:r>
              <a:rPr lang="en-US" dirty="0" smtClean="0"/>
              <a:t>When people describe MATLAB, they generally talk about it as one of two things:</a:t>
            </a:r>
          </a:p>
          <a:p>
            <a:pPr lvl="1" eaLnBrk="1" hangingPunct="1"/>
            <a:r>
              <a:rPr lang="en-US" dirty="0" smtClean="0"/>
              <a:t>* An interactive, exploratory analysis and visualization environment</a:t>
            </a:r>
          </a:p>
          <a:p>
            <a:pPr lvl="1" eaLnBrk="1" hangingPunct="1"/>
            <a:r>
              <a:rPr lang="en-US" dirty="0" smtClean="0"/>
              <a:t>* A programming environment</a:t>
            </a:r>
          </a:p>
          <a:p>
            <a:pPr lvl="1" eaLnBrk="1" hangingPunct="1"/>
            <a:r>
              <a:rPr lang="en-US" dirty="0" smtClean="0"/>
              <a:t> </a:t>
            </a:r>
          </a:p>
          <a:p>
            <a:pPr lvl="1" eaLnBrk="1" hangingPunct="1"/>
            <a:r>
              <a:rPr lang="en-US" dirty="0" smtClean="0"/>
              <a:t>In fact, it’s both. The math, graphics, and language can be applied in either way, and these two modes can be mixed. You can use MATLAB as an exploratory environment, iteratively trying out math functions and plotting results until you’re satisfied with the resulting analysis. And you can use that same MATLAB language to develop functions and applications that you can reuse and share with others. The mode you use really depends on your style and your end goal. The benefit of this is that you can do your thinking and your programming in a single environment.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FE6B42-EC13-4E2F-A5D4-C9133A788965}" type="slidenum">
              <a:rPr lang="en-US"/>
              <a:pPr/>
              <a:t>3</a:t>
            </a:fld>
            <a:endParaRPr lang="en-US"/>
          </a:p>
        </p:txBody>
      </p:sp>
      <p:sp>
        <p:nvSpPr>
          <p:cNvPr id="1485826" name="Rectangle 2"/>
          <p:cNvSpPr>
            <a:spLocks noGrp="1" noRot="1" noChangeAspect="1" noChangeArrowheads="1" noTextEdit="1"/>
          </p:cNvSpPr>
          <p:nvPr>
            <p:ph type="sldImg"/>
          </p:nvPr>
        </p:nvSpPr>
        <p:spPr>
          <a:xfrm>
            <a:off x="1143000" y="685800"/>
            <a:ext cx="4572000" cy="3429000"/>
          </a:xfrm>
          <a:ln/>
        </p:spPr>
      </p:sp>
      <p:sp>
        <p:nvSpPr>
          <p:cNvPr id="1485827" name="Rectangle 3"/>
          <p:cNvSpPr>
            <a:spLocks noGrp="1" noChangeArrowheads="1"/>
          </p:cNvSpPr>
          <p:nvPr>
            <p:ph type="body" idx="1"/>
          </p:nvPr>
        </p:nvSpPr>
        <p:spPr>
          <a:xfrm>
            <a:off x="686112" y="4343400"/>
            <a:ext cx="5485778" cy="4114800"/>
          </a:xfrm>
        </p:spPr>
        <p:txBody>
          <a:bodyPr/>
          <a:lstStyle/>
          <a:p>
            <a:r>
              <a:rPr lang="en-US" sz="1000"/>
              <a:t>Note to presenter: Use this slide to show that we have a number of toolboxes that extend the capabilities of MATLAB and a number of them are useful for Image Processing applications.  You do not need to describe all of these toolboxes.</a:t>
            </a:r>
          </a:p>
          <a:p>
            <a:r>
              <a:rPr lang="en-US" sz="1000"/>
              <a:t> </a:t>
            </a:r>
          </a:p>
          <a:p>
            <a:r>
              <a:rPr lang="en-US" sz="1000" u="sng"/>
              <a:t>Image Acquisition Toolbox</a:t>
            </a:r>
          </a:p>
          <a:p>
            <a:r>
              <a:rPr lang="en-US" sz="1000"/>
              <a:t>Capture images and video from hardware, control devices within MATLAB</a:t>
            </a:r>
          </a:p>
          <a:p>
            <a:r>
              <a:rPr lang="en-US" sz="1000">
                <a:hlinkClick r:id="rId3"/>
              </a:rPr>
              <a:t>Database Toolbox</a:t>
            </a:r>
            <a:r>
              <a:rPr lang="en-US" sz="1000"/>
              <a:t/>
            </a:r>
            <a:br>
              <a:rPr lang="en-US" sz="1000"/>
            </a:br>
            <a:r>
              <a:rPr lang="en-US" sz="1000"/>
              <a:t>Exchange data with ODBC or JDBC-compliant relational databases</a:t>
            </a:r>
          </a:p>
          <a:p>
            <a:r>
              <a:rPr lang="en-US" sz="1000" u="sng"/>
              <a:t>Statistics  Toolbox</a:t>
            </a:r>
          </a:p>
          <a:p>
            <a:r>
              <a:rPr lang="en-US" sz="1000"/>
              <a:t>Perform statistical analysis, like Principle Components Analysis and K-means clustering</a:t>
            </a:r>
          </a:p>
          <a:p>
            <a:r>
              <a:rPr lang="en-US" sz="1000" u="sng"/>
              <a:t>Signal Processing Toolbox</a:t>
            </a:r>
          </a:p>
          <a:p>
            <a:r>
              <a:rPr lang="en-US" sz="1000"/>
              <a:t>Tools for filtering, spectral analysis, and classical signal processing</a:t>
            </a:r>
          </a:p>
          <a:p>
            <a:r>
              <a:rPr lang="en-US" sz="1000" u="sng"/>
              <a:t>Mapping Toolbox</a:t>
            </a:r>
          </a:p>
          <a:p>
            <a:r>
              <a:rPr lang="en-US" sz="1000"/>
              <a:t>Access, visualize, and analyze geospatial data</a:t>
            </a:r>
          </a:p>
          <a:p>
            <a:r>
              <a:rPr lang="en-US" sz="1000" u="sng"/>
              <a:t>MATLAB Compiler</a:t>
            </a:r>
          </a:p>
          <a:p>
            <a:r>
              <a:rPr lang="en-US" sz="1000"/>
              <a:t>Deploy components for larger C/C++ projects or deploy stand-alone desktop applications.  (Also available are Builders for JAVA and .NET)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F5665-2334-4F90-BB05-14B232907B8F}" type="slidenum">
              <a:rPr lang="en-US"/>
              <a:pPr/>
              <a:t>4</a:t>
            </a:fld>
            <a:endParaRPr lang="en-US"/>
          </a:p>
        </p:txBody>
      </p:sp>
      <p:sp>
        <p:nvSpPr>
          <p:cNvPr id="969730" name="Rectangle 2"/>
          <p:cNvSpPr>
            <a:spLocks noGrp="1" noRot="1" noChangeAspect="1" noChangeArrowheads="1" noTextEdit="1"/>
          </p:cNvSpPr>
          <p:nvPr>
            <p:ph type="sldImg"/>
          </p:nvPr>
        </p:nvSpPr>
        <p:spPr>
          <a:xfrm>
            <a:off x="4329113" y="525463"/>
            <a:ext cx="2289175" cy="1716087"/>
          </a:xfrm>
          <a:ln/>
        </p:spPr>
      </p:sp>
      <p:sp>
        <p:nvSpPr>
          <p:cNvPr id="969731" name="Rectangle 3"/>
          <p:cNvSpPr>
            <a:spLocks noGrp="1" noChangeArrowheads="1"/>
          </p:cNvSpPr>
          <p:nvPr>
            <p:ph type="body" idx="1"/>
          </p:nvPr>
        </p:nvSpPr>
        <p:spPr>
          <a:xfrm>
            <a:off x="914815" y="2328276"/>
            <a:ext cx="5028370" cy="6129924"/>
          </a:xfrm>
        </p:spPr>
        <p:txBody>
          <a:bodyPr/>
          <a:lstStyle/>
          <a:p>
            <a:pPr lvl="2"/>
            <a:r>
              <a:rPr lang="en-US" dirty="0"/>
              <a:t>Note: “Geospatial” is a term that refers to any type of data that is referenced to the Earth.  Examples are maps, satellite images, altimetry, topographic maps, and sea surface temperature data.  </a:t>
            </a:r>
          </a:p>
          <a:p>
            <a:pPr lvl="2"/>
            <a:endParaRPr lang="en-US" dirty="0"/>
          </a:p>
          <a:p>
            <a:pPr lvl="2"/>
            <a:r>
              <a:rPr lang="en-US" dirty="0"/>
              <a:t>With the Mapping Toolbox and MATLAB, you have an ideal environment in which to </a:t>
            </a:r>
            <a:r>
              <a:rPr lang="en-US" altLang="ja-JP" dirty="0">
                <a:solidFill>
                  <a:srgbClr val="000000"/>
                </a:solidFill>
                <a:latin typeface="Arial" charset="0"/>
                <a:cs typeface="Times New Roman" pitchFamily="18" charset="0"/>
              </a:rPr>
              <a:t>perform original research and develop innovative analysis techniques.  The Mapping Toolbox provides key functionality to access geospatial data, create 2-D and 3-D map displays, and perform geographic analysis.  These capabilities enable you to use geospatial data in MATLAB and take advantage of its well-known capabilities for numerical computation, analysis, visualization, algorithm development and deployment.</a:t>
            </a:r>
          </a:p>
          <a:p>
            <a:pPr lvl="2"/>
            <a:endParaRPr lang="en-US" altLang="ja-JP" dirty="0">
              <a:solidFill>
                <a:srgbClr val="000000"/>
              </a:solidFill>
              <a:latin typeface="Arial" charset="0"/>
              <a:cs typeface="Times New Roman" pitchFamily="18" charset="0"/>
            </a:endParaRPr>
          </a:p>
          <a:p>
            <a:pPr lvl="2"/>
            <a:r>
              <a:rPr lang="en-US" dirty="0"/>
              <a:t>The toolbox now supports a broader range of data types, including vector maps, </a:t>
            </a:r>
            <a:r>
              <a:rPr lang="en-US" dirty="0" err="1"/>
              <a:t>georeferenced</a:t>
            </a:r>
            <a:r>
              <a:rPr lang="en-US" dirty="0"/>
              <a:t> imagery and gridded data.  In particular, many of you will find it useful that we now support ESRI </a:t>
            </a:r>
            <a:r>
              <a:rPr lang="en-US" dirty="0" err="1"/>
              <a:t>shapefiles</a:t>
            </a:r>
            <a:r>
              <a:rPr lang="en-US" dirty="0"/>
              <a:t>.  In the area of visualization, we have completely revamped our map display functionality to incorporate the broader support of data types as well as a brand new interactive </a:t>
            </a:r>
            <a:r>
              <a:rPr lang="en-US" dirty="0" err="1"/>
              <a:t>mapviewer</a:t>
            </a:r>
            <a:r>
              <a:rPr lang="en-US" dirty="0"/>
              <a:t>.</a:t>
            </a:r>
          </a:p>
          <a:p>
            <a:pPr lvl="2"/>
            <a:endParaRPr lang="en-US" dirty="0"/>
          </a:p>
          <a:p>
            <a:pPr lvl="2"/>
            <a:r>
              <a:rPr lang="en-US" dirty="0"/>
              <a:t>Why this is important:</a:t>
            </a:r>
          </a:p>
          <a:p>
            <a:pPr lvl="2"/>
            <a:r>
              <a:rPr lang="en-US" dirty="0"/>
              <a:t>Within the past few years, there have been an increasing number of sources for such data.  Numerous satellites and airborne systems have come online to generate </a:t>
            </a:r>
            <a:r>
              <a:rPr lang="en-US" dirty="0" err="1"/>
              <a:t>terrabytes</a:t>
            </a:r>
            <a:r>
              <a:rPr lang="en-US" dirty="0"/>
              <a:t> of data.  This enormous base of geospatial data is used in a wide range of applications that are not considered “remote sensing” or “mapping.”  For example, radar systems engineers are using terrain data to develop better ways of handling ground clutter.   Reinsurance companies are using it to model tropical storm risk for asset loss.  Earth Scientists are using it to model ocean circulation in the Gulf of Mexico.  The toolbox can support a wide range of applications for geospatial data in fields such as defense, intelligence, and homeland security applications, as well as in oceanography, geophysics, and other earth and planetary sciences. </a:t>
            </a:r>
          </a:p>
          <a:p>
            <a:pPr lvl="2"/>
            <a:endParaRPr lang="en-US" dirty="0"/>
          </a:p>
          <a:p>
            <a:pPr lvl="2"/>
            <a:r>
              <a:rPr lang="en-US" dirty="0"/>
              <a:t>Pitch: You may not have thought of using geospatial data to help solve your problem,  but if it is related to a specific place on Earth, it could probably help you.  The Mapping Toolbox enables you to access this data and use it in the analysis and visualization environment of MATLAB to which you are accustomed.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p:txBody>
          <a:bodyPr>
            <a:normAutofit lnSpcReduction="10000"/>
          </a:bodyPr>
          <a:lstStyle/>
          <a:p>
            <a:pPr>
              <a:defRPr/>
            </a:pPr>
            <a:r>
              <a:rPr lang="en-US" dirty="0" smtClean="0"/>
              <a:t>(For Presenter) Mapping Toolbox is used in virtually every industry.  Please highlight a couple of these example topics with the following examples.</a:t>
            </a:r>
          </a:p>
          <a:p>
            <a:pPr>
              <a:defRPr/>
            </a:pPr>
            <a:endParaRPr lang="en-US" dirty="0" smtClean="0"/>
          </a:p>
          <a:p>
            <a:pPr marL="0" lvl="1">
              <a:defRPr/>
            </a:pPr>
            <a:r>
              <a:rPr lang="en-US" b="1" dirty="0" smtClean="0"/>
              <a:t>Aerospace &amp; Defense</a:t>
            </a:r>
            <a:r>
              <a:rPr lang="en-US" dirty="0" smtClean="0"/>
              <a:t>:  Aerospace and defense is the biggest user of Mapping Toolbox.  In this industry, maps are used in a variety of applications such as reconnaissance, mission planning, facility placement, navigation,</a:t>
            </a:r>
            <a:r>
              <a:rPr lang="en-US" baseline="0" dirty="0" smtClean="0"/>
              <a:t> </a:t>
            </a:r>
            <a:r>
              <a:rPr lang="en-US" dirty="0" smtClean="0"/>
              <a:t>and optimization. One can perform tasks including: calculate buffer</a:t>
            </a:r>
            <a:r>
              <a:rPr lang="en-US" baseline="0" dirty="0" smtClean="0"/>
              <a:t> zones around perimeters, calculate distances along waypoints, display satellite and aerial photography, and analyze terrain</a:t>
            </a:r>
            <a:r>
              <a:rPr lang="en-US" dirty="0" smtClean="0"/>
              <a:t>.</a:t>
            </a:r>
          </a:p>
          <a:p>
            <a:pPr>
              <a:defRPr/>
            </a:pPr>
            <a:endParaRPr lang="en-US" dirty="0" smtClean="0"/>
          </a:p>
          <a:p>
            <a:pPr>
              <a:defRPr/>
            </a:pPr>
            <a:r>
              <a:rPr lang="en-US" b="1" dirty="0" smtClean="0"/>
              <a:t>Earth &amp; Ocean Science</a:t>
            </a:r>
            <a:r>
              <a:rPr lang="en-US" dirty="0" smtClean="0"/>
              <a:t>:  The toolbox can be used in many ways in the study of Earth and Ocean dynamics.  Weather prediction is an important area of research; since sea temperature largely influences the formation of hurricanes, geographic sea temperature data from satellites play an important part in hurricane modeling.  Another example is the study of arctic ice caps and their seasonal variations.</a:t>
            </a:r>
          </a:p>
          <a:p>
            <a:pPr>
              <a:defRPr/>
            </a:pPr>
            <a:endParaRPr lang="en-US" dirty="0" smtClean="0"/>
          </a:p>
          <a:p>
            <a:pPr marL="0" lvl="1">
              <a:defRPr/>
            </a:pPr>
            <a:r>
              <a:rPr lang="en-US" b="1" dirty="0" smtClean="0"/>
              <a:t>Natural Resources/Agriculture</a:t>
            </a:r>
            <a:r>
              <a:rPr lang="en-US" dirty="0" smtClean="0"/>
              <a:t>: Analyze seasonal growth trends and anomalies from </a:t>
            </a:r>
            <a:r>
              <a:rPr lang="en-US" dirty="0" err="1" smtClean="0"/>
              <a:t>georeferenced</a:t>
            </a:r>
            <a:r>
              <a:rPr lang="en-US" dirty="0" smtClean="0"/>
              <a:t> vegetative health image products, superimpose vector roads and other contextual information</a:t>
            </a:r>
          </a:p>
          <a:p>
            <a:pPr>
              <a:defRPr/>
            </a:pPr>
            <a:endParaRPr lang="en-US" dirty="0" smtClean="0"/>
          </a:p>
          <a:p>
            <a:pPr>
              <a:defRPr/>
            </a:pPr>
            <a:r>
              <a:rPr lang="en-US" b="1" dirty="0" smtClean="0"/>
              <a:t>Energy</a:t>
            </a:r>
            <a:r>
              <a:rPr lang="en-US" dirty="0" smtClean="0"/>
              <a:t>:  In industries such as oil and gas exploration and wind power, users need to analyze geographic data to select optimal sites.  While the optimization of where to place wind turbines is often performed with MATLAB and products such as Statistics and Optimization, the display of geographic information such as proximity to roads, infrastructure, zoning, and other considerations must be taken into account.</a:t>
            </a:r>
          </a:p>
          <a:p>
            <a:pPr>
              <a:defRPr/>
            </a:pPr>
            <a:endParaRPr lang="en-US" dirty="0" smtClean="0"/>
          </a:p>
          <a:p>
            <a:pPr>
              <a:defRPr/>
            </a:pPr>
            <a:r>
              <a:rPr lang="en-US" b="1" dirty="0" smtClean="0"/>
              <a:t>Communication</a:t>
            </a:r>
            <a:r>
              <a:rPr lang="en-US" dirty="0" smtClean="0"/>
              <a:t>:  In the placement of communication towers such as cell phone towers, one wants to maximize visibility to the tower as this will improve service to customers.  Mapping Toolbox can be used to analyze and visualize terrain models and calculate line of sight or </a:t>
            </a:r>
            <a:r>
              <a:rPr lang="en-US" dirty="0" err="1" smtClean="0"/>
              <a:t>viewsheds</a:t>
            </a:r>
            <a:r>
              <a:rPr lang="en-US" dirty="0" smtClean="0"/>
              <a:t> from proposed antenna locations.</a:t>
            </a:r>
          </a:p>
          <a:p>
            <a:pPr>
              <a:defRPr/>
            </a:pPr>
            <a:endParaRPr lang="en-US" dirty="0" smtClean="0"/>
          </a:p>
          <a:p>
            <a:pPr marL="0" lvl="1">
              <a:defRPr/>
            </a:pPr>
            <a:r>
              <a:rPr lang="en-US" b="1" dirty="0" smtClean="0"/>
              <a:t>Finance</a:t>
            </a:r>
            <a:r>
              <a:rPr lang="en-US" dirty="0" smtClean="0"/>
              <a:t>:  Geographic information can be used to predict crop futures, predict losses from potential natural disasters (Swiss Reinsurance), and optimize the locations of ATMs.  The weather itself can change the value of a number of commodities.</a:t>
            </a:r>
          </a:p>
          <a:p>
            <a:pPr>
              <a:defRPr/>
            </a:pPr>
            <a:endParaRPr lang="en-US" b="1" dirty="0" smtClean="0"/>
          </a:p>
          <a:p>
            <a:pPr marL="0" lvl="1">
              <a:defRPr/>
            </a:pPr>
            <a:r>
              <a:rPr lang="en-US" b="1" dirty="0" smtClean="0"/>
              <a:t>Transportation</a:t>
            </a:r>
            <a:r>
              <a:rPr lang="en-US" dirty="0" smtClean="0"/>
              <a:t>: Analyze terrain of a proposed route or corridor.</a:t>
            </a:r>
          </a:p>
          <a:p>
            <a:pPr>
              <a:defRPr/>
            </a:pPr>
            <a:endParaRPr lang="en-US" b="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43000" y="685800"/>
            <a:ext cx="4572000" cy="3429000"/>
          </a:xfrm>
          <a:ln/>
        </p:spPr>
      </p:sp>
      <p:sp>
        <p:nvSpPr>
          <p:cNvPr id="41987" name="Rectangle 3"/>
          <p:cNvSpPr>
            <a:spLocks noGrp="1" noChangeArrowheads="1"/>
          </p:cNvSpPr>
          <p:nvPr>
            <p:ph type="body" idx="1"/>
          </p:nvPr>
        </p:nvSpPr>
        <p:spPr>
          <a:noFill/>
          <a:ln w="9525"/>
        </p:spPr>
        <p:txBody>
          <a:bodyPr/>
          <a:lstStyle/>
          <a:p>
            <a:r>
              <a:rPr lang="en-US" u="sng" dirty="0" smtClean="0"/>
              <a:t>Mapping Toolbox</a:t>
            </a:r>
            <a:r>
              <a:rPr lang="en-US" dirty="0" smtClean="0"/>
              <a:t> supports a wide range of file formats and these file formats come in generally two classes:</a:t>
            </a:r>
            <a:r>
              <a:rPr lang="en-US" baseline="0" dirty="0" smtClean="0"/>
              <a:t> vector and raster data. Note, many customers will buy Mapping Toolbox solely for file I/O so this is will be an important section.</a:t>
            </a:r>
            <a:endParaRPr lang="en-US" dirty="0" smtClean="0"/>
          </a:p>
          <a:p>
            <a:endParaRPr lang="en-US" dirty="0" smtClean="0"/>
          </a:p>
          <a:p>
            <a:r>
              <a:rPr lang="en-US" b="1" dirty="0" smtClean="0"/>
              <a:t>Vector</a:t>
            </a:r>
            <a:r>
              <a:rPr lang="en-US" dirty="0" smtClean="0"/>
              <a:t>: Vector data is a collection of (</a:t>
            </a:r>
            <a:r>
              <a:rPr lang="en-US" dirty="0" err="1" smtClean="0"/>
              <a:t>x,y</a:t>
            </a:r>
            <a:r>
              <a:rPr lang="en-US" dirty="0" smtClean="0"/>
              <a:t>) or (latitude, longitude) points that makes up points, lines, or polygons on a map.  Some file types are ESRI </a:t>
            </a:r>
            <a:r>
              <a:rPr lang="en-US" dirty="0" err="1" smtClean="0"/>
              <a:t>Shapefiles</a:t>
            </a:r>
            <a:r>
              <a:rPr lang="en-US" dirty="0" smtClean="0"/>
              <a:t>, VMAP0.  Some vector data products include GSHHS, which is essentially coastline vector data.</a:t>
            </a:r>
          </a:p>
          <a:p>
            <a:endParaRPr lang="en-US" dirty="0" smtClean="0"/>
          </a:p>
          <a:p>
            <a:r>
              <a:rPr lang="en-US" b="1" dirty="0" smtClean="0"/>
              <a:t>Raster</a:t>
            </a:r>
            <a:r>
              <a:rPr lang="en-US" dirty="0" smtClean="0"/>
              <a:t>: Raster data or images are matrices of data points.  This includes file types such as </a:t>
            </a:r>
            <a:r>
              <a:rPr lang="en-US" dirty="0" err="1" smtClean="0"/>
              <a:t>GeoTIFF</a:t>
            </a:r>
            <a:r>
              <a:rPr lang="en-US" dirty="0" smtClean="0"/>
              <a:t> and TIFF, JPEG2000, PNG.  There is also a set referred to as gridded data or bathymetry products; this is often elevation data.</a:t>
            </a:r>
          </a:p>
          <a:p>
            <a:endParaRPr lang="en-US" dirty="0" smtClean="0"/>
          </a:p>
          <a:p>
            <a:endParaRPr lang="en-US" dirty="0" smtClean="0"/>
          </a:p>
          <a:p>
            <a:r>
              <a:rPr lang="en-US" u="sng" dirty="0" smtClean="0"/>
              <a:t>MATLAB</a:t>
            </a:r>
            <a:r>
              <a:rPr lang="en-US" dirty="0" smtClean="0"/>
              <a:t> supports a number of file types that are useful in geographic applications.  These include several image formats and scientific data formats.  For example, HDF5, HDF4, HDF-EOS, and multiband files (BIP, BIL, BSQ).  BIP (Band Interleaved by Pixel)  BIL (Band Interleaved by Line) BSQ (Band Sequential)</a:t>
            </a:r>
          </a:p>
          <a:p>
            <a:endParaRPr lang="en-US" dirty="0" smtClean="0"/>
          </a:p>
          <a:p>
            <a:r>
              <a:rPr lang="en-US" u="sng" dirty="0" smtClean="0"/>
              <a:t>Image Processing Toolbox</a:t>
            </a:r>
            <a:r>
              <a:rPr lang="en-US" dirty="0" smtClean="0"/>
              <a:t> supports important file formats including NITF.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h5disp</a:t>
            </a:r>
            <a:r>
              <a:rPr lang="en-US" baseline="0" dirty="0" smtClean="0"/>
              <a:t> maps to h5dump</a:t>
            </a:r>
          </a:p>
          <a:p>
            <a:endParaRPr lang="en-US" baseline="0" dirty="0" smtClean="0"/>
          </a:p>
          <a:p>
            <a:r>
              <a:rPr lang="en-US" baseline="0" dirty="0" smtClean="0"/>
              <a:t>try, catch</a:t>
            </a:r>
          </a:p>
          <a:p>
            <a:endParaRPr lang="en-US" baseline="0" dirty="0" smtClean="0"/>
          </a:p>
          <a:p>
            <a:r>
              <a:rPr lang="en-US" baseline="0" dirty="0" smtClean="0"/>
              <a:t>don’t have to recompile your code to play with the lower level interfaces</a:t>
            </a:r>
          </a:p>
          <a:p>
            <a:endParaRPr lang="en-US" baseline="0" dirty="0" smtClean="0"/>
          </a:p>
          <a:p>
            <a:r>
              <a:rPr lang="en-US" baseline="0" dirty="0" smtClean="0"/>
              <a:t>Run code as you type it</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7</a:t>
            </a:fld>
            <a:endParaRPr lang="en-US"/>
          </a:p>
        </p:txBody>
      </p:sp>
    </p:spTree>
    <p:extLst>
      <p:ext uri="{BB962C8B-B14F-4D97-AF65-F5344CB8AC3E}">
        <p14:creationId xmlns:p14="http://schemas.microsoft.com/office/powerpoint/2010/main" val="822708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err="1" smtClean="0"/>
              <a:t>ncdisp</a:t>
            </a:r>
            <a:r>
              <a:rPr lang="en-US" baseline="0" dirty="0" smtClean="0"/>
              <a:t> maps to </a:t>
            </a:r>
            <a:r>
              <a:rPr lang="en-US" baseline="0" dirty="0" err="1" smtClean="0"/>
              <a:t>ncdump</a:t>
            </a:r>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8</a:t>
            </a:fld>
            <a:endParaRPr lang="en-US"/>
          </a:p>
        </p:txBody>
      </p:sp>
    </p:spTree>
    <p:extLst>
      <p:ext uri="{BB962C8B-B14F-4D97-AF65-F5344CB8AC3E}">
        <p14:creationId xmlns:p14="http://schemas.microsoft.com/office/powerpoint/2010/main" val="1861970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43000" y="685800"/>
            <a:ext cx="4572000" cy="3429000"/>
          </a:xfrm>
          <a:ln/>
        </p:spPr>
      </p:sp>
      <p:sp>
        <p:nvSpPr>
          <p:cNvPr id="43011" name="Rectangle 3"/>
          <p:cNvSpPr>
            <a:spLocks noGrp="1" noChangeArrowheads="1"/>
          </p:cNvSpPr>
          <p:nvPr>
            <p:ph type="body" idx="1"/>
          </p:nvPr>
        </p:nvSpPr>
        <p:spPr>
          <a:noFill/>
          <a:ln w="9525"/>
        </p:spPr>
        <p:txBody>
          <a:bodyPr/>
          <a:lstStyle/>
          <a:p>
            <a:r>
              <a:rPr lang="en-US" dirty="0" smtClean="0"/>
              <a:t>(For Presenter)  WMS capabilities were introduced in R2009b.  The functionality enables a user to get customized data directly into MATLAB from WMS servers.  This resolves significant pains in obtaining data, interacting with a server, </a:t>
            </a:r>
            <a:r>
              <a:rPr lang="en-US" dirty="0" err="1" smtClean="0"/>
              <a:t>resampling</a:t>
            </a:r>
            <a:r>
              <a:rPr lang="en-US" dirty="0" smtClean="0"/>
              <a:t> data, and removing seams.</a:t>
            </a:r>
          </a:p>
          <a:p>
            <a:endParaRPr lang="en-US" dirty="0" smtClean="0"/>
          </a:p>
          <a:p>
            <a:r>
              <a:rPr lang="en-US" b="1" dirty="0" smtClean="0"/>
              <a:t>Protocol</a:t>
            </a:r>
          </a:p>
          <a:p>
            <a:r>
              <a:rPr lang="en-US" dirty="0" smtClean="0"/>
              <a:t>WMS was</a:t>
            </a:r>
            <a:r>
              <a:rPr lang="en-US" baseline="0" dirty="0" smtClean="0"/>
              <a:t> developed by the Open Geospatial Consortium for serving </a:t>
            </a:r>
            <a:r>
              <a:rPr lang="en-US" baseline="0" dirty="0" err="1" smtClean="0"/>
              <a:t>georeferenced</a:t>
            </a:r>
            <a:r>
              <a:rPr lang="en-US" baseline="0" dirty="0" smtClean="0"/>
              <a:t> images over the Internet.  This involves rendering and </a:t>
            </a:r>
            <a:r>
              <a:rPr lang="en-US" baseline="0" dirty="0" err="1" smtClean="0"/>
              <a:t>repojecting</a:t>
            </a:r>
            <a:r>
              <a:rPr lang="en-US" baseline="0" dirty="0" smtClean="0"/>
              <a:t>.  With </a:t>
            </a:r>
            <a:r>
              <a:rPr lang="en-US" dirty="0" smtClean="0"/>
              <a:t>Mapping Toolbox,</a:t>
            </a:r>
            <a:r>
              <a:rPr lang="en-US" baseline="0" dirty="0" smtClean="0"/>
              <a:t> a user is </a:t>
            </a:r>
            <a:r>
              <a:rPr lang="en-US" dirty="0" smtClean="0"/>
              <a:t>able to access elevation, oceanography, weather, satellite imagery, and many other raster data sets in MATLAB. </a:t>
            </a:r>
          </a:p>
          <a:p>
            <a:endParaRPr lang="en-US" dirty="0" smtClean="0"/>
          </a:p>
          <a:p>
            <a:r>
              <a:rPr lang="en-US" b="1" dirty="0" smtClean="0"/>
              <a:t>Custom Queries</a:t>
            </a:r>
          </a:p>
          <a:p>
            <a:r>
              <a:rPr lang="en-US" dirty="0" smtClean="0"/>
              <a:t>To request and retrieve a map with appropriate characteristics, such as spatial resolution and geographic limits, the toolbox provides functions and classes that enable you to define a custom map request, submit it to the server, and retrieve a map into a file or directly into MATLAB for processing.  So you can use functions</a:t>
            </a:r>
            <a:r>
              <a:rPr lang="en-US" baseline="0" dirty="0" smtClean="0"/>
              <a:t> like WMSFIND(‘weather’) to pull up servers with related weather data from the database below.</a:t>
            </a:r>
            <a:endParaRPr lang="en-US" dirty="0" smtClean="0"/>
          </a:p>
          <a:p>
            <a:endParaRPr lang="en-US" b="1" dirty="0" smtClean="0"/>
          </a:p>
          <a:p>
            <a:r>
              <a:rPr lang="en-US" b="1" dirty="0" smtClean="0"/>
              <a:t>Prequalified</a:t>
            </a:r>
            <a:r>
              <a:rPr lang="en-US" b="1" baseline="0" dirty="0" smtClean="0"/>
              <a:t> Database</a:t>
            </a:r>
            <a:endParaRPr lang="en-US" b="1" dirty="0" smtClean="0"/>
          </a:p>
          <a:p>
            <a:r>
              <a:rPr lang="en-US" dirty="0" smtClean="0"/>
              <a:t>To assist with identifying WMS data layers that are appropriate to your application, the toolbox provides a prequalified database of WMS servers and layers that enables you to search for an appropriate data set by layer name, server name, location, and other terms.  You can search through the</a:t>
            </a:r>
            <a:r>
              <a:rPr lang="en-US" baseline="0" dirty="0" smtClean="0"/>
              <a:t> database for terms such as “weather” or “earthquake” and servers with related data will be returned.</a:t>
            </a:r>
            <a:endParaRPr lang="en-US" dirty="0" smtClean="0"/>
          </a:p>
          <a:p>
            <a:endParaRPr lang="en-US" dirty="0" smtClean="0"/>
          </a:p>
          <a:p>
            <a:pPr defTabSz="899056">
              <a:defRPr/>
            </a:pPr>
            <a:r>
              <a:rPr lang="en-US" b="1" dirty="0" smtClean="0"/>
              <a:t>Image</a:t>
            </a:r>
            <a:r>
              <a:rPr lang="en-US" dirty="0" smtClean="0"/>
              <a:t>: Imagery of the Larsen Ice Shelf, Antarctica, spaced over months, is downloaded via WMS.  The original coastline is segmented using Image Processing Toolbox and overlaid on the final image.  Many datasets on</a:t>
            </a:r>
            <a:r>
              <a:rPr lang="en-US" baseline="0" dirty="0" smtClean="0"/>
              <a:t> WMS servers are animations of data.</a:t>
            </a:r>
            <a:endParaRPr lang="en-US" b="1" dirty="0" smtClean="0"/>
          </a:p>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73B8C3-A209-4A55-9261-22C2A02B3159}" type="slidenum">
              <a:rPr lang="en-US" smtClean="0"/>
              <a:pPr/>
              <a:t>11</a:t>
            </a:fld>
            <a:endParaRPr lang="en-US"/>
          </a:p>
        </p:txBody>
      </p:sp>
    </p:spTree>
    <p:extLst>
      <p:ext uri="{BB962C8B-B14F-4D97-AF65-F5344CB8AC3E}">
        <p14:creationId xmlns:p14="http://schemas.microsoft.com/office/powerpoint/2010/main" val="3951460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70000" lnSpcReduction="20000"/>
          </a:bodyPr>
          <a:lstStyle/>
          <a:p>
            <a:pPr>
              <a:defRPr/>
            </a:pPr>
            <a:r>
              <a:rPr lang="en-US" dirty="0" smtClean="0">
                <a:ea typeface="ＭＳ Ｐゴシック" charset="-128"/>
              </a:rPr>
              <a:t>Estimated</a:t>
            </a:r>
            <a:r>
              <a:rPr lang="en-US" baseline="0" dirty="0" smtClean="0">
                <a:ea typeface="ＭＳ Ｐゴシック" charset="-128"/>
              </a:rPr>
              <a:t> time: ~ 10 minutes</a:t>
            </a:r>
            <a:endParaRPr lang="en-US" dirty="0" smtClean="0">
              <a:ea typeface="ＭＳ Ｐゴシック" charset="-128"/>
            </a:endParaRPr>
          </a:p>
          <a:p>
            <a:pPr>
              <a:defRPr/>
            </a:pPr>
            <a:endParaRPr lang="en-US" dirty="0" smtClean="0">
              <a:ea typeface="ＭＳ Ｐゴシック" charset="-128"/>
            </a:endParaRPr>
          </a:p>
          <a:p>
            <a:pPr>
              <a:defRPr/>
            </a:pPr>
            <a:r>
              <a:rPr lang="en-US" dirty="0" smtClean="0">
                <a:ea typeface="ＭＳ Ｐゴシック" charset="-128"/>
              </a:rPr>
              <a:t>In this demo, we demonstrate</a:t>
            </a:r>
            <a:r>
              <a:rPr lang="en-US" baseline="0" dirty="0" smtClean="0">
                <a:ea typeface="ＭＳ Ｐゴシック" charset="-128"/>
              </a:rPr>
              <a:t> how Mapping Toolbox and MATLAB can be used to simulate an oil spill and display it on a map.  Often many users will want to perform some numerical simulations and see the results on a map. If this is the first demo in the presentation it’s also useful for just showing how to create maps.</a:t>
            </a:r>
          </a:p>
          <a:p>
            <a:pPr marL="224782" indent="-224782">
              <a:buAutoNum type="arabicPeriod"/>
              <a:defRPr/>
            </a:pPr>
            <a:r>
              <a:rPr lang="en-US" baseline="0" dirty="0" smtClean="0">
                <a:ea typeface="ＭＳ Ｐゴシック" charset="-128"/>
              </a:rPr>
              <a:t>Load </a:t>
            </a:r>
            <a:r>
              <a:rPr lang="en-US" baseline="0" dirty="0" err="1" smtClean="0">
                <a:ea typeface="ＭＳ Ｐゴシック" charset="-128"/>
              </a:rPr>
              <a:t>shapefile</a:t>
            </a:r>
            <a:r>
              <a:rPr lang="en-US" baseline="0" dirty="0" smtClean="0">
                <a:ea typeface="ＭＳ Ｐゴシック" charset="-128"/>
              </a:rPr>
              <a:t> data</a:t>
            </a:r>
          </a:p>
          <a:p>
            <a:pPr marL="224782" indent="-224782">
              <a:buAutoNum type="arabicPeriod"/>
              <a:defRPr/>
            </a:pPr>
            <a:r>
              <a:rPr lang="en-US" baseline="0" dirty="0" smtClean="0">
                <a:ea typeface="ＭＳ Ｐゴシック" charset="-128"/>
              </a:rPr>
              <a:t>Create a map with inset</a:t>
            </a:r>
          </a:p>
          <a:p>
            <a:pPr marL="224782" indent="-224782">
              <a:buAutoNum type="arabicPeriod"/>
              <a:defRPr/>
            </a:pPr>
            <a:r>
              <a:rPr lang="en-US" baseline="0" dirty="0" smtClean="0">
                <a:ea typeface="ＭＳ Ｐゴシック" charset="-128"/>
              </a:rPr>
              <a:t>Overlay bathymetry</a:t>
            </a:r>
          </a:p>
          <a:p>
            <a:pPr marL="224782" indent="-224782">
              <a:buAutoNum type="arabicPeriod"/>
              <a:defRPr/>
            </a:pPr>
            <a:r>
              <a:rPr lang="en-US" baseline="0" dirty="0" smtClean="0">
                <a:ea typeface="ＭＳ Ｐゴシック" charset="-128"/>
              </a:rPr>
              <a:t>Create vector fields for currents</a:t>
            </a:r>
          </a:p>
          <a:p>
            <a:pPr marL="224782" indent="-224782">
              <a:buAutoNum type="arabicPeriod"/>
              <a:defRPr/>
            </a:pPr>
            <a:r>
              <a:rPr lang="en-US" baseline="0" dirty="0" smtClean="0">
                <a:ea typeface="ＭＳ Ｐゴシック" charset="-128"/>
              </a:rPr>
              <a:t>Simulate oil spill using Euler’s method and patch particles</a:t>
            </a:r>
          </a:p>
          <a:p>
            <a:pPr marL="224782" indent="-224782">
              <a:buAutoNum type="arabicPeriod"/>
              <a:defRPr/>
            </a:pPr>
            <a:r>
              <a:rPr lang="en-US" baseline="0" dirty="0" smtClean="0">
                <a:ea typeface="ＭＳ Ｐゴシック" charset="-128"/>
              </a:rPr>
              <a:t>Find which polygons are touched by oil</a:t>
            </a:r>
          </a:p>
          <a:p>
            <a:pPr marL="224782" indent="-224782">
              <a:buAutoNum type="arabicPeriod"/>
              <a:defRPr/>
            </a:pPr>
            <a:r>
              <a:rPr lang="en-US" baseline="0" dirty="0" smtClean="0">
                <a:ea typeface="ＭＳ Ｐゴシック" charset="-128"/>
              </a:rPr>
              <a:t>Calculate and draw a small circle with a particular radius</a:t>
            </a:r>
          </a:p>
          <a:p>
            <a:pPr marL="224782" indent="-224782">
              <a:buFontTx/>
              <a:buAutoNum type="arabicPeriod"/>
              <a:defRPr/>
            </a:pPr>
            <a:endParaRPr lang="en-US" dirty="0" smtClean="0">
              <a:ea typeface="ＭＳ Ｐゴシック" charset="-128"/>
            </a:endParaRPr>
          </a:p>
          <a:p>
            <a:pPr marL="224782" indent="-224782">
              <a:buFontTx/>
              <a:buAutoNum type="arabicPeriod"/>
              <a:defRPr/>
            </a:pPr>
            <a:endParaRPr lang="en-US" dirty="0" smtClean="0">
              <a:ea typeface="ＭＳ Ｐゴシック" charset="-128"/>
            </a:endParaRPr>
          </a:p>
          <a:p>
            <a:pPr>
              <a:defRPr/>
            </a:pPr>
            <a:r>
              <a:rPr lang="en-US" b="1" dirty="0" smtClean="0">
                <a:ea typeface="ＭＳ Ｐゴシック" charset="-128"/>
              </a:rPr>
              <a:t>Industry</a:t>
            </a:r>
            <a:r>
              <a:rPr lang="en-US" dirty="0" smtClean="0">
                <a:ea typeface="ＭＳ Ｐゴシック" charset="-128"/>
              </a:rPr>
              <a:t>:  Earth and Ocean Science, Aerospace, Defense</a:t>
            </a:r>
          </a:p>
          <a:p>
            <a:pPr>
              <a:defRPr/>
            </a:pPr>
            <a:r>
              <a:rPr lang="en-US" b="1" dirty="0" smtClean="0">
                <a:ea typeface="ＭＳ Ｐゴシック" charset="-128"/>
              </a:rPr>
              <a:t>Application</a:t>
            </a:r>
            <a:r>
              <a:rPr lang="en-US" dirty="0" smtClean="0">
                <a:ea typeface="ＭＳ Ｐゴシック" charset="-128"/>
              </a:rPr>
              <a:t>:  Geodesy, Numerical Simulation</a:t>
            </a:r>
          </a:p>
          <a:p>
            <a:pPr>
              <a:defRPr/>
            </a:pPr>
            <a:endParaRPr lang="en-US" dirty="0" smtClean="0">
              <a:ea typeface="ＭＳ Ｐゴシック" charset="-128"/>
            </a:endParaRPr>
          </a:p>
          <a:p>
            <a:pPr>
              <a:defRPr/>
            </a:pPr>
            <a:r>
              <a:rPr lang="en-US" dirty="0" smtClean="0">
                <a:ea typeface="ＭＳ Ｐゴシック" charset="-128"/>
              </a:rPr>
              <a:t>Functionality Highlighted:</a:t>
            </a:r>
          </a:p>
          <a:p>
            <a:pPr>
              <a:defRPr/>
            </a:pPr>
            <a:r>
              <a:rPr lang="en-US" dirty="0" smtClean="0">
                <a:ea typeface="ＭＳ Ｐゴシック" charset="-128"/>
              </a:rPr>
              <a:t>SHAPEREAD</a:t>
            </a:r>
          </a:p>
          <a:p>
            <a:pPr>
              <a:defRPr/>
            </a:pPr>
            <a:r>
              <a:rPr lang="en-US" dirty="0" smtClean="0">
                <a:ea typeface="ＭＳ Ｐゴシック" charset="-128"/>
              </a:rPr>
              <a:t>USAMAP</a:t>
            </a:r>
          </a:p>
          <a:p>
            <a:pPr>
              <a:defRPr/>
            </a:pPr>
            <a:r>
              <a:rPr lang="en-US" dirty="0" smtClean="0">
                <a:ea typeface="ＭＳ Ｐゴシック" charset="-128"/>
              </a:rPr>
              <a:t>SCALERULER</a:t>
            </a:r>
          </a:p>
          <a:p>
            <a:pPr>
              <a:defRPr/>
            </a:pPr>
            <a:r>
              <a:rPr lang="en-US" dirty="0" smtClean="0">
                <a:ea typeface="ＭＳ Ｐゴシック" charset="-128"/>
              </a:rPr>
              <a:t>NORTHARROW</a:t>
            </a:r>
          </a:p>
          <a:p>
            <a:pPr>
              <a:defRPr/>
            </a:pPr>
            <a:r>
              <a:rPr lang="en-US" dirty="0" smtClean="0">
                <a:ea typeface="ＭＳ Ｐゴシック" charset="-128"/>
              </a:rPr>
              <a:t>GEOLOC2GRID</a:t>
            </a:r>
          </a:p>
          <a:p>
            <a:pPr>
              <a:defRPr/>
            </a:pPr>
            <a:r>
              <a:rPr lang="en-US" dirty="0" smtClean="0">
                <a:ea typeface="ＭＳ Ｐゴシック" charset="-128"/>
              </a:rPr>
              <a:t>MAPTRIMS</a:t>
            </a:r>
          </a:p>
          <a:p>
            <a:pPr>
              <a:defRPr/>
            </a:pPr>
            <a:r>
              <a:rPr lang="en-US" dirty="0" smtClean="0">
                <a:ea typeface="ＭＳ Ｐゴシック" charset="-128"/>
              </a:rPr>
              <a:t>INPOLYGON</a:t>
            </a:r>
          </a:p>
          <a:p>
            <a:pPr>
              <a:defRPr/>
            </a:pPr>
            <a:r>
              <a:rPr lang="en-US" dirty="0" smtClean="0">
                <a:ea typeface="ＭＳ Ｐゴシック" charset="-128"/>
              </a:rPr>
              <a:t>QUIVERM</a:t>
            </a:r>
          </a:p>
          <a:p>
            <a:pPr>
              <a:defRPr/>
            </a:pPr>
            <a:endParaRPr lang="en-US" dirty="0" smtClean="0">
              <a:ea typeface="ＭＳ Ｐゴシック" charset="-128"/>
            </a:endParaRPr>
          </a:p>
          <a:p>
            <a:pPr>
              <a:defRPr/>
            </a:pPr>
            <a:endParaRPr lang="en-US" dirty="0" smtClean="0">
              <a:ea typeface="ＭＳ Ｐゴシック" charset="-128"/>
            </a:endParaRPr>
          </a:p>
          <a:p>
            <a:pPr>
              <a:defRPr/>
            </a:pPr>
            <a:r>
              <a:rPr lang="en-US" dirty="0" smtClean="0">
                <a:ea typeface="ＭＳ Ｐゴシック" charset="-128"/>
              </a:rPr>
              <a:t>Please see CRE for demos and recordings</a:t>
            </a:r>
          </a:p>
          <a:p>
            <a:pPr>
              <a:defRPr/>
            </a:pPr>
            <a:r>
              <a:rPr lang="en-US" dirty="0" smtClean="0">
                <a:ea typeface="ＭＳ Ｐゴシック" charset="-128"/>
              </a:rPr>
              <a:t>Just search for ‘mapping’</a:t>
            </a:r>
          </a:p>
          <a:p>
            <a:pPr>
              <a:defRPr/>
            </a:pPr>
            <a:endParaRPr lang="en-US" dirty="0" smtClean="0">
              <a:ea typeface="ＭＳ Ｐゴシック" charset="-128"/>
            </a:endParaRP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123" y="8685234"/>
            <a:ext cx="2972320" cy="457200"/>
          </a:xfrm>
          <a:prstGeom prst="rect">
            <a:avLst/>
          </a:prstGeom>
          <a:ln/>
        </p:spPr>
        <p:txBody>
          <a:bodyPr lIns="90002" tIns="45002" rIns="90002" bIns="45002"/>
          <a:lstStyle/>
          <a:p>
            <a:fld id="{C11E9BA2-1CD3-4647-8AC9-421BA5DE2743}" type="slidenum">
              <a:rPr lang="en-US"/>
              <a:pPr/>
              <a:t>15</a:t>
            </a:fld>
            <a:endParaRPr lang="en-US"/>
          </a:p>
        </p:txBody>
      </p:sp>
      <p:sp>
        <p:nvSpPr>
          <p:cNvPr id="333826" name="Rectangle 2"/>
          <p:cNvSpPr>
            <a:spLocks noGrp="1" noRot="1" noChangeAspect="1" noChangeArrowheads="1" noTextEdit="1"/>
          </p:cNvSpPr>
          <p:nvPr>
            <p:ph type="sldImg"/>
          </p:nvPr>
        </p:nvSpPr>
        <p:spPr>
          <a:xfrm>
            <a:off x="1143000" y="685800"/>
            <a:ext cx="4572000" cy="3429000"/>
          </a:xfrm>
          <a:ln/>
        </p:spPr>
      </p:sp>
      <p:sp>
        <p:nvSpPr>
          <p:cNvPr id="33382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 name="Picture 19" descr="bluemesh.jpg"/>
          <p:cNvPicPr>
            <a:picLocks noChangeAspect="1"/>
          </p:cNvPicPr>
          <p:nvPr userDrawn="1"/>
        </p:nvPicPr>
        <p:blipFill>
          <a:blip r:embed="rId2" cstate="print"/>
          <a:stretch>
            <a:fillRect/>
          </a:stretch>
        </p:blipFill>
        <p:spPr>
          <a:xfrm>
            <a:off x="-2536" y="193"/>
            <a:ext cx="9145012" cy="6870191"/>
          </a:xfrm>
          <a:prstGeom prst="rect">
            <a:avLst/>
          </a:prstGeom>
        </p:spPr>
      </p:pic>
      <p:sp>
        <p:nvSpPr>
          <p:cNvPr id="21" name="Title 1"/>
          <p:cNvSpPr>
            <a:spLocks noGrp="1"/>
          </p:cNvSpPr>
          <p:nvPr>
            <p:ph type="ctrTitle"/>
          </p:nvPr>
        </p:nvSpPr>
        <p:spPr>
          <a:xfrm>
            <a:off x="685800" y="914400"/>
            <a:ext cx="7772400" cy="1828800"/>
          </a:xfrm>
        </p:spPr>
        <p:txBody>
          <a:bodyPr/>
          <a:lstStyle>
            <a:lvl1pPr algn="l">
              <a:defRPr sz="3200">
                <a:solidFill>
                  <a:schemeClr val="tx2"/>
                </a:solidFill>
              </a:defRPr>
            </a:lvl1pPr>
          </a:lstStyle>
          <a:p>
            <a:r>
              <a:rPr lang="en-US" smtClean="0"/>
              <a:t>Click to edit Master title style</a:t>
            </a:r>
            <a:endParaRPr lang="en-US" dirty="0"/>
          </a:p>
        </p:txBody>
      </p:sp>
      <p:sp>
        <p:nvSpPr>
          <p:cNvPr id="22" name="Subtitle 2"/>
          <p:cNvSpPr>
            <a:spLocks noGrp="1"/>
          </p:cNvSpPr>
          <p:nvPr>
            <p:ph type="subTitle" idx="1"/>
          </p:nvPr>
        </p:nvSpPr>
        <p:spPr>
          <a:xfrm>
            <a:off x="685800" y="3203577"/>
            <a:ext cx="7772400" cy="987425"/>
          </a:xfrm>
        </p:spPr>
        <p:txBody>
          <a:bodyPr>
            <a:normAutofit/>
          </a:bodyPr>
          <a:lstStyle>
            <a:lvl1pPr marL="0" indent="0" algn="l">
              <a:buNone/>
              <a:defRPr sz="1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3" name="TextBox 22"/>
          <p:cNvSpPr txBox="1"/>
          <p:nvPr userDrawn="1"/>
        </p:nvSpPr>
        <p:spPr>
          <a:xfrm>
            <a:off x="7226408" y="6527629"/>
            <a:ext cx="1828800" cy="246221"/>
          </a:xfrm>
          <a:prstGeom prst="rect">
            <a:avLst/>
          </a:prstGeom>
          <a:noFill/>
        </p:spPr>
        <p:txBody>
          <a:bodyPr wrap="square" rtlCol="0">
            <a:spAutoFit/>
          </a:bodyPr>
          <a:lstStyle/>
          <a:p>
            <a:r>
              <a:rPr lang="en-US" sz="1000" dirty="0" smtClean="0">
                <a:solidFill>
                  <a:schemeClr val="bg1"/>
                </a:solidFill>
                <a:latin typeface="Arial" pitchFamily="34" charset="0"/>
                <a:cs typeface="Arial" pitchFamily="34" charset="0"/>
              </a:rPr>
              <a:t>© 2013 The MathWorks, Inc.</a:t>
            </a:r>
            <a:endParaRPr lang="en-US" sz="1000" dirty="0">
              <a:solidFill>
                <a:schemeClr val="bg1"/>
              </a:solidFill>
              <a:latin typeface="Arial" pitchFamily="34" charset="0"/>
              <a:cs typeface="Arial" pitchFamily="34" charset="0"/>
            </a:endParaRPr>
          </a:p>
        </p:txBody>
      </p:sp>
      <p:cxnSp>
        <p:nvCxnSpPr>
          <p:cNvPr id="26" name="Straight Connector 25"/>
          <p:cNvCxnSpPr/>
          <p:nvPr userDrawn="1"/>
        </p:nvCxnSpPr>
        <p:spPr>
          <a:xfrm>
            <a:off x="0" y="4333875"/>
            <a:ext cx="9144000" cy="0"/>
          </a:xfrm>
          <a:prstGeom prst="line">
            <a:avLst/>
          </a:prstGeom>
          <a:ln w="57150">
            <a:solidFill>
              <a:schemeClr val="bg1">
                <a:lumMod val="65000"/>
              </a:schemeClr>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77200" cy="990600"/>
          </a:xfrm>
        </p:spPr>
        <p:txBody>
          <a:bodyPr/>
          <a:lstStyle>
            <a:lvl1pPr>
              <a:defRPr sz="2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0"/>
            <a:ext cx="8077200" cy="4648200"/>
          </a:xfrm>
        </p:spPr>
        <p:txBody>
          <a:bodyPr/>
          <a:lstStyle>
            <a:lvl1pPr>
              <a:buSzPct val="75000"/>
              <a:defRPr sz="2400"/>
            </a:lvl1pPr>
            <a:lvl2pPr>
              <a:lnSpc>
                <a:spcPct val="105000"/>
              </a:lnSpc>
              <a:defRPr sz="2000"/>
            </a:lvl2pPr>
            <a:lvl3pPr>
              <a:lnSpc>
                <a:spcPct val="105000"/>
              </a:lnSpc>
              <a:buSzPct val="75000"/>
              <a:defRPr sz="1600"/>
            </a:lvl3pPr>
            <a:lvl4pPr>
              <a:lnSpc>
                <a:spcPct val="105000"/>
              </a:lnSpc>
              <a:defRPr/>
            </a:lvl4pPr>
            <a:lvl5pPr>
              <a:lnSpc>
                <a:spcPct val="105000"/>
              </a:lnSpc>
              <a:defRPr/>
            </a:lvl5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77200" cy="990600"/>
          </a:xfrm>
        </p:spPr>
        <p:txBody>
          <a:body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eature">
    <p:spTree>
      <p:nvGrpSpPr>
        <p:cNvPr id="1" name=""/>
        <p:cNvGrpSpPr/>
        <p:nvPr/>
      </p:nvGrpSpPr>
      <p:grpSpPr>
        <a:xfrm>
          <a:off x="0" y="0"/>
          <a:ext cx="0" cy="0"/>
          <a:chOff x="0" y="0"/>
          <a:chExt cx="0" cy="0"/>
        </a:xfrm>
      </p:grpSpPr>
      <p:sp>
        <p:nvSpPr>
          <p:cNvPr id="10" name="Title 1"/>
          <p:cNvSpPr>
            <a:spLocks noGrp="1"/>
          </p:cNvSpPr>
          <p:nvPr>
            <p:ph type="title"/>
          </p:nvPr>
        </p:nvSpPr>
        <p:spPr>
          <a:xfrm>
            <a:off x="457200" y="457200"/>
            <a:ext cx="7086600" cy="990600"/>
          </a:xfrm>
        </p:spPr>
        <p:txBody>
          <a:bodyPr anchor="t" anchorCtr="0"/>
          <a:lstStyle>
            <a:lvl1pPr algn="l">
              <a:defRPr sz="2800" b="1">
                <a:solidFill>
                  <a:schemeClr val="tx2"/>
                </a:solidFill>
              </a:defRPr>
            </a:lvl1pPr>
          </a:lstStyle>
          <a:p>
            <a:r>
              <a:rPr lang="en-US" smtClean="0"/>
              <a:t>Click to edit Master title style</a:t>
            </a:r>
            <a:endParaRPr lang="en-US" dirty="0"/>
          </a:p>
        </p:txBody>
      </p:sp>
      <p:sp>
        <p:nvSpPr>
          <p:cNvPr id="11" name="Content Placeholder 2"/>
          <p:cNvSpPr>
            <a:spLocks noGrp="1"/>
          </p:cNvSpPr>
          <p:nvPr>
            <p:ph sz="half" idx="10" hasCustomPrompt="1"/>
          </p:nvPr>
        </p:nvSpPr>
        <p:spPr>
          <a:xfrm>
            <a:off x="457200" y="2819400"/>
            <a:ext cx="3810000" cy="3200400"/>
          </a:xfrm>
        </p:spPr>
        <p:txBody>
          <a:bodyPr/>
          <a:lstStyle>
            <a:lvl1pPr>
              <a:buClr>
                <a:srgbClr val="125687"/>
              </a:buClr>
              <a:buSzTx/>
              <a:defRPr sz="1800" baseline="0"/>
            </a:lvl1pPr>
            <a:lvl2pPr>
              <a:defRPr sz="1600"/>
            </a:lvl2pPr>
            <a:lvl3pPr>
              <a:buNone/>
              <a:defRPr sz="1600"/>
            </a:lvl3pPr>
            <a:lvl4pPr>
              <a:defRPr sz="1800"/>
            </a:lvl4pPr>
            <a:lvl5pPr>
              <a:defRPr sz="1800"/>
            </a:lvl5pPr>
            <a:lvl6pPr>
              <a:defRPr sz="1800"/>
            </a:lvl6pPr>
            <a:lvl7pPr>
              <a:defRPr sz="1800"/>
            </a:lvl7pPr>
            <a:lvl8pPr>
              <a:defRPr sz="1800"/>
            </a:lvl8pPr>
            <a:lvl9pPr>
              <a:defRPr sz="1800"/>
            </a:lvl9pPr>
          </a:lstStyle>
          <a:p>
            <a:pPr lvl="0">
              <a:buClr>
                <a:srgbClr val="125687"/>
              </a:buClr>
              <a:buSzTx/>
            </a:pPr>
            <a:r>
              <a:rPr lang="en-US" dirty="0" smtClean="0"/>
              <a:t>Click to add b</a:t>
            </a:r>
            <a:r>
              <a:rPr lang="en-US" sz="1800" dirty="0" smtClean="0">
                <a:solidFill>
                  <a:prstClr val="black"/>
                </a:solidFill>
              </a:rPr>
              <a:t>rief summary and benefits of feature (ideally three bullets)</a:t>
            </a:r>
          </a:p>
          <a:p>
            <a:pPr lvl="1"/>
            <a:r>
              <a:rPr lang="en-US" dirty="0" smtClean="0"/>
              <a:t>Second level</a:t>
            </a:r>
          </a:p>
        </p:txBody>
      </p:sp>
      <p:sp>
        <p:nvSpPr>
          <p:cNvPr id="13" name="Text Placeholder 11"/>
          <p:cNvSpPr>
            <a:spLocks noGrp="1"/>
          </p:cNvSpPr>
          <p:nvPr>
            <p:ph type="body" sz="quarter" idx="11" hasCustomPrompt="1"/>
          </p:nvPr>
        </p:nvSpPr>
        <p:spPr>
          <a:xfrm>
            <a:off x="457200" y="1600200"/>
            <a:ext cx="3810000" cy="838200"/>
          </a:xfrm>
        </p:spPr>
        <p:txBody>
          <a:bodyPr anchor="t"/>
          <a:lstStyle>
            <a:lvl1pPr marL="0" indent="0" algn="l">
              <a:buNone/>
              <a:defRPr sz="2000" b="1" baseline="0"/>
            </a:lvl1pPr>
          </a:lstStyle>
          <a:p>
            <a:pPr lvl="0"/>
            <a:r>
              <a:rPr lang="en-US" dirty="0" smtClean="0"/>
              <a:t>Click to add headline</a:t>
            </a:r>
            <a:r>
              <a:rPr lang="en-US" sz="2000" b="1" dirty="0" smtClean="0">
                <a:solidFill>
                  <a:prstClr val="black"/>
                </a:solidFill>
              </a:rPr>
              <a:t> providing value of feature</a:t>
            </a:r>
            <a:endParaRPr lang="en-US" dirty="0" smtClean="0"/>
          </a:p>
        </p:txBody>
      </p:sp>
      <p:sp>
        <p:nvSpPr>
          <p:cNvPr id="14" name="Text Placeholder 2"/>
          <p:cNvSpPr>
            <a:spLocks noGrp="1"/>
          </p:cNvSpPr>
          <p:nvPr>
            <p:ph type="body" sz="half" idx="12" hasCustomPrompt="1"/>
          </p:nvPr>
        </p:nvSpPr>
        <p:spPr>
          <a:xfrm>
            <a:off x="457200" y="6172200"/>
            <a:ext cx="4572000" cy="533400"/>
          </a:xfrm>
        </p:spPr>
        <p:txBody>
          <a:bodyPr anchor="b" anchorCtr="0"/>
          <a:lstStyle>
            <a:lvl1pPr marL="230188" indent="-228600">
              <a:buClrTx/>
              <a:buSzPct val="125000"/>
              <a:buFont typeface="Courier New" pitchFamily="49" charset="0"/>
              <a:buChar char="»"/>
              <a:defRPr sz="1600" b="0">
                <a:latin typeface="Courier New" pitchFamily="49" charset="0"/>
                <a:cs typeface="Courier New" pitchFamily="49" charset="0"/>
              </a:defRPr>
            </a:lvl1pPr>
          </a:lstStyle>
          <a:p>
            <a:pPr lvl="0"/>
            <a:r>
              <a:rPr lang="en-US" dirty="0" smtClean="0"/>
              <a:t>Click to add </a:t>
            </a:r>
            <a:r>
              <a:rPr lang="en-US" sz="1600" dirty="0" err="1" smtClean="0">
                <a:latin typeface="Courier New" pitchFamily="49" charset="0"/>
                <a:cs typeface="Courier New" pitchFamily="49" charset="0"/>
              </a:rPr>
              <a:t>product_example_name</a:t>
            </a:r>
            <a:r>
              <a:rPr lang="en-US" sz="1600" dirty="0" smtClean="0">
                <a:latin typeface="Courier New" pitchFamily="49" charset="0"/>
                <a:cs typeface="Courier New" pitchFamily="49" charset="0"/>
              </a:rPr>
              <a:t>.</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914525"/>
            <a:ext cx="7772400" cy="1362075"/>
          </a:xfrm>
        </p:spPr>
        <p:txBody>
          <a:bodyPr anchor="t"/>
          <a:lstStyle>
            <a:lvl1pPr algn="ctr">
              <a:defRPr sz="3200" b="1" cap="none">
                <a:solidFill>
                  <a:schemeClr val="tx2"/>
                </a:solidFill>
              </a:defRPr>
            </a:lvl1pPr>
          </a:lstStyle>
          <a:p>
            <a:r>
              <a:rPr lang="en-US" dirty="0" smtClean="0"/>
              <a:t>Click to edit Section Header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77200" cy="990600"/>
          </a:xfrm>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2"/>
            <a:ext cx="3886200" cy="4648199"/>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600202"/>
            <a:ext cx="3886200" cy="4648199"/>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Box 15"/>
          <p:cNvSpPr txBox="1">
            <a:spLocks noChangeArrowheads="1"/>
          </p:cNvSpPr>
          <p:nvPr userDrawn="1"/>
        </p:nvSpPr>
        <p:spPr bwMode="auto">
          <a:xfrm>
            <a:off x="455613" y="1600200"/>
            <a:ext cx="8074152" cy="4648200"/>
          </a:xfrm>
          <a:prstGeom prst="rect">
            <a:avLst/>
          </a:prstGeom>
          <a:noFill/>
          <a:ln w="9525">
            <a:noFill/>
            <a:miter lim="800000"/>
            <a:headEnd/>
            <a:tailEnd/>
          </a:ln>
          <a:effectLst/>
        </p:spPr>
        <p:txBody>
          <a:bodyPr wrap="none"/>
          <a:lstStyle/>
          <a:p>
            <a:pPr marL="341313" lvl="0" indent="-341313">
              <a:buClr>
                <a:schemeClr val="tx2"/>
              </a:buClr>
              <a:buSzPct val="75000"/>
              <a:buFont typeface="Wingdings" pitchFamily="2" charset="2"/>
              <a:buChar char="§"/>
              <a:tabLst>
                <a:tab pos="457200" algn="l"/>
              </a:tabLst>
            </a:pPr>
            <a:r>
              <a:rPr lang="en-US" sz="2400" dirty="0" smtClean="0">
                <a:latin typeface="Arial" pitchFamily="34" charset="0"/>
                <a:cs typeface="Arial" pitchFamily="34" charset="0"/>
              </a:rPr>
              <a:t>Edit</a:t>
            </a:r>
            <a:r>
              <a:rPr lang="en-US" sz="2400" baseline="0" dirty="0" smtClean="0">
                <a:latin typeface="Arial" pitchFamily="34" charset="0"/>
                <a:cs typeface="Arial" pitchFamily="34" charset="0"/>
              </a:rPr>
              <a:t> in Slide Master view to e</a:t>
            </a:r>
            <a:r>
              <a:rPr lang="en-US" sz="2400" dirty="0" smtClean="0">
                <a:latin typeface="Arial" pitchFamily="34" charset="0"/>
                <a:cs typeface="Arial" pitchFamily="34" charset="0"/>
              </a:rPr>
              <a:t>nter agenda items</a:t>
            </a:r>
          </a:p>
          <a:p>
            <a:pPr marL="341313" lvl="0" indent="-341313">
              <a:buClr>
                <a:schemeClr val="tx2"/>
              </a:buClr>
              <a:buSzPct val="75000"/>
              <a:buFont typeface="Wingdings" pitchFamily="2" charset="2"/>
              <a:buChar char="§"/>
              <a:tabLst>
                <a:tab pos="457200" algn="l"/>
              </a:tabLst>
            </a:pPr>
            <a:r>
              <a:rPr lang="en-US" sz="2400" dirty="0" smtClean="0">
                <a:latin typeface="Arial" pitchFamily="34" charset="0"/>
                <a:cs typeface="Arial" pitchFamily="34" charset="0"/>
              </a:rPr>
              <a:t>Bullet 2</a:t>
            </a:r>
          </a:p>
          <a:p>
            <a:pPr marL="341313" lvl="0" indent="-341313">
              <a:buClr>
                <a:schemeClr val="tx2"/>
              </a:buClr>
              <a:buSzPct val="75000"/>
              <a:buFont typeface="Wingdings" pitchFamily="2" charset="2"/>
              <a:buChar char="§"/>
              <a:tabLst>
                <a:tab pos="457200" algn="l"/>
              </a:tabLst>
            </a:pPr>
            <a:r>
              <a:rPr lang="en-US" sz="2400" dirty="0" smtClean="0">
                <a:latin typeface="Arial" pitchFamily="34" charset="0"/>
                <a:cs typeface="Arial" pitchFamily="34" charset="0"/>
              </a:rPr>
              <a:t>Bullet</a:t>
            </a:r>
            <a:r>
              <a:rPr lang="en-US" sz="2400" baseline="0" dirty="0" smtClean="0">
                <a:latin typeface="Arial" pitchFamily="34" charset="0"/>
                <a:cs typeface="Arial" pitchFamily="34" charset="0"/>
              </a:rPr>
              <a:t> 3</a:t>
            </a:r>
          </a:p>
          <a:p>
            <a:pPr marL="341313" lvl="0" indent="-341313">
              <a:buClr>
                <a:schemeClr val="tx2"/>
              </a:buClr>
              <a:buSzPct val="75000"/>
              <a:buFont typeface="Wingdings" pitchFamily="2" charset="2"/>
              <a:buChar char="§"/>
              <a:tabLst>
                <a:tab pos="457200" algn="l"/>
              </a:tabLst>
            </a:pPr>
            <a:r>
              <a:rPr lang="en-US" sz="2400" baseline="0" dirty="0" smtClean="0">
                <a:latin typeface="Arial" pitchFamily="34" charset="0"/>
                <a:cs typeface="Arial" pitchFamily="34" charset="0"/>
              </a:rPr>
              <a:t>Bullet 4</a:t>
            </a:r>
          </a:p>
          <a:p>
            <a:pPr marL="341313" lvl="0" indent="-341313">
              <a:buClr>
                <a:schemeClr val="tx2"/>
              </a:buClr>
              <a:buSzPct val="75000"/>
              <a:buFont typeface="Wingdings" pitchFamily="2" charset="2"/>
              <a:buChar char="§"/>
              <a:tabLst>
                <a:tab pos="457200" algn="l"/>
              </a:tabLst>
            </a:pPr>
            <a:endParaRPr lang="en-US" sz="2400" dirty="0">
              <a:latin typeface="Arial" pitchFamily="34" charset="0"/>
              <a:cs typeface="Arial" pitchFamily="34" charset="0"/>
            </a:endParaRPr>
          </a:p>
        </p:txBody>
      </p:sp>
      <p:sp>
        <p:nvSpPr>
          <p:cNvPr id="5" name="Text Box 16"/>
          <p:cNvSpPr txBox="1">
            <a:spLocks noChangeArrowheads="1"/>
          </p:cNvSpPr>
          <p:nvPr userDrawn="1"/>
        </p:nvSpPr>
        <p:spPr bwMode="auto">
          <a:xfrm>
            <a:off x="455613" y="464695"/>
            <a:ext cx="8074152" cy="1143000"/>
          </a:xfrm>
          <a:prstGeom prst="rect">
            <a:avLst/>
          </a:prstGeom>
          <a:noFill/>
          <a:ln w="9525">
            <a:noFill/>
            <a:miter lim="800000"/>
            <a:headEnd/>
            <a:tailEnd/>
          </a:ln>
          <a:effectLst/>
        </p:spPr>
        <p:txBody>
          <a:bodyPr wrap="none"/>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2"/>
                </a:solidFill>
                <a:latin typeface="Arial" pitchFamily="34" charset="0"/>
                <a:cs typeface="Arial" pitchFamily="34" charset="0"/>
              </a:rPr>
              <a:t>Edit in Slide</a:t>
            </a:r>
            <a:r>
              <a:rPr lang="en-US" sz="2800" b="1" baseline="0" dirty="0" smtClean="0">
                <a:solidFill>
                  <a:schemeClr val="tx2"/>
                </a:solidFill>
                <a:latin typeface="Arial" pitchFamily="34" charset="0"/>
                <a:cs typeface="Arial" pitchFamily="34" charset="0"/>
              </a:rPr>
              <a:t> Master view to e</a:t>
            </a:r>
            <a:r>
              <a:rPr lang="en-US" sz="2800" b="1" dirty="0" smtClean="0">
                <a:solidFill>
                  <a:schemeClr val="tx2"/>
                </a:solidFill>
                <a:latin typeface="Arial" pitchFamily="34" charset="0"/>
                <a:cs typeface="Arial" pitchFamily="34" charset="0"/>
              </a:rPr>
              <a:t>nter agenda</a:t>
            </a:r>
            <a:r>
              <a:rPr lang="en-US" sz="2800" b="1" baseline="0" dirty="0" smtClean="0">
                <a:solidFill>
                  <a:schemeClr val="tx2"/>
                </a:solidFill>
                <a:latin typeface="Arial" pitchFamily="34" charset="0"/>
                <a:cs typeface="Arial" pitchFamily="34" charset="0"/>
              </a:rPr>
              <a:t> title</a:t>
            </a:r>
            <a:endParaRPr lang="en-US" sz="2800" b="1" dirty="0" smtClean="0">
              <a:solidFill>
                <a:schemeClr val="tx2"/>
              </a:solidFill>
              <a:latin typeface="Arial" pitchFamily="34" charset="0"/>
              <a:cs typeface="Arial"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077200" cy="990600"/>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077200" cy="464820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pic>
        <p:nvPicPr>
          <p:cNvPr id="9" name="Picture 8" descr="logo647.png"/>
          <p:cNvPicPr>
            <a:picLocks noChangeAspect="1"/>
          </p:cNvPicPr>
          <p:nvPr/>
        </p:nvPicPr>
        <p:blipFill>
          <a:blip r:embed="rId10" cstate="print"/>
          <a:stretch>
            <a:fillRect/>
          </a:stretch>
        </p:blipFill>
        <p:spPr>
          <a:xfrm>
            <a:off x="7474704" y="47717"/>
            <a:ext cx="1562100" cy="424983"/>
          </a:xfrm>
          <a:prstGeom prst="rect">
            <a:avLst/>
          </a:prstGeom>
        </p:spPr>
      </p:pic>
      <p:cxnSp>
        <p:nvCxnSpPr>
          <p:cNvPr id="11" name="Straight Connector 11"/>
          <p:cNvCxnSpPr/>
          <p:nvPr/>
        </p:nvCxnSpPr>
        <p:spPr>
          <a:xfrm rot="10800000" flipV="1">
            <a:off x="228602" y="246871"/>
            <a:ext cx="7016865" cy="270628"/>
          </a:xfrm>
          <a:prstGeom prst="bentConnector3">
            <a:avLst>
              <a:gd name="adj1" fmla="val 99917"/>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8686800" y="6484952"/>
            <a:ext cx="457200" cy="381001"/>
          </a:xfrm>
          <a:prstGeom prst="rect">
            <a:avLst/>
          </a:prstGeom>
          <a:noFill/>
          <a:ln w="12700">
            <a:noFill/>
          </a:ln>
        </p:spPr>
        <p:txBody>
          <a:bodyPr wrap="square" anchor="ctr">
            <a:noAutofit/>
          </a:bodyPr>
          <a:lstStyle/>
          <a:p>
            <a:pPr algn="ctr"/>
            <a:fld id="{47FBD1EF-0801-4063-B668-C71608ACC70F}" type="slidenum">
              <a:rPr kumimoji="0" lang="en-US" sz="1200" b="1" i="0" u="none" strike="noStrike" kern="1200" cap="none" spc="0" normalizeH="0" baseline="0" noProof="0" smtClean="0">
                <a:ln>
                  <a:noFill/>
                </a:ln>
                <a:solidFill>
                  <a:schemeClr val="tx2"/>
                </a:solidFill>
                <a:effectLst/>
                <a:uLnTx/>
                <a:uFillTx/>
                <a:latin typeface="Arial" pitchFamily="34" charset="0"/>
                <a:ea typeface="+mn-ea"/>
                <a:cs typeface="Arial" pitchFamily="34" charset="0"/>
              </a:rPr>
              <a:pPr algn="ctr"/>
              <a:t>‹#›</a:t>
            </a:fld>
            <a:endParaRPr lang="en-US" sz="1200" b="1"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9" r:id="rId4"/>
    <p:sldLayoutId id="2147483663" r:id="rId5"/>
    <p:sldLayoutId id="2147483651" r:id="rId6"/>
    <p:sldLayoutId id="2147483652" r:id="rId7"/>
    <p:sldLayoutId id="2147483664" r:id="rId8"/>
  </p:sldLayoutIdLst>
  <p:hf hdr="0" ftr="0" dt="0"/>
  <p:txStyles>
    <p:titleStyle>
      <a:lvl1pPr algn="l" defTabSz="914400" rtl="0" eaLnBrk="1" latinLnBrk="0" hangingPunct="1">
        <a:spcBef>
          <a:spcPct val="0"/>
        </a:spcBef>
        <a:buNone/>
        <a:defRPr sz="28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chemeClr val="tx2"/>
        </a:buClr>
        <a:buSzPct val="75000"/>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chemeClr val="tx2"/>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tx2"/>
        </a:buClr>
        <a:buSzPct val="75000"/>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tx2"/>
        </a:buClr>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14.jpeg"/><Relationship Id="rId12" Type="http://schemas.openxmlformats.org/officeDocument/2006/relationships/image" Target="../media/image15.png"/><Relationship Id="rId13"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9.jpeg"/><Relationship Id="rId6" Type="http://schemas.openxmlformats.org/officeDocument/2006/relationships/hyperlink" Target="http://www.mathworks.com/cmsimages/main_w_l_4670.jpg" TargetMode="External"/><Relationship Id="rId7" Type="http://schemas.openxmlformats.org/officeDocument/2006/relationships/image" Target="../media/image10.jpeg"/><Relationship Id="rId8" Type="http://schemas.openxmlformats.org/officeDocument/2006/relationships/image" Target="../media/image11.jpeg"/><Relationship Id="rId9" Type="http://schemas.openxmlformats.org/officeDocument/2006/relationships/image" Target="../media/image12.png"/><Relationship Id="rId10"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emf"/></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mathwork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4495800" cy="1828800"/>
          </a:xfrm>
        </p:spPr>
        <p:txBody>
          <a:bodyPr/>
          <a:lstStyle/>
          <a:p>
            <a:r>
              <a:rPr lang="en-US" dirty="0" smtClean="0"/>
              <a:t>Working with Scientific Data in MATLAB</a:t>
            </a:r>
            <a:endParaRPr lang="en-US" dirty="0"/>
          </a:p>
        </p:txBody>
      </p:sp>
      <p:sp>
        <p:nvSpPr>
          <p:cNvPr id="3" name="Subtitle 2"/>
          <p:cNvSpPr>
            <a:spLocks noGrp="1"/>
          </p:cNvSpPr>
          <p:nvPr>
            <p:ph type="subTitle" idx="1"/>
          </p:nvPr>
        </p:nvSpPr>
        <p:spPr>
          <a:xfrm>
            <a:off x="685800" y="3203577"/>
            <a:ext cx="4495800" cy="987425"/>
          </a:xfrm>
        </p:spPr>
        <p:txBody>
          <a:bodyPr/>
          <a:lstStyle/>
          <a:p>
            <a:r>
              <a:rPr lang="en-US" dirty="0" smtClean="0"/>
              <a:t>Nick Haddad</a:t>
            </a:r>
          </a:p>
          <a:p>
            <a:r>
              <a:rPr lang="en-US" dirty="0" smtClean="0"/>
              <a:t>Software Engineering Manager</a:t>
            </a:r>
            <a:endParaRPr lang="en-US" dirty="0"/>
          </a:p>
          <a:p>
            <a:r>
              <a:rPr lang="en-US" dirty="0" err="1" smtClean="0"/>
              <a:t>MathWorks</a:t>
            </a:r>
            <a:endParaRPr lang="en-US" dirty="0" smtClean="0"/>
          </a:p>
        </p:txBody>
      </p:sp>
      <p:pic>
        <p:nvPicPr>
          <p:cNvPr id="4" name="Picture 3" descr="polarcap_1979.bmp"/>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94048" l="15714" r="90000">
                        <a14:foregroundMark x1="16607" y1="2857" x2="90000" y2="3810"/>
                      </a14:backgroundRemoval>
                    </a14:imgEffect>
                  </a14:imgLayer>
                </a14:imgProps>
              </a:ext>
            </a:extLst>
          </a:blip>
          <a:srcRect l="-425" t="-493" r="425" b="2595"/>
          <a:stretch/>
        </p:blipFill>
        <p:spPr>
          <a:xfrm>
            <a:off x="4419602" y="1295401"/>
            <a:ext cx="4427807" cy="319510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29200" y="2057400"/>
            <a:ext cx="3112618" cy="2336800"/>
          </a:xfrm>
          <a:prstGeom prst="rect">
            <a:avLst/>
          </a:prstGeom>
        </p:spPr>
      </p:pic>
      <p:sp>
        <p:nvSpPr>
          <p:cNvPr id="9219" name="Rectangle 2"/>
          <p:cNvSpPr>
            <a:spLocks noGrp="1" noChangeArrowheads="1"/>
          </p:cNvSpPr>
          <p:nvPr>
            <p:ph type="title"/>
          </p:nvPr>
        </p:nvSpPr>
        <p:spPr/>
        <p:txBody>
          <a:bodyPr/>
          <a:lstStyle/>
          <a:p>
            <a:r>
              <a:rPr lang="en-US" sz="2400" dirty="0">
                <a:solidFill>
                  <a:srgbClr val="215383"/>
                </a:solidFill>
              </a:rPr>
              <a:t/>
            </a:r>
            <a:br>
              <a:rPr lang="en-US" sz="2400" dirty="0">
                <a:solidFill>
                  <a:srgbClr val="215383"/>
                </a:solidFill>
              </a:rPr>
            </a:br>
            <a:r>
              <a:rPr lang="en-US" sz="1000" dirty="0">
                <a:solidFill>
                  <a:srgbClr val="215383"/>
                </a:solidFill>
              </a:rPr>
              <a:t/>
            </a:r>
            <a:br>
              <a:rPr lang="en-US" sz="1000" dirty="0">
                <a:solidFill>
                  <a:srgbClr val="215383"/>
                </a:solidFill>
              </a:rPr>
            </a:br>
            <a:r>
              <a:rPr lang="en-US" sz="2400" dirty="0">
                <a:solidFill>
                  <a:srgbClr val="215383"/>
                </a:solidFill>
              </a:rPr>
              <a:t>The leading environment </a:t>
            </a:r>
            <a:r>
              <a:rPr lang="en-US" sz="2400" dirty="0" smtClean="0">
                <a:solidFill>
                  <a:srgbClr val="215383"/>
                </a:solidFill>
              </a:rPr>
              <a:t>for technical computing</a:t>
            </a:r>
            <a:endParaRPr lang="en-US" dirty="0" smtClean="0"/>
          </a:p>
        </p:txBody>
      </p:sp>
      <p:sp>
        <p:nvSpPr>
          <p:cNvPr id="9220" name="Rectangle 3"/>
          <p:cNvSpPr>
            <a:spLocks noGrp="1" noChangeArrowheads="1"/>
          </p:cNvSpPr>
          <p:nvPr>
            <p:ph type="body" idx="1"/>
          </p:nvPr>
        </p:nvSpPr>
        <p:spPr>
          <a:xfrm>
            <a:off x="457200" y="1904999"/>
            <a:ext cx="8077200" cy="4331897"/>
          </a:xfrm>
        </p:spPr>
        <p:txBody>
          <a:bodyPr/>
          <a:lstStyle/>
          <a:p>
            <a:r>
              <a:rPr lang="en-US" sz="1600" dirty="0" smtClean="0"/>
              <a:t>The </a:t>
            </a:r>
            <a:r>
              <a:rPr lang="en-US" sz="1600" dirty="0"/>
              <a:t>i</a:t>
            </a:r>
            <a:r>
              <a:rPr lang="en-US" sz="1600" dirty="0" smtClean="0"/>
              <a:t>ndustry-standard, high-level </a:t>
            </a:r>
            <a:br>
              <a:rPr lang="en-US" sz="1600" dirty="0" smtClean="0"/>
            </a:br>
            <a:r>
              <a:rPr lang="en-US" sz="1600" dirty="0" smtClean="0"/>
              <a:t>programming language </a:t>
            </a:r>
            <a:br>
              <a:rPr lang="en-US" sz="1600" dirty="0" smtClean="0"/>
            </a:br>
            <a:r>
              <a:rPr lang="en-US" sz="1600" dirty="0" smtClean="0"/>
              <a:t>for algorithm development </a:t>
            </a:r>
          </a:p>
          <a:p>
            <a:r>
              <a:rPr lang="en-US" sz="1600" dirty="0" smtClean="0"/>
              <a:t>Numeric computation</a:t>
            </a:r>
          </a:p>
          <a:p>
            <a:r>
              <a:rPr lang="en-US" sz="1600" dirty="0" smtClean="0"/>
              <a:t>Parallel computing, with multicore and</a:t>
            </a:r>
            <a:br>
              <a:rPr lang="en-US" sz="1600" dirty="0" smtClean="0"/>
            </a:br>
            <a:r>
              <a:rPr lang="en-US" sz="1600" dirty="0" smtClean="0"/>
              <a:t>multiprocessor support</a:t>
            </a:r>
          </a:p>
          <a:p>
            <a:r>
              <a:rPr lang="en-US" sz="1600" dirty="0" smtClean="0"/>
              <a:t>Data analysis and visualization</a:t>
            </a:r>
          </a:p>
          <a:p>
            <a:r>
              <a:rPr lang="en-US" sz="1600" dirty="0" smtClean="0"/>
              <a:t>Toolboxes for signal and image</a:t>
            </a:r>
            <a:br>
              <a:rPr lang="en-US" sz="1600" dirty="0" smtClean="0"/>
            </a:br>
            <a:r>
              <a:rPr lang="en-US" sz="1600" dirty="0" smtClean="0"/>
              <a:t>processing, statistics, optimization,</a:t>
            </a:r>
            <a:br>
              <a:rPr lang="en-US" sz="1600" dirty="0" smtClean="0"/>
            </a:br>
            <a:r>
              <a:rPr lang="en-US" sz="1600" dirty="0" smtClean="0"/>
              <a:t>symbolic math, and other areas</a:t>
            </a:r>
          </a:p>
          <a:p>
            <a:r>
              <a:rPr lang="en-US" sz="1600" dirty="0" smtClean="0"/>
              <a:t>Tools for application development </a:t>
            </a:r>
            <a:br>
              <a:rPr lang="en-US" sz="1600" dirty="0" smtClean="0"/>
            </a:br>
            <a:r>
              <a:rPr lang="en-US" sz="1600" dirty="0" smtClean="0"/>
              <a:t>and deployment</a:t>
            </a:r>
          </a:p>
          <a:p>
            <a:r>
              <a:rPr lang="en-US" sz="1600" dirty="0" smtClean="0"/>
              <a:t>Foundation of MathWorks products</a:t>
            </a:r>
          </a:p>
        </p:txBody>
      </p:sp>
      <p:pic>
        <p:nvPicPr>
          <p:cNvPr id="9221" name="Picture 8"/>
          <p:cNvPicPr>
            <a:picLocks noChangeAspect="1" noChangeArrowheads="1"/>
          </p:cNvPicPr>
          <p:nvPr/>
        </p:nvPicPr>
        <p:blipFill>
          <a:blip r:embed="rId4" cstate="print"/>
          <a:srcRect/>
          <a:stretch>
            <a:fillRect/>
          </a:stretch>
        </p:blipFill>
        <p:spPr bwMode="auto">
          <a:xfrm>
            <a:off x="537583" y="533401"/>
            <a:ext cx="2057400" cy="407988"/>
          </a:xfrm>
          <a:prstGeom prst="rect">
            <a:avLst/>
          </a:prstGeom>
          <a:noFill/>
          <a:ln w="9525">
            <a:noFill/>
            <a:miter lim="800000"/>
            <a:headEnd/>
            <a:tailEnd/>
          </a:ln>
        </p:spPr>
      </p:pic>
      <p:pic>
        <p:nvPicPr>
          <p:cNvPr id="9222" name="Picture 2"/>
          <p:cNvPicPr>
            <a:picLocks noChangeAspect="1" noChangeArrowheads="1"/>
          </p:cNvPicPr>
          <p:nvPr/>
        </p:nvPicPr>
        <p:blipFill>
          <a:blip r:embed="rId5" cstate="print"/>
          <a:srcRect/>
          <a:stretch>
            <a:fillRect/>
          </a:stretch>
        </p:blipFill>
        <p:spPr bwMode="auto">
          <a:xfrm>
            <a:off x="6697663" y="3306763"/>
            <a:ext cx="2163762" cy="1884363"/>
          </a:xfrm>
          <a:prstGeom prst="rect">
            <a:avLst/>
          </a:prstGeom>
          <a:noFill/>
          <a:ln w="9525">
            <a:noFill/>
            <a:miter lim="800000"/>
            <a:headEnd/>
            <a:tailEnd/>
          </a:ln>
        </p:spPr>
      </p:pic>
      <p:pic>
        <p:nvPicPr>
          <p:cNvPr id="9223" name="Picture 4"/>
          <p:cNvPicPr>
            <a:picLocks noChangeAspect="1" noChangeArrowheads="1"/>
          </p:cNvPicPr>
          <p:nvPr/>
        </p:nvPicPr>
        <p:blipFill>
          <a:blip r:embed="rId6" cstate="print"/>
          <a:srcRect/>
          <a:stretch>
            <a:fillRect/>
          </a:stretch>
        </p:blipFill>
        <p:spPr bwMode="auto">
          <a:xfrm>
            <a:off x="5491165" y="4543425"/>
            <a:ext cx="2136775" cy="1760539"/>
          </a:xfrm>
          <a:prstGeom prst="rect">
            <a:avLst/>
          </a:prstGeom>
          <a:noFill/>
          <a:ln w="9525">
            <a:noFill/>
            <a:miter lim="800000"/>
            <a:headEnd/>
            <a:tailEnd/>
          </a:ln>
        </p:spPr>
      </p:pic>
    </p:spTree>
    <p:extLst>
      <p:ext uri="{BB962C8B-B14F-4D97-AF65-F5344CB8AC3E}">
        <p14:creationId xmlns:p14="http://schemas.microsoft.com/office/powerpoint/2010/main" val="847023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819400" y="3733800"/>
            <a:ext cx="3429000" cy="2574325"/>
          </a:xfrm>
          <a:prstGeom prst="rect">
            <a:avLst/>
          </a:prstGeom>
        </p:spPr>
      </p:pic>
      <p:sp>
        <p:nvSpPr>
          <p:cNvPr id="1484803" name="Text Box 3"/>
          <p:cNvSpPr txBox="1">
            <a:spLocks noChangeArrowheads="1"/>
          </p:cNvSpPr>
          <p:nvPr/>
        </p:nvSpPr>
        <p:spPr bwMode="auto">
          <a:xfrm>
            <a:off x="533400" y="4267201"/>
            <a:ext cx="2057400" cy="297517"/>
          </a:xfrm>
          <a:prstGeom prst="rect">
            <a:avLst/>
          </a:prstGeom>
          <a:noFill/>
          <a:ln w="12700">
            <a:noFill/>
            <a:miter lim="800000"/>
            <a:headEnd/>
            <a:tailEnd/>
          </a:ln>
          <a:effectLst/>
        </p:spPr>
        <p:txBody>
          <a:bodyPr>
            <a:spAutoFit/>
          </a:bodyPr>
          <a:lstStyle/>
          <a:p>
            <a:pPr>
              <a:spcBef>
                <a:spcPct val="50000"/>
              </a:spcBef>
            </a:pPr>
            <a:r>
              <a:rPr lang="en-US" sz="2000" b="1" baseline="-25000">
                <a:latin typeface="Arial" charset="0"/>
              </a:rPr>
              <a:t>Database Toolbox</a:t>
            </a:r>
          </a:p>
        </p:txBody>
      </p:sp>
      <p:sp>
        <p:nvSpPr>
          <p:cNvPr id="1484804" name="Line 4"/>
          <p:cNvSpPr>
            <a:spLocks noChangeShapeType="1"/>
          </p:cNvSpPr>
          <p:nvPr/>
        </p:nvSpPr>
        <p:spPr bwMode="auto">
          <a:xfrm flipH="1" flipV="1">
            <a:off x="2362200" y="3048000"/>
            <a:ext cx="609600" cy="38100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05" name="Text Box 5"/>
          <p:cNvSpPr txBox="1">
            <a:spLocks noChangeArrowheads="1"/>
          </p:cNvSpPr>
          <p:nvPr/>
        </p:nvSpPr>
        <p:spPr bwMode="auto">
          <a:xfrm>
            <a:off x="685800" y="2895601"/>
            <a:ext cx="1676400" cy="297517"/>
          </a:xfrm>
          <a:prstGeom prst="rect">
            <a:avLst/>
          </a:prstGeom>
          <a:noFill/>
          <a:ln w="12700">
            <a:noFill/>
            <a:miter lim="800000"/>
            <a:headEnd/>
            <a:tailEnd/>
          </a:ln>
          <a:effectLst/>
        </p:spPr>
        <p:txBody>
          <a:bodyPr>
            <a:spAutoFit/>
          </a:bodyPr>
          <a:lstStyle/>
          <a:p>
            <a:pPr>
              <a:spcBef>
                <a:spcPct val="50000"/>
              </a:spcBef>
            </a:pPr>
            <a:r>
              <a:rPr lang="en-US" sz="2000" b="1" baseline="-25000">
                <a:latin typeface="Arial" charset="0"/>
              </a:rPr>
              <a:t>Statistics Toolbox</a:t>
            </a:r>
          </a:p>
        </p:txBody>
      </p:sp>
      <p:sp>
        <p:nvSpPr>
          <p:cNvPr id="1484806" name="Line 6"/>
          <p:cNvSpPr>
            <a:spLocks noChangeShapeType="1"/>
          </p:cNvSpPr>
          <p:nvPr/>
        </p:nvSpPr>
        <p:spPr bwMode="auto">
          <a:xfrm flipV="1">
            <a:off x="3962400" y="3124200"/>
            <a:ext cx="0" cy="38100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07" name="Line 7"/>
          <p:cNvSpPr>
            <a:spLocks noChangeShapeType="1"/>
          </p:cNvSpPr>
          <p:nvPr/>
        </p:nvSpPr>
        <p:spPr bwMode="auto">
          <a:xfrm flipV="1">
            <a:off x="5867400" y="3048000"/>
            <a:ext cx="0" cy="38100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08" name="Line 8"/>
          <p:cNvSpPr>
            <a:spLocks noChangeShapeType="1"/>
          </p:cNvSpPr>
          <p:nvPr/>
        </p:nvSpPr>
        <p:spPr bwMode="auto">
          <a:xfrm>
            <a:off x="2133600" y="5562600"/>
            <a:ext cx="609600" cy="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09" name="Text Box 9"/>
          <p:cNvSpPr txBox="1">
            <a:spLocks noChangeArrowheads="1"/>
          </p:cNvSpPr>
          <p:nvPr/>
        </p:nvSpPr>
        <p:spPr bwMode="auto">
          <a:xfrm>
            <a:off x="3124200" y="2535238"/>
            <a:ext cx="1752600" cy="502702"/>
          </a:xfrm>
          <a:prstGeom prst="rect">
            <a:avLst/>
          </a:prstGeom>
          <a:noFill/>
          <a:ln w="12700">
            <a:noFill/>
            <a:miter lim="800000"/>
            <a:headEnd/>
            <a:tailEnd/>
          </a:ln>
          <a:effectLst/>
        </p:spPr>
        <p:txBody>
          <a:bodyPr>
            <a:spAutoFit/>
          </a:bodyPr>
          <a:lstStyle/>
          <a:p>
            <a:pPr algn="ctr">
              <a:spcBef>
                <a:spcPct val="50000"/>
              </a:spcBef>
            </a:pPr>
            <a:r>
              <a:rPr lang="en-US" sz="2000" b="1" baseline="-25000">
                <a:latin typeface="Arial" charset="0"/>
              </a:rPr>
              <a:t>Signal Processing Toolbox</a:t>
            </a:r>
          </a:p>
        </p:txBody>
      </p:sp>
      <p:sp>
        <p:nvSpPr>
          <p:cNvPr id="1484810" name="Line 10"/>
          <p:cNvSpPr>
            <a:spLocks noChangeShapeType="1"/>
          </p:cNvSpPr>
          <p:nvPr/>
        </p:nvSpPr>
        <p:spPr bwMode="auto">
          <a:xfrm>
            <a:off x="1981200" y="4038600"/>
            <a:ext cx="609600" cy="15240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11" name="Line 11"/>
          <p:cNvSpPr>
            <a:spLocks noChangeShapeType="1"/>
          </p:cNvSpPr>
          <p:nvPr/>
        </p:nvSpPr>
        <p:spPr bwMode="auto">
          <a:xfrm>
            <a:off x="6477000" y="5486400"/>
            <a:ext cx="533400" cy="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12" name="Text Box 12"/>
          <p:cNvSpPr txBox="1">
            <a:spLocks noChangeArrowheads="1"/>
          </p:cNvSpPr>
          <p:nvPr/>
        </p:nvSpPr>
        <p:spPr bwMode="auto">
          <a:xfrm>
            <a:off x="7086600" y="5881689"/>
            <a:ext cx="1752600" cy="297517"/>
          </a:xfrm>
          <a:prstGeom prst="rect">
            <a:avLst/>
          </a:prstGeom>
          <a:noFill/>
          <a:ln w="12700">
            <a:noFill/>
            <a:miter lim="800000"/>
            <a:headEnd/>
            <a:tailEnd/>
          </a:ln>
          <a:effectLst/>
        </p:spPr>
        <p:txBody>
          <a:bodyPr>
            <a:spAutoFit/>
          </a:bodyPr>
          <a:lstStyle/>
          <a:p>
            <a:pPr>
              <a:spcBef>
                <a:spcPct val="50000"/>
              </a:spcBef>
            </a:pPr>
            <a:r>
              <a:rPr lang="en-US" sz="2000" b="1" baseline="-25000">
                <a:latin typeface="Arial" charset="0"/>
              </a:rPr>
              <a:t>MATLAB Compiler</a:t>
            </a:r>
          </a:p>
        </p:txBody>
      </p:sp>
      <p:sp>
        <p:nvSpPr>
          <p:cNvPr id="1484813" name="Line 13"/>
          <p:cNvSpPr>
            <a:spLocks noChangeShapeType="1"/>
          </p:cNvSpPr>
          <p:nvPr/>
        </p:nvSpPr>
        <p:spPr bwMode="auto">
          <a:xfrm flipV="1">
            <a:off x="6400800" y="3886200"/>
            <a:ext cx="609600" cy="152400"/>
          </a:xfrm>
          <a:prstGeom prst="line">
            <a:avLst/>
          </a:prstGeom>
          <a:noFill/>
          <a:ln w="38100">
            <a:solidFill>
              <a:schemeClr val="tx1"/>
            </a:solidFill>
            <a:round/>
            <a:headEnd type="triangle" w="med" len="med"/>
            <a:tailEnd type="triangle" w="med" len="med"/>
          </a:ln>
          <a:effectLst/>
        </p:spPr>
        <p:txBody>
          <a:bodyPr>
            <a:spAutoFit/>
          </a:bodyPr>
          <a:lstStyle/>
          <a:p>
            <a:endParaRPr lang="en-US"/>
          </a:p>
        </p:txBody>
      </p:sp>
      <p:sp>
        <p:nvSpPr>
          <p:cNvPr id="1484814" name="Text Box 14"/>
          <p:cNvSpPr txBox="1">
            <a:spLocks noChangeArrowheads="1"/>
          </p:cNvSpPr>
          <p:nvPr/>
        </p:nvSpPr>
        <p:spPr bwMode="auto">
          <a:xfrm>
            <a:off x="6934200" y="4114800"/>
            <a:ext cx="1676400" cy="502702"/>
          </a:xfrm>
          <a:prstGeom prst="rect">
            <a:avLst/>
          </a:prstGeom>
          <a:noFill/>
          <a:ln w="12700">
            <a:noFill/>
            <a:miter lim="800000"/>
            <a:headEnd/>
            <a:tailEnd/>
          </a:ln>
          <a:effectLst/>
        </p:spPr>
        <p:txBody>
          <a:bodyPr>
            <a:spAutoFit/>
          </a:bodyPr>
          <a:lstStyle/>
          <a:p>
            <a:pPr algn="ctr">
              <a:spcBef>
                <a:spcPct val="50000"/>
              </a:spcBef>
            </a:pPr>
            <a:r>
              <a:rPr lang="en-US" sz="2000" b="1" baseline="-25000">
                <a:latin typeface="Arial" charset="0"/>
              </a:rPr>
              <a:t>Image Processing Toolbox</a:t>
            </a:r>
          </a:p>
        </p:txBody>
      </p:sp>
      <p:sp>
        <p:nvSpPr>
          <p:cNvPr id="1484816" name="Text Box 16"/>
          <p:cNvSpPr txBox="1">
            <a:spLocks noChangeArrowheads="1"/>
          </p:cNvSpPr>
          <p:nvPr/>
        </p:nvSpPr>
        <p:spPr bwMode="auto">
          <a:xfrm>
            <a:off x="381000" y="5715001"/>
            <a:ext cx="1828800" cy="483893"/>
          </a:xfrm>
          <a:prstGeom prst="rect">
            <a:avLst/>
          </a:prstGeom>
          <a:noFill/>
          <a:ln w="12700">
            <a:noFill/>
            <a:miter lim="800000"/>
            <a:headEnd/>
            <a:tailEnd/>
          </a:ln>
          <a:effectLst/>
        </p:spPr>
        <p:txBody>
          <a:bodyPr>
            <a:spAutoFit/>
          </a:bodyPr>
          <a:lstStyle/>
          <a:p>
            <a:pPr algn="ctr">
              <a:lnSpc>
                <a:spcPct val="95000"/>
              </a:lnSpc>
            </a:pPr>
            <a:r>
              <a:rPr lang="en-US" sz="2000" b="1" baseline="-25000">
                <a:latin typeface="Arial" charset="0"/>
              </a:rPr>
              <a:t>Image Acquisition Toolbox</a:t>
            </a:r>
          </a:p>
        </p:txBody>
      </p:sp>
      <p:grpSp>
        <p:nvGrpSpPr>
          <p:cNvPr id="2" name="Group 17"/>
          <p:cNvGrpSpPr>
            <a:grpSpLocks/>
          </p:cNvGrpSpPr>
          <p:nvPr/>
        </p:nvGrpSpPr>
        <p:grpSpPr bwMode="auto">
          <a:xfrm>
            <a:off x="838200" y="3429000"/>
            <a:ext cx="914400" cy="762000"/>
            <a:chOff x="192" y="1584"/>
            <a:chExt cx="576" cy="480"/>
          </a:xfrm>
        </p:grpSpPr>
        <p:sp>
          <p:nvSpPr>
            <p:cNvPr id="1484818" name="AutoShape 18"/>
            <p:cNvSpPr>
              <a:spLocks noChangeArrowheads="1"/>
            </p:cNvSpPr>
            <p:nvPr/>
          </p:nvSpPr>
          <p:spPr bwMode="auto">
            <a:xfrm>
              <a:off x="192" y="1728"/>
              <a:ext cx="384" cy="336"/>
            </a:xfrm>
            <a:prstGeom prst="can">
              <a:avLst>
                <a:gd name="adj" fmla="val 25000"/>
              </a:avLst>
            </a:prstGeom>
            <a:solidFill>
              <a:srgbClr val="969696"/>
            </a:solidFill>
            <a:ln w="9525">
              <a:solidFill>
                <a:schemeClr val="tx1"/>
              </a:solidFill>
              <a:round/>
              <a:headEnd/>
              <a:tailEnd/>
            </a:ln>
            <a:effectLst/>
          </p:spPr>
          <p:txBody>
            <a:bodyPr wrap="none" anchor="ctr"/>
            <a:lstStyle/>
            <a:p>
              <a:endParaRPr lang="en-US"/>
            </a:p>
          </p:txBody>
        </p:sp>
        <p:sp>
          <p:nvSpPr>
            <p:cNvPr id="1484819" name="AutoShape 19"/>
            <p:cNvSpPr>
              <a:spLocks noChangeArrowheads="1"/>
            </p:cNvSpPr>
            <p:nvPr/>
          </p:nvSpPr>
          <p:spPr bwMode="auto">
            <a:xfrm>
              <a:off x="384" y="1584"/>
              <a:ext cx="384" cy="336"/>
            </a:xfrm>
            <a:prstGeom prst="can">
              <a:avLst>
                <a:gd name="adj" fmla="val 25000"/>
              </a:avLst>
            </a:prstGeom>
            <a:solidFill>
              <a:srgbClr val="969696"/>
            </a:solidFill>
            <a:ln w="9525">
              <a:solidFill>
                <a:schemeClr val="tx1"/>
              </a:solidFill>
              <a:round/>
              <a:headEnd/>
              <a:tailEnd/>
            </a:ln>
            <a:effectLst/>
          </p:spPr>
          <p:txBody>
            <a:bodyPr wrap="none" anchor="ctr"/>
            <a:lstStyle/>
            <a:p>
              <a:endParaRPr lang="en-US"/>
            </a:p>
          </p:txBody>
        </p:sp>
      </p:grpSp>
      <p:pic>
        <p:nvPicPr>
          <p:cNvPr id="1484820" name="Picture 20"/>
          <p:cNvPicPr>
            <a:picLocks noChangeAspect="1" noChangeArrowheads="1"/>
          </p:cNvPicPr>
          <p:nvPr/>
        </p:nvPicPr>
        <p:blipFill>
          <a:blip r:embed="rId4"/>
          <a:srcRect/>
          <a:stretch>
            <a:fillRect/>
          </a:stretch>
        </p:blipFill>
        <p:spPr bwMode="auto">
          <a:xfrm>
            <a:off x="3314700" y="1524001"/>
            <a:ext cx="1333500" cy="1017588"/>
          </a:xfrm>
          <a:prstGeom prst="rect">
            <a:avLst/>
          </a:prstGeom>
          <a:noFill/>
          <a:ln w="12700">
            <a:noFill/>
            <a:miter lim="800000"/>
            <a:headEnd/>
            <a:tailEnd/>
          </a:ln>
          <a:effectLst/>
        </p:spPr>
      </p:pic>
      <p:pic>
        <p:nvPicPr>
          <p:cNvPr id="1484821" name="Picture 21"/>
          <p:cNvPicPr>
            <a:picLocks noChangeAspect="1" noChangeArrowheads="1"/>
          </p:cNvPicPr>
          <p:nvPr/>
        </p:nvPicPr>
        <p:blipFill>
          <a:blip r:embed="rId5" cstate="print">
            <a:lum bright="-20000" contrast="60000"/>
          </a:blip>
          <a:srcRect/>
          <a:stretch>
            <a:fillRect/>
          </a:stretch>
        </p:blipFill>
        <p:spPr bwMode="auto">
          <a:xfrm>
            <a:off x="3505200" y="4876801"/>
            <a:ext cx="1981200" cy="392113"/>
          </a:xfrm>
          <a:prstGeom prst="rect">
            <a:avLst/>
          </a:prstGeom>
          <a:noFill/>
          <a:ln w="9525">
            <a:noFill/>
            <a:miter lim="800000"/>
            <a:headEnd/>
            <a:tailEnd/>
          </a:ln>
        </p:spPr>
      </p:pic>
      <p:pic>
        <p:nvPicPr>
          <p:cNvPr id="1484822" name="Picture 22" descr="main_w_4670">
            <a:hlinkClick r:id="rId6"/>
          </p:cNvPr>
          <p:cNvPicPr>
            <a:picLocks noChangeAspect="1" noChangeArrowheads="1"/>
          </p:cNvPicPr>
          <p:nvPr/>
        </p:nvPicPr>
        <p:blipFill>
          <a:blip r:embed="rId7"/>
          <a:srcRect/>
          <a:stretch>
            <a:fillRect/>
          </a:stretch>
        </p:blipFill>
        <p:spPr bwMode="auto">
          <a:xfrm>
            <a:off x="7010402" y="2438400"/>
            <a:ext cx="1598613" cy="1690688"/>
          </a:xfrm>
          <a:prstGeom prst="rect">
            <a:avLst/>
          </a:prstGeom>
          <a:noFill/>
          <a:ln w="9525">
            <a:noFill/>
            <a:miter lim="800000"/>
            <a:headEnd/>
            <a:tailEnd/>
          </a:ln>
        </p:spPr>
      </p:pic>
      <p:sp>
        <p:nvSpPr>
          <p:cNvPr id="1484823" name="Text Box 23"/>
          <p:cNvSpPr txBox="1">
            <a:spLocks noChangeArrowheads="1"/>
          </p:cNvSpPr>
          <p:nvPr/>
        </p:nvSpPr>
        <p:spPr bwMode="auto">
          <a:xfrm>
            <a:off x="5105400" y="2667001"/>
            <a:ext cx="1752600" cy="297517"/>
          </a:xfrm>
          <a:prstGeom prst="rect">
            <a:avLst/>
          </a:prstGeom>
          <a:noFill/>
          <a:ln w="12700">
            <a:noFill/>
            <a:miter lim="800000"/>
            <a:headEnd/>
            <a:tailEnd/>
          </a:ln>
          <a:effectLst/>
        </p:spPr>
        <p:txBody>
          <a:bodyPr>
            <a:spAutoFit/>
          </a:bodyPr>
          <a:lstStyle/>
          <a:p>
            <a:pPr algn="ctr">
              <a:spcBef>
                <a:spcPct val="50000"/>
              </a:spcBef>
            </a:pPr>
            <a:r>
              <a:rPr lang="en-US" sz="2000" b="1" baseline="-25000">
                <a:latin typeface="Arial" charset="0"/>
              </a:rPr>
              <a:t>Mapping Toolbox</a:t>
            </a:r>
          </a:p>
        </p:txBody>
      </p:sp>
      <p:pic>
        <p:nvPicPr>
          <p:cNvPr id="1484824" name="Picture 24" descr="rs_example"/>
          <p:cNvPicPr>
            <a:picLocks noChangeAspect="1" noChangeArrowheads="1"/>
          </p:cNvPicPr>
          <p:nvPr/>
        </p:nvPicPr>
        <p:blipFill>
          <a:blip r:embed="rId8"/>
          <a:srcRect/>
          <a:stretch>
            <a:fillRect/>
          </a:stretch>
        </p:blipFill>
        <p:spPr bwMode="auto">
          <a:xfrm>
            <a:off x="5334000" y="1524000"/>
            <a:ext cx="1371600" cy="1201739"/>
          </a:xfrm>
          <a:prstGeom prst="rect">
            <a:avLst/>
          </a:prstGeom>
          <a:noFill/>
        </p:spPr>
      </p:pic>
      <p:grpSp>
        <p:nvGrpSpPr>
          <p:cNvPr id="3" name="Group 25"/>
          <p:cNvGrpSpPr>
            <a:grpSpLocks/>
          </p:cNvGrpSpPr>
          <p:nvPr/>
        </p:nvGrpSpPr>
        <p:grpSpPr bwMode="auto">
          <a:xfrm>
            <a:off x="838200" y="1681164"/>
            <a:ext cx="1295400" cy="1290637"/>
            <a:chOff x="4752" y="1008"/>
            <a:chExt cx="768" cy="909"/>
          </a:xfrm>
        </p:grpSpPr>
        <p:pic>
          <p:nvPicPr>
            <p:cNvPr id="1484826" name="Picture 26"/>
            <p:cNvPicPr>
              <a:picLocks noChangeAspect="1" noChangeArrowheads="1"/>
            </p:cNvPicPr>
            <p:nvPr/>
          </p:nvPicPr>
          <p:blipFill>
            <a:blip r:embed="rId9"/>
            <a:srcRect/>
            <a:stretch>
              <a:fillRect/>
            </a:stretch>
          </p:blipFill>
          <p:spPr bwMode="auto">
            <a:xfrm>
              <a:off x="4752" y="1008"/>
              <a:ext cx="768" cy="909"/>
            </a:xfrm>
            <a:prstGeom prst="rect">
              <a:avLst/>
            </a:prstGeom>
            <a:noFill/>
            <a:ln w="9525">
              <a:noFill/>
              <a:miter lim="800000"/>
              <a:headEnd/>
              <a:tailEnd/>
            </a:ln>
            <a:effectLst/>
          </p:spPr>
        </p:pic>
        <p:pic>
          <p:nvPicPr>
            <p:cNvPr id="1484827" name="Picture 27" descr="ipexfabric_img_17_01"/>
            <p:cNvPicPr>
              <a:picLocks noChangeAspect="1" noChangeArrowheads="1"/>
            </p:cNvPicPr>
            <p:nvPr/>
          </p:nvPicPr>
          <p:blipFill>
            <a:blip r:embed="rId10" cstate="print"/>
            <a:srcRect/>
            <a:stretch>
              <a:fillRect/>
            </a:stretch>
          </p:blipFill>
          <p:spPr bwMode="auto">
            <a:xfrm>
              <a:off x="4801" y="1152"/>
              <a:ext cx="671" cy="729"/>
            </a:xfrm>
            <a:prstGeom prst="rect">
              <a:avLst/>
            </a:prstGeom>
            <a:noFill/>
          </p:spPr>
        </p:pic>
      </p:grpSp>
      <p:pic>
        <p:nvPicPr>
          <p:cNvPr id="1484828" name="Picture 28" descr="MetsGUI"/>
          <p:cNvPicPr>
            <a:picLocks noChangeAspect="1" noChangeArrowheads="1"/>
          </p:cNvPicPr>
          <p:nvPr/>
        </p:nvPicPr>
        <p:blipFill>
          <a:blip r:embed="rId11"/>
          <a:srcRect/>
          <a:stretch>
            <a:fillRect/>
          </a:stretch>
        </p:blipFill>
        <p:spPr bwMode="auto">
          <a:xfrm>
            <a:off x="7315200" y="4953002"/>
            <a:ext cx="1143000" cy="931863"/>
          </a:xfrm>
          <a:prstGeom prst="rect">
            <a:avLst/>
          </a:prstGeom>
          <a:noFill/>
        </p:spPr>
      </p:pic>
      <p:pic>
        <p:nvPicPr>
          <p:cNvPr id="1484829" name="Picture 29"/>
          <p:cNvPicPr>
            <a:picLocks noChangeAspect="1" noChangeArrowheads="1"/>
          </p:cNvPicPr>
          <p:nvPr/>
        </p:nvPicPr>
        <p:blipFill>
          <a:blip r:embed="rId12"/>
          <a:srcRect/>
          <a:stretch>
            <a:fillRect/>
          </a:stretch>
        </p:blipFill>
        <p:spPr bwMode="auto">
          <a:xfrm>
            <a:off x="762000" y="4757738"/>
            <a:ext cx="1066800" cy="576263"/>
          </a:xfrm>
          <a:prstGeom prst="rect">
            <a:avLst/>
          </a:prstGeom>
          <a:noFill/>
        </p:spPr>
      </p:pic>
      <p:pic>
        <p:nvPicPr>
          <p:cNvPr id="1484830" name="Picture 30"/>
          <p:cNvPicPr>
            <a:picLocks noChangeAspect="1" noChangeArrowheads="1"/>
          </p:cNvPicPr>
          <p:nvPr/>
        </p:nvPicPr>
        <p:blipFill>
          <a:blip r:embed="rId13">
            <a:lum contrast="40000"/>
          </a:blip>
          <a:srcRect/>
          <a:stretch>
            <a:fillRect/>
          </a:stretch>
        </p:blipFill>
        <p:spPr bwMode="auto">
          <a:xfrm>
            <a:off x="609600" y="5316538"/>
            <a:ext cx="1295400" cy="474663"/>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a:t>Go Farther with MATLAB and Toolboxes</a:t>
            </a:r>
          </a:p>
        </p:txBody>
      </p:sp>
    </p:spTree>
    <p:extLst>
      <p:ext uri="{BB962C8B-B14F-4D97-AF65-F5344CB8AC3E}">
        <p14:creationId xmlns:p14="http://schemas.microsoft.com/office/powerpoint/2010/main" val="26113127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706" name="Rectangle 2"/>
          <p:cNvSpPr>
            <a:spLocks noGrp="1" noChangeArrowheads="1"/>
          </p:cNvSpPr>
          <p:nvPr>
            <p:ph type="title"/>
          </p:nvPr>
        </p:nvSpPr>
        <p:spPr/>
        <p:txBody>
          <a:bodyPr/>
          <a:lstStyle/>
          <a:p>
            <a:r>
              <a:rPr lang="en-GB"/>
              <a:t>Mapping Toolbox</a:t>
            </a:r>
          </a:p>
        </p:txBody>
      </p:sp>
      <p:sp>
        <p:nvSpPr>
          <p:cNvPr id="968707" name="Rectangle 3"/>
          <p:cNvSpPr>
            <a:spLocks noGrp="1" noChangeArrowheads="1"/>
          </p:cNvSpPr>
          <p:nvPr>
            <p:ph type="body" idx="1"/>
          </p:nvPr>
        </p:nvSpPr>
        <p:spPr>
          <a:xfrm>
            <a:off x="455613" y="3124200"/>
            <a:ext cx="8362950" cy="3276600"/>
          </a:xfrm>
        </p:spPr>
        <p:txBody>
          <a:bodyPr/>
          <a:lstStyle/>
          <a:p>
            <a:r>
              <a:rPr lang="en-US" dirty="0"/>
              <a:t>Geospatial data access </a:t>
            </a:r>
          </a:p>
          <a:p>
            <a:r>
              <a:rPr lang="en-US" dirty="0"/>
              <a:t>Map projections</a:t>
            </a:r>
          </a:p>
          <a:p>
            <a:r>
              <a:rPr lang="en-US" dirty="0"/>
              <a:t>2-D and 3-D map displays</a:t>
            </a:r>
          </a:p>
          <a:p>
            <a:r>
              <a:rPr lang="en-US" dirty="0"/>
              <a:t>Manipulation of map display</a:t>
            </a:r>
          </a:p>
          <a:p>
            <a:r>
              <a:rPr lang="en-US" dirty="0"/>
              <a:t>Geospatial data analysis</a:t>
            </a:r>
          </a:p>
        </p:txBody>
      </p:sp>
      <p:pic>
        <p:nvPicPr>
          <p:cNvPr id="968709" name="Picture 5" descr="rs_example"/>
          <p:cNvPicPr>
            <a:picLocks noChangeAspect="1" noChangeArrowheads="1"/>
          </p:cNvPicPr>
          <p:nvPr/>
        </p:nvPicPr>
        <p:blipFill>
          <a:blip r:embed="rId3"/>
          <a:srcRect/>
          <a:stretch>
            <a:fillRect/>
          </a:stretch>
        </p:blipFill>
        <p:spPr bwMode="auto">
          <a:xfrm>
            <a:off x="5334000" y="2971800"/>
            <a:ext cx="3352800" cy="2935288"/>
          </a:xfrm>
          <a:prstGeom prst="rect">
            <a:avLst/>
          </a:prstGeom>
          <a:noFill/>
        </p:spPr>
      </p:pic>
      <p:sp>
        <p:nvSpPr>
          <p:cNvPr id="968710" name="Rectangle 6"/>
          <p:cNvSpPr>
            <a:spLocks noChangeArrowheads="1"/>
          </p:cNvSpPr>
          <p:nvPr/>
        </p:nvSpPr>
        <p:spPr bwMode="auto">
          <a:xfrm>
            <a:off x="533400" y="1720850"/>
            <a:ext cx="5486400" cy="1094915"/>
          </a:xfrm>
          <a:prstGeom prst="rect">
            <a:avLst/>
          </a:prstGeom>
          <a:noFill/>
          <a:ln w="9525" algn="ctr">
            <a:noFill/>
            <a:miter lim="800000"/>
            <a:headEnd/>
            <a:tailEnd/>
          </a:ln>
          <a:effectLst/>
        </p:spPr>
        <p:txBody>
          <a:bodyPr tIns="91440" bIns="91440">
            <a:spAutoFit/>
          </a:bodyPr>
          <a:lstStyle/>
          <a:p>
            <a:pPr>
              <a:lnSpc>
                <a:spcPct val="115000"/>
              </a:lnSpc>
              <a:spcBef>
                <a:spcPct val="10000"/>
              </a:spcBef>
              <a:buClr>
                <a:srgbClr val="154F8F"/>
              </a:buClr>
              <a:buFont typeface="Wingdings" pitchFamily="2" charset="2"/>
              <a:buNone/>
            </a:pPr>
            <a:r>
              <a:rPr lang="en-US" sz="2600" b="1" dirty="0">
                <a:latin typeface="Arial" charset="0"/>
              </a:rPr>
              <a:t>Access, visualize, and analyze geographic data</a:t>
            </a:r>
          </a:p>
        </p:txBody>
      </p:sp>
    </p:spTree>
    <p:extLst>
      <p:ext uri="{BB962C8B-B14F-4D97-AF65-F5344CB8AC3E}">
        <p14:creationId xmlns:p14="http://schemas.microsoft.com/office/powerpoint/2010/main" val="34127775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Geospatial Applications</a:t>
            </a:r>
          </a:p>
        </p:txBody>
      </p:sp>
      <p:sp>
        <p:nvSpPr>
          <p:cNvPr id="5" name="TextBox 4"/>
          <p:cNvSpPr txBox="1"/>
          <p:nvPr/>
        </p:nvSpPr>
        <p:spPr>
          <a:xfrm>
            <a:off x="304802" y="1981200"/>
            <a:ext cx="2674205" cy="369332"/>
          </a:xfrm>
          <a:prstGeom prst="rect">
            <a:avLst/>
          </a:prstGeom>
          <a:noFill/>
        </p:spPr>
        <p:txBody>
          <a:bodyPr wrap="none">
            <a:spAutoFit/>
          </a:bodyPr>
          <a:lstStyle/>
          <a:p>
            <a:pPr>
              <a:defRPr/>
            </a:pPr>
            <a:r>
              <a:rPr lang="en-US" sz="1800" dirty="0">
                <a:latin typeface="+mn-lt"/>
              </a:rPr>
              <a:t>Aerospace and Defense</a:t>
            </a:r>
          </a:p>
        </p:txBody>
      </p:sp>
      <p:sp>
        <p:nvSpPr>
          <p:cNvPr id="6" name="TextBox 5"/>
          <p:cNvSpPr txBox="1"/>
          <p:nvPr/>
        </p:nvSpPr>
        <p:spPr>
          <a:xfrm>
            <a:off x="3276601" y="1981200"/>
            <a:ext cx="2815231" cy="369332"/>
          </a:xfrm>
          <a:prstGeom prst="rect">
            <a:avLst/>
          </a:prstGeom>
          <a:noFill/>
        </p:spPr>
        <p:txBody>
          <a:bodyPr wrap="none">
            <a:spAutoFit/>
          </a:bodyPr>
          <a:lstStyle/>
          <a:p>
            <a:pPr>
              <a:defRPr/>
            </a:pPr>
            <a:r>
              <a:rPr lang="en-US" sz="1800" dirty="0">
                <a:latin typeface="+mn-lt"/>
              </a:rPr>
              <a:t>Earth and Ocean Science</a:t>
            </a:r>
          </a:p>
        </p:txBody>
      </p:sp>
      <p:sp>
        <p:nvSpPr>
          <p:cNvPr id="7" name="TextBox 6"/>
          <p:cNvSpPr txBox="1"/>
          <p:nvPr/>
        </p:nvSpPr>
        <p:spPr>
          <a:xfrm>
            <a:off x="6324601" y="1981200"/>
            <a:ext cx="2096247" cy="369332"/>
          </a:xfrm>
          <a:prstGeom prst="rect">
            <a:avLst/>
          </a:prstGeom>
          <a:noFill/>
        </p:spPr>
        <p:txBody>
          <a:bodyPr wrap="none">
            <a:spAutoFit/>
          </a:bodyPr>
          <a:lstStyle/>
          <a:p>
            <a:pPr>
              <a:defRPr/>
            </a:pPr>
            <a:r>
              <a:rPr lang="en-US" sz="1800" dirty="0">
                <a:latin typeface="+mn-lt"/>
              </a:rPr>
              <a:t>Natural Resources</a:t>
            </a:r>
          </a:p>
        </p:txBody>
      </p:sp>
      <p:sp>
        <p:nvSpPr>
          <p:cNvPr id="8" name="TextBox 7"/>
          <p:cNvSpPr txBox="1"/>
          <p:nvPr/>
        </p:nvSpPr>
        <p:spPr>
          <a:xfrm>
            <a:off x="1143001" y="4419600"/>
            <a:ext cx="916049" cy="369332"/>
          </a:xfrm>
          <a:prstGeom prst="rect">
            <a:avLst/>
          </a:prstGeom>
          <a:noFill/>
        </p:spPr>
        <p:txBody>
          <a:bodyPr wrap="none">
            <a:spAutoFit/>
          </a:bodyPr>
          <a:lstStyle/>
          <a:p>
            <a:pPr>
              <a:defRPr/>
            </a:pPr>
            <a:r>
              <a:rPr lang="en-US" sz="1800" dirty="0">
                <a:latin typeface="+mn-lt"/>
              </a:rPr>
              <a:t>Energy</a:t>
            </a:r>
          </a:p>
        </p:txBody>
      </p:sp>
      <p:sp>
        <p:nvSpPr>
          <p:cNvPr id="9" name="TextBox 8"/>
          <p:cNvSpPr txBox="1"/>
          <p:nvPr/>
        </p:nvSpPr>
        <p:spPr>
          <a:xfrm>
            <a:off x="3733801" y="4419600"/>
            <a:ext cx="1903736" cy="369332"/>
          </a:xfrm>
          <a:prstGeom prst="rect">
            <a:avLst/>
          </a:prstGeom>
          <a:noFill/>
        </p:spPr>
        <p:txBody>
          <a:bodyPr wrap="none">
            <a:spAutoFit/>
          </a:bodyPr>
          <a:lstStyle/>
          <a:p>
            <a:pPr>
              <a:defRPr/>
            </a:pPr>
            <a:r>
              <a:rPr lang="en-US" sz="1800" dirty="0">
                <a:latin typeface="+mn-lt"/>
              </a:rPr>
              <a:t>Communications</a:t>
            </a:r>
          </a:p>
        </p:txBody>
      </p:sp>
      <p:sp>
        <p:nvSpPr>
          <p:cNvPr id="10" name="TextBox 9"/>
          <p:cNvSpPr txBox="1"/>
          <p:nvPr/>
        </p:nvSpPr>
        <p:spPr>
          <a:xfrm>
            <a:off x="6400801" y="4922837"/>
            <a:ext cx="2122171" cy="1477328"/>
          </a:xfrm>
          <a:prstGeom prst="rect">
            <a:avLst/>
          </a:prstGeom>
          <a:noFill/>
        </p:spPr>
        <p:txBody>
          <a:bodyPr wrap="none">
            <a:spAutoFit/>
          </a:bodyPr>
          <a:lstStyle/>
          <a:p>
            <a:pPr>
              <a:defRPr/>
            </a:pPr>
            <a:r>
              <a:rPr lang="en-US" sz="1800" dirty="0">
                <a:latin typeface="+mn-lt"/>
              </a:rPr>
              <a:t>Other Applications:</a:t>
            </a:r>
          </a:p>
          <a:p>
            <a:pPr>
              <a:buFont typeface="Arial" pitchFamily="34" charset="0"/>
              <a:buChar char="•"/>
              <a:defRPr/>
            </a:pPr>
            <a:r>
              <a:rPr lang="en-US" sz="1800" dirty="0">
                <a:latin typeface="+mn-lt"/>
              </a:rPr>
              <a:t> Finance</a:t>
            </a:r>
          </a:p>
          <a:p>
            <a:pPr>
              <a:buFont typeface="Arial" pitchFamily="34" charset="0"/>
              <a:buChar char="•"/>
              <a:defRPr/>
            </a:pPr>
            <a:r>
              <a:rPr lang="en-US" sz="1800" dirty="0">
                <a:latin typeface="+mn-lt"/>
              </a:rPr>
              <a:t> Transportation</a:t>
            </a:r>
          </a:p>
          <a:p>
            <a:pPr>
              <a:buFont typeface="Arial" pitchFamily="34" charset="0"/>
              <a:buChar char="•"/>
              <a:defRPr/>
            </a:pPr>
            <a:r>
              <a:rPr lang="en-US" sz="1800" dirty="0">
                <a:latin typeface="+mn-lt"/>
              </a:rPr>
              <a:t> Government</a:t>
            </a:r>
          </a:p>
          <a:p>
            <a:pPr>
              <a:buFont typeface="Arial" pitchFamily="34" charset="0"/>
              <a:buChar char="•"/>
              <a:defRPr/>
            </a:pPr>
            <a:r>
              <a:rPr lang="en-US" sz="1800" dirty="0">
                <a:latin typeface="+mn-lt"/>
              </a:rPr>
              <a:t> Agriculture</a:t>
            </a:r>
          </a:p>
        </p:txBody>
      </p:sp>
      <p:pic>
        <p:nvPicPr>
          <p:cNvPr id="12297" name="Picture 2"/>
          <p:cNvPicPr>
            <a:picLocks noChangeAspect="1" noChangeArrowheads="1"/>
          </p:cNvPicPr>
          <p:nvPr/>
        </p:nvPicPr>
        <p:blipFill>
          <a:blip r:embed="rId3" cstate="print"/>
          <a:srcRect/>
          <a:stretch>
            <a:fillRect/>
          </a:stretch>
        </p:blipFill>
        <p:spPr bwMode="auto">
          <a:xfrm>
            <a:off x="3581400" y="2438402"/>
            <a:ext cx="2173288" cy="1704975"/>
          </a:xfrm>
          <a:prstGeom prst="rect">
            <a:avLst/>
          </a:prstGeom>
          <a:noFill/>
          <a:ln w="9525">
            <a:noFill/>
            <a:miter lim="800000"/>
            <a:headEnd/>
            <a:tailEnd/>
          </a:ln>
        </p:spPr>
      </p:pic>
      <p:pic>
        <p:nvPicPr>
          <p:cNvPr id="12298" name="Picture 4"/>
          <p:cNvPicPr>
            <a:picLocks noChangeAspect="1" noChangeArrowheads="1"/>
          </p:cNvPicPr>
          <p:nvPr/>
        </p:nvPicPr>
        <p:blipFill>
          <a:blip r:embed="rId4" cstate="print"/>
          <a:srcRect/>
          <a:stretch>
            <a:fillRect/>
          </a:stretch>
        </p:blipFill>
        <p:spPr bwMode="auto">
          <a:xfrm>
            <a:off x="533400" y="4876801"/>
            <a:ext cx="2438400" cy="1622425"/>
          </a:xfrm>
          <a:prstGeom prst="rect">
            <a:avLst/>
          </a:prstGeom>
          <a:noFill/>
          <a:ln w="9525">
            <a:noFill/>
            <a:miter lim="800000"/>
            <a:headEnd/>
            <a:tailEnd/>
          </a:ln>
        </p:spPr>
      </p:pic>
      <p:pic>
        <p:nvPicPr>
          <p:cNvPr id="12299" name="Picture 13" descr="commdemo"/>
          <p:cNvPicPr>
            <a:picLocks noChangeAspect="1" noChangeArrowheads="1"/>
          </p:cNvPicPr>
          <p:nvPr/>
        </p:nvPicPr>
        <p:blipFill>
          <a:blip r:embed="rId5" cstate="print">
            <a:lum contrast="40000"/>
          </a:blip>
          <a:srcRect t="15655" b="5623"/>
          <a:stretch>
            <a:fillRect/>
          </a:stretch>
        </p:blipFill>
        <p:spPr bwMode="auto">
          <a:xfrm>
            <a:off x="3505202" y="4800600"/>
            <a:ext cx="2484437" cy="1676400"/>
          </a:xfrm>
          <a:prstGeom prst="rect">
            <a:avLst/>
          </a:prstGeom>
          <a:noFill/>
          <a:ln w="9525">
            <a:noFill/>
            <a:miter lim="800000"/>
            <a:headEnd/>
            <a:tailEnd/>
          </a:ln>
        </p:spPr>
      </p:pic>
      <p:pic>
        <p:nvPicPr>
          <p:cNvPr id="12300" name="Picture 11" descr="royplanes_01"/>
          <p:cNvPicPr>
            <a:picLocks noGrp="1" noChangeAspect="1" noChangeArrowheads="1"/>
          </p:cNvPicPr>
          <p:nvPr>
            <p:ph sz="half" idx="1"/>
          </p:nvPr>
        </p:nvPicPr>
        <p:blipFill>
          <a:blip r:embed="rId6" cstate="print"/>
          <a:srcRect l="11276" t="10910" r="11276" b="10910"/>
          <a:stretch>
            <a:fillRect/>
          </a:stretch>
        </p:blipFill>
        <p:spPr>
          <a:xfrm>
            <a:off x="838202" y="2438400"/>
            <a:ext cx="1770063" cy="1828800"/>
          </a:xfrm>
          <a:noFill/>
        </p:spPr>
      </p:pic>
      <p:pic>
        <p:nvPicPr>
          <p:cNvPr id="12301" name="Picture 5"/>
          <p:cNvPicPr>
            <a:picLocks noChangeAspect="1" noChangeArrowheads="1"/>
          </p:cNvPicPr>
          <p:nvPr/>
        </p:nvPicPr>
        <p:blipFill>
          <a:blip r:embed="rId7" cstate="print"/>
          <a:srcRect t="17241" b="3448"/>
          <a:stretch>
            <a:fillRect/>
          </a:stretch>
        </p:blipFill>
        <p:spPr bwMode="auto">
          <a:xfrm>
            <a:off x="6629402" y="2438400"/>
            <a:ext cx="1457325" cy="1752600"/>
          </a:xfrm>
          <a:prstGeom prst="rect">
            <a:avLst/>
          </a:prstGeom>
          <a:noFill/>
          <a:ln w="9525">
            <a:noFill/>
            <a:miter lim="800000"/>
            <a:headEnd/>
            <a:tailEnd/>
          </a:ln>
        </p:spPr>
      </p:pic>
    </p:spTree>
    <p:extLst>
      <p:ext uri="{BB962C8B-B14F-4D97-AF65-F5344CB8AC3E}">
        <p14:creationId xmlns:p14="http://schemas.microsoft.com/office/powerpoint/2010/main" val="13450014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sst-swath"/>
          <p:cNvPicPr>
            <a:picLocks noChangeAspect="1" noChangeArrowheads="1"/>
          </p:cNvPicPr>
          <p:nvPr/>
        </p:nvPicPr>
        <p:blipFill>
          <a:blip r:embed="rId3" cstate="print"/>
          <a:srcRect/>
          <a:stretch>
            <a:fillRect/>
          </a:stretch>
        </p:blipFill>
        <p:spPr bwMode="auto">
          <a:xfrm>
            <a:off x="5181600" y="2209800"/>
            <a:ext cx="3733800" cy="2727325"/>
          </a:xfrm>
          <a:prstGeom prst="rect">
            <a:avLst/>
          </a:prstGeom>
          <a:noFill/>
        </p:spPr>
      </p:pic>
      <p:sp>
        <p:nvSpPr>
          <p:cNvPr id="15362" name="Rectangle 2"/>
          <p:cNvSpPr>
            <a:spLocks noGrp="1" noChangeArrowheads="1"/>
          </p:cNvSpPr>
          <p:nvPr>
            <p:ph type="title"/>
          </p:nvPr>
        </p:nvSpPr>
        <p:spPr>
          <a:xfrm>
            <a:off x="381002" y="685800"/>
            <a:ext cx="8305801" cy="1066800"/>
          </a:xfrm>
        </p:spPr>
        <p:txBody>
          <a:bodyPr/>
          <a:lstStyle/>
          <a:p>
            <a:r>
              <a:rPr lang="en-US" dirty="0" smtClean="0"/>
              <a:t>MATLAB and Scientific Data</a:t>
            </a:r>
          </a:p>
        </p:txBody>
      </p:sp>
      <p:sp>
        <p:nvSpPr>
          <p:cNvPr id="15363" name="Rectangle 3"/>
          <p:cNvSpPr>
            <a:spLocks noGrp="1" noChangeArrowheads="1"/>
          </p:cNvSpPr>
          <p:nvPr>
            <p:ph type="body" idx="1"/>
          </p:nvPr>
        </p:nvSpPr>
        <p:spPr>
          <a:xfrm>
            <a:off x="609602" y="1219200"/>
            <a:ext cx="4700587" cy="4724400"/>
          </a:xfrm>
        </p:spPr>
        <p:txBody>
          <a:bodyPr/>
          <a:lstStyle/>
          <a:p>
            <a:r>
              <a:rPr lang="en-US" dirty="0">
                <a:ea typeface="ＭＳ Ｐゴシック" charset="-128"/>
              </a:rPr>
              <a:t>Scientific data formats: </a:t>
            </a:r>
          </a:p>
          <a:p>
            <a:pPr lvl="1">
              <a:buFont typeface="Wingdings" pitchFamily="2" charset="2"/>
              <a:buChar char="§"/>
            </a:pPr>
            <a:r>
              <a:rPr lang="en-US" dirty="0" smtClean="0">
                <a:ea typeface="ＭＳ Ｐゴシック" charset="-128"/>
              </a:rPr>
              <a:t>HDF5</a:t>
            </a:r>
            <a:r>
              <a:rPr lang="en-US" dirty="0">
                <a:ea typeface="ＭＳ Ｐゴシック" charset="-128"/>
              </a:rPr>
              <a:t>, HDF4, HDF-</a:t>
            </a:r>
            <a:r>
              <a:rPr lang="en-US" dirty="0" smtClean="0">
                <a:ea typeface="ＭＳ Ｐゴシック" charset="-128"/>
              </a:rPr>
              <a:t>EOS</a:t>
            </a:r>
          </a:p>
          <a:p>
            <a:pPr lvl="1">
              <a:buFont typeface="Wingdings" pitchFamily="2" charset="2"/>
              <a:buChar char="§"/>
            </a:pPr>
            <a:r>
              <a:rPr lang="en-US" dirty="0" err="1">
                <a:ea typeface="ＭＳ Ｐゴシック" charset="-128"/>
              </a:rPr>
              <a:t>NetCDF</a:t>
            </a:r>
            <a:r>
              <a:rPr lang="en-US" dirty="0">
                <a:ea typeface="ＭＳ Ｐゴシック" charset="-128"/>
              </a:rPr>
              <a:t> </a:t>
            </a:r>
            <a:r>
              <a:rPr lang="en-US" dirty="0" smtClean="0">
                <a:ea typeface="ＭＳ Ｐゴシック" charset="-128"/>
              </a:rPr>
              <a:t>(with </a:t>
            </a:r>
            <a:r>
              <a:rPr lang="en-US" dirty="0" err="1" smtClean="0">
                <a:ea typeface="ＭＳ Ｐゴシック" charset="-128"/>
              </a:rPr>
              <a:t>OPeNDAP</a:t>
            </a:r>
            <a:r>
              <a:rPr lang="en-US" dirty="0" smtClean="0">
                <a:ea typeface="ＭＳ Ｐゴシック" charset="-128"/>
              </a:rPr>
              <a:t>!) </a:t>
            </a:r>
          </a:p>
          <a:p>
            <a:pPr lvl="1">
              <a:buFont typeface="Wingdings" pitchFamily="2" charset="2"/>
              <a:buChar char="§"/>
            </a:pPr>
            <a:r>
              <a:rPr lang="en-US" dirty="0" smtClean="0">
                <a:ea typeface="ＭＳ Ｐゴシック" charset="-128"/>
              </a:rPr>
              <a:t>FITS, CDF, </a:t>
            </a:r>
            <a:r>
              <a:rPr lang="en-US" dirty="0" smtClean="0">
                <a:ea typeface="ＭＳ Ｐゴシック" charset="-128"/>
              </a:rPr>
              <a:t>BIL, BIP, BSQ</a:t>
            </a:r>
            <a:endParaRPr lang="en-US" dirty="0" smtClean="0">
              <a:ea typeface="ＭＳ Ｐゴシック" charset="-128"/>
            </a:endParaRPr>
          </a:p>
          <a:p>
            <a:r>
              <a:rPr lang="en-US" dirty="0">
                <a:ea typeface="ＭＳ Ｐゴシック" charset="-128"/>
              </a:rPr>
              <a:t>Image file formats: </a:t>
            </a:r>
          </a:p>
          <a:p>
            <a:pPr lvl="1">
              <a:buFont typeface="Wingdings" pitchFamily="2" charset="2"/>
              <a:buChar char="§"/>
            </a:pPr>
            <a:r>
              <a:rPr lang="en-US" dirty="0">
                <a:ea typeface="ＭＳ Ｐゴシック" charset="-128"/>
              </a:rPr>
              <a:t>TIFF, JPEG, HDR, </a:t>
            </a:r>
            <a:r>
              <a:rPr lang="en-US" dirty="0" smtClean="0">
                <a:ea typeface="ＭＳ Ｐゴシック" charset="-128"/>
              </a:rPr>
              <a:t>PNG</a:t>
            </a:r>
            <a:r>
              <a:rPr lang="en-US" dirty="0">
                <a:ea typeface="ＭＳ Ｐゴシック" charset="-128"/>
              </a:rPr>
              <a:t>, JPEG2000, and </a:t>
            </a:r>
            <a:r>
              <a:rPr lang="en-US" dirty="0" smtClean="0">
                <a:ea typeface="ＭＳ Ｐゴシック" charset="-128"/>
              </a:rPr>
              <a:t>more</a:t>
            </a:r>
          </a:p>
          <a:p>
            <a:r>
              <a:rPr lang="en-US" dirty="0" smtClean="0">
                <a:ea typeface="ＭＳ Ｐゴシック" charset="-128"/>
              </a:rPr>
              <a:t>Vector data file formats:</a:t>
            </a:r>
          </a:p>
          <a:p>
            <a:pPr lvl="1">
              <a:buFont typeface="Wingdings" pitchFamily="2" charset="2"/>
              <a:buChar char="§"/>
            </a:pPr>
            <a:r>
              <a:rPr lang="en-US" dirty="0" smtClean="0">
                <a:ea typeface="ＭＳ Ｐゴシック" charset="-128"/>
              </a:rPr>
              <a:t>ESRI Shapefiles, KML, </a:t>
            </a:r>
            <a:r>
              <a:rPr lang="en-US" dirty="0" smtClean="0">
                <a:ea typeface="ＭＳ Ｐゴシック" charset="-128"/>
              </a:rPr>
              <a:t>GPS</a:t>
            </a:r>
            <a:br>
              <a:rPr lang="en-US" dirty="0" smtClean="0">
                <a:ea typeface="ＭＳ Ｐゴシック" charset="-128"/>
              </a:rPr>
            </a:br>
            <a:r>
              <a:rPr lang="en-US" dirty="0" smtClean="0">
                <a:ea typeface="ＭＳ Ｐゴシック" charset="-128"/>
              </a:rPr>
              <a:t>and </a:t>
            </a:r>
            <a:r>
              <a:rPr lang="en-US" dirty="0" smtClean="0">
                <a:ea typeface="ＭＳ Ｐゴシック" charset="-128"/>
              </a:rPr>
              <a:t>more</a:t>
            </a:r>
          </a:p>
          <a:p>
            <a:r>
              <a:rPr lang="en-US" dirty="0" smtClean="0">
                <a:ea typeface="ＭＳ Ｐゴシック" charset="-128"/>
              </a:rPr>
              <a:t>Raster data file formats: </a:t>
            </a:r>
          </a:p>
          <a:p>
            <a:pPr lvl="1">
              <a:buFont typeface="Wingdings" pitchFamily="2" charset="2"/>
              <a:buChar char="§"/>
            </a:pPr>
            <a:r>
              <a:rPr lang="en-US" dirty="0" smtClean="0">
                <a:ea typeface="ＭＳ Ｐゴシック" charset="-128"/>
              </a:rPr>
              <a:t>GeoTIFF, </a:t>
            </a:r>
            <a:r>
              <a:rPr lang="en-US" dirty="0">
                <a:ea typeface="ＭＳ Ｐゴシック" charset="-128"/>
              </a:rPr>
              <a:t>NITF, USGS </a:t>
            </a:r>
            <a:r>
              <a:rPr lang="en-US" dirty="0" smtClean="0">
                <a:ea typeface="ＭＳ Ｐゴシック" charset="-128"/>
              </a:rPr>
              <a:t>and SDTS DEM, NIMA DTED, and more</a:t>
            </a:r>
          </a:p>
          <a:p>
            <a:r>
              <a:rPr lang="en-US" dirty="0" smtClean="0">
                <a:ea typeface="ＭＳ Ｐゴシック" charset="-128"/>
              </a:rPr>
              <a:t>Web Map Service (WMS)</a:t>
            </a:r>
          </a:p>
        </p:txBody>
      </p:sp>
    </p:spTree>
    <p:extLst>
      <p:ext uri="{BB962C8B-B14F-4D97-AF65-F5344CB8AC3E}">
        <p14:creationId xmlns:p14="http://schemas.microsoft.com/office/powerpoint/2010/main" val="42174913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77200" cy="762000"/>
          </a:xfrm>
        </p:spPr>
        <p:txBody>
          <a:bodyPr/>
          <a:lstStyle/>
          <a:p>
            <a:r>
              <a:rPr lang="en-US" dirty="0" smtClean="0"/>
              <a:t>HDF5</a:t>
            </a:r>
            <a:endParaRPr lang="en-US" dirty="0"/>
          </a:p>
        </p:txBody>
      </p:sp>
      <p:sp>
        <p:nvSpPr>
          <p:cNvPr id="3" name="Content Placeholder 2"/>
          <p:cNvSpPr>
            <a:spLocks noGrp="1"/>
          </p:cNvSpPr>
          <p:nvPr>
            <p:ph idx="1"/>
          </p:nvPr>
        </p:nvSpPr>
        <p:spPr>
          <a:xfrm>
            <a:off x="457200" y="1143000"/>
            <a:ext cx="8077200" cy="5410200"/>
          </a:xfrm>
        </p:spPr>
        <p:txBody>
          <a:bodyPr/>
          <a:lstStyle/>
          <a:p>
            <a:r>
              <a:rPr lang="en-US" dirty="0" smtClean="0"/>
              <a:t>High Level </a:t>
            </a:r>
            <a:r>
              <a:rPr lang="en-US" dirty="0" smtClean="0"/>
              <a:t>Interfaces (h5read</a:t>
            </a:r>
            <a:r>
              <a:rPr lang="en-US" dirty="0" smtClean="0"/>
              <a:t>, h5write,</a:t>
            </a:r>
            <a:r>
              <a:rPr lang="en-US" baseline="0" dirty="0" smtClean="0"/>
              <a:t> h5disp,</a:t>
            </a:r>
            <a:r>
              <a:rPr lang="en-US" dirty="0" smtClean="0"/>
              <a:t> </a:t>
            </a:r>
            <a:r>
              <a:rPr lang="en-US" baseline="0" dirty="0" smtClean="0"/>
              <a:t>h5info)</a:t>
            </a:r>
            <a:endParaRPr lang="en-US" baseline="0" dirty="0" smtClean="0"/>
          </a:p>
          <a:p>
            <a:pPr marL="457200" lvl="1" indent="0">
              <a:buNone/>
            </a:pPr>
            <a:endParaRPr lang="en-US" dirty="0"/>
          </a:p>
          <a:p>
            <a:pPr marL="400050" lvl="1" indent="0">
              <a:buNone/>
            </a:pPr>
            <a:r>
              <a:rPr lang="en-US" dirty="0">
                <a:solidFill>
                  <a:srgbClr val="000000"/>
                </a:solidFill>
                <a:latin typeface="Consolas"/>
              </a:rPr>
              <a:t>h5disp(</a:t>
            </a:r>
            <a:r>
              <a:rPr lang="en-US" dirty="0">
                <a:solidFill>
                  <a:srgbClr val="A020F0"/>
                </a:solidFill>
                <a:latin typeface="Consolas"/>
              </a:rPr>
              <a:t>'example.h5'</a:t>
            </a:r>
            <a:r>
              <a:rPr lang="en-US" dirty="0">
                <a:solidFill>
                  <a:srgbClr val="000000"/>
                </a:solidFill>
                <a:latin typeface="Consolas"/>
              </a:rPr>
              <a:t>,</a:t>
            </a:r>
            <a:r>
              <a:rPr lang="en-US" dirty="0">
                <a:solidFill>
                  <a:srgbClr val="A020F0"/>
                </a:solidFill>
                <a:latin typeface="Consolas"/>
              </a:rPr>
              <a:t>'/g4/</a:t>
            </a:r>
            <a:r>
              <a:rPr lang="en-US" dirty="0" err="1">
                <a:solidFill>
                  <a:srgbClr val="A020F0"/>
                </a:solidFill>
                <a:latin typeface="Consolas"/>
              </a:rPr>
              <a:t>lat</a:t>
            </a:r>
            <a:r>
              <a:rPr lang="en-US" dirty="0">
                <a:solidFill>
                  <a:srgbClr val="A020F0"/>
                </a:solidFill>
                <a:latin typeface="Consolas"/>
              </a:rPr>
              <a:t>'</a:t>
            </a:r>
            <a:r>
              <a:rPr lang="en-US" dirty="0">
                <a:solidFill>
                  <a:srgbClr val="000000"/>
                </a:solidFill>
                <a:latin typeface="Consolas"/>
              </a:rPr>
              <a:t>);</a:t>
            </a:r>
          </a:p>
          <a:p>
            <a:pPr marL="400050" lvl="1" indent="0">
              <a:buNone/>
            </a:pPr>
            <a:r>
              <a:rPr lang="en-US" dirty="0">
                <a:solidFill>
                  <a:srgbClr val="000000"/>
                </a:solidFill>
                <a:latin typeface="Consolas"/>
              </a:rPr>
              <a:t>data = h5read(</a:t>
            </a:r>
            <a:r>
              <a:rPr lang="en-US" dirty="0">
                <a:solidFill>
                  <a:srgbClr val="A020F0"/>
                </a:solidFill>
                <a:latin typeface="Consolas"/>
              </a:rPr>
              <a:t>'example.h5'</a:t>
            </a:r>
            <a:r>
              <a:rPr lang="en-US" dirty="0">
                <a:solidFill>
                  <a:srgbClr val="000000"/>
                </a:solidFill>
                <a:latin typeface="Consolas"/>
              </a:rPr>
              <a:t>,</a:t>
            </a:r>
            <a:r>
              <a:rPr lang="en-US" dirty="0">
                <a:solidFill>
                  <a:srgbClr val="A020F0"/>
                </a:solidFill>
                <a:latin typeface="Consolas"/>
              </a:rPr>
              <a:t>'/g4/</a:t>
            </a:r>
            <a:r>
              <a:rPr lang="en-US" dirty="0" err="1">
                <a:solidFill>
                  <a:srgbClr val="A020F0"/>
                </a:solidFill>
                <a:latin typeface="Consolas"/>
              </a:rPr>
              <a:t>lat</a:t>
            </a:r>
            <a:r>
              <a:rPr lang="en-US" dirty="0">
                <a:solidFill>
                  <a:srgbClr val="A020F0"/>
                </a:solidFill>
                <a:latin typeface="Consolas"/>
              </a:rPr>
              <a:t>'</a:t>
            </a:r>
            <a:r>
              <a:rPr lang="en-US" dirty="0">
                <a:solidFill>
                  <a:srgbClr val="000000"/>
                </a:solidFill>
                <a:latin typeface="Consolas"/>
              </a:rPr>
              <a:t>);</a:t>
            </a:r>
          </a:p>
          <a:p>
            <a:pPr marL="457200" lvl="1" indent="0">
              <a:buNone/>
            </a:pPr>
            <a:endParaRPr lang="en-US" baseline="0" dirty="0" smtClean="0"/>
          </a:p>
          <a:p>
            <a:r>
              <a:rPr lang="en-US" baseline="0" dirty="0" smtClean="0"/>
              <a:t>Low Level </a:t>
            </a:r>
            <a:r>
              <a:rPr lang="en-US" baseline="0" dirty="0" smtClean="0"/>
              <a:t>Interfaces</a:t>
            </a:r>
            <a:r>
              <a:rPr lang="en-US" dirty="0"/>
              <a:t> </a:t>
            </a:r>
            <a:r>
              <a:rPr lang="en-US" dirty="0" smtClean="0"/>
              <a:t>(</a:t>
            </a:r>
            <a:r>
              <a:rPr lang="en-US" dirty="0" smtClean="0">
                <a:solidFill>
                  <a:srgbClr val="000000"/>
                </a:solidFill>
                <a:latin typeface="Arial"/>
                <a:cs typeface="Arial"/>
              </a:rPr>
              <a:t>Wraps </a:t>
            </a:r>
            <a:r>
              <a:rPr lang="en-US" dirty="0" smtClean="0">
                <a:solidFill>
                  <a:srgbClr val="000000"/>
                </a:solidFill>
                <a:latin typeface="Arial"/>
                <a:cs typeface="Arial"/>
              </a:rPr>
              <a:t>HDF5 C </a:t>
            </a:r>
            <a:r>
              <a:rPr lang="en-US" dirty="0" smtClean="0">
                <a:solidFill>
                  <a:srgbClr val="000000"/>
                </a:solidFill>
                <a:latin typeface="Arial"/>
                <a:cs typeface="Arial"/>
              </a:rPr>
              <a:t>APIs)</a:t>
            </a:r>
            <a:endParaRPr lang="en-US" dirty="0" smtClean="0">
              <a:solidFill>
                <a:srgbClr val="000000"/>
              </a:solidFill>
              <a:latin typeface="Arial"/>
              <a:cs typeface="Arial"/>
            </a:endParaRPr>
          </a:p>
          <a:p>
            <a:pPr marL="400050" lvl="1" indent="0">
              <a:buNone/>
            </a:pPr>
            <a:endParaRPr lang="en-US" sz="2000" dirty="0">
              <a:solidFill>
                <a:srgbClr val="000000"/>
              </a:solidFill>
              <a:latin typeface="Arial"/>
              <a:cs typeface="Arial"/>
            </a:endParaRPr>
          </a:p>
          <a:p>
            <a:pPr marL="400050" lvl="1" indent="0">
              <a:buNone/>
            </a:pPr>
            <a:r>
              <a:rPr lang="en-US" sz="2000" dirty="0" smtClean="0">
                <a:latin typeface="Consolas"/>
                <a:cs typeface="Consolas"/>
              </a:rPr>
              <a:t>fid </a:t>
            </a:r>
            <a:r>
              <a:rPr lang="en-US" sz="2000" dirty="0">
                <a:latin typeface="Consolas"/>
                <a:cs typeface="Consolas"/>
              </a:rPr>
              <a:t>= H5F.open</a:t>
            </a:r>
            <a:r>
              <a:rPr lang="en-US" sz="2000" dirty="0" smtClean="0">
                <a:latin typeface="Consolas"/>
                <a:cs typeface="Consolas"/>
              </a:rPr>
              <a:t>(</a:t>
            </a:r>
            <a:r>
              <a:rPr lang="en-US" dirty="0">
                <a:solidFill>
                  <a:srgbClr val="A020F0"/>
                </a:solidFill>
                <a:latin typeface="Consolas"/>
              </a:rPr>
              <a:t>'example.h5'</a:t>
            </a:r>
            <a:r>
              <a:rPr lang="en-US" sz="2000" dirty="0" smtClean="0">
                <a:latin typeface="Consolas"/>
                <a:cs typeface="Consolas"/>
              </a:rPr>
              <a:t>);</a:t>
            </a:r>
          </a:p>
          <a:p>
            <a:pPr marL="400050" lvl="1" indent="0">
              <a:buNone/>
            </a:pPr>
            <a:r>
              <a:rPr lang="en-US" sz="2000" dirty="0" err="1" smtClean="0">
                <a:latin typeface="Consolas"/>
                <a:cs typeface="Consolas"/>
              </a:rPr>
              <a:t>dset_id</a:t>
            </a:r>
            <a:r>
              <a:rPr lang="en-US" sz="2000" dirty="0" smtClean="0">
                <a:latin typeface="Consolas"/>
                <a:cs typeface="Consolas"/>
              </a:rPr>
              <a:t> </a:t>
            </a:r>
            <a:r>
              <a:rPr lang="en-US" sz="2000" dirty="0">
                <a:latin typeface="Consolas"/>
                <a:cs typeface="Consolas"/>
              </a:rPr>
              <a:t>= H5D.open(fid</a:t>
            </a:r>
            <a:r>
              <a:rPr lang="en-US" sz="2000" dirty="0" smtClean="0">
                <a:latin typeface="Consolas"/>
                <a:cs typeface="Consolas"/>
              </a:rPr>
              <a:t>,</a:t>
            </a:r>
            <a:r>
              <a:rPr lang="en-US" dirty="0" smtClean="0">
                <a:solidFill>
                  <a:srgbClr val="A020F0"/>
                </a:solidFill>
                <a:latin typeface="Consolas"/>
              </a:rPr>
              <a:t>'</a:t>
            </a:r>
            <a:r>
              <a:rPr lang="en-US" dirty="0">
                <a:solidFill>
                  <a:srgbClr val="A020F0"/>
                </a:solidFill>
                <a:latin typeface="Consolas"/>
              </a:rPr>
              <a:t>/g4/</a:t>
            </a:r>
            <a:r>
              <a:rPr lang="en-US" dirty="0" err="1">
                <a:solidFill>
                  <a:srgbClr val="A020F0"/>
                </a:solidFill>
                <a:latin typeface="Consolas"/>
              </a:rPr>
              <a:t>lat</a:t>
            </a:r>
            <a:r>
              <a:rPr lang="en-US" dirty="0">
                <a:solidFill>
                  <a:srgbClr val="A020F0"/>
                </a:solidFill>
                <a:latin typeface="Consolas"/>
              </a:rPr>
              <a:t>'</a:t>
            </a:r>
            <a:r>
              <a:rPr lang="en-US" sz="2000" dirty="0" smtClean="0">
                <a:latin typeface="Consolas"/>
                <a:cs typeface="Consolas"/>
              </a:rPr>
              <a:t>);</a:t>
            </a:r>
          </a:p>
          <a:p>
            <a:pPr marL="400050" lvl="1" indent="0">
              <a:buNone/>
            </a:pPr>
            <a:r>
              <a:rPr lang="en-US" sz="2000" dirty="0" smtClean="0">
                <a:latin typeface="Consolas"/>
                <a:cs typeface="Consolas"/>
              </a:rPr>
              <a:t>data </a:t>
            </a:r>
            <a:r>
              <a:rPr lang="en-US" sz="2000" dirty="0">
                <a:latin typeface="Consolas"/>
                <a:cs typeface="Consolas"/>
              </a:rPr>
              <a:t>= H5D.read(</a:t>
            </a:r>
            <a:r>
              <a:rPr lang="en-US" sz="2000" dirty="0" err="1">
                <a:latin typeface="Consolas"/>
                <a:cs typeface="Consolas"/>
              </a:rPr>
              <a:t>dset_id</a:t>
            </a:r>
            <a:r>
              <a:rPr lang="en-US" sz="2000" dirty="0">
                <a:latin typeface="Consolas"/>
                <a:cs typeface="Consolas"/>
              </a:rPr>
              <a:t>)</a:t>
            </a:r>
            <a:r>
              <a:rPr lang="en-US" sz="2000" dirty="0" smtClean="0">
                <a:latin typeface="Consolas"/>
                <a:cs typeface="Consolas"/>
              </a:rPr>
              <a:t>;</a:t>
            </a:r>
          </a:p>
          <a:p>
            <a:pPr marL="400050" lvl="1" indent="0">
              <a:buNone/>
            </a:pPr>
            <a:r>
              <a:rPr lang="en-US" sz="2000" dirty="0" smtClean="0">
                <a:latin typeface="Consolas"/>
                <a:cs typeface="Consolas"/>
              </a:rPr>
              <a:t>H5D.close</a:t>
            </a:r>
            <a:r>
              <a:rPr lang="en-US" sz="2000" dirty="0">
                <a:latin typeface="Consolas"/>
                <a:cs typeface="Consolas"/>
              </a:rPr>
              <a:t>(</a:t>
            </a:r>
            <a:r>
              <a:rPr lang="en-US" sz="2000" dirty="0" err="1">
                <a:latin typeface="Consolas"/>
                <a:cs typeface="Consolas"/>
              </a:rPr>
              <a:t>dset_id</a:t>
            </a:r>
            <a:r>
              <a:rPr lang="en-US" sz="2000" dirty="0">
                <a:latin typeface="Consolas"/>
                <a:cs typeface="Consolas"/>
              </a:rPr>
              <a:t>)</a:t>
            </a:r>
            <a:r>
              <a:rPr lang="en-US" sz="2000" dirty="0" smtClean="0">
                <a:latin typeface="Consolas"/>
                <a:cs typeface="Consolas"/>
              </a:rPr>
              <a:t>;</a:t>
            </a:r>
          </a:p>
          <a:p>
            <a:pPr marL="400050" lvl="1" indent="0">
              <a:buNone/>
            </a:pPr>
            <a:r>
              <a:rPr lang="en-US" sz="2000" dirty="0" smtClean="0">
                <a:latin typeface="Consolas"/>
                <a:cs typeface="Consolas"/>
              </a:rPr>
              <a:t>H5F.close</a:t>
            </a:r>
            <a:r>
              <a:rPr lang="en-US" sz="2000" dirty="0">
                <a:latin typeface="Consolas"/>
                <a:cs typeface="Consolas"/>
              </a:rPr>
              <a:t>(fid</a:t>
            </a:r>
            <a:r>
              <a:rPr lang="en-US" dirty="0"/>
              <a:t>);</a:t>
            </a:r>
          </a:p>
          <a:p>
            <a:pPr marL="0" indent="0">
              <a:buNone/>
            </a:pPr>
            <a:endParaRPr lang="en-US" b="1" dirty="0"/>
          </a:p>
        </p:txBody>
      </p:sp>
    </p:spTree>
    <p:extLst>
      <p:ext uri="{BB962C8B-B14F-4D97-AF65-F5344CB8AC3E}">
        <p14:creationId xmlns:p14="http://schemas.microsoft.com/office/powerpoint/2010/main" val="26079230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NetCDF</a:t>
            </a:r>
            <a:endParaRPr lang="en-US" dirty="0"/>
          </a:p>
        </p:txBody>
      </p:sp>
      <p:sp>
        <p:nvSpPr>
          <p:cNvPr id="3" name="Content Placeholder 2"/>
          <p:cNvSpPr>
            <a:spLocks noGrp="1"/>
          </p:cNvSpPr>
          <p:nvPr>
            <p:ph idx="1"/>
          </p:nvPr>
        </p:nvSpPr>
        <p:spPr>
          <a:xfrm>
            <a:off x="457200" y="1127760"/>
            <a:ext cx="8077200" cy="6035040"/>
          </a:xfrm>
        </p:spPr>
        <p:txBody>
          <a:bodyPr/>
          <a:lstStyle/>
          <a:p>
            <a:r>
              <a:rPr lang="en-US" dirty="0" smtClean="0"/>
              <a:t>High Level </a:t>
            </a:r>
            <a:r>
              <a:rPr lang="en-US" dirty="0" smtClean="0"/>
              <a:t>Interface (</a:t>
            </a:r>
            <a:r>
              <a:rPr lang="en-US" dirty="0" err="1" smtClean="0"/>
              <a:t>ncdisp</a:t>
            </a:r>
            <a:r>
              <a:rPr lang="en-US" dirty="0" smtClean="0"/>
              <a:t>, </a:t>
            </a:r>
            <a:r>
              <a:rPr lang="en-US" dirty="0" err="1" smtClean="0"/>
              <a:t>ncread</a:t>
            </a:r>
            <a:r>
              <a:rPr lang="en-US" dirty="0" smtClean="0"/>
              <a:t>, </a:t>
            </a:r>
            <a:r>
              <a:rPr lang="en-US" dirty="0" err="1" smtClean="0"/>
              <a:t>ncwrite</a:t>
            </a:r>
            <a:r>
              <a:rPr lang="en-US" dirty="0" smtClean="0"/>
              <a:t>, </a:t>
            </a:r>
            <a:r>
              <a:rPr lang="en-US" dirty="0" err="1" smtClean="0"/>
              <a:t>ncinfo</a:t>
            </a:r>
            <a:r>
              <a:rPr lang="en-US" dirty="0" smtClean="0"/>
              <a:t>)</a:t>
            </a:r>
          </a:p>
          <a:p>
            <a:pPr marL="457200" lvl="1" indent="0">
              <a:buNone/>
            </a:pPr>
            <a:endParaRPr lang="en-US" dirty="0" smtClean="0">
              <a:solidFill>
                <a:srgbClr val="000000"/>
              </a:solidFill>
              <a:latin typeface="Consolas"/>
            </a:endParaRPr>
          </a:p>
          <a:p>
            <a:pPr marL="457200" lvl="1" indent="0">
              <a:buNone/>
            </a:pPr>
            <a:r>
              <a:rPr lang="en-US" dirty="0" err="1" smtClean="0">
                <a:solidFill>
                  <a:srgbClr val="000000"/>
                </a:solidFill>
                <a:latin typeface="Consolas"/>
              </a:rPr>
              <a:t>url</a:t>
            </a:r>
            <a:r>
              <a:rPr lang="en-US" dirty="0" smtClean="0">
                <a:solidFill>
                  <a:srgbClr val="000000"/>
                </a:solidFill>
                <a:latin typeface="Consolas"/>
              </a:rPr>
              <a:t> = </a:t>
            </a:r>
            <a:r>
              <a:rPr lang="en-US" dirty="0" smtClean="0">
                <a:solidFill>
                  <a:srgbClr val="A020F0"/>
                </a:solidFill>
                <a:latin typeface="Consolas"/>
              </a:rPr>
              <a:t>'http://</a:t>
            </a:r>
            <a:r>
              <a:rPr lang="en-US" dirty="0" err="1" smtClean="0">
                <a:solidFill>
                  <a:srgbClr val="A020F0"/>
                </a:solidFill>
                <a:latin typeface="Consolas"/>
              </a:rPr>
              <a:t>oceanwatch.pifsc.noaa.gov</a:t>
            </a:r>
            <a:r>
              <a:rPr lang="en-US" dirty="0" smtClean="0">
                <a:solidFill>
                  <a:srgbClr val="A020F0"/>
                </a:solidFill>
                <a:latin typeface="Consolas"/>
              </a:rPr>
              <a:t>/</a:t>
            </a:r>
            <a:r>
              <a:rPr lang="en-US" dirty="0" err="1" smtClean="0">
                <a:solidFill>
                  <a:srgbClr val="A020F0"/>
                </a:solidFill>
                <a:latin typeface="Consolas"/>
              </a:rPr>
              <a:t>thredds</a:t>
            </a:r>
            <a:r>
              <a:rPr lang="en-US" dirty="0" smtClean="0">
                <a:solidFill>
                  <a:srgbClr val="A020F0"/>
                </a:solidFill>
                <a:latin typeface="Consolas"/>
              </a:rPr>
              <a:t>/		 </a:t>
            </a:r>
            <a:r>
              <a:rPr lang="en-US" dirty="0" err="1" smtClean="0">
                <a:solidFill>
                  <a:srgbClr val="A020F0"/>
                </a:solidFill>
                <a:latin typeface="Consolas"/>
              </a:rPr>
              <a:t>dodsC</a:t>
            </a:r>
            <a:r>
              <a:rPr lang="en-US" dirty="0" smtClean="0">
                <a:solidFill>
                  <a:srgbClr val="A020F0"/>
                </a:solidFill>
                <a:latin typeface="Consolas"/>
              </a:rPr>
              <a:t>/goes-</a:t>
            </a:r>
            <a:r>
              <a:rPr lang="en-US" dirty="0" err="1" smtClean="0">
                <a:solidFill>
                  <a:srgbClr val="A020F0"/>
                </a:solidFill>
                <a:latin typeface="Consolas"/>
              </a:rPr>
              <a:t>poes</a:t>
            </a:r>
            <a:r>
              <a:rPr lang="en-US" dirty="0" smtClean="0">
                <a:solidFill>
                  <a:srgbClr val="A020F0"/>
                </a:solidFill>
                <a:latin typeface="Consolas"/>
              </a:rPr>
              <a:t>/2day’</a:t>
            </a:r>
            <a:r>
              <a:rPr lang="en-US" dirty="0" smtClean="0">
                <a:solidFill>
                  <a:srgbClr val="000000"/>
                </a:solidFill>
                <a:latin typeface="Consolas"/>
              </a:rPr>
              <a:t>;</a:t>
            </a:r>
          </a:p>
          <a:p>
            <a:pPr marL="457200" lvl="1" indent="0">
              <a:buNone/>
            </a:pPr>
            <a:r>
              <a:rPr lang="en-US" sz="2000" dirty="0" err="1" smtClean="0">
                <a:solidFill>
                  <a:srgbClr val="000000"/>
                </a:solidFill>
                <a:latin typeface="Consolas"/>
              </a:rPr>
              <a:t>ncdisp</a:t>
            </a:r>
            <a:r>
              <a:rPr lang="en-US" sz="2000" dirty="0" smtClean="0">
                <a:solidFill>
                  <a:srgbClr val="000000"/>
                </a:solidFill>
                <a:latin typeface="Consolas"/>
              </a:rPr>
              <a:t>(</a:t>
            </a:r>
            <a:r>
              <a:rPr lang="en-US" sz="2000" dirty="0" err="1" smtClean="0">
                <a:solidFill>
                  <a:srgbClr val="000000"/>
                </a:solidFill>
                <a:latin typeface="Consolas"/>
              </a:rPr>
              <a:t>url</a:t>
            </a:r>
            <a:r>
              <a:rPr lang="en-US" sz="2000" dirty="0" smtClean="0">
                <a:solidFill>
                  <a:srgbClr val="000000"/>
                </a:solidFill>
                <a:latin typeface="Consolas"/>
              </a:rPr>
              <a:t>);</a:t>
            </a:r>
          </a:p>
          <a:p>
            <a:pPr marL="457200" lvl="1" indent="0">
              <a:buNone/>
            </a:pPr>
            <a:r>
              <a:rPr lang="en-US" sz="2000" dirty="0" smtClean="0">
                <a:solidFill>
                  <a:srgbClr val="000000"/>
                </a:solidFill>
                <a:latin typeface="Consolas"/>
              </a:rPr>
              <a:t>data = </a:t>
            </a:r>
            <a:r>
              <a:rPr lang="en-US" sz="2000" dirty="0" err="1" smtClean="0">
                <a:solidFill>
                  <a:srgbClr val="000000"/>
                </a:solidFill>
                <a:latin typeface="Consolas"/>
              </a:rPr>
              <a:t>ncread</a:t>
            </a:r>
            <a:r>
              <a:rPr lang="en-US" sz="2000" dirty="0" smtClean="0">
                <a:solidFill>
                  <a:srgbClr val="000000"/>
                </a:solidFill>
                <a:latin typeface="Consolas"/>
              </a:rPr>
              <a:t>(</a:t>
            </a:r>
            <a:r>
              <a:rPr lang="en-US" sz="2000" dirty="0" err="1" smtClean="0">
                <a:solidFill>
                  <a:srgbClr val="000000"/>
                </a:solidFill>
                <a:latin typeface="Consolas"/>
              </a:rPr>
              <a:t>url</a:t>
            </a:r>
            <a:r>
              <a:rPr lang="en-US" sz="2000" dirty="0" smtClean="0">
                <a:solidFill>
                  <a:srgbClr val="000000"/>
                </a:solidFill>
                <a:latin typeface="Consolas"/>
              </a:rPr>
              <a:t>,</a:t>
            </a:r>
            <a:r>
              <a:rPr lang="en-US" sz="2000" dirty="0" smtClean="0">
                <a:solidFill>
                  <a:srgbClr val="A020F0"/>
                </a:solidFill>
                <a:latin typeface="Consolas"/>
              </a:rPr>
              <a:t>'</a:t>
            </a:r>
            <a:r>
              <a:rPr lang="en-US" sz="2000" dirty="0" err="1" smtClean="0">
                <a:solidFill>
                  <a:srgbClr val="A020F0"/>
                </a:solidFill>
                <a:latin typeface="Consolas"/>
              </a:rPr>
              <a:t>sst</a:t>
            </a:r>
            <a:r>
              <a:rPr lang="en-US" sz="2000" dirty="0" smtClean="0">
                <a:solidFill>
                  <a:srgbClr val="A020F0"/>
                </a:solidFill>
                <a:latin typeface="Consolas"/>
              </a:rPr>
              <a:t>'</a:t>
            </a:r>
            <a:r>
              <a:rPr lang="en-US" sz="2000" dirty="0" smtClean="0">
                <a:solidFill>
                  <a:srgbClr val="000000"/>
                </a:solidFill>
                <a:latin typeface="Consolas"/>
              </a:rPr>
              <a:t>);</a:t>
            </a:r>
          </a:p>
          <a:p>
            <a:pPr marL="457200" lvl="1" indent="0">
              <a:buNone/>
            </a:pPr>
            <a:endParaRPr lang="en-US" dirty="0" smtClean="0"/>
          </a:p>
          <a:p>
            <a:r>
              <a:rPr lang="en-US" dirty="0" smtClean="0"/>
              <a:t>Low Level </a:t>
            </a:r>
            <a:r>
              <a:rPr lang="en-US" dirty="0" smtClean="0"/>
              <a:t>Interface (Wraps </a:t>
            </a:r>
            <a:r>
              <a:rPr lang="en-US" dirty="0" smtClean="0"/>
              <a:t>C </a:t>
            </a:r>
            <a:r>
              <a:rPr lang="en-US" dirty="0" smtClean="0"/>
              <a:t>APIs)</a:t>
            </a:r>
            <a:endParaRPr lang="en-US" dirty="0" smtClean="0"/>
          </a:p>
          <a:p>
            <a:pPr marL="457200" lvl="1" indent="0">
              <a:buNone/>
            </a:pPr>
            <a:r>
              <a:rPr lang="en-US" sz="2000" dirty="0" err="1" smtClean="0">
                <a:latin typeface="Consolas"/>
                <a:cs typeface="Consolas"/>
              </a:rPr>
              <a:t>ncid</a:t>
            </a:r>
            <a:r>
              <a:rPr lang="en-US" sz="2000" dirty="0" smtClean="0">
                <a:latin typeface="Consolas"/>
                <a:cs typeface="Consolas"/>
              </a:rPr>
              <a:t> </a:t>
            </a:r>
            <a:r>
              <a:rPr lang="en-US" sz="2000" dirty="0">
                <a:latin typeface="Consolas"/>
                <a:cs typeface="Consolas"/>
              </a:rPr>
              <a:t>= </a:t>
            </a:r>
            <a:r>
              <a:rPr lang="en-US" sz="2000" dirty="0" err="1">
                <a:latin typeface="Consolas"/>
                <a:cs typeface="Consolas"/>
              </a:rPr>
              <a:t>netcdf.open</a:t>
            </a:r>
            <a:r>
              <a:rPr lang="en-US" sz="2000" dirty="0">
                <a:latin typeface="Consolas"/>
                <a:cs typeface="Consolas"/>
              </a:rPr>
              <a:t>(</a:t>
            </a:r>
            <a:r>
              <a:rPr lang="en-US" sz="2000" dirty="0" err="1">
                <a:latin typeface="Consolas"/>
                <a:cs typeface="Consolas"/>
              </a:rPr>
              <a:t>url</a:t>
            </a:r>
            <a:r>
              <a:rPr lang="en-US" sz="2000" dirty="0">
                <a:latin typeface="Consolas"/>
                <a:cs typeface="Consolas"/>
              </a:rPr>
              <a:t>)</a:t>
            </a:r>
            <a:r>
              <a:rPr lang="en-US" sz="2000" dirty="0" smtClean="0">
                <a:latin typeface="Consolas"/>
                <a:cs typeface="Consolas"/>
              </a:rPr>
              <a:t>;</a:t>
            </a:r>
          </a:p>
          <a:p>
            <a:pPr marL="457200" lvl="1" indent="0">
              <a:buNone/>
            </a:pPr>
            <a:r>
              <a:rPr lang="en-US" sz="2000" dirty="0" err="1" smtClean="0">
                <a:latin typeface="Consolas"/>
                <a:cs typeface="Consolas"/>
              </a:rPr>
              <a:t>varid</a:t>
            </a:r>
            <a:r>
              <a:rPr lang="en-US" sz="2000" dirty="0" smtClean="0">
                <a:latin typeface="Consolas"/>
                <a:cs typeface="Consolas"/>
              </a:rPr>
              <a:t> </a:t>
            </a:r>
            <a:r>
              <a:rPr lang="en-US" sz="2000" dirty="0">
                <a:latin typeface="Consolas"/>
                <a:cs typeface="Consolas"/>
              </a:rPr>
              <a:t>= </a:t>
            </a:r>
            <a:r>
              <a:rPr lang="en-US" sz="2000" dirty="0" err="1">
                <a:latin typeface="Consolas"/>
                <a:cs typeface="Consolas"/>
              </a:rPr>
              <a:t>netcdf.inqVarID</a:t>
            </a:r>
            <a:r>
              <a:rPr lang="en-US" sz="2000" dirty="0">
                <a:latin typeface="Consolas"/>
                <a:cs typeface="Consolas"/>
              </a:rPr>
              <a:t>(</a:t>
            </a:r>
            <a:r>
              <a:rPr lang="en-US" sz="2000" dirty="0" err="1">
                <a:latin typeface="Consolas"/>
                <a:cs typeface="Consolas"/>
              </a:rPr>
              <a:t>ncid</a:t>
            </a:r>
            <a:r>
              <a:rPr lang="en-US" sz="2000" dirty="0" smtClean="0">
                <a:latin typeface="Consolas"/>
                <a:cs typeface="Consolas"/>
              </a:rPr>
              <a:t>,</a:t>
            </a:r>
            <a:r>
              <a:rPr lang="en-US" dirty="0" smtClean="0">
                <a:solidFill>
                  <a:srgbClr val="A020F0"/>
                </a:solidFill>
                <a:latin typeface="Consolas"/>
              </a:rPr>
              <a:t>'</a:t>
            </a:r>
            <a:r>
              <a:rPr lang="en-US" dirty="0" err="1">
                <a:solidFill>
                  <a:srgbClr val="A020F0"/>
                </a:solidFill>
                <a:latin typeface="Consolas"/>
              </a:rPr>
              <a:t>sst</a:t>
            </a:r>
            <a:r>
              <a:rPr lang="en-US" dirty="0">
                <a:solidFill>
                  <a:srgbClr val="A020F0"/>
                </a:solidFill>
                <a:latin typeface="Consolas"/>
              </a:rPr>
              <a:t>'</a:t>
            </a:r>
            <a:r>
              <a:rPr lang="en-US" sz="2000" dirty="0" smtClean="0">
                <a:latin typeface="Consolas"/>
                <a:cs typeface="Consolas"/>
              </a:rPr>
              <a:t>);</a:t>
            </a:r>
          </a:p>
          <a:p>
            <a:pPr marL="457200" lvl="1" indent="0">
              <a:buNone/>
            </a:pPr>
            <a:r>
              <a:rPr lang="en-US" sz="2000" dirty="0" err="1" smtClean="0">
                <a:latin typeface="Consolas"/>
                <a:cs typeface="Consolas"/>
              </a:rPr>
              <a:t>netcdf.getVar</a:t>
            </a:r>
            <a:r>
              <a:rPr lang="en-US" sz="2000" dirty="0">
                <a:latin typeface="Consolas"/>
                <a:cs typeface="Consolas"/>
              </a:rPr>
              <a:t>(ncid,</a:t>
            </a:r>
            <a:r>
              <a:rPr lang="en-US" sz="2000" dirty="0" err="1">
                <a:latin typeface="Consolas"/>
                <a:cs typeface="Consolas"/>
              </a:rPr>
              <a:t>varid</a:t>
            </a:r>
            <a:r>
              <a:rPr lang="en-US" sz="2000" dirty="0">
                <a:latin typeface="Consolas"/>
                <a:cs typeface="Consolas"/>
              </a:rPr>
              <a:t>,'double')</a:t>
            </a:r>
            <a:r>
              <a:rPr lang="en-US" sz="2000" dirty="0" smtClean="0">
                <a:latin typeface="Consolas"/>
                <a:cs typeface="Consolas"/>
              </a:rPr>
              <a:t>;</a:t>
            </a:r>
          </a:p>
          <a:p>
            <a:pPr marL="457200" lvl="1" indent="0">
              <a:buNone/>
            </a:pPr>
            <a:r>
              <a:rPr lang="en-US" sz="2000" dirty="0" err="1" smtClean="0">
                <a:latin typeface="Consolas"/>
                <a:cs typeface="Consolas"/>
              </a:rPr>
              <a:t>netcdf.close</a:t>
            </a:r>
            <a:r>
              <a:rPr lang="en-US" sz="2000" dirty="0">
                <a:latin typeface="Consolas"/>
                <a:cs typeface="Consolas"/>
              </a:rPr>
              <a:t>(</a:t>
            </a:r>
            <a:r>
              <a:rPr lang="en-US" sz="2000" dirty="0" err="1">
                <a:latin typeface="Consolas"/>
                <a:cs typeface="Consolas"/>
              </a:rPr>
              <a:t>ncid</a:t>
            </a:r>
            <a:r>
              <a:rPr lang="en-US" sz="2000" dirty="0">
                <a:latin typeface="Consolas"/>
                <a:cs typeface="Consolas"/>
              </a:rPr>
              <a:t>);</a:t>
            </a:r>
          </a:p>
          <a:p>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9318599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20715" y="685800"/>
            <a:ext cx="7837487" cy="1066800"/>
          </a:xfrm>
        </p:spPr>
        <p:txBody>
          <a:bodyPr/>
          <a:lstStyle/>
          <a:p>
            <a:r>
              <a:rPr lang="en-US" dirty="0" smtClean="0"/>
              <a:t>Mapping Toolbox and</a:t>
            </a:r>
            <a:br>
              <a:rPr lang="en-US" dirty="0" smtClean="0"/>
            </a:br>
            <a:r>
              <a:rPr lang="en-US" dirty="0" smtClean="0"/>
              <a:t>Web Map Service (WMS)</a:t>
            </a:r>
            <a:br>
              <a:rPr lang="en-US" dirty="0" smtClean="0"/>
            </a:br>
            <a:r>
              <a:rPr lang="en-US" dirty="0" smtClean="0"/>
              <a:t>	</a:t>
            </a:r>
          </a:p>
        </p:txBody>
      </p:sp>
      <p:sp>
        <p:nvSpPr>
          <p:cNvPr id="13315" name="Rectangle 3"/>
          <p:cNvSpPr>
            <a:spLocks noGrp="1" noChangeArrowheads="1"/>
          </p:cNvSpPr>
          <p:nvPr>
            <p:ph idx="1"/>
          </p:nvPr>
        </p:nvSpPr>
        <p:spPr>
          <a:xfrm>
            <a:off x="633415" y="1981200"/>
            <a:ext cx="4624387" cy="4419600"/>
          </a:xfrm>
        </p:spPr>
        <p:txBody>
          <a:bodyPr/>
          <a:lstStyle/>
          <a:p>
            <a:pPr>
              <a:defRPr/>
            </a:pPr>
            <a:r>
              <a:rPr lang="en-US" dirty="0" smtClean="0">
                <a:ea typeface="ＭＳ Ｐゴシック" charset="-128"/>
              </a:rPr>
              <a:t>Find and download data</a:t>
            </a:r>
          </a:p>
          <a:p>
            <a:pPr lvl="1">
              <a:defRPr/>
            </a:pPr>
            <a:r>
              <a:rPr lang="en-US" sz="2400" dirty="0" smtClean="0">
                <a:ea typeface="ＭＳ Ｐゴシック" charset="-128"/>
              </a:rPr>
              <a:t>Custom queries by layer name, server name, location, and other terms</a:t>
            </a:r>
          </a:p>
          <a:p>
            <a:pPr>
              <a:defRPr/>
            </a:pPr>
            <a:r>
              <a:rPr lang="en-US" dirty="0" smtClean="0">
                <a:ea typeface="ＭＳ Ｐゴシック" charset="-128"/>
              </a:rPr>
              <a:t>Prequalified database of WMS servers and data layers</a:t>
            </a:r>
          </a:p>
          <a:p>
            <a:pPr>
              <a:defRPr/>
            </a:pPr>
            <a:r>
              <a:rPr lang="en-US" dirty="0" smtClean="0">
                <a:ea typeface="ＭＳ Ｐゴシック" charset="-128"/>
              </a:rPr>
              <a:t>WMS servers available from:</a:t>
            </a:r>
          </a:p>
          <a:p>
            <a:pPr lvl="1">
              <a:defRPr/>
            </a:pPr>
            <a:r>
              <a:rPr lang="en-US" sz="2400" dirty="0" smtClean="0">
                <a:ea typeface="ＭＳ Ｐゴシック" charset="-128"/>
              </a:rPr>
              <a:t>NASA, ESA, USGS, NOAA, </a:t>
            </a:r>
            <a:r>
              <a:rPr lang="en-US" sz="2400" dirty="0" smtClean="0">
                <a:ea typeface="ＭＳ Ｐゴシック" charset="-128"/>
              </a:rPr>
              <a:t>ESRI, </a:t>
            </a:r>
            <a:br>
              <a:rPr lang="en-US" sz="2400" dirty="0" smtClean="0">
                <a:ea typeface="ＭＳ Ｐゴシック" charset="-128"/>
              </a:rPr>
            </a:br>
            <a:r>
              <a:rPr lang="en-US" sz="2400" dirty="0" smtClean="0">
                <a:ea typeface="ＭＳ Ｐゴシック" charset="-128"/>
              </a:rPr>
              <a:t>Microsoft</a:t>
            </a:r>
            <a:r>
              <a:rPr lang="en-US" sz="2400" kern="1200" baseline="30000" dirty="0" smtClean="0">
                <a:latin typeface="Times New Roman" pitchFamily="18" charset="0"/>
              </a:rPr>
              <a:t>®</a:t>
            </a:r>
            <a:r>
              <a:rPr lang="en-US" sz="2400" kern="1200" dirty="0" smtClean="0"/>
              <a:t> and more</a:t>
            </a:r>
          </a:p>
        </p:txBody>
      </p:sp>
      <p:pic>
        <p:nvPicPr>
          <p:cNvPr id="16388" name="Picture 3" descr="Larsen_iceshelf.bmp"/>
          <p:cNvPicPr>
            <a:picLocks noChangeAspect="1"/>
          </p:cNvPicPr>
          <p:nvPr/>
        </p:nvPicPr>
        <p:blipFill>
          <a:blip r:embed="rId3" cstate="print"/>
          <a:srcRect/>
          <a:stretch>
            <a:fillRect/>
          </a:stretch>
        </p:blipFill>
        <p:spPr bwMode="auto">
          <a:xfrm>
            <a:off x="5439354" y="2362200"/>
            <a:ext cx="3469696" cy="3276600"/>
          </a:xfrm>
          <a:prstGeom prst="rect">
            <a:avLst/>
          </a:prstGeom>
          <a:noFill/>
          <a:ln w="9525">
            <a:noFill/>
            <a:miter lim="800000"/>
            <a:headEnd/>
            <a:tailEnd/>
          </a:ln>
        </p:spPr>
      </p:pic>
    </p:spTree>
    <p:extLst>
      <p:ext uri="{BB962C8B-B14F-4D97-AF65-F5344CB8AC3E}">
        <p14:creationId xmlns:p14="http://schemas.microsoft.com/office/powerpoint/2010/main" val="16770405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a:t>
            </a:r>
            <a:r>
              <a:rPr lang="en-US" baseline="0" dirty="0" smtClean="0"/>
              <a:t> Map Service Example</a:t>
            </a:r>
            <a:endParaRPr lang="en-US" dirty="0"/>
          </a:p>
        </p:txBody>
      </p:sp>
      <p:sp>
        <p:nvSpPr>
          <p:cNvPr id="3" name="Content Placeholder 2"/>
          <p:cNvSpPr>
            <a:spLocks noGrp="1"/>
          </p:cNvSpPr>
          <p:nvPr>
            <p:ph idx="1"/>
          </p:nvPr>
        </p:nvSpPr>
        <p:spPr>
          <a:xfrm>
            <a:off x="457200" y="990600"/>
            <a:ext cx="8077200" cy="4648200"/>
          </a:xfrm>
        </p:spPr>
        <p:txBody>
          <a:bodyPr/>
          <a:lstStyle/>
          <a:p>
            <a:pPr marL="0" indent="0">
              <a:buNone/>
            </a:pPr>
            <a:r>
              <a:rPr lang="en-US" sz="2000" dirty="0" smtClean="0">
                <a:solidFill>
                  <a:srgbClr val="228B22"/>
                </a:solidFill>
                <a:latin typeface="Consolas"/>
              </a:rPr>
              <a:t>% </a:t>
            </a:r>
            <a:r>
              <a:rPr lang="en-US" sz="2000" dirty="0">
                <a:solidFill>
                  <a:srgbClr val="228B22"/>
                </a:solidFill>
                <a:latin typeface="Consolas"/>
              </a:rPr>
              <a:t>Find layers that may contain global temperature data </a:t>
            </a:r>
            <a:endParaRPr lang="en-US" sz="2000" dirty="0" smtClean="0">
              <a:solidFill>
                <a:srgbClr val="228B22"/>
              </a:solidFill>
              <a:latin typeface="Consolas"/>
            </a:endParaRPr>
          </a:p>
          <a:p>
            <a:pPr marL="0" indent="0">
              <a:buNone/>
            </a:pPr>
            <a:r>
              <a:rPr lang="en-US" sz="2000" dirty="0" smtClean="0">
                <a:solidFill>
                  <a:srgbClr val="228B22"/>
                </a:solidFill>
                <a:latin typeface="Consolas"/>
              </a:rPr>
              <a:t>% and return a </a:t>
            </a:r>
            <a:r>
              <a:rPr lang="en-US" sz="2000" dirty="0" err="1">
                <a:solidFill>
                  <a:srgbClr val="228B22"/>
                </a:solidFill>
                <a:latin typeface="Consolas"/>
              </a:rPr>
              <a:t>WMSLayer</a:t>
            </a:r>
            <a:r>
              <a:rPr lang="en-US" sz="2000" dirty="0">
                <a:solidFill>
                  <a:srgbClr val="228B22"/>
                </a:solidFill>
                <a:latin typeface="Consolas"/>
              </a:rPr>
              <a:t> </a:t>
            </a:r>
            <a:r>
              <a:rPr lang="en-US" sz="2000" dirty="0" smtClean="0">
                <a:solidFill>
                  <a:srgbClr val="228B22"/>
                </a:solidFill>
                <a:latin typeface="Consolas"/>
              </a:rPr>
              <a:t>array.</a:t>
            </a:r>
          </a:p>
          <a:p>
            <a:pPr marL="0" indent="0">
              <a:buNone/>
            </a:pPr>
            <a:r>
              <a:rPr lang="en-US" sz="2000" dirty="0" smtClean="0">
                <a:solidFill>
                  <a:srgbClr val="000000"/>
                </a:solidFill>
                <a:latin typeface="Consolas"/>
              </a:rPr>
              <a:t>layers </a:t>
            </a:r>
            <a:r>
              <a:rPr lang="en-US" sz="2000" dirty="0">
                <a:solidFill>
                  <a:srgbClr val="000000"/>
                </a:solidFill>
                <a:latin typeface="Consolas"/>
              </a:rPr>
              <a:t>= </a:t>
            </a:r>
            <a:r>
              <a:rPr lang="en-US" sz="2000" dirty="0" err="1">
                <a:solidFill>
                  <a:srgbClr val="000000"/>
                </a:solidFill>
                <a:latin typeface="Consolas"/>
              </a:rPr>
              <a:t>wmsfind</a:t>
            </a:r>
            <a:r>
              <a:rPr lang="en-US" sz="2000" dirty="0">
                <a:solidFill>
                  <a:srgbClr val="000000"/>
                </a:solidFill>
                <a:latin typeface="Consolas"/>
              </a:rPr>
              <a:t>(</a:t>
            </a:r>
            <a:r>
              <a:rPr lang="en-US" sz="2000" dirty="0">
                <a:solidFill>
                  <a:srgbClr val="A020F0"/>
                </a:solidFill>
                <a:latin typeface="Consolas"/>
              </a:rPr>
              <a:t>'global*</a:t>
            </a:r>
            <a:r>
              <a:rPr lang="en-US" sz="2000" dirty="0" smtClean="0">
                <a:solidFill>
                  <a:srgbClr val="A020F0"/>
                </a:solidFill>
                <a:latin typeface="Consolas"/>
              </a:rPr>
              <a:t>temperature'</a:t>
            </a:r>
            <a:r>
              <a:rPr lang="en-US" sz="2000" dirty="0" smtClean="0">
                <a:solidFill>
                  <a:srgbClr val="000000"/>
                </a:solidFill>
                <a:latin typeface="Consolas"/>
              </a:rPr>
              <a:t>);</a:t>
            </a:r>
          </a:p>
          <a:p>
            <a:pPr marL="0" indent="0">
              <a:buNone/>
            </a:pPr>
            <a:endParaRPr lang="en-US" sz="2000" dirty="0" smtClean="0">
              <a:solidFill>
                <a:srgbClr val="228B22"/>
              </a:solidFill>
              <a:latin typeface="Consolas"/>
            </a:endParaRPr>
          </a:p>
          <a:p>
            <a:pPr marL="0" indent="0">
              <a:buNone/>
            </a:pPr>
            <a:r>
              <a:rPr lang="en-US" sz="2000" dirty="0" smtClean="0">
                <a:solidFill>
                  <a:srgbClr val="228B22"/>
                </a:solidFill>
                <a:latin typeface="Consolas"/>
              </a:rPr>
              <a:t>% Display the first layer</a:t>
            </a:r>
          </a:p>
          <a:p>
            <a:pPr marL="0" indent="0">
              <a:buNone/>
            </a:pPr>
            <a:r>
              <a:rPr lang="en-US" sz="2000" dirty="0" smtClean="0">
                <a:solidFill>
                  <a:srgbClr val="000000"/>
                </a:solidFill>
                <a:latin typeface="Consolas"/>
              </a:rPr>
              <a:t>layers(1)</a:t>
            </a:r>
          </a:p>
          <a:p>
            <a:pPr marL="0" indent="0">
              <a:buNone/>
            </a:pPr>
            <a:endParaRPr lang="en-US" sz="2000" dirty="0" smtClean="0">
              <a:solidFill>
                <a:srgbClr val="000000"/>
              </a:solidFill>
              <a:latin typeface="Consolas"/>
            </a:endParaRPr>
          </a:p>
        </p:txBody>
      </p:sp>
      <p:sp>
        <p:nvSpPr>
          <p:cNvPr id="5" name="TextBox 4"/>
          <p:cNvSpPr txBox="1"/>
          <p:nvPr/>
        </p:nvSpPr>
        <p:spPr>
          <a:xfrm>
            <a:off x="304800" y="3505200"/>
            <a:ext cx="8839200" cy="310854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latin typeface="Consolas"/>
                <a:cs typeface="Consolas"/>
              </a:rPr>
              <a:t>  </a:t>
            </a:r>
            <a:r>
              <a:rPr lang="en-US" sz="1400" dirty="0" err="1" smtClean="0">
                <a:latin typeface="Consolas"/>
                <a:cs typeface="Consolas"/>
              </a:rPr>
              <a:t>WMSLayer</a:t>
            </a:r>
            <a:endParaRPr lang="en-US" sz="1400" dirty="0">
              <a:latin typeface="Consolas"/>
              <a:cs typeface="Consolas"/>
            </a:endParaRPr>
          </a:p>
          <a:p>
            <a:endParaRPr lang="en-US" sz="1400" dirty="0">
              <a:latin typeface="Consolas"/>
              <a:cs typeface="Consolas"/>
            </a:endParaRPr>
          </a:p>
          <a:p>
            <a:r>
              <a:rPr lang="en-US" sz="1400" dirty="0">
                <a:latin typeface="Consolas"/>
                <a:cs typeface="Consolas"/>
              </a:rPr>
              <a:t>  Properties:</a:t>
            </a:r>
          </a:p>
          <a:p>
            <a:r>
              <a:rPr lang="en-US" sz="1400" dirty="0">
                <a:latin typeface="Consolas"/>
                <a:cs typeface="Consolas"/>
              </a:rPr>
              <a:t>           Index: 1</a:t>
            </a:r>
          </a:p>
          <a:p>
            <a:r>
              <a:rPr lang="en-US" sz="1400" dirty="0">
                <a:latin typeface="Consolas"/>
                <a:cs typeface="Consolas"/>
              </a:rPr>
              <a:t>     </a:t>
            </a:r>
            <a:r>
              <a:rPr lang="en-US" sz="1400" dirty="0" err="1">
                <a:latin typeface="Consolas"/>
                <a:cs typeface="Consolas"/>
              </a:rPr>
              <a:t>ServerTitle</a:t>
            </a:r>
            <a:r>
              <a:rPr lang="en-US" sz="1400" dirty="0">
                <a:latin typeface="Consolas"/>
                <a:cs typeface="Consolas"/>
              </a:rPr>
              <a:t>: </a:t>
            </a:r>
            <a:r>
              <a:rPr lang="en-US" sz="1400" dirty="0" smtClean="0">
                <a:latin typeface="Consolas"/>
                <a:cs typeface="Consolas"/>
              </a:rPr>
              <a:t>'WMS for GHRSST </a:t>
            </a:r>
            <a:r>
              <a:rPr lang="en-US" sz="1400" dirty="0">
                <a:latin typeface="Consolas"/>
                <a:cs typeface="Consolas"/>
              </a:rPr>
              <a:t>Global 1-km Sea Surface </a:t>
            </a:r>
            <a:r>
              <a:rPr lang="en-US" sz="1400" dirty="0" smtClean="0">
                <a:latin typeface="Consolas"/>
                <a:cs typeface="Consolas"/>
              </a:rPr>
              <a:t>Temperature (</a:t>
            </a:r>
            <a:r>
              <a:rPr lang="en-US" sz="1400" dirty="0">
                <a:latin typeface="Consolas"/>
                <a:cs typeface="Consolas"/>
              </a:rPr>
              <a:t>G1SST</a:t>
            </a:r>
            <a:r>
              <a:rPr lang="en-US" sz="1400" dirty="0" smtClean="0">
                <a:latin typeface="Consolas"/>
                <a:cs typeface="Consolas"/>
              </a:rPr>
              <a:t>),</a:t>
            </a:r>
          </a:p>
          <a:p>
            <a:r>
              <a:rPr lang="en-US" sz="1400" dirty="0" smtClean="0">
                <a:latin typeface="Consolas"/>
                <a:cs typeface="Consolas"/>
              </a:rPr>
              <a:t>                   Global</a:t>
            </a:r>
            <a:r>
              <a:rPr lang="en-US" sz="1400" dirty="0">
                <a:latin typeface="Consolas"/>
                <a:cs typeface="Consolas"/>
              </a:rPr>
              <a:t>, 0.01 Degree, Daily'</a:t>
            </a:r>
          </a:p>
          <a:p>
            <a:r>
              <a:rPr lang="en-US" sz="1400" dirty="0">
                <a:latin typeface="Consolas"/>
                <a:cs typeface="Consolas"/>
              </a:rPr>
              <a:t>       </a:t>
            </a:r>
            <a:r>
              <a:rPr lang="en-US" sz="1400" dirty="0" err="1">
                <a:latin typeface="Consolas"/>
                <a:cs typeface="Consolas"/>
              </a:rPr>
              <a:t>ServerURL</a:t>
            </a:r>
            <a:r>
              <a:rPr lang="en-US" sz="1400" dirty="0">
                <a:latin typeface="Consolas"/>
                <a:cs typeface="Consolas"/>
              </a:rPr>
              <a:t>: 'http://</a:t>
            </a:r>
            <a:r>
              <a:rPr lang="en-US" sz="1400" dirty="0" err="1">
                <a:latin typeface="Consolas"/>
                <a:cs typeface="Consolas"/>
              </a:rPr>
              <a:t>coastwatch.pfeg.noaa.gov</a:t>
            </a:r>
            <a:r>
              <a:rPr lang="en-US" sz="1400" dirty="0">
                <a:latin typeface="Consolas"/>
                <a:cs typeface="Consolas"/>
              </a:rPr>
              <a:t>/</a:t>
            </a:r>
            <a:r>
              <a:rPr lang="en-US" sz="1400" dirty="0" err="1">
                <a:latin typeface="Consolas"/>
                <a:cs typeface="Consolas"/>
              </a:rPr>
              <a:t>erddap</a:t>
            </a:r>
            <a:r>
              <a:rPr lang="en-US" sz="1400" dirty="0">
                <a:latin typeface="Consolas"/>
                <a:cs typeface="Consolas"/>
              </a:rPr>
              <a:t>/</a:t>
            </a:r>
            <a:r>
              <a:rPr lang="en-US" sz="1400" dirty="0" err="1">
                <a:latin typeface="Consolas"/>
                <a:cs typeface="Consolas"/>
              </a:rPr>
              <a:t>wms</a:t>
            </a:r>
            <a:r>
              <a:rPr lang="en-US" sz="1400" dirty="0">
                <a:latin typeface="Consolas"/>
                <a:cs typeface="Consolas"/>
              </a:rPr>
              <a:t>/jplG1SST/request?'</a:t>
            </a:r>
          </a:p>
          <a:p>
            <a:r>
              <a:rPr lang="en-US" sz="1400" dirty="0">
                <a:latin typeface="Consolas"/>
                <a:cs typeface="Consolas"/>
              </a:rPr>
              <a:t>      </a:t>
            </a:r>
            <a:r>
              <a:rPr lang="en-US" sz="1400" dirty="0" err="1">
                <a:latin typeface="Consolas"/>
                <a:cs typeface="Consolas"/>
              </a:rPr>
              <a:t>LayerTitle</a:t>
            </a:r>
            <a:r>
              <a:rPr lang="en-US" sz="1400" dirty="0">
                <a:latin typeface="Consolas"/>
                <a:cs typeface="Consolas"/>
              </a:rPr>
              <a:t>: 'GHRSST Global 1-km Sea Surface Temperature (G1SST), Global</a:t>
            </a:r>
            <a:r>
              <a:rPr lang="en-US" sz="1400" dirty="0" smtClean="0">
                <a:latin typeface="Consolas"/>
                <a:cs typeface="Consolas"/>
              </a:rPr>
              <a:t>,0.01 </a:t>
            </a:r>
          </a:p>
          <a:p>
            <a:r>
              <a:rPr lang="en-US" sz="1400" dirty="0">
                <a:latin typeface="Consolas"/>
                <a:cs typeface="Consolas"/>
              </a:rPr>
              <a:t> </a:t>
            </a:r>
            <a:r>
              <a:rPr lang="en-US" sz="1400" dirty="0" smtClean="0">
                <a:latin typeface="Consolas"/>
                <a:cs typeface="Consolas"/>
              </a:rPr>
              <a:t>                  Degree</a:t>
            </a:r>
            <a:r>
              <a:rPr lang="en-US" sz="1400" dirty="0">
                <a:latin typeface="Consolas"/>
                <a:cs typeface="Consolas"/>
              </a:rPr>
              <a:t>, Daily - SST'</a:t>
            </a:r>
          </a:p>
          <a:p>
            <a:r>
              <a:rPr lang="en-US" sz="1400" dirty="0">
                <a:latin typeface="Consolas"/>
                <a:cs typeface="Consolas"/>
              </a:rPr>
              <a:t>       </a:t>
            </a:r>
            <a:r>
              <a:rPr lang="en-US" sz="1400" dirty="0" err="1">
                <a:latin typeface="Consolas"/>
                <a:cs typeface="Consolas"/>
              </a:rPr>
              <a:t>LayerName</a:t>
            </a:r>
            <a:r>
              <a:rPr lang="en-US" sz="1400" dirty="0">
                <a:latin typeface="Consolas"/>
                <a:cs typeface="Consolas"/>
              </a:rPr>
              <a:t>: 'jplG1SST:SST'</a:t>
            </a:r>
          </a:p>
          <a:p>
            <a:r>
              <a:rPr lang="en-US" sz="1400" dirty="0">
                <a:latin typeface="Consolas"/>
                <a:cs typeface="Consolas"/>
              </a:rPr>
              <a:t>          </a:t>
            </a:r>
            <a:r>
              <a:rPr lang="en-US" sz="1400" dirty="0" err="1">
                <a:latin typeface="Consolas"/>
                <a:cs typeface="Consolas"/>
              </a:rPr>
              <a:t>Latlim</a:t>
            </a:r>
            <a:r>
              <a:rPr lang="en-US" sz="1400" dirty="0">
                <a:latin typeface="Consolas"/>
                <a:cs typeface="Consolas"/>
              </a:rPr>
              <a:t>: [-79.9950 79.9950]</a:t>
            </a:r>
          </a:p>
          <a:p>
            <a:r>
              <a:rPr lang="en-US" sz="1400" dirty="0">
                <a:latin typeface="Consolas"/>
                <a:cs typeface="Consolas"/>
              </a:rPr>
              <a:t>          </a:t>
            </a:r>
            <a:r>
              <a:rPr lang="en-US" sz="1400" dirty="0" err="1">
                <a:latin typeface="Consolas"/>
                <a:cs typeface="Consolas"/>
              </a:rPr>
              <a:t>Lonlim</a:t>
            </a:r>
            <a:r>
              <a:rPr lang="en-US" sz="1400" dirty="0">
                <a:latin typeface="Consolas"/>
                <a:cs typeface="Consolas"/>
              </a:rPr>
              <a:t>: [-179.9950 179.9950]</a:t>
            </a:r>
          </a:p>
          <a:p>
            <a:endParaRPr lang="en-US" sz="1400" dirty="0">
              <a:latin typeface="Consolas"/>
              <a:cs typeface="Consolas"/>
            </a:endParaRPr>
          </a:p>
          <a:p>
            <a:endParaRPr lang="en-US" sz="1400" dirty="0">
              <a:latin typeface="Consolas"/>
              <a:cs typeface="Consolas"/>
            </a:endParaRPr>
          </a:p>
        </p:txBody>
      </p:sp>
    </p:spTree>
    <p:extLst>
      <p:ext uri="{BB962C8B-B14F-4D97-AF65-F5344CB8AC3E}">
        <p14:creationId xmlns:p14="http://schemas.microsoft.com/office/powerpoint/2010/main" val="19835867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000" dirty="0" smtClean="0">
                <a:solidFill>
                  <a:srgbClr val="228B22"/>
                </a:solidFill>
                <a:latin typeface="Consolas"/>
              </a:rPr>
              <a:t>% </a:t>
            </a:r>
            <a:r>
              <a:rPr lang="en-US" sz="2000" dirty="0">
                <a:solidFill>
                  <a:srgbClr val="228B22"/>
                </a:solidFill>
                <a:latin typeface="Consolas"/>
              </a:rPr>
              <a:t>Show a map from the first layer</a:t>
            </a:r>
            <a:endParaRPr lang="en-US" sz="2000" dirty="0">
              <a:solidFill>
                <a:srgbClr val="000000"/>
              </a:solidFill>
              <a:latin typeface="Consolas"/>
            </a:endParaRPr>
          </a:p>
          <a:p>
            <a:pPr marL="0" indent="0">
              <a:buNone/>
            </a:pPr>
            <a:r>
              <a:rPr lang="en-US" sz="2000" dirty="0">
                <a:solidFill>
                  <a:srgbClr val="000000"/>
                </a:solidFill>
                <a:latin typeface="Consolas"/>
                <a:cs typeface="Consolas"/>
              </a:rPr>
              <a:t>[A,R] = </a:t>
            </a:r>
            <a:r>
              <a:rPr lang="en-US" sz="2000" dirty="0" err="1">
                <a:solidFill>
                  <a:srgbClr val="000000"/>
                </a:solidFill>
                <a:latin typeface="Consolas"/>
                <a:cs typeface="Consolas"/>
              </a:rPr>
              <a:t>wmsread</a:t>
            </a:r>
            <a:r>
              <a:rPr lang="en-US" sz="2000" dirty="0">
                <a:solidFill>
                  <a:srgbClr val="000000"/>
                </a:solidFill>
                <a:latin typeface="Consolas"/>
                <a:cs typeface="Consolas"/>
              </a:rPr>
              <a:t>(layers(1));</a:t>
            </a:r>
          </a:p>
          <a:p>
            <a:pPr marL="0" indent="0">
              <a:buNone/>
            </a:pPr>
            <a:r>
              <a:rPr lang="en-US" sz="2000" dirty="0" err="1">
                <a:solidFill>
                  <a:srgbClr val="000000"/>
                </a:solidFill>
                <a:latin typeface="Consolas"/>
                <a:cs typeface="Consolas"/>
              </a:rPr>
              <a:t>geoshow</a:t>
            </a:r>
            <a:r>
              <a:rPr lang="en-US" sz="2000" dirty="0">
                <a:solidFill>
                  <a:srgbClr val="000000"/>
                </a:solidFill>
                <a:latin typeface="Consolas"/>
                <a:cs typeface="Consolas"/>
              </a:rPr>
              <a:t>(A,R)</a:t>
            </a:r>
            <a:r>
              <a:rPr lang="en-US" sz="2000" dirty="0" smtClean="0">
                <a:solidFill>
                  <a:srgbClr val="000000"/>
                </a:solidFill>
                <a:latin typeface="Consolas"/>
                <a:cs typeface="Consolas"/>
              </a:rPr>
              <a:t>;</a:t>
            </a:r>
          </a:p>
          <a:p>
            <a:pPr marL="0" indent="0">
              <a:buNone/>
            </a:pPr>
            <a:r>
              <a:rPr lang="en-US" sz="2000" dirty="0" smtClean="0">
                <a:latin typeface="Consolas"/>
                <a:cs typeface="Consolas"/>
              </a:rPr>
              <a:t>title(layers</a:t>
            </a:r>
            <a:r>
              <a:rPr lang="en-US" sz="2000" dirty="0">
                <a:latin typeface="Consolas"/>
                <a:cs typeface="Consolas"/>
              </a:rPr>
              <a:t>(1).</a:t>
            </a:r>
            <a:r>
              <a:rPr lang="en-US" sz="2000" dirty="0" err="1">
                <a:latin typeface="Consolas"/>
                <a:cs typeface="Consolas"/>
              </a:rPr>
              <a:t>LayerTitle</a:t>
            </a:r>
            <a:r>
              <a:rPr lang="en-US" sz="2000" dirty="0">
                <a:latin typeface="Consolas"/>
                <a:cs typeface="Consolas"/>
              </a:rPr>
              <a:t>);</a:t>
            </a:r>
          </a:p>
          <a:p>
            <a:endParaRPr lang="en-US" dirty="0"/>
          </a:p>
          <a:p>
            <a:pPr marL="0" indent="0">
              <a:buNone/>
            </a:pPr>
            <a:endParaRPr lang="en-US" dirty="0" smtClean="0">
              <a:solidFill>
                <a:srgbClr val="000000"/>
              </a:solidFill>
              <a:latin typeface="Consolas"/>
            </a:endParaRPr>
          </a:p>
          <a:p>
            <a:pPr marL="0" indent="0">
              <a:buNone/>
            </a:pPr>
            <a:endParaRPr lang="en-US" dirty="0">
              <a:solidFill>
                <a:srgbClr val="000000"/>
              </a:solidFill>
              <a:latin typeface="Consolas"/>
            </a:endParaRPr>
          </a:p>
          <a:p>
            <a:endParaRPr lang="en-US" dirty="0"/>
          </a:p>
        </p:txBody>
      </p:sp>
      <p:sp>
        <p:nvSpPr>
          <p:cNvPr id="5" name="Title 1"/>
          <p:cNvSpPr>
            <a:spLocks noGrp="1"/>
          </p:cNvSpPr>
          <p:nvPr>
            <p:ph type="title"/>
          </p:nvPr>
        </p:nvSpPr>
        <p:spPr/>
        <p:txBody>
          <a:bodyPr/>
          <a:lstStyle/>
          <a:p>
            <a:r>
              <a:rPr lang="en-US" dirty="0" smtClean="0"/>
              <a:t>Web</a:t>
            </a:r>
            <a:r>
              <a:rPr lang="en-US" baseline="0" dirty="0" smtClean="0"/>
              <a:t> Map Service Example</a:t>
            </a:r>
            <a:endParaRPr lang="en-US" dirty="0"/>
          </a:p>
        </p:txBody>
      </p:sp>
      <p:pic>
        <p:nvPicPr>
          <p:cNvPr id="4" name="Picture 3" descr="Screen Shot 2013-07-08 at 11.08.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429001"/>
            <a:ext cx="6705600" cy="3049531"/>
          </a:xfrm>
          <a:prstGeom prst="rect">
            <a:avLst/>
          </a:prstGeom>
        </p:spPr>
      </p:pic>
    </p:spTree>
    <p:extLst>
      <p:ext uri="{BB962C8B-B14F-4D97-AF65-F5344CB8AC3E}">
        <p14:creationId xmlns:p14="http://schemas.microsoft.com/office/powerpoint/2010/main" val="2122523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Application: Oil Spill Simulation</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914400" y="1295401"/>
            <a:ext cx="6858000" cy="5143500"/>
          </a:xfrm>
          <a:prstGeom prst="rect">
            <a:avLst/>
          </a:prstGeom>
          <a:noFill/>
          <a:ln w="9525">
            <a:noFill/>
            <a:miter lim="800000"/>
            <a:headEnd/>
            <a:tailEnd/>
          </a:ln>
          <a:effectLst/>
        </p:spPr>
      </p:pic>
    </p:spTree>
    <p:extLst>
      <p:ext uri="{BB962C8B-B14F-4D97-AF65-F5344CB8AC3E}">
        <p14:creationId xmlns:p14="http://schemas.microsoft.com/office/powerpoint/2010/main" val="36912172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457200" y="1295400"/>
            <a:ext cx="8077200" cy="4648200"/>
          </a:xfrm>
        </p:spPr>
        <p:txBody>
          <a:bodyPr/>
          <a:lstStyle/>
          <a:p>
            <a:pPr marL="0" indent="0">
              <a:buNone/>
            </a:pPr>
            <a:r>
              <a:rPr lang="en-US" dirty="0" smtClean="0"/>
              <a:t>Exploring Sea Surface Temperature </a:t>
            </a:r>
            <a:r>
              <a:rPr lang="en-US" dirty="0" smtClean="0"/>
              <a:t>with </a:t>
            </a:r>
            <a:r>
              <a:rPr lang="en-US" dirty="0" smtClean="0"/>
              <a:t>WMS and </a:t>
            </a:r>
            <a:r>
              <a:rPr lang="en-US" dirty="0" err="1" smtClean="0"/>
              <a:t>NetCDF</a:t>
            </a:r>
            <a:r>
              <a:rPr lang="en-US" dirty="0" smtClean="0"/>
              <a:t> data.</a:t>
            </a:r>
          </a:p>
        </p:txBody>
      </p:sp>
      <p:pic>
        <p:nvPicPr>
          <p:cNvPr id="6" name="Picture 5" descr="Screen Shot 2013-07-07 at 11.17.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438400"/>
            <a:ext cx="3257220" cy="3225800"/>
          </a:xfrm>
          <a:prstGeom prst="rect">
            <a:avLst/>
          </a:prstGeom>
        </p:spPr>
      </p:pic>
      <p:pic>
        <p:nvPicPr>
          <p:cNvPr id="5" name="Picture 4" descr="Screen Shot 2013-07-07 at 11.14.2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3048000"/>
            <a:ext cx="3266098" cy="3276600"/>
          </a:xfrm>
          <a:prstGeom prst="rect">
            <a:avLst/>
          </a:prstGeom>
        </p:spPr>
      </p:pic>
      <p:pic>
        <p:nvPicPr>
          <p:cNvPr id="4" name="Picture 3" descr="Screen Shot 2013-07-08 at 10.58.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3733800"/>
            <a:ext cx="3657600" cy="2743200"/>
          </a:xfrm>
          <a:prstGeom prst="rect">
            <a:avLst/>
          </a:prstGeom>
        </p:spPr>
      </p:pic>
    </p:spTree>
    <p:extLst>
      <p:ext uri="{BB962C8B-B14F-4D97-AF65-F5344CB8AC3E}">
        <p14:creationId xmlns:p14="http://schemas.microsoft.com/office/powerpoint/2010/main" val="109636939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MATLAB’s MAT File Format</a:t>
            </a:r>
            <a:endParaRPr lang="en-US" dirty="0"/>
          </a:p>
        </p:txBody>
      </p:sp>
      <p:sp>
        <p:nvSpPr>
          <p:cNvPr id="3" name="Content Placeholder 2"/>
          <p:cNvSpPr>
            <a:spLocks noGrp="1"/>
          </p:cNvSpPr>
          <p:nvPr>
            <p:ph idx="1"/>
          </p:nvPr>
        </p:nvSpPr>
        <p:spPr>
          <a:xfrm>
            <a:off x="457200" y="1295400"/>
            <a:ext cx="8534400" cy="5257800"/>
          </a:xfrm>
        </p:spPr>
        <p:txBody>
          <a:bodyPr/>
          <a:lstStyle/>
          <a:p>
            <a:r>
              <a:rPr lang="en-US" dirty="0" smtClean="0"/>
              <a:t>Version 7.3 of MAT file format is HDF5 </a:t>
            </a:r>
            <a:r>
              <a:rPr lang="en-US" dirty="0" smtClean="0"/>
              <a:t>based</a:t>
            </a:r>
            <a:endParaRPr lang="en-US" dirty="0"/>
          </a:p>
          <a:p>
            <a:pPr marL="457200" lvl="1" indent="0">
              <a:buNone/>
            </a:pPr>
            <a:endParaRPr lang="en-US" dirty="0" smtClean="0">
              <a:solidFill>
                <a:srgbClr val="000000"/>
              </a:solidFill>
              <a:latin typeface="Consolas"/>
            </a:endParaRPr>
          </a:p>
          <a:p>
            <a:pPr marL="457200" lvl="1" indent="0">
              <a:buNone/>
            </a:pPr>
            <a:r>
              <a:rPr lang="en-US" dirty="0" smtClean="0">
                <a:solidFill>
                  <a:srgbClr val="000000"/>
                </a:solidFill>
                <a:latin typeface="Consolas"/>
              </a:rPr>
              <a:t>save</a:t>
            </a:r>
            <a:r>
              <a:rPr lang="en-US" dirty="0">
                <a:solidFill>
                  <a:srgbClr val="000000"/>
                </a:solidFill>
                <a:latin typeface="Consolas"/>
              </a:rPr>
              <a:t>(</a:t>
            </a:r>
            <a:r>
              <a:rPr lang="en-US" dirty="0">
                <a:solidFill>
                  <a:srgbClr val="A020F0"/>
                </a:solidFill>
                <a:latin typeface="Consolas"/>
              </a:rPr>
              <a:t>'bigFile.mat'</a:t>
            </a:r>
            <a:r>
              <a:rPr lang="en-US" dirty="0">
                <a:solidFill>
                  <a:srgbClr val="000000"/>
                </a:solidFill>
                <a:latin typeface="Consolas"/>
              </a:rPr>
              <a:t>,bigMatrix,</a:t>
            </a:r>
            <a:r>
              <a:rPr lang="en-US" dirty="0">
                <a:solidFill>
                  <a:srgbClr val="A020F0"/>
                </a:solidFill>
                <a:latin typeface="Consolas"/>
              </a:rPr>
              <a:t>'-v7.3'</a:t>
            </a:r>
            <a:r>
              <a:rPr lang="en-US" dirty="0">
                <a:solidFill>
                  <a:srgbClr val="000000"/>
                </a:solidFill>
                <a:latin typeface="Consolas"/>
              </a:rPr>
              <a:t>)</a:t>
            </a:r>
            <a:r>
              <a:rPr lang="en-US" dirty="0" smtClean="0">
                <a:solidFill>
                  <a:srgbClr val="000000"/>
                </a:solidFill>
                <a:latin typeface="Consolas"/>
              </a:rPr>
              <a:t>;</a:t>
            </a:r>
          </a:p>
          <a:p>
            <a:pPr marL="0" indent="0">
              <a:buNone/>
            </a:pPr>
            <a:endParaRPr lang="en-US" sz="2000" dirty="0">
              <a:solidFill>
                <a:srgbClr val="000000"/>
              </a:solidFill>
              <a:latin typeface="Consolas"/>
            </a:endParaRPr>
          </a:p>
          <a:p>
            <a:r>
              <a:rPr lang="en-US" dirty="0" smtClean="0"/>
              <a:t>Support for partial saving and loading of MAT </a:t>
            </a:r>
            <a:r>
              <a:rPr lang="en-US" dirty="0" smtClean="0"/>
              <a:t>files</a:t>
            </a:r>
          </a:p>
          <a:p>
            <a:pPr marL="457200" lvl="1" indent="0">
              <a:buNone/>
            </a:pPr>
            <a:r>
              <a:rPr lang="en-US" dirty="0" smtClean="0">
                <a:solidFill>
                  <a:srgbClr val="228B22"/>
                </a:solidFill>
                <a:latin typeface="Consolas"/>
              </a:rPr>
              <a:t>% </a:t>
            </a:r>
            <a:r>
              <a:rPr lang="en-US" dirty="0">
                <a:solidFill>
                  <a:srgbClr val="228B22"/>
                </a:solidFill>
                <a:latin typeface="Consolas"/>
              </a:rPr>
              <a:t>Create a MAT-</a:t>
            </a:r>
            <a:r>
              <a:rPr lang="en-US" dirty="0" smtClean="0">
                <a:solidFill>
                  <a:srgbClr val="228B22"/>
                </a:solidFill>
                <a:latin typeface="Consolas"/>
              </a:rPr>
              <a:t>file</a:t>
            </a:r>
          </a:p>
          <a:p>
            <a:pPr marL="457200" lvl="1" indent="0">
              <a:buNone/>
            </a:pPr>
            <a:r>
              <a:rPr lang="en-US" sz="2000" dirty="0" err="1" smtClean="0">
                <a:solidFill>
                  <a:srgbClr val="000000"/>
                </a:solidFill>
                <a:latin typeface="Consolas"/>
              </a:rPr>
              <a:t>matObj</a:t>
            </a:r>
            <a:r>
              <a:rPr lang="en-US" sz="2000" dirty="0" smtClean="0">
                <a:solidFill>
                  <a:srgbClr val="000000"/>
                </a:solidFill>
                <a:latin typeface="Consolas"/>
              </a:rPr>
              <a:t> = </a:t>
            </a:r>
            <a:r>
              <a:rPr lang="en-US" sz="2000" dirty="0" err="1" smtClean="0">
                <a:solidFill>
                  <a:srgbClr val="000000"/>
                </a:solidFill>
                <a:latin typeface="Consolas"/>
              </a:rPr>
              <a:t>matfile</a:t>
            </a:r>
            <a:r>
              <a:rPr lang="en-US" sz="2000" dirty="0" smtClean="0">
                <a:solidFill>
                  <a:srgbClr val="000000"/>
                </a:solidFill>
                <a:latin typeface="Consolas"/>
              </a:rPr>
              <a:t>(</a:t>
            </a:r>
            <a:r>
              <a:rPr lang="en-US" sz="2000" dirty="0" smtClean="0">
                <a:solidFill>
                  <a:srgbClr val="A020F0"/>
                </a:solidFill>
                <a:latin typeface="Consolas"/>
              </a:rPr>
              <a:t>'</a:t>
            </a:r>
            <a:r>
              <a:rPr lang="en-US" sz="2000" dirty="0" err="1" smtClean="0">
                <a:solidFill>
                  <a:srgbClr val="A020F0"/>
                </a:solidFill>
                <a:latin typeface="Consolas"/>
              </a:rPr>
              <a:t>myfile.mat</a:t>
            </a:r>
            <a:r>
              <a:rPr lang="en-US" sz="2000" dirty="0" smtClean="0">
                <a:solidFill>
                  <a:srgbClr val="A020F0"/>
                </a:solidFill>
                <a:latin typeface="Consolas"/>
              </a:rPr>
              <a:t>’</a:t>
            </a:r>
            <a:r>
              <a:rPr lang="en-US" sz="2000" dirty="0" smtClean="0">
                <a:solidFill>
                  <a:srgbClr val="000000"/>
                </a:solidFill>
                <a:latin typeface="Consolas"/>
              </a:rPr>
              <a:t>)</a:t>
            </a:r>
          </a:p>
          <a:p>
            <a:pPr marL="457200" lvl="1" indent="0">
              <a:buNone/>
            </a:pPr>
            <a:endParaRPr lang="en-US" dirty="0">
              <a:solidFill>
                <a:srgbClr val="000000"/>
              </a:solidFill>
              <a:latin typeface="Consolas"/>
            </a:endParaRPr>
          </a:p>
          <a:p>
            <a:pPr marL="457200" lvl="1" indent="0">
              <a:buNone/>
            </a:pPr>
            <a:r>
              <a:rPr lang="en-US" sz="2000" dirty="0" smtClean="0">
                <a:solidFill>
                  <a:srgbClr val="228B22"/>
                </a:solidFill>
                <a:latin typeface="Consolas"/>
              </a:rPr>
              <a:t>% </a:t>
            </a:r>
            <a:r>
              <a:rPr lang="en-US" sz="2000" dirty="0">
                <a:solidFill>
                  <a:srgbClr val="228B22"/>
                </a:solidFill>
                <a:latin typeface="Consolas"/>
              </a:rPr>
              <a:t>Find the size of a variable in the </a:t>
            </a:r>
            <a:r>
              <a:rPr lang="en-US" sz="2000" dirty="0" smtClean="0">
                <a:solidFill>
                  <a:srgbClr val="228B22"/>
                </a:solidFill>
                <a:latin typeface="Consolas"/>
              </a:rPr>
              <a:t>file</a:t>
            </a:r>
            <a:endParaRPr lang="en-US" dirty="0"/>
          </a:p>
          <a:p>
            <a:pPr marL="457200" lvl="1" indent="0">
              <a:buNone/>
            </a:pPr>
            <a:r>
              <a:rPr lang="en-US" sz="2000" dirty="0" smtClean="0">
                <a:solidFill>
                  <a:srgbClr val="000000"/>
                </a:solidFill>
                <a:latin typeface="Consolas"/>
              </a:rPr>
              <a:t>[</a:t>
            </a:r>
            <a:r>
              <a:rPr lang="en-US" sz="2000" dirty="0" err="1" smtClean="0">
                <a:solidFill>
                  <a:srgbClr val="000000"/>
                </a:solidFill>
                <a:latin typeface="Consolas"/>
              </a:rPr>
              <a:t>nrows</a:t>
            </a:r>
            <a:r>
              <a:rPr lang="en-US" sz="2000" dirty="0" smtClean="0">
                <a:solidFill>
                  <a:srgbClr val="000000"/>
                </a:solidFill>
                <a:latin typeface="Consolas"/>
              </a:rPr>
              <a:t>, </a:t>
            </a:r>
            <a:r>
              <a:rPr lang="en-US" sz="2000" dirty="0" err="1" smtClean="0">
                <a:solidFill>
                  <a:srgbClr val="000000"/>
                </a:solidFill>
                <a:latin typeface="Consolas"/>
              </a:rPr>
              <a:t>ncols</a:t>
            </a:r>
            <a:r>
              <a:rPr lang="en-US" sz="2000" dirty="0" smtClean="0">
                <a:solidFill>
                  <a:srgbClr val="000000"/>
                </a:solidFill>
                <a:latin typeface="Consolas"/>
              </a:rPr>
              <a:t>]=size(</a:t>
            </a:r>
            <a:r>
              <a:rPr lang="en-US" sz="2000" dirty="0" err="1" smtClean="0">
                <a:solidFill>
                  <a:srgbClr val="000000"/>
                </a:solidFill>
                <a:latin typeface="Consolas"/>
              </a:rPr>
              <a:t>matObj</a:t>
            </a:r>
            <a:r>
              <a:rPr lang="en-US" sz="2000" dirty="0" smtClean="0">
                <a:solidFill>
                  <a:srgbClr val="000000"/>
                </a:solidFill>
                <a:latin typeface="Consolas"/>
              </a:rPr>
              <a:t>,</a:t>
            </a:r>
            <a:r>
              <a:rPr lang="en-US" sz="2000" dirty="0" smtClean="0">
                <a:solidFill>
                  <a:srgbClr val="A020F0"/>
                </a:solidFill>
                <a:latin typeface="Consolas"/>
              </a:rPr>
              <a:t>'</a:t>
            </a:r>
            <a:r>
              <a:rPr lang="en-US" sz="2000" dirty="0" err="1" smtClean="0">
                <a:solidFill>
                  <a:srgbClr val="A020F0"/>
                </a:solidFill>
                <a:latin typeface="Consolas"/>
              </a:rPr>
              <a:t>bigMatrix</a:t>
            </a:r>
            <a:r>
              <a:rPr lang="en-US" sz="2000" dirty="0" smtClean="0">
                <a:solidFill>
                  <a:srgbClr val="A020F0"/>
                </a:solidFill>
                <a:latin typeface="Consolas"/>
              </a:rPr>
              <a:t>'</a:t>
            </a:r>
            <a:r>
              <a:rPr lang="en-US" sz="2000" dirty="0" smtClean="0">
                <a:solidFill>
                  <a:srgbClr val="000000"/>
                </a:solidFill>
                <a:latin typeface="Consolas"/>
              </a:rPr>
              <a:t>); </a:t>
            </a:r>
          </a:p>
          <a:p>
            <a:pPr marL="457200" lvl="1" indent="0">
              <a:buNone/>
            </a:pPr>
            <a:endParaRPr lang="en-US" dirty="0">
              <a:solidFill>
                <a:srgbClr val="000000"/>
              </a:solidFill>
              <a:latin typeface="Consolas"/>
            </a:endParaRPr>
          </a:p>
          <a:p>
            <a:pPr marL="457200" lvl="1" indent="0">
              <a:buNone/>
            </a:pPr>
            <a:r>
              <a:rPr lang="en-US" sz="2000" dirty="0" smtClean="0">
                <a:solidFill>
                  <a:srgbClr val="228B22"/>
                </a:solidFill>
                <a:latin typeface="Consolas"/>
              </a:rPr>
              <a:t>% </a:t>
            </a:r>
            <a:r>
              <a:rPr lang="en-US" sz="2000" dirty="0">
                <a:solidFill>
                  <a:srgbClr val="228B22"/>
                </a:solidFill>
                <a:latin typeface="Consolas"/>
              </a:rPr>
              <a:t>Load data from a variable in the </a:t>
            </a:r>
            <a:r>
              <a:rPr lang="en-US" sz="2000" dirty="0" smtClean="0">
                <a:solidFill>
                  <a:srgbClr val="228B22"/>
                </a:solidFill>
                <a:latin typeface="Consolas"/>
              </a:rPr>
              <a:t>file</a:t>
            </a:r>
          </a:p>
          <a:p>
            <a:pPr marL="457200" lvl="1" indent="0">
              <a:buNone/>
            </a:pPr>
            <a:r>
              <a:rPr lang="en-US" sz="2000" dirty="0" err="1" smtClean="0">
                <a:solidFill>
                  <a:srgbClr val="000000"/>
                </a:solidFill>
                <a:latin typeface="Consolas"/>
              </a:rPr>
              <a:t>loadVar</a:t>
            </a:r>
            <a:r>
              <a:rPr lang="en-US" sz="2000" dirty="0" smtClean="0">
                <a:solidFill>
                  <a:srgbClr val="000000"/>
                </a:solidFill>
                <a:latin typeface="Consolas"/>
              </a:rPr>
              <a:t> = </a:t>
            </a:r>
            <a:r>
              <a:rPr lang="en-US" sz="2000" dirty="0" err="1" smtClean="0">
                <a:solidFill>
                  <a:srgbClr val="000000"/>
                </a:solidFill>
                <a:latin typeface="Consolas"/>
              </a:rPr>
              <a:t>matObj.bigMatrix</a:t>
            </a:r>
            <a:r>
              <a:rPr lang="en-US" sz="2000" dirty="0" smtClean="0">
                <a:solidFill>
                  <a:srgbClr val="000000"/>
                </a:solidFill>
                <a:latin typeface="Consolas"/>
              </a:rPr>
              <a:t>(nrows-19:nrows, 86:95);</a:t>
            </a:r>
          </a:p>
          <a:p>
            <a:pPr lvl="1"/>
            <a:endParaRPr lang="en-US" dirty="0" smtClean="0"/>
          </a:p>
        </p:txBody>
      </p:sp>
    </p:spTree>
    <p:extLst>
      <p:ext uri="{BB962C8B-B14F-4D97-AF65-F5344CB8AC3E}">
        <p14:creationId xmlns:p14="http://schemas.microsoft.com/office/powerpoint/2010/main" val="9298899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15" name="Rectangle 11"/>
          <p:cNvSpPr>
            <a:spLocks noGrp="1" noChangeArrowheads="1"/>
          </p:cNvSpPr>
          <p:nvPr>
            <p:ph type="title"/>
          </p:nvPr>
        </p:nvSpPr>
        <p:spPr/>
        <p:txBody>
          <a:bodyPr/>
          <a:lstStyle/>
          <a:p>
            <a:r>
              <a:rPr lang="en-US" dirty="0" smtClean="0"/>
              <a:t>Questions??</a:t>
            </a:r>
            <a:endParaRPr lang="en-US" dirty="0"/>
          </a:p>
        </p:txBody>
      </p:sp>
      <p:sp>
        <p:nvSpPr>
          <p:cNvPr id="226316" name="Rectangle 12"/>
          <p:cNvSpPr>
            <a:spLocks noGrp="1" noChangeArrowheads="1"/>
          </p:cNvSpPr>
          <p:nvPr>
            <p:ph idx="1"/>
          </p:nvPr>
        </p:nvSpPr>
        <p:spPr/>
        <p:txBody>
          <a:bodyPr/>
          <a:lstStyle/>
          <a:p>
            <a:r>
              <a:rPr lang="en-US" dirty="0" smtClean="0">
                <a:hlinkClick r:id="rId3"/>
              </a:rPr>
              <a:t>www.mathworks.com</a:t>
            </a:r>
            <a:endParaRPr lang="en-US" dirty="0" smtClean="0"/>
          </a:p>
          <a:p>
            <a:pPr lvl="1"/>
            <a:r>
              <a:rPr lang="en-US" dirty="0" smtClean="0"/>
              <a:t>Examples:</a:t>
            </a:r>
          </a:p>
          <a:p>
            <a:pPr lvl="2"/>
            <a:r>
              <a:rPr lang="en-US" dirty="0" smtClean="0"/>
              <a:t>Using </a:t>
            </a:r>
            <a:r>
              <a:rPr lang="en-US" dirty="0" smtClean="0"/>
              <a:t>the high-level </a:t>
            </a:r>
            <a:r>
              <a:rPr lang="en-US" dirty="0" smtClean="0"/>
              <a:t>HDF5 </a:t>
            </a:r>
            <a:r>
              <a:rPr lang="en-US" dirty="0" smtClean="0"/>
              <a:t>functions to Import Data</a:t>
            </a:r>
          </a:p>
          <a:p>
            <a:pPr lvl="2"/>
            <a:r>
              <a:rPr lang="en-US" dirty="0" smtClean="0"/>
              <a:t>Importing </a:t>
            </a:r>
            <a:r>
              <a:rPr lang="en-US" dirty="0" err="1" smtClean="0"/>
              <a:t>NetCDF</a:t>
            </a:r>
            <a:r>
              <a:rPr lang="en-US" dirty="0" smtClean="0"/>
              <a:t> </a:t>
            </a:r>
            <a:r>
              <a:rPr lang="en-US" dirty="0"/>
              <a:t>Files and </a:t>
            </a:r>
            <a:r>
              <a:rPr lang="en-US" dirty="0" err="1"/>
              <a:t>OPeNDAP</a:t>
            </a:r>
            <a:r>
              <a:rPr lang="en-US" dirty="0"/>
              <a:t> Data</a:t>
            </a:r>
          </a:p>
          <a:p>
            <a:pPr lvl="2"/>
            <a:r>
              <a:rPr lang="en-US" dirty="0" smtClean="0"/>
              <a:t>Compositing and Animating Web Map Service (WMS) Meteorological Layers</a:t>
            </a:r>
          </a:p>
          <a:p>
            <a:pPr lvl="2"/>
            <a:r>
              <a:rPr lang="en-US" dirty="0"/>
              <a:t>Performing a Numerical Simulation of an Oil </a:t>
            </a:r>
            <a:r>
              <a:rPr lang="en-US" dirty="0" smtClean="0"/>
              <a:t>Spill</a:t>
            </a:r>
          </a:p>
          <a:p>
            <a:pPr marL="914400" lvl="2" indent="0">
              <a:buNone/>
            </a:pPr>
            <a:endParaRPr lang="en-US" dirty="0" smtClean="0"/>
          </a:p>
          <a:p>
            <a:pPr lvl="1"/>
            <a:r>
              <a:rPr lang="en-US" dirty="0" smtClean="0"/>
              <a:t>Product </a:t>
            </a:r>
            <a:r>
              <a:rPr lang="en-US" dirty="0" smtClean="0"/>
              <a:t>documentation</a:t>
            </a:r>
          </a:p>
          <a:p>
            <a:pPr lvl="1"/>
            <a:endParaRPr lang="en-US" dirty="0" smtClean="0"/>
          </a:p>
          <a:p>
            <a:r>
              <a:rPr lang="en-US" dirty="0" smtClean="0"/>
              <a:t>Feel </a:t>
            </a:r>
            <a:r>
              <a:rPr lang="en-US" dirty="0"/>
              <a:t>free to ask questions afterwards</a:t>
            </a:r>
          </a:p>
        </p:txBody>
      </p:sp>
    </p:spTree>
    <p:extLst>
      <p:ext uri="{BB962C8B-B14F-4D97-AF65-F5344CB8AC3E}">
        <p14:creationId xmlns:p14="http://schemas.microsoft.com/office/powerpoint/2010/main" val="6973322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a:themeElements>
    <a:clrScheme name="TMW_PPT">
      <a:dk1>
        <a:sysClr val="windowText" lastClr="000000"/>
      </a:dk1>
      <a:lt1>
        <a:sysClr val="window" lastClr="FFFFFF"/>
      </a:lt1>
      <a:dk2>
        <a:srgbClr val="125687"/>
      </a:dk2>
      <a:lt2>
        <a:srgbClr val="EEECE1"/>
      </a:lt2>
      <a:accent1>
        <a:srgbClr val="95B3D7"/>
      </a:accent1>
      <a:accent2>
        <a:srgbClr val="781414"/>
      </a:accent2>
      <a:accent3>
        <a:srgbClr val="697819"/>
      </a:accent3>
      <a:accent4>
        <a:srgbClr val="D27809"/>
      </a:accent4>
      <a:accent5>
        <a:srgbClr val="BFBFBF"/>
      </a:accent5>
      <a:accent6>
        <a:srgbClr val="E5DD9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b="1" dirty="0" smtClean="0">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5">
              <a:lumMod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dirty="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3209</TotalTime>
  <Words>2297</Words>
  <Application>Microsoft Macintosh PowerPoint</Application>
  <PresentationFormat>On-screen Show (4:3)</PresentationFormat>
  <Paragraphs>258</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Blank</vt:lpstr>
      <vt:lpstr>Working with Scientific Data in MATLAB</vt:lpstr>
      <vt:lpstr>  The leading environment for technical computing</vt:lpstr>
      <vt:lpstr>Go Farther with MATLAB and Toolboxes</vt:lpstr>
      <vt:lpstr>Mapping Toolbox</vt:lpstr>
      <vt:lpstr>Geospatial Applications</vt:lpstr>
      <vt:lpstr>MATLAB and Scientific Data</vt:lpstr>
      <vt:lpstr>HDF5</vt:lpstr>
      <vt:lpstr>NetCDF</vt:lpstr>
      <vt:lpstr>Mapping Toolbox and Web Map Service (WMS)  </vt:lpstr>
      <vt:lpstr>Web Map Service Example</vt:lpstr>
      <vt:lpstr>Web Map Service Example</vt:lpstr>
      <vt:lpstr>Example Application: Oil Spill Simulation</vt:lpstr>
      <vt:lpstr>Example</vt:lpstr>
      <vt:lpstr>MATLAB’s MAT File Format</vt:lpstr>
      <vt:lpstr>Questions??</vt:lpstr>
    </vt:vector>
  </TitlesOfParts>
  <Company>MathWorks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Bruce Tannenbaum</dc:creator>
  <cp:keywords>Version 13.0</cp:keywords>
  <cp:lastModifiedBy>Nick Haddad</cp:lastModifiedBy>
  <cp:revision>80</cp:revision>
  <dcterms:created xsi:type="dcterms:W3CDTF">2013-07-02T17:36:42Z</dcterms:created>
  <dcterms:modified xsi:type="dcterms:W3CDTF">2013-07-09T03:11:54Z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441712758</vt:i4>
  </property>
  <property fmtid="{D5CDD505-2E9C-101B-9397-08002B2CF9AE}" pid="3" name="_NewReviewCycle">
    <vt:lpwstr/>
  </property>
  <property fmtid="{D5CDD505-2E9C-101B-9397-08002B2CF9AE}" pid="4" name="_EmailSubject">
    <vt:lpwstr>Quick PPT question</vt:lpwstr>
  </property>
  <property fmtid="{D5CDD505-2E9C-101B-9397-08002B2CF9AE}" pid="5" name="_AuthorEmail">
    <vt:lpwstr>Julie.Cornell@mathworks.com</vt:lpwstr>
  </property>
  <property fmtid="{D5CDD505-2E9C-101B-9397-08002B2CF9AE}" pid="6" name="_AuthorEmailDisplayName">
    <vt:lpwstr>Julie Cornell</vt:lpwstr>
  </property>
</Properties>
</file>