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68" r:id="rId3"/>
    <p:sldId id="265" r:id="rId4"/>
    <p:sldId id="262" r:id="rId5"/>
    <p:sldId id="269" r:id="rId6"/>
    <p:sldId id="259" r:id="rId7"/>
    <p:sldId id="260" r:id="rId8"/>
    <p:sldId id="263" r:id="rId9"/>
    <p:sldId id="264" r:id="rId10"/>
    <p:sldId id="271" r:id="rId11"/>
    <p:sldId id="267" r:id="rId12"/>
    <p:sldId id="272" r:id="rId13"/>
    <p:sldId id="270" r:id="rId14"/>
    <p:sldId id="273" r:id="rId15"/>
    <p:sldId id="274" r:id="rId16"/>
    <p:sldId id="266" r:id="rId17"/>
    <p:sldId id="258"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3" autoAdjust="0"/>
    <p:restoredTop sz="94660"/>
  </p:normalViewPr>
  <p:slideViewPr>
    <p:cSldViewPr>
      <p:cViewPr varScale="1">
        <p:scale>
          <a:sx n="114" d="100"/>
          <a:sy n="114" d="100"/>
        </p:scale>
        <p:origin x="-100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FF1CD0-C284-48F2-A9AE-5316E17ED969}" type="datetimeFigureOut">
              <a:rPr lang="en-US" smtClean="0"/>
              <a:t>7/9/2013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2BFCC5-A26F-4FB8-90DC-7688CFA5AE90}" type="slidenum">
              <a:rPr lang="en-US" smtClean="0"/>
              <a:t>‹#›</a:t>
            </a:fld>
            <a:endParaRPr lang="en-US"/>
          </a:p>
        </p:txBody>
      </p:sp>
    </p:spTree>
    <p:extLst>
      <p:ext uri="{BB962C8B-B14F-4D97-AF65-F5344CB8AC3E}">
        <p14:creationId xmlns:p14="http://schemas.microsoft.com/office/powerpoint/2010/main" val="267526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B6E9B6-1C19-44CE-97C3-214AEE21FD9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54978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053"/>
          <p:cNvSpPr txBox="1">
            <a:spLocks noChangeArrowheads="1"/>
          </p:cNvSpPr>
          <p:nvPr userDrawn="1"/>
        </p:nvSpPr>
        <p:spPr bwMode="auto">
          <a:xfrm>
            <a:off x="7239000" y="6629400"/>
            <a:ext cx="1676400" cy="228600"/>
          </a:xfrm>
          <a:prstGeom prst="rect">
            <a:avLst/>
          </a:prstGeom>
          <a:noFill/>
          <a:ln w="9525">
            <a:noFill/>
            <a:miter lim="800000"/>
            <a:headEnd/>
            <a:tailEnd/>
          </a:ln>
          <a:effectLst/>
        </p:spPr>
        <p:txBody>
          <a:bodyPr lIns="91429" tIns="45714" rIns="91429" bIns="45714" anchor="b"/>
          <a:lstStyle>
            <a:lvl1pPr>
              <a:defRPr sz="1200" b="0">
                <a:solidFill>
                  <a:schemeClr val="bg1"/>
                </a:solidFill>
                <a:latin typeface="Arial" pitchFamily="34" charset="0"/>
                <a:cs typeface="Arial" pitchFamily="34" charset="0"/>
              </a:defRPr>
            </a:lvl1pPr>
          </a:lstStyle>
          <a:p>
            <a:pPr defTabSz="914293" fontAlgn="base">
              <a:spcBef>
                <a:spcPct val="0"/>
              </a:spcBef>
              <a:spcAft>
                <a:spcPct val="0"/>
              </a:spcAft>
              <a:defRPr/>
            </a:pPr>
            <a:r>
              <a:rPr lang="en-US" dirty="0" smtClean="0">
                <a:solidFill>
                  <a:srgbClr val="FFFFFF"/>
                </a:solidFill>
              </a:rPr>
              <a:t>www.hdfgroup.org</a:t>
            </a:r>
          </a:p>
        </p:txBody>
      </p:sp>
      <p:pic>
        <p:nvPicPr>
          <p:cNvPr id="6" name="Picture 1056"/>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4814"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1374776" y="239713"/>
            <a:ext cx="1826119" cy="369320"/>
          </a:xfrm>
          <a:prstGeom prst="rect">
            <a:avLst/>
          </a:prstGeom>
          <a:noFill/>
        </p:spPr>
        <p:txBody>
          <a:bodyPr wrap="none" lIns="91429" tIns="45714" rIns="91429" bIns="45714">
            <a:spAutoFit/>
          </a:bodyPr>
          <a:lstStyle/>
          <a:p>
            <a:pPr defTabSz="914293" fontAlgn="base">
              <a:spcBef>
                <a:spcPct val="0"/>
              </a:spcBef>
              <a:spcAft>
                <a:spcPct val="0"/>
              </a:spcAft>
              <a:defRPr/>
            </a:pPr>
            <a:r>
              <a:rPr lang="en-US" dirty="0">
                <a:solidFill>
                  <a:srgbClr val="000000"/>
                </a:solidFill>
                <a:cs typeface="Arial" pitchFamily="34" charset="0"/>
              </a:rPr>
              <a:t>The HDF 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Arial" pitchFamily="34" charset="0"/>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Arial" pitchFamily="34" charset="0"/>
                <a:cs typeface="Arial" pitchFamily="34" charset="0"/>
              </a:defRPr>
            </a:lvl1pPr>
          </a:lstStyle>
          <a:p>
            <a:r>
              <a:rPr lang="en-US" smtClean="0"/>
              <a:t>Click to edit Master subtitle style</a:t>
            </a:r>
            <a:endParaRPr lang="en-US" dirty="0"/>
          </a:p>
        </p:txBody>
      </p:sp>
      <p:sp>
        <p:nvSpPr>
          <p:cNvPr id="8" name="Rectangle 2064"/>
          <p:cNvSpPr>
            <a:spLocks noGrp="1" noChangeArrowheads="1"/>
          </p:cNvSpPr>
          <p:nvPr>
            <p:ph type="dt" sz="half" idx="10"/>
          </p:nvPr>
        </p:nvSpPr>
        <p:spPr/>
        <p:txBody>
          <a:bodyPr/>
          <a:lstStyle>
            <a:lvl1pPr>
              <a:defRPr b="0" smtClean="0">
                <a:latin typeface="Arial" pitchFamily="34" charset="0"/>
                <a:cs typeface="Arial" pitchFamily="34" charset="0"/>
              </a:defRPr>
            </a:lvl1pPr>
          </a:lstStyle>
          <a:p>
            <a:pPr>
              <a:defRPr/>
            </a:pPr>
            <a:r>
              <a:rPr lang="en-US">
                <a:solidFill>
                  <a:srgbClr val="FFFFFF"/>
                </a:solidFill>
              </a:rPr>
              <a:t>Apr. 17-19, 2012</a:t>
            </a:r>
            <a:endParaRPr lang="en-US" dirty="0">
              <a:solidFill>
                <a:srgbClr val="FFFFFF"/>
              </a:solidFill>
            </a:endParaRPr>
          </a:p>
        </p:txBody>
      </p:sp>
      <p:sp>
        <p:nvSpPr>
          <p:cNvPr id="9" name="Rectangle 2065"/>
          <p:cNvSpPr>
            <a:spLocks noGrp="1" noChangeArrowheads="1"/>
          </p:cNvSpPr>
          <p:nvPr>
            <p:ph type="ftr" sz="quarter" idx="11"/>
          </p:nvPr>
        </p:nvSpPr>
        <p:spPr/>
        <p:txBody>
          <a:bodyPr/>
          <a:lstStyle>
            <a:lvl1pPr>
              <a:defRPr b="0" smtClean="0">
                <a:latin typeface="Arial" pitchFamily="34" charset="0"/>
                <a:cs typeface="Arial" pitchFamily="34" charset="0"/>
              </a:defRPr>
            </a:lvl1pPr>
          </a:lstStyle>
          <a:p>
            <a:pPr>
              <a:defRPr/>
            </a:pPr>
            <a:r>
              <a:rPr lang="en-US">
                <a:solidFill>
                  <a:srgbClr val="FFFFFF"/>
                </a:solidFill>
              </a:rPr>
              <a:t>HDF/HDF-EOS Workshop XV</a:t>
            </a:r>
          </a:p>
        </p:txBody>
      </p:sp>
      <p:sp>
        <p:nvSpPr>
          <p:cNvPr id="10" name="Rectangle 2066"/>
          <p:cNvSpPr>
            <a:spLocks noGrp="1" noChangeArrowheads="1"/>
          </p:cNvSpPr>
          <p:nvPr>
            <p:ph type="sldNum" sz="quarter" idx="12"/>
          </p:nvPr>
        </p:nvSpPr>
        <p:spPr/>
        <p:txBody>
          <a:bodyPr/>
          <a:lstStyle>
            <a:lvl1pPr>
              <a:defRPr/>
            </a:lvl1pPr>
          </a:lstStyle>
          <a:p>
            <a:fld id="{854D0054-DEBC-4BC7-AB51-B07CBC93C6B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2038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fld id="{A5E891D3-C79B-467C-9AA4-487CCCDFB73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7280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46" indent="0">
              <a:buNone/>
              <a:defRPr sz="1800"/>
            </a:lvl2pPr>
            <a:lvl3pPr marL="914293" indent="0">
              <a:buNone/>
              <a:defRPr sz="1600"/>
            </a:lvl3pPr>
            <a:lvl4pPr marL="1371440" indent="0">
              <a:buNone/>
              <a:defRPr sz="1400"/>
            </a:lvl4pPr>
            <a:lvl5pPr marL="1828586" indent="0">
              <a:buNone/>
              <a:defRPr sz="1400"/>
            </a:lvl5pPr>
            <a:lvl6pPr marL="2285733" indent="0">
              <a:buNone/>
              <a:defRPr sz="1400"/>
            </a:lvl6pPr>
            <a:lvl7pPr marL="2742879" indent="0">
              <a:buNone/>
              <a:defRPr sz="1400"/>
            </a:lvl7pPr>
            <a:lvl8pPr marL="3200026" indent="0">
              <a:buNone/>
              <a:defRPr sz="1400"/>
            </a:lvl8pPr>
            <a:lvl9pPr marL="3657172" indent="0">
              <a:buNone/>
              <a:defRPr sz="1400"/>
            </a:lvl9pPr>
          </a:lstStyle>
          <a:p>
            <a:pPr lvl="0"/>
            <a:r>
              <a:rPr lang="en-US" smtClean="0"/>
              <a:t>Click to edit Master text styles</a:t>
            </a:r>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fld id="{109A6822-8A2E-438A-8FF5-7FF0DBFC3E3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29811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fld id="{B4E0B191-D192-4155-B7FC-877A6FDF1AF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90542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8"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9" name="Rectangle 1055"/>
          <p:cNvSpPr>
            <a:spLocks noGrp="1" noChangeArrowheads="1"/>
          </p:cNvSpPr>
          <p:nvPr>
            <p:ph type="sldNum" sz="quarter" idx="12"/>
          </p:nvPr>
        </p:nvSpPr>
        <p:spPr>
          <a:ln/>
        </p:spPr>
        <p:txBody>
          <a:bodyPr/>
          <a:lstStyle>
            <a:lvl1pPr>
              <a:defRPr/>
            </a:lvl1pPr>
          </a:lstStyle>
          <a:p>
            <a:fld id="{8F50EEDC-5844-4EFA-918A-89CA68A7DE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037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4"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5" name="Rectangle 1055"/>
          <p:cNvSpPr>
            <a:spLocks noGrp="1" noChangeArrowheads="1"/>
          </p:cNvSpPr>
          <p:nvPr>
            <p:ph type="sldNum" sz="quarter" idx="12"/>
          </p:nvPr>
        </p:nvSpPr>
        <p:spPr>
          <a:ln/>
        </p:spPr>
        <p:txBody>
          <a:bodyPr/>
          <a:lstStyle>
            <a:lvl1pPr>
              <a:defRPr/>
            </a:lvl1pPr>
          </a:lstStyle>
          <a:p>
            <a:fld id="{517EAFBD-F6C1-4BBC-BE16-6ABDE0D892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87398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3"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4" name="Rectangle 1055"/>
          <p:cNvSpPr>
            <a:spLocks noGrp="1" noChangeArrowheads="1"/>
          </p:cNvSpPr>
          <p:nvPr>
            <p:ph type="sldNum" sz="quarter" idx="12"/>
          </p:nvPr>
        </p:nvSpPr>
        <p:spPr>
          <a:ln/>
        </p:spPr>
        <p:txBody>
          <a:bodyPr/>
          <a:lstStyle>
            <a:lvl1pPr>
              <a:defRPr/>
            </a:lvl1pPr>
          </a:lstStyle>
          <a:p>
            <a:fld id="{854FA78B-0BBB-47B9-88DA-E5C0BFDE8D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76848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fld id="{D60169EC-85B8-49E2-AEE8-1C12B44850C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15110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fld id="{6D9A656B-55CD-44D5-AE92-A264F38D691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66355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fld id="{B267948B-92F7-46C0-825B-24D3672FC8D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75452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15240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5"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6" name="Rectangle 1055"/>
          <p:cNvSpPr>
            <a:spLocks noGrp="1" noChangeArrowheads="1"/>
          </p:cNvSpPr>
          <p:nvPr>
            <p:ph type="sldNum" sz="quarter" idx="12"/>
          </p:nvPr>
        </p:nvSpPr>
        <p:spPr>
          <a:ln/>
        </p:spPr>
        <p:txBody>
          <a:bodyPr/>
          <a:lstStyle>
            <a:lvl1pPr>
              <a:defRPr/>
            </a:lvl1pPr>
          </a:lstStyle>
          <a:p>
            <a:fld id="{2958623D-0FA2-4457-A4E7-CA0E22B1CE5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8406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solidFill>
                  <a:srgbClr val="FFFFFF"/>
                </a:solidFill>
              </a:rPr>
              <a:t>Apr. 17-19, 2012</a:t>
            </a:r>
            <a:endParaRPr lang="en-US" dirty="0">
              <a:solidFill>
                <a:srgbClr val="FFFFFF"/>
              </a:solidFill>
            </a:endParaRPr>
          </a:p>
        </p:txBody>
      </p:sp>
      <p:sp>
        <p:nvSpPr>
          <p:cNvPr id="6" name="Rectangle 1054"/>
          <p:cNvSpPr>
            <a:spLocks noGrp="1" noChangeArrowheads="1"/>
          </p:cNvSpPr>
          <p:nvPr>
            <p:ph type="ftr" sz="quarter" idx="11"/>
          </p:nvPr>
        </p:nvSpPr>
        <p:spPr>
          <a:ln/>
        </p:spPr>
        <p:txBody>
          <a:bodyPr/>
          <a:lstStyle>
            <a:lvl1pPr>
              <a:defRPr/>
            </a:lvl1pPr>
          </a:lstStyle>
          <a:p>
            <a:pPr>
              <a:defRPr/>
            </a:pPr>
            <a:r>
              <a:rPr lang="en-US" smtClean="0">
                <a:solidFill>
                  <a:srgbClr val="FFFFFF"/>
                </a:solidFill>
              </a:rPr>
              <a:t>HDF/HDF-EOS Workshop XV</a:t>
            </a:r>
            <a:endParaRPr lang="en-US">
              <a:solidFill>
                <a:srgbClr val="FFFFFF"/>
              </a:solidFill>
            </a:endParaRPr>
          </a:p>
        </p:txBody>
      </p:sp>
      <p:sp>
        <p:nvSpPr>
          <p:cNvPr id="7" name="Rectangle 1055"/>
          <p:cNvSpPr>
            <a:spLocks noGrp="1" noChangeArrowheads="1"/>
          </p:cNvSpPr>
          <p:nvPr>
            <p:ph type="sldNum" sz="quarter" idx="12"/>
          </p:nvPr>
        </p:nvSpPr>
        <p:spPr>
          <a:ln/>
        </p:spPr>
        <p:txBody>
          <a:bodyPr/>
          <a:lstStyle>
            <a:lvl1pPr>
              <a:defRPr/>
            </a:lvl1pPr>
          </a:lstStyle>
          <a:p>
            <a:fld id="{024A9CEC-B065-4A1C-B575-9A98871540E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0111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027"/>
          <p:cNvSpPr>
            <a:spLocks noGrp="1" noChangeArrowheads="1"/>
          </p:cNvSpPr>
          <p:nvPr>
            <p:ph type="body" idx="1"/>
          </p:nvPr>
        </p:nvSpPr>
        <p:spPr bwMode="auto">
          <a:xfrm>
            <a:off x="381000" y="990600"/>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050" descr="hdf 0line"/>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7620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1026"/>
          <p:cNvSpPr>
            <a:spLocks noGrp="1" noChangeArrowheads="1"/>
          </p:cNvSpPr>
          <p:nvPr>
            <p:ph type="title"/>
          </p:nvPr>
        </p:nvSpPr>
        <p:spPr bwMode="auto">
          <a:xfrm>
            <a:off x="1143000" y="152400"/>
            <a:ext cx="701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b" anchorCtr="0" compatLnSpc="1">
            <a:prstTxWarp prst="textNoShape">
              <a:avLst/>
            </a:prstTxWarp>
          </a:bodyPr>
          <a:lstStyle/>
          <a:p>
            <a:pPr lvl="0"/>
            <a:r>
              <a:rPr lang="en-US" smtClean="0"/>
              <a:t>Click to edit Master title style</a:t>
            </a:r>
          </a:p>
        </p:txBody>
      </p:sp>
      <p:sp>
        <p:nvSpPr>
          <p:cNvPr id="36893" name="Rectangle 1053"/>
          <p:cNvSpPr>
            <a:spLocks noGrp="1" noChangeArrowheads="1"/>
          </p:cNvSpPr>
          <p:nvPr>
            <p:ph type="dt" sz="half" idx="2"/>
          </p:nvPr>
        </p:nvSpPr>
        <p:spPr bwMode="auto">
          <a:xfrm>
            <a:off x="304800" y="6629400"/>
            <a:ext cx="1371600" cy="2286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defRPr sz="1200" b="0" smtClean="0">
                <a:solidFill>
                  <a:schemeClr val="bg1"/>
                </a:solidFill>
                <a:latin typeface="Arial" pitchFamily="34" charset="0"/>
                <a:cs typeface="Arial" pitchFamily="34" charset="0"/>
              </a:defRPr>
            </a:lvl1pPr>
          </a:lstStyle>
          <a:p>
            <a:pPr defTabSz="914293" fontAlgn="base">
              <a:spcBef>
                <a:spcPct val="0"/>
              </a:spcBef>
              <a:spcAft>
                <a:spcPct val="0"/>
              </a:spcAft>
              <a:defRPr/>
            </a:pPr>
            <a:r>
              <a:rPr lang="en-US">
                <a:solidFill>
                  <a:srgbClr val="FFFFFF"/>
                </a:solidFill>
              </a:rPr>
              <a:t>Apr. 17-19, 2012</a:t>
            </a:r>
            <a:endParaRPr lang="en-US" dirty="0">
              <a:solidFill>
                <a:srgbClr val="FFFFFF"/>
              </a:solidFill>
            </a:endParaRPr>
          </a:p>
        </p:txBody>
      </p:sp>
      <p:sp>
        <p:nvSpPr>
          <p:cNvPr id="36894" name="Rectangle 1054"/>
          <p:cNvSpPr>
            <a:spLocks noGrp="1" noChangeArrowheads="1"/>
          </p:cNvSpPr>
          <p:nvPr>
            <p:ph type="ftr" sz="quarter" idx="3"/>
          </p:nvPr>
        </p:nvSpPr>
        <p:spPr bwMode="auto">
          <a:xfrm>
            <a:off x="2286000" y="6629400"/>
            <a:ext cx="3962400" cy="2286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ctr">
              <a:defRPr sz="1200" b="0" smtClean="0">
                <a:solidFill>
                  <a:schemeClr val="bg1"/>
                </a:solidFill>
                <a:latin typeface="Arial" pitchFamily="34" charset="0"/>
                <a:cs typeface="Arial" pitchFamily="34" charset="0"/>
              </a:defRPr>
            </a:lvl1pPr>
          </a:lstStyle>
          <a:p>
            <a:pPr defTabSz="914293" fontAlgn="base">
              <a:spcBef>
                <a:spcPct val="0"/>
              </a:spcBef>
              <a:spcAft>
                <a:spcPct val="0"/>
              </a:spcAft>
              <a:defRPr/>
            </a:pPr>
            <a:r>
              <a:rPr lang="en-US">
                <a:solidFill>
                  <a:srgbClr val="FFFFFF"/>
                </a:solidFill>
              </a:rPr>
              <a:t>HDF/HDF-EOS Workshop XV</a:t>
            </a:r>
          </a:p>
        </p:txBody>
      </p:sp>
      <p:sp>
        <p:nvSpPr>
          <p:cNvPr id="36895" name="Rectangle 1055"/>
          <p:cNvSpPr>
            <a:spLocks noGrp="1" noChangeArrowheads="1"/>
          </p:cNvSpPr>
          <p:nvPr>
            <p:ph type="sldNum" sz="quarter" idx="4"/>
          </p:nvPr>
        </p:nvSpPr>
        <p:spPr bwMode="auto">
          <a:xfrm>
            <a:off x="6400800" y="6629400"/>
            <a:ext cx="762000" cy="228600"/>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ctr">
              <a:defRPr sz="1200">
                <a:solidFill>
                  <a:schemeClr val="bg1"/>
                </a:solidFill>
                <a:latin typeface="Arial" pitchFamily="34" charset="0"/>
              </a:defRPr>
            </a:lvl1pPr>
          </a:lstStyle>
          <a:p>
            <a:pPr defTabSz="914293" fontAlgn="base">
              <a:spcBef>
                <a:spcPct val="0"/>
              </a:spcBef>
              <a:spcAft>
                <a:spcPct val="0"/>
              </a:spcAft>
            </a:pPr>
            <a:fld id="{AED57B00-2272-4B28-88BE-3425C01440B6}" type="slidenum">
              <a:rPr lang="en-US">
                <a:solidFill>
                  <a:srgbClr val="FFFFFF"/>
                </a:solidFill>
                <a:cs typeface="Arial" pitchFamily="34" charset="0"/>
              </a:rPr>
              <a:pPr defTabSz="914293" fontAlgn="base">
                <a:spcBef>
                  <a:spcPct val="0"/>
                </a:spcBef>
                <a:spcAft>
                  <a:spcPct val="0"/>
                </a:spcAft>
              </a:pPr>
              <a:t>‹#›</a:t>
            </a:fld>
            <a:endParaRPr lang="en-US">
              <a:solidFill>
                <a:srgbClr val="FFFFFF"/>
              </a:solidFill>
              <a:cs typeface="Arial" pitchFamily="34" charset="0"/>
            </a:endParaRPr>
          </a:p>
        </p:txBody>
      </p:sp>
      <p:sp>
        <p:nvSpPr>
          <p:cNvPr id="11" name="Rectangle 1053"/>
          <p:cNvSpPr txBox="1">
            <a:spLocks noChangeArrowheads="1"/>
          </p:cNvSpPr>
          <p:nvPr/>
        </p:nvSpPr>
        <p:spPr bwMode="auto">
          <a:xfrm>
            <a:off x="7239000" y="6629400"/>
            <a:ext cx="1676400" cy="228600"/>
          </a:xfrm>
          <a:prstGeom prst="rect">
            <a:avLst/>
          </a:prstGeom>
          <a:noFill/>
          <a:ln w="9525">
            <a:noFill/>
            <a:miter lim="800000"/>
            <a:headEnd/>
            <a:tailEnd/>
          </a:ln>
          <a:effectLst/>
        </p:spPr>
        <p:txBody>
          <a:bodyPr lIns="91429" tIns="45714" rIns="91429" bIns="45714" anchor="b"/>
          <a:lstStyle>
            <a:lvl1pPr>
              <a:defRPr sz="1200" b="0">
                <a:solidFill>
                  <a:schemeClr val="bg1"/>
                </a:solidFill>
                <a:latin typeface="Arial" pitchFamily="34" charset="0"/>
                <a:cs typeface="Arial" pitchFamily="34" charset="0"/>
              </a:defRPr>
            </a:lvl1pPr>
          </a:lstStyle>
          <a:p>
            <a:pPr defTabSz="914293" fontAlgn="base">
              <a:spcBef>
                <a:spcPct val="0"/>
              </a:spcBef>
              <a:spcAft>
                <a:spcPct val="0"/>
              </a:spcAft>
              <a:defRPr/>
            </a:pPr>
            <a:r>
              <a:rPr lang="en-US" dirty="0" smtClean="0">
                <a:solidFill>
                  <a:srgbClr val="FFFFFF"/>
                </a:solidFill>
              </a:rPr>
              <a:t>www.hdfgroup.org</a:t>
            </a:r>
          </a:p>
        </p:txBody>
      </p:sp>
      <p:pic>
        <p:nvPicPr>
          <p:cNvPr id="1034" name="Picture 105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4814" y="152400"/>
            <a:ext cx="9667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831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p:txStyles>
    <p:titleStyle>
      <a:lvl1pPr algn="ctr" rtl="0" eaLnBrk="0" fontAlgn="base" hangingPunct="0">
        <a:spcBef>
          <a:spcPct val="0"/>
        </a:spcBef>
        <a:spcAft>
          <a:spcPct val="0"/>
        </a:spcAft>
        <a:defRPr sz="3200">
          <a:solidFill>
            <a:srgbClr val="000000"/>
          </a:solidFill>
          <a:latin typeface="Arial" pitchFamily="34" charset="0"/>
          <a:ea typeface="+mj-ea"/>
          <a:cs typeface="Arial" pitchFamily="34" charset="0"/>
        </a:defRPr>
      </a:lvl1pPr>
      <a:lvl2pPr algn="ctr" rtl="0" eaLnBrk="0" fontAlgn="base" hangingPunct="0">
        <a:spcBef>
          <a:spcPct val="0"/>
        </a:spcBef>
        <a:spcAft>
          <a:spcPct val="0"/>
        </a:spcAft>
        <a:defRPr sz="3200">
          <a:solidFill>
            <a:srgbClr val="000000"/>
          </a:solidFill>
          <a:latin typeface="Arial" charset="0"/>
          <a:cs typeface="Arial" charset="0"/>
        </a:defRPr>
      </a:lvl2pPr>
      <a:lvl3pPr algn="ctr" rtl="0" eaLnBrk="0" fontAlgn="base" hangingPunct="0">
        <a:spcBef>
          <a:spcPct val="0"/>
        </a:spcBef>
        <a:spcAft>
          <a:spcPct val="0"/>
        </a:spcAft>
        <a:defRPr sz="3200">
          <a:solidFill>
            <a:srgbClr val="000000"/>
          </a:solidFill>
          <a:latin typeface="Arial" charset="0"/>
          <a:cs typeface="Arial" charset="0"/>
        </a:defRPr>
      </a:lvl3pPr>
      <a:lvl4pPr algn="ctr" rtl="0" eaLnBrk="0" fontAlgn="base" hangingPunct="0">
        <a:spcBef>
          <a:spcPct val="0"/>
        </a:spcBef>
        <a:spcAft>
          <a:spcPct val="0"/>
        </a:spcAft>
        <a:defRPr sz="3200">
          <a:solidFill>
            <a:srgbClr val="000000"/>
          </a:solidFill>
          <a:latin typeface="Arial" charset="0"/>
          <a:cs typeface="Arial" charset="0"/>
        </a:defRPr>
      </a:lvl4pPr>
      <a:lvl5pPr algn="ctr" rtl="0" eaLnBrk="0" fontAlgn="base" hangingPunct="0">
        <a:spcBef>
          <a:spcPct val="0"/>
        </a:spcBef>
        <a:spcAft>
          <a:spcPct val="0"/>
        </a:spcAft>
        <a:defRPr sz="3200">
          <a:solidFill>
            <a:srgbClr val="000000"/>
          </a:solidFill>
          <a:latin typeface="Arial" charset="0"/>
          <a:cs typeface="Arial" charset="0"/>
        </a:defRPr>
      </a:lvl5pPr>
      <a:lvl6pPr marL="457146" algn="ctr" rtl="0" eaLnBrk="1" fontAlgn="base" hangingPunct="1">
        <a:spcBef>
          <a:spcPct val="0"/>
        </a:spcBef>
        <a:spcAft>
          <a:spcPct val="0"/>
        </a:spcAft>
        <a:defRPr sz="3600">
          <a:solidFill>
            <a:srgbClr val="000000"/>
          </a:solidFill>
          <a:latin typeface="Garamond" pitchFamily="18" charset="0"/>
        </a:defRPr>
      </a:lvl6pPr>
      <a:lvl7pPr marL="914293" algn="ctr" rtl="0" eaLnBrk="1" fontAlgn="base" hangingPunct="1">
        <a:spcBef>
          <a:spcPct val="0"/>
        </a:spcBef>
        <a:spcAft>
          <a:spcPct val="0"/>
        </a:spcAft>
        <a:defRPr sz="3600">
          <a:solidFill>
            <a:srgbClr val="000000"/>
          </a:solidFill>
          <a:latin typeface="Garamond" pitchFamily="18" charset="0"/>
        </a:defRPr>
      </a:lvl7pPr>
      <a:lvl8pPr marL="1371440" algn="ctr" rtl="0" eaLnBrk="1" fontAlgn="base" hangingPunct="1">
        <a:spcBef>
          <a:spcPct val="0"/>
        </a:spcBef>
        <a:spcAft>
          <a:spcPct val="0"/>
        </a:spcAft>
        <a:defRPr sz="3600">
          <a:solidFill>
            <a:srgbClr val="000000"/>
          </a:solidFill>
          <a:latin typeface="Garamond" pitchFamily="18" charset="0"/>
        </a:defRPr>
      </a:lvl8pPr>
      <a:lvl9pPr marL="1828586" algn="ctr" rtl="0" eaLnBrk="1" fontAlgn="base" hangingPunct="1">
        <a:spcBef>
          <a:spcPct val="0"/>
        </a:spcBef>
        <a:spcAft>
          <a:spcPct val="0"/>
        </a:spcAft>
        <a:defRPr sz="3600">
          <a:solidFill>
            <a:srgbClr val="000000"/>
          </a:solidFill>
          <a:latin typeface="Garamond" pitchFamily="18" charset="0"/>
        </a:defRPr>
      </a:lvl9pPr>
    </p:titleStyle>
    <p:body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npp.gsfc.nasa.gov/science/documents.html"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npp.gsfc.nasa.gov/science/sciencedocuments/2013-01/474-00001-01_JPSS-CDFCB-X-Vol-I_0123A.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609600" y="2133600"/>
            <a:ext cx="7924800" cy="1371600"/>
          </a:xfrm>
        </p:spPr>
        <p:txBody>
          <a:bodyPr/>
          <a:lstStyle/>
          <a:p>
            <a:pPr eaLnBrk="1" hangingPunct="1"/>
            <a:r>
              <a:rPr lang="en-US" sz="3200" dirty="0" smtClean="0"/>
              <a:t> </a:t>
            </a:r>
            <a:r>
              <a:rPr lang="en-US" sz="3200" dirty="0"/>
              <a:t/>
            </a:r>
            <a:br>
              <a:rPr lang="en-US" sz="3200" dirty="0"/>
            </a:br>
            <a:r>
              <a:rPr lang="en-US" sz="3600" dirty="0" smtClean="0"/>
              <a:t>New </a:t>
            </a:r>
            <a:r>
              <a:rPr lang="en-US" sz="3600" dirty="0"/>
              <a:t>E</a:t>
            </a:r>
            <a:r>
              <a:rPr lang="en-US" sz="3600" dirty="0" smtClean="0"/>
              <a:t>lements </a:t>
            </a:r>
            <a:r>
              <a:rPr lang="en-US" sz="3600" dirty="0" smtClean="0"/>
              <a:t>and </a:t>
            </a:r>
            <a:r>
              <a:rPr lang="en-US" sz="3600" dirty="0" smtClean="0"/>
              <a:t>Lessons </a:t>
            </a:r>
            <a:r>
              <a:rPr lang="en-US" sz="3600" dirty="0"/>
              <a:t>L</a:t>
            </a:r>
            <a:r>
              <a:rPr lang="en-US" sz="3600" dirty="0" smtClean="0"/>
              <a:t>earned </a:t>
            </a:r>
            <a:r>
              <a:rPr lang="en-US" sz="3600" dirty="0" smtClean="0"/>
              <a:t>for </a:t>
            </a:r>
            <a:r>
              <a:rPr lang="en-US" sz="3600" dirty="0"/>
              <a:t>N</a:t>
            </a:r>
            <a:r>
              <a:rPr lang="en-US" sz="3600" dirty="0" smtClean="0"/>
              <a:t>ew Mission </a:t>
            </a:r>
            <a:r>
              <a:rPr lang="en-US" sz="3600" dirty="0" smtClean="0"/>
              <a:t>HDF5 </a:t>
            </a:r>
            <a:r>
              <a:rPr lang="en-US" sz="3600" dirty="0" smtClean="0"/>
              <a:t>Products</a:t>
            </a:r>
            <a:endParaRPr lang="en-US" sz="3600" dirty="0" smtClean="0"/>
          </a:p>
        </p:txBody>
      </p:sp>
      <p:sp>
        <p:nvSpPr>
          <p:cNvPr id="819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863" indent="-285717" eaLnBrk="0" hangingPunct="0">
              <a:defRPr sz="2400">
                <a:solidFill>
                  <a:schemeClr val="tx1"/>
                </a:solidFill>
                <a:latin typeface="Times New Roman" pitchFamily="18" charset="0"/>
                <a:cs typeface="Arial" pitchFamily="34" charset="0"/>
              </a:defRPr>
            </a:lvl2pPr>
            <a:lvl3pPr marL="1142867" indent="-228573" eaLnBrk="0" hangingPunct="0">
              <a:defRPr sz="2400">
                <a:solidFill>
                  <a:schemeClr val="tx1"/>
                </a:solidFill>
                <a:latin typeface="Times New Roman" pitchFamily="18" charset="0"/>
                <a:cs typeface="Arial" pitchFamily="34" charset="0"/>
              </a:defRPr>
            </a:lvl3pPr>
            <a:lvl4pPr marL="1600013" indent="-228573" eaLnBrk="0" hangingPunct="0">
              <a:defRPr sz="2400">
                <a:solidFill>
                  <a:schemeClr val="tx1"/>
                </a:solidFill>
                <a:latin typeface="Times New Roman" pitchFamily="18" charset="0"/>
                <a:cs typeface="Arial" pitchFamily="34" charset="0"/>
              </a:defRPr>
            </a:lvl4pPr>
            <a:lvl5pPr marL="2057159" indent="-228573" eaLnBrk="0" hangingPunct="0">
              <a:defRPr sz="2400">
                <a:solidFill>
                  <a:schemeClr val="tx1"/>
                </a:solidFill>
                <a:latin typeface="Times New Roman" pitchFamily="18" charset="0"/>
                <a:cs typeface="Arial" pitchFamily="34" charset="0"/>
              </a:defRPr>
            </a:lvl5pPr>
            <a:lvl6pPr marL="2514306" indent="-228573" eaLnBrk="0" fontAlgn="base" hangingPunct="0">
              <a:spcBef>
                <a:spcPct val="0"/>
              </a:spcBef>
              <a:spcAft>
                <a:spcPct val="0"/>
              </a:spcAft>
              <a:defRPr sz="2400">
                <a:solidFill>
                  <a:schemeClr val="tx1"/>
                </a:solidFill>
                <a:latin typeface="Times New Roman" pitchFamily="18" charset="0"/>
                <a:cs typeface="Arial" pitchFamily="34" charset="0"/>
              </a:defRPr>
            </a:lvl6pPr>
            <a:lvl7pPr marL="2971453" indent="-228573" eaLnBrk="0" fontAlgn="base" hangingPunct="0">
              <a:spcBef>
                <a:spcPct val="0"/>
              </a:spcBef>
              <a:spcAft>
                <a:spcPct val="0"/>
              </a:spcAft>
              <a:defRPr sz="2400">
                <a:solidFill>
                  <a:schemeClr val="tx1"/>
                </a:solidFill>
                <a:latin typeface="Times New Roman" pitchFamily="18" charset="0"/>
                <a:cs typeface="Arial" pitchFamily="34" charset="0"/>
              </a:defRPr>
            </a:lvl7pPr>
            <a:lvl8pPr marL="3428599" indent="-228573" eaLnBrk="0" fontAlgn="base" hangingPunct="0">
              <a:spcBef>
                <a:spcPct val="0"/>
              </a:spcBef>
              <a:spcAft>
                <a:spcPct val="0"/>
              </a:spcAft>
              <a:defRPr sz="2400">
                <a:solidFill>
                  <a:schemeClr val="tx1"/>
                </a:solidFill>
                <a:latin typeface="Times New Roman" pitchFamily="18" charset="0"/>
                <a:cs typeface="Arial" pitchFamily="34" charset="0"/>
              </a:defRPr>
            </a:lvl8pPr>
            <a:lvl9pPr marL="3885746" indent="-228573"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defRPr/>
            </a:pPr>
            <a:r>
              <a:rPr lang="en-US" sz="1200" dirty="0" smtClean="0">
                <a:solidFill>
                  <a:srgbClr val="FFFFFF"/>
                </a:solidFill>
              </a:rPr>
              <a:t>Ideas for new mission HDF5 data products</a:t>
            </a:r>
            <a:endParaRPr lang="en-US" sz="1200" dirty="0">
              <a:solidFill>
                <a:srgbClr val="FFFFFF"/>
              </a:solidFill>
            </a:endParaRPr>
          </a:p>
        </p:txBody>
      </p:sp>
      <p:sp>
        <p:nvSpPr>
          <p:cNvPr id="81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863" indent="-285717" eaLnBrk="0" hangingPunct="0">
              <a:defRPr sz="2400">
                <a:solidFill>
                  <a:schemeClr val="tx1"/>
                </a:solidFill>
                <a:latin typeface="Times New Roman" pitchFamily="18" charset="0"/>
                <a:cs typeface="Arial" pitchFamily="34" charset="0"/>
              </a:defRPr>
            </a:lvl2pPr>
            <a:lvl3pPr marL="1142867" indent="-228573" eaLnBrk="0" hangingPunct="0">
              <a:defRPr sz="2400">
                <a:solidFill>
                  <a:schemeClr val="tx1"/>
                </a:solidFill>
                <a:latin typeface="Times New Roman" pitchFamily="18" charset="0"/>
                <a:cs typeface="Arial" pitchFamily="34" charset="0"/>
              </a:defRPr>
            </a:lvl3pPr>
            <a:lvl4pPr marL="1600013" indent="-228573" eaLnBrk="0" hangingPunct="0">
              <a:defRPr sz="2400">
                <a:solidFill>
                  <a:schemeClr val="tx1"/>
                </a:solidFill>
                <a:latin typeface="Times New Roman" pitchFamily="18" charset="0"/>
                <a:cs typeface="Arial" pitchFamily="34" charset="0"/>
              </a:defRPr>
            </a:lvl4pPr>
            <a:lvl5pPr marL="2057159" indent="-228573" eaLnBrk="0" hangingPunct="0">
              <a:defRPr sz="2400">
                <a:solidFill>
                  <a:schemeClr val="tx1"/>
                </a:solidFill>
                <a:latin typeface="Times New Roman" pitchFamily="18" charset="0"/>
                <a:cs typeface="Arial" pitchFamily="34" charset="0"/>
              </a:defRPr>
            </a:lvl5pPr>
            <a:lvl6pPr marL="2514306" indent="-228573" eaLnBrk="0" fontAlgn="base" hangingPunct="0">
              <a:spcBef>
                <a:spcPct val="0"/>
              </a:spcBef>
              <a:spcAft>
                <a:spcPct val="0"/>
              </a:spcAft>
              <a:defRPr sz="2400">
                <a:solidFill>
                  <a:schemeClr val="tx1"/>
                </a:solidFill>
                <a:latin typeface="Times New Roman" pitchFamily="18" charset="0"/>
                <a:cs typeface="Arial" pitchFamily="34" charset="0"/>
              </a:defRPr>
            </a:lvl6pPr>
            <a:lvl7pPr marL="2971453" indent="-228573" eaLnBrk="0" fontAlgn="base" hangingPunct="0">
              <a:spcBef>
                <a:spcPct val="0"/>
              </a:spcBef>
              <a:spcAft>
                <a:spcPct val="0"/>
              </a:spcAft>
              <a:defRPr sz="2400">
                <a:solidFill>
                  <a:schemeClr val="tx1"/>
                </a:solidFill>
                <a:latin typeface="Times New Roman" pitchFamily="18" charset="0"/>
                <a:cs typeface="Arial" pitchFamily="34" charset="0"/>
              </a:defRPr>
            </a:lvl7pPr>
            <a:lvl8pPr marL="3428599" indent="-228573" eaLnBrk="0" fontAlgn="base" hangingPunct="0">
              <a:spcBef>
                <a:spcPct val="0"/>
              </a:spcBef>
              <a:spcAft>
                <a:spcPct val="0"/>
              </a:spcAft>
              <a:defRPr sz="2400">
                <a:solidFill>
                  <a:schemeClr val="tx1"/>
                </a:solidFill>
                <a:latin typeface="Times New Roman" pitchFamily="18" charset="0"/>
                <a:cs typeface="Arial" pitchFamily="34" charset="0"/>
              </a:defRPr>
            </a:lvl8pPr>
            <a:lvl9pPr marL="3885746" indent="-228573"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59F7F727-62AD-4DD1-B854-8B249C597E8E}" type="slidenum">
              <a:rPr lang="en-US" sz="1200">
                <a:solidFill>
                  <a:srgbClr val="FFFFFF"/>
                </a:solidFill>
                <a:latin typeface="Arial" pitchFamily="34" charset="0"/>
              </a:rPr>
              <a:pPr eaLnBrk="1" hangingPunct="1"/>
              <a:t>1</a:t>
            </a:fld>
            <a:endParaRPr lang="en-US" sz="1200">
              <a:solidFill>
                <a:srgbClr val="FFFFFF"/>
              </a:solidFill>
              <a:latin typeface="Arial" pitchFamily="34" charset="0"/>
            </a:endParaRPr>
          </a:p>
        </p:txBody>
      </p:sp>
      <p:sp>
        <p:nvSpPr>
          <p:cNvPr id="7" name="Date Placeholder 3"/>
          <p:cNvSpPr>
            <a:spLocks noGrp="1"/>
          </p:cNvSpPr>
          <p:nvPr>
            <p:ph type="dt" sz="half" idx="10"/>
          </p:nvPr>
        </p:nvSpPr>
        <p:spPr>
          <a:xfrm>
            <a:off x="304800" y="6629400"/>
            <a:ext cx="16764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863" indent="-285717" eaLnBrk="0" hangingPunct="0">
              <a:defRPr sz="2400">
                <a:solidFill>
                  <a:schemeClr val="tx1"/>
                </a:solidFill>
                <a:latin typeface="Times New Roman" pitchFamily="18" charset="0"/>
                <a:cs typeface="Arial" pitchFamily="34" charset="0"/>
              </a:defRPr>
            </a:lvl2pPr>
            <a:lvl3pPr marL="1142867" indent="-228573" eaLnBrk="0" hangingPunct="0">
              <a:defRPr sz="2400">
                <a:solidFill>
                  <a:schemeClr val="tx1"/>
                </a:solidFill>
                <a:latin typeface="Times New Roman" pitchFamily="18" charset="0"/>
                <a:cs typeface="Arial" pitchFamily="34" charset="0"/>
              </a:defRPr>
            </a:lvl3pPr>
            <a:lvl4pPr marL="1600013" indent="-228573" eaLnBrk="0" hangingPunct="0">
              <a:defRPr sz="2400">
                <a:solidFill>
                  <a:schemeClr val="tx1"/>
                </a:solidFill>
                <a:latin typeface="Times New Roman" pitchFamily="18" charset="0"/>
                <a:cs typeface="Arial" pitchFamily="34" charset="0"/>
              </a:defRPr>
            </a:lvl4pPr>
            <a:lvl5pPr marL="2057159" indent="-228573" eaLnBrk="0" hangingPunct="0">
              <a:defRPr sz="2400">
                <a:solidFill>
                  <a:schemeClr val="tx1"/>
                </a:solidFill>
                <a:latin typeface="Times New Roman" pitchFamily="18" charset="0"/>
                <a:cs typeface="Arial" pitchFamily="34" charset="0"/>
              </a:defRPr>
            </a:lvl5pPr>
            <a:lvl6pPr marL="2514306" indent="-228573" eaLnBrk="0" fontAlgn="base" hangingPunct="0">
              <a:spcBef>
                <a:spcPct val="0"/>
              </a:spcBef>
              <a:spcAft>
                <a:spcPct val="0"/>
              </a:spcAft>
              <a:defRPr sz="2400">
                <a:solidFill>
                  <a:schemeClr val="tx1"/>
                </a:solidFill>
                <a:latin typeface="Times New Roman" pitchFamily="18" charset="0"/>
                <a:cs typeface="Arial" pitchFamily="34" charset="0"/>
              </a:defRPr>
            </a:lvl6pPr>
            <a:lvl7pPr marL="2971453" indent="-228573" eaLnBrk="0" fontAlgn="base" hangingPunct="0">
              <a:spcBef>
                <a:spcPct val="0"/>
              </a:spcBef>
              <a:spcAft>
                <a:spcPct val="0"/>
              </a:spcAft>
              <a:defRPr sz="2400">
                <a:solidFill>
                  <a:schemeClr val="tx1"/>
                </a:solidFill>
                <a:latin typeface="Times New Roman" pitchFamily="18" charset="0"/>
                <a:cs typeface="Arial" pitchFamily="34" charset="0"/>
              </a:defRPr>
            </a:lvl7pPr>
            <a:lvl8pPr marL="3428599" indent="-228573" eaLnBrk="0" fontAlgn="base" hangingPunct="0">
              <a:spcBef>
                <a:spcPct val="0"/>
              </a:spcBef>
              <a:spcAft>
                <a:spcPct val="0"/>
              </a:spcAft>
              <a:defRPr sz="2400">
                <a:solidFill>
                  <a:schemeClr val="tx1"/>
                </a:solidFill>
                <a:latin typeface="Times New Roman" pitchFamily="18" charset="0"/>
                <a:cs typeface="Arial" pitchFamily="34" charset="0"/>
              </a:defRPr>
            </a:lvl8pPr>
            <a:lvl9pPr marL="3885746" indent="-228573"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sz="1200" dirty="0" smtClean="0">
                <a:solidFill>
                  <a:srgbClr val="FFFFFF"/>
                </a:solidFill>
                <a:latin typeface="Arial" pitchFamily="34" charset="0"/>
              </a:rPr>
              <a:t>July 8</a:t>
            </a:r>
            <a:r>
              <a:rPr lang="en-US" sz="1200" dirty="0">
                <a:solidFill>
                  <a:srgbClr val="FFFFFF"/>
                </a:solidFill>
                <a:latin typeface="Arial" pitchFamily="34" charset="0"/>
              </a:rPr>
              <a:t>, 2013</a:t>
            </a:r>
          </a:p>
        </p:txBody>
      </p:sp>
      <p:sp>
        <p:nvSpPr>
          <p:cNvPr id="2" name="TextBox 1"/>
          <p:cNvSpPr txBox="1"/>
          <p:nvPr/>
        </p:nvSpPr>
        <p:spPr>
          <a:xfrm>
            <a:off x="5715000" y="5087471"/>
            <a:ext cx="2286000" cy="1107996"/>
          </a:xfrm>
          <a:prstGeom prst="rect">
            <a:avLst/>
          </a:prstGeom>
          <a:noFill/>
        </p:spPr>
        <p:txBody>
          <a:bodyPr wrap="square" lIns="91429" tIns="45714" rIns="91429" bIns="45714" rtlCol="0">
            <a:spAutoFit/>
          </a:bodyPr>
          <a:lstStyle/>
          <a:p>
            <a:pPr defTabSz="914293"/>
            <a:r>
              <a:rPr lang="en-US" sz="1600" dirty="0">
                <a:solidFill>
                  <a:srgbClr val="000000"/>
                </a:solidFill>
              </a:rPr>
              <a:t>Larry Knox</a:t>
            </a:r>
          </a:p>
          <a:p>
            <a:pPr defTabSz="914293"/>
            <a:r>
              <a:rPr lang="en-US" sz="1600" dirty="0">
                <a:solidFill>
                  <a:srgbClr val="000000"/>
                </a:solidFill>
              </a:rPr>
              <a:t>The HDF Group</a:t>
            </a:r>
          </a:p>
          <a:p>
            <a:pPr defTabSz="914293"/>
            <a:r>
              <a:rPr lang="en-US" sz="1600" dirty="0">
                <a:solidFill>
                  <a:srgbClr val="000000"/>
                </a:solidFill>
              </a:rPr>
              <a:t>lrknox@hdfgroup.org</a:t>
            </a:r>
          </a:p>
          <a:p>
            <a:pPr defTabSz="914293"/>
            <a:endParaRPr lang="en-US" dirty="0">
              <a:solidFill>
                <a:srgbClr val="000000"/>
              </a:solidFill>
            </a:endParaRPr>
          </a:p>
        </p:txBody>
      </p:sp>
      <p:pic>
        <p:nvPicPr>
          <p:cNvPr id="8" name="Picture 4" descr="http://upload.wikimedia.org/wikipedia/commons/thumb/7/79/NOAA_logo.svg/200px-NOAA_logo.svg.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579120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752600" y="3886200"/>
            <a:ext cx="5562600" cy="914400"/>
          </a:xfrm>
        </p:spPr>
        <p:txBody>
          <a:bodyPr/>
          <a:lstStyle/>
          <a:p>
            <a:r>
              <a:rPr lang="en-US" i="1" dirty="0" smtClean="0"/>
              <a:t>Observations </a:t>
            </a:r>
            <a:r>
              <a:rPr lang="en-US" i="1" dirty="0"/>
              <a:t>from developing JPSS </a:t>
            </a:r>
            <a:r>
              <a:rPr lang="en-US" i="1" dirty="0" smtClean="0"/>
              <a:t>nagg and h5augjpss tools</a:t>
            </a:r>
            <a:endParaRPr lang="en-US" i="1" dirty="0"/>
          </a:p>
        </p:txBody>
      </p:sp>
    </p:spTree>
    <p:extLst>
      <p:ext uri="{BB962C8B-B14F-4D97-AF65-F5344CB8AC3E}">
        <p14:creationId xmlns:p14="http://schemas.microsoft.com/office/powerpoint/2010/main" val="3331932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Basis for observations</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2</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31116"/>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None/>
            </a:pPr>
            <a:r>
              <a:rPr lang="en-US" kern="0" dirty="0" smtClean="0"/>
              <a:t>Three developers at The HDF Group have been working with JPSS/NPP data files for the last 2 years.</a:t>
            </a:r>
          </a:p>
          <a:p>
            <a:pPr lvl="1"/>
            <a:r>
              <a:rPr lang="en-US" kern="0" dirty="0"/>
              <a:t>1/2 year developing h5augjpss</a:t>
            </a:r>
          </a:p>
          <a:p>
            <a:pPr lvl="1"/>
            <a:r>
              <a:rPr lang="en-US" kern="0" dirty="0"/>
              <a:t>1 1/2 years developing </a:t>
            </a:r>
            <a:r>
              <a:rPr lang="en-US" kern="0" dirty="0" smtClean="0"/>
              <a:t>nagg</a:t>
            </a:r>
          </a:p>
          <a:p>
            <a:pPr marL="0" indent="0">
              <a:buNone/>
            </a:pPr>
            <a:r>
              <a:rPr lang="en-US" kern="0" dirty="0" smtClean="0"/>
              <a:t>The purpose of this talk is to call to your attention some potentially useful HDF5 elements that are used in the JPSS data files and some that have presented obstacles to broader data access and interoperability with netCDF-4, </a:t>
            </a:r>
            <a:r>
              <a:rPr lang="en-US" kern="0" dirty="0" err="1" smtClean="0"/>
              <a:t>netCDF</a:t>
            </a:r>
            <a:r>
              <a:rPr lang="en-US" kern="0" dirty="0" smtClean="0"/>
              <a:t> Java and  </a:t>
            </a:r>
            <a:r>
              <a:rPr lang="en-US" kern="0" dirty="0" err="1" smtClean="0"/>
              <a:t>netCDF</a:t>
            </a:r>
            <a:r>
              <a:rPr lang="en-US" kern="0" dirty="0" smtClean="0"/>
              <a:t> based tools.  </a:t>
            </a:r>
          </a:p>
          <a:p>
            <a:pPr marL="0" indent="0">
              <a:buNone/>
            </a:pPr>
            <a:endParaRPr lang="en-US" kern="0" dirty="0" smtClean="0"/>
          </a:p>
          <a:p>
            <a:endParaRPr lang="en-US" kern="0" dirty="0" smtClean="0"/>
          </a:p>
          <a:p>
            <a:endParaRPr lang="en-US" kern="0" dirty="0" smtClean="0"/>
          </a:p>
          <a:p>
            <a:pPr marL="0" indent="0">
              <a:buNone/>
            </a:pPr>
            <a:endParaRPr lang="en-US" kern="0" dirty="0" smtClean="0"/>
          </a:p>
        </p:txBody>
      </p:sp>
    </p:spTree>
    <p:extLst>
      <p:ext uri="{BB962C8B-B14F-4D97-AF65-F5344CB8AC3E}">
        <p14:creationId xmlns:p14="http://schemas.microsoft.com/office/powerpoint/2010/main" val="439567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h5augjpss</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3</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762000"/>
            <a:ext cx="8458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r>
              <a:rPr lang="en-US" sz="3200" kern="0" dirty="0" smtClean="0"/>
              <a:t>h5augjpss </a:t>
            </a:r>
            <a:r>
              <a:rPr lang="en-US" sz="3200" kern="0" dirty="0"/>
              <a:t>is a tool to make NPP </a:t>
            </a:r>
            <a:r>
              <a:rPr lang="en-US" sz="3200" kern="0" dirty="0" smtClean="0"/>
              <a:t>files</a:t>
            </a:r>
          </a:p>
          <a:p>
            <a:pPr lvl="1"/>
            <a:r>
              <a:rPr lang="en-US" kern="0" dirty="0"/>
              <a:t>netCDF-4 readable (by hiding references)</a:t>
            </a:r>
          </a:p>
          <a:p>
            <a:pPr lvl="1"/>
            <a:r>
              <a:rPr lang="en-US" kern="0" dirty="0"/>
              <a:t>more meaningful (by adding dimensional and other metadata from </a:t>
            </a:r>
            <a:r>
              <a:rPr lang="en-US" kern="0" dirty="0" err="1"/>
              <a:t>product_profiles</a:t>
            </a:r>
            <a:r>
              <a:rPr lang="en-US" kern="0" dirty="0"/>
              <a:t>)</a:t>
            </a:r>
          </a:p>
          <a:p>
            <a:pPr lvl="1"/>
            <a:r>
              <a:rPr lang="en-US" kern="0" dirty="0" smtClean="0"/>
              <a:t>accessible </a:t>
            </a:r>
            <a:r>
              <a:rPr lang="en-US" kern="0" dirty="0"/>
              <a:t>to Panoply and IDV by copying associated geolocation data into the file.  Addition of attributes for CF compliance may be required and is recommended</a:t>
            </a:r>
          </a:p>
          <a:p>
            <a:pPr lvl="1"/>
            <a:r>
              <a:rPr lang="en-US" kern="0" dirty="0" smtClean="0"/>
              <a:t>accessible </a:t>
            </a:r>
            <a:r>
              <a:rPr lang="en-US" kern="0" dirty="0"/>
              <a:t>to </a:t>
            </a:r>
            <a:r>
              <a:rPr lang="en-US" kern="0" dirty="0" err="1"/>
              <a:t>netCDF</a:t>
            </a:r>
            <a:r>
              <a:rPr lang="en-US" kern="0" dirty="0"/>
              <a:t> </a:t>
            </a:r>
            <a:r>
              <a:rPr lang="en-US" kern="0" dirty="0" smtClean="0"/>
              <a:t>based tools </a:t>
            </a:r>
            <a:r>
              <a:rPr lang="en-US" kern="0" dirty="0"/>
              <a:t>that don’t support groups by flattening the file</a:t>
            </a:r>
          </a:p>
          <a:p>
            <a:pPr lvl="1"/>
            <a:r>
              <a:rPr lang="en-US" kern="0" dirty="0"/>
              <a:t>These options are independent</a:t>
            </a:r>
            <a:r>
              <a:rPr lang="en-US" kern="0" dirty="0" smtClean="0"/>
              <a:t>.</a:t>
            </a:r>
            <a:endParaRPr lang="en-US" sz="3200" kern="0" dirty="0" smtClean="0"/>
          </a:p>
          <a:p>
            <a:pPr marL="342860" lvl="1" indent="-342860"/>
            <a:r>
              <a:rPr lang="en-US" kern="0" dirty="0" smtClean="0"/>
              <a:t>Note that h5augjpss </a:t>
            </a:r>
            <a:r>
              <a:rPr lang="en-US" kern="0" dirty="0"/>
              <a:t>modifies input </a:t>
            </a:r>
            <a:r>
              <a:rPr lang="en-US" kern="0" dirty="0" smtClean="0"/>
              <a:t>files</a:t>
            </a:r>
          </a:p>
          <a:p>
            <a:pPr lvl="1"/>
            <a:endParaRPr lang="en-US" kern="0" dirty="0"/>
          </a:p>
          <a:p>
            <a:pPr marL="0" indent="0">
              <a:buFontTx/>
              <a:buNone/>
            </a:pPr>
            <a:endParaRPr lang="en-US" kern="0" dirty="0" smtClean="0"/>
          </a:p>
        </p:txBody>
      </p:sp>
    </p:spTree>
    <p:extLst>
      <p:ext uri="{BB962C8B-B14F-4D97-AF65-F5344CB8AC3E}">
        <p14:creationId xmlns:p14="http://schemas.microsoft.com/office/powerpoint/2010/main" val="1238755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nagg</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4</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r>
              <a:rPr lang="en-US" kern="0" dirty="0" smtClean="0"/>
              <a:t>nagg, the NPP aggregation and packaging tool is a tool for creating a new copy of NPP product files with a particular aggregation number and packaging arrangement.</a:t>
            </a:r>
            <a:endParaRPr lang="en-US" kern="0" dirty="0"/>
          </a:p>
          <a:p>
            <a:r>
              <a:rPr lang="en-US" kern="0" dirty="0" smtClean="0"/>
              <a:t>nagg copies and rearranges data from the input files into new output files.  Data is the same but may be divided differently among files.  Aggregation attributes are updated to match new arrangement, and number in granule name matches position in new file.</a:t>
            </a:r>
          </a:p>
          <a:p>
            <a:r>
              <a:rPr lang="en-US" kern="0" dirty="0" smtClean="0"/>
              <a:t>nagg matches IDPS produced files</a:t>
            </a:r>
          </a:p>
          <a:p>
            <a:pPr lvl="1"/>
            <a:endParaRPr lang="en-US" kern="0" dirty="0" smtClean="0"/>
          </a:p>
          <a:p>
            <a:pPr lvl="1"/>
            <a:endParaRPr lang="en-US" kern="0" dirty="0" smtClean="0"/>
          </a:p>
          <a:p>
            <a:pPr marL="0" indent="0">
              <a:buFontTx/>
              <a:buNone/>
            </a:pPr>
            <a:endParaRPr lang="en-US" kern="0" dirty="0" smtClean="0"/>
          </a:p>
        </p:txBody>
      </p:sp>
    </p:spTree>
    <p:extLst>
      <p:ext uri="{BB962C8B-B14F-4D97-AF65-F5344CB8AC3E}">
        <p14:creationId xmlns:p14="http://schemas.microsoft.com/office/powerpoint/2010/main" val="1156409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Overview of NPP file structure</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5</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39505"/>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r>
              <a:rPr lang="en-US" kern="0" dirty="0" smtClean="0"/>
              <a:t>Documented in JPSS Common Data Format Control Books: 15 volumes available at </a:t>
            </a:r>
            <a:r>
              <a:rPr lang="en-US" kern="0" dirty="0" smtClean="0">
                <a:hlinkClick r:id="rId3"/>
              </a:rPr>
              <a:t>http://npp.gsfc.nasa.gov/science/documents.html</a:t>
            </a:r>
            <a:endParaRPr lang="en-US" kern="0" dirty="0" smtClean="0"/>
          </a:p>
          <a:p>
            <a:r>
              <a:rPr lang="en-US" kern="0" dirty="0" smtClean="0"/>
              <a:t>My opinion:  the required reading is </a:t>
            </a:r>
            <a:r>
              <a:rPr lang="en-US" kern="0" dirty="0">
                <a:hlinkClick r:id="rId4"/>
              </a:rPr>
              <a:t>http://npp.gsfc.nasa.gov/science/sciencedocuments/2013-01/474-00001-01_JPSS-CDFCB-X-Vol-I_0123A.pdf</a:t>
            </a:r>
            <a:r>
              <a:rPr lang="en-US" kern="0" dirty="0"/>
              <a:t>, </a:t>
            </a:r>
            <a:r>
              <a:rPr lang="en-US" kern="0" dirty="0" err="1"/>
              <a:t>pp</a:t>
            </a:r>
            <a:r>
              <a:rPr lang="en-US" kern="0" dirty="0"/>
              <a:t> 1 </a:t>
            </a:r>
            <a:r>
              <a:rPr lang="en-US" kern="0" dirty="0" smtClean="0"/>
              <a:t>– 140.  The rest is reference material for specific products.</a:t>
            </a:r>
            <a:endParaRPr lang="en-US" kern="0" dirty="0"/>
          </a:p>
          <a:p>
            <a:r>
              <a:rPr lang="en-US" kern="0" dirty="0" smtClean="0"/>
              <a:t>Key new HDF5 elements are object and region references</a:t>
            </a:r>
          </a:p>
        </p:txBody>
      </p:sp>
    </p:spTree>
    <p:extLst>
      <p:ext uri="{BB962C8B-B14F-4D97-AF65-F5344CB8AC3E}">
        <p14:creationId xmlns:p14="http://schemas.microsoft.com/office/powerpoint/2010/main" val="439567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Overview of </a:t>
            </a:r>
            <a:r>
              <a:rPr lang="en-US" dirty="0" smtClean="0"/>
              <a:t>NPP </a:t>
            </a:r>
            <a:r>
              <a:rPr lang="en-US" dirty="0"/>
              <a:t>file structure</a:t>
            </a:r>
          </a:p>
        </p:txBody>
      </p:sp>
      <p:sp>
        <p:nvSpPr>
          <p:cNvPr id="9" name="Content Placeholder 8"/>
          <p:cNvSpPr>
            <a:spLocks noGrp="1"/>
          </p:cNvSpPr>
          <p:nvPr>
            <p:ph sz="half" idx="1"/>
          </p:nvPr>
        </p:nvSpPr>
        <p:spPr/>
        <p:txBody>
          <a:bodyPr/>
          <a:lstStyle/>
          <a:p>
            <a:pPr marL="0" indent="0">
              <a:buNone/>
            </a:pPr>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6</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3"/>
          <p:cNvSpPr>
            <a:spLocks noGrp="1"/>
          </p:cNvSpPr>
          <p:nvPr>
            <p:ph sz="half" idx="2"/>
          </p:nvPr>
        </p:nvSpPr>
        <p:spPr/>
        <p:txBody>
          <a:bodyPr/>
          <a:lstStyle/>
          <a:p>
            <a:pPr marL="0" indent="0">
              <a:buNone/>
            </a:pPr>
            <a:r>
              <a:rPr lang="en-US" sz="1600" dirty="0" smtClean="0"/>
              <a:t>Figure 3.5-1 from </a:t>
            </a:r>
            <a:r>
              <a:rPr lang="sv-SE" sz="1600" dirty="0"/>
              <a:t>JPSS </a:t>
            </a:r>
            <a:r>
              <a:rPr lang="sv-SE" sz="1600" dirty="0" smtClean="0"/>
              <a:t>Common Data Format Control Book - X </a:t>
            </a:r>
            <a:r>
              <a:rPr lang="sv-SE" sz="1600" dirty="0"/>
              <a:t>Vol. </a:t>
            </a:r>
            <a:r>
              <a:rPr lang="sv-SE" sz="1600" dirty="0" smtClean="0"/>
              <a:t>I, p 78 </a:t>
            </a:r>
            <a:r>
              <a:rPr lang="en-US" sz="1600" dirty="0" smtClean="0"/>
              <a:t>shows the contents of a JPSS or NPP file with</a:t>
            </a:r>
          </a:p>
          <a:p>
            <a:r>
              <a:rPr lang="en-US" sz="1600" dirty="0" smtClean="0"/>
              <a:t>One product</a:t>
            </a:r>
          </a:p>
          <a:p>
            <a:r>
              <a:rPr lang="en-US" sz="1600" dirty="0" smtClean="0"/>
              <a:t>Three granules</a:t>
            </a:r>
          </a:p>
          <a:p>
            <a:r>
              <a:rPr lang="en-US" sz="1600" dirty="0" smtClean="0"/>
              <a:t>Three datasets</a:t>
            </a:r>
          </a:p>
          <a:p>
            <a:endParaRPr lang="en-US" sz="1600" dirty="0" smtClean="0"/>
          </a:p>
          <a:p>
            <a:pPr marL="0" indent="0">
              <a:buNone/>
            </a:pPr>
            <a:r>
              <a:rPr lang="en-US" sz="1600" dirty="0" smtClean="0"/>
              <a:t>This structure is common for the 123 SDR, EDR and IP products and 20 geolocation products for which nagg is supported.  </a:t>
            </a:r>
          </a:p>
          <a:p>
            <a:pPr marL="0" indent="0">
              <a:buNone/>
            </a:pPr>
            <a:r>
              <a:rPr lang="en-US" sz="1600" dirty="0" smtClean="0"/>
              <a:t>Each file has</a:t>
            </a:r>
          </a:p>
          <a:p>
            <a:r>
              <a:rPr lang="en-US" sz="1600" dirty="0" smtClean="0"/>
              <a:t>XML User Block </a:t>
            </a:r>
          </a:p>
          <a:p>
            <a:r>
              <a:rPr lang="en-US" sz="1600" dirty="0" smtClean="0"/>
              <a:t>Datasets for each product in /</a:t>
            </a:r>
            <a:r>
              <a:rPr lang="en-US" sz="1600" dirty="0" err="1" smtClean="0"/>
              <a:t>All_Data</a:t>
            </a:r>
            <a:r>
              <a:rPr lang="en-US" sz="1600" dirty="0" smtClean="0"/>
              <a:t>/&lt;Collection Short Name&gt;_All group (green rectangle in left column)</a:t>
            </a:r>
          </a:p>
          <a:p>
            <a:r>
              <a:rPr lang="en-US" sz="1600" dirty="0" smtClean="0"/>
              <a:t>Datasets with references to aggregation and granules in /</a:t>
            </a:r>
            <a:r>
              <a:rPr lang="en-US" sz="1600" dirty="0" err="1" smtClean="0"/>
              <a:t>Data_Products</a:t>
            </a:r>
            <a:r>
              <a:rPr lang="en-US" sz="1600" dirty="0" smtClean="0"/>
              <a:t>/&lt;Collection Short Name&gt; group (brown and purple rectangles in right column)</a:t>
            </a:r>
          </a:p>
          <a:p>
            <a:endParaRPr lang="en-US" sz="1100" dirty="0" smtClean="0"/>
          </a:p>
        </p:txBody>
      </p:sp>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1967"/>
            <a:ext cx="4152900" cy="544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6920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JPSS XML User Block Example</a:t>
            </a:r>
            <a:endParaRPr lang="en-US" dirty="0"/>
          </a:p>
        </p:txBody>
      </p:sp>
      <p:sp>
        <p:nvSpPr>
          <p:cNvPr id="9" name="Content Placeholder 8"/>
          <p:cNvSpPr>
            <a:spLocks noGrp="1"/>
          </p:cNvSpPr>
          <p:nvPr>
            <p:ph idx="1"/>
          </p:nvPr>
        </p:nvSpPr>
        <p:spPr>
          <a:xfrm>
            <a:off x="419100" y="1066800"/>
            <a:ext cx="8458200" cy="5486400"/>
          </a:xfrm>
        </p:spPr>
        <p:txBody>
          <a:bodyPr/>
          <a:lstStyle/>
          <a:p>
            <a:r>
              <a:rPr lang="en-US" sz="1600" dirty="0"/>
              <a:t>From file </a:t>
            </a:r>
            <a:r>
              <a:rPr lang="en-US" sz="1200" dirty="0" smtClean="0"/>
              <a:t>ICSTT_npp_d20130126_t0155219_e0155517_b06465_c20130126035052218071_noaa_ops.h5</a:t>
            </a:r>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600" dirty="0" smtClean="0"/>
          </a:p>
          <a:p>
            <a:r>
              <a:rPr lang="en-US" sz="1600" dirty="0" smtClean="0"/>
              <a:t>The user block can be read with text editors such as vi or notepad.  HDF5 is not required to read the user block, and h5dump does not display it, because it the user block is not required to be text.</a:t>
            </a:r>
            <a:endParaRPr lang="en-US" sz="1600" dirty="0"/>
          </a:p>
          <a:p>
            <a:r>
              <a:rPr lang="en-US" sz="1600" dirty="0" smtClean="0"/>
              <a:t>For NPP files the user block is a series of xml tags that describe the aggregation in the file.</a:t>
            </a:r>
            <a:endParaRPr lang="en-US" sz="1600"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7</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38200" y="1475125"/>
            <a:ext cx="7315200" cy="3477875"/>
          </a:xfrm>
          <a:prstGeom prst="rect">
            <a:avLst/>
          </a:prstGeom>
        </p:spPr>
        <p:txBody>
          <a:bodyPr wrap="square">
            <a:spAutoFit/>
          </a:bodyPr>
          <a:lstStyle/>
          <a:p>
            <a:r>
              <a:rPr lang="en-US" sz="1100" dirty="0" smtClean="0"/>
              <a:t>&lt;</a:t>
            </a:r>
            <a:r>
              <a:rPr lang="en-US" sz="1100" dirty="0" err="1" smtClean="0"/>
              <a:t>HDF_UserBlock</a:t>
            </a:r>
            <a:r>
              <a:rPr lang="en-US" sz="1100" dirty="0" smtClean="0"/>
              <a:t>&gt;</a:t>
            </a:r>
          </a:p>
          <a:p>
            <a:r>
              <a:rPr lang="en-US" sz="1100" dirty="0" smtClean="0"/>
              <a:t>    &lt;</a:t>
            </a:r>
            <a:r>
              <a:rPr lang="en-US" sz="1100" dirty="0" err="1" smtClean="0"/>
              <a:t>Mission_Name</a:t>
            </a:r>
            <a:r>
              <a:rPr lang="en-US" sz="1100" dirty="0" smtClean="0"/>
              <a:t>&gt;NPP&lt;/</a:t>
            </a:r>
            <a:r>
              <a:rPr lang="en-US" sz="1100" dirty="0" err="1" smtClean="0"/>
              <a:t>Mission_Name</a:t>
            </a:r>
            <a:r>
              <a:rPr lang="en-US" sz="1100" dirty="0" smtClean="0"/>
              <a:t>&gt;</a:t>
            </a:r>
          </a:p>
          <a:p>
            <a:r>
              <a:rPr lang="en-US" sz="1100" dirty="0" smtClean="0"/>
              <a:t>    &lt;</a:t>
            </a:r>
            <a:r>
              <a:rPr lang="en-US" sz="1100" dirty="0" err="1" smtClean="0"/>
              <a:t>Platform_Short_Name</a:t>
            </a:r>
            <a:r>
              <a:rPr lang="en-US" sz="1100" dirty="0" smtClean="0"/>
              <a:t>&gt;NPP&lt;/</a:t>
            </a:r>
            <a:r>
              <a:rPr lang="en-US" sz="1100" dirty="0" err="1" smtClean="0"/>
              <a:t>Platform_Short_Name</a:t>
            </a:r>
            <a:r>
              <a:rPr lang="en-US" sz="1100" dirty="0" smtClean="0"/>
              <a:t>&gt;</a:t>
            </a:r>
          </a:p>
          <a:p>
            <a:r>
              <a:rPr lang="en-US" sz="1100" dirty="0" smtClean="0"/>
              <a:t>    &lt;N_GEO_Ref&gt;GCRIO_npp_d20130126_t0154179_e0154477_b06465_c…_noaa_ops.h5&lt;/N_GEO_Ref&gt;</a:t>
            </a:r>
          </a:p>
          <a:p>
            <a:r>
              <a:rPr lang="en-US" sz="1100" dirty="0" smtClean="0"/>
              <a:t>    &lt;</a:t>
            </a:r>
            <a:r>
              <a:rPr lang="en-US" sz="1100" dirty="0" err="1" smtClean="0"/>
              <a:t>Number_of_Data_Products</a:t>
            </a:r>
            <a:r>
              <a:rPr lang="en-US" sz="1100" dirty="0" smtClean="0"/>
              <a:t>&gt;1&lt;/</a:t>
            </a:r>
            <a:r>
              <a:rPr lang="en-US" sz="1100" dirty="0" err="1" smtClean="0"/>
              <a:t>Number_of_Data_Products</a:t>
            </a:r>
            <a:r>
              <a:rPr lang="en-US" sz="1100" dirty="0" smtClean="0"/>
              <a:t>&gt; </a:t>
            </a:r>
          </a:p>
          <a:p>
            <a:r>
              <a:rPr lang="en-US" sz="1100" dirty="0" smtClean="0"/>
              <a:t>    &lt;</a:t>
            </a:r>
            <a:r>
              <a:rPr lang="en-US" sz="1100" dirty="0" err="1" smtClean="0"/>
              <a:t>Data_Product</a:t>
            </a:r>
            <a:r>
              <a:rPr lang="en-US" sz="1100" dirty="0" smtClean="0"/>
              <a:t>&gt;</a:t>
            </a:r>
          </a:p>
          <a:p>
            <a:r>
              <a:rPr lang="en-US" sz="1100" dirty="0" smtClean="0"/>
              <a:t>        &lt;</a:t>
            </a:r>
            <a:r>
              <a:rPr lang="en-US" sz="1100" dirty="0" err="1" smtClean="0"/>
              <a:t>Instrument_Short_Name</a:t>
            </a:r>
            <a:r>
              <a:rPr lang="en-US" sz="1100" dirty="0" smtClean="0"/>
              <a:t>&gt;</a:t>
            </a:r>
            <a:r>
              <a:rPr lang="en-US" sz="1100" dirty="0" err="1" smtClean="0"/>
              <a:t>CrIMSS</a:t>
            </a:r>
            <a:r>
              <a:rPr lang="en-US" sz="1100" dirty="0" smtClean="0"/>
              <a:t>&lt;/</a:t>
            </a:r>
            <a:r>
              <a:rPr lang="en-US" sz="1100" dirty="0" err="1" smtClean="0"/>
              <a:t>Instrument_Short_Name</a:t>
            </a:r>
            <a:r>
              <a:rPr lang="en-US" sz="1100" dirty="0" smtClean="0"/>
              <a:t>&gt;</a:t>
            </a:r>
          </a:p>
          <a:p>
            <a:r>
              <a:rPr lang="en-US" sz="1100" dirty="0"/>
              <a:t> </a:t>
            </a:r>
            <a:r>
              <a:rPr lang="en-US" sz="1100" dirty="0" smtClean="0"/>
              <a:t>       &lt;</a:t>
            </a:r>
            <a:r>
              <a:rPr lang="en-US" sz="1100" dirty="0" err="1" smtClean="0"/>
              <a:t>N_Collection_Short_Name</a:t>
            </a:r>
            <a:r>
              <a:rPr lang="en-US" sz="1100" dirty="0" smtClean="0"/>
              <a:t>&gt;</a:t>
            </a:r>
            <a:r>
              <a:rPr lang="en-US" sz="1100" dirty="0" err="1" smtClean="0"/>
              <a:t>CrIMSS</a:t>
            </a:r>
            <a:r>
              <a:rPr lang="en-US" sz="1100" dirty="0" smtClean="0"/>
              <a:t>-</a:t>
            </a:r>
            <a:r>
              <a:rPr lang="en-US" sz="1100" dirty="0" err="1" smtClean="0"/>
              <a:t>CrIS</a:t>
            </a:r>
            <a:r>
              <a:rPr lang="en-US" sz="1100" dirty="0" smtClean="0"/>
              <a:t>-SKIN-TEMP-IP&lt;/</a:t>
            </a:r>
            <a:r>
              <a:rPr lang="en-US" sz="1100" dirty="0" err="1" smtClean="0"/>
              <a:t>N_Collection_Short_Name</a:t>
            </a:r>
            <a:r>
              <a:rPr lang="en-US" sz="1100" dirty="0" smtClean="0"/>
              <a:t>&gt;</a:t>
            </a:r>
          </a:p>
          <a:p>
            <a:r>
              <a:rPr lang="en-US" sz="1100" dirty="0" smtClean="0"/>
              <a:t>        &lt;</a:t>
            </a:r>
            <a:r>
              <a:rPr lang="en-US" sz="1100" dirty="0" err="1" smtClean="0"/>
              <a:t>N_Processing_Domain</a:t>
            </a:r>
            <a:r>
              <a:rPr lang="en-US" sz="1100" dirty="0" smtClean="0"/>
              <a:t>&gt;ops&lt;/</a:t>
            </a:r>
            <a:r>
              <a:rPr lang="en-US" sz="1100" dirty="0" err="1" smtClean="0"/>
              <a:t>N_Processing_Domain</a:t>
            </a:r>
            <a:r>
              <a:rPr lang="en-US" sz="1100" dirty="0" smtClean="0"/>
              <a:t>&gt;</a:t>
            </a:r>
          </a:p>
          <a:p>
            <a:r>
              <a:rPr lang="en-US" sz="1100" dirty="0" smtClean="0"/>
              <a:t>        &lt;</a:t>
            </a:r>
            <a:r>
              <a:rPr lang="en-US" sz="1100" dirty="0" err="1" smtClean="0"/>
              <a:t>N_Dataset_Type_Tag</a:t>
            </a:r>
            <a:r>
              <a:rPr lang="en-US" sz="1100" dirty="0" smtClean="0"/>
              <a:t>&gt;IP&lt;/</a:t>
            </a:r>
            <a:r>
              <a:rPr lang="en-US" sz="1100" dirty="0" err="1" smtClean="0"/>
              <a:t>N_Dataset_Type_Tag</a:t>
            </a:r>
            <a:r>
              <a:rPr lang="en-US" sz="1100" dirty="0" smtClean="0"/>
              <a:t>&gt;</a:t>
            </a:r>
          </a:p>
          <a:p>
            <a:r>
              <a:rPr lang="en-US" sz="1100" dirty="0" smtClean="0"/>
              <a:t>        &lt;</a:t>
            </a:r>
            <a:r>
              <a:rPr lang="en-US" sz="1100" dirty="0" err="1" smtClean="0"/>
              <a:t>AggregateBeginningDate</a:t>
            </a:r>
            <a:r>
              <a:rPr lang="en-US" sz="1100" dirty="0" smtClean="0"/>
              <a:t>&gt;20130126&lt;/</a:t>
            </a:r>
            <a:r>
              <a:rPr lang="en-US" sz="1100" dirty="0" err="1" smtClean="0"/>
              <a:t>AggregateBeginningDate</a:t>
            </a:r>
            <a:r>
              <a:rPr lang="en-US" sz="1100" dirty="0" smtClean="0"/>
              <a:t>&gt;</a:t>
            </a:r>
          </a:p>
          <a:p>
            <a:r>
              <a:rPr lang="en-US" sz="1100" dirty="0" smtClean="0"/>
              <a:t>        &lt;</a:t>
            </a:r>
            <a:r>
              <a:rPr lang="en-US" sz="1100" dirty="0" err="1" smtClean="0"/>
              <a:t>AggregateBeginningOrbitNumber</a:t>
            </a:r>
            <a:r>
              <a:rPr lang="en-US" sz="1100" dirty="0" smtClean="0"/>
              <a:t>&gt;6465&lt;/</a:t>
            </a:r>
            <a:r>
              <a:rPr lang="en-US" sz="1100" dirty="0" err="1" smtClean="0"/>
              <a:t>AggregateBeginningOrbitNumber</a:t>
            </a:r>
            <a:r>
              <a:rPr lang="en-US" sz="1100" dirty="0" smtClean="0"/>
              <a:t>&gt;</a:t>
            </a:r>
          </a:p>
          <a:p>
            <a:r>
              <a:rPr lang="en-US" sz="1100" dirty="0" smtClean="0"/>
              <a:t>        &lt;</a:t>
            </a:r>
            <a:r>
              <a:rPr lang="en-US" sz="1100" dirty="0" err="1" smtClean="0"/>
              <a:t>AggregateBeginningTime</a:t>
            </a:r>
            <a:r>
              <a:rPr lang="en-US" sz="1100" dirty="0" smtClean="0"/>
              <a:t>&gt;015417.984111Z&lt;/</a:t>
            </a:r>
            <a:r>
              <a:rPr lang="en-US" sz="1100" dirty="0" err="1" smtClean="0"/>
              <a:t>AggregateBeginningTime</a:t>
            </a:r>
            <a:r>
              <a:rPr lang="en-US" sz="1100" dirty="0" smtClean="0"/>
              <a:t>&gt;</a:t>
            </a:r>
          </a:p>
          <a:p>
            <a:r>
              <a:rPr lang="en-US" sz="1100" dirty="0" smtClean="0"/>
              <a:t>        &lt;</a:t>
            </a:r>
            <a:r>
              <a:rPr lang="en-US" sz="1100" dirty="0" err="1" smtClean="0"/>
              <a:t>AggregateEndingDate</a:t>
            </a:r>
            <a:r>
              <a:rPr lang="en-US" sz="1100" dirty="0" smtClean="0"/>
              <a:t>&gt;20130126&lt;/</a:t>
            </a:r>
            <a:r>
              <a:rPr lang="en-US" sz="1100" dirty="0" err="1" smtClean="0"/>
              <a:t>AggregateEndingDate</a:t>
            </a:r>
            <a:r>
              <a:rPr lang="en-US" sz="1100" dirty="0" smtClean="0"/>
              <a:t>&gt;</a:t>
            </a:r>
          </a:p>
          <a:p>
            <a:r>
              <a:rPr lang="en-US" sz="1100" dirty="0" smtClean="0"/>
              <a:t>        &lt;</a:t>
            </a:r>
            <a:r>
              <a:rPr lang="en-US" sz="1100" dirty="0" err="1" smtClean="0"/>
              <a:t>AggregateEndingOrbitNumber</a:t>
            </a:r>
            <a:r>
              <a:rPr lang="en-US" sz="1100" dirty="0" smtClean="0"/>
              <a:t>&gt;6465&lt;/</a:t>
            </a:r>
            <a:r>
              <a:rPr lang="en-US" sz="1100" dirty="0" err="1" smtClean="0"/>
              <a:t>AggregateEndingOrbitNumber</a:t>
            </a:r>
            <a:r>
              <a:rPr lang="en-US" sz="1100" dirty="0" smtClean="0"/>
              <a:t>&gt;</a:t>
            </a:r>
          </a:p>
          <a:p>
            <a:r>
              <a:rPr lang="en-US" sz="1100" dirty="0" smtClean="0"/>
              <a:t>        &lt;</a:t>
            </a:r>
            <a:r>
              <a:rPr lang="en-US" sz="1100" dirty="0" err="1" smtClean="0"/>
              <a:t>AggregateEndingTime</a:t>
            </a:r>
            <a:r>
              <a:rPr lang="en-US" sz="1100" dirty="0" smtClean="0"/>
              <a:t>&gt;015447.784180Z&lt;/</a:t>
            </a:r>
            <a:r>
              <a:rPr lang="en-US" sz="1100" dirty="0" err="1" smtClean="0"/>
              <a:t>AggregateEndingTime</a:t>
            </a:r>
            <a:r>
              <a:rPr lang="en-US" sz="1100" dirty="0" smtClean="0"/>
              <a:t>&gt;</a:t>
            </a:r>
          </a:p>
          <a:p>
            <a:r>
              <a:rPr lang="en-US" sz="1100" dirty="0" smtClean="0"/>
              <a:t>        &lt;</a:t>
            </a:r>
            <a:r>
              <a:rPr lang="en-US" sz="1100" dirty="0" err="1" smtClean="0"/>
              <a:t>AggregateBeginningGranuleID</a:t>
            </a:r>
            <a:r>
              <a:rPr lang="en-US" sz="1100" dirty="0" smtClean="0"/>
              <a:t>&gt;NPP000398372569&lt;/</a:t>
            </a:r>
            <a:r>
              <a:rPr lang="en-US" sz="1100" dirty="0" err="1" smtClean="0"/>
              <a:t>AggregateBeginningGranuleID</a:t>
            </a:r>
            <a:r>
              <a:rPr lang="en-US" sz="1100" dirty="0" smtClean="0"/>
              <a:t>&gt;</a:t>
            </a:r>
          </a:p>
          <a:p>
            <a:r>
              <a:rPr lang="en-US" sz="1100" dirty="0" smtClean="0"/>
              <a:t>        &lt;</a:t>
            </a:r>
            <a:r>
              <a:rPr lang="en-US" sz="1100" dirty="0" err="1" smtClean="0"/>
              <a:t>AggregateEndingGranuleID</a:t>
            </a:r>
            <a:r>
              <a:rPr lang="en-US" sz="1100" dirty="0" smtClean="0"/>
              <a:t>&gt;NPP000398372569&lt;/</a:t>
            </a:r>
            <a:r>
              <a:rPr lang="en-US" sz="1100" dirty="0" err="1" smtClean="0"/>
              <a:t>AggregateEndingGranuleID</a:t>
            </a:r>
            <a:r>
              <a:rPr lang="en-US" sz="1100" dirty="0" smtClean="0"/>
              <a:t>&gt;</a:t>
            </a:r>
          </a:p>
          <a:p>
            <a:r>
              <a:rPr lang="en-US" sz="1100" dirty="0" smtClean="0"/>
              <a:t>    &lt;/</a:t>
            </a:r>
            <a:r>
              <a:rPr lang="en-US" sz="1100" dirty="0" err="1" smtClean="0"/>
              <a:t>Data_Product</a:t>
            </a:r>
            <a:r>
              <a:rPr lang="en-US" sz="1100" dirty="0" smtClean="0"/>
              <a:t>&gt;</a:t>
            </a:r>
          </a:p>
          <a:p>
            <a:r>
              <a:rPr lang="en-US" sz="1100" dirty="0" smtClean="0"/>
              <a:t>&lt;/</a:t>
            </a:r>
            <a:r>
              <a:rPr lang="en-US" sz="1100" dirty="0" err="1" smtClean="0"/>
              <a:t>HDF_UserBlock</a:t>
            </a:r>
            <a:r>
              <a:rPr lang="en-US" sz="1100" dirty="0" smtClean="0"/>
              <a:t>&gt;</a:t>
            </a:r>
            <a:endParaRPr lang="en-US" sz="1100" dirty="0"/>
          </a:p>
        </p:txBody>
      </p:sp>
    </p:spTree>
    <p:extLst>
      <p:ext uri="{BB962C8B-B14F-4D97-AF65-F5344CB8AC3E}">
        <p14:creationId xmlns:p14="http://schemas.microsoft.com/office/powerpoint/2010/main" val="156072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References in NPP files</a:t>
            </a:r>
            <a:endParaRPr lang="en-US" dirty="0"/>
          </a:p>
        </p:txBody>
      </p:sp>
      <p:sp>
        <p:nvSpPr>
          <p:cNvPr id="9" name="Content Placeholder 8"/>
          <p:cNvSpPr>
            <a:spLocks noGrp="1"/>
          </p:cNvSpPr>
          <p:nvPr>
            <p:ph sz="half" idx="1"/>
          </p:nvPr>
        </p:nvSpPr>
        <p:spPr/>
        <p:txBody>
          <a:bodyPr/>
          <a:lstStyle/>
          <a:p>
            <a:pPr marL="0" indent="0">
              <a:buNone/>
            </a:pPr>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8</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3"/>
          <p:cNvSpPr>
            <a:spLocks noGrp="1"/>
          </p:cNvSpPr>
          <p:nvPr>
            <p:ph sz="half" idx="2"/>
          </p:nvPr>
        </p:nvSpPr>
        <p:spPr/>
        <p:txBody>
          <a:bodyPr/>
          <a:lstStyle/>
          <a:p>
            <a:pPr marL="0" indent="0">
              <a:buNone/>
            </a:pPr>
            <a:r>
              <a:rPr lang="en-US" sz="1800" dirty="0" smtClean="0"/>
              <a:t>The white rectangles represent datasets.</a:t>
            </a:r>
          </a:p>
          <a:p>
            <a:pPr marL="0" indent="0">
              <a:buNone/>
            </a:pPr>
            <a:endParaRPr lang="en-US" sz="1800" dirty="0"/>
          </a:p>
          <a:p>
            <a:pPr marL="0" indent="0">
              <a:buNone/>
            </a:pPr>
            <a:r>
              <a:rPr lang="en-US" sz="1800" dirty="0" smtClean="0"/>
              <a:t>The Aggregation dataset has</a:t>
            </a:r>
          </a:p>
          <a:p>
            <a:r>
              <a:rPr lang="en-US" sz="1800" dirty="0" smtClean="0"/>
              <a:t>Object references to whole datasets in /</a:t>
            </a:r>
            <a:r>
              <a:rPr lang="en-US" sz="1800" dirty="0" err="1" smtClean="0"/>
              <a:t>All_Data</a:t>
            </a:r>
            <a:r>
              <a:rPr lang="en-US" sz="1800" dirty="0" smtClean="0"/>
              <a:t>/&lt;Collection Short Name&gt;_All group</a:t>
            </a:r>
          </a:p>
          <a:p>
            <a:r>
              <a:rPr lang="en-US" sz="1800" dirty="0" smtClean="0"/>
              <a:t>Aggregation attributes</a:t>
            </a:r>
          </a:p>
          <a:p>
            <a:pPr marL="0" indent="0">
              <a:buNone/>
            </a:pPr>
            <a:endParaRPr lang="en-US" sz="1800" dirty="0" smtClean="0"/>
          </a:p>
          <a:p>
            <a:pPr marL="0" indent="0">
              <a:buNone/>
            </a:pPr>
            <a:r>
              <a:rPr lang="en-US" sz="1800" dirty="0" smtClean="0"/>
              <a:t>Each Granule dataset has </a:t>
            </a:r>
          </a:p>
          <a:p>
            <a:r>
              <a:rPr lang="en-US" sz="1800" dirty="0" smtClean="0"/>
              <a:t>A region reference which identifies a </a:t>
            </a:r>
            <a:r>
              <a:rPr lang="en-US" sz="1800" dirty="0" err="1" smtClean="0"/>
              <a:t>hyperslab</a:t>
            </a:r>
            <a:r>
              <a:rPr lang="en-US" sz="1800" dirty="0" smtClean="0"/>
              <a:t> in each dataset in </a:t>
            </a:r>
            <a:r>
              <a:rPr lang="en-US" sz="1800" dirty="0" err="1" smtClean="0"/>
              <a:t>All_Data</a:t>
            </a:r>
            <a:r>
              <a:rPr lang="en-US" sz="1800" dirty="0" smtClean="0"/>
              <a:t>/&lt;Collection Short Name&gt;_All group.  In this example, each </a:t>
            </a:r>
            <a:r>
              <a:rPr lang="en-US" sz="1800" dirty="0" err="1" smtClean="0"/>
              <a:t>hyperslab</a:t>
            </a:r>
            <a:r>
              <a:rPr lang="en-US" sz="1800" dirty="0" smtClean="0"/>
              <a:t> is 1/3 of each dataset in the /</a:t>
            </a:r>
            <a:r>
              <a:rPr lang="en-US" sz="1800" dirty="0" err="1" smtClean="0"/>
              <a:t>All_Data</a:t>
            </a:r>
            <a:r>
              <a:rPr lang="en-US" sz="1800" dirty="0" smtClean="0"/>
              <a:t> group. </a:t>
            </a:r>
          </a:p>
          <a:p>
            <a:r>
              <a:rPr lang="en-US" sz="1800" dirty="0" smtClean="0"/>
              <a:t>Granule attributes</a:t>
            </a:r>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r>
              <a:rPr lang="en-US" sz="1100" dirty="0" smtClean="0"/>
              <a:t>JPSS </a:t>
            </a:r>
            <a:r>
              <a:rPr lang="en-US" sz="1100" dirty="0"/>
              <a:t>CDFCB-X Vol. I Block 1.2.3 474-00001-01-B0123 Effective Date: November 30, 2012 Block/Revision 0123A </a:t>
            </a:r>
          </a:p>
        </p:txBody>
      </p:sp>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1967"/>
            <a:ext cx="4152900" cy="544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422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References in NPP files</a:t>
            </a:r>
          </a:p>
        </p:txBody>
      </p:sp>
      <p:sp>
        <p:nvSpPr>
          <p:cNvPr id="9" name="Content Placeholder 8"/>
          <p:cNvSpPr>
            <a:spLocks noGrp="1"/>
          </p:cNvSpPr>
          <p:nvPr>
            <p:ph sz="half" idx="1"/>
          </p:nvPr>
        </p:nvSpPr>
        <p:spPr/>
        <p:txBody>
          <a:bodyPr/>
          <a:lstStyle/>
          <a:p>
            <a:pPr marL="0" indent="0">
              <a:buNone/>
            </a:pPr>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9</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3"/>
          <p:cNvSpPr>
            <a:spLocks noGrp="1"/>
          </p:cNvSpPr>
          <p:nvPr>
            <p:ph sz="half" idx="2"/>
          </p:nvPr>
        </p:nvSpPr>
        <p:spPr/>
        <p:txBody>
          <a:bodyPr/>
          <a:lstStyle/>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p:txBody>
      </p:sp>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1967"/>
            <a:ext cx="4152900" cy="544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ontent Placeholder 13"/>
          <p:cNvSpPr txBox="1">
            <a:spLocks/>
          </p:cNvSpPr>
          <p:nvPr/>
        </p:nvSpPr>
        <p:spPr bwMode="auto">
          <a:xfrm>
            <a:off x="4838700" y="1143000"/>
            <a:ext cx="41529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28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4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18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18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1800">
                <a:solidFill>
                  <a:srgbClr val="000000"/>
                </a:solidFill>
                <a:latin typeface="+mn-lt"/>
              </a:defRPr>
            </a:lvl6pPr>
            <a:lvl7pPr marL="2971453" indent="-228573" algn="l" rtl="0" eaLnBrk="1" fontAlgn="base" hangingPunct="1">
              <a:spcBef>
                <a:spcPct val="20000"/>
              </a:spcBef>
              <a:spcAft>
                <a:spcPct val="0"/>
              </a:spcAft>
              <a:buClr>
                <a:schemeClr val="tx1"/>
              </a:buClr>
              <a:buChar char="•"/>
              <a:defRPr sz="1800">
                <a:solidFill>
                  <a:srgbClr val="000000"/>
                </a:solidFill>
                <a:latin typeface="+mn-lt"/>
              </a:defRPr>
            </a:lvl7pPr>
            <a:lvl8pPr marL="3428599" indent="-228573" algn="l" rtl="0" eaLnBrk="1" fontAlgn="base" hangingPunct="1">
              <a:spcBef>
                <a:spcPct val="20000"/>
              </a:spcBef>
              <a:spcAft>
                <a:spcPct val="0"/>
              </a:spcAft>
              <a:buClr>
                <a:schemeClr val="tx1"/>
              </a:buClr>
              <a:buChar char="•"/>
              <a:defRPr sz="1800">
                <a:solidFill>
                  <a:srgbClr val="000000"/>
                </a:solidFill>
                <a:latin typeface="+mn-lt"/>
              </a:defRPr>
            </a:lvl8pPr>
            <a:lvl9pPr marL="3885746" indent="-228573" algn="l" rtl="0" eaLnBrk="1" fontAlgn="base" hangingPunct="1">
              <a:spcBef>
                <a:spcPct val="20000"/>
              </a:spcBef>
              <a:spcAft>
                <a:spcPct val="0"/>
              </a:spcAft>
              <a:buClr>
                <a:schemeClr val="tx1"/>
              </a:buClr>
              <a:buChar char="•"/>
              <a:defRPr sz="1800">
                <a:solidFill>
                  <a:srgbClr val="000000"/>
                </a:solidFill>
                <a:latin typeface="+mn-lt"/>
              </a:defRPr>
            </a:lvl9pPr>
          </a:lstStyle>
          <a:p>
            <a:r>
              <a:rPr lang="en-US" sz="1600" kern="0" dirty="0" smtClean="0"/>
              <a:t>The Aggregation dataset has one object reference entry for each dataset in the /</a:t>
            </a:r>
            <a:r>
              <a:rPr lang="en-US" sz="1600" kern="0" dirty="0" err="1" smtClean="0"/>
              <a:t>All_Data</a:t>
            </a:r>
            <a:r>
              <a:rPr lang="en-US" sz="1600" kern="0" dirty="0" smtClean="0"/>
              <a:t> group</a:t>
            </a:r>
          </a:p>
          <a:p>
            <a:endParaRPr lang="en-US" sz="1600" kern="0" dirty="0" smtClean="0"/>
          </a:p>
          <a:p>
            <a:r>
              <a:rPr lang="en-US" sz="1600" kern="0" dirty="0"/>
              <a:t>E</a:t>
            </a:r>
            <a:r>
              <a:rPr lang="en-US" sz="1600" kern="0" dirty="0" smtClean="0"/>
              <a:t>ach Granule dataset has a region reference entry for its </a:t>
            </a:r>
            <a:r>
              <a:rPr lang="en-US" sz="1600" kern="0" dirty="0" err="1" smtClean="0"/>
              <a:t>hyperslab</a:t>
            </a:r>
            <a:r>
              <a:rPr lang="en-US" sz="1600" kern="0" dirty="0" smtClean="0"/>
              <a:t> in each of the Datasets in the /</a:t>
            </a:r>
            <a:r>
              <a:rPr lang="en-US" sz="1600" kern="0" dirty="0" err="1" smtClean="0"/>
              <a:t>All_Data</a:t>
            </a:r>
            <a:r>
              <a:rPr lang="en-US" sz="1600" kern="0" dirty="0" smtClean="0"/>
              <a:t> group.</a:t>
            </a:r>
          </a:p>
          <a:p>
            <a:endParaRPr lang="en-US" sz="1600" kern="0" dirty="0" smtClean="0"/>
          </a:p>
          <a:p>
            <a:r>
              <a:rPr lang="en-US" sz="1600" kern="0" dirty="0" smtClean="0"/>
              <a:t>Figure 3.5-1 represents a file with one product.  The path to the datasets in “Data” in the HDF5 file would be /</a:t>
            </a:r>
            <a:r>
              <a:rPr lang="en-US" sz="1600" kern="0" dirty="0" err="1" smtClean="0"/>
              <a:t>All_Data</a:t>
            </a:r>
            <a:r>
              <a:rPr lang="en-US" sz="1600" kern="0" dirty="0" smtClean="0"/>
              <a:t>/&lt;Collection Short Name&gt;_All.  The path to the Aggregation and Granule datasets in the HDF5 file would be /</a:t>
            </a:r>
            <a:r>
              <a:rPr lang="en-US" sz="1600" kern="0" dirty="0" err="1" smtClean="0"/>
              <a:t>Data_Products</a:t>
            </a:r>
            <a:r>
              <a:rPr lang="en-US" sz="1600" kern="0" dirty="0" smtClean="0"/>
              <a:t>/&lt;Collection Short Name&gt;.</a:t>
            </a:r>
          </a:p>
          <a:p>
            <a:pPr marL="0" indent="0">
              <a:buNone/>
            </a:pPr>
            <a:endParaRPr lang="en-US" sz="16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r>
              <a:rPr lang="en-US" sz="1100" kern="0" dirty="0" smtClean="0"/>
              <a:t>JPSS CDFCB-X Vol. I Block 1.2.3 474-00001-01-B0123 Effective Date: November 30, 2012 Block/Revision 0123A </a:t>
            </a:r>
            <a:endParaRPr lang="en-US" sz="1100" kern="0" dirty="0"/>
          </a:p>
        </p:txBody>
      </p:sp>
    </p:spTree>
    <p:extLst>
      <p:ext uri="{BB962C8B-B14F-4D97-AF65-F5344CB8AC3E}">
        <p14:creationId xmlns:p14="http://schemas.microsoft.com/office/powerpoint/2010/main" val="222346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Overview of </a:t>
            </a:r>
            <a:r>
              <a:rPr lang="en-US" dirty="0" smtClean="0"/>
              <a:t>NPP </a:t>
            </a:r>
            <a:r>
              <a:rPr lang="en-US" dirty="0"/>
              <a:t>file structure</a:t>
            </a:r>
          </a:p>
        </p:txBody>
      </p:sp>
      <p:sp>
        <p:nvSpPr>
          <p:cNvPr id="9" name="Content Placeholder 8"/>
          <p:cNvSpPr>
            <a:spLocks noGrp="1"/>
          </p:cNvSpPr>
          <p:nvPr>
            <p:ph sz="half" idx="1"/>
          </p:nvPr>
        </p:nvSpPr>
        <p:spPr/>
        <p:txBody>
          <a:bodyPr/>
          <a:lstStyle/>
          <a:p>
            <a:pPr marL="0" indent="0">
              <a:buNone/>
            </a:pPr>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10</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3"/>
          <p:cNvSpPr>
            <a:spLocks noGrp="1"/>
          </p:cNvSpPr>
          <p:nvPr>
            <p:ph sz="half" idx="2"/>
          </p:nvPr>
        </p:nvSpPr>
        <p:spPr/>
        <p:txBody>
          <a:bodyPr/>
          <a:lstStyle/>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a:p>
            <a:pPr marL="0" indent="0">
              <a:buNone/>
            </a:pPr>
            <a:endParaRPr lang="en-US" sz="1100" dirty="0"/>
          </a:p>
          <a:p>
            <a:pPr marL="0" indent="0">
              <a:buNone/>
            </a:pPr>
            <a:endParaRPr lang="en-US" sz="1100" dirty="0" smtClean="0"/>
          </a:p>
        </p:txBody>
      </p:sp>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1967"/>
            <a:ext cx="4152900" cy="544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ontent Placeholder 13"/>
          <p:cNvSpPr txBox="1">
            <a:spLocks/>
          </p:cNvSpPr>
          <p:nvPr/>
        </p:nvSpPr>
        <p:spPr bwMode="auto">
          <a:xfrm>
            <a:off x="4838700" y="1143000"/>
            <a:ext cx="41529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28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4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18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18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1800">
                <a:solidFill>
                  <a:srgbClr val="000000"/>
                </a:solidFill>
                <a:latin typeface="+mn-lt"/>
              </a:defRPr>
            </a:lvl6pPr>
            <a:lvl7pPr marL="2971453" indent="-228573" algn="l" rtl="0" eaLnBrk="1" fontAlgn="base" hangingPunct="1">
              <a:spcBef>
                <a:spcPct val="20000"/>
              </a:spcBef>
              <a:spcAft>
                <a:spcPct val="0"/>
              </a:spcAft>
              <a:buClr>
                <a:schemeClr val="tx1"/>
              </a:buClr>
              <a:buChar char="•"/>
              <a:defRPr sz="1800">
                <a:solidFill>
                  <a:srgbClr val="000000"/>
                </a:solidFill>
                <a:latin typeface="+mn-lt"/>
              </a:defRPr>
            </a:lvl7pPr>
            <a:lvl8pPr marL="3428599" indent="-228573" algn="l" rtl="0" eaLnBrk="1" fontAlgn="base" hangingPunct="1">
              <a:spcBef>
                <a:spcPct val="20000"/>
              </a:spcBef>
              <a:spcAft>
                <a:spcPct val="0"/>
              </a:spcAft>
              <a:buClr>
                <a:schemeClr val="tx1"/>
              </a:buClr>
              <a:buChar char="•"/>
              <a:defRPr sz="1800">
                <a:solidFill>
                  <a:srgbClr val="000000"/>
                </a:solidFill>
                <a:latin typeface="+mn-lt"/>
              </a:defRPr>
            </a:lvl8pPr>
            <a:lvl9pPr marL="3885746" indent="-228573" algn="l" rtl="0" eaLnBrk="1" fontAlgn="base" hangingPunct="1">
              <a:spcBef>
                <a:spcPct val="20000"/>
              </a:spcBef>
              <a:spcAft>
                <a:spcPct val="0"/>
              </a:spcAft>
              <a:buClr>
                <a:schemeClr val="tx1"/>
              </a:buClr>
              <a:buChar char="•"/>
              <a:defRPr sz="1800">
                <a:solidFill>
                  <a:srgbClr val="000000"/>
                </a:solidFill>
                <a:latin typeface="+mn-lt"/>
              </a:defRPr>
            </a:lvl9pPr>
          </a:lstStyle>
          <a:p>
            <a:pPr marL="0" indent="0">
              <a:buNone/>
            </a:pPr>
            <a:r>
              <a:rPr lang="en-US" sz="1600" kern="0" dirty="0"/>
              <a:t>For packaged files, the rectangles shown would be duplicated completely for each product included in the file.  There will be groups named /</a:t>
            </a:r>
            <a:r>
              <a:rPr lang="en-US" sz="1600" kern="0" dirty="0" err="1"/>
              <a:t>All_Data</a:t>
            </a:r>
            <a:r>
              <a:rPr lang="en-US" sz="1600" kern="0" dirty="0"/>
              <a:t> with &lt;Collection Short Name&gt;_All subgroups for each product, and /</a:t>
            </a:r>
            <a:r>
              <a:rPr lang="en-US" sz="1600" kern="0" dirty="0" err="1"/>
              <a:t>Data_Products</a:t>
            </a:r>
            <a:r>
              <a:rPr lang="en-US" sz="1600" kern="0" dirty="0"/>
              <a:t> with &lt;Collection Short Name&gt;_All subgroups for each product.</a:t>
            </a:r>
          </a:p>
          <a:p>
            <a:pPr marL="0" indent="0">
              <a:buNone/>
            </a:pPr>
            <a:endParaRPr lang="en-US" sz="16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endParaRPr lang="en-US" sz="1100" kern="0" dirty="0" smtClean="0"/>
          </a:p>
          <a:p>
            <a:pPr marL="0" indent="0">
              <a:buFontTx/>
              <a:buNone/>
            </a:pPr>
            <a:r>
              <a:rPr lang="en-US" sz="1100" kern="0" dirty="0" smtClean="0"/>
              <a:t>JPSS CDFCB-X Vol. I Block 1.2.3 474-00001-01-B0123 Effective Date: November 30, 2012 Block/Revision 0123A </a:t>
            </a:r>
            <a:endParaRPr lang="en-US" sz="1100" kern="0" dirty="0"/>
          </a:p>
        </p:txBody>
      </p:sp>
    </p:spTree>
    <p:extLst>
      <p:ext uri="{BB962C8B-B14F-4D97-AF65-F5344CB8AC3E}">
        <p14:creationId xmlns:p14="http://schemas.microsoft.com/office/powerpoint/2010/main" val="2310765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Helpful characteristics of NPP files</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11</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r>
              <a:rPr lang="en-US" kern="0" dirty="0" smtClean="0"/>
              <a:t>Development of the nagg tool was made easier because all of the supported products conform to the IDPS file structure.</a:t>
            </a:r>
          </a:p>
          <a:p>
            <a:r>
              <a:rPr lang="en-US" kern="0" dirty="0" smtClean="0"/>
              <a:t>nagg uses the region </a:t>
            </a:r>
            <a:r>
              <a:rPr lang="en-US" kern="0" dirty="0" smtClean="0"/>
              <a:t>reference APIs in the HL_NPOESS library </a:t>
            </a:r>
            <a:r>
              <a:rPr lang="en-US" kern="0" dirty="0" smtClean="0"/>
              <a:t>to read data </a:t>
            </a:r>
            <a:r>
              <a:rPr lang="en-US" kern="0" dirty="0" err="1" smtClean="0"/>
              <a:t>hyperslabs</a:t>
            </a:r>
            <a:r>
              <a:rPr lang="en-US" kern="0" dirty="0" smtClean="0"/>
              <a:t> to be written to output files.</a:t>
            </a:r>
          </a:p>
          <a:p>
            <a:endParaRPr lang="en-US" kern="0" dirty="0" smtClean="0"/>
          </a:p>
        </p:txBody>
      </p:sp>
    </p:spTree>
    <p:extLst>
      <p:ext uri="{BB962C8B-B14F-4D97-AF65-F5344CB8AC3E}">
        <p14:creationId xmlns:p14="http://schemas.microsoft.com/office/powerpoint/2010/main" val="15996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Helpful characteristics of NPP files</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12</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r>
              <a:rPr lang="en-US" kern="0" dirty="0" smtClean="0"/>
              <a:t>Tools that do not understand object or region references but can use the aggregated data can use the datasets in the /</a:t>
            </a:r>
            <a:r>
              <a:rPr lang="en-US" kern="0" dirty="0" err="1" smtClean="0"/>
              <a:t>All_Data</a:t>
            </a:r>
            <a:r>
              <a:rPr lang="en-US" kern="0" dirty="0" smtClean="0"/>
              <a:t> group, ignoring the datasets in </a:t>
            </a:r>
            <a:r>
              <a:rPr lang="en-US" kern="0" dirty="0" smtClean="0"/>
              <a:t>/</a:t>
            </a:r>
            <a:r>
              <a:rPr lang="en-US" kern="0" dirty="0" err="1" smtClean="0"/>
              <a:t>Data_Products</a:t>
            </a:r>
            <a:r>
              <a:rPr lang="en-US" kern="0" dirty="0" smtClean="0"/>
              <a:t>.  </a:t>
            </a:r>
            <a:r>
              <a:rPr lang="en-US" kern="0" dirty="0" smtClean="0"/>
              <a:t>If these tools are unable to ignore the references they can be hidden. </a:t>
            </a:r>
          </a:p>
          <a:p>
            <a:endParaRPr lang="en-US" kern="0" dirty="0" smtClean="0"/>
          </a:p>
        </p:txBody>
      </p:sp>
    </p:spTree>
    <p:extLst>
      <p:ext uri="{BB962C8B-B14F-4D97-AF65-F5344CB8AC3E}">
        <p14:creationId xmlns:p14="http://schemas.microsoft.com/office/powerpoint/2010/main" val="886426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Helpful characteristics of IDPS files</a:t>
            </a:r>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13</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endParaRPr lang="en-US" kern="0" dirty="0" smtClean="0"/>
          </a:p>
          <a:p>
            <a:endParaRPr lang="en-US" kern="0" dirty="0" smtClean="0"/>
          </a:p>
          <a:p>
            <a:endParaRPr lang="en-US" kern="0" dirty="0" smtClean="0"/>
          </a:p>
          <a:p>
            <a:pPr marL="0" indent="0">
              <a:buFontTx/>
              <a:buNone/>
            </a:pPr>
            <a:r>
              <a:rPr lang="en-US" sz="3200" kern="0" dirty="0" smtClean="0"/>
              <a:t>References are a convenient way to identify and access </a:t>
            </a:r>
            <a:r>
              <a:rPr lang="en-US" sz="3200" kern="0" dirty="0" err="1" smtClean="0"/>
              <a:t>hyperslabs</a:t>
            </a:r>
            <a:endParaRPr lang="en-US" sz="3200" kern="0" dirty="0" smtClean="0"/>
          </a:p>
          <a:p>
            <a:pPr marL="0" indent="0">
              <a:buFontTx/>
              <a:buNone/>
            </a:pPr>
            <a:endParaRPr lang="en-US" kern="0" dirty="0" smtClean="0"/>
          </a:p>
        </p:txBody>
      </p:sp>
    </p:spTree>
    <p:extLst>
      <p:ext uri="{BB962C8B-B14F-4D97-AF65-F5344CB8AC3E}">
        <p14:creationId xmlns:p14="http://schemas.microsoft.com/office/powerpoint/2010/main" val="1689398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Lessons learned</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14</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FontTx/>
              <a:buNone/>
            </a:pPr>
            <a:endParaRPr lang="en-US" kern="0" dirty="0"/>
          </a:p>
          <a:p>
            <a:pPr marL="0" indent="0">
              <a:buFontTx/>
              <a:buNone/>
            </a:pPr>
            <a:r>
              <a:rPr lang="en-US" sz="3200" kern="0" dirty="0" smtClean="0"/>
              <a:t>References, while they are useful, were an obstacle to interoperability with </a:t>
            </a:r>
            <a:r>
              <a:rPr lang="en-US" sz="3200" kern="0" dirty="0" err="1" smtClean="0"/>
              <a:t>netCDF</a:t>
            </a:r>
            <a:r>
              <a:rPr lang="en-US" sz="3200" kern="0" dirty="0"/>
              <a:t> </a:t>
            </a:r>
            <a:r>
              <a:rPr lang="en-US" sz="3200" kern="0" dirty="0" smtClean="0"/>
              <a:t>based tools that are also useful.  These factors should weighed when designing file structures and objects for new missions.</a:t>
            </a:r>
          </a:p>
          <a:p>
            <a:pPr marL="0" indent="0">
              <a:buFontTx/>
              <a:buNone/>
            </a:pPr>
            <a:endParaRPr lang="en-US" kern="0" dirty="0" smtClean="0"/>
          </a:p>
        </p:txBody>
      </p:sp>
    </p:spTree>
    <p:extLst>
      <p:ext uri="{BB962C8B-B14F-4D97-AF65-F5344CB8AC3E}">
        <p14:creationId xmlns:p14="http://schemas.microsoft.com/office/powerpoint/2010/main" val="2719817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Lessons learned</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15</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FontTx/>
              <a:buNone/>
            </a:pPr>
            <a:r>
              <a:rPr lang="en-US" sz="3200" kern="0" dirty="0" smtClean="0"/>
              <a:t>Adding a compression option to nagg is currently being considered.  Initial trials with random files appear to cut file size by about 50%, depending on the data values in the file.  In addition it would probably have allowed a representation of quality flags other than the packed bits </a:t>
            </a:r>
            <a:r>
              <a:rPr lang="en-US" sz="3200" kern="0" dirty="0" err="1" smtClean="0"/>
              <a:t>representaion</a:t>
            </a:r>
            <a:r>
              <a:rPr lang="en-US" sz="3200" kern="0" dirty="0" smtClean="0"/>
              <a:t> that was implemented, which required changes to h5dump to recognize and display the data in a way that accurately represents the meaning.</a:t>
            </a:r>
          </a:p>
          <a:p>
            <a:pPr marL="0" indent="0">
              <a:buFontTx/>
              <a:buNone/>
            </a:pPr>
            <a:endParaRPr lang="en-US" kern="0" dirty="0" smtClean="0"/>
          </a:p>
        </p:txBody>
      </p:sp>
    </p:spTree>
    <p:extLst>
      <p:ext uri="{BB962C8B-B14F-4D97-AF65-F5344CB8AC3E}">
        <p14:creationId xmlns:p14="http://schemas.microsoft.com/office/powerpoint/2010/main" val="2329380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Advice to designers of New Missions</a:t>
            </a:r>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16</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r>
              <a:rPr lang="en-US" kern="0" dirty="0" smtClean="0"/>
              <a:t>Consider users and users tools.</a:t>
            </a:r>
          </a:p>
          <a:p>
            <a:r>
              <a:rPr lang="en-US" kern="0" dirty="0"/>
              <a:t>Contact development teams as soon as possible regarding possible </a:t>
            </a:r>
            <a:r>
              <a:rPr lang="en-US" kern="0" dirty="0" smtClean="0"/>
              <a:t>problems with other software.</a:t>
            </a:r>
          </a:p>
          <a:p>
            <a:r>
              <a:rPr lang="en-US" kern="0" dirty="0" smtClean="0"/>
              <a:t>When possible, match what other products and missions are doing, especially if they are closely related or likely to be used in conjunction with yours.</a:t>
            </a:r>
          </a:p>
          <a:p>
            <a:r>
              <a:rPr lang="en-US" kern="0" dirty="0" smtClean="0"/>
              <a:t>Check with The HDF Group for available options that may already be implemented and available.</a:t>
            </a:r>
          </a:p>
          <a:p>
            <a:pPr marL="0" indent="0">
              <a:buNone/>
            </a:pPr>
            <a:endParaRPr lang="en-US" kern="0" dirty="0" smtClean="0"/>
          </a:p>
          <a:p>
            <a:pPr marL="0" indent="0">
              <a:buNone/>
            </a:pPr>
            <a:endParaRPr lang="en-US" kern="0" dirty="0" smtClean="0"/>
          </a:p>
        </p:txBody>
      </p:sp>
    </p:spTree>
    <p:extLst>
      <p:ext uri="{BB962C8B-B14F-4D97-AF65-F5344CB8AC3E}">
        <p14:creationId xmlns:p14="http://schemas.microsoft.com/office/powerpoint/2010/main" val="417018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dirty="0"/>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lgn="ctr">
              <a:buNone/>
            </a:pPr>
            <a:r>
              <a:rPr lang="en-US" sz="3200" dirty="0"/>
              <a:t>Thank you!</a:t>
            </a:r>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17</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171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a:p>
        </p:txBody>
      </p:sp>
      <p:sp>
        <p:nvSpPr>
          <p:cNvPr id="9" name="Content Placeholder 8"/>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endParaRPr lang="en-US" dirty="0" smtClean="0"/>
          </a:p>
        </p:txBody>
      </p:sp>
      <p:sp>
        <p:nvSpPr>
          <p:cNvPr id="5" name="Date Placeholder 4"/>
          <p:cNvSpPr>
            <a:spLocks noGrp="1"/>
          </p:cNvSpPr>
          <p:nvPr>
            <p:ph type="dt" sz="half" idx="10"/>
          </p:nvPr>
        </p:nvSpPr>
        <p:spPr/>
        <p:txBody>
          <a:bodyPr/>
          <a:lstStyle/>
          <a:p>
            <a:r>
              <a:rPr lang="en-US" dirty="0" smtClean="0">
                <a:solidFill>
                  <a:srgbClr val="FFFFFF"/>
                </a:solidFill>
              </a:rPr>
              <a:t>July 8</a:t>
            </a:r>
            <a:r>
              <a:rPr lang="en-US" dirty="0">
                <a:solidFill>
                  <a:srgbClr val="FFFFFF"/>
                </a:solidFill>
              </a:rPr>
              <a:t>, 2013</a:t>
            </a:r>
          </a:p>
        </p:txBody>
      </p:sp>
      <p:sp>
        <p:nvSpPr>
          <p:cNvPr id="6" name="Footer Placeholder 5"/>
          <p:cNvSpPr>
            <a:spLocks noGrp="1"/>
          </p:cNvSpPr>
          <p:nvPr>
            <p:ph type="ftr" sz="quarter" idx="11"/>
          </p:nvPr>
        </p:nvSpPr>
        <p:spPr/>
        <p:txBody>
          <a:bodyPr/>
          <a:lstStyle/>
          <a:p>
            <a:pPr>
              <a:defRPr/>
            </a:pPr>
            <a:r>
              <a:rPr lang="en-US" dirty="0" smtClean="0">
                <a:solidFill>
                  <a:srgbClr val="FFFFFF"/>
                </a:solidFill>
              </a:rPr>
              <a:t>NPP Product Aggregation Tool</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B4E0B191-D192-4155-B7FC-877A6FDF1AF9}" type="slidenum">
              <a:rPr lang="en-US" smtClean="0">
                <a:solidFill>
                  <a:srgbClr val="FFFFFF"/>
                </a:solidFill>
              </a:rPr>
              <a:pPr/>
              <a:t>18</a:t>
            </a:fld>
            <a:endParaRPr lang="en-US">
              <a:solidFill>
                <a:srgbClr val="FFFFFF"/>
              </a:solidFill>
            </a:endParaRPr>
          </a:p>
        </p:txBody>
      </p:sp>
      <p:pic>
        <p:nvPicPr>
          <p:cNvPr id="10" name="Picture 4" descr="http://upload.wikimedia.org/wikipedia/commons/thumb/7/79/NOAA_logo.svg/200px-NOAA_logo.svg.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3400" y="914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p:cNvSpPr txBox="1">
            <a:spLocks/>
          </p:cNvSpPr>
          <p:nvPr/>
        </p:nvSpPr>
        <p:spPr bwMode="auto">
          <a:xfrm>
            <a:off x="533400" y="1148593"/>
            <a:ext cx="8458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2860" indent="-342860" algn="l" rtl="0" eaLnBrk="0" fontAlgn="base" hangingPunct="0">
              <a:spcBef>
                <a:spcPct val="20000"/>
              </a:spcBef>
              <a:spcAft>
                <a:spcPct val="0"/>
              </a:spcAft>
              <a:buClr>
                <a:schemeClr val="tx1"/>
              </a:buClr>
              <a:buChar char="•"/>
              <a:defRPr sz="3000">
                <a:solidFill>
                  <a:srgbClr val="000000"/>
                </a:solidFill>
                <a:latin typeface="Arial" pitchFamily="34" charset="0"/>
                <a:ea typeface="+mn-ea"/>
                <a:cs typeface="Arial" pitchFamily="34" charset="0"/>
              </a:defRPr>
            </a:lvl1pPr>
            <a:lvl2pPr marL="742863" indent="-285717" algn="l" rtl="0" eaLnBrk="0" fontAlgn="base" hangingPunct="0">
              <a:spcBef>
                <a:spcPct val="20000"/>
              </a:spcBef>
              <a:spcAft>
                <a:spcPct val="0"/>
              </a:spcAft>
              <a:buClr>
                <a:schemeClr val="tx1"/>
              </a:buClr>
              <a:buChar char="•"/>
              <a:defRPr sz="2800">
                <a:solidFill>
                  <a:srgbClr val="000000"/>
                </a:solidFill>
                <a:latin typeface="Arial" pitchFamily="34" charset="0"/>
                <a:cs typeface="Arial" pitchFamily="34" charset="0"/>
              </a:defRPr>
            </a:lvl2pPr>
            <a:lvl3pPr marL="1142867" indent="-228573" algn="l" rtl="0" eaLnBrk="0" fontAlgn="base" hangingPunct="0">
              <a:spcBef>
                <a:spcPct val="20000"/>
              </a:spcBef>
              <a:spcAft>
                <a:spcPct val="0"/>
              </a:spcAft>
              <a:buClr>
                <a:schemeClr val="tx1"/>
              </a:buClr>
              <a:buChar char="•"/>
              <a:defRPr sz="2600">
                <a:solidFill>
                  <a:srgbClr val="000000"/>
                </a:solidFill>
                <a:latin typeface="Arial" pitchFamily="34" charset="0"/>
                <a:cs typeface="Arial" pitchFamily="34" charset="0"/>
              </a:defRPr>
            </a:lvl3pPr>
            <a:lvl4pPr marL="1600013"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4pPr>
            <a:lvl5pPr marL="2057159" indent="-228573" algn="l" rtl="0" eaLnBrk="0" fontAlgn="base" hangingPunct="0">
              <a:spcBef>
                <a:spcPct val="20000"/>
              </a:spcBef>
              <a:spcAft>
                <a:spcPct val="0"/>
              </a:spcAft>
              <a:buClr>
                <a:schemeClr val="tx1"/>
              </a:buClr>
              <a:buChar char="•"/>
              <a:defRPr sz="2000">
                <a:solidFill>
                  <a:srgbClr val="000000"/>
                </a:solidFill>
                <a:latin typeface="Arial" pitchFamily="34" charset="0"/>
                <a:cs typeface="Arial" pitchFamily="34" charset="0"/>
              </a:defRPr>
            </a:lvl5pPr>
            <a:lvl6pPr marL="2514306" indent="-228573" algn="l" rtl="0" eaLnBrk="1" fontAlgn="base" hangingPunct="1">
              <a:spcBef>
                <a:spcPct val="20000"/>
              </a:spcBef>
              <a:spcAft>
                <a:spcPct val="0"/>
              </a:spcAft>
              <a:buClr>
                <a:schemeClr val="tx1"/>
              </a:buClr>
              <a:buChar char="•"/>
              <a:defRPr sz="2000">
                <a:solidFill>
                  <a:srgbClr val="000000"/>
                </a:solidFill>
                <a:latin typeface="+mn-lt"/>
              </a:defRPr>
            </a:lvl6pPr>
            <a:lvl7pPr marL="2971453" indent="-228573" algn="l" rtl="0" eaLnBrk="1" fontAlgn="base" hangingPunct="1">
              <a:spcBef>
                <a:spcPct val="20000"/>
              </a:spcBef>
              <a:spcAft>
                <a:spcPct val="0"/>
              </a:spcAft>
              <a:buClr>
                <a:schemeClr val="tx1"/>
              </a:buClr>
              <a:buChar char="•"/>
              <a:defRPr sz="2000">
                <a:solidFill>
                  <a:srgbClr val="000000"/>
                </a:solidFill>
                <a:latin typeface="+mn-lt"/>
              </a:defRPr>
            </a:lvl7pPr>
            <a:lvl8pPr marL="3428599" indent="-228573" algn="l" rtl="0" eaLnBrk="1" fontAlgn="base" hangingPunct="1">
              <a:spcBef>
                <a:spcPct val="20000"/>
              </a:spcBef>
              <a:spcAft>
                <a:spcPct val="0"/>
              </a:spcAft>
              <a:buClr>
                <a:schemeClr val="tx1"/>
              </a:buClr>
              <a:buChar char="•"/>
              <a:defRPr sz="2000">
                <a:solidFill>
                  <a:srgbClr val="000000"/>
                </a:solidFill>
                <a:latin typeface="+mn-lt"/>
              </a:defRPr>
            </a:lvl8pPr>
            <a:lvl9pPr marL="3885746" indent="-228573" algn="l" rtl="0" eaLnBrk="1" fontAlgn="base" hangingPunct="1">
              <a:spcBef>
                <a:spcPct val="20000"/>
              </a:spcBef>
              <a:spcAft>
                <a:spcPct val="0"/>
              </a:spcAft>
              <a:buClr>
                <a:schemeClr val="tx1"/>
              </a:buClr>
              <a:buChar char="•"/>
              <a:defRPr sz="2000">
                <a:solidFill>
                  <a:srgbClr val="000000"/>
                </a:solidFill>
                <a:latin typeface="+mn-lt"/>
              </a:defRPr>
            </a:lvl9pPr>
          </a:lstStyle>
          <a:p>
            <a:endParaRPr lang="en-US" kern="0" dirty="0" smtClean="0"/>
          </a:p>
          <a:p>
            <a:endParaRPr lang="en-US" kern="0" dirty="0" smtClean="0"/>
          </a:p>
          <a:p>
            <a:endParaRPr lang="en-US" kern="0" dirty="0" smtClean="0"/>
          </a:p>
          <a:p>
            <a:endParaRPr lang="en-US" kern="0" dirty="0" smtClean="0"/>
          </a:p>
          <a:p>
            <a:pPr marL="0" indent="0" algn="ctr">
              <a:buFontTx/>
              <a:buNone/>
            </a:pPr>
            <a:r>
              <a:rPr lang="en-US" sz="3200" kern="0" dirty="0" smtClean="0"/>
              <a:t>&lt;text&gt;</a:t>
            </a:r>
          </a:p>
          <a:p>
            <a:pPr marL="0" indent="0">
              <a:buFontTx/>
              <a:buNone/>
            </a:pPr>
            <a:endParaRPr lang="en-US" kern="0" dirty="0" smtClean="0"/>
          </a:p>
        </p:txBody>
      </p:sp>
    </p:spTree>
    <p:extLst>
      <p:ext uri="{BB962C8B-B14F-4D97-AF65-F5344CB8AC3E}">
        <p14:creationId xmlns:p14="http://schemas.microsoft.com/office/powerpoint/2010/main" val="3769176004"/>
      </p:ext>
    </p:extLst>
  </p:cSld>
  <p:clrMapOvr>
    <a:masterClrMapping/>
  </p:clrMapOvr>
</p:sld>
</file>

<file path=ppt/theme/theme1.xml><?xml version="1.0" encoding="utf-8"?>
<a:theme xmlns:a="http://schemas.openxmlformats.org/drawingml/2006/main" name="template2">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solidFill>
          <a:schemeClr val="accent1"/>
        </a:solidFill>
        <a:ln w="50800" cap="flat" cmpd="sng" algn="ctr">
          <a:solidFill>
            <a:schemeClr val="tx1"/>
          </a:solidFill>
          <a:prstDash val="solid"/>
          <a:round/>
          <a:headEnd type="none" w="med" len="med"/>
          <a:tailEnd type="none" w="med" len="med"/>
        </a:ln>
        <a:effectLst/>
      </a:spPr>
      <a:body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TotalTime>
  <Words>1352</Words>
  <Application>Microsoft Office PowerPoint</Application>
  <PresentationFormat>On-screen Show (4:3)</PresentationFormat>
  <Paragraphs>343</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template2</vt:lpstr>
      <vt:lpstr>  New Elements and Lessons Learned for New Mission HDF5 Products</vt:lpstr>
      <vt:lpstr>Basis for observations</vt:lpstr>
      <vt:lpstr>h5augjpss</vt:lpstr>
      <vt:lpstr>nagg</vt:lpstr>
      <vt:lpstr>Overview of NPP file structure</vt:lpstr>
      <vt:lpstr>Overview of NPP file structure</vt:lpstr>
      <vt:lpstr>JPSS XML User Block Example</vt:lpstr>
      <vt:lpstr>References in NPP files</vt:lpstr>
      <vt:lpstr>References in NPP files</vt:lpstr>
      <vt:lpstr>Overview of NPP file structure</vt:lpstr>
      <vt:lpstr>Helpful characteristics of NPP files</vt:lpstr>
      <vt:lpstr>Helpful characteristics of NPP files</vt:lpstr>
      <vt:lpstr>Helpful characteristics of IDPS files</vt:lpstr>
      <vt:lpstr>Lessons learned</vt:lpstr>
      <vt:lpstr>Lessons learned</vt:lpstr>
      <vt:lpstr>Advice to designers of New Missions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Knox</dc:creator>
  <cp:lastModifiedBy>Larry Knox</cp:lastModifiedBy>
  <cp:revision>36</cp:revision>
  <dcterms:created xsi:type="dcterms:W3CDTF">2013-07-09T00:53:30Z</dcterms:created>
  <dcterms:modified xsi:type="dcterms:W3CDTF">2013-07-09T20:29:43Z</dcterms:modified>
</cp:coreProperties>
</file>