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9"/>
  </p:notesMasterIdLst>
  <p:handoutMasterIdLst>
    <p:handoutMasterId r:id="rId10"/>
  </p:handoutMasterIdLst>
  <p:sldIdLst>
    <p:sldId id="256" r:id="rId2"/>
    <p:sldId id="257" r:id="rId3"/>
    <p:sldId id="262" r:id="rId4"/>
    <p:sldId id="259" r:id="rId5"/>
    <p:sldId id="260" r:id="rId6"/>
    <p:sldId id="261" r:id="rId7"/>
    <p:sldId id="258" r:id="rId8"/>
  </p:sldIdLst>
  <p:sldSz cx="9144000" cy="6858000" type="screen4x3"/>
  <p:notesSz cx="6858000" cy="9107488"/>
  <p:defaultTextStyle>
    <a:defPPr>
      <a:defRPr lang="en-US"/>
    </a:defPPr>
    <a:lvl1pPr algn="l" rtl="0" fontAlgn="base">
      <a:spcBef>
        <a:spcPct val="0"/>
      </a:spcBef>
      <a:spcAft>
        <a:spcPct val="0"/>
      </a:spcAft>
      <a:defRPr sz="2400" kern="1200">
        <a:solidFill>
          <a:schemeClr val="tx1"/>
        </a:solidFill>
        <a:latin typeface="Times New Roman" charset="0"/>
        <a:ea typeface="Arial" charset="0"/>
        <a:cs typeface="Arial" charset="0"/>
      </a:defRPr>
    </a:lvl1pPr>
    <a:lvl2pPr marL="457200" algn="l" rtl="0" fontAlgn="base">
      <a:spcBef>
        <a:spcPct val="0"/>
      </a:spcBef>
      <a:spcAft>
        <a:spcPct val="0"/>
      </a:spcAft>
      <a:defRPr sz="2400" kern="1200">
        <a:solidFill>
          <a:schemeClr val="tx1"/>
        </a:solidFill>
        <a:latin typeface="Times New Roman" charset="0"/>
        <a:ea typeface="Arial" charset="0"/>
        <a:cs typeface="Arial" charset="0"/>
      </a:defRPr>
    </a:lvl2pPr>
    <a:lvl3pPr marL="914400" algn="l" rtl="0" fontAlgn="base">
      <a:spcBef>
        <a:spcPct val="0"/>
      </a:spcBef>
      <a:spcAft>
        <a:spcPct val="0"/>
      </a:spcAft>
      <a:defRPr sz="2400" kern="1200">
        <a:solidFill>
          <a:schemeClr val="tx1"/>
        </a:solidFill>
        <a:latin typeface="Times New Roman" charset="0"/>
        <a:ea typeface="Arial" charset="0"/>
        <a:cs typeface="Arial" charset="0"/>
      </a:defRPr>
    </a:lvl3pPr>
    <a:lvl4pPr marL="1371600" algn="l" rtl="0" fontAlgn="base">
      <a:spcBef>
        <a:spcPct val="0"/>
      </a:spcBef>
      <a:spcAft>
        <a:spcPct val="0"/>
      </a:spcAft>
      <a:defRPr sz="2400" kern="1200">
        <a:solidFill>
          <a:schemeClr val="tx1"/>
        </a:solidFill>
        <a:latin typeface="Times New Roman" charset="0"/>
        <a:ea typeface="Arial" charset="0"/>
        <a:cs typeface="Arial" charset="0"/>
      </a:defRPr>
    </a:lvl4pPr>
    <a:lvl5pPr marL="1828800" algn="l" rtl="0" fontAlgn="base">
      <a:spcBef>
        <a:spcPct val="0"/>
      </a:spcBef>
      <a:spcAft>
        <a:spcPct val="0"/>
      </a:spcAft>
      <a:defRPr sz="2400" kern="1200">
        <a:solidFill>
          <a:schemeClr val="tx1"/>
        </a:solidFill>
        <a:latin typeface="Times New Roman" charset="0"/>
        <a:ea typeface="Arial" charset="0"/>
        <a:cs typeface="Arial" charset="0"/>
      </a:defRPr>
    </a:lvl5pPr>
    <a:lvl6pPr marL="2286000" algn="l" defTabSz="457200" rtl="0" eaLnBrk="1" latinLnBrk="0" hangingPunct="1">
      <a:defRPr sz="2400" kern="1200">
        <a:solidFill>
          <a:schemeClr val="tx1"/>
        </a:solidFill>
        <a:latin typeface="Times New Roman" charset="0"/>
        <a:ea typeface="Arial" charset="0"/>
        <a:cs typeface="Arial" charset="0"/>
      </a:defRPr>
    </a:lvl6pPr>
    <a:lvl7pPr marL="2743200" algn="l" defTabSz="457200" rtl="0" eaLnBrk="1" latinLnBrk="0" hangingPunct="1">
      <a:defRPr sz="2400" kern="1200">
        <a:solidFill>
          <a:schemeClr val="tx1"/>
        </a:solidFill>
        <a:latin typeface="Times New Roman" charset="0"/>
        <a:ea typeface="Arial" charset="0"/>
        <a:cs typeface="Arial" charset="0"/>
      </a:defRPr>
    </a:lvl7pPr>
    <a:lvl8pPr marL="3200400" algn="l" defTabSz="457200" rtl="0" eaLnBrk="1" latinLnBrk="0" hangingPunct="1">
      <a:defRPr sz="2400" kern="1200">
        <a:solidFill>
          <a:schemeClr val="tx1"/>
        </a:solidFill>
        <a:latin typeface="Times New Roman" charset="0"/>
        <a:ea typeface="Arial" charset="0"/>
        <a:cs typeface="Arial" charset="0"/>
      </a:defRPr>
    </a:lvl8pPr>
    <a:lvl9pPr marL="3657600" algn="l" defTabSz="457200" rtl="0" eaLnBrk="1" latinLnBrk="0" hangingPunct="1">
      <a:defRPr sz="2400" kern="1200">
        <a:solidFill>
          <a:schemeClr val="tx1"/>
        </a:solidFill>
        <a:latin typeface="Times New Roman" charset="0"/>
        <a:ea typeface="Arial" charset="0"/>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69"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el Plutchak" initials="JP" lastIdx="1" clrIdx="0">
    <p:extLst>
      <p:ext uri="{19B8F6BF-5375-455C-9EA6-DF929625EA0E}">
        <p15:presenceInfo xmlns:p15="http://schemas.microsoft.com/office/powerpoint/2012/main" userId="S-1-5-21-2240906102-1895564250-757080870-141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94660"/>
  </p:normalViewPr>
  <p:slideViewPr>
    <p:cSldViewPr>
      <p:cViewPr varScale="1">
        <p:scale>
          <a:sx n="70" d="100"/>
          <a:sy n="70" d="100"/>
        </p:scale>
        <p:origin x="1062" y="12"/>
      </p:cViewPr>
      <p:guideLst>
        <p:guide orient="horz" pos="2160"/>
        <p:guide pos="2880"/>
      </p:guideLst>
    </p:cSldViewPr>
  </p:slideViewPr>
  <p:notesTextViewPr>
    <p:cViewPr>
      <p:scale>
        <a:sx n="100" d="100"/>
        <a:sy n="100" d="100"/>
      </p:scale>
      <p:origin x="0" y="0"/>
    </p:cViewPr>
  </p:notesTextViewPr>
  <p:notesViewPr>
    <p:cSldViewPr>
      <p:cViewPr varScale="1">
        <p:scale>
          <a:sx n="65" d="100"/>
          <a:sy n="65" d="100"/>
        </p:scale>
        <p:origin x="-3372" y="-114"/>
      </p:cViewPr>
      <p:guideLst>
        <p:guide orient="horz" pos="2869"/>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1" y="8649973"/>
            <a:ext cx="2971598" cy="455986"/>
          </a:xfrm>
          <a:prstGeom prst="rect">
            <a:avLst/>
          </a:prstGeom>
        </p:spPr>
        <p:txBody>
          <a:bodyPr vert="horz" lIns="87746" tIns="43873" rIns="87746" bIns="43873" rtlCol="0" anchor="b"/>
          <a:lstStyle>
            <a:lvl1pPr algn="l">
              <a:defRPr sz="1200"/>
            </a:lvl1pPr>
          </a:lstStyle>
          <a:p>
            <a:r>
              <a:rPr lang="en-US" sz="1300" dirty="0">
                <a:latin typeface="+mn-lt"/>
              </a:rPr>
              <a:t>Copyright © 2010 The HDF Group.</a:t>
            </a:r>
          </a:p>
          <a:p>
            <a:r>
              <a:rPr lang="en-US" sz="1300" dirty="0">
                <a:latin typeface="+mn-lt"/>
              </a:rPr>
              <a:t>All Rights Reserved</a:t>
            </a:r>
          </a:p>
        </p:txBody>
      </p:sp>
      <p:sp>
        <p:nvSpPr>
          <p:cNvPr id="5" name="Slide Number Placeholder 4"/>
          <p:cNvSpPr>
            <a:spLocks noGrp="1"/>
          </p:cNvSpPr>
          <p:nvPr>
            <p:ph type="sldNum" sz="quarter" idx="3"/>
          </p:nvPr>
        </p:nvSpPr>
        <p:spPr>
          <a:xfrm>
            <a:off x="3884888" y="8649973"/>
            <a:ext cx="2971598" cy="455986"/>
          </a:xfrm>
          <a:prstGeom prst="rect">
            <a:avLst/>
          </a:prstGeom>
        </p:spPr>
        <p:txBody>
          <a:bodyPr vert="horz" lIns="87746" tIns="43873" rIns="87746" bIns="43873" rtlCol="0" anchor="b"/>
          <a:lstStyle>
            <a:lvl1pPr algn="r">
              <a:defRPr sz="1200"/>
            </a:lvl1pPr>
          </a:lstStyle>
          <a:p>
            <a:fld id="{66705E29-C357-4C42-9BC7-4FA4B5AD398B}" type="slidenum">
              <a:rPr lang="en-US" sz="1300">
                <a:latin typeface="+mn-lt"/>
              </a:rPr>
              <a:pPr/>
              <a:t>‹#›</a:t>
            </a:fld>
            <a:endParaRPr lang="en-US" sz="1300" dirty="0">
              <a:latin typeface="+mn-lt"/>
            </a:endParaRPr>
          </a:p>
        </p:txBody>
      </p:sp>
    </p:spTree>
    <p:extLst>
      <p:ext uri="{BB962C8B-B14F-4D97-AF65-F5344CB8AC3E}">
        <p14:creationId xmlns:p14="http://schemas.microsoft.com/office/powerpoint/2010/main" val="423343835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52525" y="682625"/>
            <a:ext cx="4552950" cy="3414713"/>
          </a:xfrm>
          <a:prstGeom prst="rect">
            <a:avLst/>
          </a:prstGeom>
          <a:noFill/>
          <a:ln w="12700">
            <a:solidFill>
              <a:prstClr val="black"/>
            </a:solidFill>
          </a:ln>
        </p:spPr>
        <p:txBody>
          <a:bodyPr vert="horz" lIns="87746" tIns="43873" rIns="87746" bIns="43873" rtlCol="0" anchor="ctr"/>
          <a:lstStyle/>
          <a:p>
            <a:endParaRPr lang="en-US"/>
          </a:p>
        </p:txBody>
      </p:sp>
      <p:sp>
        <p:nvSpPr>
          <p:cNvPr id="5" name="Notes Placeholder 4"/>
          <p:cNvSpPr>
            <a:spLocks noGrp="1"/>
          </p:cNvSpPr>
          <p:nvPr>
            <p:ph type="body" sz="quarter" idx="3"/>
          </p:nvPr>
        </p:nvSpPr>
        <p:spPr>
          <a:xfrm>
            <a:off x="686104" y="4325751"/>
            <a:ext cx="5485794" cy="4099287"/>
          </a:xfrm>
          <a:prstGeom prst="rect">
            <a:avLst/>
          </a:prstGeom>
        </p:spPr>
        <p:txBody>
          <a:bodyPr vert="horz" lIns="87746" tIns="43873" rIns="87746" bIns="4387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649973"/>
            <a:ext cx="2971598" cy="455986"/>
          </a:xfrm>
          <a:prstGeom prst="rect">
            <a:avLst/>
          </a:prstGeom>
        </p:spPr>
        <p:txBody>
          <a:bodyPr vert="horz" lIns="87746" tIns="43873" rIns="87746" bIns="43873" rtlCol="0" anchor="b"/>
          <a:lstStyle>
            <a:lvl1pPr algn="l">
              <a:defRPr sz="1300">
                <a:latin typeface="+mn-lt"/>
              </a:defRPr>
            </a:lvl1pPr>
          </a:lstStyle>
          <a:p>
            <a:r>
              <a:rPr lang="en-US" dirty="0" smtClean="0"/>
              <a:t>Copyright © 2010 The HDF Group.</a:t>
            </a:r>
          </a:p>
          <a:p>
            <a:r>
              <a:rPr lang="en-US" dirty="0" smtClean="0"/>
              <a:t>All Rights Reserved</a:t>
            </a:r>
            <a:endParaRPr lang="en-US" dirty="0"/>
          </a:p>
        </p:txBody>
      </p:sp>
      <p:sp>
        <p:nvSpPr>
          <p:cNvPr id="7" name="Slide Number Placeholder 6"/>
          <p:cNvSpPr>
            <a:spLocks noGrp="1"/>
          </p:cNvSpPr>
          <p:nvPr>
            <p:ph type="sldNum" sz="quarter" idx="5"/>
          </p:nvPr>
        </p:nvSpPr>
        <p:spPr>
          <a:xfrm>
            <a:off x="3884888" y="8649973"/>
            <a:ext cx="2971598" cy="455986"/>
          </a:xfrm>
          <a:prstGeom prst="rect">
            <a:avLst/>
          </a:prstGeom>
        </p:spPr>
        <p:txBody>
          <a:bodyPr vert="horz" lIns="87746" tIns="43873" rIns="87746" bIns="43873" rtlCol="0" anchor="b"/>
          <a:lstStyle>
            <a:lvl1pPr algn="r">
              <a:defRPr sz="1300">
                <a:latin typeface="+mn-lt"/>
              </a:defRPr>
            </a:lvl1pPr>
          </a:lstStyle>
          <a:p>
            <a:fld id="{199AFF83-E7C7-45C2-A1B8-C2E047EB4FC0}" type="slidenum">
              <a:rPr lang="en-US" smtClean="0"/>
              <a:pPr/>
              <a:t>‹#›</a:t>
            </a:fld>
            <a:endParaRPr lang="en-US" dirty="0"/>
          </a:p>
        </p:txBody>
      </p:sp>
    </p:spTree>
    <p:extLst>
      <p:ext uri="{BB962C8B-B14F-4D97-AF65-F5344CB8AC3E}">
        <p14:creationId xmlns:p14="http://schemas.microsoft.com/office/powerpoint/2010/main" val="39001134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99AFF83-E7C7-45C2-A1B8-C2E047EB4FC0}" type="slidenum">
              <a:rPr lang="en-US" smtClean="0"/>
              <a:pPr/>
              <a:t>1</a:t>
            </a:fld>
            <a:endParaRPr lang="en-US" dirty="0"/>
          </a:p>
        </p:txBody>
      </p:sp>
    </p:spTree>
    <p:extLst>
      <p:ext uri="{BB962C8B-B14F-4D97-AF65-F5344CB8AC3E}">
        <p14:creationId xmlns:p14="http://schemas.microsoft.com/office/powerpoint/2010/main" val="300141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overview</a:t>
            </a:r>
            <a:r>
              <a:rPr lang="en-US" baseline="0" dirty="0" smtClean="0"/>
              <a:t> is about beginning a conversation on conventions and where we are today in the Earth Sciences.</a:t>
            </a:r>
          </a:p>
          <a:p>
            <a:r>
              <a:rPr lang="en-US" baseline="0" dirty="0" smtClean="0"/>
              <a:t>A good place to begin a conversation is with an introduction… my journey to being here today</a:t>
            </a:r>
          </a:p>
          <a:p>
            <a:r>
              <a:rPr lang="en-US" baseline="0" dirty="0" smtClean="0"/>
              <a:t>(add formats, conventions, systems as pop-up terms?)</a:t>
            </a:r>
          </a:p>
          <a:p>
            <a:endParaRPr lang="en-US" baseline="0" dirty="0" smtClean="0"/>
          </a:p>
          <a:p>
            <a:r>
              <a:rPr lang="en-US" baseline="0" dirty="0" err="1" smtClean="0"/>
              <a:t>McIDAS</a:t>
            </a:r>
            <a:r>
              <a:rPr lang="en-US" baseline="0" dirty="0" smtClean="0"/>
              <a:t>, VICAR   |   HTML/WWW, Z39.50   |   Dublin core, semantic web</a:t>
            </a:r>
            <a:r>
              <a:rPr lang="en-US" baseline="0" smtClean="0"/>
              <a:t>, library/provenance   |    CF, et al.</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pPr/>
              <a:t>2</a:t>
            </a:fld>
            <a:endParaRPr lang="en-US" dirty="0"/>
          </a:p>
        </p:txBody>
      </p:sp>
    </p:spTree>
    <p:extLst>
      <p:ext uri="{BB962C8B-B14F-4D97-AF65-F5344CB8AC3E}">
        <p14:creationId xmlns:p14="http://schemas.microsoft.com/office/powerpoint/2010/main" val="3148486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DIKW: Well-known</a:t>
            </a:r>
            <a:r>
              <a:rPr lang="en-US" baseline="0" dirty="0" smtClean="0"/>
              <a:t> part of the language of information science</a:t>
            </a:r>
          </a:p>
          <a:p>
            <a:r>
              <a:rPr lang="en-US" dirty="0" smtClean="0"/>
              <a:t>Data:</a:t>
            </a:r>
            <a:r>
              <a:rPr lang="en-US" baseline="0" dirty="0" smtClean="0"/>
              <a:t> gathering of parts</a:t>
            </a:r>
          </a:p>
          <a:p>
            <a:r>
              <a:rPr lang="en-US" baseline="0" dirty="0" smtClean="0"/>
              <a:t>Information: connection of parts</a:t>
            </a:r>
          </a:p>
          <a:p>
            <a:r>
              <a:rPr lang="en-US" baseline="0" dirty="0" smtClean="0"/>
              <a:t>Knowledge: formation of a whole</a:t>
            </a:r>
          </a:p>
          <a:p>
            <a:r>
              <a:rPr lang="en-US" baseline="0" dirty="0" smtClean="0"/>
              <a:t>Wisdom: joining of wholes</a:t>
            </a:r>
          </a:p>
          <a:p>
            <a:endParaRPr lang="en-US" baseline="0" dirty="0" smtClean="0"/>
          </a:p>
          <a:p>
            <a:r>
              <a:rPr lang="en-US" baseline="0" dirty="0" smtClean="0"/>
              <a:t>Shared conventions allow joining of the wholes</a:t>
            </a:r>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pPr/>
              <a:t>4</a:t>
            </a:fld>
            <a:endParaRPr lang="en-US" dirty="0"/>
          </a:p>
        </p:txBody>
      </p:sp>
    </p:spTree>
    <p:extLst>
      <p:ext uri="{BB962C8B-B14F-4D97-AF65-F5344CB8AC3E}">
        <p14:creationId xmlns:p14="http://schemas.microsoft.com/office/powerpoint/2010/main" val="3051937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Keeping in mind</a:t>
            </a:r>
            <a:r>
              <a:rPr lang="en-US" baseline="0" dirty="0" smtClean="0"/>
              <a:t> the line between formats, conventions, and standards can be fuzzy…</a:t>
            </a:r>
          </a:p>
          <a:p>
            <a:r>
              <a:rPr lang="en-US" baseline="0" dirty="0" smtClean="0"/>
              <a:t>HDF-EOS2: added specific attributes to HDF4</a:t>
            </a:r>
          </a:p>
          <a:p>
            <a:r>
              <a:rPr lang="en-US" baseline="0" dirty="0" smtClean="0"/>
              <a:t>HDF-EOS5: added specific attributes to HDF5</a:t>
            </a:r>
          </a:p>
          <a:p>
            <a:r>
              <a:rPr lang="en-US" baseline="0" dirty="0" smtClean="0"/>
              <a:t>CF: added attributes to </a:t>
            </a:r>
            <a:r>
              <a:rPr lang="en-US" baseline="0" dirty="0" err="1" smtClean="0"/>
              <a:t>netCDF</a:t>
            </a:r>
            <a:r>
              <a:rPr lang="en-US" baseline="0" dirty="0" smtClean="0"/>
              <a:t> specifically for USE</a:t>
            </a:r>
          </a:p>
          <a:p>
            <a:r>
              <a:rPr lang="en-US" baseline="0" dirty="0" smtClean="0"/>
              <a:t>A for D D: added attributes to </a:t>
            </a:r>
            <a:r>
              <a:rPr lang="en-US" baseline="0" dirty="0" err="1" smtClean="0"/>
              <a:t>netCDF</a:t>
            </a:r>
            <a:r>
              <a:rPr lang="en-US" baseline="0" dirty="0" smtClean="0"/>
              <a:t> specifically for DISCOVERY</a:t>
            </a:r>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pPr/>
              <a:t>5</a:t>
            </a:fld>
            <a:endParaRPr lang="en-US" dirty="0"/>
          </a:p>
        </p:txBody>
      </p:sp>
    </p:spTree>
    <p:extLst>
      <p:ext uri="{BB962C8B-B14F-4D97-AF65-F5344CB8AC3E}">
        <p14:creationId xmlns:p14="http://schemas.microsoft.com/office/powerpoint/2010/main" val="2934453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HDF Group maintains hyrax handlers for HDF4 and HDF5</a:t>
            </a:r>
          </a:p>
          <a:p>
            <a:r>
              <a:rPr lang="en-US" dirty="0" smtClean="0"/>
              <a:t>GDAL: Geospatial Data Abstraction Library</a:t>
            </a:r>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pPr/>
              <a:t>6</a:t>
            </a:fld>
            <a:endParaRPr lang="en-US" dirty="0"/>
          </a:p>
        </p:txBody>
      </p:sp>
    </p:spTree>
    <p:extLst>
      <p:ext uri="{BB962C8B-B14F-4D97-AF65-F5344CB8AC3E}">
        <p14:creationId xmlns:p14="http://schemas.microsoft.com/office/powerpoint/2010/main" val="3243763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We’ve formed a subgroup</a:t>
            </a:r>
            <a:r>
              <a:rPr lang="en-US" baseline="0" dirty="0" smtClean="0"/>
              <a:t> within The HDF Group to concentrate on issues like these. We’re excited by the opportunity to join in the conversation and help form the emerging landscape in Earth Sciences data and metadata conventions and their uses in current ad upcoming missions.</a:t>
            </a:r>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pPr/>
              <a:t>7</a:t>
            </a:fld>
            <a:endParaRPr lang="en-US" dirty="0"/>
          </a:p>
        </p:txBody>
      </p:sp>
    </p:spTree>
    <p:extLst>
      <p:ext uri="{BB962C8B-B14F-4D97-AF65-F5344CB8AC3E}">
        <p14:creationId xmlns:p14="http://schemas.microsoft.com/office/powerpoint/2010/main" val="11480406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1" descr="999.jpg"/>
          <p:cNvPicPr>
            <a:picLocks noChangeAspect="1"/>
          </p:cNvPicPr>
          <p:nvPr userDrawn="1"/>
        </p:nvPicPr>
        <p:blipFill>
          <a:blip r:embed="rId2" cstate="print"/>
          <a:srcRect/>
          <a:stretch>
            <a:fillRect/>
          </a:stretch>
        </p:blipFill>
        <p:spPr bwMode="auto">
          <a:xfrm>
            <a:off x="19538" y="0"/>
            <a:ext cx="9144000" cy="6858000"/>
          </a:xfrm>
          <a:prstGeom prst="rect">
            <a:avLst/>
          </a:prstGeom>
          <a:noFill/>
          <a:ln w="9525">
            <a:noFill/>
            <a:miter lim="800000"/>
            <a:headEnd/>
            <a:tailEnd/>
          </a:ln>
        </p:spPr>
      </p:pic>
      <p:sp>
        <p:nvSpPr>
          <p:cNvPr id="5" name="Rectangle 1053"/>
          <p:cNvSpPr txBox="1">
            <a:spLocks noChangeArrowheads="1"/>
          </p:cNvSpPr>
          <p:nvPr userDrawn="1"/>
        </p:nvSpPr>
        <p:spPr bwMode="auto">
          <a:xfrm>
            <a:off x="7324969" y="6644384"/>
            <a:ext cx="1676400" cy="2286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defRPr/>
            </a:pPr>
            <a:r>
              <a:rPr lang="en-US" sz="1400" dirty="0" smtClean="0">
                <a:latin typeface="+mn-lt"/>
                <a:ea typeface="+mn-ea"/>
              </a:rPr>
              <a:t>www.hdfgroup.org</a:t>
            </a:r>
            <a:endParaRPr lang="en-US" dirty="0" smtClean="0">
              <a:latin typeface="+mn-lt"/>
              <a:ea typeface="+mn-ea"/>
            </a:endParaRPr>
          </a:p>
        </p:txBody>
      </p:sp>
      <p:pic>
        <p:nvPicPr>
          <p:cNvPr id="6" name="Picture 1056"/>
          <p:cNvPicPr>
            <a:picLocks noChangeAspect="1" noChangeArrowheads="1"/>
          </p:cNvPicPr>
          <p:nvPr userDrawn="1"/>
        </p:nvPicPr>
        <p:blipFill>
          <a:blip r:embed="rId3" cstate="print"/>
          <a:srcRect/>
          <a:stretch>
            <a:fillRect/>
          </a:stretch>
        </p:blipFill>
        <p:spPr bwMode="auto">
          <a:xfrm>
            <a:off x="404813" y="152400"/>
            <a:ext cx="966787" cy="515938"/>
          </a:xfrm>
          <a:prstGeom prst="rect">
            <a:avLst/>
          </a:prstGeom>
          <a:noFill/>
          <a:ln w="9525">
            <a:noFill/>
            <a:miter lim="800000"/>
            <a:headEnd/>
            <a:tailEnd/>
          </a:ln>
        </p:spPr>
      </p:pic>
      <p:sp>
        <p:nvSpPr>
          <p:cNvPr id="7" name="TextBox 6"/>
          <p:cNvSpPr txBox="1"/>
          <p:nvPr userDrawn="1"/>
        </p:nvSpPr>
        <p:spPr>
          <a:xfrm>
            <a:off x="1371600" y="228600"/>
            <a:ext cx="2133600" cy="323165"/>
          </a:xfrm>
          <a:prstGeom prst="rect">
            <a:avLst/>
          </a:prstGeom>
          <a:noFill/>
        </p:spPr>
        <p:txBody>
          <a:bodyPr wrap="square" bIns="0" anchor="b" anchorCtr="0">
            <a:spAutoFit/>
          </a:bodyPr>
          <a:lstStyle/>
          <a:p>
            <a:pPr>
              <a:defRPr/>
            </a:pPr>
            <a:r>
              <a:rPr lang="en-US" sz="1800" b="1" dirty="0">
                <a:effectLst/>
                <a:latin typeface="Arial" pitchFamily="34" charset="0"/>
                <a:ea typeface="+mn-ea"/>
                <a:cs typeface="Arial" pitchFamily="34" charset="0"/>
              </a:rPr>
              <a:t>The </a:t>
            </a:r>
            <a:r>
              <a:rPr lang="en-US" sz="1800" b="1" dirty="0" smtClean="0">
                <a:effectLst/>
                <a:latin typeface="Arial" pitchFamily="34" charset="0"/>
                <a:ea typeface="+mn-ea"/>
                <a:cs typeface="Arial" pitchFamily="34" charset="0"/>
              </a:rPr>
              <a:t>HDF </a:t>
            </a:r>
            <a:r>
              <a:rPr lang="en-US" sz="1800" b="1" dirty="0">
                <a:effectLst/>
                <a:latin typeface="Arial" pitchFamily="34" charset="0"/>
                <a:ea typeface="+mn-ea"/>
                <a:cs typeface="Arial" pitchFamily="34" charset="0"/>
              </a:rPr>
              <a:t>Group</a:t>
            </a:r>
          </a:p>
        </p:txBody>
      </p:sp>
      <p:sp>
        <p:nvSpPr>
          <p:cNvPr id="37890" name="Rectangle 2050"/>
          <p:cNvSpPr>
            <a:spLocks noGrp="1" noChangeArrowheads="1"/>
          </p:cNvSpPr>
          <p:nvPr>
            <p:ph type="ctrTitle"/>
          </p:nvPr>
        </p:nvSpPr>
        <p:spPr>
          <a:xfrm>
            <a:off x="685800" y="2209800"/>
            <a:ext cx="7772400" cy="2057400"/>
          </a:xfrm>
        </p:spPr>
        <p:txBody>
          <a:bodyPr anchor="t"/>
          <a:lstStyle>
            <a:lvl1pPr>
              <a:defRPr sz="4800">
                <a:latin typeface="+mj-lt"/>
                <a:cs typeface="Arial" pitchFamily="34" charset="0"/>
              </a:defRPr>
            </a:lvl1pPr>
          </a:lstStyle>
          <a:p>
            <a:r>
              <a:rPr lang="en-US" smtClean="0"/>
              <a:t>Click to edit Master title style</a:t>
            </a:r>
            <a:endParaRPr lang="en-US" dirty="0"/>
          </a:p>
        </p:txBody>
      </p:sp>
      <p:sp>
        <p:nvSpPr>
          <p:cNvPr id="37891" name="Rectangle 2051"/>
          <p:cNvSpPr>
            <a:spLocks noGrp="1" noChangeArrowheads="1"/>
          </p:cNvSpPr>
          <p:nvPr>
            <p:ph type="subTitle" idx="1"/>
          </p:nvPr>
        </p:nvSpPr>
        <p:spPr>
          <a:xfrm>
            <a:off x="1219200" y="4419600"/>
            <a:ext cx="6400800" cy="914400"/>
          </a:xfrm>
        </p:spPr>
        <p:txBody>
          <a:bodyPr/>
          <a:lstStyle>
            <a:lvl1pPr marL="0" indent="0" algn="ctr">
              <a:buFontTx/>
              <a:buNone/>
              <a:defRPr sz="2400">
                <a:latin typeface="+mj-lt"/>
                <a:cs typeface="Arial" pitchFamily="34" charset="0"/>
              </a:defRPr>
            </a:lvl1pPr>
          </a:lstStyle>
          <a:p>
            <a:r>
              <a:rPr lang="en-US" smtClean="0"/>
              <a:t>Click to edit Master subtitle style</a:t>
            </a:r>
            <a:endParaRPr lang="en-US" dirty="0"/>
          </a:p>
        </p:txBody>
      </p:sp>
      <p:sp>
        <p:nvSpPr>
          <p:cNvPr id="10" name="Rectangle 2066"/>
          <p:cNvSpPr>
            <a:spLocks noGrp="1" noChangeArrowheads="1"/>
          </p:cNvSpPr>
          <p:nvPr>
            <p:ph type="sldNum" sz="quarter" idx="12"/>
          </p:nvPr>
        </p:nvSpPr>
        <p:spPr>
          <a:xfrm>
            <a:off x="6400800" y="6629400"/>
            <a:ext cx="762000" cy="243584"/>
          </a:xfrm>
        </p:spPr>
        <p:txBody>
          <a:bodyPr/>
          <a:lstStyle>
            <a:lvl1pPr>
              <a:defRPr sz="1400">
                <a:latin typeface="+mn-lt"/>
              </a:defRPr>
            </a:lvl1pPr>
          </a:lstStyle>
          <a:p>
            <a:fld id="{736C4BAF-311F-7A41-A7B2-B0FB909503E6}" type="slidenum">
              <a:rPr lang="en-US" smtClean="0"/>
              <a:pPr/>
              <a:t>‹#›</a:t>
            </a:fld>
            <a:endParaRPr lang="en-US" dirty="0"/>
          </a:p>
        </p:txBody>
      </p:sp>
      <p:sp>
        <p:nvSpPr>
          <p:cNvPr id="11" name="Rectangle 1053"/>
          <p:cNvSpPr>
            <a:spLocks noGrp="1" noChangeArrowheads="1"/>
          </p:cNvSpPr>
          <p:nvPr>
            <p:ph type="dt" sz="half" idx="2"/>
          </p:nvPr>
        </p:nvSpPr>
        <p:spPr bwMode="auto">
          <a:xfrm>
            <a:off x="0" y="6644384"/>
            <a:ext cx="2209800" cy="2136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spcBef>
                <a:spcPts val="300"/>
              </a:spcBef>
              <a:defRPr sz="1400" b="0" smtClean="0">
                <a:solidFill>
                  <a:schemeClr val="bg1"/>
                </a:solidFill>
                <a:latin typeface="+mn-lt"/>
                <a:ea typeface="+mn-ea"/>
                <a:cs typeface="Arial" pitchFamily="34" charset="0"/>
              </a:defRPr>
            </a:lvl1pPr>
          </a:lstStyle>
          <a:p>
            <a:pPr>
              <a:defRPr/>
            </a:pPr>
            <a:r>
              <a:rPr lang="en-US" dirty="0" smtClean="0"/>
              <a:t>July 9-12, 2013</a:t>
            </a:r>
            <a:endParaRPr lang="en-US" dirty="0"/>
          </a:p>
        </p:txBody>
      </p:sp>
      <p:sp>
        <p:nvSpPr>
          <p:cNvPr id="2" name="TextBox 1"/>
          <p:cNvSpPr txBox="1"/>
          <p:nvPr userDrawn="1"/>
        </p:nvSpPr>
        <p:spPr>
          <a:xfrm>
            <a:off x="2133600" y="6705600"/>
            <a:ext cx="4038600" cy="461665"/>
          </a:xfrm>
          <a:prstGeom prst="rect">
            <a:avLst/>
          </a:prstGeom>
          <a:noFill/>
        </p:spPr>
        <p:txBody>
          <a:bodyPr wrap="square" rtlCol="0">
            <a:spAutoFit/>
          </a:bodyPr>
          <a:lstStyle/>
          <a:p>
            <a:endParaRPr lang="en-US" dirty="0"/>
          </a:p>
        </p:txBody>
      </p:sp>
      <p:sp>
        <p:nvSpPr>
          <p:cNvPr id="3" name="TextBox 2"/>
          <p:cNvSpPr txBox="1"/>
          <p:nvPr userDrawn="1"/>
        </p:nvSpPr>
        <p:spPr>
          <a:xfrm>
            <a:off x="2628900" y="6589811"/>
            <a:ext cx="3657600" cy="307777"/>
          </a:xfrm>
          <a:prstGeom prst="rect">
            <a:avLst/>
          </a:prstGeom>
          <a:noFill/>
        </p:spPr>
        <p:txBody>
          <a:bodyPr wrap="square" rtlCol="0" anchor="ctr">
            <a:spAutoFit/>
          </a:bodyPr>
          <a:lstStyle/>
          <a:p>
            <a:pPr algn="ctr"/>
            <a:r>
              <a:rPr lang="en-US" sz="1400" b="1" dirty="0" smtClean="0">
                <a:solidFill>
                  <a:schemeClr val="bg1"/>
                </a:solidFill>
                <a:latin typeface="+mn-lt"/>
              </a:rPr>
              <a:t>ESIP Summer Meeting</a:t>
            </a:r>
            <a:endParaRPr lang="en-US" sz="1400" b="1" dirty="0">
              <a:solidFill>
                <a:schemeClr val="bg1"/>
              </a:solidFill>
              <a:latin typeface="+mn-l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10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863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1053"/>
          <p:cNvSpPr>
            <a:spLocks noGrp="1" noChangeArrowheads="1"/>
          </p:cNvSpPr>
          <p:nvPr>
            <p:ph type="dt" sz="half" idx="10"/>
          </p:nvPr>
        </p:nvSpPr>
        <p:spPr>
          <a:ln/>
        </p:spPr>
        <p:txBody>
          <a:bodyPr/>
          <a:lstStyle>
            <a:lvl1pPr>
              <a:defRPr/>
            </a:lvl1pPr>
          </a:lstStyle>
          <a:p>
            <a:pPr>
              <a:defRPr/>
            </a:pPr>
            <a:r>
              <a:rPr lang="en-US" dirty="0" smtClean="0"/>
              <a:t>July 9 – 12, 2013</a:t>
            </a:r>
            <a:endParaRPr lang="en-US" dirty="0"/>
          </a:p>
        </p:txBody>
      </p:sp>
      <p:sp>
        <p:nvSpPr>
          <p:cNvPr id="7" name="Rectangle 1055"/>
          <p:cNvSpPr>
            <a:spLocks noGrp="1" noChangeArrowheads="1"/>
          </p:cNvSpPr>
          <p:nvPr>
            <p:ph type="sldNum" sz="quarter" idx="12"/>
          </p:nvPr>
        </p:nvSpPr>
        <p:spPr>
          <a:ln/>
        </p:spPr>
        <p:txBody>
          <a:bodyPr/>
          <a:lstStyle>
            <a:lvl1pPr>
              <a:defRPr/>
            </a:lvl1pPr>
          </a:lstStyle>
          <a:p>
            <a:fld id="{7B1BC851-09AD-FE43-ACEE-1C9FAD17D4A2}"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Rectangle 1053"/>
          <p:cNvSpPr>
            <a:spLocks noGrp="1" noChangeArrowheads="1"/>
          </p:cNvSpPr>
          <p:nvPr>
            <p:ph type="dt" sz="half" idx="10"/>
          </p:nvPr>
        </p:nvSpPr>
        <p:spPr>
          <a:ln/>
        </p:spPr>
        <p:txBody>
          <a:bodyPr/>
          <a:lstStyle>
            <a:lvl1pPr>
              <a:defRPr/>
            </a:lvl1pPr>
          </a:lstStyle>
          <a:p>
            <a:pPr>
              <a:defRPr/>
            </a:pPr>
            <a:r>
              <a:rPr lang="en-US" dirty="0" smtClean="0"/>
              <a:t>July 9 – 12, 2013</a:t>
            </a:r>
            <a:endParaRPr lang="en-US" dirty="0"/>
          </a:p>
        </p:txBody>
      </p:sp>
      <p:sp>
        <p:nvSpPr>
          <p:cNvPr id="5" name="Rectangle 1055"/>
          <p:cNvSpPr>
            <a:spLocks noGrp="1" noChangeArrowheads="1"/>
          </p:cNvSpPr>
          <p:nvPr>
            <p:ph type="sldNum" sz="quarter" idx="12"/>
          </p:nvPr>
        </p:nvSpPr>
        <p:spPr>
          <a:ln/>
        </p:spPr>
        <p:txBody>
          <a:bodyPr/>
          <a:lstStyle>
            <a:lvl1pPr>
              <a:defRPr/>
            </a:lvl1pPr>
          </a:lstStyle>
          <a:p>
            <a:fld id="{80093880-C6D3-D249-860F-0023F8BF2CC9}"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53"/>
          <p:cNvSpPr>
            <a:spLocks noGrp="1" noChangeArrowheads="1"/>
          </p:cNvSpPr>
          <p:nvPr>
            <p:ph type="dt" sz="half" idx="10"/>
          </p:nvPr>
        </p:nvSpPr>
        <p:spPr>
          <a:ln/>
        </p:spPr>
        <p:txBody>
          <a:bodyPr/>
          <a:lstStyle>
            <a:lvl1pPr>
              <a:defRPr/>
            </a:lvl1pPr>
          </a:lstStyle>
          <a:p>
            <a:pPr>
              <a:defRPr/>
            </a:pPr>
            <a:r>
              <a:rPr lang="en-US" dirty="0" smtClean="0"/>
              <a:t>July 9 – 12, 2013</a:t>
            </a:r>
            <a:endParaRPr lang="en-US" dirty="0"/>
          </a:p>
        </p:txBody>
      </p:sp>
      <p:sp>
        <p:nvSpPr>
          <p:cNvPr id="4" name="Rectangle 1055"/>
          <p:cNvSpPr>
            <a:spLocks noGrp="1" noChangeArrowheads="1"/>
          </p:cNvSpPr>
          <p:nvPr>
            <p:ph type="sldNum" sz="quarter" idx="12"/>
          </p:nvPr>
        </p:nvSpPr>
        <p:spPr>
          <a:ln/>
        </p:spPr>
        <p:txBody>
          <a:bodyPr/>
          <a:lstStyle>
            <a:lvl1pPr>
              <a:defRPr/>
            </a:lvl1pPr>
          </a:lstStyle>
          <a:p>
            <a:fld id="{08E7DB0D-018D-A04B-9A77-66E829A0D58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7010400" cy="533400"/>
          </a:xfrm>
        </p:spPr>
        <p:txBody>
          <a:bodyPr/>
          <a:lstStyle/>
          <a:p>
            <a:r>
              <a:rPr lang="en-US" smtClean="0"/>
              <a:t>Click to edit Master title style</a:t>
            </a:r>
            <a:endParaRPr lang="en-US" dirty="0"/>
          </a:p>
        </p:txBody>
      </p:sp>
      <p:sp>
        <p:nvSpPr>
          <p:cNvPr id="3" name="Text Placeholder 2"/>
          <p:cNvSpPr>
            <a:spLocks noGrp="1"/>
          </p:cNvSpPr>
          <p:nvPr>
            <p:ph type="body" sz="half" idx="1"/>
          </p:nvPr>
        </p:nvSpPr>
        <p:spPr>
          <a:xfrm>
            <a:off x="381000" y="9906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1000" y="38100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53"/>
          <p:cNvSpPr>
            <a:spLocks noGrp="1" noChangeArrowheads="1"/>
          </p:cNvSpPr>
          <p:nvPr>
            <p:ph type="dt" sz="half" idx="10"/>
          </p:nvPr>
        </p:nvSpPr>
        <p:spPr>
          <a:ln/>
        </p:spPr>
        <p:txBody>
          <a:bodyPr/>
          <a:lstStyle>
            <a:lvl1pPr>
              <a:defRPr/>
            </a:lvl1pPr>
          </a:lstStyle>
          <a:p>
            <a:pPr>
              <a:defRPr/>
            </a:pPr>
            <a:r>
              <a:rPr lang="en-US" dirty="0" smtClean="0"/>
              <a:t>July 9 – 12, 2013</a:t>
            </a:r>
            <a:endParaRPr lang="en-US" dirty="0"/>
          </a:p>
        </p:txBody>
      </p:sp>
      <p:sp>
        <p:nvSpPr>
          <p:cNvPr id="7" name="Rectangle 1055"/>
          <p:cNvSpPr>
            <a:spLocks noGrp="1" noChangeArrowheads="1"/>
          </p:cNvSpPr>
          <p:nvPr>
            <p:ph type="sldNum" sz="quarter" idx="12"/>
          </p:nvPr>
        </p:nvSpPr>
        <p:spPr>
          <a:ln/>
        </p:spPr>
        <p:txBody>
          <a:bodyPr/>
          <a:lstStyle>
            <a:lvl1pPr>
              <a:defRPr/>
            </a:lvl1pPr>
          </a:lstStyle>
          <a:p>
            <a:fld id="{F50A4E36-00C6-1145-B427-1A185CE8670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9" descr="99.jpg"/>
          <p:cNvPicPr>
            <a:picLocks noChangeAspect="1"/>
          </p:cNvPicPr>
          <p:nvPr/>
        </p:nvPicPr>
        <p:blipFill>
          <a:blip r:embed="rId7" cstate="print"/>
          <a:srcRect/>
          <a:stretch>
            <a:fillRect/>
          </a:stretch>
        </p:blipFill>
        <p:spPr bwMode="auto">
          <a:xfrm>
            <a:off x="0" y="0"/>
            <a:ext cx="9144000" cy="6858000"/>
          </a:xfrm>
          <a:prstGeom prst="rect">
            <a:avLst/>
          </a:prstGeom>
          <a:noFill/>
          <a:ln w="9525">
            <a:noFill/>
            <a:miter lim="800000"/>
            <a:headEnd/>
            <a:tailEnd/>
          </a:ln>
        </p:spPr>
      </p:pic>
      <p:sp>
        <p:nvSpPr>
          <p:cNvPr id="1027" name="Rectangle 1027"/>
          <p:cNvSpPr>
            <a:spLocks noGrp="1" noChangeArrowheads="1"/>
          </p:cNvSpPr>
          <p:nvPr>
            <p:ph type="body" idx="1"/>
          </p:nvPr>
        </p:nvSpPr>
        <p:spPr bwMode="auto">
          <a:xfrm>
            <a:off x="381000" y="990600"/>
            <a:ext cx="84582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28" name="Picture 1050" descr="hdf 0line"/>
          <p:cNvPicPr>
            <a:picLocks noChangeArrowheads="1"/>
          </p:cNvPicPr>
          <p:nvPr/>
        </p:nvPicPr>
        <p:blipFill>
          <a:blip r:embed="rId8" cstate="print"/>
          <a:srcRect/>
          <a:stretch>
            <a:fillRect/>
          </a:stretch>
        </p:blipFill>
        <p:spPr bwMode="auto">
          <a:xfrm>
            <a:off x="0" y="762000"/>
            <a:ext cx="9144000" cy="76200"/>
          </a:xfrm>
          <a:prstGeom prst="rect">
            <a:avLst/>
          </a:prstGeom>
          <a:noFill/>
          <a:ln w="9525">
            <a:noFill/>
            <a:miter lim="800000"/>
            <a:headEnd/>
            <a:tailEnd/>
          </a:ln>
        </p:spPr>
      </p:pic>
      <p:sp>
        <p:nvSpPr>
          <p:cNvPr id="1029" name="Rectangle 1026"/>
          <p:cNvSpPr>
            <a:spLocks noGrp="1" noChangeArrowheads="1"/>
          </p:cNvSpPr>
          <p:nvPr>
            <p:ph type="title"/>
          </p:nvPr>
        </p:nvSpPr>
        <p:spPr bwMode="auto">
          <a:xfrm>
            <a:off x="1143000" y="152400"/>
            <a:ext cx="7010400" cy="533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a:p>
        </p:txBody>
      </p:sp>
      <p:sp>
        <p:nvSpPr>
          <p:cNvPr id="36893" name="Rectangle 1053"/>
          <p:cNvSpPr>
            <a:spLocks noGrp="1" noChangeArrowheads="1"/>
          </p:cNvSpPr>
          <p:nvPr>
            <p:ph type="dt" sz="half" idx="2"/>
          </p:nvPr>
        </p:nvSpPr>
        <p:spPr bwMode="auto">
          <a:xfrm>
            <a:off x="380999" y="6591300"/>
            <a:ext cx="1633415"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b="0" smtClean="0">
                <a:solidFill>
                  <a:schemeClr val="bg1"/>
                </a:solidFill>
                <a:latin typeface="+mn-lt"/>
                <a:ea typeface="+mn-ea"/>
                <a:cs typeface="Arial" pitchFamily="34" charset="0"/>
              </a:defRPr>
            </a:lvl1pPr>
          </a:lstStyle>
          <a:p>
            <a:pPr>
              <a:defRPr/>
            </a:pPr>
            <a:r>
              <a:rPr lang="en-US" dirty="0" smtClean="0"/>
              <a:t>July 9 – 12, 2013</a:t>
            </a:r>
            <a:endParaRPr lang="en-US" dirty="0"/>
          </a:p>
        </p:txBody>
      </p:sp>
      <p:sp>
        <p:nvSpPr>
          <p:cNvPr id="36895" name="Rectangle 1055"/>
          <p:cNvSpPr>
            <a:spLocks noGrp="1" noChangeArrowheads="1"/>
          </p:cNvSpPr>
          <p:nvPr>
            <p:ph type="sldNum" sz="quarter" idx="4"/>
          </p:nvPr>
        </p:nvSpPr>
        <p:spPr bwMode="auto">
          <a:xfrm>
            <a:off x="6400800" y="6629399"/>
            <a:ext cx="762000" cy="26181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solidFill>
                  <a:schemeClr val="bg1"/>
                </a:solidFill>
                <a:latin typeface="+mn-lt"/>
              </a:defRPr>
            </a:lvl1pPr>
          </a:lstStyle>
          <a:p>
            <a:fld id="{4B465E7A-C1F6-F240-9A4B-3C235A72DA08}" type="slidenum">
              <a:rPr lang="en-US" smtClean="0"/>
              <a:pPr/>
              <a:t>‹#›</a:t>
            </a:fld>
            <a:endParaRPr lang="en-US" dirty="0"/>
          </a:p>
        </p:txBody>
      </p:sp>
      <p:sp>
        <p:nvSpPr>
          <p:cNvPr id="11" name="Rectangle 1053"/>
          <p:cNvSpPr txBox="1">
            <a:spLocks noChangeArrowheads="1"/>
          </p:cNvSpPr>
          <p:nvPr/>
        </p:nvSpPr>
        <p:spPr bwMode="auto">
          <a:xfrm>
            <a:off x="7254631" y="6586415"/>
            <a:ext cx="1676400" cy="3048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lgn="r">
              <a:defRPr/>
            </a:pPr>
            <a:r>
              <a:rPr lang="en-US" sz="1400" dirty="0" smtClean="0">
                <a:latin typeface="+mn-lt"/>
                <a:ea typeface="+mn-ea"/>
              </a:rPr>
              <a:t>www.hdfgroup.org</a:t>
            </a:r>
            <a:endParaRPr lang="en-US" dirty="0" smtClean="0">
              <a:latin typeface="+mn-lt"/>
              <a:ea typeface="+mn-ea"/>
            </a:endParaRPr>
          </a:p>
        </p:txBody>
      </p:sp>
      <p:pic>
        <p:nvPicPr>
          <p:cNvPr id="1034" name="Picture 1056"/>
          <p:cNvPicPr>
            <a:picLocks noChangeAspect="1" noChangeArrowheads="1"/>
          </p:cNvPicPr>
          <p:nvPr/>
        </p:nvPicPr>
        <p:blipFill>
          <a:blip r:embed="rId9" cstate="print"/>
          <a:srcRect/>
          <a:stretch>
            <a:fillRect/>
          </a:stretch>
        </p:blipFill>
        <p:spPr bwMode="auto">
          <a:xfrm>
            <a:off x="404813" y="152400"/>
            <a:ext cx="966787" cy="515938"/>
          </a:xfrm>
          <a:prstGeom prst="rect">
            <a:avLst/>
          </a:prstGeom>
          <a:noFill/>
          <a:ln w="9525">
            <a:noFill/>
            <a:miter lim="800000"/>
            <a:headEnd/>
            <a:tailEnd/>
          </a:ln>
        </p:spPr>
      </p:pic>
      <p:sp>
        <p:nvSpPr>
          <p:cNvPr id="3" name="TextBox 2"/>
          <p:cNvSpPr txBox="1"/>
          <p:nvPr userDrawn="1"/>
        </p:nvSpPr>
        <p:spPr>
          <a:xfrm>
            <a:off x="2819399" y="6591300"/>
            <a:ext cx="3489569" cy="307777"/>
          </a:xfrm>
          <a:prstGeom prst="rect">
            <a:avLst/>
          </a:prstGeom>
          <a:noFill/>
        </p:spPr>
        <p:txBody>
          <a:bodyPr wrap="square" rtlCol="0">
            <a:spAutoFit/>
          </a:bodyPr>
          <a:lstStyle/>
          <a:p>
            <a:pPr algn="ctr"/>
            <a:r>
              <a:rPr lang="en-US" sz="1400" b="1" dirty="0" smtClean="0">
                <a:solidFill>
                  <a:schemeClr val="bg1"/>
                </a:solidFill>
                <a:latin typeface="+mn-lt"/>
              </a:rPr>
              <a:t>ESIP Summer Meeting</a:t>
            </a:r>
            <a:endParaRPr lang="en-US" sz="1400" b="1" dirty="0">
              <a:solidFill>
                <a:schemeClr val="bg1"/>
              </a:solidFill>
              <a:latin typeface="+mn-lt"/>
            </a:endParaRPr>
          </a:p>
        </p:txBody>
      </p:sp>
    </p:spTree>
  </p:cSld>
  <p:clrMap bg1="lt1" tx1="dk1" bg2="lt2" tx2="dk2" accent1="accent1" accent2="accent2" accent3="accent3" accent4="accent4" accent5="accent5" accent6="accent6" hlink="hlink" folHlink="folHlink"/>
  <p:sldLayoutIdLst>
    <p:sldLayoutId id="2147483755" r:id="rId1"/>
    <p:sldLayoutId id="2147483723" r:id="rId2"/>
    <p:sldLayoutId id="2147483725" r:id="rId3"/>
    <p:sldLayoutId id="2147483726" r:id="rId4"/>
    <p:sldLayoutId id="2147483731" r:id="rId5"/>
  </p:sldLayoutIdLst>
  <p:timing>
    <p:tnLst>
      <p:par>
        <p:cTn id="1" dur="indefinite" restart="never" nodeType="tmRoot"/>
      </p:par>
    </p:tnLst>
  </p:timing>
  <p:hf hdr="0" ftr="0"/>
  <p:txStyles>
    <p:titleStyle>
      <a:lvl1pPr algn="ctr" rtl="0" eaLnBrk="1" fontAlgn="base" hangingPunct="1">
        <a:spcBef>
          <a:spcPct val="0"/>
        </a:spcBef>
        <a:spcAft>
          <a:spcPct val="0"/>
        </a:spcAft>
        <a:defRPr sz="3200">
          <a:solidFill>
            <a:srgbClr val="000000"/>
          </a:solidFill>
          <a:latin typeface="+mj-lt"/>
          <a:ea typeface="Arial" charset="0"/>
          <a:cs typeface="Arial" pitchFamily="34" charset="0"/>
        </a:defRPr>
      </a:lvl1pPr>
      <a:lvl2pPr algn="ctr" rtl="0" eaLnBrk="1" fontAlgn="base" hangingPunct="1">
        <a:spcBef>
          <a:spcPct val="0"/>
        </a:spcBef>
        <a:spcAft>
          <a:spcPct val="0"/>
        </a:spcAft>
        <a:defRPr sz="3200">
          <a:solidFill>
            <a:srgbClr val="000000"/>
          </a:solidFill>
          <a:latin typeface="Arial" charset="0"/>
          <a:ea typeface="Arial" charset="0"/>
          <a:cs typeface="Arial" charset="0"/>
        </a:defRPr>
      </a:lvl2pPr>
      <a:lvl3pPr algn="ctr" rtl="0" eaLnBrk="1" fontAlgn="base" hangingPunct="1">
        <a:spcBef>
          <a:spcPct val="0"/>
        </a:spcBef>
        <a:spcAft>
          <a:spcPct val="0"/>
        </a:spcAft>
        <a:defRPr sz="3200">
          <a:solidFill>
            <a:srgbClr val="000000"/>
          </a:solidFill>
          <a:latin typeface="Arial" charset="0"/>
          <a:ea typeface="Arial" charset="0"/>
          <a:cs typeface="Arial" charset="0"/>
        </a:defRPr>
      </a:lvl3pPr>
      <a:lvl4pPr algn="ctr" rtl="0" eaLnBrk="1" fontAlgn="base" hangingPunct="1">
        <a:spcBef>
          <a:spcPct val="0"/>
        </a:spcBef>
        <a:spcAft>
          <a:spcPct val="0"/>
        </a:spcAft>
        <a:defRPr sz="3200">
          <a:solidFill>
            <a:srgbClr val="000000"/>
          </a:solidFill>
          <a:latin typeface="Arial" charset="0"/>
          <a:ea typeface="Arial" charset="0"/>
          <a:cs typeface="Arial" charset="0"/>
        </a:defRPr>
      </a:lvl4pPr>
      <a:lvl5pPr algn="ctr" rtl="0" eaLnBrk="1" fontAlgn="base" hangingPunct="1">
        <a:spcBef>
          <a:spcPct val="0"/>
        </a:spcBef>
        <a:spcAft>
          <a:spcPct val="0"/>
        </a:spcAft>
        <a:defRPr sz="3200">
          <a:solidFill>
            <a:srgbClr val="000000"/>
          </a:solidFill>
          <a:latin typeface="Arial" charset="0"/>
          <a:ea typeface="Arial" charset="0"/>
          <a:cs typeface="Arial" charset="0"/>
        </a:defRPr>
      </a:lvl5pPr>
      <a:lvl6pPr marL="457200" algn="ctr" rtl="0" eaLnBrk="1" fontAlgn="base" hangingPunct="1">
        <a:spcBef>
          <a:spcPct val="0"/>
        </a:spcBef>
        <a:spcAft>
          <a:spcPct val="0"/>
        </a:spcAft>
        <a:defRPr sz="3600">
          <a:solidFill>
            <a:srgbClr val="000000"/>
          </a:solidFill>
          <a:latin typeface="Garamond" pitchFamily="18" charset="0"/>
        </a:defRPr>
      </a:lvl6pPr>
      <a:lvl7pPr marL="914400" algn="ctr" rtl="0" eaLnBrk="1" fontAlgn="base" hangingPunct="1">
        <a:spcBef>
          <a:spcPct val="0"/>
        </a:spcBef>
        <a:spcAft>
          <a:spcPct val="0"/>
        </a:spcAft>
        <a:defRPr sz="3600">
          <a:solidFill>
            <a:srgbClr val="000000"/>
          </a:solidFill>
          <a:latin typeface="Garamond" pitchFamily="18" charset="0"/>
        </a:defRPr>
      </a:lvl7pPr>
      <a:lvl8pPr marL="1371600" algn="ctr" rtl="0" eaLnBrk="1" fontAlgn="base" hangingPunct="1">
        <a:spcBef>
          <a:spcPct val="0"/>
        </a:spcBef>
        <a:spcAft>
          <a:spcPct val="0"/>
        </a:spcAft>
        <a:defRPr sz="3600">
          <a:solidFill>
            <a:srgbClr val="000000"/>
          </a:solidFill>
          <a:latin typeface="Garamond" pitchFamily="18" charset="0"/>
        </a:defRPr>
      </a:lvl8pPr>
      <a:lvl9pPr marL="1828800" algn="ctr" rtl="0" eaLnBrk="1" fontAlgn="base" hangingPunct="1">
        <a:spcBef>
          <a:spcPct val="0"/>
        </a:spcBef>
        <a:spcAft>
          <a:spcPct val="0"/>
        </a:spcAft>
        <a:defRPr sz="3600">
          <a:solidFill>
            <a:srgbClr val="000000"/>
          </a:solidFill>
          <a:latin typeface="Garamond" pitchFamily="18" charset="0"/>
        </a:defRPr>
      </a:lvl9pPr>
    </p:titleStyle>
    <p:bodyStyle>
      <a:lvl1pPr marL="342900" indent="-342900" algn="l" rtl="0" eaLnBrk="1" fontAlgn="base" hangingPunct="1">
        <a:spcBef>
          <a:spcPct val="20000"/>
        </a:spcBef>
        <a:spcAft>
          <a:spcPct val="0"/>
        </a:spcAft>
        <a:buClr>
          <a:schemeClr val="tx1"/>
        </a:buClr>
        <a:buChar char="•"/>
        <a:defRPr sz="30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6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sz="5400" b="1" dirty="0" smtClean="0"/>
              <a:t>Conventions Overview</a:t>
            </a:r>
            <a:endParaRPr lang="en-US" sz="5400" b="1" dirty="0"/>
          </a:p>
        </p:txBody>
      </p:sp>
      <p:sp>
        <p:nvSpPr>
          <p:cNvPr id="6" name="Subtitle 5"/>
          <p:cNvSpPr>
            <a:spLocks noGrp="1"/>
          </p:cNvSpPr>
          <p:nvPr>
            <p:ph type="subTitle" idx="1"/>
          </p:nvPr>
        </p:nvSpPr>
        <p:spPr/>
        <p:txBody>
          <a:bodyPr/>
          <a:lstStyle/>
          <a:p>
            <a:r>
              <a:rPr lang="en-US" sz="2800" dirty="0" smtClean="0"/>
              <a:t>Joel Plutchak</a:t>
            </a:r>
          </a:p>
          <a:p>
            <a:r>
              <a:rPr lang="en-US" sz="2800" dirty="0" smtClean="0"/>
              <a:t>The HDF Group</a:t>
            </a:r>
          </a:p>
        </p:txBody>
      </p:sp>
      <p:sp>
        <p:nvSpPr>
          <p:cNvPr id="4" name="Slide Number Placeholder 3"/>
          <p:cNvSpPr>
            <a:spLocks noGrp="1"/>
          </p:cNvSpPr>
          <p:nvPr>
            <p:ph type="sldNum" sz="quarter" idx="12"/>
          </p:nvPr>
        </p:nvSpPr>
        <p:spPr/>
        <p:txBody>
          <a:bodyPr/>
          <a:lstStyle/>
          <a:p>
            <a:fld id="{736C4BAF-311F-7A41-A7B2-B0FB909503E6}" type="slidenum">
              <a:rPr lang="en-US" smtClean="0"/>
              <a:pPr/>
              <a:t>1</a:t>
            </a:fld>
            <a:endParaRPr lang="en-US"/>
          </a:p>
        </p:txBody>
      </p:sp>
      <p:sp>
        <p:nvSpPr>
          <p:cNvPr id="7" name="Date Placeholder 6"/>
          <p:cNvSpPr>
            <a:spLocks noGrp="1"/>
          </p:cNvSpPr>
          <p:nvPr>
            <p:ph type="dt" sz="half" idx="2"/>
          </p:nvPr>
        </p:nvSpPr>
        <p:spPr>
          <a:xfrm>
            <a:off x="304800" y="6652873"/>
            <a:ext cx="1295400" cy="228600"/>
          </a:xfrm>
        </p:spPr>
        <p:txBody>
          <a:bodyPr/>
          <a:lstStyle/>
          <a:p>
            <a:pPr>
              <a:defRPr/>
            </a:pPr>
            <a:r>
              <a:rPr lang="en-US" dirty="0" smtClean="0"/>
              <a:t>July 9-12, 2013</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Beginning a Conversation</a:t>
            </a:r>
            <a:endParaRPr lang="en-US" dirty="0"/>
          </a:p>
        </p:txBody>
      </p:sp>
      <p:sp>
        <p:nvSpPr>
          <p:cNvPr id="3" name="Date Placeholder 2"/>
          <p:cNvSpPr>
            <a:spLocks noGrp="1"/>
          </p:cNvSpPr>
          <p:nvPr>
            <p:ph type="dt" sz="half" idx="10"/>
          </p:nvPr>
        </p:nvSpPr>
        <p:spPr/>
        <p:txBody>
          <a:bodyPr/>
          <a:lstStyle/>
          <a:p>
            <a:pPr>
              <a:defRPr/>
            </a:pPr>
            <a:r>
              <a:rPr lang="en-US" smtClean="0"/>
              <a:t>July 9 – 12, 2013</a:t>
            </a:r>
            <a:endParaRPr lang="en-US" dirty="0"/>
          </a:p>
        </p:txBody>
      </p:sp>
      <p:sp>
        <p:nvSpPr>
          <p:cNvPr id="4" name="Slide Number Placeholder 3"/>
          <p:cNvSpPr>
            <a:spLocks noGrp="1"/>
          </p:cNvSpPr>
          <p:nvPr>
            <p:ph type="sldNum" sz="quarter" idx="12"/>
          </p:nvPr>
        </p:nvSpPr>
        <p:spPr/>
        <p:txBody>
          <a:bodyPr/>
          <a:lstStyle/>
          <a:p>
            <a:fld id="{80093880-C6D3-D249-860F-0023F8BF2CC9}" type="slidenum">
              <a:rPr lang="en-US" smtClean="0"/>
              <a:pPr/>
              <a:t>2</a:t>
            </a:fld>
            <a:endParaRPr lang="en-US"/>
          </a:p>
        </p:txBody>
      </p:sp>
      <p:sp>
        <p:nvSpPr>
          <p:cNvPr id="5" name="TextBox 4"/>
          <p:cNvSpPr txBox="1"/>
          <p:nvPr/>
        </p:nvSpPr>
        <p:spPr>
          <a:xfrm>
            <a:off x="403577" y="1066800"/>
            <a:ext cx="8458201" cy="5032147"/>
          </a:xfrm>
          <a:prstGeom prst="rect">
            <a:avLst/>
          </a:prstGeom>
          <a:noFill/>
        </p:spPr>
        <p:txBody>
          <a:bodyPr wrap="square" rtlCol="0">
            <a:spAutoFit/>
          </a:bodyPr>
          <a:lstStyle/>
          <a:p>
            <a:pPr algn="ctr">
              <a:spcAft>
                <a:spcPts val="1200"/>
              </a:spcAft>
            </a:pPr>
            <a:r>
              <a:rPr lang="en-US" sz="2800" dirty="0" smtClean="0"/>
              <a:t>My involvement with data and metadata</a:t>
            </a:r>
          </a:p>
          <a:p>
            <a:pPr algn="ctr">
              <a:spcAft>
                <a:spcPts val="1800"/>
              </a:spcAft>
            </a:pPr>
            <a:r>
              <a:rPr lang="en-US" sz="2800" dirty="0" smtClean="0"/>
              <a:t>Use / Discovery / Preservation</a:t>
            </a:r>
          </a:p>
          <a:p>
            <a:pPr marL="342900" indent="-342900">
              <a:buFont typeface="Arial" panose="020B0604020202020204" pitchFamily="34" charset="0"/>
              <a:buChar char="•"/>
            </a:pPr>
            <a:r>
              <a:rPr lang="en-US" dirty="0" smtClean="0"/>
              <a:t>Eighties: SSEC, Brown University Planetary Group</a:t>
            </a:r>
          </a:p>
          <a:p>
            <a:pPr marL="800100" lvl="1" indent="-342900">
              <a:buFont typeface="Arial" panose="020B0604020202020204" pitchFamily="34" charset="0"/>
              <a:buChar char="•"/>
            </a:pPr>
            <a:r>
              <a:rPr lang="en-US" dirty="0" smtClean="0"/>
              <a:t>Monolithic systems, proprietary formats </a:t>
            </a:r>
            <a:r>
              <a:rPr lang="en-US" dirty="0" smtClean="0">
                <a:sym typeface="Wingdings" panose="05000000000000000000" pitchFamily="2" charset="2"/>
              </a:rPr>
              <a:t> use</a:t>
            </a:r>
            <a:endParaRPr lang="en-US" dirty="0" smtClean="0"/>
          </a:p>
          <a:p>
            <a:pPr marL="342900" indent="-342900">
              <a:buFont typeface="Arial" panose="020B0604020202020204" pitchFamily="34" charset="0"/>
              <a:buChar char="•"/>
            </a:pPr>
            <a:r>
              <a:rPr lang="en-US" dirty="0" smtClean="0"/>
              <a:t>Nineties: U of I Atmospheric Sciences, NCSA / SDG</a:t>
            </a:r>
          </a:p>
          <a:p>
            <a:pPr marL="800100" lvl="1" indent="-342900">
              <a:buFont typeface="Arial" panose="020B0604020202020204" pitchFamily="34" charset="0"/>
              <a:buChar char="•"/>
            </a:pPr>
            <a:r>
              <a:rPr lang="en-US" dirty="0" smtClean="0"/>
              <a:t>Formats as standards + web </a:t>
            </a:r>
            <a:r>
              <a:rPr lang="en-US" dirty="0" smtClean="0">
                <a:sym typeface="Wingdings" panose="05000000000000000000" pitchFamily="2" charset="2"/>
              </a:rPr>
              <a:t> use, discovery</a:t>
            </a:r>
            <a:endParaRPr lang="en-US" dirty="0" smtClean="0"/>
          </a:p>
          <a:p>
            <a:pPr marL="342900" indent="-342900">
              <a:buFont typeface="Arial" panose="020B0604020202020204" pitchFamily="34" charset="0"/>
              <a:buChar char="•"/>
            </a:pPr>
            <a:r>
              <a:rPr lang="en-US" dirty="0" err="1"/>
              <a:t>A</a:t>
            </a:r>
            <a:r>
              <a:rPr lang="en-US" dirty="0" err="1" smtClean="0"/>
              <a:t>ughties</a:t>
            </a:r>
            <a:r>
              <a:rPr lang="en-US" dirty="0" smtClean="0"/>
              <a:t>:  NCSA / Digital Library Technologies</a:t>
            </a:r>
          </a:p>
          <a:p>
            <a:pPr marL="800100" lvl="1" indent="-342900">
              <a:buFont typeface="Arial" panose="020B0604020202020204" pitchFamily="34" charset="0"/>
              <a:buChar char="•"/>
            </a:pPr>
            <a:r>
              <a:rPr lang="en-US" dirty="0" smtClean="0"/>
              <a:t>Metadata standards and semantics </a:t>
            </a:r>
            <a:r>
              <a:rPr lang="en-US" dirty="0" smtClean="0">
                <a:sym typeface="Wingdings" panose="05000000000000000000" pitchFamily="2" charset="2"/>
              </a:rPr>
              <a:t> discovery, preservation</a:t>
            </a:r>
            <a:endParaRPr lang="en-US" dirty="0" smtClean="0"/>
          </a:p>
          <a:p>
            <a:pPr marL="342900" indent="-342900">
              <a:buFont typeface="Arial" panose="020B0604020202020204" pitchFamily="34" charset="0"/>
              <a:buChar char="•"/>
            </a:pPr>
            <a:r>
              <a:rPr lang="en-US" dirty="0" smtClean="0"/>
              <a:t>Today: The HDF Group</a:t>
            </a:r>
          </a:p>
          <a:p>
            <a:pPr marL="800100" lvl="1" indent="-342900">
              <a:buFont typeface="Arial" panose="020B0604020202020204" pitchFamily="34" charset="0"/>
              <a:buChar char="•"/>
            </a:pPr>
            <a:r>
              <a:rPr lang="en-US" dirty="0" smtClean="0"/>
              <a:t>Conventions + interoperability + web </a:t>
            </a:r>
            <a:r>
              <a:rPr lang="en-US" dirty="0" smtClean="0">
                <a:sym typeface="Wingdings" panose="05000000000000000000" pitchFamily="2" charset="2"/>
              </a:rPr>
              <a:t> enable knowledge </a:t>
            </a:r>
          </a:p>
          <a:p>
            <a:pPr lvl="1"/>
            <a:endParaRPr lang="en-US" dirty="0" smtClean="0">
              <a:sym typeface="Wingdings" panose="05000000000000000000" pitchFamily="2" charset="2"/>
            </a:endParaRPr>
          </a:p>
          <a:p>
            <a:pPr lvl="1" algn="ctr"/>
            <a:r>
              <a:rPr lang="en-US" i="1" dirty="0" smtClean="0">
                <a:sym typeface="Wingdings" panose="05000000000000000000" pitchFamily="2" charset="2"/>
              </a:rPr>
              <a:t>Emerging technologies enable evolving needs.</a:t>
            </a:r>
            <a:endParaRPr lang="en-US" i="1" dirty="0">
              <a:sym typeface="Wingdings" panose="05000000000000000000" pitchFamily="2" charset="2"/>
            </a:endParaRPr>
          </a:p>
        </p:txBody>
      </p:sp>
    </p:spTree>
    <p:extLst>
      <p:ext uri="{BB962C8B-B14F-4D97-AF65-F5344CB8AC3E}">
        <p14:creationId xmlns:p14="http://schemas.microsoft.com/office/powerpoint/2010/main" val="39444235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Conventions: What’s </a:t>
            </a:r>
            <a:r>
              <a:rPr lang="en-US" dirty="0" smtClean="0"/>
              <a:t>in a Word?</a:t>
            </a:r>
            <a:endParaRPr lang="en-US" dirty="0"/>
          </a:p>
        </p:txBody>
      </p:sp>
      <p:sp>
        <p:nvSpPr>
          <p:cNvPr id="3" name="Text Placeholder 2"/>
          <p:cNvSpPr>
            <a:spLocks noGrp="1"/>
          </p:cNvSpPr>
          <p:nvPr>
            <p:ph type="body" sz="half" idx="1"/>
          </p:nvPr>
        </p:nvSpPr>
        <p:spPr>
          <a:xfrm>
            <a:off x="381000" y="990600"/>
            <a:ext cx="8458200" cy="5181600"/>
          </a:xfrm>
        </p:spPr>
        <p:txBody>
          <a:bodyPr/>
          <a:lstStyle/>
          <a:p>
            <a:pPr marL="0" indent="0">
              <a:spcBef>
                <a:spcPts val="0"/>
              </a:spcBef>
              <a:spcAft>
                <a:spcPts val="1800"/>
              </a:spcAft>
              <a:buNone/>
            </a:pPr>
            <a:r>
              <a:rPr lang="en-US" dirty="0" smtClean="0"/>
              <a:t>The </a:t>
            </a:r>
            <a:r>
              <a:rPr lang="en-US" dirty="0" smtClean="0"/>
              <a:t>boundaries between concepts are fuzzy:</a:t>
            </a:r>
          </a:p>
          <a:p>
            <a:pPr marL="0" indent="0">
              <a:spcBef>
                <a:spcPts val="0"/>
              </a:spcBef>
              <a:buNone/>
            </a:pPr>
            <a:r>
              <a:rPr lang="en-US" dirty="0" smtClean="0"/>
              <a:t>What </a:t>
            </a:r>
            <a:r>
              <a:rPr lang="en-US" dirty="0" smtClean="0"/>
              <a:t>is a format?</a:t>
            </a:r>
          </a:p>
          <a:p>
            <a:pPr marL="0" indent="0">
              <a:spcBef>
                <a:spcPts val="0"/>
              </a:spcBef>
              <a:spcAft>
                <a:spcPts val="600"/>
              </a:spcAft>
              <a:buNone/>
            </a:pPr>
            <a:r>
              <a:rPr lang="en-US" dirty="0" smtClean="0"/>
              <a:t>What is a </a:t>
            </a:r>
            <a:r>
              <a:rPr lang="en-US" dirty="0" smtClean="0"/>
              <a:t>convention?</a:t>
            </a:r>
            <a:endParaRPr lang="en-US" dirty="0" smtClean="0"/>
          </a:p>
          <a:p>
            <a:pPr marL="0" indent="0">
              <a:spcBef>
                <a:spcPts val="0"/>
              </a:spcBef>
              <a:spcAft>
                <a:spcPts val="1200"/>
              </a:spcAft>
              <a:buNone/>
            </a:pPr>
            <a:r>
              <a:rPr lang="en-US" dirty="0" smtClean="0"/>
              <a:t>What is a profile, or a standard; do they differ only in formality of agreement or </a:t>
            </a:r>
            <a:r>
              <a:rPr lang="en-US" dirty="0" smtClean="0"/>
              <a:t>definition?</a:t>
            </a:r>
          </a:p>
          <a:p>
            <a:pPr marL="0" indent="0">
              <a:spcBef>
                <a:spcPts val="0"/>
              </a:spcBef>
              <a:spcAft>
                <a:spcPts val="1200"/>
              </a:spcAft>
              <a:buNone/>
            </a:pPr>
            <a:endParaRPr lang="en-US" dirty="0"/>
          </a:p>
          <a:p>
            <a:pPr marL="0" indent="0">
              <a:spcBef>
                <a:spcPts val="0"/>
              </a:spcBef>
              <a:spcAft>
                <a:spcPts val="1200"/>
              </a:spcAft>
              <a:buNone/>
            </a:pPr>
            <a:r>
              <a:rPr lang="en-US" dirty="0" smtClean="0"/>
              <a:t>I like to think of the word </a:t>
            </a:r>
            <a:r>
              <a:rPr lang="en-US" b="1" dirty="0" smtClean="0"/>
              <a:t>conventions</a:t>
            </a:r>
            <a:r>
              <a:rPr lang="en-US" dirty="0" smtClean="0"/>
              <a:t> in a very broad, general way, at least until I figure this all out.</a:t>
            </a:r>
            <a:endParaRPr lang="en-US" dirty="0"/>
          </a:p>
        </p:txBody>
      </p:sp>
      <p:sp>
        <p:nvSpPr>
          <p:cNvPr id="5" name="Date Placeholder 4"/>
          <p:cNvSpPr>
            <a:spLocks noGrp="1"/>
          </p:cNvSpPr>
          <p:nvPr>
            <p:ph type="dt" sz="half" idx="10"/>
          </p:nvPr>
        </p:nvSpPr>
        <p:spPr/>
        <p:txBody>
          <a:bodyPr/>
          <a:lstStyle/>
          <a:p>
            <a:pPr>
              <a:defRPr/>
            </a:pPr>
            <a:r>
              <a:rPr lang="en-US" smtClean="0"/>
              <a:t>July 9 – 12, 2013</a:t>
            </a:r>
            <a:endParaRPr lang="en-US" dirty="0"/>
          </a:p>
        </p:txBody>
      </p:sp>
      <p:sp>
        <p:nvSpPr>
          <p:cNvPr id="6" name="Slide Number Placeholder 5"/>
          <p:cNvSpPr>
            <a:spLocks noGrp="1"/>
          </p:cNvSpPr>
          <p:nvPr>
            <p:ph type="sldNum" sz="quarter" idx="12"/>
          </p:nvPr>
        </p:nvSpPr>
        <p:spPr/>
        <p:txBody>
          <a:bodyPr/>
          <a:lstStyle/>
          <a:p>
            <a:fld id="{F50A4E36-00C6-1145-B427-1A185CE8670F}" type="slidenum">
              <a:rPr lang="en-US" smtClean="0"/>
              <a:pPr/>
              <a:t>3</a:t>
            </a:fld>
            <a:endParaRPr lang="en-US"/>
          </a:p>
        </p:txBody>
      </p:sp>
    </p:spTree>
    <p:extLst>
      <p:ext uri="{BB962C8B-B14F-4D97-AF65-F5344CB8AC3E}">
        <p14:creationId xmlns:p14="http://schemas.microsoft.com/office/powerpoint/2010/main" val="11086382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Conventions?</a:t>
            </a:r>
            <a:endParaRPr lang="en-US" dirty="0"/>
          </a:p>
        </p:txBody>
      </p:sp>
      <p:sp>
        <p:nvSpPr>
          <p:cNvPr id="3" name="Text Placeholder 2"/>
          <p:cNvSpPr>
            <a:spLocks noGrp="1"/>
          </p:cNvSpPr>
          <p:nvPr>
            <p:ph type="body" sz="half" idx="1"/>
          </p:nvPr>
        </p:nvSpPr>
        <p:spPr>
          <a:xfrm>
            <a:off x="419100" y="4943038"/>
            <a:ext cx="8458200" cy="1485900"/>
          </a:xfrm>
        </p:spPr>
        <p:txBody>
          <a:bodyPr/>
          <a:lstStyle/>
          <a:p>
            <a:r>
              <a:rPr lang="en-US" b="1" dirty="0" smtClean="0"/>
              <a:t>Formats</a:t>
            </a:r>
            <a:r>
              <a:rPr lang="en-US" dirty="0" smtClean="0"/>
              <a:t> add metadata to data to yield Information </a:t>
            </a:r>
          </a:p>
          <a:p>
            <a:r>
              <a:rPr lang="en-US" b="1" dirty="0" smtClean="0"/>
              <a:t>Conventions</a:t>
            </a:r>
            <a:r>
              <a:rPr lang="en-US" dirty="0" smtClean="0"/>
              <a:t> allow combining information to yield Knowledge</a:t>
            </a:r>
          </a:p>
          <a:p>
            <a:endParaRPr lang="en-US" dirty="0" smtClean="0"/>
          </a:p>
          <a:p>
            <a:endParaRPr lang="en-US" dirty="0"/>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143000" y="1143000"/>
            <a:ext cx="6813825" cy="3531339"/>
          </a:xfrm>
        </p:spPr>
      </p:pic>
      <p:sp>
        <p:nvSpPr>
          <p:cNvPr id="5" name="Date Placeholder 4"/>
          <p:cNvSpPr>
            <a:spLocks noGrp="1"/>
          </p:cNvSpPr>
          <p:nvPr>
            <p:ph type="dt" sz="half" idx="10"/>
          </p:nvPr>
        </p:nvSpPr>
        <p:spPr/>
        <p:txBody>
          <a:bodyPr/>
          <a:lstStyle/>
          <a:p>
            <a:pPr>
              <a:defRPr/>
            </a:pPr>
            <a:r>
              <a:rPr lang="en-US" smtClean="0"/>
              <a:t>July 9 – 12, 2013</a:t>
            </a:r>
            <a:endParaRPr lang="en-US" dirty="0"/>
          </a:p>
        </p:txBody>
      </p:sp>
      <p:sp>
        <p:nvSpPr>
          <p:cNvPr id="6" name="Slide Number Placeholder 5"/>
          <p:cNvSpPr>
            <a:spLocks noGrp="1"/>
          </p:cNvSpPr>
          <p:nvPr>
            <p:ph type="sldNum" sz="quarter" idx="12"/>
          </p:nvPr>
        </p:nvSpPr>
        <p:spPr/>
        <p:txBody>
          <a:bodyPr/>
          <a:lstStyle/>
          <a:p>
            <a:fld id="{F50A4E36-00C6-1145-B427-1A185CE8670F}" type="slidenum">
              <a:rPr lang="en-US" smtClean="0"/>
              <a:pPr/>
              <a:t>4</a:t>
            </a:fld>
            <a:endParaRPr lang="en-US"/>
          </a:p>
        </p:txBody>
      </p:sp>
    </p:spTree>
    <p:extLst>
      <p:ext uri="{BB962C8B-B14F-4D97-AF65-F5344CB8AC3E}">
        <p14:creationId xmlns:p14="http://schemas.microsoft.com/office/powerpoint/2010/main" val="18152397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Few Conventions</a:t>
            </a:r>
            <a:endParaRPr lang="en-US" dirty="0"/>
          </a:p>
        </p:txBody>
      </p:sp>
      <p:sp>
        <p:nvSpPr>
          <p:cNvPr id="3" name="Text Placeholder 2"/>
          <p:cNvSpPr>
            <a:spLocks noGrp="1"/>
          </p:cNvSpPr>
          <p:nvPr>
            <p:ph type="body" sz="half" idx="1"/>
          </p:nvPr>
        </p:nvSpPr>
        <p:spPr>
          <a:xfrm>
            <a:off x="380999" y="1562100"/>
            <a:ext cx="8458200" cy="5181600"/>
          </a:xfrm>
        </p:spPr>
        <p:txBody>
          <a:bodyPr/>
          <a:lstStyle/>
          <a:p>
            <a:pPr>
              <a:spcAft>
                <a:spcPts val="600"/>
              </a:spcAft>
            </a:pPr>
            <a:r>
              <a:rPr lang="en-US" dirty="0" smtClean="0"/>
              <a:t>HDF-EOS2 / HDF-EOS5: HDF4/HDF5 format with </a:t>
            </a:r>
            <a:r>
              <a:rPr lang="en-US" b="1" dirty="0" smtClean="0"/>
              <a:t>use</a:t>
            </a:r>
            <a:r>
              <a:rPr lang="en-US" dirty="0" smtClean="0"/>
              <a:t> metadata conventions</a:t>
            </a:r>
          </a:p>
          <a:p>
            <a:pPr>
              <a:spcAft>
                <a:spcPts val="600"/>
              </a:spcAft>
            </a:pPr>
            <a:r>
              <a:rPr lang="en-US" dirty="0" smtClean="0"/>
              <a:t>Climate &amp; Forecast (CF): metadata convention for </a:t>
            </a:r>
            <a:r>
              <a:rPr lang="en-US" b="1" dirty="0" smtClean="0"/>
              <a:t>use</a:t>
            </a:r>
            <a:r>
              <a:rPr lang="en-US" dirty="0" smtClean="0"/>
              <a:t> of data (</a:t>
            </a:r>
            <a:r>
              <a:rPr lang="en-US" dirty="0" err="1" smtClean="0"/>
              <a:t>netCDF</a:t>
            </a:r>
            <a:r>
              <a:rPr lang="en-US" dirty="0" smtClean="0"/>
              <a:t> origin)</a:t>
            </a:r>
          </a:p>
          <a:p>
            <a:pPr>
              <a:spcAft>
                <a:spcPts val="600"/>
              </a:spcAft>
            </a:pPr>
            <a:r>
              <a:rPr lang="en-US" dirty="0" smtClean="0"/>
              <a:t>Attributes for Data Discovery: metadata convention for data </a:t>
            </a:r>
            <a:r>
              <a:rPr lang="en-US" b="1" dirty="0" smtClean="0"/>
              <a:t>discovery</a:t>
            </a:r>
            <a:r>
              <a:rPr lang="en-US" dirty="0" smtClean="0"/>
              <a:t> (</a:t>
            </a:r>
            <a:r>
              <a:rPr lang="en-US" dirty="0" err="1" smtClean="0"/>
              <a:t>Unidata</a:t>
            </a:r>
            <a:r>
              <a:rPr lang="en-US" dirty="0" smtClean="0"/>
              <a:t>, ESIP)</a:t>
            </a:r>
          </a:p>
          <a:p>
            <a:pPr>
              <a:spcAft>
                <a:spcPts val="600"/>
              </a:spcAft>
            </a:pPr>
            <a:r>
              <a:rPr lang="en-US" dirty="0" smtClean="0"/>
              <a:t>Others: ISO 19115 </a:t>
            </a:r>
            <a:r>
              <a:rPr lang="en-US" dirty="0"/>
              <a:t>(</a:t>
            </a:r>
            <a:r>
              <a:rPr lang="en-US" dirty="0" smtClean="0"/>
              <a:t>standard), DIF, ECHO, </a:t>
            </a:r>
            <a:r>
              <a:rPr lang="en-US" dirty="0" err="1" smtClean="0"/>
              <a:t>GeoTIFF</a:t>
            </a:r>
            <a:endParaRPr lang="en-US" dirty="0"/>
          </a:p>
        </p:txBody>
      </p:sp>
      <p:sp>
        <p:nvSpPr>
          <p:cNvPr id="5" name="Date Placeholder 4"/>
          <p:cNvSpPr>
            <a:spLocks noGrp="1"/>
          </p:cNvSpPr>
          <p:nvPr>
            <p:ph type="dt" sz="half" idx="10"/>
          </p:nvPr>
        </p:nvSpPr>
        <p:spPr/>
        <p:txBody>
          <a:bodyPr/>
          <a:lstStyle/>
          <a:p>
            <a:pPr>
              <a:defRPr/>
            </a:pPr>
            <a:r>
              <a:rPr lang="en-US" smtClean="0"/>
              <a:t>July 9 – 12, 2013</a:t>
            </a:r>
            <a:endParaRPr lang="en-US" dirty="0"/>
          </a:p>
        </p:txBody>
      </p:sp>
      <p:sp>
        <p:nvSpPr>
          <p:cNvPr id="6" name="Slide Number Placeholder 5"/>
          <p:cNvSpPr>
            <a:spLocks noGrp="1"/>
          </p:cNvSpPr>
          <p:nvPr>
            <p:ph type="sldNum" sz="quarter" idx="12"/>
          </p:nvPr>
        </p:nvSpPr>
        <p:spPr/>
        <p:txBody>
          <a:bodyPr/>
          <a:lstStyle/>
          <a:p>
            <a:fld id="{F50A4E36-00C6-1145-B427-1A185CE8670F}" type="slidenum">
              <a:rPr lang="en-US" smtClean="0"/>
              <a:pPr/>
              <a:t>5</a:t>
            </a:fld>
            <a:endParaRPr lang="en-US"/>
          </a:p>
        </p:txBody>
      </p:sp>
    </p:spTree>
    <p:extLst>
      <p:ext uri="{BB962C8B-B14F-4D97-AF65-F5344CB8AC3E}">
        <p14:creationId xmlns:p14="http://schemas.microsoft.com/office/powerpoint/2010/main" val="26905201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Interoperability / Translation</a:t>
            </a:r>
            <a:endParaRPr lang="en-US" dirty="0"/>
          </a:p>
        </p:txBody>
      </p:sp>
      <p:sp>
        <p:nvSpPr>
          <p:cNvPr id="3" name="Text Placeholder 2"/>
          <p:cNvSpPr>
            <a:spLocks noGrp="1"/>
          </p:cNvSpPr>
          <p:nvPr>
            <p:ph type="body" sz="half" idx="1"/>
          </p:nvPr>
        </p:nvSpPr>
        <p:spPr>
          <a:xfrm>
            <a:off x="381000" y="990600"/>
            <a:ext cx="8458200" cy="5334000"/>
          </a:xfrm>
        </p:spPr>
        <p:txBody>
          <a:bodyPr/>
          <a:lstStyle/>
          <a:p>
            <a:pPr marL="0" indent="0">
              <a:spcAft>
                <a:spcPts val="1200"/>
              </a:spcAft>
              <a:buNone/>
            </a:pPr>
            <a:r>
              <a:rPr lang="en-US" dirty="0" smtClean="0"/>
              <a:t>Conventions enable interoperability &amp; translation</a:t>
            </a:r>
          </a:p>
          <a:p>
            <a:pPr>
              <a:buFont typeface="Arial" panose="020B0604020202020204" pitchFamily="34" charset="0"/>
              <a:buChar char="•"/>
            </a:pPr>
            <a:r>
              <a:rPr lang="en-US" dirty="0" smtClean="0"/>
              <a:t>Services: </a:t>
            </a:r>
            <a:r>
              <a:rPr lang="en-US" dirty="0" err="1" smtClean="0"/>
              <a:t>OPeNDAP</a:t>
            </a:r>
            <a:r>
              <a:rPr lang="en-US" dirty="0" smtClean="0"/>
              <a:t>, taiga, OGC</a:t>
            </a:r>
          </a:p>
          <a:p>
            <a:pPr>
              <a:buFont typeface="Arial" panose="020B0604020202020204" pitchFamily="34" charset="0"/>
              <a:buChar char="•"/>
            </a:pPr>
            <a:r>
              <a:rPr lang="en-US" dirty="0" smtClean="0"/>
              <a:t>Middleware*: THREDDS, ArcGIS server, ENVI services engine</a:t>
            </a:r>
          </a:p>
          <a:p>
            <a:pPr>
              <a:buFont typeface="Arial" panose="020B0604020202020204" pitchFamily="34" charset="0"/>
              <a:buChar char="•"/>
            </a:pPr>
            <a:r>
              <a:rPr lang="en-US" dirty="0" smtClean="0"/>
              <a:t>Libraries &amp; tools: NCO, GDAL, aughdf5, OGC </a:t>
            </a:r>
            <a:r>
              <a:rPr lang="en-US" dirty="0" err="1" smtClean="0"/>
              <a:t>GeoTools</a:t>
            </a:r>
            <a:r>
              <a:rPr lang="en-US" dirty="0" smtClean="0"/>
              <a:t>, h4mapwriter, </a:t>
            </a:r>
            <a:r>
              <a:rPr lang="en-US" dirty="0" err="1" smtClean="0"/>
              <a:t>ncISO</a:t>
            </a:r>
            <a:r>
              <a:rPr lang="en-US" dirty="0" smtClean="0"/>
              <a:t>, etc.</a:t>
            </a:r>
          </a:p>
          <a:p>
            <a:pPr>
              <a:buFont typeface="Arial" panose="020B0604020202020204" pitchFamily="34" charset="0"/>
              <a:buChar char="•"/>
            </a:pPr>
            <a:endParaRPr lang="en-US" dirty="0"/>
          </a:p>
          <a:p>
            <a:pPr>
              <a:buFont typeface="Arial" panose="020B0604020202020204" pitchFamily="34" charset="0"/>
              <a:buChar char="•"/>
            </a:pPr>
            <a:endParaRPr lang="en-US" dirty="0" smtClean="0"/>
          </a:p>
          <a:p>
            <a:pPr marL="0" indent="0">
              <a:buNone/>
            </a:pPr>
            <a:r>
              <a:rPr lang="en-US" sz="2400" dirty="0" smtClean="0"/>
              <a:t>* Connecting services to data</a:t>
            </a:r>
          </a:p>
        </p:txBody>
      </p:sp>
      <p:sp>
        <p:nvSpPr>
          <p:cNvPr id="5" name="Date Placeholder 4"/>
          <p:cNvSpPr>
            <a:spLocks noGrp="1"/>
          </p:cNvSpPr>
          <p:nvPr>
            <p:ph type="dt" sz="half" idx="10"/>
          </p:nvPr>
        </p:nvSpPr>
        <p:spPr/>
        <p:txBody>
          <a:bodyPr/>
          <a:lstStyle/>
          <a:p>
            <a:pPr>
              <a:defRPr/>
            </a:pPr>
            <a:r>
              <a:rPr lang="en-US" smtClean="0"/>
              <a:t>July 9 – 12, 2013</a:t>
            </a:r>
            <a:endParaRPr lang="en-US" dirty="0"/>
          </a:p>
        </p:txBody>
      </p:sp>
      <p:sp>
        <p:nvSpPr>
          <p:cNvPr id="6" name="Slide Number Placeholder 5"/>
          <p:cNvSpPr>
            <a:spLocks noGrp="1"/>
          </p:cNvSpPr>
          <p:nvPr>
            <p:ph type="sldNum" sz="quarter" idx="12"/>
          </p:nvPr>
        </p:nvSpPr>
        <p:spPr/>
        <p:txBody>
          <a:bodyPr/>
          <a:lstStyle/>
          <a:p>
            <a:fld id="{F50A4E36-00C6-1145-B427-1A185CE8670F}" type="slidenum">
              <a:rPr lang="en-US" smtClean="0"/>
              <a:pPr/>
              <a:t>6</a:t>
            </a:fld>
            <a:endParaRPr lang="en-US"/>
          </a:p>
        </p:txBody>
      </p:sp>
    </p:spTree>
    <p:extLst>
      <p:ext uri="{BB962C8B-B14F-4D97-AF65-F5344CB8AC3E}">
        <p14:creationId xmlns:p14="http://schemas.microsoft.com/office/powerpoint/2010/main" val="13629246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990600"/>
          </a:xfrm>
        </p:spPr>
        <p:txBody>
          <a:bodyPr/>
          <a:lstStyle/>
          <a:p>
            <a:r>
              <a:rPr lang="en-US" dirty="0" smtClean="0"/>
              <a:t>Earth Science Group</a:t>
            </a:r>
            <a:endParaRPr lang="en-US" dirty="0"/>
          </a:p>
        </p:txBody>
      </p:sp>
      <p:sp>
        <p:nvSpPr>
          <p:cNvPr id="3" name="Subtitle 2"/>
          <p:cNvSpPr>
            <a:spLocks noGrp="1"/>
          </p:cNvSpPr>
          <p:nvPr>
            <p:ph type="subTitle" idx="1"/>
          </p:nvPr>
        </p:nvSpPr>
        <p:spPr>
          <a:xfrm>
            <a:off x="1219200" y="3276600"/>
            <a:ext cx="6400800" cy="2743200"/>
          </a:xfrm>
        </p:spPr>
        <p:txBody>
          <a:bodyPr/>
          <a:lstStyle/>
          <a:p>
            <a:r>
              <a:rPr lang="en-US" sz="2800" dirty="0" smtClean="0"/>
              <a:t>Ted </a:t>
            </a:r>
            <a:r>
              <a:rPr lang="en-US" sz="2800" dirty="0" err="1" smtClean="0"/>
              <a:t>Habermann</a:t>
            </a:r>
            <a:endParaRPr lang="en-US" sz="2800" dirty="0" smtClean="0"/>
          </a:p>
          <a:p>
            <a:r>
              <a:rPr lang="en-US" sz="2800" dirty="0" smtClean="0"/>
              <a:t>Kent Yang</a:t>
            </a:r>
          </a:p>
          <a:p>
            <a:r>
              <a:rPr lang="en-US" sz="2800" dirty="0" smtClean="0"/>
              <a:t>H. Joe Lee</a:t>
            </a:r>
          </a:p>
          <a:p>
            <a:r>
              <a:rPr lang="en-US" sz="2800" dirty="0" smtClean="0"/>
              <a:t>Joel Plutchak</a:t>
            </a:r>
            <a:endParaRPr lang="en-US" sz="2800" dirty="0"/>
          </a:p>
        </p:txBody>
      </p:sp>
      <p:sp>
        <p:nvSpPr>
          <p:cNvPr id="4" name="Slide Number Placeholder 3"/>
          <p:cNvSpPr>
            <a:spLocks noGrp="1"/>
          </p:cNvSpPr>
          <p:nvPr>
            <p:ph type="sldNum" sz="quarter" idx="12"/>
          </p:nvPr>
        </p:nvSpPr>
        <p:spPr/>
        <p:txBody>
          <a:bodyPr/>
          <a:lstStyle/>
          <a:p>
            <a:fld id="{736C4BAF-311F-7A41-A7B2-B0FB909503E6}" type="slidenum">
              <a:rPr lang="en-US" smtClean="0"/>
              <a:pPr/>
              <a:t>7</a:t>
            </a:fld>
            <a:endParaRPr lang="en-US" dirty="0"/>
          </a:p>
        </p:txBody>
      </p:sp>
      <p:sp>
        <p:nvSpPr>
          <p:cNvPr id="5" name="Date Placeholder 4"/>
          <p:cNvSpPr>
            <a:spLocks noGrp="1"/>
          </p:cNvSpPr>
          <p:nvPr>
            <p:ph type="dt" sz="half" idx="2"/>
          </p:nvPr>
        </p:nvSpPr>
        <p:spPr/>
        <p:txBody>
          <a:bodyPr/>
          <a:lstStyle/>
          <a:p>
            <a:pPr>
              <a:defRPr/>
            </a:pPr>
            <a:r>
              <a:rPr lang="en-US" smtClean="0"/>
              <a:t>July 9-12, 2013</a:t>
            </a:r>
            <a:endParaRPr lang="en-US" dirty="0"/>
          </a:p>
        </p:txBody>
      </p:sp>
    </p:spTree>
    <p:extLst>
      <p:ext uri="{BB962C8B-B14F-4D97-AF65-F5344CB8AC3E}">
        <p14:creationId xmlns:p14="http://schemas.microsoft.com/office/powerpoint/2010/main" val="306662861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G_Template">
  <a:themeElements>
    <a:clrScheme name="THG">
      <a:dk1>
        <a:sysClr val="windowText" lastClr="000000"/>
      </a:dk1>
      <a:lt1>
        <a:sysClr val="window" lastClr="FFFFFF"/>
      </a:lt1>
      <a:dk2>
        <a:srgbClr val="1F497D"/>
      </a:dk2>
      <a:lt2>
        <a:srgbClr val="EEECE1"/>
      </a:lt2>
      <a:accent1>
        <a:srgbClr val="0000FF"/>
      </a:accent1>
      <a:accent2>
        <a:srgbClr val="BF0000"/>
      </a:accent2>
      <a:accent3>
        <a:srgbClr val="00B050"/>
      </a:accent3>
      <a:accent4>
        <a:srgbClr val="7030A0"/>
      </a:accent4>
      <a:accent5>
        <a:srgbClr val="548DD4"/>
      </a:accent5>
      <a:accent6>
        <a:srgbClr val="FFC000"/>
      </a:accent6>
      <a:hlink>
        <a:srgbClr val="4F81BD"/>
      </a:hlink>
      <a:folHlink>
        <a:srgbClr val="953734"/>
      </a:folHlink>
    </a:clrScheme>
    <a:fontScheme name="THG Theme">
      <a:majorFont>
        <a:latin typeface="Calibri"/>
        <a:ea typeface=""/>
        <a:cs typeface=""/>
      </a:majorFont>
      <a:minorFont>
        <a:latin typeface="Calibri"/>
        <a:ea typeface=""/>
        <a:cs typeface=""/>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resentation on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entation on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entation on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entation on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Presentation on product or service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potx" id="{4647FCE7-A291-4107-BF8A-A66C3012F602}" vid="{AE949CB4-ECB2-4522-A3D4-7FCAF5D961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ESIP_Summer_2103</Template>
  <TotalTime>1635</TotalTime>
  <Words>567</Words>
  <Application>Microsoft Office PowerPoint</Application>
  <PresentationFormat>On-screen Show (4:3)</PresentationFormat>
  <Paragraphs>84</Paragraphs>
  <Slides>7</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Garamond</vt:lpstr>
      <vt:lpstr>Times New Roman</vt:lpstr>
      <vt:lpstr>Wingdings</vt:lpstr>
      <vt:lpstr>THG_Template</vt:lpstr>
      <vt:lpstr>Conventions Overview</vt:lpstr>
      <vt:lpstr>Beginning a Conversation</vt:lpstr>
      <vt:lpstr>Conventions: What’s in a Word?</vt:lpstr>
      <vt:lpstr>Why Conventions?</vt:lpstr>
      <vt:lpstr>A Few Conventions</vt:lpstr>
      <vt:lpstr>Interoperability / Translation</vt:lpstr>
      <vt:lpstr>Earth Science Group</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Joel Plutchak</dc:creator>
  <cp:lastModifiedBy>Joel Plutchak</cp:lastModifiedBy>
  <cp:revision>40</cp:revision>
  <cp:lastPrinted>2013-07-08T02:32:26Z</cp:lastPrinted>
  <dcterms:created xsi:type="dcterms:W3CDTF">2013-06-28T17:42:12Z</dcterms:created>
  <dcterms:modified xsi:type="dcterms:W3CDTF">2013-07-09T13:28:06Z</dcterms:modified>
  <cp:contentStatus/>
</cp:coreProperties>
</file>