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1" r:id="rId3"/>
    <p:sldId id="295" r:id="rId4"/>
    <p:sldId id="302" r:id="rId5"/>
    <p:sldId id="299" r:id="rId6"/>
    <p:sldId id="303" r:id="rId7"/>
    <p:sldId id="300" r:id="rId8"/>
    <p:sldId id="294" r:id="rId9"/>
    <p:sldId id="304" r:id="rId10"/>
    <p:sldId id="271" r:id="rId11"/>
    <p:sldId id="296" r:id="rId12"/>
    <p:sldId id="273" r:id="rId13"/>
    <p:sldId id="297" r:id="rId14"/>
    <p:sldId id="291" r:id="rId15"/>
    <p:sldId id="309" r:id="rId16"/>
    <p:sldId id="306" r:id="rId17"/>
    <p:sldId id="307" r:id="rId18"/>
    <p:sldId id="305" r:id="rId19"/>
    <p:sldId id="265" r:id="rId20"/>
    <p:sldId id="283" r:id="rId21"/>
    <p:sldId id="285" r:id="rId22"/>
    <p:sldId id="266" r:id="rId23"/>
    <p:sldId id="284" r:id="rId24"/>
    <p:sldId id="286" r:id="rId25"/>
    <p:sldId id="310" r:id="rId26"/>
    <p:sldId id="311" r:id="rId27"/>
    <p:sldId id="287" r:id="rId28"/>
    <p:sldId id="270" r:id="rId29"/>
    <p:sldId id="293" r:id="rId30"/>
    <p:sldId id="292" r:id="rId31"/>
    <p:sldId id="312" r:id="rId32"/>
    <p:sldId id="313" r:id="rId33"/>
    <p:sldId id="289" r:id="rId34"/>
    <p:sldId id="308" r:id="rId35"/>
    <p:sldId id="257" r:id="rId36"/>
    <p:sldId id="288" r:id="rId37"/>
    <p:sldId id="259" r:id="rId38"/>
    <p:sldId id="262" r:id="rId39"/>
    <p:sldId id="290" r:id="rId40"/>
    <p:sldId id="263" r:id="rId41"/>
    <p:sldId id="261" r:id="rId42"/>
    <p:sldId id="268" r:id="rId43"/>
    <p:sldId id="260" r:id="rId44"/>
    <p:sldId id="267" r:id="rId45"/>
    <p:sldId id="274" r:id="rId46"/>
    <p:sldId id="279" r:id="rId47"/>
    <p:sldId id="280" r:id="rId48"/>
    <p:sldId id="281" r:id="rId49"/>
    <p:sldId id="282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-1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45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8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8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3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52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9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65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6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3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31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0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4EA1A-60A1-0049-9ACB-595060C66A6A}" type="datetimeFigureOut">
              <a:rPr lang="en-US" smtClean="0"/>
              <a:t>7/9/13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1F0CE-F379-904C-84FB-E67E100265D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Line 24"/>
          <p:cNvSpPr>
            <a:spLocks noChangeShapeType="1"/>
          </p:cNvSpPr>
          <p:nvPr userDrawn="1"/>
        </p:nvSpPr>
        <p:spPr bwMode="auto">
          <a:xfrm>
            <a:off x="142875" y="1020763"/>
            <a:ext cx="8834438" cy="0"/>
          </a:xfrm>
          <a:prstGeom prst="line">
            <a:avLst/>
          </a:prstGeom>
          <a:noFill/>
          <a:ln w="57150" cmpd="thickThin">
            <a:solidFill>
              <a:srgbClr val="6578D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pic>
        <p:nvPicPr>
          <p:cNvPr id="9" name="Picture 32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5162" y="135292"/>
            <a:ext cx="85883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New LOGO.jp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2" y="10886"/>
            <a:ext cx="881743" cy="10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1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itnami.com/stack/mamp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0000"/>
            <a:ext cx="7772400" cy="2378385"/>
          </a:xfrm>
        </p:spPr>
        <p:txBody>
          <a:bodyPr>
            <a:normAutofit/>
          </a:bodyPr>
          <a:lstStyle/>
          <a:p>
            <a:r>
              <a:rPr lang="en-US" dirty="0" smtClean="0"/>
              <a:t>ICESat-2 H5-ES Product Development Strategy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48385"/>
            <a:ext cx="6400800" cy="274839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ESIP Summer 2013</a:t>
            </a:r>
          </a:p>
          <a:p>
            <a:r>
              <a:rPr lang="en-US" dirty="0" smtClean="0"/>
              <a:t>July 9, 2013</a:t>
            </a:r>
          </a:p>
          <a:p>
            <a:endParaRPr lang="en-US" dirty="0"/>
          </a:p>
          <a:p>
            <a:r>
              <a:rPr lang="en-US" sz="2600" dirty="0" smtClean="0"/>
              <a:t>SGT/Jeffrey Lee</a:t>
            </a:r>
          </a:p>
          <a:p>
            <a:r>
              <a:rPr lang="en-US" sz="2600" dirty="0" smtClean="0"/>
              <a:t>NASA GSFC/Wallops Flight Facility</a:t>
            </a:r>
          </a:p>
          <a:p>
            <a:r>
              <a:rPr lang="en-US" sz="2600" dirty="0" err="1" smtClean="0"/>
              <a:t>Jeffrey.e.lee@nasa.gov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6670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495km into the Weeds</a:t>
            </a:r>
            <a:endParaRPr lang="en-US" dirty="0"/>
          </a:p>
        </p:txBody>
      </p:sp>
      <p:pic>
        <p:nvPicPr>
          <p:cNvPr id="5" name="Picture 4" descr="Context-Diagram---v1-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940" y="1189874"/>
            <a:ext cx="8740331" cy="543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4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 ICESat-2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5214555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ct val="0"/>
              </a:spcAft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Research-Class NASA Decadal Survey Mission.</a:t>
            </a:r>
          </a:p>
          <a:p>
            <a:pPr>
              <a:spcAft>
                <a:spcPct val="0"/>
              </a:spcAft>
            </a:pPr>
            <a:r>
              <a:rPr lang="en-US" dirty="0" err="1" smtClean="0">
                <a:latin typeface="Helvetica" charset="0"/>
                <a:ea typeface="ＭＳ Ｐゴシック" charset="0"/>
                <a:cs typeface="ＭＳ Ｐゴシック" charset="0"/>
              </a:rPr>
              <a:t>ICESat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 follow-on; but uses different measurement technique.</a:t>
            </a:r>
          </a:p>
          <a:p>
            <a:pPr>
              <a:spcAft>
                <a:spcPct val="0"/>
              </a:spcAft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Launches In July 2016.</a:t>
            </a:r>
          </a:p>
          <a:p>
            <a:pPr>
              <a:spcAft>
                <a:spcPct val="0"/>
              </a:spcAft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Science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Objectives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: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lvl="1">
              <a:spcAft>
                <a:spcPct val="0"/>
              </a:spcAft>
            </a:pPr>
            <a:r>
              <a:rPr lang="en-US" dirty="0">
                <a:latin typeface="Helvetica" charset="0"/>
                <a:ea typeface="ＭＳ Ｐゴシック" charset="0"/>
              </a:rPr>
              <a:t>Determine polar ice sheet mass balance;  understand controlling mechanisms; examine how ice sheets will impact global sea level and ocean circulation in a changing climate.</a:t>
            </a:r>
          </a:p>
          <a:p>
            <a:pPr lvl="1">
              <a:spcAft>
                <a:spcPct val="0"/>
              </a:spcAft>
            </a:pPr>
            <a:r>
              <a:rPr lang="en-US" dirty="0">
                <a:latin typeface="Helvetica" charset="0"/>
                <a:ea typeface="ＭＳ Ｐゴシック" charset="0"/>
              </a:rPr>
              <a:t>Measure sea-ice thickness to understand ice/ocean/atmosphere exchanges of energy, mass and moisture.</a:t>
            </a:r>
          </a:p>
          <a:p>
            <a:pPr>
              <a:spcAft>
                <a:spcPct val="0"/>
              </a:spcAft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Mission Characteristics :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lvl="1">
              <a:spcAft>
                <a:spcPct val="0"/>
              </a:spcAft>
              <a:buFont typeface="Arial" charset="0"/>
              <a:buChar char="•"/>
            </a:pPr>
            <a:r>
              <a:rPr lang="en-US" dirty="0" smtClean="0">
                <a:latin typeface="Helvetica" charset="0"/>
                <a:ea typeface="ＭＳ Ｐゴシック" charset="0"/>
              </a:rPr>
              <a:t>Advanced </a:t>
            </a:r>
            <a:r>
              <a:rPr lang="en-US" dirty="0">
                <a:latin typeface="Helvetica" charset="0"/>
                <a:ea typeface="ＭＳ Ｐゴシック" charset="0"/>
              </a:rPr>
              <a:t>Topographic Laser Altimeter System (ATLAS)- New Micro Pulse Altimeter, High PRF, low pulse energy, Multi-beam photon counting </a:t>
            </a:r>
            <a:r>
              <a:rPr lang="en-US" dirty="0" smtClean="0">
                <a:latin typeface="Helvetica" charset="0"/>
                <a:ea typeface="ＭＳ Ｐゴシック" charset="0"/>
              </a:rPr>
              <a:t>system.</a:t>
            </a:r>
            <a:endParaRPr lang="en-US" dirty="0">
              <a:latin typeface="Helvetica" charset="0"/>
              <a:ea typeface="ＭＳ Ｐゴシック" charset="0"/>
            </a:endParaRPr>
          </a:p>
          <a:p>
            <a:pPr lvl="1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Repeat </a:t>
            </a:r>
            <a:r>
              <a:rPr lang="en-US" dirty="0" err="1">
                <a:latin typeface="Helvetica" charset="0"/>
                <a:ea typeface="ＭＳ Ｐゴシック" charset="0"/>
              </a:rPr>
              <a:t>ICESat</a:t>
            </a:r>
            <a:r>
              <a:rPr lang="en-US" dirty="0">
                <a:latin typeface="Helvetica" charset="0"/>
                <a:ea typeface="ＭＳ Ｐゴシック" charset="0"/>
              </a:rPr>
              <a:t> ground-</a:t>
            </a:r>
            <a:r>
              <a:rPr lang="en-US" dirty="0" smtClean="0">
                <a:latin typeface="Helvetica" charset="0"/>
                <a:ea typeface="ＭＳ Ｐゴシック" charset="0"/>
              </a:rPr>
              <a:t>track.</a:t>
            </a:r>
            <a:endParaRPr lang="en-US" dirty="0">
              <a:latin typeface="Helvetica" charset="0"/>
              <a:ea typeface="ＭＳ Ｐゴシック" charset="0"/>
            </a:endParaRPr>
          </a:p>
          <a:p>
            <a:pPr lvl="1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Orbit: </a:t>
            </a:r>
            <a:r>
              <a:rPr lang="en-US" dirty="0" smtClean="0">
                <a:latin typeface="Helvetica" charset="0"/>
                <a:ea typeface="ＭＳ Ｐゴシック" charset="0"/>
              </a:rPr>
              <a:t>495 </a:t>
            </a:r>
            <a:r>
              <a:rPr lang="en-US" dirty="0">
                <a:latin typeface="Helvetica" charset="0"/>
                <a:ea typeface="ＭＳ Ｐゴシック" charset="0"/>
              </a:rPr>
              <a:t>km, </a:t>
            </a:r>
            <a:r>
              <a:rPr lang="en-US" dirty="0" smtClean="0">
                <a:latin typeface="Helvetica" charset="0"/>
                <a:ea typeface="ＭＳ Ｐゴシック" charset="0"/>
              </a:rPr>
              <a:t>94</a:t>
            </a:r>
            <a:r>
              <a:rPr lang="en-US" dirty="0">
                <a:latin typeface="Helvetica" charset="0"/>
                <a:ea typeface="ＭＳ Ｐゴシック" charset="0"/>
              </a:rPr>
              <a:t>° inclination, 91-day </a:t>
            </a:r>
            <a:r>
              <a:rPr lang="en-US" dirty="0" smtClean="0">
                <a:latin typeface="Helvetica" charset="0"/>
                <a:ea typeface="ＭＳ Ｐゴシック" charset="0"/>
              </a:rPr>
              <a:t>repeat.</a:t>
            </a:r>
            <a:endParaRPr lang="en-US" dirty="0">
              <a:latin typeface="Helvetica" charset="0"/>
              <a:ea typeface="ＭＳ Ｐゴシック" charset="0"/>
            </a:endParaRPr>
          </a:p>
          <a:p>
            <a:pPr lvl="1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Pointing accuracy ± 10 </a:t>
            </a:r>
            <a:r>
              <a:rPr lang="en-US" dirty="0" err="1">
                <a:latin typeface="Helvetica" charset="0"/>
                <a:ea typeface="ＭＳ Ｐゴシック" charset="0"/>
              </a:rPr>
              <a:t>arcseconds</a:t>
            </a:r>
            <a:r>
              <a:rPr lang="en-US" dirty="0">
                <a:latin typeface="Helvetica" charset="0"/>
                <a:ea typeface="ＭＳ Ｐゴシック" charset="0"/>
              </a:rPr>
              <a:t> (± 30 m on ground</a:t>
            </a:r>
            <a:r>
              <a:rPr lang="en-US" dirty="0" smtClean="0">
                <a:latin typeface="Helvetica" charset="0"/>
                <a:ea typeface="ＭＳ Ｐゴシック" charset="0"/>
              </a:rPr>
              <a:t>)</a:t>
            </a:r>
          </a:p>
          <a:p>
            <a:pPr lvl="1">
              <a:spcAft>
                <a:spcPct val="0"/>
              </a:spcAft>
              <a:buFont typeface="Arial" charset="0"/>
              <a:buChar char="•"/>
            </a:pPr>
            <a:r>
              <a:rPr lang="en-US" dirty="0" smtClean="0">
                <a:latin typeface="Helvetica" charset="0"/>
                <a:ea typeface="ＭＳ Ｐゴシック" charset="0"/>
              </a:rPr>
              <a:t>10,000 shots/sec; 3 photons/shot.</a:t>
            </a:r>
            <a:endParaRPr lang="en-US" dirty="0">
              <a:latin typeface="Helvetica" charset="0"/>
              <a:ea typeface="ＭＳ Ｐゴシック" charset="0"/>
            </a:endParaRPr>
          </a:p>
          <a:p>
            <a:pPr lvl="1">
              <a:spcAft>
                <a:spcPct val="0"/>
              </a:spcAft>
              <a:buFont typeface="Arial" charset="0"/>
              <a:buChar char="•"/>
            </a:pPr>
            <a:endParaRPr lang="en-US" sz="2000" b="1" dirty="0">
              <a:latin typeface="Helvetica" charset="0"/>
              <a:ea typeface="ＭＳ Ｐゴシック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80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 Ground System</a:t>
            </a:r>
            <a:endParaRPr lang="en-US" dirty="0"/>
          </a:p>
        </p:txBody>
      </p:sp>
      <p:pic>
        <p:nvPicPr>
          <p:cNvPr id="4" name="Picture 3" descr="Ground Sys Context dia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876" y="1161600"/>
            <a:ext cx="7531334" cy="54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72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 SIPS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8144"/>
            <a:ext cx="8229600" cy="483802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The ICESat-2 Science Investigator-led Processing System (SIPS) </a:t>
            </a:r>
          </a:p>
          <a:p>
            <a:pPr lvl="1"/>
            <a:r>
              <a:rPr lang="en-US" sz="2400" dirty="0"/>
              <a:t>Ingests ATLAS and required spacecraft L0 data</a:t>
            </a:r>
          </a:p>
          <a:p>
            <a:pPr lvl="1"/>
            <a:r>
              <a:rPr lang="en-US" sz="2400" dirty="0"/>
              <a:t>Ingests ancillary data from external sources</a:t>
            </a:r>
          </a:p>
          <a:p>
            <a:pPr lvl="1"/>
            <a:r>
              <a:rPr lang="en-US" sz="2400" dirty="0"/>
              <a:t>Creates all ICESat-2 standard data products</a:t>
            </a:r>
          </a:p>
          <a:p>
            <a:pPr lvl="1"/>
            <a:r>
              <a:rPr lang="en-US" sz="2400" dirty="0"/>
              <a:t>Performs verification of the standard data products via automated QA</a:t>
            </a:r>
          </a:p>
          <a:p>
            <a:pPr lvl="1"/>
            <a:r>
              <a:rPr lang="en-US" sz="2400" dirty="0"/>
              <a:t>Archives all ingested and created data</a:t>
            </a:r>
          </a:p>
          <a:p>
            <a:pPr lvl="1"/>
            <a:r>
              <a:rPr lang="en-US" sz="2400" dirty="0"/>
              <a:t>Distributes the standard data products under the guidance of the Project Science Office to the Science Team for validation</a:t>
            </a:r>
          </a:p>
          <a:p>
            <a:pPr lvl="1"/>
            <a:r>
              <a:rPr lang="en-US" sz="2400" dirty="0"/>
              <a:t>Distributes all Project Science Office approved standard data products to the data </a:t>
            </a:r>
            <a:r>
              <a:rPr lang="en-US" sz="2400" dirty="0" smtClean="0"/>
              <a:t>center (NSIDC) </a:t>
            </a:r>
            <a:r>
              <a:rPr lang="en-US" sz="2400" dirty="0"/>
              <a:t>for public dissemination</a:t>
            </a:r>
          </a:p>
          <a:p>
            <a:pPr marL="457200" lvl="1" indent="0">
              <a:buNone/>
            </a:pPr>
            <a:endParaRPr lang="en-US" dirty="0">
              <a:latin typeface="Calibri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7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 SIPS</a:t>
            </a:r>
            <a:endParaRPr lang="en-US" dirty="0"/>
          </a:p>
        </p:txBody>
      </p:sp>
      <p:pic>
        <p:nvPicPr>
          <p:cNvPr id="4" name="Picture 3" descr="Grouns System Interface Diagram_v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3352" y="1214050"/>
            <a:ext cx="7517606" cy="542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6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 ASAS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“ASAS </a:t>
            </a:r>
            <a:r>
              <a:rPr lang="en-US" dirty="0"/>
              <a:t>is the </a:t>
            </a:r>
            <a:r>
              <a:rPr lang="en-US" dirty="0" smtClean="0"/>
              <a:t>ATLAS Science Algorithm Software </a:t>
            </a:r>
            <a:r>
              <a:rPr lang="en-US" dirty="0"/>
              <a:t>that will be used to produce Level 1 through Level 3 standard data products as well as the associated product quality assessments and metadata information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Transforms L0 satellite measurements into calibrated science parameters.</a:t>
            </a:r>
          </a:p>
          <a:p>
            <a:r>
              <a:rPr lang="en-US" dirty="0" smtClean="0"/>
              <a:t>Several </a:t>
            </a:r>
            <a:r>
              <a:rPr lang="en-US" dirty="0"/>
              <a:t>independent processing engines (PGEs) </a:t>
            </a:r>
            <a:r>
              <a:rPr lang="en-US" dirty="0" smtClean="0"/>
              <a:t>used within </a:t>
            </a:r>
            <a:r>
              <a:rPr lang="en-US" dirty="0"/>
              <a:t>SIPS to create standard data products. (PGE=product generation executable)</a:t>
            </a:r>
          </a:p>
          <a:p>
            <a:r>
              <a:rPr lang="en-US" dirty="0"/>
              <a:t>Class C (non-safety) compliant software effort.</a:t>
            </a:r>
          </a:p>
          <a:p>
            <a:r>
              <a:rPr lang="en-US" dirty="0"/>
              <a:t>Responsible for implementation of 10 ATLAS ATBDs.</a:t>
            </a:r>
          </a:p>
          <a:p>
            <a:r>
              <a:rPr lang="en-US" dirty="0"/>
              <a:t>Responsible for delivering software to produce 20 Standard Data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4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: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Satellite Mission Data Systems Requirements</a:t>
            </a:r>
            <a:endParaRPr lang="en-US" dirty="0" smtClean="0"/>
          </a:p>
          <a:p>
            <a:pPr lvl="1"/>
            <a:r>
              <a:rPr lang="en-US" dirty="0" smtClean="0"/>
              <a:t>c</a:t>
            </a:r>
            <a:r>
              <a:rPr lang="en-US" dirty="0"/>
              <a:t>) Science algorithms used to generate the standard science data products listed in Table 1 shall be documented in </a:t>
            </a:r>
            <a:r>
              <a:rPr lang="en-US" dirty="0">
                <a:solidFill>
                  <a:srgbClr val="FF0000"/>
                </a:solidFill>
              </a:rPr>
              <a:t>Algorithm Theoretical Basis Documents </a:t>
            </a:r>
            <a:r>
              <a:rPr lang="en-US" dirty="0"/>
              <a:t>(ATBDs)</a:t>
            </a:r>
            <a:r>
              <a:rPr lang="en-US" dirty="0" smtClean="0"/>
              <a:t>.</a:t>
            </a:r>
          </a:p>
          <a:p>
            <a:pPr marL="400050" lvl="1" indent="0">
              <a:buNone/>
            </a:pPr>
            <a:r>
              <a:rPr lang="en-US" dirty="0" smtClean="0"/>
              <a:t>----------</a:t>
            </a:r>
            <a:endParaRPr lang="en-US" dirty="0"/>
          </a:p>
          <a:p>
            <a:pPr lvl="1"/>
            <a:r>
              <a:rPr lang="en-US" dirty="0" smtClean="0"/>
              <a:t>a</a:t>
            </a:r>
            <a:r>
              <a:rPr lang="en-US" dirty="0"/>
              <a:t>) &lt;&lt;project/instrument name(s)&gt;&gt; </a:t>
            </a:r>
            <a:r>
              <a:rPr lang="en-US" dirty="0">
                <a:solidFill>
                  <a:srgbClr val="FF0000"/>
                </a:solidFill>
              </a:rPr>
              <a:t>science data product formats</a:t>
            </a:r>
            <a:r>
              <a:rPr lang="en-US" dirty="0"/>
              <a:t> shall conform to the &lt;&lt;standard selected from the published list of ESD-approved Data System Standards&gt;&gt;.</a:t>
            </a:r>
          </a:p>
          <a:p>
            <a:pPr lvl="1"/>
            <a:r>
              <a:rPr lang="en-US" dirty="0"/>
              <a:t>b) The &lt;&lt;mission/instrument name(s)&gt;&gt; science data products metadata shall conform to </a:t>
            </a:r>
            <a:r>
              <a:rPr lang="en-US" dirty="0">
                <a:solidFill>
                  <a:srgbClr val="FF0000"/>
                </a:solidFill>
              </a:rPr>
              <a:t>ISO 19115 Geographic Information - Metadata standards </a:t>
            </a:r>
            <a:r>
              <a:rPr lang="en-US" dirty="0"/>
              <a:t>and adhere to the Metadata Requirements – Base Reference for NASA Earth Science Data Products document published at http://</a:t>
            </a:r>
            <a:r>
              <a:rPr lang="en-US" dirty="0" err="1"/>
              <a:t>earthdata.nasa.gov</a:t>
            </a:r>
            <a:r>
              <a:rPr lang="en-US" dirty="0"/>
              <a:t>/about-</a:t>
            </a:r>
            <a:r>
              <a:rPr lang="en-US" dirty="0" err="1"/>
              <a:t>eosdis</a:t>
            </a:r>
            <a:r>
              <a:rPr lang="en-US" dirty="0"/>
              <a:t>/requirements , and the &lt;&lt;project name&gt;&gt; shall baseline to a specific initial version before launch.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19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ASAS Product Design Strategy</a:t>
            </a:r>
            <a:endParaRPr lang="en-US" dirty="0"/>
          </a:p>
        </p:txBody>
      </p:sp>
      <p:pic>
        <p:nvPicPr>
          <p:cNvPr id="4" name="Picture 3" descr="Screen Shot 2013-07-05 at 12.44.49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071" y="1346719"/>
            <a:ext cx="7964714" cy="512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0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072"/>
            <a:ext cx="8229600" cy="4847092"/>
          </a:xfrm>
        </p:spPr>
        <p:txBody>
          <a:bodyPr>
            <a:normAutofit/>
          </a:bodyPr>
          <a:lstStyle/>
          <a:p>
            <a:r>
              <a:rPr lang="en-US" dirty="0" smtClean="0"/>
              <a:t>ICESat-2 is a research-class mission.</a:t>
            </a:r>
          </a:p>
          <a:p>
            <a:r>
              <a:rPr lang="en-US" dirty="0" smtClean="0"/>
              <a:t>SIPS will create 20 Standard Data Products.</a:t>
            </a:r>
          </a:p>
          <a:p>
            <a:pPr lvl="1"/>
            <a:r>
              <a:rPr lang="en-US" dirty="0" smtClean="0"/>
              <a:t>L1A through L3B.</a:t>
            </a:r>
          </a:p>
          <a:p>
            <a:pPr lvl="1"/>
            <a:r>
              <a:rPr lang="en-US" dirty="0"/>
              <a:t>Both along-track and </a:t>
            </a:r>
            <a:r>
              <a:rPr lang="en-US" dirty="0" smtClean="0"/>
              <a:t>gridded.</a:t>
            </a:r>
          </a:p>
          <a:p>
            <a:r>
              <a:rPr lang="en-US" dirty="0" smtClean="0"/>
              <a:t>Over 3,200 science parameters.</a:t>
            </a:r>
          </a:p>
          <a:p>
            <a:r>
              <a:rPr lang="en-US" dirty="0" smtClean="0"/>
              <a:t>80 GB L0 data daily.</a:t>
            </a:r>
          </a:p>
          <a:p>
            <a:r>
              <a:rPr lang="en-US" dirty="0" smtClean="0"/>
              <a:t>2.9 TB of L1A-L3B data daily.</a:t>
            </a:r>
          </a:p>
          <a:p>
            <a:r>
              <a:rPr lang="en-US" dirty="0" smtClean="0"/>
              <a:t>3.5 PB over 3 years.</a:t>
            </a:r>
          </a:p>
        </p:txBody>
      </p:sp>
    </p:spTree>
    <p:extLst>
      <p:ext uri="{BB962C8B-B14F-4D97-AF65-F5344CB8AC3E}">
        <p14:creationId xmlns:p14="http://schemas.microsoft.com/office/powerpoint/2010/main" val="3351091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Lots of experience producing HDF5 products for GLAS_HDF, MABEL &amp; SIMPL.</a:t>
            </a:r>
          </a:p>
          <a:p>
            <a:r>
              <a:rPr lang="en-US" dirty="0" smtClean="0"/>
              <a:t>Number of products &amp; parameters = large SLOC count.</a:t>
            </a:r>
          </a:p>
          <a:p>
            <a:r>
              <a:rPr lang="en-US" dirty="0" smtClean="0"/>
              <a:t>Experience with GLAS says we need a database (data dictionary) to maintain product and parameter descriptions, units, etc.</a:t>
            </a:r>
          </a:p>
          <a:p>
            <a:r>
              <a:rPr lang="en-US" dirty="0" smtClean="0"/>
              <a:t>With past projects, we used a “template” solution for Metadata.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2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web-based product data dictionary (database) to store and maintain relationships between files/groups/attributes/parameters (</a:t>
            </a:r>
            <a:r>
              <a:rPr lang="en-US" dirty="0" err="1" smtClean="0"/>
              <a:t>mySQL</a:t>
            </a:r>
            <a:r>
              <a:rPr lang="en-US" dirty="0" smtClean="0"/>
              <a:t>/PHP : </a:t>
            </a:r>
            <a:r>
              <a:rPr lang="en-US" b="1" dirty="0" smtClean="0"/>
              <a:t>h5es_builder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Software to read output from the product data dictionary and create an HDF5 template file (Fortran : </a:t>
            </a:r>
            <a:r>
              <a:rPr lang="en-US" b="1" dirty="0" smtClean="0"/>
              <a:t>h5es_creator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A strategy to integrate this toolset into the ASAS product-development workflow.</a:t>
            </a:r>
          </a:p>
          <a:p>
            <a:pPr marL="0" indent="0">
              <a:buNone/>
            </a:pPr>
            <a:r>
              <a:rPr lang="en-US" sz="4800" dirty="0" smtClean="0"/>
              <a:t>…H5-ES</a:t>
            </a:r>
          </a:p>
        </p:txBody>
      </p:sp>
    </p:spTree>
    <p:extLst>
      <p:ext uri="{BB962C8B-B14F-4D97-AF65-F5344CB8AC3E}">
        <p14:creationId xmlns:p14="http://schemas.microsoft.com/office/powerpoint/2010/main" val="2937359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H5-ES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H5-ES = HDF5 Earth Science.</a:t>
            </a:r>
          </a:p>
          <a:p>
            <a:r>
              <a:rPr lang="en-US" dirty="0"/>
              <a:t>ICESat-2 “flavor” of HDF5. </a:t>
            </a:r>
          </a:p>
          <a:p>
            <a:pPr lvl="1"/>
            <a:r>
              <a:rPr lang="en-US" dirty="0"/>
              <a:t>Nearly identical to GLAS_HDF, MABEL &amp; SIMPL.</a:t>
            </a:r>
          </a:p>
          <a:p>
            <a:pPr lvl="1"/>
            <a:r>
              <a:rPr lang="en-US" dirty="0"/>
              <a:t>Fairly consistent with Aura &amp; SMAP</a:t>
            </a:r>
            <a:r>
              <a:rPr lang="en-US" dirty="0" smtClean="0"/>
              <a:t>.</a:t>
            </a:r>
          </a:p>
          <a:p>
            <a:r>
              <a:rPr lang="en-US" dirty="0" smtClean="0"/>
              <a:t>ICESat-2 product development toolkit and associated Fortran H5_LT-like software library.</a:t>
            </a:r>
          </a:p>
          <a:p>
            <a:r>
              <a:rPr lang="en-US" dirty="0" smtClean="0"/>
              <a:t>ICESat-2 product development strategy.</a:t>
            </a:r>
          </a:p>
          <a:p>
            <a:r>
              <a:rPr lang="en-US" dirty="0"/>
              <a:t>The result of a 6 week whirlwind development effort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9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H5-ES File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7926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HDF5 file format.</a:t>
            </a:r>
          </a:p>
          <a:p>
            <a:r>
              <a:rPr lang="en-US" dirty="0" smtClean="0"/>
              <a:t>HDF5 logical grouping</a:t>
            </a:r>
            <a:r>
              <a:rPr lang="en-US" dirty="0"/>
              <a:t>.</a:t>
            </a:r>
          </a:p>
          <a:p>
            <a:r>
              <a:rPr lang="en-US" dirty="0" smtClean="0"/>
              <a:t>Science </a:t>
            </a:r>
            <a:r>
              <a:rPr lang="en-US" dirty="0"/>
              <a:t>data stored as </a:t>
            </a:r>
            <a:r>
              <a:rPr lang="en-US" dirty="0" smtClean="0"/>
              <a:t>HDF5 chunked datasets with CF</a:t>
            </a:r>
            <a:r>
              <a:rPr lang="en-US" dirty="0"/>
              <a:t> </a:t>
            </a:r>
            <a:r>
              <a:rPr lang="en-US" dirty="0" smtClean="0"/>
              <a:t>attributes and internal </a:t>
            </a:r>
            <a:r>
              <a:rPr lang="en-US" dirty="0" err="1"/>
              <a:t>g</a:t>
            </a:r>
            <a:r>
              <a:rPr lang="en-US" dirty="0" err="1" smtClean="0"/>
              <a:t>zip</a:t>
            </a:r>
            <a:r>
              <a:rPr lang="en-US" dirty="0" smtClean="0"/>
              <a:t> compression</a:t>
            </a:r>
            <a:r>
              <a:rPr lang="en-US" dirty="0"/>
              <a:t>.</a:t>
            </a:r>
          </a:p>
          <a:p>
            <a:r>
              <a:rPr lang="en-US" dirty="0"/>
              <a:t>Ancillary Data stored as HDF5 compact </a:t>
            </a:r>
            <a:r>
              <a:rPr lang="en-US" dirty="0" smtClean="0"/>
              <a:t>datasets with CF attributes.</a:t>
            </a:r>
          </a:p>
          <a:p>
            <a:r>
              <a:rPr lang="en-US" dirty="0" smtClean="0"/>
              <a:t>CF-style global metadata as HDF5 attributes.</a:t>
            </a:r>
            <a:endParaRPr lang="en-US" dirty="0"/>
          </a:p>
          <a:p>
            <a:r>
              <a:rPr lang="en-US" dirty="0" smtClean="0"/>
              <a:t>Structured metadata (HDF5 Groups/Attributes) sufficient </a:t>
            </a:r>
            <a:r>
              <a:rPr lang="en-US" dirty="0"/>
              <a:t>to generate an </a:t>
            </a:r>
            <a:r>
              <a:rPr lang="en-US" dirty="0" smtClean="0"/>
              <a:t>ISO 19115 representation.</a:t>
            </a:r>
            <a:endParaRPr lang="en-US" dirty="0"/>
          </a:p>
          <a:p>
            <a:r>
              <a:rPr lang="en-US" dirty="0" smtClean="0"/>
              <a:t>Best</a:t>
            </a:r>
            <a:r>
              <a:rPr lang="en-US" dirty="0"/>
              <a:t>-effort </a:t>
            </a:r>
            <a:r>
              <a:rPr lang="en-US" dirty="0" err="1"/>
              <a:t>netCDF</a:t>
            </a:r>
            <a:r>
              <a:rPr lang="en-US" dirty="0"/>
              <a:t>-extended </a:t>
            </a:r>
            <a:r>
              <a:rPr lang="en-US" dirty="0" smtClean="0"/>
              <a:t>compatibility.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72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Pieces of the Puzzle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1328057"/>
            <a:ext cx="1397000" cy="723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884" y="1328057"/>
            <a:ext cx="1524000" cy="85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200" y="4671786"/>
            <a:ext cx="1384300" cy="1651000"/>
          </a:xfrm>
          <a:prstGeom prst="rect">
            <a:avLst/>
          </a:prstGeom>
        </p:spPr>
      </p:pic>
      <p:pic>
        <p:nvPicPr>
          <p:cNvPr id="7" name="Picture 6" descr="Screen Shot 2013-07-06 at 10.43.08 A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9402" y="4971143"/>
            <a:ext cx="1612822" cy="1460500"/>
          </a:xfrm>
          <a:prstGeom prst="rect">
            <a:avLst/>
          </a:prstGeom>
        </p:spPr>
      </p:pic>
      <p:pic>
        <p:nvPicPr>
          <p:cNvPr id="8" name="Picture 7" descr="Screen Shot 2013-07-06 at 10.43.54 AM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422" y="1934029"/>
            <a:ext cx="3538864" cy="4216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128" y="2839357"/>
            <a:ext cx="26416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15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H5-ES :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5358"/>
            <a:ext cx="8229600" cy="481080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Implemented in a standalone Fortran 2003 module.</a:t>
            </a:r>
          </a:p>
          <a:p>
            <a:r>
              <a:rPr lang="en-US" dirty="0" smtClean="0"/>
              <a:t>Uses HDF5 Fortran 2003 C-based I/O.</a:t>
            </a:r>
          </a:p>
          <a:p>
            <a:r>
              <a:rPr lang="en-US" dirty="0" smtClean="0"/>
              <a:t>Extends H5_LT-like functionality to:</a:t>
            </a:r>
          </a:p>
          <a:p>
            <a:pPr lvl="1"/>
            <a:r>
              <a:rPr lang="en-US" dirty="0" smtClean="0"/>
              <a:t>Chunked/compressed datasets.</a:t>
            </a:r>
          </a:p>
          <a:p>
            <a:pPr lvl="1"/>
            <a:r>
              <a:rPr lang="en-US" dirty="0" smtClean="0"/>
              <a:t>Partial I/O.</a:t>
            </a:r>
          </a:p>
          <a:p>
            <a:pPr lvl="1"/>
            <a:r>
              <a:rPr lang="en-US" dirty="0" smtClean="0"/>
              <a:t>Multiple dimensions.</a:t>
            </a:r>
          </a:p>
          <a:p>
            <a:r>
              <a:rPr lang="en-US" dirty="0" smtClean="0"/>
              <a:t>Supports CF parameter attributes.</a:t>
            </a:r>
          </a:p>
          <a:p>
            <a:r>
              <a:rPr lang="en-US" dirty="0" smtClean="0"/>
              <a:t>Currently 3,722 CLOC.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01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H5-ES Library :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514" y="1189874"/>
            <a:ext cx="7783285" cy="5323412"/>
          </a:xfrm>
        </p:spPr>
        <p:txBody>
          <a:bodyPr>
            <a:noAutofit/>
          </a:bodyPr>
          <a:lstStyle/>
          <a:p>
            <a:r>
              <a:rPr lang="en-US" sz="1050" dirty="0"/>
              <a:t>File</a:t>
            </a:r>
          </a:p>
          <a:p>
            <a:pPr lvl="1"/>
            <a:r>
              <a:rPr lang="en-US" sz="900" dirty="0"/>
              <a:t>h5_create_file_n      - Creates a h5 file with </a:t>
            </a:r>
            <a:r>
              <a:rPr lang="en-US" sz="900" dirty="0" smtClean="0"/>
              <a:t>attributes &amp; </a:t>
            </a:r>
            <a:r>
              <a:rPr lang="en-US" sz="900" dirty="0"/>
              <a:t>appropriate settings</a:t>
            </a:r>
          </a:p>
          <a:p>
            <a:pPr lvl="1"/>
            <a:r>
              <a:rPr lang="en-US" sz="900" dirty="0"/>
              <a:t>h5_open_file_n        - Opens a h5 file and reads </a:t>
            </a:r>
            <a:r>
              <a:rPr lang="en-US" sz="900" dirty="0" smtClean="0"/>
              <a:t>attributes</a:t>
            </a:r>
            <a:endParaRPr lang="en-US" sz="900" dirty="0"/>
          </a:p>
          <a:p>
            <a:endParaRPr lang="en-US" sz="1050" dirty="0"/>
          </a:p>
          <a:p>
            <a:r>
              <a:rPr lang="en-US" sz="1050" dirty="0"/>
              <a:t>Group</a:t>
            </a:r>
          </a:p>
          <a:p>
            <a:pPr lvl="1"/>
            <a:r>
              <a:rPr lang="en-US" sz="900" dirty="0"/>
              <a:t>h5_create_group_n     - Creates a group with </a:t>
            </a:r>
            <a:r>
              <a:rPr lang="en-US" sz="900" dirty="0" smtClean="0"/>
              <a:t>attributes &amp; </a:t>
            </a:r>
            <a:r>
              <a:rPr lang="en-US" sz="900" dirty="0"/>
              <a:t>appropriate settings</a:t>
            </a:r>
          </a:p>
          <a:p>
            <a:pPr lvl="1"/>
            <a:r>
              <a:rPr lang="en-US" sz="900" dirty="0"/>
              <a:t>h5_open_group_n       - Opens a group and reads </a:t>
            </a:r>
            <a:r>
              <a:rPr lang="en-US" sz="900" dirty="0" smtClean="0"/>
              <a:t>attributes</a:t>
            </a:r>
            <a:endParaRPr lang="en-US" sz="900" dirty="0"/>
          </a:p>
          <a:p>
            <a:endParaRPr lang="en-US" sz="1050" dirty="0"/>
          </a:p>
          <a:p>
            <a:r>
              <a:rPr lang="en-US" sz="1050" dirty="0"/>
              <a:t>Parameter</a:t>
            </a:r>
          </a:p>
          <a:p>
            <a:pPr lvl="1"/>
            <a:r>
              <a:rPr lang="en-US" sz="900" dirty="0"/>
              <a:t>h5_create_param_n     - Returns initialized parameter data</a:t>
            </a:r>
          </a:p>
          <a:p>
            <a:pPr lvl="1"/>
            <a:r>
              <a:rPr lang="en-US" sz="900" dirty="0"/>
              <a:t>h5_open_param_n       - Opens an existing parameter</a:t>
            </a:r>
          </a:p>
          <a:p>
            <a:pPr lvl="1"/>
            <a:r>
              <a:rPr lang="en-US" sz="900" dirty="0"/>
              <a:t>h5_close_param_n      - Closes an existing parameter</a:t>
            </a:r>
          </a:p>
          <a:p>
            <a:pPr lvl="1"/>
            <a:r>
              <a:rPr lang="en-US" sz="900" dirty="0"/>
              <a:t>h5_extend_param_n     - Extends a chunked dataset to write</a:t>
            </a:r>
          </a:p>
          <a:p>
            <a:pPr lvl="1"/>
            <a:r>
              <a:rPr lang="en-US" sz="900" dirty="0"/>
              <a:t>h5_select_chunk_n     - Select a chunk of a chunked dataset to read</a:t>
            </a:r>
          </a:p>
          <a:p>
            <a:pPr lvl="1"/>
            <a:r>
              <a:rPr lang="en-US" sz="900" dirty="0"/>
              <a:t>h5_read_param_n       - Reads HDF5 parameter data</a:t>
            </a:r>
          </a:p>
          <a:p>
            <a:pPr lvl="1"/>
            <a:r>
              <a:rPr lang="en-US" sz="900" dirty="0"/>
              <a:t>h5_write_param_n      - Reads HDF5 parameter data</a:t>
            </a:r>
          </a:p>
          <a:p>
            <a:endParaRPr lang="en-US" sz="1050" dirty="0"/>
          </a:p>
          <a:p>
            <a:r>
              <a:rPr lang="en-US" sz="1050" dirty="0"/>
              <a:t>Attribute</a:t>
            </a:r>
          </a:p>
          <a:p>
            <a:pPr lvl="1"/>
            <a:r>
              <a:rPr lang="en-US" sz="900" dirty="0"/>
              <a:t>h5_open_attr_n        - Opens HDF5 attribute data (returns size of data)</a:t>
            </a:r>
          </a:p>
          <a:p>
            <a:pPr lvl="1"/>
            <a:r>
              <a:rPr lang="en-US" sz="900" dirty="0"/>
              <a:t>h5_read_attr_n        - Reads HDF5 attribute data</a:t>
            </a:r>
          </a:p>
          <a:p>
            <a:pPr lvl="1"/>
            <a:r>
              <a:rPr lang="en-US" sz="900" dirty="0"/>
              <a:t>h5_close_attr_n       - Closes HDF5 attribute</a:t>
            </a:r>
          </a:p>
          <a:p>
            <a:pPr lvl="1"/>
            <a:r>
              <a:rPr lang="en-US" sz="900" dirty="0"/>
              <a:t>h5_write_attr_n       - Writes HDF5 attribute data</a:t>
            </a:r>
          </a:p>
          <a:p>
            <a:pPr lvl="1"/>
            <a:r>
              <a:rPr lang="en-US" sz="900" dirty="0"/>
              <a:t>h5_read_cf_n          - Reads </a:t>
            </a:r>
            <a:r>
              <a:rPr lang="en-US" sz="900" dirty="0" err="1"/>
              <a:t>cf</a:t>
            </a:r>
            <a:r>
              <a:rPr lang="en-US" sz="900" dirty="0"/>
              <a:t> parameter data</a:t>
            </a:r>
          </a:p>
          <a:p>
            <a:pPr lvl="1"/>
            <a:r>
              <a:rPr lang="en-US" sz="900" dirty="0"/>
              <a:t>h5_write_cf_n         - Writes </a:t>
            </a:r>
            <a:r>
              <a:rPr lang="en-US" sz="900" dirty="0" err="1"/>
              <a:t>cf</a:t>
            </a:r>
            <a:r>
              <a:rPr lang="en-US" sz="900" dirty="0"/>
              <a:t> parameter data</a:t>
            </a:r>
          </a:p>
          <a:p>
            <a:pPr lvl="1"/>
            <a:r>
              <a:rPr lang="en-US" sz="900" dirty="0"/>
              <a:t>h5_set_cf_n           - Sets </a:t>
            </a:r>
            <a:r>
              <a:rPr lang="en-US" sz="900" dirty="0" err="1"/>
              <a:t>cf</a:t>
            </a:r>
            <a:r>
              <a:rPr lang="en-US" sz="900" dirty="0"/>
              <a:t> parameter data</a:t>
            </a:r>
          </a:p>
          <a:p>
            <a:pPr lvl="1"/>
            <a:r>
              <a:rPr lang="en-US" sz="900" dirty="0"/>
              <a:t>h5_str2att_n          - Writes string attribute as correct </a:t>
            </a:r>
            <a:r>
              <a:rPr lang="en-US" sz="900" dirty="0" err="1"/>
              <a:t>datatype</a:t>
            </a:r>
            <a:endParaRPr lang="en-US" sz="900" dirty="0"/>
          </a:p>
          <a:p>
            <a:endParaRPr lang="en-US" sz="1050" dirty="0"/>
          </a:p>
          <a:p>
            <a:r>
              <a:rPr lang="en-US" sz="1050" dirty="0"/>
              <a:t>Utility</a:t>
            </a:r>
          </a:p>
          <a:p>
            <a:pPr lvl="1"/>
            <a:r>
              <a:rPr lang="en-US" sz="900" dirty="0"/>
              <a:t>h5_get_hdf_type       - Gets supported </a:t>
            </a:r>
            <a:r>
              <a:rPr lang="en-US" sz="900" dirty="0" err="1"/>
              <a:t>datatype</a:t>
            </a:r>
            <a:endParaRPr lang="en-US" sz="900" dirty="0"/>
          </a:p>
          <a:p>
            <a:pPr lvl="1"/>
            <a:r>
              <a:rPr lang="en-US" sz="900" dirty="0"/>
              <a:t>h5_get_h5es_type      - Gets index of </a:t>
            </a:r>
            <a:r>
              <a:rPr lang="en-US" sz="900" dirty="0" err="1"/>
              <a:t>datatype</a:t>
            </a:r>
            <a:r>
              <a:rPr lang="en-US" sz="900" dirty="0"/>
              <a:t> in h5es </a:t>
            </a:r>
            <a:r>
              <a:rPr lang="en-US" sz="900" dirty="0" err="1" smtClean="0"/>
              <a:t>typearray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42800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H5-ES : Data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Web-based interface written in PHP.</a:t>
            </a:r>
          </a:p>
          <a:p>
            <a:r>
              <a:rPr lang="en-US" dirty="0" smtClean="0"/>
              <a:t>MySQL backend.</a:t>
            </a:r>
          </a:p>
          <a:p>
            <a:r>
              <a:rPr lang="en-US" dirty="0" smtClean="0"/>
              <a:t>Stores Information about :</a:t>
            </a:r>
          </a:p>
          <a:p>
            <a:pPr lvl="1"/>
            <a:r>
              <a:rPr lang="en-US" dirty="0" smtClean="0"/>
              <a:t>Files (A </a:t>
            </a:r>
            <a:r>
              <a:rPr lang="en-US" dirty="0"/>
              <a:t>science product implemented in </a:t>
            </a:r>
            <a:r>
              <a:rPr lang="en-US" dirty="0" smtClean="0"/>
              <a:t>HDF5)</a:t>
            </a:r>
            <a:endParaRPr lang="en-US" dirty="0"/>
          </a:p>
          <a:p>
            <a:pPr lvl="1"/>
            <a:r>
              <a:rPr lang="en-US" dirty="0" smtClean="0"/>
              <a:t>Groups (HDF5 groups)</a:t>
            </a:r>
            <a:endParaRPr lang="en-US" dirty="0"/>
          </a:p>
          <a:p>
            <a:pPr lvl="1"/>
            <a:r>
              <a:rPr lang="en-US" dirty="0" smtClean="0"/>
              <a:t>Attributes (HDF5 attributes)</a:t>
            </a:r>
            <a:endParaRPr lang="en-US" dirty="0"/>
          </a:p>
          <a:p>
            <a:pPr lvl="1"/>
            <a:r>
              <a:rPr lang="en-US" dirty="0" smtClean="0"/>
              <a:t>Parameters (all with CF parameter attributes)</a:t>
            </a:r>
            <a:endParaRPr lang="en-US" dirty="0"/>
          </a:p>
          <a:p>
            <a:pPr lvl="2"/>
            <a:r>
              <a:rPr lang="en-US" dirty="0" smtClean="0"/>
              <a:t>Datasets (chunked</a:t>
            </a:r>
            <a:r>
              <a:rPr lang="en-US" dirty="0"/>
              <a:t>/zipped HDF5 </a:t>
            </a:r>
            <a:r>
              <a:rPr lang="en-US" dirty="0" smtClean="0"/>
              <a:t>datasets)</a:t>
            </a:r>
            <a:endParaRPr lang="en-US" dirty="0"/>
          </a:p>
          <a:p>
            <a:pPr lvl="2"/>
            <a:r>
              <a:rPr lang="en-US" dirty="0" err="1"/>
              <a:t>Dimension_Scales</a:t>
            </a:r>
            <a:r>
              <a:rPr lang="en-US" dirty="0"/>
              <a:t>: </a:t>
            </a:r>
            <a:r>
              <a:rPr lang="en-US" dirty="0" smtClean="0"/>
              <a:t>(HDF5 dimension scales)</a:t>
            </a:r>
            <a:endParaRPr lang="en-US" dirty="0"/>
          </a:p>
          <a:p>
            <a:pPr lvl="2"/>
            <a:r>
              <a:rPr lang="en-US" dirty="0" err="1"/>
              <a:t>Ancillary_Data</a:t>
            </a:r>
            <a:r>
              <a:rPr lang="en-US" dirty="0"/>
              <a:t>: </a:t>
            </a:r>
            <a:r>
              <a:rPr lang="en-US" dirty="0" smtClean="0"/>
              <a:t>(HDF5 </a:t>
            </a:r>
            <a:r>
              <a:rPr lang="en-US" dirty="0"/>
              <a:t>compact </a:t>
            </a:r>
            <a:r>
              <a:rPr lang="en-US" dirty="0" smtClean="0"/>
              <a:t>datasets)</a:t>
            </a:r>
            <a:endParaRPr lang="en-US" dirty="0"/>
          </a:p>
          <a:p>
            <a:r>
              <a:rPr lang="en-US" dirty="0" smtClean="0"/>
              <a:t>Maintains relationships between components.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35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Dictionary :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930"/>
            <a:ext cx="8229600" cy="48652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Files contain groups.</a:t>
            </a:r>
          </a:p>
          <a:p>
            <a:r>
              <a:rPr lang="en-US" dirty="0" smtClean="0"/>
              <a:t>File/group combinations contain parameters.</a:t>
            </a:r>
          </a:p>
          <a:p>
            <a:r>
              <a:rPr lang="en-US" dirty="0" smtClean="0"/>
              <a:t>Attributes may be attached to file/group combinations.</a:t>
            </a:r>
          </a:p>
          <a:p>
            <a:r>
              <a:rPr lang="en-US" dirty="0" smtClean="0"/>
              <a:t>All these relationships are maintained in a single table of linked ids (base, parent, child).</a:t>
            </a:r>
          </a:p>
          <a:p>
            <a:r>
              <a:rPr lang="en-US" dirty="0" smtClean="0"/>
              <a:t>Since relationships are maintained by links, change a file/group/parameter/attribute in one place, and it is essentially updated in all places it is used.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5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Dictionary :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/>
          </a:bodyPr>
          <a:lstStyle/>
          <a:p>
            <a:r>
              <a:rPr lang="en-US" dirty="0" smtClean="0"/>
              <a:t>Supports multiple projects/databases. (</a:t>
            </a:r>
            <a:r>
              <a:rPr lang="en-US" dirty="0" err="1" smtClean="0"/>
              <a:t>ie</a:t>
            </a:r>
            <a:r>
              <a:rPr lang="en-US" dirty="0" smtClean="0"/>
              <a:t>: metadata is big enough to need its own database)</a:t>
            </a:r>
          </a:p>
          <a:p>
            <a:r>
              <a:rPr lang="en-US" dirty="0" smtClean="0"/>
              <a:t>Imports/Exports HDF Description Files (Excel).</a:t>
            </a:r>
          </a:p>
          <a:p>
            <a:r>
              <a:rPr lang="en-US" dirty="0" smtClean="0"/>
              <a:t>Generates Template Files (HDF5)</a:t>
            </a:r>
          </a:p>
          <a:p>
            <a:r>
              <a:rPr lang="en-US" dirty="0" smtClean="0"/>
              <a:t>Generates comprehensive HTML-based Data Dictionary.</a:t>
            </a:r>
          </a:p>
          <a:p>
            <a:r>
              <a:rPr lang="en-US" dirty="0" smtClean="0"/>
              <a:t>Generates IDL &amp; Fortran example code to fill HDF Template File with random numbers.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70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H5-ES Description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22368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Created from h5es_builder database.</a:t>
            </a:r>
          </a:p>
          <a:p>
            <a:r>
              <a:rPr lang="en-US" dirty="0" smtClean="0"/>
              <a:t>Excel-friendly TAB-delimited text file that describes an H5-ES file.</a:t>
            </a:r>
          </a:p>
          <a:p>
            <a:r>
              <a:rPr lang="en-US" dirty="0" smtClean="0"/>
              <a:t>Import/Export Capability.</a:t>
            </a:r>
            <a:endParaRPr lang="en-US" dirty="0"/>
          </a:p>
        </p:txBody>
      </p:sp>
      <p:pic>
        <p:nvPicPr>
          <p:cNvPr id="5" name="Picture 4" descr="Screen Shot 2013-03-24 at 12.17.44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546569"/>
            <a:ext cx="8325751" cy="29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47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H5-ES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/>
          </a:bodyPr>
          <a:lstStyle/>
          <a:p>
            <a:r>
              <a:rPr lang="en-US" dirty="0" smtClean="0"/>
              <a:t>A‘HDF5 template’ is a valid HDF5 file with all groups, attributes and datasets created, but no (or little) data values filled-in.</a:t>
            </a:r>
          </a:p>
          <a:p>
            <a:r>
              <a:rPr lang="en-US" dirty="0" smtClean="0"/>
              <a:t>Chunked datasets can be created with a dimensions of “0” and then filled later.</a:t>
            </a:r>
          </a:p>
          <a:p>
            <a:r>
              <a:rPr lang="en-US" dirty="0" smtClean="0"/>
              <a:t>Attributes can be created with initial values, but later overwritten.</a:t>
            </a:r>
          </a:p>
          <a:p>
            <a:r>
              <a:rPr lang="en-US" dirty="0" smtClean="0"/>
              <a:t>H5_copy allows the developer to copy content between one or more HDF5 files.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37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H5-ES Product Development Strategy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044" y="1469572"/>
            <a:ext cx="8564166" cy="485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30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896555"/>
          </a:xfrm>
        </p:spPr>
        <p:txBody>
          <a:bodyPr>
            <a:noAutofit/>
          </a:bodyPr>
          <a:lstStyle/>
          <a:p>
            <a:r>
              <a:rPr lang="en-US" sz="2800" dirty="0" smtClean="0"/>
              <a:t>H5-ES Product Development Strategy (in Text)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48561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Product designers work with database interface and/or HDF5 Description Files.</a:t>
            </a:r>
          </a:p>
          <a:p>
            <a:r>
              <a:rPr lang="en-US" dirty="0" smtClean="0"/>
              <a:t>Once satisfied, they generate a HDF5 Template and example code.</a:t>
            </a:r>
          </a:p>
          <a:p>
            <a:r>
              <a:rPr lang="en-US" dirty="0" smtClean="0"/>
              <a:t>A programmer takes the example code and merges it with science algorithms to create a PGE.</a:t>
            </a:r>
          </a:p>
          <a:p>
            <a:r>
              <a:rPr lang="en-US" dirty="0" smtClean="0"/>
              <a:t>The PGE “fills-in” the template with science data values to create a Standard Data Product.</a:t>
            </a:r>
          </a:p>
          <a:p>
            <a:r>
              <a:rPr lang="en-US" dirty="0" smtClean="0"/>
              <a:t>The PGE adds metadata from a metadata template (that has been created/maintained with the same process as above.)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75961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072"/>
            <a:ext cx="8229600" cy="48470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H5-ES is structured-metadata-neutral.</a:t>
            </a:r>
          </a:p>
          <a:p>
            <a:pPr lvl="1"/>
            <a:r>
              <a:rPr lang="en-US" dirty="0" smtClean="0"/>
              <a:t>GLAS_HDF/MABEL uses ECHO-style metadata.</a:t>
            </a:r>
          </a:p>
          <a:p>
            <a:pPr lvl="1"/>
            <a:r>
              <a:rPr lang="en-US" dirty="0" smtClean="0"/>
              <a:t>ICESat-2 uses (TBD) ISO 19115-style metadata.</a:t>
            </a:r>
            <a:endParaRPr lang="en-US" dirty="0"/>
          </a:p>
          <a:p>
            <a:r>
              <a:rPr lang="en-US" dirty="0" smtClean="0"/>
              <a:t>Metadata is just “lightweight” data.</a:t>
            </a:r>
          </a:p>
          <a:p>
            <a:r>
              <a:rPr lang="en-US" dirty="0" smtClean="0"/>
              <a:t>H5-ES includes parameter-level CF metadata.</a:t>
            </a:r>
          </a:p>
          <a:p>
            <a:r>
              <a:rPr lang="en-US" dirty="0" smtClean="0"/>
              <a:t>H5-ES supports global CF metadata (attributes)</a:t>
            </a:r>
          </a:p>
          <a:p>
            <a:r>
              <a:rPr lang="en-US" dirty="0" smtClean="0"/>
              <a:t>H5-ES supports structured metadata using groups/attributes.</a:t>
            </a:r>
          </a:p>
        </p:txBody>
      </p:sp>
    </p:spTree>
    <p:extLst>
      <p:ext uri="{BB962C8B-B14F-4D97-AF65-F5344CB8AC3E}">
        <p14:creationId xmlns:p14="http://schemas.microsoft.com/office/powerpoint/2010/main" val="1923050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ICESat-2 Metadata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838" y="1286878"/>
            <a:ext cx="3915229" cy="52264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Separate H5-ES database.</a:t>
            </a:r>
          </a:p>
          <a:p>
            <a:r>
              <a:rPr lang="en-US" dirty="0" smtClean="0"/>
              <a:t>Create separate H5-ES templates.</a:t>
            </a:r>
          </a:p>
          <a:p>
            <a:r>
              <a:rPr lang="en-US" dirty="0" smtClean="0"/>
              <a:t>Static values are filled within H5-ES templates; PGE fills dynamic values.</a:t>
            </a:r>
          </a:p>
          <a:p>
            <a:r>
              <a:rPr lang="en-US" dirty="0" smtClean="0"/>
              <a:t>Can change static metadata without changing PGE code.</a:t>
            </a:r>
          </a:p>
          <a:p>
            <a:endParaRPr lang="en-US" dirty="0"/>
          </a:p>
        </p:txBody>
      </p:sp>
      <p:pic>
        <p:nvPicPr>
          <p:cNvPr id="4" name="Picture 3" descr="H5ES_Metada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39593"/>
            <a:ext cx="4969838" cy="342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18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Traceability of parameters from one product to another.</a:t>
            </a:r>
          </a:p>
          <a:p>
            <a:r>
              <a:rPr lang="en-US" dirty="0" smtClean="0"/>
              <a:t>Improved consistency between data products.</a:t>
            </a:r>
          </a:p>
          <a:p>
            <a:r>
              <a:rPr lang="en-US" dirty="0" smtClean="0"/>
              <a:t>Allows for rapid, relatively inexpensive modification of data products.</a:t>
            </a:r>
          </a:p>
          <a:p>
            <a:r>
              <a:rPr lang="en-US" u="sng" dirty="0" smtClean="0"/>
              <a:t>Significant</a:t>
            </a:r>
            <a:r>
              <a:rPr lang="en-US" dirty="0" smtClean="0"/>
              <a:t> reduction in amount of code written. </a:t>
            </a:r>
          </a:p>
          <a:p>
            <a:pPr lvl="1"/>
            <a:r>
              <a:rPr lang="en-US" dirty="0" smtClean="0"/>
              <a:t>Creates an unfilled HDF5 template file with </a:t>
            </a:r>
            <a:r>
              <a:rPr lang="en-US" u="sng" dirty="0" smtClean="0"/>
              <a:t>NO</a:t>
            </a:r>
            <a:r>
              <a:rPr lang="en-US" dirty="0" smtClean="0"/>
              <a:t> coding.</a:t>
            </a:r>
          </a:p>
          <a:p>
            <a:pPr lvl="1"/>
            <a:r>
              <a:rPr lang="en-US" dirty="0" smtClean="0"/>
              <a:t>Provides code fragments from the generated example programs that can be incorporated within science algorithms (or a data conversion program).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7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Designed </a:t>
            </a:r>
            <a:r>
              <a:rPr lang="en-US" dirty="0"/>
              <a:t>for a very specific “flavor” of HDF5 (ICESat-2, GLAS_HDF, </a:t>
            </a:r>
            <a:r>
              <a:rPr lang="en-US" dirty="0" smtClean="0"/>
              <a:t>MABEL, </a:t>
            </a:r>
            <a:r>
              <a:rPr lang="en-US" dirty="0"/>
              <a:t>SIMPL )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Intending to develop/maintain to level necessary for use with ICESat-2.</a:t>
            </a:r>
          </a:p>
          <a:p>
            <a:r>
              <a:rPr lang="en-US" dirty="0"/>
              <a:t>Used successfully with </a:t>
            </a:r>
            <a:r>
              <a:rPr lang="en-US" dirty="0" smtClean="0"/>
              <a:t>refactor of </a:t>
            </a:r>
            <a:r>
              <a:rPr lang="en-US" dirty="0"/>
              <a:t>MABEL code.</a:t>
            </a:r>
          </a:p>
          <a:p>
            <a:r>
              <a:rPr lang="en-US" dirty="0"/>
              <a:t>Used successfully to develop HDF5 products for </a:t>
            </a:r>
            <a:r>
              <a:rPr lang="en-US" dirty="0" err="1" smtClean="0"/>
              <a:t>IceBridge</a:t>
            </a:r>
            <a:r>
              <a:rPr lang="en-US" dirty="0"/>
              <a:t>.</a:t>
            </a:r>
          </a:p>
          <a:p>
            <a:r>
              <a:rPr lang="en-US" dirty="0" smtClean="0"/>
              <a:t>In use </a:t>
            </a:r>
            <a:r>
              <a:rPr lang="en-US" u="sng" dirty="0" smtClean="0"/>
              <a:t>now</a:t>
            </a:r>
            <a:r>
              <a:rPr lang="en-US" dirty="0" smtClean="0"/>
              <a:t> generating products for ASAS V0 delivery.</a:t>
            </a:r>
          </a:p>
          <a:p>
            <a:r>
              <a:rPr lang="en-US" dirty="0" smtClean="0"/>
              <a:t>Would be really, really good project for someone to develop further...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18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Areas for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Security for web interface.</a:t>
            </a:r>
          </a:p>
          <a:p>
            <a:r>
              <a:rPr lang="en-US" dirty="0" smtClean="0"/>
              <a:t>C/C++ code generation.</a:t>
            </a:r>
          </a:p>
          <a:p>
            <a:r>
              <a:rPr lang="en-US" dirty="0" err="1" smtClean="0"/>
              <a:t>Matlab</a:t>
            </a:r>
            <a:r>
              <a:rPr lang="en-US" dirty="0" smtClean="0"/>
              <a:t> code generation.</a:t>
            </a:r>
          </a:p>
          <a:p>
            <a:r>
              <a:rPr lang="en-US" dirty="0" smtClean="0"/>
              <a:t>Replace spreadsheet model with XML.</a:t>
            </a:r>
          </a:p>
          <a:p>
            <a:pPr lvl="1"/>
            <a:r>
              <a:rPr lang="en-US" dirty="0" smtClean="0"/>
              <a:t>…maybe. Science people LOVE spreadsheets.</a:t>
            </a:r>
          </a:p>
          <a:p>
            <a:r>
              <a:rPr lang="en-US" dirty="0" smtClean="0"/>
              <a:t>Rewrite into single app (like H5View).</a:t>
            </a:r>
          </a:p>
        </p:txBody>
      </p:sp>
    </p:spTree>
    <p:extLst>
      <p:ext uri="{BB962C8B-B14F-4D97-AF65-F5344CB8AC3E}">
        <p14:creationId xmlns:p14="http://schemas.microsoft.com/office/powerpoint/2010/main" val="1906000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Hardware/Software Requirements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Running on my MacBook Pro.</a:t>
            </a:r>
          </a:p>
          <a:p>
            <a:r>
              <a:rPr lang="en-US" dirty="0" smtClean="0"/>
              <a:t>Requires MAMP/LAMP stack (or </a:t>
            </a:r>
            <a:r>
              <a:rPr lang="en-US" dirty="0"/>
              <a:t>equivalent)</a:t>
            </a:r>
            <a:br>
              <a:rPr lang="en-US" dirty="0"/>
            </a:br>
            <a:r>
              <a:rPr lang="en-US" dirty="0">
                <a:hlinkClick r:id="rId2"/>
              </a:rPr>
              <a:t>http://bitnami.com/stack/</a:t>
            </a:r>
            <a:r>
              <a:rPr lang="en-US" dirty="0" smtClean="0">
                <a:hlinkClick r:id="rId2"/>
              </a:rPr>
              <a:t>mamp</a:t>
            </a:r>
            <a:endParaRPr lang="en-US" dirty="0" smtClean="0"/>
          </a:p>
          <a:p>
            <a:r>
              <a:rPr lang="en-US" dirty="0" smtClean="0"/>
              <a:t>Requires </a:t>
            </a:r>
            <a:r>
              <a:rPr lang="en-US" dirty="0" err="1" smtClean="0"/>
              <a:t>gfortran</a:t>
            </a:r>
            <a:r>
              <a:rPr lang="en-US" dirty="0" smtClean="0"/>
              <a:t> compiler &amp; HDF5 library. IDL is optional.</a:t>
            </a:r>
          </a:p>
          <a:p>
            <a:r>
              <a:rPr lang="en-US" dirty="0" smtClean="0"/>
              <a:t>h5es_creator requires several library routines from ICESat-2 codebase.</a:t>
            </a:r>
          </a:p>
          <a:p>
            <a:r>
              <a:rPr lang="en-US" dirty="0" smtClean="0"/>
              <a:t>All code necessary to fill-in HDF5 template is provided.</a:t>
            </a:r>
          </a:p>
          <a:p>
            <a:r>
              <a:rPr lang="en-US" dirty="0" smtClean="0"/>
              <a:t>No security implemented (yet). Don’t allow public access.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29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This Help Me Now 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ICESat-2 is prepping for ground system CDR so time is limited. Code needs work before release-quality.</a:t>
            </a:r>
          </a:p>
          <a:p>
            <a:r>
              <a:rPr lang="en-US" dirty="0" smtClean="0"/>
              <a:t>Presented to </a:t>
            </a:r>
            <a:r>
              <a:rPr lang="en-US" dirty="0" err="1" smtClean="0"/>
              <a:t>HDFGroup</a:t>
            </a:r>
            <a:r>
              <a:rPr lang="en-US" dirty="0" smtClean="0"/>
              <a:t>.  (Well received and very supportive).</a:t>
            </a:r>
          </a:p>
          <a:p>
            <a:r>
              <a:rPr lang="en-US" dirty="0" smtClean="0"/>
              <a:t>Presented to ESDIS. </a:t>
            </a:r>
          </a:p>
          <a:p>
            <a:pPr lvl="1"/>
            <a:r>
              <a:rPr lang="en-US" dirty="0" smtClean="0"/>
              <a:t>Funded us to quickly create HDF5 products for 2 </a:t>
            </a:r>
            <a:r>
              <a:rPr lang="en-US" dirty="0" err="1" smtClean="0"/>
              <a:t>IceBridge</a:t>
            </a:r>
            <a:r>
              <a:rPr lang="en-US" dirty="0" smtClean="0"/>
              <a:t> projects (ATM &amp; ILSSP).</a:t>
            </a:r>
          </a:p>
          <a:p>
            <a:r>
              <a:rPr lang="en-US" dirty="0" smtClean="0"/>
              <a:t>Talking with ESDIS about what to do next.</a:t>
            </a:r>
          </a:p>
          <a:p>
            <a:r>
              <a:rPr lang="en-US" dirty="0" smtClean="0"/>
              <a:t>Take-home message:</a:t>
            </a:r>
          </a:p>
          <a:p>
            <a:pPr lvl="1"/>
            <a:r>
              <a:rPr lang="en-US" dirty="0" smtClean="0"/>
              <a:t>Template files and workflow are biggest logical leap.</a:t>
            </a:r>
          </a:p>
          <a:p>
            <a:pPr lvl="1"/>
            <a:r>
              <a:rPr lang="en-US" dirty="0" smtClean="0"/>
              <a:t>You can create template files </a:t>
            </a:r>
            <a:r>
              <a:rPr lang="en-US" u="sng" dirty="0" smtClean="0"/>
              <a:t>now</a:t>
            </a:r>
            <a:r>
              <a:rPr lang="en-US" dirty="0" smtClean="0"/>
              <a:t> with H5View.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48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 to Work on This?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874"/>
            <a:ext cx="8229600" cy="4936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If you (or know someone you know) is looking </a:t>
            </a:r>
            <a:r>
              <a:rPr lang="en-US" smtClean="0"/>
              <a:t>for an </a:t>
            </a:r>
            <a:r>
              <a:rPr lang="en-US" dirty="0" smtClean="0"/>
              <a:t>entry-level position, s</a:t>
            </a:r>
            <a:r>
              <a:rPr lang="en-US" dirty="0" smtClean="0"/>
              <a:t>end me a resume.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Job location is NASA Wallops Island.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(Near the ponies &amp; beaches on Chincoteague Island VA).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1914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Visual Tour…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03515" y="1750786"/>
            <a:ext cx="79048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Decision Tree:</a:t>
            </a:r>
          </a:p>
          <a:p>
            <a:r>
              <a:rPr lang="en-US" sz="3600" dirty="0"/>
              <a:t>	</a:t>
            </a:r>
            <a:endParaRPr lang="en-US" sz="3600" dirty="0" smtClean="0"/>
          </a:p>
          <a:p>
            <a:r>
              <a:rPr lang="en-US" sz="3600" dirty="0" smtClean="0"/>
              <a:t>Attempt to perform live demo of H5-ES.</a:t>
            </a:r>
          </a:p>
          <a:p>
            <a:r>
              <a:rPr lang="en-US" sz="3600" dirty="0" smtClean="0"/>
              <a:t>	If successful, end presentation;</a:t>
            </a:r>
          </a:p>
          <a:p>
            <a:r>
              <a:rPr lang="en-US" sz="3600" dirty="0"/>
              <a:t>	</a:t>
            </a:r>
            <a:r>
              <a:rPr lang="en-US" sz="3600" dirty="0" smtClean="0"/>
              <a:t>	otherwise, continue slides.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804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So, if we got here, the live demo “gods” struck again….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694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24 at 12.31.48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143" y="1059348"/>
            <a:ext cx="6745242" cy="5786670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6086016" y="2755780"/>
            <a:ext cx="1725170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Main Menu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Main Page (top)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74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24 at 12.33.05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7350"/>
            <a:ext cx="9144000" cy="5200650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3713906" y="932460"/>
            <a:ext cx="2911225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 Menu:</a:t>
            </a:r>
          </a:p>
          <a:p>
            <a:pPr algn="ctr"/>
            <a:r>
              <a:rPr lang="en-US" dirty="0" smtClean="0"/>
              <a:t>Export Options</a:t>
            </a:r>
            <a:endParaRPr lang="en-US" dirty="0"/>
          </a:p>
        </p:txBody>
      </p:sp>
      <p:sp>
        <p:nvSpPr>
          <p:cNvPr id="6" name="Cloud Callout 5"/>
          <p:cNvSpPr/>
          <p:nvPr/>
        </p:nvSpPr>
        <p:spPr>
          <a:xfrm>
            <a:off x="5439077" y="3912531"/>
            <a:ext cx="1725170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Import</a:t>
            </a:r>
          </a:p>
          <a:p>
            <a:pPr algn="ctr"/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Main Page (bottom)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1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03-24 at 12.34.28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44168"/>
            <a:ext cx="9144000" cy="5013832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5151549" y="1227113"/>
            <a:ext cx="1725170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Files: Listing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List of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695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03-24 at 12.35.44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857" y="1188118"/>
            <a:ext cx="7429500" cy="5669881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6752670" y="1743629"/>
            <a:ext cx="1725170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Files:</a:t>
            </a:r>
          </a:p>
          <a:p>
            <a:pPr algn="ctr"/>
            <a:r>
              <a:rPr lang="en-US" dirty="0" smtClean="0"/>
              <a:t>Fields</a:t>
            </a:r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>
            <a:off x="3476346" y="3981389"/>
            <a:ext cx="2339512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Files:</a:t>
            </a:r>
          </a:p>
          <a:p>
            <a:pPr algn="ctr"/>
            <a:r>
              <a:rPr lang="en-US" dirty="0" smtClean="0"/>
              <a:t>Attachment Options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File 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577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24 at 12.36.37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357" y="1150590"/>
            <a:ext cx="5962039" cy="5707410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7114258" y="1353926"/>
            <a:ext cx="1725170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Files:</a:t>
            </a:r>
          </a:p>
          <a:p>
            <a:pPr algn="ctr"/>
            <a:r>
              <a:rPr lang="en-US" dirty="0" smtClean="0"/>
              <a:t>Content Listing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File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33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24 at 12.37.34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5641" y="1102311"/>
            <a:ext cx="6023429" cy="5735406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6948601" y="1102311"/>
            <a:ext cx="1725170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Groups : </a:t>
            </a:r>
          </a:p>
          <a:p>
            <a:pPr algn="ctr"/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List of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57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03-24 at 12.38.27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572" y="1170992"/>
            <a:ext cx="6053097" cy="5687008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6041089" y="1006457"/>
            <a:ext cx="2216365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Parameters: </a:t>
            </a:r>
          </a:p>
          <a:p>
            <a:pPr algn="ctr"/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List of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147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713" y="1153429"/>
            <a:ext cx="6214947" cy="5704571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>
            <a:off x="7116326" y="623046"/>
            <a:ext cx="2027674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Parameters: </a:t>
            </a:r>
          </a:p>
          <a:p>
            <a:pPr algn="ctr"/>
            <a:r>
              <a:rPr lang="en-US" dirty="0" smtClean="0"/>
              <a:t>Fields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Parameter 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06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3-24 at 12.41.11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80661"/>
            <a:ext cx="9144000" cy="2312276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6086016" y="1186183"/>
            <a:ext cx="2204384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Parameters: </a:t>
            </a:r>
          </a:p>
          <a:p>
            <a:pPr algn="ctr"/>
            <a:r>
              <a:rPr lang="en-US" dirty="0" smtClean="0"/>
              <a:t>Trace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Parameter Trace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61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3-24 at 12.41.54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84" y="1240699"/>
            <a:ext cx="7892143" cy="5617301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6565228" y="1521670"/>
            <a:ext cx="1916857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Attributes:</a:t>
            </a:r>
          </a:p>
          <a:p>
            <a:pPr algn="ctr"/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List of Attributes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869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3-24 at 12.43.17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570" y="1086161"/>
            <a:ext cx="5932715" cy="5747124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7036643" y="1521670"/>
            <a:ext cx="1916857" cy="123411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Attributes:</a:t>
            </a:r>
          </a:p>
          <a:p>
            <a:pPr algn="ctr"/>
            <a:r>
              <a:rPr lang="en-US" dirty="0" smtClean="0"/>
              <a:t>Attached to a Group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Attributes Attached to Group/File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65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Well, so far so good.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1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3-04 at 2.33.40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024" y="1189874"/>
            <a:ext cx="4720878" cy="56681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97346" y="2258421"/>
            <a:ext cx="179729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800" dirty="0">
                <a:latin typeface="Wingdings"/>
                <a:ea typeface="Wingdings"/>
                <a:cs typeface="Wingdings"/>
              </a:rPr>
              <a:t></a:t>
            </a:r>
            <a:endParaRPr lang="en-US" sz="13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H5-ES Database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7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97346" y="2258421"/>
            <a:ext cx="179729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800" dirty="0">
                <a:latin typeface="Wingdings"/>
                <a:ea typeface="Wingdings"/>
                <a:cs typeface="Wingdings"/>
              </a:rPr>
              <a:t></a:t>
            </a:r>
            <a:endParaRPr lang="en-US" sz="13800" dirty="0"/>
          </a:p>
        </p:txBody>
      </p:sp>
      <p:pic>
        <p:nvPicPr>
          <p:cNvPr id="2" name="Picture 1" descr="Screen Shot 2013-03-04 at 2.35.32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434" y="1161143"/>
            <a:ext cx="5362186" cy="556078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/>
          <a:lstStyle/>
          <a:p>
            <a:r>
              <a:rPr lang="en-US" dirty="0" smtClean="0"/>
              <a:t>Exported into Excel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977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03-04 at 2.37.37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21" y="1179285"/>
            <a:ext cx="4836043" cy="55789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8531" y="2930262"/>
            <a:ext cx="2494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Lines of Code Written=0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03515" y="46874"/>
            <a:ext cx="7262369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Template Generated &amp; Displayed in H5View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6816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3883</TotalTime>
  <Words>2024</Words>
  <Application>Microsoft Macintosh PowerPoint</Application>
  <PresentationFormat>On-screen Show (4:3)</PresentationFormat>
  <Paragraphs>270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ICESat-2 H5-ES Product Development Strategy</vt:lpstr>
      <vt:lpstr>From 495km into the Weeds</vt:lpstr>
      <vt:lpstr>Introduction : ICESat-2</vt:lpstr>
      <vt:lpstr>Introduction : Ground System</vt:lpstr>
      <vt:lpstr>Introduction : SIPS</vt:lpstr>
      <vt:lpstr>Introduction : SIPS</vt:lpstr>
      <vt:lpstr>Introduction : ASAS</vt:lpstr>
      <vt:lpstr>Introduction : Requirements</vt:lpstr>
      <vt:lpstr>ASAS Product Design Strategy</vt:lpstr>
      <vt:lpstr>The Challenge</vt:lpstr>
      <vt:lpstr>Some Considerations</vt:lpstr>
      <vt:lpstr>A Solution</vt:lpstr>
      <vt:lpstr>What is H5-ES ?</vt:lpstr>
      <vt:lpstr>H5-ES File Characteristics</vt:lpstr>
      <vt:lpstr>Pieces of the Puzzle</vt:lpstr>
      <vt:lpstr>H5-ES : Library</vt:lpstr>
      <vt:lpstr>H5-ES Library : Functions</vt:lpstr>
      <vt:lpstr>H5-ES : Data Dictionary</vt:lpstr>
      <vt:lpstr>Data Dictionary : Relationships</vt:lpstr>
      <vt:lpstr>Data Dictionary : Functions</vt:lpstr>
      <vt:lpstr>H5-ES Description File</vt:lpstr>
      <vt:lpstr>H5-ES Template</vt:lpstr>
      <vt:lpstr>H5-ES Product Development Strategy</vt:lpstr>
      <vt:lpstr>H5-ES Product Development Strategy (in Text)</vt:lpstr>
      <vt:lpstr>Metadata Review</vt:lpstr>
      <vt:lpstr>ICESat-2 Metadata Strategy</vt:lpstr>
      <vt:lpstr>Overall Benefits</vt:lpstr>
      <vt:lpstr>Status</vt:lpstr>
      <vt:lpstr>Areas for Improvement</vt:lpstr>
      <vt:lpstr>Hardware/Software Requirements</vt:lpstr>
      <vt:lpstr>Can This Help Me Now ? </vt:lpstr>
      <vt:lpstr>Want to Work on This? </vt:lpstr>
      <vt:lpstr>A Visual Tour…</vt:lpstr>
      <vt:lpstr>Rats!</vt:lpstr>
      <vt:lpstr>Main Page (top)</vt:lpstr>
      <vt:lpstr>Main Page (bottom)</vt:lpstr>
      <vt:lpstr>List of Files</vt:lpstr>
      <vt:lpstr>File Form</vt:lpstr>
      <vt:lpstr>File Content</vt:lpstr>
      <vt:lpstr>List of Groups</vt:lpstr>
      <vt:lpstr>List of Parameters</vt:lpstr>
      <vt:lpstr>Parameter Contents</vt:lpstr>
      <vt:lpstr>Parameter Trace</vt:lpstr>
      <vt:lpstr>List of Attributes</vt:lpstr>
      <vt:lpstr>Attributes Attached to Group/File</vt:lpstr>
      <vt:lpstr>Does It Work?</vt:lpstr>
      <vt:lpstr>H5-ES Database Content</vt:lpstr>
      <vt:lpstr>Exported into Excel</vt:lpstr>
      <vt:lpstr>Template Generated &amp; Displayed in H5View</vt:lpstr>
    </vt:vector>
  </TitlesOfParts>
  <Company>SGT/NASA GSFC/WFF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ICESat-2 Earth Science Product Builder</dc:title>
  <dc:creator>Jeffrey Lee</dc:creator>
  <cp:lastModifiedBy>Jeffrey Lee</cp:lastModifiedBy>
  <cp:revision>69</cp:revision>
  <dcterms:created xsi:type="dcterms:W3CDTF">2013-02-26T14:38:11Z</dcterms:created>
  <dcterms:modified xsi:type="dcterms:W3CDTF">2013-07-09T17:07:41Z</dcterms:modified>
</cp:coreProperties>
</file>