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329" r:id="rId3"/>
    <p:sldId id="341" r:id="rId4"/>
    <p:sldId id="345" r:id="rId5"/>
    <p:sldId id="323" r:id="rId6"/>
    <p:sldId id="328" r:id="rId7"/>
    <p:sldId id="327" r:id="rId8"/>
    <p:sldId id="338" r:id="rId9"/>
    <p:sldId id="339" r:id="rId10"/>
    <p:sldId id="331" r:id="rId11"/>
    <p:sldId id="340" r:id="rId12"/>
    <p:sldId id="343" r:id="rId13"/>
    <p:sldId id="342" r:id="rId14"/>
    <p:sldId id="336" r:id="rId15"/>
    <p:sldId id="313" r:id="rId16"/>
    <p:sldId id="324" r:id="rId17"/>
    <p:sldId id="344" r:id="rId18"/>
    <p:sldId id="326" r:id="rId19"/>
    <p:sldId id="330" r:id="rId20"/>
    <p:sldId id="349" r:id="rId21"/>
    <p:sldId id="334" r:id="rId22"/>
    <p:sldId id="333" r:id="rId23"/>
    <p:sldId id="346" r:id="rId24"/>
    <p:sldId id="347" r:id="rId25"/>
    <p:sldId id="316" r:id="rId26"/>
    <p:sldId id="315" r:id="rId27"/>
    <p:sldId id="348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PL" initials="BHW" lastIdx="14" clrIdx="0"/>
  <p:cmAuthor id="1" name="Hook Hua" initials="j" lastIdx="1" clrIdx="1"/>
  <p:cmAuthor id="2" name="Hook Hua" initials="" lastIdx="1" clrIdx="2"/>
  <p:cmAuthor id="3" name="JPL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FFFF66"/>
    <a:srgbClr val="CC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8" autoAdjust="0"/>
    <p:restoredTop sz="94660"/>
  </p:normalViewPr>
  <p:slideViewPr>
    <p:cSldViewPr snapToGrid="0">
      <p:cViewPr varScale="1">
        <p:scale>
          <a:sx n="85" d="100"/>
          <a:sy n="85" d="100"/>
        </p:scale>
        <p:origin x="-2128" y="-112"/>
      </p:cViewPr>
      <p:guideLst>
        <p:guide orient="horz" pos="2160"/>
        <p:guide pos="2772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commentAuthors" Target="commentAuthor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D12E2-5195-5A4E-A74C-B75E69658CBC}" type="datetimeFigureOut">
              <a:rPr lang="en-US" smtClean="0"/>
              <a:t>7/9/13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1F7A9-ADE7-6349-9AB9-BEEEB6C2E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072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DA80108-DB4E-4CDB-B3A5-A6AF3D014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718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3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EC46F-7B50-49B3-8ADE-C7B2A4F650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EC46F-7B50-49B3-8ADE-C7B2A4F650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A80108-DB4E-4CDB-B3A5-A6AF3D014E1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08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A80108-DB4E-4CDB-B3A5-A6AF3D014E1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06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EC46F-7B50-49B3-8ADE-C7B2A4F650F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358297-176C-0944-A0D3-C864B6F03C1D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 userDrawn="1"/>
        </p:nvSpPr>
        <p:spPr bwMode="auto">
          <a:xfrm>
            <a:off x="1447800" y="6477000"/>
            <a:ext cx="6400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800" i="1">
                <a:solidFill>
                  <a:schemeClr val="bg1"/>
                </a:solidFill>
              </a:rPr>
              <a:t>JPL/Caltech proprietary. Not for public release or redistribution. This document has been reviewed for export control and </a:t>
            </a:r>
            <a:br>
              <a:rPr lang="en-US" sz="800" i="1">
                <a:solidFill>
                  <a:schemeClr val="bg1"/>
                </a:solidFill>
              </a:rPr>
            </a:br>
            <a:r>
              <a:rPr lang="en-US" sz="800" i="1">
                <a:solidFill>
                  <a:schemeClr val="bg1"/>
                </a:solidFill>
              </a:rPr>
              <a:t>it does NOT contain controlled technical data. For planning and discussion purposes only.</a:t>
            </a:r>
          </a:p>
        </p:txBody>
      </p:sp>
      <p:sp>
        <p:nvSpPr>
          <p:cNvPr id="3" name="Rectangle 16"/>
          <p:cNvSpPr>
            <a:spLocks noChangeArrowheads="1"/>
          </p:cNvSpPr>
          <p:nvPr userDrawn="1"/>
        </p:nvSpPr>
        <p:spPr bwMode="auto">
          <a:xfrm>
            <a:off x="2819400" y="6161088"/>
            <a:ext cx="3657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i="1">
                <a:solidFill>
                  <a:schemeClr val="bg1"/>
                </a:solidFill>
                <a:latin typeface="Arial Narrow" pitchFamily="34" charset="0"/>
                <a:cs typeface="Tahoma" pitchFamily="34" charset="0"/>
              </a:rPr>
              <a:t>http://smap.jpl.nasa.gov/</a:t>
            </a:r>
          </a:p>
        </p:txBody>
      </p:sp>
      <p:sp>
        <p:nvSpPr>
          <p:cNvPr id="8" name="Rectangle 16"/>
          <p:cNvSpPr>
            <a:spLocks noChangeArrowheads="1"/>
          </p:cNvSpPr>
          <p:nvPr userDrawn="1"/>
        </p:nvSpPr>
        <p:spPr bwMode="auto">
          <a:xfrm>
            <a:off x="0" y="9525"/>
            <a:ext cx="438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i="1" dirty="0">
                <a:solidFill>
                  <a:srgbClr val="0066FF"/>
                </a:solidFill>
              </a:rPr>
              <a:t>http://smap.jpl.nasa.gov/</a:t>
            </a:r>
          </a:p>
        </p:txBody>
      </p:sp>
      <p:pic>
        <p:nvPicPr>
          <p:cNvPr id="9" name="Picture 8" descr="New_SMAP.jpg"/>
          <p:cNvPicPr>
            <a:picLocks noChangeAspect="1"/>
          </p:cNvPicPr>
          <p:nvPr userDrawn="1"/>
        </p:nvPicPr>
        <p:blipFill>
          <a:blip r:embed="rId2"/>
          <a:srcRect l="11954" r="14998"/>
          <a:stretch>
            <a:fillRect/>
          </a:stretch>
        </p:blipFill>
        <p:spPr>
          <a:xfrm>
            <a:off x="0" y="5464"/>
            <a:ext cx="440055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4373689" y="5849730"/>
            <a:ext cx="480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  <a:latin typeface="Geneva"/>
                <a:ea typeface="Geneva"/>
                <a:cs typeface="Geneva"/>
              </a:rPr>
              <a:t>Copyright 2013 California Institute of Technology. 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  <a:latin typeface="Geneva"/>
                <a:ea typeface="Geneva"/>
                <a:cs typeface="Geneva"/>
              </a:rPr>
              <a:t>Government sponsorship acknowledged. </a:t>
            </a:r>
          </a:p>
          <a:p>
            <a:endParaRPr lang="en-US" sz="1100" dirty="0" smtClean="0">
              <a:solidFill>
                <a:srgbClr val="000000"/>
              </a:solidFill>
              <a:latin typeface="Geneva"/>
              <a:ea typeface="Geneva"/>
              <a:cs typeface="Geneva"/>
            </a:endParaRPr>
          </a:p>
          <a:p>
            <a:r>
              <a:rPr lang="en-US" sz="1000" dirty="0" smtClean="0"/>
              <a:t> </a:t>
            </a:r>
            <a:endParaRPr lang="en-US" sz="1000" dirty="0" smtClean="0">
              <a:solidFill>
                <a:srgbClr val="000000"/>
              </a:solidFill>
              <a:latin typeface="Geneva"/>
              <a:ea typeface="Geneva"/>
              <a:cs typeface="Genev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00800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67200" cy="4983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267200" cy="4983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BW-</a:t>
            </a:r>
            <a:fld id="{C00A5C8C-9DF3-4639-A69C-F1BDDCA172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152400" y="6400800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BW-</a:t>
            </a:r>
            <a:fld id="{0E879853-FCC5-46E3-8690-ECC2257E9C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00800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BW-</a:t>
            </a:r>
            <a:fld id="{1F509917-F659-4C24-BBB5-C7B69671B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00800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BW-</a:t>
            </a:r>
            <a:fld id="{1F509917-F659-4C24-BBB5-C7B69671B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04286" y="296399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00800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43000"/>
            <a:ext cx="86868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137" y="6455259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59437" y="6455259"/>
            <a:ext cx="13589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en-US" dirty="0" smtClean="0"/>
              <a:t>BW-</a:t>
            </a:r>
            <a:fld id="{BD34691E-B3C7-4E9E-BF11-E578C0DD1A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255337" y="6348228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-97" charset="0"/>
              <a:ea typeface="+mn-ea"/>
            </a:endParaRPr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52400" y="801688"/>
            <a:ext cx="8839200" cy="214312"/>
          </a:xfrm>
          <a:prstGeom prst="rect">
            <a:avLst/>
          </a:pr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SMAP</a:t>
            </a:r>
            <a:r>
              <a:rPr lang="en-US" sz="1400" baseline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– ISO Metadata and HDF5</a:t>
            </a:r>
            <a:endParaRPr lang="en-US" sz="14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23" descr="NASA insigniaCMYK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7213" y="142875"/>
            <a:ext cx="74771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2007937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pitchFamily="31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97" charset="0"/>
          <a:ea typeface="ＭＳ Ｐゴシック" pitchFamily="3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97" charset="0"/>
          <a:ea typeface="ＭＳ Ｐゴシック" pitchFamily="3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97" charset="0"/>
          <a:ea typeface="ＭＳ Ｐゴシック" pitchFamily="3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97" charset="0"/>
          <a:ea typeface="ＭＳ Ｐゴシック" pitchFamily="3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9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9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9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9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1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9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pitchFamily="-9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pitchFamily="-9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ＭＳ Ｐゴシック" pitchFamily="-9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9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9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9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9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arthdata.nasa.gov/metadata/resources/Codelists.xml%23EOS_AdditionalAttributeDataTypeCo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4660900" y="171450"/>
            <a:ext cx="43434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i="1" dirty="0" smtClean="0">
                <a:solidFill>
                  <a:srgbClr val="0000FF"/>
                </a:solidFill>
              </a:rPr>
              <a:t>SMAP</a:t>
            </a:r>
          </a:p>
          <a:p>
            <a:r>
              <a:rPr lang="en-US" sz="3600" b="1" i="1" dirty="0" smtClean="0">
                <a:solidFill>
                  <a:srgbClr val="0000FF"/>
                </a:solidFill>
              </a:rPr>
              <a:t>ISO Metadata in HDF5</a:t>
            </a:r>
          </a:p>
          <a:p>
            <a:endParaRPr lang="en-US" sz="3600" b="1" i="1" dirty="0">
              <a:solidFill>
                <a:srgbClr val="0000FF"/>
              </a:solidFill>
            </a:endParaRPr>
          </a:p>
          <a:p>
            <a:r>
              <a:rPr lang="en-US" sz="2000" b="1" i="1" dirty="0" smtClean="0">
                <a:solidFill>
                  <a:srgbClr val="0000FF"/>
                </a:solidFill>
              </a:rPr>
              <a:t>ESIP – Summer 2013</a:t>
            </a:r>
          </a:p>
          <a:p>
            <a:r>
              <a:rPr lang="en-US" sz="2000" b="1" i="1" dirty="0" smtClean="0">
                <a:solidFill>
                  <a:srgbClr val="0000FF"/>
                </a:solidFill>
              </a:rPr>
              <a:t>Chapel Hill, NC</a:t>
            </a:r>
          </a:p>
          <a:p>
            <a:endParaRPr lang="en-US" sz="2800" i="1" dirty="0" smtClean="0">
              <a:solidFill>
                <a:srgbClr val="0000FF"/>
              </a:solidFill>
              <a:cs typeface="Arial" charset="0"/>
            </a:endParaRPr>
          </a:p>
          <a:p>
            <a:r>
              <a:rPr lang="en-US" sz="2400" i="1" dirty="0" smtClean="0">
                <a:solidFill>
                  <a:srgbClr val="0000FF"/>
                </a:solidFill>
                <a:cs typeface="Arial" charset="0"/>
              </a:rPr>
              <a:t>Barry Weiss</a:t>
            </a:r>
          </a:p>
          <a:p>
            <a:endParaRPr lang="en-US" sz="2400" i="1" dirty="0" smtClean="0">
              <a:solidFill>
                <a:srgbClr val="0000FF"/>
              </a:solidFill>
              <a:cs typeface="Arial" charset="0"/>
            </a:endParaRPr>
          </a:p>
          <a:p>
            <a:r>
              <a:rPr lang="en-US" sz="1600" i="1" dirty="0" smtClean="0">
                <a:solidFill>
                  <a:srgbClr val="0000FF"/>
                </a:solidFill>
                <a:cs typeface="Arial" charset="0"/>
              </a:rPr>
              <a:t>Jet </a:t>
            </a:r>
            <a:r>
              <a:rPr lang="en-US" sz="1600" i="1" dirty="0">
                <a:solidFill>
                  <a:srgbClr val="0000FF"/>
                </a:solidFill>
                <a:cs typeface="Arial" charset="0"/>
              </a:rPr>
              <a:t>Propulsion Laboratory</a:t>
            </a:r>
          </a:p>
          <a:p>
            <a:r>
              <a:rPr lang="en-US" sz="1600" i="1" dirty="0" smtClean="0">
                <a:solidFill>
                  <a:srgbClr val="0000FF"/>
                </a:solidFill>
                <a:cs typeface="Arial" charset="0"/>
              </a:rPr>
              <a:t>California Institute of Technology</a:t>
            </a:r>
          </a:p>
          <a:p>
            <a:r>
              <a:rPr lang="en-US" sz="1600" i="1" dirty="0" smtClean="0">
                <a:solidFill>
                  <a:srgbClr val="0000FF"/>
                </a:solidFill>
                <a:cs typeface="Arial" charset="0"/>
              </a:rPr>
              <a:t>Pasadena</a:t>
            </a:r>
            <a:r>
              <a:rPr lang="en-US" sz="1600" i="1" dirty="0">
                <a:solidFill>
                  <a:srgbClr val="0000FF"/>
                </a:solidFill>
                <a:cs typeface="Arial" charset="0"/>
              </a:rPr>
              <a:t>, CA</a:t>
            </a:r>
            <a:endParaRPr lang="en-US" sz="2000" i="1" dirty="0">
              <a:solidFill>
                <a:srgbClr val="0000FF"/>
              </a:solidFill>
              <a:cs typeface="Arial" charset="0"/>
            </a:endParaRPr>
          </a:p>
          <a:p>
            <a:endParaRPr lang="en-US" sz="2000" i="1" dirty="0" smtClean="0">
              <a:solidFill>
                <a:srgbClr val="0000FF"/>
              </a:solidFill>
              <a:cs typeface="Arial" charset="0"/>
            </a:endParaRPr>
          </a:p>
          <a:p>
            <a:r>
              <a:rPr lang="en-US" sz="1600" i="1" dirty="0" smtClean="0">
                <a:solidFill>
                  <a:srgbClr val="0000FF"/>
                </a:solidFill>
                <a:cs typeface="Arial" charset="0"/>
              </a:rPr>
              <a:t>July 9,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Metadata Coverage and Guidelines</a:t>
            </a:r>
          </a:p>
          <a:p>
            <a:pPr marL="0" indent="0">
              <a:buNone/>
            </a:pPr>
            <a:r>
              <a:rPr lang="en-US" dirty="0" smtClean="0"/>
              <a:t>SMAP ISO Requirement</a:t>
            </a:r>
          </a:p>
          <a:p>
            <a:pPr marL="0" indent="0">
              <a:buNone/>
            </a:pPr>
            <a:r>
              <a:rPr lang="en-US" dirty="0" smtClean="0"/>
              <a:t>Metadata Accessibility – HDF5 Group/Attribute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Multiple Instantiation of the Same Class</a:t>
            </a:r>
          </a:p>
          <a:p>
            <a:pPr marL="0" indent="0">
              <a:buNone/>
            </a:pPr>
            <a:r>
              <a:rPr lang="en-US" dirty="0" smtClean="0"/>
              <a:t>	Simplification of Structure</a:t>
            </a:r>
          </a:p>
          <a:p>
            <a:pPr marL="0" indent="0">
              <a:buNone/>
            </a:pPr>
            <a:r>
              <a:rPr lang="en-US" dirty="0" smtClean="0"/>
              <a:t>Tool Chain Flow for </a:t>
            </a:r>
            <a:r>
              <a:rPr lang="en-US" dirty="0" err="1" smtClean="0"/>
              <a:t>Autogeneration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Steps Going Forward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46811" y="6455259"/>
            <a:ext cx="1358900" cy="320675"/>
          </a:xfrm>
        </p:spPr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152400" y="6455259"/>
            <a:ext cx="1984375" cy="320675"/>
          </a:xfrm>
        </p:spPr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956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 defTabSz="968375">
              <a:lnSpc>
                <a:spcPct val="90000"/>
              </a:lnSpc>
            </a:pPr>
            <a:r>
              <a:rPr lang="en-US" b="1" dirty="0">
                <a:ea typeface="ＭＳ Ｐゴシック" pitchFamily="34" charset="-128"/>
                <a:cs typeface="ＭＳ Ｐゴシック" pitchFamily="34" charset="-128"/>
              </a:rPr>
              <a:t>Product metadata – </a:t>
            </a:r>
            <a:r>
              <a:rPr lang="en-US" b="1" dirty="0"/>
              <a:t>applies to the entire content of a data granule</a:t>
            </a:r>
            <a:r>
              <a:rPr lang="en-US" b="1" dirty="0">
                <a:ea typeface="ＭＳ Ｐゴシック" pitchFamily="34" charset="-128"/>
                <a:cs typeface="ＭＳ Ｐゴシック" pitchFamily="34" charset="-128"/>
              </a:rPr>
              <a:t> 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600" dirty="0"/>
              <a:t>Mission specific information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600" dirty="0"/>
              <a:t>Spatial and time boundary information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600" dirty="0"/>
              <a:t>Data version information – algorithm, Science Processing Software (SPS), Science Data System (SDS) release, HDF5 version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600" dirty="0"/>
              <a:t>Granule lineage or pedigree</a:t>
            </a:r>
          </a:p>
          <a:p>
            <a:pPr marL="1163638" lvl="2" indent="-363538" defTabSz="968375">
              <a:lnSpc>
                <a:spcPct val="90000"/>
              </a:lnSpc>
            </a:pPr>
            <a:r>
              <a:rPr lang="en-US" sz="1600" dirty="0"/>
              <a:t>Lists of the input that were used to generate a data granule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600" dirty="0"/>
              <a:t>Technical parameters that apply to the entire data granule</a:t>
            </a:r>
          </a:p>
          <a:p>
            <a:pPr marL="1163638" lvl="2" indent="-363538" defTabSz="968375">
              <a:lnSpc>
                <a:spcPct val="90000"/>
              </a:lnSpc>
            </a:pPr>
            <a:r>
              <a:rPr lang="en-US" sz="1600" dirty="0"/>
              <a:t>Orbit mechanical data</a:t>
            </a:r>
          </a:p>
          <a:p>
            <a:pPr marL="1163638" lvl="2" indent="-363538" defTabSz="968375">
              <a:lnSpc>
                <a:spcPct val="90000"/>
              </a:lnSpc>
            </a:pPr>
            <a:r>
              <a:rPr lang="en-US" sz="1600" dirty="0"/>
              <a:t>Instrument specific information</a:t>
            </a:r>
          </a:p>
          <a:p>
            <a:pPr marL="1163638" lvl="2" indent="-363538" defTabSz="968375">
              <a:lnSpc>
                <a:spcPct val="90000"/>
              </a:lnSpc>
            </a:pPr>
            <a:r>
              <a:rPr lang="en-US" sz="1600" dirty="0"/>
              <a:t>Small tables of calibration and/or algorithmic coefficients</a:t>
            </a:r>
          </a:p>
          <a:p>
            <a:pPr marL="1163638" lvl="2" indent="-363538" defTabSz="968375">
              <a:lnSpc>
                <a:spcPct val="90000"/>
              </a:lnSpc>
            </a:pPr>
            <a:r>
              <a:rPr lang="en-US" sz="1600" dirty="0"/>
              <a:t>Algorithmic parameters and options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600" dirty="0"/>
              <a:t>Data quality and completeness 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600" dirty="0"/>
              <a:t>References to related documentation</a:t>
            </a:r>
          </a:p>
          <a:p>
            <a:pPr marL="363538" indent="-363538" defTabSz="968375">
              <a:lnSpc>
                <a:spcPct val="90000"/>
              </a:lnSpc>
            </a:pPr>
            <a:r>
              <a:rPr lang="en-US" b="1" dirty="0"/>
              <a:t>Local metadata – applies to particular arrays in the product.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600" dirty="0"/>
              <a:t>Maxima, minima, units, dimension definitions, identification of statistical methods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32700" y="6455259"/>
            <a:ext cx="1358900" cy="320675"/>
          </a:xfrm>
        </p:spPr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152400" y="6455259"/>
            <a:ext cx="1984375" cy="320675"/>
          </a:xfrm>
        </p:spPr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981200" y="6373193"/>
            <a:ext cx="5403721" cy="484807"/>
          </a:xfrm>
        </p:spPr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682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767" y="147654"/>
            <a:ext cx="6135687" cy="685800"/>
          </a:xfrm>
        </p:spPr>
        <p:txBody>
          <a:bodyPr/>
          <a:lstStyle/>
          <a:p>
            <a:r>
              <a:rPr lang="en-US" b="1" dirty="0" smtClean="0"/>
              <a:t>Metadata Guidelines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3625"/>
            <a:ext cx="8839200" cy="5337175"/>
          </a:xfrm>
        </p:spPr>
        <p:txBody>
          <a:bodyPr>
            <a:normAutofit/>
          </a:bodyPr>
          <a:lstStyle/>
          <a:p>
            <a:r>
              <a:rPr lang="en-US" dirty="0" smtClean="0"/>
              <a:t>The metadata shall provide users with adequate self descriptive information to enable an assessment of the content, the quality and the algorithmic conditions associated with any SMAP data product.</a:t>
            </a:r>
          </a:p>
          <a:p>
            <a:r>
              <a:rPr lang="en-US" dirty="0" smtClean="0"/>
              <a:t>The metadata shall enable users to locate specific and appropriate sets of data that they need for their investigation.</a:t>
            </a:r>
          </a:p>
          <a:p>
            <a:r>
              <a:rPr lang="en-US" dirty="0" smtClean="0"/>
              <a:t>The metadata shall enable users to correlate, interoperate and integrate SMAP data products with those generated by disparate sources, within and outside of NASA.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239000" y="6517576"/>
            <a:ext cx="19050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FB5A4BAC-8254-4802-BB16-9D448E19B28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1539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1981200" y="638947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38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SMAP Requirement for Product Metadata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86555"/>
            <a:ext cx="9144000" cy="5461000"/>
          </a:xfrm>
        </p:spPr>
        <p:txBody>
          <a:bodyPr/>
          <a:lstStyle/>
          <a:p>
            <a:pPr marL="114300" indent="0">
              <a:buNone/>
            </a:pPr>
            <a:r>
              <a:rPr lang="en-US" dirty="0" smtClean="0"/>
              <a:t>SMAP Level 1 Requirement:  </a:t>
            </a:r>
            <a:r>
              <a:rPr lang="en-US" b="1" dirty="0" smtClean="0"/>
              <a:t>SMAP Science Data Product formats shall conform to ISO 19115 “Geographic Information – Metadata”.</a:t>
            </a:r>
          </a:p>
          <a:p>
            <a:pPr marL="457200"/>
            <a:r>
              <a:rPr lang="en-US" dirty="0" smtClean="0"/>
              <a:t>ISO </a:t>
            </a:r>
            <a:r>
              <a:rPr lang="en-US" dirty="0"/>
              <a:t>metadata must </a:t>
            </a:r>
            <a:r>
              <a:rPr lang="en-US" dirty="0" smtClean="0"/>
              <a:t>conform to these standards:</a:t>
            </a:r>
            <a:endParaRPr lang="en-US" dirty="0"/>
          </a:p>
          <a:p>
            <a:pPr marL="857250" lvl="1"/>
            <a:r>
              <a:rPr lang="en-US" dirty="0"/>
              <a:t>Provide metadata that conforms to the family of  ISO 19115 </a:t>
            </a:r>
            <a:r>
              <a:rPr lang="en-US" dirty="0" smtClean="0"/>
              <a:t>models</a:t>
            </a:r>
          </a:p>
          <a:p>
            <a:pPr marL="857250" lvl="1"/>
            <a:r>
              <a:rPr lang="en-US" dirty="0" smtClean="0"/>
              <a:t>Metadata represented using </a:t>
            </a:r>
            <a:r>
              <a:rPr lang="en-US" dirty="0"/>
              <a:t>ISO 19139 compliant </a:t>
            </a:r>
            <a:r>
              <a:rPr lang="en-US" dirty="0" smtClean="0"/>
              <a:t>serialization</a:t>
            </a:r>
          </a:p>
          <a:p>
            <a:pPr marL="857250" lvl="1"/>
            <a:r>
              <a:rPr lang="en-US" dirty="0" smtClean="0"/>
              <a:t>Ultimate ISO goal – a global standard model in a global standard format </a:t>
            </a:r>
            <a:endParaRPr lang="en-US" dirty="0"/>
          </a:p>
          <a:p>
            <a:pPr marL="114300" indent="0">
              <a:buNone/>
            </a:pPr>
            <a:r>
              <a:rPr lang="en-US" b="1" dirty="0" smtClean="0"/>
              <a:t>Major Goal: </a:t>
            </a:r>
            <a:r>
              <a:rPr lang="en-US" dirty="0" smtClean="0"/>
              <a:t>Generate SMAP products conform to the ISO requirement, while at the same time:</a:t>
            </a:r>
          </a:p>
          <a:p>
            <a:pPr marL="857250" lvl="1"/>
            <a:r>
              <a:rPr lang="en-US" dirty="0" smtClean="0"/>
              <a:t>Ensure that the products that are easy to use</a:t>
            </a:r>
          </a:p>
          <a:p>
            <a:pPr marL="857250" lvl="1"/>
            <a:r>
              <a:rPr lang="en-US" dirty="0" smtClean="0"/>
              <a:t>Ensure that the products have consistent design</a:t>
            </a:r>
          </a:p>
          <a:p>
            <a:pPr marL="857250" lvl="1"/>
            <a:r>
              <a:rPr lang="en-US" dirty="0" smtClean="0"/>
              <a:t>Provide metadata that are easy to locate </a:t>
            </a:r>
          </a:p>
          <a:p>
            <a:pPr marL="1028700" lvl="2" indent="0">
              <a:buNone/>
            </a:pPr>
            <a:endParaRPr lang="en-US" sz="2000" b="1" dirty="0" smtClean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32700" y="6455259"/>
            <a:ext cx="1358900" cy="3206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" name="Date Placeholder 5"/>
          <p:cNvSpPr>
            <a:spLocks noGrp="1"/>
          </p:cNvSpPr>
          <p:nvPr>
            <p:ph type="dt" sz="half" idx="2"/>
          </p:nvPr>
        </p:nvSpPr>
        <p:spPr>
          <a:xfrm>
            <a:off x="152400" y="6455259"/>
            <a:ext cx="1984375" cy="32067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10" name="Footer Placeholder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492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19139 Serialization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27001" y="955323"/>
            <a:ext cx="9017000" cy="535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31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97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97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pitchFamily="-97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ＭＳ Ｐゴシック" pitchFamily="-97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97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97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97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97" charset="-128"/>
              </a:defRPr>
            </a:lvl9pPr>
          </a:lstStyle>
          <a:p>
            <a:r>
              <a:rPr lang="en-US" dirty="0" smtClean="0"/>
              <a:t>SMAP divides the ISO serialized metadata into two discrete packages:</a:t>
            </a:r>
          </a:p>
          <a:p>
            <a:pPr lvl="1"/>
            <a:r>
              <a:rPr lang="en-US" dirty="0" smtClean="0"/>
              <a:t>Dataset metadata </a:t>
            </a:r>
          </a:p>
          <a:p>
            <a:pPr lvl="2"/>
            <a:r>
              <a:rPr lang="en-US" dirty="0" smtClean="0"/>
              <a:t>XML is auto-generated with each executable instance</a:t>
            </a:r>
          </a:p>
          <a:p>
            <a:pPr lvl="2"/>
            <a:r>
              <a:rPr lang="en-US" dirty="0" smtClean="0"/>
              <a:t>SMAP software inserts auto-generated metadata into a single attribute in the HDF5 /Metadata </a:t>
            </a:r>
            <a:r>
              <a:rPr lang="en-US" dirty="0"/>
              <a:t>G</a:t>
            </a:r>
            <a:r>
              <a:rPr lang="en-US" dirty="0" smtClean="0"/>
              <a:t>roup named “iso_19139_dataset_xml</a:t>
            </a:r>
          </a:p>
          <a:p>
            <a:pPr lvl="2"/>
            <a:r>
              <a:rPr lang="en-US" dirty="0" smtClean="0"/>
              <a:t>SMAP SDS delivers auto-generated metadata along with each in a separate file to the Data Center</a:t>
            </a:r>
          </a:p>
          <a:p>
            <a:pPr lvl="1"/>
            <a:r>
              <a:rPr lang="en-US" dirty="0" smtClean="0"/>
              <a:t>Series metadata </a:t>
            </a:r>
          </a:p>
          <a:p>
            <a:pPr lvl="2"/>
            <a:r>
              <a:rPr lang="en-US" dirty="0" smtClean="0"/>
              <a:t>XML is curated</a:t>
            </a:r>
          </a:p>
          <a:p>
            <a:pPr lvl="3"/>
            <a:r>
              <a:rPr lang="en-US" dirty="0" smtClean="0"/>
              <a:t>Update the XML with each delivery</a:t>
            </a:r>
          </a:p>
          <a:p>
            <a:pPr lvl="2"/>
            <a:r>
              <a:rPr lang="en-US" dirty="0" smtClean="0"/>
              <a:t>SMAP software inserts curated series metadata into a single attribute in the HDF5 /Metadata </a:t>
            </a:r>
            <a:r>
              <a:rPr lang="en-US" dirty="0"/>
              <a:t>G</a:t>
            </a:r>
            <a:r>
              <a:rPr lang="en-US" dirty="0" smtClean="0"/>
              <a:t>roup named “iso_19139_series_xml” </a:t>
            </a:r>
          </a:p>
          <a:p>
            <a:pPr lvl="2"/>
            <a:r>
              <a:rPr lang="en-US" dirty="0" smtClean="0"/>
              <a:t>SMAP SDS delivers curated series metadata to the Data Center in a separate file before the SDS begins product delivery with each</a:t>
            </a:r>
            <a:r>
              <a:rPr lang="en-US" dirty="0"/>
              <a:t> </a:t>
            </a:r>
            <a:r>
              <a:rPr lang="en-US" dirty="0" smtClean="0"/>
              <a:t>new release </a:t>
            </a:r>
          </a:p>
          <a:p>
            <a:pPr marL="914400" lvl="2" indent="0">
              <a:buNone/>
            </a:pPr>
            <a:endParaRPr lang="en-US" dirty="0" smtClean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965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 Accessibility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95" y="1008836"/>
            <a:ext cx="9063505" cy="5350522"/>
          </a:xfrm>
        </p:spPr>
        <p:txBody>
          <a:bodyPr/>
          <a:lstStyle/>
          <a:p>
            <a:r>
              <a:rPr lang="en-US" dirty="0" smtClean="0"/>
              <a:t>ISO structure and serialization are </a:t>
            </a:r>
            <a:r>
              <a:rPr lang="en-US" dirty="0"/>
              <a:t>ideal for machine access</a:t>
            </a:r>
          </a:p>
          <a:p>
            <a:pPr lvl="1"/>
            <a:r>
              <a:rPr lang="en-US" sz="1800" dirty="0"/>
              <a:t>The ISO 19115 model </a:t>
            </a:r>
            <a:r>
              <a:rPr lang="en-US" sz="1800" dirty="0" smtClean="0"/>
              <a:t>has a well defined structure</a:t>
            </a:r>
            <a:endParaRPr lang="en-US" sz="1800" dirty="0"/>
          </a:p>
          <a:p>
            <a:pPr lvl="1"/>
            <a:r>
              <a:rPr lang="en-US" sz="1800" dirty="0"/>
              <a:t>The ISO 19139 serialization </a:t>
            </a:r>
            <a:r>
              <a:rPr lang="en-US" sz="1800" dirty="0" smtClean="0"/>
              <a:t>adheres </a:t>
            </a:r>
            <a:r>
              <a:rPr lang="en-US" sz="1800" dirty="0"/>
              <a:t>to that structure</a:t>
            </a:r>
          </a:p>
          <a:p>
            <a:pPr lvl="2"/>
            <a:r>
              <a:rPr lang="en-US" sz="1600" dirty="0" smtClean="0"/>
              <a:t>Combined standards provide data and relationships among the data elements in a very clear and regular form</a:t>
            </a:r>
            <a:endParaRPr lang="en-US" sz="1600" dirty="0"/>
          </a:p>
          <a:p>
            <a:r>
              <a:rPr lang="en-US" sz="2200" dirty="0" smtClean="0"/>
              <a:t>ISO is not as accessible for product users</a:t>
            </a:r>
          </a:p>
          <a:p>
            <a:pPr lvl="1"/>
            <a:r>
              <a:rPr lang="en-US" b="1" dirty="0" smtClean="0"/>
              <a:t>The model instantiates </a:t>
            </a:r>
            <a:r>
              <a:rPr lang="en-US" b="1" dirty="0"/>
              <a:t>the same class multiple </a:t>
            </a:r>
            <a:r>
              <a:rPr lang="en-US" b="1" dirty="0" smtClean="0"/>
              <a:t>times  </a:t>
            </a:r>
            <a:endParaRPr lang="en-US" b="1" dirty="0"/>
          </a:p>
          <a:p>
            <a:pPr lvl="2"/>
            <a:r>
              <a:rPr lang="en-US" sz="1600" dirty="0" smtClean="0"/>
              <a:t>Attribute within the class indicates </a:t>
            </a:r>
            <a:r>
              <a:rPr lang="en-US" sz="1600" dirty="0"/>
              <a:t>the specifics of each instantiation </a:t>
            </a:r>
            <a:endParaRPr lang="en-US" sz="1600" dirty="0" smtClean="0"/>
          </a:p>
          <a:p>
            <a:pPr lvl="2"/>
            <a:r>
              <a:rPr lang="en-US" sz="1600" dirty="0" smtClean="0"/>
              <a:t>Attribute is not easily accessible</a:t>
            </a:r>
            <a:endParaRPr lang="en-US" sz="1600" dirty="0"/>
          </a:p>
          <a:p>
            <a:pPr lvl="1"/>
            <a:r>
              <a:rPr lang="en-US" b="1" dirty="0" smtClean="0"/>
              <a:t>The rich and complete ISO model is complex to the uninitiated</a:t>
            </a:r>
          </a:p>
          <a:p>
            <a:pPr lvl="2"/>
            <a:r>
              <a:rPr lang="en-US" dirty="0" smtClean="0"/>
              <a:t>Metadata includes algorithm parameters and run time parameters</a:t>
            </a:r>
          </a:p>
          <a:p>
            <a:pPr lvl="2"/>
            <a:r>
              <a:rPr lang="en-US" dirty="0" smtClean="0"/>
              <a:t>Locating specific metadata elements can be difficult</a:t>
            </a:r>
          </a:p>
          <a:p>
            <a:r>
              <a:rPr lang="en-US" dirty="0" smtClean="0"/>
              <a:t>SMAP chose to start simple</a:t>
            </a:r>
          </a:p>
          <a:p>
            <a:pPr lvl="1"/>
            <a:r>
              <a:rPr lang="en-US" b="1" dirty="0" smtClean="0"/>
              <a:t>All product level metadata appear in the /Metadata Group</a:t>
            </a:r>
          </a:p>
          <a:p>
            <a:pPr lvl="1"/>
            <a:r>
              <a:rPr lang="en-US" b="1" dirty="0" smtClean="0"/>
              <a:t>Metadata also appear in clearly named elements and structure</a:t>
            </a:r>
          </a:p>
          <a:p>
            <a:pPr marL="457200" lvl="1" indent="0" algn="ctr">
              <a:buNone/>
            </a:pPr>
            <a:endParaRPr lang="en-US" b="1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572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MI_Metadata</a:t>
            </a:r>
            <a:r>
              <a:rPr lang="en-US" dirty="0" smtClean="0"/>
              <a:t>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  <p:pic>
        <p:nvPicPr>
          <p:cNvPr id="9" name="Picture 8" descr="SMAP MI_Metadata_Datas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10" y="1070169"/>
            <a:ext cx="8576737" cy="520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4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DQ_Quality</a:t>
            </a:r>
            <a:r>
              <a:rPr lang="en-US" dirty="0" smtClean="0"/>
              <a:t> Class</a:t>
            </a:r>
            <a:endParaRPr lang="en-US" dirty="0"/>
          </a:p>
        </p:txBody>
      </p:sp>
      <p:pic>
        <p:nvPicPr>
          <p:cNvPr id="7" name="Content Placeholder 6" descr="SMAP DQ_DataQualit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" b="755"/>
          <a:stretch>
            <a:fillRect/>
          </a:stretch>
        </p:blipFill>
        <p:spPr>
          <a:xfrm>
            <a:off x="228600" y="1084438"/>
            <a:ext cx="8686800" cy="510827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486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SMAP </a:t>
            </a:r>
            <a:r>
              <a:rPr lang="en-US" dirty="0" err="1" smtClean="0"/>
              <a:t>LI_Lineage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pic>
        <p:nvPicPr>
          <p:cNvPr id="7" name="Picture 6" descr="SMAP LI_Line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600"/>
            <a:ext cx="9144000" cy="3849374"/>
          </a:xfrm>
          <a:prstGeom prst="rect">
            <a:avLst/>
          </a:prstGeom>
        </p:spPr>
      </p:pic>
      <p:sp>
        <p:nvSpPr>
          <p:cNvPr id="8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418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CI_Citation</a:t>
            </a:r>
            <a:r>
              <a:rPr lang="en-US" dirty="0" smtClean="0"/>
              <a:t> Class and Subclasses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  <p:pic>
        <p:nvPicPr>
          <p:cNvPr id="7" name="Picture 6" descr="SMAP CI_Cita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03" y="1084439"/>
            <a:ext cx="8733716" cy="517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55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Multiple Instantiations –</a:t>
            </a:r>
            <a:br>
              <a:rPr lang="en-US" sz="2400" dirty="0" smtClean="0"/>
            </a:br>
            <a:r>
              <a:rPr lang="en-US" sz="2400" dirty="0" smtClean="0"/>
              <a:t>Lineage in SMAP Products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1028700"/>
            <a:ext cx="8890000" cy="5207000"/>
          </a:xfrm>
        </p:spPr>
        <p:txBody>
          <a:bodyPr/>
          <a:lstStyle/>
          <a:p>
            <a:r>
              <a:rPr lang="en-US" sz="2000" dirty="0" smtClean="0"/>
              <a:t>SMAP products employ a large number of input data sets.  The Level 1C Radar Product employs the following input data sets:</a:t>
            </a:r>
          </a:p>
          <a:p>
            <a:pPr lvl="1"/>
            <a:r>
              <a:rPr lang="en-US" sz="1600" dirty="0" smtClean="0"/>
              <a:t>SMAP Level 1A Radar Product</a:t>
            </a:r>
          </a:p>
          <a:p>
            <a:pPr lvl="1"/>
            <a:r>
              <a:rPr lang="en-US" sz="1600" dirty="0" smtClean="0"/>
              <a:t>Spacecraft Ephemeris </a:t>
            </a:r>
          </a:p>
          <a:p>
            <a:pPr lvl="1"/>
            <a:r>
              <a:rPr lang="en-US" sz="1600" dirty="0" smtClean="0"/>
              <a:t>Spacecraft Attitude</a:t>
            </a:r>
          </a:p>
          <a:p>
            <a:pPr lvl="1"/>
            <a:r>
              <a:rPr lang="en-US" sz="1600" dirty="0" smtClean="0"/>
              <a:t>Spacecraft Antenna Azimuth</a:t>
            </a:r>
          </a:p>
          <a:p>
            <a:pPr lvl="1"/>
            <a:r>
              <a:rPr lang="en-US" sz="1600" dirty="0" smtClean="0"/>
              <a:t>Spacecraft Clock to UTC Correlation</a:t>
            </a:r>
          </a:p>
          <a:p>
            <a:pPr lvl="1"/>
            <a:r>
              <a:rPr lang="en-US" sz="1600" dirty="0" smtClean="0"/>
              <a:t>Short Term Calibration Data</a:t>
            </a:r>
          </a:p>
          <a:p>
            <a:pPr lvl="1"/>
            <a:r>
              <a:rPr lang="en-US" sz="1600" dirty="0" smtClean="0"/>
              <a:t>Long Term Calibration Data</a:t>
            </a:r>
          </a:p>
          <a:p>
            <a:pPr lvl="1"/>
            <a:r>
              <a:rPr lang="en-US" sz="1600" dirty="0" smtClean="0"/>
              <a:t>Total Electron Content in the Ionosphere</a:t>
            </a:r>
          </a:p>
          <a:p>
            <a:pPr lvl="1"/>
            <a:r>
              <a:rPr lang="en-US" sz="1600" dirty="0"/>
              <a:t>Digital Elevation Map</a:t>
            </a:r>
          </a:p>
          <a:p>
            <a:pPr lvl="1"/>
            <a:r>
              <a:rPr lang="en-US" sz="1600" dirty="0" smtClean="0"/>
              <a:t>Antenna Pattern</a:t>
            </a:r>
          </a:p>
          <a:p>
            <a:pPr lvl="1"/>
            <a:r>
              <a:rPr lang="en-US" sz="1600" dirty="0" smtClean="0"/>
              <a:t>Block Floating Point Quantization Decoder</a:t>
            </a:r>
          </a:p>
          <a:p>
            <a:r>
              <a:rPr lang="en-US" sz="2000" dirty="0" smtClean="0"/>
              <a:t>Each source requires an instantiation of the </a:t>
            </a:r>
            <a:r>
              <a:rPr lang="en-US" sz="2000" dirty="0" err="1" smtClean="0"/>
              <a:t>LI_Lineage</a:t>
            </a:r>
            <a:r>
              <a:rPr lang="en-US" sz="2000" dirty="0" smtClean="0"/>
              <a:t>/</a:t>
            </a:r>
            <a:r>
              <a:rPr lang="en-US" sz="2000" dirty="0" err="1" smtClean="0"/>
              <a:t>LE_Source</a:t>
            </a:r>
            <a:r>
              <a:rPr lang="en-US" sz="2000" dirty="0" smtClean="0"/>
              <a:t> class</a:t>
            </a:r>
          </a:p>
          <a:p>
            <a:pPr lvl="1"/>
            <a:r>
              <a:rPr lang="en-US" sz="1600" dirty="0" smtClean="0"/>
              <a:t>In Group/Attribute structure, these elements fall in the /Metadata/Lineage HDF5 Group</a:t>
            </a:r>
            <a:endParaRPr lang="en-US" sz="1600" dirty="0"/>
          </a:p>
          <a:p>
            <a:pPr lvl="1"/>
            <a:r>
              <a:rPr lang="en-US" sz="1600" dirty="0" smtClean="0"/>
              <a:t>Subgroups names reflect the input product described in the group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85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Lineage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51004" y="4406255"/>
            <a:ext cx="8278514" cy="1514650"/>
          </a:xfrm>
        </p:spPr>
        <p:txBody>
          <a:bodyPr/>
          <a:lstStyle/>
          <a:p>
            <a:pPr marL="57150" indent="0">
              <a:buNone/>
            </a:pPr>
            <a:r>
              <a:rPr lang="en-US" sz="2000" dirty="0" smtClean="0"/>
              <a:t>Radar Level 1A metadata contain 11 instances of </a:t>
            </a:r>
            <a:r>
              <a:rPr lang="en-US" sz="2000" dirty="0" err="1" smtClean="0"/>
              <a:t>LE_Source</a:t>
            </a:r>
            <a:endParaRPr lang="en-US" sz="2000" dirty="0" smtClean="0"/>
          </a:p>
          <a:p>
            <a:pPr marL="57150" indent="0">
              <a:buNone/>
            </a:pPr>
            <a:r>
              <a:rPr lang="en-US" sz="2000" dirty="0" smtClean="0"/>
              <a:t>Identifier that specifies the Lineage element for each instantiation is in: </a:t>
            </a:r>
            <a:r>
              <a:rPr lang="en-US" sz="2000" dirty="0" err="1" smtClean="0"/>
              <a:t>LE_Source</a:t>
            </a:r>
            <a:r>
              <a:rPr lang="en-US" sz="2000" dirty="0" smtClean="0"/>
              <a:t>/</a:t>
            </a:r>
            <a:r>
              <a:rPr lang="en-US" sz="2000" dirty="0" err="1" smtClean="0"/>
              <a:t>sourceCitation</a:t>
            </a:r>
            <a:r>
              <a:rPr lang="en-US" sz="2000" dirty="0" smtClean="0"/>
              <a:t>/</a:t>
            </a:r>
            <a:r>
              <a:rPr lang="en-US" sz="2000" dirty="0" err="1" smtClean="0"/>
              <a:t>CI_Citation</a:t>
            </a:r>
            <a:r>
              <a:rPr lang="en-US" sz="2000" dirty="0" smtClean="0"/>
              <a:t>/identifier/</a:t>
            </a:r>
            <a:r>
              <a:rPr lang="en-US" sz="2000" dirty="0" err="1" smtClean="0"/>
              <a:t>MD_Identifier</a:t>
            </a:r>
            <a:r>
              <a:rPr lang="en-US" sz="2000" dirty="0" smtClean="0"/>
              <a:t>/code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7124700" y="1987808"/>
            <a:ext cx="2019300" cy="2362200"/>
            <a:chOff x="7124700" y="1987808"/>
            <a:chExt cx="2019300" cy="23622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4700" y="1987808"/>
              <a:ext cx="2019300" cy="2362200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161631" y="2658284"/>
              <a:ext cx="1520923" cy="20675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0"/>
                  </a:schemeClr>
                </a:gs>
              </a:gsLst>
              <a:lin ang="16200000" scaled="0"/>
              <a:tileRect/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9050" cmpd="sng">
                  <a:solidFill>
                    <a:srgbClr val="FF6600">
                      <a:alpha val="0"/>
                    </a:srgbClr>
                  </a:solidFill>
                  <a:prstDash val="solid"/>
                </a:ln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77134" y="1495624"/>
            <a:ext cx="3225800" cy="2336800"/>
            <a:chOff x="3877134" y="1495624"/>
            <a:chExt cx="3225800" cy="23368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7134" y="1495624"/>
              <a:ext cx="3225800" cy="2336800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3903028" y="2692539"/>
              <a:ext cx="2269264" cy="20203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0"/>
                  </a:schemeClr>
                </a:gs>
              </a:gsLst>
              <a:lin ang="16200000" scaled="0"/>
              <a:tileRect/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9050" cmpd="sng">
                  <a:solidFill>
                    <a:srgbClr val="FF6600">
                      <a:alpha val="0"/>
                    </a:srgbClr>
                  </a:solidFill>
                  <a:prstDash val="solid"/>
                </a:ln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0" y="1083949"/>
            <a:ext cx="3889641" cy="1838255"/>
            <a:chOff x="0" y="1083949"/>
            <a:chExt cx="3889641" cy="183825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083949"/>
              <a:ext cx="3889641" cy="1838255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108101" y="2219955"/>
              <a:ext cx="2623655" cy="21680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0"/>
                  </a:schemeClr>
                </a:gs>
              </a:gsLst>
              <a:lin ang="16200000" scaled="0"/>
              <a:tileRect/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9050" cmpd="sng">
                  <a:solidFill>
                    <a:srgbClr val="FF6600">
                      <a:alpha val="0"/>
                    </a:srgbClr>
                  </a:solidFill>
                  <a:prstDash val="solid"/>
                </a:ln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005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Group/Attribute Metadata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117600"/>
            <a:ext cx="8686800" cy="5232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Employ HDF5 groups and attributes to represent ISO metadata</a:t>
            </a:r>
          </a:p>
          <a:p>
            <a:r>
              <a:rPr lang="en-US" dirty="0" smtClean="0"/>
              <a:t>Multiple sub-groups under the HDF5 Metadata group</a:t>
            </a:r>
          </a:p>
          <a:p>
            <a:pPr lvl="1"/>
            <a:r>
              <a:rPr lang="en-US" dirty="0" smtClean="0"/>
              <a:t>Groups represent major ISO classes</a:t>
            </a:r>
            <a:endParaRPr lang="en-US" dirty="0"/>
          </a:p>
          <a:p>
            <a:r>
              <a:rPr lang="en-US" dirty="0" smtClean="0"/>
              <a:t>Attributes </a:t>
            </a:r>
            <a:r>
              <a:rPr lang="en-US" dirty="0"/>
              <a:t>map </a:t>
            </a:r>
            <a:r>
              <a:rPr lang="en-US" dirty="0" smtClean="0"/>
              <a:t>directly to </a:t>
            </a:r>
            <a:r>
              <a:rPr lang="en-US" dirty="0"/>
              <a:t>attributes in the ISO </a:t>
            </a:r>
            <a:r>
              <a:rPr lang="en-US" dirty="0" smtClean="0"/>
              <a:t>classes</a:t>
            </a:r>
          </a:p>
          <a:p>
            <a:pPr lvl="1"/>
            <a:r>
              <a:rPr lang="en-US" dirty="0"/>
              <a:t>Reduces deeply nested layers within the HDF5 </a:t>
            </a:r>
            <a:r>
              <a:rPr lang="en-US" dirty="0" smtClean="0"/>
              <a:t>representation</a:t>
            </a:r>
          </a:p>
          <a:p>
            <a:pPr lvl="2"/>
            <a:r>
              <a:rPr lang="en-US" dirty="0" smtClean="0"/>
              <a:t>No more than four nested layers </a:t>
            </a:r>
            <a:endParaRPr lang="en-US" dirty="0"/>
          </a:p>
          <a:p>
            <a:pPr lvl="1"/>
            <a:r>
              <a:rPr lang="en-US" dirty="0" smtClean="0"/>
              <a:t>In some instances, the design employs </a:t>
            </a:r>
            <a:r>
              <a:rPr lang="en-US" dirty="0"/>
              <a:t>modified names of HDF5 groups or </a:t>
            </a:r>
            <a:r>
              <a:rPr lang="en-US" dirty="0" smtClean="0"/>
              <a:t>attributes </a:t>
            </a:r>
            <a:r>
              <a:rPr lang="en-US" dirty="0"/>
              <a:t>to ease user comprehension of the model.  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dirty="0" smtClean="0"/>
              <a:t>The </a:t>
            </a:r>
            <a:r>
              <a:rPr lang="en-US" b="1" dirty="0"/>
              <a:t>HDF group/attribute structure provides a representation layer that is more user friendly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sz="105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265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SMAP 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B</a:t>
            </a:r>
            <a:r>
              <a:rPr lang="en-US" sz="2800" dirty="0" smtClean="0"/>
              <a:t>oth the ISO 19139 XML and the HDF Group/Attribute structure must reflect the ISO model.</a:t>
            </a:r>
          </a:p>
          <a:p>
            <a:pPr lvl="1"/>
            <a:r>
              <a:rPr lang="en-US" sz="2200" dirty="0" smtClean="0"/>
              <a:t>Exclusive use of the model layer would require the development of tools that enable users to find the metadata they seek</a:t>
            </a:r>
          </a:p>
          <a:p>
            <a:pPr lvl="1"/>
            <a:r>
              <a:rPr lang="en-US" sz="2200" dirty="0" smtClean="0"/>
              <a:t>The Group/Attribute structure is, in effect, a tool to ease access</a:t>
            </a:r>
          </a:p>
          <a:p>
            <a:r>
              <a:rPr lang="en-US" sz="2600" dirty="0" smtClean="0"/>
              <a:t>Over time, the continued use of ISO model will engender the development of tools and interfaces that ease direct access with ISO serialization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  <p:sp>
        <p:nvSpPr>
          <p:cNvPr id="8" name="Date Placeholder 5"/>
          <p:cNvSpPr>
            <a:spLocks noGrp="1"/>
          </p:cNvSpPr>
          <p:nvPr>
            <p:ph type="dt" sz="half" idx="2"/>
          </p:nvPr>
        </p:nvSpPr>
        <p:spPr>
          <a:xfrm>
            <a:off x="152400" y="6400800"/>
            <a:ext cx="1984375" cy="32067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576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Metadata Structure Example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37444" y="997844"/>
            <a:ext cx="8353777" cy="53361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 smtClean="0"/>
              <a:t>ISO 19115 Group/Attribute Model for Lineage in the SMAP L1C Radar Product</a:t>
            </a:r>
            <a:endParaRPr lang="en-US" sz="1800" u="sng" dirty="0"/>
          </a:p>
          <a:p>
            <a:pPr marL="0" indent="0">
              <a:buNone/>
            </a:pPr>
            <a:r>
              <a:rPr lang="en-US" sz="1400" b="1" dirty="0" smtClean="0"/>
              <a:t>/Metadata/Lineage/</a:t>
            </a:r>
          </a:p>
          <a:p>
            <a:pPr marL="400050" lvl="1" indent="0">
              <a:buNone/>
            </a:pPr>
            <a:r>
              <a:rPr lang="en-US" sz="1200" b="1" dirty="0" smtClean="0"/>
              <a:t>L1A_Radar</a:t>
            </a:r>
            <a:endParaRPr lang="en-US" sz="1200" b="1" dirty="0"/>
          </a:p>
          <a:p>
            <a:pPr marL="800100" lvl="2" indent="0">
              <a:buNone/>
            </a:pPr>
            <a:r>
              <a:rPr lang="en-US" sz="650" dirty="0"/>
              <a:t>	</a:t>
            </a:r>
            <a:r>
              <a:rPr lang="en-US" sz="1100" dirty="0" smtClean="0"/>
              <a:t>DOI </a:t>
            </a:r>
            <a:r>
              <a:rPr lang="en-US" sz="1100" dirty="0"/>
              <a:t>= </a:t>
            </a:r>
            <a:r>
              <a:rPr lang="en-US" sz="1100" dirty="0" smtClean="0"/>
              <a:t>http://</a:t>
            </a:r>
            <a:r>
              <a:rPr lang="en-US" sz="1100" dirty="0" err="1" smtClean="0"/>
              <a:t>dx.doi.org</a:t>
            </a:r>
            <a:r>
              <a:rPr lang="en-US" sz="1100" dirty="0" smtClean="0"/>
              <a:t>/10.5067/</a:t>
            </a:r>
            <a:r>
              <a:rPr lang="en-US" sz="1100" dirty="0" err="1" smtClean="0"/>
              <a:t>smap</a:t>
            </a:r>
            <a:r>
              <a:rPr lang="en-US" sz="1100" dirty="0" smtClean="0"/>
              <a:t>/radar/data100</a:t>
            </a:r>
          </a:p>
          <a:p>
            <a:pPr marL="800100" lvl="2" indent="0">
              <a:buNone/>
            </a:pPr>
            <a:r>
              <a:rPr lang="en-US" sz="1100" dirty="0"/>
              <a:t>	</a:t>
            </a:r>
            <a:r>
              <a:rPr lang="en-US" sz="1100" dirty="0" err="1" smtClean="0"/>
              <a:t>creationDate</a:t>
            </a:r>
            <a:r>
              <a:rPr lang="en-US" sz="1100" dirty="0" smtClean="0"/>
              <a:t> </a:t>
            </a:r>
            <a:r>
              <a:rPr lang="en-US" sz="1100" dirty="0"/>
              <a:t>= </a:t>
            </a:r>
            <a:r>
              <a:rPr lang="en-US" sz="1100" dirty="0" smtClean="0"/>
              <a:t>2015-05-30</a:t>
            </a:r>
          </a:p>
          <a:p>
            <a:pPr marL="800100" lvl="2" indent="0">
              <a:buNone/>
            </a:pPr>
            <a:r>
              <a:rPr lang="en-US" sz="1100" dirty="0"/>
              <a:t>	</a:t>
            </a:r>
            <a:r>
              <a:rPr lang="en-US" sz="1100" dirty="0" smtClean="0"/>
              <a:t>description </a:t>
            </a:r>
            <a:r>
              <a:rPr lang="en-US" sz="1100" dirty="0"/>
              <a:t>= Parsed and reformatted </a:t>
            </a:r>
            <a:r>
              <a:rPr lang="en-US" sz="1100" dirty="0" smtClean="0"/>
              <a:t>SMAP </a:t>
            </a:r>
            <a:r>
              <a:rPr lang="en-US" sz="1100" dirty="0"/>
              <a:t>radar </a:t>
            </a:r>
            <a:r>
              <a:rPr lang="en-US" sz="1100" dirty="0" smtClean="0"/>
              <a:t>telemetry</a:t>
            </a:r>
            <a:r>
              <a:rPr lang="en-US" sz="1100" dirty="0"/>
              <a:t>.  The Level 1A </a:t>
            </a:r>
            <a:r>
              <a:rPr lang="en-US" sz="1100" dirty="0" smtClean="0"/>
              <a:t>Product </a:t>
            </a:r>
            <a:r>
              <a:rPr lang="en-US" sz="1100" dirty="0"/>
              <a:t>contains both synthetic </a:t>
            </a:r>
            <a:r>
              <a:rPr lang="en-US" sz="1100" dirty="0" smtClean="0"/>
              <a:t>aperture    radar </a:t>
            </a:r>
            <a:r>
              <a:rPr lang="en-US" sz="1100" dirty="0"/>
              <a:t>data and real aperture </a:t>
            </a:r>
            <a:r>
              <a:rPr lang="en-US" sz="1100" dirty="0" smtClean="0"/>
              <a:t>radar </a:t>
            </a:r>
            <a:r>
              <a:rPr lang="en-US" sz="1100" dirty="0"/>
              <a:t>data.  </a:t>
            </a:r>
            <a:r>
              <a:rPr lang="en-US" sz="1100" dirty="0" smtClean="0"/>
              <a:t>The product </a:t>
            </a:r>
            <a:r>
              <a:rPr lang="en-US" sz="1100" dirty="0"/>
              <a:t>also includes </a:t>
            </a:r>
            <a:r>
              <a:rPr lang="en-US" sz="1100" dirty="0" smtClean="0"/>
              <a:t>loopback </a:t>
            </a:r>
            <a:r>
              <a:rPr lang="en-US" sz="1100" dirty="0"/>
              <a:t>data as </a:t>
            </a:r>
            <a:r>
              <a:rPr lang="en-US" sz="1100" dirty="0" smtClean="0"/>
              <a:t>well as </a:t>
            </a:r>
            <a:r>
              <a:rPr lang="en-US" sz="1100" dirty="0"/>
              <a:t>health </a:t>
            </a:r>
            <a:r>
              <a:rPr lang="en-US" sz="1100" dirty="0" smtClean="0"/>
              <a:t>and status data.</a:t>
            </a:r>
          </a:p>
          <a:p>
            <a:pPr marL="800100" lvl="2" indent="0">
              <a:buNone/>
            </a:pPr>
            <a:r>
              <a:rPr lang="en-US" sz="1100" dirty="0"/>
              <a:t>	</a:t>
            </a:r>
            <a:r>
              <a:rPr lang="en-US" sz="1100" dirty="0" err="1" smtClean="0"/>
              <a:t>fileName</a:t>
            </a:r>
            <a:r>
              <a:rPr lang="en-US" sz="1100" dirty="0" smtClean="0"/>
              <a:t> = SMAP_L1A_Radar_00016_A_20150530T160100_R04001_001</a:t>
            </a:r>
            <a:r>
              <a:rPr lang="en-US" sz="1100" dirty="0"/>
              <a:t>.</a:t>
            </a:r>
            <a:r>
              <a:rPr lang="en-US" sz="1100" dirty="0" smtClean="0"/>
              <a:t>h5</a:t>
            </a:r>
          </a:p>
          <a:p>
            <a:pPr marL="800100" lvl="2" indent="0">
              <a:buNone/>
            </a:pPr>
            <a:r>
              <a:rPr lang="en-US" sz="1100" dirty="0"/>
              <a:t>	</a:t>
            </a:r>
            <a:r>
              <a:rPr lang="en-US" sz="1100" dirty="0" smtClean="0"/>
              <a:t>identifier </a:t>
            </a:r>
            <a:r>
              <a:rPr lang="en-US" sz="1100" dirty="0"/>
              <a:t>= </a:t>
            </a:r>
            <a:r>
              <a:rPr lang="en-US" sz="1100" dirty="0" smtClean="0"/>
              <a:t>L1A_Radar</a:t>
            </a:r>
          </a:p>
          <a:p>
            <a:pPr marL="800100" lvl="2" indent="0">
              <a:buNone/>
            </a:pPr>
            <a:r>
              <a:rPr lang="en-US" sz="1100" dirty="0"/>
              <a:t>	</a:t>
            </a:r>
            <a:r>
              <a:rPr lang="en-US" sz="1100" dirty="0" smtClean="0"/>
              <a:t>version </a:t>
            </a:r>
            <a:r>
              <a:rPr lang="en-US" sz="1100" dirty="0"/>
              <a:t>= </a:t>
            </a:r>
            <a:r>
              <a:rPr lang="en-US" sz="1100" dirty="0" smtClean="0"/>
              <a:t>R04001</a:t>
            </a:r>
          </a:p>
          <a:p>
            <a:pPr marL="400050" lvl="1" indent="0">
              <a:buNone/>
            </a:pPr>
            <a:r>
              <a:rPr lang="en-US" sz="1200" b="1" dirty="0" smtClean="0"/>
              <a:t>Ephemeris</a:t>
            </a:r>
          </a:p>
          <a:p>
            <a:pPr marL="800100" lvl="2" indent="0">
              <a:buNone/>
            </a:pPr>
            <a:r>
              <a:rPr lang="en-US" sz="650" b="1" dirty="0"/>
              <a:t>	</a:t>
            </a:r>
            <a:r>
              <a:rPr lang="en-US" sz="1100" dirty="0" err="1" smtClean="0"/>
              <a:t>creationDate</a:t>
            </a:r>
            <a:r>
              <a:rPr lang="en-US" sz="1100" dirty="0" smtClean="0"/>
              <a:t> </a:t>
            </a:r>
            <a:r>
              <a:rPr lang="en-US" sz="1100" dirty="0"/>
              <a:t>= </a:t>
            </a:r>
            <a:r>
              <a:rPr lang="en-US" sz="1100" dirty="0" smtClean="0"/>
              <a:t>2015-05-29</a:t>
            </a:r>
          </a:p>
          <a:p>
            <a:pPr marL="800100" lvl="2" indent="0">
              <a:buNone/>
            </a:pPr>
            <a:r>
              <a:rPr lang="en-US" sz="1100" dirty="0"/>
              <a:t>	</a:t>
            </a:r>
            <a:r>
              <a:rPr lang="en-US" sz="1100" dirty="0" smtClean="0"/>
              <a:t>description </a:t>
            </a:r>
            <a:r>
              <a:rPr lang="en-US" sz="1100" dirty="0"/>
              <a:t>= </a:t>
            </a:r>
            <a:r>
              <a:rPr lang="en-US" sz="1100" dirty="0">
                <a:ea typeface="Geneva"/>
                <a:cs typeface="Geneva"/>
              </a:rPr>
              <a:t>One or more data products that list the spacecraft trajectory over the same time period as the input Level 1A radar data.</a:t>
            </a:r>
            <a:endParaRPr lang="en-US" sz="1100" dirty="0" smtClean="0"/>
          </a:p>
          <a:p>
            <a:pPr marL="800100" lvl="2" indent="0">
              <a:buNone/>
            </a:pPr>
            <a:r>
              <a:rPr lang="en-US" sz="1100" dirty="0" smtClean="0"/>
              <a:t>	</a:t>
            </a:r>
            <a:r>
              <a:rPr lang="en-US" sz="1100" dirty="0" err="1" smtClean="0"/>
              <a:t>fileName</a:t>
            </a:r>
            <a:r>
              <a:rPr lang="en-US" sz="1100" dirty="0" smtClean="0"/>
              <a:t> </a:t>
            </a:r>
            <a:r>
              <a:rPr lang="en-US" sz="1100" dirty="0"/>
              <a:t>= </a:t>
            </a:r>
            <a:r>
              <a:rPr lang="en-US" sz="1100" dirty="0" smtClean="0"/>
              <a:t>traj_SPK_1505291400_1512291400_1505311200_sci_OD0945_v01</a:t>
            </a:r>
            <a:r>
              <a:rPr lang="en-US" sz="1100" dirty="0"/>
              <a:t>.bsp</a:t>
            </a:r>
          </a:p>
          <a:p>
            <a:pPr marL="800100" lvl="2" indent="0">
              <a:buNone/>
            </a:pPr>
            <a:r>
              <a:rPr lang="en-US" sz="1100" dirty="0" smtClean="0"/>
              <a:t>	version </a:t>
            </a:r>
            <a:r>
              <a:rPr lang="en-US" sz="1100" dirty="0"/>
              <a:t>= </a:t>
            </a:r>
            <a:r>
              <a:rPr lang="en-US" sz="1100" dirty="0" smtClean="0"/>
              <a:t>01</a:t>
            </a:r>
            <a:endParaRPr lang="en-US" sz="1100" dirty="0"/>
          </a:p>
          <a:p>
            <a:pPr marL="400050" lvl="1" indent="0">
              <a:buNone/>
            </a:pPr>
            <a:r>
              <a:rPr lang="en-US" sz="1200" b="1" dirty="0" err="1" smtClean="0"/>
              <a:t>AntennaAzimuth</a:t>
            </a:r>
            <a:endParaRPr lang="en-US" sz="1200" b="1" dirty="0" smtClean="0"/>
          </a:p>
          <a:p>
            <a:pPr marL="800100" lvl="2" indent="0">
              <a:buNone/>
            </a:pPr>
            <a:r>
              <a:rPr lang="en-US" sz="650" b="1" dirty="0"/>
              <a:t>	</a:t>
            </a:r>
            <a:r>
              <a:rPr lang="en-US" sz="1100" dirty="0" err="1" smtClean="0"/>
              <a:t>creationDate</a:t>
            </a:r>
            <a:r>
              <a:rPr lang="en-US" sz="1100" dirty="0" smtClean="0"/>
              <a:t> = 2015-05-30</a:t>
            </a:r>
          </a:p>
          <a:p>
            <a:pPr marL="800100" lvl="2" indent="0">
              <a:buNone/>
            </a:pPr>
            <a:r>
              <a:rPr lang="en-US" sz="1100" b="1" dirty="0"/>
              <a:t>	</a:t>
            </a:r>
            <a:r>
              <a:rPr lang="en-US" sz="1100" dirty="0" smtClean="0"/>
              <a:t>description </a:t>
            </a:r>
            <a:r>
              <a:rPr lang="en-US" sz="1100" dirty="0" smtClean="0">
                <a:solidFill>
                  <a:srgbClr val="000000"/>
                </a:solidFill>
              </a:rPr>
              <a:t>= </a:t>
            </a:r>
            <a:r>
              <a:rPr lang="en-US" sz="1100" dirty="0">
                <a:solidFill>
                  <a:srgbClr val="000000"/>
                </a:solidFill>
                <a:ea typeface="Geneva"/>
                <a:cs typeface="Geneva"/>
              </a:rPr>
              <a:t>One or more data products that specify the azimuth angle of the antenna on the SMAP spacecraft over the same time period as the input Level 1A radar data</a:t>
            </a:r>
            <a:r>
              <a:rPr lang="en-US" sz="1100" dirty="0" smtClean="0">
                <a:solidFill>
                  <a:srgbClr val="000000"/>
                </a:solidFill>
                <a:ea typeface="Geneva"/>
                <a:cs typeface="Geneva"/>
              </a:rPr>
              <a:t>.</a:t>
            </a:r>
          </a:p>
          <a:p>
            <a:pPr marL="800100" lvl="2" indent="0">
              <a:buNone/>
            </a:pPr>
            <a:r>
              <a:rPr lang="en-US" sz="1100" b="1" dirty="0">
                <a:solidFill>
                  <a:srgbClr val="000000"/>
                </a:solidFill>
                <a:ea typeface="Geneva"/>
                <a:cs typeface="Geneva"/>
              </a:rPr>
              <a:t>	</a:t>
            </a:r>
            <a:r>
              <a:rPr lang="en-US" sz="1100" dirty="0" err="1" smtClean="0">
                <a:solidFill>
                  <a:srgbClr val="000000"/>
                </a:solidFill>
                <a:ea typeface="Geneva"/>
                <a:cs typeface="Geneva"/>
              </a:rPr>
              <a:t>fileName</a:t>
            </a:r>
            <a:r>
              <a:rPr lang="en-US" sz="1100" dirty="0" smtClean="0">
                <a:solidFill>
                  <a:srgbClr val="000000"/>
                </a:solidFill>
                <a:ea typeface="Geneva"/>
                <a:cs typeface="Geneva"/>
              </a:rPr>
              <a:t> = smap_ar_150530153500_150530172515_v01.bc</a:t>
            </a:r>
          </a:p>
          <a:p>
            <a:pPr marL="800100" lvl="2" indent="0">
              <a:buNone/>
            </a:pPr>
            <a:r>
              <a:rPr lang="en-US" sz="1100" b="1" dirty="0">
                <a:solidFill>
                  <a:srgbClr val="000000"/>
                </a:solidFill>
                <a:ea typeface="Geneva"/>
                <a:cs typeface="Geneva"/>
              </a:rPr>
              <a:t>	</a:t>
            </a:r>
            <a:r>
              <a:rPr lang="en-US" sz="1100" dirty="0" smtClean="0">
                <a:solidFill>
                  <a:srgbClr val="000000"/>
                </a:solidFill>
                <a:ea typeface="Geneva"/>
                <a:cs typeface="Geneva"/>
              </a:rPr>
              <a:t>version = 01</a:t>
            </a:r>
          </a:p>
          <a:p>
            <a:pPr marL="400050" lvl="1" indent="0"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Attitude</a:t>
            </a:r>
          </a:p>
          <a:p>
            <a:pPr marL="400050" lvl="1" indent="0">
              <a:buNone/>
            </a:pPr>
            <a:r>
              <a:rPr lang="en-US" sz="1050" b="1" dirty="0" smtClean="0"/>
              <a:t>………. </a:t>
            </a:r>
            <a:endParaRPr lang="en-US" sz="1050" b="1" dirty="0"/>
          </a:p>
          <a:p>
            <a:pPr marL="400050" lvl="1" indent="0">
              <a:buNone/>
            </a:pPr>
            <a:r>
              <a:rPr lang="en-US" sz="1050" dirty="0"/>
              <a:t>       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32700" y="6400800"/>
            <a:ext cx="1358900" cy="3206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0" name="Footer Placeholder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401415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  <p:sp>
        <p:nvSpPr>
          <p:cNvPr id="11" name="Date Placeholder 5"/>
          <p:cNvSpPr>
            <a:spLocks noGrp="1"/>
          </p:cNvSpPr>
          <p:nvPr>
            <p:ph type="dt" sz="half" idx="2"/>
          </p:nvPr>
        </p:nvSpPr>
        <p:spPr>
          <a:xfrm>
            <a:off x="152400" y="6400800"/>
            <a:ext cx="1984375" cy="32067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91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Complexity –</a:t>
            </a:r>
            <a:br>
              <a:rPr lang="en-US" dirty="0" smtClean="0"/>
            </a:br>
            <a:r>
              <a:rPr lang="en-US" dirty="0" smtClean="0"/>
              <a:t>Locating Algorithm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  <p:pic>
        <p:nvPicPr>
          <p:cNvPr id="7" name="Picture 6" descr="SMAP LI_Line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5720"/>
            <a:ext cx="9144000" cy="38493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105282" y="4010973"/>
            <a:ext cx="1905000" cy="1143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8" name="Oval 7"/>
          <p:cNvSpPr/>
          <p:nvPr/>
        </p:nvSpPr>
        <p:spPr>
          <a:xfrm>
            <a:off x="6957266" y="3595404"/>
            <a:ext cx="1354668" cy="36688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9050" cmpd="sng">
                <a:solidFill>
                  <a:srgbClr val="FF6600">
                    <a:alpha val="0"/>
                  </a:srgbClr>
                </a:solidFill>
                <a:prstDash val="solid"/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9793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Locating Algorithm Parameters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11667" y="997845"/>
            <a:ext cx="8678333" cy="34894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 smtClean="0"/>
              <a:t>ISO 19115 Group/Attribute Model for Process Step in the SMAP L1C Radar Product</a:t>
            </a:r>
            <a:endParaRPr lang="en-US" sz="1800" u="sng" dirty="0"/>
          </a:p>
          <a:p>
            <a:pPr marL="0" indent="0">
              <a:buNone/>
            </a:pPr>
            <a:r>
              <a:rPr lang="en-US" sz="1600" b="1" dirty="0" smtClean="0">
                <a:solidFill>
                  <a:srgbClr val="000000"/>
                </a:solidFill>
              </a:rPr>
              <a:t>Process Step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RFI_Threshold</a:t>
            </a:r>
            <a:r>
              <a:rPr lang="en-US" sz="1400" dirty="0" smtClean="0">
                <a:solidFill>
                  <a:srgbClr val="000000"/>
                </a:solidFill>
              </a:rPr>
              <a:t> = </a:t>
            </a:r>
            <a:r>
              <a:rPr lang="en-US" sz="1400" dirty="0" smtClean="0">
                <a:solidFill>
                  <a:srgbClr val="000000"/>
                </a:solidFill>
              </a:rPr>
              <a:t>2.0</a:t>
            </a:r>
            <a:endParaRPr lang="en-US" sz="1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FaradayRotationThreshold</a:t>
            </a:r>
            <a:r>
              <a:rPr lang="en-US" sz="1400" dirty="0" smtClean="0">
                <a:solidFill>
                  <a:srgbClr val="000000"/>
                </a:solidFill>
              </a:rPr>
              <a:t> = </a:t>
            </a:r>
            <a:r>
              <a:rPr lang="en-US" sz="1400" dirty="0" smtClean="0">
                <a:solidFill>
                  <a:srgbClr val="000000"/>
                </a:solidFill>
              </a:rPr>
              <a:t>1.4 </a:t>
            </a:r>
            <a:r>
              <a:rPr lang="en-US" sz="1400" dirty="0" smtClean="0">
                <a:solidFill>
                  <a:srgbClr val="000000"/>
                </a:solidFill>
              </a:rPr>
              <a:t>degrees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waterBodyThreshold</a:t>
            </a:r>
            <a:r>
              <a:rPr lang="en-US" sz="1400" dirty="0" smtClean="0">
                <a:solidFill>
                  <a:srgbClr val="000000"/>
                </a:solidFill>
              </a:rPr>
              <a:t> = 30 percent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timeVariableEpoch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= J2000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epochJulianDate</a:t>
            </a:r>
            <a:r>
              <a:rPr lang="en-US" sz="1400" dirty="0" smtClean="0">
                <a:solidFill>
                  <a:srgbClr val="000000"/>
                </a:solidFill>
              </a:rPr>
              <a:t> = 2451545.00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epochUTCDateTime</a:t>
            </a:r>
            <a:r>
              <a:rPr lang="en-US" sz="1400" dirty="0" smtClean="0">
                <a:solidFill>
                  <a:srgbClr val="000000"/>
                </a:solidFill>
              </a:rPr>
              <a:t> = 2000-01-01T11:58:55.816Z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parameterVersionID</a:t>
            </a:r>
            <a:r>
              <a:rPr lang="en-US" sz="1400" dirty="0" smtClean="0">
                <a:solidFill>
                  <a:srgbClr val="000000"/>
                </a:solidFill>
              </a:rPr>
              <a:t>  =  004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algorithmTitle</a:t>
            </a:r>
            <a:r>
              <a:rPr lang="en-US" sz="1400" dirty="0" smtClean="0">
                <a:solidFill>
                  <a:srgbClr val="000000"/>
                </a:solidFill>
              </a:rPr>
              <a:t> = Soil Moisture Active Passive Synthetic Aperture Radar processing algorithm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algorithmVersionID</a:t>
            </a:r>
            <a:r>
              <a:rPr lang="en-US" sz="1400" dirty="0" smtClean="0">
                <a:solidFill>
                  <a:srgbClr val="000000"/>
                </a:solidFill>
              </a:rPr>
              <a:t> = 007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</a:rPr>
              <a:t>algorithmDate</a:t>
            </a:r>
            <a:r>
              <a:rPr lang="en-US" sz="1400" dirty="0" smtClean="0">
                <a:solidFill>
                  <a:srgbClr val="000000"/>
                </a:solidFill>
              </a:rPr>
              <a:t> = 2015-05-31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000000"/>
                </a:solidFill>
              </a:rPr>
              <a:t>……….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	</a:t>
            </a:r>
            <a:endParaRPr lang="en-US" sz="16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	</a:t>
            </a:r>
            <a:endParaRPr lang="en-US" sz="16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	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endParaRPr lang="en-US" sz="16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600" b="1" dirty="0" smtClean="0"/>
              <a:t>………. </a:t>
            </a:r>
            <a:endParaRPr lang="en-US" sz="1600" b="1" dirty="0"/>
          </a:p>
          <a:p>
            <a:pPr marL="0" indent="0">
              <a:buNone/>
            </a:pPr>
            <a:r>
              <a:rPr lang="en-US" sz="1200" dirty="0"/>
              <a:t>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69333" y="4586110"/>
            <a:ext cx="8833556" cy="14111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smtClean="0"/>
              <a:t>Provides Direct Access to Critical Metadata Elements within the HDF5 Structure</a:t>
            </a:r>
          </a:p>
          <a:p>
            <a:pPr marL="0" indent="0">
              <a:buNone/>
            </a:pPr>
            <a:r>
              <a:rPr lang="en-US" sz="1800" b="1" dirty="0" smtClean="0"/>
              <a:t>Items in </a:t>
            </a:r>
            <a:r>
              <a:rPr lang="en-US" sz="1800" b="1" dirty="0" smtClean="0">
                <a:solidFill>
                  <a:srgbClr val="FF0000"/>
                </a:solidFill>
              </a:rPr>
              <a:t>Red</a:t>
            </a:r>
            <a:r>
              <a:rPr lang="en-US" sz="1800" b="1" dirty="0" smtClean="0"/>
              <a:t> are Additional Attributes.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b="1" dirty="0" smtClean="0"/>
              <a:t>Represented in XML as Record/Record Types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453925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40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40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40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40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40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40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40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Groups in </a:t>
            </a:r>
            <a:br>
              <a:rPr lang="en-US" dirty="0" smtClean="0"/>
            </a:br>
            <a:r>
              <a:rPr lang="en-US" dirty="0" smtClean="0"/>
              <a:t>HDF5 Group/Attribute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 following are HDF5 groups in the SMAP Group/Attribute Structure.  Each maps to an instantiation of an ISO class:</a:t>
            </a:r>
          </a:p>
          <a:p>
            <a:r>
              <a:rPr lang="en-US" sz="2000" dirty="0" err="1" smtClean="0"/>
              <a:t>AcquisitionInformation</a:t>
            </a:r>
            <a:endParaRPr lang="en-US" sz="2000" dirty="0" smtClean="0"/>
          </a:p>
          <a:p>
            <a:r>
              <a:rPr lang="en-US" sz="2000" dirty="0" err="1" smtClean="0"/>
              <a:t>DataQuality</a:t>
            </a:r>
            <a:endParaRPr lang="en-US" sz="2000" dirty="0" smtClean="0"/>
          </a:p>
          <a:p>
            <a:r>
              <a:rPr lang="en-US" sz="2000" dirty="0" err="1" smtClean="0"/>
              <a:t>DatasetIdentification</a:t>
            </a:r>
            <a:endParaRPr lang="en-US" sz="2000" dirty="0" smtClean="0"/>
          </a:p>
          <a:p>
            <a:r>
              <a:rPr lang="en-US" sz="2000" dirty="0" smtClean="0"/>
              <a:t>Extent</a:t>
            </a:r>
          </a:p>
          <a:p>
            <a:r>
              <a:rPr lang="en-US" sz="2000" dirty="0" err="1" smtClean="0"/>
              <a:t>GridSpatialRepresentation</a:t>
            </a:r>
            <a:endParaRPr lang="en-US" sz="2000" dirty="0" smtClean="0"/>
          </a:p>
          <a:p>
            <a:r>
              <a:rPr lang="en-US" sz="2000" dirty="0" smtClean="0"/>
              <a:t>Lineage</a:t>
            </a:r>
          </a:p>
          <a:p>
            <a:r>
              <a:rPr lang="en-US" sz="2000" dirty="0" err="1" smtClean="0"/>
              <a:t>OrbitMeasuredLocation</a:t>
            </a:r>
            <a:endParaRPr lang="en-US" sz="2000" dirty="0" smtClean="0"/>
          </a:p>
          <a:p>
            <a:r>
              <a:rPr lang="en-US" sz="2000" dirty="0" err="1" smtClean="0"/>
              <a:t>ProcessStep</a:t>
            </a:r>
            <a:endParaRPr lang="en-US" sz="2000" dirty="0" smtClean="0"/>
          </a:p>
          <a:p>
            <a:r>
              <a:rPr lang="en-US" sz="2000" dirty="0" err="1" smtClean="0"/>
              <a:t>ProductSpecificationDocument</a:t>
            </a:r>
            <a:endParaRPr lang="en-US" sz="2000" dirty="0" smtClean="0"/>
          </a:p>
          <a:p>
            <a:r>
              <a:rPr lang="en-US" sz="2000" dirty="0" err="1" smtClean="0"/>
              <a:t>QADatasetIdentification</a:t>
            </a:r>
            <a:endParaRPr lang="en-US" sz="2000" dirty="0" smtClean="0"/>
          </a:p>
          <a:p>
            <a:r>
              <a:rPr lang="en-US" sz="2000" dirty="0" err="1" smtClean="0"/>
              <a:t>SeriesIdentification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082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SMAP Tool Chain 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sz="1050" dirty="0"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1350" y="1098550"/>
            <a:ext cx="1460500" cy="908050"/>
          </a:xfrm>
          <a:prstGeom prst="rect">
            <a:avLst/>
          </a:prstGeom>
          <a:solidFill>
            <a:srgbClr val="CCFFCC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Metadata Configuration File</a:t>
            </a:r>
          </a:p>
          <a:p>
            <a:pPr algn="ctr"/>
            <a:endParaRPr lang="en-US" sz="1000" dirty="0">
              <a:solidFill>
                <a:srgbClr val="000000"/>
              </a:solidFill>
            </a:endParaRP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SMAP Specific XML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1350" y="2178050"/>
            <a:ext cx="1460500" cy="908050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Output Configuration File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SMAP Specific XML</a:t>
            </a:r>
            <a:endParaRPr lang="en-US" sz="1000" dirty="0">
              <a:solidFill>
                <a:schemeClr val="tx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71500" y="2590800"/>
            <a:ext cx="6838950" cy="2679700"/>
            <a:chOff x="571500" y="2590800"/>
            <a:chExt cx="6838950" cy="2679700"/>
          </a:xfrm>
        </p:grpSpPr>
        <p:sp>
          <p:nvSpPr>
            <p:cNvPr id="16" name="Hexagon 15"/>
            <p:cNvSpPr/>
            <p:nvPr/>
          </p:nvSpPr>
          <p:spPr>
            <a:xfrm>
              <a:off x="571500" y="3670300"/>
              <a:ext cx="1270000" cy="1104900"/>
            </a:xfrm>
            <a:prstGeom prst="hexago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smtClean="0">
                  <a:solidFill>
                    <a:srgbClr val="000000"/>
                  </a:solidFill>
                </a:rPr>
                <a:t>h5dump</a:t>
              </a:r>
            </a:p>
          </p:txBody>
        </p:sp>
        <p:cxnSp>
          <p:nvCxnSpPr>
            <p:cNvPr id="10" name="Straight Arrow Connector 9"/>
            <p:cNvCxnSpPr>
              <a:stCxn id="15" idx="2"/>
              <a:endCxn id="19" idx="0"/>
            </p:cNvCxnSpPr>
            <p:nvPr/>
          </p:nvCxnSpPr>
          <p:spPr>
            <a:xfrm>
              <a:off x="7397750" y="2590800"/>
              <a:ext cx="12700" cy="26797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1231900" y="3251200"/>
              <a:ext cx="6146800" cy="889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H="1">
              <a:off x="1219200" y="3340100"/>
              <a:ext cx="12700" cy="3175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1841500" y="3768725"/>
            <a:ext cx="1765300" cy="908050"/>
            <a:chOff x="1841500" y="3768725"/>
            <a:chExt cx="1765300" cy="908050"/>
          </a:xfrm>
        </p:grpSpPr>
        <p:sp>
          <p:nvSpPr>
            <p:cNvPr id="18" name="Rectangle 17"/>
            <p:cNvSpPr/>
            <p:nvPr/>
          </p:nvSpPr>
          <p:spPr>
            <a:xfrm>
              <a:off x="2146300" y="3768725"/>
              <a:ext cx="1460500" cy="908050"/>
            </a:xfrm>
            <a:prstGeom prst="rect">
              <a:avLst/>
            </a:prstGeom>
            <a:solidFill>
              <a:srgbClr val="CCFFCC"/>
            </a:solidFill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 Complete Group/Attribute Structure in HDF5 XML</a:t>
              </a:r>
            </a:p>
          </p:txBody>
        </p:sp>
        <p:cxnSp>
          <p:nvCxnSpPr>
            <p:cNvPr id="55" name="Straight Arrow Connector 54"/>
            <p:cNvCxnSpPr>
              <a:stCxn id="16" idx="0"/>
              <a:endCxn id="18" idx="1"/>
            </p:cNvCxnSpPr>
            <p:nvPr/>
          </p:nvCxnSpPr>
          <p:spPr>
            <a:xfrm>
              <a:off x="1841500" y="4222750"/>
              <a:ext cx="304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606800" y="3670300"/>
            <a:ext cx="3606800" cy="2451100"/>
            <a:chOff x="3606800" y="3670300"/>
            <a:chExt cx="3606800" cy="2451100"/>
          </a:xfrm>
        </p:grpSpPr>
        <p:sp>
          <p:nvSpPr>
            <p:cNvPr id="20" name="Hexagon 19"/>
            <p:cNvSpPr/>
            <p:nvPr/>
          </p:nvSpPr>
          <p:spPr>
            <a:xfrm>
              <a:off x="4178300" y="3670300"/>
              <a:ext cx="1270000" cy="1104900"/>
            </a:xfrm>
            <a:prstGeom prst="hexago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err="1" smtClean="0">
                  <a:solidFill>
                    <a:srgbClr val="000000"/>
                  </a:solidFill>
                </a:rPr>
                <a:t>saxon</a:t>
              </a:r>
              <a:endParaRPr lang="en-US" sz="10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114800" y="5213350"/>
              <a:ext cx="1460500" cy="908050"/>
            </a:xfrm>
            <a:prstGeom prst="rect">
              <a:avLst/>
            </a:prstGeom>
            <a:solidFill>
              <a:srgbClr val="CCFFCC"/>
            </a:solidFill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XSL that maps transform form HDF5 XML to ISO 19139 XML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753100" y="3768725"/>
              <a:ext cx="1460500" cy="908050"/>
            </a:xfrm>
            <a:prstGeom prst="rect">
              <a:avLst/>
            </a:prstGeom>
            <a:solidFill>
              <a:srgbClr val="CCFFCC"/>
            </a:solidFill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 Automated Metadata in ISO 19139 Compliant Serialization</a:t>
              </a:r>
            </a:p>
          </p:txBody>
        </p:sp>
        <p:cxnSp>
          <p:nvCxnSpPr>
            <p:cNvPr id="57" name="Straight Arrow Connector 56"/>
            <p:cNvCxnSpPr>
              <a:stCxn id="18" idx="3"/>
              <a:endCxn id="20" idx="3"/>
            </p:cNvCxnSpPr>
            <p:nvPr/>
          </p:nvCxnSpPr>
          <p:spPr>
            <a:xfrm>
              <a:off x="3606800" y="4222750"/>
              <a:ext cx="5715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21" idx="0"/>
            </p:cNvCxnSpPr>
            <p:nvPr/>
          </p:nvCxnSpPr>
          <p:spPr>
            <a:xfrm flipV="1">
              <a:off x="4845050" y="4787900"/>
              <a:ext cx="6350" cy="4254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20" idx="0"/>
              <a:endCxn id="23" idx="1"/>
            </p:cNvCxnSpPr>
            <p:nvPr/>
          </p:nvCxnSpPr>
          <p:spPr>
            <a:xfrm>
              <a:off x="5448300" y="4222750"/>
              <a:ext cx="304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101850" y="1552575"/>
            <a:ext cx="2609850" cy="1152525"/>
            <a:chOff x="2101850" y="1552575"/>
            <a:chExt cx="2609850" cy="1152525"/>
          </a:xfrm>
        </p:grpSpPr>
        <p:sp>
          <p:nvSpPr>
            <p:cNvPr id="7" name="Hexagon 6"/>
            <p:cNvSpPr/>
            <p:nvPr/>
          </p:nvSpPr>
          <p:spPr>
            <a:xfrm>
              <a:off x="3441700" y="1600200"/>
              <a:ext cx="1270000" cy="1104900"/>
            </a:xfrm>
            <a:prstGeom prst="hexago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smtClean="0">
                  <a:solidFill>
                    <a:srgbClr val="000000"/>
                  </a:solidFill>
                </a:rPr>
                <a:t>SMAP Science Processing Software</a:t>
              </a:r>
            </a:p>
          </p:txBody>
        </p:sp>
        <p:cxnSp>
          <p:nvCxnSpPr>
            <p:cNvPr id="63" name="Straight Arrow Connector 62"/>
            <p:cNvCxnSpPr>
              <a:stCxn id="3" idx="3"/>
              <a:endCxn id="7" idx="3"/>
            </p:cNvCxnSpPr>
            <p:nvPr/>
          </p:nvCxnSpPr>
          <p:spPr>
            <a:xfrm>
              <a:off x="2101850" y="1552575"/>
              <a:ext cx="1339850" cy="6000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9" idx="3"/>
              <a:endCxn id="7" idx="3"/>
            </p:cNvCxnSpPr>
            <p:nvPr/>
          </p:nvCxnSpPr>
          <p:spPr>
            <a:xfrm flipV="1">
              <a:off x="2101850" y="2152650"/>
              <a:ext cx="1339850" cy="4794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4711700" y="1676400"/>
            <a:ext cx="3600450" cy="914400"/>
            <a:chOff x="4711700" y="1676400"/>
            <a:chExt cx="3600450" cy="914400"/>
          </a:xfrm>
        </p:grpSpPr>
        <p:sp>
          <p:nvSpPr>
            <p:cNvPr id="15" name="Rectangle 14"/>
            <p:cNvSpPr/>
            <p:nvPr/>
          </p:nvSpPr>
          <p:spPr>
            <a:xfrm>
              <a:off x="6483350" y="1676400"/>
              <a:ext cx="1828800" cy="914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SMAP Product in HDF5  with Metadata in Group/Attribute Structure</a:t>
              </a:r>
              <a:endParaRPr lang="en-US" sz="1000" dirty="0">
                <a:solidFill>
                  <a:srgbClr val="000000"/>
                </a:solidFill>
              </a:endParaRPr>
            </a:p>
          </p:txBody>
        </p:sp>
        <p:cxnSp>
          <p:nvCxnSpPr>
            <p:cNvPr id="67" name="Straight Arrow Connector 66"/>
            <p:cNvCxnSpPr>
              <a:stCxn id="7" idx="0"/>
              <a:endCxn id="15" idx="1"/>
            </p:cNvCxnSpPr>
            <p:nvPr/>
          </p:nvCxnSpPr>
          <p:spPr>
            <a:xfrm flipV="1">
              <a:off x="4711700" y="2133600"/>
              <a:ext cx="1771650" cy="190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6483350" y="3768725"/>
            <a:ext cx="2520950" cy="2416175"/>
            <a:chOff x="6483350" y="3768725"/>
            <a:chExt cx="2520950" cy="2416175"/>
          </a:xfrm>
        </p:grpSpPr>
        <p:sp>
          <p:nvSpPr>
            <p:cNvPr id="19" name="Rectangle 18"/>
            <p:cNvSpPr/>
            <p:nvPr/>
          </p:nvSpPr>
          <p:spPr>
            <a:xfrm>
              <a:off x="6496050" y="5270500"/>
              <a:ext cx="1828800" cy="914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SMAP Product in HDF5</a:t>
              </a:r>
            </a:p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with Metadata in Group/Attribute Structure and in ISO 19139 Compliant XML</a:t>
              </a:r>
              <a:endParaRPr lang="en-US" sz="1000" dirty="0">
                <a:solidFill>
                  <a:srgbClr val="00000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543800" y="3768725"/>
              <a:ext cx="1460500" cy="908050"/>
            </a:xfrm>
            <a:prstGeom prst="rect">
              <a:avLst/>
            </a:prstGeom>
            <a:solidFill>
              <a:srgbClr val="CCFFCC"/>
            </a:solidFill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 Curated Series Metadata in ISO 19139 Compliant Serialization</a:t>
              </a:r>
            </a:p>
          </p:txBody>
        </p:sp>
        <p:cxnSp>
          <p:nvCxnSpPr>
            <p:cNvPr id="13" name="Straight Arrow Connector 12"/>
            <p:cNvCxnSpPr>
              <a:stCxn id="23" idx="2"/>
              <a:endCxn id="19" idx="0"/>
            </p:cNvCxnSpPr>
            <p:nvPr/>
          </p:nvCxnSpPr>
          <p:spPr>
            <a:xfrm>
              <a:off x="6483350" y="4676775"/>
              <a:ext cx="927100" cy="5937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2" idx="2"/>
              <a:endCxn id="19" idx="0"/>
            </p:cNvCxnSpPr>
            <p:nvPr/>
          </p:nvCxnSpPr>
          <p:spPr>
            <a:xfrm flipH="1">
              <a:off x="7410450" y="4676775"/>
              <a:ext cx="863600" cy="5937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023100" y="4737100"/>
              <a:ext cx="893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FF0000"/>
                  </a:solidFill>
                </a:rPr>
                <a:t>merge</a:t>
              </a:r>
              <a:endParaRPr lang="en-US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6147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Going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143000"/>
            <a:ext cx="8890000" cy="4983163"/>
          </a:xfrm>
        </p:spPr>
        <p:txBody>
          <a:bodyPr/>
          <a:lstStyle/>
          <a:p>
            <a:r>
              <a:rPr lang="en-US" dirty="0" smtClean="0"/>
              <a:t>ISO offers huge promise</a:t>
            </a:r>
          </a:p>
          <a:p>
            <a:pPr lvl="1"/>
            <a:r>
              <a:rPr lang="en-US" dirty="0" smtClean="0"/>
              <a:t>Common metadata model for all Earth Science Data Products</a:t>
            </a:r>
          </a:p>
          <a:p>
            <a:pPr lvl="1"/>
            <a:r>
              <a:rPr lang="en-US" dirty="0" smtClean="0"/>
              <a:t>Common metadata representation for all Earth Science Data Products</a:t>
            </a:r>
          </a:p>
          <a:p>
            <a:r>
              <a:rPr lang="en-US" dirty="0" smtClean="0"/>
              <a:t>ISO is in early stages of real implementation</a:t>
            </a:r>
          </a:p>
          <a:p>
            <a:pPr lvl="1"/>
            <a:r>
              <a:rPr lang="en-US" dirty="0" smtClean="0"/>
              <a:t>Experience will dictate best methods for user access</a:t>
            </a:r>
          </a:p>
          <a:p>
            <a:pPr lvl="1"/>
            <a:r>
              <a:rPr lang="en-US" dirty="0" smtClean="0"/>
              <a:t>Tools for ISO extraction are not commonly available</a:t>
            </a:r>
          </a:p>
          <a:p>
            <a:r>
              <a:rPr lang="en-US" dirty="0" smtClean="0"/>
              <a:t>SMAP employed a modified representation</a:t>
            </a:r>
          </a:p>
          <a:p>
            <a:pPr lvl="1"/>
            <a:r>
              <a:rPr lang="en-US" dirty="0" smtClean="0"/>
              <a:t>Provides access to metadata in HDF5 environment in an ISO-like model</a:t>
            </a:r>
          </a:p>
          <a:p>
            <a:r>
              <a:rPr lang="en-US" dirty="0" smtClean="0"/>
              <a:t>NASA/SMAP will collaborate with </a:t>
            </a:r>
            <a:r>
              <a:rPr lang="en-US" dirty="0" err="1" smtClean="0"/>
              <a:t>theh</a:t>
            </a:r>
            <a:r>
              <a:rPr lang="en-US" dirty="0" smtClean="0"/>
              <a:t> HDF </a:t>
            </a:r>
            <a:r>
              <a:rPr lang="en-US" dirty="0"/>
              <a:t>G</a:t>
            </a:r>
            <a:r>
              <a:rPr lang="en-US" dirty="0" smtClean="0"/>
              <a:t>roup, other teams that generate Science Data Software</a:t>
            </a:r>
          </a:p>
          <a:p>
            <a:pPr lvl="1"/>
            <a:r>
              <a:rPr lang="en-US" dirty="0" smtClean="0"/>
              <a:t>Effort to incorporate methods that extract metadata directly and seamlessly for science data users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87304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944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37451"/>
            <a:ext cx="8686800" cy="615112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 smtClean="0"/>
              <a:t>Backup</a:t>
            </a:r>
            <a:endParaRPr lang="en-US" sz="32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598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Global Metadata – ISO 19115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sz="2800" dirty="0" smtClean="0"/>
              <a:t>Geographic  Information - Metadata” from the International Organization for Standardization</a:t>
            </a:r>
          </a:p>
          <a:p>
            <a:pPr lvl="2"/>
            <a:r>
              <a:rPr lang="en-US" sz="2000" dirty="0" smtClean="0"/>
              <a:t>Provides a standardized means to describe Earth data</a:t>
            </a:r>
          </a:p>
          <a:p>
            <a:pPr lvl="2"/>
            <a:r>
              <a:rPr lang="en-US" sz="2000" dirty="0" smtClean="0"/>
              <a:t>Provides a means to make products “self descriptive and independently understandable”</a:t>
            </a:r>
          </a:p>
          <a:p>
            <a:pPr lvl="2"/>
            <a:r>
              <a:rPr lang="en-US" sz="2000" dirty="0" smtClean="0"/>
              <a:t>Incorporates all of the major categories required for a complete set of global metadata for each product granule</a:t>
            </a:r>
          </a:p>
          <a:p>
            <a:pPr lvl="2"/>
            <a:r>
              <a:rPr lang="en-US" sz="2000" dirty="0" smtClean="0"/>
              <a:t>Incorporates all of the major categories required to generate a complete set of collection metadata.</a:t>
            </a:r>
          </a:p>
          <a:p>
            <a:pPr lvl="2"/>
            <a:r>
              <a:rPr lang="en-US" sz="2000" dirty="0" smtClean="0"/>
              <a:t>Enables fulfillment of the requirement “to correlate, interoperate and integrate SMAP data products with those generated by disparate sources”.</a:t>
            </a:r>
          </a:p>
          <a:p>
            <a:pPr lvl="2"/>
            <a:r>
              <a:rPr lang="en-US" sz="2000" dirty="0" smtClean="0"/>
              <a:t>Uses standardized XML serialization to ease portability to the wider user community.  Standard specified in ISO 19139.</a:t>
            </a:r>
          </a:p>
          <a:p>
            <a:pPr lvl="2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501296"/>
            <a:ext cx="19050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FB5A4BAC-8254-4802-BB16-9D448E19B28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55259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549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10535"/>
            <a:ext cx="5830887" cy="685800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CF Convention – Local Metadata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76300"/>
            <a:ext cx="9144000" cy="5715000"/>
          </a:xfrm>
        </p:spPr>
        <p:txBody>
          <a:bodyPr/>
          <a:lstStyle/>
          <a:p>
            <a:r>
              <a:rPr lang="en-US" sz="2000" dirty="0" smtClean="0">
                <a:ea typeface="ＭＳ Ｐゴシック" pitchFamily="-108" charset="-128"/>
                <a:cs typeface="ＭＳ Ｐゴシック" pitchFamily="-108" charset="-128"/>
              </a:rPr>
              <a:t>The Climate and Forecast (CF) is a highly descriptive metadata convention with a widespread science user community</a:t>
            </a:r>
          </a:p>
          <a:p>
            <a:pPr lvl="1"/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CF designed specifically designed to fit within attributes in </a:t>
            </a:r>
            <a:r>
              <a:rPr lang="en-US" sz="1800" dirty="0" err="1" smtClean="0">
                <a:ea typeface="ＭＳ Ｐゴシック" pitchFamily="-108" charset="-128"/>
                <a:cs typeface="ＭＳ Ｐゴシック" pitchFamily="-108" charset="-128"/>
              </a:rPr>
              <a:t>netCDF</a:t>
            </a:r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 files.</a:t>
            </a:r>
          </a:p>
          <a:p>
            <a:pPr lvl="1"/>
            <a:r>
              <a:rPr lang="en-US" sz="1800" dirty="0" smtClean="0"/>
              <a:t>CF is based upon the Cooperative Ocean/Atmospheric Data Service (COARDS) standard</a:t>
            </a:r>
          </a:p>
          <a:p>
            <a:r>
              <a:rPr lang="en-US" sz="2000" dirty="0" smtClean="0"/>
              <a:t>The CF convention includes: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A standard to provide descriptive names for each variable in the product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Standards for the specification of data units for each variable in the product</a:t>
            </a:r>
          </a:p>
          <a:p>
            <a:pPr marL="1163638" lvl="2" indent="-363538" defTabSz="968375">
              <a:lnSpc>
                <a:spcPct val="90000"/>
              </a:lnSpc>
            </a:pPr>
            <a:r>
              <a:rPr lang="en-US" sz="1400" dirty="0" smtClean="0">
                <a:ea typeface="ＭＳ Ｐゴシック" pitchFamily="-108" charset="-128"/>
                <a:cs typeface="ＭＳ Ｐゴシック" pitchFamily="-108" charset="-128"/>
              </a:rPr>
              <a:t>UDUNITS provides a list of supported unit names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Standards for fill values for each variable in the product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Standards to express the range of data for each variable in the product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Standards to express bit flag definitions and define flag values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Standards to specify relationships between spatial and time coordinates for each variable in the product</a:t>
            </a:r>
          </a:p>
          <a:p>
            <a:pPr marL="1163638" lvl="2" indent="-363538" defTabSz="968375">
              <a:lnSpc>
                <a:spcPct val="90000"/>
              </a:lnSpc>
            </a:pPr>
            <a:r>
              <a:rPr lang="en-US" sz="1400" dirty="0" smtClean="0">
                <a:ea typeface="ＭＳ Ｐゴシック" pitchFamily="-108" charset="-128"/>
                <a:cs typeface="ＭＳ Ｐゴシック" pitchFamily="-108" charset="-128"/>
              </a:rPr>
              <a:t>Indicates which particular spatial or temporal coordinates correspond with which dimension axes and indices of a data variable</a:t>
            </a:r>
            <a:r>
              <a:rPr lang="en-US" sz="1600" dirty="0" smtClean="0">
                <a:ea typeface="ＭＳ Ｐゴシック" pitchFamily="-108" charset="-128"/>
                <a:cs typeface="ＭＳ Ｐゴシック" pitchFamily="-108" charset="-128"/>
              </a:rPr>
              <a:t>.</a:t>
            </a:r>
          </a:p>
          <a:p>
            <a:pPr marL="763588" lvl="1" indent="-363538" defTabSz="968375">
              <a:lnSpc>
                <a:spcPct val="90000"/>
              </a:lnSpc>
            </a:pPr>
            <a:r>
              <a:rPr lang="en-US" sz="1800" dirty="0" smtClean="0">
                <a:ea typeface="ＭＳ Ｐゴシック" pitchFamily="-108" charset="-128"/>
                <a:cs typeface="ＭＳ Ｐゴシック" pitchFamily="-108" charset="-128"/>
              </a:rPr>
              <a:t>Standards to specify statistical methods that were used to calculate each variable in the product</a:t>
            </a:r>
          </a:p>
          <a:p>
            <a:pPr marL="1163638" lvl="2" indent="-363538" defTabSz="968375">
              <a:lnSpc>
                <a:spcPct val="90000"/>
              </a:lnSpc>
            </a:pPr>
            <a:r>
              <a:rPr lang="en-US" sz="1600" dirty="0" smtClean="0">
                <a:ea typeface="ＭＳ Ｐゴシック" pitchFamily="-108" charset="-128"/>
                <a:cs typeface="ＭＳ Ｐゴシック" pitchFamily="-108" charset="-128"/>
              </a:rPr>
              <a:t>Clarifies temporal or spatial intervals that were used to provide statistical results.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239000" y="6501296"/>
            <a:ext cx="19050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FB5A4BAC-8254-4802-BB16-9D448E19B28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55259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222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Metadata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an XSLT that maps the HDF5 group/attribute metadata in each data product granule into a representation that complies with ISO 19139 XML encoding</a:t>
            </a:r>
          </a:p>
          <a:p>
            <a:pPr lvl="1"/>
            <a:r>
              <a:rPr lang="en-US" dirty="0" smtClean="0"/>
              <a:t>Near the completion of each executable run, the SMAP software:</a:t>
            </a:r>
          </a:p>
          <a:p>
            <a:pPr lvl="2"/>
            <a:r>
              <a:rPr lang="en-US" dirty="0" smtClean="0"/>
              <a:t>Dumps the group/attribute metadata into HDF5 XML. </a:t>
            </a:r>
          </a:p>
          <a:p>
            <a:pPr lvl="2"/>
            <a:r>
              <a:rPr lang="en-US" sz="1600" dirty="0"/>
              <a:t>Executes the open source Saxon XSLT engine to convert HDF5 XML to ISO 19139 XML.</a:t>
            </a:r>
          </a:p>
          <a:p>
            <a:pPr lvl="2"/>
            <a:r>
              <a:rPr lang="en-US" sz="1600" dirty="0"/>
              <a:t>Incorporates the ISO 19139 compliant dataset metadata into an HDF5 attribute in the output data product granule</a:t>
            </a:r>
          </a:p>
          <a:p>
            <a:pPr lvl="2"/>
            <a:r>
              <a:rPr lang="en-US" sz="1600" dirty="0"/>
              <a:t>Incorporates the curated ISO 19139 series metadata into </a:t>
            </a:r>
            <a:r>
              <a:rPr lang="en-US" sz="1600" dirty="0" smtClean="0"/>
              <a:t>a separate </a:t>
            </a:r>
            <a:r>
              <a:rPr lang="en-US" sz="1600" dirty="0"/>
              <a:t>HDF5 </a:t>
            </a:r>
            <a:r>
              <a:rPr lang="en-US" sz="1600" dirty="0" smtClean="0"/>
              <a:t>attribute</a:t>
            </a:r>
            <a:endParaRPr lang="en-US" sz="1600" dirty="0"/>
          </a:p>
          <a:p>
            <a:pPr lvl="1"/>
            <a:r>
              <a:rPr lang="en-US" sz="1800" dirty="0"/>
              <a:t>The SMAP mission delivers the ISO dataset 19139 compliant metadata to the Data Centers </a:t>
            </a:r>
            <a:r>
              <a:rPr lang="en-US" sz="1800" dirty="0" smtClean="0"/>
              <a:t>in two forms</a:t>
            </a:r>
            <a:endParaRPr lang="en-US" sz="1800" dirty="0"/>
          </a:p>
          <a:p>
            <a:pPr lvl="2"/>
            <a:r>
              <a:rPr lang="en-US" sz="1600" dirty="0" smtClean="0"/>
              <a:t>Embedded </a:t>
            </a:r>
            <a:r>
              <a:rPr lang="en-US" sz="1600" dirty="0"/>
              <a:t>in the data product metadata for the user community</a:t>
            </a:r>
          </a:p>
          <a:p>
            <a:pPr lvl="2"/>
            <a:r>
              <a:rPr lang="en-US" sz="1600" dirty="0"/>
              <a:t>In </a:t>
            </a:r>
            <a:r>
              <a:rPr lang="en-US" sz="1600" dirty="0" smtClean="0"/>
              <a:t>a collocated </a:t>
            </a:r>
            <a:r>
              <a:rPr lang="en-US" sz="1600" dirty="0"/>
              <a:t>file for Data Center ingestion</a:t>
            </a:r>
          </a:p>
          <a:p>
            <a:pPr lvl="3"/>
            <a:r>
              <a:rPr lang="en-US" sz="1400" dirty="0"/>
              <a:t>The separate file does not travel with the product</a:t>
            </a:r>
          </a:p>
          <a:p>
            <a:pPr lvl="2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  <p:sp>
        <p:nvSpPr>
          <p:cNvPr id="8" name="Date Placeholder 5"/>
          <p:cNvSpPr>
            <a:spLocks noGrp="1"/>
          </p:cNvSpPr>
          <p:nvPr>
            <p:ph type="dt" sz="half" idx="2"/>
          </p:nvPr>
        </p:nvSpPr>
        <p:spPr>
          <a:xfrm>
            <a:off x="152400" y="6400800"/>
            <a:ext cx="1984375" cy="320675"/>
          </a:xfrm>
        </p:spPr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716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Curated Series Metadata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Systems Engineers curate the series metadata for each data product</a:t>
            </a:r>
            <a:endParaRPr lang="en-US" dirty="0"/>
          </a:p>
          <a:p>
            <a:pPr lvl="1"/>
            <a:r>
              <a:rPr lang="en-US" dirty="0" smtClean="0"/>
              <a:t>Model is ISO 19115 compliant with a few SMAP extensions</a:t>
            </a:r>
          </a:p>
          <a:p>
            <a:pPr lvl="1"/>
            <a:r>
              <a:rPr lang="en-US" dirty="0" smtClean="0"/>
              <a:t>Encoding is ISO 19139 compliant  </a:t>
            </a:r>
          </a:p>
          <a:p>
            <a:pPr lvl="1"/>
            <a:r>
              <a:rPr lang="en-US" dirty="0" smtClean="0"/>
              <a:t>One file represents a specific SMAP data product for each build</a:t>
            </a:r>
          </a:p>
          <a:p>
            <a:r>
              <a:rPr lang="en-US" dirty="0" smtClean="0"/>
              <a:t>The SMAP SDS delivers the curated series metadata to ESDIS with each build.</a:t>
            </a:r>
          </a:p>
          <a:p>
            <a:pPr lvl="1"/>
            <a:r>
              <a:rPr lang="en-US" dirty="0" smtClean="0"/>
              <a:t>This delivery enables ingestion of data products at the Data Centers</a:t>
            </a:r>
          </a:p>
          <a:p>
            <a:r>
              <a:rPr lang="en-US" dirty="0" smtClean="0"/>
              <a:t>SMAP software automatically incorporates the entire series metadata into a single HDF5 attribute in each data product granule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1981200" y="6373193"/>
            <a:ext cx="5403721" cy="484807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50">
                <a:solidFill>
                  <a:srgbClr val="0000FF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614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Representation of </a:t>
            </a:r>
            <a:br>
              <a:rPr lang="en-US" dirty="0" smtClean="0"/>
            </a:br>
            <a:r>
              <a:rPr lang="en-US" dirty="0" smtClean="0"/>
              <a:t>Additional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18100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&lt;</a:t>
            </a:r>
            <a:r>
              <a:rPr lang="en-US" sz="1000" dirty="0" err="1"/>
              <a:t>eos:additionalAttribute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</a:t>
            </a:r>
            <a:r>
              <a:rPr lang="en-US" sz="1000" dirty="0" smtClean="0"/>
              <a:t>&lt;</a:t>
            </a:r>
            <a:r>
              <a:rPr lang="en-US" sz="1000" dirty="0" err="1"/>
              <a:t>eos:EOS_AdditionalAttribute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</a:t>
            </a:r>
            <a:r>
              <a:rPr lang="en-US" sz="1000" dirty="0" smtClean="0"/>
              <a:t>&lt;</a:t>
            </a:r>
            <a:r>
              <a:rPr lang="en-US" sz="1000" dirty="0" err="1"/>
              <a:t>eos:reference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</a:t>
            </a:r>
            <a:r>
              <a:rPr lang="en-US" sz="1000" dirty="0" smtClean="0"/>
              <a:t> </a:t>
            </a:r>
            <a:r>
              <a:rPr lang="en-US" sz="1000" dirty="0"/>
              <a:t>&lt;</a:t>
            </a:r>
            <a:r>
              <a:rPr lang="en-US" sz="1000" dirty="0" err="1"/>
              <a:t>eos:EOS_AdditionalAttributeDescription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eos:type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eos:EOS_AdditionalAttributeTypeCode</a:t>
            </a:r>
            <a:r>
              <a:rPr lang="en-US" sz="1000" dirty="0"/>
              <a:t> </a:t>
            </a:r>
            <a:r>
              <a:rPr lang="en-US" sz="1000" dirty="0" err="1"/>
              <a:t>codeList</a:t>
            </a:r>
            <a:r>
              <a:rPr lang="en-US" sz="1000" dirty="0"/>
              <a:t>="http://</a:t>
            </a:r>
            <a:r>
              <a:rPr lang="en-US" sz="1000" dirty="0" err="1"/>
              <a:t>earthdata.nasa.gov</a:t>
            </a:r>
            <a:r>
              <a:rPr lang="en-US" sz="1000" dirty="0"/>
              <a:t>/metadata/resources/"</a:t>
            </a:r>
            <a:br>
              <a:rPr lang="en-US" sz="1000" dirty="0"/>
            </a:br>
            <a:r>
              <a:rPr lang="en-US" sz="1000" dirty="0"/>
              <a:t>                                                  </a:t>
            </a:r>
            <a:r>
              <a:rPr lang="en-US" sz="1000" dirty="0" err="1" smtClean="0"/>
              <a:t>codeListValue</a:t>
            </a:r>
            <a:r>
              <a:rPr lang="en-US" sz="1000" dirty="0"/>
              <a:t>="</a:t>
            </a:r>
            <a:r>
              <a:rPr lang="en-US" sz="1000" dirty="0" err="1"/>
              <a:t>processingInformation</a:t>
            </a:r>
            <a:r>
              <a:rPr lang="en-US" sz="1000" dirty="0"/>
              <a:t>"&gt;</a:t>
            </a:r>
            <a:r>
              <a:rPr lang="en-US" sz="1000" dirty="0" err="1"/>
              <a:t>processingInformation</a:t>
            </a:r>
            <a:r>
              <a:rPr lang="en-US" sz="1000" dirty="0" smtClean="0"/>
              <a:t>&lt;/</a:t>
            </a:r>
            <a:r>
              <a:rPr lang="en-US" sz="1000" dirty="0" err="1" smtClean="0"/>
              <a:t>eos:EOS_AdditionalAttributeTypeCode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</a:t>
            </a:r>
            <a:r>
              <a:rPr lang="en-US" sz="1000" dirty="0" smtClean="0"/>
              <a:t> &lt;</a:t>
            </a:r>
            <a:r>
              <a:rPr lang="en-US" sz="1000" dirty="0"/>
              <a:t>/</a:t>
            </a:r>
            <a:r>
              <a:rPr lang="en-US" sz="1000" dirty="0" err="1"/>
              <a:t>eos:type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</a:t>
            </a:r>
            <a:r>
              <a:rPr lang="en-US" sz="1000" dirty="0" smtClean="0"/>
              <a:t> &lt;</a:t>
            </a:r>
            <a:r>
              <a:rPr lang="en-US" sz="1000" dirty="0" err="1"/>
              <a:t>eos:identifier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</a:t>
            </a:r>
            <a:r>
              <a:rPr lang="en-US" sz="1000" dirty="0" smtClean="0"/>
              <a:t> &lt;</a:t>
            </a:r>
            <a:r>
              <a:rPr lang="en-US" sz="1000" dirty="0" err="1"/>
              <a:t>gmd:MD_Identifier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gmd:code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gco:CharacterString</a:t>
            </a:r>
            <a:r>
              <a:rPr lang="en-US" sz="1000" dirty="0"/>
              <a:t>&gt;</a:t>
            </a:r>
            <a:r>
              <a:rPr lang="en-US" sz="1000" dirty="0" err="1"/>
              <a:t>uuid</a:t>
            </a:r>
            <a:r>
              <a:rPr lang="en-US" sz="1000" dirty="0"/>
              <a:t> for </a:t>
            </a:r>
            <a:r>
              <a:rPr lang="en-US" sz="1000" dirty="0" err="1"/>
              <a:t>epochJulianDate</a:t>
            </a:r>
            <a:r>
              <a:rPr lang="en-US" sz="1000" dirty="0"/>
              <a:t>&lt;/</a:t>
            </a:r>
            <a:r>
              <a:rPr lang="en-US" sz="1000" dirty="0" err="1"/>
              <a:t>gco:CharacterString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gmd:code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gmd:codeSpace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gco:CharacterString</a:t>
            </a:r>
            <a:r>
              <a:rPr lang="en-US" sz="1000" dirty="0"/>
              <a:t>&gt;http://</a:t>
            </a:r>
            <a:r>
              <a:rPr lang="en-US" sz="1000" dirty="0" err="1"/>
              <a:t>smap.jpl.nasa.gov</a:t>
            </a:r>
            <a:r>
              <a:rPr lang="en-US" sz="1000" dirty="0"/>
              <a:t>&lt;/</a:t>
            </a:r>
            <a:r>
              <a:rPr lang="en-US" sz="1000" dirty="0" err="1"/>
              <a:t>gco:CharacterString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gmd:codeSpace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gmd:MD_Identifier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eos:identifier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eos:name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gco:CharacterString</a:t>
            </a:r>
            <a:r>
              <a:rPr lang="en-US" sz="1000" dirty="0"/>
              <a:t>&gt;</a:t>
            </a:r>
            <a:r>
              <a:rPr lang="en-US" sz="1000" dirty="0" err="1"/>
              <a:t>epochJulianDate</a:t>
            </a:r>
            <a:r>
              <a:rPr lang="en-US" sz="1000" dirty="0"/>
              <a:t>&lt;/</a:t>
            </a:r>
            <a:r>
              <a:rPr lang="en-US" sz="1000" dirty="0" err="1"/>
              <a:t>gco:CharacterString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eos:name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eos:dataType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eos:EOS_AdditionalAttributeDataTypeCode</a:t>
            </a:r>
            <a:r>
              <a:rPr lang="en-US" sz="1000" dirty="0"/>
              <a:t> </a:t>
            </a:r>
            <a:r>
              <a:rPr lang="en-US" sz="1000" dirty="0" err="1"/>
              <a:t>codeList</a:t>
            </a:r>
            <a:r>
              <a:rPr lang="en-US" sz="1000" dirty="0" smtClean="0"/>
              <a:t>=  </a:t>
            </a:r>
            <a:r>
              <a:rPr lang="en-US" sz="1000" dirty="0" smtClean="0">
                <a:hlinkClick r:id="rId2"/>
              </a:rPr>
              <a:t>http</a:t>
            </a:r>
            <a:r>
              <a:rPr lang="en-US" sz="1000" dirty="0">
                <a:hlinkClick r:id="rId2"/>
              </a:rPr>
              <a:t>://earthdata.nasa.gov/metadata/resources/Codelists.xml#</a:t>
            </a:r>
            <a:r>
              <a:rPr lang="en-US" sz="1000" dirty="0" smtClean="0">
                <a:hlinkClick r:id="rId2"/>
              </a:rPr>
              <a:t>EOS_AdditionalAttributeDataTypeCode</a:t>
            </a:r>
            <a:r>
              <a:rPr lang="en-US" sz="1000" dirty="0"/>
              <a:t> </a:t>
            </a:r>
            <a:r>
              <a:rPr lang="en-US" sz="1000" dirty="0" err="1" smtClean="0"/>
              <a:t>codeListValue</a:t>
            </a:r>
            <a:r>
              <a:rPr lang="en-US" sz="1000" dirty="0"/>
              <a:t>="FLOAT"&gt;FLOAT&lt;/</a:t>
            </a:r>
            <a:r>
              <a:rPr lang="en-US" sz="1000" dirty="0" err="1"/>
              <a:t>eos:EOS_AdditionalAttributeDataTypeCode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eos:dataType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eos:EOS_AdditionalAttributeDescription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eos:reference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</a:t>
            </a:r>
            <a:r>
              <a:rPr lang="en-US" sz="1000" dirty="0" smtClean="0"/>
              <a:t>&lt;</a:t>
            </a:r>
            <a:r>
              <a:rPr lang="en-US" sz="1000" dirty="0" err="1"/>
              <a:t>eos:value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         </a:t>
            </a:r>
            <a:r>
              <a:rPr lang="en-US" sz="1000" dirty="0" smtClean="0"/>
              <a:t>&lt;</a:t>
            </a:r>
            <a:r>
              <a:rPr lang="en-US" sz="1000" dirty="0" err="1"/>
              <a:t>gco:CharacterString</a:t>
            </a:r>
            <a:r>
              <a:rPr lang="en-US" sz="1000" dirty="0"/>
              <a:t>&gt;2451545&lt;/</a:t>
            </a:r>
            <a:r>
              <a:rPr lang="en-US" sz="1000" dirty="0" err="1"/>
              <a:t>gco:CharacterString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eos:value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/>
              <a:t>        </a:t>
            </a: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eos:EOS_AdditionalAttribute</a:t>
            </a:r>
            <a:r>
              <a:rPr lang="en-US" sz="1000" dirty="0"/>
              <a:t>&gt;</a:t>
            </a:r>
            <a:br>
              <a:rPr lang="en-US" sz="1000" dirty="0"/>
            </a:br>
            <a:r>
              <a:rPr lang="en-US" sz="1000" dirty="0" smtClean="0"/>
              <a:t>&lt;</a:t>
            </a:r>
            <a:r>
              <a:rPr lang="en-US" sz="1000" dirty="0"/>
              <a:t>/</a:t>
            </a:r>
            <a:r>
              <a:rPr lang="en-US" sz="1000" dirty="0" err="1"/>
              <a:t>eos:additionalAttribute</a:t>
            </a:r>
            <a:r>
              <a:rPr lang="en-US" sz="1000" dirty="0"/>
              <a:t>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BW-</a:t>
            </a:r>
            <a:fld id="{974FACE9-7356-4EEB-A053-9FFFD6EFF5B0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Arial" charset="0"/>
              </a:rPr>
              <a:t>2013-07-09</a:t>
            </a:r>
            <a:endParaRPr lang="en-US" dirty="0"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Times New Roman" pitchFamily="18" charset="0"/>
              </a:rPr>
              <a:t>© California Institute of Technology.  Government Sponsorship Acknowledged  </a:t>
            </a:r>
          </a:p>
          <a:p>
            <a:pPr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735684"/>
      </p:ext>
    </p:extLst>
  </p:cSld>
  <p:clrMapOvr>
    <a:masterClrMapping/>
  </p:clrMapOvr>
</p:sld>
</file>

<file path=ppt/theme/theme1.xml><?xml version="1.0" encoding="utf-8"?>
<a:theme xmlns:a="http://schemas.openxmlformats.org/drawingml/2006/main" name="SMAP Template">
  <a:themeElements>
    <a:clrScheme name="SMAP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MAP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MAP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3414</TotalTime>
  <Words>2111</Words>
  <Application>Microsoft Macintosh PowerPoint</Application>
  <PresentationFormat>On-screen Show (4:3)</PresentationFormat>
  <Paragraphs>336</Paragraphs>
  <Slides>27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SMAP Template</vt:lpstr>
      <vt:lpstr>PowerPoint Presentation</vt:lpstr>
      <vt:lpstr>Presentation Outline</vt:lpstr>
      <vt:lpstr>Metadata Coverage</vt:lpstr>
      <vt:lpstr>Metadata Guidelines</vt:lpstr>
      <vt:lpstr>SMAP Requirement for Product Metadata</vt:lpstr>
      <vt:lpstr>ISO 19139 Serialization</vt:lpstr>
      <vt:lpstr>Metadata Accessibility</vt:lpstr>
      <vt:lpstr>MI_Metadata Class</vt:lpstr>
      <vt:lpstr>DQ_Quality Class</vt:lpstr>
      <vt:lpstr>SMAP LI_Lineage</vt:lpstr>
      <vt:lpstr>CI_Citation Class and Subclasses</vt:lpstr>
      <vt:lpstr>Multiple Instantiations – Lineage in SMAP Products</vt:lpstr>
      <vt:lpstr>Lineage Example</vt:lpstr>
      <vt:lpstr>Group/Attribute Metadata Structure</vt:lpstr>
      <vt:lpstr>SMAP Rationale</vt:lpstr>
      <vt:lpstr>ISO Metadata Structure Example</vt:lpstr>
      <vt:lpstr>Model Complexity – Locating Algorithm Parameters</vt:lpstr>
      <vt:lpstr>Locating Algorithm Parameters</vt:lpstr>
      <vt:lpstr>Major Groups in  HDF5 Group/Attribute Structure</vt:lpstr>
      <vt:lpstr>SMAP Tool Chain Flow</vt:lpstr>
      <vt:lpstr>Steps Going Forward</vt:lpstr>
      <vt:lpstr>PowerPoint Presentation</vt:lpstr>
      <vt:lpstr>Global Metadata – ISO 19115</vt:lpstr>
      <vt:lpstr>CF Convention – Local Metadata</vt:lpstr>
      <vt:lpstr>Dataset Metadata</vt:lpstr>
      <vt:lpstr>Curated Series Metadata</vt:lpstr>
      <vt:lpstr>Standard Representation of  Additional Attributes</vt:lpstr>
    </vt:vector>
  </TitlesOfParts>
  <Company>Lockheed Martin Information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&lt;Subtitle&gt;</dc:title>
  <dc:creator>Christina Poon</dc:creator>
  <cp:lastModifiedBy>Barry Weiss</cp:lastModifiedBy>
  <cp:revision>218</cp:revision>
  <cp:lastPrinted>2011-08-17T20:19:18Z</cp:lastPrinted>
  <dcterms:created xsi:type="dcterms:W3CDTF">2011-09-18T19:04:45Z</dcterms:created>
  <dcterms:modified xsi:type="dcterms:W3CDTF">2013-07-09T11:46:05Z</dcterms:modified>
</cp:coreProperties>
</file>