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56" r:id="rId5"/>
    <p:sldId id="308" r:id="rId6"/>
    <p:sldId id="303" r:id="rId7"/>
    <p:sldId id="305" r:id="rId8"/>
    <p:sldId id="300" r:id="rId9"/>
    <p:sldId id="306" r:id="rId10"/>
    <p:sldId id="307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3D91"/>
    <a:srgbClr val="4FBB18"/>
    <a:srgbClr val="1767B3"/>
    <a:srgbClr val="3974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857" autoAdjust="0"/>
  </p:normalViewPr>
  <p:slideViewPr>
    <p:cSldViewPr>
      <p:cViewPr varScale="1">
        <p:scale>
          <a:sx n="76" d="100"/>
          <a:sy n="76" d="100"/>
        </p:scale>
        <p:origin x="-1788" y="-84"/>
      </p:cViewPr>
      <p:guideLst>
        <p:guide orient="horz" pos="172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D2BC56-0456-C445-82F0-BADE7AE905BD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6BDF47-D5DD-114C-922C-EDC0ED5BB3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9529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8B62456-8239-4A17-AA20-DFBAA9AADC4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46838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A300B77-2D32-5B45-A5FB-99C07E96D3E9}" type="slidenum">
              <a:rPr lang="en-US">
                <a:latin typeface="Calibri" charset="0"/>
              </a:rPr>
              <a:pPr eaLnBrk="1" hangingPunct="1"/>
              <a:t>3</a:t>
            </a:fld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62456-8239-4A17-AA20-DFBAA9AADC4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925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PPT for Lelia paintbrush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343400"/>
            <a:ext cx="6400800" cy="1752600"/>
          </a:xfrm>
        </p:spPr>
        <p:txBody>
          <a:bodyPr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2313" y="2514600"/>
            <a:ext cx="7772400" cy="1362075"/>
          </a:xfrm>
        </p:spPr>
        <p:txBody>
          <a:bodyPr anchor="t"/>
          <a:lstStyle>
            <a:lvl1pPr algn="ctr">
              <a:defRPr sz="32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19200"/>
            <a:ext cx="7772400" cy="457041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514600"/>
            <a:ext cx="7772400" cy="1362075"/>
          </a:xfrm>
        </p:spPr>
        <p:txBody>
          <a:bodyPr anchor="t"/>
          <a:lstStyle>
            <a:lvl1pPr algn="ctr">
              <a:defRPr sz="3200" b="1" cap="none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343400"/>
            <a:ext cx="6400800" cy="1752600"/>
          </a:xfrm>
        </p:spPr>
        <p:txBody>
          <a:bodyPr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810000" cy="457041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10000" cy="457041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85800"/>
            <a:ext cx="1943100" cy="57134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5676900" cy="57134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PPT for Lelia paintbrush.jpg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533400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772400" cy="457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" name="Slide Number Placeholder 5"/>
          <p:cNvSpPr txBox="1">
            <a:spLocks/>
          </p:cNvSpPr>
          <p:nvPr/>
        </p:nvSpPr>
        <p:spPr>
          <a:xfrm>
            <a:off x="7848600" y="6431379"/>
            <a:ext cx="1066800" cy="30797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Page: </a:t>
            </a:r>
            <a:fld id="{205FF5CE-2B78-4121-A3A8-0977DD46397D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03" r:id="rId1"/>
    <p:sldLayoutId id="2147484704" r:id="rId2"/>
    <p:sldLayoutId id="2147484705" r:id="rId3"/>
    <p:sldLayoutId id="2147484706" r:id="rId4"/>
    <p:sldLayoutId id="2147484707" r:id="rId5"/>
    <p:sldLayoutId id="2147484708" r:id="rId6"/>
    <p:sldLayoutId id="2147484709" r:id="rId7"/>
    <p:sldLayoutId id="2147484710" r:id="rId8"/>
    <p:sldLayoutId id="2147484711" r:id="rId9"/>
    <p:sldLayoutId id="2147484712" r:id="rId10"/>
    <p:sldLayoutId id="2147484713" r:id="rId11"/>
    <p:sldLayoutId id="2147484702" r:id="rId1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27013" indent="-22701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398463" indent="-223838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30188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430338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03425" indent="-287338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460625" indent="-28733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17825" indent="-28733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375025" indent="-28733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32225" indent="-28733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jpeg"/><Relationship Id="rId18" Type="http://schemas.openxmlformats.org/officeDocument/2006/relationships/image" Target="../media/image19.jpeg"/><Relationship Id="rId26" Type="http://schemas.openxmlformats.org/officeDocument/2006/relationships/image" Target="../media/image23.jpeg"/><Relationship Id="rId39" Type="http://schemas.openxmlformats.org/officeDocument/2006/relationships/hyperlink" Target="http://images.google.com/imgres?imgurl=http://www.seeklogo.com/images/U/U_S__Department_of_the_Interior-logo-9A93EBBE78-seeklogo.com.gif&amp;imgrefurl=http://www.seeklogo.com/category.html?q=U&amp;Sort=Format-Asc&amp;usg=__ByW6dO8Uct4FPV3CYVUTp01fF1Q=&amp;h=200&amp;w=200&amp;sz=18&amp;hl=en&amp;start=3&amp;sig2=r4CfZX9E962_Vy35h-MVRA&amp;um=1&amp;itbs=1&amp;tbnid=lJ7ylhVVy0O5HM:&amp;tbnh=104&amp;tbnw=104&amp;prev=/images?q=department+of+interior+logo&amp;um=1&amp;hl=en&amp;safe=active&amp;tbs=isch:1&amp;ei=_FyOS5_JJaSltgeEjoSPCw" TargetMode="External"/><Relationship Id="rId21" Type="http://schemas.openxmlformats.org/officeDocument/2006/relationships/hyperlink" Target="http://images.google.com/imgres?imgurl=http://www.alliedsafetyeng.com/images/army_logo.jpg&amp;imgrefurl=http://www.alliedsafetyeng.com/us_army.html&amp;usg=__o6hn-ye8b17aDktIevs0hMreP9E=&amp;h=380&amp;w=300&amp;sz=27&amp;hl=en&amp;start=3&amp;sig2=pgCpXLEYBSJRPsVRMugcTQ&amp;um=1&amp;itbs=1&amp;tbnid=tcS6f_EU5mYZyM:&amp;tbnh=123&amp;tbnw=97&amp;prev=/images?q=army+logo&amp;um=1&amp;hl=en&amp;safe=active&amp;tbs=isch:1&amp;ei=BlqOS9KsCcSUtgfx_tyMCw" TargetMode="External"/><Relationship Id="rId34" Type="http://schemas.openxmlformats.org/officeDocument/2006/relationships/image" Target="../media/image27.jpeg"/><Relationship Id="rId42" Type="http://schemas.openxmlformats.org/officeDocument/2006/relationships/image" Target="../media/image31.jpeg"/><Relationship Id="rId47" Type="http://schemas.openxmlformats.org/officeDocument/2006/relationships/hyperlink" Target="http://images.google.com/imgres?imgurl=http://www.dpra.com/image/USPS-logo.jpg&amp;imgrefurl=http://www.dpra.com/index.cfm/m/345&amp;usg=__k7XiPMcmAkmJLjuGBRRTxXmLPoM=&amp;h=219&amp;w=275&amp;sz=47&amp;hl=en&amp;start=15&amp;sig2=tGxwz522JMqA8iVCDAd-Mg&amp;um=1&amp;itbs=1&amp;tbnid=zUHyk7hPmfMfbM:&amp;tbnh=91&amp;tbnw=114&amp;prev=/images?q=us+postal+service+logo&amp;um=1&amp;hl=en&amp;safe=active&amp;tbs=isch:1&amp;ei=JV6OS42wKo6VtgeFqciRCw" TargetMode="External"/><Relationship Id="rId50" Type="http://schemas.openxmlformats.org/officeDocument/2006/relationships/image" Target="../media/image35.jpeg"/><Relationship Id="rId55" Type="http://schemas.openxmlformats.org/officeDocument/2006/relationships/hyperlink" Target="http://images.google.com/imgres?imgurl=http://www.nsgic.org/images/logo.jpg&amp;imgrefurl=http://www.nsgic.org/&amp;usg=__y0Zgtkv8yIN2-i5wKI5Z6V3QBQU=&amp;h=118&amp;w=158&amp;sz=6&amp;hl=en&amp;start=1&amp;sig2=TRyFn21E21lXSgEn_Kk6og&amp;um=1&amp;itbs=1&amp;tbnid=Dlm3My6edNniLM:&amp;tbnh=72&amp;tbnw=97&amp;prev=/images?q=NSGIC+logo&amp;um=1&amp;hl=en&amp;safe=active&amp;tbs=isch:1&amp;ei=oWOOS9DlK5GQtgfQ5_CRCw" TargetMode="External"/><Relationship Id="rId63" Type="http://schemas.openxmlformats.org/officeDocument/2006/relationships/image" Target="../media/image42.jpeg"/><Relationship Id="rId68" Type="http://schemas.openxmlformats.org/officeDocument/2006/relationships/image" Target="../media/image45.jpeg"/><Relationship Id="rId7" Type="http://schemas.openxmlformats.org/officeDocument/2006/relationships/image" Target="../media/image10.jpeg"/><Relationship Id="rId71" Type="http://schemas.openxmlformats.org/officeDocument/2006/relationships/image" Target="../media/image48.png"/><Relationship Id="rId2" Type="http://schemas.openxmlformats.org/officeDocument/2006/relationships/image" Target="../media/image6.png"/><Relationship Id="rId16" Type="http://schemas.openxmlformats.org/officeDocument/2006/relationships/image" Target="../media/image18.jpeg"/><Relationship Id="rId29" Type="http://schemas.openxmlformats.org/officeDocument/2006/relationships/hyperlink" Target="http://images.google.com/imgres?imgurl=http://www.coastguard.myarmedservices.com/styles/prosilver/imageset/USCoastGuard%20Logo.jpg&amp;imgrefurl=http://www.coastguard.myarmedservices.com/&amp;usg=__DeulSYXNKgcL-m9Vh0vxRHkfw3U=&amp;h=900&amp;w=900&amp;sz=272&amp;hl=en&amp;start=5&amp;sig2=odSo2UFsS_rX1Q1JmNjzvg&amp;um=1&amp;itbs=1&amp;tbnid=49SmE-zSyshi3M:&amp;tbnh=146&amp;tbnw=146&amp;prev=/images?q=coast+gaurd+logo&amp;um=1&amp;hl=en&amp;safe=active&amp;tbs=isch:1&amp;ei=9lqOS5n4OIGXtgfw7ISWCw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google.com/imgres?imgurl=http://www.seeklogo.com/images/F/FDIC-logo-0AAB99D82D-seeklogo.com.gif&amp;imgrefurl=http://www.seeklogo.com/search.html?q=us%20bank&amp;Page=51&amp;Sort=Name-Desc&amp;usg=__F5iA9o2TT6DJrjxcHr7LOLtT2xM=&amp;h=200&amp;w=200&amp;sz=4&amp;hl=en&amp;start=10&amp;sig2=iZG0VwmmdThWoPdYNjY7Fw&amp;um=1&amp;itbs=1&amp;tbnid=t1LGdQ_8xSC6-M:&amp;tbnh=104&amp;tbnw=104&amp;prev=/images?q=fdic+logo&amp;um=1&amp;hl=en&amp;safe=active&amp;tbs=isch:1&amp;ei=dFyOS_G-IZ6ltgfugpSCCw" TargetMode="External"/><Relationship Id="rId11" Type="http://schemas.openxmlformats.org/officeDocument/2006/relationships/image" Target="../media/image14.jpeg"/><Relationship Id="rId24" Type="http://schemas.openxmlformats.org/officeDocument/2006/relationships/image" Target="../media/image22.jpeg"/><Relationship Id="rId32" Type="http://schemas.openxmlformats.org/officeDocument/2006/relationships/image" Target="../media/image26.jpeg"/><Relationship Id="rId37" Type="http://schemas.openxmlformats.org/officeDocument/2006/relationships/hyperlink" Target="http://images.google.com/imgres?imgurl=http://phoenixofficemoving.com/DOT%20Logo&amp;imgrefurl=http://phoenixofficemoving.com/&amp;usg=__UhpZxLA--vSNf5XPUra7GrvAIZ4=&amp;h=528&amp;w=520&amp;sz=21&amp;hl=en&amp;start=1&amp;sig2=Hz6mFevOxSqrA_90jZZ9TA&amp;um=1&amp;itbs=1&amp;tbnid=gtpyJEKxSQX6SM:&amp;tbnh=132&amp;tbnw=130&amp;prev=/images?q=DOT+logo&amp;um=1&amp;hl=en&amp;safe=active&amp;tbs=isch:1&amp;ei=slyOS4qFB9K0tge-oIGGCw" TargetMode="External"/><Relationship Id="rId40" Type="http://schemas.openxmlformats.org/officeDocument/2006/relationships/image" Target="../media/image30.jpeg"/><Relationship Id="rId45" Type="http://schemas.openxmlformats.org/officeDocument/2006/relationships/hyperlink" Target="http://images.google.com/imgres?imgurl=http://flowtv.org/wp-content/uploads/2007/09/fcc-logo.gif&amp;imgrefurl=http://flowtv.org/?s=considers&amp;usg=__TYoBL-m8yy6nVkn5BefhZYQgZg4=&amp;h=711&amp;w=704&amp;sz=10&amp;hl=en&amp;start=1&amp;sig2=cIjkIovGaZdKpZL0c0hUZg&amp;um=1&amp;itbs=1&amp;tbnid=w86KqjIyoIja3M:&amp;tbnh=140&amp;tbnw=139&amp;prev=/images?q=fcc+logo&amp;um=1&amp;hl=en&amp;safe=active&amp;tbs=isch:1&amp;ei=oV2OS4ihBcSUtgfx_tyMCw" TargetMode="External"/><Relationship Id="rId53" Type="http://schemas.openxmlformats.org/officeDocument/2006/relationships/hyperlink" Target="http://images.google.com/imgres?imgurl=http://dorobekinsider.files.wordpress.com/2009/02/gsa-logo.jpg&amp;imgrefurl=http://dorobekinsider.wordpress.com/2009/02/20/&amp;usg=__lRJN1jal24Qg9rGxW1f7K2MjKYw=&amp;h=421&amp;w=422&amp;sz=58&amp;hl=en&amp;start=1&amp;sig2=cRDhqDKfrRy9RxZMQ7PrPg&amp;um=1&amp;itbs=1&amp;tbnid=QU0RGXzmgr2vDM:&amp;tbnh=126&amp;tbnw=126&amp;prev=/images?q=GSA+logo&amp;um=1&amp;hl=en&amp;safe=active&amp;tbs=isch:1&amp;ei=O2KOS5DqM8iXtgeDy6yOCw" TargetMode="External"/><Relationship Id="rId58" Type="http://schemas.openxmlformats.org/officeDocument/2006/relationships/image" Target="../media/image39.jpeg"/><Relationship Id="rId66" Type="http://schemas.openxmlformats.org/officeDocument/2006/relationships/hyperlink" Target="http://images.google.com/imgres?imgurl=http://www.seeklogo.com/images/J/Joint_Staff-logo-05C6242B2A-seeklogo.com.gif&amp;imgrefurl=http://www.seeklogo.com/tag.html?q=Joint&amp;usg=__Z8jGW56bE5QOwWSvxeTMBo2M1So=&amp;h=200&amp;w=200&amp;sz=10&amp;hl=en&amp;start=1&amp;sig2=Z9ynahBv8jqaBfOpKZhDtg&amp;um=1&amp;itbs=1&amp;tbnid=BsAnJTttHysEoM:&amp;tbnh=104&amp;tbnw=104&amp;prev=/images?q=joint+staff+logo&amp;um=1&amp;hl=en&amp;safe=active&amp;tbs=isch:1&amp;ei=llmOS--8NcGutgf2w4mJCw" TargetMode="External"/><Relationship Id="rId5" Type="http://schemas.openxmlformats.org/officeDocument/2006/relationships/image" Target="../media/image9.jpeg"/><Relationship Id="rId15" Type="http://schemas.openxmlformats.org/officeDocument/2006/relationships/hyperlink" Target="http://images.google.com/imgres?imgurl=http://www.globenet.free-online.co.uk/images/stratcom_logo.jpg&amp;imgrefurl=http://www.globenet.free-online.co.uk/images/&amp;usg=__FKLpfpiFeGtFEVo6wj8N5-lb4aI=&amp;h=600&amp;w=600&amp;sz=73&amp;hl=en&amp;start=12&amp;sig2=FihWxXTEpx-hStNTn8THfw&amp;um=1&amp;itbs=1&amp;tbnid=rgDOyr5oC87UbM:&amp;tbnh=135&amp;tbnw=135&amp;prev=/images?q=stratcom&amp;um=1&amp;hl=en&amp;safe=active&amp;tbs=isch:1&amp;ei=JFmOS_jQDcyWtgfL1-yQCw" TargetMode="External"/><Relationship Id="rId23" Type="http://schemas.openxmlformats.org/officeDocument/2006/relationships/hyperlink" Target="http://images.google.com/imgres?imgurl=http://rlv.zcache.com/us_navy_logo_sticker-p217360511136288613qjcl_400.jpg&amp;imgrefurl=http://www.zazzle.com/us_navy_logo_sticker-217360511136288613&amp;usg=__YI7xlOD2_mVXfAurklULi4OP_1w=&amp;h=400&amp;w=400&amp;sz=41&amp;hl=en&amp;start=3&amp;sig2=PQeTANbpCPqT-3P923_COg&amp;um=1&amp;itbs=1&amp;tbnid=Y8X3IGZYFGTn2M:&amp;tbnh=124&amp;tbnw=124&amp;prev=/images?q=navy+logo&amp;um=1&amp;hl=en&amp;safe=active&amp;tbs=isch:1&amp;ei=HVqOS4n5M9GvtgfLpfCJCw" TargetMode="External"/><Relationship Id="rId28" Type="http://schemas.openxmlformats.org/officeDocument/2006/relationships/image" Target="../media/image24.jpeg"/><Relationship Id="rId36" Type="http://schemas.openxmlformats.org/officeDocument/2006/relationships/image" Target="../media/image28.jpeg"/><Relationship Id="rId49" Type="http://schemas.openxmlformats.org/officeDocument/2006/relationships/hyperlink" Target="http://images.google.com/imgres?imgurl=http://upload.wikimedia.org/wikipedia/commons/thumb/6/66/US-NationalCounterterrorismCenter-Seal.svg/599px-US-NationalCounterterrorismCenter-Seal.svg.png&amp;imgrefurl=http://www.topnewsdaily.intrepreuner.com/tag/wikipedia-the-free-encyclopedia/page/3/&amp;usg=__3dXVtieFf80y-8-wnAyvtpY-S40=&amp;h=600&amp;w=599&amp;sz=238&amp;hl=en&amp;start=2&amp;sig2=aR-jdoGxjoldqIWuGRvXnQ&amp;um=1&amp;itbs=1&amp;tbnid=4Q2wuNxby9NHPM:&amp;tbnh=135&amp;tbnw=135&amp;prev=/images?q=national+counter+terrorism+logo&amp;um=1&amp;hl=en&amp;safe=active&amp;tbs=isch:1&amp;ei=SF-OS43-CsSUtgfs_tyMCw" TargetMode="External"/><Relationship Id="rId57" Type="http://schemas.openxmlformats.org/officeDocument/2006/relationships/hyperlink" Target="http://images.google.com/imgres?imgurl=http://www.advantagecareerinstitute.com/portal/images/stories/veterans-logo.jpg&amp;imgrefurl=http://www.advantagecareerinstitute.com/portal/approvals-and-accreditations.html&amp;usg=__NCtteRoorKj5elH6Cc9zjYq1o34=&amp;h=300&amp;w=300&amp;sz=34&amp;hl=en&amp;start=5&amp;sig2=viUwn6wNkMTi8_GOkFhVCA&amp;um=1&amp;itbs=1&amp;tbnid=C66HVJlHXxpLpM:&amp;tbnh=116&amp;tbnw=116&amp;prev=/images?q=veterans+affairs+logo&amp;um=1&amp;hl=en&amp;safe=active&amp;tbs=isch:1&amp;ei=S2SOS8e_CY6VtgevrqSTCw" TargetMode="External"/><Relationship Id="rId61" Type="http://schemas.openxmlformats.org/officeDocument/2006/relationships/image" Target="../media/image41.jpeg"/><Relationship Id="rId10" Type="http://schemas.openxmlformats.org/officeDocument/2006/relationships/image" Target="../media/image13.jpeg"/><Relationship Id="rId19" Type="http://schemas.openxmlformats.org/officeDocument/2006/relationships/hyperlink" Target="http://images.google.com/imgres?imgurl=http://webra.cas.sc.edu/hvri/image/logo/usace.png&amp;imgrefurl=http://webra.cas.sc.edu/hvri/research/vulnerabilitymapping.aspx&amp;usg=__eVc3cGuBQ3ZFSUxfxkaUo-60x6A=&amp;h=270&amp;w=355&amp;sz=6&amp;hl=en&amp;start=6&amp;sig2=I5sMPKVH65ujKBIp3aqW8g&amp;um=1&amp;itbs=1&amp;tbnid=tPaxN1vQg2bcdM:&amp;tbnh=92&amp;tbnw=121&amp;prev=/images?q=usace+logo&amp;um=1&amp;hl=en&amp;safe=active&amp;tbs=isch:1&amp;ei=5lmOS6-wLYGXtge-7aiWCw" TargetMode="External"/><Relationship Id="rId31" Type="http://schemas.openxmlformats.org/officeDocument/2006/relationships/hyperlink" Target="http://images.google.com/imgres?imgurl=http://upload.wikimedia.org/wikipedia/commons/thumb/0/0e/USDA_logo.svg/300px-USDA_logo.svg.png&amp;imgrefurl=http://www.gloucestercitynews.net/clearysnotebook/2010/01/recalls-refrigerators-strollers-zippo-lighters-toy-helicopter-instant-noodles-starbuck-bottles.html&amp;usg=__4vL7WqSJsXncG0s5Nr19EHN5CcA=&amp;h=207&amp;w=300&amp;sz=11&amp;hl=en&amp;start=10&amp;sig2=UqRMaNl2LRh8fECf7cxZ8A&amp;um=1&amp;itbs=1&amp;tbnid=LuNl_5PztuBvDM:&amp;tbnh=80&amp;tbnw=116&amp;prev=/images?q=department+of+agriculture+logo&amp;um=1&amp;hl=en&amp;safe=active&amp;tbs=isch:1&amp;ei=q1uOS-6dFKSltgfAjKyOCw" TargetMode="External"/><Relationship Id="rId44" Type="http://schemas.openxmlformats.org/officeDocument/2006/relationships/image" Target="../media/image32.jpeg"/><Relationship Id="rId52" Type="http://schemas.openxmlformats.org/officeDocument/2006/relationships/image" Target="../media/image36.jpeg"/><Relationship Id="rId60" Type="http://schemas.openxmlformats.org/officeDocument/2006/relationships/image" Target="../media/image40.jpeg"/><Relationship Id="rId65" Type="http://schemas.openxmlformats.org/officeDocument/2006/relationships/image" Target="../media/image43.jpeg"/><Relationship Id="rId4" Type="http://schemas.openxmlformats.org/officeDocument/2006/relationships/image" Target="../media/image8.png"/><Relationship Id="rId9" Type="http://schemas.openxmlformats.org/officeDocument/2006/relationships/image" Target="../media/image12.jpeg"/><Relationship Id="rId14" Type="http://schemas.openxmlformats.org/officeDocument/2006/relationships/image" Target="../media/image17.jpeg"/><Relationship Id="rId22" Type="http://schemas.openxmlformats.org/officeDocument/2006/relationships/image" Target="../media/image21.jpeg"/><Relationship Id="rId27" Type="http://schemas.openxmlformats.org/officeDocument/2006/relationships/hyperlink" Target="http://images.google.com/imgres?imgurl=http://www.sstc-online.org/proceedings/2002/images/disa.gif&amp;imgrefurl=http://www.sstc-online.org/proceedings/2002/OrgListD.cfm&amp;usg=___iAzLeG4wuYsAS3aegDRlHzv-BU=&amp;h=150&amp;w=150&amp;sz=14&amp;hl=en&amp;start=10&amp;sig2=ZQYTYo19w0iYP-xA47RtkA&amp;um=1&amp;itbs=1&amp;tbnid=2Qa6BOBC6BxqXM:&amp;tbnh=96&amp;tbnw=96&amp;prev=/images?q=DISA+logo&amp;um=1&amp;hl=en&amp;safe=active&amp;tbs=isch:1&amp;ei=plqOS5ftK8Kztge54930Cg" TargetMode="External"/><Relationship Id="rId30" Type="http://schemas.openxmlformats.org/officeDocument/2006/relationships/image" Target="../media/image25.jpeg"/><Relationship Id="rId35" Type="http://schemas.openxmlformats.org/officeDocument/2006/relationships/hyperlink" Target="http://images.google.com/imgres?imgurl=http://www.princeton.edu/~jasonf/Pictures/DOE%20logo.jpg&amp;imgrefurl=http://www.princeton.edu/~jasonf/links.htm&amp;usg=__bO6w8shgTUA-fXFgkaexaVvDuhU=&amp;h=399&amp;w=400&amp;sz=106&amp;hl=en&amp;start=5&amp;sig2=zbMvayVDsFUJ1QwQtTccGg&amp;um=1&amp;itbs=1&amp;tbnid=Vn4xxR1dyW6yiM:&amp;tbnh=124&amp;tbnw=124&amp;prev=/images?q=DOE+logo&amp;um=1&amp;hl=en&amp;safe=active&amp;tbs=isch:1&amp;ei=BFyOS6PqE5-ltgeKhZmECw" TargetMode="External"/><Relationship Id="rId43" Type="http://schemas.openxmlformats.org/officeDocument/2006/relationships/hyperlink" Target="http://images.google.com/imgres?imgurl=http://www.ecnmag.com/uploadedImages/Ecn/Articles/EPA%20Logo-300.png&amp;imgrefurl=http://www.ecnmag.com/Blogs.aspx?blogmonth=2&amp;blogyear=2009&amp;blogid=235&amp;usg=__nypgAi7SF9TMvxyvW9vN0Oi2Q0c=&amp;h=326&amp;w=300&amp;sz=40&amp;hl=en&amp;start=9&amp;sig2=kbYRWoIRNMvzSkKzNQEnCQ&amp;um=1&amp;itbs=1&amp;tbnid=0xrG0tT1Ig7iMM:&amp;tbnh=118&amp;tbnw=109&amp;prev=/images?q=EPAlogo&amp;um=1&amp;hl=en&amp;safe=active&amp;tbs=isch:1&amp;ei=aF2OS-q_K9SPtgeY7LGUCw" TargetMode="External"/><Relationship Id="rId48" Type="http://schemas.openxmlformats.org/officeDocument/2006/relationships/image" Target="../media/image34.jpeg"/><Relationship Id="rId56" Type="http://schemas.openxmlformats.org/officeDocument/2006/relationships/image" Target="../media/image38.jpeg"/><Relationship Id="rId64" Type="http://schemas.openxmlformats.org/officeDocument/2006/relationships/hyperlink" Target="http://images.google.com/imgres?imgurl=http://www.ketteringworkerscare.com/Graphics/Links/cdc%20logo.jpg&amp;imgrefurl=http://www.ketteringworkerscare.com/links.html&amp;usg=__qUmt3Fqb3kPn6esebw4OqfCPrfo=&amp;h=780&amp;w=1063&amp;sz=119&amp;hl=en&amp;start=3&amp;sig2=Y3-aJw1iLtsumn2rbScGbQ&amp;um=1&amp;itbs=1&amp;tbnid=U_jg32MFXsqP6M:&amp;tbnh=110&amp;tbnw=150&amp;prev=/images?q=cdc+logo&amp;um=1&amp;hl=en&amp;safe=active&amp;tbs=isch:1&amp;ei=OlyOS4zPMo-vtgfCiNSiBw" TargetMode="External"/><Relationship Id="rId69" Type="http://schemas.openxmlformats.org/officeDocument/2006/relationships/image" Target="../media/image46.jpeg"/><Relationship Id="rId8" Type="http://schemas.openxmlformats.org/officeDocument/2006/relationships/image" Target="../media/image11.jpeg"/><Relationship Id="rId51" Type="http://schemas.openxmlformats.org/officeDocument/2006/relationships/hyperlink" Target="http://images.google.com/imgres?imgurl=http://www.decamarahoa.com/web/_uploads/image/RED%20CROSS%20LOGO.JPG&amp;imgrefurl=http://www.decamarahoa.com/web/affiliates.php&amp;usg=__oIF-I_8q5uHq_8UeR8jQ3Bz8kBQ=&amp;h=563&amp;w=1266&amp;sz=75&amp;hl=en&amp;start=10&amp;sig2=TqujjfgsNfhoNZtNeZxVlw&amp;um=1&amp;itbs=1&amp;tbnid=CX4-B_IYpLhg2M:&amp;tbnh=67&amp;tbnw=150&amp;prev=/images?q=american+red+cross+logo&amp;um=1&amp;hl=en&amp;safe=active&amp;tbs=isch:1&amp;ei=11-OS8SWL4uQtgejyI2GCw" TargetMode="External"/><Relationship Id="rId3" Type="http://schemas.openxmlformats.org/officeDocument/2006/relationships/image" Target="../media/image7.png"/><Relationship Id="rId12" Type="http://schemas.openxmlformats.org/officeDocument/2006/relationships/image" Target="../media/image15.jpeg"/><Relationship Id="rId17" Type="http://schemas.openxmlformats.org/officeDocument/2006/relationships/hyperlink" Target="http://images.google.com/imgres?imgurl=http://cambodia.usembassy.gov/uploads/0J/4r/0J4rqsrXVU-x39RYaJF6yg/pacom_170.jpg&amp;imgrefurl=http://cambodia.usembassy.gov/defense_cooperation_office.html&amp;usg=__hAMAC4bm7NM337k2esRO7YIk9PY=&amp;h=170&amp;w=170&amp;sz=16&amp;hl=en&amp;start=3&amp;sig2=Iqb07mwYK98wjWJS0B5OyA&amp;um=1&amp;itbs=1&amp;tbnid=pcZVW1tZLYaHQM:&amp;tbnh=99&amp;tbnw=99&amp;prev=/images?q=pacom+logo&amp;um=1&amp;hl=en&amp;safe=active&amp;sa=N&amp;tbs=isch:1&amp;ei=dVmOS7XpIoaVtgeypaCHCw" TargetMode="External"/><Relationship Id="rId25" Type="http://schemas.openxmlformats.org/officeDocument/2006/relationships/hyperlink" Target="http://images.google.com/imgres?imgurl=http://wackomedia.files.wordpress.com/2009/04/air-force-logo1.jpg&amp;imgrefurl=http://wackomedia.wordpress.com/2009/04/16/how-the-air-force-uses-social-media/&amp;usg=__FHUAWZI6IFlcVCB3y9PfONO3poE=&amp;h=300&amp;w=315&amp;sz=20&amp;hl=en&amp;start=5&amp;sig2=FBIQB9Pgb_sPa9NQlj297Q&amp;um=1&amp;itbs=1&amp;tbnid=51at7ZeReIykpM:&amp;tbnh=111&amp;tbnw=117&amp;prev=/images?q=air+force+logo&amp;um=1&amp;hl=en&amp;safe=active&amp;tbs=isch:1&amp;ei=QVqOS9zlDcKztge7873_Cg" TargetMode="External"/><Relationship Id="rId33" Type="http://schemas.openxmlformats.org/officeDocument/2006/relationships/hyperlink" Target="http://images.google.com/imgres?imgurl=http://aspe.hhs.gov/HSP/StrengthenHeadStart03/hhslogo-b.gif&amp;imgrefurl=http://aspe.hhs.gov/HSP/StrengthenHeadStart03/index.htm&amp;usg=__kGHewRczNHG9_yH1q2lTdR2siAE=&amp;h=288&amp;w=279&amp;sz=13&amp;hl=en&amp;start=3&amp;sig2=exG-6wn__AIzgcKKujmMQw&amp;um=1&amp;itbs=1&amp;tbnid=smXdWP47wVFRVM:&amp;tbnh=115&amp;tbnw=111&amp;prev=/images?q=department+of+health+and+human+serviceslogo&amp;um=1&amp;hl=en&amp;safe=active&amp;tbs=isch:1&amp;ei=3VuOS6-KFYaVtgfZpayHCw" TargetMode="External"/><Relationship Id="rId38" Type="http://schemas.openxmlformats.org/officeDocument/2006/relationships/image" Target="../media/image29.jpeg"/><Relationship Id="rId46" Type="http://schemas.openxmlformats.org/officeDocument/2006/relationships/image" Target="../media/image33.jpeg"/><Relationship Id="rId59" Type="http://schemas.openxmlformats.org/officeDocument/2006/relationships/hyperlink" Target="http://images.google.com/imgres?imgurl=http://www.koze950.com/wp-content/uploads/2007/12/inl.jpg&amp;imgrefurl=http://www.koze950.com/2010/02/08/idaho-national-laboratory-gives-grants-to-schools/&amp;usg=__muOGnV_FTdu5804hel-EoslHmjk=&amp;h=1050&amp;w=1545&amp;sz=155&amp;hl=en&amp;start=2&amp;sig2=tpYb2Ho2Fj4J2HSPUUEQAA&amp;itbs=1&amp;tbnid=HJ66RTxGLWq29M:&amp;tbnh=102&amp;tbnw=150&amp;prev=/images?q=idaho+national+laboratory&amp;hl=en&amp;safe=active&amp;sa=G&amp;gbv=2&amp;tbs=isch:1&amp;ei=FWWOS_LzHpGQtgeM4tCPCw" TargetMode="External"/><Relationship Id="rId67" Type="http://schemas.openxmlformats.org/officeDocument/2006/relationships/image" Target="../media/image44.jpeg"/><Relationship Id="rId20" Type="http://schemas.openxmlformats.org/officeDocument/2006/relationships/image" Target="../media/image20.jpeg"/><Relationship Id="rId41" Type="http://schemas.openxmlformats.org/officeDocument/2006/relationships/hyperlink" Target="http://images.google.com/imgres?imgurl=http://web.mac.com/sisyphus3/Site/Old_Main_Page_files/600px-Army_National_Guard_logo.jpg&amp;imgrefurl=http://web.mac.com/sisyphus3/Site/Old_Main_Page.html&amp;usg=__efajJ1fHphB6mY1i2TasBpG3nUs=&amp;h=308&amp;w=308&amp;sz=43&amp;hl=en&amp;start=15&amp;sig2=BS63gAFHgKXIjqMk2_SWXQ&amp;um=1&amp;itbs=1&amp;tbnid=Rx_OIficUZMhMM:&amp;tbnh=117&amp;tbnw=117&amp;prev=/images?q=national+gaurd+logo&amp;um=1&amp;hl=en&amp;safe=active&amp;tbs=isch:1&amp;ei=OV2OS6bLLYGXtge-7aiWCw" TargetMode="External"/><Relationship Id="rId54" Type="http://schemas.openxmlformats.org/officeDocument/2006/relationships/image" Target="../media/image37.jpeg"/><Relationship Id="rId62" Type="http://schemas.openxmlformats.org/officeDocument/2006/relationships/hyperlink" Target="http://images.google.com/imgres?imgurl=http://www.ncsa.illinois.edu/Conferences/Tapia2003/images/supporters/logo_snl_name.900x347.gif&amp;imgrefurl=http://www.ncsa.illinois.edu/Conferences/Tapia2003/supporters.html&amp;usg=__MHgcUL6R9_P0wMN6pbYJr7y2KSM=&amp;h=347&amp;w=900&amp;sz=47&amp;hl=en&amp;start=3&amp;sig2=QI63F-gPOyg-hVBDRCCtIA&amp;itbs=1&amp;tbnid=OxAjGBv02B7a4M:&amp;tbnh=56&amp;tbnw=146&amp;prev=/images?q=sandia+national+lab+logo&amp;hl=en&amp;safe=active&amp;gbv=2&amp;tbs=isch:1&amp;ei=nGWOS5DmO4-vtgfqqej_Cg" TargetMode="External"/><Relationship Id="rId70" Type="http://schemas.openxmlformats.org/officeDocument/2006/relationships/image" Target="../media/image4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arthdata.nasa.gov/echo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data.gov/home" TargetMode="External"/><Relationship Id="rId4" Type="http://schemas.openxmlformats.org/officeDocument/2006/relationships/hyperlink" Target="http://www.geoplatform.gov/home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81200"/>
            <a:ext cx="7772400" cy="1470025"/>
          </a:xfrm>
        </p:spPr>
        <p:txBody>
          <a:bodyPr/>
          <a:lstStyle/>
          <a:p>
            <a:r>
              <a:rPr lang="en-US" sz="4400" cap="none" dirty="0" smtClean="0"/>
              <a:t>Cool Tools</a:t>
            </a:r>
            <a:br>
              <a:rPr lang="en-US" sz="4400" cap="none" dirty="0" smtClean="0"/>
            </a:br>
            <a:r>
              <a:rPr lang="en-US" sz="4400" cap="none" dirty="0" err="1" smtClean="0"/>
              <a:t>Esri</a:t>
            </a:r>
            <a:r>
              <a:rPr lang="en-US" sz="4400" cap="none" dirty="0" smtClean="0"/>
              <a:t> ArcGIS</a:t>
            </a:r>
            <a:endParaRPr lang="en-US" sz="4400" cap="none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4000500"/>
            <a:ext cx="6400800" cy="1752600"/>
          </a:xfrm>
        </p:spPr>
        <p:txBody>
          <a:bodyPr/>
          <a:lstStyle/>
          <a:p>
            <a:r>
              <a:rPr lang="en-US" dirty="0" smtClean="0"/>
              <a:t>Chapel Hill, NC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429000" y="4572000"/>
            <a:ext cx="331225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July 9-12</a:t>
            </a:r>
            <a:r>
              <a:rPr lang="en-US" baseline="30000" dirty="0" smtClean="0"/>
              <a:t>th</a:t>
            </a:r>
            <a:r>
              <a:rPr lang="en-US" dirty="0" smtClean="0"/>
              <a:t>, 2013</a:t>
            </a:r>
          </a:p>
          <a:p>
            <a:endParaRPr lang="en-US" dirty="0"/>
          </a:p>
          <a:p>
            <a:pPr algn="ctr"/>
            <a:r>
              <a:rPr lang="en-US" dirty="0" smtClean="0"/>
              <a:t>Brandi Quam &amp;</a:t>
            </a:r>
          </a:p>
          <a:p>
            <a:pPr algn="ctr"/>
            <a:r>
              <a:rPr lang="en-US" dirty="0" smtClean="0"/>
              <a:t>Emily Northup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96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>
          <a:xfrm>
            <a:off x="485775" y="211137"/>
            <a:ext cx="8229600" cy="703263"/>
          </a:xfrm>
        </p:spPr>
        <p:txBody>
          <a:bodyPr/>
          <a:lstStyle/>
          <a:p>
            <a:pPr eaLnBrk="1" hangingPunct="1"/>
            <a:r>
              <a:rPr lang="en-US" b="1" dirty="0">
                <a:latin typeface="Calibri" charset="0"/>
              </a:rPr>
              <a:t>The ASDC at a Glance</a:t>
            </a:r>
          </a:p>
        </p:txBody>
      </p:sp>
      <p:sp>
        <p:nvSpPr>
          <p:cNvPr id="7" name="Rectangle 18"/>
          <p:cNvSpPr txBox="1">
            <a:spLocks noChangeArrowheads="1"/>
          </p:cNvSpPr>
          <p:nvPr/>
        </p:nvSpPr>
        <p:spPr bwMode="auto">
          <a:xfrm>
            <a:off x="2562225" y="892175"/>
            <a:ext cx="6581775" cy="124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sz="1400" b="1" kern="0" dirty="0">
                <a:latin typeface="+mn-lt"/>
                <a:ea typeface="+mn-ea"/>
                <a:cs typeface="+mn-cs"/>
              </a:rPr>
              <a:t>Provides data services for over 42 science projects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sz="1400" b="1" kern="0" dirty="0">
                <a:latin typeface="+mn-lt"/>
                <a:ea typeface="+mn-ea"/>
                <a:cs typeface="+mn-cs"/>
              </a:rPr>
              <a:t>Primary: CERES, MISR, CALIPSO, ISCCP, SAGE III, MOPITT, TES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sz="1400" b="1" kern="0" dirty="0">
                <a:latin typeface="+mn-lt"/>
                <a:ea typeface="+mn-ea"/>
                <a:cs typeface="+mn-cs"/>
              </a:rPr>
              <a:t>Distributes 300+ unique science products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sz="1400" b="1" kern="0" dirty="0">
                <a:latin typeface="+mn-lt"/>
                <a:ea typeface="+mn-ea"/>
                <a:cs typeface="+mn-cs"/>
              </a:rPr>
              <a:t>In 2012, 590 Terabytes of data were distributed to over 142,000 customers in 160 countries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sz="1400" b="1" kern="0" dirty="0">
                <a:latin typeface="+mn-lt"/>
                <a:ea typeface="+mn-ea"/>
                <a:cs typeface="+mn-cs"/>
              </a:rPr>
              <a:t>2.41 Petabytes of data are in the archive as of </a:t>
            </a:r>
            <a:r>
              <a:rPr lang="en-US" sz="1400" b="1" kern="0" dirty="0" smtClean="0">
                <a:latin typeface="+mn-lt"/>
                <a:ea typeface="+mn-ea"/>
                <a:cs typeface="+mn-cs"/>
              </a:rPr>
              <a:t>Dec</a:t>
            </a:r>
            <a:r>
              <a:rPr lang="en-US" sz="1400" b="1" kern="0" dirty="0">
                <a:latin typeface="+mn-lt"/>
                <a:ea typeface="+mn-ea"/>
                <a:cs typeface="+mn-cs"/>
              </a:rPr>
              <a:t> </a:t>
            </a:r>
            <a:r>
              <a:rPr lang="en-US" sz="1400" b="1" kern="0" dirty="0" smtClean="0">
                <a:latin typeface="+mn-lt"/>
                <a:ea typeface="+mn-ea"/>
                <a:cs typeface="+mn-cs"/>
              </a:rPr>
              <a:t>2012</a:t>
            </a:r>
            <a:endParaRPr lang="en-US" sz="1400" b="1" kern="0" dirty="0">
              <a:latin typeface="+mn-lt"/>
              <a:ea typeface="+mn-ea"/>
              <a:cs typeface="+mn-cs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sz="1400" b="1" kern="0" dirty="0">
                <a:latin typeface="+mn-lt"/>
                <a:ea typeface="+mn-ea"/>
                <a:cs typeface="+mn-cs"/>
              </a:rPr>
              <a:t>Over 88 million files (1,874 Terabytes) on high-speed disk for quick access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endParaRPr lang="en-US" sz="1400" b="1" kern="0" dirty="0">
              <a:latin typeface="+mn-lt"/>
              <a:ea typeface="+mn-ea"/>
              <a:cs typeface="+mn-cs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endParaRPr lang="en-US" sz="1400" b="1" kern="0" dirty="0">
              <a:latin typeface="+mn-lt"/>
              <a:ea typeface="+mn-ea"/>
              <a:cs typeface="+mn-cs"/>
            </a:endParaRPr>
          </a:p>
        </p:txBody>
      </p:sp>
      <p:grpSp>
        <p:nvGrpSpPr>
          <p:cNvPr id="2052" name="Group 5"/>
          <p:cNvGrpSpPr>
            <a:grpSpLocks/>
          </p:cNvGrpSpPr>
          <p:nvPr/>
        </p:nvGrpSpPr>
        <p:grpSpPr bwMode="auto">
          <a:xfrm>
            <a:off x="466725" y="2130425"/>
            <a:ext cx="8448675" cy="3432175"/>
            <a:chOff x="144" y="1776"/>
            <a:chExt cx="5322" cy="2162"/>
          </a:xfrm>
        </p:grpSpPr>
        <p:pic>
          <p:nvPicPr>
            <p:cNvPr id="2061" name="Picture 6" descr="2001Apr4-6_CO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76" t="14333" r="14874" b="11166"/>
            <a:stretch>
              <a:fillRect/>
            </a:stretch>
          </p:blipFill>
          <p:spPr bwMode="auto">
            <a:xfrm>
              <a:off x="4176" y="3264"/>
              <a:ext cx="1290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2" name="Picture 7" descr="odepth_small_APR_2005_F02_001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45" t="9453" r="6335" b="24222"/>
            <a:stretch>
              <a:fillRect/>
            </a:stretch>
          </p:blipFill>
          <p:spPr bwMode="auto">
            <a:xfrm>
              <a:off x="2784" y="2736"/>
              <a:ext cx="1440" cy="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3" name="Picture 8" descr="ISCCP_D2_200109_meanca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00" t="14000" r="5400" b="16667"/>
            <a:stretch>
              <a:fillRect/>
            </a:stretch>
          </p:blipFill>
          <p:spPr bwMode="auto">
            <a:xfrm>
              <a:off x="1488" y="2352"/>
              <a:ext cx="1440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4" name="Picture 9" descr="sse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54" t="21504" r="7817" b="21312"/>
            <a:stretch>
              <a:fillRect/>
            </a:stretch>
          </p:blipFill>
          <p:spPr bwMode="auto">
            <a:xfrm>
              <a:off x="144" y="1776"/>
              <a:ext cx="1422" cy="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53" name="Group 10"/>
          <p:cNvGrpSpPr>
            <a:grpSpLocks/>
          </p:cNvGrpSpPr>
          <p:nvPr/>
        </p:nvGrpSpPr>
        <p:grpSpPr bwMode="auto">
          <a:xfrm>
            <a:off x="228591" y="1336183"/>
            <a:ext cx="8766183" cy="3007024"/>
            <a:chOff x="-203" y="589"/>
            <a:chExt cx="5821" cy="2057"/>
          </a:xfrm>
        </p:grpSpPr>
        <p:sp>
          <p:nvSpPr>
            <p:cNvPr id="2057" name="Text Box 11"/>
            <p:cNvSpPr txBox="1">
              <a:spLocks noChangeArrowheads="1"/>
            </p:cNvSpPr>
            <p:nvPr/>
          </p:nvSpPr>
          <p:spPr bwMode="auto">
            <a:xfrm>
              <a:off x="-203" y="589"/>
              <a:ext cx="1536" cy="233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/>
              <a:r>
                <a:rPr lang="en-US" b="1" dirty="0">
                  <a:solidFill>
                    <a:srgbClr val="0070C0"/>
                  </a:solidFill>
                  <a:latin typeface="Calibri" charset="0"/>
                </a:rPr>
                <a:t>Radiation Budget</a:t>
              </a:r>
            </a:p>
          </p:txBody>
        </p:sp>
        <p:sp>
          <p:nvSpPr>
            <p:cNvPr id="2058" name="Text Box 12"/>
            <p:cNvSpPr txBox="1">
              <a:spLocks noChangeArrowheads="1"/>
            </p:cNvSpPr>
            <p:nvPr/>
          </p:nvSpPr>
          <p:spPr bwMode="auto">
            <a:xfrm>
              <a:off x="1682" y="1475"/>
              <a:ext cx="864" cy="233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b="1" dirty="0">
                  <a:solidFill>
                    <a:srgbClr val="0070C0"/>
                  </a:solidFill>
                  <a:latin typeface="Calibri" charset="0"/>
                </a:rPr>
                <a:t>Clouds</a:t>
              </a:r>
            </a:p>
          </p:txBody>
        </p:sp>
        <p:sp>
          <p:nvSpPr>
            <p:cNvPr id="2059" name="Text Box 13"/>
            <p:cNvSpPr txBox="1">
              <a:spLocks noChangeArrowheads="1"/>
            </p:cNvSpPr>
            <p:nvPr/>
          </p:nvSpPr>
          <p:spPr bwMode="auto">
            <a:xfrm>
              <a:off x="3074" y="1864"/>
              <a:ext cx="96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b="1" dirty="0">
                  <a:solidFill>
                    <a:srgbClr val="0070C0"/>
                  </a:solidFill>
                  <a:latin typeface="Calibri" charset="0"/>
                </a:rPr>
                <a:t>Aerosols</a:t>
              </a:r>
            </a:p>
          </p:txBody>
        </p:sp>
        <p:sp>
          <p:nvSpPr>
            <p:cNvPr id="2060" name="Text Box 14"/>
            <p:cNvSpPr txBox="1">
              <a:spLocks noChangeArrowheads="1"/>
            </p:cNvSpPr>
            <p:nvPr/>
          </p:nvSpPr>
          <p:spPr bwMode="auto">
            <a:xfrm>
              <a:off x="4226" y="2239"/>
              <a:ext cx="1392" cy="40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r>
                <a:rPr lang="en-US" b="1" dirty="0">
                  <a:solidFill>
                    <a:srgbClr val="0070C0"/>
                  </a:solidFill>
                  <a:latin typeface="Calibri" charset="0"/>
                </a:rPr>
                <a:t>Tropospheric </a:t>
              </a:r>
            </a:p>
            <a:p>
              <a:r>
                <a:rPr lang="en-US" b="1" dirty="0">
                  <a:solidFill>
                    <a:srgbClr val="0070C0"/>
                  </a:solidFill>
                  <a:latin typeface="Calibri" charset="0"/>
                </a:rPr>
                <a:t>Chemistry</a:t>
              </a:r>
            </a:p>
          </p:txBody>
        </p:sp>
      </p:grpSp>
      <p:sp>
        <p:nvSpPr>
          <p:cNvPr id="2054" name="TextBox 17"/>
          <p:cNvSpPr txBox="1">
            <a:spLocks noChangeArrowheads="1"/>
          </p:cNvSpPr>
          <p:nvPr/>
        </p:nvSpPr>
        <p:spPr bwMode="auto">
          <a:xfrm>
            <a:off x="152400" y="3937000"/>
            <a:ext cx="40830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 dirty="0">
                <a:solidFill>
                  <a:srgbClr val="0070C0"/>
                </a:solidFill>
                <a:latin typeface="Calibri" charset="0"/>
              </a:rPr>
              <a:t>Primary Functions</a:t>
            </a:r>
          </a:p>
          <a:p>
            <a:pPr eaLnBrk="1" hangingPunct="1"/>
            <a:r>
              <a:rPr lang="en-US" sz="1400" b="1" dirty="0">
                <a:latin typeface="Calibri" charset="0"/>
              </a:rPr>
              <a:t>Receive (</a:t>
            </a:r>
            <a:r>
              <a:rPr lang="en-US" sz="1400" b="1" i="1" dirty="0">
                <a:solidFill>
                  <a:srgbClr val="0070C0"/>
                </a:solidFill>
                <a:latin typeface="Calibri" charset="0"/>
              </a:rPr>
              <a:t>Ingest</a:t>
            </a:r>
            <a:r>
              <a:rPr lang="en-US" sz="1400" b="1" dirty="0">
                <a:latin typeface="Calibri" charset="0"/>
              </a:rPr>
              <a:t>) data from numerous data providers to archive and support science driven requirements</a:t>
            </a:r>
          </a:p>
        </p:txBody>
      </p:sp>
      <p:sp>
        <p:nvSpPr>
          <p:cNvPr id="2055" name="TextBox 18"/>
          <p:cNvSpPr txBox="1">
            <a:spLocks noChangeArrowheads="1"/>
          </p:cNvSpPr>
          <p:nvPr/>
        </p:nvSpPr>
        <p:spPr bwMode="auto">
          <a:xfrm>
            <a:off x="233363" y="4711700"/>
            <a:ext cx="6380162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400" b="1" i="1" dirty="0">
                <a:solidFill>
                  <a:srgbClr val="0070C0"/>
                </a:solidFill>
                <a:latin typeface="Calibri" charset="0"/>
              </a:rPr>
              <a:t>Archive</a:t>
            </a:r>
            <a:r>
              <a:rPr lang="en-US" sz="1400" b="1" dirty="0">
                <a:latin typeface="Calibri" charset="0"/>
              </a:rPr>
              <a:t> data to ensure the long term preservation, provenance, and proper use of the science data </a:t>
            </a:r>
          </a:p>
          <a:p>
            <a:pPr eaLnBrk="1" hangingPunct="1"/>
            <a:r>
              <a:rPr lang="en-US" sz="1400" b="1" i="1" dirty="0">
                <a:solidFill>
                  <a:srgbClr val="0070C0"/>
                </a:solidFill>
                <a:latin typeface="Calibri" charset="0"/>
              </a:rPr>
              <a:t>Process</a:t>
            </a:r>
            <a:r>
              <a:rPr lang="en-US" sz="1400" b="1" dirty="0">
                <a:latin typeface="Calibri" charset="0"/>
              </a:rPr>
              <a:t> data in current and managed environments to create higher level data products for science community</a:t>
            </a:r>
          </a:p>
          <a:p>
            <a:pPr eaLnBrk="1" hangingPunct="1"/>
            <a:endParaRPr lang="en-US" sz="1400" b="1" dirty="0">
              <a:latin typeface="Calibri" charset="0"/>
            </a:endParaRPr>
          </a:p>
          <a:p>
            <a:pPr eaLnBrk="1" hangingPunct="1"/>
            <a:endParaRPr lang="en-US" sz="1400" b="1" dirty="0">
              <a:latin typeface="Calibri" charset="0"/>
            </a:endParaRPr>
          </a:p>
        </p:txBody>
      </p:sp>
      <p:sp>
        <p:nvSpPr>
          <p:cNvPr id="2056" name="TextBox 19"/>
          <p:cNvSpPr txBox="1">
            <a:spLocks noChangeArrowheads="1"/>
          </p:cNvSpPr>
          <p:nvPr/>
        </p:nvSpPr>
        <p:spPr bwMode="auto">
          <a:xfrm>
            <a:off x="233363" y="5599112"/>
            <a:ext cx="8482012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400" b="1" i="1" dirty="0">
                <a:solidFill>
                  <a:srgbClr val="0070C0"/>
                </a:solidFill>
                <a:latin typeface="Calibri" charset="0"/>
              </a:rPr>
              <a:t>Distribute</a:t>
            </a:r>
            <a:r>
              <a:rPr lang="en-US" sz="1400" b="1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en-US" sz="1400" b="1" dirty="0">
                <a:latin typeface="Calibri" charset="0"/>
              </a:rPr>
              <a:t>data to as many scientific communities as possible in as many formats and through as many mechanisms as possible </a:t>
            </a:r>
          </a:p>
          <a:p>
            <a:pPr eaLnBrk="1" hangingPunct="1"/>
            <a:r>
              <a:rPr lang="en-US" sz="1400" b="1" dirty="0">
                <a:solidFill>
                  <a:srgbClr val="0070C0"/>
                </a:solidFill>
                <a:latin typeface="Calibri" charset="0"/>
              </a:rPr>
              <a:t>Provide customer support and outreach </a:t>
            </a:r>
            <a:r>
              <a:rPr lang="en-US" sz="1400" b="1" dirty="0">
                <a:latin typeface="Calibri" charset="0"/>
              </a:rPr>
              <a:t>to the science community to support science teams and facilitate use of data products and associated technologies by current and emerging users</a:t>
            </a:r>
          </a:p>
        </p:txBody>
      </p:sp>
    </p:spTree>
    <p:extLst>
      <p:ext uri="{BB962C8B-B14F-4D97-AF65-F5344CB8AC3E}">
        <p14:creationId xmlns:p14="http://schemas.microsoft.com/office/powerpoint/2010/main" val="206732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Esri</a:t>
            </a:r>
            <a:r>
              <a:rPr lang="en-US" b="1" dirty="0" smtClean="0"/>
              <a:t> Pilot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 smtClean="0"/>
              <a:t>Goal is to utilize Geographic Information System (GIS) technology that can increase discoverability and accessibility of the earth science data holdings of ASDC</a:t>
            </a:r>
          </a:p>
          <a:p>
            <a:pPr marL="0" indent="0">
              <a:buNone/>
            </a:pPr>
            <a:endParaRPr lang="en-US" sz="2200" dirty="0" smtClean="0"/>
          </a:p>
          <a:p>
            <a:r>
              <a:rPr lang="en-US" sz="2200" dirty="0" smtClean="0"/>
              <a:t>Provides data in GIS formats and Open Geospatial Consortium (OGC) compliant services</a:t>
            </a:r>
          </a:p>
          <a:p>
            <a:pPr lvl="2">
              <a:buFont typeface="Wingdings" pitchFamily="2" charset="2"/>
              <a:buChar char="ü"/>
            </a:pPr>
            <a:r>
              <a:rPr lang="en-US" sz="2200" dirty="0"/>
              <a:t> </a:t>
            </a:r>
            <a:r>
              <a:rPr lang="en-US" sz="2200" dirty="0" smtClean="0"/>
              <a:t>Including: WMS, WCS, and WPS</a:t>
            </a:r>
          </a:p>
          <a:p>
            <a:pPr marL="0" indent="0">
              <a:buNone/>
            </a:pPr>
            <a:endParaRPr lang="en-US" sz="2200" dirty="0" smtClean="0"/>
          </a:p>
          <a:p>
            <a:r>
              <a:rPr lang="en-US" sz="2200" dirty="0" smtClean="0"/>
              <a:t>Allows ASDC to reach new user communities and enhance capabilities for current customers</a:t>
            </a:r>
          </a:p>
          <a:p>
            <a:endParaRPr lang="en-US" sz="2200" dirty="0" smtClean="0"/>
          </a:p>
          <a:p>
            <a:r>
              <a:rPr lang="en-US" sz="2200" dirty="0" smtClean="0"/>
              <a:t>Data can be used in new ways: increased understanding of Earths radiation budget, clouds, aerosols, and tropospheric chemistry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38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0"/>
          <p:cNvGrpSpPr>
            <a:grpSpLocks/>
          </p:cNvGrpSpPr>
          <p:nvPr/>
        </p:nvGrpSpPr>
        <p:grpSpPr bwMode="auto">
          <a:xfrm>
            <a:off x="1898650" y="539750"/>
            <a:ext cx="5224463" cy="1289050"/>
            <a:chOff x="345" y="567"/>
            <a:chExt cx="4560" cy="1065"/>
          </a:xfrm>
        </p:grpSpPr>
        <p:pic>
          <p:nvPicPr>
            <p:cNvPr id="6191" name="Picture 9" descr="USGS Logo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93" y="912"/>
              <a:ext cx="912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92" name="Picture 11" descr="DOD Logo.pn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793" y="672"/>
              <a:ext cx="864" cy="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93" name="Picture 13" descr="NGA Logo.png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4BA6DC"/>
                </a:clrFrom>
                <a:clrTo>
                  <a:srgbClr val="4BA6D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5" y="663"/>
              <a:ext cx="865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94" name="Picture 10" descr="DHS Logo.jpg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497" y="567"/>
              <a:ext cx="1056" cy="10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51"/>
          <p:cNvGrpSpPr>
            <a:grpSpLocks/>
          </p:cNvGrpSpPr>
          <p:nvPr/>
        </p:nvGrpSpPr>
        <p:grpSpPr bwMode="auto">
          <a:xfrm>
            <a:off x="0" y="2627312"/>
            <a:ext cx="9020175" cy="3773488"/>
            <a:chOff x="0" y="2367951"/>
            <a:chExt cx="9020828" cy="4010034"/>
          </a:xfrm>
        </p:grpSpPr>
        <p:pic>
          <p:nvPicPr>
            <p:cNvPr id="6152" name="Picture 38" descr="http://t2.gstatic.com/images?q=tbn:t1LGdQ_8xSC6-M:http://www.seeklogo.com/images/F/FDIC-logo-0AAB99D82D-seeklogo.com.gif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927732" y="4988534"/>
              <a:ext cx="990600" cy="990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" name="Group 50"/>
            <p:cNvGrpSpPr>
              <a:grpSpLocks/>
            </p:cNvGrpSpPr>
            <p:nvPr/>
          </p:nvGrpSpPr>
          <p:grpSpPr bwMode="auto">
            <a:xfrm>
              <a:off x="0" y="2367951"/>
              <a:ext cx="9020828" cy="4010034"/>
              <a:chOff x="0" y="2367951"/>
              <a:chExt cx="9020828" cy="4010034"/>
            </a:xfrm>
          </p:grpSpPr>
          <p:pic>
            <p:nvPicPr>
              <p:cNvPr id="6154" name="Picture 8" descr="AMES.gif"/>
              <p:cNvPicPr>
                <a:picLocks noChangeAspect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5500688" y="5860460"/>
                <a:ext cx="1905000" cy="438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55" name="Picture 78" descr="http://www.ornl.gov/sci/besd/bsd/BioNanoSysGrp/BNSG/ORNL-Logo.jpg"/>
              <p:cNvPicPr>
                <a:picLocks noChangeAspect="1" noChangeArrowheads="1"/>
              </p:cNvPicPr>
              <p:nvPr/>
            </p:nvPicPr>
            <p:blipFill>
              <a:blip r:embed="rId9" cstate="print">
                <a:clrChange>
                  <a:clrFrom>
                    <a:srgbClr val="FBFBFB"/>
                  </a:clrFrom>
                  <a:clrTo>
                    <a:srgbClr val="FBFBFB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7426325" y="5631860"/>
                <a:ext cx="1274763" cy="746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oup 48"/>
              <p:cNvGrpSpPr>
                <a:grpSpLocks/>
              </p:cNvGrpSpPr>
              <p:nvPr/>
            </p:nvGrpSpPr>
            <p:grpSpPr bwMode="auto">
              <a:xfrm>
                <a:off x="0" y="2367951"/>
                <a:ext cx="9020828" cy="3449780"/>
                <a:chOff x="0" y="2367951"/>
                <a:chExt cx="9020828" cy="3449780"/>
              </a:xfrm>
            </p:grpSpPr>
            <p:pic>
              <p:nvPicPr>
                <p:cNvPr id="6157" name="Picture 9" descr="ANL.jpg"/>
                <p:cNvPicPr>
                  <a:picLocks noChangeAspect="1"/>
                </p:cNvPicPr>
                <p:nvPr/>
              </p:nvPicPr>
              <p:blipFill>
                <a:blip r:embed="rId10" cstate="print"/>
                <a:srcRect/>
                <a:stretch>
                  <a:fillRect/>
                </a:stretch>
              </p:blipFill>
              <p:spPr bwMode="auto">
                <a:xfrm>
                  <a:off x="1288240" y="5103801"/>
                  <a:ext cx="1231900" cy="5429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58" name="Picture 11" descr="LANL.jpg"/>
                <p:cNvPicPr>
                  <a:picLocks noChangeAspect="1"/>
                </p:cNvPicPr>
                <p:nvPr/>
              </p:nvPicPr>
              <p:blipFill>
                <a:blip r:embed="rId11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3673439" y="5164499"/>
                  <a:ext cx="1535112" cy="5588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59" name="Picture 12" descr="LLNL.gif"/>
                <p:cNvPicPr>
                  <a:picLocks noChangeAspect="1"/>
                </p:cNvPicPr>
                <p:nvPr/>
              </p:nvPicPr>
              <p:blipFill>
                <a:blip r:embed="rId12" cstate="print"/>
                <a:srcRect r="-2"/>
                <a:stretch>
                  <a:fillRect/>
                </a:stretch>
              </p:blipFill>
              <p:spPr bwMode="auto">
                <a:xfrm>
                  <a:off x="6801073" y="5081368"/>
                  <a:ext cx="2209800" cy="5683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60" name="Picture 13" descr="USJFCOM.jpg"/>
                <p:cNvPicPr>
                  <a:picLocks noChangeAspect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2597578" y="2452696"/>
                  <a:ext cx="914400" cy="9779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61" name="Picture 14" descr="ustranscom.jpg"/>
                <p:cNvPicPr>
                  <a:picLocks noChangeAspect="1"/>
                </p:cNvPicPr>
                <p:nvPr/>
              </p:nvPicPr>
              <p:blipFill>
                <a:blip r:embed="rId14" cstate="print">
                  <a:clrChange>
                    <a:clrFrom>
                      <a:srgbClr val="FEFEFE"/>
                    </a:clrFrom>
                    <a:clrTo>
                      <a:srgbClr val="FEFEFE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3396286" y="2367951"/>
                  <a:ext cx="1049337" cy="10668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62" name="Picture 10" descr="http://t2.gstatic.com/images?q=tbn:rgDOyr5oC87UbM:http://www.globenet.free-online.co.uk/images/stratcom_logo.jpg">
                  <a:hlinkClick r:id="rId15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 cstate="print"/>
                <a:srcRect/>
                <a:stretch>
                  <a:fillRect/>
                </a:stretch>
              </p:blipFill>
              <p:spPr bwMode="auto">
                <a:xfrm>
                  <a:off x="1017706" y="2472313"/>
                  <a:ext cx="838200" cy="8382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63" name="Picture 12" descr="http://t1.gstatic.com/images?q=tbn:pcZVW1tZLYaHQM:http://cambodia.usembassy.gov/uploads/0J/4r/0J4rqsrXVU-x39RYaJF6yg/pacom_170.jpg">
                  <a:hlinkClick r:id="rId17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 cstate="print"/>
                <a:srcRect/>
                <a:stretch>
                  <a:fillRect/>
                </a:stretch>
              </p:blipFill>
              <p:spPr bwMode="auto">
                <a:xfrm>
                  <a:off x="1864453" y="2500023"/>
                  <a:ext cx="838200" cy="8382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64" name="Picture 16" descr="http://t1.gstatic.com/images?q=tbn:tPaxN1vQg2bcdM:http://webra.cas.sc.edu/hvri/image/logo/usace.png">
                  <a:hlinkClick r:id="rId19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 cstate="print"/>
                <a:srcRect/>
                <a:stretch>
                  <a:fillRect/>
                </a:stretch>
              </p:blipFill>
              <p:spPr bwMode="auto">
                <a:xfrm>
                  <a:off x="1000615" y="3439152"/>
                  <a:ext cx="914400" cy="6953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65" name="Picture 18" descr="http://t2.gstatic.com/images?q=tbn:tcS6f_EU5mYZyM:http://www.alliedsafetyeng.com/images/army_logo.jpg">
                  <a:hlinkClick r:id="rId21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 cstate="print"/>
                <a:srcRect/>
                <a:stretch>
                  <a:fillRect/>
                </a:stretch>
              </p:blipFill>
              <p:spPr bwMode="auto">
                <a:xfrm>
                  <a:off x="8335028" y="4077831"/>
                  <a:ext cx="685800" cy="8699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66" name="Picture 20" descr="http://t3.gstatic.com/images?q=tbn:Y8X3IGZYFGTn2M:http://rlv.zcache.com/us_navy_logo_sticker-p217360511136288613qjcl_400.jpg">
                  <a:hlinkClick r:id="rId23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6335912" y="3973047"/>
                  <a:ext cx="1143000" cy="1143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67" name="Picture 22" descr="http://t1.gstatic.com/images?q=tbn:51at7ZeReIykpM:http://wackomedia.files.wordpress.com/2009/04/air-force-logo1.jpg">
                  <a:hlinkClick r:id="rId25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 cstate="print">
                  <a:clrChange>
                    <a:clrFrom>
                      <a:srgbClr val="FEFEFE"/>
                    </a:clrFrom>
                    <a:clrTo>
                      <a:srgbClr val="FEFEFE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1952434" y="3355315"/>
                  <a:ext cx="914400" cy="8667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68" name="Picture 26" descr="http://t2.gstatic.com/images?q=tbn:2Qa6BOBC6BxqXM:http://www.sstc-online.org/proceedings/2002/images/disa.gif">
                  <a:hlinkClick r:id="rId27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 cstate="print"/>
                <a:srcRect/>
                <a:stretch>
                  <a:fillRect/>
                </a:stretch>
              </p:blipFill>
              <p:spPr bwMode="auto">
                <a:xfrm>
                  <a:off x="8160537" y="2378835"/>
                  <a:ext cx="838200" cy="8382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69" name="Picture 28" descr="http://t2.gstatic.com/images?q=tbn:49SmE-zSyshi3M:http://www.coastguard.myarmedservices.com/styles/prosilver/imageset/USCoastGuard%2520Logo.jpg">
                  <a:hlinkClick r:id="rId29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 cstate="print"/>
                <a:srcRect/>
                <a:stretch>
                  <a:fillRect/>
                </a:stretch>
              </p:blipFill>
              <p:spPr bwMode="auto">
                <a:xfrm>
                  <a:off x="7277516" y="2391535"/>
                  <a:ext cx="838200" cy="8382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70" name="Picture 30" descr="http://t1.gstatic.com/images?q=tbn:LuNl_5PztuBvDM:http://upload.wikimedia.org/wikipedia/commons/thumb/0/0e/USDA_logo.svg/300px-USDA_logo.svg.png">
                  <a:hlinkClick r:id="rId31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 cstate="print"/>
                <a:srcRect/>
                <a:stretch>
                  <a:fillRect/>
                </a:stretch>
              </p:blipFill>
              <p:spPr bwMode="auto">
                <a:xfrm>
                  <a:off x="2921542" y="3493407"/>
                  <a:ext cx="838200" cy="5778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71" name="Picture 32" descr="http://t1.gstatic.com/images?q=tbn:smXdWP47wVFRVM:http://aspe.hhs.gov/HSP/StrengthenHeadStart03/hhslogo-b.gif">
                  <a:hlinkClick r:id="rId33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 cstate="print"/>
                <a:srcRect/>
                <a:stretch>
                  <a:fillRect/>
                </a:stretch>
              </p:blipFill>
              <p:spPr bwMode="auto">
                <a:xfrm>
                  <a:off x="5953875" y="5007241"/>
                  <a:ext cx="762000" cy="7889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72" name="Picture 34" descr="http://t1.gstatic.com/images?q=tbn:Vn4xxR1dyW6yiM:http://www.princeton.edu/~jasonf/Pictures/DOE%2520logo.jpg">
                  <a:hlinkClick r:id="rId35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 cstate="print">
                  <a:clrChange>
                    <a:clrFrom>
                      <a:srgbClr val="FEFEFE"/>
                    </a:clrFrom>
                    <a:clrTo>
                      <a:srgbClr val="FEFEFE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90959" y="2446460"/>
                  <a:ext cx="838200" cy="8382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73" name="Picture 40" descr="http://t2.gstatic.com/images?q=tbn:gtpyJEKxSQX6SM:http://phoenixofficemoving.com/DOT%2520Logo">
                  <a:hlinkClick r:id="rId37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 cstate="print">
                  <a:clrChange>
                    <a:clrFrom>
                      <a:srgbClr val="FEFEFE"/>
                    </a:clrFrom>
                    <a:clrTo>
                      <a:srgbClr val="FEFEFE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4643422" y="4202217"/>
                  <a:ext cx="914400" cy="92868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74" name="Picture 42" descr="http://t2.gstatic.com/images?q=tbn:lJ7ylhVVy0O5HM:http://www.seeklogo.com/images/U/U_S__Department_of_the_Interior-logo-9A93EBBE78-seeklogo.com.gif">
                  <a:hlinkClick r:id="rId39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 cstate="print"/>
                <a:srcRect/>
                <a:stretch>
                  <a:fillRect/>
                </a:stretch>
              </p:blipFill>
              <p:spPr bwMode="auto">
                <a:xfrm>
                  <a:off x="5563574" y="4184969"/>
                  <a:ext cx="838200" cy="8382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75" name="Picture 44" descr="http://t2.gstatic.com/images?q=tbn:Rx_OIficUZMhMM:http://web.mac.com/sisyphus3/Site/Old_Main_Page_files/600px-Army_National_Guard_logo.jpg">
                  <a:hlinkClick r:id="rId41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 cstate="print"/>
                <a:srcRect/>
                <a:stretch>
                  <a:fillRect/>
                </a:stretch>
              </p:blipFill>
              <p:spPr bwMode="auto">
                <a:xfrm>
                  <a:off x="7445019" y="4102861"/>
                  <a:ext cx="838200" cy="8382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76" name="Picture 46" descr="http://t2.gstatic.com/images?q=tbn:0xrG0tT1Ig7iMM:http://www.ecnmag.com/uploadedImages/Ecn/Articles/EPA%2520Logo-300.png">
                  <a:hlinkClick r:id="rId43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4609013" y="3287661"/>
                  <a:ext cx="844550" cy="9144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77" name="Picture 48" descr="http://t2.gstatic.com/images?q=tbn:w86KqjIyoIja3M:http://flowtv.org/wp-content/uploads/2007/09/fcc-logo.gif">
                  <a:hlinkClick r:id="rId45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 cstate="print">
                  <a:clrChange>
                    <a:clrFrom>
                      <a:srgbClr val="FEFEFE"/>
                    </a:clrFrom>
                    <a:clrTo>
                      <a:srgbClr val="FEFEFE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0" y="3289556"/>
                  <a:ext cx="990600" cy="9969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78" name="Picture 54" descr="http://t2.gstatic.com/images?q=tbn:zUHyk7hPmfMfbM:http://www.dpra.com/image/USPS-logo.jpg">
                  <a:hlinkClick r:id="rId47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2736752" y="4179060"/>
                  <a:ext cx="990600" cy="7905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79" name="Picture 58" descr="http://t0.gstatic.com/images?q=tbn:4Q2wuNxby9NHPM:http://upload.wikimedia.org/wikipedia/commons/thumb/6/66/US-NationalCounterterrorismCenter-Seal.svg/599px-US-NationalCounterterrorismCenter-Seal.svg.png">
                  <a:hlinkClick r:id="rId49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 cstate="print">
                  <a:clrChange>
                    <a:clrFrom>
                      <a:srgbClr val="F7FAF1"/>
                    </a:clrFrom>
                    <a:clrTo>
                      <a:srgbClr val="F7FAF1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5491302" y="3301967"/>
                  <a:ext cx="838200" cy="8382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80" name="Picture 62" descr="http://t2.gstatic.com/images?q=tbn:CX4-B_IYpLhg2M:http://www.decamarahoa.com/web/_uploads/image/RED%2520CROSS%2520LOGO.JPG">
                  <a:hlinkClick r:id="rId51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 cstate="print">
                  <a:clrChange>
                    <a:clrFrom>
                      <a:srgbClr val="FEFEFE"/>
                    </a:clrFrom>
                    <a:clrTo>
                      <a:srgbClr val="FEFEFE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6280301" y="3345860"/>
                  <a:ext cx="1193800" cy="5334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81" name="Picture 64" descr="http://t1.gstatic.com/images?q=tbn:QU0RGXzmgr2vDM:http://dorobekinsider.files.wordpress.com/2009/02/gsa-logo.jpg">
                  <a:hlinkClick r:id="rId53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 cstate="print"/>
                <a:srcRect/>
                <a:stretch>
                  <a:fillRect/>
                </a:stretch>
              </p:blipFill>
              <p:spPr bwMode="auto">
                <a:xfrm>
                  <a:off x="8279756" y="3294585"/>
                  <a:ext cx="685800" cy="6858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82" name="Picture 68" descr="http://t3.gstatic.com/images?q=tbn:Dlm3My6edNniLM:http://www.nsgic.org/images/logo.jpg">
                  <a:hlinkClick r:id="rId55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4378340" y="2440005"/>
                  <a:ext cx="1143000" cy="8477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83" name="Picture 70" descr="http://t3.gstatic.com/images?q=tbn:C66HVJlHXxpLpM:http://www.advantagecareerinstitute.com/portal/images/stories/veterans-logo.jpg">
                  <a:hlinkClick r:id="rId57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 cstate="print">
                  <a:clrChange>
                    <a:clrFrom>
                      <a:srgbClr val="FEFEFE"/>
                    </a:clrFrom>
                    <a:clrTo>
                      <a:srgbClr val="FEFEFE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6333190" y="2404473"/>
                  <a:ext cx="914400" cy="9144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84" name="Picture 72" descr="http://t2.gstatic.com/images?q=tbn:HJ66RTxGLWq29M:http://www.koze950.com/wp-content/uploads/2007/12/inl.jpg">
                  <a:hlinkClick r:id="rId59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 cstate="print"/>
                <a:srcRect/>
                <a:stretch>
                  <a:fillRect/>
                </a:stretch>
              </p:blipFill>
              <p:spPr bwMode="auto">
                <a:xfrm>
                  <a:off x="2630853" y="5055731"/>
                  <a:ext cx="1120775" cy="762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85" name="Picture 74" descr="http://www.mtu.edu/news/images/2009/image19567-horiz.jpg"/>
                <p:cNvPicPr>
                  <a:picLocks noChangeAspect="1" noChangeArrowheads="1"/>
                </p:cNvPicPr>
                <p:nvPr/>
              </p:nvPicPr>
              <p:blipFill>
                <a:blip r:embed="rId61" cstate="print"/>
                <a:srcRect/>
                <a:stretch>
                  <a:fillRect/>
                </a:stretch>
              </p:blipFill>
              <p:spPr bwMode="auto">
                <a:xfrm>
                  <a:off x="124695" y="4961948"/>
                  <a:ext cx="1004888" cy="7461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86" name="Picture 76" descr="http://t3.gstatic.com/images?q=tbn:OxAjGBv02B7a4M:http://www.ncsa.illinois.edu/Conferences/Tapia2003/images/supporters/logo_snl_name.900x347.gif">
                  <a:hlinkClick r:id="rId62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 cstate="print">
                  <a:clrChange>
                    <a:clrFrom>
                      <a:srgbClr val="FEFEFE"/>
                    </a:clrFrom>
                    <a:clrTo>
                      <a:srgbClr val="FEFEFE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1326520" y="4366759"/>
                  <a:ext cx="1390650" cy="5334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87" name="Picture 36" descr="http://t0.gstatic.com/images?q=tbn:U_jg32MFXsqP6M:http://www.ketteringworkerscare.com/Graphics/Links/cdc%2520logo.jpg">
                  <a:hlinkClick r:id="rId64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 cstate="print"/>
                <a:srcRect/>
                <a:stretch>
                  <a:fillRect/>
                </a:stretch>
              </p:blipFill>
              <p:spPr bwMode="auto">
                <a:xfrm>
                  <a:off x="7395281" y="3328768"/>
                  <a:ext cx="858838" cy="63023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88" name="Picture 14" descr="http://t3.gstatic.com/images?q=tbn:BsAnJTttHysEoM:http://www.seeklogo.com/images/J/Joint_Staff-logo-05C6242B2A-seeklogo.com.gif">
                  <a:hlinkClick r:id="rId66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 cstate="print">
                  <a:clrChange>
                    <a:clrFrom>
                      <a:srgbClr val="FEFEFE"/>
                    </a:clrFrom>
                    <a:clrTo>
                      <a:srgbClr val="FEFEFE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3717465" y="3318607"/>
                  <a:ext cx="914400" cy="9144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89" name="Picture 46" descr="Northcom Logo"/>
                <p:cNvPicPr>
                  <a:picLocks noChangeAspect="1" noChangeArrowheads="1"/>
                </p:cNvPicPr>
                <p:nvPr/>
              </p:nvPicPr>
              <p:blipFill>
                <a:blip r:embed="rId68" cstate="print"/>
                <a:srcRect/>
                <a:stretch>
                  <a:fillRect/>
                </a:stretch>
              </p:blipFill>
              <p:spPr bwMode="auto">
                <a:xfrm>
                  <a:off x="5476416" y="2440140"/>
                  <a:ext cx="811212" cy="8112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90" name="Picture 47" descr="GITA"/>
                <p:cNvPicPr>
                  <a:picLocks noChangeAspect="1" noChangeArrowheads="1"/>
                </p:cNvPicPr>
                <p:nvPr/>
              </p:nvPicPr>
              <p:blipFill>
                <a:blip r:embed="rId69" cstate="print"/>
                <a:srcRect/>
                <a:stretch>
                  <a:fillRect/>
                </a:stretch>
              </p:blipFill>
              <p:spPr bwMode="auto">
                <a:xfrm>
                  <a:off x="121511" y="4314917"/>
                  <a:ext cx="1114425" cy="5143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</p:grpSp>
      <p:sp>
        <p:nvSpPr>
          <p:cNvPr id="6148" name="Rectangle 48"/>
          <p:cNvSpPr>
            <a:spLocks noGrp="1" noChangeArrowheads="1"/>
          </p:cNvSpPr>
          <p:nvPr>
            <p:ph type="title"/>
          </p:nvPr>
        </p:nvSpPr>
        <p:spPr>
          <a:xfrm>
            <a:off x="1579563" y="0"/>
            <a:ext cx="5888037" cy="652463"/>
          </a:xfrm>
        </p:spPr>
        <p:txBody>
          <a:bodyPr>
            <a:normAutofit/>
          </a:bodyPr>
          <a:lstStyle/>
          <a:p>
            <a:r>
              <a:rPr lang="en-US" sz="3600" b="1" i="1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HIFLD Official Members</a:t>
            </a:r>
          </a:p>
        </p:txBody>
      </p:sp>
      <p:sp>
        <p:nvSpPr>
          <p:cNvPr id="6149" name="Rectangle 49"/>
          <p:cNvSpPr>
            <a:spLocks noChangeArrowheads="1"/>
          </p:cNvSpPr>
          <p:nvPr/>
        </p:nvSpPr>
        <p:spPr bwMode="auto">
          <a:xfrm>
            <a:off x="1" y="1683603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i="1" u="sng" dirty="0">
                <a:solidFill>
                  <a:srgbClr val="002060"/>
                </a:solidFill>
                <a:cs typeface="Arial" charset="0"/>
              </a:rPr>
              <a:t>Over </a:t>
            </a:r>
            <a:r>
              <a:rPr lang="en-US" sz="2400" b="1" i="1" u="sng" dirty="0" smtClean="0">
                <a:solidFill>
                  <a:srgbClr val="002060"/>
                </a:solidFill>
                <a:cs typeface="Arial" charset="0"/>
              </a:rPr>
              <a:t>5,200 Contributing Partners From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i="1" u="sng" dirty="0" smtClean="0">
                <a:solidFill>
                  <a:srgbClr val="002060"/>
                </a:solidFill>
                <a:cs typeface="Arial" charset="0"/>
              </a:rPr>
              <a:t>14 Executive Departments, 94 Agencies and 50 States</a:t>
            </a:r>
            <a:endParaRPr lang="en-US" sz="2400" b="1" i="1" u="sng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6150" name="Slide Number Placeholder 1"/>
          <p:cNvSpPr txBox="1">
            <a:spLocks noGrp="1"/>
          </p:cNvSpPr>
          <p:nvPr/>
        </p:nvSpPr>
        <p:spPr bwMode="auto">
          <a:xfrm>
            <a:off x="6946900" y="6516688"/>
            <a:ext cx="2133600" cy="16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000000"/>
              </a:solidFill>
              <a:cs typeface="Arial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000000"/>
              </a:solidFill>
              <a:cs typeface="Arial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BB6CD933-3BC7-40A6-955D-0FCCC8B66860}" type="slidenum">
              <a:rPr lang="en-US" sz="1000">
                <a:solidFill>
                  <a:srgbClr val="000000"/>
                </a:solidFill>
                <a:cs typeface="Arial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sz="1000" dirty="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6151" name="Picture 2" descr="C:\Documents and Settings\514384\My Documents\My Pictures\FBI seal.bmp"/>
          <p:cNvPicPr>
            <a:picLocks noChangeAspect="1" noChangeArrowheads="1"/>
          </p:cNvPicPr>
          <p:nvPr/>
        </p:nvPicPr>
        <p:blipFill>
          <a:blip r:embed="rId70" cstate="print"/>
          <a:srcRect/>
          <a:stretch>
            <a:fillRect/>
          </a:stretch>
        </p:blipFill>
        <p:spPr bwMode="auto">
          <a:xfrm>
            <a:off x="3719513" y="4254500"/>
            <a:ext cx="865187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1" name="Group 50"/>
          <p:cNvGrpSpPr/>
          <p:nvPr/>
        </p:nvGrpSpPr>
        <p:grpSpPr>
          <a:xfrm>
            <a:off x="0" y="5597525"/>
            <a:ext cx="5240338" cy="1260475"/>
            <a:chOff x="0" y="5597525"/>
            <a:chExt cx="5240338" cy="1260475"/>
          </a:xfrm>
        </p:grpSpPr>
        <p:pic>
          <p:nvPicPr>
            <p:cNvPr id="52" name="Picture 11" descr="logo_navyblue"/>
            <p:cNvPicPr>
              <a:picLocks noChangeAspect="1" noChangeArrowheads="1"/>
            </p:cNvPicPr>
            <p:nvPr/>
          </p:nvPicPr>
          <p:blipFill>
            <a:blip r:embed="rId71" cstate="print"/>
            <a:srcRect/>
            <a:stretch>
              <a:fillRect/>
            </a:stretch>
          </p:blipFill>
          <p:spPr bwMode="auto">
            <a:xfrm>
              <a:off x="0" y="5597525"/>
              <a:ext cx="1260476" cy="1260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3" name="TextBox 52"/>
            <p:cNvSpPr txBox="1"/>
            <p:nvPr/>
          </p:nvSpPr>
          <p:spPr>
            <a:xfrm>
              <a:off x="1077913" y="5910263"/>
              <a:ext cx="4162425" cy="64633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800" b="1" dirty="0">
                  <a:solidFill>
                    <a:srgbClr val="000000">
                      <a:lumMod val="65000"/>
                      <a:lumOff val="35000"/>
                    </a:srgbClr>
                  </a:solidFill>
                  <a:cs typeface="Arial" charset="0"/>
                </a:rPr>
                <a:t>Homeland Infrastructure Foundation Level Data (HIFLD) Working Group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61963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Pilot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Once </a:t>
            </a:r>
            <a:r>
              <a:rPr lang="en-US" dirty="0" err="1" smtClean="0">
                <a:ea typeface="ＭＳ Ｐゴシック" pitchFamily="34" charset="-128"/>
              </a:rPr>
              <a:t>Esri</a:t>
            </a:r>
            <a:r>
              <a:rPr lang="en-US" dirty="0" smtClean="0">
                <a:ea typeface="ＭＳ Ｐゴシック" pitchFamily="34" charset="-128"/>
              </a:rPr>
              <a:t> pilot moves beyond test phase (operational)</a:t>
            </a:r>
          </a:p>
          <a:p>
            <a:endParaRPr lang="en-US" dirty="0" smtClean="0">
              <a:ea typeface="ＭＳ Ｐゴシック" pitchFamily="34" charset="-128"/>
            </a:endParaRPr>
          </a:p>
          <a:p>
            <a:pPr lvl="2">
              <a:buFont typeface="Courier New"/>
              <a:buChar char="o"/>
            </a:pPr>
            <a:r>
              <a:rPr lang="en-US" dirty="0" smtClean="0">
                <a:ea typeface="ＭＳ Ｐゴシック" pitchFamily="34" charset="-128"/>
              </a:rPr>
              <a:t>Overcoming challenges of utilizing HDF and </a:t>
            </a:r>
            <a:r>
              <a:rPr lang="en-US" dirty="0" err="1" smtClean="0">
                <a:ea typeface="ＭＳ Ｐゴシック" pitchFamily="34" charset="-128"/>
              </a:rPr>
              <a:t>NetCDF</a:t>
            </a:r>
            <a:r>
              <a:rPr lang="en-US" dirty="0" smtClean="0">
                <a:ea typeface="ＭＳ Ｐゴシック" pitchFamily="34" charset="-128"/>
              </a:rPr>
              <a:t> files with a GIS</a:t>
            </a:r>
          </a:p>
          <a:p>
            <a:pPr lvl="2">
              <a:buFont typeface="Courier New"/>
              <a:buChar char="o"/>
            </a:pPr>
            <a:r>
              <a:rPr lang="en-US" dirty="0" smtClean="0">
                <a:ea typeface="ＭＳ Ｐゴシック" pitchFamily="34" charset="-128"/>
              </a:rPr>
              <a:t>Solid partnerships across the GIS community</a:t>
            </a:r>
          </a:p>
          <a:p>
            <a:pPr lvl="2">
              <a:buFont typeface="Courier New"/>
              <a:buChar char="o"/>
            </a:pPr>
            <a:r>
              <a:rPr lang="en-US" dirty="0" smtClean="0">
                <a:ea typeface="ＭＳ Ｐゴシック" pitchFamily="34" charset="-128"/>
              </a:rPr>
              <a:t>Easy discovery of ASDC Data Products through </a:t>
            </a:r>
            <a:r>
              <a:rPr lang="en-US" dirty="0" smtClean="0">
                <a:hlinkClick r:id="rId3"/>
              </a:rPr>
              <a:t>ECHO</a:t>
            </a:r>
            <a:r>
              <a:rPr lang="en-US" dirty="0" smtClean="0"/>
              <a:t>, </a:t>
            </a:r>
            <a:r>
              <a:rPr lang="en-US" dirty="0" smtClean="0">
                <a:hlinkClick r:id="rId4"/>
              </a:rPr>
              <a:t>Geospatial Platform</a:t>
            </a:r>
            <a:r>
              <a:rPr lang="en-US" dirty="0" smtClean="0"/>
              <a:t>, and </a:t>
            </a:r>
            <a:r>
              <a:rPr lang="en-US" dirty="0" smtClean="0">
                <a:hlinkClick r:id="rId5"/>
              </a:rPr>
              <a:t>Data.gov</a:t>
            </a:r>
            <a:endParaRPr lang="en-US" dirty="0" smtClean="0">
              <a:ea typeface="ＭＳ Ｐゴシック" pitchFamily="34" charset="-128"/>
            </a:endParaRPr>
          </a:p>
          <a:p>
            <a:pPr lvl="2">
              <a:buFont typeface="Courier New"/>
              <a:buChar char="o"/>
            </a:pPr>
            <a:r>
              <a:rPr lang="en-US" dirty="0" smtClean="0">
                <a:ea typeface="ＭＳ Ｐゴシック" pitchFamily="34" charset="-128"/>
              </a:rPr>
              <a:t>New and greater use of ASDC and inter-DAAC data holdings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4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 1</a:t>
            </a:r>
            <a:endParaRPr lang="en-US" dirty="0"/>
          </a:p>
        </p:txBody>
      </p:sp>
      <p:pic>
        <p:nvPicPr>
          <p:cNvPr id="4" name="Demo1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24" y="1103545"/>
            <a:ext cx="9286876" cy="4992455"/>
          </a:xfrm>
        </p:spPr>
      </p:pic>
    </p:spTree>
    <p:extLst>
      <p:ext uri="{BB962C8B-B14F-4D97-AF65-F5344CB8AC3E}">
        <p14:creationId xmlns:p14="http://schemas.microsoft.com/office/powerpoint/2010/main" val="983638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 2</a:t>
            </a:r>
            <a:endParaRPr lang="en-US" dirty="0"/>
          </a:p>
        </p:txBody>
      </p:sp>
      <p:pic>
        <p:nvPicPr>
          <p:cNvPr id="4" name="Demo2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066800"/>
            <a:ext cx="9296400" cy="4997574"/>
          </a:xfrm>
        </p:spPr>
      </p:pic>
    </p:spTree>
    <p:extLst>
      <p:ext uri="{BB962C8B-B14F-4D97-AF65-F5344CB8AC3E}">
        <p14:creationId xmlns:p14="http://schemas.microsoft.com/office/powerpoint/2010/main" val="1449311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1767B2"/>
      </a:accent1>
      <a:accent2>
        <a:srgbClr val="F52135"/>
      </a:accent2>
      <a:accent3>
        <a:srgbClr val="FFFFFF"/>
      </a:accent3>
      <a:accent4>
        <a:srgbClr val="000000"/>
      </a:accent4>
      <a:accent5>
        <a:srgbClr val="ABB8D5"/>
      </a:accent5>
      <a:accent6>
        <a:srgbClr val="DE1D2F"/>
      </a:accent6>
      <a:hlink>
        <a:srgbClr val="1767B2"/>
      </a:hlink>
      <a:folHlink>
        <a:srgbClr val="FE8A3E"/>
      </a:folHlink>
    </a:clrScheme>
    <a:fontScheme name="Office Theme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714C4537ED0B6498A0821E6D52C442F" ma:contentTypeVersion="0" ma:contentTypeDescription="Create a new document." ma:contentTypeScope="" ma:versionID="6564ef1aae28bf2ad3bf12d98f0bdb7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B8DA2ACA-5A2D-4AB2-8DBD-1C42C914FB36}">
  <ds:schemaRefs>
    <ds:schemaRef ds:uri="http://purl.org/dc/elements/1.1/"/>
    <ds:schemaRef ds:uri="http://purl.org/dc/terms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228C0B3-BD67-4989-8F37-218762EB44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59296D7-4303-4291-9BC5-39D3F8D986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60458</TotalTime>
  <Words>369</Words>
  <Application>Microsoft Office PowerPoint</Application>
  <PresentationFormat>On-screen Show (4:3)</PresentationFormat>
  <Paragraphs>51</Paragraphs>
  <Slides>7</Slides>
  <Notes>2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Cool Tools Esri ArcGIS</vt:lpstr>
      <vt:lpstr>The ASDC at a Glance</vt:lpstr>
      <vt:lpstr>Esri Pilot</vt:lpstr>
      <vt:lpstr>HIFLD Official Members</vt:lpstr>
      <vt:lpstr>Pilot Objectives</vt:lpstr>
      <vt:lpstr>Demo 1</vt:lpstr>
      <vt:lpstr>Demo 2</vt:lpstr>
    </vt:vector>
  </TitlesOfParts>
  <Company>Porter Novelli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Porter Novelli</dc:creator>
  <cp:lastModifiedBy>NORTHUP, EMILY A. </cp:lastModifiedBy>
  <cp:revision>1991</cp:revision>
  <cp:lastPrinted>2008-08-05T19:37:36Z</cp:lastPrinted>
  <dcterms:created xsi:type="dcterms:W3CDTF">2011-10-09T17:44:03Z</dcterms:created>
  <dcterms:modified xsi:type="dcterms:W3CDTF">2013-07-09T15:11:29Z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0x0101006714C4537ED0B6498A0821E6D52C442F</vt:lpwstr>
  </property>
</Properties>
</file>