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6" r:id="rId2"/>
  </p:sldMasterIdLst>
  <p:notesMasterIdLst>
    <p:notesMasterId r:id="rId41"/>
  </p:notesMasterIdLst>
  <p:sldIdLst>
    <p:sldId id="734" r:id="rId3"/>
    <p:sldId id="874" r:id="rId4"/>
    <p:sldId id="735" r:id="rId5"/>
    <p:sldId id="847" r:id="rId6"/>
    <p:sldId id="827" r:id="rId7"/>
    <p:sldId id="902" r:id="rId8"/>
    <p:sldId id="904" r:id="rId9"/>
    <p:sldId id="905" r:id="rId10"/>
    <p:sldId id="876" r:id="rId11"/>
    <p:sldId id="671" r:id="rId12"/>
    <p:sldId id="798" r:id="rId13"/>
    <p:sldId id="804" r:id="rId14"/>
    <p:sldId id="802" r:id="rId15"/>
    <p:sldId id="803" r:id="rId16"/>
    <p:sldId id="805" r:id="rId17"/>
    <p:sldId id="806" r:id="rId18"/>
    <p:sldId id="807" r:id="rId19"/>
    <p:sldId id="817" r:id="rId20"/>
    <p:sldId id="724" r:id="rId21"/>
    <p:sldId id="850" r:id="rId22"/>
    <p:sldId id="877" r:id="rId23"/>
    <p:sldId id="737" r:id="rId24"/>
    <p:sldId id="701" r:id="rId25"/>
    <p:sldId id="853" r:id="rId26"/>
    <p:sldId id="854" r:id="rId27"/>
    <p:sldId id="828" r:id="rId28"/>
    <p:sldId id="865" r:id="rId29"/>
    <p:sldId id="866" r:id="rId30"/>
    <p:sldId id="867" r:id="rId31"/>
    <p:sldId id="869" r:id="rId32"/>
    <p:sldId id="897" r:id="rId33"/>
    <p:sldId id="898" r:id="rId34"/>
    <p:sldId id="899" r:id="rId35"/>
    <p:sldId id="739" r:id="rId36"/>
    <p:sldId id="906" r:id="rId37"/>
    <p:sldId id="908" r:id="rId38"/>
    <p:sldId id="871" r:id="rId39"/>
    <p:sldId id="740" r:id="rId40"/>
  </p:sldIdLst>
  <p:sldSz cx="9144000" cy="6858000" type="screen4x3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400" b="1" kern="1200">
        <a:solidFill>
          <a:srgbClr val="FFFFFF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949"/>
    <a:srgbClr val="FFFFFF"/>
    <a:srgbClr val="A7C32F"/>
    <a:srgbClr val="556416"/>
    <a:srgbClr val="FFFF66"/>
    <a:srgbClr val="A2530B"/>
    <a:srgbClr val="C17F3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9" autoAdjust="0"/>
    <p:restoredTop sz="91589" autoAdjust="0"/>
  </p:normalViewPr>
  <p:slideViewPr>
    <p:cSldViewPr snapToGrid="0"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l">
              <a:defRPr sz="1300" b="0" u="sng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r">
              <a:defRPr sz="1300" b="0" u="sng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b="0" u="sng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b="0" u="sng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92ED5FC5-0764-4071-966B-1127F58F1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99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erra.nasa.gov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aqua.nasa.gov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AB7D98-F380-4F26-9F7D-0F03E201104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4B60C0-0E3B-417B-92BD-197AA793749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/>
              <a:t>- Land Surface Temperature (LST)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</a:t>
            </a:r>
            <a:r>
              <a:rPr lang="en-US" dirty="0" smtClean="0"/>
              <a:t>The global monthly composite and average daytime and nighttime land-surface temperatures (LST) </a:t>
            </a:r>
          </a:p>
          <a:p>
            <a:r>
              <a:rPr lang="en-US" dirty="0" smtClean="0"/>
              <a:t>at grids with equal latitude and longitude bin sizes of 0.25 degree.</a:t>
            </a:r>
          </a:p>
          <a:p>
            <a:r>
              <a:rPr lang="en-US" dirty="0" smtClean="0"/>
              <a:t>- The LST data were generated from the daily MODIS LST product (MOD11B1) at5km spatial resolution.</a:t>
            </a:r>
          </a:p>
          <a:p>
            <a:r>
              <a:rPr lang="en-US" dirty="0" smtClean="0"/>
              <a:t>- MODIS (or Moderate Resolution Imaging </a:t>
            </a:r>
            <a:r>
              <a:rPr lang="en-US" dirty="0" err="1" smtClean="0"/>
              <a:t>Spectroradiometer</a:t>
            </a:r>
            <a:r>
              <a:rPr lang="en-US" dirty="0" smtClean="0"/>
              <a:t>) is a key instrument aboard the </a:t>
            </a:r>
            <a:r>
              <a:rPr lang="en-US" dirty="0" smtClean="0">
                <a:hlinkClick r:id="rId3"/>
              </a:rPr>
              <a:t>Terra (EOS AM)</a:t>
            </a:r>
            <a:r>
              <a:rPr lang="en-US" dirty="0" smtClean="0"/>
              <a:t> and </a:t>
            </a:r>
            <a:r>
              <a:rPr lang="en-US" dirty="0" smtClean="0">
                <a:hlinkClick r:id="rId4"/>
              </a:rPr>
              <a:t>Aqua (EOS PM)</a:t>
            </a:r>
            <a:r>
              <a:rPr lang="en-US" dirty="0" smtClean="0"/>
              <a:t> satellites.</a:t>
            </a:r>
          </a:p>
          <a:p>
            <a:r>
              <a:rPr lang="en-US" dirty="0" smtClean="0"/>
              <a:t>- http://modis.gsfc.nasa.gov/about/</a:t>
            </a:r>
          </a:p>
          <a:p>
            <a:endParaRPr lang="en-US" dirty="0" smtClean="0"/>
          </a:p>
          <a:p>
            <a:r>
              <a:rPr lang="en-US" dirty="0" smtClean="0"/>
              <a:t>Data Source:</a:t>
            </a:r>
          </a:p>
          <a:p>
            <a:r>
              <a:rPr lang="en-US" dirty="0" err="1" smtClean="0"/>
              <a:t>Zhengming</a:t>
            </a:r>
            <a:r>
              <a:rPr lang="en-US" dirty="0" smtClean="0"/>
              <a:t> Wan (wan@icess.ucsb.edu)	</a:t>
            </a:r>
          </a:p>
          <a:p>
            <a:r>
              <a:rPr lang="en-US" dirty="0" smtClean="0"/>
              <a:t>Institute for Computational Earth System Science	</a:t>
            </a:r>
          </a:p>
          <a:p>
            <a:r>
              <a:rPr lang="en-US" dirty="0" smtClean="0"/>
              <a:t>University of California, Santa Barbara, CA 93106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A3F5A7-DF00-4375-9B00-9E6FC1EF967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D6EC47-BE0E-49D9-99D2-015EB7B2726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5B14E0-FB3C-49F4-8979-588F64A99935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ADA6E-07B4-434E-997C-A6C611034E19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8CD95C-604E-4809-9A6F-C52116A3F00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2E2C7A-6F38-4B92-B1C4-62E065FD5F4A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FF5E8-DF23-45FD-A960-9B52D8B437E7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83E177-2F40-4540-9357-83E1122FBE2F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31B584-D174-484A-91BD-98B09B9F943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4FA7EB-0ABF-4CF0-938F-D6E2DD4FE6F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64651A-BEE5-4164-AE37-79E856AD1A5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C7AE9-0F0C-42D7-BF1A-CF0FD90CDF97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F26B0-DA6D-48A1-8534-CB647F7FFF80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906828-2338-4F75-8513-5144E94C937F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31D52-2186-444C-AA1D-601A274231AE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E0048F-5EB9-4480-BD98-4D9868E1F4B9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3AAF9D-FBD2-4CDD-908B-522F0241F7F4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B67FB2-6DC7-41A7-BA5F-542E58AB0866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E650FB-F824-415A-9414-342D9741825B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59591-8756-470F-A605-6DEF885E4393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59591-8756-470F-A605-6DEF885E4393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425825"/>
            <a:ext cx="7756525" cy="130333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11725"/>
            <a:ext cx="6386513" cy="1555750"/>
          </a:xfrm>
        </p:spPr>
        <p:txBody>
          <a:bodyPr/>
          <a:lstStyle>
            <a:lvl1pPr marL="0" indent="0" algn="ctr">
              <a:buFontTx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D8BDB-3761-46E2-979F-D81130A61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3pPr>
              <a:defRPr sz="16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09B40-28B7-4370-BCBE-9B723874C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44313-98C9-441C-ABCA-A337E7D40A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611313"/>
            <a:ext cx="4132263" cy="454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4088" y="1611313"/>
            <a:ext cx="4133850" cy="454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F92AD-B75F-4D22-B1E8-74BD425E25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1336A-F682-43AD-9FD7-B63EA346E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E5D0-7A88-4FD2-8824-3AD004651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E6987-5E94-4AC0-AED8-E093FC181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31A34-0E3A-423C-B808-4A089B777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EF9FC-B005-4415-B3C7-AA05081F9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E2B0D-0E5A-4011-915B-36D3B583F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7675" y="250825"/>
            <a:ext cx="2203450" cy="5907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250825"/>
            <a:ext cx="6462712" cy="5907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DFBC8-6FE7-4454-AF4D-0881BE51D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3" y="250825"/>
            <a:ext cx="8818562" cy="966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79425" y="1611313"/>
            <a:ext cx="4132263" cy="454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764088" y="1611313"/>
            <a:ext cx="4133850" cy="4546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2D27-4DB2-4987-B39C-8A5A38B49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3" y="250825"/>
            <a:ext cx="8818562" cy="966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79425" y="1611313"/>
            <a:ext cx="4132263" cy="454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4088" y="1611313"/>
            <a:ext cx="4133850" cy="454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42D43-B671-40B7-960C-2D8266D7F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3634221copy_demo_b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29"/>
          <p:cNvGrpSpPr>
            <a:grpSpLocks/>
          </p:cNvGrpSpPr>
          <p:nvPr userDrawn="1"/>
        </p:nvGrpSpPr>
        <p:grpSpPr bwMode="auto">
          <a:xfrm>
            <a:off x="438150" y="695325"/>
            <a:ext cx="5930900" cy="5870575"/>
            <a:chOff x="437931" y="695202"/>
            <a:chExt cx="5931335" cy="5870448"/>
          </a:xfrm>
        </p:grpSpPr>
        <p:cxnSp>
          <p:nvCxnSpPr>
            <p:cNvPr id="6" name="Straight Connector 5"/>
            <p:cNvCxnSpPr/>
            <p:nvPr userDrawn="1"/>
          </p:nvCxnSpPr>
          <p:spPr bwMode="auto">
            <a:xfrm>
              <a:off x="841059" y="695202"/>
              <a:ext cx="0" cy="5870448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 userDrawn="1"/>
          </p:nvCxnSpPr>
          <p:spPr bwMode="auto">
            <a:xfrm rot="10800000">
              <a:off x="437932" y="5636448"/>
              <a:ext cx="5931334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17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75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 userDrawn="1"/>
          </p:nvCxnSpPr>
          <p:spPr bwMode="auto">
            <a:xfrm rot="10800000">
              <a:off x="437932" y="4397869"/>
              <a:ext cx="5931334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17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75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 userDrawn="1"/>
          </p:nvCxnSpPr>
          <p:spPr bwMode="auto">
            <a:xfrm rot="10800000" flipV="1">
              <a:off x="437931" y="3159290"/>
              <a:ext cx="4002190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80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20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 userDrawn="1"/>
          </p:nvCxnSpPr>
          <p:spPr bwMode="auto">
            <a:xfrm rot="10800000">
              <a:off x="437935" y="1920709"/>
              <a:ext cx="2542147" cy="1588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50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 userDrawn="1"/>
          </p:nvCxnSpPr>
          <p:spPr bwMode="auto">
            <a:xfrm>
              <a:off x="2365170" y="1307850"/>
              <a:ext cx="0" cy="5257800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 userDrawn="1"/>
          </p:nvCxnSpPr>
          <p:spPr bwMode="auto">
            <a:xfrm>
              <a:off x="3889282" y="2679450"/>
              <a:ext cx="0" cy="3886200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 userDrawn="1"/>
          </p:nvCxnSpPr>
          <p:spPr bwMode="auto">
            <a:xfrm>
              <a:off x="5413394" y="3749298"/>
              <a:ext cx="0" cy="2816352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4" name="Picture 15" descr="header-banner.png"/>
          <p:cNvPicPr>
            <a:picLocks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4000" y="1920875"/>
            <a:ext cx="762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3600" y="1944209"/>
            <a:ext cx="4826000" cy="583092"/>
          </a:xfrm>
        </p:spPr>
        <p:txBody>
          <a:bodyPr/>
          <a:lstStyle>
            <a:lvl1pPr algn="r">
              <a:defRPr sz="3000" spc="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5715000" y="2743200"/>
            <a:ext cx="2514600" cy="1828800"/>
          </a:xfrm>
        </p:spPr>
        <p:txBody>
          <a:bodyPr/>
          <a:lstStyle>
            <a:lvl1pPr algn="r">
              <a:lnSpc>
                <a:spcPts val="2200"/>
              </a:lnSpc>
              <a:spcAft>
                <a:spcPts val="900"/>
              </a:spcAft>
              <a:buFontTx/>
              <a:buNone/>
              <a:defRPr sz="1800"/>
            </a:lvl1pPr>
            <a:lvl2pPr marL="0" indent="0" algn="r">
              <a:spcBef>
                <a:spcPts val="300"/>
              </a:spcBef>
              <a:spcAft>
                <a:spcPts val="900"/>
              </a:spcAft>
              <a:buFontTx/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FABF6-9A32-46D1-8C40-749275D54C39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31EC6-121C-46B4-B2A7-1D5348CB0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E10FF-79CC-4750-9FBC-13960F9FEEEE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C5F9E-1886-435F-BEA8-40D25670F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01298-9528-4C8B-AE0C-8221529D7DAD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AE167-0218-4AA9-99AE-E931FA122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9F6E1-DDE8-45E9-8A3D-969765F9A957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035FE-2EED-4F56-A3E9-157077E05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073A-9B66-4168-8569-264BA067D38F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0DE0F-D394-43DE-8D79-B3F4ACE93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61C50-E554-4B61-8206-D772F9AB4E2D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8281E-08D5-4A9F-A0F4-90670AA6B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1ECBC-A33D-4AB2-BE08-556E7C901E1B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4E81D-4EE7-4FAE-801C-9B4B1F944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51BF0-31FE-4902-AE18-914D1BBB0D97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22E4B-5589-4B20-AE25-9F26DA83F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1F2DF-F470-4A05-A3E7-80EDE140F7D2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D3865-AC68-43D4-9FEA-EF099DE4B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C2415-6CB9-4322-971B-31CCA692B798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A467F-9EF9-4661-AC75-0781FB00B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7AFE7-E550-4DD0-9AE1-99D8652D9693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74C01-94BE-4F25-80A8-66D53642E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250825"/>
            <a:ext cx="8818562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1611313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73888" y="6624638"/>
            <a:ext cx="1658937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>
              <a:defRPr sz="6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UC2008 Technical Workshop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2350" y="6626225"/>
            <a:ext cx="3619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>
              <a:defRPr sz="6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761AE5C-DFC3-457B-990A-1DFA310C1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27" r:id="rId14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34" charset="-128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•"/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17525" indent="-1746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–"/>
        <a:defRPr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781050" indent="-1492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•"/>
        <a:defRPr sz="2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044575" indent="-1492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–"/>
        <a:defRPr sz="1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1344613" indent="-185738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18018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2590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27162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1734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32A7B7AA-B6C6-4C70-9AED-8C9D7F79B01F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0FCE3988-AC57-4E7A-A14D-DFD89B7B8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9.png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f-pcmdi.llnl.gov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f-pcmdi.llnl.gov/documents/cf-conventions/1.4/cf-conventions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3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dap.org/" TargetMode="External"/><Relationship Id="rId2" Type="http://schemas.openxmlformats.org/officeDocument/2006/relationships/hyperlink" Target="http://python.org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hyperlink" Target="mailto:jdonze@esri.com" TargetMode="External"/><Relationship Id="rId4" Type="http://schemas.openxmlformats.org/officeDocument/2006/relationships/hyperlink" Target="mailto:nnoman@esr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90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eaLnBrk="1" hangingPunct="1">
              <a:defRPr/>
            </a:pPr>
            <a:r>
              <a:rPr lang="en-US" sz="3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HDF </a:t>
            </a:r>
            <a:r>
              <a:rPr lang="en-US" sz="3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and </a:t>
            </a:r>
            <a:r>
              <a:rPr lang="en-US" sz="3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netCDF</a:t>
            </a:r>
            <a:r>
              <a:rPr lang="en-US" sz="3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Data </a:t>
            </a:r>
            <a:r>
              <a:rPr lang="en-US" sz="3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Support in </a:t>
            </a:r>
            <a:r>
              <a:rPr lang="en-US" sz="3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ArcGIS</a:t>
            </a: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12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3984625"/>
            <a:ext cx="9144000" cy="1057275"/>
          </a:xfrm>
          <a:prstGeom prst="rect">
            <a:avLst/>
          </a:prstGeom>
        </p:spPr>
        <p:txBody>
          <a:bodyPr/>
          <a:lstStyle/>
          <a:p>
            <a:pPr marL="177800" indent="-177800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Nawajish Noman</a:t>
            </a:r>
          </a:p>
          <a:p>
            <a:pPr marL="177800" indent="-177800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Jeff Donze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kern="0" dirty="0">
                <a:solidFill>
                  <a:schemeClr val="accent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n-lt"/>
                <a:ea typeface="+mn-ea"/>
              </a:rPr>
              <a:t>HDF and HDF-EOS Workshop </a:t>
            </a:r>
            <a:r>
              <a:rPr lang="en-US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n-lt"/>
                <a:ea typeface="+mn-ea"/>
              </a:rPr>
              <a:t>XV</a:t>
            </a:r>
            <a:r>
              <a:rPr lang="en-US" kern="0" dirty="0">
                <a:solidFill>
                  <a:schemeClr val="accent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n-lt"/>
                <a:ea typeface="+mn-ea"/>
              </a:rPr>
              <a:t>, </a:t>
            </a:r>
            <a:r>
              <a:rPr lang="en-US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n-lt"/>
                <a:ea typeface="+mn-ea"/>
              </a:rPr>
              <a:t>April 17-19, 2012, Riverdale, MD</a:t>
            </a:r>
            <a:endParaRPr lang="en-US" kern="0" dirty="0">
              <a:solidFill>
                <a:schemeClr val="accent1"/>
              </a:solidFill>
              <a:effectLst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eb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Outline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18488" cy="51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HDF and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netCDF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in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ArcGIS</a:t>
            </a:r>
            <a:endParaRPr lang="en-US" sz="20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Time in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ArcGIS</a:t>
            </a:r>
            <a:endParaRPr lang="en-US" sz="18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Performing </a:t>
            </a:r>
            <a:r>
              <a:rPr lang="en-US" sz="20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Analysis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Python 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Tools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Future Directions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1944688"/>
            <a:ext cx="731520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HDF and </a:t>
            </a:r>
            <a:r>
              <a:rPr lang="en-US" sz="3200" dirty="0" err="1" smtClean="0"/>
              <a:t>netCDF</a:t>
            </a:r>
            <a:r>
              <a:rPr lang="en-US" sz="3200" dirty="0" smtClean="0"/>
              <a:t> in </a:t>
            </a:r>
            <a:r>
              <a:rPr lang="en-US" sz="3200" dirty="0" err="1" smtClean="0"/>
              <a:t>ArcGIS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eb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Scientific Data and Esri</a:t>
            </a:r>
            <a:endParaRPr lang="en-US" sz="2400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18513" cy="4546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Direct support - </a:t>
            </a:r>
            <a:r>
              <a:rPr lang="en-US" dirty="0" err="1" smtClean="0"/>
              <a:t>NetCDF</a:t>
            </a:r>
            <a:r>
              <a:rPr lang="en-US" dirty="0" smtClean="0"/>
              <a:t> and HDF</a:t>
            </a:r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r>
              <a:rPr lang="en-US" dirty="0" smtClean="0"/>
              <a:t>THREDDS/</a:t>
            </a:r>
            <a:r>
              <a:rPr lang="en-US" dirty="0" err="1" smtClean="0"/>
              <a:t>OPeNDAP</a:t>
            </a:r>
            <a:r>
              <a:rPr lang="en-US" dirty="0" smtClean="0"/>
              <a:t> – a framework for scientific data networking, integrated use by our customers</a:t>
            </a:r>
          </a:p>
          <a:p>
            <a:pPr>
              <a:buFontTx/>
              <a:buNone/>
              <a:defRPr/>
            </a:pPr>
            <a:endParaRPr lang="en-US" sz="1600" dirty="0" smtClean="0"/>
          </a:p>
          <a:p>
            <a:pPr>
              <a:defRPr/>
            </a:pPr>
            <a:r>
              <a:rPr lang="en-US" dirty="0" smtClean="0"/>
              <a:t>Examples using Esri technology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National Climate Data Center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National Weather Service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National Center for </a:t>
            </a:r>
            <a:br>
              <a:rPr lang="en-US" dirty="0" smtClean="0"/>
            </a:br>
            <a:r>
              <a:rPr lang="en-US" dirty="0" smtClean="0"/>
              <a:t>Atmospheric </a:t>
            </a:r>
            <a:r>
              <a:rPr lang="en-US" dirty="0" smtClean="0"/>
              <a:t>Research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U. S. Navy (NAVO)</a:t>
            </a:r>
            <a:endParaRPr lang="en-US" dirty="0" smtClean="0"/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Air Force Weather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Australian Navy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Australian </a:t>
            </a:r>
            <a:r>
              <a:rPr lang="en-US" dirty="0" err="1" smtClean="0"/>
              <a:t>Bur.of</a:t>
            </a:r>
            <a:r>
              <a:rPr lang="en-US" dirty="0" smtClean="0"/>
              <a:t> Met.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UK Met  Office</a:t>
            </a:r>
          </a:p>
          <a:p>
            <a:pPr lvl="1">
              <a:defRPr/>
            </a:pPr>
            <a:endParaRPr lang="en-US" dirty="0"/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9596" y="3642389"/>
            <a:ext cx="3878263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3DAnalyst_Hillshad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HDF4 and HDF5 Support in </a:t>
            </a:r>
            <a:r>
              <a:rPr lang="en-US" sz="2400" dirty="0" err="1" smtClean="0">
                <a:solidFill>
                  <a:schemeClr val="tx2"/>
                </a:solidFill>
              </a:rPr>
              <a:t>ArcGIS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grpSp>
        <p:nvGrpSpPr>
          <p:cNvPr id="12292" name="Group 8"/>
          <p:cNvGrpSpPr>
            <a:grpSpLocks/>
          </p:cNvGrpSpPr>
          <p:nvPr/>
        </p:nvGrpSpPr>
        <p:grpSpPr bwMode="auto">
          <a:xfrm>
            <a:off x="106363" y="1282700"/>
            <a:ext cx="8867775" cy="5446713"/>
            <a:chOff x="106363" y="1282700"/>
            <a:chExt cx="8867361" cy="5446006"/>
          </a:xfrm>
        </p:grpSpPr>
        <p:pic>
          <p:nvPicPr>
            <p:cNvPr id="2" name="Picture 4" descr="HDFinArcGIS00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363" y="1282700"/>
              <a:ext cx="5840412" cy="342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31750"/>
            </a:effectLst>
          </p:spPr>
        </p:pic>
        <p:pic>
          <p:nvPicPr>
            <p:cNvPr id="12293" name="Picture 6" descr="HDFinArcGIS01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95438" y="2214563"/>
              <a:ext cx="5840412" cy="342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31750"/>
            </a:effectLst>
          </p:spPr>
        </p:pic>
        <p:pic>
          <p:nvPicPr>
            <p:cNvPr id="12294" name="Picture 7" descr="HDFinArcGIS02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33312" y="3306056"/>
              <a:ext cx="5840412" cy="342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31750"/>
            </a:effectLst>
          </p:spPr>
        </p:pic>
        <p:pic>
          <p:nvPicPr>
            <p:cNvPr id="12296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19754" y="1324160"/>
              <a:ext cx="838096" cy="571428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418513" cy="4546600"/>
          </a:xfrm>
        </p:spPr>
        <p:txBody>
          <a:bodyPr>
            <a:normAutofit fontScale="85000" lnSpcReduction="10000"/>
          </a:bodyPr>
          <a:lstStyle/>
          <a:p>
            <a:r>
              <a:rPr lang="en-US" sz="2200" dirty="0" smtClean="0"/>
              <a:t>Raster Format  (e.g. </a:t>
            </a:r>
            <a:r>
              <a:rPr lang="en-US" sz="2200" dirty="0" err="1" smtClean="0"/>
              <a:t>img</a:t>
            </a:r>
            <a:r>
              <a:rPr lang="en-US" sz="2200" dirty="0" smtClean="0"/>
              <a:t>, </a:t>
            </a:r>
            <a:r>
              <a:rPr lang="en-US" sz="2200" dirty="0" err="1" smtClean="0"/>
              <a:t>tif</a:t>
            </a:r>
            <a:r>
              <a:rPr lang="en-US" sz="2200" dirty="0" smtClean="0"/>
              <a:t>, etc.)</a:t>
            </a:r>
          </a:p>
          <a:p>
            <a:pPr lvl="1"/>
            <a:r>
              <a:rPr lang="en-US" sz="1700" dirty="0"/>
              <a:t>d</a:t>
            </a:r>
            <a:r>
              <a:rPr lang="en-US" sz="1700" dirty="0" smtClean="0"/>
              <a:t>river level support / storage format and layout / read/write of pixels and </a:t>
            </a:r>
            <a:r>
              <a:rPr lang="en-US" sz="1700" dirty="0" smtClean="0"/>
              <a:t>metadata</a:t>
            </a:r>
          </a:p>
          <a:p>
            <a:pPr lvl="1"/>
            <a:endParaRPr lang="en-US" sz="1700" dirty="0" smtClean="0"/>
          </a:p>
          <a:p>
            <a:r>
              <a:rPr lang="en-US" sz="2200" dirty="0" smtClean="0"/>
              <a:t>Raster Type (e.g. GeoEye-1)</a:t>
            </a:r>
          </a:p>
          <a:p>
            <a:pPr lvl="1"/>
            <a:r>
              <a:rPr lang="en-US" sz="1700" dirty="0"/>
              <a:t>i</a:t>
            </a:r>
            <a:r>
              <a:rPr lang="en-US" sz="1700" dirty="0" smtClean="0"/>
              <a:t>mplies Raster Format support and are format and sensor </a:t>
            </a:r>
            <a:r>
              <a:rPr lang="en-US" sz="1700" dirty="0"/>
              <a:t>specific</a:t>
            </a:r>
          </a:p>
          <a:p>
            <a:pPr lvl="1"/>
            <a:r>
              <a:rPr lang="en-US" sz="1700" dirty="0"/>
              <a:t>intelligent use of </a:t>
            </a:r>
            <a:r>
              <a:rPr lang="en-US" sz="1700" dirty="0" smtClean="0"/>
              <a:t>metadata and other sensor </a:t>
            </a:r>
            <a:r>
              <a:rPr lang="en-US" sz="1700" dirty="0"/>
              <a:t>specific parameters</a:t>
            </a:r>
          </a:p>
          <a:p>
            <a:pPr lvl="1"/>
            <a:r>
              <a:rPr lang="en-US" sz="1700" dirty="0" smtClean="0"/>
              <a:t>defines </a:t>
            </a:r>
            <a:r>
              <a:rPr lang="en-US" sz="1700" dirty="0" err="1" smtClean="0"/>
              <a:t>georeferencing</a:t>
            </a:r>
            <a:r>
              <a:rPr lang="en-US" sz="1700" dirty="0" smtClean="0"/>
              <a:t> and well known processing </a:t>
            </a:r>
            <a:r>
              <a:rPr lang="en-US" sz="1700" dirty="0" smtClean="0"/>
              <a:t>chains</a:t>
            </a:r>
          </a:p>
          <a:p>
            <a:pPr lvl="1"/>
            <a:endParaRPr lang="en-US" sz="1700" dirty="0" smtClean="0"/>
          </a:p>
          <a:p>
            <a:pPr marL="177800" lvl="1" indent="-177800">
              <a:buFontTx/>
              <a:buChar char="•"/>
            </a:pPr>
            <a:r>
              <a:rPr lang="en-US" sz="2200" dirty="0"/>
              <a:t>Raster </a:t>
            </a:r>
            <a:r>
              <a:rPr lang="en-US" sz="2200" dirty="0" smtClean="0"/>
              <a:t>Product (</a:t>
            </a:r>
            <a:r>
              <a:rPr lang="en-US" sz="2200" dirty="0"/>
              <a:t>e.g. Panchromatic, Multispectral, </a:t>
            </a:r>
            <a:r>
              <a:rPr lang="en-US" sz="2200" dirty="0" err="1"/>
              <a:t>Pansharpened</a:t>
            </a:r>
            <a:r>
              <a:rPr lang="en-US" sz="2200" dirty="0"/>
              <a:t> </a:t>
            </a:r>
            <a:r>
              <a:rPr lang="en-US" sz="2200" dirty="0" smtClean="0"/>
              <a:t>)</a:t>
            </a:r>
            <a:endParaRPr lang="en-US" sz="2200" dirty="0"/>
          </a:p>
          <a:p>
            <a:pPr lvl="1"/>
            <a:r>
              <a:rPr lang="en-US" sz="1700" dirty="0"/>
              <a:t>templates which make it easy to work with well defined end user products</a:t>
            </a:r>
          </a:p>
          <a:p>
            <a:pPr lvl="1"/>
            <a:r>
              <a:rPr lang="en-US" sz="1700" dirty="0"/>
              <a:t>multiple per sensor</a:t>
            </a:r>
          </a:p>
          <a:p>
            <a:pPr lvl="1"/>
            <a:r>
              <a:rPr lang="en-US" sz="1700" dirty="0"/>
              <a:t>e.g. Panchromatic, Multispectral, </a:t>
            </a:r>
            <a:r>
              <a:rPr lang="en-US" sz="1700" dirty="0" err="1"/>
              <a:t>Pansharpened</a:t>
            </a:r>
            <a:r>
              <a:rPr lang="en-US" sz="1700" dirty="0"/>
              <a:t> </a:t>
            </a:r>
            <a:endParaRPr lang="en-US" sz="1700" dirty="0" smtClean="0"/>
          </a:p>
          <a:p>
            <a:pPr lvl="1"/>
            <a:endParaRPr lang="en-US" sz="1700" dirty="0"/>
          </a:p>
          <a:p>
            <a:r>
              <a:rPr lang="en-US" sz="2200" dirty="0"/>
              <a:t>Raster Product </a:t>
            </a:r>
            <a:r>
              <a:rPr lang="en-US" sz="2200" dirty="0" smtClean="0"/>
              <a:t>Definition (</a:t>
            </a:r>
            <a:r>
              <a:rPr lang="en-US" sz="2200" dirty="0"/>
              <a:t>e.g. Natural </a:t>
            </a:r>
            <a:r>
              <a:rPr lang="en-US" sz="2200" dirty="0" smtClean="0"/>
              <a:t>Color, False Color)</a:t>
            </a:r>
            <a:endParaRPr lang="en-US" sz="2200" dirty="0"/>
          </a:p>
          <a:p>
            <a:pPr lvl="1"/>
            <a:r>
              <a:rPr lang="en-US" sz="1700" dirty="0"/>
              <a:t>defines “how you want your Mosaic Dataset to look” regardless of multiple source sensors and band combinations</a:t>
            </a:r>
          </a:p>
          <a:p>
            <a:pPr lvl="1"/>
            <a:r>
              <a:rPr lang="en-US" sz="1700" dirty="0"/>
              <a:t>uses metadata such as wavelength information to map </a:t>
            </a:r>
            <a:r>
              <a:rPr lang="en-US" sz="1700" dirty="0" smtClean="0"/>
              <a:t>bands</a:t>
            </a:r>
          </a:p>
          <a:p>
            <a:pPr marL="342900" lvl="1" indent="0">
              <a:buNone/>
            </a:pPr>
            <a:endParaRPr lang="en-US" sz="1600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Raster Concepts</a:t>
            </a:r>
            <a:endParaRPr lang="en-US" sz="2400" dirty="0" smtClean="0"/>
          </a:p>
        </p:txBody>
      </p:sp>
      <p:pic>
        <p:nvPicPr>
          <p:cNvPr id="4" name="Picture 2" descr="WebAp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0271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HDF Raster Support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737461"/>
              </p:ext>
            </p:extLst>
          </p:nvPr>
        </p:nvGraphicFramePr>
        <p:xfrm>
          <a:off x="419100" y="1590675"/>
          <a:ext cx="8229600" cy="44596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3650"/>
                <a:gridCol w="5695950"/>
              </a:tblGrid>
              <a:tr h="40068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Raster Concept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ArcGIS 10.1 Support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Raster Format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HDF4</a:t>
                      </a:r>
                    </a:p>
                    <a:p>
                      <a:pPr marL="742950" lvl="1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read: open a HDF </a:t>
                      </a:r>
                      <a:r>
                        <a:rPr lang="en-US" sz="1600" dirty="0" err="1" smtClean="0"/>
                        <a:t>subdataset</a:t>
                      </a:r>
                      <a:r>
                        <a:rPr lang="en-US" sz="1600" dirty="0" smtClean="0"/>
                        <a:t> as a Raster Dataset </a:t>
                      </a:r>
                    </a:p>
                    <a:p>
                      <a:pPr marL="742950" lvl="1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write: APIs</a:t>
                      </a:r>
                      <a:r>
                        <a:rPr lang="en-US" sz="1600" baseline="0" dirty="0" smtClean="0"/>
                        <a:t> available but not exposed in UI</a:t>
                      </a:r>
                      <a:endParaRPr lang="en-US" sz="1600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HDF5</a:t>
                      </a:r>
                    </a:p>
                    <a:p>
                      <a:pPr marL="742950" lvl="1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read: open a HDF </a:t>
                      </a:r>
                      <a:r>
                        <a:rPr lang="en-US" sz="1600" dirty="0" err="1" smtClean="0"/>
                        <a:t>subdataset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baseline="0" dirty="0" smtClean="0"/>
                        <a:t> as a Raster Dataset</a:t>
                      </a:r>
                      <a:r>
                        <a:rPr lang="en-US" sz="1600" dirty="0" smtClean="0"/>
                        <a:t> </a:t>
                      </a:r>
                    </a:p>
                    <a:p>
                      <a:pPr marL="742950" lvl="1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write: not supported at this time</a:t>
                      </a:r>
                      <a:endParaRPr lang="en-US" sz="16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Raster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Type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HDF4, HDF5</a:t>
                      </a:r>
                    </a:p>
                    <a:p>
                      <a:pPr marL="742950" lvl="1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direct ingest</a:t>
                      </a:r>
                      <a:r>
                        <a:rPr lang="en-US" sz="1600" baseline="0" dirty="0" smtClean="0"/>
                        <a:t> of one or many HDF </a:t>
                      </a:r>
                      <a:r>
                        <a:rPr lang="en-US" sz="1600" baseline="0" dirty="0" err="1" smtClean="0"/>
                        <a:t>subdatasets</a:t>
                      </a:r>
                      <a:r>
                        <a:rPr lang="en-US" sz="1600" baseline="0" dirty="0" smtClean="0"/>
                        <a:t> into a Mosaic Dataset using the Raster Dataset Raster Type or the Table Raster Type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endParaRPr lang="en-US" sz="1600" baseline="0" dirty="0" smtClean="0"/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600" i="1" baseline="0" dirty="0" smtClean="0"/>
                        <a:t>* Esri interested in discussing other Raster Types</a:t>
                      </a:r>
                      <a:endParaRPr lang="en-US" sz="1600" i="1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Raster Product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baseline="0" dirty="0" smtClean="0"/>
                        <a:t>* Esri interested in discussing other Raster Products</a:t>
                      </a:r>
                      <a:endParaRPr lang="en-US" sz="1600" i="1" dirty="0" smtClean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Raster Product Definition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baseline="0" dirty="0" smtClean="0"/>
                        <a:t>* Esri interested in discussing other Raster Product Definitions</a:t>
                      </a:r>
                      <a:endParaRPr lang="en-US" sz="1600" i="1" dirty="0" smtClean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5" name="Picture 2" descr="DesktopProductiv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20795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HDF Raster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10.1 Raster Format and Raster Type support implies…</a:t>
            </a:r>
          </a:p>
          <a:p>
            <a:pPr lvl="1"/>
            <a:r>
              <a:rPr lang="en-US" dirty="0" smtClean="0"/>
              <a:t>ArcGIS Desktop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irect use as a Raster Dataset or Mosaic Dataset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 via conversion (i.e. convert to another format)</a:t>
            </a:r>
          </a:p>
          <a:p>
            <a:pPr lvl="2"/>
            <a:r>
              <a:rPr lang="en-US" dirty="0" smtClean="0"/>
              <a:t>feature rich use in the applications</a:t>
            </a:r>
          </a:p>
          <a:p>
            <a:pPr lvl="3"/>
            <a:r>
              <a:rPr lang="en-US" dirty="0" smtClean="0"/>
              <a:t>Visualization and Mapping</a:t>
            </a:r>
          </a:p>
          <a:p>
            <a:pPr lvl="3"/>
            <a:r>
              <a:rPr lang="en-US" dirty="0" err="1" smtClean="0"/>
              <a:t>Geoprocessing</a:t>
            </a:r>
            <a:endParaRPr lang="en-US" dirty="0" smtClean="0"/>
          </a:p>
          <a:p>
            <a:pPr marL="895350" lvl="3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ArcGIS Server</a:t>
            </a:r>
          </a:p>
          <a:p>
            <a:pPr lvl="2"/>
            <a:r>
              <a:rPr lang="en-US" dirty="0" smtClean="0"/>
              <a:t>publishing as dynamic image services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aching and publishing as tile services (i.e. </a:t>
            </a:r>
            <a:r>
              <a:rPr lang="en-US" dirty="0" err="1" smtClean="0"/>
              <a:t>basemaps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OGC (WCS</a:t>
            </a:r>
            <a:r>
              <a:rPr lang="en-US" dirty="0" smtClean="0"/>
              <a:t>, WMS, </a:t>
            </a:r>
            <a:r>
              <a:rPr lang="en-US" dirty="0" smtClean="0"/>
              <a:t>WMTS)</a:t>
            </a:r>
            <a:endParaRPr lang="en-US" dirty="0" smtClean="0"/>
          </a:p>
          <a:p>
            <a:pPr marL="342900" lvl="1" indent="0">
              <a:buNone/>
            </a:pPr>
            <a:endParaRPr lang="en-US" dirty="0" smtClean="0"/>
          </a:p>
        </p:txBody>
      </p:sp>
      <p:pic>
        <p:nvPicPr>
          <p:cNvPr id="5" name="Picture 2" descr="WebAp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97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esktopProductiv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91538" cy="116681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Displaying MODIS LST Data</a:t>
            </a:r>
            <a:endParaRPr lang="en-US" sz="2400" dirty="0" smtClean="0"/>
          </a:p>
        </p:txBody>
      </p:sp>
      <p:grpSp>
        <p:nvGrpSpPr>
          <p:cNvPr id="13316" name="Group 9"/>
          <p:cNvGrpSpPr>
            <a:grpSpLocks/>
          </p:cNvGrpSpPr>
          <p:nvPr/>
        </p:nvGrpSpPr>
        <p:grpSpPr bwMode="auto">
          <a:xfrm>
            <a:off x="133350" y="1233488"/>
            <a:ext cx="8939213" cy="5562600"/>
            <a:chOff x="133170" y="1233834"/>
            <a:chExt cx="8939806" cy="5562020"/>
          </a:xfrm>
        </p:grpSpPr>
        <p:pic>
          <p:nvPicPr>
            <p:cNvPr id="9" name="Picture 8" descr="HDFViewJun2001Day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170" y="1233834"/>
              <a:ext cx="6120000" cy="339000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8" name="Picture 7" descr="HDFinArcGIS0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6309" y="3087759"/>
              <a:ext cx="6326667" cy="3708095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13317" name="TextBox 13"/>
          <p:cNvSpPr txBox="1">
            <a:spLocks noChangeArrowheads="1"/>
          </p:cNvSpPr>
          <p:nvPr/>
        </p:nvSpPr>
        <p:spPr bwMode="auto">
          <a:xfrm>
            <a:off x="4805363" y="941388"/>
            <a:ext cx="1400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>
                <a:solidFill>
                  <a:srgbClr val="FFC000"/>
                </a:solidFill>
              </a:rPr>
              <a:t>HDFView</a:t>
            </a:r>
          </a:p>
        </p:txBody>
      </p:sp>
      <p:sp>
        <p:nvSpPr>
          <p:cNvPr id="13318" name="TextBox 13"/>
          <p:cNvSpPr txBox="1">
            <a:spLocks noChangeArrowheads="1"/>
          </p:cNvSpPr>
          <p:nvPr/>
        </p:nvSpPr>
        <p:spPr bwMode="auto">
          <a:xfrm>
            <a:off x="7620000" y="2727325"/>
            <a:ext cx="1401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>
                <a:solidFill>
                  <a:srgbClr val="FFC000"/>
                </a:solidFill>
              </a:rPr>
              <a:t>ArcGIS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u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2073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err="1" smtClean="0"/>
              <a:t>NetCDF</a:t>
            </a:r>
            <a:r>
              <a:rPr lang="en-US" sz="2400" dirty="0" smtClean="0"/>
              <a:t> Support in </a:t>
            </a:r>
            <a:r>
              <a:rPr lang="en-US" sz="2400" dirty="0" err="1" smtClean="0"/>
              <a:t>ArcGIS</a:t>
            </a:r>
            <a:endParaRPr lang="en-US" sz="24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686800" cy="509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ArcGIS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reads/writes </a:t>
            </a:r>
            <a:r>
              <a:rPr lang="en-US" sz="20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2000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since version 9.2</a:t>
            </a: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An array based data structure for storing </a:t>
            </a:r>
            <a:b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</a:b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multidimensional data.</a:t>
            </a: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N-dimensional coordinates </a:t>
            </a:r>
            <a:r>
              <a:rPr lang="en-US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systems</a:t>
            </a:r>
          </a:p>
          <a:p>
            <a:pPr marL="635000" lvl="1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X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, Y, Z, time, and other dimensions</a:t>
            </a:r>
          </a:p>
          <a:p>
            <a:pPr marL="517525" lvl="1" indent="-174625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–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Variables – support for multiple </a:t>
            </a:r>
            <a:r>
              <a:rPr lang="en-US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variables</a:t>
            </a:r>
          </a:p>
          <a:p>
            <a:pPr marL="635000" lvl="1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Temperature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, humidity, pressure, salinity, etc</a:t>
            </a:r>
          </a:p>
          <a:p>
            <a:pPr marL="517525" lvl="1" indent="-174625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–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Geometry – implicit or </a:t>
            </a:r>
            <a:r>
              <a:rPr lang="en-US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explicit</a:t>
            </a:r>
          </a:p>
          <a:p>
            <a:pPr marL="635000" lvl="1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Regular 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grid (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implicit)</a:t>
            </a:r>
          </a:p>
          <a:p>
            <a:pPr marL="635000" lvl="1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Irregular grid</a:t>
            </a:r>
          </a:p>
          <a:p>
            <a:pPr marL="635000" lvl="1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Points</a:t>
            </a: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defRPr/>
            </a:pPr>
            <a:endParaRPr lang="en-US" sz="2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grpSp>
        <p:nvGrpSpPr>
          <p:cNvPr id="16389" name="Group 4"/>
          <p:cNvGrpSpPr>
            <a:grpSpLocks/>
          </p:cNvGrpSpPr>
          <p:nvPr/>
        </p:nvGrpSpPr>
        <p:grpSpPr bwMode="auto">
          <a:xfrm>
            <a:off x="5891213" y="1966913"/>
            <a:ext cx="3252787" cy="2517775"/>
            <a:chOff x="3901" y="1290"/>
            <a:chExt cx="1475" cy="1170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094" y="1415"/>
              <a:ext cx="1032" cy="876"/>
            </a:xfrm>
            <a:prstGeom prst="cube">
              <a:avLst>
                <a:gd name="adj" fmla="val 25000"/>
              </a:avLst>
            </a:prstGeom>
            <a:gradFill rotWithShape="1">
              <a:gsLst>
                <a:gs pos="0">
                  <a:srgbClr val="FF9900">
                    <a:gamma/>
                    <a:shade val="32941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4094" y="1360"/>
              <a:ext cx="0" cy="927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4100" y="2285"/>
              <a:ext cx="1064" cy="1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4106" y="1770"/>
              <a:ext cx="632" cy="50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prstDash val="sysDot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4026" y="1290"/>
              <a:ext cx="1212" cy="1026"/>
            </a:xfrm>
            <a:prstGeom prst="cube">
              <a:avLst>
                <a:gd name="adj" fmla="val 25000"/>
              </a:avLst>
            </a:prstGeom>
            <a:solidFill>
              <a:srgbClr val="FF0000">
                <a:alpha val="53999"/>
              </a:srgb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4217" y="2276"/>
              <a:ext cx="160" cy="18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X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901" y="1969"/>
              <a:ext cx="154" cy="18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Z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5222" y="1604"/>
              <a:ext cx="154" cy="18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337" y="1964"/>
              <a:ext cx="160" cy="18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Y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1" descr="Aeronau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74075" cy="9144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Gridded Data</a:t>
            </a:r>
            <a:endParaRPr lang="en-US" sz="2400" dirty="0">
              <a:solidFill>
                <a:schemeClr val="tx2"/>
              </a:solidFill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144588" y="1752600"/>
          <a:ext cx="2227262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" name="Visio" r:id="rId4" imgW="2241530" imgH="1509772" progId="Visio.Drawing.11">
                  <p:embed/>
                </p:oleObj>
              </mc:Choice>
              <mc:Fallback>
                <p:oleObj name="Visio" r:id="rId4" imgW="2241530" imgH="1509772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1752600"/>
                        <a:ext cx="2227262" cy="150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410200" y="1752600"/>
          <a:ext cx="22225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" name="Visio" r:id="rId6" imgW="2223193" imgH="1491633" progId="Visio.Drawing.11">
                  <p:embed/>
                </p:oleObj>
              </mc:Choice>
              <mc:Fallback>
                <p:oleObj name="Visio" r:id="rId6" imgW="2223193" imgH="149163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752600"/>
                        <a:ext cx="222250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19200" y="4572000"/>
          <a:ext cx="2232025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" name="Visio" r:id="rId8" imgW="2241530" imgH="1235571" progId="Visio.Drawing.11">
                  <p:embed/>
                </p:oleObj>
              </mc:Choice>
              <mc:Fallback>
                <p:oleObj name="Visio" r:id="rId8" imgW="2241530" imgH="123557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572000"/>
                        <a:ext cx="2232025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5334000" y="4572000"/>
          <a:ext cx="21367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" name="Visio" r:id="rId10" imgW="2136371" imgH="1153172" progId="Visio.Drawing.11">
                  <p:embed/>
                </p:oleObj>
              </mc:Choice>
              <mc:Fallback>
                <p:oleObj name="Visio" r:id="rId10" imgW="2136371" imgH="115317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572000"/>
                        <a:ext cx="21367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Line 11"/>
          <p:cNvSpPr>
            <a:spLocks noChangeShapeType="1"/>
          </p:cNvSpPr>
          <p:nvPr/>
        </p:nvSpPr>
        <p:spPr bwMode="auto">
          <a:xfrm>
            <a:off x="4038600" y="2514600"/>
            <a:ext cx="609600" cy="0"/>
          </a:xfrm>
          <a:prstGeom prst="line">
            <a:avLst/>
          </a:prstGeom>
          <a:noFill/>
          <a:ln w="76200">
            <a:solidFill>
              <a:srgbClr val="A7C32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>
            <a:off x="4038600" y="5105400"/>
            <a:ext cx="609600" cy="0"/>
          </a:xfrm>
          <a:prstGeom prst="line">
            <a:avLst/>
          </a:prstGeom>
          <a:noFill/>
          <a:ln w="76200">
            <a:solidFill>
              <a:srgbClr val="A7C32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5638800" y="32766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A949"/>
                </a:solidFill>
              </a:rPr>
              <a:t>Regular Grid</a:t>
            </a:r>
          </a:p>
        </p:txBody>
      </p:sp>
      <p:sp>
        <p:nvSpPr>
          <p:cNvPr id="2059" name="Text Box 14"/>
          <p:cNvSpPr txBox="1">
            <a:spLocks noChangeArrowheads="1"/>
          </p:cNvSpPr>
          <p:nvPr/>
        </p:nvSpPr>
        <p:spPr bwMode="auto">
          <a:xfrm>
            <a:off x="5334000" y="57912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A949"/>
                </a:solidFill>
              </a:rPr>
              <a:t>Irregular Grid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ContoursRigh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Ingesting </a:t>
            </a:r>
            <a:r>
              <a:rPr lang="en-US" sz="2400" dirty="0" err="1" smtClean="0">
                <a:solidFill>
                  <a:schemeClr val="tx2"/>
                </a:solidFill>
              </a:rPr>
              <a:t>netCDF</a:t>
            </a:r>
            <a:r>
              <a:rPr lang="en-US" sz="2400" dirty="0" smtClean="0">
                <a:solidFill>
                  <a:schemeClr val="tx2"/>
                </a:solidFill>
              </a:rPr>
              <a:t> data in </a:t>
            </a:r>
            <a:r>
              <a:rPr lang="en-US" sz="2400" dirty="0" err="1" smtClean="0">
                <a:solidFill>
                  <a:schemeClr val="tx2"/>
                </a:solidFill>
              </a:rPr>
              <a:t>ArcGIS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data is accessed as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Raster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Feature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Table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Direct read</a:t>
            </a:r>
            <a:endParaRPr lang="en-US" sz="2000" i="1" kern="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Exports GIS data to </a:t>
            </a: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1155700"/>
            <a:ext cx="3927475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Table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7975" y="3200400"/>
            <a:ext cx="2216150" cy="2546350"/>
          </a:xfrm>
          <a:prstGeom prst="rect">
            <a:avLst/>
          </a:prstGeom>
          <a:noFill/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0038" y="2352675"/>
            <a:ext cx="2784475" cy="2193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SolarGraphic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CF Convention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582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 typeface="Wingdings" pitchFamily="2" charset="2"/>
              <a:buNone/>
              <a:defRPr/>
            </a:pP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limate and 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orecast (</a:t>
            </a:r>
            <a:r>
              <a:rPr lang="en-US" sz="2000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) Convention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600" b="0" kern="0" dirty="0">
                <a:solidFill>
                  <a:schemeClr val="accent1"/>
                </a:solidFill>
                <a:latin typeface="Arial Unicode MS" pitchFamily="34" charset="-128"/>
                <a:ea typeface="+mn-ea"/>
                <a:hlinkClick r:id="rId4"/>
              </a:rPr>
              <a:t>http://cf-pcmdi.llnl.gov/</a:t>
            </a:r>
            <a:endParaRPr lang="en-US" sz="1600" b="0" kern="0" dirty="0">
              <a:solidFill>
                <a:schemeClr val="accent1"/>
              </a:solidFill>
              <a:latin typeface="Arial Unicode MS" pitchFamily="34" charset="-128"/>
              <a:ea typeface="+mn-ea"/>
            </a:endParaRP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+mn-ea"/>
            </a:endParaRP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 typeface="Wingdings" pitchFamily="2" charset="2"/>
              <a:buNone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Initially developed for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Climate and forecast data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Atmosphere, surface and ocean model-generated data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Also for observational datasets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+mn-ea"/>
            </a:endParaRP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The </a:t>
            </a:r>
            <a:r>
              <a:rPr lang="en-US" sz="2000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 conventions generalize and extend the </a:t>
            </a:r>
            <a:r>
              <a:rPr lang="en-US" sz="2000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COARDS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 (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ooperative 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O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cean/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A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tmosphere 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R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esearch 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D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ata </a:t>
            </a:r>
            <a:r>
              <a:rPr lang="en-US" sz="2000" u="sng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S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ervice) convention.</a:t>
            </a: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+mn-ea"/>
            </a:endParaRPr>
          </a:p>
          <a:p>
            <a:pPr marL="177800" indent="-177800" algn="l">
              <a:lnSpc>
                <a:spcPct val="8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CF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 is now the most widely used conventions for geospatial </a:t>
            </a: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netCDF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 data. </a:t>
            </a:r>
            <a:r>
              <a:rPr lang="en-US" sz="2000" kern="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+mn-ea"/>
              </a:rPr>
              <a:t>It has the best coordinate system handling.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Nau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37563" cy="914400"/>
          </a:xfrm>
        </p:spPr>
        <p:txBody>
          <a:bodyPr/>
          <a:lstStyle/>
          <a:p>
            <a:pPr>
              <a:defRPr/>
            </a:pPr>
            <a:r>
              <a:rPr lang="en-US" sz="2400" dirty="0" err="1">
                <a:solidFill>
                  <a:schemeClr val="tx2"/>
                </a:solidFill>
              </a:rPr>
              <a:t>NetCDF</a:t>
            </a:r>
            <a:r>
              <a:rPr lang="en-US" sz="2400" dirty="0">
                <a:solidFill>
                  <a:schemeClr val="tx2"/>
                </a:solidFill>
              </a:rPr>
              <a:t> and Coordinate Systems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Geographic Coordinate Systems (GCS)</a:t>
            </a: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X dimension units: </a:t>
            </a:r>
            <a:r>
              <a:rPr lang="en-US" sz="18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degrees_east</a:t>
            </a:r>
            <a:endParaRPr lang="en-US" sz="1800" kern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Y dimension units: </a:t>
            </a:r>
            <a:r>
              <a:rPr lang="en-US" sz="18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degrees_north</a:t>
            </a:r>
            <a:endParaRPr lang="en-US" sz="1800" kern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Projected Coordinate Systems (PCS)</a:t>
            </a: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X dimension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standard_name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: </a:t>
            </a:r>
            <a:r>
              <a:rPr lang="en-US" sz="18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projection_x_coordinate</a:t>
            </a:r>
            <a:endParaRPr lang="en-US" sz="1800" kern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Y dimension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standard_name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: </a:t>
            </a:r>
            <a:r>
              <a:rPr lang="en-US" sz="18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projection_y_coordinate</a:t>
            </a:r>
            <a:endParaRPr lang="en-US" sz="1800" kern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Variable has a </a:t>
            </a:r>
            <a:r>
              <a:rPr lang="en-US" sz="1800" kern="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grid_mapping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attribute. </a:t>
            </a: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CF 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1.6 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conventions 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currently supports 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thirteen predefined 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coordinate systems 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(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hlinkClick r:id="rId4"/>
              </a:rPr>
              <a:t>Appendix F: Grid Mappings</a:t>
            </a:r>
            <a:r>
              <a:rPr lang="en-US" sz="1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)</a:t>
            </a: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Undefined </a:t>
            </a:r>
          </a:p>
          <a:p>
            <a:pPr marL="635000" lvl="1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If not GCS or PCS</a:t>
            </a:r>
          </a:p>
          <a:p>
            <a:pPr marL="177800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>
              <a:lnSpc>
                <a:spcPct val="90000"/>
              </a:lnSpc>
              <a:spcBef>
                <a:spcPct val="20000"/>
              </a:spcBef>
              <a:buClr>
                <a:srgbClr val="FFFF66"/>
              </a:buClr>
              <a:buFont typeface="Arial" pitchFamily="34" charset="0"/>
              <a:buChar char="•"/>
              <a:defRPr/>
            </a:pP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ArcGIS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writes (and recognizes) PE String as a variable attribute.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3DAnalyst_Hillshad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err="1" smtClean="0">
                <a:solidFill>
                  <a:schemeClr val="tx2"/>
                </a:solidFill>
              </a:rPr>
              <a:t>NetCDF</a:t>
            </a:r>
            <a:r>
              <a:rPr lang="en-US" sz="2400" dirty="0" smtClean="0">
                <a:solidFill>
                  <a:schemeClr val="tx2"/>
                </a:solidFill>
              </a:rPr>
              <a:t> Tools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Toolbox: </a:t>
            </a:r>
            <a:r>
              <a:rPr lang="en-US" sz="2000" kern="0" dirty="0" err="1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Multidimension</a:t>
            </a:r>
            <a:r>
              <a:rPr lang="en-US" sz="2000" kern="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Tools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Make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Raster Layer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Make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Feature Layer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Make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Table View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Raster to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Feature to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Table to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SzPct val="80000"/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Select by Dimension</a:t>
            </a:r>
          </a:p>
        </p:txBody>
      </p:sp>
      <p:pic>
        <p:nvPicPr>
          <p:cNvPr id="6" name="Picture 5" descr="MultidimensionTool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5220" y="3938370"/>
            <a:ext cx="3657143" cy="2600000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 descr="ArcEdito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err="1" smtClean="0">
                <a:solidFill>
                  <a:schemeClr val="tx2"/>
                </a:solidFill>
              </a:rPr>
              <a:t>NetCDF</a:t>
            </a:r>
            <a:r>
              <a:rPr lang="en-US" sz="2400" dirty="0" smtClean="0">
                <a:solidFill>
                  <a:schemeClr val="tx2"/>
                </a:solidFill>
              </a:rPr>
              <a:t> Layer/Table Properties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87400" y="1295702"/>
            <a:ext cx="7613570" cy="5543248"/>
            <a:chOff x="787400" y="1295702"/>
            <a:chExt cx="7613570" cy="5543248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87400" y="4108450"/>
              <a:ext cx="1219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FFA94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Raster</a:t>
              </a:r>
              <a:endParaRPr lang="en-US" sz="200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035300" y="4746625"/>
              <a:ext cx="1219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FFA94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Feature</a:t>
              </a:r>
              <a:endParaRPr lang="en-US" sz="200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505325" y="6469062"/>
              <a:ext cx="1219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FFA94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Table</a:t>
              </a:r>
              <a:endParaRPr lang="en-US" sz="200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14" name="Picture 13" descr="NetCDFRasterLayerProperti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698" y="1295702"/>
              <a:ext cx="3828572" cy="2891429"/>
            </a:xfrm>
            <a:prstGeom prst="rect">
              <a:avLst/>
            </a:prstGeom>
          </p:spPr>
        </p:pic>
        <p:pic>
          <p:nvPicPr>
            <p:cNvPr id="15" name="Picture 14" descr="NetCDFFeatureLayerPropertie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5548" y="1819590"/>
              <a:ext cx="3828572" cy="3017143"/>
            </a:xfrm>
            <a:prstGeom prst="rect">
              <a:avLst/>
            </a:prstGeom>
          </p:spPr>
        </p:pic>
        <p:pic>
          <p:nvPicPr>
            <p:cNvPr id="16" name="Picture 15" descr="NetCDFTableViewPropertie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398" y="3662663"/>
              <a:ext cx="3828572" cy="2885714"/>
            </a:xfrm>
            <a:prstGeom prst="rect">
              <a:avLst/>
            </a:prstGeom>
          </p:spPr>
        </p:pic>
        <p:sp>
          <p:nvSpPr>
            <p:cNvPr id="17" name="Rounded Rectangle 16"/>
            <p:cNvSpPr/>
            <p:nvPr/>
          </p:nvSpPr>
          <p:spPr bwMode="auto">
            <a:xfrm>
              <a:off x="2326031" y="1453373"/>
              <a:ext cx="391886" cy="214905"/>
            </a:xfrm>
            <a:prstGeom prst="round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6442938" y="2098088"/>
              <a:ext cx="408741" cy="181195"/>
            </a:xfrm>
            <a:prstGeom prst="round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6185895" y="3838198"/>
              <a:ext cx="324464" cy="198965"/>
            </a:xfrm>
            <a:prstGeom prst="round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WebAp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12"/>
          <p:cNvSpPr txBox="1">
            <a:spLocks noChangeArrowheads="1"/>
          </p:cNvSpPr>
          <p:nvPr/>
        </p:nvSpPr>
        <p:spPr bwMode="auto">
          <a:xfrm>
            <a:off x="2362200" y="3048000"/>
            <a:ext cx="121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Time = 1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648200" y="1381125"/>
          <a:ext cx="3994150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Visio" r:id="rId5" imgW="6855164" imgH="3466260" progId="Visio.Drawing.11">
                  <p:embed/>
                </p:oleObj>
              </mc:Choice>
              <mc:Fallback>
                <p:oleObj name="Visio" r:id="rId5" imgW="6855164" imgH="346626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81125"/>
                        <a:ext cx="3994150" cy="201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4648200" y="2209800"/>
            <a:ext cx="1143000" cy="1143000"/>
          </a:xfrm>
          <a:prstGeom prst="rect">
            <a:avLst/>
          </a:prstGeom>
          <a:noFill/>
          <a:ln w="254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Changing Time Slice</a:t>
            </a:r>
          </a:p>
        </p:txBody>
      </p:sp>
      <p:pic>
        <p:nvPicPr>
          <p:cNvPr id="307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3888" y="3786188"/>
            <a:ext cx="3194050" cy="2554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3080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9163" y="3767138"/>
            <a:ext cx="3087687" cy="26336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3081" name="Picture 1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319213"/>
            <a:ext cx="4792662" cy="20796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Using </a:t>
            </a:r>
            <a:r>
              <a:rPr lang="en-US" sz="2400" dirty="0" err="1" smtClean="0">
                <a:solidFill>
                  <a:schemeClr val="tx2"/>
                </a:solidFill>
              </a:rPr>
              <a:t>NetCDF</a:t>
            </a:r>
            <a:r>
              <a:rPr lang="en-US" sz="2400" dirty="0" smtClean="0">
                <a:solidFill>
                  <a:schemeClr val="tx2"/>
                </a:solidFill>
              </a:rPr>
              <a:t> Data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320800"/>
            <a:ext cx="8229600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solidFill>
                  <a:srgbClr val="FFA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Behaves the same as any layer or table 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Display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Same display tools for raster and feature layers will work on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raster and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feature layers.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Graphing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Driven by the table just like any other chart.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Animation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Multidimensional data can be animated through a dimension (e.g. time, pressure, elevation)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Analysis Tools</a:t>
            </a:r>
          </a:p>
          <a:p>
            <a:pPr marL="517525" lvl="1" indent="-174625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layer or table will work just like any other raster layer, feature layer, or table. (e.g. create buffers around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points,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reproject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rasters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, query tables, etc.)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03600" y="1944688"/>
            <a:ext cx="482600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Time in </a:t>
            </a:r>
            <a:r>
              <a:rPr lang="en-US" sz="3200" dirty="0" err="1" smtClean="0"/>
              <a:t>ArcGIS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esktopProductiv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91538" cy="116681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Time is now built-in to </a:t>
            </a:r>
            <a:r>
              <a:rPr lang="en-US" sz="2400" dirty="0" err="1" smtClean="0">
                <a:solidFill>
                  <a:schemeClr val="tx2"/>
                </a:solidFill>
              </a:rPr>
              <a:t>ArcGIS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18488" cy="51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Simple Temporal Mapping</a:t>
            </a:r>
            <a:b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</a:br>
            <a:endParaRPr lang="en-US" sz="2000" kern="0" dirty="0">
              <a:solidFill>
                <a:schemeClr val="tx2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Unified experience for Time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Configure time properties on the layer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Use Time Slider to visualize temporal data</a:t>
            </a:r>
            <a:b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</a:br>
            <a:endParaRPr lang="en-US" sz="2000" kern="0" dirty="0">
              <a:solidFill>
                <a:schemeClr val="tx2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Share temporal visualization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</a:rPr>
              <a:t>Time-enabled Map Services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Export videos or images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Generate temporal map books</a:t>
            </a:r>
            <a:b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</a:b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using </a:t>
            </a:r>
            <a:r>
              <a:rPr lang="en-US" sz="1800" kern="0" dirty="0" err="1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ArcPy</a:t>
            </a: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 scripting</a:t>
            </a:r>
          </a:p>
          <a:p>
            <a:pPr marL="517525" lvl="1" indent="-174625" algn="l" eaLnBrk="1" hangingPunct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800" kern="0" dirty="0">
                <a:solidFill>
                  <a:schemeClr val="tx2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Arial" pitchFamily="34" charset="0"/>
              </a:rPr>
              <a:t>Layer and map packages</a:t>
            </a:r>
            <a:endParaRPr lang="en-US" sz="2800" kern="0" dirty="0">
              <a:solidFill>
                <a:schemeClr val="tx2"/>
              </a:solidFill>
              <a:effectLst>
                <a:outerShdw blurRad="38100" dist="38100" dir="2700000" algn="tl">
                  <a:schemeClr val="tx1"/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5488" y="1957388"/>
            <a:ext cx="3116262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6913" y="1252538"/>
            <a:ext cx="3022600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28679" name="Picture 10" descr="timeslideranim.gif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23597" y="4160838"/>
            <a:ext cx="3116263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esktopProductiv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91538" cy="116681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Animation examples</a:t>
            </a:r>
          </a:p>
        </p:txBody>
      </p:sp>
      <p:pic>
        <p:nvPicPr>
          <p:cNvPr id="32773" name="Picture 4" descr="Neuse_Layout_JackNEW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579" y="1406416"/>
            <a:ext cx="357028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4141788" y="3780987"/>
            <a:ext cx="4806950" cy="2862263"/>
            <a:chOff x="4141371" y="3717956"/>
            <a:chExt cx="4806950" cy="2862263"/>
          </a:xfrm>
        </p:grpSpPr>
        <p:pic>
          <p:nvPicPr>
            <p:cNvPr id="16" name="Picture 6" descr="capture-1.gif"/>
            <p:cNvPicPr preferRelativeResize="0">
              <a:picLocks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1371" y="3717956"/>
              <a:ext cx="4806950" cy="2842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31750"/>
            </a:effectLst>
          </p:spPr>
        </p:pic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6359197" y="6352317"/>
              <a:ext cx="436906" cy="227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1979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28750" y="1944688"/>
            <a:ext cx="680085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Performing Analysis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au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818563" cy="96678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Spatial and Temporal Analysis	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Several hundreds analytical tools available for raster, features, and table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Temporal Modeling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Looping and iteration in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ModelBuilder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and Python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783" y="3554233"/>
            <a:ext cx="6918325" cy="27162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74998"/>
              </a:schemeClr>
            </a:outerShdw>
            <a:softEdge rad="31750"/>
          </a:effectLst>
        </p:spPr>
      </p:pic>
      <p:pic>
        <p:nvPicPr>
          <p:cNvPr id="9" name="Picture 4" descr="Dengue_mod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9776" y="4131322"/>
            <a:ext cx="3830638" cy="2582863"/>
          </a:xfrm>
          <a:prstGeom prst="rect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Poli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840788" cy="96837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Generate Rainfall Statistics</a:t>
            </a:r>
          </a:p>
        </p:txBody>
      </p:sp>
      <p:pic>
        <p:nvPicPr>
          <p:cNvPr id="5" name="Picture 4" descr="GraphHourlyRainfa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6572" y="4894704"/>
            <a:ext cx="4062426" cy="17748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457200" y="1600200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Calculates specified statistics for all time steps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Outputs a raster catalog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Optionally outputs a </a:t>
            </a:r>
            <a:r>
              <a:rPr lang="en-US" sz="18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file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	</a:t>
            </a:r>
            <a:endParaRPr lang="en-US" sz="18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344284" y="5517694"/>
            <a:ext cx="5171429" cy="1285714"/>
            <a:chOff x="3859473" y="5351790"/>
            <a:chExt cx="5171429" cy="12857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Picture 7" descr="GenerateRainfallStatisticsRCTableAltered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9473" y="5351790"/>
              <a:ext cx="5171429" cy="1285714"/>
            </a:xfrm>
            <a:prstGeom prst="rect">
              <a:avLst/>
            </a:prstGeom>
            <a:effectLst>
              <a:softEdge rad="12700"/>
            </a:effectLst>
          </p:spPr>
        </p:pic>
        <p:sp>
          <p:nvSpPr>
            <p:cNvPr id="9" name="Rounded Rectangle 8"/>
            <p:cNvSpPr/>
            <p:nvPr/>
          </p:nvSpPr>
          <p:spPr bwMode="auto">
            <a:xfrm>
              <a:off x="6969049" y="5500641"/>
              <a:ext cx="1873110" cy="914400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ＭＳ Ｐゴシック" pitchFamily="-97" charset="-128"/>
              </a:endParaRPr>
            </a:p>
          </p:txBody>
        </p:sp>
      </p:grpSp>
      <p:pic>
        <p:nvPicPr>
          <p:cNvPr id="10" name="Picture 9" descr="GenerateRainfallStatistic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99" y="2697191"/>
            <a:ext cx="3278572" cy="25642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1" name="Picture 10" descr="KatrinaStates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18833" y="2025572"/>
            <a:ext cx="3647620" cy="28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2" name="Rounded Rectangle 11"/>
          <p:cNvSpPr/>
          <p:nvPr/>
        </p:nvSpPr>
        <p:spPr bwMode="auto">
          <a:xfrm>
            <a:off x="802257" y="4270075"/>
            <a:ext cx="1095554" cy="258793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3DAnalyst_Hillshad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2073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Generate Rainfall Statistics Table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914400" y="1981200"/>
            <a:ext cx="49530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sz="1800" b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457200" y="1611313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Calculates statistics for all time steps</a:t>
            </a:r>
          </a:p>
          <a:p>
            <a:pPr marL="177800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Outputs a table</a:t>
            </a:r>
          </a:p>
          <a:p>
            <a:pPr marL="177800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Optionally creates a graph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	</a:t>
            </a:r>
            <a:endParaRPr lang="en-US" sz="18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grpSp>
        <p:nvGrpSpPr>
          <p:cNvPr id="36870" name="Group 14"/>
          <p:cNvGrpSpPr>
            <a:grpSpLocks/>
          </p:cNvGrpSpPr>
          <p:nvPr/>
        </p:nvGrpSpPr>
        <p:grpSpPr bwMode="auto">
          <a:xfrm>
            <a:off x="762000" y="2900363"/>
            <a:ext cx="8266113" cy="3851275"/>
            <a:chOff x="762278" y="2899638"/>
            <a:chExt cx="8265835" cy="3852000"/>
          </a:xfrm>
        </p:grpSpPr>
        <p:pic>
          <p:nvPicPr>
            <p:cNvPr id="8" name="Picture 7" descr="GraphMaxTotalPrecip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4255577" y="2899638"/>
              <a:ext cx="4302605" cy="2022944"/>
            </a:xfrm>
            <a:prstGeom prst="rect">
              <a:avLst/>
            </a:prstGeom>
            <a:effectLst>
              <a:softEdge rad="12700"/>
            </a:effectLst>
          </p:spPr>
        </p:pic>
        <p:grpSp>
          <p:nvGrpSpPr>
            <p:cNvPr id="36872" name="Group 10"/>
            <p:cNvGrpSpPr>
              <a:grpSpLocks/>
            </p:cNvGrpSpPr>
            <p:nvPr/>
          </p:nvGrpSpPr>
          <p:grpSpPr bwMode="auto">
            <a:xfrm>
              <a:off x="3462724" y="5111568"/>
              <a:ext cx="5565389" cy="1640070"/>
              <a:chOff x="3462294" y="5111468"/>
              <a:chExt cx="5565715" cy="1640000"/>
            </a:xfrm>
          </p:grpSpPr>
          <p:pic>
            <p:nvPicPr>
              <p:cNvPr id="12" name="Picture 11" descr="GenerateRainfallStatisticsTableOutTable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462294" y="5111468"/>
                <a:ext cx="5565715" cy="1640000"/>
              </a:xfrm>
              <a:prstGeom prst="rect">
                <a:avLst/>
              </a:prstGeom>
              <a:effectLst>
                <a:softEdge rad="12700"/>
              </a:effectLst>
            </p:spPr>
          </p:pic>
          <p:sp>
            <p:nvSpPr>
              <p:cNvPr id="13" name="Rounded Rectangle 12"/>
              <p:cNvSpPr/>
              <p:nvPr/>
            </p:nvSpPr>
            <p:spPr bwMode="auto">
              <a:xfrm>
                <a:off x="5592573" y="5211369"/>
                <a:ext cx="2039988" cy="363590"/>
              </a:xfrm>
              <a:prstGeom prst="roundRect">
                <a:avLst/>
              </a:prstGeom>
              <a:solidFill>
                <a:schemeClr val="accent6">
                  <a:alpha val="20000"/>
                </a:schemeClr>
              </a:solidFill>
              <a:ln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ＭＳ Ｐゴシック" pitchFamily="-97" charset="-128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 bwMode="auto">
              <a:xfrm>
                <a:off x="7734164" y="5233597"/>
                <a:ext cx="1081115" cy="1354334"/>
              </a:xfrm>
              <a:prstGeom prst="roundRect">
                <a:avLst/>
              </a:prstGeom>
              <a:solidFill>
                <a:schemeClr val="accent6">
                  <a:alpha val="20000"/>
                </a:schemeClr>
              </a:solidFill>
              <a:ln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ＭＳ Ｐゴシック" pitchFamily="-97" charset="-128"/>
                </a:endParaRPr>
              </a:p>
            </p:txBody>
          </p:sp>
        </p:grpSp>
        <p:pic>
          <p:nvPicPr>
            <p:cNvPr id="11" name="Picture 10" descr="GenerateRainfallStatisticsTabl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762278" y="3156300"/>
              <a:ext cx="3278572" cy="230000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28750" y="1944688"/>
            <a:ext cx="680085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Python </a:t>
            </a:r>
            <a:r>
              <a:rPr lang="en-US" sz="3200" dirty="0" smtClean="0"/>
              <a:t>Tools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eb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Community Developed Tools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18513" cy="4546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Geoprocessing Resource Center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chemeClr val="accent2"/>
                </a:solidFill>
              </a:rPr>
              <a:t>http://resources.arcgis.com/geoprocessing/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Marine Geospatial </a:t>
            </a:r>
            <a:br>
              <a:rPr lang="en-US" dirty="0" smtClean="0"/>
            </a:br>
            <a:r>
              <a:rPr lang="en-US" dirty="0" smtClean="0"/>
              <a:t>Ecology </a:t>
            </a:r>
            <a:r>
              <a:rPr lang="en-US" dirty="0" smtClean="0"/>
              <a:t>Tools (MGET)</a:t>
            </a:r>
            <a:endParaRPr lang="en-US" dirty="0" smtClean="0"/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Developed at Duke Univ.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Over 180 tools for import</a:t>
            </a:r>
            <a:br>
              <a:rPr lang="en-US" dirty="0" smtClean="0"/>
            </a:br>
            <a:r>
              <a:rPr lang="en-US" dirty="0" smtClean="0"/>
              <a:t>management, and </a:t>
            </a:r>
            <a:br>
              <a:rPr lang="en-US" dirty="0" smtClean="0"/>
            </a:br>
            <a:r>
              <a:rPr lang="en-US" dirty="0" smtClean="0"/>
              <a:t>analysis of marine data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Australian Navy tools</a:t>
            </a:r>
          </a:p>
          <a:p>
            <a:pPr lvl="1">
              <a:buFontTx/>
              <a:buNone/>
              <a:defRPr/>
            </a:pPr>
            <a:r>
              <a:rPr lang="en-US" sz="1600" dirty="0" smtClean="0"/>
              <a:t>  (not publicly available)</a:t>
            </a:r>
          </a:p>
        </p:txBody>
      </p:sp>
      <p:pic>
        <p:nvPicPr>
          <p:cNvPr id="522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6826" y="2532833"/>
            <a:ext cx="4909661" cy="388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 descr="Poli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840788" cy="96837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  <a:effectLst/>
              </a:rPr>
              <a:t>Sample Script Tools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7958138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87325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chemeClr val="tx1"/>
                  </a:outerShdw>
                </a:effectLst>
                <a:latin typeface="+mn-lt"/>
                <a:ea typeface="+mn-ea"/>
              </a:rPr>
              <a:t>Python is used to build custom tools for specific tasks or datasets</a:t>
            </a:r>
          </a:p>
        </p:txBody>
      </p:sp>
      <p:pic>
        <p:nvPicPr>
          <p:cNvPr id="53253" name="Picture 4" descr="NetCDFSampleToo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3041" y="2774488"/>
            <a:ext cx="2788572" cy="245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7" name="Picture 6" descr="NEXRADTool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04359" y="4129046"/>
            <a:ext cx="3542857" cy="2228572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 descr="3DAnalyst_Hillshad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2073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NEXRAD </a:t>
            </a:r>
            <a:r>
              <a:rPr lang="en-US" sz="2400" dirty="0" err="1" smtClean="0">
                <a:solidFill>
                  <a:schemeClr val="tx2"/>
                </a:solidFill>
              </a:rPr>
              <a:t>Geoprocessing</a:t>
            </a:r>
            <a:r>
              <a:rPr lang="en-US" sz="2400" dirty="0" smtClean="0">
                <a:solidFill>
                  <a:schemeClr val="tx2"/>
                </a:solidFill>
              </a:rPr>
              <a:t> Tools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914400" y="1981200"/>
            <a:ext cx="49530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sz="1800" b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457200" y="1600200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Currently 6 </a:t>
            </a: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geoprocessing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script tools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Designed to work with NEXRAD </a:t>
            </a:r>
            <a:r>
              <a:rPr lang="en-US" sz="20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netCDF</a:t>
            </a: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 file</a:t>
            </a:r>
          </a:p>
          <a:p>
            <a:pPr marL="177800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Can be easily modified for other datasets</a:t>
            </a:r>
          </a:p>
          <a:p>
            <a:pPr marL="177800" indent="-177800" algn="l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Customized tools for various workflows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Simplify repetitive work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Automate GIS processes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	</a:t>
            </a:r>
            <a:endParaRPr lang="en-US" sz="18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7" name="Picture 6" descr="NEXRADTool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5113" y="3778812"/>
            <a:ext cx="3542857" cy="2228572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SolarGraphic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818563" cy="96678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Extract NEXRAD Rainfall To Points</a:t>
            </a:r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 bwMode="auto">
          <a:xfrm>
            <a:off x="479425" y="1611313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Extracts the cell values for all time steps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Outputs a feature class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	</a:t>
            </a:r>
            <a:endParaRPr lang="en-US" sz="18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grpSp>
        <p:nvGrpSpPr>
          <p:cNvPr id="56325" name="Group 8"/>
          <p:cNvGrpSpPr>
            <a:grpSpLocks/>
          </p:cNvGrpSpPr>
          <p:nvPr/>
        </p:nvGrpSpPr>
        <p:grpSpPr bwMode="auto">
          <a:xfrm>
            <a:off x="468313" y="2085975"/>
            <a:ext cx="8570912" cy="4730750"/>
            <a:chOff x="468709" y="2006349"/>
            <a:chExt cx="8570287" cy="4731687"/>
          </a:xfrm>
        </p:grpSpPr>
        <p:pic>
          <p:nvPicPr>
            <p:cNvPr id="7" name="Picture 6" descr="KatrinaStation.png"/>
            <p:cNvPicPr>
              <a:picLocks noChangeAspect="1"/>
            </p:cNvPicPr>
            <p:nvPr/>
          </p:nvPicPr>
          <p:blipFill>
            <a:blip r:embed="rId4" cstate="print"/>
            <a:srcRect l="12212" t="19779" r="10787" b="13256"/>
            <a:stretch>
              <a:fillRect/>
            </a:stretch>
          </p:blipFill>
          <p:spPr>
            <a:xfrm>
              <a:off x="5007002" y="2006349"/>
              <a:ext cx="4030462" cy="2219418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8" name="Picture 7" descr="GraphHourlyRainfall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9948" y="4344226"/>
              <a:ext cx="5479048" cy="2393810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9" name="Picture 8" descr="RxtractNEXRADRainfallToPoin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709" y="2667638"/>
              <a:ext cx="4371429" cy="2161905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10" name="Picture 2" descr="DesktopProductivit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62975" cy="966788"/>
          </a:xfrm>
        </p:spPr>
        <p:txBody>
          <a:bodyPr/>
          <a:lstStyle/>
          <a:p>
            <a:pPr eaLnBrk="1" hangingPunct="1"/>
            <a:r>
              <a:rPr lang="en-US" sz="2400" dirty="0" smtClean="0">
                <a:cs typeface="Arial" pitchFamily="34" charset="0"/>
              </a:rPr>
              <a:t>New </a:t>
            </a:r>
            <a:r>
              <a:rPr lang="en-US" sz="2400" dirty="0" err="1" smtClean="0">
                <a:cs typeface="Arial" pitchFamily="34" charset="0"/>
              </a:rPr>
              <a:t>NetCDF</a:t>
            </a:r>
            <a:r>
              <a:rPr lang="en-US" sz="2400" dirty="0" smtClean="0">
                <a:cs typeface="Arial" pitchFamily="34" charset="0"/>
              </a:rPr>
              <a:t> Tools (under development)</a:t>
            </a:r>
          </a:p>
        </p:txBody>
      </p:sp>
      <p:sp>
        <p:nvSpPr>
          <p:cNvPr id="15363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457200" y="1600200"/>
            <a:ext cx="7048500" cy="38862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Download </a:t>
            </a:r>
            <a:r>
              <a:rPr lang="en-US" sz="2000" dirty="0" err="1" smtClean="0">
                <a:ea typeface="ＭＳ Ｐゴシック" pitchFamily="34" charset="-128"/>
                <a:cs typeface="Arial" pitchFamily="34" charset="0"/>
              </a:rPr>
              <a:t>NetCDF</a:t>
            </a:r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 File (</a:t>
            </a:r>
            <a:r>
              <a:rPr lang="en-US" sz="2000" dirty="0" err="1" smtClean="0">
                <a:ea typeface="ＭＳ Ｐゴシック" pitchFamily="34" charset="-128"/>
                <a:cs typeface="Arial" pitchFamily="34" charset="0"/>
              </a:rPr>
              <a:t>OPeNDAP</a:t>
            </a:r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, WCS)</a:t>
            </a: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Clip</a:t>
            </a:r>
          </a:p>
          <a:p>
            <a:pPr eaLnBrk="1" hangingPunct="1"/>
            <a:endParaRPr lang="en-US" sz="2000" dirty="0" smtClean="0">
              <a:ea typeface="ＭＳ Ｐゴシック" pitchFamily="34" charset="-128"/>
              <a:cs typeface="Arial" pitchFamily="34" charset="0"/>
            </a:endParaRP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Extract By Variable</a:t>
            </a: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Extract By Dimension</a:t>
            </a: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Append By Dimension</a:t>
            </a:r>
          </a:p>
          <a:p>
            <a:pPr eaLnBrk="1" hangingPunct="1"/>
            <a:endParaRPr lang="en-US" sz="2000" dirty="0" smtClean="0">
              <a:ea typeface="ＭＳ Ｐゴシック" pitchFamily="34" charset="-128"/>
              <a:cs typeface="Arial" pitchFamily="34" charset="0"/>
            </a:endParaRP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Variable Statistics</a:t>
            </a:r>
          </a:p>
          <a:p>
            <a:pPr eaLnBrk="1" hangingPunct="1"/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Temporal Statistics</a:t>
            </a:r>
          </a:p>
          <a:p>
            <a:pPr eaLnBrk="1" hangingPunct="1">
              <a:buClr>
                <a:srgbClr val="C8C8C8"/>
              </a:buClr>
            </a:pPr>
            <a:endParaRPr lang="en-US" dirty="0" smtClean="0"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buClr>
                <a:srgbClr val="C8C8C8"/>
              </a:buClr>
            </a:pPr>
            <a:endParaRPr lang="en-US" dirty="0" smtClean="0"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FFFF66"/>
              </a:buClr>
            </a:pPr>
            <a:endParaRPr lang="en-US" dirty="0" smtClean="0">
              <a:cs typeface="Arial" pitchFamily="34" charset="0"/>
            </a:endParaRPr>
          </a:p>
          <a:p>
            <a:pPr eaLnBrk="1" hangingPunct="1"/>
            <a:endParaRPr lang="en-US" dirty="0" smtClean="0">
              <a:cs typeface="Arial" pitchFamily="34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4575" y="3328988"/>
            <a:ext cx="3614738" cy="241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1" descr="Politic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9086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esktopProductiv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818562" cy="966788"/>
          </a:xfrm>
        </p:spPr>
        <p:txBody>
          <a:bodyPr/>
          <a:lstStyle/>
          <a:p>
            <a:pPr eaLnBrk="1" hangingPunct="1"/>
            <a:r>
              <a:rPr lang="en-US" sz="2400" dirty="0" smtClean="0">
                <a:cs typeface="Arial" pitchFamily="34" charset="0"/>
              </a:rPr>
              <a:t>Download </a:t>
            </a:r>
            <a:r>
              <a:rPr lang="en-US" sz="2400" dirty="0" err="1" smtClean="0">
                <a:cs typeface="Arial" pitchFamily="34" charset="0"/>
              </a:rPr>
              <a:t>NetCDF</a:t>
            </a:r>
            <a:r>
              <a:rPr lang="en-US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File (WCS/</a:t>
            </a:r>
            <a:r>
              <a:rPr lang="en-US" sz="2400" dirty="0" err="1" smtClean="0">
                <a:cs typeface="Arial" pitchFamily="34" charset="0"/>
              </a:rPr>
              <a:t>OPeNDAP</a:t>
            </a:r>
            <a:r>
              <a:rPr lang="en-US" sz="2400" dirty="0" smtClean="0">
                <a:cs typeface="Arial" pitchFamily="34" charset="0"/>
              </a:rPr>
              <a:t>)</a:t>
            </a:r>
            <a:endParaRPr lang="en-US" sz="2400" dirty="0" smtClean="0">
              <a:cs typeface="Arial" pitchFamily="34" charset="0"/>
            </a:endParaRPr>
          </a:p>
        </p:txBody>
      </p:sp>
      <p:pic>
        <p:nvPicPr>
          <p:cNvPr id="16387" name="Picture 5" descr="C:\Users\nawa3376\AppData\Local\Temp\SNAGHTML3141f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52575"/>
            <a:ext cx="52673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8538" y="2438400"/>
            <a:ext cx="2733675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716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818562" cy="966788"/>
          </a:xfrm>
        </p:spPr>
        <p:txBody>
          <a:bodyPr/>
          <a:lstStyle/>
          <a:p>
            <a:pPr eaLnBrk="1" hangingPunct="1"/>
            <a:r>
              <a:rPr lang="en-US" sz="2400" dirty="0" smtClean="0">
                <a:cs typeface="Arial" pitchFamily="34" charset="0"/>
              </a:rPr>
              <a:t>Dependencies on 3</a:t>
            </a:r>
            <a:r>
              <a:rPr lang="en-US" sz="2400" baseline="30000" dirty="0" smtClean="0">
                <a:cs typeface="Arial" pitchFamily="34" charset="0"/>
              </a:rPr>
              <a:t>rd</a:t>
            </a:r>
            <a:r>
              <a:rPr lang="en-US" sz="2400" dirty="0" smtClean="0">
                <a:cs typeface="Arial" pitchFamily="34" charset="0"/>
              </a:rPr>
              <a:t> Party Utilities</a:t>
            </a:r>
          </a:p>
        </p:txBody>
      </p:sp>
      <p:sp>
        <p:nvSpPr>
          <p:cNvPr id="13315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457200" y="1371600"/>
            <a:ext cx="7037387" cy="3886200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ea typeface="ＭＳ Ｐゴシック" pitchFamily="34" charset="-128"/>
                <a:cs typeface="Arial" pitchFamily="34" charset="0"/>
              </a:rPr>
              <a:t>netcdf4-python </a:t>
            </a:r>
          </a:p>
          <a:p>
            <a:pPr marL="566737" lvl="1" indent="-285750" eaLnBrk="1" hangingPunct="1">
              <a:buFont typeface="Arial" pitchFamily="34" charset="0"/>
              <a:buChar char="•"/>
              <a:defRPr/>
            </a:pPr>
            <a:r>
              <a:rPr lang="en-US" sz="1600" b="0" dirty="0" smtClean="0"/>
              <a:t>This module can read and write files in both the new </a:t>
            </a:r>
            <a:r>
              <a:rPr lang="en-US" sz="1600" b="0" dirty="0" err="1" smtClean="0"/>
              <a:t>netCDF</a:t>
            </a:r>
            <a:r>
              <a:rPr lang="en-US" sz="1600" b="0" dirty="0" smtClean="0"/>
              <a:t> 4 and the old </a:t>
            </a:r>
            <a:r>
              <a:rPr lang="en-US" sz="1600" b="0" dirty="0" err="1" smtClean="0"/>
              <a:t>netCDF</a:t>
            </a:r>
            <a:r>
              <a:rPr lang="en-US" sz="1600" b="0" dirty="0" smtClean="0"/>
              <a:t> 3 format, and can create files that are readable by HDF5 clients. </a:t>
            </a:r>
          </a:p>
          <a:p>
            <a:pPr marL="566737" lvl="1" indent="-285750" eaLnBrk="1" hangingPunct="1">
              <a:buFont typeface="Arial" pitchFamily="34" charset="0"/>
              <a:buChar char="•"/>
              <a:defRPr/>
            </a:pPr>
            <a:endParaRPr lang="en-US" sz="1600" b="0" dirty="0" smtClean="0"/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000" dirty="0" err="1" smtClean="0">
                <a:ea typeface="ＭＳ Ｐゴシック" pitchFamily="34" charset="-128"/>
                <a:cs typeface="Arial" pitchFamily="34" charset="0"/>
              </a:rPr>
              <a:t>Pydap</a:t>
            </a:r>
            <a:endParaRPr lang="en-US" sz="2000" dirty="0" smtClean="0">
              <a:ea typeface="ＭＳ Ｐゴシック" pitchFamily="34" charset="-128"/>
              <a:cs typeface="Arial" pitchFamily="34" charset="0"/>
            </a:endParaRPr>
          </a:p>
          <a:p>
            <a:pPr marL="566737" lvl="1" indent="-285750" eaLnBrk="1" hangingPunct="1">
              <a:buFont typeface="Arial" pitchFamily="34" charset="0"/>
              <a:buChar char="•"/>
              <a:defRPr/>
            </a:pPr>
            <a:r>
              <a:rPr lang="en-US" sz="1600" b="0" dirty="0" err="1" smtClean="0"/>
              <a:t>Pydap</a:t>
            </a:r>
            <a:r>
              <a:rPr lang="en-US" sz="1600" b="0" dirty="0" smtClean="0"/>
              <a:t> is a pure </a:t>
            </a:r>
            <a:r>
              <a:rPr lang="en-US" sz="1600" b="0" dirty="0" smtClean="0">
                <a:hlinkClick r:id="rId2"/>
              </a:rPr>
              <a:t>Python</a:t>
            </a:r>
            <a:r>
              <a:rPr lang="en-US" sz="1600" b="0" dirty="0" smtClean="0"/>
              <a:t> library implementing the </a:t>
            </a:r>
            <a:r>
              <a:rPr lang="en-US" sz="1600" b="0" dirty="0" smtClean="0">
                <a:hlinkClick r:id="rId3"/>
              </a:rPr>
              <a:t>Data Access Protocol</a:t>
            </a:r>
            <a:r>
              <a:rPr lang="en-US" sz="1600" b="0" dirty="0" smtClean="0"/>
              <a:t>, also known as </a:t>
            </a:r>
            <a:r>
              <a:rPr lang="en-US" sz="1600" b="0" dirty="0"/>
              <a:t>DODS</a:t>
            </a:r>
            <a:r>
              <a:rPr lang="en-US" sz="1600" b="0" dirty="0" smtClean="0"/>
              <a:t> or </a:t>
            </a:r>
            <a:r>
              <a:rPr lang="en-US" sz="1600" b="0" dirty="0" err="1"/>
              <a:t>OPeNDAP</a:t>
            </a:r>
            <a:r>
              <a:rPr lang="en-US" sz="1600" b="0" dirty="0" smtClean="0"/>
              <a:t>. </a:t>
            </a:r>
            <a:r>
              <a:rPr lang="en-US" sz="1600" b="0" dirty="0" err="1" smtClean="0">
                <a:ea typeface="ＭＳ Ｐゴシック" pitchFamily="34" charset="-128"/>
                <a:cs typeface="Arial" pitchFamily="34" charset="0"/>
              </a:rPr>
              <a:t>OWSLib</a:t>
            </a:r>
            <a:endParaRPr lang="en-US" sz="1600" b="0" dirty="0" smtClean="0">
              <a:ea typeface="ＭＳ Ｐゴシック" pitchFamily="34" charset="-128"/>
              <a:cs typeface="Arial" pitchFamily="34" charset="0"/>
            </a:endParaRPr>
          </a:p>
          <a:p>
            <a:pPr marL="566737" lvl="1" indent="-285750" eaLnBrk="1" hangingPunct="1">
              <a:buFont typeface="Arial" pitchFamily="34" charset="0"/>
              <a:buChar char="•"/>
              <a:defRPr/>
            </a:pPr>
            <a:endParaRPr lang="en-US" sz="1600" b="0" dirty="0" smtClean="0">
              <a:ea typeface="ＭＳ Ｐゴシック" pitchFamily="34" charset="-128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err="1" smtClean="0"/>
              <a:t>OWSLib</a:t>
            </a:r>
            <a:r>
              <a:rPr lang="en-US" sz="2000" dirty="0" smtClean="0"/>
              <a:t> (OGC Web Service utility library)</a:t>
            </a:r>
          </a:p>
          <a:p>
            <a:pPr marL="566737" lvl="1" indent="-285750">
              <a:buFont typeface="Arial" pitchFamily="34" charset="0"/>
              <a:buChar char="•"/>
              <a:defRPr/>
            </a:pPr>
            <a:r>
              <a:rPr lang="en-US" sz="1600" b="0" dirty="0" smtClean="0"/>
              <a:t>Package for working with OGC map, feature, and coverage services. </a:t>
            </a:r>
            <a:r>
              <a:rPr lang="en-US" sz="1600" b="0" dirty="0" err="1" smtClean="0"/>
              <a:t>OWSLib</a:t>
            </a:r>
            <a:r>
              <a:rPr lang="en-US" sz="1600" b="0" dirty="0" smtClean="0"/>
              <a:t> provides a common API for accessing service metadata and wrappers for </a:t>
            </a:r>
            <a:r>
              <a:rPr lang="en-US" sz="1600" b="0" dirty="0" err="1" smtClean="0"/>
              <a:t>GetCapabilities</a:t>
            </a:r>
            <a:r>
              <a:rPr lang="en-US" sz="1600" b="0" dirty="0" smtClean="0"/>
              <a:t>, </a:t>
            </a:r>
            <a:r>
              <a:rPr lang="en-US" sz="1600" b="0" dirty="0" err="1" smtClean="0"/>
              <a:t>GetMap</a:t>
            </a:r>
            <a:r>
              <a:rPr lang="en-US" sz="1600" b="0" dirty="0" smtClean="0"/>
              <a:t>, and </a:t>
            </a:r>
            <a:r>
              <a:rPr lang="en-US" sz="1600" b="0" dirty="0" err="1" smtClean="0"/>
              <a:t>GetFeature</a:t>
            </a:r>
            <a:r>
              <a:rPr lang="en-US" sz="1600" b="0" dirty="0" smtClean="0"/>
              <a:t> requests.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dirty="0" smtClean="0">
              <a:cs typeface="Arial" pitchFamily="34" charset="0"/>
            </a:endParaRPr>
          </a:p>
        </p:txBody>
      </p:sp>
      <p:pic>
        <p:nvPicPr>
          <p:cNvPr id="4" name="Picture 2" descr="WebAp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6940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03600" y="1944688"/>
            <a:ext cx="482600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Future Directions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818562" cy="9667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HDF and Swath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1" y="5585314"/>
            <a:ext cx="3006812" cy="102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2" y="2512181"/>
            <a:ext cx="3006812" cy="11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1" y="1066502"/>
            <a:ext cx="3006812" cy="144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08" y="4276778"/>
            <a:ext cx="3985639" cy="232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7694" r="11519" b="-536"/>
          <a:stretch/>
        </p:blipFill>
        <p:spPr bwMode="auto">
          <a:xfrm>
            <a:off x="455671" y="3707757"/>
            <a:ext cx="3006812" cy="188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>
          <a:blip r:embed="rId7"/>
          <a:stretch>
            <a:fillRect/>
          </a:stretch>
        </p:blipFill>
        <p:spPr>
          <a:xfrm>
            <a:off x="4813543" y="1061795"/>
            <a:ext cx="3224917" cy="3174057"/>
          </a:xfrm>
          <a:prstGeom prst="rect">
            <a:avLst/>
          </a:prstGeom>
        </p:spPr>
      </p:pic>
      <p:pic>
        <p:nvPicPr>
          <p:cNvPr id="12" name="Picture 2" descr="WebApp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1115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eb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Scientific Data Workshop and Future Initiatives…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572500" cy="51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Esri hosted a workshop in February 2012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To </a:t>
            </a: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understand the future need for scientific data support in </a:t>
            </a: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ArcGIS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Ongoing efforts - require close collaboration with all of you</a:t>
            </a:r>
            <a:endParaRPr lang="en-A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Some </a:t>
            </a: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of the future initiatives are: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Continue to support </a:t>
            </a:r>
            <a:r>
              <a:rPr lang="en-A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netCDF</a:t>
            </a: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classic and netCDF4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Provide better support for HDF5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Provide tool to consume data served using THREDDS/</a:t>
            </a:r>
            <a:r>
              <a:rPr lang="en-A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OPeNDAP</a:t>
            </a:r>
            <a:endParaRPr lang="en-A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Continue to support the evolving CF convention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Support a strong developer experience for </a:t>
            </a:r>
            <a:r>
              <a:rPr lang="en-A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netCDF</a:t>
            </a: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and HDF using Python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What else?</a:t>
            </a:r>
          </a:p>
          <a:p>
            <a:pPr marL="635000" lvl="1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9764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eb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12163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Things to Consider…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18488" cy="51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Embrace </a:t>
            </a:r>
            <a:r>
              <a:rPr lang="en-A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the Common Data Model (</a:t>
            </a:r>
            <a:r>
              <a:rPr lang="en-A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netCDF</a:t>
            </a:r>
            <a:r>
              <a:rPr lang="en-A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, HDF etc.)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Use Data and metadata standards (OGC, CF etc)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dirty="0">
                <a:solidFill>
                  <a:srgbClr val="FFA9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Provide “mechanism” so that we can access scientific data </a:t>
            </a:r>
            <a:r>
              <a:rPr lang="en-US" sz="2000" dirty="0" smtClean="0">
                <a:solidFill>
                  <a:srgbClr val="FFA9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using a </a:t>
            </a:r>
            <a:r>
              <a:rPr lang="en-US" sz="2000" dirty="0">
                <a:solidFill>
                  <a:srgbClr val="FFA9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single set of </a:t>
            </a:r>
            <a:r>
              <a:rPr lang="en-US" sz="2000" dirty="0" smtClean="0">
                <a:solidFill>
                  <a:srgbClr val="FFA9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APIs…. 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dirty="0" smtClean="0">
                <a:solidFill>
                  <a:srgbClr val="FFA9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and can expect data to be CF complainant  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Make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your data “spatial” (by specifying geographic or a projected coordinate system)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Clearly define workflow and requirements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r>
              <a:rPr lang="en-A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Create sample tools where </a:t>
            </a: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possible</a:t>
            </a: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A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l" eaLnBrk="1" hangingPunct="1">
              <a:spcBef>
                <a:spcPct val="20000"/>
              </a:spcBef>
              <a:buClr>
                <a:srgbClr val="FFFF66"/>
              </a:buClr>
              <a:buFontTx/>
              <a:buChar char="•"/>
              <a:defRPr/>
            </a:pPr>
            <a:endParaRPr lang="en-US" sz="2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UC09_Tech_Enhancem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03600" y="1944688"/>
            <a:ext cx="4826000" cy="582612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Questions?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3194050"/>
            <a:ext cx="8256588" cy="2665413"/>
          </a:xfrm>
          <a:prstGeom prst="rect">
            <a:avLst/>
          </a:prstGeom>
        </p:spPr>
        <p:txBody>
          <a:bodyPr/>
          <a:lstStyle/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Nawajish Noman</a:t>
            </a: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6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Team Lead</a:t>
            </a:r>
            <a:endParaRPr lang="en-US" sz="16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hlinkClick r:id="rId4"/>
              </a:rPr>
              <a:t>nnoman@esri.com</a:t>
            </a:r>
            <a:endParaRPr lang="en-US" sz="16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Jeff Donze</a:t>
            </a: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6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Esri </a:t>
            </a:r>
            <a:r>
              <a:rPr lang="en-US" sz="1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Federal Business Development</a:t>
            </a: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r>
              <a:rPr lang="en-US" sz="1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hlinkClick r:id="rId5"/>
              </a:rPr>
              <a:t>jdonze@esri.com</a:t>
            </a:r>
            <a:endParaRPr lang="en-US" sz="16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marL="177800" indent="-177800" algn="r" eaLnBrk="1" hangingPunct="1">
              <a:spcBef>
                <a:spcPct val="20000"/>
              </a:spcBef>
              <a:buClr>
                <a:srgbClr val="FFFF66"/>
              </a:buClr>
              <a:defRPr/>
            </a:pPr>
            <a:endParaRPr lang="en-US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326097"/>
      </a:lt1>
      <a:dk2>
        <a:srgbClr val="FFFFFF"/>
      </a:dk2>
      <a:lt2>
        <a:srgbClr val="000000"/>
      </a:lt2>
      <a:accent1>
        <a:srgbClr val="A7C32F"/>
      </a:accent1>
      <a:accent2>
        <a:srgbClr val="FFFF66"/>
      </a:accent2>
      <a:accent3>
        <a:srgbClr val="ADB6C9"/>
      </a:accent3>
      <a:accent4>
        <a:srgbClr val="000000"/>
      </a:accent4>
      <a:accent5>
        <a:srgbClr val="D0DEAD"/>
      </a:accent5>
      <a:accent6>
        <a:srgbClr val="E7E75C"/>
      </a:accent6>
      <a:hlink>
        <a:srgbClr val="FFFF66"/>
      </a:hlink>
      <a:folHlink>
        <a:srgbClr val="A7C32F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14687"/>
            </a:gs>
            <a:gs pos="100000">
              <a:srgbClr val="3393C2"/>
            </a:gs>
          </a:gsLst>
          <a:lin ang="2700000" scaled="1"/>
        </a:gradFill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14687"/>
            </a:gs>
            <a:gs pos="100000">
              <a:srgbClr val="3393C2"/>
            </a:gs>
          </a:gsLst>
          <a:lin ang="2700000" scaled="1"/>
        </a:gradFill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326097"/>
        </a:lt1>
        <a:dk2>
          <a:srgbClr val="FFFFFF"/>
        </a:dk2>
        <a:lt2>
          <a:srgbClr val="000000"/>
        </a:lt2>
        <a:accent1>
          <a:srgbClr val="A7C32F"/>
        </a:accent1>
        <a:accent2>
          <a:srgbClr val="FFFF66"/>
        </a:accent2>
        <a:accent3>
          <a:srgbClr val="ADB6C9"/>
        </a:accent3>
        <a:accent4>
          <a:srgbClr val="000000"/>
        </a:accent4>
        <a:accent5>
          <a:srgbClr val="D0DEAD"/>
        </a:accent5>
        <a:accent6>
          <a:srgbClr val="E7E75C"/>
        </a:accent6>
        <a:hlink>
          <a:srgbClr val="FFFF66"/>
        </a:hlink>
        <a:folHlink>
          <a:srgbClr val="FC921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1833</TotalTime>
  <Words>1328</Words>
  <Application>Microsoft Office PowerPoint</Application>
  <PresentationFormat>On-screen Show (4:3)</PresentationFormat>
  <Paragraphs>319</Paragraphs>
  <Slides>38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Default Design</vt:lpstr>
      <vt:lpstr>Custom Design</vt:lpstr>
      <vt:lpstr>Visio</vt:lpstr>
      <vt:lpstr>PowerPoint Presentation</vt:lpstr>
      <vt:lpstr>Outline</vt:lpstr>
      <vt:lpstr>HDF and netCDF in ArcGIS</vt:lpstr>
      <vt:lpstr>Scientific Data and Esri</vt:lpstr>
      <vt:lpstr>HDF4 and HDF5 Support in ArcGIS</vt:lpstr>
      <vt:lpstr>Raster Concepts</vt:lpstr>
      <vt:lpstr>HDF Raster Support</vt:lpstr>
      <vt:lpstr>HDF Raster Support</vt:lpstr>
      <vt:lpstr>Displaying MODIS LST Data</vt:lpstr>
      <vt:lpstr>NetCDF Support in ArcGIS</vt:lpstr>
      <vt:lpstr>Gridded Data</vt:lpstr>
      <vt:lpstr>Ingesting netCDF data in ArcGIS</vt:lpstr>
      <vt:lpstr>CF Convention</vt:lpstr>
      <vt:lpstr>NetCDF and Coordinate Systems</vt:lpstr>
      <vt:lpstr>NetCDF Tools</vt:lpstr>
      <vt:lpstr>NetCDF Layer/Table Properties</vt:lpstr>
      <vt:lpstr>Changing Time Slice</vt:lpstr>
      <vt:lpstr>Using NetCDF Data</vt:lpstr>
      <vt:lpstr>Time in ArcGIS</vt:lpstr>
      <vt:lpstr>Time is now built-in to ArcGIS</vt:lpstr>
      <vt:lpstr>Animation examples</vt:lpstr>
      <vt:lpstr>Performing Analysis</vt:lpstr>
      <vt:lpstr>Spatial and Temporal Analysis </vt:lpstr>
      <vt:lpstr>Generate Rainfall Statistics</vt:lpstr>
      <vt:lpstr>Generate Rainfall Statistics Table</vt:lpstr>
      <vt:lpstr>Python Tools</vt:lpstr>
      <vt:lpstr>Community Developed Tools</vt:lpstr>
      <vt:lpstr>Sample Script Tools</vt:lpstr>
      <vt:lpstr>NEXRAD Geoprocessing Tools</vt:lpstr>
      <vt:lpstr>Extract NEXRAD Rainfall To Points</vt:lpstr>
      <vt:lpstr>New NetCDF Tools (under development)</vt:lpstr>
      <vt:lpstr>Download NetCDF File (WCS/OPeNDAP)</vt:lpstr>
      <vt:lpstr>Dependencies on 3rd Party Utilities</vt:lpstr>
      <vt:lpstr>Future Directions</vt:lpstr>
      <vt:lpstr>HDF and Swath</vt:lpstr>
      <vt:lpstr>Scientific Data Workshop and Future Initiatives…</vt:lpstr>
      <vt:lpstr>Things to Consider…</vt:lpstr>
      <vt:lpstr>Questions?</vt:lpstr>
    </vt:vector>
  </TitlesOfParts>
  <Company>Shauna Campbell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Workshop Presentation Title</dc:title>
  <dc:creator>Shauna Campbell</dc:creator>
  <cp:lastModifiedBy>Nawajish Noman</cp:lastModifiedBy>
  <cp:revision>437</cp:revision>
  <cp:lastPrinted>2007-06-09T21:08:00Z</cp:lastPrinted>
  <dcterms:created xsi:type="dcterms:W3CDTF">2008-06-15T21:54:51Z</dcterms:created>
  <dcterms:modified xsi:type="dcterms:W3CDTF">2012-04-19T05:52:13Z</dcterms:modified>
</cp:coreProperties>
</file>