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docProps/custom.xml" ContentType="application/vnd.openxmlformats-officedocument.custom-properties+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35.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tags/tag1.xml" ContentType="application/vnd.openxmlformats-officedocument.presentationml.tags+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Default Extension="wmf" ContentType="image/x-wmf"/>
  <Override PartName="/docProps/app.xml" ContentType="application/vnd.openxmlformats-officedocument.extended-properties+xml"/>
  <Override PartName="/ppt/notesSlides/notesSlide34.xml" ContentType="application/vnd.openxmlformats-officedocument.presentationml.notesSlide+xml"/>
  <Override PartName="/ppt/notesSlides/notesSlide4.xml" ContentType="application/vnd.openxmlformats-officedocument.presentationml.notesSlide+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commentAuthors.xml" ContentType="application/vnd.openxmlformats-officedocument.presentationml.commentAuthors+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Default Extension="gif" ContentType="image/gif"/>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56" r:id="rId1"/>
  </p:sldMasterIdLst>
  <p:notesMasterIdLst>
    <p:notesMasterId r:id="rId38"/>
  </p:notesMasterIdLst>
  <p:handoutMasterIdLst>
    <p:handoutMasterId r:id="rId39"/>
  </p:handoutMasterIdLst>
  <p:sldIdLst>
    <p:sldId id="264" r:id="rId2"/>
    <p:sldId id="269" r:id="rId3"/>
    <p:sldId id="257" r:id="rId4"/>
    <p:sldId id="272" r:id="rId5"/>
    <p:sldId id="271" r:id="rId6"/>
    <p:sldId id="296" r:id="rId7"/>
    <p:sldId id="273" r:id="rId8"/>
    <p:sldId id="301" r:id="rId9"/>
    <p:sldId id="274" r:id="rId10"/>
    <p:sldId id="278" r:id="rId11"/>
    <p:sldId id="339" r:id="rId12"/>
    <p:sldId id="314" r:id="rId13"/>
    <p:sldId id="315" r:id="rId14"/>
    <p:sldId id="279" r:id="rId15"/>
    <p:sldId id="305" r:id="rId16"/>
    <p:sldId id="306" r:id="rId17"/>
    <p:sldId id="280" r:id="rId18"/>
    <p:sldId id="330" r:id="rId19"/>
    <p:sldId id="288" r:id="rId20"/>
    <p:sldId id="320" r:id="rId21"/>
    <p:sldId id="317" r:id="rId22"/>
    <p:sldId id="319" r:id="rId23"/>
    <p:sldId id="318" r:id="rId24"/>
    <p:sldId id="321" r:id="rId25"/>
    <p:sldId id="312" r:id="rId26"/>
    <p:sldId id="313" r:id="rId27"/>
    <p:sldId id="322" r:id="rId28"/>
    <p:sldId id="336" r:id="rId29"/>
    <p:sldId id="324" r:id="rId30"/>
    <p:sldId id="337" r:id="rId31"/>
    <p:sldId id="338" r:id="rId32"/>
    <p:sldId id="308" r:id="rId33"/>
    <p:sldId id="287" r:id="rId34"/>
    <p:sldId id="282" r:id="rId35"/>
    <p:sldId id="267" r:id="rId36"/>
    <p:sldId id="268" r:id="rId37"/>
  </p:sldIdLst>
  <p:sldSz cx="9144000" cy="6858000" type="screen4x3"/>
  <p:notesSz cx="7315200" cy="9601200"/>
  <p:custDataLst>
    <p:tags r:id="rId41"/>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Ruth Aydt" initials="RA" lastIdx="4"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extLst>
      <p:ext uri="{EC167BDD-8182-4AB7-AECC-EB403E3ABB37}">
        <p14:laserClr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rgbClr val="FF0000"/>
        </p14:laserClr>
      </p:ext>
      <p:ext uri="{2FDB2607-1784-4EEB-B798-7EB5836EED8A}">
        <p14:showMediaCtrls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p:ext>
    </p:extLst>
  </p:showPr>
  <p:clrMru>
    <a:srgbClr val="CCFFFF"/>
    <a:srgbClr val="CCFF66"/>
    <a:srgbClr val="FFFF66"/>
    <a:srgbClr val="006600"/>
    <a:srgbClr val="66FF33"/>
    <a:srgbClr val="FA7406"/>
    <a:srgbClr val="FF9900"/>
    <a:srgbClr val="FB8005"/>
    <a:srgbClr val="0070C0"/>
    <a:srgbClr val="66CCFF"/>
  </p:clrMru>
  <p:extLst>
    <p:ext uri="{E76CE94A-603C-4142-B9EB-6D1370010A27}">
      <p14:discardImageEditData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p:ext>
    <p:ext uri="{D31A062A-798A-4329-ABDD-BBA856620510}">
      <p14:defaultImageDpi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27609" autoAdjust="0"/>
    <p:restoredTop sz="86262" autoAdjust="0"/>
  </p:normalViewPr>
  <p:slideViewPr>
    <p:cSldViewPr>
      <p:cViewPr varScale="1">
        <p:scale>
          <a:sx n="145" d="100"/>
          <a:sy n="145" d="100"/>
        </p:scale>
        <p:origin x="-176" y="-10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104" d="100"/>
          <a:sy n="104" d="100"/>
        </p:scale>
        <p:origin x="-3368" y="-12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tags" Target="tags/tag1.xml"/><Relationship Id="rId42" Type="http://schemas.openxmlformats.org/officeDocument/2006/relationships/commentAuthors" Target="commentAuthor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 authorId="0" dt="2012-03-26T14:11:45.481" idx="2">
    <p:pos x="10" y="10"/>
    <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 authorId="0" dt="2012-03-26T14:11:45.481" idx="4">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0FA6F599-4FC0-454C-B454-1D20F5637159}" type="datetimeFigureOut">
              <a:rPr lang="en-US" smtClean="0"/>
              <a:pPr/>
              <a:t>4/19/12</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561BC1C9-6FDC-4F0B-B1B7-639BA31A9D36}"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33417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ctr" anchorCtr="0" compatLnSpc="1">
            <a:prstTxWarp prst="textNoShape">
              <a:avLst/>
            </a:prstTxWarp>
          </a:bodyPr>
          <a:lstStyle>
            <a:lvl1pPr eaLnBrk="0" hangingPunct="0">
              <a:defRPr sz="1300"/>
            </a:lvl1pPr>
          </a:lstStyle>
          <a:p>
            <a:endParaRPr lang="en-US"/>
          </a:p>
        </p:txBody>
      </p:sp>
      <p:sp>
        <p:nvSpPr>
          <p:cNvPr id="1027" name="Rectangle 3"/>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r" eaLnBrk="0" hangingPunct="0">
              <a:defRPr sz="1300"/>
            </a:lvl1pPr>
          </a:lstStyle>
          <a:p>
            <a:endParaRPr lang="en-US"/>
          </a:p>
        </p:txBody>
      </p:sp>
      <p:sp>
        <p:nvSpPr>
          <p:cNvPr id="922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Lst>
        </p:spPr>
      </p:sp>
      <p:sp>
        <p:nvSpPr>
          <p:cNvPr id="1029"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0" hangingPunct="0">
              <a:defRPr sz="1300"/>
            </a:lvl1pPr>
          </a:lstStyle>
          <a:p>
            <a:endParaRPr lang="en-US"/>
          </a:p>
        </p:txBody>
      </p:sp>
      <p:sp>
        <p:nvSpPr>
          <p:cNvPr id="1031"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r" eaLnBrk="0" hangingPunct="0">
              <a:defRPr sz="1300"/>
            </a:lvl1pPr>
          </a:lstStyle>
          <a:p>
            <a:fld id="{09B6E9B6-1C19-44CE-97C3-214AEE21FD9A}"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098974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ftp://disc1.gsfc.nasa.gov/data/s4pa/tovs/TOVSADNG/1986/330/"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4A0EA4E8-ABF7-46F1-93DF-A0EC9DCF6ECA}" type="slidenum">
              <a:rPr lang="en-US" sz="1300"/>
              <a:pPr/>
              <a:t>1</a:t>
            </a:fld>
            <a:endParaRPr lang="en-US" sz="1300" dirty="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endParaRPr lang="en-US" i="1"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2</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xfrm>
            <a:off x="762000" y="4560570"/>
            <a:ext cx="5867400" cy="432054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An HDF4 file without the HDF4 library is like a DVD without</a:t>
            </a:r>
            <a:r>
              <a:rPr lang="en-US" i="1" baseline="0" dirty="0" smtClean="0">
                <a:latin typeface="Arial" pitchFamily="34" charset="0"/>
              </a:rPr>
              <a:t> the player</a:t>
            </a:r>
            <a:r>
              <a:rPr lang="en-US" i="1" dirty="0" smtClean="0">
                <a:latin typeface="Arial" pitchFamily="34" charset="0"/>
              </a:rPr>
              <a:t> </a:t>
            </a:r>
          </a:p>
          <a:p>
            <a:r>
              <a:rPr lang="en-US" i="1" baseline="0" dirty="0" smtClean="0">
                <a:latin typeface="Arial" pitchFamily="34" charset="0"/>
              </a:rPr>
              <a:t>(hardware and software) to read it.  </a:t>
            </a:r>
          </a:p>
          <a:p>
            <a:endParaRPr lang="en-US" i="1" baseline="0" dirty="0" smtClean="0">
              <a:latin typeface="Arial" pitchFamily="34" charset="0"/>
            </a:endParaRPr>
          </a:p>
          <a:p>
            <a:r>
              <a:rPr lang="en-US" i="1" baseline="0" dirty="0" smtClean="0">
                <a:latin typeface="Arial" pitchFamily="34" charset="0"/>
              </a:rPr>
              <a:t>You can’t tell what the content is (pictures/movies, …) , let alone get at the “data”.   </a:t>
            </a:r>
          </a:p>
          <a:p>
            <a:endParaRPr lang="en-US" i="1" dirty="0" smtClean="0">
              <a:latin typeface="Arial" pitchFamily="34" charset="0"/>
            </a:endParaRPr>
          </a:p>
          <a:p>
            <a:r>
              <a:rPr lang="en-US" i="1" baseline="0" dirty="0" smtClean="0">
                <a:latin typeface="Arial" pitchFamily="34" charset="0"/>
              </a:rPr>
              <a:t>From a preservation perspective, the player and the library are areas of caution. </a:t>
            </a:r>
            <a:endParaRPr lang="en-US" i="1"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3</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Minimizing risk</a:t>
            </a:r>
            <a:r>
              <a:rPr lang="en-US" i="1" baseline="0" dirty="0" smtClean="0">
                <a:latin typeface="Arial" pitchFamily="34" charset="0"/>
              </a:rPr>
              <a:t> in this caution area is purpose of the mapping project.</a:t>
            </a:r>
            <a:endParaRPr lang="en-US" i="1"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4</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dirty="0" smtClean="0">
                <a:latin typeface="Arial" pitchFamily="34" charset="0"/>
              </a:rPr>
              <a:t>(timeline</a:t>
            </a:r>
            <a:r>
              <a:rPr lang="en-US" baseline="0" dirty="0" smtClean="0">
                <a:latin typeface="Arial" pitchFamily="34" charset="0"/>
              </a:rPr>
              <a:t> not to scale)</a:t>
            </a:r>
          </a:p>
          <a:p>
            <a:endParaRPr lang="en-US" baseline="0" dirty="0" smtClean="0">
              <a:latin typeface="Arial" pitchFamily="34" charset="0"/>
            </a:endParaRPr>
          </a:p>
          <a:p>
            <a:r>
              <a:rPr lang="en-US" i="1" baseline="0" dirty="0" smtClean="0">
                <a:latin typeface="Arial" pitchFamily="34" charset="0"/>
              </a:rPr>
              <a:t>The HDF4 Library has been around a long time but at some point in the </a:t>
            </a:r>
            <a:br>
              <a:rPr lang="en-US" i="1" baseline="0" dirty="0" smtClean="0">
                <a:latin typeface="Arial" pitchFamily="34" charset="0"/>
              </a:rPr>
            </a:br>
            <a:r>
              <a:rPr lang="en-US" i="1" baseline="0" dirty="0" smtClean="0">
                <a:latin typeface="Arial" pitchFamily="34" charset="0"/>
              </a:rPr>
              <a:t>future, support may be phased out if it becomes cost prohibitive.</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That will (we hope) be after HDF EOS files are no longer being written.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But the data in the HDF EOS files will be valuable to the community far into the future.</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The Mapping Project scope is represented in the gray box at the bottom of the slide. </a:t>
            </a:r>
          </a:p>
          <a:p>
            <a:r>
              <a:rPr lang="en-US" i="1" baseline="0" dirty="0" smtClean="0">
                <a:latin typeface="Arial" pitchFamily="34"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5</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Ruth </a:t>
            </a:r>
            <a:r>
              <a:rPr lang="en-US" i="1" dirty="0" err="1" smtClean="0">
                <a:latin typeface="Arial" pitchFamily="34" charset="0"/>
              </a:rPr>
              <a:t>Duerr</a:t>
            </a:r>
            <a:r>
              <a:rPr lang="en-US" i="1" dirty="0" smtClean="0">
                <a:latin typeface="Arial" pitchFamily="34" charset="0"/>
              </a:rPr>
              <a:t> has been involved</a:t>
            </a:r>
            <a:r>
              <a:rPr lang="en-US" i="1" baseline="0" dirty="0" smtClean="0">
                <a:latin typeface="Arial" pitchFamily="34" charset="0"/>
              </a:rPr>
              <a:t> in the project since before it began – </a:t>
            </a:r>
            <a:br>
              <a:rPr lang="en-US" i="1" baseline="0" dirty="0" smtClean="0">
                <a:latin typeface="Arial" pitchFamily="34" charset="0"/>
              </a:rPr>
            </a:br>
            <a:r>
              <a:rPr lang="en-US" i="1" baseline="0" dirty="0" smtClean="0">
                <a:latin typeface="Arial" pitchFamily="34" charset="0"/>
              </a:rPr>
              <a:t>raising concern about access to the data in 2004.    </a:t>
            </a:r>
          </a:p>
          <a:p>
            <a:endParaRPr lang="en-US" i="1" baseline="0" dirty="0" smtClean="0">
              <a:latin typeface="Arial" pitchFamily="34" charset="0"/>
            </a:endParaRPr>
          </a:p>
          <a:p>
            <a:r>
              <a:rPr lang="en-US" i="1" baseline="0" dirty="0" smtClean="0">
                <a:latin typeface="Arial" pitchFamily="34" charset="0"/>
              </a:rPr>
              <a:t>Keeping all data as text would be time (to rewrite) and space (to store) </a:t>
            </a:r>
            <a:br>
              <a:rPr lang="en-US" i="1" baseline="0" dirty="0" smtClean="0">
                <a:latin typeface="Arial" pitchFamily="34" charset="0"/>
              </a:rPr>
            </a:br>
            <a:r>
              <a:rPr lang="en-US" i="1" baseline="0" dirty="0" smtClean="0">
                <a:latin typeface="Arial" pitchFamily="34" charset="0"/>
              </a:rPr>
              <a:t>prohibitive.  </a:t>
            </a:r>
            <a:endParaRPr lang="en-US" i="1"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6</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Chris </a:t>
            </a:r>
            <a:r>
              <a:rPr lang="en-US" i="1" dirty="0" err="1" smtClean="0">
                <a:latin typeface="Arial" pitchFamily="34" charset="0"/>
              </a:rPr>
              <a:t>Lynnes</a:t>
            </a:r>
            <a:r>
              <a:rPr lang="en-US" i="1" dirty="0" smtClean="0">
                <a:latin typeface="Arial" pitchFamily="34" charset="0"/>
              </a:rPr>
              <a:t> has als</a:t>
            </a:r>
            <a:r>
              <a:rPr lang="en-US" i="1" baseline="0" dirty="0" smtClean="0">
                <a:latin typeface="Arial" pitchFamily="34" charset="0"/>
              </a:rPr>
              <a:t>o been involved from the start of the project.  </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He proposed an access program that was n</a:t>
            </a:r>
            <a:r>
              <a:rPr lang="en-US" i="1" dirty="0" smtClean="0">
                <a:latin typeface="Arial" pitchFamily="34" charset="0"/>
              </a:rPr>
              <a:t>ot</a:t>
            </a:r>
            <a:r>
              <a:rPr lang="en-US" i="1" baseline="0" dirty="0" smtClean="0">
                <a:latin typeface="Arial" pitchFamily="34" charset="0"/>
              </a:rPr>
              <a:t> reliant on HDF4 library.</a:t>
            </a:r>
          </a:p>
          <a:p>
            <a:endParaRPr lang="en-US" i="1" baseline="0" dirty="0" smtClean="0">
              <a:latin typeface="Arial" pitchFamily="34" charset="0"/>
            </a:endParaRPr>
          </a:p>
          <a:p>
            <a:r>
              <a:rPr lang="en-US" i="1" baseline="0" dirty="0" smtClean="0">
                <a:latin typeface="Arial" pitchFamily="34" charset="0"/>
              </a:rPr>
              <a:t>Doesn’t require total rewrite of HDF4 data – bulk of data will stay in HDF4 file.  </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Saves on time (processing) and space (disk).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7</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Look</a:t>
            </a:r>
            <a:r>
              <a:rPr lang="en-US" i="1" baseline="0" dirty="0" smtClean="0">
                <a:latin typeface="Arial" pitchFamily="34" charset="0"/>
              </a:rPr>
              <a:t> a bit more closely at the types of information that are in an HDF4 file… </a:t>
            </a:r>
          </a:p>
          <a:p>
            <a:r>
              <a:rPr lang="en-US" i="1" baseline="0" dirty="0" smtClean="0">
                <a:latin typeface="Arial" pitchFamily="34" charset="0"/>
              </a:rPr>
              <a:t>all of these are important and need to be accessible far into the future.</a:t>
            </a:r>
          </a:p>
          <a:p>
            <a:endParaRPr lang="en-US" i="1" dirty="0" smtClean="0">
              <a:latin typeface="Arial" pitchFamily="34" charset="0"/>
            </a:endParaRPr>
          </a:p>
          <a:p>
            <a:r>
              <a:rPr lang="en-US" i="0" baseline="0" dirty="0" smtClean="0">
                <a:latin typeface="Arial" pitchFamily="34" charset="0"/>
              </a:rPr>
              <a:t/>
            </a:r>
            <a:br>
              <a:rPr lang="en-US" i="0" baseline="0" dirty="0" smtClean="0">
                <a:latin typeface="Arial" pitchFamily="34" charset="0"/>
              </a:rPr>
            </a:br>
            <a:r>
              <a:rPr lang="en-US" i="1" baseline="0" dirty="0" smtClean="0">
                <a:latin typeface="Arial" pitchFamily="34" charset="0"/>
              </a:rPr>
              <a:t>The object data typically takes up most of the space in an HDF4 file and </a:t>
            </a:r>
            <a:r>
              <a:rPr lang="en-US" i="1" dirty="0" smtClean="0">
                <a:latin typeface="Arial" pitchFamily="34" charset="0"/>
              </a:rPr>
              <a:t/>
            </a:r>
            <a:br>
              <a:rPr lang="en-US" i="1" dirty="0" smtClean="0">
                <a:latin typeface="Arial" pitchFamily="34" charset="0"/>
              </a:rPr>
            </a:br>
            <a:r>
              <a:rPr lang="en-US" i="1" dirty="0" smtClean="0">
                <a:latin typeface="Arial" pitchFamily="34" charset="0"/>
              </a:rPr>
              <a:t>i</a:t>
            </a:r>
            <a:r>
              <a:rPr lang="en-US" i="1" baseline="0" dirty="0" smtClean="0">
                <a:latin typeface="Arial" pitchFamily="34" charset="0"/>
              </a:rPr>
              <a:t>s the most difficult to represent in Text format.</a:t>
            </a:r>
            <a:endParaRPr lang="en-US" i="1"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8</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If we look “under</a:t>
            </a:r>
            <a:r>
              <a:rPr lang="en-US" i="1" baseline="0" dirty="0" smtClean="0">
                <a:latin typeface="Arial" pitchFamily="34" charset="0"/>
              </a:rPr>
              <a:t> the hood” things are more complicated than they appear from </a:t>
            </a:r>
            <a:br>
              <a:rPr lang="en-US" i="1" baseline="0" dirty="0" smtClean="0">
                <a:latin typeface="Arial" pitchFamily="34" charset="0"/>
              </a:rPr>
            </a:br>
            <a:r>
              <a:rPr lang="en-US" i="1" baseline="0" dirty="0" smtClean="0">
                <a:latin typeface="Arial" pitchFamily="34" charset="0"/>
              </a:rPr>
              <a:t>the </a:t>
            </a:r>
            <a:r>
              <a:rPr lang="en-US" i="1" baseline="0" dirty="0" err="1" smtClean="0">
                <a:latin typeface="Arial" pitchFamily="34" charset="0"/>
              </a:rPr>
              <a:t>HDFview</a:t>
            </a:r>
            <a:r>
              <a:rPr lang="en-US" i="1" baseline="0" dirty="0" smtClean="0">
                <a:latin typeface="Arial" pitchFamily="34" charset="0"/>
              </a:rPr>
              <a:t> display…. The HDF4 library typically hides the complexity.</a:t>
            </a:r>
          </a:p>
          <a:p>
            <a:endParaRPr lang="en-US" i="1" baseline="0" dirty="0" smtClean="0">
              <a:latin typeface="Arial" pitchFamily="34" charset="0"/>
            </a:endParaRPr>
          </a:p>
          <a:p>
            <a:r>
              <a:rPr lang="en-US" i="1" baseline="0" dirty="0" smtClean="0">
                <a:latin typeface="Arial" pitchFamily="34" charset="0"/>
              </a:rPr>
              <a:t>The car’s engine is kind of like the object data in the HDF4 file… </a:t>
            </a:r>
          </a:p>
          <a:p>
            <a:r>
              <a:rPr lang="en-US" i="1" baseline="0" dirty="0" smtClean="0">
                <a:latin typeface="Arial" pitchFamily="34" charset="0"/>
              </a:rPr>
              <a:t>challenging to represent and explain.</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Bits of data for a single object can be spread throughout the file, compressed, etc.</a:t>
            </a:r>
          </a:p>
          <a:p>
            <a:endParaRPr lang="en-US" i="1" baseline="0" dirty="0" smtClean="0">
              <a:latin typeface="Arial" pitchFamily="34" charset="0"/>
            </a:endParaRPr>
          </a:p>
          <a:p>
            <a:r>
              <a:rPr lang="en-US" i="1" baseline="0" dirty="0" smtClean="0">
                <a:latin typeface="Arial" pitchFamily="34" charset="0"/>
              </a:rPr>
              <a:t>Can we represent this in a way that something other than the HDF4 library </a:t>
            </a:r>
            <a:br>
              <a:rPr lang="en-US" i="1" baseline="0" dirty="0" smtClean="0">
                <a:latin typeface="Arial" pitchFamily="34" charset="0"/>
              </a:rPr>
            </a:br>
            <a:r>
              <a:rPr lang="en-US" i="1" baseline="0" dirty="0" smtClean="0">
                <a:latin typeface="Arial" pitchFamily="34" charset="0"/>
              </a:rPr>
              <a:t>can find the right bits &amp; reconstruct the data?</a:t>
            </a:r>
            <a:endParaRPr lang="en-US" i="1"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9</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A project</a:t>
            </a:r>
            <a:r>
              <a:rPr lang="en-US" i="1" baseline="0" dirty="0" smtClean="0">
                <a:latin typeface="Arial" pitchFamily="34" charset="0"/>
              </a:rPr>
              <a:t> was funded to see if this was possible.   </a:t>
            </a:r>
          </a:p>
          <a:p>
            <a:endParaRPr lang="en-US" i="1" dirty="0" smtClean="0">
              <a:latin typeface="Arial" pitchFamily="34" charset="0"/>
            </a:endParaRPr>
          </a:p>
          <a:p>
            <a:r>
              <a:rPr lang="en-US" i="1" baseline="0" dirty="0" smtClean="0">
                <a:latin typeface="Arial" pitchFamily="34" charset="0"/>
              </a:rPr>
              <a:t> Focus was primarily on object data for SDS and </a:t>
            </a:r>
            <a:r>
              <a:rPr lang="en-US" i="1" baseline="0" dirty="0" err="1" smtClean="0">
                <a:latin typeface="Arial" pitchFamily="34" charset="0"/>
              </a:rPr>
              <a:t>Vdata</a:t>
            </a:r>
            <a:r>
              <a:rPr lang="en-US" i="1" baseline="0" dirty="0" smtClean="0">
                <a:latin typeface="Arial" pitchFamily="34" charset="0"/>
              </a:rPr>
              <a:t> objects.  </a:t>
            </a:r>
          </a:p>
          <a:p>
            <a:endParaRPr lang="en-US" i="1" baseline="0" dirty="0" smtClean="0">
              <a:latin typeface="Arial" pitchFamily="34" charset="0"/>
            </a:endParaRPr>
          </a:p>
          <a:p>
            <a:r>
              <a:rPr lang="en-US" i="1" baseline="0" dirty="0" smtClean="0">
                <a:latin typeface="Arial" pitchFamily="34" charset="0"/>
              </a:rPr>
              <a:t>Results were convincing – 2 independent readers, in different languages, </a:t>
            </a:r>
            <a:br>
              <a:rPr lang="en-US" i="1" baseline="0" dirty="0" smtClean="0">
                <a:latin typeface="Arial" pitchFamily="34" charset="0"/>
              </a:rPr>
            </a:br>
            <a:r>
              <a:rPr lang="en-US" i="1" baseline="0" dirty="0" smtClean="0">
                <a:latin typeface="Arial" pitchFamily="34" charset="0"/>
              </a:rPr>
              <a:t>were able to use the map files to extract the bits from the HDF4 file &amp; </a:t>
            </a:r>
            <a:br>
              <a:rPr lang="en-US" i="1" baseline="0" dirty="0" smtClean="0">
                <a:latin typeface="Arial" pitchFamily="34" charset="0"/>
              </a:rPr>
            </a:br>
            <a:r>
              <a:rPr lang="en-US" i="1" baseline="0" dirty="0" smtClean="0">
                <a:latin typeface="Arial" pitchFamily="34" charset="0"/>
              </a:rPr>
              <a:t>reconstruct the object data in text files.</a:t>
            </a:r>
            <a:endParaRPr lang="en-US" i="1"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10</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Following the same</a:t>
            </a:r>
            <a:r>
              <a:rPr lang="en-US" i="1" baseline="0" dirty="0" smtClean="0">
                <a:latin typeface="Arial" pitchFamily="34" charset="0"/>
              </a:rPr>
              <a:t> approach used in the prototype phase,</a:t>
            </a:r>
            <a:br>
              <a:rPr lang="en-US" i="1" baseline="0" dirty="0" smtClean="0">
                <a:latin typeface="Arial" pitchFamily="34" charset="0"/>
              </a:rPr>
            </a:br>
            <a:r>
              <a:rPr lang="en-US" i="1" baseline="0" dirty="0" smtClean="0">
                <a:latin typeface="Arial" pitchFamily="34" charset="0"/>
              </a:rPr>
              <a:t> the next phase of the project supported the development of a </a:t>
            </a:r>
            <a:br>
              <a:rPr lang="en-US" i="1" baseline="0" dirty="0" smtClean="0">
                <a:latin typeface="Arial" pitchFamily="34" charset="0"/>
              </a:rPr>
            </a:br>
            <a:r>
              <a:rPr lang="en-US" i="1" baseline="0" dirty="0" smtClean="0">
                <a:latin typeface="Arial" pitchFamily="34" charset="0"/>
              </a:rPr>
              <a:t>production-quality schema and writer, </a:t>
            </a:r>
            <a:br>
              <a:rPr lang="en-US" i="1" baseline="0" dirty="0" smtClean="0">
                <a:latin typeface="Arial" pitchFamily="34" charset="0"/>
              </a:rPr>
            </a:br>
            <a:r>
              <a:rPr lang="en-US" i="1" baseline="0" dirty="0" smtClean="0">
                <a:latin typeface="Arial" pitchFamily="34" charset="0"/>
              </a:rPr>
              <a:t>as well as a reader that would – to the extent possible – verify that the </a:t>
            </a:r>
            <a:br>
              <a:rPr lang="en-US" i="1" baseline="0" dirty="0" smtClean="0">
                <a:latin typeface="Arial" pitchFamily="34" charset="0"/>
              </a:rPr>
            </a:br>
            <a:r>
              <a:rPr lang="en-US" i="1" baseline="0" dirty="0" smtClean="0">
                <a:latin typeface="Arial" pitchFamily="34" charset="0"/>
              </a:rPr>
              <a:t>content maps met their design requirements.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12</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xfrm>
            <a:off x="304800" y="4560570"/>
            <a:ext cx="6629400" cy="465963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pPr eaLnBrk="1" hangingPunct="1"/>
            <a:r>
              <a:rPr lang="en-US" i="1" dirty="0" smtClean="0"/>
              <a:t>Why wasn’t object data harder?</a:t>
            </a:r>
          </a:p>
          <a:p>
            <a:pPr eaLnBrk="1" hangingPunct="1">
              <a:buFontTx/>
              <a:buChar char="-"/>
            </a:pPr>
            <a:r>
              <a:rPr lang="en-US" i="1" dirty="0" smtClean="0"/>
              <a:t>This information is well-defined by the HDF4 format</a:t>
            </a:r>
            <a:r>
              <a:rPr lang="en-US" i="1" baseline="0" dirty="0" smtClean="0"/>
              <a:t> and is not exposed to </a:t>
            </a:r>
            <a:br>
              <a:rPr lang="en-US" i="1" baseline="0" dirty="0" smtClean="0"/>
            </a:br>
            <a:r>
              <a:rPr lang="en-US" i="1" baseline="0" dirty="0" smtClean="0"/>
              <a:t>users of the HDF library so isn’t “tinkered with”.</a:t>
            </a:r>
            <a:endParaRPr lang="en-US" i="1" dirty="0" smtClean="0"/>
          </a:p>
          <a:p>
            <a:pPr lvl="0" eaLnBrk="1" hangingPunct="1"/>
            <a:r>
              <a:rPr lang="en-US" i="1" dirty="0" smtClean="0"/>
              <a:t>Why</a:t>
            </a:r>
            <a:r>
              <a:rPr lang="en-US" i="1" baseline="0" dirty="0" smtClean="0"/>
              <a:t> is finding all objects and representing them correctly so hard?</a:t>
            </a:r>
          </a:p>
          <a:p>
            <a:pPr lvl="0" eaLnBrk="1" hangingPunct="1">
              <a:buFontTx/>
              <a:buChar char="-"/>
            </a:pPr>
            <a:r>
              <a:rPr lang="en-US" i="1" baseline="0" dirty="0" smtClean="0"/>
              <a:t>Library uses some of the same objects at the HDF4 format level for its </a:t>
            </a:r>
            <a:br>
              <a:rPr lang="en-US" i="1" baseline="0" dirty="0" smtClean="0"/>
            </a:br>
            <a:r>
              <a:rPr lang="en-US" i="1" baseline="0" dirty="0" smtClean="0"/>
              <a:t>“housekeeping” information as it uses to keep user data… for example </a:t>
            </a:r>
            <a:r>
              <a:rPr lang="en-US" i="1" baseline="0" dirty="0" err="1" smtClean="0"/>
              <a:t>Vgroups</a:t>
            </a:r>
            <a:r>
              <a:rPr lang="en-US" i="1" baseline="0" dirty="0" smtClean="0"/>
              <a:t> and </a:t>
            </a:r>
            <a:r>
              <a:rPr lang="en-US" i="1" baseline="0" dirty="0" err="1" smtClean="0"/>
              <a:t>Vdata</a:t>
            </a:r>
            <a:r>
              <a:rPr lang="en-US" i="1" baseline="0" dirty="0" smtClean="0"/>
              <a:t>. </a:t>
            </a:r>
            <a:r>
              <a:rPr lang="en-US" i="1" dirty="0" smtClean="0"/>
              <a:t/>
            </a:r>
            <a:br>
              <a:rPr lang="en-US" i="1" dirty="0" smtClean="0"/>
            </a:br>
            <a:r>
              <a:rPr lang="en-US" i="1" baseline="0" dirty="0" smtClean="0"/>
              <a:t>- Library has special conventions about object name or class to say “this is special” but</a:t>
            </a:r>
            <a:br>
              <a:rPr lang="en-US" i="1" baseline="0" dirty="0" smtClean="0"/>
            </a:br>
            <a:r>
              <a:rPr lang="en-US" i="1" baseline="0" dirty="0" smtClean="0"/>
              <a:t> those can be written by a user as well and that confuses things.</a:t>
            </a:r>
            <a:endParaRPr lang="en-US" i="0" baseline="0" dirty="0" smtClean="0"/>
          </a:p>
          <a:p>
            <a:pPr lvl="0" eaLnBrk="1" hangingPunct="1">
              <a:buFontTx/>
              <a:buChar char="-"/>
            </a:pPr>
            <a:r>
              <a:rPr lang="en-US" i="1" baseline="0" dirty="0" smtClean="0"/>
              <a:t> Not a one-to-one correspondence between User-level objects (like an attribute) </a:t>
            </a:r>
            <a:br>
              <a:rPr lang="en-US" i="1" baseline="0" dirty="0" smtClean="0"/>
            </a:br>
            <a:r>
              <a:rPr lang="en-US" i="1" baseline="0" dirty="0" smtClean="0"/>
              <a:t>and low-level objects (Attributes are stored as </a:t>
            </a:r>
            <a:r>
              <a:rPr lang="en-US" i="1" baseline="0" dirty="0" err="1" smtClean="0"/>
              <a:t>Vdata</a:t>
            </a:r>
            <a:r>
              <a:rPr lang="en-US" i="1" baseline="0" dirty="0" smtClean="0"/>
              <a:t> with a special class)</a:t>
            </a:r>
            <a:br>
              <a:rPr lang="en-US" i="1" baseline="0" dirty="0" smtClean="0"/>
            </a:br>
            <a:r>
              <a:rPr lang="en-US" i="1" baseline="0" dirty="0" smtClean="0"/>
              <a:t> – Instead, conventions (like class name or inclusion in a (hidden) group) determine </a:t>
            </a:r>
            <a:br>
              <a:rPr lang="en-US" i="1" baseline="0" dirty="0" smtClean="0"/>
            </a:br>
            <a:r>
              <a:rPr lang="en-US" i="1" baseline="0" dirty="0" smtClean="0"/>
              <a:t>how the low-level object is treated.</a:t>
            </a:r>
          </a:p>
          <a:p>
            <a:pPr lvl="0" eaLnBrk="1" hangingPunct="1">
              <a:buFontTx/>
              <a:buChar char="-"/>
            </a:pPr>
            <a:r>
              <a:rPr lang="en-US" i="1" baseline="0" dirty="0" smtClean="0"/>
              <a:t> HDF4 API lets users “tinker” with objects at this level… they can write a </a:t>
            </a:r>
            <a:r>
              <a:rPr lang="en-US" i="1" baseline="0" dirty="0" err="1" smtClean="0"/>
              <a:t>Vdata</a:t>
            </a:r>
            <a:r>
              <a:rPr lang="en-US" i="1" baseline="0" dirty="0" smtClean="0"/>
              <a:t/>
            </a:r>
            <a:br>
              <a:rPr lang="en-US" i="1" baseline="0" dirty="0" smtClean="0"/>
            </a:br>
            <a:r>
              <a:rPr lang="en-US" i="1" baseline="0" dirty="0" smtClean="0"/>
              <a:t> and set the class to indicate it’s an Attribute.  But, what if they don’t increment the </a:t>
            </a:r>
            <a:br>
              <a:rPr lang="en-US" i="1" baseline="0" dirty="0" smtClean="0"/>
            </a:br>
            <a:r>
              <a:rPr lang="en-US" i="1" baseline="0" dirty="0" smtClean="0"/>
              <a:t>number of attributes counter in the object the attribute is associated with?   </a:t>
            </a:r>
            <a:br>
              <a:rPr lang="en-US" i="1" baseline="0" dirty="0" smtClean="0"/>
            </a:br>
            <a:r>
              <a:rPr lang="en-US" i="1" baseline="0" dirty="0" smtClean="0"/>
              <a:t>Is it an attribute or a </a:t>
            </a:r>
            <a:r>
              <a:rPr lang="en-US" i="1" baseline="0" dirty="0" err="1" smtClean="0"/>
              <a:t>Vdata</a:t>
            </a:r>
            <a:r>
              <a:rPr lang="en-US" i="1" baseline="0" dirty="0" smtClean="0"/>
              <a:t>?</a:t>
            </a:r>
          </a:p>
          <a:p>
            <a:pPr lvl="0" eaLnBrk="1" hangingPunct="1">
              <a:buFontTx/>
              <a:buChar char="-"/>
            </a:pPr>
            <a:r>
              <a:rPr lang="en-US" i="1" dirty="0" smtClean="0"/>
              <a:t> Furthermore, multiple versions exist for some object types due to evolution of library and format.  </a:t>
            </a:r>
            <a:br>
              <a:rPr lang="en-US" i="1" dirty="0" smtClean="0"/>
            </a:br>
            <a:r>
              <a:rPr lang="en-US" i="1" dirty="0" smtClean="0"/>
              <a:t>Do</a:t>
            </a:r>
            <a:r>
              <a:rPr lang="en-US" i="1" baseline="0" dirty="0" smtClean="0"/>
              <a:t> two low-level objects </a:t>
            </a:r>
            <a:r>
              <a:rPr lang="en-US" i="1" dirty="0" smtClean="0"/>
              <a:t>that “look the same” represent 2 separate objects or a single object </a:t>
            </a:r>
            <a:br>
              <a:rPr lang="en-US" i="1" dirty="0" smtClean="0"/>
            </a:br>
            <a:r>
              <a:rPr lang="en-US" i="1" dirty="0" smtClean="0"/>
              <a:t>represented using 2 different versions</a:t>
            </a:r>
            <a:r>
              <a:rPr lang="en-US" i="1" baseline="0" dirty="0" smtClean="0"/>
              <a:t>?   Usually clear – but not always.</a:t>
            </a:r>
          </a:p>
          <a:p>
            <a:pPr lvl="0" eaLnBrk="1" hangingPunct="1">
              <a:buFontTx/>
              <a:buChar char="-"/>
            </a:pPr>
            <a:r>
              <a:rPr lang="en-US" i="1" dirty="0" smtClean="0"/>
              <a:t>Users have almost unlimited flexibility due to low-level interfaces of HDF4 (“assembly language”).</a:t>
            </a:r>
          </a:p>
          <a:p>
            <a:pPr lvl="0" eaLnBrk="1" hangingPunct="1">
              <a:buFontTx/>
              <a:buChar char="-"/>
            </a:pPr>
            <a:r>
              <a:rPr lang="en-US" i="1" dirty="0" smtClean="0"/>
              <a:t>Current tools (</a:t>
            </a:r>
            <a:r>
              <a:rPr lang="en-US" i="1" dirty="0" err="1" smtClean="0"/>
              <a:t>hdp</a:t>
            </a:r>
            <a:r>
              <a:rPr lang="en-US" i="1" dirty="0" smtClean="0"/>
              <a:t>, </a:t>
            </a:r>
            <a:r>
              <a:rPr lang="en-US" i="1" dirty="0" err="1" smtClean="0"/>
              <a:t>HDFview</a:t>
            </a:r>
            <a:r>
              <a:rPr lang="en-US" i="1" dirty="0" smtClean="0"/>
              <a:t>) not always consistent in their output, so no authoritative source.</a:t>
            </a:r>
          </a:p>
          <a:p>
            <a:pPr lvl="0" eaLnBrk="1" hangingPunct="1">
              <a:buFontTx/>
              <a:buChar char="-"/>
            </a:pPr>
            <a:r>
              <a:rPr lang="en-US" i="1" dirty="0" smtClean="0"/>
              <a:t>Library “filled in” some information that was not explicitly in the HDF4 file,</a:t>
            </a:r>
            <a:br>
              <a:rPr lang="en-US" i="1" dirty="0" smtClean="0"/>
            </a:br>
            <a:r>
              <a:rPr lang="en-US" i="1" dirty="0" smtClean="0"/>
              <a:t> for example – fill values if none were set by user.</a:t>
            </a:r>
          </a:p>
          <a:p>
            <a:endParaRPr lang="en-US" dirty="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13</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We</a:t>
            </a:r>
            <a:r>
              <a:rPr lang="en-US" i="1" baseline="0" dirty="0" smtClean="0">
                <a:latin typeface="Arial" pitchFamily="34" charset="0"/>
              </a:rPr>
              <a:t> took a number of actions throughout the product development phase of the project </a:t>
            </a:r>
            <a:br>
              <a:rPr lang="en-US" i="1" baseline="0" dirty="0" smtClean="0">
                <a:latin typeface="Arial" pitchFamily="34" charset="0"/>
              </a:rPr>
            </a:br>
            <a:r>
              <a:rPr lang="en-US" i="1" baseline="0" dirty="0" smtClean="0">
                <a:latin typeface="Arial" pitchFamily="34" charset="0"/>
              </a:rPr>
              <a:t>(and in the support phase as well) to deal with  the unexpected challenges</a:t>
            </a:r>
          </a:p>
          <a:p>
            <a:endParaRPr lang="en-US" i="1" baseline="0" dirty="0" smtClean="0">
              <a:latin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Watch for extra parts –</a:t>
            </a:r>
            <a:br>
              <a:rPr lang="en-US" sz="1200" dirty="0" smtClean="0"/>
            </a:br>
            <a:r>
              <a:rPr lang="en-US" sz="1200" dirty="0" smtClean="0"/>
              <a:t>things in the format view that don’t show up in the user view (and perhaps should)</a:t>
            </a:r>
          </a:p>
          <a:p>
            <a:endParaRPr lang="en-US" i="1" dirty="0"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14</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Here’s a</a:t>
            </a:r>
            <a:r>
              <a:rPr lang="en-US" i="1" baseline="0" dirty="0" smtClean="0">
                <a:latin typeface="Arial" pitchFamily="34" charset="0"/>
              </a:rPr>
              <a:t> snippet from an HDF4 File Content Map with some annotations that show</a:t>
            </a:r>
          </a:p>
          <a:p>
            <a:r>
              <a:rPr lang="en-US" i="1" baseline="0" dirty="0" smtClean="0">
                <a:latin typeface="Arial" pitchFamily="34" charset="0"/>
              </a:rPr>
              <a:t> how the various types of information are represented.  </a:t>
            </a:r>
          </a:p>
          <a:p>
            <a:endParaRPr lang="en-US" i="1" dirty="0" smtClean="0">
              <a:latin typeface="Arial" pitchFamily="34" charset="0"/>
            </a:endParaRPr>
          </a:p>
          <a:p>
            <a:r>
              <a:rPr lang="en-US" i="1" baseline="0" dirty="0" smtClean="0">
                <a:latin typeface="Arial" pitchFamily="34" charset="0"/>
              </a:rPr>
              <a:t>The verification comment blocks that were included so that someone in the</a:t>
            </a:r>
          </a:p>
          <a:p>
            <a:r>
              <a:rPr lang="en-US" i="1" baseline="0" dirty="0" smtClean="0">
                <a:latin typeface="Arial" pitchFamily="34" charset="0"/>
              </a:rPr>
              <a:t> future without access to the HDF4 library could make sure their reader </a:t>
            </a:r>
          </a:p>
          <a:p>
            <a:r>
              <a:rPr lang="en-US" i="1" baseline="0" dirty="0" smtClean="0">
                <a:latin typeface="Arial" pitchFamily="34" charset="0"/>
              </a:rPr>
              <a:t>is getting the correct values with all the offsets / </a:t>
            </a:r>
            <a:r>
              <a:rPr lang="en-US" i="1" baseline="0" dirty="0" err="1" smtClean="0">
                <a:latin typeface="Arial" pitchFamily="34" charset="0"/>
              </a:rPr>
              <a:t>nBytes</a:t>
            </a:r>
            <a:r>
              <a:rPr lang="en-US" i="1" baseline="0" dirty="0" smtClean="0">
                <a:latin typeface="Arial" pitchFamily="34" charset="0"/>
              </a:rPr>
              <a:t> / etc.</a:t>
            </a:r>
            <a:endParaRPr lang="en-US" i="1" dirty="0"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15</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The demo reader was written by a student with no knowledge</a:t>
            </a:r>
            <a:r>
              <a:rPr lang="en-US" i="1" baseline="0" dirty="0" smtClean="0">
                <a:latin typeface="Arial" pitchFamily="34" charset="0"/>
              </a:rPr>
              <a:t> of HDF4 </a:t>
            </a:r>
          </a:p>
          <a:p>
            <a:r>
              <a:rPr lang="en-US" i="1" baseline="0" dirty="0" smtClean="0">
                <a:latin typeface="Arial" pitchFamily="34" charset="0"/>
              </a:rPr>
              <a:t>(and instructed not to read the manuals!).   </a:t>
            </a:r>
          </a:p>
          <a:p>
            <a:endParaRPr lang="en-US" i="1" dirty="0" smtClean="0">
              <a:latin typeface="Arial" pitchFamily="34" charset="0"/>
            </a:endParaRPr>
          </a:p>
          <a:p>
            <a:r>
              <a:rPr lang="en-US" i="1" baseline="0" dirty="0" smtClean="0">
                <a:latin typeface="Arial" pitchFamily="34" charset="0"/>
              </a:rPr>
              <a:t>Provided with content map files but not the schema or any documentation </a:t>
            </a:r>
          </a:p>
          <a:p>
            <a:r>
              <a:rPr lang="en-US" i="1" baseline="0" dirty="0" smtClean="0">
                <a:latin typeface="Arial" pitchFamily="34" charset="0"/>
              </a:rPr>
              <a:t>beyond the instructions contained in the map files.   </a:t>
            </a:r>
          </a:p>
          <a:p>
            <a:endParaRPr lang="en-US" i="1" dirty="0" smtClean="0">
              <a:latin typeface="Arial" pitchFamily="34" charset="0"/>
            </a:endParaRPr>
          </a:p>
          <a:p>
            <a:r>
              <a:rPr lang="en-US" i="1" baseline="0" dirty="0" smtClean="0">
                <a:latin typeface="Arial" pitchFamily="34" charset="0"/>
              </a:rPr>
              <a:t>Focus was on extracting object data, not on checking that all user data was </a:t>
            </a:r>
          </a:p>
          <a:p>
            <a:r>
              <a:rPr lang="en-US" i="1" baseline="0" dirty="0" smtClean="0">
                <a:latin typeface="Arial" pitchFamily="34" charset="0"/>
              </a:rPr>
              <a:t>completely mapped.</a:t>
            </a:r>
            <a:endParaRPr lang="en-US" i="1"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16</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Here</a:t>
            </a:r>
            <a:r>
              <a:rPr lang="en-US" i="1" baseline="0" dirty="0" smtClean="0">
                <a:latin typeface="Arial" pitchFamily="34" charset="0"/>
              </a:rPr>
              <a:t> I’m running the demo reader on a map file and extracting all the objects.</a:t>
            </a:r>
          </a:p>
          <a:p>
            <a:r>
              <a:rPr lang="en-US" i="1" baseline="0" dirty="0" smtClean="0">
                <a:latin typeface="Arial" pitchFamily="34" charset="0"/>
              </a:rPr>
              <a:t>The reader creates a subdirectory and writes files to that subdirectory </a:t>
            </a:r>
            <a:br>
              <a:rPr lang="en-US" i="1" baseline="0" dirty="0" smtClean="0">
                <a:latin typeface="Arial" pitchFamily="34" charset="0"/>
              </a:rPr>
            </a:br>
            <a:r>
              <a:rPr lang="en-US" i="1" baseline="0" dirty="0" smtClean="0">
                <a:latin typeface="Arial" pitchFamily="34" charset="0"/>
              </a:rPr>
              <a:t>for each of the objects with data.</a:t>
            </a:r>
          </a:p>
          <a:p>
            <a:r>
              <a:rPr lang="en-US" i="1" baseline="0" dirty="0" smtClean="0">
                <a:latin typeface="Arial" pitchFamily="34" charset="0"/>
              </a:rPr>
              <a:t>You see in the first yellow box , for example, the “Latitude” Array (SDS) and </a:t>
            </a:r>
            <a:br>
              <a:rPr lang="en-US" i="1" baseline="0" dirty="0" smtClean="0">
                <a:latin typeface="Arial" pitchFamily="34" charset="0"/>
              </a:rPr>
            </a:br>
            <a:r>
              <a:rPr lang="en-US" i="1" baseline="0" dirty="0" smtClean="0">
                <a:latin typeface="Arial" pitchFamily="34" charset="0"/>
              </a:rPr>
              <a:t>the Valid values: True statement – that means values extracted match those in the </a:t>
            </a:r>
            <a:br>
              <a:rPr lang="en-US" i="1" baseline="0" dirty="0" smtClean="0">
                <a:latin typeface="Arial" pitchFamily="34" charset="0"/>
              </a:rPr>
            </a:br>
            <a:r>
              <a:rPr lang="en-US" i="1" baseline="0" dirty="0" smtClean="0">
                <a:latin typeface="Arial" pitchFamily="34" charset="0"/>
              </a:rPr>
              <a:t>map comment block for that object.</a:t>
            </a:r>
          </a:p>
          <a:p>
            <a:r>
              <a:rPr lang="en-US" i="1" baseline="0" dirty="0" smtClean="0">
                <a:latin typeface="Arial" pitchFamily="34" charset="0"/>
              </a:rPr>
              <a:t>Next yellow block shows the directory that was created &amp; the files in it. </a:t>
            </a:r>
            <a:br>
              <a:rPr lang="en-US" i="1" baseline="0" dirty="0" smtClean="0">
                <a:latin typeface="Arial" pitchFamily="34" charset="0"/>
              </a:rPr>
            </a:br>
            <a:r>
              <a:rPr lang="en-US" i="1" baseline="0" dirty="0" smtClean="0">
                <a:latin typeface="Arial" pitchFamily="34" charset="0"/>
              </a:rPr>
              <a:t> File names built from element IDs in map file (which are unique), and also </a:t>
            </a:r>
            <a:br>
              <a:rPr lang="en-US" i="1" baseline="0" dirty="0" smtClean="0">
                <a:latin typeface="Arial" pitchFamily="34" charset="0"/>
              </a:rPr>
            </a:br>
            <a:r>
              <a:rPr lang="en-US" i="1" baseline="0" dirty="0" smtClean="0">
                <a:latin typeface="Arial" pitchFamily="34" charset="0"/>
              </a:rPr>
              <a:t>data object name.</a:t>
            </a:r>
          </a:p>
          <a:p>
            <a:r>
              <a:rPr lang="en-US" i="1" baseline="0" dirty="0" smtClean="0">
                <a:latin typeface="Arial" pitchFamily="34" charset="0"/>
              </a:rPr>
              <a:t>If you cat a file you’ll see the comma-separated values for the object </a:t>
            </a:r>
            <a:br>
              <a:rPr lang="en-US" i="1" baseline="0" dirty="0" smtClean="0">
                <a:latin typeface="Arial" pitchFamily="34" charset="0"/>
              </a:rPr>
            </a:br>
            <a:r>
              <a:rPr lang="en-US" i="1" baseline="0" dirty="0" smtClean="0">
                <a:latin typeface="Arial" pitchFamily="34" charset="0"/>
              </a:rPr>
              <a:t>along with the object dimensions.</a:t>
            </a:r>
            <a:endParaRPr lang="en-US" i="1"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17</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Here’s a table with the releases of writer &amp; schema to date.</a:t>
            </a:r>
          </a:p>
          <a:p>
            <a:endParaRPr lang="en-US" i="1" dirty="0" smtClean="0">
              <a:latin typeface="Arial" pitchFamily="34" charset="0"/>
            </a:endParaRPr>
          </a:p>
          <a:p>
            <a:r>
              <a:rPr lang="en-US" i="1" dirty="0" smtClean="0">
                <a:latin typeface="Arial" pitchFamily="34" charset="0"/>
              </a:rPr>
              <a:t>For</a:t>
            </a:r>
            <a:r>
              <a:rPr lang="en-US" i="1" baseline="0" dirty="0" smtClean="0">
                <a:latin typeface="Arial" pitchFamily="34" charset="0"/>
              </a:rPr>
              <a:t> 1.0.1 the changes were (1) fix Group indentation; (2) add </a:t>
            </a:r>
            <a:r>
              <a:rPr lang="en-US" i="1" baseline="0" dirty="0" err="1" smtClean="0">
                <a:latin typeface="Arial" pitchFamily="34" charset="0"/>
              </a:rPr>
              <a:t>byteStreamSet</a:t>
            </a:r>
            <a:r>
              <a:rPr lang="en-US" i="1" baseline="0" dirty="0" smtClean="0">
                <a:latin typeface="Arial" pitchFamily="34" charset="0"/>
              </a:rPr>
              <a:t> if &gt; 1 block;</a:t>
            </a:r>
          </a:p>
          <a:p>
            <a:r>
              <a:rPr lang="en-US" i="1" baseline="0" dirty="0" smtClean="0">
                <a:latin typeface="Arial" pitchFamily="34" charset="0"/>
              </a:rPr>
              <a:t>(3) Fix bug for unsigned integer type.</a:t>
            </a:r>
          </a:p>
          <a:p>
            <a:endParaRPr lang="en-US" i="1" baseline="0" dirty="0" smtClean="0">
              <a:latin typeface="Arial" pitchFamily="34" charset="0"/>
            </a:endParaRPr>
          </a:p>
          <a:p>
            <a:r>
              <a:rPr lang="en-US" i="1" baseline="0" dirty="0" smtClean="0">
                <a:latin typeface="Arial" pitchFamily="34" charset="0"/>
              </a:rPr>
              <a:t>For 1.0.3 the changes were (1) handle reserved characters in </a:t>
            </a:r>
            <a:r>
              <a:rPr lang="en-US" i="1" baseline="0" dirty="0" err="1" smtClean="0">
                <a:latin typeface="Arial" pitchFamily="34" charset="0"/>
              </a:rPr>
              <a:t>Vdata</a:t>
            </a:r>
            <a:r>
              <a:rPr lang="en-US" i="1" baseline="0" dirty="0" smtClean="0">
                <a:latin typeface="Arial" pitchFamily="34" charset="0"/>
              </a:rPr>
              <a:t> Field names; </a:t>
            </a:r>
          </a:p>
          <a:p>
            <a:r>
              <a:rPr lang="en-US" i="1" baseline="0" dirty="0" smtClean="0">
                <a:latin typeface="Arial" pitchFamily="34" charset="0"/>
              </a:rPr>
              <a:t>(2) Handle uchar8 correctly, (3) use </a:t>
            </a:r>
            <a:r>
              <a:rPr lang="en-US" i="1" baseline="0" dirty="0" err="1" smtClean="0">
                <a:latin typeface="Arial" pitchFamily="34" charset="0"/>
              </a:rPr>
              <a:t>byteStreamSet</a:t>
            </a:r>
            <a:r>
              <a:rPr lang="en-US" i="1" baseline="0" dirty="0" smtClean="0">
                <a:latin typeface="Arial" pitchFamily="34" charset="0"/>
              </a:rPr>
              <a:t> for Dimensions.</a:t>
            </a:r>
          </a:p>
          <a:p>
            <a:r>
              <a:rPr lang="en-US" i="1" dirty="0" smtClean="0">
                <a:latin typeface="Arial" pitchFamily="34" charset="0"/>
              </a:rPr>
              <a:t/>
            </a:r>
            <a:br>
              <a:rPr lang="en-US" i="1"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Note in particular that the writer was included with ECS release 8.1 last month – </a:t>
            </a:r>
          </a:p>
          <a:p>
            <a:r>
              <a:rPr lang="en-US" i="1" baseline="0" dirty="0" smtClean="0">
                <a:latin typeface="Arial" pitchFamily="34" charset="0"/>
              </a:rPr>
              <a:t>more on this later</a:t>
            </a:r>
          </a:p>
          <a:p>
            <a:endParaRPr lang="en-US" i="1" baseline="0" dirty="0" smtClean="0">
              <a:latin typeface="Arial" pitchFamily="34" charset="0"/>
            </a:endParaRPr>
          </a:p>
          <a:p>
            <a:r>
              <a:rPr lang="en-US" i="1" baseline="0" dirty="0" smtClean="0">
                <a:latin typeface="Arial" pitchFamily="34" charset="0"/>
              </a:rPr>
              <a:t>The circled items on this slide relate back to the “surprise!” talked </a:t>
            </a:r>
            <a:br>
              <a:rPr lang="en-US" i="1" baseline="0" dirty="0" smtClean="0">
                <a:latin typeface="Arial" pitchFamily="34" charset="0"/>
              </a:rPr>
            </a:br>
            <a:r>
              <a:rPr lang="en-US" i="1" baseline="0" dirty="0" smtClean="0">
                <a:latin typeface="Arial" pitchFamily="34" charset="0"/>
              </a:rPr>
              <a:t>about earlier.  </a:t>
            </a:r>
          </a:p>
          <a:p>
            <a:endParaRPr lang="en-US" i="1" dirty="0" smtClean="0">
              <a:latin typeface="Arial" pitchFamily="34" charset="0"/>
            </a:endParaRPr>
          </a:p>
          <a:p>
            <a:r>
              <a:rPr lang="en-US" i="1" baseline="0" dirty="0" smtClean="0">
                <a:latin typeface="Arial" pitchFamily="34" charset="0"/>
              </a:rPr>
              <a:t>Some things were not handled consistently by existing tools… had to sort </a:t>
            </a:r>
            <a:br>
              <a:rPr lang="en-US" i="1" baseline="0" dirty="0" smtClean="0">
                <a:latin typeface="Arial" pitchFamily="34" charset="0"/>
              </a:rPr>
            </a:br>
            <a:r>
              <a:rPr lang="en-US" i="1" baseline="0" dirty="0" smtClean="0">
                <a:latin typeface="Arial" pitchFamily="34" charset="0"/>
              </a:rPr>
              <a:t>out what is correct.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In case of palettes, still not sure of intent of file creator, so will include 2 palettes.</a:t>
            </a:r>
          </a:p>
          <a:p>
            <a:r>
              <a:rPr lang="en-US" i="1" baseline="0" dirty="0" smtClean="0">
                <a:latin typeface="Arial" pitchFamily="34" charset="0"/>
              </a:rPr>
              <a:t>Need update to HDF4 Library first so that all palettes are reported.</a:t>
            </a:r>
            <a:endParaRPr lang="en-US" i="1" dirty="0"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dirty="0" smtClean="0">
                <a:solidFill>
                  <a:schemeClr val="tx1"/>
                </a:solidFill>
                <a:latin typeface="Arial" charset="0"/>
                <a:ea typeface="+mn-ea"/>
                <a:cs typeface="+mn-cs"/>
              </a:rPr>
              <a:t>TOVS Pathfinder: </a:t>
            </a:r>
            <a:r>
              <a:rPr kumimoji="1" lang="en-US" sz="1200" kern="1200" dirty="0" err="1" smtClean="0">
                <a:solidFill>
                  <a:schemeClr val="tx1"/>
                </a:solidFill>
                <a:latin typeface="Arial" charset="0"/>
                <a:ea typeface="+mn-ea"/>
                <a:cs typeface="+mn-cs"/>
              </a:rPr>
              <a:t>http://mirador.gsfc.nasa.gov/cgi-bin/mirador/presentNavigation.pl?tree</a:t>
            </a:r>
            <a:r>
              <a:rPr kumimoji="1" lang="en-US" sz="1200" kern="1200" dirty="0" smtClean="0">
                <a:solidFill>
                  <a:schemeClr val="tx1"/>
                </a:solidFill>
                <a:latin typeface="Arial" charset="0"/>
                <a:ea typeface="+mn-ea"/>
                <a:cs typeface="+mn-cs"/>
              </a:rPr>
              <a:t>=</a:t>
            </a:r>
            <a:r>
              <a:rPr kumimoji="1" lang="en-US" sz="1200" kern="1200" dirty="0" err="1" smtClean="0">
                <a:solidFill>
                  <a:schemeClr val="tx1"/>
                </a:solidFill>
                <a:latin typeface="Arial" charset="0"/>
                <a:ea typeface="+mn-ea"/>
                <a:cs typeface="+mn-cs"/>
              </a:rPr>
              <a:t>project&amp;project</a:t>
            </a:r>
            <a:r>
              <a:rPr kumimoji="1" lang="en-US" sz="1200" kern="1200" dirty="0" smtClean="0">
                <a:solidFill>
                  <a:schemeClr val="tx1"/>
                </a:solidFill>
                <a:latin typeface="Arial" charset="0"/>
                <a:ea typeface="+mn-ea"/>
                <a:cs typeface="+mn-cs"/>
              </a:rPr>
              <a:t>=TOVS</a:t>
            </a:r>
          </a:p>
          <a:p>
            <a:r>
              <a:rPr kumimoji="1" lang="en-US" sz="1200" i="0" kern="1200" dirty="0" smtClean="0">
                <a:solidFill>
                  <a:schemeClr val="tx1"/>
                </a:solidFill>
                <a:latin typeface="Arial" charset="0"/>
                <a:ea typeface="+mn-ea"/>
                <a:cs typeface="+mn-cs"/>
              </a:rPr>
              <a:t>MERRA Model Output:</a:t>
            </a:r>
            <a:r>
              <a:rPr kumimoji="1" lang="en-US" sz="1200" i="0" kern="1200" baseline="0" dirty="0" smtClean="0">
                <a:solidFill>
                  <a:schemeClr val="tx1"/>
                </a:solidFill>
                <a:latin typeface="Arial" charset="0"/>
                <a:ea typeface="+mn-ea"/>
                <a:cs typeface="+mn-cs"/>
              </a:rPr>
              <a:t>  </a:t>
            </a:r>
            <a:r>
              <a:rPr kumimoji="1" lang="en-US" sz="1200" i="0" kern="1200" baseline="0" dirty="0" err="1" smtClean="0">
                <a:solidFill>
                  <a:schemeClr val="tx1"/>
                </a:solidFill>
                <a:latin typeface="Arial" charset="0"/>
                <a:ea typeface="+mn-ea"/>
                <a:cs typeface="+mn-cs"/>
              </a:rPr>
              <a:t>mirador.gsfc.nasa.gov/cgi-bin/mirador/presentNavigation.pl?tree</a:t>
            </a:r>
            <a:r>
              <a:rPr kumimoji="1" lang="en-US" sz="1200" i="0" kern="1200" baseline="0" dirty="0" smtClean="0">
                <a:solidFill>
                  <a:schemeClr val="tx1"/>
                </a:solidFill>
                <a:latin typeface="Arial" charset="0"/>
                <a:ea typeface="+mn-ea"/>
                <a:cs typeface="+mn-cs"/>
              </a:rPr>
              <a:t>=</a:t>
            </a:r>
            <a:r>
              <a:rPr kumimoji="1" lang="en-US" sz="1200" i="0" kern="1200" baseline="0" dirty="0" err="1" smtClean="0">
                <a:solidFill>
                  <a:schemeClr val="tx1"/>
                </a:solidFill>
                <a:latin typeface="Arial" charset="0"/>
                <a:ea typeface="+mn-ea"/>
                <a:cs typeface="+mn-cs"/>
              </a:rPr>
              <a:t>project&amp;project</a:t>
            </a:r>
            <a:r>
              <a:rPr kumimoji="1" lang="en-US" sz="1200" i="0" kern="1200" baseline="0" dirty="0" smtClean="0">
                <a:solidFill>
                  <a:schemeClr val="tx1"/>
                </a:solidFill>
                <a:latin typeface="Arial" charset="0"/>
                <a:ea typeface="+mn-ea"/>
                <a:cs typeface="+mn-cs"/>
              </a:rPr>
              <a:t>=MERRA</a:t>
            </a:r>
          </a:p>
          <a:p>
            <a:endParaRPr kumimoji="1" lang="en-US" sz="1200" i="0" kern="1200" baseline="0" dirty="0" smtClean="0">
              <a:solidFill>
                <a:schemeClr val="tx1"/>
              </a:solidFill>
              <a:latin typeface="Arial" charset="0"/>
              <a:ea typeface="+mn-ea"/>
              <a:cs typeface="+mn-cs"/>
            </a:endParaRPr>
          </a:p>
          <a:p>
            <a:r>
              <a:rPr kumimoji="1" lang="en-US" sz="1200" i="0" kern="1200" baseline="0" dirty="0" smtClean="0">
                <a:solidFill>
                  <a:schemeClr val="tx1"/>
                </a:solidFill>
                <a:latin typeface="Arial" charset="0"/>
                <a:ea typeface="+mn-ea"/>
                <a:cs typeface="+mn-cs"/>
              </a:rPr>
              <a:t>To find the map files, </a:t>
            </a:r>
            <a:r>
              <a:rPr kumimoji="1" lang="en-US" sz="1200" kern="1200" dirty="0" smtClean="0">
                <a:solidFill>
                  <a:schemeClr val="tx1"/>
                </a:solidFill>
                <a:latin typeface="Arial" charset="0"/>
                <a:ea typeface="+mn-ea"/>
                <a:cs typeface="+mn-cs"/>
              </a:rPr>
              <a:t>you go down all the way to the granule level, then copy the FTP link and take off the file part, e.g.,:</a:t>
            </a:r>
            <a:r>
              <a:rPr kumimoji="1" lang="en-US" sz="1200" u="sng" kern="1200" dirty="0" smtClean="0">
                <a:solidFill>
                  <a:schemeClr val="bg2">
                    <a:lumMod val="50000"/>
                  </a:schemeClr>
                </a:solidFill>
                <a:latin typeface="Arial" charset="0"/>
                <a:ea typeface="+mn-ea"/>
                <a:cs typeface="+mn-cs"/>
                <a:hlinkClick r:id="rId3"/>
              </a:rPr>
              <a:t>ftp://disc1.gsfc.nasa.gov/data/s4pa/tovs/TOVSADNG/1986/330/</a:t>
            </a:r>
            <a:endParaRPr kumimoji="1" lang="en-US" sz="1200" i="0" kern="1200" baseline="0" dirty="0" smtClean="0">
              <a:solidFill>
                <a:schemeClr val="bg2">
                  <a:lumMod val="50000"/>
                </a:schemeClr>
              </a:solidFill>
              <a:latin typeface="Arial" charset="0"/>
              <a:ea typeface="+mn-ea"/>
              <a:cs typeface="+mn-cs"/>
            </a:endParaRPr>
          </a:p>
          <a:p>
            <a:endParaRPr lang="en-US" i="0" dirty="0" smtClean="0"/>
          </a:p>
          <a:p>
            <a:endParaRPr lang="en-US" i="0" dirty="0" smtClean="0"/>
          </a:p>
          <a:p>
            <a:r>
              <a:rPr lang="en-US" i="0" dirty="0" smtClean="0"/>
              <a:t>Thanks</a:t>
            </a:r>
            <a:r>
              <a:rPr lang="en-US" i="0" baseline="0" dirty="0" smtClean="0"/>
              <a:t> to Chris </a:t>
            </a:r>
            <a:r>
              <a:rPr lang="en-US" i="0" baseline="0" dirty="0" err="1" smtClean="0"/>
              <a:t>Lynnes</a:t>
            </a:r>
            <a:r>
              <a:rPr lang="en-US" i="0" baseline="0" dirty="0" smtClean="0"/>
              <a:t> for the info &amp; links.</a:t>
            </a:r>
            <a:endParaRPr lang="en-US" i="0"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t>Maps can be generated.  Because of concerns that they can’t be verified</a:t>
            </a:r>
            <a:r>
              <a:rPr lang="en-US" i="1" baseline="0" dirty="0" smtClean="0"/>
              <a:t> in an automatic, scalable way, don’t have to be turned on.   Verification Study.</a:t>
            </a:r>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t>With the ability to generate content maps, DAACs wanted to know how they</a:t>
            </a:r>
            <a:br>
              <a:rPr lang="en-US" i="1" dirty="0" smtClean="0"/>
            </a:br>
            <a:r>
              <a:rPr lang="en-US" i="1" dirty="0" smtClean="0"/>
              <a:t> should verify that dataset files are adequately described…  </a:t>
            </a:r>
            <a:br>
              <a:rPr lang="en-US" i="1" dirty="0" smtClean="0"/>
            </a:br>
            <a:r>
              <a:rPr lang="en-US" i="1" dirty="0" smtClean="0"/>
              <a:t/>
            </a:r>
            <a:br>
              <a:rPr lang="en-US" i="1" dirty="0" smtClean="0"/>
            </a:br>
            <a:r>
              <a:rPr lang="en-US" i="1" dirty="0" smtClean="0"/>
              <a:t>In many cases they were not responsible for creating the files or for understanding </a:t>
            </a:r>
            <a:br>
              <a:rPr lang="en-US" i="1" dirty="0" smtClean="0"/>
            </a:br>
            <a:r>
              <a:rPr lang="en-US" i="1" dirty="0" smtClean="0"/>
              <a:t>the content in them… they typically just look at checksums, </a:t>
            </a:r>
            <a:r>
              <a:rPr lang="en-US" i="1" dirty="0" err="1" smtClean="0"/>
              <a:t>filesizes</a:t>
            </a:r>
            <a:r>
              <a:rPr lang="en-US" i="1" dirty="0" smtClean="0"/>
              <a:t>, before distributing.    </a:t>
            </a:r>
          </a:p>
          <a:p>
            <a:endParaRPr lang="en-US" i="1" dirty="0" smtClean="0"/>
          </a:p>
          <a:p>
            <a:r>
              <a:rPr lang="en-US" i="1" dirty="0" smtClean="0"/>
              <a:t>In part because of our surprise in the product phase, we felt  it would be best to</a:t>
            </a:r>
            <a:br>
              <a:rPr lang="en-US" i="1" dirty="0" smtClean="0"/>
            </a:br>
            <a:r>
              <a:rPr lang="en-US" i="1" dirty="0" smtClean="0"/>
              <a:t> discuss some of the uncertainties related to verification – why just comparing</a:t>
            </a:r>
            <a:br>
              <a:rPr lang="en-US" i="1" dirty="0" smtClean="0"/>
            </a:br>
            <a:r>
              <a:rPr lang="en-US" i="1" dirty="0" smtClean="0"/>
              <a:t> the values in the object data isn’t enough and how the uncertainty regarding </a:t>
            </a:r>
            <a:br>
              <a:rPr lang="en-US" i="1" dirty="0" smtClean="0"/>
            </a:br>
            <a:r>
              <a:rPr lang="en-US" i="1" dirty="0" smtClean="0"/>
              <a:t>creator intent (in some cases) could be addressed.</a:t>
            </a:r>
          </a:p>
          <a:p>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t>Here’s a high-level rundown of the</a:t>
            </a:r>
            <a:r>
              <a:rPr lang="en-US" i="1" baseline="0" dirty="0" smtClean="0"/>
              <a:t> activities that have gone on during the project.   </a:t>
            </a:r>
            <a:br>
              <a:rPr lang="en-US" i="1" baseline="0" dirty="0" smtClean="0"/>
            </a:br>
            <a:r>
              <a:rPr lang="en-US" i="1" baseline="0" dirty="0" smtClean="0"/>
              <a:t/>
            </a:r>
            <a:br>
              <a:rPr lang="en-US" i="1" baseline="0" dirty="0" smtClean="0"/>
            </a:br>
            <a:r>
              <a:rPr lang="en-US" i="1" baseline="0" dirty="0" smtClean="0"/>
              <a:t>DAAC personnel have been very responsive to questions and made room in their </a:t>
            </a:r>
            <a:br>
              <a:rPr lang="en-US" i="1" baseline="0" dirty="0" smtClean="0"/>
            </a:br>
            <a:r>
              <a:rPr lang="en-US" i="1" baseline="0" dirty="0" smtClean="0"/>
              <a:t>schedules to meet on fairly short notice.</a:t>
            </a:r>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t>A summary of the findings.</a:t>
            </a:r>
            <a:r>
              <a:rPr lang="en-US" i="1" baseline="0" dirty="0" smtClean="0"/>
              <a:t>   Details are in meeting minutes.</a:t>
            </a:r>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eaLnBrk="1" hangingPunct="1"/>
            <a:r>
              <a:rPr lang="en-US" sz="1400" i="1" dirty="0" smtClean="0"/>
              <a:t>Will a “Map Reader” replace the HDF4 library as the way to </a:t>
            </a:r>
            <a:br>
              <a:rPr lang="en-US" sz="1400" i="1" dirty="0" smtClean="0"/>
            </a:br>
            <a:r>
              <a:rPr lang="en-US" sz="1400" i="1" dirty="0" smtClean="0"/>
              <a:t>access data at some point in the future?</a:t>
            </a:r>
          </a:p>
          <a:p>
            <a:pPr lvl="1" eaLnBrk="1" hangingPunct="1"/>
            <a:endParaRPr lang="en-US" sz="1400" i="1" dirty="0" smtClean="0"/>
          </a:p>
          <a:p>
            <a:pPr lvl="1" eaLnBrk="1" hangingPunct="1"/>
            <a:r>
              <a:rPr lang="en-US" sz="1400" i="1" dirty="0" smtClean="0"/>
              <a:t>How will a “Map Reader” or other utilities be supported?</a:t>
            </a:r>
          </a:p>
          <a:p>
            <a:endParaRPr lang="en-US" i="1"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25</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Let’s go back</a:t>
            </a:r>
            <a:r>
              <a:rPr lang="en-US" i="1" baseline="0" dirty="0" smtClean="0">
                <a:latin typeface="Arial" pitchFamily="34" charset="0"/>
              </a:rPr>
              <a:t> to our DVD that we talked about earlier.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Say we are concerned about preservation and decide to translate the</a:t>
            </a:r>
            <a:br>
              <a:rPr lang="en-US" i="1" baseline="0" dirty="0" smtClean="0">
                <a:latin typeface="Arial" pitchFamily="34" charset="0"/>
              </a:rPr>
            </a:br>
            <a:r>
              <a:rPr lang="en-US" i="1" baseline="0" dirty="0" smtClean="0">
                <a:latin typeface="Arial" pitchFamily="34" charset="0"/>
              </a:rPr>
              <a:t> contents of the DVD into a different representation so that we aren’t </a:t>
            </a:r>
            <a:br>
              <a:rPr lang="en-US" i="1" baseline="0" dirty="0" smtClean="0">
                <a:latin typeface="Arial" pitchFamily="34" charset="0"/>
              </a:rPr>
            </a:br>
            <a:r>
              <a:rPr lang="en-US" i="1" baseline="0" dirty="0" smtClean="0">
                <a:latin typeface="Arial" pitchFamily="34" charset="0"/>
              </a:rPr>
              <a:t>solely reliant on the DVD player hardware and software.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Let’s say we choose </a:t>
            </a:r>
            <a:r>
              <a:rPr lang="en-US" i="1" baseline="0" dirty="0" err="1" smtClean="0">
                <a:latin typeface="Arial" pitchFamily="34" charset="0"/>
              </a:rPr>
              <a:t>Evernote</a:t>
            </a:r>
            <a:r>
              <a:rPr lang="en-US" i="1" baseline="0" dirty="0" smtClean="0">
                <a:latin typeface="Arial" pitchFamily="34" charset="0"/>
              </a:rPr>
              <a:t>.   And, that we also provide a way to view the photos –</a:t>
            </a:r>
            <a:br>
              <a:rPr lang="en-US" i="1" baseline="0" dirty="0" smtClean="0">
                <a:latin typeface="Arial" pitchFamily="34" charset="0"/>
              </a:rPr>
            </a:br>
            <a:r>
              <a:rPr lang="en-US" i="1" baseline="0" dirty="0" smtClean="0">
                <a:latin typeface="Arial" pitchFamily="34" charset="0"/>
              </a:rPr>
              <a:t> the object data on the DVD so to speak – by printing them.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The verification question is, does the combination of the </a:t>
            </a:r>
            <a:r>
              <a:rPr lang="en-US" i="1" baseline="0" dirty="0" err="1" smtClean="0">
                <a:latin typeface="Arial" pitchFamily="34" charset="0"/>
              </a:rPr>
              <a:t>Evernote</a:t>
            </a:r>
            <a:r>
              <a:rPr lang="en-US" i="1" baseline="0" dirty="0" smtClean="0">
                <a:latin typeface="Arial" pitchFamily="34" charset="0"/>
              </a:rPr>
              <a:t> view and the </a:t>
            </a:r>
            <a:br>
              <a:rPr lang="en-US" i="1" baseline="0" dirty="0" smtClean="0">
                <a:latin typeface="Arial" pitchFamily="34" charset="0"/>
              </a:rPr>
            </a:br>
            <a:r>
              <a:rPr lang="en-US" i="1" baseline="0" dirty="0" smtClean="0">
                <a:latin typeface="Arial" pitchFamily="34" charset="0"/>
              </a:rPr>
              <a:t>printed pictures convince us that we are correctly preserving the DVD?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What about the background / labels / etc?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One approach would be to regenerate all of those from the new </a:t>
            </a:r>
            <a:r>
              <a:rPr lang="en-US" i="1" baseline="0" dirty="0" err="1" smtClean="0">
                <a:latin typeface="Arial" pitchFamily="34" charset="0"/>
              </a:rPr>
              <a:t>Evernote</a:t>
            </a:r>
            <a:r>
              <a:rPr lang="en-US" i="1" baseline="0" dirty="0" smtClean="0">
                <a:latin typeface="Arial" pitchFamily="34" charset="0"/>
              </a:rPr>
              <a:t> format, </a:t>
            </a:r>
            <a:br>
              <a:rPr lang="en-US" i="1" baseline="0" dirty="0" smtClean="0">
                <a:latin typeface="Arial" pitchFamily="34" charset="0"/>
              </a:rPr>
            </a:br>
            <a:r>
              <a:rPr lang="en-US" i="1" baseline="0" dirty="0" smtClean="0">
                <a:latin typeface="Arial" pitchFamily="34" charset="0"/>
              </a:rPr>
              <a:t>but that could take a very long time, as everyone may have set different options </a:t>
            </a:r>
            <a:br>
              <a:rPr lang="en-US" i="1" baseline="0" dirty="0" smtClean="0">
                <a:latin typeface="Arial" pitchFamily="34" charset="0"/>
              </a:rPr>
            </a:br>
            <a:r>
              <a:rPr lang="en-US" i="1" baseline="0" dirty="0" smtClean="0">
                <a:latin typeface="Arial" pitchFamily="34" charset="0"/>
              </a:rPr>
              <a:t>on their DVD player for menu appearance, etc.   -- that isn’t really part of the DVD, </a:t>
            </a:r>
            <a:br>
              <a:rPr lang="en-US" i="1" baseline="0" dirty="0" smtClean="0">
                <a:latin typeface="Arial" pitchFamily="34" charset="0"/>
              </a:rPr>
            </a:br>
            <a:r>
              <a:rPr lang="en-US" i="1" baseline="0" dirty="0" smtClean="0">
                <a:latin typeface="Arial" pitchFamily="34" charset="0"/>
              </a:rPr>
              <a:t>but is part of a user’s experience of the DVD.  And, there are movies, photos, data</a:t>
            </a:r>
            <a:br>
              <a:rPr lang="en-US" i="1" baseline="0" dirty="0" smtClean="0">
                <a:latin typeface="Arial" pitchFamily="34" charset="0"/>
              </a:rPr>
            </a:br>
            <a:r>
              <a:rPr lang="en-US" i="1" baseline="0" dirty="0" smtClean="0">
                <a:latin typeface="Arial" pitchFamily="34" charset="0"/>
              </a:rPr>
              <a:t> backups… all kind of potential content.    </a:t>
            </a:r>
            <a:br>
              <a:rPr lang="en-US" i="1" baseline="0" dirty="0" smtClean="0">
                <a:latin typeface="Arial" pitchFamily="34" charset="0"/>
              </a:rPr>
            </a:br>
            <a:r>
              <a:rPr lang="en-US" i="1" baseline="0" dirty="0" smtClean="0">
                <a:latin typeface="Arial" pitchFamily="34" charset="0"/>
              </a:rPr>
              <a:t/>
            </a:r>
            <a:br>
              <a:rPr lang="en-US" i="1" baseline="0" dirty="0" smtClean="0">
                <a:latin typeface="Arial" pitchFamily="34" charset="0"/>
              </a:rPr>
            </a:br>
            <a:r>
              <a:rPr lang="en-US" i="1" baseline="0" dirty="0" smtClean="0">
                <a:latin typeface="Arial" pitchFamily="34" charset="0"/>
              </a:rPr>
              <a:t>How to give the user the experience they are used to so they can feel </a:t>
            </a:r>
            <a:br>
              <a:rPr lang="en-US" i="1" baseline="0" dirty="0" smtClean="0">
                <a:latin typeface="Arial" pitchFamily="34" charset="0"/>
              </a:rPr>
            </a:br>
            <a:r>
              <a:rPr lang="en-US" i="1" baseline="0" dirty="0" smtClean="0">
                <a:latin typeface="Arial" pitchFamily="34" charset="0"/>
              </a:rPr>
              <a:t>confident that the </a:t>
            </a:r>
            <a:r>
              <a:rPr lang="en-US" i="1" baseline="0" dirty="0" err="1" smtClean="0">
                <a:latin typeface="Arial" pitchFamily="34" charset="0"/>
              </a:rPr>
              <a:t>Evernote</a:t>
            </a:r>
            <a:r>
              <a:rPr lang="en-US" i="1" baseline="0" dirty="0" smtClean="0">
                <a:latin typeface="Arial" pitchFamily="34" charset="0"/>
              </a:rPr>
              <a:t> representation is accurate?</a:t>
            </a:r>
            <a:endParaRPr lang="en-US" i="1" dirty="0"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26</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Maybe we should just generate a new DVD from the </a:t>
            </a:r>
            <a:r>
              <a:rPr lang="en-US" i="1" dirty="0" err="1" smtClean="0">
                <a:latin typeface="Arial" pitchFamily="34" charset="0"/>
              </a:rPr>
              <a:t>evernote</a:t>
            </a:r>
            <a:r>
              <a:rPr lang="en-US" i="1" dirty="0" smtClean="0">
                <a:latin typeface="Arial" pitchFamily="34" charset="0"/>
              </a:rPr>
              <a:t> content, then use </a:t>
            </a:r>
            <a:br>
              <a:rPr lang="en-US" i="1" dirty="0" smtClean="0">
                <a:latin typeface="Arial" pitchFamily="34" charset="0"/>
              </a:rPr>
            </a:br>
            <a:r>
              <a:rPr lang="en-US" i="1" dirty="0" smtClean="0">
                <a:latin typeface="Arial" pitchFamily="34" charset="0"/>
              </a:rPr>
              <a:t>the familiar tools to look at it and compare to the original.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27</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r>
              <a:rPr lang="en-US" i="1" dirty="0" smtClean="0">
                <a:latin typeface="Arial" pitchFamily="34" charset="0"/>
              </a:rPr>
              <a:t>Although</a:t>
            </a:r>
            <a:r>
              <a:rPr lang="en-US" i="1" baseline="0" dirty="0" smtClean="0">
                <a:latin typeface="Arial" pitchFamily="34" charset="0"/>
              </a:rPr>
              <a:t> we know at the low-level the new HDF4 file will not be the </a:t>
            </a:r>
            <a:br>
              <a:rPr lang="en-US" i="1" baseline="0" dirty="0" smtClean="0">
                <a:latin typeface="Arial" pitchFamily="34" charset="0"/>
              </a:rPr>
            </a:br>
            <a:r>
              <a:rPr lang="en-US" i="1" baseline="0" dirty="0" smtClean="0">
                <a:latin typeface="Arial" pitchFamily="34" charset="0"/>
              </a:rPr>
              <a:t>same as the original, they should be the same (or very close) from the user perspective.</a:t>
            </a:r>
          </a:p>
          <a:p>
            <a:r>
              <a:rPr lang="en-US" i="1" baseline="0" dirty="0" smtClean="0">
                <a:latin typeface="Arial" pitchFamily="34" charset="0"/>
              </a:rPr>
              <a:t>Tools like HDFView IDL and GrADS should work with the new HDF4 file – </a:t>
            </a:r>
            <a:br>
              <a:rPr lang="en-US" i="1" baseline="0" dirty="0" smtClean="0">
                <a:latin typeface="Arial" pitchFamily="34" charset="0"/>
              </a:rPr>
            </a:br>
            <a:r>
              <a:rPr lang="en-US" i="1" baseline="0" dirty="0" smtClean="0">
                <a:latin typeface="Arial" pitchFamily="34" charset="0"/>
              </a:rPr>
              <a:t>tools developers and scientists are familiar with.</a:t>
            </a:r>
            <a:br>
              <a:rPr lang="en-US" i="1" baseline="0" dirty="0" smtClean="0">
                <a:latin typeface="Arial" pitchFamily="34" charset="0"/>
              </a:rPr>
            </a:br>
            <a:endParaRPr lang="en-US" i="1" baseline="0" dirty="0" smtClean="0">
              <a:latin typeface="Arial" pitchFamily="34" charset="0"/>
            </a:endParaRPr>
          </a:p>
          <a:p>
            <a:r>
              <a:rPr lang="en-US" i="1" baseline="0" dirty="0" smtClean="0">
                <a:latin typeface="Arial" pitchFamily="34" charset="0"/>
              </a:rPr>
              <a:t>Can use “</a:t>
            </a:r>
            <a:r>
              <a:rPr lang="en-US" i="1" baseline="0" dirty="0" err="1" smtClean="0">
                <a:latin typeface="Arial" pitchFamily="34" charset="0"/>
              </a:rPr>
              <a:t>hdp</a:t>
            </a:r>
            <a:r>
              <a:rPr lang="en-US" i="1" baseline="0" dirty="0" smtClean="0">
                <a:latin typeface="Arial" pitchFamily="34" charset="0"/>
              </a:rPr>
              <a:t>” to dump object data from two files and compare the differences. Or “</a:t>
            </a:r>
            <a:r>
              <a:rPr lang="en-US" i="1" baseline="0" dirty="0" err="1" smtClean="0">
                <a:latin typeface="Arial" pitchFamily="34" charset="0"/>
              </a:rPr>
              <a:t>hdiff</a:t>
            </a:r>
            <a:r>
              <a:rPr lang="en-US" i="1" baseline="0" dirty="0" smtClean="0">
                <a:latin typeface="Arial" pitchFamily="34" charset="0"/>
              </a:rPr>
              <a:t>”</a:t>
            </a:r>
            <a:endParaRPr lang="en-US" i="1"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32</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B6E9B6-1C19-44CE-97C3-214AEE21FD9A}"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lvl1pPr eaLnBrk="0" hangingPunct="0">
              <a:defRPr sz="2500">
                <a:solidFill>
                  <a:schemeClr val="tx1"/>
                </a:solidFill>
                <a:latin typeface="Times New Roman" pitchFamily="18" charset="0"/>
                <a:cs typeface="Arial" pitchFamily="34" charset="0"/>
              </a:defRPr>
            </a:lvl1pPr>
            <a:lvl2pPr marL="785372" indent="-302066" eaLnBrk="0" hangingPunct="0">
              <a:defRPr sz="2500">
                <a:solidFill>
                  <a:schemeClr val="tx1"/>
                </a:solidFill>
                <a:latin typeface="Times New Roman" pitchFamily="18" charset="0"/>
                <a:cs typeface="Arial" pitchFamily="34" charset="0"/>
              </a:defRPr>
            </a:lvl2pPr>
            <a:lvl3pPr marL="1208265" indent="-241653" eaLnBrk="0" hangingPunct="0">
              <a:defRPr sz="2500">
                <a:solidFill>
                  <a:schemeClr val="tx1"/>
                </a:solidFill>
                <a:latin typeface="Times New Roman" pitchFamily="18" charset="0"/>
                <a:cs typeface="Arial" pitchFamily="34" charset="0"/>
              </a:defRPr>
            </a:lvl3pPr>
            <a:lvl4pPr marL="1691571" indent="-241653" eaLnBrk="0" hangingPunct="0">
              <a:defRPr sz="2500">
                <a:solidFill>
                  <a:schemeClr val="tx1"/>
                </a:solidFill>
                <a:latin typeface="Times New Roman" pitchFamily="18" charset="0"/>
                <a:cs typeface="Arial" pitchFamily="34" charset="0"/>
              </a:defRPr>
            </a:lvl4pPr>
            <a:lvl5pPr marL="2174878" indent="-241653" eaLnBrk="0" hangingPunct="0">
              <a:defRPr sz="2500">
                <a:solidFill>
                  <a:schemeClr val="tx1"/>
                </a:solidFill>
                <a:latin typeface="Times New Roman" pitchFamily="18" charset="0"/>
                <a:cs typeface="Arial" pitchFamily="34" charset="0"/>
              </a:defRPr>
            </a:lvl5pPr>
            <a:lvl6pPr marL="2658184" indent="-241653" eaLnBrk="0" fontAlgn="base" hangingPunct="0">
              <a:spcBef>
                <a:spcPct val="0"/>
              </a:spcBef>
              <a:spcAft>
                <a:spcPct val="0"/>
              </a:spcAft>
              <a:defRPr sz="2500">
                <a:solidFill>
                  <a:schemeClr val="tx1"/>
                </a:solidFill>
                <a:latin typeface="Times New Roman" pitchFamily="18" charset="0"/>
                <a:cs typeface="Arial" pitchFamily="34" charset="0"/>
              </a:defRPr>
            </a:lvl6pPr>
            <a:lvl7pPr marL="3141490" indent="-241653" eaLnBrk="0" fontAlgn="base" hangingPunct="0">
              <a:spcBef>
                <a:spcPct val="0"/>
              </a:spcBef>
              <a:spcAft>
                <a:spcPct val="0"/>
              </a:spcAft>
              <a:defRPr sz="2500">
                <a:solidFill>
                  <a:schemeClr val="tx1"/>
                </a:solidFill>
                <a:latin typeface="Times New Roman" pitchFamily="18" charset="0"/>
                <a:cs typeface="Arial" pitchFamily="34" charset="0"/>
              </a:defRPr>
            </a:lvl7pPr>
            <a:lvl8pPr marL="3624796" indent="-241653" eaLnBrk="0" fontAlgn="base" hangingPunct="0">
              <a:spcBef>
                <a:spcPct val="0"/>
              </a:spcBef>
              <a:spcAft>
                <a:spcPct val="0"/>
              </a:spcAft>
              <a:defRPr sz="2500">
                <a:solidFill>
                  <a:schemeClr val="tx1"/>
                </a:solidFill>
                <a:latin typeface="Times New Roman" pitchFamily="18" charset="0"/>
                <a:cs typeface="Arial" pitchFamily="34" charset="0"/>
              </a:defRPr>
            </a:lvl8pPr>
            <a:lvl9pPr marL="4108102" indent="-241653" eaLnBrk="0" fontAlgn="base" hangingPunct="0">
              <a:spcBef>
                <a:spcPct val="0"/>
              </a:spcBef>
              <a:spcAft>
                <a:spcPct val="0"/>
              </a:spcAft>
              <a:defRPr sz="2500">
                <a:solidFill>
                  <a:schemeClr val="tx1"/>
                </a:solidFill>
                <a:latin typeface="Times New Roman" pitchFamily="18" charset="0"/>
                <a:cs typeface="Arial" pitchFamily="34" charset="0"/>
              </a:defRPr>
            </a:lvl9pPr>
          </a:lstStyle>
          <a:p>
            <a:fld id="{EEF05C5D-C2DD-4D5F-B84E-FE676A4945BF}" type="slidenum">
              <a:rPr lang="en-US" sz="1300"/>
              <a:pPr/>
              <a:t>34</a:t>
            </a:fld>
            <a:endParaRPr lang="en-US" sz="1300" dirty="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endParaRPr lang="en-US" dirty="0"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6" name="Picture 1056"/>
          <p:cNvPicPr>
            <a:picLocks noChangeAspect="1" noChangeArrowheads="1"/>
          </p:cNvPicPr>
          <p:nvPr userDrawn="1"/>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404813" y="152400"/>
            <a:ext cx="966787" cy="51593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pic>
      <p:sp>
        <p:nvSpPr>
          <p:cNvPr id="7" name="TextBox 6"/>
          <p:cNvSpPr txBox="1"/>
          <p:nvPr userDrawn="1"/>
        </p:nvSpPr>
        <p:spPr>
          <a:xfrm>
            <a:off x="1374775" y="239713"/>
            <a:ext cx="1825625" cy="369887"/>
          </a:xfrm>
          <a:prstGeom prst="rect">
            <a:avLst/>
          </a:prstGeom>
          <a:noFill/>
        </p:spPr>
        <p:txBody>
          <a:bodyPr wrap="none">
            <a:spAutoFit/>
          </a:bodyPr>
          <a:lstStyle/>
          <a:p>
            <a:pPr>
              <a:defRPr/>
            </a:pPr>
            <a:r>
              <a:rPr lang="en-US" sz="1800" dirty="0">
                <a:latin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p:txBody>
          <a:bodyPr/>
          <a:lstStyle>
            <a:lvl1pPr>
              <a:defRPr b="0" smtClean="0">
                <a:latin typeface="Arial" pitchFamily="34" charset="0"/>
                <a:cs typeface="Arial" pitchFamily="34" charset="0"/>
              </a:defRPr>
            </a:lvl1pPr>
          </a:lstStyle>
          <a:p>
            <a:pPr>
              <a:defRPr/>
            </a:pPr>
            <a:r>
              <a:rPr lang="en-US" smtClean="0"/>
              <a:t>Apr. 17-19, 2012</a:t>
            </a:r>
            <a:endParaRPr lang="en-US" dirty="0"/>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r>
              <a:rPr lang="en-US" smtClean="0"/>
              <a:t>HDF/HDF-EOS Workshop XV</a:t>
            </a:r>
            <a:endParaRPr lang="en-US"/>
          </a:p>
        </p:txBody>
      </p:sp>
      <p:sp>
        <p:nvSpPr>
          <p:cNvPr id="10" name="Rectangle 2066"/>
          <p:cNvSpPr>
            <a:spLocks noGrp="1" noChangeArrowheads="1"/>
          </p:cNvSpPr>
          <p:nvPr>
            <p:ph type="sldNum" sz="quarter" idx="12"/>
          </p:nvPr>
        </p:nvSpPr>
        <p:spPr/>
        <p:txBody>
          <a:bodyPr/>
          <a:lstStyle>
            <a:lvl1pPr>
              <a:defRPr/>
            </a:lvl1pPr>
          </a:lstStyle>
          <a:p>
            <a:fld id="{854D0054-DEBC-4BC7-AB51-B07CBC93C6B2}"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991276053"/>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A5E891D3-C79B-467C-9AA4-487CCCDFB73C}"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76571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109A6822-8A2E-438A-8FF5-7FF0DBFC3E36}"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40288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B4E0B191-D192-4155-B7FC-877A6FDF1AF9}"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9503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9" name="Rectangle 1055"/>
          <p:cNvSpPr>
            <a:spLocks noGrp="1" noChangeArrowheads="1"/>
          </p:cNvSpPr>
          <p:nvPr>
            <p:ph type="sldNum" sz="quarter" idx="12"/>
          </p:nvPr>
        </p:nvSpPr>
        <p:spPr>
          <a:ln/>
        </p:spPr>
        <p:txBody>
          <a:bodyPr/>
          <a:lstStyle>
            <a:lvl1pPr>
              <a:defRPr/>
            </a:lvl1pPr>
          </a:lstStyle>
          <a:p>
            <a:fld id="{8F50EEDC-5844-4EFA-918A-89CA68A7DE5D}"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60987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5" name="Rectangle 1055"/>
          <p:cNvSpPr>
            <a:spLocks noGrp="1" noChangeArrowheads="1"/>
          </p:cNvSpPr>
          <p:nvPr>
            <p:ph type="sldNum" sz="quarter" idx="12"/>
          </p:nvPr>
        </p:nvSpPr>
        <p:spPr>
          <a:ln/>
        </p:spPr>
        <p:txBody>
          <a:bodyPr/>
          <a:lstStyle>
            <a:lvl1pPr>
              <a:defRPr/>
            </a:lvl1pPr>
          </a:lstStyle>
          <a:p>
            <a:fld id="{517EAFBD-F6C1-4BBC-BE16-6ABDE0D892EA}"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43309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4" name="Rectangle 1055"/>
          <p:cNvSpPr>
            <a:spLocks noGrp="1" noChangeArrowheads="1"/>
          </p:cNvSpPr>
          <p:nvPr>
            <p:ph type="sldNum" sz="quarter" idx="12"/>
          </p:nvPr>
        </p:nvSpPr>
        <p:spPr>
          <a:ln/>
        </p:spPr>
        <p:txBody>
          <a:bodyPr/>
          <a:lstStyle>
            <a:lvl1pPr>
              <a:defRPr/>
            </a:lvl1pPr>
          </a:lstStyle>
          <a:p>
            <a:fld id="{854FA78B-0BBB-47B9-88DA-E5C0BFDE8D2A}"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445925826"/>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D60169EC-85B8-49E2-AEE8-1C12B44850C9}"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65058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6D9A656B-55CD-44D5-AE92-A264F38D691D}"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48321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B267948B-92F7-46C0-825B-24D3672FC8D3}"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21271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6" name="Rectangle 1055"/>
          <p:cNvSpPr>
            <a:spLocks noGrp="1" noChangeArrowheads="1"/>
          </p:cNvSpPr>
          <p:nvPr>
            <p:ph type="sldNum" sz="quarter" idx="12"/>
          </p:nvPr>
        </p:nvSpPr>
        <p:spPr>
          <a:ln/>
        </p:spPr>
        <p:txBody>
          <a:bodyPr/>
          <a:lstStyle>
            <a:lvl1pPr>
              <a:defRPr/>
            </a:lvl1pPr>
          </a:lstStyle>
          <a:p>
            <a:fld id="{2958623D-0FA2-4457-A4E7-CA0E22B1CE5A}"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518939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Apr. 17-19, 2012</a:t>
            </a:r>
            <a:endParaRPr lang="en-US" dirty="0"/>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t>HDF/HDF-EOS Workshop XV</a:t>
            </a:r>
            <a:endParaRPr lang="en-US"/>
          </a:p>
        </p:txBody>
      </p:sp>
      <p:sp>
        <p:nvSpPr>
          <p:cNvPr id="7" name="Rectangle 1055"/>
          <p:cNvSpPr>
            <a:spLocks noGrp="1" noChangeArrowheads="1"/>
          </p:cNvSpPr>
          <p:nvPr>
            <p:ph type="sldNum" sz="quarter" idx="12"/>
          </p:nvPr>
        </p:nvSpPr>
        <p:spPr>
          <a:ln/>
        </p:spPr>
        <p:txBody>
          <a:bodyPr/>
          <a:lstStyle>
            <a:lvl1pPr>
              <a:defRPr/>
            </a:lvl1pPr>
          </a:lstStyle>
          <a:p>
            <a:fld id="{024A9CEC-B065-4A1C-B575-9A98871540EE}" type="slidenum">
              <a:rPr lang="en-US"/>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6850125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pic>
      <p:sp>
        <p:nvSpPr>
          <p:cNvPr id="1027" name="Rectangle 1027"/>
          <p:cNvSpPr>
            <a:spLocks noGrp="1" noChangeArrowheads="1"/>
          </p:cNvSpPr>
          <p:nvPr>
            <p:ph type="body" idx="1"/>
          </p:nvPr>
        </p:nvSpPr>
        <p:spPr bwMode="auto">
          <a:xfrm>
            <a:off x="381000" y="990600"/>
            <a:ext cx="8458200" cy="54864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5"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0" y="762000"/>
            <a:ext cx="9144000" cy="762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pic>
      <p:sp>
        <p:nvSpPr>
          <p:cNvPr id="1029" name="Rectangle 1026"/>
          <p:cNvSpPr>
            <a:spLocks noGrp="1" noChangeArrowheads="1"/>
          </p:cNvSpPr>
          <p:nvPr>
            <p:ph type="title"/>
          </p:nvPr>
        </p:nvSpPr>
        <p:spPr bwMode="auto">
          <a:xfrm>
            <a:off x="1143000" y="152400"/>
            <a:ext cx="7010400" cy="5334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3716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solidFill>
                  <a:schemeClr val="bg1"/>
                </a:solidFill>
                <a:latin typeface="Arial" pitchFamily="34" charset="0"/>
                <a:cs typeface="Arial" pitchFamily="34" charset="0"/>
              </a:defRPr>
            </a:lvl1pPr>
          </a:lstStyle>
          <a:p>
            <a:pPr>
              <a:defRPr/>
            </a:pPr>
            <a:r>
              <a:rPr lang="en-US" smtClean="0"/>
              <a:t>Apr. 17-19, 2012</a:t>
            </a:r>
            <a:endParaRPr lang="en-US" dirty="0"/>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smtClean="0">
                <a:solidFill>
                  <a:schemeClr val="bg1"/>
                </a:solidFill>
                <a:latin typeface="Arial" pitchFamily="34" charset="0"/>
                <a:cs typeface="Arial" pitchFamily="34" charset="0"/>
              </a:defRPr>
            </a:lvl1pPr>
          </a:lstStyle>
          <a:p>
            <a:pPr>
              <a:defRPr/>
            </a:pPr>
            <a:r>
              <a:rPr lang="en-US" smtClean="0"/>
              <a:t>HDF/HDF-EOS Workshop XV</a:t>
            </a:r>
            <a:endParaRPr lang="en-US"/>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chemeClr val="bg1"/>
                </a:solidFill>
                <a:latin typeface="Arial" pitchFamily="34" charset="0"/>
              </a:defRPr>
            </a:lvl1pPr>
          </a:lstStyle>
          <a:p>
            <a:fld id="{AED57B00-2272-4B28-88BE-3425C01440B6}" type="slidenum">
              <a:rPr lang="en-US"/>
              <a:pPr/>
              <a:t>‹#›</a:t>
            </a:fld>
            <a:endParaRPr lang="en-US"/>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dirty="0" smtClean="0"/>
              <a:t>www.hdfgroup.org</a:t>
            </a:r>
          </a:p>
        </p:txBody>
      </p:sp>
      <p:pic>
        <p:nvPicPr>
          <p:cNvPr id="1034" name="Picture 1056"/>
          <p:cNvPicPr>
            <a:picLocks noChangeAspect="1" noChangeArrowheads="1"/>
          </p:cNvPicPr>
          <p:nvPr/>
        </p:nvPicPr>
        <p:blipFill>
          <a:blip r:embed="rId1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404813" y="152400"/>
            <a:ext cx="966787" cy="51593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7"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iming>
    <p:tnLst>
      <p:par>
        <p:cTn id="1" dur="indefinite" restart="never" nodeType="tmRoot"/>
      </p:par>
    </p:tnLst>
  </p:timing>
  <p:hf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3000" indent="-228600"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jpeg"/><Relationship Id="rId7" Type="http://schemas.openxmlformats.org/officeDocument/2006/relationships/image" Target="../media/image9.tiff"/><Relationship Id="rId8" Type="http://schemas.openxmlformats.org/officeDocument/2006/relationships/image" Target="../media/image10.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tiff"/><Relationship Id="rId4" Type="http://schemas.openxmlformats.org/officeDocument/2006/relationships/comments" Target="../comments/comment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tiff"/></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w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gif"/></Relationships>
</file>

<file path=ppt/slides/_rels/slide13.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tiff"/><Relationship Id="rId5" Type="http://schemas.openxmlformats.org/officeDocument/2006/relationships/image" Target="../media/image20.tiff"/><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1.tif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8.jpe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7" name="Rectangle 2"/>
          <p:cNvSpPr>
            <a:spLocks noGrp="1" noChangeArrowheads="1"/>
          </p:cNvSpPr>
          <p:nvPr>
            <p:ph type="ctrTitle"/>
          </p:nvPr>
        </p:nvSpPr>
        <p:spPr>
          <a:xfrm>
            <a:off x="304800" y="2209800"/>
            <a:ext cx="8610600" cy="2057400"/>
          </a:xfrm>
        </p:spPr>
        <p:txBody>
          <a:bodyPr/>
          <a:lstStyle/>
          <a:p>
            <a:pPr eaLnBrk="1" hangingPunct="1"/>
            <a:r>
              <a:rPr lang="en-US" dirty="0" smtClean="0"/>
              <a:t>HDF4 Mapping Project Update</a:t>
            </a:r>
            <a:br>
              <a:rPr lang="en-US" dirty="0" smtClean="0"/>
            </a:br>
            <a:r>
              <a:rPr lang="en-US" dirty="0" smtClean="0"/>
              <a:t> </a:t>
            </a:r>
            <a:r>
              <a:rPr lang="en-US" sz="2800" b="1" dirty="0" smtClean="0"/>
              <a:t>www.hdfgroup.org/projects/h4map</a:t>
            </a:r>
            <a:endParaRPr lang="en-US" b="1" dirty="0" smtClean="0"/>
          </a:p>
        </p:txBody>
      </p:sp>
      <p:sp>
        <p:nvSpPr>
          <p:cNvPr id="3074" name="Rectangle 2064"/>
          <p:cNvSpPr>
            <a:spLocks noGrp="1" noChangeArrowheads="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3075" name="Rectangle 2065"/>
          <p:cNvSpPr>
            <a:spLocks noGrp="1" noChangeArrowheads="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3076" name="Rectangle 2066"/>
          <p:cNvSpPr>
            <a:spLocks noGrp="1" noChangeArrowheads="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5C305724-AF33-4D99-9EC3-3B08B3ACFFEB}" type="slidenum">
              <a:rPr lang="en-US" sz="1200">
                <a:solidFill>
                  <a:schemeClr val="bg1"/>
                </a:solidFill>
                <a:latin typeface="Arial" pitchFamily="34" charset="0"/>
              </a:rPr>
              <a:pPr eaLnBrk="1" hangingPunct="1"/>
              <a:t>1</a:t>
            </a:fld>
            <a:endParaRPr lang="en-US" sz="1200" dirty="0">
              <a:solidFill>
                <a:schemeClr val="bg1"/>
              </a:solidFill>
              <a:latin typeface="Arial" pitchFamily="34" charset="0"/>
            </a:endParaRPr>
          </a:p>
        </p:txBody>
      </p:sp>
      <p:sp>
        <p:nvSpPr>
          <p:cNvPr id="3078" name="TextBox 5"/>
          <p:cNvSpPr txBox="1">
            <a:spLocks noChangeArrowheads="1"/>
          </p:cNvSpPr>
          <p:nvPr/>
        </p:nvSpPr>
        <p:spPr bwMode="auto">
          <a:xfrm>
            <a:off x="1401529" y="4221540"/>
            <a:ext cx="6417141" cy="156966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wrap="none">
            <a:no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dirty="0" smtClean="0">
                <a:latin typeface="Arial (Body)"/>
              </a:rPr>
              <a:t>Ruth Aydt </a:t>
            </a:r>
          </a:p>
          <a:p>
            <a:pPr algn="ctr" eaLnBrk="1" hangingPunct="1"/>
            <a:r>
              <a:rPr lang="en-US" sz="1600" dirty="0" smtClean="0">
                <a:latin typeface="Arial (Body)"/>
              </a:rPr>
              <a:t>(aydt@hdfgroup.org)</a:t>
            </a:r>
            <a:endParaRPr lang="en-US" dirty="0" smtClean="0">
              <a:latin typeface="Arial (Body)"/>
            </a:endParaRPr>
          </a:p>
          <a:p>
            <a:pPr algn="ctr" eaLnBrk="1" hangingPunct="1">
              <a:lnSpc>
                <a:spcPct val="150000"/>
              </a:lnSpc>
            </a:pPr>
            <a:r>
              <a:rPr lang="en-US" dirty="0" smtClean="0">
                <a:latin typeface="Arial (Body)"/>
              </a:rPr>
              <a:t>The </a:t>
            </a:r>
            <a:r>
              <a:rPr lang="en-US" dirty="0">
                <a:latin typeface="Arial (Body)"/>
              </a:rPr>
              <a:t>HDF Group</a:t>
            </a:r>
            <a:endParaRPr lang="en-US" dirty="0" smtClean="0">
              <a:latin typeface="Arial (Body)"/>
            </a:endParaRPr>
          </a:p>
          <a:p>
            <a:pPr algn="ctr" eaLnBrk="1" hangingPunct="1"/>
            <a:r>
              <a:rPr lang="en-US" dirty="0" smtClean="0">
                <a:latin typeface="Arial (Body)"/>
              </a:rPr>
              <a:t>The 15</a:t>
            </a:r>
            <a:r>
              <a:rPr lang="en-US" baseline="30000" dirty="0" smtClean="0">
                <a:latin typeface="Arial (Body)"/>
              </a:rPr>
              <a:t>th</a:t>
            </a:r>
            <a:r>
              <a:rPr lang="en-US" dirty="0" smtClean="0">
                <a:latin typeface="Arial (Body)"/>
              </a:rPr>
              <a:t> </a:t>
            </a:r>
            <a:r>
              <a:rPr lang="en-US" dirty="0">
                <a:latin typeface="Arial (Body)"/>
              </a:rPr>
              <a:t>HDF and HDF-EOS Workshop</a:t>
            </a:r>
            <a:endParaRPr lang="en-US" dirty="0" smtClean="0">
              <a:latin typeface="Arial (Body)"/>
            </a:endParaRPr>
          </a:p>
          <a:p>
            <a:pPr algn="ctr" eaLnBrk="1" hangingPunct="1"/>
            <a:r>
              <a:rPr lang="en-US" dirty="0" smtClean="0">
                <a:latin typeface="Arial (Body)"/>
              </a:rPr>
              <a:t>April 17-19, 2012</a:t>
            </a:r>
            <a:endParaRPr lang="en-US" dirty="0">
              <a:latin typeface="Arial (Body)"/>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8" name="Group 37"/>
          <p:cNvGrpSpPr/>
          <p:nvPr/>
        </p:nvGrpSpPr>
        <p:grpSpPr>
          <a:xfrm>
            <a:off x="304800" y="1992313"/>
            <a:ext cx="8458200" cy="1893887"/>
            <a:chOff x="304800" y="1992313"/>
            <a:chExt cx="8458200" cy="1893887"/>
          </a:xfrm>
        </p:grpSpPr>
        <p:sp>
          <p:nvSpPr>
            <p:cNvPr id="37" name="Rounded Rectangle 36"/>
            <p:cNvSpPr/>
            <p:nvPr/>
          </p:nvSpPr>
          <p:spPr bwMode="auto">
            <a:xfrm>
              <a:off x="5029200" y="2438400"/>
              <a:ext cx="3733800" cy="1066800"/>
            </a:xfrm>
            <a:prstGeom prst="roundRect">
              <a:avLst/>
            </a:prstGeom>
            <a:solidFill>
              <a:srgbClr val="FB800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6" name="Rounded Rectangle 35"/>
            <p:cNvSpPr/>
            <p:nvPr/>
          </p:nvSpPr>
          <p:spPr bwMode="auto">
            <a:xfrm>
              <a:off x="304800" y="2971800"/>
              <a:ext cx="3733800" cy="609600"/>
            </a:xfrm>
            <a:prstGeom prst="roundRect">
              <a:avLst/>
            </a:prstGeom>
            <a:solidFill>
              <a:srgbClr val="FB8005"/>
            </a:solidFill>
            <a:ln w="9525" cap="flat" cmpd="sng" algn="ctr">
              <a:solidFill>
                <a:srgbClr val="FF663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1026" name="Picture 2" descr="C:\Users\Administrator\AppData\Local\Microsoft\Windows\Temporary Internet Files\Content.IE5\Q470DV7S\MC900431529[1].png"/>
            <p:cNvPicPr>
              <a:picLocks noChangeAspect="1" noChangeArrowheads="1"/>
            </p:cNvPicPr>
            <p:nvPr/>
          </p:nvPicPr>
          <p:blipFill>
            <a:blip r:embed="rId3" cstate="print"/>
            <a:srcRect/>
            <a:stretch>
              <a:fillRect/>
            </a:stretch>
          </p:blipFill>
          <p:spPr bwMode="auto">
            <a:xfrm>
              <a:off x="3698875" y="1992313"/>
              <a:ext cx="1893887" cy="1893887"/>
            </a:xfrm>
            <a:prstGeom prst="rect">
              <a:avLst/>
            </a:prstGeom>
            <a:noFill/>
          </p:spPr>
        </p:pic>
      </p:grpSp>
      <p:sp>
        <p:nvSpPr>
          <p:cNvPr id="4101" name="Rectangle 8"/>
          <p:cNvSpPr>
            <a:spLocks noGrp="1" noChangeArrowheads="1"/>
          </p:cNvSpPr>
          <p:nvPr>
            <p:ph type="title"/>
          </p:nvPr>
        </p:nvSpPr>
        <p:spPr/>
        <p:txBody>
          <a:bodyPr/>
          <a:lstStyle/>
          <a:p>
            <a:pPr eaLnBrk="1" hangingPunct="1"/>
            <a:r>
              <a:rPr lang="en-US" dirty="0" smtClean="0"/>
              <a:t> Project Motivation</a:t>
            </a:r>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2</a:t>
            </a:fld>
            <a:endParaRPr lang="en-US" sz="1200" dirty="0">
              <a:solidFill>
                <a:schemeClr val="bg1"/>
              </a:solidFill>
              <a:latin typeface="Arial" pitchFamily="34" charset="0"/>
            </a:endParaRPr>
          </a:p>
        </p:txBody>
      </p:sp>
      <p:grpSp>
        <p:nvGrpSpPr>
          <p:cNvPr id="35" name="Group 34"/>
          <p:cNvGrpSpPr/>
          <p:nvPr/>
        </p:nvGrpSpPr>
        <p:grpSpPr>
          <a:xfrm>
            <a:off x="1501688" y="1066800"/>
            <a:ext cx="1298463" cy="1362247"/>
            <a:chOff x="1501688" y="1066800"/>
            <a:chExt cx="1298463" cy="1362247"/>
          </a:xfrm>
        </p:grpSpPr>
        <p:pic>
          <p:nvPicPr>
            <p:cNvPr id="25" name="Picture 24" descr="cd-rom_01.svg.med.png"/>
            <p:cNvPicPr>
              <a:picLocks noChangeAspect="1"/>
            </p:cNvPicPr>
            <p:nvPr/>
          </p:nvPicPr>
          <p:blipFill>
            <a:blip r:embed="rId4" cstate="print"/>
            <a:stretch>
              <a:fillRect/>
            </a:stretch>
          </p:blipFill>
          <p:spPr>
            <a:xfrm>
              <a:off x="1501688" y="1066800"/>
              <a:ext cx="1298463" cy="1362247"/>
            </a:xfrm>
            <a:prstGeom prst="rect">
              <a:avLst/>
            </a:prstGeom>
          </p:spPr>
        </p:pic>
        <p:sp>
          <p:nvSpPr>
            <p:cNvPr id="18" name="TextBox 17"/>
            <p:cNvSpPr txBox="1"/>
            <p:nvPr/>
          </p:nvSpPr>
          <p:spPr>
            <a:xfrm>
              <a:off x="1733678" y="1752600"/>
              <a:ext cx="834483" cy="461665"/>
            </a:xfrm>
            <a:prstGeom prst="rect">
              <a:avLst/>
            </a:prstGeom>
            <a:noFill/>
          </p:spPr>
          <p:txBody>
            <a:bodyPr wrap="none" rtlCol="0">
              <a:spAutoFit/>
            </a:bodyPr>
            <a:lstStyle/>
            <a:p>
              <a:pPr algn="ctr"/>
              <a:r>
                <a:rPr lang="en-US" dirty="0" smtClean="0">
                  <a:latin typeface="Arial"/>
                </a:rPr>
                <a:t>DVD</a:t>
              </a:r>
              <a:endParaRPr lang="en-US" dirty="0"/>
            </a:p>
          </p:txBody>
        </p:sp>
      </p:grpSp>
      <p:sp>
        <p:nvSpPr>
          <p:cNvPr id="20" name="Down Arrow 19"/>
          <p:cNvSpPr/>
          <p:nvPr/>
        </p:nvSpPr>
        <p:spPr bwMode="auto">
          <a:xfrm>
            <a:off x="1922319" y="2488535"/>
            <a:ext cx="457200" cy="6096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22" name="Picture 21" descr="11954226342106192854Machovka_DVD_recorder.svg.med.png"/>
          <p:cNvPicPr>
            <a:picLocks noChangeAspect="1"/>
          </p:cNvPicPr>
          <p:nvPr/>
        </p:nvPicPr>
        <p:blipFill>
          <a:blip r:embed="rId5" cstate="print"/>
          <a:stretch>
            <a:fillRect/>
          </a:stretch>
        </p:blipFill>
        <p:spPr>
          <a:xfrm>
            <a:off x="415638" y="3157623"/>
            <a:ext cx="3470562" cy="304800"/>
          </a:xfrm>
          <a:prstGeom prst="rect">
            <a:avLst/>
          </a:prstGeom>
        </p:spPr>
      </p:pic>
      <p:pic>
        <p:nvPicPr>
          <p:cNvPr id="27" name="Picture 26" descr="vacation-dvd-menu-template-02.jpg"/>
          <p:cNvPicPr>
            <a:picLocks noChangeAspect="1"/>
          </p:cNvPicPr>
          <p:nvPr/>
        </p:nvPicPr>
        <p:blipFill>
          <a:blip r:embed="rId6" cstate="print"/>
          <a:stretch>
            <a:fillRect/>
          </a:stretch>
        </p:blipFill>
        <p:spPr>
          <a:xfrm>
            <a:off x="728519" y="4191000"/>
            <a:ext cx="2844800" cy="2133600"/>
          </a:xfrm>
          <a:prstGeom prst="rect">
            <a:avLst/>
          </a:prstGeom>
          <a:ln>
            <a:solidFill>
              <a:schemeClr val="tx1"/>
            </a:solidFill>
          </a:ln>
        </p:spPr>
      </p:pic>
      <p:sp>
        <p:nvSpPr>
          <p:cNvPr id="28" name="Magnetic Disk 27"/>
          <p:cNvSpPr/>
          <p:nvPr/>
        </p:nvSpPr>
        <p:spPr bwMode="auto">
          <a:xfrm>
            <a:off x="6324600" y="1219200"/>
            <a:ext cx="1066800" cy="685800"/>
          </a:xfrm>
          <a:prstGeom prst="flowChartMagneticDisk">
            <a:avLst/>
          </a:prstGeom>
          <a:solidFill>
            <a:srgbClr val="00E668"/>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sz="1800" dirty="0" smtClean="0">
                <a:latin typeface="Arial"/>
              </a:rPr>
              <a:t>HDF4 file</a:t>
            </a:r>
            <a:endParaRPr kumimoji="0" lang="en-US" sz="1800" b="0" i="0" u="none" strike="noStrike" cap="none" normalizeH="0" baseline="0" dirty="0" smtClean="0">
              <a:ln>
                <a:noFill/>
              </a:ln>
              <a:solidFill>
                <a:schemeClr val="tx1"/>
              </a:solidFill>
              <a:effectLst/>
              <a:latin typeface="Times New Roman" pitchFamily="18" charset="0"/>
            </a:endParaRPr>
          </a:p>
        </p:txBody>
      </p:sp>
      <p:sp>
        <p:nvSpPr>
          <p:cNvPr id="32" name="Down Arrow 31"/>
          <p:cNvSpPr/>
          <p:nvPr/>
        </p:nvSpPr>
        <p:spPr bwMode="auto">
          <a:xfrm>
            <a:off x="1922319" y="3521911"/>
            <a:ext cx="457200" cy="6096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23" name="Group 22"/>
          <p:cNvGrpSpPr/>
          <p:nvPr/>
        </p:nvGrpSpPr>
        <p:grpSpPr>
          <a:xfrm>
            <a:off x="5943600" y="2590800"/>
            <a:ext cx="1828800" cy="762000"/>
            <a:chOff x="5486400" y="3124200"/>
            <a:chExt cx="1905000" cy="914401"/>
          </a:xfrm>
        </p:grpSpPr>
        <p:pic>
          <p:nvPicPr>
            <p:cNvPr id="29" name="Picture 28" descr="HDFview.tiff"/>
            <p:cNvPicPr>
              <a:picLocks noChangeAspect="1"/>
            </p:cNvPicPr>
            <p:nvPr/>
          </p:nvPicPr>
          <p:blipFill>
            <a:blip r:embed="rId7" cstate="print"/>
            <a:stretch>
              <a:fillRect/>
            </a:stretch>
          </p:blipFill>
          <p:spPr>
            <a:xfrm>
              <a:off x="5486400" y="3124200"/>
              <a:ext cx="838200" cy="914401"/>
            </a:xfrm>
            <a:prstGeom prst="rect">
              <a:avLst/>
            </a:prstGeom>
          </p:spPr>
        </p:pic>
        <p:sp>
          <p:nvSpPr>
            <p:cNvPr id="30" name="Snip Single Corner Rectangle 29"/>
            <p:cNvSpPr/>
            <p:nvPr/>
          </p:nvSpPr>
          <p:spPr bwMode="auto">
            <a:xfrm>
              <a:off x="6324600" y="3124200"/>
              <a:ext cx="1066800" cy="914400"/>
            </a:xfrm>
            <a:prstGeom prst="snip1Rect">
              <a:avLst/>
            </a:prstGeom>
            <a:solidFill>
              <a:srgbClr val="00B050"/>
            </a:solidFill>
            <a:ln w="9525" cap="flat" cmpd="sng" algn="ctr">
              <a:solidFill>
                <a:schemeClr val="tx1"/>
              </a:solidFill>
              <a:prstDash val="solid"/>
              <a:round/>
              <a:headEnd type="none" w="med" len="med"/>
              <a:tailEnd type="none" w="med" len="med"/>
            </a:ln>
            <a:effectLst/>
          </p:spPr>
          <p:txBody>
            <a:bodyPr/>
            <a:lstStyle/>
            <a:p>
              <a:r>
                <a:rPr lang="en-US" sz="1800" dirty="0" smtClean="0">
                  <a:latin typeface="Arial"/>
                </a:rPr>
                <a:t>HDF4 Library</a:t>
              </a:r>
              <a:endParaRPr lang="en-US" sz="1800" dirty="0">
                <a:latin typeface="Arial"/>
              </a:endParaRPr>
            </a:p>
          </p:txBody>
        </p:sp>
        <p:sp>
          <p:nvSpPr>
            <p:cNvPr id="21" name="TextBox 20"/>
            <p:cNvSpPr txBox="1"/>
            <p:nvPr/>
          </p:nvSpPr>
          <p:spPr>
            <a:xfrm>
              <a:off x="5569650" y="3124200"/>
              <a:ext cx="754950" cy="215444"/>
            </a:xfrm>
            <a:prstGeom prst="rect">
              <a:avLst/>
            </a:prstGeom>
            <a:noFill/>
          </p:spPr>
          <p:txBody>
            <a:bodyPr wrap="none" lIns="0" tIns="0" rIns="0" bIns="0" rtlCol="0">
              <a:spAutoFit/>
            </a:bodyPr>
            <a:lstStyle/>
            <a:p>
              <a:r>
                <a:rPr lang="en-US" sz="1400" dirty="0" smtClean="0">
                  <a:ln w="18415" cmpd="sng">
                    <a:noFill/>
                    <a:prstDash val="solid"/>
                  </a:ln>
                  <a:solidFill>
                    <a:srgbClr val="FFFFFF"/>
                  </a:solidFill>
                  <a:effectLst>
                    <a:outerShdw blurRad="63500" dir="3600000" algn="tl" rotWithShape="0">
                      <a:srgbClr val="000000">
                        <a:alpha val="70000"/>
                      </a:srgbClr>
                    </a:outerShdw>
                  </a:effectLst>
                  <a:latin typeface="Arial (Body)"/>
                </a:rPr>
                <a:t>HDFView</a:t>
              </a:r>
              <a:endParaRPr lang="en-US" sz="1400" dirty="0">
                <a:ln w="18415" cmpd="sng">
                  <a:noFill/>
                  <a:prstDash val="solid"/>
                </a:ln>
                <a:solidFill>
                  <a:srgbClr val="FFFFFF"/>
                </a:solidFill>
                <a:effectLst>
                  <a:outerShdw blurRad="63500" dir="3600000" algn="tl" rotWithShape="0">
                    <a:srgbClr val="000000">
                      <a:alpha val="70000"/>
                    </a:srgbClr>
                  </a:outerShdw>
                </a:effectLst>
                <a:latin typeface="Arial (Body)"/>
              </a:endParaRPr>
            </a:p>
          </p:txBody>
        </p:sp>
      </p:grpSp>
      <p:sp>
        <p:nvSpPr>
          <p:cNvPr id="26" name="Down Arrow 25"/>
          <p:cNvSpPr/>
          <p:nvPr/>
        </p:nvSpPr>
        <p:spPr bwMode="auto">
          <a:xfrm>
            <a:off x="6629400" y="1981200"/>
            <a:ext cx="457200" cy="5334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3" name="Down Arrow 32"/>
          <p:cNvSpPr/>
          <p:nvPr/>
        </p:nvSpPr>
        <p:spPr bwMode="auto">
          <a:xfrm>
            <a:off x="6629400" y="3429000"/>
            <a:ext cx="457200" cy="5334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34" name="Picture 33" descr="HDFviewCapture2.tiff"/>
          <p:cNvPicPr>
            <a:picLocks noChangeAspect="1"/>
          </p:cNvPicPr>
          <p:nvPr/>
        </p:nvPicPr>
        <p:blipFill>
          <a:blip r:embed="rId8" cstate="print"/>
          <a:stretch>
            <a:fillRect/>
          </a:stretch>
        </p:blipFill>
        <p:spPr>
          <a:xfrm>
            <a:off x="4587412" y="3962400"/>
            <a:ext cx="4480388" cy="25908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32" grpId="0" animBg="1"/>
      <p:bldP spid="26" grpId="0" animBg="1"/>
      <p:bldP spid="33"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p:txBody>
          <a:bodyPr/>
          <a:lstStyle/>
          <a:p>
            <a:pPr eaLnBrk="1" hangingPunct="1"/>
            <a:r>
              <a:rPr lang="en-US" dirty="0" smtClean="0"/>
              <a:t>Project Purpose</a:t>
            </a:r>
          </a:p>
        </p:txBody>
      </p:sp>
      <p:sp>
        <p:nvSpPr>
          <p:cNvPr id="4102" name="Rectangle 9"/>
          <p:cNvSpPr>
            <a:spLocks noGrp="1" noChangeArrowheads="1"/>
          </p:cNvSpPr>
          <p:nvPr>
            <p:ph idx="1"/>
          </p:nvPr>
        </p:nvSpPr>
        <p:spPr>
          <a:xfrm>
            <a:off x="381000" y="2209800"/>
            <a:ext cx="8458200" cy="4343400"/>
          </a:xfrm>
        </p:spPr>
        <p:txBody>
          <a:bodyPr/>
          <a:lstStyle/>
          <a:p>
            <a:pPr algn="ctr" eaLnBrk="1" hangingPunct="1">
              <a:buNone/>
            </a:pPr>
            <a:r>
              <a:rPr lang="en-US" sz="3200" b="1" dirty="0" smtClean="0"/>
              <a:t>Ensure long-term access </a:t>
            </a:r>
          </a:p>
          <a:p>
            <a:pPr algn="ctr" eaLnBrk="1" hangingPunct="1">
              <a:buNone/>
            </a:pPr>
            <a:r>
              <a:rPr lang="en-US" sz="3200" b="1" dirty="0" smtClean="0"/>
              <a:t>to EOS data </a:t>
            </a:r>
          </a:p>
          <a:p>
            <a:pPr algn="ctr" eaLnBrk="1" hangingPunct="1">
              <a:buNone/>
            </a:pPr>
            <a:r>
              <a:rPr lang="en-US" sz="3200" b="1" dirty="0" smtClean="0"/>
              <a:t>stored in HDF4 files.</a:t>
            </a:r>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3</a:t>
            </a:fld>
            <a:endParaRPr lang="en-US" sz="1200">
              <a:solidFill>
                <a:schemeClr val="bg1"/>
              </a:solidFill>
              <a:latin typeface="Arial" pitchFamily="34" charset="0"/>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37" name="Straight Connector 36"/>
          <p:cNvCxnSpPr/>
          <p:nvPr/>
        </p:nvCxnSpPr>
        <p:spPr bwMode="auto">
          <a:xfrm>
            <a:off x="4800600" y="838200"/>
            <a:ext cx="0" cy="5791200"/>
          </a:xfrm>
          <a:prstGeom prst="line">
            <a:avLst/>
          </a:prstGeom>
          <a:ln w="12700" cmpd="sng">
            <a:solidFill>
              <a:srgbClr val="C00000"/>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sp>
        <p:nvSpPr>
          <p:cNvPr id="4101" name="Rectangle 8"/>
          <p:cNvSpPr>
            <a:spLocks noGrp="1" noChangeArrowheads="1"/>
          </p:cNvSpPr>
          <p:nvPr>
            <p:ph type="title"/>
          </p:nvPr>
        </p:nvSpPr>
        <p:spPr/>
        <p:txBody>
          <a:bodyPr/>
          <a:lstStyle/>
          <a:p>
            <a:pPr eaLnBrk="1" hangingPunct="1"/>
            <a:r>
              <a:rPr lang="en-US" dirty="0" smtClean="0"/>
              <a:t>Project Scope</a:t>
            </a:r>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4</a:t>
            </a:fld>
            <a:endParaRPr lang="en-US" sz="1200">
              <a:solidFill>
                <a:schemeClr val="bg1"/>
              </a:solidFill>
              <a:latin typeface="Arial" pitchFamily="34" charset="0"/>
            </a:endParaRPr>
          </a:p>
        </p:txBody>
      </p:sp>
      <p:sp>
        <p:nvSpPr>
          <p:cNvPr id="7" name="Rectangle 6"/>
          <p:cNvSpPr/>
          <p:nvPr/>
        </p:nvSpPr>
        <p:spPr bwMode="auto">
          <a:xfrm>
            <a:off x="0" y="1219200"/>
            <a:ext cx="8382000" cy="381000"/>
          </a:xfrm>
          <a:prstGeom prst="rect">
            <a:avLst/>
          </a:prstGeom>
          <a:gradFill flip="none" rotWithShape="1">
            <a:gsLst>
              <a:gs pos="0">
                <a:srgbClr val="00B050"/>
              </a:gs>
              <a:gs pos="63000">
                <a:srgbClr val="00B050"/>
              </a:gs>
              <a:gs pos="64000">
                <a:srgbClr val="00B050"/>
              </a:gs>
              <a:gs pos="94000">
                <a:srgbClr val="00B050"/>
              </a:gs>
              <a:gs pos="94000">
                <a:srgbClr val="00B050"/>
              </a:gs>
              <a:gs pos="64000">
                <a:schemeClr val="accent1">
                  <a:tint val="44500"/>
                  <a:satMod val="160000"/>
                </a:schemeClr>
              </a:gs>
              <a:gs pos="100000">
                <a:schemeClr val="accent1">
                  <a:tint val="23500"/>
                  <a:satMod val="160000"/>
                </a:schemeClr>
              </a:gs>
            </a:gsLst>
            <a:lin ang="0" scaled="1"/>
            <a:tileRect/>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HDF4 Library</a:t>
            </a:r>
          </a:p>
        </p:txBody>
      </p:sp>
      <p:sp>
        <p:nvSpPr>
          <p:cNvPr id="18" name="Rectangle 17"/>
          <p:cNvSpPr/>
          <p:nvPr/>
        </p:nvSpPr>
        <p:spPr bwMode="auto">
          <a:xfrm>
            <a:off x="533400" y="1752600"/>
            <a:ext cx="6477000" cy="381000"/>
          </a:xfrm>
          <a:prstGeom prst="rect">
            <a:avLst/>
          </a:prstGeom>
          <a:solidFill>
            <a:srgbClr val="00E668"/>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HDF4 Files</a:t>
            </a:r>
            <a:r>
              <a:rPr kumimoji="0" lang="en-US" sz="2400" b="0" i="0" u="none" strike="noStrike" cap="none" normalizeH="0" dirty="0" smtClean="0">
                <a:ln>
                  <a:noFill/>
                </a:ln>
                <a:solidFill>
                  <a:schemeClr val="tx1"/>
                </a:solidFill>
                <a:effectLst/>
                <a:latin typeface="Arial (Body)"/>
              </a:rPr>
              <a:t> with EOS Data produced</a:t>
            </a:r>
            <a:endParaRPr kumimoji="0" lang="en-US" sz="2400" b="0" i="0" u="none" strike="noStrike" cap="none" normalizeH="0" baseline="0" dirty="0" smtClean="0">
              <a:ln>
                <a:noFill/>
              </a:ln>
              <a:solidFill>
                <a:schemeClr val="tx1"/>
              </a:solidFill>
              <a:effectLst/>
              <a:latin typeface="Arial (Body)"/>
            </a:endParaRPr>
          </a:p>
        </p:txBody>
      </p:sp>
      <p:sp>
        <p:nvSpPr>
          <p:cNvPr id="19" name="Rectangle 18"/>
          <p:cNvSpPr/>
          <p:nvPr/>
        </p:nvSpPr>
        <p:spPr bwMode="auto">
          <a:xfrm>
            <a:off x="533400" y="2286000"/>
            <a:ext cx="8610600" cy="381000"/>
          </a:xfrm>
          <a:prstGeom prst="rect">
            <a:avLst/>
          </a:prstGeom>
          <a:solidFill>
            <a:srgbClr val="69FFAD"/>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Body)"/>
              </a:rPr>
              <a:t>HDF4 Files</a:t>
            </a:r>
            <a:r>
              <a:rPr kumimoji="0" lang="en-US" sz="2400" b="0" i="0" u="none" strike="noStrike" cap="none" normalizeH="0" dirty="0" smtClean="0">
                <a:ln>
                  <a:noFill/>
                </a:ln>
                <a:solidFill>
                  <a:schemeClr val="tx1"/>
                </a:solidFill>
                <a:effectLst/>
                <a:latin typeface="Arial (Body)"/>
              </a:rPr>
              <a:t> with EOS Data valuable to community</a:t>
            </a:r>
            <a:endParaRPr kumimoji="0" lang="en-US" sz="2400" b="0" i="0" u="none" strike="noStrike" cap="none" normalizeH="0" baseline="0" dirty="0" smtClean="0">
              <a:ln>
                <a:noFill/>
              </a:ln>
              <a:solidFill>
                <a:schemeClr val="tx1"/>
              </a:solidFill>
              <a:effectLst/>
              <a:latin typeface="Arial (Body)"/>
            </a:endParaRPr>
          </a:p>
        </p:txBody>
      </p:sp>
      <p:grpSp>
        <p:nvGrpSpPr>
          <p:cNvPr id="36" name="Group 35"/>
          <p:cNvGrpSpPr/>
          <p:nvPr/>
        </p:nvGrpSpPr>
        <p:grpSpPr>
          <a:xfrm>
            <a:off x="228600" y="2819400"/>
            <a:ext cx="8915400" cy="3733800"/>
            <a:chOff x="228600" y="2819400"/>
            <a:chExt cx="8915400" cy="3733800"/>
          </a:xfrm>
        </p:grpSpPr>
        <p:sp>
          <p:nvSpPr>
            <p:cNvPr id="32" name="Rectangle 31"/>
            <p:cNvSpPr/>
            <p:nvPr/>
          </p:nvSpPr>
          <p:spPr bwMode="auto">
            <a:xfrm>
              <a:off x="228600" y="2819400"/>
              <a:ext cx="8763000" cy="3733800"/>
            </a:xfrm>
            <a:prstGeom prst="rect">
              <a:avLst/>
            </a:prstGeom>
            <a:solidFill>
              <a:srgbClr val="757F8B">
                <a:alpha val="22000"/>
              </a:srgbClr>
            </a:solidFill>
            <a:ln w="9525" cap="flat" cmpd="sng" algn="ctr">
              <a:solidFill>
                <a:schemeClr val="tx1"/>
              </a:solidFill>
              <a:prstDash val="solid"/>
              <a:round/>
              <a:headEnd type="none" w="med" len="med"/>
              <a:tailEnd type="none" w="med" len="med"/>
            </a:ln>
            <a:effectLst/>
          </p:spPr>
          <p:txBody>
            <a:bodyPr vert="horz" wrap="none" lIns="91440" tIns="45720" rIns="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Body)"/>
                </a:rPr>
                <a:t>HDF4 </a:t>
              </a:r>
            </a:p>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Body)"/>
                </a:rPr>
                <a:t>Mapping </a:t>
              </a:r>
            </a:p>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Body)"/>
                </a:rPr>
                <a:t>Project </a:t>
              </a:r>
            </a:p>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Body)"/>
                </a:rPr>
                <a:t>Scope</a:t>
              </a:r>
            </a:p>
          </p:txBody>
        </p:sp>
        <p:sp>
          <p:nvSpPr>
            <p:cNvPr id="13" name="Rectangle 12"/>
            <p:cNvSpPr/>
            <p:nvPr/>
          </p:nvSpPr>
          <p:spPr bwMode="auto">
            <a:xfrm>
              <a:off x="4572000" y="6096000"/>
              <a:ext cx="4572000" cy="381000"/>
            </a:xfrm>
            <a:prstGeom prst="rect">
              <a:avLst/>
            </a:prstGeom>
            <a:solidFill>
              <a:srgbClr val="00CC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dirty="0" smtClean="0">
                  <a:latin typeface="Arial (Body)"/>
                </a:rPr>
                <a:t>HDF4 File Content Maps</a:t>
              </a:r>
            </a:p>
          </p:txBody>
        </p:sp>
        <p:sp>
          <p:nvSpPr>
            <p:cNvPr id="10" name="Rectangle 9"/>
            <p:cNvSpPr/>
            <p:nvPr/>
          </p:nvSpPr>
          <p:spPr bwMode="auto">
            <a:xfrm>
              <a:off x="3581400" y="4429155"/>
              <a:ext cx="99060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4724400" y="4876800"/>
              <a:ext cx="1524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2819400" y="3810000"/>
              <a:ext cx="381000" cy="381000"/>
            </a:xfrm>
            <a:prstGeom prst="rect">
              <a:avLst/>
            </a:prstGeom>
            <a:solidFill>
              <a:srgbClr val="8FE2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3" name="Rectangle 22"/>
            <p:cNvSpPr>
              <a:spLocks noChangeAspect="1"/>
            </p:cNvSpPr>
            <p:nvPr/>
          </p:nvSpPr>
          <p:spPr bwMode="auto">
            <a:xfrm rot="2700000">
              <a:off x="1964176" y="2931693"/>
              <a:ext cx="285730" cy="285730"/>
            </a:xfrm>
            <a:prstGeom prst="rect">
              <a:avLst/>
            </a:prstGeom>
            <a:solidFill>
              <a:srgbClr val="FB800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4" name="TextBox 23"/>
            <p:cNvSpPr txBox="1"/>
            <p:nvPr/>
          </p:nvSpPr>
          <p:spPr>
            <a:xfrm>
              <a:off x="2362200" y="2874503"/>
              <a:ext cx="1154483" cy="400110"/>
            </a:xfrm>
            <a:prstGeom prst="rect">
              <a:avLst/>
            </a:prstGeom>
            <a:noFill/>
          </p:spPr>
          <p:txBody>
            <a:bodyPr wrap="none" rtlCol="0">
              <a:spAutoFit/>
            </a:bodyPr>
            <a:lstStyle/>
            <a:p>
              <a:r>
                <a:rPr lang="en-US" sz="2000" dirty="0" smtClean="0">
                  <a:latin typeface="Arial (Body)"/>
                </a:rPr>
                <a:t>Concern</a:t>
              </a:r>
              <a:endParaRPr lang="en-US" sz="2000" dirty="0">
                <a:latin typeface="Arial (Body)"/>
              </a:endParaRPr>
            </a:p>
          </p:txBody>
        </p:sp>
        <p:sp>
          <p:nvSpPr>
            <p:cNvPr id="25" name="Rectangle 24"/>
            <p:cNvSpPr>
              <a:spLocks noChangeAspect="1"/>
            </p:cNvSpPr>
            <p:nvPr/>
          </p:nvSpPr>
          <p:spPr bwMode="auto">
            <a:xfrm rot="2700000">
              <a:off x="2322093" y="3388893"/>
              <a:ext cx="285730" cy="28573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6" name="TextBox 25"/>
            <p:cNvSpPr txBox="1"/>
            <p:nvPr/>
          </p:nvSpPr>
          <p:spPr>
            <a:xfrm>
              <a:off x="2669600" y="3331703"/>
              <a:ext cx="683200" cy="400110"/>
            </a:xfrm>
            <a:prstGeom prst="rect">
              <a:avLst/>
            </a:prstGeom>
            <a:noFill/>
          </p:spPr>
          <p:txBody>
            <a:bodyPr wrap="none" rtlCol="0">
              <a:spAutoFit/>
            </a:bodyPr>
            <a:lstStyle/>
            <a:p>
              <a:r>
                <a:rPr lang="en-US" sz="2000" dirty="0" smtClean="0">
                  <a:latin typeface="Arial (Body)"/>
                </a:rPr>
                <a:t>Idea</a:t>
              </a:r>
              <a:endParaRPr lang="en-US" sz="2000" dirty="0">
                <a:latin typeface="Arial (Body)"/>
              </a:endParaRPr>
            </a:p>
          </p:txBody>
        </p:sp>
        <p:sp>
          <p:nvSpPr>
            <p:cNvPr id="27" name="TextBox 26"/>
            <p:cNvSpPr txBox="1"/>
            <p:nvPr/>
          </p:nvSpPr>
          <p:spPr>
            <a:xfrm>
              <a:off x="3200400" y="3810000"/>
              <a:ext cx="3341027" cy="400110"/>
            </a:xfrm>
            <a:prstGeom prst="rect">
              <a:avLst/>
            </a:prstGeom>
            <a:noFill/>
          </p:spPr>
          <p:txBody>
            <a:bodyPr wrap="none" rtlCol="0">
              <a:spAutoFit/>
            </a:bodyPr>
            <a:lstStyle/>
            <a:p>
              <a:r>
                <a:rPr lang="en-US" sz="2000" i="1" dirty="0" smtClean="0">
                  <a:latin typeface="Arial (Body)"/>
                </a:rPr>
                <a:t>Proof of Concept Prototype</a:t>
              </a:r>
              <a:endParaRPr lang="en-US" sz="2000" i="1" dirty="0">
                <a:latin typeface="Arial (Body)"/>
              </a:endParaRPr>
            </a:p>
          </p:txBody>
        </p:sp>
        <p:sp>
          <p:nvSpPr>
            <p:cNvPr id="28" name="TextBox 27"/>
            <p:cNvSpPr txBox="1"/>
            <p:nvPr/>
          </p:nvSpPr>
          <p:spPr>
            <a:xfrm>
              <a:off x="6951323" y="4419600"/>
              <a:ext cx="1202396" cy="400110"/>
            </a:xfrm>
            <a:prstGeom prst="rect">
              <a:avLst/>
            </a:prstGeom>
            <a:noFill/>
          </p:spPr>
          <p:txBody>
            <a:bodyPr wrap="none" rtlCol="0">
              <a:spAutoFit/>
            </a:bodyPr>
            <a:lstStyle/>
            <a:p>
              <a:r>
                <a:rPr lang="en-US" sz="2000" i="1" dirty="0" smtClean="0">
                  <a:latin typeface="Arial (Body)"/>
                </a:rPr>
                <a:t> Product</a:t>
              </a:r>
              <a:endParaRPr lang="en-US" sz="2000" i="1" dirty="0">
                <a:latin typeface="Arial (Body)"/>
              </a:endParaRPr>
            </a:p>
          </p:txBody>
        </p:sp>
        <p:sp>
          <p:nvSpPr>
            <p:cNvPr id="29" name="Rectangle 28"/>
            <p:cNvSpPr/>
            <p:nvPr/>
          </p:nvSpPr>
          <p:spPr bwMode="auto">
            <a:xfrm>
              <a:off x="4572000" y="4429155"/>
              <a:ext cx="2438400" cy="381000"/>
            </a:xfrm>
            <a:prstGeom prst="rect">
              <a:avLst/>
            </a:prstGeom>
            <a:solidFill>
              <a:srgbClr val="0070C0">
                <a:alpha val="6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0" name="TextBox 29"/>
            <p:cNvSpPr txBox="1"/>
            <p:nvPr/>
          </p:nvSpPr>
          <p:spPr>
            <a:xfrm>
              <a:off x="3505200" y="4419600"/>
              <a:ext cx="1127232" cy="400110"/>
            </a:xfrm>
            <a:prstGeom prst="rect">
              <a:avLst/>
            </a:prstGeom>
            <a:noFill/>
          </p:spPr>
          <p:txBody>
            <a:bodyPr wrap="none" rtlCol="0">
              <a:spAutoFit/>
            </a:bodyPr>
            <a:lstStyle/>
            <a:p>
              <a:r>
                <a:rPr lang="en-US" sz="2000" i="1" dirty="0" smtClean="0">
                  <a:latin typeface="Arial (Body)"/>
                </a:rPr>
                <a:t>Develop</a:t>
              </a:r>
              <a:endParaRPr lang="en-US" sz="2000" i="1" dirty="0">
                <a:latin typeface="Arial (Body)"/>
              </a:endParaRPr>
            </a:p>
          </p:txBody>
        </p:sp>
        <p:sp>
          <p:nvSpPr>
            <p:cNvPr id="31" name="TextBox 30"/>
            <p:cNvSpPr txBox="1"/>
            <p:nvPr/>
          </p:nvSpPr>
          <p:spPr>
            <a:xfrm>
              <a:off x="4724400" y="4419600"/>
              <a:ext cx="1082348" cy="400110"/>
            </a:xfrm>
            <a:prstGeom prst="rect">
              <a:avLst/>
            </a:prstGeom>
            <a:noFill/>
          </p:spPr>
          <p:txBody>
            <a:bodyPr wrap="none" rtlCol="0">
              <a:spAutoFit/>
            </a:bodyPr>
            <a:lstStyle/>
            <a:p>
              <a:r>
                <a:rPr lang="en-US" sz="2000" i="1" dirty="0" smtClean="0">
                  <a:latin typeface="Arial (Body)"/>
                </a:rPr>
                <a:t>Support</a:t>
              </a:r>
              <a:endParaRPr lang="en-US" sz="2000" i="1" dirty="0">
                <a:latin typeface="Arial (Body)"/>
              </a:endParaRPr>
            </a:p>
          </p:txBody>
        </p:sp>
        <p:sp>
          <p:nvSpPr>
            <p:cNvPr id="33" name="Rectangle 32"/>
            <p:cNvSpPr/>
            <p:nvPr/>
          </p:nvSpPr>
          <p:spPr bwMode="auto">
            <a:xfrm>
              <a:off x="4953000" y="5410200"/>
              <a:ext cx="304800" cy="381000"/>
            </a:xfrm>
            <a:prstGeom prst="rect">
              <a:avLst/>
            </a:prstGeom>
            <a:solidFill>
              <a:srgbClr val="002060"/>
            </a:solidFill>
            <a:ln w="9525" cap="flat" cmpd="sng" algn="ctr">
              <a:solidFill>
                <a:schemeClr val="tx1"/>
              </a:solidFill>
              <a:prstDash val="sysDash"/>
              <a:round/>
              <a:headEnd type="none" w="med" len="med"/>
              <a:tailEnd type="none" w="med" len="med"/>
            </a:ln>
            <a:effectLst>
              <a:outerShdw blurRad="50800" dist="50800" dir="5400000" algn="ctr" rotWithShape="0">
                <a:schemeClr val="accent3">
                  <a:lumMod val="65000"/>
                </a:schemeClr>
              </a:outerShdw>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rPr>
                <a:t>?</a:t>
              </a:r>
            </a:p>
          </p:txBody>
        </p:sp>
        <p:sp>
          <p:nvSpPr>
            <p:cNvPr id="34" name="TextBox 33"/>
            <p:cNvSpPr txBox="1"/>
            <p:nvPr/>
          </p:nvSpPr>
          <p:spPr>
            <a:xfrm>
              <a:off x="4876800" y="4876800"/>
              <a:ext cx="3838038" cy="400110"/>
            </a:xfrm>
            <a:prstGeom prst="rect">
              <a:avLst/>
            </a:prstGeom>
            <a:noFill/>
          </p:spPr>
          <p:txBody>
            <a:bodyPr wrap="none" rtlCol="0">
              <a:spAutoFit/>
            </a:bodyPr>
            <a:lstStyle/>
            <a:p>
              <a:r>
                <a:rPr lang="en-US" sz="2000" i="1" dirty="0" smtClean="0">
                  <a:latin typeface="Arial (Body)"/>
                </a:rPr>
                <a:t>Verification Requirements Study</a:t>
              </a:r>
              <a:endParaRPr lang="en-US" sz="2000" i="1" dirty="0">
                <a:latin typeface="Arial (Body)"/>
              </a:endParaRPr>
            </a:p>
          </p:txBody>
        </p:sp>
        <p:sp>
          <p:nvSpPr>
            <p:cNvPr id="35" name="TextBox 34"/>
            <p:cNvSpPr txBox="1"/>
            <p:nvPr/>
          </p:nvSpPr>
          <p:spPr>
            <a:xfrm>
              <a:off x="5257800" y="5410200"/>
              <a:ext cx="3331259" cy="400110"/>
            </a:xfrm>
            <a:prstGeom prst="rect">
              <a:avLst/>
            </a:prstGeom>
            <a:noFill/>
            <a:ln>
              <a:noFill/>
              <a:prstDash val="sysDash"/>
            </a:ln>
          </p:spPr>
          <p:txBody>
            <a:bodyPr wrap="none" rtlCol="0">
              <a:spAutoFit/>
            </a:bodyPr>
            <a:lstStyle/>
            <a:p>
              <a:r>
                <a:rPr lang="en-US" sz="2000" i="1" dirty="0" smtClean="0">
                  <a:solidFill>
                    <a:schemeClr val="accent3">
                      <a:lumMod val="75000"/>
                    </a:schemeClr>
                  </a:solidFill>
                  <a:effectLst>
                    <a:outerShdw blurRad="38100" dist="38100" dir="2700000" algn="tl">
                      <a:srgbClr val="000000">
                        <a:alpha val="43137"/>
                      </a:srgbClr>
                    </a:outerShdw>
                  </a:effectLst>
                  <a:latin typeface="Arial (Body)"/>
                </a:rPr>
                <a:t>Verification Implementation</a:t>
              </a:r>
              <a:endParaRPr lang="en-US" sz="2000" i="1" dirty="0">
                <a:solidFill>
                  <a:schemeClr val="accent3">
                    <a:lumMod val="75000"/>
                  </a:schemeClr>
                </a:solidFill>
                <a:effectLst>
                  <a:outerShdw blurRad="38100" dist="38100" dir="2700000" algn="tl">
                    <a:srgbClr val="000000">
                      <a:alpha val="43137"/>
                    </a:srgbClr>
                  </a:outerShdw>
                </a:effectLst>
                <a:latin typeface="Arial (Body)"/>
              </a:endParaRPr>
            </a:p>
          </p:txBody>
        </p:sp>
      </p:grpSp>
      <p:sp>
        <p:nvSpPr>
          <p:cNvPr id="40" name="Right Arrow 39"/>
          <p:cNvSpPr/>
          <p:nvPr/>
        </p:nvSpPr>
        <p:spPr bwMode="auto">
          <a:xfrm>
            <a:off x="457200" y="838200"/>
            <a:ext cx="2514600" cy="381000"/>
          </a:xfrm>
          <a:prstGeom prst="rightArrow">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Body)"/>
              </a:rPr>
              <a:t>Time</a:t>
            </a:r>
          </a:p>
        </p:txBody>
      </p:sp>
      <p:sp>
        <p:nvSpPr>
          <p:cNvPr id="41" name="TextBox 40"/>
          <p:cNvSpPr txBox="1"/>
          <p:nvPr/>
        </p:nvSpPr>
        <p:spPr>
          <a:xfrm>
            <a:off x="4800600" y="838200"/>
            <a:ext cx="1186543" cy="338554"/>
          </a:xfrm>
          <a:prstGeom prst="rect">
            <a:avLst/>
          </a:prstGeom>
          <a:noFill/>
        </p:spPr>
        <p:txBody>
          <a:bodyPr wrap="none" rtlCol="0">
            <a:spAutoFit/>
          </a:bodyPr>
          <a:lstStyle/>
          <a:p>
            <a:r>
              <a:rPr lang="en-US" sz="1600" dirty="0" smtClean="0">
                <a:solidFill>
                  <a:srgbClr val="C00000"/>
                </a:solidFill>
                <a:latin typeface="Comic Sans MS" pitchFamily="66" charset="0"/>
              </a:rPr>
              <a:t>April 2012</a:t>
            </a:r>
            <a:endParaRPr lang="en-US" sz="1600" dirty="0">
              <a:solidFill>
                <a:srgbClr val="C00000"/>
              </a:solidFill>
              <a:latin typeface="Comic Sans MS" pitchFamily="66"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447800" y="152400"/>
            <a:ext cx="6248400" cy="533400"/>
          </a:xfrm>
        </p:spPr>
        <p:txBody>
          <a:bodyPr/>
          <a:lstStyle/>
          <a:p>
            <a:pPr eaLnBrk="1" hangingPunct="1"/>
            <a:r>
              <a:rPr lang="en-US" dirty="0" smtClean="0"/>
              <a:t>Concern – Workshop VIII (2004)</a:t>
            </a:r>
          </a:p>
        </p:txBody>
      </p:sp>
      <p:sp>
        <p:nvSpPr>
          <p:cNvPr id="4102" name="Rectangle 9"/>
          <p:cNvSpPr>
            <a:spLocks noGrp="1" noChangeArrowheads="1"/>
          </p:cNvSpPr>
          <p:nvPr>
            <p:ph idx="1"/>
          </p:nvPr>
        </p:nvSpPr>
        <p:spPr>
          <a:xfrm>
            <a:off x="381000" y="914400"/>
            <a:ext cx="8458200" cy="5486400"/>
          </a:xfrm>
        </p:spPr>
        <p:txBody>
          <a:bodyPr/>
          <a:lstStyle/>
          <a:p>
            <a:pPr marL="0" indent="0" eaLnBrk="1" hangingPunct="1">
              <a:spcBef>
                <a:spcPts val="0"/>
              </a:spcBef>
              <a:buNone/>
            </a:pPr>
            <a:r>
              <a:rPr lang="en-US" sz="2400" dirty="0" smtClean="0"/>
              <a:t>“</a:t>
            </a:r>
            <a:r>
              <a:rPr lang="en-US" sz="2400" b="1" dirty="0" smtClean="0"/>
              <a:t>HDF and HDF EOS: Implications for Long-Term Archiving and Data Access</a:t>
            </a:r>
            <a:r>
              <a:rPr lang="en-US" sz="2400" dirty="0" smtClean="0"/>
              <a:t>” 	 - Ruth </a:t>
            </a:r>
            <a:r>
              <a:rPr lang="en-US" sz="2400" dirty="0" err="1" smtClean="0"/>
              <a:t>Duerr</a:t>
            </a:r>
            <a:r>
              <a:rPr lang="en-US" sz="2400" dirty="0" smtClean="0"/>
              <a:t>, NSIDC</a:t>
            </a:r>
          </a:p>
          <a:p>
            <a:pPr eaLnBrk="1" hangingPunct="1">
              <a:buNone/>
            </a:pPr>
            <a:endParaRPr lang="en-US" sz="2400" dirty="0" smtClean="0"/>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5</a:t>
            </a:fld>
            <a:endParaRPr lang="en-US" sz="1200">
              <a:solidFill>
                <a:schemeClr val="bg1"/>
              </a:solidFill>
              <a:latin typeface="Arial" pitchFamily="34" charset="0"/>
            </a:endParaRPr>
          </a:p>
        </p:txBody>
      </p:sp>
      <p:sp>
        <p:nvSpPr>
          <p:cNvPr id="9" name="Rectangle 8"/>
          <p:cNvSpPr>
            <a:spLocks noChangeAspect="1"/>
          </p:cNvSpPr>
          <p:nvPr/>
        </p:nvSpPr>
        <p:spPr bwMode="auto">
          <a:xfrm rot="2700000">
            <a:off x="8593576" y="287777"/>
            <a:ext cx="285730" cy="285730"/>
          </a:xfrm>
          <a:prstGeom prst="rect">
            <a:avLst/>
          </a:prstGeom>
          <a:solidFill>
            <a:srgbClr val="FB800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10" name="Picture 9" descr="RuthDuerrFinal.tiff"/>
          <p:cNvPicPr>
            <a:picLocks noChangeAspect="1"/>
          </p:cNvPicPr>
          <p:nvPr/>
        </p:nvPicPr>
        <p:blipFill>
          <a:blip r:embed="rId3" cstate="print"/>
          <a:stretch>
            <a:fillRect/>
          </a:stretch>
        </p:blipFill>
        <p:spPr>
          <a:xfrm>
            <a:off x="228600" y="1981200"/>
            <a:ext cx="5921738" cy="4428967"/>
          </a:xfrm>
          <a:prstGeom prst="rect">
            <a:avLst/>
          </a:prstGeom>
        </p:spPr>
      </p:pic>
      <p:sp>
        <p:nvSpPr>
          <p:cNvPr id="11" name="TextBox 10"/>
          <p:cNvSpPr txBox="1"/>
          <p:nvPr/>
        </p:nvSpPr>
        <p:spPr>
          <a:xfrm>
            <a:off x="6172200" y="2514600"/>
            <a:ext cx="2743200" cy="2677656"/>
          </a:xfrm>
          <a:prstGeom prst="rect">
            <a:avLst/>
          </a:prstGeom>
          <a:noFill/>
        </p:spPr>
        <p:txBody>
          <a:bodyPr wrap="square" rtlCol="0">
            <a:spAutoFit/>
          </a:bodyPr>
          <a:lstStyle/>
          <a:p>
            <a:r>
              <a:rPr lang="en-US" dirty="0" smtClean="0">
                <a:latin typeface="Arial (Body)"/>
              </a:rPr>
              <a:t>Slide Notes:</a:t>
            </a:r>
          </a:p>
          <a:p>
            <a:endParaRPr lang="en-US" dirty="0" smtClean="0">
              <a:latin typeface="Candara" pitchFamily="34" charset="0"/>
            </a:endParaRPr>
          </a:p>
          <a:p>
            <a:r>
              <a:rPr lang="en-US" dirty="0" smtClean="0">
                <a:latin typeface="Candara" pitchFamily="34" charset="0"/>
              </a:rPr>
              <a:t>“</a:t>
            </a:r>
            <a:r>
              <a:rPr lang="en-US" i="1" dirty="0" smtClean="0">
                <a:latin typeface="Candara" pitchFamily="34" charset="0"/>
              </a:rPr>
              <a:t>Without human readability you are locked into having to maintain the read software forever!”</a:t>
            </a:r>
            <a:endParaRPr lang="en-US" dirty="0">
              <a:latin typeface="Candara" pitchFamily="34" charset="0"/>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447800" y="152400"/>
            <a:ext cx="7010400" cy="533400"/>
          </a:xfrm>
        </p:spPr>
        <p:txBody>
          <a:bodyPr/>
          <a:lstStyle/>
          <a:p>
            <a:pPr eaLnBrk="1" hangingPunct="1"/>
            <a:r>
              <a:rPr lang="en-US" dirty="0" smtClean="0"/>
              <a:t>Idea – Workshop X (2006)</a:t>
            </a:r>
          </a:p>
        </p:txBody>
      </p:sp>
      <p:sp>
        <p:nvSpPr>
          <p:cNvPr id="4102" name="Rectangle 9"/>
          <p:cNvSpPr>
            <a:spLocks noGrp="1" noChangeArrowheads="1"/>
          </p:cNvSpPr>
          <p:nvPr>
            <p:ph idx="1"/>
          </p:nvPr>
        </p:nvSpPr>
        <p:spPr>
          <a:xfrm>
            <a:off x="381000" y="914400"/>
            <a:ext cx="8458200" cy="5486400"/>
          </a:xfrm>
        </p:spPr>
        <p:txBody>
          <a:bodyPr/>
          <a:lstStyle/>
          <a:p>
            <a:pPr marL="0" indent="0" eaLnBrk="1" hangingPunct="1">
              <a:spcBef>
                <a:spcPts val="0"/>
              </a:spcBef>
              <a:buNone/>
            </a:pPr>
            <a:r>
              <a:rPr lang="en-US" sz="2400" dirty="0" smtClean="0"/>
              <a:t>“Leveraging HDF Utilities”  - Chris </a:t>
            </a:r>
            <a:r>
              <a:rPr lang="en-US" sz="2400" dirty="0" err="1" smtClean="0"/>
              <a:t>Lynnes</a:t>
            </a:r>
            <a:r>
              <a:rPr lang="en-US" sz="2400" dirty="0" smtClean="0"/>
              <a:t>, GES-DISC</a:t>
            </a:r>
          </a:p>
          <a:p>
            <a:pPr eaLnBrk="1" hangingPunct="1">
              <a:buNone/>
            </a:pPr>
            <a:endParaRPr lang="en-US" sz="2400" dirty="0" smtClean="0"/>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6</a:t>
            </a:fld>
            <a:endParaRPr lang="en-US" sz="1200">
              <a:solidFill>
                <a:schemeClr val="bg1"/>
              </a:solidFill>
              <a:latin typeface="Arial" pitchFamily="34" charset="0"/>
            </a:endParaRPr>
          </a:p>
        </p:txBody>
      </p:sp>
      <p:pic>
        <p:nvPicPr>
          <p:cNvPr id="7" name="Picture 6" descr="ChrisLynnes.tiff"/>
          <p:cNvPicPr>
            <a:picLocks noChangeAspect="1"/>
          </p:cNvPicPr>
          <p:nvPr/>
        </p:nvPicPr>
        <p:blipFill>
          <a:blip r:embed="rId3" cstate="print"/>
          <a:stretch>
            <a:fillRect/>
          </a:stretch>
        </p:blipFill>
        <p:spPr>
          <a:xfrm>
            <a:off x="1299952" y="1600200"/>
            <a:ext cx="6548648" cy="4876800"/>
          </a:xfrm>
          <a:prstGeom prst="rect">
            <a:avLst/>
          </a:prstGeom>
        </p:spPr>
      </p:pic>
      <p:sp>
        <p:nvSpPr>
          <p:cNvPr id="8" name="Rectangle 7"/>
          <p:cNvSpPr>
            <a:spLocks noChangeAspect="1"/>
          </p:cNvSpPr>
          <p:nvPr/>
        </p:nvSpPr>
        <p:spPr bwMode="auto">
          <a:xfrm rot="2700000">
            <a:off x="8593577" y="287777"/>
            <a:ext cx="285730" cy="28573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524000" y="152400"/>
            <a:ext cx="7010400" cy="533400"/>
          </a:xfrm>
        </p:spPr>
        <p:txBody>
          <a:bodyPr/>
          <a:lstStyle/>
          <a:p>
            <a:pPr eaLnBrk="1" hangingPunct="1"/>
            <a:r>
              <a:rPr lang="en-US" dirty="0" smtClean="0"/>
              <a:t>HDF4 File Contents – User View</a:t>
            </a:r>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7</a:t>
            </a:fld>
            <a:endParaRPr lang="en-US" sz="1200">
              <a:solidFill>
                <a:schemeClr val="bg1"/>
              </a:solidFill>
              <a:latin typeface="Arial" pitchFamily="34" charset="0"/>
            </a:endParaRPr>
          </a:p>
        </p:txBody>
      </p:sp>
      <p:pic>
        <p:nvPicPr>
          <p:cNvPr id="34" name="Picture 33" descr="HDFviewCapture2.tiff"/>
          <p:cNvPicPr>
            <a:picLocks noChangeAspect="1"/>
          </p:cNvPicPr>
          <p:nvPr/>
        </p:nvPicPr>
        <p:blipFill>
          <a:blip r:embed="rId3" cstate="print"/>
          <a:stretch>
            <a:fillRect/>
          </a:stretch>
        </p:blipFill>
        <p:spPr>
          <a:xfrm>
            <a:off x="289276" y="952500"/>
            <a:ext cx="8565447" cy="4953000"/>
          </a:xfrm>
          <a:prstGeom prst="rect">
            <a:avLst/>
          </a:prstGeom>
        </p:spPr>
      </p:pic>
      <p:grpSp>
        <p:nvGrpSpPr>
          <p:cNvPr id="10" name="Group 9"/>
          <p:cNvGrpSpPr/>
          <p:nvPr/>
        </p:nvGrpSpPr>
        <p:grpSpPr>
          <a:xfrm>
            <a:off x="0" y="1143000"/>
            <a:ext cx="5562600" cy="3505200"/>
            <a:chOff x="0" y="1143000"/>
            <a:chExt cx="5562600" cy="3505200"/>
          </a:xfrm>
        </p:grpSpPr>
        <p:sp>
          <p:nvSpPr>
            <p:cNvPr id="8" name="Oval 7"/>
            <p:cNvSpPr/>
            <p:nvPr/>
          </p:nvSpPr>
          <p:spPr bwMode="auto">
            <a:xfrm>
              <a:off x="0" y="1447800"/>
              <a:ext cx="3276600" cy="32004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2057400" y="1143000"/>
              <a:ext cx="3505200" cy="461665"/>
            </a:xfrm>
            <a:prstGeom prst="rect">
              <a:avLst/>
            </a:prstGeom>
            <a:noFill/>
          </p:spPr>
          <p:txBody>
            <a:bodyPr wrap="square" rtlCol="0">
              <a:spAutoFit/>
            </a:bodyPr>
            <a:lstStyle/>
            <a:p>
              <a:r>
                <a:rPr lang="en-US" dirty="0" smtClean="0">
                  <a:solidFill>
                    <a:srgbClr val="FF0000"/>
                  </a:solidFill>
                  <a:latin typeface="Arial (Body)"/>
                </a:rPr>
                <a:t>Objects &amp; Relationships</a:t>
              </a:r>
              <a:endParaRPr lang="en-US" dirty="0">
                <a:solidFill>
                  <a:srgbClr val="FF0000"/>
                </a:solidFill>
                <a:latin typeface="Arial (Body)"/>
              </a:endParaRPr>
            </a:p>
          </p:txBody>
        </p:sp>
      </p:grpSp>
      <p:grpSp>
        <p:nvGrpSpPr>
          <p:cNvPr id="16" name="Group 15"/>
          <p:cNvGrpSpPr/>
          <p:nvPr/>
        </p:nvGrpSpPr>
        <p:grpSpPr>
          <a:xfrm>
            <a:off x="152400" y="4572000"/>
            <a:ext cx="7086600" cy="1447800"/>
            <a:chOff x="152400" y="4572000"/>
            <a:chExt cx="7086600" cy="1447800"/>
          </a:xfrm>
        </p:grpSpPr>
        <p:sp>
          <p:nvSpPr>
            <p:cNvPr id="12" name="Oval 11"/>
            <p:cNvSpPr/>
            <p:nvPr/>
          </p:nvSpPr>
          <p:spPr bwMode="auto">
            <a:xfrm>
              <a:off x="152400" y="4572000"/>
              <a:ext cx="3657600" cy="14478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 name="TextBox 12"/>
            <p:cNvSpPr txBox="1"/>
            <p:nvPr/>
          </p:nvSpPr>
          <p:spPr>
            <a:xfrm>
              <a:off x="3733800" y="4948535"/>
              <a:ext cx="3505200" cy="461665"/>
            </a:xfrm>
            <a:prstGeom prst="rect">
              <a:avLst/>
            </a:prstGeom>
            <a:noFill/>
          </p:spPr>
          <p:txBody>
            <a:bodyPr wrap="square" rtlCol="0">
              <a:spAutoFit/>
            </a:bodyPr>
            <a:lstStyle/>
            <a:p>
              <a:r>
                <a:rPr lang="en-US" dirty="0" smtClean="0">
                  <a:solidFill>
                    <a:srgbClr val="FF0000"/>
                  </a:solidFill>
                  <a:latin typeface="Arial (Body)"/>
                </a:rPr>
                <a:t>User Metadata</a:t>
              </a:r>
              <a:endParaRPr lang="en-US" dirty="0">
                <a:solidFill>
                  <a:srgbClr val="FF0000"/>
                </a:solidFill>
                <a:latin typeface="Arial (Body)"/>
              </a:endParaRPr>
            </a:p>
          </p:txBody>
        </p:sp>
      </p:grpSp>
      <p:grpSp>
        <p:nvGrpSpPr>
          <p:cNvPr id="17" name="Group 16"/>
          <p:cNvGrpSpPr/>
          <p:nvPr/>
        </p:nvGrpSpPr>
        <p:grpSpPr>
          <a:xfrm>
            <a:off x="3124200" y="2209800"/>
            <a:ext cx="6019800" cy="2667000"/>
            <a:chOff x="3124200" y="2209800"/>
            <a:chExt cx="6019800" cy="2667000"/>
          </a:xfrm>
        </p:grpSpPr>
        <p:sp>
          <p:nvSpPr>
            <p:cNvPr id="14" name="Oval 13"/>
            <p:cNvSpPr/>
            <p:nvPr/>
          </p:nvSpPr>
          <p:spPr bwMode="auto">
            <a:xfrm>
              <a:off x="3124200" y="2590800"/>
              <a:ext cx="5410200" cy="22860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14"/>
            <p:cNvSpPr txBox="1"/>
            <p:nvPr/>
          </p:nvSpPr>
          <p:spPr>
            <a:xfrm>
              <a:off x="5638800" y="2209800"/>
              <a:ext cx="3505200" cy="461665"/>
            </a:xfrm>
            <a:prstGeom prst="rect">
              <a:avLst/>
            </a:prstGeom>
            <a:noFill/>
          </p:spPr>
          <p:txBody>
            <a:bodyPr wrap="square" rtlCol="0">
              <a:spAutoFit/>
            </a:bodyPr>
            <a:lstStyle/>
            <a:p>
              <a:r>
                <a:rPr lang="en-US" dirty="0" smtClean="0">
                  <a:solidFill>
                    <a:srgbClr val="FF0000"/>
                  </a:solidFill>
                  <a:latin typeface="Arial (Body)"/>
                </a:rPr>
                <a:t>Object Data</a:t>
              </a:r>
              <a:endParaRPr lang="en-US" dirty="0">
                <a:solidFill>
                  <a:srgbClr val="FF0000"/>
                </a:solidFill>
                <a:latin typeface="Arial (Body)"/>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524000" y="152400"/>
            <a:ext cx="7315200" cy="533400"/>
          </a:xfrm>
        </p:spPr>
        <p:txBody>
          <a:bodyPr/>
          <a:lstStyle/>
          <a:p>
            <a:pPr eaLnBrk="1" hangingPunct="1"/>
            <a:r>
              <a:rPr lang="en-US" dirty="0" smtClean="0"/>
              <a:t>HDF4 File Contents – Format View</a:t>
            </a:r>
          </a:p>
        </p:txBody>
      </p:sp>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8</a:t>
            </a:fld>
            <a:endParaRPr lang="en-US" sz="1200">
              <a:solidFill>
                <a:schemeClr val="bg1"/>
              </a:solidFill>
              <a:latin typeface="Arial" pitchFamily="34" charset="0"/>
            </a:endParaRPr>
          </a:p>
        </p:txBody>
      </p:sp>
      <p:grpSp>
        <p:nvGrpSpPr>
          <p:cNvPr id="2" name="Group 32"/>
          <p:cNvGrpSpPr/>
          <p:nvPr/>
        </p:nvGrpSpPr>
        <p:grpSpPr>
          <a:xfrm>
            <a:off x="469900" y="1066800"/>
            <a:ext cx="8204200" cy="4813300"/>
            <a:chOff x="558800" y="1511300"/>
            <a:chExt cx="8585200" cy="4619625"/>
          </a:xfrm>
        </p:grpSpPr>
        <p:sp>
          <p:nvSpPr>
            <p:cNvPr id="34" name="Oval 3"/>
            <p:cNvSpPr>
              <a:spLocks noChangeArrowheads="1"/>
            </p:cNvSpPr>
            <p:nvPr/>
          </p:nvSpPr>
          <p:spPr bwMode="auto">
            <a:xfrm>
              <a:off x="5626100" y="1803400"/>
              <a:ext cx="2362200" cy="965200"/>
            </a:xfrm>
            <a:prstGeom prst="ellipse">
              <a:avLst/>
            </a:prstGeom>
            <a:noFill/>
            <a:ln w="9525">
              <a:solidFill>
                <a:schemeClr val="tx1"/>
              </a:solidFill>
              <a:round/>
              <a:headEnd/>
              <a:tailEnd/>
            </a:ln>
          </p:spPr>
          <p:txBody>
            <a:bodyPr wrap="none" anchor="ctr"/>
            <a:lstStyle/>
            <a:p>
              <a:endParaRPr lang="en-US"/>
            </a:p>
          </p:txBody>
        </p:sp>
        <p:sp>
          <p:nvSpPr>
            <p:cNvPr id="35" name="Text Box 4"/>
            <p:cNvSpPr txBox="1">
              <a:spLocks noChangeArrowheads="1"/>
            </p:cNvSpPr>
            <p:nvPr/>
          </p:nvSpPr>
          <p:spPr bwMode="auto">
            <a:xfrm>
              <a:off x="6016625" y="1966913"/>
              <a:ext cx="1579563" cy="639762"/>
            </a:xfrm>
            <a:prstGeom prst="rect">
              <a:avLst/>
            </a:prstGeom>
            <a:noFill/>
            <a:ln w="9525">
              <a:noFill/>
              <a:miter lim="800000"/>
              <a:headEnd/>
              <a:tailEnd/>
            </a:ln>
          </p:spPr>
          <p:txBody>
            <a:bodyPr wrap="none">
              <a:spAutoFit/>
            </a:bodyPr>
            <a:lstStyle/>
            <a:p>
              <a:r>
                <a:rPr lang="en-US" sz="1200" b="1" i="1" dirty="0"/>
                <a:t>Vgroup</a:t>
              </a:r>
            </a:p>
            <a:p>
              <a:r>
                <a:rPr lang="en-US" sz="1200" dirty="0"/>
                <a:t>name = </a:t>
              </a:r>
              <a:r>
                <a:rPr lang="en-US" sz="1200" dirty="0" err="1"/>
                <a:t>variable_name</a:t>
              </a:r>
              <a:endParaRPr lang="en-US" sz="1200" dirty="0"/>
            </a:p>
            <a:p>
              <a:r>
                <a:rPr lang="en-US" sz="1200" dirty="0"/>
                <a:t>class = Var0.0</a:t>
              </a:r>
              <a:endParaRPr lang="en-US" dirty="0"/>
            </a:p>
          </p:txBody>
        </p:sp>
        <p:sp>
          <p:nvSpPr>
            <p:cNvPr id="36" name="Text Box 5"/>
            <p:cNvSpPr txBox="1">
              <a:spLocks noChangeArrowheads="1"/>
            </p:cNvSpPr>
            <p:nvPr/>
          </p:nvSpPr>
          <p:spPr bwMode="auto">
            <a:xfrm>
              <a:off x="6059488" y="4641850"/>
              <a:ext cx="666750" cy="366713"/>
            </a:xfrm>
            <a:prstGeom prst="rect">
              <a:avLst/>
            </a:prstGeom>
            <a:noFill/>
            <a:ln w="9525">
              <a:noFill/>
              <a:miter lim="800000"/>
              <a:headEnd/>
              <a:tailEnd/>
            </a:ln>
          </p:spPr>
          <p:txBody>
            <a:bodyPr wrap="none">
              <a:spAutoFit/>
            </a:bodyPr>
            <a:lstStyle/>
            <a:p>
              <a:r>
                <a:rPr lang="en-US" sz="1800" i="1" dirty="0"/>
                <a:t>NDG</a:t>
              </a:r>
              <a:endParaRPr lang="en-US" dirty="0"/>
            </a:p>
          </p:txBody>
        </p:sp>
        <p:sp>
          <p:nvSpPr>
            <p:cNvPr id="37" name="Text Box 6"/>
            <p:cNvSpPr txBox="1">
              <a:spLocks noChangeArrowheads="1"/>
            </p:cNvSpPr>
            <p:nvPr/>
          </p:nvSpPr>
          <p:spPr bwMode="auto">
            <a:xfrm>
              <a:off x="5897563" y="3533775"/>
              <a:ext cx="628650" cy="366713"/>
            </a:xfrm>
            <a:prstGeom prst="rect">
              <a:avLst/>
            </a:prstGeom>
            <a:noFill/>
            <a:ln w="9525">
              <a:noFill/>
              <a:miter lim="800000"/>
              <a:headEnd/>
              <a:tailEnd/>
            </a:ln>
          </p:spPr>
          <p:txBody>
            <a:bodyPr wrap="none">
              <a:spAutoFit/>
            </a:bodyPr>
            <a:lstStyle/>
            <a:p>
              <a:r>
                <a:rPr lang="en-US" sz="1800" i="1"/>
                <a:t>SDD</a:t>
              </a:r>
              <a:endParaRPr lang="en-US"/>
            </a:p>
          </p:txBody>
        </p:sp>
        <p:sp>
          <p:nvSpPr>
            <p:cNvPr id="38" name="Text Box 7"/>
            <p:cNvSpPr txBox="1">
              <a:spLocks noChangeArrowheads="1"/>
            </p:cNvSpPr>
            <p:nvPr/>
          </p:nvSpPr>
          <p:spPr bwMode="auto">
            <a:xfrm>
              <a:off x="5149850" y="3522663"/>
              <a:ext cx="463550" cy="366712"/>
            </a:xfrm>
            <a:prstGeom prst="rect">
              <a:avLst/>
            </a:prstGeom>
            <a:noFill/>
            <a:ln w="9525">
              <a:noFill/>
              <a:miter lim="800000"/>
              <a:headEnd/>
              <a:tailEnd/>
            </a:ln>
          </p:spPr>
          <p:txBody>
            <a:bodyPr wrap="none">
              <a:spAutoFit/>
            </a:bodyPr>
            <a:lstStyle/>
            <a:p>
              <a:r>
                <a:rPr lang="en-US" sz="1800" i="1"/>
                <a:t>SD</a:t>
              </a:r>
              <a:endParaRPr lang="en-US"/>
            </a:p>
          </p:txBody>
        </p:sp>
        <p:sp>
          <p:nvSpPr>
            <p:cNvPr id="39" name="Text Box 8"/>
            <p:cNvSpPr txBox="1">
              <a:spLocks noChangeArrowheads="1"/>
            </p:cNvSpPr>
            <p:nvPr/>
          </p:nvSpPr>
          <p:spPr bwMode="auto">
            <a:xfrm>
              <a:off x="4262438" y="3527425"/>
              <a:ext cx="463550" cy="366713"/>
            </a:xfrm>
            <a:prstGeom prst="rect">
              <a:avLst/>
            </a:prstGeom>
            <a:noFill/>
            <a:ln w="9525">
              <a:noFill/>
              <a:miter lim="800000"/>
              <a:headEnd/>
              <a:tailEnd/>
            </a:ln>
          </p:spPr>
          <p:txBody>
            <a:bodyPr wrap="none">
              <a:spAutoFit/>
            </a:bodyPr>
            <a:lstStyle/>
            <a:p>
              <a:r>
                <a:rPr lang="en-US" sz="1800" i="1"/>
                <a:t>NT</a:t>
              </a:r>
              <a:endParaRPr lang="en-US"/>
            </a:p>
          </p:txBody>
        </p:sp>
        <p:sp>
          <p:nvSpPr>
            <p:cNvPr id="40" name="Line 13"/>
            <p:cNvSpPr>
              <a:spLocks noChangeShapeType="1"/>
            </p:cNvSpPr>
            <p:nvPr/>
          </p:nvSpPr>
          <p:spPr bwMode="auto">
            <a:xfrm flipH="1">
              <a:off x="6211888" y="2770188"/>
              <a:ext cx="528637" cy="728662"/>
            </a:xfrm>
            <a:prstGeom prst="line">
              <a:avLst/>
            </a:prstGeom>
            <a:noFill/>
            <a:ln w="9525">
              <a:solidFill>
                <a:schemeClr val="tx1"/>
              </a:solidFill>
              <a:round/>
              <a:headEnd/>
              <a:tailEnd type="triangle" w="med" len="med"/>
            </a:ln>
          </p:spPr>
          <p:txBody>
            <a:bodyPr wrap="none" anchor="ctr"/>
            <a:lstStyle/>
            <a:p>
              <a:endParaRPr lang="en-US"/>
            </a:p>
          </p:txBody>
        </p:sp>
        <p:sp>
          <p:nvSpPr>
            <p:cNvPr id="41" name="Line 14"/>
            <p:cNvSpPr>
              <a:spLocks noChangeShapeType="1"/>
            </p:cNvSpPr>
            <p:nvPr/>
          </p:nvSpPr>
          <p:spPr bwMode="auto">
            <a:xfrm flipH="1">
              <a:off x="4506913" y="2767013"/>
              <a:ext cx="2239962" cy="733425"/>
            </a:xfrm>
            <a:prstGeom prst="line">
              <a:avLst/>
            </a:prstGeom>
            <a:noFill/>
            <a:ln w="9525">
              <a:solidFill>
                <a:schemeClr val="tx1"/>
              </a:solidFill>
              <a:round/>
              <a:headEnd/>
              <a:tailEnd type="triangle" w="med" len="med"/>
            </a:ln>
          </p:spPr>
          <p:txBody>
            <a:bodyPr wrap="none" anchor="ctr"/>
            <a:lstStyle/>
            <a:p>
              <a:endParaRPr lang="en-US"/>
            </a:p>
          </p:txBody>
        </p:sp>
        <p:sp>
          <p:nvSpPr>
            <p:cNvPr id="42" name="Line 15"/>
            <p:cNvSpPr>
              <a:spLocks noChangeShapeType="1"/>
            </p:cNvSpPr>
            <p:nvPr/>
          </p:nvSpPr>
          <p:spPr bwMode="auto">
            <a:xfrm flipH="1">
              <a:off x="5381625" y="2762250"/>
              <a:ext cx="1360488" cy="744538"/>
            </a:xfrm>
            <a:prstGeom prst="line">
              <a:avLst/>
            </a:prstGeom>
            <a:noFill/>
            <a:ln w="9525">
              <a:solidFill>
                <a:schemeClr val="tx1"/>
              </a:solidFill>
              <a:round/>
              <a:headEnd/>
              <a:tailEnd type="triangle" w="med" len="med"/>
            </a:ln>
          </p:spPr>
          <p:txBody>
            <a:bodyPr wrap="none" anchor="ctr"/>
            <a:lstStyle/>
            <a:p>
              <a:endParaRPr lang="en-US"/>
            </a:p>
          </p:txBody>
        </p:sp>
        <p:sp>
          <p:nvSpPr>
            <p:cNvPr id="43" name="Text Box 16"/>
            <p:cNvSpPr txBox="1">
              <a:spLocks noChangeArrowheads="1"/>
            </p:cNvSpPr>
            <p:nvPr/>
          </p:nvSpPr>
          <p:spPr bwMode="auto">
            <a:xfrm>
              <a:off x="746125" y="1703388"/>
              <a:ext cx="1579563" cy="1431925"/>
            </a:xfrm>
            <a:prstGeom prst="rect">
              <a:avLst/>
            </a:prstGeom>
            <a:noFill/>
            <a:ln w="9525">
              <a:noFill/>
              <a:miter lim="800000"/>
              <a:headEnd/>
              <a:tailEnd/>
            </a:ln>
          </p:spPr>
          <p:txBody>
            <a:bodyPr wrap="none">
              <a:spAutoFit/>
            </a:bodyPr>
            <a:lstStyle/>
            <a:p>
              <a:r>
                <a:rPr lang="en-US" sz="2000" b="1" i="1" dirty="0"/>
                <a:t>variable</a:t>
              </a:r>
            </a:p>
            <a:p>
              <a:endParaRPr lang="en-US" sz="2000" b="1" i="1" dirty="0"/>
            </a:p>
            <a:p>
              <a:r>
                <a:rPr lang="en-US" sz="1200" dirty="0"/>
                <a:t>name = </a:t>
              </a:r>
              <a:r>
                <a:rPr lang="en-US" sz="1200" dirty="0" err="1"/>
                <a:t>variable_name</a:t>
              </a:r>
              <a:endParaRPr lang="en-US" sz="1200" dirty="0"/>
            </a:p>
            <a:p>
              <a:r>
                <a:rPr lang="en-US" sz="1200" dirty="0"/>
                <a:t>rank</a:t>
              </a:r>
            </a:p>
            <a:p>
              <a:r>
                <a:rPr lang="en-US" sz="1200" dirty="0"/>
                <a:t>type</a:t>
              </a:r>
            </a:p>
            <a:p>
              <a:r>
                <a:rPr lang="en-US" sz="1200" dirty="0" err="1"/>
                <a:t>storagetype</a:t>
              </a:r>
              <a:endParaRPr lang="en-US" dirty="0"/>
            </a:p>
          </p:txBody>
        </p:sp>
        <p:sp>
          <p:nvSpPr>
            <p:cNvPr id="44" name="Line 17"/>
            <p:cNvSpPr>
              <a:spLocks noChangeShapeType="1"/>
            </p:cNvSpPr>
            <p:nvPr/>
          </p:nvSpPr>
          <p:spPr bwMode="auto">
            <a:xfrm flipH="1">
              <a:off x="6507163" y="2760663"/>
              <a:ext cx="238125" cy="1852612"/>
            </a:xfrm>
            <a:prstGeom prst="line">
              <a:avLst/>
            </a:prstGeom>
            <a:noFill/>
            <a:ln w="9525">
              <a:solidFill>
                <a:schemeClr val="tx1"/>
              </a:solidFill>
              <a:round/>
              <a:headEnd/>
              <a:tailEnd type="triangle" w="med" len="med"/>
            </a:ln>
          </p:spPr>
          <p:txBody>
            <a:bodyPr wrap="none" anchor="ctr"/>
            <a:lstStyle/>
            <a:p>
              <a:endParaRPr lang="en-US"/>
            </a:p>
          </p:txBody>
        </p:sp>
        <p:sp>
          <p:nvSpPr>
            <p:cNvPr id="45" name="Line 18"/>
            <p:cNvSpPr>
              <a:spLocks noChangeShapeType="1"/>
            </p:cNvSpPr>
            <p:nvPr/>
          </p:nvSpPr>
          <p:spPr bwMode="auto">
            <a:xfrm flipH="1" flipV="1">
              <a:off x="5375275" y="3913188"/>
              <a:ext cx="962025" cy="700087"/>
            </a:xfrm>
            <a:prstGeom prst="line">
              <a:avLst/>
            </a:prstGeom>
            <a:noFill/>
            <a:ln w="9525">
              <a:solidFill>
                <a:schemeClr val="tx1"/>
              </a:solidFill>
              <a:round/>
              <a:headEnd/>
              <a:tailEnd type="triangle" w="med" len="med"/>
            </a:ln>
          </p:spPr>
          <p:txBody>
            <a:bodyPr wrap="none" anchor="ctr"/>
            <a:lstStyle/>
            <a:p>
              <a:endParaRPr lang="en-US"/>
            </a:p>
          </p:txBody>
        </p:sp>
        <p:sp>
          <p:nvSpPr>
            <p:cNvPr id="46" name="Line 19"/>
            <p:cNvSpPr>
              <a:spLocks noChangeShapeType="1"/>
            </p:cNvSpPr>
            <p:nvPr/>
          </p:nvSpPr>
          <p:spPr bwMode="auto">
            <a:xfrm flipH="1" flipV="1">
              <a:off x="6196013" y="3910013"/>
              <a:ext cx="147637" cy="703262"/>
            </a:xfrm>
            <a:prstGeom prst="line">
              <a:avLst/>
            </a:prstGeom>
            <a:noFill/>
            <a:ln w="9525">
              <a:solidFill>
                <a:schemeClr val="tx1"/>
              </a:solidFill>
              <a:round/>
              <a:headEnd/>
              <a:tailEnd type="triangle" w="med" len="med"/>
            </a:ln>
          </p:spPr>
          <p:txBody>
            <a:bodyPr wrap="none" anchor="ctr"/>
            <a:lstStyle/>
            <a:p>
              <a:endParaRPr lang="en-US"/>
            </a:p>
          </p:txBody>
        </p:sp>
        <p:sp>
          <p:nvSpPr>
            <p:cNvPr id="47" name="Line 20"/>
            <p:cNvSpPr>
              <a:spLocks noChangeShapeType="1"/>
            </p:cNvSpPr>
            <p:nvPr/>
          </p:nvSpPr>
          <p:spPr bwMode="auto">
            <a:xfrm flipH="1" flipV="1">
              <a:off x="4465638" y="3913188"/>
              <a:ext cx="1855787" cy="703262"/>
            </a:xfrm>
            <a:prstGeom prst="line">
              <a:avLst/>
            </a:prstGeom>
            <a:noFill/>
            <a:ln w="9525">
              <a:solidFill>
                <a:schemeClr val="tx1"/>
              </a:solidFill>
              <a:round/>
              <a:headEnd/>
              <a:tailEnd type="triangle" w="med" len="med"/>
            </a:ln>
          </p:spPr>
          <p:txBody>
            <a:bodyPr wrap="none" anchor="ctr"/>
            <a:lstStyle/>
            <a:p>
              <a:endParaRPr lang="en-US"/>
            </a:p>
          </p:txBody>
        </p:sp>
        <p:sp>
          <p:nvSpPr>
            <p:cNvPr id="48" name="Rectangle 21"/>
            <p:cNvSpPr>
              <a:spLocks noChangeArrowheads="1"/>
            </p:cNvSpPr>
            <p:nvPr/>
          </p:nvSpPr>
          <p:spPr bwMode="auto">
            <a:xfrm>
              <a:off x="558800" y="1511300"/>
              <a:ext cx="1955800" cy="1790700"/>
            </a:xfrm>
            <a:prstGeom prst="rect">
              <a:avLst/>
            </a:prstGeom>
            <a:noFill/>
            <a:ln w="9525">
              <a:solidFill>
                <a:schemeClr val="tx1"/>
              </a:solidFill>
              <a:miter lim="800000"/>
              <a:headEnd/>
              <a:tailEnd/>
            </a:ln>
          </p:spPr>
          <p:txBody>
            <a:bodyPr wrap="none" anchor="ctr"/>
            <a:lstStyle/>
            <a:p>
              <a:endParaRPr lang="en-US"/>
            </a:p>
          </p:txBody>
        </p:sp>
        <p:sp>
          <p:nvSpPr>
            <p:cNvPr id="49" name="Line 22"/>
            <p:cNvSpPr>
              <a:spLocks noChangeShapeType="1"/>
            </p:cNvSpPr>
            <p:nvPr/>
          </p:nvSpPr>
          <p:spPr bwMode="auto">
            <a:xfrm>
              <a:off x="2501900" y="2336800"/>
              <a:ext cx="3124200" cy="0"/>
            </a:xfrm>
            <a:prstGeom prst="line">
              <a:avLst/>
            </a:prstGeom>
            <a:noFill/>
            <a:ln w="9525">
              <a:solidFill>
                <a:schemeClr val="tx1"/>
              </a:solidFill>
              <a:round/>
              <a:headEnd type="triangle" w="med" len="med"/>
              <a:tailEnd type="triangle" w="med" len="med"/>
            </a:ln>
          </p:spPr>
          <p:txBody>
            <a:bodyPr wrap="none" anchor="ctr"/>
            <a:lstStyle/>
            <a:p>
              <a:endParaRPr lang="en-US"/>
            </a:p>
          </p:txBody>
        </p:sp>
        <p:sp>
          <p:nvSpPr>
            <p:cNvPr id="50" name="Text Box 25"/>
            <p:cNvSpPr txBox="1">
              <a:spLocks noChangeArrowheads="1"/>
            </p:cNvSpPr>
            <p:nvPr/>
          </p:nvSpPr>
          <p:spPr bwMode="auto">
            <a:xfrm>
              <a:off x="1076325" y="4040188"/>
              <a:ext cx="635000" cy="396875"/>
            </a:xfrm>
            <a:prstGeom prst="rect">
              <a:avLst/>
            </a:prstGeom>
            <a:noFill/>
            <a:ln w="9525">
              <a:noFill/>
              <a:miter lim="800000"/>
              <a:headEnd/>
              <a:tailEnd/>
            </a:ln>
          </p:spPr>
          <p:txBody>
            <a:bodyPr wrap="none">
              <a:spAutoFit/>
            </a:bodyPr>
            <a:lstStyle/>
            <a:p>
              <a:r>
                <a:rPr lang="en-US" sz="2000" b="1" i="1"/>
                <a:t>data</a:t>
              </a:r>
              <a:endParaRPr lang="en-US"/>
            </a:p>
          </p:txBody>
        </p:sp>
        <p:sp>
          <p:nvSpPr>
            <p:cNvPr id="51" name="Rectangle 26"/>
            <p:cNvSpPr>
              <a:spLocks noChangeArrowheads="1"/>
            </p:cNvSpPr>
            <p:nvPr/>
          </p:nvSpPr>
          <p:spPr bwMode="auto">
            <a:xfrm>
              <a:off x="1054100" y="4000500"/>
              <a:ext cx="749300" cy="469900"/>
            </a:xfrm>
            <a:prstGeom prst="rect">
              <a:avLst/>
            </a:prstGeom>
            <a:noFill/>
            <a:ln w="9525">
              <a:solidFill>
                <a:schemeClr val="tx1"/>
              </a:solidFill>
              <a:miter lim="800000"/>
              <a:headEnd/>
              <a:tailEnd/>
            </a:ln>
          </p:spPr>
          <p:txBody>
            <a:bodyPr wrap="none" anchor="ctr"/>
            <a:lstStyle/>
            <a:p>
              <a:endParaRPr lang="en-US"/>
            </a:p>
          </p:txBody>
        </p:sp>
        <p:sp>
          <p:nvSpPr>
            <p:cNvPr id="52" name="Line 27"/>
            <p:cNvSpPr>
              <a:spLocks noChangeShapeType="1"/>
            </p:cNvSpPr>
            <p:nvPr/>
          </p:nvSpPr>
          <p:spPr bwMode="auto">
            <a:xfrm>
              <a:off x="1433513" y="3314700"/>
              <a:ext cx="0" cy="698500"/>
            </a:xfrm>
            <a:prstGeom prst="line">
              <a:avLst/>
            </a:prstGeom>
            <a:noFill/>
            <a:ln w="9525">
              <a:solidFill>
                <a:schemeClr val="tx1"/>
              </a:solidFill>
              <a:round/>
              <a:headEnd type="diamond" w="med" len="med"/>
              <a:tailEnd type="triangle" w="med" len="med"/>
            </a:ln>
          </p:spPr>
          <p:txBody>
            <a:bodyPr wrap="none" anchor="ctr"/>
            <a:lstStyle/>
            <a:p>
              <a:endParaRPr lang="en-US"/>
            </a:p>
          </p:txBody>
        </p:sp>
        <p:sp>
          <p:nvSpPr>
            <p:cNvPr id="53" name="Rectangle 31"/>
            <p:cNvSpPr>
              <a:spLocks noChangeArrowheads="1"/>
            </p:cNvSpPr>
            <p:nvPr/>
          </p:nvSpPr>
          <p:spPr bwMode="auto">
            <a:xfrm>
              <a:off x="7023100" y="5403850"/>
              <a:ext cx="2120900" cy="711200"/>
            </a:xfrm>
            <a:prstGeom prst="rect">
              <a:avLst/>
            </a:prstGeom>
            <a:no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pPr>
                <a:defRPr/>
              </a:pPr>
              <a:endParaRPr lang="en-US">
                <a:ea typeface="+mn-ea"/>
              </a:endParaRPr>
            </a:p>
          </p:txBody>
        </p:sp>
        <p:sp>
          <p:nvSpPr>
            <p:cNvPr id="54" name="Text Box 32"/>
            <p:cNvSpPr txBox="1">
              <a:spLocks noChangeArrowheads="1"/>
            </p:cNvSpPr>
            <p:nvPr/>
          </p:nvSpPr>
          <p:spPr bwMode="auto">
            <a:xfrm>
              <a:off x="7286625" y="5491163"/>
              <a:ext cx="1597025" cy="639762"/>
            </a:xfrm>
            <a:prstGeom prst="rect">
              <a:avLst/>
            </a:prstGeom>
            <a:noFill/>
            <a:ln w="9525">
              <a:noFill/>
              <a:miter lim="800000"/>
              <a:headEnd/>
              <a:tailEnd/>
            </a:ln>
          </p:spPr>
          <p:txBody>
            <a:bodyPr wrap="none">
              <a:spAutoFit/>
            </a:bodyPr>
            <a:lstStyle/>
            <a:p>
              <a:r>
                <a:rPr lang="en-US" sz="1200" b="1" i="1"/>
                <a:t>Vdata</a:t>
              </a:r>
            </a:p>
            <a:p>
              <a:r>
                <a:rPr lang="en-US" sz="1200"/>
                <a:t>name = attribute_name</a:t>
              </a:r>
            </a:p>
            <a:p>
              <a:r>
                <a:rPr lang="en-US" sz="1200"/>
                <a:t>class = Attr0.0</a:t>
              </a:r>
            </a:p>
          </p:txBody>
        </p:sp>
        <p:sp>
          <p:nvSpPr>
            <p:cNvPr id="55" name="Line 33"/>
            <p:cNvSpPr>
              <a:spLocks noChangeShapeType="1"/>
            </p:cNvSpPr>
            <p:nvPr/>
          </p:nvSpPr>
          <p:spPr bwMode="auto">
            <a:xfrm>
              <a:off x="1968500" y="3302000"/>
              <a:ext cx="1028700" cy="2146300"/>
            </a:xfrm>
            <a:prstGeom prst="line">
              <a:avLst/>
            </a:prstGeom>
            <a:noFill/>
            <a:ln w="9525">
              <a:solidFill>
                <a:schemeClr val="tx1"/>
              </a:solidFill>
              <a:round/>
              <a:headEnd type="diamond" w="med" len="med"/>
              <a:tailEnd type="triangle" w="med" len="med"/>
            </a:ln>
          </p:spPr>
          <p:txBody>
            <a:bodyPr wrap="none" anchor="ctr"/>
            <a:lstStyle/>
            <a:p>
              <a:endParaRPr lang="en-US"/>
            </a:p>
          </p:txBody>
        </p:sp>
        <p:sp>
          <p:nvSpPr>
            <p:cNvPr id="56" name="Line 34"/>
            <p:cNvSpPr>
              <a:spLocks noChangeShapeType="1"/>
            </p:cNvSpPr>
            <p:nvPr/>
          </p:nvSpPr>
          <p:spPr bwMode="auto">
            <a:xfrm>
              <a:off x="6796088" y="2762250"/>
              <a:ext cx="1365250" cy="2633663"/>
            </a:xfrm>
            <a:prstGeom prst="line">
              <a:avLst/>
            </a:prstGeom>
            <a:noFill/>
            <a:ln w="9525">
              <a:solidFill>
                <a:schemeClr val="tx1"/>
              </a:solidFill>
              <a:round/>
              <a:headEnd/>
              <a:tailEnd type="triangle" w="med" len="med"/>
            </a:ln>
          </p:spPr>
          <p:txBody>
            <a:bodyPr wrap="none" anchor="ctr"/>
            <a:lstStyle/>
            <a:p>
              <a:endParaRPr lang="en-US"/>
            </a:p>
          </p:txBody>
        </p:sp>
        <p:sp>
          <p:nvSpPr>
            <p:cNvPr id="57" name="Rectangle 36"/>
            <p:cNvSpPr>
              <a:spLocks noChangeArrowheads="1"/>
            </p:cNvSpPr>
            <p:nvPr/>
          </p:nvSpPr>
          <p:spPr bwMode="auto">
            <a:xfrm>
              <a:off x="2587625" y="2071688"/>
              <a:ext cx="298450" cy="274637"/>
            </a:xfrm>
            <a:prstGeom prst="rect">
              <a:avLst/>
            </a:prstGeom>
            <a:noFill/>
            <a:ln w="9525">
              <a:noFill/>
              <a:miter lim="800000"/>
              <a:headEnd/>
              <a:tailEnd/>
            </a:ln>
          </p:spPr>
          <p:txBody>
            <a:bodyPr>
              <a:spAutoFit/>
            </a:bodyPr>
            <a:lstStyle/>
            <a:p>
              <a:r>
                <a:rPr lang="en-US" sz="1200" b="1"/>
                <a:t>1 </a:t>
              </a:r>
            </a:p>
          </p:txBody>
        </p:sp>
        <p:sp>
          <p:nvSpPr>
            <p:cNvPr id="58" name="Rectangle 37"/>
            <p:cNvSpPr>
              <a:spLocks noChangeArrowheads="1"/>
            </p:cNvSpPr>
            <p:nvPr/>
          </p:nvSpPr>
          <p:spPr bwMode="auto">
            <a:xfrm>
              <a:off x="5308600" y="2063750"/>
              <a:ext cx="298450" cy="274638"/>
            </a:xfrm>
            <a:prstGeom prst="rect">
              <a:avLst/>
            </a:prstGeom>
            <a:noFill/>
            <a:ln w="9525">
              <a:noFill/>
              <a:miter lim="800000"/>
              <a:headEnd/>
              <a:tailEnd/>
            </a:ln>
          </p:spPr>
          <p:txBody>
            <a:bodyPr>
              <a:spAutoFit/>
            </a:bodyPr>
            <a:lstStyle/>
            <a:p>
              <a:r>
                <a:rPr lang="en-US" sz="1200" b="1"/>
                <a:t>1 </a:t>
              </a:r>
            </a:p>
          </p:txBody>
        </p:sp>
        <p:sp>
          <p:nvSpPr>
            <p:cNvPr id="59" name="Rectangle 38"/>
            <p:cNvSpPr>
              <a:spLocks noChangeArrowheads="1"/>
            </p:cNvSpPr>
            <p:nvPr/>
          </p:nvSpPr>
          <p:spPr bwMode="auto">
            <a:xfrm>
              <a:off x="8142288" y="5091113"/>
              <a:ext cx="565150" cy="274637"/>
            </a:xfrm>
            <a:prstGeom prst="rect">
              <a:avLst/>
            </a:prstGeom>
            <a:noFill/>
            <a:ln w="9525">
              <a:noFill/>
              <a:miter lim="800000"/>
              <a:headEnd/>
              <a:tailEnd/>
            </a:ln>
          </p:spPr>
          <p:txBody>
            <a:bodyPr>
              <a:spAutoFit/>
            </a:bodyPr>
            <a:lstStyle/>
            <a:p>
              <a:r>
                <a:rPr lang="en-US" sz="1200" b="1" dirty="0"/>
                <a:t>0…* </a:t>
              </a:r>
            </a:p>
          </p:txBody>
        </p:sp>
        <p:sp>
          <p:nvSpPr>
            <p:cNvPr id="60" name="Rectangle 39"/>
            <p:cNvSpPr>
              <a:spLocks noChangeArrowheads="1"/>
            </p:cNvSpPr>
            <p:nvPr/>
          </p:nvSpPr>
          <p:spPr bwMode="auto">
            <a:xfrm>
              <a:off x="2998788" y="5214938"/>
              <a:ext cx="565150" cy="274637"/>
            </a:xfrm>
            <a:prstGeom prst="rect">
              <a:avLst/>
            </a:prstGeom>
            <a:noFill/>
            <a:ln w="9525">
              <a:noFill/>
              <a:miter lim="800000"/>
              <a:headEnd/>
              <a:tailEnd/>
            </a:ln>
          </p:spPr>
          <p:txBody>
            <a:bodyPr>
              <a:spAutoFit/>
            </a:bodyPr>
            <a:lstStyle/>
            <a:p>
              <a:r>
                <a:rPr lang="en-US" sz="1200" b="1"/>
                <a:t>0…* </a:t>
              </a:r>
            </a:p>
          </p:txBody>
        </p:sp>
        <p:sp>
          <p:nvSpPr>
            <p:cNvPr id="61" name="Rectangle 40"/>
            <p:cNvSpPr>
              <a:spLocks noChangeArrowheads="1"/>
            </p:cNvSpPr>
            <p:nvPr/>
          </p:nvSpPr>
          <p:spPr bwMode="auto">
            <a:xfrm>
              <a:off x="6884988" y="2730500"/>
              <a:ext cx="298450" cy="274638"/>
            </a:xfrm>
            <a:prstGeom prst="rect">
              <a:avLst/>
            </a:prstGeom>
            <a:noFill/>
            <a:ln w="9525">
              <a:noFill/>
              <a:miter lim="800000"/>
              <a:headEnd/>
              <a:tailEnd/>
            </a:ln>
          </p:spPr>
          <p:txBody>
            <a:bodyPr>
              <a:spAutoFit/>
            </a:bodyPr>
            <a:lstStyle/>
            <a:p>
              <a:r>
                <a:rPr lang="en-US" sz="1200" b="1"/>
                <a:t>1 </a:t>
              </a:r>
            </a:p>
          </p:txBody>
        </p:sp>
        <p:sp>
          <p:nvSpPr>
            <p:cNvPr id="62" name="Rectangle 41"/>
            <p:cNvSpPr>
              <a:spLocks noChangeArrowheads="1"/>
            </p:cNvSpPr>
            <p:nvPr/>
          </p:nvSpPr>
          <p:spPr bwMode="auto">
            <a:xfrm>
              <a:off x="2060575" y="3292475"/>
              <a:ext cx="298450" cy="274638"/>
            </a:xfrm>
            <a:prstGeom prst="rect">
              <a:avLst/>
            </a:prstGeom>
            <a:noFill/>
            <a:ln w="9525">
              <a:noFill/>
              <a:miter lim="800000"/>
              <a:headEnd/>
              <a:tailEnd/>
            </a:ln>
          </p:spPr>
          <p:txBody>
            <a:bodyPr>
              <a:spAutoFit/>
            </a:bodyPr>
            <a:lstStyle/>
            <a:p>
              <a:r>
                <a:rPr lang="en-US" sz="1200" b="1"/>
                <a:t>1 </a:t>
              </a:r>
            </a:p>
          </p:txBody>
        </p:sp>
        <p:sp>
          <p:nvSpPr>
            <p:cNvPr id="63" name="Rectangle 42"/>
            <p:cNvSpPr>
              <a:spLocks noChangeArrowheads="1"/>
            </p:cNvSpPr>
            <p:nvPr/>
          </p:nvSpPr>
          <p:spPr bwMode="auto">
            <a:xfrm>
              <a:off x="2112963" y="5454650"/>
              <a:ext cx="1828800" cy="676275"/>
            </a:xfrm>
            <a:prstGeom prst="rect">
              <a:avLst/>
            </a:prstGeom>
            <a:noFill/>
            <a:ln w="9525">
              <a:solidFill>
                <a:schemeClr val="tx1"/>
              </a:solidFill>
              <a:miter lim="800000"/>
              <a:headEnd/>
              <a:tailEnd/>
            </a:ln>
          </p:spPr>
          <p:txBody>
            <a:bodyPr wrap="none" anchor="ctr"/>
            <a:lstStyle/>
            <a:p>
              <a:endParaRPr lang="en-US"/>
            </a:p>
          </p:txBody>
        </p:sp>
        <p:sp>
          <p:nvSpPr>
            <p:cNvPr id="64" name="Text Box 43"/>
            <p:cNvSpPr txBox="1">
              <a:spLocks noChangeArrowheads="1"/>
            </p:cNvSpPr>
            <p:nvPr/>
          </p:nvSpPr>
          <p:spPr bwMode="auto">
            <a:xfrm>
              <a:off x="2225675" y="5495925"/>
              <a:ext cx="1597025" cy="579438"/>
            </a:xfrm>
            <a:prstGeom prst="rect">
              <a:avLst/>
            </a:prstGeom>
            <a:noFill/>
            <a:ln w="9525">
              <a:noFill/>
              <a:miter lim="800000"/>
              <a:headEnd/>
              <a:tailEnd/>
            </a:ln>
          </p:spPr>
          <p:txBody>
            <a:bodyPr wrap="none">
              <a:spAutoFit/>
            </a:bodyPr>
            <a:lstStyle/>
            <a:p>
              <a:r>
                <a:rPr lang="en-US" sz="2000" b="1" i="1"/>
                <a:t>attribute</a:t>
              </a:r>
            </a:p>
            <a:p>
              <a:r>
                <a:rPr lang="en-US" sz="1200"/>
                <a:t>name = attribute_name</a:t>
              </a:r>
              <a:endParaRPr lang="en-US" sz="2000"/>
            </a:p>
          </p:txBody>
        </p:sp>
        <p:sp>
          <p:nvSpPr>
            <p:cNvPr id="65" name="Freeform 45"/>
            <p:cNvSpPr>
              <a:spLocks/>
            </p:cNvSpPr>
            <p:nvPr/>
          </p:nvSpPr>
          <p:spPr bwMode="auto">
            <a:xfrm>
              <a:off x="4168775" y="3521075"/>
              <a:ext cx="654050" cy="381000"/>
            </a:xfrm>
            <a:custGeom>
              <a:avLst/>
              <a:gdLst>
                <a:gd name="T0" fmla="*/ 0 w 334"/>
                <a:gd name="T1" fmla="*/ 110 h 287"/>
                <a:gd name="T2" fmla="*/ 0 w 334"/>
                <a:gd name="T3" fmla="*/ 287 h 287"/>
                <a:gd name="T4" fmla="*/ 334 w 334"/>
                <a:gd name="T5" fmla="*/ 287 h 287"/>
                <a:gd name="T6" fmla="*/ 334 w 334"/>
                <a:gd name="T7" fmla="*/ 0 h 287"/>
                <a:gd name="T8" fmla="*/ 94 w 334"/>
                <a:gd name="T9" fmla="*/ 0 h 287"/>
                <a:gd name="T10" fmla="*/ 0 w 334"/>
                <a:gd name="T11" fmla="*/ 110 h 287"/>
                <a:gd name="T12" fmla="*/ 0 60000 65536"/>
                <a:gd name="T13" fmla="*/ 0 60000 65536"/>
                <a:gd name="T14" fmla="*/ 0 60000 65536"/>
                <a:gd name="T15" fmla="*/ 0 60000 65536"/>
                <a:gd name="T16" fmla="*/ 0 60000 65536"/>
                <a:gd name="T17" fmla="*/ 0 60000 65536"/>
                <a:gd name="T18" fmla="*/ 0 w 334"/>
                <a:gd name="T19" fmla="*/ 0 h 287"/>
                <a:gd name="T20" fmla="*/ 334 w 334"/>
                <a:gd name="T21" fmla="*/ 287 h 287"/>
              </a:gdLst>
              <a:ahLst/>
              <a:cxnLst>
                <a:cxn ang="T12">
                  <a:pos x="T0" y="T1"/>
                </a:cxn>
                <a:cxn ang="T13">
                  <a:pos x="T2" y="T3"/>
                </a:cxn>
                <a:cxn ang="T14">
                  <a:pos x="T4" y="T5"/>
                </a:cxn>
                <a:cxn ang="T15">
                  <a:pos x="T6" y="T7"/>
                </a:cxn>
                <a:cxn ang="T16">
                  <a:pos x="T8" y="T9"/>
                </a:cxn>
                <a:cxn ang="T17">
                  <a:pos x="T10" y="T11"/>
                </a:cxn>
              </a:cxnLst>
              <a:rect l="T18" t="T19" r="T20" b="T21"/>
              <a:pathLst>
                <a:path w="334" h="287">
                  <a:moveTo>
                    <a:pt x="0" y="110"/>
                  </a:moveTo>
                  <a:lnTo>
                    <a:pt x="0" y="287"/>
                  </a:lnTo>
                  <a:lnTo>
                    <a:pt x="334" y="287"/>
                  </a:lnTo>
                  <a:lnTo>
                    <a:pt x="334" y="0"/>
                  </a:lnTo>
                  <a:lnTo>
                    <a:pt x="94" y="0"/>
                  </a:lnTo>
                  <a:lnTo>
                    <a:pt x="0" y="110"/>
                  </a:lnTo>
                  <a:close/>
                </a:path>
              </a:pathLst>
            </a:custGeom>
            <a:noFill/>
            <a:ln w="9525">
              <a:solidFill>
                <a:schemeClr val="tx1"/>
              </a:solidFill>
              <a:round/>
              <a:headEnd/>
              <a:tailEnd/>
            </a:ln>
          </p:spPr>
          <p:txBody>
            <a:bodyPr wrap="none" anchor="ctr"/>
            <a:lstStyle/>
            <a:p>
              <a:endParaRPr lang="en-US"/>
            </a:p>
          </p:txBody>
        </p:sp>
        <p:sp>
          <p:nvSpPr>
            <p:cNvPr id="66" name="Freeform 46"/>
            <p:cNvSpPr>
              <a:spLocks/>
            </p:cNvSpPr>
            <p:nvPr/>
          </p:nvSpPr>
          <p:spPr bwMode="auto">
            <a:xfrm>
              <a:off x="6051550" y="4624388"/>
              <a:ext cx="654050" cy="381000"/>
            </a:xfrm>
            <a:custGeom>
              <a:avLst/>
              <a:gdLst>
                <a:gd name="T0" fmla="*/ 0 w 334"/>
                <a:gd name="T1" fmla="*/ 110 h 287"/>
                <a:gd name="T2" fmla="*/ 0 w 334"/>
                <a:gd name="T3" fmla="*/ 287 h 287"/>
                <a:gd name="T4" fmla="*/ 334 w 334"/>
                <a:gd name="T5" fmla="*/ 287 h 287"/>
                <a:gd name="T6" fmla="*/ 334 w 334"/>
                <a:gd name="T7" fmla="*/ 0 h 287"/>
                <a:gd name="T8" fmla="*/ 94 w 334"/>
                <a:gd name="T9" fmla="*/ 0 h 287"/>
                <a:gd name="T10" fmla="*/ 0 w 334"/>
                <a:gd name="T11" fmla="*/ 110 h 287"/>
                <a:gd name="T12" fmla="*/ 0 60000 65536"/>
                <a:gd name="T13" fmla="*/ 0 60000 65536"/>
                <a:gd name="T14" fmla="*/ 0 60000 65536"/>
                <a:gd name="T15" fmla="*/ 0 60000 65536"/>
                <a:gd name="T16" fmla="*/ 0 60000 65536"/>
                <a:gd name="T17" fmla="*/ 0 60000 65536"/>
                <a:gd name="T18" fmla="*/ 0 w 334"/>
                <a:gd name="T19" fmla="*/ 0 h 287"/>
                <a:gd name="T20" fmla="*/ 334 w 334"/>
                <a:gd name="T21" fmla="*/ 287 h 287"/>
              </a:gdLst>
              <a:ahLst/>
              <a:cxnLst>
                <a:cxn ang="T12">
                  <a:pos x="T0" y="T1"/>
                </a:cxn>
                <a:cxn ang="T13">
                  <a:pos x="T2" y="T3"/>
                </a:cxn>
                <a:cxn ang="T14">
                  <a:pos x="T4" y="T5"/>
                </a:cxn>
                <a:cxn ang="T15">
                  <a:pos x="T6" y="T7"/>
                </a:cxn>
                <a:cxn ang="T16">
                  <a:pos x="T8" y="T9"/>
                </a:cxn>
                <a:cxn ang="T17">
                  <a:pos x="T10" y="T11"/>
                </a:cxn>
              </a:cxnLst>
              <a:rect l="T18" t="T19" r="T20" b="T21"/>
              <a:pathLst>
                <a:path w="334" h="287">
                  <a:moveTo>
                    <a:pt x="0" y="110"/>
                  </a:moveTo>
                  <a:lnTo>
                    <a:pt x="0" y="287"/>
                  </a:lnTo>
                  <a:lnTo>
                    <a:pt x="334" y="287"/>
                  </a:lnTo>
                  <a:lnTo>
                    <a:pt x="334" y="0"/>
                  </a:lnTo>
                  <a:lnTo>
                    <a:pt x="94" y="0"/>
                  </a:lnTo>
                  <a:lnTo>
                    <a:pt x="0" y="110"/>
                  </a:lnTo>
                  <a:close/>
                </a:path>
              </a:pathLst>
            </a:custGeom>
            <a:noFill/>
            <a:ln w="9525">
              <a:solidFill>
                <a:schemeClr val="tx1"/>
              </a:solidFill>
              <a:round/>
              <a:headEnd/>
              <a:tailEnd/>
            </a:ln>
          </p:spPr>
          <p:txBody>
            <a:bodyPr wrap="none" anchor="ctr"/>
            <a:lstStyle/>
            <a:p>
              <a:endParaRPr lang="en-US"/>
            </a:p>
          </p:txBody>
        </p:sp>
        <p:sp>
          <p:nvSpPr>
            <p:cNvPr id="67" name="Freeform 47"/>
            <p:cNvSpPr>
              <a:spLocks/>
            </p:cNvSpPr>
            <p:nvPr/>
          </p:nvSpPr>
          <p:spPr bwMode="auto">
            <a:xfrm>
              <a:off x="5878513" y="3524250"/>
              <a:ext cx="654050" cy="381000"/>
            </a:xfrm>
            <a:custGeom>
              <a:avLst/>
              <a:gdLst>
                <a:gd name="T0" fmla="*/ 0 w 334"/>
                <a:gd name="T1" fmla="*/ 110 h 287"/>
                <a:gd name="T2" fmla="*/ 0 w 334"/>
                <a:gd name="T3" fmla="*/ 287 h 287"/>
                <a:gd name="T4" fmla="*/ 334 w 334"/>
                <a:gd name="T5" fmla="*/ 287 h 287"/>
                <a:gd name="T6" fmla="*/ 334 w 334"/>
                <a:gd name="T7" fmla="*/ 0 h 287"/>
                <a:gd name="T8" fmla="*/ 94 w 334"/>
                <a:gd name="T9" fmla="*/ 0 h 287"/>
                <a:gd name="T10" fmla="*/ 0 w 334"/>
                <a:gd name="T11" fmla="*/ 110 h 287"/>
                <a:gd name="T12" fmla="*/ 0 60000 65536"/>
                <a:gd name="T13" fmla="*/ 0 60000 65536"/>
                <a:gd name="T14" fmla="*/ 0 60000 65536"/>
                <a:gd name="T15" fmla="*/ 0 60000 65536"/>
                <a:gd name="T16" fmla="*/ 0 60000 65536"/>
                <a:gd name="T17" fmla="*/ 0 60000 65536"/>
                <a:gd name="T18" fmla="*/ 0 w 334"/>
                <a:gd name="T19" fmla="*/ 0 h 287"/>
                <a:gd name="T20" fmla="*/ 334 w 334"/>
                <a:gd name="T21" fmla="*/ 287 h 287"/>
              </a:gdLst>
              <a:ahLst/>
              <a:cxnLst>
                <a:cxn ang="T12">
                  <a:pos x="T0" y="T1"/>
                </a:cxn>
                <a:cxn ang="T13">
                  <a:pos x="T2" y="T3"/>
                </a:cxn>
                <a:cxn ang="T14">
                  <a:pos x="T4" y="T5"/>
                </a:cxn>
                <a:cxn ang="T15">
                  <a:pos x="T6" y="T7"/>
                </a:cxn>
                <a:cxn ang="T16">
                  <a:pos x="T8" y="T9"/>
                </a:cxn>
                <a:cxn ang="T17">
                  <a:pos x="T10" y="T11"/>
                </a:cxn>
              </a:cxnLst>
              <a:rect l="T18" t="T19" r="T20" b="T21"/>
              <a:pathLst>
                <a:path w="334" h="287">
                  <a:moveTo>
                    <a:pt x="0" y="110"/>
                  </a:moveTo>
                  <a:lnTo>
                    <a:pt x="0" y="287"/>
                  </a:lnTo>
                  <a:lnTo>
                    <a:pt x="334" y="287"/>
                  </a:lnTo>
                  <a:lnTo>
                    <a:pt x="334" y="0"/>
                  </a:lnTo>
                  <a:lnTo>
                    <a:pt x="94" y="0"/>
                  </a:lnTo>
                  <a:lnTo>
                    <a:pt x="0" y="110"/>
                  </a:lnTo>
                  <a:close/>
                </a:path>
              </a:pathLst>
            </a:custGeom>
            <a:noFill/>
            <a:ln w="9525">
              <a:solidFill>
                <a:schemeClr val="tx1"/>
              </a:solidFill>
              <a:round/>
              <a:headEnd/>
              <a:tailEnd/>
            </a:ln>
          </p:spPr>
          <p:txBody>
            <a:bodyPr wrap="none" anchor="ctr"/>
            <a:lstStyle/>
            <a:p>
              <a:endParaRPr lang="en-US"/>
            </a:p>
          </p:txBody>
        </p:sp>
        <p:sp>
          <p:nvSpPr>
            <p:cNvPr id="68" name="Freeform 48"/>
            <p:cNvSpPr>
              <a:spLocks/>
            </p:cNvSpPr>
            <p:nvPr/>
          </p:nvSpPr>
          <p:spPr bwMode="auto">
            <a:xfrm>
              <a:off x="5054600" y="3517900"/>
              <a:ext cx="654050" cy="381000"/>
            </a:xfrm>
            <a:custGeom>
              <a:avLst/>
              <a:gdLst>
                <a:gd name="T0" fmla="*/ 0 w 334"/>
                <a:gd name="T1" fmla="*/ 110 h 287"/>
                <a:gd name="T2" fmla="*/ 0 w 334"/>
                <a:gd name="T3" fmla="*/ 287 h 287"/>
                <a:gd name="T4" fmla="*/ 334 w 334"/>
                <a:gd name="T5" fmla="*/ 287 h 287"/>
                <a:gd name="T6" fmla="*/ 334 w 334"/>
                <a:gd name="T7" fmla="*/ 0 h 287"/>
                <a:gd name="T8" fmla="*/ 94 w 334"/>
                <a:gd name="T9" fmla="*/ 0 h 287"/>
                <a:gd name="T10" fmla="*/ 0 w 334"/>
                <a:gd name="T11" fmla="*/ 110 h 287"/>
                <a:gd name="T12" fmla="*/ 0 60000 65536"/>
                <a:gd name="T13" fmla="*/ 0 60000 65536"/>
                <a:gd name="T14" fmla="*/ 0 60000 65536"/>
                <a:gd name="T15" fmla="*/ 0 60000 65536"/>
                <a:gd name="T16" fmla="*/ 0 60000 65536"/>
                <a:gd name="T17" fmla="*/ 0 60000 65536"/>
                <a:gd name="T18" fmla="*/ 0 w 334"/>
                <a:gd name="T19" fmla="*/ 0 h 287"/>
                <a:gd name="T20" fmla="*/ 334 w 334"/>
                <a:gd name="T21" fmla="*/ 287 h 287"/>
              </a:gdLst>
              <a:ahLst/>
              <a:cxnLst>
                <a:cxn ang="T12">
                  <a:pos x="T0" y="T1"/>
                </a:cxn>
                <a:cxn ang="T13">
                  <a:pos x="T2" y="T3"/>
                </a:cxn>
                <a:cxn ang="T14">
                  <a:pos x="T4" y="T5"/>
                </a:cxn>
                <a:cxn ang="T15">
                  <a:pos x="T6" y="T7"/>
                </a:cxn>
                <a:cxn ang="T16">
                  <a:pos x="T8" y="T9"/>
                </a:cxn>
                <a:cxn ang="T17">
                  <a:pos x="T10" y="T11"/>
                </a:cxn>
              </a:cxnLst>
              <a:rect l="T18" t="T19" r="T20" b="T21"/>
              <a:pathLst>
                <a:path w="334" h="287">
                  <a:moveTo>
                    <a:pt x="0" y="110"/>
                  </a:moveTo>
                  <a:lnTo>
                    <a:pt x="0" y="287"/>
                  </a:lnTo>
                  <a:lnTo>
                    <a:pt x="334" y="287"/>
                  </a:lnTo>
                  <a:lnTo>
                    <a:pt x="334" y="0"/>
                  </a:lnTo>
                  <a:lnTo>
                    <a:pt x="94" y="0"/>
                  </a:lnTo>
                  <a:lnTo>
                    <a:pt x="0" y="110"/>
                  </a:lnTo>
                  <a:close/>
                </a:path>
              </a:pathLst>
            </a:custGeom>
            <a:noFill/>
            <a:ln w="9525">
              <a:solidFill>
                <a:schemeClr val="tx1"/>
              </a:solidFill>
              <a:round/>
              <a:headEnd/>
              <a:tailEnd/>
            </a:ln>
          </p:spPr>
          <p:txBody>
            <a:bodyPr wrap="none" anchor="ctr"/>
            <a:lstStyle/>
            <a:p>
              <a:endParaRPr lang="en-US"/>
            </a:p>
          </p:txBody>
        </p:sp>
        <p:sp>
          <p:nvSpPr>
            <p:cNvPr id="69" name="Rectangle 49"/>
            <p:cNvSpPr>
              <a:spLocks noChangeArrowheads="1"/>
            </p:cNvSpPr>
            <p:nvPr/>
          </p:nvSpPr>
          <p:spPr bwMode="auto">
            <a:xfrm>
              <a:off x="6173788" y="2679700"/>
              <a:ext cx="298450" cy="274638"/>
            </a:xfrm>
            <a:prstGeom prst="rect">
              <a:avLst/>
            </a:prstGeom>
            <a:noFill/>
            <a:ln w="9525">
              <a:noFill/>
              <a:miter lim="800000"/>
              <a:headEnd/>
              <a:tailEnd/>
            </a:ln>
          </p:spPr>
          <p:txBody>
            <a:bodyPr>
              <a:spAutoFit/>
            </a:bodyPr>
            <a:lstStyle/>
            <a:p>
              <a:r>
                <a:rPr lang="en-US" sz="1200" b="1"/>
                <a:t>1 </a:t>
              </a:r>
            </a:p>
          </p:txBody>
        </p:sp>
        <p:sp>
          <p:nvSpPr>
            <p:cNvPr id="70" name="Rectangle 50"/>
            <p:cNvSpPr>
              <a:spLocks noChangeArrowheads="1"/>
            </p:cNvSpPr>
            <p:nvPr/>
          </p:nvSpPr>
          <p:spPr bwMode="auto">
            <a:xfrm>
              <a:off x="6326188" y="2854325"/>
              <a:ext cx="298450" cy="274638"/>
            </a:xfrm>
            <a:prstGeom prst="rect">
              <a:avLst/>
            </a:prstGeom>
            <a:noFill/>
            <a:ln w="9525">
              <a:noFill/>
              <a:miter lim="800000"/>
              <a:headEnd/>
              <a:tailEnd/>
            </a:ln>
          </p:spPr>
          <p:txBody>
            <a:bodyPr>
              <a:spAutoFit/>
            </a:bodyPr>
            <a:lstStyle/>
            <a:p>
              <a:r>
                <a:rPr lang="en-US" sz="1200" b="1"/>
                <a:t>1 </a:t>
              </a:r>
            </a:p>
          </p:txBody>
        </p:sp>
        <p:sp>
          <p:nvSpPr>
            <p:cNvPr id="71" name="Rectangle 51"/>
            <p:cNvSpPr>
              <a:spLocks noChangeArrowheads="1"/>
            </p:cNvSpPr>
            <p:nvPr/>
          </p:nvSpPr>
          <p:spPr bwMode="auto">
            <a:xfrm>
              <a:off x="6461125" y="2952750"/>
              <a:ext cx="298450" cy="274638"/>
            </a:xfrm>
            <a:prstGeom prst="rect">
              <a:avLst/>
            </a:prstGeom>
            <a:noFill/>
            <a:ln w="9525">
              <a:noFill/>
              <a:miter lim="800000"/>
              <a:headEnd/>
              <a:tailEnd/>
            </a:ln>
          </p:spPr>
          <p:txBody>
            <a:bodyPr>
              <a:spAutoFit/>
            </a:bodyPr>
            <a:lstStyle/>
            <a:p>
              <a:r>
                <a:rPr lang="en-US" sz="1200" b="1"/>
                <a:t>1 </a:t>
              </a:r>
            </a:p>
          </p:txBody>
        </p:sp>
        <p:sp>
          <p:nvSpPr>
            <p:cNvPr id="72" name="Rectangle 52"/>
            <p:cNvSpPr>
              <a:spLocks noChangeArrowheads="1"/>
            </p:cNvSpPr>
            <p:nvPr/>
          </p:nvSpPr>
          <p:spPr bwMode="auto">
            <a:xfrm>
              <a:off x="6621463" y="2870200"/>
              <a:ext cx="298450" cy="274638"/>
            </a:xfrm>
            <a:prstGeom prst="rect">
              <a:avLst/>
            </a:prstGeom>
            <a:noFill/>
            <a:ln w="9525">
              <a:noFill/>
              <a:miter lim="800000"/>
              <a:headEnd/>
              <a:tailEnd/>
            </a:ln>
          </p:spPr>
          <p:txBody>
            <a:bodyPr>
              <a:spAutoFit/>
            </a:bodyPr>
            <a:lstStyle/>
            <a:p>
              <a:r>
                <a:rPr lang="en-US" sz="1200" b="1"/>
                <a:t>1 </a:t>
              </a:r>
            </a:p>
          </p:txBody>
        </p:sp>
        <p:sp>
          <p:nvSpPr>
            <p:cNvPr id="74" name="Rectangle 54"/>
            <p:cNvSpPr>
              <a:spLocks noChangeArrowheads="1"/>
            </p:cNvSpPr>
            <p:nvPr/>
          </p:nvSpPr>
          <p:spPr bwMode="auto">
            <a:xfrm>
              <a:off x="6245225" y="3300413"/>
              <a:ext cx="298450" cy="274637"/>
            </a:xfrm>
            <a:prstGeom prst="rect">
              <a:avLst/>
            </a:prstGeom>
            <a:noFill/>
            <a:ln w="9525">
              <a:noFill/>
              <a:miter lim="800000"/>
              <a:headEnd/>
              <a:tailEnd/>
            </a:ln>
          </p:spPr>
          <p:txBody>
            <a:bodyPr>
              <a:spAutoFit/>
            </a:bodyPr>
            <a:lstStyle/>
            <a:p>
              <a:r>
                <a:rPr lang="en-US" sz="1200" b="1"/>
                <a:t>1 </a:t>
              </a:r>
            </a:p>
          </p:txBody>
        </p:sp>
        <p:sp>
          <p:nvSpPr>
            <p:cNvPr id="75" name="Rectangle 55"/>
            <p:cNvSpPr>
              <a:spLocks noChangeArrowheads="1"/>
            </p:cNvSpPr>
            <p:nvPr/>
          </p:nvSpPr>
          <p:spPr bwMode="auto">
            <a:xfrm>
              <a:off x="6510338" y="4384675"/>
              <a:ext cx="298450" cy="274638"/>
            </a:xfrm>
            <a:prstGeom prst="rect">
              <a:avLst/>
            </a:prstGeom>
            <a:noFill/>
            <a:ln w="9525">
              <a:noFill/>
              <a:miter lim="800000"/>
              <a:headEnd/>
              <a:tailEnd/>
            </a:ln>
          </p:spPr>
          <p:txBody>
            <a:bodyPr>
              <a:spAutoFit/>
            </a:bodyPr>
            <a:lstStyle/>
            <a:p>
              <a:r>
                <a:rPr lang="en-US" sz="1200" b="1" dirty="0"/>
                <a:t>1 </a:t>
              </a:r>
            </a:p>
          </p:txBody>
        </p:sp>
        <p:sp>
          <p:nvSpPr>
            <p:cNvPr id="76" name="Rectangle 56"/>
            <p:cNvSpPr>
              <a:spLocks noChangeArrowheads="1"/>
            </p:cNvSpPr>
            <p:nvPr/>
          </p:nvSpPr>
          <p:spPr bwMode="auto">
            <a:xfrm>
              <a:off x="5927725" y="4467225"/>
              <a:ext cx="298450" cy="274638"/>
            </a:xfrm>
            <a:prstGeom prst="rect">
              <a:avLst/>
            </a:prstGeom>
            <a:noFill/>
            <a:ln w="9525">
              <a:noFill/>
              <a:miter lim="800000"/>
              <a:headEnd/>
              <a:tailEnd/>
            </a:ln>
          </p:spPr>
          <p:txBody>
            <a:bodyPr>
              <a:spAutoFit/>
            </a:bodyPr>
            <a:lstStyle/>
            <a:p>
              <a:r>
                <a:rPr lang="en-US" sz="1200" b="1"/>
                <a:t>1 </a:t>
              </a:r>
            </a:p>
          </p:txBody>
        </p:sp>
        <p:sp>
          <p:nvSpPr>
            <p:cNvPr id="77" name="Rectangle 57"/>
            <p:cNvSpPr>
              <a:spLocks noChangeArrowheads="1"/>
            </p:cNvSpPr>
            <p:nvPr/>
          </p:nvSpPr>
          <p:spPr bwMode="auto">
            <a:xfrm>
              <a:off x="6049963" y="4257675"/>
              <a:ext cx="298450" cy="274638"/>
            </a:xfrm>
            <a:prstGeom prst="rect">
              <a:avLst/>
            </a:prstGeom>
            <a:noFill/>
            <a:ln w="9525">
              <a:noFill/>
              <a:miter lim="800000"/>
              <a:headEnd/>
              <a:tailEnd/>
            </a:ln>
          </p:spPr>
          <p:txBody>
            <a:bodyPr>
              <a:spAutoFit/>
            </a:bodyPr>
            <a:lstStyle/>
            <a:p>
              <a:r>
                <a:rPr lang="en-US" sz="1200" b="1"/>
                <a:t>1 </a:t>
              </a:r>
            </a:p>
          </p:txBody>
        </p:sp>
        <p:sp>
          <p:nvSpPr>
            <p:cNvPr id="78" name="Rectangle 58"/>
            <p:cNvSpPr>
              <a:spLocks noChangeArrowheads="1"/>
            </p:cNvSpPr>
            <p:nvPr/>
          </p:nvSpPr>
          <p:spPr bwMode="auto">
            <a:xfrm>
              <a:off x="6246813" y="4343400"/>
              <a:ext cx="298450" cy="274638"/>
            </a:xfrm>
            <a:prstGeom prst="rect">
              <a:avLst/>
            </a:prstGeom>
            <a:noFill/>
            <a:ln w="9525">
              <a:noFill/>
              <a:miter lim="800000"/>
              <a:headEnd/>
              <a:tailEnd/>
            </a:ln>
          </p:spPr>
          <p:txBody>
            <a:bodyPr>
              <a:spAutoFit/>
            </a:bodyPr>
            <a:lstStyle/>
            <a:p>
              <a:r>
                <a:rPr lang="en-US" sz="1200" b="1"/>
                <a:t>1 </a:t>
              </a:r>
            </a:p>
          </p:txBody>
        </p:sp>
        <p:sp>
          <p:nvSpPr>
            <p:cNvPr id="79" name="Rectangle 59"/>
            <p:cNvSpPr>
              <a:spLocks noChangeArrowheads="1"/>
            </p:cNvSpPr>
            <p:nvPr/>
          </p:nvSpPr>
          <p:spPr bwMode="auto">
            <a:xfrm>
              <a:off x="6205538" y="3848100"/>
              <a:ext cx="298450" cy="274638"/>
            </a:xfrm>
            <a:prstGeom prst="rect">
              <a:avLst/>
            </a:prstGeom>
            <a:noFill/>
            <a:ln w="9525">
              <a:noFill/>
              <a:miter lim="800000"/>
              <a:headEnd/>
              <a:tailEnd/>
            </a:ln>
          </p:spPr>
          <p:txBody>
            <a:bodyPr>
              <a:spAutoFit/>
            </a:bodyPr>
            <a:lstStyle/>
            <a:p>
              <a:r>
                <a:rPr lang="en-US" sz="1200" b="1"/>
                <a:t>1 </a:t>
              </a:r>
            </a:p>
          </p:txBody>
        </p:sp>
        <p:sp>
          <p:nvSpPr>
            <p:cNvPr id="80" name="Rectangle 60"/>
            <p:cNvSpPr>
              <a:spLocks noChangeArrowheads="1"/>
            </p:cNvSpPr>
            <p:nvPr/>
          </p:nvSpPr>
          <p:spPr bwMode="auto">
            <a:xfrm>
              <a:off x="4279900" y="3841750"/>
              <a:ext cx="298450" cy="274638"/>
            </a:xfrm>
            <a:prstGeom prst="rect">
              <a:avLst/>
            </a:prstGeom>
            <a:noFill/>
            <a:ln w="9525">
              <a:noFill/>
              <a:miter lim="800000"/>
              <a:headEnd/>
              <a:tailEnd/>
            </a:ln>
          </p:spPr>
          <p:txBody>
            <a:bodyPr>
              <a:spAutoFit/>
            </a:bodyPr>
            <a:lstStyle/>
            <a:p>
              <a:r>
                <a:rPr lang="en-US" sz="1200" b="1"/>
                <a:t>1 </a:t>
              </a:r>
            </a:p>
          </p:txBody>
        </p:sp>
        <p:sp>
          <p:nvSpPr>
            <p:cNvPr id="81" name="Rectangle 61"/>
            <p:cNvSpPr>
              <a:spLocks noChangeArrowheads="1"/>
            </p:cNvSpPr>
            <p:nvPr/>
          </p:nvSpPr>
          <p:spPr bwMode="auto">
            <a:xfrm>
              <a:off x="5503863" y="3860800"/>
              <a:ext cx="496887" cy="274638"/>
            </a:xfrm>
            <a:prstGeom prst="rect">
              <a:avLst/>
            </a:prstGeom>
            <a:noFill/>
            <a:ln w="9525">
              <a:noFill/>
              <a:miter lim="800000"/>
              <a:headEnd/>
              <a:tailEnd/>
            </a:ln>
          </p:spPr>
          <p:txBody>
            <a:bodyPr>
              <a:spAutoFit/>
            </a:bodyPr>
            <a:lstStyle/>
            <a:p>
              <a:r>
                <a:rPr lang="en-US" sz="1200" b="1"/>
                <a:t>0...1 </a:t>
              </a:r>
            </a:p>
          </p:txBody>
        </p:sp>
        <p:sp>
          <p:nvSpPr>
            <p:cNvPr id="82" name="Rectangle 62"/>
            <p:cNvSpPr>
              <a:spLocks noChangeArrowheads="1"/>
            </p:cNvSpPr>
            <p:nvPr/>
          </p:nvSpPr>
          <p:spPr bwMode="auto">
            <a:xfrm>
              <a:off x="5540375" y="3302000"/>
              <a:ext cx="496888" cy="274638"/>
            </a:xfrm>
            <a:prstGeom prst="rect">
              <a:avLst/>
            </a:prstGeom>
            <a:noFill/>
            <a:ln w="9525">
              <a:noFill/>
              <a:miter lim="800000"/>
              <a:headEnd/>
              <a:tailEnd/>
            </a:ln>
          </p:spPr>
          <p:txBody>
            <a:bodyPr>
              <a:spAutoFit/>
            </a:bodyPr>
            <a:lstStyle/>
            <a:p>
              <a:r>
                <a:rPr lang="en-US" sz="1200" b="1"/>
                <a:t>0...1 </a:t>
              </a:r>
            </a:p>
          </p:txBody>
        </p:sp>
        <p:sp>
          <p:nvSpPr>
            <p:cNvPr id="83" name="Rectangle 63"/>
            <p:cNvSpPr>
              <a:spLocks noChangeArrowheads="1"/>
            </p:cNvSpPr>
            <p:nvPr/>
          </p:nvSpPr>
          <p:spPr bwMode="auto">
            <a:xfrm>
              <a:off x="1008063" y="3763963"/>
              <a:ext cx="496887" cy="274637"/>
            </a:xfrm>
            <a:prstGeom prst="rect">
              <a:avLst/>
            </a:prstGeom>
            <a:noFill/>
            <a:ln w="9525">
              <a:noFill/>
              <a:miter lim="800000"/>
              <a:headEnd/>
              <a:tailEnd/>
            </a:ln>
          </p:spPr>
          <p:txBody>
            <a:bodyPr>
              <a:spAutoFit/>
            </a:bodyPr>
            <a:lstStyle/>
            <a:p>
              <a:r>
                <a:rPr lang="en-US" sz="1200" b="1"/>
                <a:t>0...1 </a:t>
              </a:r>
            </a:p>
          </p:txBody>
        </p:sp>
        <p:sp>
          <p:nvSpPr>
            <p:cNvPr id="84" name="Rectangle 64"/>
            <p:cNvSpPr>
              <a:spLocks noChangeArrowheads="1"/>
            </p:cNvSpPr>
            <p:nvPr/>
          </p:nvSpPr>
          <p:spPr bwMode="auto">
            <a:xfrm>
              <a:off x="1212850" y="3294063"/>
              <a:ext cx="298450" cy="274637"/>
            </a:xfrm>
            <a:prstGeom prst="rect">
              <a:avLst/>
            </a:prstGeom>
            <a:noFill/>
            <a:ln w="9525">
              <a:noFill/>
              <a:miter lim="800000"/>
              <a:headEnd/>
              <a:tailEnd/>
            </a:ln>
          </p:spPr>
          <p:txBody>
            <a:bodyPr>
              <a:spAutoFit/>
            </a:bodyPr>
            <a:lstStyle/>
            <a:p>
              <a:r>
                <a:rPr lang="en-US" sz="1200" b="1"/>
                <a:t>1 </a:t>
              </a:r>
            </a:p>
          </p:txBody>
        </p:sp>
      </p:grpSp>
      <p:grpSp>
        <p:nvGrpSpPr>
          <p:cNvPr id="3" name="Group 98"/>
          <p:cNvGrpSpPr/>
          <p:nvPr/>
        </p:nvGrpSpPr>
        <p:grpSpPr>
          <a:xfrm>
            <a:off x="3124200" y="4038600"/>
            <a:ext cx="5791200" cy="2209800"/>
            <a:chOff x="3124200" y="4191000"/>
            <a:chExt cx="5791200" cy="2209800"/>
          </a:xfrm>
        </p:grpSpPr>
        <p:pic>
          <p:nvPicPr>
            <p:cNvPr id="23" name="Picture 1"/>
            <p:cNvPicPr>
              <a:picLocks noChangeAspect="1" noChangeArrowheads="1"/>
            </p:cNvPicPr>
            <p:nvPr/>
          </p:nvPicPr>
          <p:blipFill>
            <a:blip r:embed="rId3" cstate="print"/>
            <a:srcRect/>
            <a:stretch>
              <a:fillRect/>
            </a:stretch>
          </p:blipFill>
          <p:spPr bwMode="auto">
            <a:xfrm>
              <a:off x="5181600" y="4724400"/>
              <a:ext cx="3733800" cy="1676400"/>
            </a:xfrm>
            <a:prstGeom prst="round2DiagRect">
              <a:avLst>
                <a:gd name="adj1" fmla="val 16667"/>
                <a:gd name="adj2" fmla="val 0"/>
              </a:avLst>
            </a:prstGeom>
            <a:ln w="28575" cap="sq">
              <a:solidFill>
                <a:srgbClr val="FF0000"/>
              </a:solidFill>
              <a:miter lim="800000"/>
            </a:ln>
            <a:effectLst>
              <a:outerShdw blurRad="254000" algn="tl" rotWithShape="0">
                <a:srgbClr val="000000">
                  <a:alpha val="43000"/>
                </a:srgbClr>
              </a:outerShdw>
            </a:effectLst>
          </p:spPr>
        </p:pic>
        <p:sp>
          <p:nvSpPr>
            <p:cNvPr id="85" name="TextBox 84"/>
            <p:cNvSpPr txBox="1"/>
            <p:nvPr/>
          </p:nvSpPr>
          <p:spPr>
            <a:xfrm>
              <a:off x="3124200" y="4191000"/>
              <a:ext cx="2732336" cy="1015663"/>
            </a:xfrm>
            <a:prstGeom prst="rect">
              <a:avLst/>
            </a:prstGeom>
            <a:noFill/>
          </p:spPr>
          <p:txBody>
            <a:bodyPr wrap="square" rtlCol="0">
              <a:spAutoFit/>
            </a:bodyPr>
            <a:lstStyle/>
            <a:p>
              <a:r>
                <a:rPr lang="en-US" sz="2000" i="1" dirty="0" smtClean="0">
                  <a:solidFill>
                    <a:srgbClr val="FF0000"/>
                  </a:solidFill>
                  <a:latin typeface="Arial (Body)"/>
                </a:rPr>
                <a:t>byte order,</a:t>
              </a:r>
            </a:p>
            <a:p>
              <a:r>
                <a:rPr lang="en-US" sz="2000" i="1" dirty="0" smtClean="0">
                  <a:solidFill>
                    <a:srgbClr val="FF0000"/>
                  </a:solidFill>
                  <a:latin typeface="Arial (Body)"/>
                </a:rPr>
                <a:t>chunked storage,</a:t>
              </a:r>
            </a:p>
            <a:p>
              <a:r>
                <a:rPr lang="en-US" sz="2000" i="1" dirty="0" smtClean="0">
                  <a:solidFill>
                    <a:srgbClr val="FF0000"/>
                  </a:solidFill>
                  <a:latin typeface="Arial (Body)"/>
                </a:rPr>
                <a:t>compression, …</a:t>
              </a:r>
              <a:endParaRPr lang="en-US" sz="2000" i="1" dirty="0">
                <a:solidFill>
                  <a:srgbClr val="FF0000"/>
                </a:solidFill>
                <a:latin typeface="Arial (Body)"/>
              </a:endParaRPr>
            </a:p>
          </p:txBody>
        </p:sp>
      </p:grpSp>
      <p:grpSp>
        <p:nvGrpSpPr>
          <p:cNvPr id="4" name="Group 95"/>
          <p:cNvGrpSpPr/>
          <p:nvPr/>
        </p:nvGrpSpPr>
        <p:grpSpPr>
          <a:xfrm>
            <a:off x="3111500" y="1981200"/>
            <a:ext cx="4279900" cy="2286000"/>
            <a:chOff x="2806700" y="2057400"/>
            <a:chExt cx="4279900" cy="2286000"/>
          </a:xfrm>
        </p:grpSpPr>
        <p:sp>
          <p:nvSpPr>
            <p:cNvPr id="97" name="TextBox 96"/>
            <p:cNvSpPr txBox="1"/>
            <p:nvPr/>
          </p:nvSpPr>
          <p:spPr>
            <a:xfrm>
              <a:off x="2806700" y="2057400"/>
              <a:ext cx="2732336" cy="461665"/>
            </a:xfrm>
            <a:prstGeom prst="rect">
              <a:avLst/>
            </a:prstGeom>
            <a:noFill/>
          </p:spPr>
          <p:txBody>
            <a:bodyPr wrap="square" rtlCol="0">
              <a:spAutoFit/>
            </a:bodyPr>
            <a:lstStyle/>
            <a:p>
              <a:r>
                <a:rPr lang="en-US" dirty="0" smtClean="0">
                  <a:solidFill>
                    <a:srgbClr val="FF0000"/>
                  </a:solidFill>
                  <a:latin typeface="Arial (Body)"/>
                </a:rPr>
                <a:t>Object Data</a:t>
              </a:r>
              <a:endParaRPr lang="en-US" dirty="0">
                <a:solidFill>
                  <a:srgbClr val="FF0000"/>
                </a:solidFill>
                <a:latin typeface="Arial (Body)"/>
              </a:endParaRPr>
            </a:p>
          </p:txBody>
        </p:sp>
        <p:sp>
          <p:nvSpPr>
            <p:cNvPr id="98" name="Oval 97"/>
            <p:cNvSpPr/>
            <p:nvPr/>
          </p:nvSpPr>
          <p:spPr bwMode="auto">
            <a:xfrm>
              <a:off x="3048000" y="2362200"/>
              <a:ext cx="4038600" cy="19812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
        <p:nvSpPr>
          <p:cNvPr id="87" name="Rectangle 86"/>
          <p:cNvSpPr/>
          <p:nvPr/>
        </p:nvSpPr>
        <p:spPr>
          <a:xfrm>
            <a:off x="609600" y="1066800"/>
            <a:ext cx="2971800" cy="5386090"/>
          </a:xfrm>
          <a:prstGeom prst="rect">
            <a:avLst/>
          </a:prstGeom>
          <a:noFill/>
        </p:spPr>
        <p:txBody>
          <a:bodyPr wrap="square" lIns="91440" tIns="45720" rIns="91440" bIns="45720">
            <a:spAutoFit/>
          </a:bodyPr>
          <a:lstStyle/>
          <a:p>
            <a:pPr algn="ctr"/>
            <a:r>
              <a:rPr lang="en-US" sz="34400" b="1" cap="none" spc="0" dirty="0" smtClean="0">
                <a:ln w="10541" cmpd="sng">
                  <a:solidFill>
                    <a:schemeClr val="tx1"/>
                  </a:solidFill>
                  <a:prstDash val="solid"/>
                </a:ln>
                <a:solidFill>
                  <a:srgbClr val="66CCFF"/>
                </a:solidFill>
                <a:effectLst>
                  <a:glow rad="101600">
                    <a:schemeClr val="accent4">
                      <a:satMod val="175000"/>
                      <a:alpha val="40000"/>
                    </a:schemeClr>
                  </a:glow>
                </a:effectLst>
              </a:rPr>
              <a:t>?</a:t>
            </a:r>
            <a:endParaRPr lang="en-US" sz="34400" b="1" cap="none" spc="0" dirty="0">
              <a:ln w="10541" cmpd="sng">
                <a:solidFill>
                  <a:schemeClr val="tx1"/>
                </a:solidFill>
                <a:prstDash val="solid"/>
              </a:ln>
              <a:solidFill>
                <a:srgbClr val="66CCFF"/>
              </a:solidFill>
              <a:effectLst>
                <a:glow rad="101600">
                  <a:schemeClr val="accent4">
                    <a:satMod val="175000"/>
                    <a:alpha val="40000"/>
                  </a:schemeClr>
                </a:glow>
              </a:effectLst>
            </a:endParaRPr>
          </a:p>
        </p:txBody>
      </p:sp>
      <p:sp>
        <p:nvSpPr>
          <p:cNvPr id="100" name="Rectangle 99"/>
          <p:cNvSpPr/>
          <p:nvPr/>
        </p:nvSpPr>
        <p:spPr>
          <a:xfrm>
            <a:off x="3657600" y="838200"/>
            <a:ext cx="4800600" cy="830997"/>
          </a:xfrm>
          <a:prstGeom prst="rect">
            <a:avLst/>
          </a:prstGeom>
          <a:noFill/>
        </p:spPr>
        <p:txBody>
          <a:bodyPr wrap="square" lIns="91440" tIns="45720" rIns="91440" bIns="45720">
            <a:spAutoFit/>
          </a:bodyPr>
          <a:lstStyle/>
          <a:p>
            <a:pPr algn="ctr"/>
            <a:r>
              <a:rPr lang="en-US" sz="4800" b="1" dirty="0" smtClean="0">
                <a:ln w="12700">
                  <a:solidFill>
                    <a:schemeClr val="tx2">
                      <a:satMod val="155000"/>
                    </a:schemeClr>
                  </a:solidFill>
                  <a:prstDash val="solid"/>
                </a:ln>
                <a:solidFill>
                  <a:srgbClr val="9E6844"/>
                </a:solidFill>
                <a:effectLst>
                  <a:outerShdw blurRad="41275" dist="20320" dir="1800000" algn="tl" rotWithShape="0">
                    <a:srgbClr val="000000">
                      <a:alpha val="40000"/>
                    </a:srgbClr>
                  </a:outerShdw>
                </a:effectLst>
                <a:latin typeface="Arial" pitchFamily="34" charset="0"/>
              </a:rPr>
              <a:t>Complicated!</a:t>
            </a:r>
            <a:endParaRPr lang="en-US" sz="4800" b="1" dirty="0">
              <a:ln w="12700">
                <a:solidFill>
                  <a:schemeClr val="tx2">
                    <a:satMod val="155000"/>
                  </a:schemeClr>
                </a:solidFill>
                <a:prstDash val="solid"/>
              </a:ln>
              <a:solidFill>
                <a:srgbClr val="9E6844"/>
              </a:solidFill>
              <a:effectLst>
                <a:outerShdw blurRad="41275" dist="20320" dir="1800000" algn="tl" rotWithShape="0">
                  <a:srgbClr val="000000">
                    <a:alpha val="40000"/>
                  </a:srgbClr>
                </a:outerShdw>
              </a:effectLst>
              <a:latin typeface="Arial" pitchFamily="34" charset="0"/>
            </a:endParaRPr>
          </a:p>
        </p:txBody>
      </p:sp>
      <p:pic>
        <p:nvPicPr>
          <p:cNvPr id="73" name="Picture 11" descr="C:\Users\Administrator\AppData\Local\Microsoft\Windows\Temporary Internet Files\Content.IE5\DWAJU5RV\MC900334700[1].wmf"/>
          <p:cNvPicPr>
            <a:picLocks noChangeAspect="1" noChangeArrowheads="1"/>
          </p:cNvPicPr>
          <p:nvPr/>
        </p:nvPicPr>
        <p:blipFill>
          <a:blip r:embed="rId4" cstate="print"/>
          <a:srcRect/>
          <a:stretch>
            <a:fillRect/>
          </a:stretch>
        </p:blipFill>
        <p:spPr bwMode="auto">
          <a:xfrm>
            <a:off x="7086600" y="2209800"/>
            <a:ext cx="1826971" cy="1058875"/>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lide(fromBottom)">
                                      <p:cBhvr>
                                        <p:cTn id="7" dur="500"/>
                                        <p:tgtEl>
                                          <p:spTgt spid="100"/>
                                        </p:tgtEl>
                                      </p:cBhvr>
                                    </p:animEffect>
                                  </p:childTnLst>
                                </p:cTn>
                              </p:par>
                              <p:par>
                                <p:cTn id="8" presetID="1"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00"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 name="Folded Corner 66"/>
          <p:cNvSpPr/>
          <p:nvPr/>
        </p:nvSpPr>
        <p:spPr bwMode="auto">
          <a:xfrm>
            <a:off x="3048000" y="5638800"/>
            <a:ext cx="2286000" cy="609600"/>
          </a:xfrm>
          <a:prstGeom prst="foldedCorner">
            <a:avLst/>
          </a:prstGeom>
          <a:solidFill>
            <a:schemeClr val="bg1">
              <a:lumMod val="85000"/>
            </a:schemeClr>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101" name="Rectangle 8"/>
          <p:cNvSpPr>
            <a:spLocks noGrp="1" noChangeArrowheads="1"/>
          </p:cNvSpPr>
          <p:nvPr>
            <p:ph type="title"/>
          </p:nvPr>
        </p:nvSpPr>
        <p:spPr>
          <a:xfrm>
            <a:off x="1295400" y="152400"/>
            <a:ext cx="7010400" cy="533400"/>
          </a:xfrm>
        </p:spPr>
        <p:txBody>
          <a:bodyPr/>
          <a:lstStyle/>
          <a:p>
            <a:pPr eaLnBrk="1" hangingPunct="1"/>
            <a:r>
              <a:rPr lang="en-US" dirty="0" smtClean="0"/>
              <a:t>Proof of Concept  (8/07- 7/08)</a:t>
            </a:r>
          </a:p>
        </p:txBody>
      </p:sp>
      <p:sp>
        <p:nvSpPr>
          <p:cNvPr id="16" name="Text Placeholder 15"/>
          <p:cNvSpPr>
            <a:spLocks noGrp="1"/>
          </p:cNvSpPr>
          <p:nvPr>
            <p:ph type="body" sz="half" idx="1"/>
          </p:nvPr>
        </p:nvSpPr>
        <p:spPr>
          <a:xfrm>
            <a:off x="381000" y="990600"/>
            <a:ext cx="8458200" cy="1600200"/>
          </a:xfrm>
        </p:spPr>
        <p:txBody>
          <a:bodyPr/>
          <a:lstStyle/>
          <a:p>
            <a:r>
              <a:rPr lang="en-US" dirty="0" smtClean="0"/>
              <a:t>Categorize HDF4 data held by NASA</a:t>
            </a:r>
          </a:p>
          <a:p>
            <a:r>
              <a:rPr lang="en-US" dirty="0" smtClean="0"/>
              <a:t>Build a prototype</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9</a:t>
            </a:fld>
            <a:endParaRPr lang="en-US" sz="1200">
              <a:solidFill>
                <a:schemeClr val="bg1"/>
              </a:solidFill>
              <a:latin typeface="Arial" pitchFamily="34" charset="0"/>
            </a:endParaRPr>
          </a:p>
        </p:txBody>
      </p:sp>
      <p:sp>
        <p:nvSpPr>
          <p:cNvPr id="8" name="Rectangle 7"/>
          <p:cNvSpPr/>
          <p:nvPr/>
        </p:nvSpPr>
        <p:spPr bwMode="auto">
          <a:xfrm>
            <a:off x="8610600" y="228600"/>
            <a:ext cx="381000" cy="381000"/>
          </a:xfrm>
          <a:prstGeom prst="rect">
            <a:avLst/>
          </a:prstGeom>
          <a:solidFill>
            <a:srgbClr val="8FE2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21" name="Straight Arrow Connector 20"/>
          <p:cNvCxnSpPr/>
          <p:nvPr/>
        </p:nvCxnSpPr>
        <p:spPr bwMode="auto">
          <a:xfrm flipV="1">
            <a:off x="2480734" y="2768337"/>
            <a:ext cx="794925" cy="32063"/>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flipV="1">
            <a:off x="5048955" y="2784368"/>
            <a:ext cx="794925" cy="1"/>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20" name="Flowchart: Process 19"/>
          <p:cNvSpPr/>
          <p:nvPr/>
        </p:nvSpPr>
        <p:spPr bwMode="auto">
          <a:xfrm>
            <a:off x="3275659" y="2292730"/>
            <a:ext cx="1773296" cy="983277"/>
          </a:xfrm>
          <a:prstGeom prst="flowChartProcess">
            <a:avLst/>
          </a:prstGeom>
          <a:solidFill>
            <a:srgbClr val="0000FF"/>
          </a:solidFill>
          <a:ln w="12700">
            <a:solidFill>
              <a:schemeClr val="tx1"/>
            </a:solidFill>
            <a:headEnd type="none" w="med" len="med"/>
            <a:tailEnd type="none" w="med" len="me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Map Writer</a:t>
            </a:r>
          </a:p>
          <a:p>
            <a:pPr marL="0" marR="0" indent="0" algn="ctr" defTabSz="914400" rtl="0" eaLnBrk="1" fontAlgn="base" latinLnBrk="0" hangingPunct="1">
              <a:lnSpc>
                <a:spcPct val="100000"/>
              </a:lnSpc>
              <a:spcBef>
                <a:spcPct val="0"/>
              </a:spcBef>
              <a:spcAft>
                <a:spcPct val="0"/>
              </a:spcAft>
              <a:buClrTx/>
              <a:buSzTx/>
              <a:buFontTx/>
              <a:buNone/>
              <a:tabLst/>
            </a:pPr>
            <a:r>
              <a:rPr lang="en-US" sz="2000" i="1" dirty="0" smtClean="0">
                <a:solidFill>
                  <a:srgbClr val="FFFF00"/>
                </a:solidFill>
                <a:latin typeface="Calibri" pitchFamily="34" charset="0"/>
              </a:rPr>
              <a:t>linked with </a:t>
            </a:r>
            <a:br>
              <a:rPr lang="en-US" sz="2000" i="1" dirty="0" smtClean="0">
                <a:solidFill>
                  <a:srgbClr val="FFFF00"/>
                </a:solidFill>
                <a:latin typeface="Calibri" pitchFamily="34" charset="0"/>
              </a:rPr>
            </a:br>
            <a:r>
              <a:rPr lang="en-US" sz="2000" i="1" dirty="0" smtClean="0">
                <a:solidFill>
                  <a:srgbClr val="FFFF00"/>
                </a:solidFill>
                <a:latin typeface="Calibri" pitchFamily="34" charset="0"/>
              </a:rPr>
              <a:t>HDF4 library</a:t>
            </a:r>
            <a:endParaRPr kumimoji="0" lang="en-US" sz="2000" b="0" i="1" u="none" strike="noStrike" cap="none" normalizeH="0" baseline="0" dirty="0" smtClean="0">
              <a:ln>
                <a:noFill/>
              </a:ln>
              <a:solidFill>
                <a:srgbClr val="FFFF00"/>
              </a:solidFill>
              <a:effectLst/>
              <a:latin typeface="Calibri" pitchFamily="34" charset="0"/>
            </a:endParaRPr>
          </a:p>
        </p:txBody>
      </p:sp>
      <p:sp>
        <p:nvSpPr>
          <p:cNvPr id="25" name="Flowchart: Document 24"/>
          <p:cNvSpPr/>
          <p:nvPr/>
        </p:nvSpPr>
        <p:spPr bwMode="auto">
          <a:xfrm>
            <a:off x="5354696" y="3453146"/>
            <a:ext cx="794926" cy="682831"/>
          </a:xfrm>
          <a:prstGeom prst="flowChartDocumen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26" name="Flowchart: Process 25"/>
          <p:cNvSpPr/>
          <p:nvPr/>
        </p:nvSpPr>
        <p:spPr bwMode="auto">
          <a:xfrm>
            <a:off x="1869252" y="3862845"/>
            <a:ext cx="1895593" cy="1092530"/>
          </a:xfrm>
          <a:prstGeom prst="flowChartProcess">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cxnSp>
        <p:nvCxnSpPr>
          <p:cNvPr id="27" name="Straight Arrow Connector 26"/>
          <p:cNvCxnSpPr>
            <a:stCxn id="17" idx="3"/>
          </p:cNvCxnSpPr>
          <p:nvPr/>
        </p:nvCxnSpPr>
        <p:spPr bwMode="auto">
          <a:xfrm>
            <a:off x="1773767" y="3358936"/>
            <a:ext cx="1807633" cy="1365464"/>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28" name="Straight Arrow Connector 27"/>
          <p:cNvCxnSpPr>
            <a:endCxn id="23" idx="3"/>
          </p:cNvCxnSpPr>
          <p:nvPr/>
        </p:nvCxnSpPr>
        <p:spPr bwMode="auto">
          <a:xfrm flipH="1">
            <a:off x="4662076" y="3276600"/>
            <a:ext cx="1814924" cy="1061654"/>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29" name="Rectangle 28"/>
          <p:cNvSpPr/>
          <p:nvPr/>
        </p:nvSpPr>
        <p:spPr bwMode="auto">
          <a:xfrm>
            <a:off x="609600" y="3429000"/>
            <a:ext cx="1926167" cy="833054"/>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err="1" smtClean="0">
                <a:latin typeface="Calibri" pitchFamily="34" charset="0"/>
              </a:rPr>
              <a:t>bytestreams</a:t>
            </a:r>
            <a:endParaRPr kumimoji="0" lang="en-US" sz="2000" b="1" i="0" u="none" strike="noStrike" cap="none" normalizeH="0" baseline="0" dirty="0" smtClean="0">
              <a:ln>
                <a:noFill/>
              </a:ln>
              <a:solidFill>
                <a:schemeClr val="tx1"/>
              </a:solidFill>
              <a:effectLst/>
              <a:latin typeface="Calibri" pitchFamily="34" charset="0"/>
            </a:endParaRPr>
          </a:p>
        </p:txBody>
      </p:sp>
      <p:sp>
        <p:nvSpPr>
          <p:cNvPr id="30" name="Rectangle 29"/>
          <p:cNvSpPr/>
          <p:nvPr/>
        </p:nvSpPr>
        <p:spPr bwMode="auto">
          <a:xfrm>
            <a:off x="5307659" y="3657600"/>
            <a:ext cx="3607741" cy="1229096"/>
          </a:xfrm>
          <a:prstGeom prst="rect">
            <a:avLst/>
          </a:prstGeom>
          <a:noFill/>
          <a:ln>
            <a:noFill/>
            <a:headEnd type="none" w="med" len="med"/>
            <a:tailEnd type="none" w="med" len="med"/>
          </a:ln>
        </p:spPr>
        <p:style>
          <a:lnRef idx="2">
            <a:schemeClr val="dk1"/>
          </a:lnRef>
          <a:fillRef idx="100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Objects &amp; Relationships;</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User Metadata; </a:t>
            </a:r>
            <a:br>
              <a:rPr lang="en-US" sz="2000" dirty="0" smtClean="0">
                <a:latin typeface="Calibri" pitchFamily="34" charset="0"/>
              </a:rPr>
            </a:br>
            <a:r>
              <a:rPr lang="en-US" sz="2000" b="1" dirty="0" smtClean="0">
                <a:latin typeface="Calibri" pitchFamily="34" charset="0"/>
              </a:rPr>
              <a:t>Object Data retrieval &amp; </a:t>
            </a:r>
          </a:p>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latin typeface="Calibri" pitchFamily="34" charset="0"/>
              </a:rPr>
              <a:t>reconstruction information</a:t>
            </a:r>
            <a:endParaRPr kumimoji="0" lang="en-US" sz="2000" b="1" i="0" u="none" strike="noStrike" cap="none" normalizeH="0" baseline="0" dirty="0" smtClean="0">
              <a:ln>
                <a:noFill/>
              </a:ln>
              <a:solidFill>
                <a:schemeClr val="tx1"/>
              </a:solidFill>
              <a:latin typeface="Calibri" pitchFamily="34" charset="0"/>
            </a:endParaRPr>
          </a:p>
        </p:txBody>
      </p:sp>
      <p:sp>
        <p:nvSpPr>
          <p:cNvPr id="17" name="Flowchart: Magnetic Disk 16"/>
          <p:cNvSpPr/>
          <p:nvPr/>
        </p:nvSpPr>
        <p:spPr bwMode="auto">
          <a:xfrm>
            <a:off x="1066800" y="2209800"/>
            <a:ext cx="1413934" cy="1149136"/>
          </a:xfrm>
          <a:prstGeom prst="flowChartMagneticDisk">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a:t>
            </a:r>
          </a:p>
        </p:txBody>
      </p:sp>
      <p:cxnSp>
        <p:nvCxnSpPr>
          <p:cNvPr id="41" name="Straight Arrow Connector 40"/>
          <p:cNvCxnSpPr/>
          <p:nvPr/>
        </p:nvCxnSpPr>
        <p:spPr bwMode="auto">
          <a:xfrm>
            <a:off x="2286000" y="3276600"/>
            <a:ext cx="1524000" cy="1066800"/>
          </a:xfrm>
          <a:prstGeom prst="straightConnector1">
            <a:avLst/>
          </a:prstGeom>
          <a:solidFill>
            <a:schemeClr val="accent1"/>
          </a:solidFill>
          <a:ln w="76200" cap="flat" cmpd="sng" algn="ctr">
            <a:solidFill>
              <a:schemeClr val="tx1"/>
            </a:solidFill>
            <a:prstDash val="sysDash"/>
            <a:round/>
            <a:headEnd type="arrow" w="med" len="med"/>
            <a:tailEnd type="none"/>
          </a:ln>
          <a:effectLst/>
        </p:spPr>
      </p:cxnSp>
      <p:cxnSp>
        <p:nvCxnSpPr>
          <p:cNvPr id="45" name="Straight Arrow Connector 44"/>
          <p:cNvCxnSpPr/>
          <p:nvPr/>
        </p:nvCxnSpPr>
        <p:spPr bwMode="auto">
          <a:xfrm>
            <a:off x="4191000" y="5181600"/>
            <a:ext cx="0" cy="4572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48" name="TextBox 47"/>
          <p:cNvSpPr txBox="1"/>
          <p:nvPr/>
        </p:nvSpPr>
        <p:spPr>
          <a:xfrm>
            <a:off x="3276600" y="5715000"/>
            <a:ext cx="2438400" cy="461665"/>
          </a:xfrm>
          <a:prstGeom prst="rect">
            <a:avLst/>
          </a:prstGeom>
          <a:noFill/>
        </p:spPr>
        <p:txBody>
          <a:bodyPr wrap="square" rtlCol="0">
            <a:spAutoFit/>
          </a:bodyPr>
          <a:lstStyle/>
          <a:p>
            <a:r>
              <a:rPr lang="en-US" dirty="0" smtClean="0">
                <a:solidFill>
                  <a:srgbClr val="FF0000"/>
                </a:solidFill>
                <a:latin typeface="Arial (Body)"/>
              </a:rPr>
              <a:t>Object Data</a:t>
            </a:r>
            <a:endParaRPr lang="en-US" dirty="0">
              <a:solidFill>
                <a:srgbClr val="FF0000"/>
              </a:solidFill>
              <a:latin typeface="Arial (Body)"/>
            </a:endParaRPr>
          </a:p>
        </p:txBody>
      </p:sp>
      <p:sp>
        <p:nvSpPr>
          <p:cNvPr id="23" name="Flowchart: Extract 22"/>
          <p:cNvSpPr/>
          <p:nvPr/>
        </p:nvSpPr>
        <p:spPr bwMode="auto">
          <a:xfrm>
            <a:off x="3332104" y="3505200"/>
            <a:ext cx="1773296" cy="1666108"/>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Reader</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sp>
        <p:nvSpPr>
          <p:cNvPr id="74" name="Rectangle 73"/>
          <p:cNvSpPr/>
          <p:nvPr/>
        </p:nvSpPr>
        <p:spPr>
          <a:xfrm>
            <a:off x="5105400" y="4854714"/>
            <a:ext cx="2971800" cy="707886"/>
          </a:xfrm>
          <a:prstGeom prst="rect">
            <a:avLst/>
          </a:prstGeom>
        </p:spPr>
        <p:txBody>
          <a:bodyPr wrap="square">
            <a:spAutoFit/>
          </a:bodyPr>
          <a:lstStyle/>
          <a:p>
            <a:r>
              <a:rPr lang="en-US" sz="2000" b="1" i="1" dirty="0" smtClean="0">
                <a:solidFill>
                  <a:srgbClr val="7030A0"/>
                </a:solidFill>
                <a:latin typeface="Arial" pitchFamily="34" charset="0"/>
              </a:rPr>
              <a:t>2 independent readers </a:t>
            </a:r>
            <a:br>
              <a:rPr lang="en-US" sz="2000" b="1" i="1" dirty="0" smtClean="0">
                <a:solidFill>
                  <a:srgbClr val="7030A0"/>
                </a:solidFill>
                <a:latin typeface="Arial" pitchFamily="34" charset="0"/>
              </a:rPr>
            </a:br>
            <a:r>
              <a:rPr lang="en-US" sz="2000" b="1" i="1" dirty="0" smtClean="0">
                <a:solidFill>
                  <a:srgbClr val="7030A0"/>
                </a:solidFill>
                <a:latin typeface="Arial" pitchFamily="34" charset="0"/>
              </a:rPr>
              <a:t>in C and Perl</a:t>
            </a:r>
            <a:endParaRPr lang="en-US" sz="2000" b="1" dirty="0">
              <a:solidFill>
                <a:srgbClr val="7030A0"/>
              </a:solidFill>
              <a:latin typeface="Arial" pitchFamily="34" charset="0"/>
            </a:endParaRPr>
          </a:p>
        </p:txBody>
      </p:sp>
      <p:sp>
        <p:nvSpPr>
          <p:cNvPr id="19" name="Flowchart: Document 18"/>
          <p:cNvSpPr/>
          <p:nvPr/>
        </p:nvSpPr>
        <p:spPr bwMode="auto">
          <a:xfrm>
            <a:off x="5843880" y="2212868"/>
            <a:ext cx="2004720" cy="1143000"/>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Content </a:t>
            </a:r>
            <a:br>
              <a:rPr kumimoji="0" lang="en-US" sz="2000" b="0" i="0" u="none" strike="noStrike" cap="none" normalizeH="0" baseline="0" dirty="0" smtClean="0">
                <a:ln>
                  <a:noFill/>
                </a:ln>
                <a:solidFill>
                  <a:srgbClr val="FFFF00"/>
                </a:solidFill>
                <a:effectLst/>
                <a:latin typeface="Calibri" pitchFamily="34" charset="0"/>
              </a:rPr>
            </a:br>
            <a:r>
              <a:rPr kumimoji="0" lang="en-US" sz="2000" b="0" i="0" u="none" strike="noStrike" cap="none" normalizeH="0" baseline="0" dirty="0" smtClean="0">
                <a:ln>
                  <a:noFill/>
                </a:ln>
                <a:solidFill>
                  <a:srgbClr val="FFFF00"/>
                </a:solidFill>
                <a:effectLst/>
                <a:latin typeface="Calibri" pitchFamily="34" charset="0"/>
              </a:rPr>
              <a:t>Map  (XML)</a:t>
            </a:r>
          </a:p>
        </p:txBody>
      </p:sp>
      <p:pic>
        <p:nvPicPr>
          <p:cNvPr id="76" name="Picture 13" descr="C:\Users\Administrator\AppData\Local\Microsoft\Windows\Temporary Internet Files\Content.IE5\DWAJU5RV\MP900443751[1].jpg"/>
          <p:cNvPicPr>
            <a:picLocks noChangeAspect="1" noChangeArrowheads="1"/>
          </p:cNvPicPr>
          <p:nvPr/>
        </p:nvPicPr>
        <p:blipFill>
          <a:blip r:embed="rId3" cstate="print"/>
          <a:srcRect/>
          <a:stretch>
            <a:fillRect/>
          </a:stretch>
        </p:blipFill>
        <p:spPr bwMode="auto">
          <a:xfrm>
            <a:off x="457200" y="4114800"/>
            <a:ext cx="1828800" cy="2438400"/>
          </a:xfrm>
          <a:prstGeom prst="rect">
            <a:avLst/>
          </a:prstGeom>
          <a:noFill/>
        </p:spPr>
      </p:pic>
      <p:sp>
        <p:nvSpPr>
          <p:cNvPr id="75" name="Rectangle 74"/>
          <p:cNvSpPr/>
          <p:nvPr/>
        </p:nvSpPr>
        <p:spPr>
          <a:xfrm>
            <a:off x="0" y="5562600"/>
            <a:ext cx="2743200" cy="830997"/>
          </a:xfrm>
          <a:prstGeom prst="rect">
            <a:avLst/>
          </a:prstGeom>
          <a:noFill/>
        </p:spPr>
        <p:txBody>
          <a:bodyPr wrap="square" lIns="91440" tIns="45720" rIns="91440" bIns="45720">
            <a:spAutoFit/>
          </a:bodyPr>
          <a:lstStyle/>
          <a:p>
            <a:pPr algn="ctr"/>
            <a:r>
              <a:rPr lang="en-US" sz="4800" b="1" cap="none" spc="0" dirty="0" smtClean="0">
                <a:ln w="10541" cmpd="sng">
                  <a:solidFill>
                    <a:schemeClr val="tx1"/>
                  </a:solidFill>
                  <a:prstDash val="solid"/>
                </a:ln>
                <a:solidFill>
                  <a:srgbClr val="66CCFF"/>
                </a:solidFill>
                <a:effectLst>
                  <a:glow rad="101600">
                    <a:schemeClr val="accent4">
                      <a:satMod val="175000"/>
                      <a:alpha val="40000"/>
                    </a:schemeClr>
                  </a:glow>
                </a:effectLst>
              </a:rPr>
              <a:t>Success!</a:t>
            </a:r>
            <a:endParaRPr lang="en-US" sz="4800" b="1" cap="none" spc="0" dirty="0">
              <a:ln w="10541" cmpd="sng">
                <a:solidFill>
                  <a:schemeClr val="tx1"/>
                </a:solidFill>
                <a:prstDash val="solid"/>
              </a:ln>
              <a:solidFill>
                <a:srgbClr val="66CCFF"/>
              </a:solidFill>
              <a:effectLst>
                <a:glow rad="101600">
                  <a:schemeClr val="accent4">
                    <a:satMod val="175000"/>
                    <a:alpha val="40000"/>
                  </a:schemeClr>
                </a:glow>
              </a:effectLst>
            </a:endParaRPr>
          </a:p>
        </p:txBody>
      </p:sp>
      <p:sp>
        <p:nvSpPr>
          <p:cNvPr id="31" name="Rectangle 30"/>
          <p:cNvSpPr/>
          <p:nvPr/>
        </p:nvSpPr>
        <p:spPr bwMode="auto">
          <a:xfrm>
            <a:off x="2645833" y="3281746"/>
            <a:ext cx="1926167" cy="833054"/>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5000"/>
              </a:lnSpc>
              <a:spcBef>
                <a:spcPct val="0"/>
              </a:spcBef>
              <a:spcAft>
                <a:spcPct val="0"/>
              </a:spcAft>
              <a:buClrTx/>
              <a:buSzTx/>
              <a:buFontTx/>
              <a:buNone/>
              <a:tabLst/>
            </a:pPr>
            <a:r>
              <a:rPr lang="en-US" sz="2000" b="1" dirty="0" smtClean="0">
                <a:latin typeface="Calibri" pitchFamily="34" charset="0"/>
              </a:rPr>
              <a:t/>
            </a:r>
            <a:br>
              <a:rPr lang="en-US" sz="2000" b="1" dirty="0" smtClean="0">
                <a:latin typeface="Calibri" pitchFamily="34" charset="0"/>
              </a:rPr>
            </a:br>
            <a:r>
              <a:rPr lang="en-US" sz="2000" b="1" dirty="0" smtClean="0">
                <a:latin typeface="Calibri" pitchFamily="34" charset="0"/>
              </a:rPr>
              <a:t>request</a:t>
            </a:r>
            <a:endParaRPr kumimoji="0" lang="en-US" sz="2000" b="1" i="0" u="none" strike="noStrike" cap="none" normalizeH="0" baseline="0" dirty="0" smtClean="0">
              <a:ln>
                <a:noFill/>
              </a:ln>
              <a:solidFill>
                <a:schemeClr val="tx1"/>
              </a:solidFill>
              <a:effectLst/>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1" nodeType="afterEffect">
                                  <p:stCondLst>
                                    <p:cond delay="1000"/>
                                  </p:stCondLst>
                                  <p:childTnLst>
                                    <p:set>
                                      <p:cBhvr>
                                        <p:cTn id="59" dur="1" fill="hold">
                                          <p:stCondLst>
                                            <p:cond delay="0"/>
                                          </p:stCondLst>
                                        </p:cTn>
                                        <p:tgtEl>
                                          <p:spTgt spid="75"/>
                                        </p:tgtEl>
                                        <p:attrNameLst>
                                          <p:attrName>style.visibility</p:attrName>
                                        </p:attrNameLst>
                                      </p:cBhvr>
                                      <p:to>
                                        <p:strVal val="visible"/>
                                      </p:to>
                                    </p:set>
                                  </p:childTnLst>
                                </p:cTn>
                              </p:par>
                            </p:childTnLst>
                          </p:cTn>
                        </p:par>
                        <p:par>
                          <p:cTn id="60" fill="hold">
                            <p:stCondLst>
                              <p:cond delay="1000"/>
                            </p:stCondLst>
                            <p:childTnLst>
                              <p:par>
                                <p:cTn id="61" presetID="10" presetClass="entr" presetSubtype="0" fill="hold" nodeType="afterEffect">
                                  <p:stCondLst>
                                    <p:cond delay="100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00"/>
                                        <p:tgtEl>
                                          <p:spTgt spid="76"/>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nodeType="clickEffect">
                                  <p:stCondLst>
                                    <p:cond delay="0"/>
                                  </p:stCondLst>
                                  <p:childTnLst>
                                    <p:set>
                                      <p:cBhvr>
                                        <p:cTn id="67" dur="1" fill="hold">
                                          <p:stCondLst>
                                            <p:cond delay="0"/>
                                          </p:stCondLst>
                                        </p:cTn>
                                        <p:tgtEl>
                                          <p:spTgt spid="28"/>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41"/>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27"/>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29"/>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30"/>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45"/>
                                        </p:tgtEl>
                                        <p:attrNameLst>
                                          <p:attrName>style.visibility</p:attrName>
                                        </p:attrNameLst>
                                      </p:cBhvr>
                                      <p:to>
                                        <p:strVal val="hidden"/>
                                      </p:to>
                                    </p:set>
                                  </p:childTnLst>
                                </p:cTn>
                              </p:par>
                              <p:par>
                                <p:cTn id="78" presetID="1" presetClass="entr" presetSubtype="0" fill="hold" grpId="2" nodeType="with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74">
                                            <p:txEl>
                                              <p:pRg st="0" end="0"/>
                                            </p:txEl>
                                          </p:spTgt>
                                        </p:tgtEl>
                                        <p:attrNameLst>
                                          <p:attrName>style.visibility</p:attrName>
                                        </p:attrNameLst>
                                      </p:cBhvr>
                                      <p:to>
                                        <p:strVal val="visible"/>
                                      </p:to>
                                    </p:set>
                                  </p:childTnLst>
                                </p:cTn>
                              </p:par>
                              <p:par>
                                <p:cTn id="82" presetID="1" presetClass="exit" presetSubtype="0" fill="hold" grpId="1" nodeType="withEffect">
                                  <p:stCondLst>
                                    <p:cond delay="0"/>
                                  </p:stCondLst>
                                  <p:childTnLst>
                                    <p:set>
                                      <p:cBhvr>
                                        <p:cTn id="83" dur="1" fill="hold">
                                          <p:stCondLst>
                                            <p:cond delay="0"/>
                                          </p:stCondLst>
                                        </p:cTn>
                                        <p:tgtEl>
                                          <p:spTgt spid="67"/>
                                        </p:tgtEl>
                                        <p:attrNameLst>
                                          <p:attrName>style.visibility</p:attrName>
                                        </p:attrNameLst>
                                      </p:cBhvr>
                                      <p:to>
                                        <p:strVal val="hidden"/>
                                      </p:to>
                                    </p:set>
                                  </p:childTnLst>
                                </p:cTn>
                              </p:par>
                              <p:par>
                                <p:cTn id="84" presetID="1" presetClass="exit" presetSubtype="0" fill="hold" grpId="1" nodeType="withEffect">
                                  <p:stCondLst>
                                    <p:cond delay="0"/>
                                  </p:stCondLst>
                                  <p:childTnLst>
                                    <p:set>
                                      <p:cBhvr>
                                        <p:cTn id="85" dur="1" fill="hold">
                                          <p:stCondLst>
                                            <p:cond delay="0"/>
                                          </p:stCondLst>
                                        </p:cTn>
                                        <p:tgtEl>
                                          <p:spTgt spid="17"/>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48"/>
                                        </p:tgtEl>
                                        <p:attrNameLst>
                                          <p:attrName>style.visibility</p:attrName>
                                        </p:attrNameLst>
                                      </p:cBhvr>
                                      <p:to>
                                        <p:strVal val="hidden"/>
                                      </p:to>
                                    </p:set>
                                  </p:childTnLst>
                                </p:cTn>
                              </p:par>
                              <p:par>
                                <p:cTn id="88" presetID="1" presetClass="entr" presetSubtype="0" fill="hold" grpId="3" nodeType="withEffect">
                                  <p:stCondLst>
                                    <p:cond delay="0"/>
                                  </p:stCondLst>
                                  <p:childTnLst>
                                    <p:set>
                                      <p:cBhvr>
                                        <p:cTn id="89" dur="1" fill="hold">
                                          <p:stCondLst>
                                            <p:cond delay="0"/>
                                          </p:stCondLst>
                                        </p:cTn>
                                        <p:tgtEl>
                                          <p:spTgt spid="20"/>
                                        </p:tgtEl>
                                        <p:attrNameLst>
                                          <p:attrName>style.visibility</p:attrName>
                                        </p:attrNameLst>
                                      </p:cBhvr>
                                      <p:to>
                                        <p:strVal val="visible"/>
                                      </p:to>
                                    </p:set>
                                  </p:childTnLst>
                                </p:cTn>
                              </p:par>
                              <p:par>
                                <p:cTn id="90" presetID="1" presetClass="exit" presetSubtype="0" fill="hold" grpId="1" nodeType="withEffect">
                                  <p:stCondLst>
                                    <p:cond delay="0"/>
                                  </p:stCondLst>
                                  <p:childTnLst>
                                    <p:set>
                                      <p:cBhvr>
                                        <p:cTn id="91"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20" grpId="0" animBg="1"/>
      <p:bldP spid="20" grpId="1" animBg="1"/>
      <p:bldP spid="20" grpId="2" animBg="1"/>
      <p:bldP spid="20" grpId="3" animBg="1"/>
      <p:bldP spid="29" grpId="0"/>
      <p:bldP spid="29" grpId="1"/>
      <p:bldP spid="30" grpId="0"/>
      <p:bldP spid="30" grpId="1"/>
      <p:bldP spid="17" grpId="0" animBg="1"/>
      <p:bldP spid="17" grpId="1" animBg="1"/>
      <p:bldP spid="48" grpId="0"/>
      <p:bldP spid="48" grpId="1"/>
      <p:bldP spid="23" grpId="0" animBg="1"/>
      <p:bldP spid="19" grpId="1" animBg="1"/>
      <p:bldP spid="75" grpId="1"/>
      <p:bldP spid="31" grpId="0"/>
      <p:bldP spid="31" grpId="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295400" y="152400"/>
            <a:ext cx="7010400" cy="533400"/>
          </a:xfrm>
        </p:spPr>
        <p:txBody>
          <a:bodyPr/>
          <a:lstStyle/>
          <a:p>
            <a:pPr eaLnBrk="1" hangingPunct="1"/>
            <a:r>
              <a:rPr lang="en-US" dirty="0" smtClean="0"/>
              <a:t>Develop Product (11/09 - 7/11)</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10</a:t>
            </a:fld>
            <a:endParaRPr lang="en-US" sz="1200">
              <a:solidFill>
                <a:schemeClr val="bg1"/>
              </a:solidFill>
              <a:latin typeface="Arial" pitchFamily="34" charset="0"/>
            </a:endParaRPr>
          </a:p>
        </p:txBody>
      </p:sp>
      <p:sp>
        <p:nvSpPr>
          <p:cNvPr id="10" name="Rectangle 9"/>
          <p:cNvSpPr/>
          <p:nvPr/>
        </p:nvSpPr>
        <p:spPr bwMode="auto">
          <a:xfrm>
            <a:off x="815340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Content Placeholder 15"/>
          <p:cNvSpPr txBox="1">
            <a:spLocks/>
          </p:cNvSpPr>
          <p:nvPr/>
        </p:nvSpPr>
        <p:spPr bwMode="auto">
          <a:xfrm>
            <a:off x="381000" y="1066800"/>
            <a:ext cx="8382000" cy="525780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a:bodyPr>
          <a:lstStyle/>
          <a:p>
            <a:pPr marL="514350" marR="0" lvl="0" indent="-514350" algn="l" defTabSz="914400" rtl="0" eaLnBrk="0" fontAlgn="base" latinLnBrk="0" hangingPunct="0">
              <a:lnSpc>
                <a:spcPct val="100000"/>
              </a:lnSpc>
              <a:spcBef>
                <a:spcPct val="20000"/>
              </a:spcBef>
              <a:spcAft>
                <a:spcPct val="0"/>
              </a:spcAft>
              <a:buClr>
                <a:schemeClr val="tx1"/>
              </a:buClr>
              <a:buSzTx/>
              <a:tabLst/>
              <a:defRPr/>
            </a:pPr>
            <a:r>
              <a:rPr kumimoji="0" lang="en-US" sz="30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Tasks:</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Investigate integration of mapping schema </a:t>
            </a:r>
            <a:b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b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with existing standards</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Determine HDF-EOS 2 requirements</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Redesign and expand the XML schema</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Implement production quality map writer</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Develop demo map reader </a:t>
            </a:r>
          </a:p>
          <a:p>
            <a:pPr marL="971550" lvl="1" indent="-514350" eaLnBrk="0" hangingPunct="0">
              <a:spcBef>
                <a:spcPct val="20000"/>
              </a:spcBef>
              <a:buClr>
                <a:schemeClr val="tx1"/>
              </a:buClr>
              <a:buFont typeface="+mj-lt"/>
              <a:buAutoNum type="alphaUcPeriod"/>
              <a:defRPr/>
            </a:pPr>
            <a:r>
              <a:rPr kumimoji="0" lang="en-US" sz="2800" b="0" i="0" u="none" strike="noStrike" kern="0" cap="none" spc="0" normalizeH="0" baseline="0" noProof="0" dirty="0" smtClean="0">
                <a:ln>
                  <a:noFill/>
                </a:ln>
                <a:solidFill>
                  <a:srgbClr val="000000"/>
                </a:solidFill>
                <a:effectLst/>
                <a:uLnTx/>
                <a:uFillTx/>
                <a:latin typeface="Arial" pitchFamily="34" charset="0"/>
                <a:ea typeface="+mn-ea"/>
                <a:cs typeface="Arial" pitchFamily="34" charset="0"/>
              </a:rPr>
              <a:t>Deploy tools at select NASA data centers</a:t>
            </a:r>
          </a:p>
          <a:p>
            <a:pPr marL="971550" lvl="1" indent="-514350" eaLnBrk="0" hangingPunct="0">
              <a:spcBef>
                <a:spcPct val="20000"/>
              </a:spcBef>
              <a:buClr>
                <a:schemeClr val="tx1"/>
              </a:buClr>
              <a:buFont typeface="+mj-lt"/>
              <a:buAutoNum type="alphaUcPeriod"/>
              <a:defRPr/>
            </a:pPr>
            <a:endParaRPr lang="en-US" sz="2800" kern="0" dirty="0" smtClean="0">
              <a:solidFill>
                <a:srgbClr val="000000"/>
              </a:solidFill>
              <a:latin typeface="Arial" pitchFamily="34" charset="0"/>
            </a:endParaRPr>
          </a:p>
          <a:p>
            <a:pPr eaLnBrk="0" hangingPunct="0">
              <a:spcBef>
                <a:spcPct val="20000"/>
              </a:spcBef>
              <a:buClr>
                <a:schemeClr val="tx1"/>
              </a:buClr>
              <a:defRPr/>
            </a:pPr>
            <a:r>
              <a:rPr lang="en-US" sz="2800" i="1" dirty="0" smtClean="0">
                <a:latin typeface="Arial" pitchFamily="34" charset="0"/>
              </a:rPr>
              <a:t>For preservation, we must get it right while the HDF4 library, tools, documentation, and expertise are around.</a:t>
            </a:r>
          </a:p>
          <a:p>
            <a:pPr marL="971550" lvl="1" indent="-514350" eaLnBrk="0" hangingPunct="0">
              <a:spcBef>
                <a:spcPct val="20000"/>
              </a:spcBef>
              <a:buClr>
                <a:schemeClr val="tx1"/>
              </a:buClr>
              <a:buFont typeface="+mj-lt"/>
              <a:buAutoNum type="alphaUcPeriod"/>
              <a:defRPr/>
            </a:pPr>
            <a:endParaRPr kumimoji="0" lang="en-US" sz="2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Product (Tasks C &amp; D)</a:t>
            </a:r>
            <a:endParaRPr lang="en-US" dirty="0"/>
          </a:p>
        </p:txBody>
      </p:sp>
      <p:sp>
        <p:nvSpPr>
          <p:cNvPr id="3" name="Content Placeholder 2"/>
          <p:cNvSpPr>
            <a:spLocks noGrp="1"/>
          </p:cNvSpPr>
          <p:nvPr>
            <p:ph idx="1"/>
          </p:nvPr>
        </p:nvSpPr>
        <p:spPr/>
        <p:txBody>
          <a:bodyPr/>
          <a:lstStyle/>
          <a:p>
            <a:pPr>
              <a:buNone/>
            </a:pPr>
            <a:r>
              <a:rPr lang="en-US" dirty="0" smtClean="0"/>
              <a:t>C: HDF4 File Content Maps</a:t>
            </a:r>
          </a:p>
          <a:p>
            <a:pPr lvl="1">
              <a:buFont typeface="Wingdings" pitchFamily="2" charset="2"/>
              <a:buChar char="Ø"/>
            </a:pPr>
            <a:r>
              <a:rPr lang="en-US" dirty="0" smtClean="0"/>
              <a:t>Have enough information to stand alone</a:t>
            </a:r>
          </a:p>
          <a:p>
            <a:pPr lvl="1"/>
            <a:r>
              <a:rPr lang="en-US" sz="2600" dirty="0" smtClean="0"/>
              <a:t>Described by schema</a:t>
            </a:r>
          </a:p>
          <a:p>
            <a:pPr lvl="1"/>
            <a:endParaRPr lang="en-US" sz="2600" dirty="0" smtClean="0"/>
          </a:p>
          <a:p>
            <a:pPr>
              <a:buNone/>
            </a:pPr>
            <a:r>
              <a:rPr lang="en-US" dirty="0" smtClean="0"/>
              <a:t>D: Production Quality Map Writer</a:t>
            </a:r>
          </a:p>
          <a:p>
            <a:pPr lvl="1"/>
            <a:r>
              <a:rPr lang="en-US" sz="2600" dirty="0" smtClean="0"/>
              <a:t>Read HDF4 file and create Map</a:t>
            </a:r>
          </a:p>
          <a:p>
            <a:pPr lvl="2"/>
            <a:r>
              <a:rPr lang="en-US" sz="2400" dirty="0" smtClean="0"/>
              <a:t>Command-line options fine-tune behavior</a:t>
            </a:r>
          </a:p>
          <a:p>
            <a:pPr lvl="2"/>
            <a:endParaRPr lang="en-US" sz="2400" dirty="0" smtClean="0"/>
          </a:p>
          <a:p>
            <a:pPr>
              <a:buNone/>
            </a:pPr>
            <a:r>
              <a:rPr lang="en-US" dirty="0" smtClean="0"/>
              <a:t>	HDF4 Library</a:t>
            </a:r>
          </a:p>
          <a:p>
            <a:pPr lvl="1"/>
            <a:r>
              <a:rPr lang="en-US" sz="2600" dirty="0" smtClean="0"/>
              <a:t>New functions added to facilitate map creation</a:t>
            </a:r>
          </a:p>
          <a:p>
            <a:pPr lvl="1"/>
            <a:endParaRPr lang="en-US" dirty="0" smtClean="0"/>
          </a:p>
          <a:p>
            <a:pPr lvl="2"/>
            <a:endParaRPr lang="en-US" sz="2600" dirty="0" smtClean="0"/>
          </a:p>
          <a:p>
            <a:endParaRPr lang="en-US" dirty="0"/>
          </a:p>
        </p:txBody>
      </p:sp>
      <p:sp>
        <p:nvSpPr>
          <p:cNvPr id="4" name="Date Placeholder 3"/>
          <p:cNvSpPr>
            <a:spLocks noGrp="1"/>
          </p:cNvSpPr>
          <p:nvPr>
            <p:ph type="dt" sz="half" idx="10"/>
          </p:nvPr>
        </p:nvSpPr>
        <p:spPr/>
        <p:txBody>
          <a:bodyPr/>
          <a:lstStyle/>
          <a:p>
            <a:pPr>
              <a:defRPr/>
            </a:pPr>
            <a:r>
              <a:rPr lang="en-US" smtClean="0"/>
              <a:t>Apr. 17-19, 2012</a:t>
            </a:r>
            <a:endParaRPr lang="en-US" dirty="0"/>
          </a:p>
        </p:txBody>
      </p:sp>
      <p:sp>
        <p:nvSpPr>
          <p:cNvPr id="5" name="Footer Placeholder 4"/>
          <p:cNvSpPr>
            <a:spLocks noGrp="1"/>
          </p:cNvSpPr>
          <p:nvPr>
            <p:ph type="ftr" sz="quarter" idx="11"/>
          </p:nvPr>
        </p:nvSpPr>
        <p:spPr/>
        <p:txBody>
          <a:bodyPr/>
          <a:lstStyle/>
          <a:p>
            <a:pPr>
              <a:defRPr/>
            </a:pPr>
            <a:r>
              <a:rPr lang="en-US" smtClean="0"/>
              <a:t>HDF/HDF-EOS Workshop XV</a:t>
            </a:r>
            <a:endParaRPr lang="en-US"/>
          </a:p>
        </p:txBody>
      </p:sp>
      <p:sp>
        <p:nvSpPr>
          <p:cNvPr id="6" name="Slide Number Placeholder 5"/>
          <p:cNvSpPr>
            <a:spLocks noGrp="1"/>
          </p:cNvSpPr>
          <p:nvPr>
            <p:ph type="sldNum" sz="quarter" idx="12"/>
          </p:nvPr>
        </p:nvSpPr>
        <p:spPr/>
        <p:txBody>
          <a:bodyPr/>
          <a:lstStyle/>
          <a:p>
            <a:fld id="{A5E891D3-C79B-467C-9AA4-487CCCDFB73C}" type="slidenum">
              <a:rPr lang="en-US" smtClean="0"/>
              <a:pPr/>
              <a:t>11</a:t>
            </a:fld>
            <a:endParaRPr lang="en-US"/>
          </a:p>
        </p:txBody>
      </p:sp>
      <p:pic>
        <p:nvPicPr>
          <p:cNvPr id="7" name="Picture 6" descr="cal2065.png"/>
          <p:cNvPicPr>
            <a:picLocks noChangeAspect="1"/>
          </p:cNvPicPr>
          <p:nvPr/>
        </p:nvPicPr>
        <p:blipFill>
          <a:blip r:embed="rId3" cstate="print"/>
          <a:stretch>
            <a:fillRect/>
          </a:stretch>
        </p:blipFill>
        <p:spPr>
          <a:xfrm>
            <a:off x="7454574" y="609600"/>
            <a:ext cx="1689426" cy="1847316"/>
          </a:xfrm>
          <a:prstGeom prst="rect">
            <a:avLst/>
          </a:prstGeom>
        </p:spPr>
      </p:pic>
      <p:sp>
        <p:nvSpPr>
          <p:cNvPr id="8" name="Rectangle 7"/>
          <p:cNvSpPr/>
          <p:nvPr/>
        </p:nvSpPr>
        <p:spPr bwMode="auto">
          <a:xfrm>
            <a:off x="815340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car1.gif"/>
          <p:cNvPicPr>
            <a:picLocks noChangeAspect="1"/>
          </p:cNvPicPr>
          <p:nvPr/>
        </p:nvPicPr>
        <p:blipFill>
          <a:blip r:embed="rId3" cstate="print"/>
          <a:stretch>
            <a:fillRect/>
          </a:stretch>
        </p:blipFill>
        <p:spPr>
          <a:xfrm>
            <a:off x="5029200" y="3200400"/>
            <a:ext cx="4048921" cy="3233738"/>
          </a:xfrm>
          <a:prstGeom prst="rect">
            <a:avLst/>
          </a:prstGeom>
        </p:spPr>
      </p:pic>
      <p:sp>
        <p:nvSpPr>
          <p:cNvPr id="4101" name="Rectangle 8"/>
          <p:cNvSpPr>
            <a:spLocks noGrp="1" noChangeArrowheads="1"/>
          </p:cNvSpPr>
          <p:nvPr>
            <p:ph type="title"/>
          </p:nvPr>
        </p:nvSpPr>
        <p:spPr>
          <a:xfrm>
            <a:off x="1066800" y="152400"/>
            <a:ext cx="7010400" cy="533400"/>
          </a:xfrm>
        </p:spPr>
        <p:txBody>
          <a:bodyPr/>
          <a:lstStyle/>
          <a:p>
            <a:pPr eaLnBrk="1" hangingPunct="1"/>
            <a:r>
              <a:rPr lang="en-US" dirty="0" smtClean="0"/>
              <a:t>Surprise! </a:t>
            </a:r>
          </a:p>
        </p:txBody>
      </p:sp>
      <p:sp>
        <p:nvSpPr>
          <p:cNvPr id="4102" name="Rectangle 9"/>
          <p:cNvSpPr>
            <a:spLocks noGrp="1" noChangeArrowheads="1"/>
          </p:cNvSpPr>
          <p:nvPr>
            <p:ph idx="1"/>
          </p:nvPr>
        </p:nvSpPr>
        <p:spPr>
          <a:xfrm>
            <a:off x="381000" y="990600"/>
            <a:ext cx="8305800" cy="5486400"/>
          </a:xfrm>
        </p:spPr>
        <p:txBody>
          <a:bodyPr>
            <a:normAutofit/>
          </a:bodyPr>
          <a:lstStyle/>
          <a:p>
            <a:pPr eaLnBrk="1" hangingPunct="1"/>
            <a:r>
              <a:rPr lang="en-US" sz="2800" dirty="0" smtClean="0"/>
              <a:t>Expected hardest part to be support for retrieval and reconstruction of object data.</a:t>
            </a:r>
          </a:p>
          <a:p>
            <a:pPr eaLnBrk="1" hangingPunct="1"/>
            <a:r>
              <a:rPr lang="en-US" sz="2800" dirty="0" smtClean="0"/>
              <a:t>In fact, making sure all user-created HDF4 objects were found and represented correctly was a bigger challenge.</a:t>
            </a:r>
          </a:p>
          <a:p>
            <a:pPr lvl="1" eaLnBrk="1" hangingPunct="1"/>
            <a:r>
              <a:rPr lang="en-US" sz="2400" dirty="0" smtClean="0"/>
              <a:t>Existing tools didn’t always</a:t>
            </a:r>
            <a:br>
              <a:rPr lang="en-US" sz="2400" dirty="0" smtClean="0"/>
            </a:br>
            <a:r>
              <a:rPr lang="en-US" sz="2400" dirty="0" smtClean="0"/>
              <a:t>report same user-level</a:t>
            </a:r>
            <a:br>
              <a:rPr lang="en-US" sz="2400" dirty="0" smtClean="0"/>
            </a:br>
            <a:r>
              <a:rPr lang="en-US" sz="2400" dirty="0" smtClean="0"/>
              <a:t>information.</a:t>
            </a:r>
          </a:p>
          <a:p>
            <a:pPr lvl="1" eaLnBrk="1" hangingPunct="1"/>
            <a:r>
              <a:rPr lang="en-US" sz="2400" dirty="0" smtClean="0"/>
              <a:t>“Correctness” can be subject</a:t>
            </a:r>
            <a:br>
              <a:rPr lang="en-US" sz="2400" dirty="0" smtClean="0"/>
            </a:br>
            <a:r>
              <a:rPr lang="en-US" sz="2400" dirty="0" smtClean="0"/>
              <a:t>to interpretation – not always</a:t>
            </a:r>
            <a:br>
              <a:rPr lang="en-US" sz="2400" dirty="0" smtClean="0"/>
            </a:br>
            <a:r>
              <a:rPr lang="en-US" sz="2400" dirty="0" smtClean="0"/>
              <a:t>able to know intent of file</a:t>
            </a:r>
            <a:br>
              <a:rPr lang="en-US" sz="2400" dirty="0" smtClean="0"/>
            </a:br>
            <a:r>
              <a:rPr lang="en-US" sz="2400" dirty="0" smtClean="0"/>
              <a:t>creator.</a:t>
            </a:r>
          </a:p>
          <a:p>
            <a:pPr lvl="1" eaLnBrk="1" hangingPunct="1"/>
            <a:endParaRPr lang="en-US" sz="2400" dirty="0" smtClean="0"/>
          </a:p>
          <a:p>
            <a:pPr lvl="1" eaLnBrk="1" hangingPunct="1"/>
            <a:endParaRPr lang="en-US" sz="2400" dirty="0" smtClean="0"/>
          </a:p>
          <a:p>
            <a:pPr eaLnBrk="1" hangingPunct="1">
              <a:buNone/>
            </a:pPr>
            <a:endParaRPr lang="en-US" dirty="0" smtClean="0"/>
          </a:p>
          <a:p>
            <a:pPr eaLnBrk="1" hangingPunct="1"/>
            <a:endParaRPr lang="en-US" dirty="0" smtClean="0"/>
          </a:p>
          <a:p>
            <a:pPr eaLnBrk="1" hangingPunct="1"/>
            <a:endParaRPr lang="en-US" dirty="0" smtClean="0"/>
          </a:p>
          <a:p>
            <a:pPr lvl="1" eaLnBrk="1" hangingPunct="1"/>
            <a:endParaRPr lang="en-US" dirty="0" smtClean="0"/>
          </a:p>
          <a:p>
            <a:pPr lvl="1" eaLnBrk="1" hangingPunct="1">
              <a:buNone/>
            </a:pPr>
            <a:endParaRPr lang="en-US" dirty="0" smtClean="0"/>
          </a:p>
          <a:p>
            <a:pPr eaLnBrk="1" hangingPunct="1"/>
            <a:endParaRPr lang="en-US" dirty="0" smtClean="0"/>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12</a:t>
            </a:fld>
            <a:endParaRPr lang="en-US" sz="1200">
              <a:solidFill>
                <a:schemeClr val="bg1"/>
              </a:solidFill>
              <a:latin typeface="Arial" pitchFamily="34" charset="0"/>
            </a:endParaRPr>
          </a:p>
        </p:txBody>
      </p:sp>
      <p:sp>
        <p:nvSpPr>
          <p:cNvPr id="8" name="Rectangle 7"/>
          <p:cNvSpPr/>
          <p:nvPr/>
        </p:nvSpPr>
        <p:spPr bwMode="auto">
          <a:xfrm>
            <a:off x="818388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6096000" y="6248400"/>
            <a:ext cx="1851789" cy="230832"/>
          </a:xfrm>
          <a:prstGeom prst="rect">
            <a:avLst/>
          </a:prstGeom>
          <a:noFill/>
        </p:spPr>
        <p:txBody>
          <a:bodyPr wrap="none" rtlCol="0">
            <a:spAutoFit/>
          </a:bodyPr>
          <a:lstStyle/>
          <a:p>
            <a:r>
              <a:rPr lang="en-US" sz="900" dirty="0" smtClean="0">
                <a:latin typeface="Tahoma" pitchFamily="34" charset="0"/>
                <a:ea typeface="Tahoma" pitchFamily="34" charset="0"/>
                <a:cs typeface="Tahoma" pitchFamily="34" charset="0"/>
              </a:rPr>
              <a:t>Image from publications.usa.gov</a:t>
            </a:r>
            <a:endParaRPr lang="en-US" sz="900" dirty="0">
              <a:latin typeface="Tahoma" pitchFamily="34" charset="0"/>
              <a:ea typeface="Tahoma" pitchFamily="34" charset="0"/>
              <a:cs typeface="Tahoma"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02">
                                            <p:txEl>
                                              <p:pRg st="1" end="1"/>
                                            </p:txEl>
                                          </p:spTgt>
                                        </p:tgtEl>
                                        <p:attrNameLst>
                                          <p:attrName>style.visibility</p:attrName>
                                        </p:attrNameLst>
                                      </p:cBhvr>
                                      <p:to>
                                        <p:strVal val="visible"/>
                                      </p:to>
                                    </p:se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1" nodeType="clickEffect">
                                  <p:stCondLst>
                                    <p:cond delay="0"/>
                                  </p:stCondLst>
                                  <p:childTnLst>
                                    <p:set>
                                      <p:cBhvr>
                                        <p:cTn id="17" dur="1" fill="hold">
                                          <p:stCondLst>
                                            <p:cond delay="0"/>
                                          </p:stCondLst>
                                        </p:cTn>
                                        <p:tgtEl>
                                          <p:spTgt spid="410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410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2" grpId="0" build="p"/>
      <p:bldP spid="4102" grpId="1" uiExpand="1"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 name="Content Placeholder 78"/>
          <p:cNvSpPr>
            <a:spLocks noGrp="1"/>
          </p:cNvSpPr>
          <p:nvPr>
            <p:ph sz="half" idx="2"/>
          </p:nvPr>
        </p:nvSpPr>
        <p:spPr>
          <a:xfrm>
            <a:off x="4572000" y="990600"/>
            <a:ext cx="4419600" cy="5486400"/>
          </a:xfrm>
        </p:spPr>
        <p:txBody>
          <a:bodyPr/>
          <a:lstStyle/>
          <a:p>
            <a:pPr>
              <a:spcAft>
                <a:spcPts val="600"/>
              </a:spcAft>
            </a:pPr>
            <a:r>
              <a:rPr lang="en-US" sz="2400" dirty="0" smtClean="0"/>
              <a:t>Map from </a:t>
            </a:r>
            <a:r>
              <a:rPr lang="en-US" sz="2400" i="1" dirty="0" smtClean="0"/>
              <a:t>top down </a:t>
            </a:r>
            <a:r>
              <a:rPr lang="en-US" sz="2400" u="sng" dirty="0" smtClean="0"/>
              <a:t>and</a:t>
            </a:r>
            <a:r>
              <a:rPr lang="en-US" sz="2400" dirty="0" smtClean="0"/>
              <a:t> </a:t>
            </a:r>
            <a:r>
              <a:rPr lang="en-US" sz="2400" i="1" dirty="0" smtClean="0"/>
              <a:t>bottom up</a:t>
            </a:r>
          </a:p>
          <a:p>
            <a:pPr lvl="1">
              <a:spcAft>
                <a:spcPts val="600"/>
              </a:spcAft>
            </a:pPr>
            <a:r>
              <a:rPr lang="en-US" sz="2000" dirty="0" smtClean="0"/>
              <a:t>Watch for extra parts</a:t>
            </a:r>
          </a:p>
          <a:p>
            <a:pPr>
              <a:spcAft>
                <a:spcPts val="600"/>
              </a:spcAft>
            </a:pPr>
            <a:endParaRPr lang="en-US" sz="2400" dirty="0" smtClean="0"/>
          </a:p>
          <a:p>
            <a:pPr>
              <a:spcAft>
                <a:spcPts val="600"/>
              </a:spcAft>
            </a:pPr>
            <a:r>
              <a:rPr lang="en-US" sz="2400" dirty="0" smtClean="0"/>
              <a:t>“Over include” in map if any doubt </a:t>
            </a:r>
            <a:r>
              <a:rPr lang="en-US" sz="1400" dirty="0" smtClean="0"/>
              <a:t>(e.g., 2 palettes for 1 raster)</a:t>
            </a:r>
            <a:br>
              <a:rPr lang="en-US" sz="1400" dirty="0" smtClean="0"/>
            </a:br>
            <a:r>
              <a:rPr lang="en-US" sz="1400" dirty="0" smtClean="0"/>
              <a:t/>
            </a:r>
            <a:br>
              <a:rPr lang="en-US" sz="1400" dirty="0" smtClean="0"/>
            </a:br>
            <a:endParaRPr lang="en-US" sz="1400" dirty="0" smtClean="0"/>
          </a:p>
          <a:p>
            <a:pPr>
              <a:spcAft>
                <a:spcPts val="600"/>
              </a:spcAft>
            </a:pPr>
            <a:r>
              <a:rPr lang="en-US" sz="2400" dirty="0" smtClean="0"/>
              <a:t>Improve HDF4 library, tools, and documentation to  address ambiguities</a:t>
            </a:r>
          </a:p>
          <a:p>
            <a:pPr eaLnBrk="1" hangingPunct="1"/>
            <a:endParaRPr lang="en-US" sz="2400" dirty="0" smtClean="0"/>
          </a:p>
          <a:p>
            <a:pPr>
              <a:buNone/>
            </a:pPr>
            <a:endParaRPr lang="en-US" sz="2600" dirty="0" smtClean="0"/>
          </a:p>
          <a:p>
            <a:endParaRPr lang="en-US" sz="2600" dirty="0"/>
          </a:p>
        </p:txBody>
      </p:sp>
      <p:pic>
        <p:nvPicPr>
          <p:cNvPr id="77" name="Picture 10" descr="C:\Users\Administrator\AppData\Local\Microsoft\Windows\Temporary Internet Files\Content.IE5\YFS9K5HA\MC900250567[1].wmf"/>
          <p:cNvPicPr>
            <a:picLocks noChangeAspect="1" noChangeArrowheads="1"/>
          </p:cNvPicPr>
          <p:nvPr/>
        </p:nvPicPr>
        <p:blipFill>
          <a:blip r:embed="rId3" cstate="print"/>
          <a:srcRect/>
          <a:stretch>
            <a:fillRect/>
          </a:stretch>
        </p:blipFill>
        <p:spPr bwMode="auto">
          <a:xfrm>
            <a:off x="7924800" y="1676400"/>
            <a:ext cx="962582" cy="795016"/>
          </a:xfrm>
          <a:prstGeom prst="rect">
            <a:avLst/>
          </a:prstGeom>
          <a:noFill/>
        </p:spPr>
      </p:pic>
      <p:sp>
        <p:nvSpPr>
          <p:cNvPr id="4101" name="Rectangle 8"/>
          <p:cNvSpPr>
            <a:spLocks noGrp="1" noChangeArrowheads="1"/>
          </p:cNvSpPr>
          <p:nvPr>
            <p:ph type="title"/>
          </p:nvPr>
        </p:nvSpPr>
        <p:spPr/>
        <p:txBody>
          <a:bodyPr/>
          <a:lstStyle/>
          <a:p>
            <a:pPr eaLnBrk="1" hangingPunct="1"/>
            <a:r>
              <a:rPr lang="en-US" dirty="0" smtClean="0"/>
              <a:t>Project Actions in Response</a:t>
            </a:r>
          </a:p>
        </p:txBody>
      </p:sp>
      <p:sp>
        <p:nvSpPr>
          <p:cNvPr id="4102" name="Rectangle 9"/>
          <p:cNvSpPr>
            <a:spLocks noGrp="1" noChangeArrowheads="1"/>
          </p:cNvSpPr>
          <p:nvPr>
            <p:ph sz="half" idx="1"/>
          </p:nvPr>
        </p:nvSpPr>
        <p:spPr/>
        <p:txBody>
          <a:bodyPr>
            <a:normAutofit/>
          </a:bodyPr>
          <a:lstStyle/>
          <a:p>
            <a:pPr eaLnBrk="1" hangingPunct="1">
              <a:buNone/>
            </a:pPr>
            <a:endParaRPr lang="en-US" dirty="0" smtClean="0"/>
          </a:p>
          <a:p>
            <a:pPr eaLnBrk="1" hangingPunct="1"/>
            <a:endParaRPr lang="en-US" dirty="0" smtClean="0"/>
          </a:p>
          <a:p>
            <a:pPr lvl="1" eaLnBrk="1" hangingPunct="1"/>
            <a:endParaRPr lang="en-US" dirty="0" smtClean="0"/>
          </a:p>
          <a:p>
            <a:pPr lvl="1" eaLnBrk="1" hangingPunct="1">
              <a:buNone/>
            </a:pPr>
            <a:endParaRPr lang="en-US" dirty="0" smtClean="0"/>
          </a:p>
          <a:p>
            <a:pPr eaLnBrk="1" hangingPunct="1"/>
            <a:endParaRPr lang="en-US" dirty="0" smtClean="0"/>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13</a:t>
            </a:fld>
            <a:endParaRPr lang="en-US" sz="1200">
              <a:solidFill>
                <a:schemeClr val="bg1"/>
              </a:solidFill>
              <a:latin typeface="Arial" pitchFamily="34" charset="0"/>
            </a:endParaRPr>
          </a:p>
        </p:txBody>
      </p:sp>
      <p:sp>
        <p:nvSpPr>
          <p:cNvPr id="8" name="Rectangle 7"/>
          <p:cNvSpPr/>
          <p:nvPr/>
        </p:nvSpPr>
        <p:spPr bwMode="auto">
          <a:xfrm>
            <a:off x="818388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nvGrpSpPr>
          <p:cNvPr id="14" name="Group 13"/>
          <p:cNvGrpSpPr/>
          <p:nvPr/>
        </p:nvGrpSpPr>
        <p:grpSpPr>
          <a:xfrm>
            <a:off x="35414" y="838200"/>
            <a:ext cx="4536586" cy="5735964"/>
            <a:chOff x="35414" y="838200"/>
            <a:chExt cx="4536586" cy="5735964"/>
          </a:xfrm>
        </p:grpSpPr>
        <p:pic>
          <p:nvPicPr>
            <p:cNvPr id="70" name="Picture 69" descr="LL complexity.tiff"/>
            <p:cNvPicPr>
              <a:picLocks noChangeAspect="1"/>
            </p:cNvPicPr>
            <p:nvPr/>
          </p:nvPicPr>
          <p:blipFill>
            <a:blip r:embed="rId4" cstate="print"/>
            <a:stretch>
              <a:fillRect/>
            </a:stretch>
          </p:blipFill>
          <p:spPr>
            <a:xfrm>
              <a:off x="35414" y="3502182"/>
              <a:ext cx="4536586" cy="3071982"/>
            </a:xfrm>
            <a:prstGeom prst="rect">
              <a:avLst/>
            </a:prstGeom>
            <a:ln>
              <a:solidFill>
                <a:schemeClr val="tx1"/>
              </a:solidFill>
            </a:ln>
          </p:spPr>
        </p:pic>
        <p:pic>
          <p:nvPicPr>
            <p:cNvPr id="71" name="Picture 70" descr="User View.tiff"/>
            <p:cNvPicPr>
              <a:picLocks noChangeAspect="1"/>
            </p:cNvPicPr>
            <p:nvPr/>
          </p:nvPicPr>
          <p:blipFill>
            <a:blip r:embed="rId5" cstate="print"/>
            <a:stretch>
              <a:fillRect/>
            </a:stretch>
          </p:blipFill>
          <p:spPr>
            <a:xfrm>
              <a:off x="94664" y="838200"/>
              <a:ext cx="4477336" cy="2590800"/>
            </a:xfrm>
            <a:prstGeom prst="rect">
              <a:avLst/>
            </a:prstGeom>
            <a:ln w="3175">
              <a:solidFill>
                <a:schemeClr val="tx1"/>
              </a:solidFill>
            </a:ln>
          </p:spPr>
        </p:pic>
        <p:sp>
          <p:nvSpPr>
            <p:cNvPr id="72" name="TextBox 71"/>
            <p:cNvSpPr txBox="1"/>
            <p:nvPr/>
          </p:nvSpPr>
          <p:spPr>
            <a:xfrm>
              <a:off x="2895600" y="914400"/>
              <a:ext cx="1676400" cy="461665"/>
            </a:xfrm>
            <a:prstGeom prst="rect">
              <a:avLst/>
            </a:prstGeom>
            <a:solidFill>
              <a:schemeClr val="tx1">
                <a:lumMod val="65000"/>
                <a:lumOff val="35000"/>
              </a:schemeClr>
            </a:solidFill>
            <a:ln>
              <a:solidFill>
                <a:schemeClr val="tx1"/>
              </a:solidFill>
            </a:ln>
          </p:spPr>
          <p:txBody>
            <a:bodyPr wrap="square" rtlCol="0">
              <a:spAutoFit/>
            </a:bodyPr>
            <a:lstStyle/>
            <a:p>
              <a:pPr algn="ctr"/>
              <a:r>
                <a:rPr lang="en-US" dirty="0" smtClean="0">
                  <a:solidFill>
                    <a:srgbClr val="FFFF00"/>
                  </a:solidFill>
                  <a:latin typeface="Arial (Body)"/>
                </a:rPr>
                <a:t>User View</a:t>
              </a:r>
              <a:endParaRPr lang="en-US" dirty="0">
                <a:solidFill>
                  <a:srgbClr val="FFFF00"/>
                </a:solidFill>
                <a:latin typeface="Arial (Body)"/>
              </a:endParaRPr>
            </a:p>
          </p:txBody>
        </p:sp>
        <p:sp>
          <p:nvSpPr>
            <p:cNvPr id="74" name="TextBox 73"/>
            <p:cNvSpPr txBox="1"/>
            <p:nvPr/>
          </p:nvSpPr>
          <p:spPr>
            <a:xfrm>
              <a:off x="152400" y="3505200"/>
              <a:ext cx="2057400" cy="461665"/>
            </a:xfrm>
            <a:prstGeom prst="rect">
              <a:avLst/>
            </a:prstGeom>
            <a:solidFill>
              <a:schemeClr val="tx1">
                <a:lumMod val="65000"/>
                <a:lumOff val="35000"/>
              </a:schemeClr>
            </a:solidFill>
            <a:ln>
              <a:solidFill>
                <a:schemeClr val="tx1"/>
              </a:solidFill>
            </a:ln>
          </p:spPr>
          <p:txBody>
            <a:bodyPr wrap="square" rtlCol="0">
              <a:spAutoFit/>
            </a:bodyPr>
            <a:lstStyle/>
            <a:p>
              <a:pPr algn="ctr"/>
              <a:r>
                <a:rPr lang="en-US" dirty="0" smtClean="0">
                  <a:solidFill>
                    <a:srgbClr val="FFFF00"/>
                  </a:solidFill>
                  <a:latin typeface="Arial (Body)"/>
                </a:rPr>
                <a:t>Format View</a:t>
              </a:r>
              <a:endParaRPr lang="en-US" dirty="0">
                <a:solidFill>
                  <a:srgbClr val="FFFF00"/>
                </a:solidFill>
                <a:latin typeface="Arial (Body)"/>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2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7"/>
                                        </p:tgtEl>
                                        <p:attrNameLst>
                                          <p:attrName>style.visibility</p:attrName>
                                        </p:attrNameLst>
                                      </p:cBhvr>
                                      <p:to>
                                        <p:strVal val="visible"/>
                                      </p:to>
                                    </p:set>
                                  </p:childTnLst>
                                </p:cTn>
                              </p:par>
                            </p:childTnLst>
                          </p:cTn>
                        </p:par>
                        <p:par>
                          <p:cTn id="14" fill="hold">
                            <p:stCondLst>
                              <p:cond delay="0"/>
                            </p:stCondLst>
                            <p:childTnLst>
                              <p:par>
                                <p:cTn id="15" presetID="10" presetClass="entr" presetSubtype="0" fill="hold" grpId="0" nodeType="afterEffect">
                                  <p:stCondLst>
                                    <p:cond delay="0"/>
                                  </p:stCondLst>
                                  <p:childTnLst>
                                    <p:set>
                                      <p:cBhvr>
                                        <p:cTn id="16" dur="1" fill="hold">
                                          <p:stCondLst>
                                            <p:cond delay="0"/>
                                          </p:stCondLst>
                                        </p:cTn>
                                        <p:tgtEl>
                                          <p:spTgt spid="79">
                                            <p:txEl>
                                              <p:pRg st="1" end="1"/>
                                            </p:txEl>
                                          </p:spTgt>
                                        </p:tgtEl>
                                        <p:attrNameLst>
                                          <p:attrName>style.visibility</p:attrName>
                                        </p:attrNameLst>
                                      </p:cBhvr>
                                      <p:to>
                                        <p:strVal val="visible"/>
                                      </p:to>
                                    </p:set>
                                    <p:animEffect transition="in" filter="fade">
                                      <p:cBhvr>
                                        <p:cTn id="17" dur="2000"/>
                                        <p:tgtEl>
                                          <p:spTgt spid="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9">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uiExpand="1" build="p" bldLvl="2"/>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685800" y="152400"/>
            <a:ext cx="7772400" cy="533400"/>
          </a:xfrm>
        </p:spPr>
        <p:txBody>
          <a:bodyPr/>
          <a:lstStyle/>
          <a:p>
            <a:pPr eaLnBrk="1" hangingPunct="1"/>
            <a:r>
              <a:rPr lang="en-US" dirty="0" smtClean="0"/>
              <a:t>HDF4 File Content Map</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14</a:t>
            </a:fld>
            <a:endParaRPr lang="en-US" sz="1200">
              <a:solidFill>
                <a:schemeClr val="bg1"/>
              </a:solidFill>
              <a:latin typeface="Arial" pitchFamily="34" charset="0"/>
            </a:endParaRPr>
          </a:p>
        </p:txBody>
      </p:sp>
      <p:pic>
        <p:nvPicPr>
          <p:cNvPr id="14" name="Picture 13" descr="cal2065.png"/>
          <p:cNvPicPr>
            <a:picLocks noChangeAspect="1"/>
          </p:cNvPicPr>
          <p:nvPr/>
        </p:nvPicPr>
        <p:blipFill>
          <a:blip r:embed="rId3" cstate="print"/>
          <a:stretch>
            <a:fillRect/>
          </a:stretch>
        </p:blipFill>
        <p:spPr>
          <a:xfrm>
            <a:off x="6629400" y="743484"/>
            <a:ext cx="1828800" cy="1999716"/>
          </a:xfrm>
          <a:prstGeom prst="rect">
            <a:avLst/>
          </a:prstGeom>
        </p:spPr>
      </p:pic>
      <p:sp>
        <p:nvSpPr>
          <p:cNvPr id="9" name="Content Placeholder 8"/>
          <p:cNvSpPr>
            <a:spLocks noGrp="1"/>
          </p:cNvSpPr>
          <p:nvPr>
            <p:ph idx="1"/>
          </p:nvPr>
        </p:nvSpPr>
        <p:spPr/>
        <p:txBody>
          <a:bodyPr/>
          <a:lstStyle/>
          <a:p>
            <a:endParaRPr lang="en-US" dirty="0"/>
          </a:p>
        </p:txBody>
      </p:sp>
      <p:pic>
        <p:nvPicPr>
          <p:cNvPr id="11" name="Picture 10" descr="TableBold.tiff"/>
          <p:cNvPicPr>
            <a:picLocks noChangeAspect="1"/>
          </p:cNvPicPr>
          <p:nvPr/>
        </p:nvPicPr>
        <p:blipFill>
          <a:blip r:embed="rId4" cstate="print"/>
          <a:stretch>
            <a:fillRect/>
          </a:stretch>
        </p:blipFill>
        <p:spPr>
          <a:xfrm>
            <a:off x="268400" y="914400"/>
            <a:ext cx="8723199" cy="5638800"/>
          </a:xfrm>
          <a:prstGeom prst="rect">
            <a:avLst/>
          </a:prstGeom>
        </p:spPr>
      </p:pic>
      <p:grpSp>
        <p:nvGrpSpPr>
          <p:cNvPr id="12" name="Group 11"/>
          <p:cNvGrpSpPr/>
          <p:nvPr/>
        </p:nvGrpSpPr>
        <p:grpSpPr>
          <a:xfrm>
            <a:off x="152400" y="838200"/>
            <a:ext cx="8839200" cy="4114800"/>
            <a:chOff x="152400" y="838200"/>
            <a:chExt cx="8839200" cy="4114800"/>
          </a:xfrm>
        </p:grpSpPr>
        <p:sp>
          <p:nvSpPr>
            <p:cNvPr id="15" name="Rounded Rectangle 14"/>
            <p:cNvSpPr/>
            <p:nvPr/>
          </p:nvSpPr>
          <p:spPr bwMode="auto">
            <a:xfrm>
              <a:off x="4572000" y="2514600"/>
              <a:ext cx="4419600" cy="2438400"/>
            </a:xfrm>
            <a:prstGeom prst="roundRect">
              <a:avLst/>
            </a:prstGeom>
            <a:solidFill>
              <a:srgbClr val="0B50C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6" name="TextBox 15"/>
            <p:cNvSpPr txBox="1"/>
            <p:nvPr/>
          </p:nvSpPr>
          <p:spPr>
            <a:xfrm>
              <a:off x="5295900" y="3209836"/>
              <a:ext cx="2971800" cy="1200329"/>
            </a:xfrm>
            <a:prstGeom prst="rect">
              <a:avLst/>
            </a:prstGeom>
            <a:noFill/>
          </p:spPr>
          <p:txBody>
            <a:bodyPr wrap="square" rtlCol="0">
              <a:spAutoFit/>
            </a:bodyPr>
            <a:lstStyle/>
            <a:p>
              <a:pPr algn="ctr"/>
              <a:r>
                <a:rPr lang="en-US" dirty="0" smtClean="0">
                  <a:solidFill>
                    <a:schemeClr val="bg1"/>
                  </a:solidFill>
                  <a:latin typeface="Arial (Body)"/>
                </a:rPr>
                <a:t>Represents HDF4 Objects and Relationships</a:t>
              </a:r>
              <a:endParaRPr lang="en-US" dirty="0">
                <a:solidFill>
                  <a:schemeClr val="bg1"/>
                </a:solidFill>
                <a:latin typeface="Arial (Body)"/>
              </a:endParaRPr>
            </a:p>
          </p:txBody>
        </p:sp>
        <p:sp>
          <p:nvSpPr>
            <p:cNvPr id="17" name="Oval 16"/>
            <p:cNvSpPr/>
            <p:nvPr/>
          </p:nvSpPr>
          <p:spPr bwMode="auto">
            <a:xfrm>
              <a:off x="152400" y="838200"/>
              <a:ext cx="1447800" cy="762000"/>
            </a:xfrm>
            <a:prstGeom prst="ellipse">
              <a:avLst/>
            </a:prstGeom>
            <a:solidFill>
              <a:srgbClr val="FFFF00">
                <a:alpha val="1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18" name="Group 17"/>
          <p:cNvGrpSpPr/>
          <p:nvPr/>
        </p:nvGrpSpPr>
        <p:grpSpPr>
          <a:xfrm>
            <a:off x="533400" y="1828800"/>
            <a:ext cx="8458200" cy="3200400"/>
            <a:chOff x="533400" y="1905000"/>
            <a:chExt cx="8458200" cy="3200400"/>
          </a:xfrm>
        </p:grpSpPr>
        <p:sp>
          <p:nvSpPr>
            <p:cNvPr id="19" name="Rounded Rectangle 18"/>
            <p:cNvSpPr/>
            <p:nvPr/>
          </p:nvSpPr>
          <p:spPr bwMode="auto">
            <a:xfrm>
              <a:off x="4572000" y="2590800"/>
              <a:ext cx="4419600" cy="2438400"/>
            </a:xfrm>
            <a:prstGeom prst="roundRect">
              <a:avLst/>
            </a:prstGeom>
            <a:solidFill>
              <a:srgbClr val="0B50C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TextBox 19"/>
            <p:cNvSpPr txBox="1"/>
            <p:nvPr/>
          </p:nvSpPr>
          <p:spPr>
            <a:xfrm>
              <a:off x="5295900" y="3048000"/>
              <a:ext cx="2971800" cy="1569660"/>
            </a:xfrm>
            <a:prstGeom prst="rect">
              <a:avLst/>
            </a:prstGeom>
            <a:noFill/>
          </p:spPr>
          <p:txBody>
            <a:bodyPr wrap="square" rtlCol="0">
              <a:spAutoFit/>
            </a:bodyPr>
            <a:lstStyle/>
            <a:p>
              <a:pPr algn="ctr"/>
              <a:r>
                <a:rPr lang="en-US" dirty="0" smtClean="0">
                  <a:solidFill>
                    <a:schemeClr val="bg1"/>
                  </a:solidFill>
                  <a:latin typeface="Arial (Body)"/>
                </a:rPr>
                <a:t>Information needed to access and interpret object data in HDF4 file</a:t>
              </a:r>
              <a:endParaRPr lang="en-US" dirty="0">
                <a:solidFill>
                  <a:schemeClr val="bg1"/>
                </a:solidFill>
                <a:latin typeface="Arial (Body)"/>
              </a:endParaRPr>
            </a:p>
          </p:txBody>
        </p:sp>
        <p:sp>
          <p:nvSpPr>
            <p:cNvPr id="21" name="Oval 20"/>
            <p:cNvSpPr/>
            <p:nvPr/>
          </p:nvSpPr>
          <p:spPr bwMode="auto">
            <a:xfrm>
              <a:off x="2057400" y="1905000"/>
              <a:ext cx="4267200" cy="609600"/>
            </a:xfrm>
            <a:prstGeom prst="ellipse">
              <a:avLst/>
            </a:prstGeom>
            <a:solidFill>
              <a:srgbClr val="FFFF00">
                <a:alpha val="1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2" name="Rounded Rectangle 21"/>
            <p:cNvSpPr/>
            <p:nvPr/>
          </p:nvSpPr>
          <p:spPr bwMode="auto">
            <a:xfrm>
              <a:off x="533400" y="3429000"/>
              <a:ext cx="3657600" cy="1676400"/>
            </a:xfrm>
            <a:prstGeom prst="roundRect">
              <a:avLst/>
            </a:prstGeom>
            <a:solidFill>
              <a:srgbClr val="FFFF00">
                <a:alpha val="1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23" name="Group 22"/>
          <p:cNvGrpSpPr/>
          <p:nvPr/>
        </p:nvGrpSpPr>
        <p:grpSpPr>
          <a:xfrm>
            <a:off x="381000" y="2514600"/>
            <a:ext cx="8610600" cy="3352800"/>
            <a:chOff x="381000" y="2514600"/>
            <a:chExt cx="8610600" cy="3352800"/>
          </a:xfrm>
        </p:grpSpPr>
        <p:sp>
          <p:nvSpPr>
            <p:cNvPr id="24" name="Rounded Rectangle 23"/>
            <p:cNvSpPr/>
            <p:nvPr/>
          </p:nvSpPr>
          <p:spPr bwMode="auto">
            <a:xfrm>
              <a:off x="4572000" y="2514600"/>
              <a:ext cx="4419600" cy="2438400"/>
            </a:xfrm>
            <a:prstGeom prst="roundRect">
              <a:avLst/>
            </a:prstGeom>
            <a:solidFill>
              <a:srgbClr val="0B50C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5" name="TextBox 24"/>
            <p:cNvSpPr txBox="1"/>
            <p:nvPr/>
          </p:nvSpPr>
          <p:spPr>
            <a:xfrm>
              <a:off x="4953000" y="2926140"/>
              <a:ext cx="3581400" cy="1569660"/>
            </a:xfrm>
            <a:prstGeom prst="rect">
              <a:avLst/>
            </a:prstGeom>
            <a:noFill/>
          </p:spPr>
          <p:txBody>
            <a:bodyPr wrap="square" rtlCol="0">
              <a:spAutoFit/>
            </a:bodyPr>
            <a:lstStyle/>
            <a:p>
              <a:pPr algn="ctr"/>
              <a:r>
                <a:rPr lang="en-US" dirty="0" smtClean="0">
                  <a:solidFill>
                    <a:schemeClr val="bg1"/>
                  </a:solidFill>
                  <a:latin typeface="Arial (Body)"/>
                </a:rPr>
                <a:t>Select object data values included to help reader program verify binary data handled properly</a:t>
              </a:r>
              <a:endParaRPr lang="en-US" dirty="0">
                <a:solidFill>
                  <a:schemeClr val="bg1"/>
                </a:solidFill>
                <a:latin typeface="Arial (Body)"/>
              </a:endParaRPr>
            </a:p>
          </p:txBody>
        </p:sp>
        <p:sp>
          <p:nvSpPr>
            <p:cNvPr id="26" name="Rounded Rectangle 25"/>
            <p:cNvSpPr/>
            <p:nvPr/>
          </p:nvSpPr>
          <p:spPr bwMode="auto">
            <a:xfrm>
              <a:off x="381000" y="5029200"/>
              <a:ext cx="7772400" cy="838200"/>
            </a:xfrm>
            <a:prstGeom prst="roundRect">
              <a:avLst/>
            </a:prstGeom>
            <a:solidFill>
              <a:srgbClr val="FFFF00">
                <a:alpha val="1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
        <p:nvSpPr>
          <p:cNvPr id="27" name="Rectangle 26"/>
          <p:cNvSpPr/>
          <p:nvPr/>
        </p:nvSpPr>
        <p:spPr bwMode="auto">
          <a:xfrm>
            <a:off x="815340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066800" y="152400"/>
            <a:ext cx="7010400" cy="533400"/>
          </a:xfrm>
        </p:spPr>
        <p:txBody>
          <a:bodyPr/>
          <a:lstStyle/>
          <a:p>
            <a:pPr eaLnBrk="1" hangingPunct="1"/>
            <a:r>
              <a:rPr lang="en-US" dirty="0" smtClean="0"/>
              <a:t>E:  Develop Demo Reader</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15</a:t>
            </a:fld>
            <a:endParaRPr lang="en-US" sz="1200">
              <a:solidFill>
                <a:schemeClr val="bg1"/>
              </a:solidFill>
              <a:latin typeface="Arial" pitchFamily="34" charset="0"/>
            </a:endParaRPr>
          </a:p>
        </p:txBody>
      </p:sp>
      <p:sp>
        <p:nvSpPr>
          <p:cNvPr id="8" name="Content Placeholder 2"/>
          <p:cNvSpPr>
            <a:spLocks noGrp="1"/>
          </p:cNvSpPr>
          <p:nvPr>
            <p:ph idx="1"/>
          </p:nvPr>
        </p:nvSpPr>
        <p:spPr>
          <a:xfrm>
            <a:off x="304800" y="1066800"/>
            <a:ext cx="8229600" cy="5029200"/>
          </a:xfrm>
        </p:spPr>
        <p:txBody>
          <a:bodyPr>
            <a:normAutofit/>
          </a:bodyPr>
          <a:lstStyle/>
          <a:p>
            <a:pPr>
              <a:buNone/>
            </a:pPr>
            <a:r>
              <a:rPr lang="en-US" dirty="0" smtClean="0"/>
              <a:t>Developed by student at NSIDC</a:t>
            </a:r>
          </a:p>
          <a:p>
            <a:pPr lvl="1">
              <a:buFont typeface="Wingdings" pitchFamily="2" charset="2"/>
              <a:buChar char="Ø"/>
            </a:pPr>
            <a:r>
              <a:rPr lang="en-US" sz="2600" dirty="0" smtClean="0"/>
              <a:t>Only given Content Maps</a:t>
            </a:r>
          </a:p>
          <a:p>
            <a:pPr lvl="1">
              <a:buFont typeface="Arial"/>
              <a:buChar char="•"/>
            </a:pPr>
            <a:r>
              <a:rPr lang="en-US" sz="2600" dirty="0" smtClean="0"/>
              <a:t>Written in Python</a:t>
            </a:r>
          </a:p>
          <a:p>
            <a:pPr lvl="1"/>
            <a:r>
              <a:rPr lang="en-US" sz="2600" dirty="0" smtClean="0"/>
              <a:t>Reader extracts </a:t>
            </a:r>
            <a:r>
              <a:rPr lang="en-US" sz="2600" b="1" dirty="0" smtClean="0"/>
              <a:t>object data </a:t>
            </a:r>
            <a:r>
              <a:rPr lang="en-US" sz="2600" dirty="0" smtClean="0"/>
              <a:t>from HDF4 file</a:t>
            </a:r>
          </a:p>
          <a:p>
            <a:pPr lvl="2"/>
            <a:r>
              <a:rPr lang="en-US" sz="2400" dirty="0" smtClean="0"/>
              <a:t>Output in ASCII (</a:t>
            </a:r>
            <a:r>
              <a:rPr lang="en-US" sz="2400" dirty="0" err="1" smtClean="0"/>
              <a:t>csv</a:t>
            </a:r>
            <a:r>
              <a:rPr lang="en-US" sz="2400" dirty="0" smtClean="0"/>
              <a:t>) or binary (</a:t>
            </a:r>
            <a:r>
              <a:rPr lang="en-US" sz="2400" dirty="0" err="1" smtClean="0"/>
              <a:t>numpy</a:t>
            </a:r>
            <a:r>
              <a:rPr lang="en-US" sz="2400" dirty="0" smtClean="0"/>
              <a:t>)</a:t>
            </a:r>
          </a:p>
          <a:p>
            <a:pPr lvl="2">
              <a:buFont typeface="Arial"/>
              <a:buChar char="•"/>
            </a:pPr>
            <a:r>
              <a:rPr lang="en-US" sz="2400" dirty="0" smtClean="0"/>
              <a:t>Compares extracted data to values for verification in Content Map</a:t>
            </a:r>
          </a:p>
          <a:p>
            <a:pPr lvl="1">
              <a:buNone/>
            </a:pPr>
            <a:endParaRPr lang="en-US" dirty="0" smtClean="0"/>
          </a:p>
        </p:txBody>
      </p:sp>
      <p:sp>
        <p:nvSpPr>
          <p:cNvPr id="12" name="Rectangle 11"/>
          <p:cNvSpPr/>
          <p:nvPr/>
        </p:nvSpPr>
        <p:spPr bwMode="auto">
          <a:xfrm>
            <a:off x="815340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4" name="Rectangle 13"/>
          <p:cNvSpPr/>
          <p:nvPr/>
        </p:nvSpPr>
        <p:spPr bwMode="auto">
          <a:xfrm>
            <a:off x="914400" y="3429000"/>
            <a:ext cx="6019800" cy="3048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0" y="5638800"/>
            <a:ext cx="9144000" cy="609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0" y="4800600"/>
            <a:ext cx="5257800" cy="228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0" y="1600200"/>
            <a:ext cx="27432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smtClean="0">
                <a:solidFill>
                  <a:schemeClr val="bg1"/>
                </a:solidFill>
                <a:latin typeface="Arial" pitchFamily="34" charset="0"/>
              </a:rPr>
              <a:pPr eaLnBrk="1" hangingPunct="1"/>
              <a:t>16</a:t>
            </a:fld>
            <a:endParaRPr lang="en-US" sz="1200">
              <a:solidFill>
                <a:schemeClr val="bg1"/>
              </a:solidFill>
              <a:latin typeface="Arial" pitchFamily="34" charset="0"/>
            </a:endParaRPr>
          </a:p>
        </p:txBody>
      </p:sp>
      <p:sp>
        <p:nvSpPr>
          <p:cNvPr id="11" name="TextBox 10"/>
          <p:cNvSpPr txBox="1"/>
          <p:nvPr/>
        </p:nvSpPr>
        <p:spPr>
          <a:xfrm>
            <a:off x="45034" y="914400"/>
            <a:ext cx="9098966" cy="5693866"/>
          </a:xfrm>
          <a:prstGeom prst="rect">
            <a:avLst/>
          </a:prstGeom>
          <a:noFill/>
        </p:spPr>
        <p:txBody>
          <a:bodyPr wrap="none" rtlCol="0">
            <a:spAutoFit/>
          </a:bodyPr>
          <a:lstStyle/>
          <a:p>
            <a:r>
              <a:rPr lang="en-US" sz="1400" b="1" dirty="0" smtClean="0">
                <a:latin typeface="Courier New" pitchFamily="49" charset="0"/>
                <a:cs typeface="Courier New" pitchFamily="49" charset="0"/>
              </a:rPr>
              <a:t>$</a:t>
            </a:r>
            <a:r>
              <a:rPr lang="en-US" sz="1400" b="1" dirty="0" smtClean="0"/>
              <a:t>  </a:t>
            </a:r>
            <a:r>
              <a:rPr lang="en-US" sz="1400" b="1" dirty="0" smtClean="0">
                <a:latin typeface="Courier New" pitchFamily="49" charset="0"/>
                <a:cs typeface="Courier New" pitchFamily="49" charset="0"/>
              </a:rPr>
              <a:t>python </a:t>
            </a:r>
            <a:r>
              <a:rPr lang="en-US" sz="1400" b="1" dirty="0" smtClean="0">
                <a:solidFill>
                  <a:srgbClr val="FF0000"/>
                </a:solidFill>
                <a:latin typeface="Courier New" pitchFamily="49" charset="0"/>
                <a:cs typeface="Courier New" pitchFamily="49" charset="0"/>
              </a:rPr>
              <a:t>hdfmr.py</a:t>
            </a:r>
            <a:r>
              <a:rPr lang="en-US" sz="1400" b="1" dirty="0" smtClean="0">
                <a:latin typeface="Courier New" pitchFamily="49" charset="0"/>
                <a:cs typeface="Courier New" pitchFamily="49" charset="0"/>
              </a:rPr>
              <a:t> -f MOD29.A2012001.1310.005.2012001194528.hdf.map.xml -e ALL</a:t>
            </a:r>
          </a:p>
          <a:p>
            <a:r>
              <a:rPr lang="en-US" sz="1400" b="1" dirty="0" smtClean="0">
                <a:latin typeface="Courier New" pitchFamily="49" charset="0"/>
                <a:cs typeface="Courier New" pitchFamily="49" charset="0"/>
              </a:rPr>
              <a:t>Directory created :MOD29.A2012001.1310.005.2012001194528.hdf.map.xml</a:t>
            </a:r>
          </a:p>
          <a:p>
            <a:r>
              <a:rPr lang="en-US" sz="1400" b="1" dirty="0" smtClean="0">
                <a:latin typeface="Courier New" pitchFamily="49" charset="0"/>
                <a:cs typeface="Courier New" pitchFamily="49" charset="0"/>
              </a:rPr>
              <a:t>Processing : MOD29.A2012001.1310.005.2012001194528.hdf.map.xml</a:t>
            </a:r>
          </a:p>
          <a:p>
            <a:r>
              <a:rPr lang="en-US" sz="1400" b="1" dirty="0" smtClean="0">
                <a:latin typeface="Courier New" pitchFamily="49" charset="0"/>
                <a:cs typeface="Courier New" pitchFamily="49" charset="0"/>
              </a:rPr>
              <a:t>----Array: Latitude</a:t>
            </a:r>
          </a:p>
          <a:p>
            <a:r>
              <a:rPr lang="en-US" sz="1400" b="1" dirty="0" smtClean="0">
                <a:latin typeface="Courier New" pitchFamily="49" charset="0"/>
                <a:cs typeface="Courier New" pitchFamily="49" charset="0"/>
              </a:rPr>
              <a:t>    Valid values: True</a:t>
            </a:r>
          </a:p>
          <a:p>
            <a:r>
              <a:rPr lang="en-US" sz="1400" b="1" dirty="0" smtClean="0">
                <a:latin typeface="Courier New" pitchFamily="49" charset="0"/>
                <a:cs typeface="Courier New" pitchFamily="49" charset="0"/>
              </a:rPr>
              <a:t>----Array: Longitude</a:t>
            </a:r>
          </a:p>
          <a:p>
            <a:r>
              <a:rPr lang="en-US" sz="1400" b="1" dirty="0" smtClean="0">
                <a:latin typeface="Courier New" pitchFamily="49" charset="0"/>
                <a:cs typeface="Courier New" pitchFamily="49" charset="0"/>
              </a:rPr>
              <a:t>    Valid values: True</a:t>
            </a:r>
          </a:p>
          <a:p>
            <a:r>
              <a:rPr lang="en-US" sz="1400" b="1" dirty="0" smtClean="0">
                <a:latin typeface="Courier New" pitchFamily="49" charset="0"/>
                <a:cs typeface="Courier New" pitchFamily="49" charset="0"/>
              </a:rPr>
              <a:t>----Array: </a:t>
            </a:r>
            <a:r>
              <a:rPr lang="en-US" sz="1400" b="1" dirty="0" err="1" smtClean="0">
                <a:latin typeface="Courier New" pitchFamily="49" charset="0"/>
                <a:cs typeface="Courier New" pitchFamily="49" charset="0"/>
              </a:rPr>
              <a:t>Sea_Ice_by_Reflectance</a:t>
            </a:r>
            <a:endParaRPr lang="en-US" sz="1400" b="1" dirty="0" smtClean="0">
              <a:latin typeface="Courier New" pitchFamily="49" charset="0"/>
              <a:cs typeface="Courier New" pitchFamily="49" charset="0"/>
            </a:endParaRPr>
          </a:p>
          <a:p>
            <a:r>
              <a:rPr lang="en-US" sz="1400" b="1" dirty="0" smtClean="0">
                <a:latin typeface="Courier New" pitchFamily="49" charset="0"/>
                <a:cs typeface="Courier New" pitchFamily="49" charset="0"/>
              </a:rPr>
              <a:t>    Valid values: True</a:t>
            </a:r>
          </a:p>
          <a:p>
            <a:r>
              <a:rPr lang="en-US" sz="1400" b="1" dirty="0" smtClean="0">
                <a:latin typeface="Courier New" pitchFamily="49" charset="0"/>
                <a:cs typeface="Courier New" pitchFamily="49" charset="0"/>
              </a:rPr>
              <a:t>...</a:t>
            </a:r>
          </a:p>
          <a:p>
            <a:r>
              <a:rPr lang="en-US" sz="1400" b="1" dirty="0" smtClean="0">
                <a:latin typeface="Courier New" pitchFamily="49" charset="0"/>
                <a:cs typeface="Courier New" pitchFamily="49" charset="0"/>
              </a:rPr>
              <a:t>Dumping complete</a:t>
            </a:r>
          </a:p>
          <a:p>
            <a:endParaRPr lang="en-US" sz="1400" b="1" dirty="0" smtClean="0">
              <a:latin typeface="Courier New" pitchFamily="49" charset="0"/>
              <a:cs typeface="Courier New" pitchFamily="49" charset="0"/>
            </a:endParaRPr>
          </a:p>
          <a:p>
            <a:r>
              <a:rPr lang="en-US" sz="1400" b="1" dirty="0" smtClean="0">
                <a:latin typeface="Courier New" pitchFamily="49" charset="0"/>
                <a:cs typeface="Courier New" pitchFamily="49" charset="0"/>
              </a:rPr>
              <a:t>$ </a:t>
            </a:r>
            <a:r>
              <a:rPr lang="en-US" sz="1400" b="1" dirty="0" err="1" smtClean="0">
                <a:latin typeface="Courier New" pitchFamily="49" charset="0"/>
                <a:cs typeface="Courier New" pitchFamily="49" charset="0"/>
              </a:rPr>
              <a:t>ls</a:t>
            </a:r>
            <a:r>
              <a:rPr lang="en-US" sz="1400" b="1" dirty="0" smtClean="0">
                <a:latin typeface="Courier New" pitchFamily="49" charset="0"/>
                <a:cs typeface="Courier New" pitchFamily="49" charset="0"/>
              </a:rPr>
              <a:t> -s MOD29.A2012001.1310.005.2012001194528.hdf.map.xml_dump</a:t>
            </a:r>
          </a:p>
          <a:p>
            <a:r>
              <a:rPr lang="en-US" sz="1400" b="1" dirty="0" smtClean="0">
                <a:latin typeface="Courier New" pitchFamily="49" charset="0"/>
                <a:cs typeface="Courier New" pitchFamily="49" charset="0"/>
              </a:rPr>
              <a:t>total 72144</a:t>
            </a:r>
          </a:p>
          <a:p>
            <a:r>
              <a:rPr lang="en-US" sz="1400" b="1" dirty="0" smtClean="0">
                <a:latin typeface="Courier New" pitchFamily="49" charset="0"/>
                <a:cs typeface="Courier New" pitchFamily="49" charset="0"/>
              </a:rPr>
              <a:t>29696 Root-- G-ID_G1  G-ID_G2  G-ID_G3 Ice_Surface_Temperature-ID_A5</a:t>
            </a:r>
          </a:p>
          <a:p>
            <a:r>
              <a:rPr lang="en-US" sz="1400" b="1" dirty="0" smtClean="0">
                <a:latin typeface="Courier New" pitchFamily="49" charset="0"/>
                <a:cs typeface="Courier New" pitchFamily="49" charset="0"/>
              </a:rPr>
              <a:t>10856 Root-- G-ID_G1  G-ID_G2  G-ID_G3 Ice_Surface_Temperature_Pixel_QA-ID_A6</a:t>
            </a:r>
          </a:p>
          <a:p>
            <a:r>
              <a:rPr lang="en-US" sz="1400" b="1" dirty="0" smtClean="0">
                <a:latin typeface="Courier New" pitchFamily="49" charset="0"/>
                <a:cs typeface="Courier New" pitchFamily="49" charset="0"/>
              </a:rPr>
              <a:t>16216 Root-- G-ID_G1  G-ID_G2  G-ID_G3 Sea_Ice_by_Reflectance-ID_A3</a:t>
            </a:r>
          </a:p>
          <a:p>
            <a:r>
              <a:rPr lang="en-US" sz="1400" b="1" dirty="0" smtClean="0">
                <a:latin typeface="Courier New" pitchFamily="49" charset="0"/>
                <a:cs typeface="Courier New" pitchFamily="49" charset="0"/>
              </a:rPr>
              <a:t>10856 Root-- G-ID_G1  G-ID_G2  G-ID_G3 Sea_Ice_by_Reflectance_Pixel_QA-ID_A4</a:t>
            </a:r>
          </a:p>
          <a:p>
            <a:r>
              <a:rPr lang="en-US" sz="1400" b="1" dirty="0" smtClean="0">
                <a:latin typeface="Courier New" pitchFamily="49" charset="0"/>
                <a:cs typeface="Courier New" pitchFamily="49" charset="0"/>
              </a:rPr>
              <a:t> 2152 Root-- G-ID_G1  G-ID_G2 Latitude-ID_A1</a:t>
            </a:r>
          </a:p>
          <a:p>
            <a:r>
              <a:rPr lang="en-US" sz="1400" b="1" dirty="0" smtClean="0">
                <a:latin typeface="Courier New" pitchFamily="49" charset="0"/>
                <a:cs typeface="Courier New" pitchFamily="49" charset="0"/>
              </a:rPr>
              <a:t> 2368 Root-- G-ID_G1  G-ID_G2 Longitude-ID_A2</a:t>
            </a:r>
          </a:p>
          <a:p>
            <a:endParaRPr lang="en-US" sz="1400" b="1" dirty="0" smtClean="0">
              <a:latin typeface="Courier New" pitchFamily="49" charset="0"/>
              <a:cs typeface="Courier New" pitchFamily="49" charset="0"/>
            </a:endParaRPr>
          </a:p>
          <a:p>
            <a:r>
              <a:rPr lang="en-US" sz="1400" b="1" dirty="0" smtClean="0">
                <a:latin typeface="Courier New" pitchFamily="49" charset="0"/>
                <a:cs typeface="Courier New" pitchFamily="49" charset="0"/>
              </a:rPr>
              <a:t>$ cat *dump/*Latitude*</a:t>
            </a:r>
          </a:p>
          <a:p>
            <a:r>
              <a:rPr lang="en-US" sz="1400" b="1" dirty="0" smtClean="0">
                <a:latin typeface="Courier New" pitchFamily="49" charset="0"/>
                <a:cs typeface="Courier New" pitchFamily="49" charset="0"/>
              </a:rPr>
              <a:t># Array shape: (406, 271) Datum: &gt;f4</a:t>
            </a:r>
          </a:p>
          <a:p>
            <a:r>
              <a:rPr lang="en-US" sz="1400" b="1" dirty="0" smtClean="0">
                <a:latin typeface="Courier New" pitchFamily="49" charset="0"/>
                <a:cs typeface="Courier New" pitchFamily="49" charset="0"/>
              </a:rPr>
              <a:t>42.808445,42.801300,42.793739,42.785816,42.777580,42.769073,42.760330,42.751381,</a:t>
            </a:r>
          </a:p>
          <a:p>
            <a:r>
              <a:rPr lang="en-US" sz="1400" b="1" dirty="0" smtClean="0">
                <a:latin typeface="Courier New" pitchFamily="49" charset="0"/>
                <a:cs typeface="Courier New" pitchFamily="49" charset="0"/>
              </a:rPr>
              <a:t>42.742256,42.732983,42.723576,42.714054,42.704441,42.694748,42.684990,42.675175,</a:t>
            </a:r>
          </a:p>
          <a:p>
            <a:r>
              <a:rPr lang="en-US" sz="1400" b="1" dirty="0" smtClean="0">
                <a:latin typeface="Courier New" pitchFamily="49" charset="0"/>
                <a:cs typeface="Courier New" pitchFamily="49" charset="0"/>
              </a:rPr>
              <a:t>...</a:t>
            </a:r>
            <a:endParaRPr lang="en-US" sz="1400" b="1" dirty="0">
              <a:latin typeface="Courier New" pitchFamily="49" charset="0"/>
              <a:cs typeface="Courier New" pitchFamily="49" charset="0"/>
            </a:endParaRPr>
          </a:p>
        </p:txBody>
      </p:sp>
      <p:sp>
        <p:nvSpPr>
          <p:cNvPr id="7" name="Title 6"/>
          <p:cNvSpPr>
            <a:spLocks noGrp="1"/>
          </p:cNvSpPr>
          <p:nvPr>
            <p:ph type="title"/>
          </p:nvPr>
        </p:nvSpPr>
        <p:spPr>
          <a:xfrm>
            <a:off x="1066800" y="152400"/>
            <a:ext cx="7010400" cy="533400"/>
          </a:xfrm>
        </p:spPr>
        <p:txBody>
          <a:bodyPr/>
          <a:lstStyle/>
          <a:p>
            <a:r>
              <a:rPr lang="en-US" dirty="0" smtClean="0"/>
              <a:t>Demo Reader Example</a:t>
            </a:r>
            <a:endParaRPr lang="en-US" dirty="0"/>
          </a:p>
        </p:txBody>
      </p:sp>
      <p:sp>
        <p:nvSpPr>
          <p:cNvPr id="9" name="Rectangle 8"/>
          <p:cNvSpPr/>
          <p:nvPr/>
        </p:nvSpPr>
        <p:spPr bwMode="auto">
          <a:xfrm>
            <a:off x="8153400" y="228600"/>
            <a:ext cx="7315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762000" y="152400"/>
            <a:ext cx="7010400" cy="533400"/>
          </a:xfrm>
        </p:spPr>
        <p:txBody>
          <a:bodyPr/>
          <a:lstStyle/>
          <a:p>
            <a:pPr eaLnBrk="1" hangingPunct="1"/>
            <a:r>
              <a:rPr lang="en-US" dirty="0" smtClean="0"/>
              <a:t>      Releases &amp; Support</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17</a:t>
            </a:fld>
            <a:endParaRPr lang="en-US" sz="1200">
              <a:solidFill>
                <a:schemeClr val="bg1"/>
              </a:solidFill>
              <a:latin typeface="Arial" pitchFamily="34" charset="0"/>
            </a:endParaRPr>
          </a:p>
        </p:txBody>
      </p:sp>
      <p:graphicFrame>
        <p:nvGraphicFramePr>
          <p:cNvPr id="9" name="Table 8"/>
          <p:cNvGraphicFramePr>
            <a:graphicFrameLocks noGrp="1"/>
          </p:cNvGraphicFramePr>
          <p:nvPr/>
        </p:nvGraphicFramePr>
        <p:xfrm>
          <a:off x="304800" y="955040"/>
          <a:ext cx="8534400" cy="5120640"/>
        </p:xfrm>
        <a:graphic>
          <a:graphicData uri="http://schemas.openxmlformats.org/drawingml/2006/table">
            <a:tbl>
              <a:tblPr firstRow="1">
                <a:tableStyleId>{D7AC3CCA-C797-4891-BE02-D94E43425B78}</a:tableStyleId>
              </a:tblPr>
              <a:tblGrid>
                <a:gridCol w="1524000"/>
                <a:gridCol w="1752600"/>
                <a:gridCol w="5257800"/>
              </a:tblGrid>
              <a:tr h="731520">
                <a:tc>
                  <a:txBody>
                    <a:bodyPr/>
                    <a:lstStyle/>
                    <a:p>
                      <a:pPr algn="ctr">
                        <a:lnSpc>
                          <a:spcPct val="150000"/>
                        </a:lnSpc>
                      </a:pPr>
                      <a:r>
                        <a:rPr lang="en-US" dirty="0" smtClean="0">
                          <a:latin typeface="Arial" pitchFamily="34" charset="0"/>
                          <a:cs typeface="Arial" pitchFamily="34" charset="0"/>
                        </a:rPr>
                        <a:t>Date</a:t>
                      </a:r>
                      <a:endParaRPr lang="en-US" dirty="0">
                        <a:latin typeface="Arial" pitchFamily="34" charset="0"/>
                        <a:cs typeface="Arial" pitchFamily="34" charset="0"/>
                      </a:endParaRPr>
                    </a:p>
                  </a:txBody>
                  <a:tcPr marT="91440" marB="91440"/>
                </a:tc>
                <a:tc>
                  <a:txBody>
                    <a:bodyPr/>
                    <a:lstStyle/>
                    <a:p>
                      <a:pPr algn="ctr">
                        <a:lnSpc>
                          <a:spcPct val="150000"/>
                        </a:lnSpc>
                      </a:pPr>
                      <a:r>
                        <a:rPr lang="en-US" dirty="0" smtClean="0">
                          <a:latin typeface="Arial" pitchFamily="34" charset="0"/>
                          <a:cs typeface="Arial" pitchFamily="34" charset="0"/>
                        </a:rPr>
                        <a:t>Version</a:t>
                      </a:r>
                      <a:endParaRPr lang="en-US" dirty="0">
                        <a:latin typeface="Arial" pitchFamily="34" charset="0"/>
                        <a:cs typeface="Arial" pitchFamily="34" charset="0"/>
                      </a:endParaRPr>
                    </a:p>
                  </a:txBody>
                  <a:tcPr marT="91440" marB="91440"/>
                </a:tc>
                <a:tc>
                  <a:txBody>
                    <a:bodyPr/>
                    <a:lstStyle/>
                    <a:p>
                      <a:pPr algn="ctr">
                        <a:lnSpc>
                          <a:spcPct val="150000"/>
                        </a:lnSpc>
                      </a:pPr>
                      <a:r>
                        <a:rPr lang="en-US" dirty="0" smtClean="0">
                          <a:latin typeface="Arial" pitchFamily="34" charset="0"/>
                          <a:cs typeface="Arial" pitchFamily="34" charset="0"/>
                        </a:rPr>
                        <a:t>Comments</a:t>
                      </a:r>
                      <a:endParaRPr lang="en-US" dirty="0">
                        <a:latin typeface="Arial" pitchFamily="34" charset="0"/>
                        <a:cs typeface="Arial" pitchFamily="34" charset="0"/>
                      </a:endParaRPr>
                    </a:p>
                  </a:txBody>
                  <a:tcPr marT="91440" marB="91440"/>
                </a:tc>
              </a:tr>
              <a:tr h="731520">
                <a:tc>
                  <a:txBody>
                    <a:bodyPr/>
                    <a:lstStyle/>
                    <a:p>
                      <a:pPr algn="ctr">
                        <a:lnSpc>
                          <a:spcPct val="150000"/>
                        </a:lnSpc>
                      </a:pPr>
                      <a:r>
                        <a:rPr lang="en-US" dirty="0" smtClean="0">
                          <a:latin typeface="Arial" pitchFamily="34" charset="0"/>
                          <a:cs typeface="Arial" pitchFamily="34" charset="0"/>
                        </a:rPr>
                        <a:t>July</a:t>
                      </a:r>
                      <a:r>
                        <a:rPr lang="en-US" baseline="0" dirty="0" smtClean="0">
                          <a:latin typeface="Arial" pitchFamily="34" charset="0"/>
                          <a:cs typeface="Arial" pitchFamily="34" charset="0"/>
                        </a:rPr>
                        <a:t> 2011</a:t>
                      </a:r>
                      <a:endParaRPr lang="en-US" dirty="0">
                        <a:latin typeface="Arial" pitchFamily="34" charset="0"/>
                        <a:cs typeface="Arial" pitchFamily="34" charset="0"/>
                      </a:endParaRPr>
                    </a:p>
                  </a:txBody>
                  <a:tcPr marT="91440" marB="91440" anchor="ctr"/>
                </a:tc>
                <a:tc>
                  <a:txBody>
                    <a:bodyPr/>
                    <a:lstStyle/>
                    <a:p>
                      <a:pPr>
                        <a:lnSpc>
                          <a:spcPct val="100000"/>
                        </a:lnSpc>
                        <a:spcBef>
                          <a:spcPts val="600"/>
                        </a:spcBef>
                      </a:pPr>
                      <a:r>
                        <a:rPr lang="en-US" dirty="0" smtClean="0">
                          <a:latin typeface="Arial" pitchFamily="34" charset="0"/>
                          <a:cs typeface="Arial" pitchFamily="34" charset="0"/>
                        </a:rPr>
                        <a:t>1.0.0</a:t>
                      </a:r>
                      <a:r>
                        <a:rPr lang="en-US" baseline="0" dirty="0" smtClean="0">
                          <a:latin typeface="Arial" pitchFamily="34" charset="0"/>
                          <a:cs typeface="Arial" pitchFamily="34" charset="0"/>
                        </a:rPr>
                        <a:t> schema</a:t>
                      </a:r>
                      <a:br>
                        <a:rPr lang="en-US" baseline="0" dirty="0" smtClean="0">
                          <a:latin typeface="Arial" pitchFamily="34" charset="0"/>
                          <a:cs typeface="Arial" pitchFamily="34" charset="0"/>
                        </a:rPr>
                      </a:br>
                      <a:r>
                        <a:rPr lang="en-US" baseline="0" dirty="0" smtClean="0">
                          <a:latin typeface="Arial" pitchFamily="34" charset="0"/>
                          <a:cs typeface="Arial" pitchFamily="34" charset="0"/>
                        </a:rPr>
                        <a:t>1.0.0 writer</a:t>
                      </a:r>
                      <a:endParaRPr lang="en-US" dirty="0">
                        <a:latin typeface="Arial" pitchFamily="34" charset="0"/>
                        <a:cs typeface="Arial" pitchFamily="34" charset="0"/>
                      </a:endParaRPr>
                    </a:p>
                  </a:txBody>
                  <a:tcPr marT="91440" marB="91440"/>
                </a:tc>
                <a:tc>
                  <a:txBody>
                    <a:bodyPr/>
                    <a:lstStyle/>
                    <a:p>
                      <a:pPr>
                        <a:lnSpc>
                          <a:spcPct val="100000"/>
                        </a:lnSpc>
                      </a:pPr>
                      <a:r>
                        <a:rPr lang="en-US" dirty="0" smtClean="0">
                          <a:latin typeface="Arial" pitchFamily="34" charset="0"/>
                          <a:cs typeface="Arial" pitchFamily="34" charset="0"/>
                        </a:rPr>
                        <a:t>First official</a:t>
                      </a:r>
                      <a:r>
                        <a:rPr lang="en-US" baseline="0" dirty="0" smtClean="0">
                          <a:latin typeface="Arial" pitchFamily="34" charset="0"/>
                          <a:cs typeface="Arial" pitchFamily="34" charset="0"/>
                        </a:rPr>
                        <a:t> release</a:t>
                      </a:r>
                      <a:br>
                        <a:rPr lang="en-US" baseline="0" dirty="0" smtClean="0">
                          <a:latin typeface="Arial" pitchFamily="34" charset="0"/>
                          <a:cs typeface="Arial" pitchFamily="34" charset="0"/>
                        </a:rPr>
                      </a:br>
                      <a:r>
                        <a:rPr lang="en-US" baseline="0" dirty="0" smtClean="0">
                          <a:latin typeface="Arial" pitchFamily="34" charset="0"/>
                          <a:cs typeface="Arial" pitchFamily="34" charset="0"/>
                        </a:rPr>
                        <a:t>        </a:t>
                      </a:r>
                      <a:r>
                        <a:rPr lang="en-US" dirty="0" smtClean="0">
                          <a:latin typeface="Arial" pitchFamily="34" charset="0"/>
                          <a:cs typeface="Arial" pitchFamily="34" charset="0"/>
                        </a:rPr>
                        <a:t>http://www.hdfgroup.org/projects/h4map</a:t>
                      </a:r>
                      <a:endParaRPr lang="en-US" dirty="0">
                        <a:latin typeface="Arial" pitchFamily="34" charset="0"/>
                        <a:cs typeface="Arial" pitchFamily="34" charset="0"/>
                      </a:endParaRPr>
                    </a:p>
                  </a:txBody>
                  <a:tcPr marT="91440" marB="91440"/>
                </a:tc>
              </a:tr>
              <a:tr h="731520">
                <a:tc>
                  <a:txBody>
                    <a:bodyPr/>
                    <a:lstStyle/>
                    <a:p>
                      <a:pPr algn="ctr">
                        <a:lnSpc>
                          <a:spcPct val="150000"/>
                        </a:lnSpc>
                        <a:spcAft>
                          <a:spcPts val="1200"/>
                        </a:spcAft>
                      </a:pPr>
                      <a:r>
                        <a:rPr lang="en-US" dirty="0" smtClean="0">
                          <a:latin typeface="Arial" pitchFamily="34" charset="0"/>
                          <a:cs typeface="Arial" pitchFamily="34" charset="0"/>
                        </a:rPr>
                        <a:t>Sept 2011</a:t>
                      </a:r>
                      <a:endParaRPr lang="en-US" dirty="0">
                        <a:latin typeface="Arial" pitchFamily="34" charset="0"/>
                        <a:cs typeface="Arial" pitchFamily="34" charset="0"/>
                      </a:endParaRPr>
                    </a:p>
                  </a:txBody>
                  <a:tcPr marT="91440" marB="91440" anchor="ctr"/>
                </a:tc>
                <a:tc>
                  <a:txBody>
                    <a:bodyPr/>
                    <a:lstStyle/>
                    <a:p>
                      <a:pPr>
                        <a:lnSpc>
                          <a:spcPct val="150000"/>
                        </a:lnSpc>
                        <a:spcAft>
                          <a:spcPts val="1200"/>
                        </a:spcAft>
                      </a:pPr>
                      <a:r>
                        <a:rPr lang="en-US" dirty="0" smtClean="0">
                          <a:latin typeface="Arial" pitchFamily="34" charset="0"/>
                          <a:cs typeface="Arial" pitchFamily="34" charset="0"/>
                        </a:rPr>
                        <a:t>1.0.1 writer</a:t>
                      </a:r>
                      <a:endParaRPr lang="en-US" dirty="0">
                        <a:latin typeface="Arial" pitchFamily="34" charset="0"/>
                        <a:cs typeface="Arial" pitchFamily="34" charset="0"/>
                      </a:endParaRPr>
                    </a:p>
                  </a:txBody>
                  <a:tcPr marT="91440" marB="91440" anchor="ctr"/>
                </a:tc>
                <a:tc>
                  <a:txBody>
                    <a:bodyPr/>
                    <a:lstStyle/>
                    <a:p>
                      <a:pPr>
                        <a:lnSpc>
                          <a:spcPct val="150000"/>
                        </a:lnSpc>
                        <a:spcAft>
                          <a:spcPts val="1200"/>
                        </a:spcAft>
                        <a:buFontTx/>
                        <a:buNone/>
                      </a:pPr>
                      <a:r>
                        <a:rPr lang="en-US" dirty="0" smtClean="0">
                          <a:latin typeface="Arial" pitchFamily="34" charset="0"/>
                          <a:cs typeface="Arial" pitchFamily="34" charset="0"/>
                        </a:rPr>
                        <a:t>Minor</a:t>
                      </a:r>
                      <a:r>
                        <a:rPr lang="en-US" baseline="0" dirty="0" smtClean="0">
                          <a:latin typeface="Arial" pitchFamily="34" charset="0"/>
                          <a:cs typeface="Arial" pitchFamily="34" charset="0"/>
                        </a:rPr>
                        <a:t> </a:t>
                      </a:r>
                      <a:r>
                        <a:rPr lang="en-US" dirty="0" smtClean="0">
                          <a:latin typeface="Arial" pitchFamily="34" charset="0"/>
                          <a:cs typeface="Arial" pitchFamily="34" charset="0"/>
                        </a:rPr>
                        <a:t>bug fixes</a:t>
                      </a:r>
                      <a:endParaRPr lang="en-US" dirty="0">
                        <a:latin typeface="Arial" pitchFamily="34" charset="0"/>
                        <a:cs typeface="Arial" pitchFamily="34" charset="0"/>
                      </a:endParaRPr>
                    </a:p>
                  </a:txBody>
                  <a:tcPr marT="91440" marB="91440" anchor="ctr"/>
                </a:tc>
              </a:tr>
              <a:tr h="731520">
                <a:tc>
                  <a:txBody>
                    <a:bodyPr/>
                    <a:lstStyle/>
                    <a:p>
                      <a:pPr algn="ctr">
                        <a:lnSpc>
                          <a:spcPct val="150000"/>
                        </a:lnSpc>
                      </a:pPr>
                      <a:r>
                        <a:rPr lang="en-US" dirty="0" smtClean="0">
                          <a:latin typeface="Arial" pitchFamily="34" charset="0"/>
                          <a:cs typeface="Arial" pitchFamily="34" charset="0"/>
                        </a:rPr>
                        <a:t>Nov</a:t>
                      </a:r>
                      <a:r>
                        <a:rPr lang="en-US" baseline="0" dirty="0" smtClean="0">
                          <a:latin typeface="Arial" pitchFamily="34" charset="0"/>
                          <a:cs typeface="Arial" pitchFamily="34" charset="0"/>
                        </a:rPr>
                        <a:t> 2011</a:t>
                      </a:r>
                      <a:endParaRPr lang="en-US" dirty="0">
                        <a:latin typeface="Arial" pitchFamily="34" charset="0"/>
                        <a:cs typeface="Arial" pitchFamily="34" charset="0"/>
                      </a:endParaRPr>
                    </a:p>
                  </a:txBody>
                  <a:tcPr marT="91440" marB="91440" anchor="ctr"/>
                </a:tc>
                <a:tc>
                  <a:txBody>
                    <a:bodyPr/>
                    <a:lstStyle/>
                    <a:p>
                      <a:pPr>
                        <a:lnSpc>
                          <a:spcPct val="100000"/>
                        </a:lnSpc>
                      </a:pPr>
                      <a:r>
                        <a:rPr lang="en-US" dirty="0" smtClean="0">
                          <a:latin typeface="Arial" pitchFamily="34" charset="0"/>
                          <a:cs typeface="Arial" pitchFamily="34" charset="0"/>
                        </a:rPr>
                        <a:t>1.0.1 schema</a:t>
                      </a:r>
                    </a:p>
                    <a:p>
                      <a:pPr>
                        <a:lnSpc>
                          <a:spcPct val="100000"/>
                        </a:lnSpc>
                      </a:pPr>
                      <a:r>
                        <a:rPr lang="en-US" dirty="0" smtClean="0">
                          <a:latin typeface="Arial" pitchFamily="34" charset="0"/>
                          <a:cs typeface="Arial" pitchFamily="34" charset="0"/>
                        </a:rPr>
                        <a:t>1.0.2 writer</a:t>
                      </a:r>
                      <a:endParaRPr lang="en-US" dirty="0">
                        <a:latin typeface="Arial" pitchFamily="34" charset="0"/>
                        <a:cs typeface="Arial" pitchFamily="34" charset="0"/>
                      </a:endParaRPr>
                    </a:p>
                  </a:txBody>
                  <a:tcPr marT="91440" marB="91440" anchor="ctr"/>
                </a:tc>
                <a:tc>
                  <a:txBody>
                    <a:bodyPr/>
                    <a:lstStyle/>
                    <a:p>
                      <a:pPr>
                        <a:lnSpc>
                          <a:spcPct val="100000"/>
                        </a:lnSpc>
                        <a:buFont typeface="Arial" pitchFamily="34" charset="0"/>
                        <a:buNone/>
                      </a:pPr>
                      <a:r>
                        <a:rPr lang="en-US" baseline="0" dirty="0" smtClean="0">
                          <a:latin typeface="Arial" pitchFamily="34" charset="0"/>
                          <a:cs typeface="Arial" pitchFamily="34" charset="0"/>
                        </a:rPr>
                        <a:t> Robustly handle empty SDS</a:t>
                      </a:r>
                      <a:endParaRPr lang="en-US" dirty="0">
                        <a:latin typeface="Arial" pitchFamily="34" charset="0"/>
                        <a:cs typeface="Arial" pitchFamily="34" charset="0"/>
                      </a:endParaRPr>
                    </a:p>
                  </a:txBody>
                  <a:tcPr marT="91440" marB="91440" anchor="ctr"/>
                </a:tc>
              </a:tr>
              <a:tr h="731520">
                <a:tc>
                  <a:txBody>
                    <a:bodyPr/>
                    <a:lstStyle/>
                    <a:p>
                      <a:pPr algn="ctr">
                        <a:lnSpc>
                          <a:spcPct val="150000"/>
                        </a:lnSpc>
                      </a:pPr>
                      <a:r>
                        <a:rPr lang="en-US" i="1" dirty="0" smtClean="0">
                          <a:latin typeface="Arial" pitchFamily="34" charset="0"/>
                          <a:cs typeface="Arial" pitchFamily="34" charset="0"/>
                        </a:rPr>
                        <a:t>March 2012</a:t>
                      </a:r>
                      <a:endParaRPr lang="en-US" i="1" dirty="0">
                        <a:latin typeface="Arial" pitchFamily="34" charset="0"/>
                        <a:cs typeface="Arial" pitchFamily="34" charset="0"/>
                      </a:endParaRPr>
                    </a:p>
                  </a:txBody>
                  <a:tcPr marT="91440" marB="91440"/>
                </a:tc>
                <a:tc>
                  <a:txBody>
                    <a:bodyPr/>
                    <a:lstStyle/>
                    <a:p>
                      <a:pPr>
                        <a:lnSpc>
                          <a:spcPct val="150000"/>
                        </a:lnSpc>
                      </a:pPr>
                      <a:endParaRPr lang="en-US" dirty="0">
                        <a:latin typeface="Arial" pitchFamily="34" charset="0"/>
                        <a:cs typeface="Arial" pitchFamily="34" charset="0"/>
                      </a:endParaRPr>
                    </a:p>
                  </a:txBody>
                  <a:tcPr marT="91440" marB="91440"/>
                </a:tc>
                <a:tc>
                  <a:txBody>
                    <a:bodyPr/>
                    <a:lstStyle/>
                    <a:p>
                      <a:pPr>
                        <a:lnSpc>
                          <a:spcPct val="150000"/>
                        </a:lnSpc>
                      </a:pPr>
                      <a:r>
                        <a:rPr lang="en-US" sz="1800" i="1" kern="1200" dirty="0" smtClean="0">
                          <a:latin typeface="Arial" pitchFamily="34" charset="0"/>
                          <a:cs typeface="Arial" pitchFamily="34" charset="0"/>
                        </a:rPr>
                        <a:t>ECS Release 8.1</a:t>
                      </a:r>
                      <a:endParaRPr lang="en-US" i="1" dirty="0" smtClean="0">
                        <a:latin typeface="Arial" pitchFamily="34" charset="0"/>
                        <a:cs typeface="Arial" pitchFamily="34" charset="0"/>
                      </a:endParaRPr>
                    </a:p>
                  </a:txBody>
                  <a:tcPr marT="91440" marB="91440"/>
                </a:tc>
              </a:tr>
              <a:tr h="731520">
                <a:tc>
                  <a:txBody>
                    <a:bodyPr/>
                    <a:lstStyle/>
                    <a:p>
                      <a:pPr algn="ctr">
                        <a:lnSpc>
                          <a:spcPct val="100000"/>
                        </a:lnSpc>
                        <a:spcBef>
                          <a:spcPts val="600"/>
                        </a:spcBef>
                        <a:spcAft>
                          <a:spcPts val="1200"/>
                        </a:spcAft>
                      </a:pPr>
                      <a:r>
                        <a:rPr lang="en-US" dirty="0" smtClean="0">
                          <a:latin typeface="Arial" pitchFamily="34" charset="0"/>
                          <a:cs typeface="Arial" pitchFamily="34" charset="0"/>
                        </a:rPr>
                        <a:t>May 2012 (planned)</a:t>
                      </a:r>
                      <a:endParaRPr lang="en-US" dirty="0">
                        <a:latin typeface="Arial" pitchFamily="34" charset="0"/>
                        <a:cs typeface="Arial" pitchFamily="34" charset="0"/>
                      </a:endParaRPr>
                    </a:p>
                  </a:txBody>
                  <a:tcPr marT="91440" marB="91440" anchor="ctr"/>
                </a:tc>
                <a:tc>
                  <a:txBody>
                    <a:bodyPr/>
                    <a:lstStyle/>
                    <a:p>
                      <a:pPr>
                        <a:lnSpc>
                          <a:spcPct val="100000"/>
                        </a:lnSpc>
                      </a:pPr>
                      <a:r>
                        <a:rPr lang="en-US" dirty="0" smtClean="0">
                          <a:latin typeface="Arial" pitchFamily="34" charset="0"/>
                          <a:cs typeface="Arial" pitchFamily="34" charset="0"/>
                        </a:rPr>
                        <a:t>1.0.3</a:t>
                      </a:r>
                      <a:r>
                        <a:rPr lang="en-US" baseline="0" dirty="0" smtClean="0">
                          <a:latin typeface="Arial" pitchFamily="34" charset="0"/>
                          <a:cs typeface="Arial" pitchFamily="34" charset="0"/>
                        </a:rPr>
                        <a:t> writer</a:t>
                      </a:r>
                      <a:endParaRPr lang="en-US" dirty="0">
                        <a:latin typeface="Arial" pitchFamily="34" charset="0"/>
                        <a:cs typeface="Arial" pitchFamily="34" charset="0"/>
                      </a:endParaRPr>
                    </a:p>
                  </a:txBody>
                  <a:tcPr marT="91440" marB="91440" anchor="ctr"/>
                </a:tc>
                <a:tc>
                  <a:txBody>
                    <a:bodyPr/>
                    <a:lstStyle/>
                    <a:p>
                      <a:pPr>
                        <a:lnSpc>
                          <a:spcPct val="100000"/>
                        </a:lnSpc>
                        <a:buFont typeface="Arial" pitchFamily="34" charset="0"/>
                        <a:buNone/>
                      </a:pPr>
                      <a:r>
                        <a:rPr lang="en-US" dirty="0" smtClean="0">
                          <a:latin typeface="Arial" pitchFamily="34" charset="0"/>
                          <a:cs typeface="Arial" pitchFamily="34" charset="0"/>
                        </a:rPr>
                        <a:t>Minor bug fixes</a:t>
                      </a:r>
                    </a:p>
                  </a:txBody>
                  <a:tcPr marT="91440" marB="91440" anchor="ctr"/>
                </a:tc>
              </a:tr>
              <a:tr h="731520">
                <a:tc>
                  <a:txBody>
                    <a:bodyPr/>
                    <a:lstStyle/>
                    <a:p>
                      <a:pPr algn="ctr">
                        <a:lnSpc>
                          <a:spcPct val="150000"/>
                        </a:lnSpc>
                      </a:pPr>
                      <a:r>
                        <a:rPr lang="en-US" dirty="0" smtClean="0">
                          <a:latin typeface="Arial" pitchFamily="34" charset="0"/>
                          <a:cs typeface="Arial" pitchFamily="34" charset="0"/>
                        </a:rPr>
                        <a:t>?</a:t>
                      </a:r>
                      <a:endParaRPr lang="en-US" dirty="0">
                        <a:latin typeface="Arial" pitchFamily="34" charset="0"/>
                        <a:cs typeface="Arial" pitchFamily="34" charset="0"/>
                      </a:endParaRPr>
                    </a:p>
                  </a:txBody>
                  <a:tcPr marT="91440" marB="91440"/>
                </a:tc>
                <a:tc>
                  <a:txBody>
                    <a:bodyPr/>
                    <a:lstStyle/>
                    <a:p>
                      <a:pPr>
                        <a:lnSpc>
                          <a:spcPct val="150000"/>
                        </a:lnSpc>
                      </a:pPr>
                      <a:endParaRPr lang="en-US" dirty="0">
                        <a:latin typeface="Arial" pitchFamily="34" charset="0"/>
                        <a:cs typeface="Arial" pitchFamily="34" charset="0"/>
                      </a:endParaRPr>
                    </a:p>
                  </a:txBody>
                  <a:tcPr marT="91440" marB="91440"/>
                </a:tc>
                <a:tc>
                  <a:txBody>
                    <a:bodyPr/>
                    <a:lstStyle/>
                    <a:p>
                      <a:pPr>
                        <a:lnSpc>
                          <a:spcPct val="150000"/>
                        </a:lnSpc>
                        <a:buFontTx/>
                        <a:buNone/>
                      </a:pPr>
                      <a:r>
                        <a:rPr lang="en-US" dirty="0" smtClean="0">
                          <a:latin typeface="Arial" pitchFamily="34" charset="0"/>
                          <a:cs typeface="Arial" pitchFamily="34" charset="0"/>
                        </a:rPr>
                        <a:t> Support 2 palettes with same reference number</a:t>
                      </a:r>
                    </a:p>
                  </a:txBody>
                  <a:tcPr marT="91440" marB="91440"/>
                </a:tc>
              </a:tr>
            </a:tbl>
          </a:graphicData>
        </a:graphic>
      </p:graphicFrame>
      <p:sp>
        <p:nvSpPr>
          <p:cNvPr id="13" name="Oval 12"/>
          <p:cNvSpPr/>
          <p:nvPr/>
        </p:nvSpPr>
        <p:spPr bwMode="auto">
          <a:xfrm>
            <a:off x="3581400" y="3276600"/>
            <a:ext cx="3505200" cy="4572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3429000" y="5486400"/>
            <a:ext cx="5410200" cy="4572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304800" y="1676400"/>
            <a:ext cx="8534400" cy="762000"/>
          </a:xfrm>
          <a:prstGeom prst="rect">
            <a:avLst/>
          </a:prstGeom>
          <a:noFill/>
          <a:ln w="444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nvGrpSpPr>
          <p:cNvPr id="14" name="Group 13"/>
          <p:cNvGrpSpPr/>
          <p:nvPr/>
        </p:nvGrpSpPr>
        <p:grpSpPr>
          <a:xfrm>
            <a:off x="8001000" y="228600"/>
            <a:ext cx="914400" cy="381000"/>
            <a:chOff x="7848600" y="228600"/>
            <a:chExt cx="914400" cy="381000"/>
          </a:xfrm>
        </p:grpSpPr>
        <p:sp>
          <p:nvSpPr>
            <p:cNvPr id="7" name="Rectangle 6"/>
            <p:cNvSpPr/>
            <p:nvPr/>
          </p:nvSpPr>
          <p:spPr bwMode="auto">
            <a:xfrm>
              <a:off x="7848600" y="228600"/>
              <a:ext cx="914400" cy="381000"/>
            </a:xfrm>
            <a:prstGeom prst="rect">
              <a:avLst/>
            </a:prstGeom>
            <a:solidFill>
              <a:srgbClr val="0070C0">
                <a:alpha val="6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7848600" y="228600"/>
              <a:ext cx="198120" cy="3810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xit" presetSubtype="0" fill="hold" grpId="1"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1"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a:xfrm>
            <a:off x="1295400" y="152400"/>
            <a:ext cx="7010400" cy="533400"/>
          </a:xfrm>
        </p:spPr>
        <p:txBody>
          <a:bodyPr/>
          <a:lstStyle/>
          <a:p>
            <a:pPr eaLnBrk="1" hangingPunct="1"/>
            <a:r>
              <a:rPr lang="en-US" dirty="0" smtClean="0"/>
              <a:t>HDF4 File Content Maps</a:t>
            </a:r>
          </a:p>
        </p:txBody>
      </p:sp>
      <p:sp>
        <p:nvSpPr>
          <p:cNvPr id="5124"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18</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8229600" y="228600"/>
            <a:ext cx="533400" cy="381000"/>
          </a:xfrm>
          <a:prstGeom prst="rect">
            <a:avLst/>
          </a:prstGeom>
          <a:solidFill>
            <a:srgbClr val="00CC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latin typeface="Arial (Body)"/>
            </a:endParaRPr>
          </a:p>
        </p:txBody>
      </p:sp>
      <p:sp>
        <p:nvSpPr>
          <p:cNvPr id="9" name="Content Placeholder 8"/>
          <p:cNvSpPr>
            <a:spLocks noGrp="1"/>
          </p:cNvSpPr>
          <p:nvPr>
            <p:ph idx="1"/>
          </p:nvPr>
        </p:nvSpPr>
        <p:spPr/>
        <p:txBody>
          <a:bodyPr/>
          <a:lstStyle/>
          <a:p>
            <a:pPr>
              <a:buNone/>
            </a:pPr>
            <a:r>
              <a:rPr lang="en-US" sz="2800" dirty="0" smtClean="0"/>
              <a:t>Content Map generation at GES-DISC</a:t>
            </a:r>
          </a:p>
          <a:p>
            <a:pPr>
              <a:buNone/>
            </a:pPr>
            <a:endParaRPr lang="en-US" sz="2800" dirty="0" smtClean="0"/>
          </a:p>
          <a:p>
            <a:r>
              <a:rPr lang="en-US" sz="2800" dirty="0" smtClean="0"/>
              <a:t>Datasets mapped</a:t>
            </a:r>
          </a:p>
          <a:p>
            <a:pPr lvl="1"/>
            <a:r>
              <a:rPr lang="en-US" sz="2400" dirty="0" smtClean="0"/>
              <a:t>TOVS Pathfinder</a:t>
            </a:r>
          </a:p>
          <a:p>
            <a:pPr lvl="2">
              <a:buNone/>
            </a:pPr>
            <a:r>
              <a:rPr lang="en-US" sz="1600" dirty="0" smtClean="0"/>
              <a:t>For example: ftp://disc1.gsfc.nasa.gov/data/s4pa/tovs/TOVSADNG/1986/330/</a:t>
            </a:r>
          </a:p>
          <a:p>
            <a:pPr lvl="1"/>
            <a:r>
              <a:rPr lang="en-US" sz="2400" dirty="0" smtClean="0"/>
              <a:t>MERRA Model Output</a:t>
            </a:r>
          </a:p>
          <a:p>
            <a:pPr lvl="1"/>
            <a:endParaRPr lang="en-US" sz="2400" dirty="0" smtClean="0"/>
          </a:p>
          <a:p>
            <a:r>
              <a:rPr lang="en-US" sz="2800" dirty="0" smtClean="0"/>
              <a:t>In progress</a:t>
            </a:r>
          </a:p>
          <a:p>
            <a:pPr lvl="1"/>
            <a:r>
              <a:rPr lang="en-US" sz="2400" dirty="0" smtClean="0"/>
              <a:t>TRMM</a:t>
            </a:r>
          </a:p>
          <a:p>
            <a:pPr lvl="1"/>
            <a:r>
              <a:rPr lang="en-US" sz="2400" dirty="0" smtClean="0"/>
              <a:t>AIRS</a:t>
            </a:r>
          </a:p>
          <a:p>
            <a:endParaRPr lang="en-US" dirty="0" smtClean="0"/>
          </a:p>
          <a:p>
            <a:pPr lvl="1">
              <a:buNone/>
            </a:pP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a:xfrm>
            <a:off x="1295400" y="152400"/>
            <a:ext cx="7010400" cy="533400"/>
          </a:xfrm>
        </p:spPr>
        <p:txBody>
          <a:bodyPr/>
          <a:lstStyle/>
          <a:p>
            <a:pPr eaLnBrk="1" hangingPunct="1"/>
            <a:r>
              <a:rPr lang="en-US" dirty="0" smtClean="0"/>
              <a:t>ECS Release 8.1 – March 2012</a:t>
            </a:r>
          </a:p>
        </p:txBody>
      </p:sp>
      <p:sp>
        <p:nvSpPr>
          <p:cNvPr id="3" name="Content Placeholder 2"/>
          <p:cNvSpPr>
            <a:spLocks noGrp="1"/>
          </p:cNvSpPr>
          <p:nvPr>
            <p:ph idx="1"/>
          </p:nvPr>
        </p:nvSpPr>
        <p:spPr>
          <a:xfrm>
            <a:off x="381000" y="1066800"/>
            <a:ext cx="8458200" cy="5486400"/>
          </a:xfrm>
        </p:spPr>
        <p:txBody>
          <a:bodyPr>
            <a:normAutofit fontScale="77500" lnSpcReduction="20000"/>
          </a:bodyPr>
          <a:lstStyle/>
          <a:p>
            <a:pPr marL="0" indent="0" eaLnBrk="1" hangingPunct="1">
              <a:buNone/>
            </a:pPr>
            <a:r>
              <a:rPr lang="en-US" sz="3097" kern="1200" dirty="0" smtClean="0">
                <a:solidFill>
                  <a:schemeClr val="dk1"/>
                </a:solidFill>
              </a:rPr>
              <a:t>“Raytheon EED deployed the HDF4 File Content Maps capability as part of ECS Release 8.1.  This capability wraps the Content Map Writer in the ECS Map Generation Server. </a:t>
            </a:r>
            <a:r>
              <a:rPr lang="en-US" sz="3097" b="1" kern="1200" dirty="0" smtClean="0">
                <a:solidFill>
                  <a:schemeClr val="dk1"/>
                </a:solidFill>
              </a:rPr>
              <a:t>ECS DAACs can choose whether or not to enable map generation in operations.   </a:t>
            </a:r>
          </a:p>
          <a:p>
            <a:pPr marL="0" indent="0" eaLnBrk="1" hangingPunct="1">
              <a:buNone/>
            </a:pPr>
            <a:endParaRPr lang="en-US" sz="3097" kern="1200" dirty="0" smtClean="0">
              <a:solidFill>
                <a:schemeClr val="dk1"/>
              </a:solidFill>
            </a:endParaRPr>
          </a:p>
          <a:p>
            <a:pPr marL="0" indent="0" eaLnBrk="1" hangingPunct="1">
              <a:buNone/>
            </a:pPr>
            <a:r>
              <a:rPr lang="en-US" sz="3097" kern="1200" dirty="0" smtClean="0">
                <a:solidFill>
                  <a:schemeClr val="dk1"/>
                </a:solidFill>
              </a:rPr>
              <a:t>With workload spec testing, seeing </a:t>
            </a:r>
            <a:r>
              <a:rPr lang="en-US" sz="3097" b="1" kern="1200" dirty="0" smtClean="0">
                <a:solidFill>
                  <a:schemeClr val="dk1"/>
                </a:solidFill>
              </a:rPr>
              <a:t>2-3 maps/second under load and 10-15 on unloaded system</a:t>
            </a:r>
            <a:r>
              <a:rPr lang="en-US" sz="3097" kern="1200" dirty="0" smtClean="0">
                <a:solidFill>
                  <a:schemeClr val="dk1"/>
                </a:solidFill>
              </a:rPr>
              <a:t>”</a:t>
            </a:r>
          </a:p>
          <a:p>
            <a:pPr marL="0" indent="0" eaLnBrk="1" hangingPunct="1">
              <a:buNone/>
            </a:pPr>
            <a:r>
              <a:rPr lang="en-US" sz="2800" kern="1200" dirty="0" smtClean="0">
                <a:solidFill>
                  <a:schemeClr val="dk1"/>
                </a:solidFill>
              </a:rPr>
              <a:t>				-- Evelyn Nakamura, Raytheon</a:t>
            </a:r>
            <a:endParaRPr lang="en-US" sz="2800" dirty="0" smtClean="0"/>
          </a:p>
          <a:p>
            <a:pPr marL="0" indent="0" eaLnBrk="1" hangingPunct="1">
              <a:buNone/>
            </a:pPr>
            <a:endParaRPr lang="en-US" sz="2800" dirty="0" smtClean="0"/>
          </a:p>
          <a:p>
            <a:pPr marL="0" indent="0" eaLnBrk="1" hangingPunct="1">
              <a:buNone/>
            </a:pPr>
            <a:endParaRPr lang="en-US" sz="2800" dirty="0" smtClean="0"/>
          </a:p>
          <a:p>
            <a:pPr marL="0" indent="0" eaLnBrk="1" hangingPunct="1">
              <a:buNone/>
            </a:pPr>
            <a:r>
              <a:rPr lang="en-US" sz="3097" dirty="0" smtClean="0"/>
              <a:t>“We installed our new big ECS software release which included the code for creating maps. The installers set it up to create maps (not in operations mode) </a:t>
            </a:r>
            <a:r>
              <a:rPr lang="en-US" sz="3097" b="1" dirty="0" smtClean="0"/>
              <a:t>for MOD10A1 and it produced 20 or 30 thousand</a:t>
            </a:r>
            <a:r>
              <a:rPr lang="en-US" sz="3097" dirty="0" smtClean="0"/>
              <a:t>. We haven't had a chance to look at them yet.”</a:t>
            </a:r>
          </a:p>
          <a:p>
            <a:pPr marL="0" indent="0" eaLnBrk="1" hangingPunct="1">
              <a:buNone/>
            </a:pPr>
            <a:r>
              <a:rPr lang="en-US" sz="2800" dirty="0" smtClean="0"/>
              <a:t>				-- Doug Fowler, NSIDC</a:t>
            </a:r>
            <a:endParaRPr lang="en-US" dirty="0" smtClean="0"/>
          </a:p>
          <a:p>
            <a:pPr marL="514350" indent="-514350" eaLnBrk="1" hangingPunct="1"/>
            <a:endParaRPr lang="en-US" dirty="0" smtClean="0"/>
          </a:p>
        </p:txBody>
      </p:sp>
      <p:sp>
        <p:nvSpPr>
          <p:cNvPr id="5124"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19</a:t>
            </a:fld>
            <a:endParaRPr lang="en-US" sz="1200">
              <a:solidFill>
                <a:schemeClr val="bg1"/>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a:xfrm>
            <a:off x="1524000" y="152400"/>
            <a:ext cx="7010400" cy="533400"/>
          </a:xfrm>
        </p:spPr>
        <p:txBody>
          <a:bodyPr/>
          <a:lstStyle/>
          <a:p>
            <a:pPr eaLnBrk="1" hangingPunct="1"/>
            <a:r>
              <a:rPr lang="en-US" dirty="0" smtClean="0"/>
              <a:t>Verification* Study   (1/12 - 4/12)</a:t>
            </a:r>
          </a:p>
        </p:txBody>
      </p:sp>
      <p:sp>
        <p:nvSpPr>
          <p:cNvPr id="3" name="Content Placeholder 2"/>
          <p:cNvSpPr>
            <a:spLocks noGrp="1"/>
          </p:cNvSpPr>
          <p:nvPr>
            <p:ph idx="1"/>
          </p:nvPr>
        </p:nvSpPr>
        <p:spPr>
          <a:xfrm>
            <a:off x="381000" y="1066800"/>
            <a:ext cx="8458200" cy="5486400"/>
          </a:xfrm>
        </p:spPr>
        <p:txBody>
          <a:bodyPr>
            <a:normAutofit/>
          </a:bodyPr>
          <a:lstStyle/>
          <a:p>
            <a:pPr marL="0" indent="0" eaLnBrk="1" hangingPunct="1">
              <a:buNone/>
            </a:pPr>
            <a:r>
              <a:rPr lang="en-US" dirty="0" smtClean="0"/>
              <a:t>“Work with DAAC personnel to identify requirements that would produce appropriate and efficient methods of verifying, concurrent with operation activities,  correctness of the HDF4 maps that are produced with the ECS 8.1 capability.”</a:t>
            </a:r>
          </a:p>
          <a:p>
            <a:pPr marL="514350" indent="-514350" eaLnBrk="1" hangingPunct="1"/>
            <a:endParaRPr lang="en-US" dirty="0" smtClean="0"/>
          </a:p>
          <a:p>
            <a:pPr marL="514350" indent="-514350" eaLnBrk="1" hangingPunct="1"/>
            <a:endParaRPr lang="en-US" dirty="0" smtClean="0"/>
          </a:p>
          <a:p>
            <a:pPr marL="514350" indent="-514350" eaLnBrk="1" hangingPunct="1"/>
            <a:endParaRPr lang="en-US" dirty="0" smtClean="0"/>
          </a:p>
          <a:p>
            <a:pPr marL="514350" indent="-514350" eaLnBrk="1" hangingPunct="1">
              <a:buNone/>
            </a:pPr>
            <a:r>
              <a:rPr lang="en-US" dirty="0" smtClean="0"/>
              <a:t>* </a:t>
            </a:r>
            <a:r>
              <a:rPr lang="en-US" sz="2000" dirty="0" smtClean="0"/>
              <a:t>The terms Verification and Validation are used interchangeably.</a:t>
            </a:r>
            <a:endParaRPr lang="en-US" dirty="0" smtClean="0"/>
          </a:p>
          <a:p>
            <a:pPr marL="514350" indent="-514350" eaLnBrk="1" hangingPunct="1"/>
            <a:endParaRPr lang="en-US" dirty="0" smtClean="0"/>
          </a:p>
        </p:txBody>
      </p:sp>
      <p:sp>
        <p:nvSpPr>
          <p:cNvPr id="5124"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20</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Study Activities</a:t>
            </a:r>
          </a:p>
        </p:txBody>
      </p:sp>
      <p:sp>
        <p:nvSpPr>
          <p:cNvPr id="9" name="Content Placeholder 8"/>
          <p:cNvSpPr>
            <a:spLocks noGrp="1"/>
          </p:cNvSpPr>
          <p:nvPr>
            <p:ph idx="1"/>
          </p:nvPr>
        </p:nvSpPr>
        <p:spPr>
          <a:xfrm>
            <a:off x="228600" y="990600"/>
            <a:ext cx="8915400" cy="5638800"/>
          </a:xfrm>
        </p:spPr>
        <p:txBody>
          <a:bodyPr>
            <a:normAutofit/>
          </a:bodyPr>
          <a:lstStyle/>
          <a:p>
            <a:pPr>
              <a:lnSpc>
                <a:spcPct val="110000"/>
              </a:lnSpc>
              <a:buNone/>
            </a:pPr>
            <a:r>
              <a:rPr lang="en-US" sz="2800" dirty="0" smtClean="0"/>
              <a:t>Webinars with ASDC, LPDAAC, NSIDC, Raytheon</a:t>
            </a:r>
          </a:p>
          <a:p>
            <a:pPr lvl="1"/>
            <a:r>
              <a:rPr lang="en-US" sz="2600" dirty="0" smtClean="0"/>
              <a:t>Provide background on Mapping Project</a:t>
            </a:r>
          </a:p>
          <a:p>
            <a:pPr lvl="1"/>
            <a:r>
              <a:rPr lang="en-US" sz="2600" dirty="0" smtClean="0"/>
              <a:t>Gather input on requirements and concerns</a:t>
            </a:r>
          </a:p>
          <a:p>
            <a:pPr lvl="1"/>
            <a:r>
              <a:rPr lang="en-US" sz="2600" dirty="0" smtClean="0"/>
              <a:t>Collect sample datasets and generate Content Maps</a:t>
            </a:r>
          </a:p>
          <a:p>
            <a:pPr lvl="2">
              <a:buNone/>
            </a:pPr>
            <a:r>
              <a:rPr lang="en-US" sz="1900" dirty="0" smtClean="0">
                <a:sym typeface="Wingdings" pitchFamily="2" charset="2"/>
              </a:rPr>
              <a:t></a:t>
            </a:r>
            <a:r>
              <a:rPr lang="en-US" sz="1900" dirty="0" smtClean="0"/>
              <a:t>Exposed 3 bugs: 1 in HDF4 library &amp; 2 in Map Writer;  Fixed.</a:t>
            </a:r>
          </a:p>
          <a:p>
            <a:pPr lvl="1"/>
            <a:r>
              <a:rPr lang="en-US" sz="2600" dirty="0" smtClean="0"/>
              <a:t>Discuss possible approaches</a:t>
            </a:r>
          </a:p>
          <a:p>
            <a:pPr lvl="1"/>
            <a:r>
              <a:rPr lang="en-US" sz="2600" dirty="0" smtClean="0"/>
              <a:t>Seek guidance from NASA on expectations regarding Map creation timeline and verification responsibilities</a:t>
            </a:r>
          </a:p>
          <a:p>
            <a:pPr>
              <a:buNone/>
            </a:pPr>
            <a:r>
              <a:rPr lang="en-US" sz="2800" dirty="0" smtClean="0"/>
              <a:t>Prototype possible approaches</a:t>
            </a:r>
          </a:p>
          <a:p>
            <a:pPr lvl="1"/>
            <a:r>
              <a:rPr lang="en-US" sz="2600" dirty="0" smtClean="0"/>
              <a:t>Demonstrate functionality and assess feasibility</a:t>
            </a:r>
            <a:endParaRPr lang="en-US" dirty="0" smtClean="0"/>
          </a:p>
          <a:p>
            <a:endParaRPr lang="en-US" dirty="0" smtClean="0"/>
          </a:p>
          <a:p>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21</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Study Findings (1)</a:t>
            </a:r>
          </a:p>
        </p:txBody>
      </p:sp>
      <p:sp>
        <p:nvSpPr>
          <p:cNvPr id="9" name="Content Placeholder 8"/>
          <p:cNvSpPr>
            <a:spLocks noGrp="1"/>
          </p:cNvSpPr>
          <p:nvPr>
            <p:ph idx="1"/>
          </p:nvPr>
        </p:nvSpPr>
        <p:spPr>
          <a:xfrm>
            <a:off x="381000" y="990600"/>
            <a:ext cx="8229600" cy="5715000"/>
          </a:xfrm>
        </p:spPr>
        <p:txBody>
          <a:bodyPr>
            <a:normAutofit/>
          </a:bodyPr>
          <a:lstStyle/>
          <a:p>
            <a:pPr eaLnBrk="1" hangingPunct="1"/>
            <a:r>
              <a:rPr lang="en-US" dirty="0" smtClean="0"/>
              <a:t>Automate verification </a:t>
            </a:r>
            <a:r>
              <a:rPr lang="en-US" u="sng" dirty="0" smtClean="0"/>
              <a:t>as much as possible</a:t>
            </a:r>
            <a:r>
              <a:rPr lang="en-US" dirty="0" smtClean="0"/>
              <a:t>.</a:t>
            </a:r>
          </a:p>
          <a:p>
            <a:pPr eaLnBrk="1" hangingPunct="1">
              <a:spcBef>
                <a:spcPts val="1800"/>
              </a:spcBef>
            </a:pPr>
            <a:r>
              <a:rPr lang="en-US" dirty="0" smtClean="0"/>
              <a:t>Focus verification at the ESDT version level.</a:t>
            </a:r>
          </a:p>
          <a:p>
            <a:pPr eaLnBrk="1" hangingPunct="1">
              <a:spcBef>
                <a:spcPts val="1800"/>
              </a:spcBef>
            </a:pPr>
            <a:r>
              <a:rPr lang="en-US" dirty="0" smtClean="0"/>
              <a:t>No definitive specification for user-level objects expected in a given HDF4 file.</a:t>
            </a:r>
          </a:p>
          <a:p>
            <a:pPr eaLnBrk="1" hangingPunct="1">
              <a:spcBef>
                <a:spcPts val="1800"/>
              </a:spcBef>
            </a:pPr>
            <a:r>
              <a:rPr lang="en-US" b="1" dirty="0" smtClean="0"/>
              <a:t>Scientists look at visualizations, not directly at data. </a:t>
            </a:r>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22</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Study Findings (2)</a:t>
            </a:r>
          </a:p>
        </p:txBody>
      </p:sp>
      <p:sp>
        <p:nvSpPr>
          <p:cNvPr id="9" name="Content Placeholder 8"/>
          <p:cNvSpPr>
            <a:spLocks noGrp="1"/>
          </p:cNvSpPr>
          <p:nvPr>
            <p:ph idx="1"/>
          </p:nvPr>
        </p:nvSpPr>
        <p:spPr>
          <a:xfrm>
            <a:off x="381000" y="990600"/>
            <a:ext cx="8153400" cy="5486400"/>
          </a:xfrm>
        </p:spPr>
        <p:txBody>
          <a:bodyPr>
            <a:normAutofit/>
          </a:bodyPr>
          <a:lstStyle/>
          <a:p>
            <a:r>
              <a:rPr lang="en-US" dirty="0" smtClean="0"/>
              <a:t>Every DAAC is different</a:t>
            </a:r>
          </a:p>
          <a:p>
            <a:pPr lvl="1"/>
            <a:r>
              <a:rPr lang="en-US" dirty="0" smtClean="0"/>
              <a:t>Flexibility in deciding when to generate Maps</a:t>
            </a:r>
          </a:p>
          <a:p>
            <a:pPr lvl="1"/>
            <a:r>
              <a:rPr lang="en-US" dirty="0" smtClean="0"/>
              <a:t>May need involvement of science teams to confirm correctness</a:t>
            </a:r>
          </a:p>
          <a:p>
            <a:r>
              <a:rPr lang="en-US" dirty="0" smtClean="0"/>
              <a:t>Content Maps should be produced near end of mission, or sooner if users want them.</a:t>
            </a:r>
          </a:p>
          <a:p>
            <a:pPr lvl="1" eaLnBrk="1" hangingPunct="1"/>
            <a:r>
              <a:rPr lang="en-US" sz="2600" dirty="0" smtClean="0"/>
              <a:t>AMSR-E identified </a:t>
            </a:r>
          </a:p>
          <a:p>
            <a:pPr lvl="1" eaLnBrk="1" hangingPunct="1"/>
            <a:r>
              <a:rPr lang="en-US" sz="2600" dirty="0" smtClean="0"/>
              <a:t>NSIDC involved with Mapping project from the start and comfortable with verification using demo reader</a:t>
            </a: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endParaRPr lang="en-US" dirty="0" smtClean="0"/>
          </a:p>
          <a:p>
            <a:endParaRPr lang="en-US" dirty="0" smtClean="0"/>
          </a:p>
          <a:p>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23</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Study Findings (3)</a:t>
            </a:r>
          </a:p>
        </p:txBody>
      </p:sp>
      <p:sp>
        <p:nvSpPr>
          <p:cNvPr id="9" name="Content Placeholder 8"/>
          <p:cNvSpPr>
            <a:spLocks noGrp="1"/>
          </p:cNvSpPr>
          <p:nvPr>
            <p:ph idx="1"/>
          </p:nvPr>
        </p:nvSpPr>
        <p:spPr>
          <a:xfrm>
            <a:off x="381000" y="990600"/>
            <a:ext cx="8153400" cy="5715000"/>
          </a:xfrm>
        </p:spPr>
        <p:txBody>
          <a:bodyPr>
            <a:normAutofit/>
          </a:bodyPr>
          <a:lstStyle/>
          <a:p>
            <a:pPr eaLnBrk="1" hangingPunct="1"/>
            <a:r>
              <a:rPr lang="en-US" dirty="0" smtClean="0"/>
              <a:t>Interest in web-based tools is growing.</a:t>
            </a:r>
          </a:p>
          <a:p>
            <a:pPr lvl="1" eaLnBrk="1" hangingPunct="1"/>
            <a:r>
              <a:rPr lang="en-US" sz="2600" dirty="0" smtClean="0"/>
              <a:t>XSLT </a:t>
            </a:r>
            <a:r>
              <a:rPr lang="en-US" sz="2600" dirty="0" err="1" smtClean="0"/>
              <a:t>stylesheets</a:t>
            </a:r>
            <a:r>
              <a:rPr lang="en-US" dirty="0" smtClean="0"/>
              <a:t/>
            </a:r>
            <a:br>
              <a:rPr lang="en-US" dirty="0" smtClean="0"/>
            </a:br>
            <a:endParaRPr lang="en-US" dirty="0" smtClean="0"/>
          </a:p>
          <a:p>
            <a:pPr eaLnBrk="1" hangingPunct="1"/>
            <a:r>
              <a:rPr lang="en-US" dirty="0" smtClean="0"/>
              <a:t>DAAC representatives are very concerned about long-term access to data.</a:t>
            </a:r>
          </a:p>
          <a:p>
            <a:pPr lvl="1" eaLnBrk="1" hangingPunct="1"/>
            <a:r>
              <a:rPr lang="en-US" sz="2600" dirty="0" smtClean="0"/>
              <a:t>This is beyond the scope of the study</a:t>
            </a:r>
          </a:p>
          <a:p>
            <a:pPr lvl="1" eaLnBrk="1" hangingPunct="1"/>
            <a:r>
              <a:rPr lang="en-US" sz="2600" dirty="0" smtClean="0"/>
              <a:t>But, something to keep in mind when considering different approaches</a:t>
            </a:r>
          </a:p>
          <a:p>
            <a:pPr eaLnBrk="1" hangingPunct="1"/>
            <a:endParaRPr lang="en-US" dirty="0" smtClean="0"/>
          </a:p>
          <a:p>
            <a:pPr eaLnBrk="1" hangingPunct="1">
              <a:buNone/>
            </a:pPr>
            <a:endParaRPr lang="en-US" dirty="0"/>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24</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25</a:t>
            </a:fld>
            <a:endParaRPr lang="en-US" sz="1200" dirty="0">
              <a:solidFill>
                <a:schemeClr val="bg1"/>
              </a:solidFill>
              <a:latin typeface="Arial" pitchFamily="34" charset="0"/>
            </a:endParaRPr>
          </a:p>
        </p:txBody>
      </p:sp>
      <p:sp>
        <p:nvSpPr>
          <p:cNvPr id="31" name="Title 30"/>
          <p:cNvSpPr>
            <a:spLocks noGrp="1"/>
          </p:cNvSpPr>
          <p:nvPr>
            <p:ph type="title"/>
          </p:nvPr>
        </p:nvSpPr>
        <p:spPr/>
        <p:txBody>
          <a:bodyPr/>
          <a:lstStyle/>
          <a:p>
            <a:r>
              <a:rPr lang="en-US" dirty="0" smtClean="0"/>
              <a:t>Verification Dilemma</a:t>
            </a:r>
            <a:endParaRPr lang="en-US" dirty="0"/>
          </a:p>
        </p:txBody>
      </p:sp>
      <p:cxnSp>
        <p:nvCxnSpPr>
          <p:cNvPr id="35" name="Straight Arrow Connector 34"/>
          <p:cNvCxnSpPr>
            <a:endCxn id="40" idx="1"/>
          </p:cNvCxnSpPr>
          <p:nvPr/>
        </p:nvCxnSpPr>
        <p:spPr bwMode="auto">
          <a:xfrm flipV="1">
            <a:off x="2786475" y="1710839"/>
            <a:ext cx="794925" cy="16032"/>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flipV="1">
            <a:off x="5354696" y="1747923"/>
            <a:ext cx="794925" cy="1"/>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grpSp>
        <p:nvGrpSpPr>
          <p:cNvPr id="50" name="Group 49"/>
          <p:cNvGrpSpPr/>
          <p:nvPr/>
        </p:nvGrpSpPr>
        <p:grpSpPr>
          <a:xfrm>
            <a:off x="3581400" y="1219200"/>
            <a:ext cx="1773296" cy="983277"/>
            <a:chOff x="3581400" y="1256285"/>
            <a:chExt cx="1773296" cy="983277"/>
          </a:xfrm>
        </p:grpSpPr>
        <p:sp>
          <p:nvSpPr>
            <p:cNvPr id="40" name="Flowchart: Process 39"/>
            <p:cNvSpPr/>
            <p:nvPr/>
          </p:nvSpPr>
          <p:spPr bwMode="auto">
            <a:xfrm>
              <a:off x="3581400" y="1256285"/>
              <a:ext cx="1773296" cy="983277"/>
            </a:xfrm>
            <a:prstGeom prst="flowChartProcess">
              <a:avLst/>
            </a:prstGeom>
            <a:solidFill>
              <a:srgbClr val="0000FF"/>
            </a:solidFill>
            <a:ln w="12700">
              <a:solidFill>
                <a:schemeClr val="tx1"/>
              </a:solidFill>
              <a:headEnd type="none" w="med" len="med"/>
              <a:tailEnd type="none" w="med" len="me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Translator to</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pic>
          <p:nvPicPr>
            <p:cNvPr id="42" name="Picture 41" descr="logo.png"/>
            <p:cNvPicPr>
              <a:picLocks noChangeAspect="1"/>
            </p:cNvPicPr>
            <p:nvPr/>
          </p:nvPicPr>
          <p:blipFill>
            <a:blip r:embed="rId3" cstate="print"/>
            <a:stretch>
              <a:fillRect/>
            </a:stretch>
          </p:blipFill>
          <p:spPr>
            <a:xfrm>
              <a:off x="3886200" y="1828800"/>
              <a:ext cx="1219200" cy="304800"/>
            </a:xfrm>
            <a:prstGeom prst="rect">
              <a:avLst/>
            </a:prstGeom>
            <a:ln>
              <a:solidFill>
                <a:schemeClr val="tx1"/>
              </a:solidFill>
            </a:ln>
          </p:spPr>
        </p:pic>
      </p:grpSp>
      <p:pic>
        <p:nvPicPr>
          <p:cNvPr id="49" name="Picture 48" descr="4.3-drag-from-browser.png"/>
          <p:cNvPicPr>
            <a:picLocks noChangeAspect="1"/>
          </p:cNvPicPr>
          <p:nvPr/>
        </p:nvPicPr>
        <p:blipFill>
          <a:blip r:embed="rId4" cstate="print"/>
          <a:stretch>
            <a:fillRect/>
          </a:stretch>
        </p:blipFill>
        <p:spPr>
          <a:xfrm>
            <a:off x="6172200" y="964009"/>
            <a:ext cx="2590800" cy="1550591"/>
          </a:xfrm>
          <a:prstGeom prst="rect">
            <a:avLst/>
          </a:prstGeom>
          <a:ln>
            <a:solidFill>
              <a:schemeClr val="tx1"/>
            </a:solidFill>
          </a:ln>
        </p:spPr>
      </p:pic>
      <p:sp>
        <p:nvSpPr>
          <p:cNvPr id="43" name="Flowchart: Extract 42"/>
          <p:cNvSpPr/>
          <p:nvPr/>
        </p:nvSpPr>
        <p:spPr bwMode="auto">
          <a:xfrm>
            <a:off x="6781800" y="3048000"/>
            <a:ext cx="1371600" cy="1214054"/>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Reader</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grpSp>
        <p:nvGrpSpPr>
          <p:cNvPr id="48" name="Group 47"/>
          <p:cNvGrpSpPr/>
          <p:nvPr/>
        </p:nvGrpSpPr>
        <p:grpSpPr>
          <a:xfrm>
            <a:off x="7162800" y="4800600"/>
            <a:ext cx="1371600" cy="1143000"/>
            <a:chOff x="6858000" y="4800600"/>
            <a:chExt cx="1371600" cy="1143000"/>
          </a:xfrm>
        </p:grpSpPr>
        <p:pic>
          <p:nvPicPr>
            <p:cNvPr id="44" name="Picture 43" descr="vacation-dvd-menu-template-02.jpg"/>
            <p:cNvPicPr>
              <a:picLocks noChangeAspect="1"/>
            </p:cNvPicPr>
            <p:nvPr/>
          </p:nvPicPr>
          <p:blipFill>
            <a:blip r:embed="rId5" cstate="print"/>
            <a:srcRect l="72321" t="32143" r="3571" b="42857"/>
            <a:stretch>
              <a:fillRect/>
            </a:stretch>
          </p:blipFill>
          <p:spPr>
            <a:xfrm>
              <a:off x="7543800" y="5410200"/>
              <a:ext cx="685800" cy="533400"/>
            </a:xfrm>
            <a:prstGeom prst="rect">
              <a:avLst/>
            </a:prstGeom>
            <a:ln>
              <a:solidFill>
                <a:schemeClr val="tx1"/>
              </a:solidFill>
            </a:ln>
          </p:spPr>
        </p:pic>
        <p:pic>
          <p:nvPicPr>
            <p:cNvPr id="45" name="Picture 44" descr="vacation-dvd-menu-template-02.jpg"/>
            <p:cNvPicPr>
              <a:picLocks noChangeAspect="1"/>
            </p:cNvPicPr>
            <p:nvPr/>
          </p:nvPicPr>
          <p:blipFill>
            <a:blip r:embed="rId5" cstate="print"/>
            <a:srcRect l="37500" t="32143" r="35714" b="42857"/>
            <a:stretch>
              <a:fillRect/>
            </a:stretch>
          </p:blipFill>
          <p:spPr>
            <a:xfrm>
              <a:off x="7162800" y="5105400"/>
              <a:ext cx="762000" cy="533400"/>
            </a:xfrm>
            <a:prstGeom prst="rect">
              <a:avLst/>
            </a:prstGeom>
            <a:ln>
              <a:solidFill>
                <a:schemeClr val="tx1"/>
              </a:solidFill>
            </a:ln>
          </p:spPr>
        </p:pic>
        <p:pic>
          <p:nvPicPr>
            <p:cNvPr id="47" name="Picture 46" descr="vacation-dvd-menu-template-02.jpg"/>
            <p:cNvPicPr>
              <a:picLocks noChangeAspect="1"/>
            </p:cNvPicPr>
            <p:nvPr/>
          </p:nvPicPr>
          <p:blipFill>
            <a:blip r:embed="rId5" cstate="print"/>
            <a:srcRect l="8036" t="32143" r="67857" b="42857"/>
            <a:stretch>
              <a:fillRect/>
            </a:stretch>
          </p:blipFill>
          <p:spPr>
            <a:xfrm>
              <a:off x="6858000" y="4800600"/>
              <a:ext cx="685800" cy="533400"/>
            </a:xfrm>
            <a:prstGeom prst="rect">
              <a:avLst/>
            </a:prstGeom>
            <a:ln>
              <a:solidFill>
                <a:schemeClr val="tx1"/>
              </a:solidFill>
            </a:ln>
          </p:spPr>
        </p:pic>
      </p:grpSp>
      <p:cxnSp>
        <p:nvCxnSpPr>
          <p:cNvPr id="52" name="Straight Arrow Connector 51"/>
          <p:cNvCxnSpPr/>
          <p:nvPr/>
        </p:nvCxnSpPr>
        <p:spPr bwMode="auto">
          <a:xfrm>
            <a:off x="7467600" y="2514600"/>
            <a:ext cx="0" cy="5334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55" name="Straight Arrow Connector 54"/>
          <p:cNvCxnSpPr/>
          <p:nvPr/>
        </p:nvCxnSpPr>
        <p:spPr bwMode="auto">
          <a:xfrm>
            <a:off x="7467600" y="4267200"/>
            <a:ext cx="0" cy="5334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57" name="Equal 56"/>
          <p:cNvSpPr/>
          <p:nvPr/>
        </p:nvSpPr>
        <p:spPr bwMode="auto">
          <a:xfrm>
            <a:off x="3886200" y="4572000"/>
            <a:ext cx="1295400" cy="762000"/>
          </a:xfrm>
          <a:prstGeom prst="mathEqual">
            <a:avLst/>
          </a:prstGeom>
          <a:solidFill>
            <a:srgbClr val="FA740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A7406"/>
              </a:solidFill>
              <a:effectLst/>
              <a:latin typeface="Times New Roman" pitchFamily="18" charset="0"/>
            </a:endParaRPr>
          </a:p>
        </p:txBody>
      </p:sp>
      <p:sp>
        <p:nvSpPr>
          <p:cNvPr id="58" name="Left-Up Arrow 57"/>
          <p:cNvSpPr/>
          <p:nvPr/>
        </p:nvSpPr>
        <p:spPr bwMode="auto">
          <a:xfrm rot="7101345">
            <a:off x="5057729" y="3229188"/>
            <a:ext cx="2906112" cy="2022676"/>
          </a:xfrm>
          <a:prstGeom prst="leftUpArrow">
            <a:avLst>
              <a:gd name="adj1" fmla="val 12363"/>
              <a:gd name="adj2" fmla="val 19618"/>
              <a:gd name="adj3" fmla="val 22205"/>
            </a:avLst>
          </a:prstGeom>
          <a:solidFill>
            <a:srgbClr val="FA740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A7406"/>
              </a:solidFill>
              <a:effectLst/>
              <a:latin typeface="Times New Roman" pitchFamily="18" charset="0"/>
            </a:endParaRPr>
          </a:p>
        </p:txBody>
      </p:sp>
      <p:sp>
        <p:nvSpPr>
          <p:cNvPr id="36" name="Rounded Rectangle 35"/>
          <p:cNvSpPr/>
          <p:nvPr/>
        </p:nvSpPr>
        <p:spPr bwMode="auto">
          <a:xfrm>
            <a:off x="304800" y="2971800"/>
            <a:ext cx="3733800" cy="609600"/>
          </a:xfrm>
          <a:prstGeom prst="roundRect">
            <a:avLst/>
          </a:prstGeom>
          <a:solidFill>
            <a:srgbClr val="FB8005"/>
          </a:solidFill>
          <a:ln w="9525" cap="flat" cmpd="sng" algn="ctr">
            <a:solidFill>
              <a:srgbClr val="FF663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3" name="Group 34"/>
          <p:cNvGrpSpPr/>
          <p:nvPr/>
        </p:nvGrpSpPr>
        <p:grpSpPr>
          <a:xfrm>
            <a:off x="1501688" y="1066800"/>
            <a:ext cx="1298463" cy="1362247"/>
            <a:chOff x="1501688" y="1066800"/>
            <a:chExt cx="1298463" cy="1362247"/>
          </a:xfrm>
        </p:grpSpPr>
        <p:pic>
          <p:nvPicPr>
            <p:cNvPr id="25" name="Picture 24" descr="cd-rom_01.svg.med.png"/>
            <p:cNvPicPr>
              <a:picLocks noChangeAspect="1"/>
            </p:cNvPicPr>
            <p:nvPr/>
          </p:nvPicPr>
          <p:blipFill>
            <a:blip r:embed="rId6" cstate="print"/>
            <a:stretch>
              <a:fillRect/>
            </a:stretch>
          </p:blipFill>
          <p:spPr>
            <a:xfrm>
              <a:off x="1501688" y="1066800"/>
              <a:ext cx="1298463" cy="1362247"/>
            </a:xfrm>
            <a:prstGeom prst="rect">
              <a:avLst/>
            </a:prstGeom>
          </p:spPr>
        </p:pic>
        <p:sp>
          <p:nvSpPr>
            <p:cNvPr id="18" name="TextBox 17"/>
            <p:cNvSpPr txBox="1"/>
            <p:nvPr/>
          </p:nvSpPr>
          <p:spPr>
            <a:xfrm>
              <a:off x="1733678" y="1752600"/>
              <a:ext cx="834483" cy="461665"/>
            </a:xfrm>
            <a:prstGeom prst="rect">
              <a:avLst/>
            </a:prstGeom>
            <a:noFill/>
          </p:spPr>
          <p:txBody>
            <a:bodyPr wrap="none" rtlCol="0">
              <a:spAutoFit/>
            </a:bodyPr>
            <a:lstStyle/>
            <a:p>
              <a:pPr algn="ctr"/>
              <a:r>
                <a:rPr lang="en-US" dirty="0" smtClean="0">
                  <a:latin typeface="Arial"/>
                </a:rPr>
                <a:t>DVD</a:t>
              </a:r>
              <a:endParaRPr lang="en-US" dirty="0"/>
            </a:p>
          </p:txBody>
        </p:sp>
      </p:grpSp>
      <p:sp>
        <p:nvSpPr>
          <p:cNvPr id="20" name="Down Arrow 19"/>
          <p:cNvSpPr/>
          <p:nvPr/>
        </p:nvSpPr>
        <p:spPr bwMode="auto">
          <a:xfrm>
            <a:off x="1922319" y="2438400"/>
            <a:ext cx="457200" cy="6096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22" name="Picture 21" descr="11954226342106192854Machovka_DVD_recorder.svg.med.png"/>
          <p:cNvPicPr>
            <a:picLocks noChangeAspect="1"/>
          </p:cNvPicPr>
          <p:nvPr/>
        </p:nvPicPr>
        <p:blipFill>
          <a:blip r:embed="rId7" cstate="print"/>
          <a:stretch>
            <a:fillRect/>
          </a:stretch>
        </p:blipFill>
        <p:spPr>
          <a:xfrm>
            <a:off x="415638" y="3157623"/>
            <a:ext cx="3470562" cy="304800"/>
          </a:xfrm>
          <a:prstGeom prst="rect">
            <a:avLst/>
          </a:prstGeom>
        </p:spPr>
      </p:pic>
      <p:pic>
        <p:nvPicPr>
          <p:cNvPr id="27" name="Picture 26" descr="vacation-dvd-menu-template-02.jpg"/>
          <p:cNvPicPr>
            <a:picLocks noChangeAspect="1"/>
          </p:cNvPicPr>
          <p:nvPr/>
        </p:nvPicPr>
        <p:blipFill>
          <a:blip r:embed="rId5" cstate="print"/>
          <a:stretch>
            <a:fillRect/>
          </a:stretch>
        </p:blipFill>
        <p:spPr>
          <a:xfrm>
            <a:off x="728519" y="4191000"/>
            <a:ext cx="2844800" cy="2133600"/>
          </a:xfrm>
          <a:prstGeom prst="rect">
            <a:avLst/>
          </a:prstGeom>
          <a:ln>
            <a:solidFill>
              <a:schemeClr val="tx1"/>
            </a:solidFill>
          </a:ln>
        </p:spPr>
      </p:pic>
      <p:sp>
        <p:nvSpPr>
          <p:cNvPr id="32" name="Down Arrow 31"/>
          <p:cNvSpPr/>
          <p:nvPr/>
        </p:nvSpPr>
        <p:spPr bwMode="auto">
          <a:xfrm>
            <a:off x="1922319" y="3521911"/>
            <a:ext cx="457200" cy="609600"/>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60" name="Picture 2" descr="C:\Users\Administrator\AppData\Local\Microsoft\Windows\Temporary Internet Files\Content.IE5\Q470DV7S\MC900431529[1].png"/>
          <p:cNvPicPr>
            <a:picLocks noChangeAspect="1" noChangeArrowheads="1"/>
          </p:cNvPicPr>
          <p:nvPr/>
        </p:nvPicPr>
        <p:blipFill>
          <a:blip r:embed="rId8" cstate="print"/>
          <a:srcRect/>
          <a:stretch>
            <a:fillRect/>
          </a:stretch>
        </p:blipFill>
        <p:spPr bwMode="auto">
          <a:xfrm>
            <a:off x="0" y="2514600"/>
            <a:ext cx="1131887" cy="1131887"/>
          </a:xfrm>
          <a:prstGeom prst="rect">
            <a:avLst/>
          </a:prstGeom>
          <a:noFill/>
        </p:spPr>
      </p:pic>
      <p:sp>
        <p:nvSpPr>
          <p:cNvPr id="59" name="TextBox 58"/>
          <p:cNvSpPr txBox="1"/>
          <p:nvPr/>
        </p:nvSpPr>
        <p:spPr>
          <a:xfrm>
            <a:off x="3886200" y="2229922"/>
            <a:ext cx="1219200" cy="2646878"/>
          </a:xfrm>
          <a:prstGeom prst="rect">
            <a:avLst/>
          </a:prstGeom>
          <a:noFill/>
        </p:spPr>
        <p:txBody>
          <a:bodyPr wrap="square" rtlCol="0">
            <a:spAutoFit/>
          </a:bodyPr>
          <a:lstStyle/>
          <a:p>
            <a:r>
              <a:rPr lang="en-US" sz="16600" b="1" dirty="0" smtClean="0">
                <a:ln w="12700">
                  <a:solidFill>
                    <a:schemeClr val="tx2">
                      <a:satMod val="155000"/>
                    </a:schemeClr>
                  </a:solidFill>
                  <a:prstDash val="solid"/>
                </a:ln>
                <a:solidFill>
                  <a:srgbClr val="FA7406"/>
                </a:solidFill>
                <a:latin typeface="Tahoma" pitchFamily="34" charset="0"/>
                <a:ea typeface="Tahoma" pitchFamily="34" charset="0"/>
                <a:cs typeface="Tahoma" pitchFamily="34" charset="0"/>
              </a:rPr>
              <a:t>?</a:t>
            </a:r>
            <a:endParaRPr lang="en-US" sz="16600" b="1" dirty="0">
              <a:ln w="12700">
                <a:solidFill>
                  <a:schemeClr val="tx2">
                    <a:satMod val="155000"/>
                  </a:schemeClr>
                </a:solidFill>
                <a:prstDash val="solid"/>
              </a:ln>
              <a:solidFill>
                <a:srgbClr val="FA7406"/>
              </a:solidFill>
              <a:latin typeface="Tahoma" pitchFamily="34" charset="0"/>
              <a:ea typeface="Tahoma" pitchFamily="34" charset="0"/>
              <a:cs typeface="Tahoma" pitchFamily="34" charset="0"/>
            </a:endParaRPr>
          </a:p>
        </p:txBody>
      </p:sp>
      <p:sp>
        <p:nvSpPr>
          <p:cNvPr id="65" name="Rectangle 64"/>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0"/>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2"/>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6"/>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6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2"/>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5"/>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5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8"/>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52"/>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43"/>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5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childTnLst>
                          </p:cTn>
                        </p:par>
                        <p:par>
                          <p:cTn id="71" fill="hold">
                            <p:stCondLst>
                              <p:cond delay="0"/>
                            </p:stCondLst>
                            <p:childTnLst>
                              <p:par>
                                <p:cTn id="72" presetID="10" presetClass="entr" presetSubtype="0"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57" grpId="0" animBg="1"/>
      <p:bldP spid="58" grpId="0" animBg="1"/>
      <p:bldP spid="36" grpId="0" animBg="1"/>
      <p:bldP spid="36" grpId="1" animBg="1"/>
      <p:bldP spid="20" grpId="0" animBg="1"/>
      <p:bldP spid="20" grpId="1" animBg="1"/>
      <p:bldP spid="32" grpId="0" animBg="1"/>
      <p:bldP spid="32" grpId="1" animBg="1"/>
      <p:bldP spid="59"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26</a:t>
            </a:fld>
            <a:endParaRPr lang="en-US" sz="1200" dirty="0">
              <a:solidFill>
                <a:schemeClr val="bg1"/>
              </a:solidFill>
              <a:latin typeface="Arial" pitchFamily="34" charset="0"/>
            </a:endParaRPr>
          </a:p>
        </p:txBody>
      </p:sp>
      <p:sp>
        <p:nvSpPr>
          <p:cNvPr id="31" name="Title 30"/>
          <p:cNvSpPr>
            <a:spLocks noGrp="1"/>
          </p:cNvSpPr>
          <p:nvPr>
            <p:ph type="title"/>
          </p:nvPr>
        </p:nvSpPr>
        <p:spPr/>
        <p:txBody>
          <a:bodyPr/>
          <a:lstStyle/>
          <a:p>
            <a:r>
              <a:rPr lang="en-US" dirty="0" smtClean="0"/>
              <a:t>Possible Approach</a:t>
            </a:r>
            <a:endParaRPr lang="en-US" dirty="0"/>
          </a:p>
        </p:txBody>
      </p:sp>
      <p:pic>
        <p:nvPicPr>
          <p:cNvPr id="49" name="Picture 48" descr="4.3-drag-from-browser.png"/>
          <p:cNvPicPr>
            <a:picLocks noChangeAspect="1"/>
          </p:cNvPicPr>
          <p:nvPr/>
        </p:nvPicPr>
        <p:blipFill>
          <a:blip r:embed="rId3" cstate="print"/>
          <a:stretch>
            <a:fillRect/>
          </a:stretch>
        </p:blipFill>
        <p:spPr>
          <a:xfrm>
            <a:off x="6172200" y="964009"/>
            <a:ext cx="2590800" cy="1550591"/>
          </a:xfrm>
          <a:prstGeom prst="rect">
            <a:avLst/>
          </a:prstGeom>
          <a:ln>
            <a:solidFill>
              <a:schemeClr val="tx1"/>
            </a:solidFill>
          </a:ln>
        </p:spPr>
      </p:pic>
      <p:sp>
        <p:nvSpPr>
          <p:cNvPr id="43" name="Isosceles Triangle 42"/>
          <p:cNvSpPr/>
          <p:nvPr/>
        </p:nvSpPr>
        <p:spPr bwMode="auto">
          <a:xfrm>
            <a:off x="6781800" y="3048000"/>
            <a:ext cx="1371600" cy="1214054"/>
          </a:xfrm>
          <a:prstGeom prst="triangle">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0" rIns="91440" bIns="18288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DVD </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Creator</a:t>
            </a:r>
            <a:endParaRPr kumimoji="0" lang="en-US" sz="2000" b="0" i="1" u="none" strike="noStrike" cap="none" normalizeH="0" baseline="0" dirty="0" smtClean="0">
              <a:ln>
                <a:noFill/>
              </a:ln>
              <a:solidFill>
                <a:srgbClr val="FFFF00"/>
              </a:solidFill>
              <a:effectLst/>
              <a:latin typeface="Calibri" pitchFamily="34" charset="0"/>
            </a:endParaRPr>
          </a:p>
        </p:txBody>
      </p:sp>
      <p:cxnSp>
        <p:nvCxnSpPr>
          <p:cNvPr id="52" name="Straight Arrow Connector 51"/>
          <p:cNvCxnSpPr/>
          <p:nvPr/>
        </p:nvCxnSpPr>
        <p:spPr bwMode="auto">
          <a:xfrm>
            <a:off x="7467600" y="2514600"/>
            <a:ext cx="0" cy="5334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55" name="Straight Arrow Connector 54"/>
          <p:cNvCxnSpPr/>
          <p:nvPr/>
        </p:nvCxnSpPr>
        <p:spPr bwMode="auto">
          <a:xfrm>
            <a:off x="7467600" y="4191000"/>
            <a:ext cx="0" cy="5334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grpSp>
        <p:nvGrpSpPr>
          <p:cNvPr id="4" name="Group 34"/>
          <p:cNvGrpSpPr/>
          <p:nvPr/>
        </p:nvGrpSpPr>
        <p:grpSpPr>
          <a:xfrm>
            <a:off x="1082371" y="1066800"/>
            <a:ext cx="1111858" cy="1224048"/>
            <a:chOff x="1501688" y="1066800"/>
            <a:chExt cx="1298463" cy="1362247"/>
          </a:xfrm>
        </p:grpSpPr>
        <p:pic>
          <p:nvPicPr>
            <p:cNvPr id="25" name="Picture 24" descr="cd-rom_01.svg.med.png"/>
            <p:cNvPicPr>
              <a:picLocks noChangeAspect="1"/>
            </p:cNvPicPr>
            <p:nvPr/>
          </p:nvPicPr>
          <p:blipFill>
            <a:blip r:embed="rId4" cstate="print"/>
            <a:stretch>
              <a:fillRect/>
            </a:stretch>
          </p:blipFill>
          <p:spPr>
            <a:xfrm>
              <a:off x="1501688" y="1066800"/>
              <a:ext cx="1298463" cy="1362247"/>
            </a:xfrm>
            <a:prstGeom prst="rect">
              <a:avLst/>
            </a:prstGeom>
          </p:spPr>
        </p:pic>
        <p:sp>
          <p:nvSpPr>
            <p:cNvPr id="18" name="TextBox 17"/>
            <p:cNvSpPr txBox="1"/>
            <p:nvPr/>
          </p:nvSpPr>
          <p:spPr>
            <a:xfrm>
              <a:off x="1733678" y="1752600"/>
              <a:ext cx="834483" cy="461665"/>
            </a:xfrm>
            <a:prstGeom prst="rect">
              <a:avLst/>
            </a:prstGeom>
            <a:noFill/>
          </p:spPr>
          <p:txBody>
            <a:bodyPr wrap="none" rtlCol="0">
              <a:spAutoFit/>
            </a:bodyPr>
            <a:lstStyle/>
            <a:p>
              <a:pPr algn="ctr"/>
              <a:r>
                <a:rPr lang="en-US" dirty="0" smtClean="0">
                  <a:latin typeface="Arial"/>
                </a:rPr>
                <a:t>DVD</a:t>
              </a:r>
              <a:endParaRPr lang="en-US" dirty="0"/>
            </a:p>
          </p:txBody>
        </p:sp>
      </p:grpSp>
      <p:sp>
        <p:nvSpPr>
          <p:cNvPr id="20" name="Down Arrow 19"/>
          <p:cNvSpPr/>
          <p:nvPr/>
        </p:nvSpPr>
        <p:spPr bwMode="auto">
          <a:xfrm>
            <a:off x="1442553" y="2299252"/>
            <a:ext cx="391495" cy="547757"/>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22" name="Picture 21" descr="11954226342106192854Machovka_DVD_recorder.svg.med.png"/>
          <p:cNvPicPr>
            <a:picLocks noChangeAspect="1"/>
          </p:cNvPicPr>
          <p:nvPr/>
        </p:nvPicPr>
        <p:blipFill>
          <a:blip r:embed="rId5" cstate="print"/>
          <a:stretch>
            <a:fillRect/>
          </a:stretch>
        </p:blipFill>
        <p:spPr>
          <a:xfrm>
            <a:off x="152400" y="2945511"/>
            <a:ext cx="2971800" cy="273878"/>
          </a:xfrm>
          <a:prstGeom prst="rect">
            <a:avLst/>
          </a:prstGeom>
        </p:spPr>
      </p:pic>
      <p:pic>
        <p:nvPicPr>
          <p:cNvPr id="27" name="Picture 26" descr="vacation-dvd-menu-template-02.jpg"/>
          <p:cNvPicPr>
            <a:picLocks noChangeAspect="1"/>
          </p:cNvPicPr>
          <p:nvPr/>
        </p:nvPicPr>
        <p:blipFill>
          <a:blip r:embed="rId6" cstate="print"/>
          <a:stretch>
            <a:fillRect/>
          </a:stretch>
        </p:blipFill>
        <p:spPr>
          <a:xfrm>
            <a:off x="420316" y="3874052"/>
            <a:ext cx="2435968" cy="1917148"/>
          </a:xfrm>
          <a:prstGeom prst="rect">
            <a:avLst/>
          </a:prstGeom>
          <a:ln>
            <a:solidFill>
              <a:schemeClr val="tx1"/>
            </a:solidFill>
          </a:ln>
        </p:spPr>
      </p:pic>
      <p:sp>
        <p:nvSpPr>
          <p:cNvPr id="32" name="Down Arrow 31"/>
          <p:cNvSpPr/>
          <p:nvPr/>
        </p:nvSpPr>
        <p:spPr bwMode="auto">
          <a:xfrm>
            <a:off x="1442553" y="3272842"/>
            <a:ext cx="391495" cy="547757"/>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33" name="Group 34"/>
          <p:cNvGrpSpPr/>
          <p:nvPr/>
        </p:nvGrpSpPr>
        <p:grpSpPr>
          <a:xfrm>
            <a:off x="6854937" y="4724400"/>
            <a:ext cx="1298463" cy="1362247"/>
            <a:chOff x="1501688" y="1066800"/>
            <a:chExt cx="1298463" cy="1362247"/>
          </a:xfrm>
        </p:grpSpPr>
        <p:pic>
          <p:nvPicPr>
            <p:cNvPr id="34" name="Picture 33" descr="cd-rom_01.svg.med.png"/>
            <p:cNvPicPr>
              <a:picLocks noChangeAspect="1"/>
            </p:cNvPicPr>
            <p:nvPr/>
          </p:nvPicPr>
          <p:blipFill>
            <a:blip r:embed="rId4" cstate="print">
              <a:duotone>
                <a:prstClr val="black"/>
                <a:schemeClr val="accent1">
                  <a:tint val="45000"/>
                  <a:satMod val="400000"/>
                </a:schemeClr>
              </a:duotone>
            </a:blip>
            <a:stretch>
              <a:fillRect/>
            </a:stretch>
          </p:blipFill>
          <p:spPr>
            <a:xfrm>
              <a:off x="1501688" y="1066800"/>
              <a:ext cx="1298463" cy="1362247"/>
            </a:xfrm>
            <a:prstGeom prst="rect">
              <a:avLst/>
            </a:prstGeom>
          </p:spPr>
        </p:pic>
        <p:sp>
          <p:nvSpPr>
            <p:cNvPr id="37" name="TextBox 36"/>
            <p:cNvSpPr txBox="1"/>
            <p:nvPr/>
          </p:nvSpPr>
          <p:spPr>
            <a:xfrm>
              <a:off x="1733678" y="1752600"/>
              <a:ext cx="834483" cy="461665"/>
            </a:xfrm>
            <a:prstGeom prst="rect">
              <a:avLst/>
            </a:prstGeom>
            <a:noFill/>
          </p:spPr>
          <p:txBody>
            <a:bodyPr wrap="none" rtlCol="0">
              <a:spAutoFit/>
            </a:bodyPr>
            <a:lstStyle/>
            <a:p>
              <a:pPr algn="ctr"/>
              <a:r>
                <a:rPr lang="en-US" dirty="0" smtClean="0">
                  <a:latin typeface="Arial"/>
                </a:rPr>
                <a:t>DVD</a:t>
              </a:r>
              <a:endParaRPr lang="en-US" dirty="0"/>
            </a:p>
          </p:txBody>
        </p:sp>
      </p:grpSp>
      <p:sp>
        <p:nvSpPr>
          <p:cNvPr id="51" name="Down Arrow 50"/>
          <p:cNvSpPr/>
          <p:nvPr/>
        </p:nvSpPr>
        <p:spPr bwMode="auto">
          <a:xfrm rot="8489215">
            <a:off x="6375778" y="2997590"/>
            <a:ext cx="391495" cy="1996084"/>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53" name="Picture 52" descr="11954226342106192854Machovka_DVD_recorder.svg.med.png"/>
          <p:cNvPicPr>
            <a:picLocks noChangeAspect="1"/>
          </p:cNvPicPr>
          <p:nvPr/>
        </p:nvPicPr>
        <p:blipFill>
          <a:blip r:embed="rId5" cstate="print"/>
          <a:stretch>
            <a:fillRect/>
          </a:stretch>
        </p:blipFill>
        <p:spPr>
          <a:xfrm>
            <a:off x="3276600" y="2945511"/>
            <a:ext cx="2971800" cy="273878"/>
          </a:xfrm>
          <a:prstGeom prst="rect">
            <a:avLst/>
          </a:prstGeom>
        </p:spPr>
      </p:pic>
      <p:pic>
        <p:nvPicPr>
          <p:cNvPr id="54" name="Picture 53" descr="vacation-dvd-menu-template-02.jpg"/>
          <p:cNvPicPr>
            <a:picLocks noChangeAspect="1"/>
          </p:cNvPicPr>
          <p:nvPr/>
        </p:nvPicPr>
        <p:blipFill>
          <a:blip r:embed="rId6" cstate="print"/>
          <a:stretch>
            <a:fillRect/>
          </a:stretch>
        </p:blipFill>
        <p:spPr>
          <a:xfrm>
            <a:off x="3544516" y="3874052"/>
            <a:ext cx="2435968" cy="1917148"/>
          </a:xfrm>
          <a:prstGeom prst="rect">
            <a:avLst/>
          </a:prstGeom>
          <a:ln>
            <a:solidFill>
              <a:schemeClr val="tx1"/>
            </a:solidFill>
          </a:ln>
        </p:spPr>
      </p:pic>
      <p:sp>
        <p:nvSpPr>
          <p:cNvPr id="56" name="Down Arrow 55"/>
          <p:cNvSpPr/>
          <p:nvPr/>
        </p:nvSpPr>
        <p:spPr bwMode="auto">
          <a:xfrm>
            <a:off x="4566753" y="3272842"/>
            <a:ext cx="391495" cy="547757"/>
          </a:xfrm>
          <a:prstGeom prst="downArrow">
            <a:avLst/>
          </a:prstGeom>
          <a:solidFill>
            <a:srgbClr val="005ED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9" name="TextBox 58"/>
          <p:cNvSpPr txBox="1"/>
          <p:nvPr/>
        </p:nvSpPr>
        <p:spPr>
          <a:xfrm>
            <a:off x="2590800" y="1752600"/>
            <a:ext cx="1219200" cy="2646878"/>
          </a:xfrm>
          <a:prstGeom prst="rect">
            <a:avLst/>
          </a:prstGeom>
          <a:noFill/>
        </p:spPr>
        <p:txBody>
          <a:bodyPr wrap="square" rtlCol="0">
            <a:spAutoFit/>
          </a:bodyPr>
          <a:lstStyle/>
          <a:p>
            <a:r>
              <a:rPr lang="en-US" sz="16600" b="1" dirty="0" smtClean="0">
                <a:ln w="12700">
                  <a:solidFill>
                    <a:schemeClr val="tx2">
                      <a:satMod val="155000"/>
                    </a:schemeClr>
                  </a:solidFill>
                  <a:prstDash val="solid"/>
                </a:ln>
                <a:solidFill>
                  <a:srgbClr val="FA7406"/>
                </a:solidFill>
                <a:latin typeface="Tahoma" pitchFamily="34" charset="0"/>
                <a:ea typeface="Tahoma" pitchFamily="34" charset="0"/>
                <a:cs typeface="Tahoma" pitchFamily="34" charset="0"/>
              </a:rPr>
              <a:t>?</a:t>
            </a:r>
            <a:endParaRPr lang="en-US" sz="16600" b="1" dirty="0">
              <a:ln w="12700">
                <a:solidFill>
                  <a:schemeClr val="tx2">
                    <a:satMod val="155000"/>
                  </a:schemeClr>
                </a:solidFill>
                <a:prstDash val="solid"/>
              </a:ln>
              <a:solidFill>
                <a:srgbClr val="FA7406"/>
              </a:solidFill>
              <a:latin typeface="Tahoma" pitchFamily="34" charset="0"/>
              <a:ea typeface="Tahoma" pitchFamily="34" charset="0"/>
              <a:cs typeface="Tahoma" pitchFamily="34" charset="0"/>
            </a:endParaRPr>
          </a:p>
        </p:txBody>
      </p:sp>
      <p:sp>
        <p:nvSpPr>
          <p:cNvPr id="57" name="Equal 56"/>
          <p:cNvSpPr/>
          <p:nvPr/>
        </p:nvSpPr>
        <p:spPr bwMode="auto">
          <a:xfrm>
            <a:off x="2590800" y="4419600"/>
            <a:ext cx="1295400" cy="762000"/>
          </a:xfrm>
          <a:prstGeom prst="mathEqual">
            <a:avLst/>
          </a:prstGeom>
          <a:solidFill>
            <a:srgbClr val="FA740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A7406"/>
              </a:solidFill>
              <a:effectLst/>
              <a:latin typeface="Times New Roman" pitchFamily="18" charset="0"/>
            </a:endParaRPr>
          </a:p>
        </p:txBody>
      </p:sp>
      <p:sp>
        <p:nvSpPr>
          <p:cNvPr id="63" name="Rectangle 62"/>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2"/>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53"/>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56"/>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51"/>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33"/>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childTnLst>
                          </p:cTn>
                        </p:par>
                        <p:par>
                          <p:cTn id="63" fill="hold">
                            <p:stCondLst>
                              <p:cond delay="0"/>
                            </p:stCondLst>
                            <p:childTnLst>
                              <p:par>
                                <p:cTn id="64" presetID="10" presetClass="entr" presetSubtype="0" fill="hold" grpId="0" nodeType="after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2000"/>
                                        <p:tgtEl>
                                          <p:spTgt spid="59"/>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2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7"/>
                                        </p:tgtEl>
                                        <p:attrNameLst>
                                          <p:attrName>style.visibility</p:attrName>
                                        </p:attrNameLst>
                                      </p:cBhvr>
                                      <p:to>
                                        <p:strVal val="visible"/>
                                      </p:to>
                                    </p:set>
                                  </p:childTnLst>
                                </p:cTn>
                              </p:par>
                              <p:par>
                                <p:cTn id="85" presetID="1" presetClass="entr" presetSubtype="0" fill="hold" grpId="2" nodeType="with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grpId="2" nodeType="withEffect">
                                  <p:stCondLst>
                                    <p:cond delay="0"/>
                                  </p:stCondLst>
                                  <p:childTnLst>
                                    <p:set>
                                      <p:cBhvr>
                                        <p:cTn id="90" dur="1" fill="hold">
                                          <p:stCondLst>
                                            <p:cond delay="0"/>
                                          </p:stCondLst>
                                        </p:cTn>
                                        <p:tgtEl>
                                          <p:spTgt spid="5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par>
                                <p:cTn id="95" presetID="1" presetClass="entr" presetSubtype="0" fill="hold" grpId="2" nodeType="with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43" grpId="2" animBg="1"/>
      <p:bldP spid="20" grpId="0" animBg="1"/>
      <p:bldP spid="20" grpId="1" animBg="1"/>
      <p:bldP spid="20" grpId="2" animBg="1"/>
      <p:bldP spid="32" grpId="0" animBg="1"/>
      <p:bldP spid="32" grpId="1" animBg="1"/>
      <p:bldP spid="32" grpId="2" animBg="1"/>
      <p:bldP spid="51" grpId="0" animBg="1"/>
      <p:bldP spid="51" grpId="1" animBg="1"/>
      <p:bldP spid="51" grpId="2" animBg="1"/>
      <p:bldP spid="56" grpId="0" animBg="1"/>
      <p:bldP spid="56" grpId="1" animBg="1"/>
      <p:bldP spid="56" grpId="2" animBg="1"/>
      <p:bldP spid="59" grpId="0"/>
      <p:bldP spid="59" grpId="1"/>
      <p:bldP spid="57" grpId="0" animBg="1"/>
      <p:bldP spid="57" grpId="1" animBg="1"/>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 name="Folded Corner 66"/>
          <p:cNvSpPr/>
          <p:nvPr/>
        </p:nvSpPr>
        <p:spPr bwMode="auto">
          <a:xfrm>
            <a:off x="3124200" y="4343400"/>
            <a:ext cx="2286000" cy="609600"/>
          </a:xfrm>
          <a:prstGeom prst="foldedCorner">
            <a:avLst/>
          </a:prstGeom>
          <a:solidFill>
            <a:schemeClr val="bg1">
              <a:lumMod val="85000"/>
            </a:schemeClr>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101" name="Rectangle 8"/>
          <p:cNvSpPr>
            <a:spLocks noGrp="1" noChangeArrowheads="1"/>
          </p:cNvSpPr>
          <p:nvPr>
            <p:ph type="title"/>
          </p:nvPr>
        </p:nvSpPr>
        <p:spPr>
          <a:xfrm>
            <a:off x="1295400" y="152400"/>
            <a:ext cx="7010400" cy="533400"/>
          </a:xfrm>
        </p:spPr>
        <p:txBody>
          <a:bodyPr/>
          <a:lstStyle/>
          <a:p>
            <a:pPr eaLnBrk="1" hangingPunct="1"/>
            <a:r>
              <a:rPr lang="en-US" dirty="0" smtClean="0"/>
              <a:t>Applied to Content Maps</a:t>
            </a:r>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27</a:t>
            </a:fld>
            <a:endParaRPr lang="en-US" sz="1200">
              <a:solidFill>
                <a:schemeClr val="bg1"/>
              </a:solidFill>
              <a:latin typeface="Arial" pitchFamily="34" charset="0"/>
            </a:endParaRPr>
          </a:p>
        </p:txBody>
      </p:sp>
      <p:sp>
        <p:nvSpPr>
          <p:cNvPr id="25" name="Flowchart: Document 24"/>
          <p:cNvSpPr/>
          <p:nvPr/>
        </p:nvSpPr>
        <p:spPr bwMode="auto">
          <a:xfrm>
            <a:off x="5354696" y="2462546"/>
            <a:ext cx="794926" cy="682831"/>
          </a:xfrm>
          <a:prstGeom prst="flowChartDocumen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26" name="Flowchart: Process 25"/>
          <p:cNvSpPr/>
          <p:nvPr/>
        </p:nvSpPr>
        <p:spPr bwMode="auto">
          <a:xfrm>
            <a:off x="1869252" y="2872245"/>
            <a:ext cx="1895593" cy="1092530"/>
          </a:xfrm>
          <a:prstGeom prst="flowChartProcess">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cxnSp>
        <p:nvCxnSpPr>
          <p:cNvPr id="27" name="Straight Arrow Connector 26"/>
          <p:cNvCxnSpPr/>
          <p:nvPr/>
        </p:nvCxnSpPr>
        <p:spPr bwMode="auto">
          <a:xfrm>
            <a:off x="1752600" y="2063536"/>
            <a:ext cx="1807633" cy="1365464"/>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cxnSp>
        <p:nvCxnSpPr>
          <p:cNvPr id="28" name="Straight Arrow Connector 27"/>
          <p:cNvCxnSpPr>
            <a:endCxn id="23" idx="3"/>
          </p:cNvCxnSpPr>
          <p:nvPr/>
        </p:nvCxnSpPr>
        <p:spPr bwMode="auto">
          <a:xfrm flipH="1">
            <a:off x="4606572" y="1981200"/>
            <a:ext cx="1814924" cy="1061654"/>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29" name="Rectangle 28"/>
          <p:cNvSpPr/>
          <p:nvPr/>
        </p:nvSpPr>
        <p:spPr bwMode="auto">
          <a:xfrm>
            <a:off x="990600" y="2438400"/>
            <a:ext cx="1926167" cy="833054"/>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err="1" smtClean="0">
                <a:latin typeface="Calibri" pitchFamily="34" charset="0"/>
              </a:rPr>
              <a:t>bytestreams</a:t>
            </a:r>
            <a:endParaRPr kumimoji="0" lang="en-US" sz="2000" b="1" i="0" u="none" strike="noStrike" cap="none" normalizeH="0" baseline="0" dirty="0" smtClean="0">
              <a:ln>
                <a:noFill/>
              </a:ln>
              <a:solidFill>
                <a:schemeClr val="tx1"/>
              </a:solidFill>
              <a:effectLst/>
              <a:latin typeface="Calibri" pitchFamily="34" charset="0"/>
            </a:endParaRPr>
          </a:p>
        </p:txBody>
      </p:sp>
      <p:sp>
        <p:nvSpPr>
          <p:cNvPr id="30" name="Rectangle 29"/>
          <p:cNvSpPr/>
          <p:nvPr/>
        </p:nvSpPr>
        <p:spPr bwMode="auto">
          <a:xfrm>
            <a:off x="5307659" y="2667000"/>
            <a:ext cx="3607741" cy="1229096"/>
          </a:xfrm>
          <a:prstGeom prst="rect">
            <a:avLst/>
          </a:prstGeom>
          <a:noFill/>
          <a:ln>
            <a:noFill/>
            <a:headEnd type="none" w="med" len="med"/>
            <a:tailEnd type="none" w="med" len="med"/>
          </a:ln>
        </p:spPr>
        <p:style>
          <a:lnRef idx="2">
            <a:schemeClr val="dk1"/>
          </a:lnRef>
          <a:fillRef idx="100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Objects &amp; Relationships;</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latin typeface="Calibri" pitchFamily="34" charset="0"/>
              </a:rPr>
              <a:t>User Metadata; </a:t>
            </a:r>
            <a:br>
              <a:rPr lang="en-US" sz="2000" dirty="0" smtClean="0">
                <a:latin typeface="Calibri" pitchFamily="34" charset="0"/>
              </a:rPr>
            </a:br>
            <a:r>
              <a:rPr lang="en-US" sz="2000" b="1" dirty="0" smtClean="0">
                <a:latin typeface="Calibri" pitchFamily="34" charset="0"/>
              </a:rPr>
              <a:t>Object Data retrieval &amp; </a:t>
            </a:r>
          </a:p>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latin typeface="Calibri" pitchFamily="34" charset="0"/>
              </a:rPr>
              <a:t>reconstruction information</a:t>
            </a:r>
            <a:endParaRPr kumimoji="0" lang="en-US" sz="2000" b="1" i="0" u="none" strike="noStrike" cap="none" normalizeH="0" baseline="0" dirty="0" smtClean="0">
              <a:ln>
                <a:noFill/>
              </a:ln>
              <a:solidFill>
                <a:schemeClr val="tx1"/>
              </a:solidFill>
              <a:latin typeface="Calibri" pitchFamily="34" charset="0"/>
            </a:endParaRPr>
          </a:p>
        </p:txBody>
      </p:sp>
      <p:sp>
        <p:nvSpPr>
          <p:cNvPr id="17" name="Flowchart: Magnetic Disk 16"/>
          <p:cNvSpPr/>
          <p:nvPr/>
        </p:nvSpPr>
        <p:spPr bwMode="auto">
          <a:xfrm>
            <a:off x="990600" y="1066800"/>
            <a:ext cx="1413934" cy="1149136"/>
          </a:xfrm>
          <a:prstGeom prst="flowChartMagneticDisk">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a:t>
            </a:r>
          </a:p>
        </p:txBody>
      </p:sp>
      <p:cxnSp>
        <p:nvCxnSpPr>
          <p:cNvPr id="41" name="Straight Arrow Connector 40"/>
          <p:cNvCxnSpPr/>
          <p:nvPr/>
        </p:nvCxnSpPr>
        <p:spPr bwMode="auto">
          <a:xfrm>
            <a:off x="2362200" y="1905000"/>
            <a:ext cx="1524000" cy="1066800"/>
          </a:xfrm>
          <a:prstGeom prst="straightConnector1">
            <a:avLst/>
          </a:prstGeom>
          <a:solidFill>
            <a:schemeClr val="accent1"/>
          </a:solidFill>
          <a:ln w="76200" cap="flat" cmpd="sng" algn="ctr">
            <a:solidFill>
              <a:schemeClr val="tx1"/>
            </a:solidFill>
            <a:prstDash val="sysDash"/>
            <a:round/>
            <a:headEnd type="arrow" w="med" len="med"/>
            <a:tailEnd type="none"/>
          </a:ln>
          <a:effectLst/>
        </p:spPr>
      </p:cxnSp>
      <p:cxnSp>
        <p:nvCxnSpPr>
          <p:cNvPr id="45" name="Straight Arrow Connector 44"/>
          <p:cNvCxnSpPr/>
          <p:nvPr/>
        </p:nvCxnSpPr>
        <p:spPr bwMode="auto">
          <a:xfrm>
            <a:off x="4191000" y="3886200"/>
            <a:ext cx="0" cy="457200"/>
          </a:xfrm>
          <a:prstGeom prst="straightConnector1">
            <a:avLst/>
          </a:prstGeom>
          <a:solidFill>
            <a:schemeClr val="accent1"/>
          </a:solidFill>
          <a:ln w="76200" cap="flat" cmpd="sng" algn="ctr">
            <a:solidFill>
              <a:schemeClr val="tx1"/>
            </a:solidFill>
            <a:prstDash val="solid"/>
            <a:round/>
            <a:headEnd type="none" w="med" len="med"/>
            <a:tailEnd type="arrow"/>
          </a:ln>
          <a:effectLst/>
        </p:spPr>
      </p:cxnSp>
      <p:sp>
        <p:nvSpPr>
          <p:cNvPr id="48" name="TextBox 47"/>
          <p:cNvSpPr txBox="1"/>
          <p:nvPr/>
        </p:nvSpPr>
        <p:spPr>
          <a:xfrm>
            <a:off x="3276600" y="4419600"/>
            <a:ext cx="1905000" cy="461665"/>
          </a:xfrm>
          <a:prstGeom prst="rect">
            <a:avLst/>
          </a:prstGeom>
          <a:noFill/>
        </p:spPr>
        <p:txBody>
          <a:bodyPr wrap="square" rtlCol="0">
            <a:spAutoFit/>
          </a:bodyPr>
          <a:lstStyle/>
          <a:p>
            <a:r>
              <a:rPr lang="en-US" dirty="0" smtClean="0">
                <a:solidFill>
                  <a:srgbClr val="FF0000"/>
                </a:solidFill>
                <a:latin typeface="Arial (Body)"/>
              </a:rPr>
              <a:t>Object Data</a:t>
            </a:r>
            <a:endParaRPr lang="en-US" dirty="0">
              <a:solidFill>
                <a:srgbClr val="FF0000"/>
              </a:solidFill>
              <a:latin typeface="Arial (Body)"/>
            </a:endParaRPr>
          </a:p>
        </p:txBody>
      </p:sp>
      <p:sp>
        <p:nvSpPr>
          <p:cNvPr id="23" name="Flowchart: Extract 22"/>
          <p:cNvSpPr/>
          <p:nvPr/>
        </p:nvSpPr>
        <p:spPr bwMode="auto">
          <a:xfrm>
            <a:off x="3276600" y="2209800"/>
            <a:ext cx="1773296" cy="1666108"/>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Reader</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sp>
        <p:nvSpPr>
          <p:cNvPr id="19" name="Flowchart: Document 18"/>
          <p:cNvSpPr/>
          <p:nvPr/>
        </p:nvSpPr>
        <p:spPr bwMode="auto">
          <a:xfrm>
            <a:off x="5791200" y="1143000"/>
            <a:ext cx="2004720" cy="1143000"/>
          </a:xfrm>
          <a:prstGeom prst="flowChartDocument">
            <a:avLst/>
          </a:prstGeom>
          <a:solidFill>
            <a:srgbClr val="008000"/>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Calibri" pitchFamily="34" charset="0"/>
              </a:rPr>
              <a:t>HDF4 File Content </a:t>
            </a:r>
            <a:br>
              <a:rPr kumimoji="0" lang="en-US" sz="2000" b="0" i="0" u="none" strike="noStrike" cap="none" normalizeH="0" baseline="0" dirty="0" smtClean="0">
                <a:ln>
                  <a:noFill/>
                </a:ln>
                <a:solidFill>
                  <a:srgbClr val="FFFF00"/>
                </a:solidFill>
                <a:effectLst/>
                <a:latin typeface="Calibri" pitchFamily="34" charset="0"/>
              </a:rPr>
            </a:br>
            <a:r>
              <a:rPr kumimoji="0" lang="en-US" sz="2000" b="0" i="0" u="none" strike="noStrike" cap="none" normalizeH="0" baseline="0" dirty="0" smtClean="0">
                <a:ln>
                  <a:noFill/>
                </a:ln>
                <a:solidFill>
                  <a:srgbClr val="FFFF00"/>
                </a:solidFill>
                <a:effectLst/>
                <a:latin typeface="Calibri" pitchFamily="34" charset="0"/>
              </a:rPr>
              <a:t>Map  (XML)</a:t>
            </a:r>
          </a:p>
        </p:txBody>
      </p:sp>
      <p:sp>
        <p:nvSpPr>
          <p:cNvPr id="32" name="Rectangle 31"/>
          <p:cNvSpPr/>
          <p:nvPr/>
        </p:nvSpPr>
        <p:spPr bwMode="auto">
          <a:xfrm>
            <a:off x="2514600" y="1752600"/>
            <a:ext cx="1926167" cy="833054"/>
          </a:xfrm>
          <a:prstGeom prst="rect">
            <a:avLst/>
          </a:prstGeom>
          <a:noFill/>
          <a:ln w="12700" cap="flat" cmpd="sng" algn="ctr">
            <a:noFill/>
            <a:prstDash val="solid"/>
            <a:round/>
            <a:headEnd type="none" w="med" len="med"/>
            <a:tailEnd type="none" w="med" len="med"/>
          </a:ln>
          <a:effectLst>
            <a:outerShdw sx="1000" sy="1000" algn="tl" rotWithShape="0">
              <a:prstClr val="black"/>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5000"/>
              </a:lnSpc>
              <a:spcBef>
                <a:spcPct val="0"/>
              </a:spcBef>
              <a:spcAft>
                <a:spcPct val="0"/>
              </a:spcAft>
              <a:buClrTx/>
              <a:buSzTx/>
              <a:buFontTx/>
              <a:buNone/>
              <a:tabLst/>
            </a:pPr>
            <a:r>
              <a:rPr lang="en-US" sz="2000" b="1" dirty="0" smtClean="0">
                <a:latin typeface="Calibri" pitchFamily="34" charset="0"/>
              </a:rPr>
              <a:t/>
            </a:r>
            <a:br>
              <a:rPr lang="en-US" sz="2000" b="1" dirty="0" smtClean="0">
                <a:latin typeface="Calibri" pitchFamily="34" charset="0"/>
              </a:rPr>
            </a:br>
            <a:r>
              <a:rPr lang="en-US" sz="2000" b="1" dirty="0" smtClean="0">
                <a:latin typeface="Calibri" pitchFamily="34" charset="0"/>
              </a:rPr>
              <a:t>request</a:t>
            </a:r>
            <a:endParaRPr kumimoji="0" lang="en-US" sz="2000" b="1" i="0" u="none" strike="noStrike" cap="none" normalizeH="0" baseline="0" dirty="0" smtClean="0">
              <a:ln>
                <a:noFill/>
              </a:ln>
              <a:solidFill>
                <a:schemeClr val="tx1"/>
              </a:solidFill>
              <a:effectLst/>
              <a:latin typeface="Calibri" pitchFamily="34" charset="0"/>
            </a:endParaRPr>
          </a:p>
        </p:txBody>
      </p:sp>
      <p:sp>
        <p:nvSpPr>
          <p:cNvPr id="31" name="TextBox 30"/>
          <p:cNvSpPr txBox="1"/>
          <p:nvPr/>
        </p:nvSpPr>
        <p:spPr>
          <a:xfrm>
            <a:off x="685800" y="5562600"/>
            <a:ext cx="3429000" cy="584775"/>
          </a:xfrm>
          <a:prstGeom prst="rect">
            <a:avLst/>
          </a:prstGeom>
          <a:noFill/>
        </p:spPr>
        <p:txBody>
          <a:bodyPr wrap="square" rtlCol="0">
            <a:spAutoFit/>
          </a:bodyPr>
          <a:lstStyle/>
          <a:p>
            <a:r>
              <a:rPr lang="en-US" sz="3200" b="1" dirty="0" smtClean="0">
                <a:latin typeface="Arial" pitchFamily="34" charset="0"/>
              </a:rPr>
              <a:t>Replace this… </a:t>
            </a:r>
            <a:endParaRPr lang="en-US" sz="3200" b="1" dirty="0">
              <a:latin typeface="Arial" pitchFamily="34" charset="0"/>
            </a:endParaRPr>
          </a:p>
        </p:txBody>
      </p:sp>
      <p:sp>
        <p:nvSpPr>
          <p:cNvPr id="33" name="Flowchart: Extract 32"/>
          <p:cNvSpPr/>
          <p:nvPr/>
        </p:nvSpPr>
        <p:spPr bwMode="auto">
          <a:xfrm>
            <a:off x="3276600" y="2209800"/>
            <a:ext cx="1773296" cy="1666108"/>
          </a:xfrm>
          <a:prstGeom prst="flowChartExtract">
            <a:avLst/>
          </a:prstGeom>
          <a:solidFill>
            <a:srgbClr val="6600FF"/>
          </a:solidFill>
          <a:ln w="12700">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rgbClr val="FFFF00"/>
                </a:solidFill>
                <a:latin typeface="Calibri" pitchFamily="34" charset="0"/>
              </a:rPr>
              <a:t>HDF4</a:t>
            </a:r>
            <a:br>
              <a:rPr lang="en-US" sz="2000" dirty="0" smtClean="0">
                <a:solidFill>
                  <a:srgbClr val="FFFF00"/>
                </a:solidFill>
                <a:latin typeface="Calibri" pitchFamily="34" charset="0"/>
              </a:rPr>
            </a:br>
            <a:r>
              <a:rPr lang="en-US" sz="2000" dirty="0" err="1" smtClean="0">
                <a:solidFill>
                  <a:srgbClr val="FFFF00"/>
                </a:solidFill>
                <a:latin typeface="Calibri" pitchFamily="34" charset="0"/>
              </a:rPr>
              <a:t>Retranslator</a:t>
            </a:r>
            <a:endParaRPr lang="en-US" sz="2000" dirty="0" smtClean="0">
              <a:solidFill>
                <a:srgbClr val="FFFF00"/>
              </a:solidFill>
              <a:latin typeface="Calibri"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1" u="none" strike="noStrike" cap="none" normalizeH="0" baseline="0" dirty="0" smtClean="0">
              <a:ln>
                <a:noFill/>
              </a:ln>
              <a:solidFill>
                <a:srgbClr val="FFFF00"/>
              </a:solidFill>
              <a:effectLst/>
              <a:latin typeface="Calibri" pitchFamily="34" charset="0"/>
            </a:endParaRPr>
          </a:p>
        </p:txBody>
      </p:sp>
      <p:sp>
        <p:nvSpPr>
          <p:cNvPr id="35" name="Rectangle 34"/>
          <p:cNvSpPr/>
          <p:nvPr/>
        </p:nvSpPr>
        <p:spPr bwMode="auto">
          <a:xfrm>
            <a:off x="5334000" y="2667000"/>
            <a:ext cx="3607741" cy="1229096"/>
          </a:xfrm>
          <a:prstGeom prst="rect">
            <a:avLst/>
          </a:prstGeom>
          <a:noFill/>
          <a:ln>
            <a:noFill/>
            <a:headEnd type="none" w="med" len="med"/>
            <a:tailEnd type="none" w="med" len="med"/>
          </a:ln>
        </p:spPr>
        <p:style>
          <a:lnRef idx="2">
            <a:schemeClr val="dk1"/>
          </a:lnRef>
          <a:fillRef idx="100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latin typeface="Calibri" pitchFamily="34" charset="0"/>
              </a:rPr>
              <a:t>Objects &amp; Relationships;</a:t>
            </a:r>
          </a:p>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latin typeface="Calibri" pitchFamily="34" charset="0"/>
              </a:rPr>
              <a:t>User Metadata; </a:t>
            </a:r>
            <a:r>
              <a:rPr lang="en-US" sz="2000" dirty="0" smtClean="0">
                <a:latin typeface="Calibri" pitchFamily="34" charset="0"/>
              </a:rPr>
              <a:t/>
            </a:r>
            <a:br>
              <a:rPr lang="en-US" sz="2000" dirty="0" smtClean="0">
                <a:latin typeface="Calibri" pitchFamily="34" charset="0"/>
              </a:rPr>
            </a:br>
            <a:r>
              <a:rPr lang="en-US" sz="2000" b="1" dirty="0" smtClean="0">
                <a:latin typeface="Calibri" pitchFamily="34" charset="0"/>
              </a:rPr>
              <a:t>Object Data retrieval &amp; </a:t>
            </a:r>
          </a:p>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latin typeface="Calibri" pitchFamily="34" charset="0"/>
              </a:rPr>
              <a:t>reconstruction information</a:t>
            </a:r>
            <a:endParaRPr kumimoji="0" lang="en-US" sz="2000" b="1" i="0" u="none" strike="noStrike" cap="none" normalizeH="0" baseline="0" dirty="0" smtClean="0">
              <a:ln>
                <a:noFill/>
              </a:ln>
              <a:solidFill>
                <a:schemeClr val="tx1"/>
              </a:solidFill>
              <a:latin typeface="Calibri" pitchFamily="34" charset="0"/>
            </a:endParaRPr>
          </a:p>
        </p:txBody>
      </p:sp>
      <p:sp>
        <p:nvSpPr>
          <p:cNvPr id="38" name="Flowchart: Magnetic Disk 37"/>
          <p:cNvSpPr/>
          <p:nvPr/>
        </p:nvSpPr>
        <p:spPr bwMode="auto">
          <a:xfrm>
            <a:off x="3462866" y="4343400"/>
            <a:ext cx="1413934" cy="1149136"/>
          </a:xfrm>
          <a:prstGeom prst="flowChartMagneticDisk">
            <a:avLst/>
          </a:prstGeom>
          <a:solidFill>
            <a:srgbClr val="66FF33"/>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6600"/>
                </a:solidFill>
                <a:effectLst/>
                <a:latin typeface="Calibri" pitchFamily="34" charset="0"/>
              </a:rPr>
              <a:t>HDF4  File </a:t>
            </a:r>
          </a:p>
        </p:txBody>
      </p:sp>
      <p:sp>
        <p:nvSpPr>
          <p:cNvPr id="39" name="TextBox 38"/>
          <p:cNvSpPr txBox="1"/>
          <p:nvPr/>
        </p:nvSpPr>
        <p:spPr>
          <a:xfrm>
            <a:off x="3352800" y="5562600"/>
            <a:ext cx="3429000" cy="584775"/>
          </a:xfrm>
          <a:prstGeom prst="rect">
            <a:avLst/>
          </a:prstGeom>
          <a:noFill/>
        </p:spPr>
        <p:txBody>
          <a:bodyPr wrap="square" rtlCol="0">
            <a:spAutoFit/>
          </a:bodyPr>
          <a:lstStyle/>
          <a:p>
            <a:r>
              <a:rPr lang="en-US" sz="3200" b="1" dirty="0" smtClean="0">
                <a:latin typeface="Arial" pitchFamily="34" charset="0"/>
              </a:rPr>
              <a:t>   with this…   </a:t>
            </a:r>
            <a:endParaRPr lang="en-US" sz="3200" b="1" dirty="0">
              <a:latin typeface="Arial" pitchFamily="34" charset="0"/>
            </a:endParaRPr>
          </a:p>
        </p:txBody>
      </p:sp>
      <p:sp>
        <p:nvSpPr>
          <p:cNvPr id="40" name="Rectangle 39"/>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0"/>
                                        </p:tgtEl>
                                      </p:cBhvr>
                                    </p:animEffect>
                                    <p:set>
                                      <p:cBhvr>
                                        <p:cTn id="7" dur="1" fill="hold">
                                          <p:stCondLst>
                                            <p:cond delay="999"/>
                                          </p:stCondLst>
                                        </p:cTn>
                                        <p:tgtEl>
                                          <p:spTgt spid="3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23"/>
                                        </p:tgtEl>
                                      </p:cBhvr>
                                    </p:animEffect>
                                    <p:set>
                                      <p:cBhvr>
                                        <p:cTn id="10" dur="1" fill="hold">
                                          <p:stCondLst>
                                            <p:cond delay="999"/>
                                          </p:stCondLst>
                                        </p:cTn>
                                        <p:tgtEl>
                                          <p:spTgt spid="2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67"/>
                                        </p:tgtEl>
                                      </p:cBhvr>
                                    </p:animEffect>
                                    <p:set>
                                      <p:cBhvr>
                                        <p:cTn id="13" dur="1" fill="hold">
                                          <p:stCondLst>
                                            <p:cond delay="999"/>
                                          </p:stCondLst>
                                        </p:cTn>
                                        <p:tgtEl>
                                          <p:spTgt spid="67"/>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31"/>
                                        </p:tgtEl>
                                      </p:cBhvr>
                                    </p:animEffect>
                                    <p:set>
                                      <p:cBhvr>
                                        <p:cTn id="16" dur="1" fill="hold">
                                          <p:stCondLst>
                                            <p:cond delay="999"/>
                                          </p:stCondLst>
                                        </p:cTn>
                                        <p:tgtEl>
                                          <p:spTgt spid="3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48"/>
                                        </p:tgtEl>
                                      </p:cBhvr>
                                    </p:animEffect>
                                    <p:set>
                                      <p:cBhvr>
                                        <p:cTn id="19" dur="1" fill="hold">
                                          <p:stCondLst>
                                            <p:cond delay="999"/>
                                          </p:stCondLst>
                                        </p:cTn>
                                        <p:tgtEl>
                                          <p:spTgt spid="4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30" grpId="0"/>
      <p:bldP spid="48" grpId="0"/>
      <p:bldP spid="23" grpId="0" animBg="1"/>
      <p:bldP spid="31" grpId="0"/>
      <p:bldP spid="33" grpId="0" animBg="1"/>
      <p:bldP spid="35" grpId="0"/>
      <p:bldP spid="38" grpId="0" animBg="1"/>
      <p:bldP spid="39"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Recommendations (1)</a:t>
            </a:r>
            <a:endParaRPr lang="en-US" dirty="0"/>
          </a:p>
        </p:txBody>
      </p:sp>
      <p:sp>
        <p:nvSpPr>
          <p:cNvPr id="3" name="Text Placeholder 2"/>
          <p:cNvSpPr>
            <a:spLocks noGrp="1"/>
          </p:cNvSpPr>
          <p:nvPr>
            <p:ph type="body" sz="half" idx="1"/>
          </p:nvPr>
        </p:nvSpPr>
        <p:spPr/>
        <p:txBody>
          <a:bodyPr/>
          <a:lstStyle/>
          <a:p>
            <a:r>
              <a:rPr lang="en-US" dirty="0" smtClean="0"/>
              <a:t>Check h4mapwriter errors </a:t>
            </a:r>
          </a:p>
          <a:p>
            <a:r>
              <a:rPr lang="en-US" dirty="0" smtClean="0"/>
              <a:t>Run </a:t>
            </a:r>
            <a:r>
              <a:rPr lang="en-US" dirty="0" err="1" smtClean="0"/>
              <a:t>xmllint</a:t>
            </a:r>
            <a:r>
              <a:rPr lang="en-US" dirty="0" smtClean="0"/>
              <a:t> </a:t>
            </a:r>
          </a:p>
          <a:p>
            <a:pPr lvl="1"/>
            <a:r>
              <a:rPr lang="en-US" dirty="0" smtClean="0"/>
              <a:t>Check for well-formed XML</a:t>
            </a:r>
          </a:p>
          <a:p>
            <a:pPr lvl="1"/>
            <a:r>
              <a:rPr lang="en-US" dirty="0" smtClean="0"/>
              <a:t>Validate Map conforms to schema</a:t>
            </a:r>
          </a:p>
          <a:p>
            <a:pPr>
              <a:buNone/>
            </a:pPr>
            <a:endParaRPr lang="en-US" dirty="0" smtClean="0"/>
          </a:p>
        </p:txBody>
      </p:sp>
      <p:sp>
        <p:nvSpPr>
          <p:cNvPr id="4" name="Content Placeholder 3"/>
          <p:cNvSpPr>
            <a:spLocks noGrp="1"/>
          </p:cNvSpPr>
          <p:nvPr>
            <p:ph sz="half" idx="2"/>
          </p:nvPr>
        </p:nvSpPr>
        <p:spPr/>
        <p:txBody>
          <a:bodyPr/>
          <a:lstStyle/>
          <a:p>
            <a:endParaRPr lang="en-US" dirty="0" smtClean="0"/>
          </a:p>
          <a:p>
            <a:endParaRPr lang="en-US" dirty="0" smtClean="0"/>
          </a:p>
          <a:p>
            <a:endParaRPr lang="en-US" dirty="0" smtClean="0"/>
          </a:p>
          <a:p>
            <a:endParaRPr lang="en-US" dirty="0" smtClean="0"/>
          </a:p>
          <a:p>
            <a:pPr>
              <a:buNone/>
            </a:pPr>
            <a:r>
              <a:rPr lang="en-US" i="1" dirty="0" smtClean="0"/>
              <a:t>These checks are possible now</a:t>
            </a:r>
            <a:endParaRPr lang="en-US" i="1" dirty="0"/>
          </a:p>
        </p:txBody>
      </p:sp>
      <p:sp>
        <p:nvSpPr>
          <p:cNvPr id="5" name="Date Placeholder 4"/>
          <p:cNvSpPr>
            <a:spLocks noGrp="1"/>
          </p:cNvSpPr>
          <p:nvPr>
            <p:ph type="dt" sz="half" idx="10"/>
          </p:nvPr>
        </p:nvSpPr>
        <p:spPr/>
        <p:txBody>
          <a:bodyPr/>
          <a:lstStyle/>
          <a:p>
            <a:pPr>
              <a:defRPr/>
            </a:pPr>
            <a:r>
              <a:rPr lang="en-US" smtClean="0"/>
              <a:t>Apr. 17-19, 2012</a:t>
            </a:r>
            <a:endParaRPr lang="en-US" dirty="0"/>
          </a:p>
        </p:txBody>
      </p:sp>
      <p:sp>
        <p:nvSpPr>
          <p:cNvPr id="6" name="Footer Placeholder 5"/>
          <p:cNvSpPr>
            <a:spLocks noGrp="1"/>
          </p:cNvSpPr>
          <p:nvPr>
            <p:ph type="ftr" sz="quarter" idx="11"/>
          </p:nvPr>
        </p:nvSpPr>
        <p:spPr/>
        <p:txBody>
          <a:bodyPr/>
          <a:lstStyle/>
          <a:p>
            <a:pPr>
              <a:defRPr/>
            </a:pPr>
            <a:r>
              <a:rPr lang="en-US" smtClean="0"/>
              <a:t>HDF/HDF-EOS Workshop XV</a:t>
            </a:r>
            <a:endParaRPr lang="en-US"/>
          </a:p>
        </p:txBody>
      </p:sp>
      <p:sp>
        <p:nvSpPr>
          <p:cNvPr id="7" name="Slide Number Placeholder 6"/>
          <p:cNvSpPr>
            <a:spLocks noGrp="1"/>
          </p:cNvSpPr>
          <p:nvPr>
            <p:ph type="sldNum" sz="quarter" idx="12"/>
          </p:nvPr>
        </p:nvSpPr>
        <p:spPr/>
        <p:txBody>
          <a:bodyPr/>
          <a:lstStyle/>
          <a:p>
            <a:fld id="{024A9CEC-B065-4A1C-B575-9A98871540EE}" type="slidenum">
              <a:rPr lang="en-US" smtClean="0"/>
              <a:pPr/>
              <a:t>28</a:t>
            </a:fld>
            <a:endParaRPr lang="en-US"/>
          </a:p>
        </p:txBody>
      </p:sp>
      <p:sp>
        <p:nvSpPr>
          <p:cNvPr id="8" name="Rectangle 7"/>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Recommendations (2)</a:t>
            </a:r>
          </a:p>
        </p:txBody>
      </p:sp>
      <p:sp>
        <p:nvSpPr>
          <p:cNvPr id="8" name="Text Placeholder 7"/>
          <p:cNvSpPr>
            <a:spLocks noGrp="1"/>
          </p:cNvSpPr>
          <p:nvPr>
            <p:ph type="body" sz="half" idx="1"/>
          </p:nvPr>
        </p:nvSpPr>
        <p:spPr/>
        <p:txBody>
          <a:bodyPr/>
          <a:lstStyle/>
          <a:p>
            <a:r>
              <a:rPr lang="en-US" dirty="0" smtClean="0"/>
              <a:t>Develop </a:t>
            </a:r>
            <a:r>
              <a:rPr lang="en-US" i="1" dirty="0" smtClean="0"/>
              <a:t>content map checker</a:t>
            </a:r>
            <a:r>
              <a:rPr lang="en-US" dirty="0" smtClean="0"/>
              <a:t> to check</a:t>
            </a:r>
          </a:p>
          <a:p>
            <a:pPr lvl="1"/>
            <a:r>
              <a:rPr lang="en-US" dirty="0" err="1" smtClean="0"/>
              <a:t>Filesize</a:t>
            </a:r>
            <a:r>
              <a:rPr lang="en-US" dirty="0" smtClean="0"/>
              <a:t> and checksum</a:t>
            </a:r>
          </a:p>
          <a:p>
            <a:pPr lvl="1"/>
            <a:r>
              <a:rPr lang="en-US" dirty="0" smtClean="0"/>
              <a:t>Object data values</a:t>
            </a:r>
          </a:p>
          <a:p>
            <a:pPr lvl="1"/>
            <a:r>
              <a:rPr lang="en-US" dirty="0" smtClean="0"/>
              <a:t>Values for verification</a:t>
            </a:r>
          </a:p>
          <a:p>
            <a:pPr lvl="1"/>
            <a:r>
              <a:rPr lang="en-US" dirty="0" smtClean="0"/>
              <a:t>Attribute values in Map</a:t>
            </a:r>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29</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Content Placeholder 8"/>
          <p:cNvSpPr>
            <a:spLocks noGrp="1"/>
          </p:cNvSpPr>
          <p:nvPr>
            <p:ph sz="half" idx="2"/>
          </p:nvPr>
        </p:nvSpPr>
        <p:spPr/>
        <p:txBody>
          <a:bodyPr/>
          <a:lstStyle/>
          <a:p>
            <a:endParaRPr lang="en-US" i="1" dirty="0" smtClean="0"/>
          </a:p>
          <a:p>
            <a:endParaRPr lang="en-US" i="1" dirty="0" smtClean="0"/>
          </a:p>
          <a:p>
            <a:endParaRPr lang="en-US" i="1" dirty="0" smtClean="0"/>
          </a:p>
          <a:p>
            <a:endParaRPr lang="en-US" i="1" dirty="0" smtClean="0"/>
          </a:p>
          <a:p>
            <a:pPr>
              <a:buNone/>
            </a:pPr>
            <a:r>
              <a:rPr lang="en-US" i="1" dirty="0" smtClean="0"/>
              <a:t>What people expect to be enough</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Recommendations (3)</a:t>
            </a:r>
          </a:p>
        </p:txBody>
      </p:sp>
      <p:sp>
        <p:nvSpPr>
          <p:cNvPr id="8" name="Text Placeholder 7"/>
          <p:cNvSpPr>
            <a:spLocks noGrp="1"/>
          </p:cNvSpPr>
          <p:nvPr>
            <p:ph type="body" sz="half" idx="1"/>
          </p:nvPr>
        </p:nvSpPr>
        <p:spPr/>
        <p:txBody>
          <a:bodyPr/>
          <a:lstStyle/>
          <a:p>
            <a:r>
              <a:rPr lang="en-US" dirty="0" smtClean="0"/>
              <a:t>Develop </a:t>
            </a:r>
            <a:r>
              <a:rPr lang="en-US" i="1" dirty="0" err="1" smtClean="0"/>
              <a:t>retranslator</a:t>
            </a:r>
            <a:r>
              <a:rPr lang="en-US" i="1" dirty="0" smtClean="0"/>
              <a:t> </a:t>
            </a:r>
            <a:r>
              <a:rPr lang="en-US" dirty="0" smtClean="0"/>
              <a:t>to create new HDF4 file</a:t>
            </a:r>
          </a:p>
          <a:p>
            <a:pPr lvl="1"/>
            <a:r>
              <a:rPr lang="en-US" dirty="0" smtClean="0"/>
              <a:t>Allows use of familiar tools (GrADS, IDL, </a:t>
            </a:r>
            <a:r>
              <a:rPr lang="en-US" dirty="0" err="1" smtClean="0"/>
              <a:t>HDFview</a:t>
            </a:r>
            <a:r>
              <a:rPr lang="en-US" dirty="0" smtClean="0"/>
              <a:t>, </a:t>
            </a:r>
            <a:r>
              <a:rPr lang="en-US" dirty="0" err="1" smtClean="0"/>
              <a:t>hdiff</a:t>
            </a:r>
            <a:r>
              <a:rPr lang="en-US" dirty="0" smtClean="0"/>
              <a:t>, …)</a:t>
            </a:r>
          </a:p>
          <a:p>
            <a:pPr lvl="1"/>
            <a:r>
              <a:rPr lang="en-US" dirty="0" smtClean="0"/>
              <a:t>If new file is not equivalent to original (from user perspective), investigate ASAP.</a:t>
            </a:r>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30</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Content Placeholder 8"/>
          <p:cNvSpPr>
            <a:spLocks noGrp="1"/>
          </p:cNvSpPr>
          <p:nvPr>
            <p:ph sz="half" idx="2"/>
          </p:nvPr>
        </p:nvSpPr>
        <p:spPr/>
        <p:txBody>
          <a:bodyPr/>
          <a:lstStyle/>
          <a:p>
            <a:endParaRPr lang="en-US" i="1" dirty="0" smtClean="0"/>
          </a:p>
          <a:p>
            <a:endParaRPr lang="en-US" i="1" dirty="0" smtClean="0"/>
          </a:p>
          <a:p>
            <a:pPr>
              <a:buNone/>
            </a:pPr>
            <a:endParaRPr lang="en-US" i="1" dirty="0" smtClean="0"/>
          </a:p>
          <a:p>
            <a:pPr>
              <a:buNone/>
            </a:pPr>
            <a:r>
              <a:rPr lang="en-US" i="1" dirty="0" smtClean="0"/>
              <a:t>Needed since no definitive source of correctness for original HDF4 files.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Verification Recommendations (4)</a:t>
            </a:r>
          </a:p>
        </p:txBody>
      </p:sp>
      <p:sp>
        <p:nvSpPr>
          <p:cNvPr id="8" name="Text Placeholder 7"/>
          <p:cNvSpPr>
            <a:spLocks noGrp="1"/>
          </p:cNvSpPr>
          <p:nvPr>
            <p:ph type="body" sz="half" idx="1"/>
          </p:nvPr>
        </p:nvSpPr>
        <p:spPr/>
        <p:txBody>
          <a:bodyPr/>
          <a:lstStyle/>
          <a:p>
            <a:r>
              <a:rPr lang="en-US" dirty="0" smtClean="0"/>
              <a:t>Build </a:t>
            </a:r>
            <a:r>
              <a:rPr lang="en-US" i="1" dirty="0" smtClean="0"/>
              <a:t>content map checker </a:t>
            </a:r>
            <a:r>
              <a:rPr lang="en-US" dirty="0" smtClean="0"/>
              <a:t>and </a:t>
            </a:r>
            <a:r>
              <a:rPr lang="en-US" i="1" dirty="0" err="1" smtClean="0"/>
              <a:t>retranslator</a:t>
            </a:r>
            <a:r>
              <a:rPr lang="en-US" i="1" dirty="0" smtClean="0"/>
              <a:t> </a:t>
            </a:r>
            <a:r>
              <a:rPr lang="en-US" dirty="0" smtClean="0"/>
              <a:t>on common modular infrastructure.</a:t>
            </a:r>
          </a:p>
          <a:p>
            <a:endParaRPr lang="en-US" dirty="0" smtClean="0"/>
          </a:p>
        </p:txBody>
      </p:sp>
      <p:sp>
        <p:nvSpPr>
          <p:cNvPr id="5124"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31</a:t>
            </a:fld>
            <a:endParaRPr lang="en-US" sz="1200">
              <a:solidFill>
                <a:schemeClr val="bg1"/>
              </a:solidFill>
              <a:latin typeface="Arial" pitchFamily="34" charset="0"/>
            </a:endParaRPr>
          </a:p>
        </p:txBody>
      </p:sp>
      <p:sp>
        <p:nvSpPr>
          <p:cNvPr id="7" name="Rectangle 6"/>
          <p:cNvSpPr/>
          <p:nvPr/>
        </p:nvSpPr>
        <p:spPr bwMode="auto">
          <a:xfrm>
            <a:off x="8305800" y="228600"/>
            <a:ext cx="228600" cy="381000"/>
          </a:xfrm>
          <a:prstGeom prst="rect">
            <a:avLst/>
          </a:prstGeom>
          <a:solidFill>
            <a:srgbClr val="0033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Content Placeholder 8"/>
          <p:cNvSpPr>
            <a:spLocks noGrp="1"/>
          </p:cNvSpPr>
          <p:nvPr>
            <p:ph sz="half" idx="2"/>
          </p:nvPr>
        </p:nvSpPr>
        <p:spPr/>
        <p:txBody>
          <a:bodyPr/>
          <a:lstStyle/>
          <a:p>
            <a:endParaRPr lang="en-US" i="1" dirty="0" smtClean="0"/>
          </a:p>
          <a:p>
            <a:endParaRPr lang="en-US" i="1" dirty="0" smtClean="0"/>
          </a:p>
          <a:p>
            <a:pPr>
              <a:buNone/>
            </a:pPr>
            <a:endParaRPr lang="en-US" i="1" dirty="0" smtClean="0"/>
          </a:p>
          <a:p>
            <a:endParaRPr lang="en-US" dirty="0"/>
          </a:p>
        </p:txBody>
      </p:sp>
      <p:pic>
        <p:nvPicPr>
          <p:cNvPr id="10" name="Picture 9" descr="commonInfrastructure.png"/>
          <p:cNvPicPr>
            <a:picLocks noChangeAspect="1"/>
          </p:cNvPicPr>
          <p:nvPr/>
        </p:nvPicPr>
        <p:blipFill>
          <a:blip r:embed="rId3" cstate="print"/>
          <a:stretch>
            <a:fillRect/>
          </a:stretch>
        </p:blipFill>
        <p:spPr>
          <a:xfrm>
            <a:off x="0" y="2209800"/>
            <a:ext cx="9085299" cy="426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371600" y="152400"/>
            <a:ext cx="7010400" cy="533400"/>
          </a:xfrm>
        </p:spPr>
        <p:txBody>
          <a:bodyPr/>
          <a:lstStyle/>
          <a:p>
            <a:pPr eaLnBrk="1" hangingPunct="1"/>
            <a:r>
              <a:rPr lang="en-US" dirty="0" smtClean="0"/>
              <a:t>Not just for Preservation!</a:t>
            </a:r>
          </a:p>
        </p:txBody>
      </p:sp>
      <p:sp>
        <p:nvSpPr>
          <p:cNvPr id="4102" name="Rectangle 9"/>
          <p:cNvSpPr>
            <a:spLocks noGrp="1" noChangeArrowheads="1"/>
          </p:cNvSpPr>
          <p:nvPr>
            <p:ph idx="1"/>
          </p:nvPr>
        </p:nvSpPr>
        <p:spPr>
          <a:xfrm>
            <a:off x="381000" y="990600"/>
            <a:ext cx="8229600" cy="5486400"/>
          </a:xfrm>
        </p:spPr>
        <p:txBody>
          <a:bodyPr>
            <a:normAutofit fontScale="62500" lnSpcReduction="20000"/>
          </a:bodyPr>
          <a:lstStyle/>
          <a:p>
            <a:pPr marL="91440" indent="-91440" eaLnBrk="1" hangingPunct="1">
              <a:spcAft>
                <a:spcPts val="600"/>
              </a:spcAft>
              <a:buNone/>
            </a:pPr>
            <a:r>
              <a:rPr lang="en-US" sz="4500" dirty="0" smtClean="0"/>
              <a:t>“I find the HDF Map writer and reader very useful when I am in the discovery phase of new projects using HDF4 datasets.</a:t>
            </a:r>
          </a:p>
          <a:p>
            <a:pPr marL="457200" lvl="1" eaLnBrk="1" hangingPunct="1"/>
            <a:r>
              <a:rPr lang="en-US" sz="3500" dirty="0" smtClean="0"/>
              <a:t>They enable me to analyze the full structure of CERES hdf4 datasets and ensure HDF Attributes from the archived HDF4 files are preserved in </a:t>
            </a:r>
            <a:r>
              <a:rPr lang="en-US" sz="3500" dirty="0" err="1" smtClean="0"/>
              <a:t>subsetted</a:t>
            </a:r>
            <a:r>
              <a:rPr lang="en-US" sz="3500" dirty="0" smtClean="0"/>
              <a:t> files.</a:t>
            </a:r>
          </a:p>
          <a:p>
            <a:pPr marL="457200" lvl="1" eaLnBrk="1" hangingPunct="1"/>
            <a:r>
              <a:rPr lang="en-US" sz="3500" dirty="0" smtClean="0"/>
              <a:t>I am building a capability to subset MOPITT HDF4 data and am using them to help validate SDS data arrays over 4 dimensions.</a:t>
            </a:r>
          </a:p>
          <a:p>
            <a:pPr marL="457200" lvl="1" eaLnBrk="1" hangingPunct="1"/>
            <a:r>
              <a:rPr lang="en-US" sz="3500" dirty="0" smtClean="0"/>
              <a:t>A team of consultants is working with ASDC on an experimental semantic database implemented on a 'grand challenge' scale.  They are interested in using CERES datasets, but are unfamiliar with HDF.  They are using the HDF4 map application to analyze the structure of proposed CERES datasets and to help extract metadata and data from target files.”</a:t>
            </a:r>
          </a:p>
          <a:p>
            <a:pPr>
              <a:buNone/>
            </a:pPr>
            <a:r>
              <a:rPr lang="en-US" sz="4500" dirty="0" smtClean="0"/>
              <a:t>                                    --- Walt Baskin, ASDC</a:t>
            </a:r>
            <a:endParaRPr lang="en-US" sz="6400" dirty="0" smtClean="0"/>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32</a:t>
            </a:fld>
            <a:endParaRPr lang="en-US" sz="1200">
              <a:solidFill>
                <a:schemeClr val="bg1"/>
              </a:solidFill>
              <a:latin typeface="Arial" pitchFamily="34" charset="0"/>
            </a:endParaRPr>
          </a:p>
        </p:txBody>
      </p:sp>
      <p:sp>
        <p:nvSpPr>
          <p:cNvPr id="7" name="Rectangle 6"/>
          <p:cNvSpPr/>
          <p:nvPr/>
        </p:nvSpPr>
        <p:spPr bwMode="auto">
          <a:xfrm>
            <a:off x="8229600" y="228600"/>
            <a:ext cx="533400" cy="381000"/>
          </a:xfrm>
          <a:prstGeom prst="rect">
            <a:avLst/>
          </a:prstGeom>
          <a:solidFill>
            <a:srgbClr val="00CC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latin typeface="Arial (Body)"/>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descr="C:\Users\Administrator\AppData\Local\Microsoft\Windows\Temporary Internet Files\Content.IE5\Q470DV7S\MC900441778[1].png"/>
          <p:cNvPicPr>
            <a:picLocks noChangeAspect="1" noChangeArrowheads="1"/>
          </p:cNvPicPr>
          <p:nvPr/>
        </p:nvPicPr>
        <p:blipFill>
          <a:blip r:embed="rId3" cstate="print"/>
          <a:srcRect/>
          <a:stretch>
            <a:fillRect/>
          </a:stretch>
        </p:blipFill>
        <p:spPr bwMode="auto">
          <a:xfrm>
            <a:off x="1981200" y="1905000"/>
            <a:ext cx="4648200" cy="4648200"/>
          </a:xfrm>
          <a:prstGeom prst="rect">
            <a:avLst/>
          </a:prstGeom>
          <a:noFill/>
        </p:spPr>
      </p:pic>
      <p:sp>
        <p:nvSpPr>
          <p:cNvPr id="5122" name="Title 1"/>
          <p:cNvSpPr>
            <a:spLocks noGrp="1"/>
          </p:cNvSpPr>
          <p:nvPr>
            <p:ph type="title"/>
          </p:nvPr>
        </p:nvSpPr>
        <p:spPr>
          <a:xfrm>
            <a:off x="609600" y="152400"/>
            <a:ext cx="8001000" cy="533400"/>
          </a:xfrm>
        </p:spPr>
        <p:txBody>
          <a:bodyPr/>
          <a:lstStyle/>
          <a:p>
            <a:pPr eaLnBrk="1" hangingPunct="1"/>
            <a:r>
              <a:rPr lang="en-US" dirty="0" smtClean="0"/>
              <a:t> Presentation “Take Away”</a:t>
            </a:r>
          </a:p>
        </p:txBody>
      </p:sp>
      <p:sp>
        <p:nvSpPr>
          <p:cNvPr id="3" name="Content Placeholder 2"/>
          <p:cNvSpPr>
            <a:spLocks noGrp="1"/>
          </p:cNvSpPr>
          <p:nvPr>
            <p:ph idx="1"/>
          </p:nvPr>
        </p:nvSpPr>
        <p:spPr>
          <a:xfrm>
            <a:off x="381000" y="1066800"/>
            <a:ext cx="8305800" cy="5486400"/>
          </a:xfrm>
        </p:spPr>
        <p:txBody>
          <a:bodyPr/>
          <a:lstStyle/>
          <a:p>
            <a:pPr marL="514350" indent="-514350" eaLnBrk="1" hangingPunct="1">
              <a:buNone/>
            </a:pPr>
            <a:r>
              <a:rPr lang="en-US" sz="2800" dirty="0" smtClean="0"/>
              <a:t>HDF4 Content Maps are the best thing since </a:t>
            </a:r>
            <a:br>
              <a:rPr lang="en-US" sz="2800" dirty="0" smtClean="0"/>
            </a:br>
            <a:r>
              <a:rPr lang="en-US" sz="2800" dirty="0" smtClean="0"/>
              <a:t>sliced bread!</a:t>
            </a:r>
          </a:p>
          <a:p>
            <a:pPr marL="514350" indent="-514350" eaLnBrk="1" hangingPunct="1">
              <a:buNone/>
            </a:pPr>
            <a:r>
              <a:rPr lang="en-US" sz="2800" dirty="0" smtClean="0"/>
              <a:t>More seriously …</a:t>
            </a:r>
          </a:p>
          <a:p>
            <a:pPr marL="914400" lvl="1" indent="-514350" eaLnBrk="1" hangingPunct="1"/>
            <a:r>
              <a:rPr lang="en-US" sz="2600" dirty="0" smtClean="0"/>
              <a:t>Content Maps can be created now and you may find them useful </a:t>
            </a:r>
          </a:p>
          <a:p>
            <a:pPr marL="914400" lvl="1" indent="-514350" eaLnBrk="1" hangingPunct="1"/>
            <a:r>
              <a:rPr lang="en-US" sz="2600" dirty="0" smtClean="0"/>
              <a:t>Ask questions and report problems</a:t>
            </a:r>
          </a:p>
          <a:p>
            <a:pPr marL="1314450" lvl="2" indent="-514350" eaLnBrk="1" hangingPunct="1">
              <a:spcBef>
                <a:spcPts val="600"/>
              </a:spcBef>
              <a:buNone/>
            </a:pPr>
            <a:r>
              <a:rPr lang="en-US" dirty="0" smtClean="0"/>
              <a:t>	</a:t>
            </a:r>
            <a:r>
              <a:rPr lang="en-US" sz="2400" i="1" dirty="0" smtClean="0"/>
              <a:t>We want to know about issues ASAP</a:t>
            </a:r>
            <a:endParaRPr lang="en-US" i="1" dirty="0" smtClean="0"/>
          </a:p>
          <a:p>
            <a:pPr marL="914400" lvl="1" indent="-514350" eaLnBrk="1" hangingPunct="1"/>
            <a:r>
              <a:rPr lang="en-US" sz="2600" dirty="0" smtClean="0"/>
              <a:t>Feedback regarding proposed Verification approach very welcome</a:t>
            </a:r>
          </a:p>
          <a:p>
            <a:pPr marL="1771650" lvl="3" indent="-514350" eaLnBrk="1" hangingPunct="1">
              <a:spcBef>
                <a:spcPts val="600"/>
              </a:spcBef>
              <a:buNone/>
            </a:pPr>
            <a:r>
              <a:rPr lang="en-US" sz="2400" i="1" dirty="0" smtClean="0"/>
              <a:t>Project report / recommendations due next week</a:t>
            </a:r>
          </a:p>
        </p:txBody>
      </p:sp>
      <p:sp>
        <p:nvSpPr>
          <p:cNvPr id="5124" name="Date Placeholder 3"/>
          <p:cNvSpPr>
            <a:spLocks noGrp="1"/>
          </p:cNvSpPr>
          <p:nvPr>
            <p:ph type="dt" sz="half" idx="10"/>
          </p:nvPr>
        </p:nvSpPr>
        <p:spPr>
          <a:xfrm>
            <a:off x="304800" y="6629400"/>
            <a:ext cx="16764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Apr. 17-19, 2012</a:t>
            </a:r>
            <a:endParaRPr lang="en-US" sz="1200" dirty="0">
              <a:solidFill>
                <a:schemeClr val="bg1"/>
              </a:solidFill>
              <a:latin typeface="Arial" pitchFamily="34" charset="0"/>
            </a:endParaRPr>
          </a:p>
        </p:txBody>
      </p:sp>
      <p:sp>
        <p:nvSpPr>
          <p:cNvPr id="5125"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5126"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B91B745-80FA-4F31-9857-6C9DDDB93D68}" type="slidenum">
              <a:rPr lang="en-US" sz="1200">
                <a:solidFill>
                  <a:schemeClr val="bg1"/>
                </a:solidFill>
                <a:latin typeface="Arial" pitchFamily="34" charset="0"/>
              </a:rPr>
              <a:pPr eaLnBrk="1" hangingPunct="1"/>
              <a:t>33</a:t>
            </a:fld>
            <a:endParaRPr lang="en-US" sz="1200" dirty="0">
              <a:solidFill>
                <a:schemeClr val="bg1"/>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1026"/>
                                        </p:tgtEl>
                                      </p:cBhvr>
                                    </p:animEffect>
                                    <p:set>
                                      <p:cBhvr>
                                        <p:cTn id="13" dur="1" fill="hold">
                                          <p:stCondLst>
                                            <p:cond delay="999"/>
                                          </p:stCondLst>
                                        </p:cTn>
                                        <p:tgtEl>
                                          <p:spTgt spid="1026"/>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1" name="Rectangle 8"/>
          <p:cNvSpPr>
            <a:spLocks noGrp="1" noChangeArrowheads="1"/>
          </p:cNvSpPr>
          <p:nvPr>
            <p:ph type="title"/>
          </p:nvPr>
        </p:nvSpPr>
        <p:spPr>
          <a:xfrm>
            <a:off x="1066800" y="152400"/>
            <a:ext cx="7010400" cy="533400"/>
          </a:xfrm>
        </p:spPr>
        <p:txBody>
          <a:bodyPr/>
          <a:lstStyle/>
          <a:p>
            <a:pPr eaLnBrk="1" hangingPunct="1"/>
            <a:r>
              <a:rPr lang="en-US" dirty="0" smtClean="0"/>
              <a:t>Project Contributors</a:t>
            </a:r>
          </a:p>
        </p:txBody>
      </p:sp>
      <p:sp>
        <p:nvSpPr>
          <p:cNvPr id="4102" name="Rectangle 9"/>
          <p:cNvSpPr>
            <a:spLocks noGrp="1" noChangeArrowheads="1"/>
          </p:cNvSpPr>
          <p:nvPr>
            <p:ph idx="1"/>
          </p:nvPr>
        </p:nvSpPr>
        <p:spPr>
          <a:xfrm>
            <a:off x="304800" y="914400"/>
            <a:ext cx="8458200" cy="5486400"/>
          </a:xfrm>
        </p:spPr>
        <p:txBody>
          <a:bodyPr/>
          <a:lstStyle/>
          <a:p>
            <a:pPr eaLnBrk="1" hangingPunct="1"/>
            <a:r>
              <a:rPr lang="en-US" sz="2800" dirty="0" smtClean="0"/>
              <a:t>The HDF Group</a:t>
            </a:r>
          </a:p>
          <a:p>
            <a:pPr lvl="1" eaLnBrk="1" hangingPunct="1"/>
            <a:r>
              <a:rPr lang="en-US" sz="2000" dirty="0" smtClean="0"/>
              <a:t>Ruth Aydt, Peter Cao, Jo Eads, Mike Folk, Joe Lee, Elena </a:t>
            </a:r>
            <a:r>
              <a:rPr lang="en-US" sz="2000" dirty="0" err="1" smtClean="0"/>
              <a:t>Pourmal</a:t>
            </a:r>
            <a:r>
              <a:rPr lang="en-US" sz="2000" dirty="0" smtClean="0"/>
              <a:t>, </a:t>
            </a:r>
            <a:r>
              <a:rPr lang="en-US" sz="2000" dirty="0" err="1" smtClean="0"/>
              <a:t>Binh</a:t>
            </a:r>
            <a:r>
              <a:rPr lang="en-US" sz="2000" dirty="0" smtClean="0"/>
              <a:t>-Minh </a:t>
            </a:r>
            <a:r>
              <a:rPr lang="en-US" sz="2000" dirty="0" err="1" smtClean="0"/>
              <a:t>Ribler</a:t>
            </a:r>
            <a:r>
              <a:rPr lang="en-US" sz="2000" dirty="0" smtClean="0"/>
              <a:t>, Kent Yang, and others</a:t>
            </a:r>
          </a:p>
          <a:p>
            <a:pPr eaLnBrk="1" hangingPunct="1"/>
            <a:r>
              <a:rPr lang="en-US" sz="2800" dirty="0" smtClean="0"/>
              <a:t>NASA / DAACs</a:t>
            </a:r>
          </a:p>
          <a:p>
            <a:pPr lvl="1" eaLnBrk="1" hangingPunct="1"/>
            <a:r>
              <a:rPr lang="en-US" sz="2000" dirty="0" smtClean="0"/>
              <a:t>Jeanne </a:t>
            </a:r>
            <a:r>
              <a:rPr lang="en-US" sz="2000" dirty="0" err="1" smtClean="0"/>
              <a:t>Behnke</a:t>
            </a:r>
            <a:r>
              <a:rPr lang="en-US" sz="2000" dirty="0" smtClean="0"/>
              <a:t>, Dan </a:t>
            </a:r>
            <a:r>
              <a:rPr lang="en-US" sz="2000" dirty="0" err="1" smtClean="0"/>
              <a:t>Marinelli</a:t>
            </a:r>
            <a:r>
              <a:rPr lang="en-US" sz="2000" dirty="0" smtClean="0"/>
              <a:t>, H. K. "Rama" </a:t>
            </a:r>
            <a:r>
              <a:rPr lang="en-US" sz="2000" dirty="0" err="1" smtClean="0"/>
              <a:t>Ramapriyan</a:t>
            </a:r>
            <a:endParaRPr lang="en-US" sz="2000" dirty="0" smtClean="0"/>
          </a:p>
          <a:p>
            <a:pPr lvl="1" eaLnBrk="1" hangingPunct="1"/>
            <a:r>
              <a:rPr lang="en-US" sz="2000" dirty="0" smtClean="0"/>
              <a:t>ASDC: Walt Baskin, Greg Cates, Gerald Lemay, Lindsay Parker, Steve </a:t>
            </a:r>
            <a:r>
              <a:rPr lang="en-US" sz="2000" dirty="0" err="1" smtClean="0"/>
              <a:t>Protack</a:t>
            </a:r>
            <a:endParaRPr lang="en-US" sz="2000" dirty="0" smtClean="0"/>
          </a:p>
          <a:p>
            <a:pPr lvl="1" eaLnBrk="1" hangingPunct="1"/>
            <a:r>
              <a:rPr lang="en-US" sz="2000" dirty="0" smtClean="0"/>
              <a:t>GES-DISC: </a:t>
            </a:r>
            <a:r>
              <a:rPr lang="en-US" sz="2000" dirty="0" err="1" smtClean="0"/>
              <a:t>Guang-Dih</a:t>
            </a:r>
            <a:r>
              <a:rPr lang="en-US" sz="2000" dirty="0" smtClean="0"/>
              <a:t> Lei, Chris </a:t>
            </a:r>
            <a:r>
              <a:rPr lang="en-US" sz="2000" dirty="0" err="1" smtClean="0"/>
              <a:t>Lynnes</a:t>
            </a:r>
            <a:endParaRPr lang="en-US" sz="2000" dirty="0" smtClean="0"/>
          </a:p>
          <a:p>
            <a:pPr lvl="1" eaLnBrk="1" hangingPunct="1"/>
            <a:r>
              <a:rPr lang="en-US" sz="2000" dirty="0" smtClean="0"/>
              <a:t>LP DAAC: Matt Martens, </a:t>
            </a:r>
            <a:r>
              <a:rPr lang="en-US" sz="2000" dirty="0" err="1" smtClean="0"/>
              <a:t>Bhaskar</a:t>
            </a:r>
            <a:r>
              <a:rPr lang="en-US" sz="2000" dirty="0" smtClean="0"/>
              <a:t> </a:t>
            </a:r>
            <a:r>
              <a:rPr lang="en-US" sz="2000" dirty="0" err="1" smtClean="0"/>
              <a:t>Ramachandran</a:t>
            </a:r>
            <a:r>
              <a:rPr lang="en-US" sz="2000" dirty="0" smtClean="0"/>
              <a:t>, Jody </a:t>
            </a:r>
            <a:r>
              <a:rPr lang="en-US" sz="2000" dirty="0" err="1" smtClean="0"/>
              <a:t>Rundell</a:t>
            </a:r>
            <a:r>
              <a:rPr lang="en-US" sz="2000" dirty="0" smtClean="0"/>
              <a:t>, Jim Vermeer</a:t>
            </a:r>
          </a:p>
          <a:p>
            <a:pPr lvl="1" eaLnBrk="1" hangingPunct="1"/>
            <a:r>
              <a:rPr lang="en-US" sz="2000" dirty="0" smtClean="0"/>
              <a:t>NSIDC: Jonathan Crider, Ruth </a:t>
            </a:r>
            <a:r>
              <a:rPr lang="en-US" sz="2000" dirty="0" err="1" smtClean="0"/>
              <a:t>Duerr</a:t>
            </a:r>
            <a:r>
              <a:rPr lang="en-US" sz="2000" dirty="0" smtClean="0"/>
              <a:t>, Doug Fowler, Luis Lopez</a:t>
            </a:r>
            <a:endParaRPr lang="en-US" dirty="0" smtClean="0"/>
          </a:p>
          <a:p>
            <a:pPr eaLnBrk="1" hangingPunct="1"/>
            <a:r>
              <a:rPr lang="en-US" sz="2800" dirty="0" smtClean="0"/>
              <a:t>Raytheon</a:t>
            </a:r>
          </a:p>
          <a:p>
            <a:pPr lvl="1" eaLnBrk="1" hangingPunct="1"/>
            <a:r>
              <a:rPr lang="en-US" sz="2000" dirty="0" smtClean="0"/>
              <a:t>Evelyn Nakamura, Lou </a:t>
            </a:r>
            <a:r>
              <a:rPr lang="en-US" sz="2000" dirty="0" err="1" smtClean="0"/>
              <a:t>Swentek</a:t>
            </a:r>
            <a:r>
              <a:rPr lang="en-US" sz="2000" dirty="0" smtClean="0"/>
              <a:t>, Abe </a:t>
            </a:r>
            <a:r>
              <a:rPr lang="en-US" sz="2000" dirty="0" err="1" smtClean="0"/>
              <a:t>Taaheri</a:t>
            </a:r>
            <a:endParaRPr lang="en-US" sz="2000" dirty="0" smtClean="0"/>
          </a:p>
        </p:txBody>
      </p:sp>
      <p:sp>
        <p:nvSpPr>
          <p:cNvPr id="4098" name="Date Placeholder 3"/>
          <p:cNvSpPr>
            <a:spLocks noGrp="1"/>
          </p:cNvSpPr>
          <p:nvPr>
            <p:ph type="dt" sz="half" idx="10"/>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4099"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endParaRPr lang="en-US" dirty="0" smtClean="0"/>
          </a:p>
          <a:p>
            <a:pPr eaLnBrk="1" hangingPunct="1"/>
            <a:r>
              <a:rPr lang="en-US" sz="1200" dirty="0" smtClean="0">
                <a:solidFill>
                  <a:schemeClr val="bg1"/>
                </a:solidFill>
                <a:latin typeface="Arial" pitchFamily="34" charset="0"/>
              </a:rPr>
              <a:t>HDF/HDF-EOS Workshop XV</a:t>
            </a:r>
            <a:endParaRPr lang="en-US" sz="1200" dirty="0">
              <a:solidFill>
                <a:schemeClr val="bg1"/>
              </a:solidFill>
              <a:latin typeface="Arial" pitchFamily="34" charset="0"/>
            </a:endParaRPr>
          </a:p>
        </p:txBody>
      </p:sp>
      <p:sp>
        <p:nvSpPr>
          <p:cNvPr id="4100"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B7C0C18-9494-469A-B159-D7A39567037C}" type="slidenum">
              <a:rPr lang="en-US" sz="1200">
                <a:solidFill>
                  <a:schemeClr val="bg1"/>
                </a:solidFill>
                <a:latin typeface="Arial" pitchFamily="34" charset="0"/>
              </a:rPr>
              <a:pPr eaLnBrk="1" hangingPunct="1"/>
              <a:t>34</a:t>
            </a:fld>
            <a:endParaRPr lang="en-US" sz="1200">
              <a:solidFill>
                <a:schemeClr val="bg1"/>
              </a:solidFill>
              <a:latin typeface="Arial" pitchFamily="34" charset="0"/>
            </a:endParaRP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Acknowledgements</a:t>
            </a:r>
          </a:p>
        </p:txBody>
      </p:sp>
      <p:sp>
        <p:nvSpPr>
          <p:cNvPr id="3" name="Content Placeholder 2"/>
          <p:cNvSpPr>
            <a:spLocks noGrp="1"/>
          </p:cNvSpPr>
          <p:nvPr>
            <p:ph idx="1"/>
          </p:nvPr>
        </p:nvSpPr>
        <p:spPr>
          <a:xfrm>
            <a:off x="381000" y="1371600"/>
            <a:ext cx="8458200" cy="5486400"/>
          </a:xfrm>
        </p:spPr>
        <p:txBody>
          <a:bodyPr/>
          <a:lstStyle/>
          <a:p>
            <a:pPr marL="0" indent="0" eaLnBrk="1" hangingPunct="1">
              <a:buFontTx/>
              <a:buNone/>
            </a:pPr>
            <a:r>
              <a:rPr lang="en-US" sz="2800" dirty="0" smtClean="0"/>
              <a:t>This </a:t>
            </a:r>
            <a:r>
              <a:rPr lang="en-US" sz="2800" dirty="0"/>
              <a:t>work was supported by Subcontract </a:t>
            </a:r>
            <a:r>
              <a:rPr lang="en-US" sz="2800" dirty="0" smtClean="0"/>
              <a:t>number 114820 </a:t>
            </a:r>
            <a:r>
              <a:rPr lang="en-US" sz="2800" dirty="0"/>
              <a:t>under </a:t>
            </a:r>
            <a:r>
              <a:rPr lang="en-US" sz="2800" dirty="0" smtClean="0"/>
              <a:t>Raytheon</a:t>
            </a:r>
            <a:r>
              <a:rPr lang="en-US" sz="2800" dirty="0"/>
              <a:t> </a:t>
            </a:r>
            <a:r>
              <a:rPr lang="en-US" sz="2800" dirty="0" smtClean="0"/>
              <a:t>Contract </a:t>
            </a:r>
            <a:r>
              <a:rPr lang="en-US" sz="2800" dirty="0"/>
              <a:t>number NNG10HP02C, funded by the National Aeronautics </a:t>
            </a:r>
            <a:r>
              <a:rPr lang="en-US" sz="2800" dirty="0" smtClean="0"/>
              <a:t>and</a:t>
            </a:r>
            <a:r>
              <a:rPr lang="en-US" sz="2800" dirty="0"/>
              <a:t> </a:t>
            </a:r>
            <a:r>
              <a:rPr lang="en-US" sz="2800" dirty="0" smtClean="0"/>
              <a:t>Space </a:t>
            </a:r>
            <a:r>
              <a:rPr lang="en-US" sz="2800" dirty="0"/>
              <a:t>Administration (NASA) and </a:t>
            </a:r>
            <a:r>
              <a:rPr lang="en-US" sz="2800" dirty="0" smtClean="0"/>
              <a:t>by cooperative </a:t>
            </a:r>
            <a:r>
              <a:rPr lang="en-US" sz="2800" dirty="0"/>
              <a:t>agreement </a:t>
            </a:r>
            <a:r>
              <a:rPr lang="en-US" sz="2800" dirty="0" smtClean="0"/>
              <a:t>number</a:t>
            </a:r>
            <a:r>
              <a:rPr lang="en-US" sz="2800" dirty="0"/>
              <a:t> </a:t>
            </a:r>
            <a:r>
              <a:rPr lang="en-US" sz="2800" dirty="0" smtClean="0"/>
              <a:t>NNX08AO77A </a:t>
            </a:r>
            <a:r>
              <a:rPr lang="en-US" sz="2800" dirty="0"/>
              <a:t>from the NASA. </a:t>
            </a:r>
            <a:r>
              <a:rPr lang="en-US" sz="2800" dirty="0" smtClean="0"/>
              <a:t> Any </a:t>
            </a:r>
            <a:r>
              <a:rPr lang="en-US" sz="2800" dirty="0"/>
              <a:t>opinions, findings, conclusions, or</a:t>
            </a:r>
            <a:r>
              <a:rPr lang="en-US" sz="2800" dirty="0" smtClean="0"/>
              <a:t/>
            </a:r>
            <a:br>
              <a:rPr lang="en-US" sz="2800" dirty="0" smtClean="0"/>
            </a:br>
            <a:r>
              <a:rPr lang="en-US" sz="2800" dirty="0"/>
              <a:t>recommendations expressed in this material are those of the </a:t>
            </a:r>
            <a:r>
              <a:rPr lang="en-US" sz="2800" dirty="0" smtClean="0"/>
              <a:t>authors</a:t>
            </a:r>
            <a:r>
              <a:rPr lang="en-US" sz="2800" dirty="0"/>
              <a:t> </a:t>
            </a:r>
            <a:r>
              <a:rPr lang="en-US" sz="2800" dirty="0" smtClean="0"/>
              <a:t>and </a:t>
            </a:r>
            <a:r>
              <a:rPr lang="en-US" sz="2800" dirty="0"/>
              <a:t>do not necessarily reflect the views of Raytheon or the </a:t>
            </a:r>
            <a:r>
              <a:rPr lang="en-US" sz="2800" dirty="0" smtClean="0"/>
              <a:t>National</a:t>
            </a:r>
            <a:r>
              <a:rPr lang="en-US" sz="2800" dirty="0"/>
              <a:t> </a:t>
            </a:r>
            <a:r>
              <a:rPr lang="en-US" sz="2800" dirty="0" smtClean="0"/>
              <a:t>Aeronautics </a:t>
            </a:r>
            <a:r>
              <a:rPr lang="en-US" sz="2800" dirty="0"/>
              <a:t>and Space Administration.</a:t>
            </a:r>
            <a:endParaRPr lang="en-US" sz="2800" dirty="0" smtClean="0"/>
          </a:p>
          <a:p>
            <a:pPr marL="0" indent="0" eaLnBrk="1" hangingPunct="1"/>
            <a:endParaRPr lang="en-US" sz="2800" dirty="0" smtClean="0"/>
          </a:p>
        </p:txBody>
      </p:sp>
      <p:sp>
        <p:nvSpPr>
          <p:cNvPr id="7172" name="Date Placeholder 3"/>
          <p:cNvSpPr>
            <a:spLocks noGrp="1"/>
          </p:cNvSpPr>
          <p:nvPr>
            <p:ph type="dt" sz="half" idx="10"/>
          </p:nvPr>
        </p:nvSpPr>
        <p:spPr>
          <a:xfrm>
            <a:off x="304800" y="6629400"/>
            <a:ext cx="16002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7173"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7174"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14322CFB-96F8-43EA-B7E7-B169CE2D7416}" type="slidenum">
              <a:rPr lang="en-US" sz="1200">
                <a:solidFill>
                  <a:schemeClr val="bg1"/>
                </a:solidFill>
                <a:latin typeface="Arial" pitchFamily="34" charset="0"/>
              </a:rPr>
              <a:pPr eaLnBrk="1" hangingPunct="1"/>
              <a:t>35</a:t>
            </a:fld>
            <a:endParaRPr lang="en-US" sz="120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Title 1"/>
          <p:cNvSpPr>
            <a:spLocks noGrp="1"/>
          </p:cNvSpPr>
          <p:nvPr>
            <p:ph type="ctrTitle"/>
          </p:nvPr>
        </p:nvSpPr>
        <p:spPr/>
        <p:txBody>
          <a:bodyPr/>
          <a:lstStyle/>
          <a:p>
            <a:pPr eaLnBrk="1" hangingPunct="1"/>
            <a:r>
              <a:rPr lang="en-US" smtClean="0"/>
              <a:t>Questions/comments?</a:t>
            </a:r>
          </a:p>
        </p:txBody>
      </p:sp>
      <p:sp>
        <p:nvSpPr>
          <p:cNvPr id="8195" name="Subtitle 2"/>
          <p:cNvSpPr>
            <a:spLocks noGrp="1"/>
          </p:cNvSpPr>
          <p:nvPr>
            <p:ph type="subTitle" idx="1"/>
          </p:nvPr>
        </p:nvSpPr>
        <p:spPr/>
        <p:txBody>
          <a:bodyPr/>
          <a:lstStyle/>
          <a:p>
            <a:pPr eaLnBrk="1" hangingPunct="1"/>
            <a:endParaRPr lang="en-US" smtClean="0"/>
          </a:p>
        </p:txBody>
      </p:sp>
      <p:sp>
        <p:nvSpPr>
          <p:cNvPr id="8196" name="Date Placeholder 3"/>
          <p:cNvSpPr>
            <a:spLocks noGrp="1"/>
          </p:cNvSpPr>
          <p:nvPr>
            <p:ph type="dt" sz="half" idx="10"/>
          </p:nvPr>
        </p:nvSpPr>
        <p:spPr>
          <a:xfrm>
            <a:off x="304800" y="6629400"/>
            <a:ext cx="1600200" cy="228600"/>
          </a:xfrm>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Apr. 17-19, 2012</a:t>
            </a:r>
            <a:endParaRPr lang="en-US" sz="1200">
              <a:solidFill>
                <a:schemeClr val="bg1"/>
              </a:solidFill>
              <a:latin typeface="Arial" pitchFamily="34" charset="0"/>
            </a:endParaRPr>
          </a:p>
        </p:txBody>
      </p:sp>
      <p:sp>
        <p:nvSpPr>
          <p:cNvPr id="8197" name="Footer Placeholder 4"/>
          <p:cNvSpPr>
            <a:spLocks noGrp="1"/>
          </p:cNvSpPr>
          <p:nvPr>
            <p:ph type="ftr" sz="quarter" idx="11"/>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smtClean="0">
                <a:solidFill>
                  <a:schemeClr val="bg1"/>
                </a:solidFill>
                <a:latin typeface="Arial" pitchFamily="34" charset="0"/>
              </a:rPr>
              <a:t>HDF/HDF-EOS Workshop XV</a:t>
            </a:r>
            <a:endParaRPr lang="en-US" sz="1200">
              <a:solidFill>
                <a:schemeClr val="bg1"/>
              </a:solidFill>
              <a:latin typeface="Arial" pitchFamily="34" charset="0"/>
            </a:endParaRPr>
          </a:p>
        </p:txBody>
      </p:sp>
      <p:sp>
        <p:nvSpPr>
          <p:cNvPr id="8198" name="Slide Number Placeholder 5"/>
          <p:cNvSpPr>
            <a:spLocks noGrp="1"/>
          </p:cNvSpPr>
          <p:nvPr>
            <p:ph type="sldNum" sz="quarter" idx="12"/>
          </p:nvPr>
        </p:nvSpPr>
        <p:spPr>
          <a:noFill/>
          <a:ln/>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59F7F727-62AD-4DD1-B854-8B249C597E8E}" type="slidenum">
              <a:rPr lang="en-US" sz="1200">
                <a:solidFill>
                  <a:schemeClr val="bg1"/>
                </a:solidFill>
                <a:latin typeface="Arial" pitchFamily="34" charset="0"/>
              </a:rPr>
              <a:pPr eaLnBrk="1" hangingPunct="1"/>
              <a:t>36</a:t>
            </a:fld>
            <a:endParaRPr lang="en-US" sz="120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FINEDINNAVIGATOR" val="False"/>
  <p:tag name="BRANCHTO" val="0"/>
</p:tagLst>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5712</TotalTime>
  <Words>4697</Words>
  <Application>Microsoft Macintosh PowerPoint</Application>
  <PresentationFormat>On-screen Show (4:3)</PresentationFormat>
  <Paragraphs>626</Paragraphs>
  <Slides>36</Slides>
  <Notes>35</Notes>
  <HiddenSlides>1</HiddenSlides>
  <MMClips>0</MMClips>
  <ScaleCrop>false</ScaleCrop>
  <HeadingPairs>
    <vt:vector size="4" baseType="variant">
      <vt:variant>
        <vt:lpstr>Design Template</vt:lpstr>
      </vt:variant>
      <vt:variant>
        <vt:i4>1</vt:i4>
      </vt:variant>
      <vt:variant>
        <vt:lpstr>Slide Titles</vt:lpstr>
      </vt:variant>
      <vt:variant>
        <vt:i4>36</vt:i4>
      </vt:variant>
    </vt:vector>
  </HeadingPairs>
  <TitlesOfParts>
    <vt:vector size="37" baseType="lpstr">
      <vt:lpstr>template2</vt:lpstr>
      <vt:lpstr>HDF4 Mapping Project Update  www.hdfgroup.org/projects/h4map</vt:lpstr>
      <vt:lpstr> Project Motivation</vt:lpstr>
      <vt:lpstr>Project Purpose</vt:lpstr>
      <vt:lpstr>Project Scope</vt:lpstr>
      <vt:lpstr>Concern – Workshop VIII (2004)</vt:lpstr>
      <vt:lpstr>Idea – Workshop X (2006)</vt:lpstr>
      <vt:lpstr>HDF4 File Contents – User View</vt:lpstr>
      <vt:lpstr>HDF4 File Contents – Format View</vt:lpstr>
      <vt:lpstr>Proof of Concept  (8/07- 7/08)</vt:lpstr>
      <vt:lpstr>Develop Product (11/09 - 7/11)</vt:lpstr>
      <vt:lpstr>Develop Product (Tasks C &amp; D)</vt:lpstr>
      <vt:lpstr>Surprise! </vt:lpstr>
      <vt:lpstr>Project Actions in Response</vt:lpstr>
      <vt:lpstr>HDF4 File Content Map</vt:lpstr>
      <vt:lpstr>E:  Develop Demo Reader</vt:lpstr>
      <vt:lpstr>Demo Reader Example</vt:lpstr>
      <vt:lpstr>      Releases &amp; Support</vt:lpstr>
      <vt:lpstr>HDF4 File Content Maps</vt:lpstr>
      <vt:lpstr>ECS Release 8.1 – March 2012</vt:lpstr>
      <vt:lpstr>Verification* Study   (1/12 - 4/12)</vt:lpstr>
      <vt:lpstr>Verification Study Activities</vt:lpstr>
      <vt:lpstr>Verification Study Findings (1)</vt:lpstr>
      <vt:lpstr>Verification Study Findings (2)</vt:lpstr>
      <vt:lpstr>Verification Study Findings (3)</vt:lpstr>
      <vt:lpstr>Verification Dilemma</vt:lpstr>
      <vt:lpstr>Possible Approach</vt:lpstr>
      <vt:lpstr>Applied to Content Maps</vt:lpstr>
      <vt:lpstr>Verification Recommendations (1)</vt:lpstr>
      <vt:lpstr>Verification Recommendations (2)</vt:lpstr>
      <vt:lpstr>Verification Recommendations (3)</vt:lpstr>
      <vt:lpstr>Verification Recommendations (4)</vt:lpstr>
      <vt:lpstr>Not just for Preservation!</vt:lpstr>
      <vt:lpstr> Presentation “Take Away”</vt:lpstr>
      <vt:lpstr>Project Contributors</vt:lpstr>
      <vt:lpstr>Acknowledgements</vt:lpstr>
      <vt:lpstr>Questions/comments?</vt:lpstr>
    </vt:vector>
  </TitlesOfParts>
  <Manager/>
  <Company>The HDF Group</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HDF4 Mapping Project Update</dc:title>
  <dc:subject/>
  <dc:creator>Ruth Aydt</dc:creator>
  <cp:keywords/>
  <dc:description/>
  <cp:lastModifiedBy>Ruth Aydt</cp:lastModifiedBy>
  <cp:revision>298</cp:revision>
  <cp:lastPrinted>1601-01-01T00:00:00Z</cp:lastPrinted>
  <dcterms:created xsi:type="dcterms:W3CDTF">2012-04-19T11:13:52Z</dcterms:created>
  <dcterms:modified xsi:type="dcterms:W3CDTF">2012-04-19T11:27:19Z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TC010178481033</vt:lpwstr>
  </property>
</Properties>
</file>