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9" r:id="rId3"/>
    <p:sldId id="258" r:id="rId4"/>
    <p:sldId id="271" r:id="rId5"/>
    <p:sldId id="257" r:id="rId6"/>
    <p:sldId id="261" r:id="rId7"/>
    <p:sldId id="262" r:id="rId8"/>
    <p:sldId id="268" r:id="rId9"/>
    <p:sldId id="265" r:id="rId10"/>
    <p:sldId id="270" r:id="rId11"/>
    <p:sldId id="273" r:id="rId12"/>
    <p:sldId id="272" r:id="rId13"/>
    <p:sldId id="269" r:id="rId14"/>
    <p:sldId id="267" r:id="rId15"/>
    <p:sldId id="275" r:id="rId16"/>
    <p:sldId id="274"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3" autoAdjust="0"/>
    <p:restoredTop sz="88875" autoAdjust="0"/>
  </p:normalViewPr>
  <p:slideViewPr>
    <p:cSldViewPr snapToGrid="0" showGuides="1">
      <p:cViewPr varScale="1">
        <p:scale>
          <a:sx n="82" d="100"/>
          <a:sy n="82" d="100"/>
        </p:scale>
        <p:origin x="-1122" y="-84"/>
      </p:cViewPr>
      <p:guideLst>
        <p:guide orient="horz" pos="289"/>
        <p:guide pos="287"/>
        <p:guide pos="5478"/>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6815C6-9F8B-4A48-997B-24FD87595302}" type="datetimeFigureOut">
              <a:rPr lang="en-US" smtClean="0"/>
              <a:pPr/>
              <a:t>4/19/2012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C3FD70-B783-4DAE-8EFF-84B0046648D7}" type="slidenum">
              <a:rPr lang="en-US" smtClean="0"/>
              <a:pPr/>
              <a:t>‹#›</a:t>
            </a:fld>
            <a:endParaRPr lang="en-US"/>
          </a:p>
        </p:txBody>
      </p:sp>
    </p:spTree>
    <p:extLst>
      <p:ext uri="{BB962C8B-B14F-4D97-AF65-F5344CB8AC3E}">
        <p14:creationId xmlns:p14="http://schemas.microsoft.com/office/powerpoint/2010/main" val="1874925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cap="all" dirty="0" smtClean="0">
                <a:solidFill>
                  <a:schemeClr val="tx1"/>
                </a:solidFill>
                <a:effectLst/>
                <a:latin typeface="+mn-lt"/>
                <a:ea typeface="+mn-ea"/>
                <a:cs typeface="+mn-cs"/>
              </a:rPr>
              <a:t>CONNECTING </a:t>
            </a:r>
            <a:r>
              <a:rPr lang="en-US" sz="1200" b="1" i="0" kern="1200" cap="all" dirty="0" err="1" smtClean="0">
                <a:solidFill>
                  <a:schemeClr val="tx1"/>
                </a:solidFill>
                <a:effectLst/>
                <a:latin typeface="+mn-lt"/>
                <a:ea typeface="+mn-ea"/>
                <a:cs typeface="+mn-cs"/>
              </a:rPr>
              <a:t>HDF</a:t>
            </a:r>
            <a:r>
              <a:rPr lang="en-US" sz="1200" b="1" i="0" kern="1200" cap="all" dirty="0" smtClean="0">
                <a:solidFill>
                  <a:schemeClr val="tx1"/>
                </a:solidFill>
                <a:effectLst/>
                <a:latin typeface="+mn-lt"/>
                <a:ea typeface="+mn-ea"/>
                <a:cs typeface="+mn-cs"/>
              </a:rPr>
              <a:t> WITH ISO METADATA STANDARDS</a:t>
            </a:r>
          </a:p>
          <a:p>
            <a:r>
              <a:rPr lang="en-US" sz="1200" b="0" i="0" kern="1200" dirty="0" smtClean="0">
                <a:solidFill>
                  <a:schemeClr val="tx1"/>
                </a:solidFill>
                <a:effectLst/>
                <a:latin typeface="+mn-lt"/>
                <a:ea typeface="+mn-ea"/>
                <a:cs typeface="+mn-cs"/>
              </a:rPr>
              <a:t>The </a:t>
            </a:r>
            <a:r>
              <a:rPr lang="en-US" sz="1200" b="0" i="0" kern="1200" dirty="0" err="1" smtClean="0">
                <a:solidFill>
                  <a:schemeClr val="tx1"/>
                </a:solidFill>
                <a:effectLst/>
                <a:latin typeface="+mn-lt"/>
                <a:ea typeface="+mn-ea"/>
                <a:cs typeface="+mn-cs"/>
              </a:rPr>
              <a:t>HDF</a:t>
            </a:r>
            <a:r>
              <a:rPr lang="en-US" sz="1200" b="0" i="0" kern="1200" dirty="0" smtClean="0">
                <a:solidFill>
                  <a:schemeClr val="tx1"/>
                </a:solidFill>
                <a:effectLst/>
                <a:latin typeface="+mn-lt"/>
                <a:ea typeface="+mn-ea"/>
                <a:cs typeface="+mn-cs"/>
              </a:rPr>
              <a:t> community understands the benefits of hierarchical structure in datasets, and uses that structure effectively to organize data in files. Modern international metadata standards begin with highly structured conceptual models and are implemented in standard hierarchical XML representations. We are exploring ways to exploit this similarity and developing candidate conventions for connecting metadata from </a:t>
            </a:r>
            <a:r>
              <a:rPr lang="en-US" sz="1200" b="0" i="0" kern="1200" dirty="0" err="1" smtClean="0">
                <a:solidFill>
                  <a:schemeClr val="tx1"/>
                </a:solidFill>
                <a:effectLst/>
                <a:latin typeface="+mn-lt"/>
                <a:ea typeface="+mn-ea"/>
                <a:cs typeface="+mn-cs"/>
              </a:rPr>
              <a:t>HDF</a:t>
            </a:r>
            <a:r>
              <a:rPr lang="en-US" sz="1200" b="0" i="0" kern="1200" dirty="0" smtClean="0">
                <a:solidFill>
                  <a:schemeClr val="tx1"/>
                </a:solidFill>
                <a:effectLst/>
                <a:latin typeface="+mn-lt"/>
                <a:ea typeface="+mn-ea"/>
                <a:cs typeface="+mn-cs"/>
              </a:rPr>
              <a:t> files to standard ISO metadata representations. These will be used to connect NASA Earth observations in </a:t>
            </a:r>
            <a:r>
              <a:rPr lang="en-US" sz="1200" b="0" i="0" kern="1200" dirty="0" err="1" smtClean="0">
                <a:solidFill>
                  <a:schemeClr val="tx1"/>
                </a:solidFill>
                <a:effectLst/>
                <a:latin typeface="+mn-lt"/>
                <a:ea typeface="+mn-ea"/>
                <a:cs typeface="+mn-cs"/>
              </a:rPr>
              <a:t>HDF</a:t>
            </a:r>
            <a:r>
              <a:rPr lang="en-US" sz="1200" b="0" i="0" kern="1200" dirty="0" smtClean="0">
                <a:solidFill>
                  <a:schemeClr val="tx1"/>
                </a:solidFill>
                <a:effectLst/>
                <a:latin typeface="+mn-lt"/>
                <a:ea typeface="+mn-ea"/>
                <a:cs typeface="+mn-cs"/>
              </a:rPr>
              <a:t> to emerging data discovery, use, and understanding frameworks based on the ISO Standards.</a:t>
            </a:r>
          </a:p>
          <a:p>
            <a:endParaRPr lang="en-US" dirty="0"/>
          </a:p>
        </p:txBody>
      </p:sp>
      <p:sp>
        <p:nvSpPr>
          <p:cNvPr id="4" name="Slide Number Placeholder 3"/>
          <p:cNvSpPr>
            <a:spLocks noGrp="1"/>
          </p:cNvSpPr>
          <p:nvPr>
            <p:ph type="sldNum" sz="quarter" idx="10"/>
          </p:nvPr>
        </p:nvSpPr>
        <p:spPr/>
        <p:txBody>
          <a:bodyPr/>
          <a:lstStyle/>
          <a:p>
            <a:fld id="{F1C3FD70-B783-4DAE-8EFF-84B0046648D7}" type="slidenum">
              <a:rPr lang="en-US" smtClean="0"/>
              <a:pPr/>
              <a:t>1</a:t>
            </a:fld>
            <a:endParaRPr lang="en-US"/>
          </a:p>
        </p:txBody>
      </p:sp>
    </p:spTree>
    <p:extLst>
      <p:ext uri="{BB962C8B-B14F-4D97-AF65-F5344CB8AC3E}">
        <p14:creationId xmlns:p14="http://schemas.microsoft.com/office/powerpoint/2010/main" val="1000240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Placeholder 2"/>
          <p:cNvSpPr>
            <a:spLocks noGrp="1" noRot="1" noChangeAspect="1"/>
          </p:cNvSpPr>
          <p:nvPr>
            <p:ph type="sldImg"/>
          </p:nvPr>
        </p:nvSpPr>
        <p:spPr bwMode="auto">
          <a:noFill/>
          <a:ln>
            <a:solidFill>
              <a:srgbClr val="000000"/>
            </a:solidFill>
            <a:miter lim="800000"/>
            <a:headEnd/>
            <a:tailEnd/>
          </a:ln>
        </p:spPr>
      </p:sp>
      <p:sp>
        <p:nvSpPr>
          <p:cNvPr id="32771" name="Placeholder 3"/>
          <p:cNvSpPr>
            <a:spLocks noGrp="1"/>
          </p:cNvSpPr>
          <p:nvPr>
            <p:ph type="body" idx="1"/>
          </p:nvPr>
        </p:nvSpPr>
        <p:spPr bwMode="auto">
          <a:noFill/>
        </p:spPr>
        <p:txBody>
          <a:bodyPr wrap="square" numCol="1" anchor="t" anchorCtr="0" compatLnSpc="1">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Placeholder 2"/>
          <p:cNvSpPr>
            <a:spLocks noGrp="1" noRot="1" noChangeAspect="1"/>
          </p:cNvSpPr>
          <p:nvPr>
            <p:ph type="sldImg"/>
          </p:nvPr>
        </p:nvSpPr>
        <p:spPr bwMode="auto">
          <a:noFill/>
          <a:ln>
            <a:solidFill>
              <a:srgbClr val="000000"/>
            </a:solidFill>
            <a:miter lim="800000"/>
            <a:headEnd/>
            <a:tailEnd/>
          </a:ln>
        </p:spPr>
      </p:sp>
      <p:sp>
        <p:nvSpPr>
          <p:cNvPr id="32771" name="Placeholder 3"/>
          <p:cNvSpPr>
            <a:spLocks noGrp="1"/>
          </p:cNvSpPr>
          <p:nvPr>
            <p:ph type="body" idx="1"/>
          </p:nvPr>
        </p:nvSpPr>
        <p:spPr bwMode="auto">
          <a:noFill/>
        </p:spPr>
        <p:txBody>
          <a:bodyPr wrap="square" numCol="1" anchor="t" anchorCtr="0" compatLnSpc="1">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B7FC0B-9F8C-4CAF-8161-98CECBE4742C}"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674E1F-4E23-49E6-889A-71F4E41D6CA3}" type="slidenum">
              <a:rPr lang="en-US" smtClean="0"/>
              <a:pPr/>
              <a:t>12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2B48B8-FEBF-42FA-8E35-CC737326BDC4}" type="datetimeFigureOut">
              <a:rPr lang="en-US" smtClean="0"/>
              <a:pPr/>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58C07-BFAC-4512-80BB-04FF3AC1810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385" y="316841"/>
            <a:ext cx="6569612" cy="520187"/>
          </a:xfrm>
        </p:spPr>
        <p:txBody>
          <a:bodyPr>
            <a:normAutofit/>
          </a:bodyPr>
          <a:lstStyle>
            <a:lvl1pPr algn="l">
              <a:defRPr sz="3200"/>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4C2B48B8-FEBF-42FA-8E35-CC737326BDC4}" type="datetimeFigureOut">
              <a:rPr lang="en-US" smtClean="0"/>
              <a:pPr/>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58C07-BFAC-4512-80BB-04FF3AC181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2B48B8-FEBF-42FA-8E35-CC737326BDC4}" type="datetimeFigureOut">
              <a:rPr lang="en-US" smtClean="0"/>
              <a:pPr/>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58C07-BFAC-4512-80BB-04FF3AC1810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2B48B8-FEBF-42FA-8E35-CC737326BDC4}" type="datetimeFigureOut">
              <a:rPr lang="en-US" smtClean="0"/>
              <a:pPr/>
              <a:t>4/19/2012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158C07-BFAC-4512-80BB-04FF3AC1810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2B48B8-FEBF-42FA-8E35-CC737326BDC4}" type="datetimeFigureOut">
              <a:rPr lang="en-US" smtClean="0"/>
              <a:pPr/>
              <a:t>4/19/2012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158C07-BFAC-4512-80BB-04FF3AC1810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2B48B8-FEBF-42FA-8E35-CC737326BDC4}" type="datetimeFigureOut">
              <a:rPr lang="en-US" smtClean="0"/>
              <a:pPr/>
              <a:t>4/19/2012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158C07-BFAC-4512-80BB-04FF3AC1810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2B48B8-FEBF-42FA-8E35-CC737326BDC4}" type="datetimeFigureOut">
              <a:rPr lang="en-US" smtClean="0"/>
              <a:pPr/>
              <a:t>4/19/2012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158C07-BFAC-4512-80BB-04FF3AC181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2B48B8-FEBF-42FA-8E35-CC737326BDC4}" type="datetimeFigureOut">
              <a:rPr lang="en-US" smtClean="0"/>
              <a:pPr/>
              <a:t>4/19/2012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158C07-BFAC-4512-80BB-04FF3AC1810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2B48B8-FEBF-42FA-8E35-CC737326BDC4}" type="datetimeFigureOut">
              <a:rPr lang="en-US" smtClean="0"/>
              <a:pPr/>
              <a:t>4/19/2012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158C07-BFAC-4512-80BB-04FF3AC1810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2B48B8-FEBF-42FA-8E35-CC737326BDC4}" type="datetimeFigureOut">
              <a:rPr lang="en-US" smtClean="0"/>
              <a:pPr/>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58C07-BFAC-4512-80BB-04FF3AC181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2B48B8-FEBF-42FA-8E35-CC737326BDC4}" type="datetimeFigureOut">
              <a:rPr lang="en-US" smtClean="0"/>
              <a:pPr/>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58C07-BFAC-4512-80BB-04FF3AC1810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6672" y="274638"/>
            <a:ext cx="8229600" cy="559375"/>
          </a:xfrm>
          <a:prstGeom prst="rect">
            <a:avLst/>
          </a:prstGeom>
        </p:spPr>
        <p:txBody>
          <a:bodyPr/>
          <a:lstStyle>
            <a:lvl1pPr algn="l">
              <a:defRPr sz="3200"/>
            </a:lvl1pPr>
          </a:lstStyle>
          <a:p>
            <a:r>
              <a:rPr lang="en-US" dirty="0" smtClean="0"/>
              <a:t>Click to edit Master title style</a:t>
            </a:r>
            <a:endParaRPr lang="en-US" dirty="0"/>
          </a:p>
        </p:txBody>
      </p:sp>
    </p:spTree>
    <p:extLst>
      <p:ext uri="{BB962C8B-B14F-4D97-AF65-F5344CB8AC3E}">
        <p14:creationId xmlns:p14="http://schemas.microsoft.com/office/powerpoint/2010/main" val="263635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4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0CFA98-73D0-422A-B463-9EEA497A9CE5}" type="datetimeFigureOut">
              <a:rPr lang="en-US" smtClean="0"/>
              <a:pPr/>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4E5B3C-5F81-4439-BE72-1D7AF4C48846}" type="slidenum">
              <a:rPr lang="en-US" smtClean="0"/>
              <a:pPr/>
              <a:t>‹#›</a:t>
            </a:fld>
            <a:endParaRPr lang="en-US"/>
          </a:p>
        </p:txBody>
      </p:sp>
    </p:spTree>
    <p:extLst>
      <p:ext uri="{BB962C8B-B14F-4D97-AF65-F5344CB8AC3E}">
        <p14:creationId xmlns:p14="http://schemas.microsoft.com/office/powerpoint/2010/main" val="380702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6672" y="274638"/>
            <a:ext cx="8229600" cy="559375"/>
          </a:xfrm>
          <a:prstGeom prst="rect">
            <a:avLst/>
          </a:prstGeom>
        </p:spPr>
        <p:txBody>
          <a:bodyPr/>
          <a:lstStyle>
            <a:lvl1pPr algn="l">
              <a:defRPr sz="3200"/>
            </a:lvl1pPr>
          </a:lstStyle>
          <a:p>
            <a:r>
              <a:rPr lang="en-US" dirty="0" smtClean="0"/>
              <a:t>Click to edit Master title style</a:t>
            </a:r>
            <a:endParaRPr lang="en-US" dirty="0"/>
          </a:p>
        </p:txBody>
      </p:sp>
    </p:spTree>
    <p:extLst>
      <p:ext uri="{BB962C8B-B14F-4D97-AF65-F5344CB8AC3E}">
        <p14:creationId xmlns:p14="http://schemas.microsoft.com/office/powerpoint/2010/main" val="1686002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6672" y="274638"/>
            <a:ext cx="8229600" cy="559375"/>
          </a:xfrm>
          <a:prstGeom prst="rect">
            <a:avLst/>
          </a:prstGeom>
        </p:spPr>
        <p:txBody>
          <a:bodyPr/>
          <a:lstStyle>
            <a:lvl1pPr algn="l">
              <a:defRPr sz="3200"/>
            </a:lvl1pPr>
          </a:lstStyle>
          <a:p>
            <a:r>
              <a:rPr lang="en-US" dirty="0" smtClean="0"/>
              <a:t>Click to edit Master title style</a:t>
            </a:r>
            <a:endParaRPr lang="en-US" dirty="0"/>
          </a:p>
        </p:txBody>
      </p:sp>
    </p:spTree>
    <p:extLst>
      <p:ext uri="{BB962C8B-B14F-4D97-AF65-F5344CB8AC3E}">
        <p14:creationId xmlns:p14="http://schemas.microsoft.com/office/powerpoint/2010/main" val="4113439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2B48B8-FEBF-42FA-8E35-CC737326BDC4}" type="datetimeFigureOut">
              <a:rPr lang="en-US" smtClean="0"/>
              <a:pPr/>
              <a:t>4/19/2012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158C07-BFAC-4512-80BB-04FF3AC181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geo-ide.noaa.gov/wiki/index.php?title=ISO_Lineage" TargetMode="Externa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hyperlink" Target="https://geo-ide.noaa.gov/wiki/index.php?title=NcISO" TargetMode="External"/><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hyperlink" Target="http://groups.google.com/group/ncisometadata" TargetMode="External"/><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geo-ide.noaa.gov/wiki/index.php?title=ISO_People"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4094" y="254047"/>
            <a:ext cx="6826727" cy="687568"/>
          </a:xfrm>
        </p:spPr>
        <p:txBody>
          <a:bodyPr>
            <a:normAutofit/>
          </a:bodyPr>
          <a:lstStyle/>
          <a:p>
            <a:pPr algn="l"/>
            <a:r>
              <a:rPr lang="en-US" sz="3600" dirty="0" smtClean="0"/>
              <a:t>Connecting </a:t>
            </a:r>
            <a:r>
              <a:rPr lang="en-US" sz="3600" dirty="0" err="1" smtClean="0"/>
              <a:t>HDF</a:t>
            </a:r>
            <a:r>
              <a:rPr lang="en-US" sz="3600" dirty="0" smtClean="0"/>
              <a:t> And ISO Metadata</a:t>
            </a:r>
            <a:endParaRPr lang="en-US" sz="3600" dirty="0"/>
          </a:p>
        </p:txBody>
      </p:sp>
      <p:sp>
        <p:nvSpPr>
          <p:cNvPr id="4" name="TextBox 3"/>
          <p:cNvSpPr txBox="1"/>
          <p:nvPr/>
        </p:nvSpPr>
        <p:spPr>
          <a:xfrm>
            <a:off x="367693" y="886116"/>
            <a:ext cx="6951070" cy="1200329"/>
          </a:xfrm>
          <a:prstGeom prst="rect">
            <a:avLst/>
          </a:prstGeom>
          <a:noFill/>
        </p:spPr>
        <p:txBody>
          <a:bodyPr wrap="none" rtlCol="0">
            <a:spAutoFit/>
          </a:bodyPr>
          <a:lstStyle/>
          <a:p>
            <a:r>
              <a:rPr lang="en-US" sz="2400" dirty="0" smtClean="0"/>
              <a:t>Ted Habermann, NASA/</a:t>
            </a:r>
            <a:r>
              <a:rPr lang="en-US" sz="2400" dirty="0" err="1" smtClean="0"/>
              <a:t>ESDIS</a:t>
            </a:r>
            <a:endParaRPr lang="en-US" sz="2400" dirty="0" smtClean="0"/>
          </a:p>
          <a:p>
            <a:r>
              <a:rPr lang="en-US" sz="2400" dirty="0" smtClean="0"/>
              <a:t>Hook </a:t>
            </a:r>
            <a:r>
              <a:rPr lang="en-US" sz="2400" dirty="0" err="1" smtClean="0"/>
              <a:t>Hua</a:t>
            </a:r>
            <a:r>
              <a:rPr lang="en-US" sz="2400" dirty="0" smtClean="0"/>
              <a:t>, Barry Weiss, NASA/Jet Propulsion Lab</a:t>
            </a:r>
          </a:p>
          <a:p>
            <a:r>
              <a:rPr lang="en-US" sz="2400" dirty="0" smtClean="0"/>
              <a:t>Mike Folk, </a:t>
            </a:r>
            <a:r>
              <a:rPr lang="en-US" sz="2400" dirty="0" err="1" smtClean="0"/>
              <a:t>Gerd</a:t>
            </a:r>
            <a:r>
              <a:rPr lang="en-US" sz="2400" dirty="0" smtClean="0"/>
              <a:t> Heber, </a:t>
            </a:r>
            <a:r>
              <a:rPr lang="en-US" sz="2400" dirty="0"/>
              <a:t>Elena </a:t>
            </a:r>
            <a:r>
              <a:rPr lang="en-US" sz="2400" dirty="0" err="1" smtClean="0"/>
              <a:t>Pourmal</a:t>
            </a:r>
            <a:r>
              <a:rPr lang="en-US" sz="2400" dirty="0" smtClean="0"/>
              <a:t>, The </a:t>
            </a:r>
            <a:r>
              <a:rPr lang="en-US" sz="2400" dirty="0" err="1" smtClean="0"/>
              <a:t>HDF</a:t>
            </a:r>
            <a:r>
              <a:rPr lang="en-US" sz="2400" dirty="0" smtClean="0"/>
              <a:t> Group</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947" y="320938"/>
            <a:ext cx="8229600" cy="559375"/>
          </a:xfrm>
        </p:spPr>
        <p:txBody>
          <a:bodyPr>
            <a:noAutofit/>
          </a:bodyPr>
          <a:lstStyle/>
          <a:p>
            <a:r>
              <a:rPr lang="en-US" sz="3600" dirty="0" smtClean="0">
                <a:latin typeface="+mn-lt"/>
              </a:rPr>
              <a:t>Layers of Access</a:t>
            </a:r>
            <a:endParaRPr lang="en-US" sz="3600" dirty="0">
              <a:latin typeface="+mn-lt"/>
            </a:endParaRPr>
          </a:p>
        </p:txBody>
      </p:sp>
      <p:sp>
        <p:nvSpPr>
          <p:cNvPr id="4" name="Rectangle 6"/>
          <p:cNvSpPr>
            <a:spLocks noChangeArrowheads="1"/>
          </p:cNvSpPr>
          <p:nvPr/>
        </p:nvSpPr>
        <p:spPr bwMode="auto">
          <a:xfrm>
            <a:off x="934453" y="5402180"/>
            <a:ext cx="3124200" cy="762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dirty="0" err="1" smtClean="0"/>
              <a:t>HDF5</a:t>
            </a:r>
            <a:r>
              <a:rPr lang="en-US" sz="2400" dirty="0" smtClean="0"/>
              <a:t> </a:t>
            </a:r>
            <a:r>
              <a:rPr lang="en-US" sz="2400" dirty="0"/>
              <a:t>Data</a:t>
            </a:r>
          </a:p>
        </p:txBody>
      </p:sp>
      <p:sp>
        <p:nvSpPr>
          <p:cNvPr id="5" name="Rectangle 7"/>
          <p:cNvSpPr>
            <a:spLocks noChangeArrowheads="1"/>
          </p:cNvSpPr>
          <p:nvPr/>
        </p:nvSpPr>
        <p:spPr bwMode="auto">
          <a:xfrm>
            <a:off x="934453" y="4468730"/>
            <a:ext cx="3124200" cy="762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dirty="0" err="1" smtClean="0"/>
              <a:t>HDF</a:t>
            </a:r>
            <a:r>
              <a:rPr lang="en-US" sz="2400" dirty="0" smtClean="0"/>
              <a:t> &amp; NetCDF </a:t>
            </a:r>
            <a:r>
              <a:rPr lang="en-US" sz="2400" dirty="0"/>
              <a:t>Library</a:t>
            </a:r>
          </a:p>
        </p:txBody>
      </p:sp>
      <p:sp>
        <p:nvSpPr>
          <p:cNvPr id="6" name="Rectangle 8"/>
          <p:cNvSpPr>
            <a:spLocks noChangeArrowheads="1"/>
          </p:cNvSpPr>
          <p:nvPr/>
        </p:nvSpPr>
        <p:spPr bwMode="auto">
          <a:xfrm>
            <a:off x="934453" y="3535280"/>
            <a:ext cx="3124200" cy="762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dirty="0" smtClean="0"/>
              <a:t>Climate Forecast</a:t>
            </a:r>
          </a:p>
          <a:p>
            <a:pPr algn="ctr"/>
            <a:r>
              <a:rPr lang="en-US" sz="2400" dirty="0" smtClean="0"/>
              <a:t>Conventions</a:t>
            </a:r>
            <a:endParaRPr lang="en-US" sz="2400" dirty="0"/>
          </a:p>
        </p:txBody>
      </p:sp>
      <p:sp>
        <p:nvSpPr>
          <p:cNvPr id="7" name="Rectangle 9"/>
          <p:cNvSpPr>
            <a:spLocks noChangeArrowheads="1"/>
          </p:cNvSpPr>
          <p:nvPr/>
        </p:nvSpPr>
        <p:spPr bwMode="auto">
          <a:xfrm>
            <a:off x="934453" y="1668380"/>
            <a:ext cx="3124200" cy="762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dirty="0" err="1" smtClean="0"/>
              <a:t>MatLab</a:t>
            </a:r>
            <a:r>
              <a:rPr lang="en-US" sz="2400" dirty="0" smtClean="0"/>
              <a:t>, </a:t>
            </a:r>
            <a:r>
              <a:rPr lang="en-US" sz="2400" dirty="0" err="1" smtClean="0"/>
              <a:t>IDL</a:t>
            </a:r>
            <a:r>
              <a:rPr lang="en-US" sz="2400" dirty="0" smtClean="0"/>
              <a:t>, </a:t>
            </a:r>
          </a:p>
          <a:p>
            <a:pPr algn="ctr"/>
            <a:r>
              <a:rPr lang="en-US" sz="2400" dirty="0" err="1" smtClean="0"/>
              <a:t>IDV</a:t>
            </a:r>
            <a:r>
              <a:rPr lang="en-US" sz="2400" dirty="0"/>
              <a:t>, Ferret, </a:t>
            </a:r>
            <a:r>
              <a:rPr lang="en-US" sz="2400" dirty="0" smtClean="0"/>
              <a:t>GMT</a:t>
            </a:r>
            <a:endParaRPr lang="en-US" sz="2400" dirty="0"/>
          </a:p>
        </p:txBody>
      </p:sp>
      <p:sp>
        <p:nvSpPr>
          <p:cNvPr id="8" name="Rectangle 14"/>
          <p:cNvSpPr>
            <a:spLocks noChangeArrowheads="1"/>
          </p:cNvSpPr>
          <p:nvPr/>
        </p:nvSpPr>
        <p:spPr bwMode="auto">
          <a:xfrm>
            <a:off x="934453" y="2601830"/>
            <a:ext cx="3124200" cy="762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dirty="0"/>
              <a:t>OPeNDAP</a:t>
            </a:r>
          </a:p>
        </p:txBody>
      </p:sp>
      <p:sp>
        <p:nvSpPr>
          <p:cNvPr id="10" name="Rectangle 10"/>
          <p:cNvSpPr>
            <a:spLocks noChangeArrowheads="1"/>
          </p:cNvSpPr>
          <p:nvPr/>
        </p:nvSpPr>
        <p:spPr bwMode="auto">
          <a:xfrm>
            <a:off x="4973053" y="5402180"/>
            <a:ext cx="3264568" cy="762000"/>
          </a:xfrm>
          <a:prstGeom prst="rect">
            <a:avLst/>
          </a:prstGeom>
          <a:solidFill>
            <a:schemeClr val="bg1"/>
          </a:solidFill>
          <a:ln w="9525">
            <a:solidFill>
              <a:schemeClr val="tx1"/>
            </a:solidFill>
            <a:miter lim="800000"/>
            <a:headEnd/>
            <a:tailEnd/>
          </a:ln>
          <a:effectLst/>
        </p:spPr>
        <p:txBody>
          <a:bodyPr wrap="none" anchor="ctr"/>
          <a:lstStyle/>
          <a:p>
            <a:pPr algn="ctr"/>
            <a:r>
              <a:rPr lang="en-US" sz="2400"/>
              <a:t>Geospatial Database</a:t>
            </a:r>
          </a:p>
        </p:txBody>
      </p:sp>
      <p:sp>
        <p:nvSpPr>
          <p:cNvPr id="11" name="Rectangle 11"/>
          <p:cNvSpPr>
            <a:spLocks noChangeArrowheads="1"/>
          </p:cNvSpPr>
          <p:nvPr/>
        </p:nvSpPr>
        <p:spPr bwMode="auto">
          <a:xfrm>
            <a:off x="4973053" y="4468730"/>
            <a:ext cx="3264568" cy="762000"/>
          </a:xfrm>
          <a:prstGeom prst="rect">
            <a:avLst/>
          </a:prstGeom>
          <a:solidFill>
            <a:schemeClr val="bg1"/>
          </a:solidFill>
          <a:ln w="9525">
            <a:solidFill>
              <a:schemeClr val="tx1"/>
            </a:solidFill>
            <a:miter lim="800000"/>
            <a:headEnd/>
            <a:tailEnd/>
          </a:ln>
          <a:effectLst/>
        </p:spPr>
        <p:txBody>
          <a:bodyPr wrap="none" anchor="ctr"/>
          <a:lstStyle/>
          <a:p>
            <a:pPr algn="ctr"/>
            <a:r>
              <a:rPr lang="en-US" sz="2400"/>
              <a:t>SQL</a:t>
            </a:r>
          </a:p>
        </p:txBody>
      </p:sp>
      <p:sp>
        <p:nvSpPr>
          <p:cNvPr id="12" name="Rectangle 12"/>
          <p:cNvSpPr>
            <a:spLocks noChangeArrowheads="1"/>
          </p:cNvSpPr>
          <p:nvPr/>
        </p:nvSpPr>
        <p:spPr bwMode="auto">
          <a:xfrm>
            <a:off x="4973053" y="3535280"/>
            <a:ext cx="3264568" cy="762000"/>
          </a:xfrm>
          <a:prstGeom prst="rect">
            <a:avLst/>
          </a:prstGeom>
          <a:solidFill>
            <a:schemeClr val="bg1"/>
          </a:solidFill>
          <a:ln w="9525">
            <a:solidFill>
              <a:schemeClr val="tx1"/>
            </a:solidFill>
            <a:miter lim="800000"/>
            <a:headEnd/>
            <a:tailEnd/>
          </a:ln>
          <a:effectLst/>
        </p:spPr>
        <p:txBody>
          <a:bodyPr wrap="none" anchor="ctr"/>
          <a:lstStyle/>
          <a:p>
            <a:pPr algn="ctr"/>
            <a:r>
              <a:rPr lang="en-US" sz="2400" dirty="0"/>
              <a:t>Community Data Models,</a:t>
            </a:r>
          </a:p>
          <a:p>
            <a:pPr algn="ctr"/>
            <a:r>
              <a:rPr lang="en-US" sz="2400" dirty="0"/>
              <a:t>Open GIS Specifications</a:t>
            </a:r>
          </a:p>
        </p:txBody>
      </p:sp>
      <p:sp>
        <p:nvSpPr>
          <p:cNvPr id="13" name="Rectangle 13"/>
          <p:cNvSpPr>
            <a:spLocks noChangeArrowheads="1"/>
          </p:cNvSpPr>
          <p:nvPr/>
        </p:nvSpPr>
        <p:spPr bwMode="auto">
          <a:xfrm>
            <a:off x="4973053" y="1668380"/>
            <a:ext cx="3264568" cy="762000"/>
          </a:xfrm>
          <a:prstGeom prst="rect">
            <a:avLst/>
          </a:prstGeom>
          <a:solidFill>
            <a:schemeClr val="bg1"/>
          </a:solidFill>
          <a:ln w="9525">
            <a:solidFill>
              <a:schemeClr val="tx1"/>
            </a:solidFill>
            <a:miter lim="800000"/>
            <a:headEnd/>
            <a:tailEnd/>
          </a:ln>
          <a:effectLst/>
        </p:spPr>
        <p:txBody>
          <a:bodyPr wrap="none" anchor="ctr"/>
          <a:lstStyle/>
          <a:p>
            <a:pPr algn="ctr"/>
            <a:r>
              <a:rPr lang="en-US" sz="2400"/>
              <a:t>ArcMap, ArcIMS,</a:t>
            </a:r>
          </a:p>
          <a:p>
            <a:pPr algn="ctr"/>
            <a:r>
              <a:rPr lang="en-US" sz="2400"/>
              <a:t>WMS, WFS, WCS</a:t>
            </a:r>
          </a:p>
        </p:txBody>
      </p:sp>
      <p:sp>
        <p:nvSpPr>
          <p:cNvPr id="14" name="Rectangle 15"/>
          <p:cNvSpPr>
            <a:spLocks noChangeArrowheads="1"/>
          </p:cNvSpPr>
          <p:nvPr/>
        </p:nvSpPr>
        <p:spPr bwMode="auto">
          <a:xfrm>
            <a:off x="4973053" y="2601830"/>
            <a:ext cx="3264568" cy="762000"/>
          </a:xfrm>
          <a:prstGeom prst="rect">
            <a:avLst/>
          </a:prstGeom>
          <a:solidFill>
            <a:schemeClr val="bg1"/>
          </a:solidFill>
          <a:ln w="9525">
            <a:solidFill>
              <a:schemeClr val="tx1"/>
            </a:solidFill>
            <a:miter lim="800000"/>
            <a:headEnd/>
            <a:tailEnd/>
          </a:ln>
          <a:effectLst/>
        </p:spPr>
        <p:txBody>
          <a:bodyPr wrap="none" anchor="ctr"/>
          <a:lstStyle/>
          <a:p>
            <a:pPr algn="ctr"/>
            <a:r>
              <a:rPr lang="en-US" sz="2400" dirty="0" err="1" smtClean="0"/>
              <a:t>GML</a:t>
            </a:r>
            <a:r>
              <a:rPr lang="en-US" sz="2400" dirty="0" smtClean="0"/>
              <a:t>, </a:t>
            </a:r>
            <a:r>
              <a:rPr lang="en-US" sz="2400" dirty="0" err="1" smtClean="0"/>
              <a:t>KML</a:t>
            </a:r>
            <a:r>
              <a:rPr lang="en-US" sz="2400" dirty="0" smtClean="0"/>
              <a:t>, </a:t>
            </a:r>
          </a:p>
          <a:p>
            <a:pPr algn="ctr"/>
            <a:r>
              <a:rPr lang="en-US" sz="2400" dirty="0" err="1" smtClean="0"/>
              <a:t>SimpleFeatures</a:t>
            </a:r>
            <a:endParaRPr lang="en-US" sz="2400" dirty="0"/>
          </a:p>
        </p:txBody>
      </p:sp>
      <p:sp>
        <p:nvSpPr>
          <p:cNvPr id="16" name="Rectangle 20"/>
          <p:cNvSpPr>
            <a:spLocks noChangeArrowheads="1"/>
          </p:cNvSpPr>
          <p:nvPr/>
        </p:nvSpPr>
        <p:spPr bwMode="auto">
          <a:xfrm>
            <a:off x="4325353" y="4757655"/>
            <a:ext cx="381000" cy="76200"/>
          </a:xfrm>
          <a:prstGeom prst="rect">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Rectangle 21"/>
          <p:cNvSpPr>
            <a:spLocks noChangeArrowheads="1"/>
          </p:cNvSpPr>
          <p:nvPr/>
        </p:nvSpPr>
        <p:spPr bwMode="auto">
          <a:xfrm>
            <a:off x="4325353" y="4865605"/>
            <a:ext cx="381000" cy="76200"/>
          </a:xfrm>
          <a:prstGeom prst="rect">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8" name="Group 23"/>
          <p:cNvGrpSpPr>
            <a:grpSpLocks/>
          </p:cNvGrpSpPr>
          <p:nvPr/>
        </p:nvGrpSpPr>
        <p:grpSpPr bwMode="auto">
          <a:xfrm>
            <a:off x="4325353" y="5691105"/>
            <a:ext cx="381000" cy="184150"/>
            <a:chOff x="3120" y="384"/>
            <a:chExt cx="240" cy="116"/>
          </a:xfrm>
          <a:noFill/>
        </p:grpSpPr>
        <p:sp>
          <p:nvSpPr>
            <p:cNvPr id="19" name="Rectangle 24"/>
            <p:cNvSpPr>
              <a:spLocks noChangeArrowheads="1"/>
            </p:cNvSpPr>
            <p:nvPr/>
          </p:nvSpPr>
          <p:spPr bwMode="auto">
            <a:xfrm>
              <a:off x="3120" y="384"/>
              <a:ext cx="240" cy="48"/>
            </a:xfrm>
            <a:prstGeom prst="rect">
              <a:avLst/>
            </a:pr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 name="Rectangle 25"/>
            <p:cNvSpPr>
              <a:spLocks noChangeArrowheads="1"/>
            </p:cNvSpPr>
            <p:nvPr/>
          </p:nvSpPr>
          <p:spPr bwMode="auto">
            <a:xfrm>
              <a:off x="3120" y="452"/>
              <a:ext cx="240" cy="48"/>
            </a:xfrm>
            <a:prstGeom prst="rect">
              <a:avLst/>
            </a:pr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2" name="Rectangle 30"/>
          <p:cNvSpPr>
            <a:spLocks noChangeArrowheads="1"/>
          </p:cNvSpPr>
          <p:nvPr/>
        </p:nvSpPr>
        <p:spPr bwMode="auto">
          <a:xfrm>
            <a:off x="4325353" y="3824205"/>
            <a:ext cx="381000" cy="76200"/>
          </a:xfrm>
          <a:prstGeom prst="rect">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 name="Rectangle 31"/>
          <p:cNvSpPr>
            <a:spLocks noChangeArrowheads="1"/>
          </p:cNvSpPr>
          <p:nvPr/>
        </p:nvSpPr>
        <p:spPr bwMode="auto">
          <a:xfrm>
            <a:off x="4325353" y="3932155"/>
            <a:ext cx="381000" cy="76200"/>
          </a:xfrm>
          <a:prstGeom prst="rect">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 name="Rectangle 33"/>
          <p:cNvSpPr>
            <a:spLocks noChangeArrowheads="1"/>
          </p:cNvSpPr>
          <p:nvPr/>
        </p:nvSpPr>
        <p:spPr bwMode="auto">
          <a:xfrm>
            <a:off x="4325353" y="2890755"/>
            <a:ext cx="381000" cy="76200"/>
          </a:xfrm>
          <a:prstGeom prst="rect">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Rectangle 34"/>
          <p:cNvSpPr>
            <a:spLocks noChangeArrowheads="1"/>
          </p:cNvSpPr>
          <p:nvPr/>
        </p:nvSpPr>
        <p:spPr bwMode="auto">
          <a:xfrm>
            <a:off x="4325353" y="2998705"/>
            <a:ext cx="381000" cy="76200"/>
          </a:xfrm>
          <a:prstGeom prst="rect">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 name="Rectangle 36"/>
          <p:cNvSpPr>
            <a:spLocks noChangeArrowheads="1"/>
          </p:cNvSpPr>
          <p:nvPr/>
        </p:nvSpPr>
        <p:spPr bwMode="auto">
          <a:xfrm>
            <a:off x="4325353" y="1957305"/>
            <a:ext cx="381000" cy="76200"/>
          </a:xfrm>
          <a:prstGeom prst="rect">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 name="Rectangle 37"/>
          <p:cNvSpPr>
            <a:spLocks noChangeArrowheads="1"/>
          </p:cNvSpPr>
          <p:nvPr/>
        </p:nvSpPr>
        <p:spPr bwMode="auto">
          <a:xfrm>
            <a:off x="4325353" y="2065255"/>
            <a:ext cx="381000" cy="76200"/>
          </a:xfrm>
          <a:prstGeom prst="rect">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 name="Rectangle 40"/>
          <p:cNvSpPr>
            <a:spLocks noChangeArrowheads="1"/>
          </p:cNvSpPr>
          <p:nvPr/>
        </p:nvSpPr>
        <p:spPr bwMode="auto">
          <a:xfrm>
            <a:off x="1295400" y="1022685"/>
            <a:ext cx="25146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3600" dirty="0" err="1" smtClean="0"/>
              <a:t>HDF</a:t>
            </a:r>
            <a:r>
              <a:rPr lang="en-US" sz="3600" dirty="0" smtClean="0"/>
              <a:t>/netCDF</a:t>
            </a:r>
            <a:endParaRPr lang="en-US" sz="3600" dirty="0"/>
          </a:p>
        </p:txBody>
      </p:sp>
      <p:sp>
        <p:nvSpPr>
          <p:cNvPr id="31" name="Rectangle 41"/>
          <p:cNvSpPr>
            <a:spLocks noChangeArrowheads="1"/>
          </p:cNvSpPr>
          <p:nvPr/>
        </p:nvSpPr>
        <p:spPr bwMode="auto">
          <a:xfrm>
            <a:off x="5334000" y="1022685"/>
            <a:ext cx="25146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3600"/>
              <a:t>GIS</a:t>
            </a:r>
          </a:p>
        </p:txBody>
      </p:sp>
      <p:sp>
        <p:nvSpPr>
          <p:cNvPr id="32" name="Rectangle 31"/>
          <p:cNvSpPr/>
          <p:nvPr/>
        </p:nvSpPr>
        <p:spPr>
          <a:xfrm>
            <a:off x="505327" y="3457074"/>
            <a:ext cx="8013032" cy="90637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463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dissolve">
                                      <p:cBhvr>
                                        <p:cTn id="10" dur="500"/>
                                        <p:tgtEl>
                                          <p:spTgt spid="3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par>
                                <p:cTn id="14" presetID="9"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dissolve">
                                      <p:cBhvr>
                                        <p:cTn id="16" dur="500"/>
                                        <p:tgtEl>
                                          <p:spTgt spid="18"/>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dissolve">
                                      <p:cBhvr>
                                        <p:cTn id="24" dur="500"/>
                                        <p:tgtEl>
                                          <p:spTgt spid="5"/>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dissolve">
                                      <p:cBhvr>
                                        <p:cTn id="27" dur="500"/>
                                        <p:tgtEl>
                                          <p:spTgt spid="17"/>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dissolve">
                                      <p:cBhvr>
                                        <p:cTn id="30" dur="500"/>
                                        <p:tgtEl>
                                          <p:spTgt spid="16"/>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dissolv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dissolve">
                                      <p:cBhvr>
                                        <p:cTn id="38" dur="500"/>
                                        <p:tgtEl>
                                          <p:spTgt spid="6"/>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dissolve">
                                      <p:cBhvr>
                                        <p:cTn id="41" dur="500"/>
                                        <p:tgtEl>
                                          <p:spTgt spid="22"/>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dissolve">
                                      <p:cBhvr>
                                        <p:cTn id="44" dur="500"/>
                                        <p:tgtEl>
                                          <p:spTgt spid="23"/>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dissolv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dissolve">
                                      <p:cBhvr>
                                        <p:cTn id="52" dur="500"/>
                                        <p:tgtEl>
                                          <p:spTgt spid="7"/>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dissolve">
                                      <p:cBhvr>
                                        <p:cTn id="55" dur="500"/>
                                        <p:tgtEl>
                                          <p:spTgt spid="8"/>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dissolve">
                                      <p:cBhvr>
                                        <p:cTn id="58" dur="500"/>
                                        <p:tgtEl>
                                          <p:spTgt spid="13"/>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dissolve">
                                      <p:cBhvr>
                                        <p:cTn id="61" dur="500"/>
                                        <p:tgtEl>
                                          <p:spTgt spid="14"/>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dissolve">
                                      <p:cBhvr>
                                        <p:cTn id="64" dur="500"/>
                                        <p:tgtEl>
                                          <p:spTgt spid="25"/>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dissolve">
                                      <p:cBhvr>
                                        <p:cTn id="67" dur="500"/>
                                        <p:tgtEl>
                                          <p:spTgt spid="26"/>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dissolve">
                                      <p:cBhvr>
                                        <p:cTn id="70" dur="500"/>
                                        <p:tgtEl>
                                          <p:spTgt spid="28"/>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dissolve">
                                      <p:cBhvr>
                                        <p:cTn id="73" dur="500"/>
                                        <p:tgtEl>
                                          <p:spTgt spid="29"/>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dissolve">
                                      <p:cBhvr>
                                        <p:cTn id="7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P spid="11" grpId="0" animBg="1"/>
      <p:bldP spid="12" grpId="0" animBg="1"/>
      <p:bldP spid="13" grpId="0" animBg="1"/>
      <p:bldP spid="14" grpId="0" animBg="1"/>
      <p:bldP spid="16" grpId="0" animBg="1"/>
      <p:bldP spid="17" grpId="0" animBg="1"/>
      <p:bldP spid="22" grpId="0" animBg="1"/>
      <p:bldP spid="23" grpId="0" animBg="1"/>
      <p:bldP spid="25" grpId="0" animBg="1"/>
      <p:bldP spid="26" grpId="0" animBg="1"/>
      <p:bldP spid="28" grpId="0" animBg="1"/>
      <p:bldP spid="29" grpId="0" animBg="1"/>
      <p:bldP spid="30" grpId="0"/>
      <p:bldP spid="31" grpId="0"/>
      <p:bldP spid="32"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353285" y="271942"/>
            <a:ext cx="7086600" cy="647700"/>
          </a:xfrm>
        </p:spPr>
        <p:txBody>
          <a:bodyPr>
            <a:normAutofit/>
          </a:bodyPr>
          <a:lstStyle/>
          <a:p>
            <a:pPr algn="l"/>
            <a:r>
              <a:rPr lang="en-US" sz="3600" dirty="0" smtClean="0"/>
              <a:t>The </a:t>
            </a:r>
            <a:r>
              <a:rPr lang="en-US" sz="3600" dirty="0"/>
              <a:t>ISO Metadata Standard (19115)</a:t>
            </a:r>
          </a:p>
        </p:txBody>
      </p:sp>
      <p:pic>
        <p:nvPicPr>
          <p:cNvPr id="329733" name="Picture 5" descr="ReferenceSystem"/>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955925" y="1287463"/>
            <a:ext cx="3151188" cy="3346450"/>
          </a:xfrm>
          <a:prstGeom prst="rect">
            <a:avLst/>
          </a:prstGeom>
          <a:noFill/>
          <a:ln w="9525">
            <a:noFill/>
            <a:miter lim="800000"/>
            <a:headEnd/>
            <a:tailEnd/>
          </a:ln>
        </p:spPr>
      </p:pic>
      <p:pic>
        <p:nvPicPr>
          <p:cNvPr id="329734" name="Picture 6" descr="contentInformation"/>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84263" y="1312863"/>
            <a:ext cx="2770187" cy="3455987"/>
          </a:xfrm>
          <a:prstGeom prst="rect">
            <a:avLst/>
          </a:prstGeom>
          <a:noFill/>
          <a:ln w="9525">
            <a:noFill/>
            <a:miter lim="800000"/>
            <a:headEnd/>
            <a:tailEnd/>
          </a:ln>
        </p:spPr>
      </p:pic>
      <p:pic>
        <p:nvPicPr>
          <p:cNvPr id="329735" name="Picture 7" descr="dataQuality"/>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678238" y="2317750"/>
            <a:ext cx="3284537" cy="2276475"/>
          </a:xfrm>
          <a:prstGeom prst="rect">
            <a:avLst/>
          </a:prstGeom>
          <a:noFill/>
          <a:ln w="9525">
            <a:noFill/>
            <a:miter lim="800000"/>
            <a:headEnd/>
            <a:tailEnd/>
          </a:ln>
        </p:spPr>
      </p:pic>
      <p:pic>
        <p:nvPicPr>
          <p:cNvPr id="329736" name="Picture 8" descr="distribution"/>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991100" y="3074988"/>
            <a:ext cx="3475038" cy="2898775"/>
          </a:xfrm>
          <a:prstGeom prst="rect">
            <a:avLst/>
          </a:prstGeom>
          <a:noFill/>
          <a:ln w="9525">
            <a:noFill/>
            <a:miter lim="800000"/>
            <a:headEnd/>
            <a:tailEnd/>
          </a:ln>
        </p:spPr>
      </p:pic>
      <p:pic>
        <p:nvPicPr>
          <p:cNvPr id="329737" name="Picture 9" descr="extent"/>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60375" y="4014788"/>
            <a:ext cx="3475038" cy="1943100"/>
          </a:xfrm>
          <a:prstGeom prst="rect">
            <a:avLst/>
          </a:prstGeom>
          <a:noFill/>
          <a:ln w="9525">
            <a:noFill/>
            <a:miter lim="800000"/>
            <a:headEnd/>
            <a:tailEnd/>
          </a:ln>
        </p:spPr>
      </p:pic>
      <p:pic>
        <p:nvPicPr>
          <p:cNvPr id="329738" name="Picture 10" descr="Identification"/>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5544757" y="1709738"/>
            <a:ext cx="2693988" cy="3441700"/>
          </a:xfrm>
          <a:prstGeom prst="rect">
            <a:avLst/>
          </a:prstGeom>
          <a:noFill/>
          <a:ln w="9525">
            <a:noFill/>
            <a:miter lim="800000"/>
            <a:headEnd/>
            <a:tailEnd/>
          </a:ln>
        </p:spPr>
      </p:pic>
      <p:pic>
        <p:nvPicPr>
          <p:cNvPr id="329739" name="Picture 11" descr="metadata"/>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457200" y="1223963"/>
            <a:ext cx="3460750" cy="2717800"/>
          </a:xfrm>
          <a:prstGeom prst="rect">
            <a:avLst/>
          </a:prstGeom>
          <a:noFill/>
          <a:ln w="9525">
            <a:noFill/>
            <a:miter lim="800000"/>
            <a:headEnd/>
            <a:tailEnd/>
          </a:ln>
        </p:spPr>
      </p:pic>
      <p:pic>
        <p:nvPicPr>
          <p:cNvPr id="11" name="Picture 10" descr="unidata25.jpg"/>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18083" y="1517650"/>
            <a:ext cx="3102546" cy="242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20712" y="2582863"/>
            <a:ext cx="2467476" cy="3289968"/>
          </a:xfrm>
          <a:prstGeom prst="rect">
            <a:avLst/>
          </a:prstGeom>
        </p:spPr>
      </p:pic>
      <p:pic>
        <p:nvPicPr>
          <p:cNvPr id="3" name="Picture 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143960" y="4633913"/>
            <a:ext cx="2495847" cy="1597342"/>
          </a:xfrm>
          <a:prstGeom prst="rect">
            <a:avLst/>
          </a:prstGeom>
          <a:ln>
            <a:solidFill>
              <a:schemeClr val="tx1"/>
            </a:solidFill>
          </a:ln>
        </p:spPr>
      </p:pic>
      <p:pic>
        <p:nvPicPr>
          <p:cNvPr id="4" name="Picture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183336" y="1682320"/>
            <a:ext cx="3405396" cy="2717071"/>
          </a:xfrm>
          <a:prstGeom prst="rect">
            <a:avLst/>
          </a:prstGeom>
          <a:ln>
            <a:solidFill>
              <a:schemeClr val="tx1"/>
            </a:solidFill>
          </a:ln>
        </p:spPr>
      </p:pic>
    </p:spTree>
    <p:extLst>
      <p:ext uri="{BB962C8B-B14F-4D97-AF65-F5344CB8AC3E}">
        <p14:creationId xmlns:p14="http://schemas.microsoft.com/office/powerpoint/2010/main" val="3597548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9739"/>
                                        </p:tgtEl>
                                        <p:attrNameLst>
                                          <p:attrName>style.visibility</p:attrName>
                                        </p:attrNameLst>
                                      </p:cBhvr>
                                      <p:to>
                                        <p:strVal val="visible"/>
                                      </p:to>
                                    </p:set>
                                    <p:animEffect transition="in" filter="dissolve">
                                      <p:cBhvr>
                                        <p:cTn id="7" dur="500"/>
                                        <p:tgtEl>
                                          <p:spTgt spid="3297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29738"/>
                                        </p:tgtEl>
                                        <p:attrNameLst>
                                          <p:attrName>style.visibility</p:attrName>
                                        </p:attrNameLst>
                                      </p:cBhvr>
                                      <p:to>
                                        <p:strVal val="visible"/>
                                      </p:to>
                                    </p:set>
                                    <p:animEffect transition="in" filter="dissolve">
                                      <p:cBhvr>
                                        <p:cTn id="12" dur="500"/>
                                        <p:tgtEl>
                                          <p:spTgt spid="329738"/>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329733"/>
                                        </p:tgtEl>
                                        <p:attrNameLst>
                                          <p:attrName>style.visibility</p:attrName>
                                        </p:attrNameLst>
                                      </p:cBhvr>
                                      <p:to>
                                        <p:strVal val="visible"/>
                                      </p:to>
                                    </p:set>
                                    <p:animEffect transition="in" filter="dissolve">
                                      <p:cBhvr>
                                        <p:cTn id="16" dur="500"/>
                                        <p:tgtEl>
                                          <p:spTgt spid="329733"/>
                                        </p:tgtEl>
                                      </p:cBhvr>
                                    </p:animEffect>
                                  </p:childTnLst>
                                </p:cTn>
                              </p:par>
                            </p:childTnLst>
                          </p:cTn>
                        </p:par>
                        <p:par>
                          <p:cTn id="17" fill="hold">
                            <p:stCondLst>
                              <p:cond delay="1000"/>
                            </p:stCondLst>
                            <p:childTnLst>
                              <p:par>
                                <p:cTn id="18" presetID="9" presetClass="entr" presetSubtype="0" fill="hold" nodeType="afterEffect">
                                  <p:stCondLst>
                                    <p:cond delay="0"/>
                                  </p:stCondLst>
                                  <p:childTnLst>
                                    <p:set>
                                      <p:cBhvr>
                                        <p:cTn id="19" dur="1" fill="hold">
                                          <p:stCondLst>
                                            <p:cond delay="0"/>
                                          </p:stCondLst>
                                        </p:cTn>
                                        <p:tgtEl>
                                          <p:spTgt spid="329734"/>
                                        </p:tgtEl>
                                        <p:attrNameLst>
                                          <p:attrName>style.visibility</p:attrName>
                                        </p:attrNameLst>
                                      </p:cBhvr>
                                      <p:to>
                                        <p:strVal val="visible"/>
                                      </p:to>
                                    </p:set>
                                    <p:animEffect transition="in" filter="dissolve">
                                      <p:cBhvr>
                                        <p:cTn id="20" dur="500"/>
                                        <p:tgtEl>
                                          <p:spTgt spid="329734"/>
                                        </p:tgtEl>
                                      </p:cBhvr>
                                    </p:animEffect>
                                  </p:childTnLst>
                                </p:cTn>
                              </p:par>
                            </p:childTnLst>
                          </p:cTn>
                        </p:par>
                        <p:par>
                          <p:cTn id="21" fill="hold">
                            <p:stCondLst>
                              <p:cond delay="1500"/>
                            </p:stCondLst>
                            <p:childTnLst>
                              <p:par>
                                <p:cTn id="22" presetID="9" presetClass="entr" presetSubtype="0" fill="hold" nodeType="afterEffect">
                                  <p:stCondLst>
                                    <p:cond delay="0"/>
                                  </p:stCondLst>
                                  <p:childTnLst>
                                    <p:set>
                                      <p:cBhvr>
                                        <p:cTn id="23" dur="1" fill="hold">
                                          <p:stCondLst>
                                            <p:cond delay="0"/>
                                          </p:stCondLst>
                                        </p:cTn>
                                        <p:tgtEl>
                                          <p:spTgt spid="329735"/>
                                        </p:tgtEl>
                                        <p:attrNameLst>
                                          <p:attrName>style.visibility</p:attrName>
                                        </p:attrNameLst>
                                      </p:cBhvr>
                                      <p:to>
                                        <p:strVal val="visible"/>
                                      </p:to>
                                    </p:set>
                                    <p:animEffect transition="in" filter="dissolve">
                                      <p:cBhvr>
                                        <p:cTn id="24" dur="500"/>
                                        <p:tgtEl>
                                          <p:spTgt spid="329735"/>
                                        </p:tgtEl>
                                      </p:cBhvr>
                                    </p:animEffect>
                                  </p:childTnLst>
                                </p:cTn>
                              </p:par>
                            </p:childTnLst>
                          </p:cTn>
                        </p:par>
                        <p:par>
                          <p:cTn id="25" fill="hold">
                            <p:stCondLst>
                              <p:cond delay="2000"/>
                            </p:stCondLst>
                            <p:childTnLst>
                              <p:par>
                                <p:cTn id="26" presetID="9" presetClass="entr" presetSubtype="0" fill="hold" nodeType="afterEffect">
                                  <p:stCondLst>
                                    <p:cond delay="0"/>
                                  </p:stCondLst>
                                  <p:childTnLst>
                                    <p:set>
                                      <p:cBhvr>
                                        <p:cTn id="27" dur="1" fill="hold">
                                          <p:stCondLst>
                                            <p:cond delay="0"/>
                                          </p:stCondLst>
                                        </p:cTn>
                                        <p:tgtEl>
                                          <p:spTgt spid="329737"/>
                                        </p:tgtEl>
                                        <p:attrNameLst>
                                          <p:attrName>style.visibility</p:attrName>
                                        </p:attrNameLst>
                                      </p:cBhvr>
                                      <p:to>
                                        <p:strVal val="visible"/>
                                      </p:to>
                                    </p:set>
                                    <p:animEffect transition="in" filter="dissolve">
                                      <p:cBhvr>
                                        <p:cTn id="28" dur="500"/>
                                        <p:tgtEl>
                                          <p:spTgt spid="329737"/>
                                        </p:tgtEl>
                                      </p:cBhvr>
                                    </p:animEffect>
                                  </p:childTnLst>
                                </p:cTn>
                              </p:par>
                            </p:childTnLst>
                          </p:cTn>
                        </p:par>
                        <p:par>
                          <p:cTn id="29" fill="hold">
                            <p:stCondLst>
                              <p:cond delay="2500"/>
                            </p:stCondLst>
                            <p:childTnLst>
                              <p:par>
                                <p:cTn id="30" presetID="9" presetClass="entr" presetSubtype="0" fill="hold" nodeType="afterEffect">
                                  <p:stCondLst>
                                    <p:cond delay="0"/>
                                  </p:stCondLst>
                                  <p:childTnLst>
                                    <p:set>
                                      <p:cBhvr>
                                        <p:cTn id="31" dur="1" fill="hold">
                                          <p:stCondLst>
                                            <p:cond delay="0"/>
                                          </p:stCondLst>
                                        </p:cTn>
                                        <p:tgtEl>
                                          <p:spTgt spid="329736"/>
                                        </p:tgtEl>
                                        <p:attrNameLst>
                                          <p:attrName>style.visibility</p:attrName>
                                        </p:attrNameLst>
                                      </p:cBhvr>
                                      <p:to>
                                        <p:strVal val="visible"/>
                                      </p:to>
                                    </p:set>
                                    <p:animEffect transition="in" filter="dissolve">
                                      <p:cBhvr>
                                        <p:cTn id="32" dur="500"/>
                                        <p:tgtEl>
                                          <p:spTgt spid="329736"/>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dissolv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dissolve">
                                      <p:cBhvr>
                                        <p:cTn id="42" dur="5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dissolve">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dissolve">
                                      <p:cBhvr>
                                        <p:cTn id="5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353285" y="271942"/>
            <a:ext cx="7086600" cy="647700"/>
          </a:xfrm>
        </p:spPr>
        <p:txBody>
          <a:bodyPr>
            <a:normAutofit/>
          </a:bodyPr>
          <a:lstStyle/>
          <a:p>
            <a:pPr algn="l"/>
            <a:r>
              <a:rPr lang="en-US" sz="3600" dirty="0" smtClean="0"/>
              <a:t>The </a:t>
            </a:r>
            <a:r>
              <a:rPr lang="en-US" sz="3600" dirty="0"/>
              <a:t>ISO Metadata Standard (19115)</a:t>
            </a:r>
          </a:p>
        </p:txBody>
      </p:sp>
      <p:pic>
        <p:nvPicPr>
          <p:cNvPr id="329733" name="Picture 5" descr="ReferenceSystem"/>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955925" y="1287463"/>
            <a:ext cx="3151188" cy="3346450"/>
          </a:xfrm>
          <a:prstGeom prst="rect">
            <a:avLst/>
          </a:prstGeom>
          <a:noFill/>
          <a:ln w="9525">
            <a:noFill/>
            <a:miter lim="800000"/>
            <a:headEnd/>
            <a:tailEnd/>
          </a:ln>
        </p:spPr>
      </p:pic>
      <p:pic>
        <p:nvPicPr>
          <p:cNvPr id="329734" name="Picture 6" descr="contentInformation"/>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84263" y="1312863"/>
            <a:ext cx="2770187" cy="3455987"/>
          </a:xfrm>
          <a:prstGeom prst="rect">
            <a:avLst/>
          </a:prstGeom>
          <a:noFill/>
          <a:ln w="9525">
            <a:noFill/>
            <a:miter lim="800000"/>
            <a:headEnd/>
            <a:tailEnd/>
          </a:ln>
        </p:spPr>
      </p:pic>
      <p:pic>
        <p:nvPicPr>
          <p:cNvPr id="329735" name="Picture 7" descr="dataQuality"/>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678238" y="2317750"/>
            <a:ext cx="3284537" cy="2276475"/>
          </a:xfrm>
          <a:prstGeom prst="rect">
            <a:avLst/>
          </a:prstGeom>
          <a:noFill/>
          <a:ln w="9525">
            <a:noFill/>
            <a:miter lim="800000"/>
            <a:headEnd/>
            <a:tailEnd/>
          </a:ln>
        </p:spPr>
      </p:pic>
      <p:pic>
        <p:nvPicPr>
          <p:cNvPr id="329736" name="Picture 8" descr="distribution"/>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991100" y="3074988"/>
            <a:ext cx="3475038" cy="2898775"/>
          </a:xfrm>
          <a:prstGeom prst="rect">
            <a:avLst/>
          </a:prstGeom>
          <a:noFill/>
          <a:ln w="9525">
            <a:noFill/>
            <a:miter lim="800000"/>
            <a:headEnd/>
            <a:tailEnd/>
          </a:ln>
        </p:spPr>
      </p:pic>
      <p:pic>
        <p:nvPicPr>
          <p:cNvPr id="329737" name="Picture 9" descr="extent"/>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60375" y="4014788"/>
            <a:ext cx="3475038" cy="1943100"/>
          </a:xfrm>
          <a:prstGeom prst="rect">
            <a:avLst/>
          </a:prstGeom>
          <a:noFill/>
          <a:ln w="9525">
            <a:noFill/>
            <a:miter lim="800000"/>
            <a:headEnd/>
            <a:tailEnd/>
          </a:ln>
        </p:spPr>
      </p:pic>
      <p:pic>
        <p:nvPicPr>
          <p:cNvPr id="329738" name="Picture 10" descr="Identification"/>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5544757" y="1709738"/>
            <a:ext cx="2693988" cy="3441700"/>
          </a:xfrm>
          <a:prstGeom prst="rect">
            <a:avLst/>
          </a:prstGeom>
          <a:noFill/>
          <a:ln w="9525">
            <a:noFill/>
            <a:miter lim="800000"/>
            <a:headEnd/>
            <a:tailEnd/>
          </a:ln>
        </p:spPr>
      </p:pic>
      <p:pic>
        <p:nvPicPr>
          <p:cNvPr id="329739" name="Picture 11" descr="metadata"/>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457200" y="1223963"/>
            <a:ext cx="3460750" cy="2717800"/>
          </a:xfrm>
          <a:prstGeom prst="rect">
            <a:avLst/>
          </a:prstGeom>
          <a:noFill/>
          <a:ln w="9525">
            <a:noFill/>
            <a:miter lim="800000"/>
            <a:headEnd/>
            <a:tailEnd/>
          </a:ln>
        </p:spPr>
      </p:pic>
      <p:pic>
        <p:nvPicPr>
          <p:cNvPr id="11" name="Picture 10" descr="unidata25.jpg"/>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18083" y="1517650"/>
            <a:ext cx="3102546" cy="242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20712" y="2582863"/>
            <a:ext cx="2467476" cy="3289968"/>
          </a:xfrm>
          <a:prstGeom prst="rect">
            <a:avLst/>
          </a:prstGeom>
        </p:spPr>
      </p:pic>
      <p:pic>
        <p:nvPicPr>
          <p:cNvPr id="3" name="Picture 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143960" y="4633913"/>
            <a:ext cx="2495847" cy="1597342"/>
          </a:xfrm>
          <a:prstGeom prst="rect">
            <a:avLst/>
          </a:prstGeom>
          <a:ln>
            <a:solidFill>
              <a:schemeClr val="tx1"/>
            </a:solidFill>
          </a:ln>
        </p:spPr>
      </p:pic>
      <p:pic>
        <p:nvPicPr>
          <p:cNvPr id="4" name="Picture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183336" y="1682320"/>
            <a:ext cx="3405396" cy="2717071"/>
          </a:xfrm>
          <a:prstGeom prst="rect">
            <a:avLst/>
          </a:prstGeom>
          <a:ln>
            <a:solidFill>
              <a:schemeClr val="tx1"/>
            </a:solidFill>
          </a:ln>
        </p:spPr>
      </p:pic>
      <p:grpSp>
        <p:nvGrpSpPr>
          <p:cNvPr id="14" name="Group 5"/>
          <p:cNvGrpSpPr>
            <a:grpSpLocks/>
          </p:cNvGrpSpPr>
          <p:nvPr/>
        </p:nvGrpSpPr>
        <p:grpSpPr bwMode="auto">
          <a:xfrm>
            <a:off x="595087" y="1440845"/>
            <a:ext cx="2869532" cy="1600011"/>
            <a:chOff x="431800" y="2422811"/>
            <a:chExt cx="8248431" cy="1600053"/>
          </a:xfrm>
          <a:solidFill>
            <a:schemeClr val="bg1"/>
          </a:solidFill>
          <a:effectLst>
            <a:outerShdw blurRad="50800" dist="63500" dir="2700000" algn="ctr" rotWithShape="0">
              <a:srgbClr val="000000">
                <a:alpha val="40000"/>
              </a:srgbClr>
            </a:outerShdw>
          </a:effectLst>
        </p:grpSpPr>
        <p:sp>
          <p:nvSpPr>
            <p:cNvPr id="15" name="Text Box 5"/>
            <p:cNvSpPr txBox="1">
              <a:spLocks noChangeArrowheads="1"/>
            </p:cNvSpPr>
            <p:nvPr/>
          </p:nvSpPr>
          <p:spPr bwMode="auto">
            <a:xfrm>
              <a:off x="431800" y="2422811"/>
              <a:ext cx="8247063" cy="461677"/>
            </a:xfrm>
            <a:prstGeom prst="rect">
              <a:avLst/>
            </a:prstGeom>
            <a:grpFill/>
            <a:ln w="9525">
              <a:solidFill>
                <a:schemeClr val="tx1"/>
              </a:solidFill>
              <a:miter lim="800000"/>
              <a:headEnd/>
              <a:tailEnd/>
            </a:ln>
          </p:spPr>
          <p:txBody>
            <a:bodyPr>
              <a:spAutoFit/>
            </a:bodyPr>
            <a:lstStyle/>
            <a:p>
              <a:pPr algn="ctr"/>
              <a:r>
                <a:rPr lang="en-US" sz="1200" dirty="0">
                  <a:latin typeface="Calibri" pitchFamily="34" charset="0"/>
                  <a:ea typeface="ＭＳ Ｐゴシック" pitchFamily="1" charset="-128"/>
                </a:rPr>
                <a:t>&lt;&lt;</a:t>
              </a:r>
              <a:r>
                <a:rPr lang="en-US" sz="1200" dirty="0" err="1">
                  <a:latin typeface="Calibri" pitchFamily="34" charset="0"/>
                  <a:ea typeface="ＭＳ Ｐゴシック" pitchFamily="1" charset="-128"/>
                </a:rPr>
                <a:t>DataType</a:t>
              </a:r>
              <a:r>
                <a:rPr lang="en-US" sz="1200" dirty="0">
                  <a:latin typeface="Calibri" pitchFamily="34" charset="0"/>
                  <a:ea typeface="ＭＳ Ｐゴシック" pitchFamily="1" charset="-128"/>
                </a:rPr>
                <a:t>&gt;&gt;</a:t>
              </a:r>
            </a:p>
            <a:p>
              <a:pPr algn="ctr"/>
              <a:r>
                <a:rPr lang="en-US" sz="1200" dirty="0" err="1">
                  <a:latin typeface="Calibri" pitchFamily="34" charset="0"/>
                  <a:ea typeface="ＭＳ Ｐゴシック" pitchFamily="1" charset="-128"/>
                </a:rPr>
                <a:t>CI_ResponsibleParty</a:t>
              </a:r>
              <a:endParaRPr lang="en-US" sz="1200" dirty="0">
                <a:latin typeface="Calibri" pitchFamily="34" charset="0"/>
                <a:ea typeface="ＭＳ Ｐゴシック" pitchFamily="1" charset="-128"/>
              </a:endParaRPr>
            </a:p>
          </p:txBody>
        </p:sp>
        <p:sp>
          <p:nvSpPr>
            <p:cNvPr id="16" name="Text Box 6"/>
            <p:cNvSpPr txBox="1">
              <a:spLocks noChangeArrowheads="1"/>
            </p:cNvSpPr>
            <p:nvPr/>
          </p:nvSpPr>
          <p:spPr bwMode="auto">
            <a:xfrm>
              <a:off x="431800" y="2884488"/>
              <a:ext cx="8247063" cy="1015690"/>
            </a:xfrm>
            <a:prstGeom prst="rect">
              <a:avLst/>
            </a:prstGeom>
            <a:grpFill/>
            <a:ln w="9525">
              <a:solidFill>
                <a:schemeClr val="tx1"/>
              </a:solidFill>
              <a:miter lim="800000"/>
              <a:headEnd/>
              <a:tailEnd/>
            </a:ln>
          </p:spPr>
          <p:txBody>
            <a:bodyPr>
              <a:spAutoFit/>
            </a:bodyPr>
            <a:lstStyle/>
            <a:p>
              <a:r>
                <a:rPr lang="en-US" sz="1200" dirty="0">
                  <a:latin typeface="Calibri" pitchFamily="34" charset="0"/>
                  <a:ea typeface="ＭＳ Ｐゴシック" pitchFamily="1" charset="-128"/>
                </a:rPr>
                <a:t>+ </a:t>
              </a:r>
              <a:r>
                <a:rPr lang="en-US" sz="1200" dirty="0" err="1">
                  <a:latin typeface="Calibri" pitchFamily="34" charset="0"/>
                  <a:ea typeface="ＭＳ Ｐゴシック" pitchFamily="1" charset="-128"/>
                </a:rPr>
                <a:t>individualName</a:t>
              </a:r>
              <a:r>
                <a:rPr lang="en-US" sz="1200" dirty="0">
                  <a:latin typeface="Calibri" pitchFamily="34" charset="0"/>
                  <a:ea typeface="ＭＳ Ｐゴシック" pitchFamily="1" charset="-128"/>
                </a:rPr>
                <a:t> [0..1]: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a:t>
              </a:r>
              <a:r>
                <a:rPr lang="en-US" sz="1200" dirty="0" err="1">
                  <a:latin typeface="Calibri" pitchFamily="34" charset="0"/>
                  <a:ea typeface="ＭＳ Ｐゴシック" pitchFamily="1" charset="-128"/>
                </a:rPr>
                <a:t>organisationName</a:t>
              </a:r>
              <a:r>
                <a:rPr lang="en-US" sz="1200" dirty="0">
                  <a:latin typeface="Calibri" pitchFamily="34" charset="0"/>
                  <a:ea typeface="ＭＳ Ｐゴシック" pitchFamily="1" charset="-128"/>
                </a:rPr>
                <a:t> [0..1]: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a:t>
              </a:r>
              <a:r>
                <a:rPr lang="en-US" sz="1200" dirty="0" err="1">
                  <a:latin typeface="Calibri" pitchFamily="34" charset="0"/>
                  <a:ea typeface="ＭＳ Ｐゴシック" pitchFamily="1" charset="-128"/>
                </a:rPr>
                <a:t>positionName</a:t>
              </a:r>
              <a:r>
                <a:rPr lang="en-US" sz="1200" dirty="0">
                  <a:latin typeface="Calibri" pitchFamily="34" charset="0"/>
                  <a:ea typeface="ＭＳ Ｐゴシック" pitchFamily="1" charset="-128"/>
                </a:rPr>
                <a:t> [0..1]: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a:t>
              </a:r>
              <a:r>
                <a:rPr lang="en-US" sz="1200" dirty="0" err="1">
                  <a:latin typeface="Calibri" pitchFamily="34" charset="0"/>
                  <a:ea typeface="ＭＳ Ｐゴシック" pitchFamily="1" charset="-128"/>
                </a:rPr>
                <a:t>contactInfo</a:t>
              </a:r>
              <a:r>
                <a:rPr lang="en-US" sz="1200" dirty="0">
                  <a:latin typeface="Calibri" pitchFamily="34" charset="0"/>
                  <a:ea typeface="ＭＳ Ｐゴシック" pitchFamily="1" charset="-128"/>
                </a:rPr>
                <a:t> [0..1]: </a:t>
              </a:r>
              <a:r>
                <a:rPr lang="en-US" sz="1200" dirty="0" err="1">
                  <a:latin typeface="Calibri" pitchFamily="34" charset="0"/>
                  <a:ea typeface="ＭＳ Ｐゴシック" pitchFamily="1" charset="-128"/>
                </a:rPr>
                <a:t>CI_Contact</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role: </a:t>
              </a:r>
              <a:r>
                <a:rPr lang="en-US" sz="1200" dirty="0" err="1">
                  <a:latin typeface="Calibri" pitchFamily="34" charset="0"/>
                  <a:ea typeface="ＭＳ Ｐゴシック" pitchFamily="1" charset="-128"/>
                </a:rPr>
                <a:t>CI_RoleCode</a:t>
              </a:r>
              <a:endParaRPr lang="en-US" sz="1200" dirty="0">
                <a:latin typeface="Calibri" pitchFamily="34" charset="0"/>
                <a:ea typeface="ＭＳ Ｐゴシック" pitchFamily="1" charset="-128"/>
              </a:endParaRPr>
            </a:p>
          </p:txBody>
        </p:sp>
        <p:sp>
          <p:nvSpPr>
            <p:cNvPr id="17" name="Rectangle 7"/>
            <p:cNvSpPr>
              <a:spLocks noChangeArrowheads="1"/>
            </p:cNvSpPr>
            <p:nvPr/>
          </p:nvSpPr>
          <p:spPr bwMode="auto">
            <a:xfrm>
              <a:off x="433168" y="3906976"/>
              <a:ext cx="8247063" cy="115888"/>
            </a:xfrm>
            <a:prstGeom prst="rect">
              <a:avLst/>
            </a:prstGeom>
            <a:grpFill/>
            <a:ln w="9525">
              <a:solidFill>
                <a:schemeClr val="tx1"/>
              </a:solidFill>
              <a:miter lim="800000"/>
              <a:headEnd/>
              <a:tailEnd/>
            </a:ln>
          </p:spPr>
          <p:txBody>
            <a:bodyPr wrap="none" anchor="ctr"/>
            <a:lstStyle/>
            <a:p>
              <a:endParaRPr lang="en-US" sz="1200">
                <a:latin typeface="Calibri" pitchFamily="34" charset="0"/>
              </a:endParaRPr>
            </a:p>
          </p:txBody>
        </p:sp>
      </p:grpSp>
      <p:grpSp>
        <p:nvGrpSpPr>
          <p:cNvPr id="18" name="Group 7"/>
          <p:cNvGrpSpPr/>
          <p:nvPr/>
        </p:nvGrpSpPr>
        <p:grpSpPr>
          <a:xfrm>
            <a:off x="2030567" y="2760976"/>
            <a:ext cx="3518544" cy="3007939"/>
            <a:chOff x="1108166" y="1031627"/>
            <a:chExt cx="6924494" cy="3007939"/>
          </a:xfrm>
          <a:effectLst>
            <a:outerShdw blurRad="50800" dist="38100" dir="2700000" algn="tl" rotWithShape="0">
              <a:prstClr val="black">
                <a:alpha val="40000"/>
              </a:prstClr>
            </a:outerShdw>
          </a:effectLst>
        </p:grpSpPr>
        <p:sp>
          <p:nvSpPr>
            <p:cNvPr id="19" name="Text Box 6"/>
            <p:cNvSpPr txBox="1">
              <a:spLocks noChangeArrowheads="1"/>
            </p:cNvSpPr>
            <p:nvPr/>
          </p:nvSpPr>
          <p:spPr bwMode="auto">
            <a:xfrm>
              <a:off x="1108166" y="1031627"/>
              <a:ext cx="6924494" cy="461665"/>
            </a:xfrm>
            <a:prstGeom prst="rect">
              <a:avLst/>
            </a:prstGeom>
            <a:solidFill>
              <a:schemeClr val="bg1"/>
            </a:solidFill>
            <a:ln w="9525">
              <a:solidFill>
                <a:schemeClr val="tx1"/>
              </a:solidFill>
              <a:miter lim="800000"/>
              <a:headEnd/>
              <a:tailEnd/>
            </a:ln>
          </p:spPr>
          <p:txBody>
            <a:bodyPr>
              <a:spAutoFit/>
            </a:bodyPr>
            <a:lstStyle/>
            <a:p>
              <a:pPr algn="ctr"/>
              <a:r>
                <a:rPr lang="en-US" sz="1200" dirty="0">
                  <a:latin typeface="Calibri" pitchFamily="34" charset="0"/>
                </a:rPr>
                <a:t>&lt;&lt;</a:t>
              </a:r>
              <a:r>
                <a:rPr lang="en-US" sz="1200" dirty="0" err="1">
                  <a:latin typeface="Calibri" pitchFamily="34" charset="0"/>
                </a:rPr>
                <a:t>DataType</a:t>
              </a:r>
              <a:r>
                <a:rPr lang="en-US" sz="1200" dirty="0">
                  <a:latin typeface="Calibri" pitchFamily="34" charset="0"/>
                </a:rPr>
                <a:t>&gt;&gt;</a:t>
              </a:r>
            </a:p>
            <a:p>
              <a:pPr algn="ctr"/>
              <a:r>
                <a:rPr lang="en-US" sz="1200" dirty="0">
                  <a:latin typeface="Calibri" pitchFamily="34" charset="0"/>
                </a:rPr>
                <a:t>CI_Citation</a:t>
              </a:r>
            </a:p>
          </p:txBody>
        </p:sp>
        <p:sp>
          <p:nvSpPr>
            <p:cNvPr id="20" name="Text Box 7"/>
            <p:cNvSpPr txBox="1">
              <a:spLocks noChangeArrowheads="1"/>
            </p:cNvSpPr>
            <p:nvPr/>
          </p:nvSpPr>
          <p:spPr bwMode="auto">
            <a:xfrm>
              <a:off x="1108166" y="1491331"/>
              <a:ext cx="6924494" cy="2492990"/>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a:spAutoFit/>
            </a:bodyPr>
            <a:lstStyle/>
            <a:p>
              <a:r>
                <a:rPr lang="en-US" sz="1200" dirty="0">
                  <a:latin typeface="Calibri" pitchFamily="34" charset="0"/>
                </a:rPr>
                <a:t>+ title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a:t>
              </a:r>
              <a:r>
                <a:rPr lang="en-US" sz="1200" dirty="0" err="1">
                  <a:latin typeface="Calibri" pitchFamily="34" charset="0"/>
                </a:rPr>
                <a:t>alternateTitle</a:t>
              </a:r>
              <a:r>
                <a:rPr lang="en-US" sz="1200" dirty="0">
                  <a:latin typeface="Calibri" pitchFamily="34" charset="0"/>
                </a:rPr>
                <a:t> [0..*]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date [1..*] : </a:t>
              </a:r>
              <a:r>
                <a:rPr lang="en-US" sz="1200" dirty="0" err="1">
                  <a:latin typeface="Calibri" pitchFamily="34" charset="0"/>
                </a:rPr>
                <a:t>CI_Date</a:t>
              </a:r>
              <a:r>
                <a:rPr lang="en-US" sz="1200" dirty="0">
                  <a:latin typeface="Calibri" pitchFamily="34" charset="0"/>
                </a:rPr>
                <a:t> </a:t>
              </a:r>
            </a:p>
            <a:p>
              <a:r>
                <a:rPr lang="en-US" sz="1200" dirty="0">
                  <a:latin typeface="Calibri" pitchFamily="34" charset="0"/>
                </a:rPr>
                <a:t>+ edition [0..1]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a:t>
              </a:r>
              <a:r>
                <a:rPr lang="en-US" sz="1200" dirty="0" err="1">
                  <a:latin typeface="Calibri" pitchFamily="34" charset="0"/>
                </a:rPr>
                <a:t>editionDate</a:t>
              </a:r>
              <a:r>
                <a:rPr lang="en-US" sz="1200" dirty="0">
                  <a:latin typeface="Calibri" pitchFamily="34" charset="0"/>
                </a:rPr>
                <a:t> [0..1] : Date </a:t>
              </a:r>
            </a:p>
            <a:p>
              <a:r>
                <a:rPr lang="en-US" sz="1200" dirty="0">
                  <a:latin typeface="Calibri" pitchFamily="34" charset="0"/>
                </a:rPr>
                <a:t>+ identifier [0..*] : </a:t>
              </a:r>
              <a:r>
                <a:rPr lang="en-US" sz="1200" dirty="0" smtClean="0">
                  <a:latin typeface="Calibri" pitchFamily="34" charset="0"/>
                </a:rPr>
                <a:t>MD_Identifier</a:t>
              </a:r>
            </a:p>
            <a:p>
              <a:r>
                <a:rPr lang="en-US" sz="1200" dirty="0" smtClean="0">
                  <a:latin typeface="Calibri" pitchFamily="34" charset="0"/>
                </a:rPr>
                <a:t>+ </a:t>
              </a:r>
              <a:r>
                <a:rPr lang="en-US" sz="1200" dirty="0" err="1" smtClean="0">
                  <a:latin typeface="Calibri" pitchFamily="34" charset="0"/>
                </a:rPr>
                <a:t>citedResponsibleParty</a:t>
              </a:r>
              <a:r>
                <a:rPr lang="en-US" sz="1200" dirty="0" smtClean="0">
                  <a:latin typeface="Calibri" pitchFamily="34" charset="0"/>
                </a:rPr>
                <a:t> [0..*] : </a:t>
              </a:r>
              <a:r>
                <a:rPr lang="en-US" sz="1200" dirty="0" err="1" smtClean="0">
                  <a:latin typeface="Calibri" pitchFamily="34" charset="0"/>
                </a:rPr>
                <a:t>CI_ResponsibleParty</a:t>
              </a:r>
              <a:r>
                <a:rPr lang="en-US" sz="1200" dirty="0" smtClean="0">
                  <a:latin typeface="Calibri" pitchFamily="34" charset="0"/>
                </a:rPr>
                <a:t> </a:t>
              </a:r>
              <a:endParaRPr lang="en-US" sz="1200" dirty="0">
                <a:latin typeface="Calibri" pitchFamily="34" charset="0"/>
              </a:endParaRPr>
            </a:p>
            <a:p>
              <a:r>
                <a:rPr lang="en-US" sz="1200" dirty="0">
                  <a:latin typeface="Calibri" pitchFamily="34" charset="0"/>
                </a:rPr>
                <a:t>+ </a:t>
              </a:r>
              <a:r>
                <a:rPr lang="en-US" sz="1200" dirty="0" err="1">
                  <a:latin typeface="Calibri" pitchFamily="34" charset="0"/>
                </a:rPr>
                <a:t>presentationForm</a:t>
              </a:r>
              <a:r>
                <a:rPr lang="en-US" sz="1200" dirty="0">
                  <a:latin typeface="Calibri" pitchFamily="34" charset="0"/>
                </a:rPr>
                <a:t> [0..*] : </a:t>
              </a:r>
              <a:r>
                <a:rPr lang="en-US" sz="1200" dirty="0" err="1">
                  <a:latin typeface="Calibri" pitchFamily="34" charset="0"/>
                </a:rPr>
                <a:t>CI_PresentationFormCode</a:t>
              </a:r>
              <a:r>
                <a:rPr lang="en-US" sz="1200" dirty="0">
                  <a:latin typeface="Calibri" pitchFamily="34" charset="0"/>
                </a:rPr>
                <a:t> </a:t>
              </a:r>
            </a:p>
            <a:p>
              <a:r>
                <a:rPr lang="en-US" sz="1200" dirty="0">
                  <a:latin typeface="Calibri" pitchFamily="34" charset="0"/>
                </a:rPr>
                <a:t>+ series [0..1] : </a:t>
              </a:r>
              <a:r>
                <a:rPr lang="en-US" sz="1200" dirty="0" err="1">
                  <a:latin typeface="Calibri" pitchFamily="34" charset="0"/>
                </a:rPr>
                <a:t>CI_Series</a:t>
              </a:r>
              <a:r>
                <a:rPr lang="en-US" sz="1200" dirty="0">
                  <a:latin typeface="Calibri" pitchFamily="34" charset="0"/>
                </a:rPr>
                <a:t> </a:t>
              </a:r>
            </a:p>
            <a:p>
              <a:r>
                <a:rPr lang="en-US" sz="1200" dirty="0">
                  <a:latin typeface="Calibri" pitchFamily="34" charset="0"/>
                </a:rPr>
                <a:t>+ </a:t>
              </a:r>
              <a:r>
                <a:rPr lang="en-US" sz="1200" dirty="0" err="1">
                  <a:latin typeface="Calibri" pitchFamily="34" charset="0"/>
                </a:rPr>
                <a:t>otherCitationDetails</a:t>
              </a:r>
              <a:r>
                <a:rPr lang="en-US" sz="1200" dirty="0">
                  <a:latin typeface="Calibri" pitchFamily="34" charset="0"/>
                </a:rPr>
                <a:t> [0..1]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a:t>
              </a:r>
              <a:r>
                <a:rPr lang="en-US" sz="1200" dirty="0" err="1">
                  <a:latin typeface="Calibri" pitchFamily="34" charset="0"/>
                </a:rPr>
                <a:t>collectiveTitle</a:t>
              </a:r>
              <a:r>
                <a:rPr lang="en-US" sz="1200" dirty="0">
                  <a:latin typeface="Calibri" pitchFamily="34" charset="0"/>
                </a:rPr>
                <a:t> [0..1]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ISBN [0..1]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ISSN [0..1] : </a:t>
              </a:r>
              <a:r>
                <a:rPr lang="en-US" sz="1200" dirty="0" err="1">
                  <a:latin typeface="Calibri" pitchFamily="34" charset="0"/>
                </a:rPr>
                <a:t>CharacterString</a:t>
              </a:r>
              <a:endParaRPr lang="en-US" sz="1200" dirty="0">
                <a:latin typeface="Calibri" pitchFamily="34" charset="0"/>
              </a:endParaRPr>
            </a:p>
          </p:txBody>
        </p:sp>
        <p:sp>
          <p:nvSpPr>
            <p:cNvPr id="21" name="Rectangle 8"/>
            <p:cNvSpPr>
              <a:spLocks noChangeArrowheads="1"/>
            </p:cNvSpPr>
            <p:nvPr/>
          </p:nvSpPr>
          <p:spPr bwMode="auto">
            <a:xfrm>
              <a:off x="1108166" y="3984321"/>
              <a:ext cx="6924494" cy="55245"/>
            </a:xfrm>
            <a:prstGeom prst="rect">
              <a:avLst/>
            </a:prstGeom>
            <a:solidFill>
              <a:schemeClr val="bg1"/>
            </a:solidFill>
            <a:ln w="9525">
              <a:solidFill>
                <a:schemeClr val="tx1"/>
              </a:solidFill>
              <a:miter lim="800000"/>
              <a:headEnd/>
              <a:tailEnd/>
            </a:ln>
          </p:spPr>
          <p:txBody>
            <a:bodyPr wrap="none" anchor="ctr"/>
            <a:lstStyle/>
            <a:p>
              <a:endParaRPr lang="en-US" sz="1200">
                <a:latin typeface="Calibri" pitchFamily="34" charset="0"/>
              </a:endParaRPr>
            </a:p>
          </p:txBody>
        </p:sp>
      </p:grpSp>
      <p:grpSp>
        <p:nvGrpSpPr>
          <p:cNvPr id="22" name="Group 6"/>
          <p:cNvGrpSpPr/>
          <p:nvPr/>
        </p:nvGrpSpPr>
        <p:grpSpPr>
          <a:xfrm>
            <a:off x="5957361" y="1979409"/>
            <a:ext cx="2625165" cy="961575"/>
            <a:chOff x="2109789" y="3076132"/>
            <a:chExt cx="5043486" cy="961575"/>
          </a:xfrm>
          <a:effectLst>
            <a:outerShdw blurRad="50800" dist="76200" dir="2700000" algn="ctr" rotWithShape="0">
              <a:srgbClr val="000000">
                <a:alpha val="40000"/>
              </a:srgbClr>
            </a:outerShdw>
          </a:effectLst>
        </p:grpSpPr>
        <p:sp>
          <p:nvSpPr>
            <p:cNvPr id="23" name="Text Box 15"/>
            <p:cNvSpPr txBox="1">
              <a:spLocks noChangeArrowheads="1"/>
            </p:cNvSpPr>
            <p:nvPr/>
          </p:nvSpPr>
          <p:spPr bwMode="auto">
            <a:xfrm>
              <a:off x="2109789" y="3076132"/>
              <a:ext cx="5043486" cy="276999"/>
            </a:xfrm>
            <a:prstGeom prst="rect">
              <a:avLst/>
            </a:prstGeom>
            <a:solidFill>
              <a:schemeClr val="bg1"/>
            </a:solidFill>
            <a:ln w="9525">
              <a:solidFill>
                <a:schemeClr val="tx1"/>
              </a:solidFill>
              <a:miter lim="800000"/>
              <a:headEnd/>
              <a:tailEnd/>
            </a:ln>
          </p:spPr>
          <p:txBody>
            <a:bodyPr>
              <a:spAutoFit/>
            </a:bodyPr>
            <a:lstStyle/>
            <a:p>
              <a:pPr algn="ctr"/>
              <a:r>
                <a:rPr lang="en-US" sz="1200" dirty="0" err="1">
                  <a:latin typeface="+mn-lt"/>
                  <a:ea typeface="ＭＳ Ｐゴシック" pitchFamily="1" charset="-128"/>
                </a:rPr>
                <a:t>LI_Lineage</a:t>
              </a:r>
              <a:endParaRPr lang="en-US" sz="1200" dirty="0">
                <a:latin typeface="+mn-lt"/>
                <a:ea typeface="ＭＳ Ｐゴシック" pitchFamily="1" charset="-128"/>
              </a:endParaRPr>
            </a:p>
          </p:txBody>
        </p:sp>
        <p:sp>
          <p:nvSpPr>
            <p:cNvPr id="24" name="Text Box 16"/>
            <p:cNvSpPr txBox="1">
              <a:spLocks noChangeArrowheads="1"/>
            </p:cNvSpPr>
            <p:nvPr/>
          </p:nvSpPr>
          <p:spPr bwMode="auto">
            <a:xfrm>
              <a:off x="2109789" y="3344863"/>
              <a:ext cx="5043486" cy="646331"/>
            </a:xfrm>
            <a:prstGeom prst="rect">
              <a:avLst/>
            </a:prstGeom>
            <a:solidFill>
              <a:schemeClr val="bg1"/>
            </a:solidFill>
            <a:ln w="9525">
              <a:solidFill>
                <a:schemeClr val="tx1"/>
              </a:solidFill>
              <a:miter lim="800000"/>
              <a:headEnd/>
              <a:tailEnd/>
            </a:ln>
          </p:spPr>
          <p:txBody>
            <a:bodyPr wrap="square">
              <a:spAutoFit/>
            </a:bodyPr>
            <a:lstStyle/>
            <a:p>
              <a:r>
                <a:rPr lang="en-US" sz="1200" dirty="0">
                  <a:latin typeface="+mn-lt"/>
                  <a:ea typeface="ＭＳ Ｐゴシック" pitchFamily="1" charset="-128"/>
                </a:rPr>
                <a:t>+ statement [0..1] : </a:t>
              </a:r>
              <a:r>
                <a:rPr lang="en-US" sz="1200" dirty="0" err="1" smtClean="0">
                  <a:latin typeface="+mn-lt"/>
                  <a:ea typeface="ＭＳ Ｐゴシック" pitchFamily="1" charset="-128"/>
                </a:rPr>
                <a:t>CharacterString</a:t>
              </a:r>
              <a:endParaRPr lang="en-US" sz="1200" dirty="0" smtClean="0">
                <a:latin typeface="+mn-lt"/>
                <a:ea typeface="ＭＳ Ｐゴシック" pitchFamily="1" charset="-128"/>
              </a:endParaRPr>
            </a:p>
            <a:p>
              <a:r>
                <a:rPr lang="en-US" sz="1200" dirty="0" smtClean="0">
                  <a:latin typeface="+mn-lt"/>
                  <a:ea typeface="ＭＳ Ｐゴシック" pitchFamily="1" charset="-128"/>
                </a:rPr>
                <a:t>+ source [0..*]: </a:t>
              </a:r>
              <a:r>
                <a:rPr lang="en-US" sz="1200" dirty="0" err="1" smtClean="0">
                  <a:latin typeface="+mn-lt"/>
                  <a:ea typeface="ＭＳ Ｐゴシック" pitchFamily="1" charset="-128"/>
                </a:rPr>
                <a:t>LI_Source</a:t>
              </a:r>
              <a:endParaRPr lang="en-US" sz="1200" dirty="0" smtClean="0">
                <a:latin typeface="+mn-lt"/>
                <a:ea typeface="ＭＳ Ｐゴシック" pitchFamily="1" charset="-128"/>
              </a:endParaRPr>
            </a:p>
            <a:p>
              <a:r>
                <a:rPr lang="en-US" sz="1200" dirty="0" smtClean="0">
                  <a:latin typeface="+mn-lt"/>
                  <a:ea typeface="ＭＳ Ｐゴシック" pitchFamily="1" charset="-128"/>
                </a:rPr>
                <a:t>+ </a:t>
              </a:r>
              <a:r>
                <a:rPr lang="en-US" sz="1200" dirty="0" err="1" smtClean="0">
                  <a:latin typeface="+mn-lt"/>
                  <a:ea typeface="ＭＳ Ｐゴシック" pitchFamily="1" charset="-128"/>
                </a:rPr>
                <a:t>processStep</a:t>
              </a:r>
              <a:r>
                <a:rPr lang="en-US" sz="1200" dirty="0" smtClean="0">
                  <a:latin typeface="+mn-lt"/>
                  <a:ea typeface="ＭＳ Ｐゴシック" pitchFamily="1" charset="-128"/>
                </a:rPr>
                <a:t> [0..*]: </a:t>
              </a:r>
              <a:r>
                <a:rPr lang="en-US" sz="1200" dirty="0" err="1" smtClean="0">
                  <a:latin typeface="+mn-lt"/>
                  <a:ea typeface="ＭＳ Ｐゴシック" pitchFamily="1" charset="-128"/>
                </a:rPr>
                <a:t>LE_ProcessStep</a:t>
              </a:r>
              <a:endParaRPr lang="en-US" sz="1200" dirty="0">
                <a:latin typeface="+mn-lt"/>
                <a:ea typeface="ＭＳ Ｐゴシック" pitchFamily="1" charset="-128"/>
              </a:endParaRPr>
            </a:p>
          </p:txBody>
        </p:sp>
        <p:sp>
          <p:nvSpPr>
            <p:cNvPr id="25" name="Rectangle 17"/>
            <p:cNvSpPr>
              <a:spLocks noChangeArrowheads="1"/>
            </p:cNvSpPr>
            <p:nvPr/>
          </p:nvSpPr>
          <p:spPr bwMode="auto">
            <a:xfrm>
              <a:off x="2109789" y="3991194"/>
              <a:ext cx="5043486" cy="46513"/>
            </a:xfrm>
            <a:prstGeom prst="rect">
              <a:avLst/>
            </a:prstGeom>
            <a:solidFill>
              <a:schemeClr val="bg1"/>
            </a:solidFill>
            <a:ln w="9525">
              <a:solidFill>
                <a:schemeClr val="tx1"/>
              </a:solidFill>
              <a:miter lim="800000"/>
              <a:headEnd/>
              <a:tailEnd/>
            </a:ln>
          </p:spPr>
          <p:txBody>
            <a:bodyPr wrap="none" anchor="ctr"/>
            <a:lstStyle/>
            <a:p>
              <a:pPr algn="ctr"/>
              <a:endParaRPr lang="en-US" sz="1200">
                <a:latin typeface="+mn-lt"/>
              </a:endParaRPr>
            </a:p>
          </p:txBody>
        </p:sp>
      </p:grpSp>
      <p:grpSp>
        <p:nvGrpSpPr>
          <p:cNvPr id="26" name="Group 6"/>
          <p:cNvGrpSpPr/>
          <p:nvPr/>
        </p:nvGrpSpPr>
        <p:grpSpPr>
          <a:xfrm>
            <a:off x="5390177" y="4768850"/>
            <a:ext cx="2821262" cy="1742944"/>
            <a:chOff x="673100" y="1616406"/>
            <a:chExt cx="7769225" cy="1742944"/>
          </a:xfrm>
          <a:solidFill>
            <a:schemeClr val="bg1"/>
          </a:solidFill>
          <a:effectLst>
            <a:outerShdw blurRad="50800" dist="63500" dir="2700000" algn="tl" rotWithShape="0">
              <a:prstClr val="black">
                <a:alpha val="40000"/>
              </a:prstClr>
            </a:outerShdw>
          </a:effectLst>
        </p:grpSpPr>
        <p:sp>
          <p:nvSpPr>
            <p:cNvPr id="27" name="Text Box 9"/>
            <p:cNvSpPr txBox="1">
              <a:spLocks noChangeArrowheads="1"/>
            </p:cNvSpPr>
            <p:nvPr/>
          </p:nvSpPr>
          <p:spPr bwMode="auto">
            <a:xfrm>
              <a:off x="673100" y="1616406"/>
              <a:ext cx="7769225" cy="461665"/>
            </a:xfrm>
            <a:prstGeom prst="rect">
              <a:avLst/>
            </a:prstGeom>
            <a:grpFill/>
            <a:ln w="9525">
              <a:solidFill>
                <a:schemeClr val="tx1"/>
              </a:solidFill>
              <a:miter lim="800000"/>
              <a:headEnd/>
              <a:tailEnd/>
            </a:ln>
          </p:spPr>
          <p:txBody>
            <a:bodyPr>
              <a:spAutoFit/>
            </a:bodyPr>
            <a:lstStyle/>
            <a:p>
              <a:pPr algn="ctr"/>
              <a:r>
                <a:rPr lang="en-US" sz="1200" dirty="0">
                  <a:latin typeface="Calibri" pitchFamily="34" charset="0"/>
                  <a:ea typeface="ＭＳ Ｐゴシック" pitchFamily="1" charset="-128"/>
                </a:rPr>
                <a:t>&lt;&lt;</a:t>
              </a:r>
              <a:r>
                <a:rPr lang="en-US" sz="1200" dirty="0" err="1">
                  <a:latin typeface="Calibri" pitchFamily="34" charset="0"/>
                  <a:ea typeface="ＭＳ Ｐゴシック" pitchFamily="1" charset="-128"/>
                </a:rPr>
                <a:t>DataType</a:t>
              </a:r>
              <a:r>
                <a:rPr lang="en-US" sz="1200" dirty="0">
                  <a:latin typeface="Calibri" pitchFamily="34" charset="0"/>
                  <a:ea typeface="ＭＳ Ｐゴシック" pitchFamily="1" charset="-128"/>
                </a:rPr>
                <a:t>&gt;&gt;</a:t>
              </a:r>
            </a:p>
            <a:p>
              <a:pPr algn="ctr"/>
              <a:r>
                <a:rPr lang="en-US" sz="1200" dirty="0" err="1">
                  <a:latin typeface="Calibri" pitchFamily="34" charset="0"/>
                  <a:ea typeface="ＭＳ Ｐゴシック" pitchFamily="1" charset="-128"/>
                </a:rPr>
                <a:t>CI_OnlineResource</a:t>
              </a:r>
              <a:endParaRPr lang="en-US" sz="1200" dirty="0">
                <a:latin typeface="Calibri" pitchFamily="34" charset="0"/>
                <a:ea typeface="ＭＳ Ｐゴシック" pitchFamily="1" charset="-128"/>
              </a:endParaRPr>
            </a:p>
          </p:txBody>
        </p:sp>
        <p:sp>
          <p:nvSpPr>
            <p:cNvPr id="28" name="Text Box 10"/>
            <p:cNvSpPr txBox="1">
              <a:spLocks noChangeArrowheads="1"/>
            </p:cNvSpPr>
            <p:nvPr/>
          </p:nvSpPr>
          <p:spPr bwMode="auto">
            <a:xfrm>
              <a:off x="673100" y="2081213"/>
              <a:ext cx="7769225" cy="1200329"/>
            </a:xfrm>
            <a:prstGeom prst="rect">
              <a:avLst/>
            </a:prstGeom>
            <a:grpFill/>
            <a:ln w="9525">
              <a:solidFill>
                <a:schemeClr val="tx1"/>
              </a:solidFill>
              <a:miter lim="800000"/>
              <a:headEnd/>
              <a:tailEnd/>
            </a:ln>
          </p:spPr>
          <p:txBody>
            <a:bodyPr>
              <a:spAutoFit/>
            </a:bodyPr>
            <a:lstStyle/>
            <a:p>
              <a:r>
                <a:rPr lang="en-US" sz="1200" dirty="0">
                  <a:latin typeface="Calibri" pitchFamily="34" charset="0"/>
                  <a:ea typeface="ＭＳ Ｐゴシック" pitchFamily="1" charset="-128"/>
                </a:rPr>
                <a:t>+ linkage : URL</a:t>
              </a:r>
            </a:p>
            <a:p>
              <a:r>
                <a:rPr lang="en-US" sz="1200" dirty="0">
                  <a:latin typeface="Calibri" pitchFamily="34" charset="0"/>
                  <a:ea typeface="ＭＳ Ｐゴシック" pitchFamily="1" charset="-128"/>
                </a:rPr>
                <a:t>+ protocol [0..1] :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a:t>
              </a:r>
              <a:r>
                <a:rPr lang="en-US" sz="1200" dirty="0" err="1">
                  <a:latin typeface="Calibri" pitchFamily="34" charset="0"/>
                  <a:ea typeface="ＭＳ Ｐゴシック" pitchFamily="1" charset="-128"/>
                </a:rPr>
                <a:t>applicationProfile</a:t>
              </a:r>
              <a:r>
                <a:rPr lang="en-US" sz="1200" dirty="0">
                  <a:latin typeface="Calibri" pitchFamily="34" charset="0"/>
                  <a:ea typeface="ＭＳ Ｐゴシック" pitchFamily="1" charset="-128"/>
                </a:rPr>
                <a:t> [0..1] :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name [0..1] :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description [0..1] :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function [0..1] : </a:t>
              </a:r>
              <a:r>
                <a:rPr lang="en-US" sz="1200" dirty="0" err="1">
                  <a:latin typeface="Calibri" pitchFamily="34" charset="0"/>
                  <a:ea typeface="ＭＳ Ｐゴシック" pitchFamily="1" charset="-128"/>
                </a:rPr>
                <a:t>CI_OnLineFunctionCode</a:t>
              </a:r>
              <a:endParaRPr lang="en-US" sz="1200" dirty="0">
                <a:latin typeface="Calibri" pitchFamily="34" charset="0"/>
                <a:ea typeface="ＭＳ Ｐゴシック" pitchFamily="1" charset="-128"/>
              </a:endParaRPr>
            </a:p>
          </p:txBody>
        </p:sp>
        <p:sp>
          <p:nvSpPr>
            <p:cNvPr id="29" name="Rectangle 11"/>
            <p:cNvSpPr>
              <a:spLocks noChangeArrowheads="1"/>
            </p:cNvSpPr>
            <p:nvPr/>
          </p:nvSpPr>
          <p:spPr bwMode="auto">
            <a:xfrm>
              <a:off x="673100" y="3283944"/>
              <a:ext cx="7769225" cy="75406"/>
            </a:xfrm>
            <a:prstGeom prst="rect">
              <a:avLst/>
            </a:prstGeom>
            <a:grpFill/>
            <a:ln w="9525">
              <a:solidFill>
                <a:schemeClr val="tx1"/>
              </a:solidFill>
              <a:miter lim="800000"/>
              <a:headEnd/>
              <a:tailEnd/>
            </a:ln>
          </p:spPr>
          <p:txBody>
            <a:bodyPr wrap="none" anchor="ctr"/>
            <a:lstStyle/>
            <a:p>
              <a:endParaRPr lang="en-US" sz="1200">
                <a:latin typeface="Calibri" pitchFamily="34" charset="0"/>
              </a:endParaRPr>
            </a:p>
          </p:txBody>
        </p:sp>
      </p:grpSp>
    </p:spTree>
    <p:extLst>
      <p:ext uri="{BB962C8B-B14F-4D97-AF65-F5344CB8AC3E}">
        <p14:creationId xmlns:p14="http://schemas.microsoft.com/office/powerpoint/2010/main" val="690603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9739"/>
                                        </p:tgtEl>
                                        <p:attrNameLst>
                                          <p:attrName>style.visibility</p:attrName>
                                        </p:attrNameLst>
                                      </p:cBhvr>
                                      <p:to>
                                        <p:strVal val="visible"/>
                                      </p:to>
                                    </p:set>
                                    <p:animEffect transition="in" filter="dissolve">
                                      <p:cBhvr>
                                        <p:cTn id="7" dur="500"/>
                                        <p:tgtEl>
                                          <p:spTgt spid="3297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29738"/>
                                        </p:tgtEl>
                                        <p:attrNameLst>
                                          <p:attrName>style.visibility</p:attrName>
                                        </p:attrNameLst>
                                      </p:cBhvr>
                                      <p:to>
                                        <p:strVal val="visible"/>
                                      </p:to>
                                    </p:set>
                                    <p:animEffect transition="in" filter="dissolve">
                                      <p:cBhvr>
                                        <p:cTn id="12" dur="500"/>
                                        <p:tgtEl>
                                          <p:spTgt spid="329738"/>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329733"/>
                                        </p:tgtEl>
                                        <p:attrNameLst>
                                          <p:attrName>style.visibility</p:attrName>
                                        </p:attrNameLst>
                                      </p:cBhvr>
                                      <p:to>
                                        <p:strVal val="visible"/>
                                      </p:to>
                                    </p:set>
                                    <p:animEffect transition="in" filter="dissolve">
                                      <p:cBhvr>
                                        <p:cTn id="16" dur="500"/>
                                        <p:tgtEl>
                                          <p:spTgt spid="329733"/>
                                        </p:tgtEl>
                                      </p:cBhvr>
                                    </p:animEffect>
                                  </p:childTnLst>
                                </p:cTn>
                              </p:par>
                            </p:childTnLst>
                          </p:cTn>
                        </p:par>
                        <p:par>
                          <p:cTn id="17" fill="hold">
                            <p:stCondLst>
                              <p:cond delay="1000"/>
                            </p:stCondLst>
                            <p:childTnLst>
                              <p:par>
                                <p:cTn id="18" presetID="9" presetClass="entr" presetSubtype="0" fill="hold" nodeType="afterEffect">
                                  <p:stCondLst>
                                    <p:cond delay="0"/>
                                  </p:stCondLst>
                                  <p:childTnLst>
                                    <p:set>
                                      <p:cBhvr>
                                        <p:cTn id="19" dur="1" fill="hold">
                                          <p:stCondLst>
                                            <p:cond delay="0"/>
                                          </p:stCondLst>
                                        </p:cTn>
                                        <p:tgtEl>
                                          <p:spTgt spid="329734"/>
                                        </p:tgtEl>
                                        <p:attrNameLst>
                                          <p:attrName>style.visibility</p:attrName>
                                        </p:attrNameLst>
                                      </p:cBhvr>
                                      <p:to>
                                        <p:strVal val="visible"/>
                                      </p:to>
                                    </p:set>
                                    <p:animEffect transition="in" filter="dissolve">
                                      <p:cBhvr>
                                        <p:cTn id="20" dur="500"/>
                                        <p:tgtEl>
                                          <p:spTgt spid="329734"/>
                                        </p:tgtEl>
                                      </p:cBhvr>
                                    </p:animEffect>
                                  </p:childTnLst>
                                </p:cTn>
                              </p:par>
                            </p:childTnLst>
                          </p:cTn>
                        </p:par>
                        <p:par>
                          <p:cTn id="21" fill="hold">
                            <p:stCondLst>
                              <p:cond delay="1500"/>
                            </p:stCondLst>
                            <p:childTnLst>
                              <p:par>
                                <p:cTn id="22" presetID="9" presetClass="entr" presetSubtype="0" fill="hold" nodeType="afterEffect">
                                  <p:stCondLst>
                                    <p:cond delay="0"/>
                                  </p:stCondLst>
                                  <p:childTnLst>
                                    <p:set>
                                      <p:cBhvr>
                                        <p:cTn id="23" dur="1" fill="hold">
                                          <p:stCondLst>
                                            <p:cond delay="0"/>
                                          </p:stCondLst>
                                        </p:cTn>
                                        <p:tgtEl>
                                          <p:spTgt spid="329735"/>
                                        </p:tgtEl>
                                        <p:attrNameLst>
                                          <p:attrName>style.visibility</p:attrName>
                                        </p:attrNameLst>
                                      </p:cBhvr>
                                      <p:to>
                                        <p:strVal val="visible"/>
                                      </p:to>
                                    </p:set>
                                    <p:animEffect transition="in" filter="dissolve">
                                      <p:cBhvr>
                                        <p:cTn id="24" dur="500"/>
                                        <p:tgtEl>
                                          <p:spTgt spid="329735"/>
                                        </p:tgtEl>
                                      </p:cBhvr>
                                    </p:animEffect>
                                  </p:childTnLst>
                                </p:cTn>
                              </p:par>
                            </p:childTnLst>
                          </p:cTn>
                        </p:par>
                        <p:par>
                          <p:cTn id="25" fill="hold">
                            <p:stCondLst>
                              <p:cond delay="2000"/>
                            </p:stCondLst>
                            <p:childTnLst>
                              <p:par>
                                <p:cTn id="26" presetID="9" presetClass="entr" presetSubtype="0" fill="hold" nodeType="afterEffect">
                                  <p:stCondLst>
                                    <p:cond delay="0"/>
                                  </p:stCondLst>
                                  <p:childTnLst>
                                    <p:set>
                                      <p:cBhvr>
                                        <p:cTn id="27" dur="1" fill="hold">
                                          <p:stCondLst>
                                            <p:cond delay="0"/>
                                          </p:stCondLst>
                                        </p:cTn>
                                        <p:tgtEl>
                                          <p:spTgt spid="329737"/>
                                        </p:tgtEl>
                                        <p:attrNameLst>
                                          <p:attrName>style.visibility</p:attrName>
                                        </p:attrNameLst>
                                      </p:cBhvr>
                                      <p:to>
                                        <p:strVal val="visible"/>
                                      </p:to>
                                    </p:set>
                                    <p:animEffect transition="in" filter="dissolve">
                                      <p:cBhvr>
                                        <p:cTn id="28" dur="500"/>
                                        <p:tgtEl>
                                          <p:spTgt spid="329737"/>
                                        </p:tgtEl>
                                      </p:cBhvr>
                                    </p:animEffect>
                                  </p:childTnLst>
                                </p:cTn>
                              </p:par>
                            </p:childTnLst>
                          </p:cTn>
                        </p:par>
                        <p:par>
                          <p:cTn id="29" fill="hold">
                            <p:stCondLst>
                              <p:cond delay="2500"/>
                            </p:stCondLst>
                            <p:childTnLst>
                              <p:par>
                                <p:cTn id="30" presetID="9" presetClass="entr" presetSubtype="0" fill="hold" nodeType="afterEffect">
                                  <p:stCondLst>
                                    <p:cond delay="0"/>
                                  </p:stCondLst>
                                  <p:childTnLst>
                                    <p:set>
                                      <p:cBhvr>
                                        <p:cTn id="31" dur="1" fill="hold">
                                          <p:stCondLst>
                                            <p:cond delay="0"/>
                                          </p:stCondLst>
                                        </p:cTn>
                                        <p:tgtEl>
                                          <p:spTgt spid="329736"/>
                                        </p:tgtEl>
                                        <p:attrNameLst>
                                          <p:attrName>style.visibility</p:attrName>
                                        </p:attrNameLst>
                                      </p:cBhvr>
                                      <p:to>
                                        <p:strVal val="visible"/>
                                      </p:to>
                                    </p:set>
                                    <p:animEffect transition="in" filter="dissolve">
                                      <p:cBhvr>
                                        <p:cTn id="32" dur="500"/>
                                        <p:tgtEl>
                                          <p:spTgt spid="329736"/>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dissolv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dissolve">
                                      <p:cBhvr>
                                        <p:cTn id="42" dur="5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dissolve">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dissolve">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dissolve">
                                      <p:cBhvr>
                                        <p:cTn id="57" dur="500"/>
                                        <p:tgtEl>
                                          <p:spTgt spid="14"/>
                                        </p:tgtEl>
                                      </p:cBhvr>
                                    </p:animEffect>
                                  </p:childTnLst>
                                </p:cTn>
                              </p:par>
                              <p:par>
                                <p:cTn id="58" presetID="10" presetClass="exit" presetSubtype="0" fill="hold" nodeType="withEffect">
                                  <p:stCondLst>
                                    <p:cond delay="0"/>
                                  </p:stCondLst>
                                  <p:childTnLst>
                                    <p:animEffect transition="out" filter="fade">
                                      <p:cBhvr>
                                        <p:cTn id="59" dur="500"/>
                                        <p:tgtEl>
                                          <p:spTgt spid="11"/>
                                        </p:tgtEl>
                                      </p:cBhvr>
                                    </p:animEffect>
                                    <p:set>
                                      <p:cBhvr>
                                        <p:cTn id="60" dur="1" fill="hold">
                                          <p:stCondLst>
                                            <p:cond delay="499"/>
                                          </p:stCondLst>
                                        </p:cTn>
                                        <p:tgtEl>
                                          <p:spTgt spid="11"/>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dissolve">
                                      <p:cBhvr>
                                        <p:cTn id="65" dur="500"/>
                                        <p:tgtEl>
                                          <p:spTgt spid="18"/>
                                        </p:tgtEl>
                                      </p:cBhvr>
                                    </p:animEffect>
                                  </p:childTnLst>
                                </p:cTn>
                              </p:par>
                              <p:par>
                                <p:cTn id="66" presetID="10" presetClass="exit" presetSubtype="0" fill="hold" nodeType="withEffect">
                                  <p:stCondLst>
                                    <p:cond delay="0"/>
                                  </p:stCondLst>
                                  <p:childTnLst>
                                    <p:animEffect transition="out" filter="fade">
                                      <p:cBhvr>
                                        <p:cTn id="67" dur="500"/>
                                        <p:tgtEl>
                                          <p:spTgt spid="2"/>
                                        </p:tgtEl>
                                      </p:cBhvr>
                                    </p:animEffect>
                                    <p:set>
                                      <p:cBhvr>
                                        <p:cTn id="68" dur="1" fill="hold">
                                          <p:stCondLst>
                                            <p:cond delay="499"/>
                                          </p:stCondLst>
                                        </p:cTn>
                                        <p:tgtEl>
                                          <p:spTgt spid="2"/>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nodeType="click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dissolve">
                                      <p:cBhvr>
                                        <p:cTn id="73" dur="500"/>
                                        <p:tgtEl>
                                          <p:spTgt spid="26"/>
                                        </p:tgtEl>
                                      </p:cBhvr>
                                    </p:animEffect>
                                  </p:childTnLst>
                                </p:cTn>
                              </p:par>
                              <p:par>
                                <p:cTn id="74" presetID="10" presetClass="exit" presetSubtype="0" fill="hold" nodeType="withEffect">
                                  <p:stCondLst>
                                    <p:cond delay="0"/>
                                  </p:stCondLst>
                                  <p:childTnLst>
                                    <p:animEffect transition="out" filter="fade">
                                      <p:cBhvr>
                                        <p:cTn id="75" dur="500"/>
                                        <p:tgtEl>
                                          <p:spTgt spid="3"/>
                                        </p:tgtEl>
                                      </p:cBhvr>
                                    </p:animEffect>
                                    <p:set>
                                      <p:cBhvr>
                                        <p:cTn id="76" dur="1" fill="hold">
                                          <p:stCondLst>
                                            <p:cond delay="499"/>
                                          </p:stCondLst>
                                        </p:cTn>
                                        <p:tgtEl>
                                          <p:spTgt spid="3"/>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nodeType="click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dissolve">
                                      <p:cBhvr>
                                        <p:cTn id="81" dur="500"/>
                                        <p:tgtEl>
                                          <p:spTgt spid="22"/>
                                        </p:tgtEl>
                                      </p:cBhvr>
                                    </p:animEffect>
                                  </p:childTnLst>
                                </p:cTn>
                              </p:par>
                              <p:par>
                                <p:cTn id="82" presetID="10" presetClass="exit" presetSubtype="0" fill="hold" nodeType="withEffect">
                                  <p:stCondLst>
                                    <p:cond delay="0"/>
                                  </p:stCondLst>
                                  <p:childTnLst>
                                    <p:animEffect transition="out" filter="fade">
                                      <p:cBhvr>
                                        <p:cTn id="83" dur="500"/>
                                        <p:tgtEl>
                                          <p:spTgt spid="4"/>
                                        </p:tgtEl>
                                      </p:cBhvr>
                                    </p:animEffect>
                                    <p:set>
                                      <p:cBhvr>
                                        <p:cTn id="84"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a:xfrm>
            <a:off x="322609" y="297498"/>
            <a:ext cx="8229600" cy="559375"/>
          </a:xfrm>
        </p:spPr>
        <p:txBody>
          <a:bodyPr>
            <a:noAutofit/>
          </a:bodyPr>
          <a:lstStyle/>
          <a:p>
            <a:r>
              <a:rPr lang="en-US" sz="3600" dirty="0" smtClean="0"/>
              <a:t>Documentation Objects</a:t>
            </a:r>
            <a:endParaRPr lang="en-US" sz="3600" dirty="0"/>
          </a:p>
        </p:txBody>
      </p:sp>
      <p:pic>
        <p:nvPicPr>
          <p:cNvPr id="8" name="Picture 5" descr="ReferenceSystem"/>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955925" y="1287463"/>
            <a:ext cx="3151188" cy="3346450"/>
          </a:xfrm>
          <a:prstGeom prst="rect">
            <a:avLst/>
          </a:prstGeom>
          <a:noFill/>
          <a:ln w="9525">
            <a:noFill/>
            <a:miter lim="800000"/>
            <a:headEnd/>
            <a:tailEnd/>
          </a:ln>
        </p:spPr>
      </p:pic>
      <p:pic>
        <p:nvPicPr>
          <p:cNvPr id="9" name="Picture 6" descr="contentInformation"/>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84263" y="1312863"/>
            <a:ext cx="2770187" cy="3455987"/>
          </a:xfrm>
          <a:prstGeom prst="rect">
            <a:avLst/>
          </a:prstGeom>
          <a:noFill/>
          <a:ln w="9525">
            <a:noFill/>
            <a:miter lim="800000"/>
            <a:headEnd/>
            <a:tailEnd/>
          </a:ln>
        </p:spPr>
      </p:pic>
      <p:pic>
        <p:nvPicPr>
          <p:cNvPr id="10" name="Picture 7" descr="dataQuality"/>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444082" y="2126642"/>
            <a:ext cx="3284537" cy="2276475"/>
          </a:xfrm>
          <a:prstGeom prst="rect">
            <a:avLst/>
          </a:prstGeom>
          <a:noFill/>
          <a:ln w="9525">
            <a:noFill/>
            <a:miter lim="800000"/>
            <a:headEnd/>
            <a:tailEnd/>
          </a:ln>
        </p:spPr>
      </p:pic>
      <p:pic>
        <p:nvPicPr>
          <p:cNvPr id="11" name="Picture 8" descr="distribution"/>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991100" y="3074988"/>
            <a:ext cx="3475038" cy="2898775"/>
          </a:xfrm>
          <a:prstGeom prst="rect">
            <a:avLst/>
          </a:prstGeom>
          <a:noFill/>
          <a:ln w="9525">
            <a:noFill/>
            <a:miter lim="800000"/>
            <a:headEnd/>
            <a:tailEnd/>
          </a:ln>
        </p:spPr>
      </p:pic>
      <p:pic>
        <p:nvPicPr>
          <p:cNvPr id="12" name="Picture 9" descr="extent"/>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60375" y="4014788"/>
            <a:ext cx="3475038" cy="1943100"/>
          </a:xfrm>
          <a:prstGeom prst="rect">
            <a:avLst/>
          </a:prstGeom>
          <a:noFill/>
          <a:ln w="9525">
            <a:noFill/>
            <a:miter lim="800000"/>
            <a:headEnd/>
            <a:tailEnd/>
          </a:ln>
        </p:spPr>
      </p:pic>
      <p:pic>
        <p:nvPicPr>
          <p:cNvPr id="13" name="Picture 10" descr="Identification"/>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5603875" y="1822032"/>
            <a:ext cx="2693988" cy="3441700"/>
          </a:xfrm>
          <a:prstGeom prst="rect">
            <a:avLst/>
          </a:prstGeom>
          <a:noFill/>
          <a:ln w="9525">
            <a:noFill/>
            <a:miter lim="800000"/>
            <a:headEnd/>
            <a:tailEnd/>
          </a:ln>
        </p:spPr>
      </p:pic>
      <p:pic>
        <p:nvPicPr>
          <p:cNvPr id="14" name="Picture 11" descr="metadata"/>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457200" y="1223963"/>
            <a:ext cx="3460750" cy="2717800"/>
          </a:xfrm>
          <a:prstGeom prst="rect">
            <a:avLst/>
          </a:prstGeom>
          <a:noFill/>
          <a:ln w="9525">
            <a:noFill/>
            <a:miter lim="800000"/>
            <a:headEnd/>
            <a:tailEnd/>
          </a:ln>
        </p:spPr>
      </p:pic>
      <p:grpSp>
        <p:nvGrpSpPr>
          <p:cNvPr id="15" name="Group 5"/>
          <p:cNvGrpSpPr>
            <a:grpSpLocks/>
          </p:cNvGrpSpPr>
          <p:nvPr/>
        </p:nvGrpSpPr>
        <p:grpSpPr bwMode="auto">
          <a:xfrm>
            <a:off x="595087" y="1440845"/>
            <a:ext cx="2869532" cy="1600011"/>
            <a:chOff x="431800" y="2422811"/>
            <a:chExt cx="8248431" cy="1600053"/>
          </a:xfrm>
          <a:solidFill>
            <a:schemeClr val="bg1"/>
          </a:solidFill>
          <a:effectLst>
            <a:outerShdw blurRad="50800" dist="63500" dir="2700000" algn="ctr" rotWithShape="0">
              <a:srgbClr val="000000">
                <a:alpha val="40000"/>
              </a:srgbClr>
            </a:outerShdw>
          </a:effectLst>
        </p:grpSpPr>
        <p:sp>
          <p:nvSpPr>
            <p:cNvPr id="16" name="Text Box 5"/>
            <p:cNvSpPr txBox="1">
              <a:spLocks noChangeArrowheads="1"/>
            </p:cNvSpPr>
            <p:nvPr/>
          </p:nvSpPr>
          <p:spPr bwMode="auto">
            <a:xfrm>
              <a:off x="431800" y="2422811"/>
              <a:ext cx="8247063" cy="461677"/>
            </a:xfrm>
            <a:prstGeom prst="rect">
              <a:avLst/>
            </a:prstGeom>
            <a:grpFill/>
            <a:ln w="9525">
              <a:solidFill>
                <a:schemeClr val="tx1"/>
              </a:solidFill>
              <a:miter lim="800000"/>
              <a:headEnd/>
              <a:tailEnd/>
            </a:ln>
          </p:spPr>
          <p:txBody>
            <a:bodyPr>
              <a:spAutoFit/>
            </a:bodyPr>
            <a:lstStyle/>
            <a:p>
              <a:pPr algn="ctr"/>
              <a:r>
                <a:rPr lang="en-US" sz="1200" dirty="0">
                  <a:latin typeface="Calibri" pitchFamily="34" charset="0"/>
                  <a:ea typeface="ＭＳ Ｐゴシック" pitchFamily="1" charset="-128"/>
                </a:rPr>
                <a:t>&lt;&lt;</a:t>
              </a:r>
              <a:r>
                <a:rPr lang="en-US" sz="1200" dirty="0" err="1">
                  <a:latin typeface="Calibri" pitchFamily="34" charset="0"/>
                  <a:ea typeface="ＭＳ Ｐゴシック" pitchFamily="1" charset="-128"/>
                </a:rPr>
                <a:t>DataType</a:t>
              </a:r>
              <a:r>
                <a:rPr lang="en-US" sz="1200" dirty="0">
                  <a:latin typeface="Calibri" pitchFamily="34" charset="0"/>
                  <a:ea typeface="ＭＳ Ｐゴシック" pitchFamily="1" charset="-128"/>
                </a:rPr>
                <a:t>&gt;&gt;</a:t>
              </a:r>
            </a:p>
            <a:p>
              <a:pPr algn="ctr"/>
              <a:r>
                <a:rPr lang="en-US" sz="1200" dirty="0" err="1">
                  <a:latin typeface="Calibri" pitchFamily="34" charset="0"/>
                  <a:ea typeface="ＭＳ Ｐゴシック" pitchFamily="1" charset="-128"/>
                </a:rPr>
                <a:t>CI_ResponsibleParty</a:t>
              </a:r>
              <a:endParaRPr lang="en-US" sz="1200" dirty="0">
                <a:latin typeface="Calibri" pitchFamily="34" charset="0"/>
                <a:ea typeface="ＭＳ Ｐゴシック" pitchFamily="1" charset="-128"/>
              </a:endParaRPr>
            </a:p>
          </p:txBody>
        </p:sp>
        <p:sp>
          <p:nvSpPr>
            <p:cNvPr id="17" name="Text Box 6"/>
            <p:cNvSpPr txBox="1">
              <a:spLocks noChangeArrowheads="1"/>
            </p:cNvSpPr>
            <p:nvPr/>
          </p:nvSpPr>
          <p:spPr bwMode="auto">
            <a:xfrm>
              <a:off x="431800" y="2884488"/>
              <a:ext cx="8247063" cy="1015690"/>
            </a:xfrm>
            <a:prstGeom prst="rect">
              <a:avLst/>
            </a:prstGeom>
            <a:grpFill/>
            <a:ln w="9525">
              <a:solidFill>
                <a:schemeClr val="tx1"/>
              </a:solidFill>
              <a:miter lim="800000"/>
              <a:headEnd/>
              <a:tailEnd/>
            </a:ln>
          </p:spPr>
          <p:txBody>
            <a:bodyPr>
              <a:spAutoFit/>
            </a:bodyPr>
            <a:lstStyle/>
            <a:p>
              <a:r>
                <a:rPr lang="en-US" sz="1200" dirty="0">
                  <a:latin typeface="Calibri" pitchFamily="34" charset="0"/>
                  <a:ea typeface="ＭＳ Ｐゴシック" pitchFamily="1" charset="-128"/>
                </a:rPr>
                <a:t>+ </a:t>
              </a:r>
              <a:r>
                <a:rPr lang="en-US" sz="1200" dirty="0" err="1">
                  <a:latin typeface="Calibri" pitchFamily="34" charset="0"/>
                  <a:ea typeface="ＭＳ Ｐゴシック" pitchFamily="1" charset="-128"/>
                </a:rPr>
                <a:t>individualName</a:t>
              </a:r>
              <a:r>
                <a:rPr lang="en-US" sz="1200" dirty="0">
                  <a:latin typeface="Calibri" pitchFamily="34" charset="0"/>
                  <a:ea typeface="ＭＳ Ｐゴシック" pitchFamily="1" charset="-128"/>
                </a:rPr>
                <a:t> [0..1]: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a:t>
              </a:r>
              <a:r>
                <a:rPr lang="en-US" sz="1200" dirty="0" err="1">
                  <a:latin typeface="Calibri" pitchFamily="34" charset="0"/>
                  <a:ea typeface="ＭＳ Ｐゴシック" pitchFamily="1" charset="-128"/>
                </a:rPr>
                <a:t>organisationName</a:t>
              </a:r>
              <a:r>
                <a:rPr lang="en-US" sz="1200" dirty="0">
                  <a:latin typeface="Calibri" pitchFamily="34" charset="0"/>
                  <a:ea typeface="ＭＳ Ｐゴシック" pitchFamily="1" charset="-128"/>
                </a:rPr>
                <a:t> [0..1]: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a:t>
              </a:r>
              <a:r>
                <a:rPr lang="en-US" sz="1200" dirty="0" err="1">
                  <a:latin typeface="Calibri" pitchFamily="34" charset="0"/>
                  <a:ea typeface="ＭＳ Ｐゴシック" pitchFamily="1" charset="-128"/>
                </a:rPr>
                <a:t>positionName</a:t>
              </a:r>
              <a:r>
                <a:rPr lang="en-US" sz="1200" dirty="0">
                  <a:latin typeface="Calibri" pitchFamily="34" charset="0"/>
                  <a:ea typeface="ＭＳ Ｐゴシック" pitchFamily="1" charset="-128"/>
                </a:rPr>
                <a:t> [0..1]: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a:t>
              </a:r>
              <a:r>
                <a:rPr lang="en-US" sz="1200" dirty="0" err="1">
                  <a:latin typeface="Calibri" pitchFamily="34" charset="0"/>
                  <a:ea typeface="ＭＳ Ｐゴシック" pitchFamily="1" charset="-128"/>
                </a:rPr>
                <a:t>contactInfo</a:t>
              </a:r>
              <a:r>
                <a:rPr lang="en-US" sz="1200" dirty="0">
                  <a:latin typeface="Calibri" pitchFamily="34" charset="0"/>
                  <a:ea typeface="ＭＳ Ｐゴシック" pitchFamily="1" charset="-128"/>
                </a:rPr>
                <a:t> [0..1]: </a:t>
              </a:r>
              <a:r>
                <a:rPr lang="en-US" sz="1200" dirty="0" err="1">
                  <a:latin typeface="Calibri" pitchFamily="34" charset="0"/>
                  <a:ea typeface="ＭＳ Ｐゴシック" pitchFamily="1" charset="-128"/>
                </a:rPr>
                <a:t>CI_Contact</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role: </a:t>
              </a:r>
              <a:r>
                <a:rPr lang="en-US" sz="1200" dirty="0" err="1">
                  <a:latin typeface="Calibri" pitchFamily="34" charset="0"/>
                  <a:ea typeface="ＭＳ Ｐゴシック" pitchFamily="1" charset="-128"/>
                </a:rPr>
                <a:t>CI_RoleCode</a:t>
              </a:r>
              <a:endParaRPr lang="en-US" sz="1200" dirty="0">
                <a:latin typeface="Calibri" pitchFamily="34" charset="0"/>
                <a:ea typeface="ＭＳ Ｐゴシック" pitchFamily="1" charset="-128"/>
              </a:endParaRPr>
            </a:p>
          </p:txBody>
        </p:sp>
        <p:sp>
          <p:nvSpPr>
            <p:cNvPr id="18" name="Rectangle 7"/>
            <p:cNvSpPr>
              <a:spLocks noChangeArrowheads="1"/>
            </p:cNvSpPr>
            <p:nvPr/>
          </p:nvSpPr>
          <p:spPr bwMode="auto">
            <a:xfrm>
              <a:off x="433168" y="3906976"/>
              <a:ext cx="8247063" cy="115888"/>
            </a:xfrm>
            <a:prstGeom prst="rect">
              <a:avLst/>
            </a:prstGeom>
            <a:grpFill/>
            <a:ln w="9525">
              <a:solidFill>
                <a:schemeClr val="tx1"/>
              </a:solidFill>
              <a:miter lim="800000"/>
              <a:headEnd/>
              <a:tailEnd/>
            </a:ln>
          </p:spPr>
          <p:txBody>
            <a:bodyPr wrap="none" anchor="ctr"/>
            <a:lstStyle/>
            <a:p>
              <a:endParaRPr lang="en-US" sz="1200">
                <a:latin typeface="Calibri" pitchFamily="34" charset="0"/>
              </a:endParaRPr>
            </a:p>
          </p:txBody>
        </p:sp>
      </p:grpSp>
      <p:grpSp>
        <p:nvGrpSpPr>
          <p:cNvPr id="19" name="Group 7"/>
          <p:cNvGrpSpPr/>
          <p:nvPr/>
        </p:nvGrpSpPr>
        <p:grpSpPr>
          <a:xfrm>
            <a:off x="2030567" y="2760976"/>
            <a:ext cx="3518544" cy="3007939"/>
            <a:chOff x="1108166" y="1031627"/>
            <a:chExt cx="6924494" cy="3007939"/>
          </a:xfrm>
          <a:effectLst>
            <a:outerShdw blurRad="50800" dist="38100" dir="2700000" algn="tl" rotWithShape="0">
              <a:prstClr val="black">
                <a:alpha val="40000"/>
              </a:prstClr>
            </a:outerShdw>
          </a:effectLst>
        </p:grpSpPr>
        <p:sp>
          <p:nvSpPr>
            <p:cNvPr id="20" name="Text Box 6"/>
            <p:cNvSpPr txBox="1">
              <a:spLocks noChangeArrowheads="1"/>
            </p:cNvSpPr>
            <p:nvPr/>
          </p:nvSpPr>
          <p:spPr bwMode="auto">
            <a:xfrm>
              <a:off x="1108166" y="1031627"/>
              <a:ext cx="6924494" cy="461665"/>
            </a:xfrm>
            <a:prstGeom prst="rect">
              <a:avLst/>
            </a:prstGeom>
            <a:solidFill>
              <a:schemeClr val="bg1"/>
            </a:solidFill>
            <a:ln w="9525">
              <a:solidFill>
                <a:schemeClr val="tx1"/>
              </a:solidFill>
              <a:miter lim="800000"/>
              <a:headEnd/>
              <a:tailEnd/>
            </a:ln>
          </p:spPr>
          <p:txBody>
            <a:bodyPr>
              <a:spAutoFit/>
            </a:bodyPr>
            <a:lstStyle/>
            <a:p>
              <a:pPr algn="ctr"/>
              <a:r>
                <a:rPr lang="en-US" sz="1200" dirty="0">
                  <a:latin typeface="Calibri" pitchFamily="34" charset="0"/>
                </a:rPr>
                <a:t>&lt;&lt;</a:t>
              </a:r>
              <a:r>
                <a:rPr lang="en-US" sz="1200" dirty="0" err="1">
                  <a:latin typeface="Calibri" pitchFamily="34" charset="0"/>
                </a:rPr>
                <a:t>DataType</a:t>
              </a:r>
              <a:r>
                <a:rPr lang="en-US" sz="1200" dirty="0">
                  <a:latin typeface="Calibri" pitchFamily="34" charset="0"/>
                </a:rPr>
                <a:t>&gt;&gt;</a:t>
              </a:r>
            </a:p>
            <a:p>
              <a:pPr algn="ctr"/>
              <a:r>
                <a:rPr lang="en-US" sz="1200" dirty="0">
                  <a:latin typeface="Calibri" pitchFamily="34" charset="0"/>
                </a:rPr>
                <a:t>CI_Citation</a:t>
              </a:r>
            </a:p>
          </p:txBody>
        </p:sp>
        <p:sp>
          <p:nvSpPr>
            <p:cNvPr id="21" name="Text Box 7"/>
            <p:cNvSpPr txBox="1">
              <a:spLocks noChangeArrowheads="1"/>
            </p:cNvSpPr>
            <p:nvPr/>
          </p:nvSpPr>
          <p:spPr bwMode="auto">
            <a:xfrm>
              <a:off x="1108166" y="1491331"/>
              <a:ext cx="6924494" cy="2492990"/>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a:spAutoFit/>
            </a:bodyPr>
            <a:lstStyle/>
            <a:p>
              <a:r>
                <a:rPr lang="en-US" sz="1200" dirty="0">
                  <a:latin typeface="Calibri" pitchFamily="34" charset="0"/>
                </a:rPr>
                <a:t>+ title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a:t>
              </a:r>
              <a:r>
                <a:rPr lang="en-US" sz="1200" dirty="0" err="1">
                  <a:latin typeface="Calibri" pitchFamily="34" charset="0"/>
                </a:rPr>
                <a:t>alternateTitle</a:t>
              </a:r>
              <a:r>
                <a:rPr lang="en-US" sz="1200" dirty="0">
                  <a:latin typeface="Calibri" pitchFamily="34" charset="0"/>
                </a:rPr>
                <a:t> [0..*]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date [1..*] : </a:t>
              </a:r>
              <a:r>
                <a:rPr lang="en-US" sz="1200" dirty="0" err="1">
                  <a:latin typeface="Calibri" pitchFamily="34" charset="0"/>
                </a:rPr>
                <a:t>CI_Date</a:t>
              </a:r>
              <a:r>
                <a:rPr lang="en-US" sz="1200" dirty="0">
                  <a:latin typeface="Calibri" pitchFamily="34" charset="0"/>
                </a:rPr>
                <a:t> </a:t>
              </a:r>
            </a:p>
            <a:p>
              <a:r>
                <a:rPr lang="en-US" sz="1200" dirty="0">
                  <a:latin typeface="Calibri" pitchFamily="34" charset="0"/>
                </a:rPr>
                <a:t>+ edition [0..1]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a:t>
              </a:r>
              <a:r>
                <a:rPr lang="en-US" sz="1200" dirty="0" err="1">
                  <a:latin typeface="Calibri" pitchFamily="34" charset="0"/>
                </a:rPr>
                <a:t>editionDate</a:t>
              </a:r>
              <a:r>
                <a:rPr lang="en-US" sz="1200" dirty="0">
                  <a:latin typeface="Calibri" pitchFamily="34" charset="0"/>
                </a:rPr>
                <a:t> [0..1] : Date </a:t>
              </a:r>
            </a:p>
            <a:p>
              <a:r>
                <a:rPr lang="en-US" sz="1200" dirty="0">
                  <a:latin typeface="Calibri" pitchFamily="34" charset="0"/>
                </a:rPr>
                <a:t>+ identifier [0..*] : </a:t>
              </a:r>
              <a:r>
                <a:rPr lang="en-US" sz="1200" dirty="0" smtClean="0">
                  <a:latin typeface="Calibri" pitchFamily="34" charset="0"/>
                </a:rPr>
                <a:t>MD_Identifier</a:t>
              </a:r>
            </a:p>
            <a:p>
              <a:r>
                <a:rPr lang="en-US" sz="1200" dirty="0" smtClean="0">
                  <a:latin typeface="Calibri" pitchFamily="34" charset="0"/>
                </a:rPr>
                <a:t>+ </a:t>
              </a:r>
              <a:r>
                <a:rPr lang="en-US" sz="1200" dirty="0" err="1" smtClean="0">
                  <a:latin typeface="Calibri" pitchFamily="34" charset="0"/>
                </a:rPr>
                <a:t>citedResponsibleParty</a:t>
              </a:r>
              <a:r>
                <a:rPr lang="en-US" sz="1200" dirty="0" smtClean="0">
                  <a:latin typeface="Calibri" pitchFamily="34" charset="0"/>
                </a:rPr>
                <a:t> [0..*] : </a:t>
              </a:r>
              <a:r>
                <a:rPr lang="en-US" sz="1200" dirty="0" err="1" smtClean="0">
                  <a:latin typeface="Calibri" pitchFamily="34" charset="0"/>
                </a:rPr>
                <a:t>CI_ResponsibleParty</a:t>
              </a:r>
              <a:r>
                <a:rPr lang="en-US" sz="1200" dirty="0" smtClean="0">
                  <a:latin typeface="Calibri" pitchFamily="34" charset="0"/>
                </a:rPr>
                <a:t> </a:t>
              </a:r>
              <a:endParaRPr lang="en-US" sz="1200" dirty="0">
                <a:latin typeface="Calibri" pitchFamily="34" charset="0"/>
              </a:endParaRPr>
            </a:p>
            <a:p>
              <a:r>
                <a:rPr lang="en-US" sz="1200" dirty="0">
                  <a:latin typeface="Calibri" pitchFamily="34" charset="0"/>
                </a:rPr>
                <a:t>+ </a:t>
              </a:r>
              <a:r>
                <a:rPr lang="en-US" sz="1200" dirty="0" err="1">
                  <a:latin typeface="Calibri" pitchFamily="34" charset="0"/>
                </a:rPr>
                <a:t>presentationForm</a:t>
              </a:r>
              <a:r>
                <a:rPr lang="en-US" sz="1200" dirty="0">
                  <a:latin typeface="Calibri" pitchFamily="34" charset="0"/>
                </a:rPr>
                <a:t> [0..*] : </a:t>
              </a:r>
              <a:r>
                <a:rPr lang="en-US" sz="1200" dirty="0" err="1">
                  <a:latin typeface="Calibri" pitchFamily="34" charset="0"/>
                </a:rPr>
                <a:t>CI_PresentationFormCode</a:t>
              </a:r>
              <a:r>
                <a:rPr lang="en-US" sz="1200" dirty="0">
                  <a:latin typeface="Calibri" pitchFamily="34" charset="0"/>
                </a:rPr>
                <a:t> </a:t>
              </a:r>
            </a:p>
            <a:p>
              <a:r>
                <a:rPr lang="en-US" sz="1200" dirty="0">
                  <a:latin typeface="Calibri" pitchFamily="34" charset="0"/>
                </a:rPr>
                <a:t>+ series [0..1] : </a:t>
              </a:r>
              <a:r>
                <a:rPr lang="en-US" sz="1200" dirty="0" err="1">
                  <a:latin typeface="Calibri" pitchFamily="34" charset="0"/>
                </a:rPr>
                <a:t>CI_Series</a:t>
              </a:r>
              <a:r>
                <a:rPr lang="en-US" sz="1200" dirty="0">
                  <a:latin typeface="Calibri" pitchFamily="34" charset="0"/>
                </a:rPr>
                <a:t> </a:t>
              </a:r>
            </a:p>
            <a:p>
              <a:r>
                <a:rPr lang="en-US" sz="1200" dirty="0">
                  <a:latin typeface="Calibri" pitchFamily="34" charset="0"/>
                </a:rPr>
                <a:t>+ </a:t>
              </a:r>
              <a:r>
                <a:rPr lang="en-US" sz="1200" dirty="0" err="1">
                  <a:latin typeface="Calibri" pitchFamily="34" charset="0"/>
                </a:rPr>
                <a:t>otherCitationDetails</a:t>
              </a:r>
              <a:r>
                <a:rPr lang="en-US" sz="1200" dirty="0">
                  <a:latin typeface="Calibri" pitchFamily="34" charset="0"/>
                </a:rPr>
                <a:t> [0..1]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a:t>
              </a:r>
              <a:r>
                <a:rPr lang="en-US" sz="1200" dirty="0" err="1">
                  <a:latin typeface="Calibri" pitchFamily="34" charset="0"/>
                </a:rPr>
                <a:t>collectiveTitle</a:t>
              </a:r>
              <a:r>
                <a:rPr lang="en-US" sz="1200" dirty="0">
                  <a:latin typeface="Calibri" pitchFamily="34" charset="0"/>
                </a:rPr>
                <a:t> [0..1]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ISBN [0..1]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ISSN [0..1] : </a:t>
              </a:r>
              <a:r>
                <a:rPr lang="en-US" sz="1200" dirty="0" err="1">
                  <a:latin typeface="Calibri" pitchFamily="34" charset="0"/>
                </a:rPr>
                <a:t>CharacterString</a:t>
              </a:r>
              <a:endParaRPr lang="en-US" sz="1200" dirty="0">
                <a:latin typeface="Calibri" pitchFamily="34" charset="0"/>
              </a:endParaRPr>
            </a:p>
          </p:txBody>
        </p:sp>
        <p:sp>
          <p:nvSpPr>
            <p:cNvPr id="22" name="Rectangle 8"/>
            <p:cNvSpPr>
              <a:spLocks noChangeArrowheads="1"/>
            </p:cNvSpPr>
            <p:nvPr/>
          </p:nvSpPr>
          <p:spPr bwMode="auto">
            <a:xfrm>
              <a:off x="1108166" y="3984321"/>
              <a:ext cx="6924494" cy="55245"/>
            </a:xfrm>
            <a:prstGeom prst="rect">
              <a:avLst/>
            </a:prstGeom>
            <a:solidFill>
              <a:schemeClr val="bg1"/>
            </a:solidFill>
            <a:ln w="9525">
              <a:solidFill>
                <a:schemeClr val="tx1"/>
              </a:solidFill>
              <a:miter lim="800000"/>
              <a:headEnd/>
              <a:tailEnd/>
            </a:ln>
          </p:spPr>
          <p:txBody>
            <a:bodyPr wrap="none" anchor="ctr"/>
            <a:lstStyle/>
            <a:p>
              <a:endParaRPr lang="en-US" sz="1200">
                <a:latin typeface="Calibri" pitchFamily="34" charset="0"/>
              </a:endParaRPr>
            </a:p>
          </p:txBody>
        </p:sp>
      </p:grpSp>
      <p:grpSp>
        <p:nvGrpSpPr>
          <p:cNvPr id="23" name="Group 6"/>
          <p:cNvGrpSpPr/>
          <p:nvPr/>
        </p:nvGrpSpPr>
        <p:grpSpPr>
          <a:xfrm>
            <a:off x="5957361" y="1979409"/>
            <a:ext cx="2625165" cy="961575"/>
            <a:chOff x="2109789" y="3076132"/>
            <a:chExt cx="5043486" cy="961575"/>
          </a:xfrm>
          <a:effectLst>
            <a:outerShdw blurRad="50800" dist="76200" dir="2700000" algn="ctr" rotWithShape="0">
              <a:srgbClr val="000000">
                <a:alpha val="40000"/>
              </a:srgbClr>
            </a:outerShdw>
          </a:effectLst>
        </p:grpSpPr>
        <p:sp>
          <p:nvSpPr>
            <p:cNvPr id="24" name="Text Box 15"/>
            <p:cNvSpPr txBox="1">
              <a:spLocks noChangeArrowheads="1"/>
            </p:cNvSpPr>
            <p:nvPr/>
          </p:nvSpPr>
          <p:spPr bwMode="auto">
            <a:xfrm>
              <a:off x="2109789" y="3076132"/>
              <a:ext cx="5043486" cy="276999"/>
            </a:xfrm>
            <a:prstGeom prst="rect">
              <a:avLst/>
            </a:prstGeom>
            <a:solidFill>
              <a:schemeClr val="bg1"/>
            </a:solidFill>
            <a:ln w="9525">
              <a:solidFill>
                <a:schemeClr val="tx1"/>
              </a:solidFill>
              <a:miter lim="800000"/>
              <a:headEnd/>
              <a:tailEnd/>
            </a:ln>
          </p:spPr>
          <p:txBody>
            <a:bodyPr>
              <a:spAutoFit/>
            </a:bodyPr>
            <a:lstStyle/>
            <a:p>
              <a:pPr algn="ctr"/>
              <a:r>
                <a:rPr lang="en-US" sz="1200" dirty="0" err="1">
                  <a:latin typeface="+mn-lt"/>
                  <a:ea typeface="ＭＳ Ｐゴシック" pitchFamily="1" charset="-128"/>
                </a:rPr>
                <a:t>LI_Lineage</a:t>
              </a:r>
              <a:endParaRPr lang="en-US" sz="1200" dirty="0">
                <a:latin typeface="+mn-lt"/>
                <a:ea typeface="ＭＳ Ｐゴシック" pitchFamily="1" charset="-128"/>
              </a:endParaRPr>
            </a:p>
          </p:txBody>
        </p:sp>
        <p:sp>
          <p:nvSpPr>
            <p:cNvPr id="25" name="Text Box 16"/>
            <p:cNvSpPr txBox="1">
              <a:spLocks noChangeArrowheads="1"/>
            </p:cNvSpPr>
            <p:nvPr/>
          </p:nvSpPr>
          <p:spPr bwMode="auto">
            <a:xfrm>
              <a:off x="2109789" y="3344863"/>
              <a:ext cx="5043486" cy="646331"/>
            </a:xfrm>
            <a:prstGeom prst="rect">
              <a:avLst/>
            </a:prstGeom>
            <a:solidFill>
              <a:schemeClr val="bg1"/>
            </a:solidFill>
            <a:ln w="9525">
              <a:solidFill>
                <a:schemeClr val="tx1"/>
              </a:solidFill>
              <a:miter lim="800000"/>
              <a:headEnd/>
              <a:tailEnd/>
            </a:ln>
          </p:spPr>
          <p:txBody>
            <a:bodyPr wrap="square">
              <a:spAutoFit/>
            </a:bodyPr>
            <a:lstStyle/>
            <a:p>
              <a:r>
                <a:rPr lang="en-US" sz="1200" dirty="0">
                  <a:latin typeface="+mn-lt"/>
                  <a:ea typeface="ＭＳ Ｐゴシック" pitchFamily="1" charset="-128"/>
                </a:rPr>
                <a:t>+ statement [0..1] : </a:t>
              </a:r>
              <a:r>
                <a:rPr lang="en-US" sz="1200" dirty="0" err="1" smtClean="0">
                  <a:latin typeface="+mn-lt"/>
                  <a:ea typeface="ＭＳ Ｐゴシック" pitchFamily="1" charset="-128"/>
                </a:rPr>
                <a:t>CharacterString</a:t>
              </a:r>
              <a:endParaRPr lang="en-US" sz="1200" dirty="0" smtClean="0">
                <a:latin typeface="+mn-lt"/>
                <a:ea typeface="ＭＳ Ｐゴシック" pitchFamily="1" charset="-128"/>
              </a:endParaRPr>
            </a:p>
            <a:p>
              <a:r>
                <a:rPr lang="en-US" sz="1200" dirty="0" smtClean="0">
                  <a:latin typeface="+mn-lt"/>
                  <a:ea typeface="ＭＳ Ｐゴシック" pitchFamily="1" charset="-128"/>
                </a:rPr>
                <a:t>+ source [0..*]: </a:t>
              </a:r>
              <a:r>
                <a:rPr lang="en-US" sz="1200" dirty="0" err="1" smtClean="0">
                  <a:latin typeface="+mn-lt"/>
                  <a:ea typeface="ＭＳ Ｐゴシック" pitchFamily="1" charset="-128"/>
                </a:rPr>
                <a:t>LI_Source</a:t>
              </a:r>
              <a:endParaRPr lang="en-US" sz="1200" dirty="0" smtClean="0">
                <a:latin typeface="+mn-lt"/>
                <a:ea typeface="ＭＳ Ｐゴシック" pitchFamily="1" charset="-128"/>
              </a:endParaRPr>
            </a:p>
            <a:p>
              <a:r>
                <a:rPr lang="en-US" sz="1200" dirty="0" smtClean="0">
                  <a:latin typeface="+mn-lt"/>
                  <a:ea typeface="ＭＳ Ｐゴシック" pitchFamily="1" charset="-128"/>
                </a:rPr>
                <a:t>+ </a:t>
              </a:r>
              <a:r>
                <a:rPr lang="en-US" sz="1200" dirty="0" err="1" smtClean="0">
                  <a:latin typeface="+mn-lt"/>
                  <a:ea typeface="ＭＳ Ｐゴシック" pitchFamily="1" charset="-128"/>
                </a:rPr>
                <a:t>processStep</a:t>
              </a:r>
              <a:r>
                <a:rPr lang="en-US" sz="1200" dirty="0" smtClean="0">
                  <a:latin typeface="+mn-lt"/>
                  <a:ea typeface="ＭＳ Ｐゴシック" pitchFamily="1" charset="-128"/>
                </a:rPr>
                <a:t> [0..*]: </a:t>
              </a:r>
              <a:r>
                <a:rPr lang="en-US" sz="1200" dirty="0" err="1" smtClean="0">
                  <a:latin typeface="+mn-lt"/>
                  <a:ea typeface="ＭＳ Ｐゴシック" pitchFamily="1" charset="-128"/>
                </a:rPr>
                <a:t>LE_ProcessStep</a:t>
              </a:r>
              <a:endParaRPr lang="en-US" sz="1200" dirty="0">
                <a:latin typeface="+mn-lt"/>
                <a:ea typeface="ＭＳ Ｐゴシック" pitchFamily="1" charset="-128"/>
              </a:endParaRPr>
            </a:p>
          </p:txBody>
        </p:sp>
        <p:sp>
          <p:nvSpPr>
            <p:cNvPr id="26" name="Rectangle 17"/>
            <p:cNvSpPr>
              <a:spLocks noChangeArrowheads="1"/>
            </p:cNvSpPr>
            <p:nvPr/>
          </p:nvSpPr>
          <p:spPr bwMode="auto">
            <a:xfrm>
              <a:off x="2109789" y="3991194"/>
              <a:ext cx="5043486" cy="46513"/>
            </a:xfrm>
            <a:prstGeom prst="rect">
              <a:avLst/>
            </a:prstGeom>
            <a:solidFill>
              <a:schemeClr val="bg1"/>
            </a:solidFill>
            <a:ln w="9525">
              <a:solidFill>
                <a:schemeClr val="tx1"/>
              </a:solidFill>
              <a:miter lim="800000"/>
              <a:headEnd/>
              <a:tailEnd/>
            </a:ln>
          </p:spPr>
          <p:txBody>
            <a:bodyPr wrap="none" anchor="ctr"/>
            <a:lstStyle/>
            <a:p>
              <a:pPr algn="ctr"/>
              <a:endParaRPr lang="en-US" sz="1200">
                <a:latin typeface="+mn-lt"/>
              </a:endParaRPr>
            </a:p>
          </p:txBody>
        </p:sp>
      </p:grpSp>
      <p:grpSp>
        <p:nvGrpSpPr>
          <p:cNvPr id="2" name="Group 6"/>
          <p:cNvGrpSpPr/>
          <p:nvPr/>
        </p:nvGrpSpPr>
        <p:grpSpPr>
          <a:xfrm>
            <a:off x="5390177" y="4768850"/>
            <a:ext cx="2821262" cy="1742944"/>
            <a:chOff x="673100" y="1616406"/>
            <a:chExt cx="7769225" cy="1742944"/>
          </a:xfrm>
          <a:solidFill>
            <a:schemeClr val="bg1"/>
          </a:solidFill>
          <a:effectLst>
            <a:outerShdw blurRad="50800" dist="63500" dir="2700000" algn="tl" rotWithShape="0">
              <a:prstClr val="black">
                <a:alpha val="40000"/>
              </a:prstClr>
            </a:outerShdw>
          </a:effectLst>
        </p:grpSpPr>
        <p:sp>
          <p:nvSpPr>
            <p:cNvPr id="1027" name="Text Box 9"/>
            <p:cNvSpPr txBox="1">
              <a:spLocks noChangeArrowheads="1"/>
            </p:cNvSpPr>
            <p:nvPr/>
          </p:nvSpPr>
          <p:spPr bwMode="auto">
            <a:xfrm>
              <a:off x="673100" y="1616406"/>
              <a:ext cx="7769225" cy="461665"/>
            </a:xfrm>
            <a:prstGeom prst="rect">
              <a:avLst/>
            </a:prstGeom>
            <a:grpFill/>
            <a:ln w="9525">
              <a:solidFill>
                <a:schemeClr val="tx1"/>
              </a:solidFill>
              <a:miter lim="800000"/>
              <a:headEnd/>
              <a:tailEnd/>
            </a:ln>
          </p:spPr>
          <p:txBody>
            <a:bodyPr>
              <a:spAutoFit/>
            </a:bodyPr>
            <a:lstStyle/>
            <a:p>
              <a:pPr algn="ctr"/>
              <a:r>
                <a:rPr lang="en-US" sz="1200" dirty="0">
                  <a:latin typeface="Calibri" pitchFamily="34" charset="0"/>
                  <a:ea typeface="ＭＳ Ｐゴシック" pitchFamily="1" charset="-128"/>
                </a:rPr>
                <a:t>&lt;&lt;</a:t>
              </a:r>
              <a:r>
                <a:rPr lang="en-US" sz="1200" dirty="0" err="1">
                  <a:latin typeface="Calibri" pitchFamily="34" charset="0"/>
                  <a:ea typeface="ＭＳ Ｐゴシック" pitchFamily="1" charset="-128"/>
                </a:rPr>
                <a:t>DataType</a:t>
              </a:r>
              <a:r>
                <a:rPr lang="en-US" sz="1200" dirty="0">
                  <a:latin typeface="Calibri" pitchFamily="34" charset="0"/>
                  <a:ea typeface="ＭＳ Ｐゴシック" pitchFamily="1" charset="-128"/>
                </a:rPr>
                <a:t>&gt;&gt;</a:t>
              </a:r>
            </a:p>
            <a:p>
              <a:pPr algn="ctr"/>
              <a:r>
                <a:rPr lang="en-US" sz="1200" dirty="0" err="1">
                  <a:latin typeface="Calibri" pitchFamily="34" charset="0"/>
                  <a:ea typeface="ＭＳ Ｐゴシック" pitchFamily="1" charset="-128"/>
                </a:rPr>
                <a:t>CI_OnlineResource</a:t>
              </a:r>
              <a:endParaRPr lang="en-US" sz="1200" dirty="0">
                <a:latin typeface="Calibri" pitchFamily="34" charset="0"/>
                <a:ea typeface="ＭＳ Ｐゴシック" pitchFamily="1" charset="-128"/>
              </a:endParaRPr>
            </a:p>
          </p:txBody>
        </p:sp>
        <p:sp>
          <p:nvSpPr>
            <p:cNvPr id="1028" name="Text Box 10"/>
            <p:cNvSpPr txBox="1">
              <a:spLocks noChangeArrowheads="1"/>
            </p:cNvSpPr>
            <p:nvPr/>
          </p:nvSpPr>
          <p:spPr bwMode="auto">
            <a:xfrm>
              <a:off x="673100" y="2081213"/>
              <a:ext cx="7769225" cy="1200329"/>
            </a:xfrm>
            <a:prstGeom prst="rect">
              <a:avLst/>
            </a:prstGeom>
            <a:grpFill/>
            <a:ln w="9525">
              <a:solidFill>
                <a:schemeClr val="tx1"/>
              </a:solidFill>
              <a:miter lim="800000"/>
              <a:headEnd/>
              <a:tailEnd/>
            </a:ln>
          </p:spPr>
          <p:txBody>
            <a:bodyPr>
              <a:spAutoFit/>
            </a:bodyPr>
            <a:lstStyle/>
            <a:p>
              <a:r>
                <a:rPr lang="en-US" sz="1200" dirty="0">
                  <a:latin typeface="Calibri" pitchFamily="34" charset="0"/>
                  <a:ea typeface="ＭＳ Ｐゴシック" pitchFamily="1" charset="-128"/>
                </a:rPr>
                <a:t>+ linkage : URL</a:t>
              </a:r>
            </a:p>
            <a:p>
              <a:r>
                <a:rPr lang="en-US" sz="1200" dirty="0">
                  <a:latin typeface="Calibri" pitchFamily="34" charset="0"/>
                  <a:ea typeface="ＭＳ Ｐゴシック" pitchFamily="1" charset="-128"/>
                </a:rPr>
                <a:t>+ protocol [0..1] :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a:t>
              </a:r>
              <a:r>
                <a:rPr lang="en-US" sz="1200" dirty="0" err="1">
                  <a:latin typeface="Calibri" pitchFamily="34" charset="0"/>
                  <a:ea typeface="ＭＳ Ｐゴシック" pitchFamily="1" charset="-128"/>
                </a:rPr>
                <a:t>applicationProfile</a:t>
              </a:r>
              <a:r>
                <a:rPr lang="en-US" sz="1200" dirty="0">
                  <a:latin typeface="Calibri" pitchFamily="34" charset="0"/>
                  <a:ea typeface="ＭＳ Ｐゴシック" pitchFamily="1" charset="-128"/>
                </a:rPr>
                <a:t> [0..1] :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name [0..1] :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description [0..1] :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function [0..1] : </a:t>
              </a:r>
              <a:r>
                <a:rPr lang="en-US" sz="1200" dirty="0" err="1">
                  <a:latin typeface="Calibri" pitchFamily="34" charset="0"/>
                  <a:ea typeface="ＭＳ Ｐゴシック" pitchFamily="1" charset="-128"/>
                </a:rPr>
                <a:t>CI_OnLineFunctionCode</a:t>
              </a:r>
              <a:endParaRPr lang="en-US" sz="1200" dirty="0">
                <a:latin typeface="Calibri" pitchFamily="34" charset="0"/>
                <a:ea typeface="ＭＳ Ｐゴシック" pitchFamily="1" charset="-128"/>
              </a:endParaRPr>
            </a:p>
          </p:txBody>
        </p:sp>
        <p:sp>
          <p:nvSpPr>
            <p:cNvPr id="1029" name="Rectangle 11"/>
            <p:cNvSpPr>
              <a:spLocks noChangeArrowheads="1"/>
            </p:cNvSpPr>
            <p:nvPr/>
          </p:nvSpPr>
          <p:spPr bwMode="auto">
            <a:xfrm>
              <a:off x="673100" y="3283944"/>
              <a:ext cx="7769225" cy="75406"/>
            </a:xfrm>
            <a:prstGeom prst="rect">
              <a:avLst/>
            </a:prstGeom>
            <a:grpFill/>
            <a:ln w="9525">
              <a:solidFill>
                <a:schemeClr val="tx1"/>
              </a:solidFill>
              <a:miter lim="800000"/>
              <a:headEnd/>
              <a:tailEnd/>
            </a:ln>
          </p:spPr>
          <p:txBody>
            <a:bodyPr wrap="none" anchor="ctr"/>
            <a:lstStyle/>
            <a:p>
              <a:endParaRPr lang="en-US" sz="1200">
                <a:latin typeface="Calibri" pitchFamily="34" charset="0"/>
              </a:endParaRPr>
            </a:p>
          </p:txBody>
        </p:sp>
      </p:grpSp>
    </p:spTree>
    <p:extLst>
      <p:ext uri="{BB962C8B-B14F-4D97-AF65-F5344CB8AC3E}">
        <p14:creationId xmlns:p14="http://schemas.microsoft.com/office/powerpoint/2010/main" val="4250213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034" y="318297"/>
            <a:ext cx="8229600" cy="559375"/>
          </a:xfrm>
        </p:spPr>
        <p:txBody>
          <a:bodyPr>
            <a:noAutofit/>
          </a:bodyPr>
          <a:lstStyle/>
          <a:p>
            <a:r>
              <a:rPr lang="en-US" sz="3600" dirty="0" smtClean="0"/>
              <a:t>People/Organizations</a:t>
            </a:r>
            <a:endParaRPr lang="en-US" sz="3600" dirty="0"/>
          </a:p>
        </p:txBody>
      </p:sp>
      <p:grpSp>
        <p:nvGrpSpPr>
          <p:cNvPr id="3" name="Group 5"/>
          <p:cNvGrpSpPr>
            <a:grpSpLocks/>
          </p:cNvGrpSpPr>
          <p:nvPr/>
        </p:nvGrpSpPr>
        <p:grpSpPr bwMode="auto">
          <a:xfrm>
            <a:off x="455613" y="1086123"/>
            <a:ext cx="2869056" cy="1600011"/>
            <a:chOff x="431800" y="2422811"/>
            <a:chExt cx="8247063" cy="1600053"/>
          </a:xfrm>
          <a:solidFill>
            <a:schemeClr val="bg1"/>
          </a:solidFill>
          <a:effectLst>
            <a:outerShdw blurRad="50800" dist="38100" dir="2700000" algn="tl" rotWithShape="0">
              <a:prstClr val="black">
                <a:alpha val="40000"/>
              </a:prstClr>
            </a:outerShdw>
          </a:effectLst>
        </p:grpSpPr>
        <p:sp>
          <p:nvSpPr>
            <p:cNvPr id="4" name="Text Box 5"/>
            <p:cNvSpPr txBox="1">
              <a:spLocks noChangeArrowheads="1"/>
            </p:cNvSpPr>
            <p:nvPr/>
          </p:nvSpPr>
          <p:spPr bwMode="auto">
            <a:xfrm>
              <a:off x="431800" y="2422811"/>
              <a:ext cx="8247063" cy="461677"/>
            </a:xfrm>
            <a:prstGeom prst="rect">
              <a:avLst/>
            </a:prstGeom>
            <a:grpFill/>
            <a:ln w="9525">
              <a:solidFill>
                <a:schemeClr val="tx1"/>
              </a:solidFill>
              <a:miter lim="800000"/>
              <a:headEnd/>
              <a:tailEnd/>
            </a:ln>
          </p:spPr>
          <p:txBody>
            <a:bodyPr>
              <a:spAutoFit/>
            </a:bodyPr>
            <a:lstStyle/>
            <a:p>
              <a:pPr algn="ctr"/>
              <a:r>
                <a:rPr lang="en-US" sz="1200" dirty="0">
                  <a:ea typeface="ＭＳ Ｐゴシック" pitchFamily="1" charset="-128"/>
                </a:rPr>
                <a:t>&lt;&lt;</a:t>
              </a:r>
              <a:r>
                <a:rPr lang="en-US" sz="1200" dirty="0" err="1">
                  <a:ea typeface="ＭＳ Ｐゴシック" pitchFamily="1" charset="-128"/>
                </a:rPr>
                <a:t>DataType</a:t>
              </a:r>
              <a:r>
                <a:rPr lang="en-US" sz="1200" dirty="0">
                  <a:ea typeface="ＭＳ Ｐゴシック" pitchFamily="1" charset="-128"/>
                </a:rPr>
                <a:t>&gt;&gt;</a:t>
              </a:r>
            </a:p>
            <a:p>
              <a:pPr algn="ctr"/>
              <a:r>
                <a:rPr lang="en-US" sz="1200" dirty="0" err="1">
                  <a:ea typeface="ＭＳ Ｐゴシック" pitchFamily="1" charset="-128"/>
                </a:rPr>
                <a:t>CI_ResponsibleParty</a:t>
              </a:r>
              <a:endParaRPr lang="en-US" sz="1200" dirty="0">
                <a:ea typeface="ＭＳ Ｐゴシック" pitchFamily="1" charset="-128"/>
              </a:endParaRPr>
            </a:p>
          </p:txBody>
        </p:sp>
        <p:sp>
          <p:nvSpPr>
            <p:cNvPr id="5" name="Text Box 6"/>
            <p:cNvSpPr txBox="1">
              <a:spLocks noChangeArrowheads="1"/>
            </p:cNvSpPr>
            <p:nvPr/>
          </p:nvSpPr>
          <p:spPr bwMode="auto">
            <a:xfrm>
              <a:off x="431800" y="2884488"/>
              <a:ext cx="8247063" cy="1015690"/>
            </a:xfrm>
            <a:prstGeom prst="rect">
              <a:avLst/>
            </a:prstGeom>
            <a:grpFill/>
            <a:ln w="9525">
              <a:solidFill>
                <a:schemeClr val="tx1"/>
              </a:solidFill>
              <a:miter lim="800000"/>
              <a:headEnd/>
              <a:tailEnd/>
            </a:ln>
          </p:spPr>
          <p:txBody>
            <a:bodyPr>
              <a:spAutoFit/>
            </a:bodyPr>
            <a:lstStyle/>
            <a:p>
              <a:r>
                <a:rPr lang="en-US" sz="1200" dirty="0">
                  <a:ea typeface="ＭＳ Ｐゴシック" pitchFamily="1" charset="-128"/>
                </a:rPr>
                <a:t>+ </a:t>
              </a:r>
              <a:r>
                <a:rPr lang="en-US" sz="1200" dirty="0" err="1">
                  <a:ea typeface="ＭＳ Ｐゴシック" pitchFamily="1" charset="-128"/>
                </a:rPr>
                <a:t>individualName</a:t>
              </a:r>
              <a:r>
                <a:rPr lang="en-US" sz="1200" dirty="0">
                  <a:ea typeface="ＭＳ Ｐゴシック" pitchFamily="1" charset="-128"/>
                </a:rPr>
                <a:t> [0..1]: </a:t>
              </a:r>
              <a:r>
                <a:rPr lang="en-US" sz="1200" dirty="0" err="1">
                  <a:ea typeface="ＭＳ Ｐゴシック" pitchFamily="1" charset="-128"/>
                </a:rPr>
                <a:t>CharacterString</a:t>
              </a:r>
              <a:endParaRPr lang="en-US" sz="1200" dirty="0">
                <a:ea typeface="ＭＳ Ｐゴシック" pitchFamily="1" charset="-128"/>
              </a:endParaRPr>
            </a:p>
            <a:p>
              <a:r>
                <a:rPr lang="en-US" sz="1200" dirty="0">
                  <a:ea typeface="ＭＳ Ｐゴシック" pitchFamily="1" charset="-128"/>
                </a:rPr>
                <a:t>+ </a:t>
              </a:r>
              <a:r>
                <a:rPr lang="en-US" sz="1200" dirty="0" err="1">
                  <a:ea typeface="ＭＳ Ｐゴシック" pitchFamily="1" charset="-128"/>
                </a:rPr>
                <a:t>organisationName</a:t>
              </a:r>
              <a:r>
                <a:rPr lang="en-US" sz="1200" dirty="0">
                  <a:ea typeface="ＭＳ Ｐゴシック" pitchFamily="1" charset="-128"/>
                </a:rPr>
                <a:t> [0..1]: </a:t>
              </a:r>
              <a:r>
                <a:rPr lang="en-US" sz="1200" dirty="0" err="1">
                  <a:ea typeface="ＭＳ Ｐゴシック" pitchFamily="1" charset="-128"/>
                </a:rPr>
                <a:t>CharacterString</a:t>
              </a:r>
              <a:endParaRPr lang="en-US" sz="1200" dirty="0">
                <a:ea typeface="ＭＳ Ｐゴシック" pitchFamily="1" charset="-128"/>
              </a:endParaRPr>
            </a:p>
            <a:p>
              <a:r>
                <a:rPr lang="en-US" sz="1200" dirty="0">
                  <a:ea typeface="ＭＳ Ｐゴシック" pitchFamily="1" charset="-128"/>
                </a:rPr>
                <a:t>+ </a:t>
              </a:r>
              <a:r>
                <a:rPr lang="en-US" sz="1200" dirty="0" err="1">
                  <a:ea typeface="ＭＳ Ｐゴシック" pitchFamily="1" charset="-128"/>
                </a:rPr>
                <a:t>positionName</a:t>
              </a:r>
              <a:r>
                <a:rPr lang="en-US" sz="1200" dirty="0">
                  <a:ea typeface="ＭＳ Ｐゴシック" pitchFamily="1" charset="-128"/>
                </a:rPr>
                <a:t> [0..1]: </a:t>
              </a:r>
              <a:r>
                <a:rPr lang="en-US" sz="1200" dirty="0" err="1">
                  <a:ea typeface="ＭＳ Ｐゴシック" pitchFamily="1" charset="-128"/>
                </a:rPr>
                <a:t>CharacterString</a:t>
              </a:r>
              <a:endParaRPr lang="en-US" sz="1200" dirty="0">
                <a:ea typeface="ＭＳ Ｐゴシック" pitchFamily="1" charset="-128"/>
              </a:endParaRPr>
            </a:p>
            <a:p>
              <a:r>
                <a:rPr lang="en-US" sz="1200" dirty="0">
                  <a:ea typeface="ＭＳ Ｐゴシック" pitchFamily="1" charset="-128"/>
                </a:rPr>
                <a:t>+ </a:t>
              </a:r>
              <a:r>
                <a:rPr lang="en-US" sz="1200" dirty="0" err="1">
                  <a:ea typeface="ＭＳ Ｐゴシック" pitchFamily="1" charset="-128"/>
                </a:rPr>
                <a:t>contactInfo</a:t>
              </a:r>
              <a:r>
                <a:rPr lang="en-US" sz="1200" dirty="0">
                  <a:ea typeface="ＭＳ Ｐゴシック" pitchFamily="1" charset="-128"/>
                </a:rPr>
                <a:t> [0..1]: </a:t>
              </a:r>
              <a:r>
                <a:rPr lang="en-US" sz="1200" dirty="0" err="1">
                  <a:ea typeface="ＭＳ Ｐゴシック" pitchFamily="1" charset="-128"/>
                </a:rPr>
                <a:t>CI_Contact</a:t>
              </a:r>
              <a:endParaRPr lang="en-US" sz="1200" dirty="0">
                <a:ea typeface="ＭＳ Ｐゴシック" pitchFamily="1" charset="-128"/>
              </a:endParaRPr>
            </a:p>
            <a:p>
              <a:r>
                <a:rPr lang="en-US" sz="1200" dirty="0">
                  <a:ea typeface="ＭＳ Ｐゴシック" pitchFamily="1" charset="-128"/>
                </a:rPr>
                <a:t>+ role: </a:t>
              </a:r>
              <a:r>
                <a:rPr lang="en-US" sz="1200" dirty="0" err="1">
                  <a:ea typeface="ＭＳ Ｐゴシック" pitchFamily="1" charset="-128"/>
                </a:rPr>
                <a:t>CI_RoleCode</a:t>
              </a:r>
              <a:endParaRPr lang="en-US" sz="1200" dirty="0">
                <a:ea typeface="ＭＳ Ｐゴシック" pitchFamily="1" charset="-128"/>
              </a:endParaRPr>
            </a:p>
          </p:txBody>
        </p:sp>
        <p:sp>
          <p:nvSpPr>
            <p:cNvPr id="6" name="Rectangle 7"/>
            <p:cNvSpPr>
              <a:spLocks noChangeArrowheads="1"/>
            </p:cNvSpPr>
            <p:nvPr/>
          </p:nvSpPr>
          <p:spPr bwMode="auto">
            <a:xfrm>
              <a:off x="433168" y="3906976"/>
              <a:ext cx="8245694" cy="115888"/>
            </a:xfrm>
            <a:prstGeom prst="rect">
              <a:avLst/>
            </a:prstGeom>
            <a:grpFill/>
            <a:ln w="9525">
              <a:solidFill>
                <a:schemeClr val="tx1"/>
              </a:solidFill>
              <a:miter lim="800000"/>
              <a:headEnd/>
              <a:tailEnd/>
            </a:ln>
          </p:spPr>
          <p:txBody>
            <a:bodyPr wrap="none" anchor="ctr"/>
            <a:lstStyle/>
            <a:p>
              <a:endParaRPr lang="en-US" sz="1200"/>
            </a:p>
          </p:txBody>
        </p:sp>
      </p:grpSp>
      <p:pic>
        <p:nvPicPr>
          <p:cNvPr id="16" name="Picture 15" descr="unidata25.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1946" y="427042"/>
            <a:ext cx="2795917" cy="218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1034715" y="2780668"/>
            <a:ext cx="5843138" cy="230832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r>
              <a:rPr lang="en-US" sz="1200" dirty="0"/>
              <a:t>&lt;group name="</a:t>
            </a:r>
            <a:r>
              <a:rPr lang="en-US" sz="1200" dirty="0" err="1"/>
              <a:t>contact_1</a:t>
            </a:r>
            <a:r>
              <a:rPr lang="en-US" sz="1200" dirty="0"/>
              <a:t>"&gt;</a:t>
            </a:r>
            <a:br>
              <a:rPr lang="en-US" sz="1200" dirty="0"/>
            </a:br>
            <a:r>
              <a:rPr lang="en-US" sz="1200" dirty="0"/>
              <a:t>    &lt;attribute name="</a:t>
            </a:r>
            <a:r>
              <a:rPr lang="en-US" sz="1200" dirty="0" err="1"/>
              <a:t>uuid</a:t>
            </a:r>
            <a:r>
              <a:rPr lang="en-US" sz="1200" dirty="0"/>
              <a:t>" value="</a:t>
            </a:r>
            <a:r>
              <a:rPr lang="en-US" sz="1200" dirty="0" err="1"/>
              <a:t>UUID</a:t>
            </a:r>
            <a:r>
              <a:rPr lang="en-US" sz="1200" dirty="0"/>
              <a:t>"/&gt;</a:t>
            </a:r>
            <a:br>
              <a:rPr lang="en-US" sz="1200" dirty="0"/>
            </a:br>
            <a:r>
              <a:rPr lang="en-US" sz="1200" dirty="0"/>
              <a:t>    &lt;attribute name="role" value="</a:t>
            </a:r>
            <a:r>
              <a:rPr lang="en-US" sz="1200" dirty="0" err="1"/>
              <a:t>pointOfContact</a:t>
            </a:r>
            <a:r>
              <a:rPr lang="en-US" sz="1200" dirty="0" smtClean="0"/>
              <a:t>"/&gt;</a:t>
            </a:r>
          </a:p>
          <a:p>
            <a:r>
              <a:rPr lang="en-US" sz="1200" dirty="0" smtClean="0"/>
              <a:t>    </a:t>
            </a:r>
            <a:r>
              <a:rPr lang="en-US" sz="1200" dirty="0"/>
              <a:t>&lt;attribute name</a:t>
            </a:r>
            <a:r>
              <a:rPr lang="en-US" sz="1200" dirty="0" smtClean="0"/>
              <a:t>="</a:t>
            </a:r>
            <a:r>
              <a:rPr lang="en-US" sz="1200" dirty="0" err="1" smtClean="0"/>
              <a:t>individualName</a:t>
            </a:r>
            <a:r>
              <a:rPr lang="en-US" sz="1200" dirty="0"/>
              <a:t>" value</a:t>
            </a:r>
            <a:r>
              <a:rPr lang="en-US" sz="1200" dirty="0" smtClean="0"/>
              <a:t>="Ted Habermann"/&gt;</a:t>
            </a:r>
            <a:r>
              <a:rPr lang="en-US" sz="1200" dirty="0"/>
              <a:t/>
            </a:r>
            <a:br>
              <a:rPr lang="en-US" sz="1200" dirty="0"/>
            </a:br>
            <a:r>
              <a:rPr lang="en-US" sz="1200" dirty="0"/>
              <a:t>    &lt;attribute name="</a:t>
            </a:r>
            <a:r>
              <a:rPr lang="en-US" sz="1200" dirty="0" err="1"/>
              <a:t>organisationName</a:t>
            </a:r>
            <a:r>
              <a:rPr lang="en-US" sz="1200" dirty="0"/>
              <a:t>" value</a:t>
            </a:r>
            <a:r>
              <a:rPr lang="en-US" sz="1200" dirty="0" smtClean="0"/>
              <a:t>="NOAA National Geophysical Data Center"/&gt;</a:t>
            </a:r>
            <a:r>
              <a:rPr lang="en-US" sz="1200" dirty="0"/>
              <a:t/>
            </a:r>
            <a:br>
              <a:rPr lang="en-US" sz="1200" dirty="0"/>
            </a:br>
            <a:r>
              <a:rPr lang="en-US" sz="1200" dirty="0"/>
              <a:t>  </a:t>
            </a:r>
            <a:r>
              <a:rPr lang="en-US" sz="1200" dirty="0" smtClean="0"/>
              <a:t>  &lt;</a:t>
            </a:r>
            <a:r>
              <a:rPr lang="en-US" sz="1200" dirty="0"/>
              <a:t>attribute name</a:t>
            </a:r>
            <a:r>
              <a:rPr lang="en-US" sz="1200" dirty="0" smtClean="0"/>
              <a:t>="</a:t>
            </a:r>
            <a:r>
              <a:rPr lang="en-US" sz="1200" dirty="0" err="1" smtClean="0"/>
              <a:t>electronicMailAddress</a:t>
            </a:r>
            <a:r>
              <a:rPr lang="en-US" sz="1200" dirty="0" smtClean="0"/>
              <a:t>" </a:t>
            </a:r>
            <a:r>
              <a:rPr lang="en-US" sz="1200" dirty="0"/>
              <a:t>value</a:t>
            </a:r>
            <a:r>
              <a:rPr lang="en-US" sz="1200" dirty="0" smtClean="0"/>
              <a:t>="</a:t>
            </a:r>
            <a:r>
              <a:rPr lang="en-US" sz="1200" dirty="0" err="1" smtClean="0"/>
              <a:t>ted.habermann@noaa.gov</a:t>
            </a:r>
            <a:r>
              <a:rPr lang="en-US" sz="1200" dirty="0" smtClean="0"/>
              <a:t>"/&gt;</a:t>
            </a:r>
            <a:r>
              <a:rPr lang="en-US" sz="1200" dirty="0"/>
              <a:t/>
            </a:r>
            <a:br>
              <a:rPr lang="en-US" sz="1200" dirty="0"/>
            </a:br>
            <a:r>
              <a:rPr lang="en-US" sz="1200" dirty="0"/>
              <a:t>   </a:t>
            </a:r>
            <a:r>
              <a:rPr lang="en-US" sz="1200" dirty="0" smtClean="0"/>
              <a:t> &lt;</a:t>
            </a:r>
            <a:r>
              <a:rPr lang="en-US" sz="1200" dirty="0"/>
              <a:t>group name="</a:t>
            </a:r>
            <a:r>
              <a:rPr lang="en-US" sz="1200" dirty="0" err="1"/>
              <a:t>onlineResource_1</a:t>
            </a:r>
            <a:r>
              <a:rPr lang="en-US" sz="1200" dirty="0"/>
              <a:t>"&gt;</a:t>
            </a:r>
            <a:br>
              <a:rPr lang="en-US" sz="1200" dirty="0"/>
            </a:br>
            <a:r>
              <a:rPr lang="en-US" sz="1200" dirty="0"/>
              <a:t>        &lt;attribute name="</a:t>
            </a:r>
            <a:r>
              <a:rPr lang="en-US" sz="1200" dirty="0" err="1"/>
              <a:t>uuid</a:t>
            </a:r>
            <a:r>
              <a:rPr lang="en-US" sz="1200" dirty="0"/>
              <a:t>" value="</a:t>
            </a:r>
            <a:r>
              <a:rPr lang="en-US" sz="1200" dirty="0" err="1"/>
              <a:t>UUID</a:t>
            </a:r>
            <a:r>
              <a:rPr lang="en-US" sz="1200" dirty="0"/>
              <a:t>"/&gt;</a:t>
            </a:r>
            <a:br>
              <a:rPr lang="en-US" sz="1200" dirty="0"/>
            </a:br>
            <a:r>
              <a:rPr lang="en-US" sz="1200" dirty="0"/>
              <a:t>        &lt;attribute name="linkage" value="http</a:t>
            </a:r>
            <a:r>
              <a:rPr lang="en-US" sz="1200" dirty="0" smtClean="0"/>
              <a:t>://</a:t>
            </a:r>
            <a:r>
              <a:rPr lang="en-US" sz="1200" dirty="0" err="1" smtClean="0"/>
              <a:t>www.ngdc.noaa.gov</a:t>
            </a:r>
            <a:r>
              <a:rPr lang="en-US" sz="1200" dirty="0"/>
              <a:t>/"/&gt;</a:t>
            </a:r>
            <a:br>
              <a:rPr lang="en-US" sz="1200" dirty="0"/>
            </a:br>
            <a:r>
              <a:rPr lang="en-US" sz="1200" dirty="0"/>
              <a:t>        &lt;attribute name="function" value="information"/&gt;</a:t>
            </a:r>
            <a:br>
              <a:rPr lang="en-US" sz="1200" dirty="0"/>
            </a:br>
            <a:r>
              <a:rPr lang="en-US" sz="1200" dirty="0"/>
              <a:t>    &lt;/group&gt;</a:t>
            </a:r>
            <a:br>
              <a:rPr lang="en-US" sz="1200" dirty="0"/>
            </a:br>
            <a:r>
              <a:rPr lang="en-US" sz="1200" dirty="0"/>
              <a:t>&lt;/group&gt;</a:t>
            </a:r>
          </a:p>
        </p:txBody>
      </p:sp>
      <p:grpSp>
        <p:nvGrpSpPr>
          <p:cNvPr id="12" name="Group 6"/>
          <p:cNvGrpSpPr/>
          <p:nvPr/>
        </p:nvGrpSpPr>
        <p:grpSpPr>
          <a:xfrm>
            <a:off x="5254178" y="4543827"/>
            <a:ext cx="2821262" cy="1742944"/>
            <a:chOff x="673100" y="1616406"/>
            <a:chExt cx="7769225" cy="1742944"/>
          </a:xfrm>
          <a:solidFill>
            <a:schemeClr val="bg1"/>
          </a:solidFill>
          <a:effectLst>
            <a:outerShdw blurRad="50800" dist="63500" dir="2700000" algn="tl" rotWithShape="0">
              <a:prstClr val="black">
                <a:alpha val="40000"/>
              </a:prstClr>
            </a:outerShdw>
          </a:effectLst>
        </p:grpSpPr>
        <p:sp>
          <p:nvSpPr>
            <p:cNvPr id="13" name="Text Box 9"/>
            <p:cNvSpPr txBox="1">
              <a:spLocks noChangeArrowheads="1"/>
            </p:cNvSpPr>
            <p:nvPr/>
          </p:nvSpPr>
          <p:spPr bwMode="auto">
            <a:xfrm>
              <a:off x="673100" y="1616406"/>
              <a:ext cx="7769225" cy="461665"/>
            </a:xfrm>
            <a:prstGeom prst="rect">
              <a:avLst/>
            </a:prstGeom>
            <a:grpFill/>
            <a:ln w="9525">
              <a:solidFill>
                <a:schemeClr val="tx1"/>
              </a:solidFill>
              <a:miter lim="800000"/>
              <a:headEnd/>
              <a:tailEnd/>
            </a:ln>
          </p:spPr>
          <p:txBody>
            <a:bodyPr>
              <a:spAutoFit/>
            </a:bodyPr>
            <a:lstStyle/>
            <a:p>
              <a:pPr algn="ctr"/>
              <a:r>
                <a:rPr lang="en-US" sz="1200" dirty="0">
                  <a:latin typeface="Calibri" pitchFamily="34" charset="0"/>
                  <a:ea typeface="ＭＳ Ｐゴシック" pitchFamily="1" charset="-128"/>
                </a:rPr>
                <a:t>&lt;&lt;</a:t>
              </a:r>
              <a:r>
                <a:rPr lang="en-US" sz="1200" dirty="0" err="1">
                  <a:latin typeface="Calibri" pitchFamily="34" charset="0"/>
                  <a:ea typeface="ＭＳ Ｐゴシック" pitchFamily="1" charset="-128"/>
                </a:rPr>
                <a:t>DataType</a:t>
              </a:r>
              <a:r>
                <a:rPr lang="en-US" sz="1200" dirty="0">
                  <a:latin typeface="Calibri" pitchFamily="34" charset="0"/>
                  <a:ea typeface="ＭＳ Ｐゴシック" pitchFamily="1" charset="-128"/>
                </a:rPr>
                <a:t>&gt;&gt;</a:t>
              </a:r>
            </a:p>
            <a:p>
              <a:pPr algn="ctr"/>
              <a:r>
                <a:rPr lang="en-US" sz="1200" dirty="0" err="1">
                  <a:latin typeface="Calibri" pitchFamily="34" charset="0"/>
                  <a:ea typeface="ＭＳ Ｐゴシック" pitchFamily="1" charset="-128"/>
                </a:rPr>
                <a:t>CI_OnlineResource</a:t>
              </a:r>
              <a:endParaRPr lang="en-US" sz="1200" dirty="0">
                <a:latin typeface="Calibri" pitchFamily="34" charset="0"/>
                <a:ea typeface="ＭＳ Ｐゴシック" pitchFamily="1" charset="-128"/>
              </a:endParaRPr>
            </a:p>
          </p:txBody>
        </p:sp>
        <p:sp>
          <p:nvSpPr>
            <p:cNvPr id="15" name="Rectangle 11"/>
            <p:cNvSpPr>
              <a:spLocks noChangeArrowheads="1"/>
            </p:cNvSpPr>
            <p:nvPr/>
          </p:nvSpPr>
          <p:spPr bwMode="auto">
            <a:xfrm>
              <a:off x="673100" y="3283944"/>
              <a:ext cx="7769225" cy="75406"/>
            </a:xfrm>
            <a:prstGeom prst="rect">
              <a:avLst/>
            </a:prstGeom>
            <a:grpFill/>
            <a:ln w="9525">
              <a:solidFill>
                <a:schemeClr val="tx1"/>
              </a:solidFill>
              <a:miter lim="800000"/>
              <a:headEnd/>
              <a:tailEnd/>
            </a:ln>
          </p:spPr>
          <p:txBody>
            <a:bodyPr wrap="none" anchor="ctr"/>
            <a:lstStyle/>
            <a:p>
              <a:endParaRPr lang="en-US" sz="1200">
                <a:latin typeface="Calibri" pitchFamily="34" charset="0"/>
              </a:endParaRPr>
            </a:p>
          </p:txBody>
        </p:sp>
        <p:sp>
          <p:nvSpPr>
            <p:cNvPr id="14" name="Text Box 10"/>
            <p:cNvSpPr txBox="1">
              <a:spLocks noChangeArrowheads="1"/>
            </p:cNvSpPr>
            <p:nvPr/>
          </p:nvSpPr>
          <p:spPr bwMode="auto">
            <a:xfrm>
              <a:off x="673100" y="2081213"/>
              <a:ext cx="7769225" cy="1200329"/>
            </a:xfrm>
            <a:prstGeom prst="rect">
              <a:avLst/>
            </a:prstGeom>
            <a:grpFill/>
            <a:ln w="9525">
              <a:solidFill>
                <a:schemeClr val="tx1"/>
              </a:solidFill>
              <a:miter lim="800000"/>
              <a:headEnd/>
              <a:tailEnd/>
            </a:ln>
          </p:spPr>
          <p:txBody>
            <a:bodyPr>
              <a:spAutoFit/>
            </a:bodyPr>
            <a:lstStyle/>
            <a:p>
              <a:r>
                <a:rPr lang="en-US" sz="1200" dirty="0">
                  <a:latin typeface="Calibri" pitchFamily="34" charset="0"/>
                  <a:ea typeface="ＭＳ Ｐゴシック" pitchFamily="1" charset="-128"/>
                </a:rPr>
                <a:t>+ linkage : URL</a:t>
              </a:r>
            </a:p>
            <a:p>
              <a:r>
                <a:rPr lang="en-US" sz="1200" dirty="0">
                  <a:latin typeface="Calibri" pitchFamily="34" charset="0"/>
                  <a:ea typeface="ＭＳ Ｐゴシック" pitchFamily="1" charset="-128"/>
                </a:rPr>
                <a:t>+ protocol [0..1] :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a:t>
              </a:r>
              <a:r>
                <a:rPr lang="en-US" sz="1200" dirty="0" err="1">
                  <a:latin typeface="Calibri" pitchFamily="34" charset="0"/>
                  <a:ea typeface="ＭＳ Ｐゴシック" pitchFamily="1" charset="-128"/>
                </a:rPr>
                <a:t>applicationProfile</a:t>
              </a:r>
              <a:r>
                <a:rPr lang="en-US" sz="1200" dirty="0">
                  <a:latin typeface="Calibri" pitchFamily="34" charset="0"/>
                  <a:ea typeface="ＭＳ Ｐゴシック" pitchFamily="1" charset="-128"/>
                </a:rPr>
                <a:t> [0..1] :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name [0..1] :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description [0..1] : </a:t>
              </a:r>
              <a:r>
                <a:rPr lang="en-US" sz="1200" dirty="0" err="1">
                  <a:latin typeface="Calibri" pitchFamily="34" charset="0"/>
                  <a:ea typeface="ＭＳ Ｐゴシック" pitchFamily="1" charset="-128"/>
                </a:rPr>
                <a:t>CharacterString</a:t>
              </a:r>
              <a:endParaRPr lang="en-US" sz="1200" dirty="0">
                <a:latin typeface="Calibri" pitchFamily="34" charset="0"/>
                <a:ea typeface="ＭＳ Ｐゴシック" pitchFamily="1" charset="-128"/>
              </a:endParaRPr>
            </a:p>
            <a:p>
              <a:r>
                <a:rPr lang="en-US" sz="1200" dirty="0">
                  <a:latin typeface="Calibri" pitchFamily="34" charset="0"/>
                  <a:ea typeface="ＭＳ Ｐゴシック" pitchFamily="1" charset="-128"/>
                </a:rPr>
                <a:t>+ function [0..1] : </a:t>
              </a:r>
              <a:r>
                <a:rPr lang="en-US" sz="1200" dirty="0" err="1">
                  <a:latin typeface="Calibri" pitchFamily="34" charset="0"/>
                  <a:ea typeface="ＭＳ Ｐゴシック" pitchFamily="1" charset="-128"/>
                </a:rPr>
                <a:t>CI_OnLineFunctionCode</a:t>
              </a:r>
              <a:endParaRPr lang="en-US" sz="1200" dirty="0">
                <a:latin typeface="Calibri" pitchFamily="34" charset="0"/>
                <a:ea typeface="ＭＳ Ｐゴシック" pitchFamily="1" charset="-128"/>
              </a:endParaRPr>
            </a:p>
          </p:txBody>
        </p:sp>
      </p:gr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1425" y="4865262"/>
            <a:ext cx="2495847" cy="1597342"/>
          </a:xfrm>
          <a:prstGeom prst="rect">
            <a:avLst/>
          </a:prstGeom>
          <a:ln>
            <a:solidFill>
              <a:schemeClr val="tx1"/>
            </a:solidFill>
          </a:ln>
        </p:spPr>
      </p:pic>
    </p:spTree>
    <p:extLst>
      <p:ext uri="{BB962C8B-B14F-4D97-AF65-F5344CB8AC3E}">
        <p14:creationId xmlns:p14="http://schemas.microsoft.com/office/powerpoint/2010/main" val="675708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9"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ssolve">
                                      <p:cBhvr>
                                        <p:cTn id="23" dur="500"/>
                                        <p:tgtEl>
                                          <p:spTgt spid="12"/>
                                        </p:tgtEl>
                                      </p:cBhvr>
                                    </p:animEffect>
                                  </p:childTnLst>
                                </p:cTn>
                              </p:par>
                              <p:par>
                                <p:cTn id="24" presetID="9"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dissolve">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097" y="332513"/>
            <a:ext cx="8229600" cy="559375"/>
          </a:xfrm>
        </p:spPr>
        <p:txBody>
          <a:bodyPr>
            <a:noAutofit/>
          </a:bodyPr>
          <a:lstStyle/>
          <a:p>
            <a:r>
              <a:rPr lang="en-US" sz="3600" dirty="0" smtClean="0"/>
              <a:t>Citations</a:t>
            </a:r>
            <a:endParaRPr lang="en-US" sz="3600" dirty="0"/>
          </a:p>
        </p:txBody>
      </p:sp>
      <p:grpSp>
        <p:nvGrpSpPr>
          <p:cNvPr id="3" name="Group 2"/>
          <p:cNvGrpSpPr/>
          <p:nvPr/>
        </p:nvGrpSpPr>
        <p:grpSpPr>
          <a:xfrm>
            <a:off x="455613" y="1212912"/>
            <a:ext cx="3518544" cy="3007939"/>
            <a:chOff x="1108166" y="1031627"/>
            <a:chExt cx="6924494" cy="3007939"/>
          </a:xfrm>
          <a:effectLst>
            <a:outerShdw blurRad="50800" dist="38100" dir="2700000" algn="tl" rotWithShape="0">
              <a:prstClr val="black">
                <a:alpha val="40000"/>
              </a:prstClr>
            </a:outerShdw>
          </a:effectLst>
        </p:grpSpPr>
        <p:sp>
          <p:nvSpPr>
            <p:cNvPr id="4" name="Text Box 6"/>
            <p:cNvSpPr txBox="1">
              <a:spLocks noChangeArrowheads="1"/>
            </p:cNvSpPr>
            <p:nvPr/>
          </p:nvSpPr>
          <p:spPr bwMode="auto">
            <a:xfrm>
              <a:off x="1108166" y="1031627"/>
              <a:ext cx="6924494" cy="461665"/>
            </a:xfrm>
            <a:prstGeom prst="rect">
              <a:avLst/>
            </a:prstGeom>
            <a:solidFill>
              <a:schemeClr val="bg1"/>
            </a:solidFill>
            <a:ln w="9525">
              <a:solidFill>
                <a:schemeClr val="tx1"/>
              </a:solidFill>
              <a:miter lim="800000"/>
              <a:headEnd/>
              <a:tailEnd/>
            </a:ln>
          </p:spPr>
          <p:txBody>
            <a:bodyPr>
              <a:spAutoFit/>
            </a:bodyPr>
            <a:lstStyle/>
            <a:p>
              <a:pPr algn="ctr"/>
              <a:r>
                <a:rPr lang="en-US" sz="1200" dirty="0">
                  <a:latin typeface="Calibri" pitchFamily="34" charset="0"/>
                </a:rPr>
                <a:t>&lt;&lt;</a:t>
              </a:r>
              <a:r>
                <a:rPr lang="en-US" sz="1200" dirty="0" err="1">
                  <a:latin typeface="Calibri" pitchFamily="34" charset="0"/>
                </a:rPr>
                <a:t>DataType</a:t>
              </a:r>
              <a:r>
                <a:rPr lang="en-US" sz="1200" dirty="0">
                  <a:latin typeface="Calibri" pitchFamily="34" charset="0"/>
                </a:rPr>
                <a:t>&gt;&gt;</a:t>
              </a:r>
            </a:p>
            <a:p>
              <a:pPr algn="ctr"/>
              <a:r>
                <a:rPr lang="en-US" sz="1200" dirty="0">
                  <a:latin typeface="Calibri" pitchFamily="34" charset="0"/>
                </a:rPr>
                <a:t>CI_Citation</a:t>
              </a:r>
            </a:p>
          </p:txBody>
        </p:sp>
        <p:sp>
          <p:nvSpPr>
            <p:cNvPr id="5" name="Text Box 7"/>
            <p:cNvSpPr txBox="1">
              <a:spLocks noChangeArrowheads="1"/>
            </p:cNvSpPr>
            <p:nvPr/>
          </p:nvSpPr>
          <p:spPr bwMode="auto">
            <a:xfrm>
              <a:off x="1108166" y="1491331"/>
              <a:ext cx="6924494" cy="2492990"/>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a:spAutoFit/>
            </a:bodyPr>
            <a:lstStyle/>
            <a:p>
              <a:r>
                <a:rPr lang="en-US" sz="1200" dirty="0">
                  <a:latin typeface="Calibri" pitchFamily="34" charset="0"/>
                </a:rPr>
                <a:t>+ title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a:t>
              </a:r>
              <a:r>
                <a:rPr lang="en-US" sz="1200" dirty="0" err="1">
                  <a:latin typeface="Calibri" pitchFamily="34" charset="0"/>
                </a:rPr>
                <a:t>alternateTitle</a:t>
              </a:r>
              <a:r>
                <a:rPr lang="en-US" sz="1200" dirty="0">
                  <a:latin typeface="Calibri" pitchFamily="34" charset="0"/>
                </a:rPr>
                <a:t> [0..*]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date [1..*] : </a:t>
              </a:r>
              <a:r>
                <a:rPr lang="en-US" sz="1200" dirty="0" err="1">
                  <a:latin typeface="Calibri" pitchFamily="34" charset="0"/>
                </a:rPr>
                <a:t>CI_Date</a:t>
              </a:r>
              <a:r>
                <a:rPr lang="en-US" sz="1200" dirty="0">
                  <a:latin typeface="Calibri" pitchFamily="34" charset="0"/>
                </a:rPr>
                <a:t> </a:t>
              </a:r>
            </a:p>
            <a:p>
              <a:r>
                <a:rPr lang="en-US" sz="1200" dirty="0">
                  <a:latin typeface="Calibri" pitchFamily="34" charset="0"/>
                </a:rPr>
                <a:t>+ edition [0..1]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a:t>
              </a:r>
              <a:r>
                <a:rPr lang="en-US" sz="1200" dirty="0" err="1">
                  <a:latin typeface="Calibri" pitchFamily="34" charset="0"/>
                </a:rPr>
                <a:t>editionDate</a:t>
              </a:r>
              <a:r>
                <a:rPr lang="en-US" sz="1200" dirty="0">
                  <a:latin typeface="Calibri" pitchFamily="34" charset="0"/>
                </a:rPr>
                <a:t> [0..1] : Date </a:t>
              </a:r>
            </a:p>
            <a:p>
              <a:r>
                <a:rPr lang="en-US" sz="1200" dirty="0">
                  <a:latin typeface="Calibri" pitchFamily="34" charset="0"/>
                </a:rPr>
                <a:t>+ identifier [0..*] : </a:t>
              </a:r>
              <a:r>
                <a:rPr lang="en-US" sz="1200" dirty="0" smtClean="0">
                  <a:latin typeface="Calibri" pitchFamily="34" charset="0"/>
                </a:rPr>
                <a:t>MD_Identifier</a:t>
              </a:r>
            </a:p>
            <a:p>
              <a:r>
                <a:rPr lang="en-US" sz="1200" dirty="0" smtClean="0">
                  <a:latin typeface="Calibri" pitchFamily="34" charset="0"/>
                </a:rPr>
                <a:t>+ </a:t>
              </a:r>
              <a:r>
                <a:rPr lang="en-US" sz="1200" dirty="0" err="1" smtClean="0">
                  <a:latin typeface="Calibri" pitchFamily="34" charset="0"/>
                </a:rPr>
                <a:t>citedResponsibleParty</a:t>
              </a:r>
              <a:r>
                <a:rPr lang="en-US" sz="1200" dirty="0" smtClean="0">
                  <a:latin typeface="Calibri" pitchFamily="34" charset="0"/>
                </a:rPr>
                <a:t> [0..*] : </a:t>
              </a:r>
              <a:r>
                <a:rPr lang="en-US" sz="1200" dirty="0" err="1" smtClean="0">
                  <a:latin typeface="Calibri" pitchFamily="34" charset="0"/>
                </a:rPr>
                <a:t>CI_ResponsibleParty</a:t>
              </a:r>
              <a:r>
                <a:rPr lang="en-US" sz="1200" dirty="0" smtClean="0">
                  <a:latin typeface="Calibri" pitchFamily="34" charset="0"/>
                </a:rPr>
                <a:t> </a:t>
              </a:r>
              <a:endParaRPr lang="en-US" sz="1200" dirty="0">
                <a:latin typeface="Calibri" pitchFamily="34" charset="0"/>
              </a:endParaRPr>
            </a:p>
            <a:p>
              <a:r>
                <a:rPr lang="en-US" sz="1200" dirty="0">
                  <a:latin typeface="Calibri" pitchFamily="34" charset="0"/>
                </a:rPr>
                <a:t>+ </a:t>
              </a:r>
              <a:r>
                <a:rPr lang="en-US" sz="1200" dirty="0" err="1">
                  <a:latin typeface="Calibri" pitchFamily="34" charset="0"/>
                </a:rPr>
                <a:t>presentationForm</a:t>
              </a:r>
              <a:r>
                <a:rPr lang="en-US" sz="1200" dirty="0">
                  <a:latin typeface="Calibri" pitchFamily="34" charset="0"/>
                </a:rPr>
                <a:t> [0..*] : </a:t>
              </a:r>
              <a:r>
                <a:rPr lang="en-US" sz="1200" dirty="0" err="1">
                  <a:latin typeface="Calibri" pitchFamily="34" charset="0"/>
                </a:rPr>
                <a:t>CI_PresentationFormCode</a:t>
              </a:r>
              <a:r>
                <a:rPr lang="en-US" sz="1200" dirty="0">
                  <a:latin typeface="Calibri" pitchFamily="34" charset="0"/>
                </a:rPr>
                <a:t> </a:t>
              </a:r>
            </a:p>
            <a:p>
              <a:r>
                <a:rPr lang="en-US" sz="1200" dirty="0">
                  <a:latin typeface="Calibri" pitchFamily="34" charset="0"/>
                </a:rPr>
                <a:t>+ series [0..1] : </a:t>
              </a:r>
              <a:r>
                <a:rPr lang="en-US" sz="1200" dirty="0" err="1">
                  <a:latin typeface="Calibri" pitchFamily="34" charset="0"/>
                </a:rPr>
                <a:t>CI_Series</a:t>
              </a:r>
              <a:r>
                <a:rPr lang="en-US" sz="1200" dirty="0">
                  <a:latin typeface="Calibri" pitchFamily="34" charset="0"/>
                </a:rPr>
                <a:t> </a:t>
              </a:r>
            </a:p>
            <a:p>
              <a:r>
                <a:rPr lang="en-US" sz="1200" dirty="0">
                  <a:latin typeface="Calibri" pitchFamily="34" charset="0"/>
                </a:rPr>
                <a:t>+ </a:t>
              </a:r>
              <a:r>
                <a:rPr lang="en-US" sz="1200" dirty="0" err="1">
                  <a:latin typeface="Calibri" pitchFamily="34" charset="0"/>
                </a:rPr>
                <a:t>otherCitationDetails</a:t>
              </a:r>
              <a:r>
                <a:rPr lang="en-US" sz="1200" dirty="0">
                  <a:latin typeface="Calibri" pitchFamily="34" charset="0"/>
                </a:rPr>
                <a:t> [0..1]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a:t>
              </a:r>
              <a:r>
                <a:rPr lang="en-US" sz="1200" dirty="0" err="1">
                  <a:latin typeface="Calibri" pitchFamily="34" charset="0"/>
                </a:rPr>
                <a:t>collectiveTitle</a:t>
              </a:r>
              <a:r>
                <a:rPr lang="en-US" sz="1200" dirty="0">
                  <a:latin typeface="Calibri" pitchFamily="34" charset="0"/>
                </a:rPr>
                <a:t> [0..1]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ISBN [0..1] : </a:t>
              </a:r>
              <a:r>
                <a:rPr lang="en-US" sz="1200" dirty="0" err="1">
                  <a:latin typeface="Calibri" pitchFamily="34" charset="0"/>
                </a:rPr>
                <a:t>CharacterString</a:t>
              </a:r>
              <a:r>
                <a:rPr lang="en-US" sz="1200" dirty="0">
                  <a:latin typeface="Calibri" pitchFamily="34" charset="0"/>
                </a:rPr>
                <a:t> </a:t>
              </a:r>
            </a:p>
            <a:p>
              <a:r>
                <a:rPr lang="en-US" sz="1200" dirty="0">
                  <a:latin typeface="Calibri" pitchFamily="34" charset="0"/>
                </a:rPr>
                <a:t>+ ISSN [0..1] : </a:t>
              </a:r>
              <a:r>
                <a:rPr lang="en-US" sz="1200" dirty="0" err="1">
                  <a:latin typeface="Calibri" pitchFamily="34" charset="0"/>
                </a:rPr>
                <a:t>CharacterString</a:t>
              </a:r>
              <a:endParaRPr lang="en-US" sz="1200" dirty="0">
                <a:latin typeface="Calibri" pitchFamily="34" charset="0"/>
              </a:endParaRPr>
            </a:p>
          </p:txBody>
        </p:sp>
        <p:sp>
          <p:nvSpPr>
            <p:cNvPr id="6" name="Rectangle 8"/>
            <p:cNvSpPr>
              <a:spLocks noChangeArrowheads="1"/>
            </p:cNvSpPr>
            <p:nvPr/>
          </p:nvSpPr>
          <p:spPr bwMode="auto">
            <a:xfrm>
              <a:off x="1108166" y="3984321"/>
              <a:ext cx="6924494" cy="55245"/>
            </a:xfrm>
            <a:prstGeom prst="rect">
              <a:avLst/>
            </a:prstGeom>
            <a:solidFill>
              <a:schemeClr val="bg1"/>
            </a:solidFill>
            <a:ln w="9525">
              <a:solidFill>
                <a:schemeClr val="tx1"/>
              </a:solidFill>
              <a:miter lim="800000"/>
              <a:headEnd/>
              <a:tailEnd/>
            </a:ln>
          </p:spPr>
          <p:txBody>
            <a:bodyPr wrap="none" anchor="ctr"/>
            <a:lstStyle/>
            <a:p>
              <a:endParaRPr lang="en-US" sz="1200">
                <a:latin typeface="Calibri" pitchFamily="34" charset="0"/>
              </a:endParaRPr>
            </a:p>
          </p:txBody>
        </p:sp>
      </p:grpSp>
      <p:sp>
        <p:nvSpPr>
          <p:cNvPr id="7" name="TextBox 6"/>
          <p:cNvSpPr txBox="1"/>
          <p:nvPr/>
        </p:nvSpPr>
        <p:spPr>
          <a:xfrm>
            <a:off x="1380696" y="2287925"/>
            <a:ext cx="6072368" cy="415498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defPPr>
              <a:defRPr lang="en-US"/>
            </a:defPPr>
            <a:lvl1pPr>
              <a:defRPr sz="1200"/>
            </a:lvl1pPr>
          </a:lstStyle>
          <a:p>
            <a:r>
              <a:rPr lang="en-US" dirty="0"/>
              <a:t> &lt;group name="</a:t>
            </a:r>
            <a:r>
              <a:rPr lang="en-US" dirty="0" err="1"/>
              <a:t>citation_1</a:t>
            </a:r>
            <a:r>
              <a:rPr lang="en-US" dirty="0"/>
              <a:t>"&gt;</a:t>
            </a:r>
            <a:br>
              <a:rPr lang="en-US" dirty="0"/>
            </a:br>
            <a:r>
              <a:rPr lang="en-US" dirty="0"/>
              <a:t>      &lt;attribute name="</a:t>
            </a:r>
            <a:r>
              <a:rPr lang="en-US" dirty="0" err="1"/>
              <a:t>uuid</a:t>
            </a:r>
            <a:r>
              <a:rPr lang="en-US" dirty="0"/>
              <a:t>" value="</a:t>
            </a:r>
            <a:r>
              <a:rPr lang="en-US" dirty="0" err="1"/>
              <a:t>UUID</a:t>
            </a:r>
            <a:r>
              <a:rPr lang="en-US" dirty="0"/>
              <a:t>"/&gt;</a:t>
            </a:r>
            <a:br>
              <a:rPr lang="en-US" dirty="0"/>
            </a:br>
            <a:r>
              <a:rPr lang="en-US" dirty="0"/>
              <a:t>      &lt;attribute name="title" value</a:t>
            </a:r>
            <a:r>
              <a:rPr lang="en-US" dirty="0" smtClean="0"/>
              <a:t>="Insightful Metadata Ideas"/&gt;</a:t>
            </a:r>
            <a:r>
              <a:rPr lang="en-US" dirty="0"/>
              <a:t/>
            </a:r>
            <a:br>
              <a:rPr lang="en-US" dirty="0"/>
            </a:br>
            <a:r>
              <a:rPr lang="en-US" dirty="0"/>
              <a:t>      &lt;attribute name="identifier" value="</a:t>
            </a:r>
            <a:r>
              <a:rPr lang="en-US" dirty="0" err="1"/>
              <a:t>ShortName</a:t>
            </a:r>
            <a:r>
              <a:rPr lang="en-US" dirty="0"/>
              <a:t> </a:t>
            </a:r>
            <a:r>
              <a:rPr lang="en-US" dirty="0" err="1"/>
              <a:t>DOI</a:t>
            </a:r>
            <a:r>
              <a:rPr lang="en-US" dirty="0"/>
              <a:t>"/&gt;</a:t>
            </a:r>
            <a:br>
              <a:rPr lang="en-US" dirty="0"/>
            </a:br>
            <a:r>
              <a:rPr lang="en-US" dirty="0"/>
              <a:t>      &lt;attribute name="edition" value="</a:t>
            </a:r>
            <a:r>
              <a:rPr lang="en-US" dirty="0" err="1"/>
              <a:t>VersionID</a:t>
            </a:r>
            <a:r>
              <a:rPr lang="en-US" dirty="0"/>
              <a:t>"/&gt;</a:t>
            </a:r>
            <a:br>
              <a:rPr lang="en-US" dirty="0"/>
            </a:br>
            <a:r>
              <a:rPr lang="en-US" dirty="0"/>
              <a:t>      &lt;group name="</a:t>
            </a:r>
            <a:r>
              <a:rPr lang="en-US" dirty="0" err="1"/>
              <a:t>date_1</a:t>
            </a:r>
            <a:r>
              <a:rPr lang="en-US" dirty="0"/>
              <a:t>"&gt;</a:t>
            </a:r>
            <a:br>
              <a:rPr lang="en-US" dirty="0"/>
            </a:br>
            <a:r>
              <a:rPr lang="en-US" dirty="0"/>
              <a:t>        &lt;attribute name="date" value=""/&gt;</a:t>
            </a:r>
            <a:br>
              <a:rPr lang="en-US" dirty="0"/>
            </a:br>
            <a:r>
              <a:rPr lang="en-US" dirty="0"/>
              <a:t>        &lt;attribute name="</a:t>
            </a:r>
            <a:r>
              <a:rPr lang="en-US" dirty="0" err="1"/>
              <a:t>dateType</a:t>
            </a:r>
            <a:r>
              <a:rPr lang="en-US" dirty="0"/>
              <a:t>" value="publication"/&gt;</a:t>
            </a:r>
            <a:br>
              <a:rPr lang="en-US" dirty="0"/>
            </a:br>
            <a:r>
              <a:rPr lang="en-US" dirty="0"/>
              <a:t>      &lt;/group&gt;</a:t>
            </a:r>
            <a:br>
              <a:rPr lang="en-US" dirty="0"/>
            </a:br>
            <a:r>
              <a:rPr lang="en-US" dirty="0"/>
              <a:t>      &lt;group name="</a:t>
            </a:r>
            <a:r>
              <a:rPr lang="en-US" dirty="0" err="1"/>
              <a:t>citedResponsibleParty_1</a:t>
            </a:r>
            <a:r>
              <a:rPr lang="en-US" dirty="0"/>
              <a:t>"&gt;</a:t>
            </a:r>
            <a:br>
              <a:rPr lang="en-US" dirty="0"/>
            </a:br>
            <a:r>
              <a:rPr lang="en-US" dirty="0"/>
              <a:t>        &lt;attribute name="</a:t>
            </a:r>
            <a:r>
              <a:rPr lang="en-US" dirty="0" err="1"/>
              <a:t>uuid</a:t>
            </a:r>
            <a:r>
              <a:rPr lang="en-US" dirty="0"/>
              <a:t>" value="</a:t>
            </a:r>
            <a:r>
              <a:rPr lang="en-US" dirty="0" err="1"/>
              <a:t>UUID</a:t>
            </a:r>
            <a:r>
              <a:rPr lang="en-US" dirty="0"/>
              <a:t>"/&gt;</a:t>
            </a:r>
            <a:br>
              <a:rPr lang="en-US" dirty="0"/>
            </a:br>
            <a:r>
              <a:rPr lang="en-US" dirty="0"/>
              <a:t>        &lt;attribute name="role" value="originator"/&gt;</a:t>
            </a:r>
            <a:br>
              <a:rPr lang="en-US" dirty="0"/>
            </a:br>
            <a:r>
              <a:rPr lang="en-US" dirty="0"/>
              <a:t>         &lt;attribute name="</a:t>
            </a:r>
            <a:r>
              <a:rPr lang="en-US" dirty="0" err="1"/>
              <a:t>individualName</a:t>
            </a:r>
            <a:r>
              <a:rPr lang="en-US" dirty="0"/>
              <a:t>" value="Ted Habermann"/&gt;</a:t>
            </a:r>
            <a:br>
              <a:rPr lang="en-US" dirty="0"/>
            </a:br>
            <a:r>
              <a:rPr lang="en-US" dirty="0"/>
              <a:t>   </a:t>
            </a:r>
            <a:r>
              <a:rPr lang="en-US" dirty="0" smtClean="0"/>
              <a:t>      </a:t>
            </a:r>
            <a:r>
              <a:rPr lang="en-US" dirty="0"/>
              <a:t>&lt;attribute name="</a:t>
            </a:r>
            <a:r>
              <a:rPr lang="en-US" dirty="0" err="1"/>
              <a:t>organisationName</a:t>
            </a:r>
            <a:r>
              <a:rPr lang="en-US" dirty="0"/>
              <a:t>" value="NOAA National Geophysical Data Center"/&gt;</a:t>
            </a:r>
            <a:br>
              <a:rPr lang="en-US" dirty="0"/>
            </a:br>
            <a:r>
              <a:rPr lang="en-US" dirty="0"/>
              <a:t>    </a:t>
            </a:r>
            <a:r>
              <a:rPr lang="en-US" dirty="0" smtClean="0"/>
              <a:t>     &lt;</a:t>
            </a:r>
            <a:r>
              <a:rPr lang="en-US" dirty="0"/>
              <a:t>attribute name="</a:t>
            </a:r>
            <a:r>
              <a:rPr lang="en-US" dirty="0" err="1"/>
              <a:t>electronicMailAddress</a:t>
            </a:r>
            <a:r>
              <a:rPr lang="en-US" dirty="0"/>
              <a:t>" value="</a:t>
            </a:r>
            <a:r>
              <a:rPr lang="en-US" dirty="0" err="1"/>
              <a:t>ted.habermann@noaa.gov</a:t>
            </a:r>
            <a:r>
              <a:rPr lang="en-US" dirty="0"/>
              <a:t>"/&gt;</a:t>
            </a:r>
            <a:br>
              <a:rPr lang="en-US" dirty="0"/>
            </a:br>
            <a:r>
              <a:rPr lang="en-US" dirty="0"/>
              <a:t>    </a:t>
            </a:r>
            <a:r>
              <a:rPr lang="en-US" dirty="0" smtClean="0"/>
              <a:t>     &lt;</a:t>
            </a:r>
            <a:r>
              <a:rPr lang="en-US" dirty="0"/>
              <a:t>group name="</a:t>
            </a:r>
            <a:r>
              <a:rPr lang="en-US" dirty="0" err="1"/>
              <a:t>onlineResource_1</a:t>
            </a:r>
            <a:r>
              <a:rPr lang="en-US" dirty="0"/>
              <a:t>"&gt;</a:t>
            </a:r>
            <a:br>
              <a:rPr lang="en-US" dirty="0"/>
            </a:br>
            <a:r>
              <a:rPr lang="en-US" dirty="0"/>
              <a:t>        </a:t>
            </a:r>
            <a:r>
              <a:rPr lang="en-US" dirty="0" smtClean="0"/>
              <a:t>    &lt;</a:t>
            </a:r>
            <a:r>
              <a:rPr lang="en-US" dirty="0"/>
              <a:t>attribute name="</a:t>
            </a:r>
            <a:r>
              <a:rPr lang="en-US" dirty="0" err="1"/>
              <a:t>uuid</a:t>
            </a:r>
            <a:r>
              <a:rPr lang="en-US" dirty="0"/>
              <a:t>" value="</a:t>
            </a:r>
            <a:r>
              <a:rPr lang="en-US" dirty="0" err="1"/>
              <a:t>UUID</a:t>
            </a:r>
            <a:r>
              <a:rPr lang="en-US" dirty="0"/>
              <a:t>"/&gt;</a:t>
            </a:r>
            <a:br>
              <a:rPr lang="en-US" dirty="0"/>
            </a:br>
            <a:r>
              <a:rPr lang="en-US" dirty="0"/>
              <a:t>        </a:t>
            </a:r>
            <a:r>
              <a:rPr lang="en-US" dirty="0" smtClean="0"/>
              <a:t>    &lt;</a:t>
            </a:r>
            <a:r>
              <a:rPr lang="en-US" dirty="0"/>
              <a:t>attribute name="linkage" value="http://</a:t>
            </a:r>
            <a:r>
              <a:rPr lang="en-US" dirty="0" err="1"/>
              <a:t>www.ngdc.noaa.gov</a:t>
            </a:r>
            <a:r>
              <a:rPr lang="en-US" dirty="0"/>
              <a:t>/"/&gt;</a:t>
            </a:r>
            <a:br>
              <a:rPr lang="en-US" dirty="0"/>
            </a:br>
            <a:r>
              <a:rPr lang="en-US" dirty="0"/>
              <a:t>        </a:t>
            </a:r>
            <a:r>
              <a:rPr lang="en-US" dirty="0" smtClean="0"/>
              <a:t>    &lt;</a:t>
            </a:r>
            <a:r>
              <a:rPr lang="en-US" dirty="0"/>
              <a:t>attribute name="function" value="information"/&gt;</a:t>
            </a:r>
            <a:br>
              <a:rPr lang="en-US" dirty="0"/>
            </a:br>
            <a:r>
              <a:rPr lang="en-US" dirty="0"/>
              <a:t>    </a:t>
            </a:r>
            <a:r>
              <a:rPr lang="en-US" dirty="0" smtClean="0"/>
              <a:t>      &lt;/</a:t>
            </a:r>
            <a:r>
              <a:rPr lang="en-US" dirty="0"/>
              <a:t>group</a:t>
            </a:r>
            <a:r>
              <a:rPr lang="en-US" dirty="0" smtClean="0"/>
              <a:t>&gt;</a:t>
            </a:r>
            <a:r>
              <a:rPr lang="en-US" dirty="0"/>
              <a:t/>
            </a:r>
            <a:br>
              <a:rPr lang="en-US" dirty="0"/>
            </a:br>
            <a:r>
              <a:rPr lang="en-US" dirty="0"/>
              <a:t>      &lt;/group&gt;</a:t>
            </a:r>
            <a:br>
              <a:rPr lang="en-US" dirty="0"/>
            </a:br>
            <a:r>
              <a:rPr lang="en-US" dirty="0"/>
              <a:t>    &lt;/group</a:t>
            </a:r>
            <a:r>
              <a:rPr lang="en-US" dirty="0" smtClean="0"/>
              <a:t>&gt;</a:t>
            </a:r>
            <a:endParaRPr lang="en-US" dirty="0"/>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30387" y="458788"/>
            <a:ext cx="2467476" cy="3289968"/>
          </a:xfrm>
          <a:prstGeom prst="rect">
            <a:avLst/>
          </a:prstGeom>
        </p:spPr>
      </p:pic>
    </p:spTree>
    <p:extLst>
      <p:ext uri="{BB962C8B-B14F-4D97-AF65-F5344CB8AC3E}">
        <p14:creationId xmlns:p14="http://schemas.microsoft.com/office/powerpoint/2010/main" val="1509500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282" y="313028"/>
            <a:ext cx="4225328" cy="559375"/>
          </a:xfrm>
        </p:spPr>
        <p:txBody>
          <a:bodyPr>
            <a:noAutofit/>
          </a:bodyPr>
          <a:lstStyle/>
          <a:p>
            <a:r>
              <a:rPr lang="en-US" sz="3600" dirty="0" smtClean="0"/>
              <a:t>ISO Lineage Model</a:t>
            </a:r>
            <a:endParaRPr lang="en-US" sz="3600" dirty="0"/>
          </a:p>
        </p:txBody>
      </p:sp>
      <p:sp>
        <p:nvSpPr>
          <p:cNvPr id="3" name="Rounded Rectangle 2"/>
          <p:cNvSpPr/>
          <p:nvPr/>
        </p:nvSpPr>
        <p:spPr>
          <a:xfrm>
            <a:off x="1091565" y="1733550"/>
            <a:ext cx="1043940" cy="38862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Source</a:t>
            </a:r>
            <a:endParaRPr lang="en-US" dirty="0">
              <a:solidFill>
                <a:schemeClr val="tx1"/>
              </a:solidFill>
            </a:endParaRPr>
          </a:p>
        </p:txBody>
      </p:sp>
      <p:sp>
        <p:nvSpPr>
          <p:cNvPr id="4" name="Rounded Rectangle 3"/>
          <p:cNvSpPr/>
          <p:nvPr/>
        </p:nvSpPr>
        <p:spPr>
          <a:xfrm>
            <a:off x="2293620" y="1733550"/>
            <a:ext cx="1043940" cy="38862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Source</a:t>
            </a:r>
            <a:endParaRPr lang="en-US" dirty="0">
              <a:solidFill>
                <a:schemeClr val="tx1"/>
              </a:solidFill>
            </a:endParaRPr>
          </a:p>
        </p:txBody>
      </p:sp>
      <p:sp>
        <p:nvSpPr>
          <p:cNvPr id="5" name="Rounded Rectangle 4"/>
          <p:cNvSpPr/>
          <p:nvPr/>
        </p:nvSpPr>
        <p:spPr>
          <a:xfrm>
            <a:off x="3495675" y="1733550"/>
            <a:ext cx="1043940" cy="38862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Source</a:t>
            </a:r>
            <a:endParaRPr lang="en-US" dirty="0">
              <a:solidFill>
                <a:schemeClr val="tx1"/>
              </a:solidFill>
            </a:endParaRPr>
          </a:p>
        </p:txBody>
      </p:sp>
      <p:sp>
        <p:nvSpPr>
          <p:cNvPr id="6" name="Rounded Rectangle 5"/>
          <p:cNvSpPr/>
          <p:nvPr/>
        </p:nvSpPr>
        <p:spPr>
          <a:xfrm>
            <a:off x="4697730" y="1733550"/>
            <a:ext cx="1087755" cy="38862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Source</a:t>
            </a:r>
            <a:endParaRPr lang="en-US" dirty="0">
              <a:solidFill>
                <a:schemeClr val="tx1"/>
              </a:solidFill>
            </a:endParaRPr>
          </a:p>
        </p:txBody>
      </p:sp>
      <p:sp>
        <p:nvSpPr>
          <p:cNvPr id="7" name="Rounded Rectangle 6"/>
          <p:cNvSpPr/>
          <p:nvPr/>
        </p:nvSpPr>
        <p:spPr>
          <a:xfrm>
            <a:off x="5947410" y="1733550"/>
            <a:ext cx="1043940" cy="38862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Source</a:t>
            </a:r>
            <a:endParaRPr lang="en-US" dirty="0">
              <a:solidFill>
                <a:schemeClr val="tx1"/>
              </a:solidFill>
            </a:endParaRPr>
          </a:p>
        </p:txBody>
      </p:sp>
      <p:sp>
        <p:nvSpPr>
          <p:cNvPr id="8" name="Rectangle 7"/>
          <p:cNvSpPr/>
          <p:nvPr/>
        </p:nvSpPr>
        <p:spPr>
          <a:xfrm>
            <a:off x="1057275" y="3230880"/>
            <a:ext cx="1112520" cy="39624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Step</a:t>
            </a:r>
          </a:p>
        </p:txBody>
      </p:sp>
      <p:sp>
        <p:nvSpPr>
          <p:cNvPr id="9" name="Rectangle 8"/>
          <p:cNvSpPr/>
          <p:nvPr/>
        </p:nvSpPr>
        <p:spPr>
          <a:xfrm>
            <a:off x="3468052" y="3230880"/>
            <a:ext cx="1112520" cy="39624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Step</a:t>
            </a:r>
          </a:p>
        </p:txBody>
      </p:sp>
      <p:sp>
        <p:nvSpPr>
          <p:cNvPr id="10" name="Rectangle 9"/>
          <p:cNvSpPr/>
          <p:nvPr/>
        </p:nvSpPr>
        <p:spPr>
          <a:xfrm>
            <a:off x="5913120" y="3230880"/>
            <a:ext cx="1112520" cy="39624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Step</a:t>
            </a:r>
          </a:p>
        </p:txBody>
      </p:sp>
      <p:sp>
        <p:nvSpPr>
          <p:cNvPr id="11" name="Rounded Rectangle 10"/>
          <p:cNvSpPr/>
          <p:nvPr/>
        </p:nvSpPr>
        <p:spPr>
          <a:xfrm>
            <a:off x="7571105" y="3234690"/>
            <a:ext cx="1112520" cy="38862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Product</a:t>
            </a:r>
            <a:endParaRPr lang="en-US" dirty="0">
              <a:solidFill>
                <a:schemeClr val="tx1"/>
              </a:solidFill>
            </a:endParaRPr>
          </a:p>
        </p:txBody>
      </p:sp>
      <p:grpSp>
        <p:nvGrpSpPr>
          <p:cNvPr id="12" name="Group 15"/>
          <p:cNvGrpSpPr/>
          <p:nvPr/>
        </p:nvGrpSpPr>
        <p:grpSpPr>
          <a:xfrm>
            <a:off x="1144905" y="4655820"/>
            <a:ext cx="937260" cy="1074420"/>
            <a:chOff x="3558540" y="4373880"/>
            <a:chExt cx="937260" cy="1074420"/>
          </a:xfrm>
        </p:grpSpPr>
        <p:sp>
          <p:nvSpPr>
            <p:cNvPr id="13" name="Folded Corner 12"/>
            <p:cNvSpPr/>
            <p:nvPr/>
          </p:nvSpPr>
          <p:spPr>
            <a:xfrm>
              <a:off x="3558540" y="4373880"/>
              <a:ext cx="632460" cy="769620"/>
            </a:xfrm>
            <a:prstGeom prst="foldedCorne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14" name="Folded Corner 13"/>
            <p:cNvSpPr/>
            <p:nvPr/>
          </p:nvSpPr>
          <p:spPr>
            <a:xfrm>
              <a:off x="3710940" y="4526280"/>
              <a:ext cx="632460" cy="769620"/>
            </a:xfrm>
            <a:prstGeom prst="foldedCorne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15" name="Folded Corner 14"/>
            <p:cNvSpPr/>
            <p:nvPr/>
          </p:nvSpPr>
          <p:spPr>
            <a:xfrm>
              <a:off x="3863340" y="4678680"/>
              <a:ext cx="632460" cy="769620"/>
            </a:xfrm>
            <a:prstGeom prst="foldedCorne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16" name="Group 24"/>
          <p:cNvGrpSpPr/>
          <p:nvPr/>
        </p:nvGrpSpPr>
        <p:grpSpPr>
          <a:xfrm>
            <a:off x="3545205" y="4709160"/>
            <a:ext cx="937260" cy="1074420"/>
            <a:chOff x="3558540" y="4373880"/>
            <a:chExt cx="937260" cy="1074420"/>
          </a:xfrm>
        </p:grpSpPr>
        <p:sp>
          <p:nvSpPr>
            <p:cNvPr id="26" name="Folded Corner 25"/>
            <p:cNvSpPr/>
            <p:nvPr/>
          </p:nvSpPr>
          <p:spPr>
            <a:xfrm>
              <a:off x="3558540" y="4373880"/>
              <a:ext cx="632460" cy="769620"/>
            </a:xfrm>
            <a:prstGeom prst="foldedCorne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27" name="Folded Corner 26"/>
            <p:cNvSpPr/>
            <p:nvPr/>
          </p:nvSpPr>
          <p:spPr>
            <a:xfrm>
              <a:off x="3710940" y="4526280"/>
              <a:ext cx="632460" cy="769620"/>
            </a:xfrm>
            <a:prstGeom prst="foldedCorne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28" name="Folded Corner 27"/>
            <p:cNvSpPr/>
            <p:nvPr/>
          </p:nvSpPr>
          <p:spPr>
            <a:xfrm>
              <a:off x="3863340" y="4678680"/>
              <a:ext cx="632460" cy="769620"/>
            </a:xfrm>
            <a:prstGeom prst="foldedCorne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17" name="Group 28"/>
          <p:cNvGrpSpPr/>
          <p:nvPr/>
        </p:nvGrpSpPr>
        <p:grpSpPr>
          <a:xfrm>
            <a:off x="6046470" y="4701540"/>
            <a:ext cx="937260" cy="1074420"/>
            <a:chOff x="3558540" y="4373880"/>
            <a:chExt cx="937260" cy="1074420"/>
          </a:xfrm>
        </p:grpSpPr>
        <p:sp>
          <p:nvSpPr>
            <p:cNvPr id="30" name="Folded Corner 29"/>
            <p:cNvSpPr/>
            <p:nvPr/>
          </p:nvSpPr>
          <p:spPr>
            <a:xfrm>
              <a:off x="3558540" y="4373880"/>
              <a:ext cx="632460" cy="769620"/>
            </a:xfrm>
            <a:prstGeom prst="foldedCorne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1" name="Folded Corner 30"/>
            <p:cNvSpPr/>
            <p:nvPr/>
          </p:nvSpPr>
          <p:spPr>
            <a:xfrm>
              <a:off x="3710940" y="4526280"/>
              <a:ext cx="632460" cy="769620"/>
            </a:xfrm>
            <a:prstGeom prst="foldedCorne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2" name="Folded Corner 31"/>
            <p:cNvSpPr/>
            <p:nvPr/>
          </p:nvSpPr>
          <p:spPr>
            <a:xfrm>
              <a:off x="3863340" y="4678680"/>
              <a:ext cx="632460" cy="769620"/>
            </a:xfrm>
            <a:prstGeom prst="foldedCorne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cxnSp>
        <p:nvCxnSpPr>
          <p:cNvPr id="34" name="Straight Arrow Connector 33"/>
          <p:cNvCxnSpPr>
            <a:stCxn id="10" idx="3"/>
            <a:endCxn id="11" idx="1"/>
          </p:cNvCxnSpPr>
          <p:nvPr/>
        </p:nvCxnSpPr>
        <p:spPr>
          <a:xfrm>
            <a:off x="7025640" y="3429000"/>
            <a:ext cx="54546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3" idx="2"/>
            <a:endCxn id="8" idx="0"/>
          </p:cNvCxnSpPr>
          <p:nvPr/>
        </p:nvCxnSpPr>
        <p:spPr>
          <a:xfrm rot="5400000">
            <a:off x="1059180" y="2676525"/>
            <a:ext cx="110871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4" idx="2"/>
            <a:endCxn id="8" idx="0"/>
          </p:cNvCxnSpPr>
          <p:nvPr/>
        </p:nvCxnSpPr>
        <p:spPr>
          <a:xfrm rot="5400000">
            <a:off x="1660208" y="2075498"/>
            <a:ext cx="1108710" cy="120205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8" idx="3"/>
            <a:endCxn id="5" idx="2"/>
          </p:cNvCxnSpPr>
          <p:nvPr/>
        </p:nvCxnSpPr>
        <p:spPr>
          <a:xfrm flipV="1">
            <a:off x="2169795" y="2122170"/>
            <a:ext cx="1847850" cy="130683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5" idx="2"/>
            <a:endCxn id="9" idx="0"/>
          </p:cNvCxnSpPr>
          <p:nvPr/>
        </p:nvCxnSpPr>
        <p:spPr>
          <a:xfrm rot="16200000" flipH="1">
            <a:off x="3466623" y="2673191"/>
            <a:ext cx="1108710" cy="666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6" idx="2"/>
            <a:endCxn id="9" idx="0"/>
          </p:cNvCxnSpPr>
          <p:nvPr/>
        </p:nvCxnSpPr>
        <p:spPr>
          <a:xfrm rot="5400000">
            <a:off x="4078605" y="2067877"/>
            <a:ext cx="1108710" cy="121729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8" idx="2"/>
          </p:cNvCxnSpPr>
          <p:nvPr/>
        </p:nvCxnSpPr>
        <p:spPr>
          <a:xfrm rot="5400000">
            <a:off x="1022985" y="4217670"/>
            <a:ext cx="118110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9" idx="2"/>
          </p:cNvCxnSpPr>
          <p:nvPr/>
        </p:nvCxnSpPr>
        <p:spPr>
          <a:xfrm rot="5400000">
            <a:off x="3401854" y="4239102"/>
            <a:ext cx="1234440" cy="1047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10" idx="2"/>
          </p:cNvCxnSpPr>
          <p:nvPr/>
        </p:nvCxnSpPr>
        <p:spPr>
          <a:xfrm rot="5400000">
            <a:off x="5855176" y="4240530"/>
            <a:ext cx="1227614" cy="79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9" idx="3"/>
            <a:endCxn id="7" idx="2"/>
          </p:cNvCxnSpPr>
          <p:nvPr/>
        </p:nvCxnSpPr>
        <p:spPr>
          <a:xfrm flipV="1">
            <a:off x="4580572" y="2122170"/>
            <a:ext cx="1888808" cy="130683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7" idx="2"/>
            <a:endCxn id="10" idx="0"/>
          </p:cNvCxnSpPr>
          <p:nvPr/>
        </p:nvCxnSpPr>
        <p:spPr>
          <a:xfrm rot="5400000">
            <a:off x="5915025" y="2676525"/>
            <a:ext cx="110871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798320" y="5158740"/>
            <a:ext cx="4716780" cy="369332"/>
          </a:xfrm>
          <a:prstGeom prst="rect">
            <a:avLst/>
          </a:prstGeom>
          <a:solidFill>
            <a:schemeClr val="bg1"/>
          </a:solidFill>
          <a:ln>
            <a:solidFill>
              <a:schemeClr val="tx1"/>
            </a:solidFill>
          </a:ln>
        </p:spPr>
        <p:txBody>
          <a:bodyPr wrap="square" rtlCol="0">
            <a:spAutoFit/>
          </a:bodyPr>
          <a:lstStyle/>
          <a:p>
            <a:pPr algn="ctr"/>
            <a:r>
              <a:rPr lang="en-US" dirty="0" smtClean="0"/>
              <a:t>Processing and Algorithm Descriptions</a:t>
            </a:r>
            <a:endParaRPr lang="en-US" dirty="0"/>
          </a:p>
        </p:txBody>
      </p:sp>
      <p:pic>
        <p:nvPicPr>
          <p:cNvPr id="36" name="Picture 35" descr="information_logo.jpg">
            <a:hlinkClick r:id="rId2"/>
          </p:cNvPr>
          <p:cNvPicPr>
            <a:picLocks noChangeAspect="1"/>
          </p:cNvPicPr>
          <p:nvPr/>
        </p:nvPicPr>
        <p:blipFill>
          <a:blip r:embed="rId3" cstate="print">
            <a:clrChange>
              <a:clrFrom>
                <a:srgbClr val="FFFFFF"/>
              </a:clrFrom>
              <a:clrTo>
                <a:srgbClr val="FFFFFF">
                  <a:alpha val="0"/>
                </a:srgbClr>
              </a:clrTo>
            </a:clrChange>
          </a:blip>
          <a:stretch>
            <a:fillRect/>
          </a:stretch>
        </p:blipFill>
        <p:spPr>
          <a:xfrm>
            <a:off x="460375" y="6291648"/>
            <a:ext cx="357797" cy="357797"/>
          </a:xfrm>
          <a:prstGeom prst="rect">
            <a:avLst/>
          </a:prstGeom>
        </p:spPr>
      </p:pic>
    </p:spTree>
    <p:extLst>
      <p:ext uri="{BB962C8B-B14F-4D97-AF65-F5344CB8AC3E}">
        <p14:creationId xmlns:p14="http://schemas.microsoft.com/office/powerpoint/2010/main" val="384986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up)">
                                      <p:cBhvr>
                                        <p:cTn id="15" dur="500"/>
                                        <p:tgtEl>
                                          <p:spTgt spid="35"/>
                                        </p:tgtEl>
                                      </p:cBhvr>
                                    </p:animEffect>
                                  </p:childTnLst>
                                </p:cTn>
                              </p:par>
                              <p:par>
                                <p:cTn id="16" presetID="22" presetClass="entr" presetSubtype="1"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ipe(up)">
                                      <p:cBhvr>
                                        <p:cTn id="18" dur="500"/>
                                        <p:tgtEl>
                                          <p:spTgt spid="3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down)">
                                      <p:cBhvr>
                                        <p:cTn id="26" dur="500"/>
                                        <p:tgtEl>
                                          <p:spTgt spid="4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up)">
                                      <p:cBhvr>
                                        <p:cTn id="34" dur="500"/>
                                        <p:tgtEl>
                                          <p:spTgt spid="4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par>
                                <p:cTn id="38" presetID="22" presetClass="entr" presetSubtype="1" fill="hold"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up)">
                                      <p:cBhvr>
                                        <p:cTn id="40" dur="500"/>
                                        <p:tgtEl>
                                          <p:spTgt spid="47"/>
                                        </p:tgtEl>
                                      </p:cBhvr>
                                    </p:animEffect>
                                  </p:childTnLst>
                                </p:cTn>
                              </p:par>
                              <p:par>
                                <p:cTn id="41" presetID="22" presetClass="entr" presetSubtype="1"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up)">
                                      <p:cBhvr>
                                        <p:cTn id="43" dur="500"/>
                                        <p:tgtEl>
                                          <p:spTgt spid="4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wipe(down)">
                                      <p:cBhvr>
                                        <p:cTn id="51" dur="500"/>
                                        <p:tgtEl>
                                          <p:spTgt spid="5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wipe(up)">
                                      <p:cBhvr>
                                        <p:cTn id="59" dur="600"/>
                                        <p:tgtEl>
                                          <p:spTgt spid="6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childTnLst>
                                </p:cTn>
                              </p:par>
                              <p:par>
                                <p:cTn id="66" presetID="22" presetClass="entr" presetSubtype="8" fill="hold" nodeType="with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wipe(left)">
                                      <p:cBhvr>
                                        <p:cTn id="68" dur="500"/>
                                        <p:tgtEl>
                                          <p:spTgt spid="34"/>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nodeType="click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wipe(up)">
                                      <p:cBhvr>
                                        <p:cTn id="73" dur="500"/>
                                        <p:tgtEl>
                                          <p:spTgt spid="50"/>
                                        </p:tgtEl>
                                      </p:cBhvr>
                                    </p:animEffect>
                                  </p:childTnLst>
                                </p:cTn>
                              </p:par>
                              <p:par>
                                <p:cTn id="74" presetID="22" presetClass="entr" presetSubtype="1" fill="hold"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up)">
                                      <p:cBhvr>
                                        <p:cTn id="76" dur="500"/>
                                        <p:tgtEl>
                                          <p:spTgt spid="53"/>
                                        </p:tgtEl>
                                      </p:cBhvr>
                                    </p:animEffect>
                                  </p:childTnLst>
                                </p:cTn>
                              </p:par>
                              <p:par>
                                <p:cTn id="77" presetID="22" presetClass="entr" presetSubtype="1" fill="hold" nodeType="withEffect">
                                  <p:stCondLst>
                                    <p:cond delay="0"/>
                                  </p:stCondLst>
                                  <p:childTnLst>
                                    <p:set>
                                      <p:cBhvr>
                                        <p:cTn id="78" dur="1" fill="hold">
                                          <p:stCondLst>
                                            <p:cond delay="0"/>
                                          </p:stCondLst>
                                        </p:cTn>
                                        <p:tgtEl>
                                          <p:spTgt spid="56"/>
                                        </p:tgtEl>
                                        <p:attrNameLst>
                                          <p:attrName>style.visibility</p:attrName>
                                        </p:attrNameLst>
                                      </p:cBhvr>
                                      <p:to>
                                        <p:strVal val="visible"/>
                                      </p:to>
                                    </p:set>
                                    <p:animEffect transition="in" filter="wipe(up)">
                                      <p:cBhvr>
                                        <p:cTn id="79" dur="500"/>
                                        <p:tgtEl>
                                          <p:spTgt spid="56"/>
                                        </p:tgtEl>
                                      </p:cBhvr>
                                    </p:animEffect>
                                  </p:childTnLst>
                                </p:cTn>
                              </p:par>
                              <p:par>
                                <p:cTn id="80" presetID="10" presetClass="entr" presetSubtype="0"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fade">
                                      <p:cBhvr>
                                        <p:cTn id="82" dur="500"/>
                                        <p:tgtEl>
                                          <p:spTgt spid="12"/>
                                        </p:tgtEl>
                                      </p:cBhvr>
                                    </p:animEffect>
                                  </p:childTnLst>
                                </p:cTn>
                              </p:par>
                              <p:par>
                                <p:cTn id="83" presetID="10" presetClass="entr" presetSubtype="0" fill="hold"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500"/>
                                        <p:tgtEl>
                                          <p:spTgt spid="16"/>
                                        </p:tgtEl>
                                      </p:cBhvr>
                                    </p:animEffect>
                                  </p:childTnLst>
                                </p:cTn>
                              </p:par>
                              <p:par>
                                <p:cTn id="86" presetID="10" presetClass="entr" presetSubtype="0" fill="hold" nodeType="with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500"/>
                                        <p:tgtEl>
                                          <p:spTgt spid="1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65"/>
                                        </p:tgtEl>
                                        <p:attrNameLst>
                                          <p:attrName>style.visibility</p:attrName>
                                        </p:attrNameLst>
                                      </p:cBhvr>
                                      <p:to>
                                        <p:strVal val="visible"/>
                                      </p:to>
                                    </p:set>
                                    <p:animEffect transition="in" filter="fade">
                                      <p:cBhvr>
                                        <p:cTn id="9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6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035" y="302255"/>
            <a:ext cx="3415201" cy="559375"/>
          </a:xfrm>
        </p:spPr>
        <p:txBody>
          <a:bodyPr>
            <a:noAutofit/>
          </a:bodyPr>
          <a:lstStyle/>
          <a:p>
            <a:r>
              <a:rPr lang="en-US" sz="3600" dirty="0" smtClean="0"/>
              <a:t>Lineage</a:t>
            </a:r>
            <a:endParaRPr lang="en-US" sz="3600" dirty="0"/>
          </a:p>
        </p:txBody>
      </p:sp>
      <p:grpSp>
        <p:nvGrpSpPr>
          <p:cNvPr id="3" name="Group 6"/>
          <p:cNvGrpSpPr/>
          <p:nvPr/>
        </p:nvGrpSpPr>
        <p:grpSpPr>
          <a:xfrm>
            <a:off x="455612" y="985515"/>
            <a:ext cx="2625165" cy="961575"/>
            <a:chOff x="2109789" y="3076132"/>
            <a:chExt cx="5043486" cy="961575"/>
          </a:xfrm>
          <a:effectLst>
            <a:outerShdw blurRad="50800" dist="76200" dir="2700000" algn="ctr" rotWithShape="0">
              <a:srgbClr val="000000">
                <a:alpha val="40000"/>
              </a:srgbClr>
            </a:outerShdw>
          </a:effectLst>
        </p:grpSpPr>
        <p:sp>
          <p:nvSpPr>
            <p:cNvPr id="4" name="Text Box 15"/>
            <p:cNvSpPr txBox="1">
              <a:spLocks noChangeArrowheads="1"/>
            </p:cNvSpPr>
            <p:nvPr/>
          </p:nvSpPr>
          <p:spPr bwMode="auto">
            <a:xfrm>
              <a:off x="2109789" y="3076132"/>
              <a:ext cx="5043486" cy="276999"/>
            </a:xfrm>
            <a:prstGeom prst="rect">
              <a:avLst/>
            </a:prstGeom>
            <a:solidFill>
              <a:schemeClr val="bg1"/>
            </a:solidFill>
            <a:ln w="9525">
              <a:solidFill>
                <a:schemeClr val="tx1"/>
              </a:solidFill>
              <a:miter lim="800000"/>
              <a:headEnd/>
              <a:tailEnd/>
            </a:ln>
          </p:spPr>
          <p:txBody>
            <a:bodyPr>
              <a:spAutoFit/>
            </a:bodyPr>
            <a:lstStyle/>
            <a:p>
              <a:pPr algn="ctr"/>
              <a:r>
                <a:rPr lang="en-US" sz="1200" dirty="0" err="1">
                  <a:latin typeface="+mn-lt"/>
                  <a:ea typeface="ＭＳ Ｐゴシック" pitchFamily="1" charset="-128"/>
                </a:rPr>
                <a:t>LI_Lineage</a:t>
              </a:r>
              <a:endParaRPr lang="en-US" sz="1200" dirty="0">
                <a:latin typeface="+mn-lt"/>
                <a:ea typeface="ＭＳ Ｐゴシック" pitchFamily="1" charset="-128"/>
              </a:endParaRPr>
            </a:p>
          </p:txBody>
        </p:sp>
        <p:sp>
          <p:nvSpPr>
            <p:cNvPr id="5" name="Text Box 16"/>
            <p:cNvSpPr txBox="1">
              <a:spLocks noChangeArrowheads="1"/>
            </p:cNvSpPr>
            <p:nvPr/>
          </p:nvSpPr>
          <p:spPr bwMode="auto">
            <a:xfrm>
              <a:off x="2109789" y="3344863"/>
              <a:ext cx="5043486" cy="646331"/>
            </a:xfrm>
            <a:prstGeom prst="rect">
              <a:avLst/>
            </a:prstGeom>
            <a:solidFill>
              <a:schemeClr val="bg1"/>
            </a:solidFill>
            <a:ln w="9525">
              <a:solidFill>
                <a:schemeClr val="tx1"/>
              </a:solidFill>
              <a:miter lim="800000"/>
              <a:headEnd/>
              <a:tailEnd/>
            </a:ln>
          </p:spPr>
          <p:txBody>
            <a:bodyPr wrap="square">
              <a:spAutoFit/>
            </a:bodyPr>
            <a:lstStyle/>
            <a:p>
              <a:r>
                <a:rPr lang="en-US" sz="1200" dirty="0">
                  <a:latin typeface="+mn-lt"/>
                  <a:ea typeface="ＭＳ Ｐゴシック" pitchFamily="1" charset="-128"/>
                </a:rPr>
                <a:t>+ statement [0..1] : </a:t>
              </a:r>
              <a:r>
                <a:rPr lang="en-US" sz="1200" dirty="0" err="1" smtClean="0">
                  <a:latin typeface="+mn-lt"/>
                  <a:ea typeface="ＭＳ Ｐゴシック" pitchFamily="1" charset="-128"/>
                </a:rPr>
                <a:t>CharacterString</a:t>
              </a:r>
              <a:endParaRPr lang="en-US" sz="1200" dirty="0" smtClean="0">
                <a:latin typeface="+mn-lt"/>
                <a:ea typeface="ＭＳ Ｐゴシック" pitchFamily="1" charset="-128"/>
              </a:endParaRPr>
            </a:p>
            <a:p>
              <a:r>
                <a:rPr lang="en-US" sz="1200" dirty="0" smtClean="0">
                  <a:latin typeface="+mn-lt"/>
                  <a:ea typeface="ＭＳ Ｐゴシック" pitchFamily="1" charset="-128"/>
                </a:rPr>
                <a:t>+ source [0..*]: </a:t>
              </a:r>
              <a:r>
                <a:rPr lang="en-US" sz="1200" dirty="0" err="1" smtClean="0">
                  <a:latin typeface="+mn-lt"/>
                  <a:ea typeface="ＭＳ Ｐゴシック" pitchFamily="1" charset="-128"/>
                </a:rPr>
                <a:t>LI_Source</a:t>
              </a:r>
              <a:endParaRPr lang="en-US" sz="1200" dirty="0" smtClean="0">
                <a:latin typeface="+mn-lt"/>
                <a:ea typeface="ＭＳ Ｐゴシック" pitchFamily="1" charset="-128"/>
              </a:endParaRPr>
            </a:p>
            <a:p>
              <a:r>
                <a:rPr lang="en-US" sz="1200" dirty="0" smtClean="0">
                  <a:latin typeface="+mn-lt"/>
                  <a:ea typeface="ＭＳ Ｐゴシック" pitchFamily="1" charset="-128"/>
                </a:rPr>
                <a:t>+ </a:t>
              </a:r>
              <a:r>
                <a:rPr lang="en-US" sz="1200" dirty="0" err="1" smtClean="0">
                  <a:latin typeface="+mn-lt"/>
                  <a:ea typeface="ＭＳ Ｐゴシック" pitchFamily="1" charset="-128"/>
                </a:rPr>
                <a:t>processStep</a:t>
              </a:r>
              <a:r>
                <a:rPr lang="en-US" sz="1200" dirty="0" smtClean="0">
                  <a:latin typeface="+mn-lt"/>
                  <a:ea typeface="ＭＳ Ｐゴシック" pitchFamily="1" charset="-128"/>
                </a:rPr>
                <a:t> [0..*]: </a:t>
              </a:r>
              <a:r>
                <a:rPr lang="en-US" sz="1200" dirty="0" err="1" smtClean="0">
                  <a:latin typeface="+mn-lt"/>
                  <a:ea typeface="ＭＳ Ｐゴシック" pitchFamily="1" charset="-128"/>
                </a:rPr>
                <a:t>LE_ProcessStep</a:t>
              </a:r>
              <a:endParaRPr lang="en-US" sz="1200" dirty="0">
                <a:latin typeface="+mn-lt"/>
                <a:ea typeface="ＭＳ Ｐゴシック" pitchFamily="1" charset="-128"/>
              </a:endParaRPr>
            </a:p>
          </p:txBody>
        </p:sp>
        <p:sp>
          <p:nvSpPr>
            <p:cNvPr id="6" name="Rectangle 17"/>
            <p:cNvSpPr>
              <a:spLocks noChangeArrowheads="1"/>
            </p:cNvSpPr>
            <p:nvPr/>
          </p:nvSpPr>
          <p:spPr bwMode="auto">
            <a:xfrm>
              <a:off x="2109789" y="3991194"/>
              <a:ext cx="5043486" cy="46513"/>
            </a:xfrm>
            <a:prstGeom prst="rect">
              <a:avLst/>
            </a:prstGeom>
            <a:solidFill>
              <a:schemeClr val="bg1"/>
            </a:solidFill>
            <a:ln w="9525">
              <a:solidFill>
                <a:schemeClr val="tx1"/>
              </a:solidFill>
              <a:miter lim="800000"/>
              <a:headEnd/>
              <a:tailEnd/>
            </a:ln>
          </p:spPr>
          <p:txBody>
            <a:bodyPr wrap="none" anchor="ctr"/>
            <a:lstStyle/>
            <a:p>
              <a:pPr algn="ctr"/>
              <a:endParaRPr lang="en-US" sz="1200">
                <a:latin typeface="+mn-lt"/>
              </a:endParaRPr>
            </a:p>
          </p:txBody>
        </p:sp>
      </p:grpSp>
      <p:grpSp>
        <p:nvGrpSpPr>
          <p:cNvPr id="7" name="Group 13"/>
          <p:cNvGrpSpPr/>
          <p:nvPr/>
        </p:nvGrpSpPr>
        <p:grpSpPr>
          <a:xfrm>
            <a:off x="455613" y="2100441"/>
            <a:ext cx="3145971" cy="1640459"/>
            <a:chOff x="457200" y="2410500"/>
            <a:chExt cx="3440113" cy="1640459"/>
          </a:xfrm>
          <a:solidFill>
            <a:schemeClr val="bg1"/>
          </a:solidFill>
          <a:effectLst>
            <a:outerShdw blurRad="50800" dist="38100" dir="2700000" algn="tl" rotWithShape="0">
              <a:prstClr val="black">
                <a:alpha val="40000"/>
              </a:prstClr>
            </a:outerShdw>
          </a:effectLst>
        </p:grpSpPr>
        <p:sp>
          <p:nvSpPr>
            <p:cNvPr id="8" name="Text Box 18"/>
            <p:cNvSpPr txBox="1">
              <a:spLocks noChangeArrowheads="1"/>
            </p:cNvSpPr>
            <p:nvPr/>
          </p:nvSpPr>
          <p:spPr bwMode="auto">
            <a:xfrm>
              <a:off x="457200" y="2410500"/>
              <a:ext cx="3440113" cy="254000"/>
            </a:xfrm>
            <a:prstGeom prst="rect">
              <a:avLst/>
            </a:prstGeom>
            <a:grpFill/>
            <a:ln w="9525">
              <a:solidFill>
                <a:schemeClr val="tx1"/>
              </a:solidFill>
              <a:miter lim="800000"/>
              <a:headEnd/>
              <a:tailEnd/>
            </a:ln>
          </p:spPr>
          <p:txBody>
            <a:bodyPr>
              <a:spAutoFit/>
            </a:bodyPr>
            <a:lstStyle/>
            <a:p>
              <a:pPr algn="ctr"/>
              <a:r>
                <a:rPr lang="en-US" sz="1000">
                  <a:latin typeface="Calibri" pitchFamily="34" charset="0"/>
                  <a:ea typeface="ＭＳ Ｐゴシック" pitchFamily="1" charset="-128"/>
                </a:rPr>
                <a:t>LE_Source</a:t>
              </a:r>
            </a:p>
          </p:txBody>
        </p:sp>
        <p:sp>
          <p:nvSpPr>
            <p:cNvPr id="9" name="Text Box 19"/>
            <p:cNvSpPr txBox="1">
              <a:spLocks noChangeArrowheads="1"/>
            </p:cNvSpPr>
            <p:nvPr/>
          </p:nvSpPr>
          <p:spPr bwMode="auto">
            <a:xfrm>
              <a:off x="457200" y="2664500"/>
              <a:ext cx="3440113" cy="1323974"/>
            </a:xfrm>
            <a:prstGeom prst="rect">
              <a:avLst/>
            </a:prstGeom>
            <a:grpFill/>
            <a:ln w="9525">
              <a:solidFill>
                <a:schemeClr val="tx1"/>
              </a:solidFill>
              <a:miter lim="800000"/>
              <a:headEnd/>
              <a:tailEnd/>
            </a:ln>
          </p:spPr>
          <p:txBody>
            <a:bodyPr>
              <a:spAutoFit/>
            </a:bodyPr>
            <a:lstStyle/>
            <a:p>
              <a:r>
                <a:rPr lang="en-US" sz="1000" dirty="0">
                  <a:latin typeface="Calibri" pitchFamily="34" charset="0"/>
                  <a:ea typeface="ＭＳ Ｐゴシック" pitchFamily="1" charset="-128"/>
                </a:rPr>
                <a:t>+ description [0..1] : </a:t>
              </a:r>
              <a:r>
                <a:rPr lang="en-US" sz="1000" dirty="0" err="1">
                  <a:latin typeface="Calibri" pitchFamily="34" charset="0"/>
                  <a:ea typeface="ＭＳ Ｐゴシック" pitchFamily="1" charset="-128"/>
                </a:rPr>
                <a:t>CharacterString</a:t>
              </a:r>
              <a:endParaRPr lang="en-US" sz="1000" dirty="0">
                <a:latin typeface="Calibri" pitchFamily="34" charset="0"/>
                <a:ea typeface="ＭＳ Ｐゴシック" pitchFamily="1" charset="-128"/>
              </a:endParaRPr>
            </a:p>
            <a:p>
              <a:r>
                <a:rPr lang="en-US" sz="1000" dirty="0">
                  <a:latin typeface="Calibri" pitchFamily="34" charset="0"/>
                  <a:ea typeface="ＭＳ Ｐゴシック" pitchFamily="1" charset="-128"/>
                </a:rPr>
                <a:t>+ </a:t>
              </a:r>
              <a:r>
                <a:rPr lang="en-US" sz="1000" dirty="0" err="1">
                  <a:latin typeface="Calibri" pitchFamily="34" charset="0"/>
                  <a:ea typeface="ＭＳ Ｐゴシック" pitchFamily="1" charset="-128"/>
                </a:rPr>
                <a:t>scaleDenominator</a:t>
              </a:r>
              <a:r>
                <a:rPr lang="en-US" sz="1000" dirty="0">
                  <a:latin typeface="Calibri" pitchFamily="34" charset="0"/>
                  <a:ea typeface="ＭＳ Ｐゴシック" pitchFamily="1" charset="-128"/>
                </a:rPr>
                <a:t> [0..1] : </a:t>
              </a:r>
              <a:r>
                <a:rPr lang="en-US" sz="1000" dirty="0" err="1">
                  <a:latin typeface="Calibri" pitchFamily="34" charset="0"/>
                  <a:ea typeface="ＭＳ Ｐゴシック" pitchFamily="1" charset="-128"/>
                </a:rPr>
                <a:t>MD_RepresentativeFraction</a:t>
              </a:r>
              <a:endParaRPr lang="en-US" sz="1000" dirty="0">
                <a:latin typeface="Calibri" pitchFamily="34" charset="0"/>
                <a:ea typeface="ＭＳ Ｐゴシック" pitchFamily="1" charset="-128"/>
              </a:endParaRPr>
            </a:p>
            <a:p>
              <a:r>
                <a:rPr lang="en-US" sz="1000" dirty="0">
                  <a:latin typeface="Calibri" pitchFamily="34" charset="0"/>
                  <a:ea typeface="ＭＳ Ｐゴシック" pitchFamily="1" charset="-128"/>
                </a:rPr>
                <a:t>+ </a:t>
              </a:r>
              <a:r>
                <a:rPr lang="en-US" sz="1000" dirty="0" err="1">
                  <a:latin typeface="Calibri" pitchFamily="34" charset="0"/>
                  <a:ea typeface="ＭＳ Ｐゴシック" pitchFamily="1" charset="-128"/>
                </a:rPr>
                <a:t>sourceReferenceSystem</a:t>
              </a:r>
              <a:r>
                <a:rPr lang="en-US" sz="1000" dirty="0">
                  <a:latin typeface="Calibri" pitchFamily="34" charset="0"/>
                  <a:ea typeface="ＭＳ Ｐゴシック" pitchFamily="1" charset="-128"/>
                </a:rPr>
                <a:t> [0..1] : </a:t>
              </a:r>
              <a:r>
                <a:rPr lang="en-US" sz="1000" dirty="0" err="1">
                  <a:latin typeface="Calibri" pitchFamily="34" charset="0"/>
                  <a:ea typeface="ＭＳ Ｐゴシック" pitchFamily="1" charset="-128"/>
                </a:rPr>
                <a:t>MD_ReferenceSystem</a:t>
              </a:r>
              <a:endParaRPr lang="en-US" sz="1000" dirty="0">
                <a:latin typeface="Calibri" pitchFamily="34" charset="0"/>
                <a:ea typeface="ＭＳ Ｐゴシック" pitchFamily="1" charset="-128"/>
              </a:endParaRPr>
            </a:p>
            <a:p>
              <a:r>
                <a:rPr lang="en-US" sz="1000" dirty="0">
                  <a:latin typeface="Calibri" pitchFamily="34" charset="0"/>
                  <a:ea typeface="ＭＳ Ｐゴシック" pitchFamily="1" charset="-128"/>
                </a:rPr>
                <a:t>+ </a:t>
              </a:r>
              <a:r>
                <a:rPr lang="en-US" sz="1000" dirty="0" err="1">
                  <a:latin typeface="Calibri" pitchFamily="34" charset="0"/>
                  <a:ea typeface="ＭＳ Ｐゴシック" pitchFamily="1" charset="-128"/>
                </a:rPr>
                <a:t>sourceCitation</a:t>
              </a:r>
              <a:r>
                <a:rPr lang="en-US" sz="1000" dirty="0">
                  <a:latin typeface="Calibri" pitchFamily="34" charset="0"/>
                  <a:ea typeface="ＭＳ Ｐゴシック" pitchFamily="1" charset="-128"/>
                </a:rPr>
                <a:t> [0..1] : </a:t>
              </a:r>
              <a:r>
                <a:rPr lang="en-US" sz="1000" dirty="0" err="1">
                  <a:latin typeface="Calibri" pitchFamily="34" charset="0"/>
                  <a:ea typeface="ＭＳ Ｐゴシック" pitchFamily="1" charset="-128"/>
                </a:rPr>
                <a:t>CI_Citation</a:t>
              </a:r>
              <a:endParaRPr lang="en-US" sz="1000" dirty="0">
                <a:latin typeface="Calibri" pitchFamily="34" charset="0"/>
                <a:ea typeface="ＭＳ Ｐゴシック" pitchFamily="1" charset="-128"/>
              </a:endParaRPr>
            </a:p>
            <a:p>
              <a:r>
                <a:rPr lang="en-US" sz="1000" dirty="0">
                  <a:latin typeface="Calibri" pitchFamily="34" charset="0"/>
                  <a:ea typeface="ＭＳ Ｐゴシック" pitchFamily="1" charset="-128"/>
                </a:rPr>
                <a:t>+ </a:t>
              </a:r>
              <a:r>
                <a:rPr lang="en-US" sz="1000" dirty="0" err="1">
                  <a:latin typeface="Calibri" pitchFamily="34" charset="0"/>
                  <a:ea typeface="ＭＳ Ｐゴシック" pitchFamily="1" charset="-128"/>
                </a:rPr>
                <a:t>sourceExtent</a:t>
              </a:r>
              <a:r>
                <a:rPr lang="en-US" sz="1000" dirty="0">
                  <a:latin typeface="Calibri" pitchFamily="34" charset="0"/>
                  <a:ea typeface="ＭＳ Ｐゴシック" pitchFamily="1" charset="-128"/>
                </a:rPr>
                <a:t> [0..*] : </a:t>
              </a:r>
              <a:r>
                <a:rPr lang="en-US" sz="1000" dirty="0" err="1">
                  <a:latin typeface="Calibri" pitchFamily="34" charset="0"/>
                  <a:ea typeface="ＭＳ Ｐゴシック" pitchFamily="1" charset="-128"/>
                </a:rPr>
                <a:t>EX_Extent</a:t>
              </a:r>
              <a:endParaRPr lang="en-US" sz="1000" dirty="0">
                <a:latin typeface="Calibri" pitchFamily="34" charset="0"/>
                <a:ea typeface="ＭＳ Ｐゴシック" pitchFamily="1" charset="-128"/>
              </a:endParaRPr>
            </a:p>
            <a:p>
              <a:r>
                <a:rPr lang="en-US" sz="1000" dirty="0">
                  <a:latin typeface="Calibri" pitchFamily="34" charset="0"/>
                  <a:ea typeface="ＭＳ Ｐゴシック" pitchFamily="1" charset="-128"/>
                </a:rPr>
                <a:t>+ </a:t>
              </a:r>
              <a:r>
                <a:rPr lang="en-US" sz="1000" dirty="0" err="1">
                  <a:latin typeface="Calibri" pitchFamily="34" charset="0"/>
                  <a:ea typeface="ＭＳ Ｐゴシック" pitchFamily="1" charset="-128"/>
                </a:rPr>
                <a:t>processedLevel</a:t>
              </a:r>
              <a:r>
                <a:rPr lang="en-US" sz="1000" dirty="0">
                  <a:latin typeface="Calibri" pitchFamily="34" charset="0"/>
                  <a:ea typeface="ＭＳ Ｐゴシック" pitchFamily="1" charset="-128"/>
                </a:rPr>
                <a:t>[0..1] : </a:t>
              </a:r>
              <a:r>
                <a:rPr lang="en-US" sz="1000" dirty="0" err="1">
                  <a:latin typeface="Calibri" pitchFamily="34" charset="0"/>
                  <a:ea typeface="ＭＳ Ｐゴシック" pitchFamily="1" charset="-128"/>
                </a:rPr>
                <a:t>MD_Identifier</a:t>
              </a:r>
              <a:endParaRPr lang="en-US" sz="1000" dirty="0">
                <a:latin typeface="Calibri" pitchFamily="34" charset="0"/>
                <a:ea typeface="ＭＳ Ｐゴシック" pitchFamily="1" charset="-128"/>
              </a:endParaRPr>
            </a:p>
            <a:p>
              <a:r>
                <a:rPr lang="en-US" sz="1000" dirty="0">
                  <a:latin typeface="Calibri" pitchFamily="34" charset="0"/>
                  <a:ea typeface="ＭＳ Ｐゴシック" pitchFamily="1" charset="-128"/>
                </a:rPr>
                <a:t>+ resolution[0..1] : </a:t>
              </a:r>
              <a:r>
                <a:rPr lang="en-US" sz="1000" dirty="0" err="1" smtClean="0">
                  <a:latin typeface="Calibri" pitchFamily="34" charset="0"/>
                  <a:ea typeface="ＭＳ Ｐゴシック" pitchFamily="1" charset="-128"/>
                </a:rPr>
                <a:t>LE_NominalResolution</a:t>
              </a:r>
              <a:endParaRPr lang="en-US" sz="1000" dirty="0" smtClean="0">
                <a:latin typeface="Calibri" pitchFamily="34" charset="0"/>
                <a:ea typeface="ＭＳ Ｐゴシック" pitchFamily="1" charset="-128"/>
              </a:endParaRPr>
            </a:p>
            <a:p>
              <a:r>
                <a:rPr lang="en-US" sz="1000" dirty="0" smtClean="0">
                  <a:latin typeface="Calibri" pitchFamily="34" charset="0"/>
                  <a:ea typeface="ＭＳ Ｐゴシック" pitchFamily="1" charset="-128"/>
                </a:rPr>
                <a:t>+ </a:t>
              </a:r>
              <a:r>
                <a:rPr lang="en-US" sz="1000" dirty="0" err="1" smtClean="0">
                  <a:latin typeface="Calibri" pitchFamily="34" charset="0"/>
                  <a:ea typeface="ＭＳ Ｐゴシック" pitchFamily="1" charset="-128"/>
                </a:rPr>
                <a:t>sourcemetadata</a:t>
              </a:r>
              <a:r>
                <a:rPr lang="en-US" sz="1000" dirty="0" smtClean="0">
                  <a:latin typeface="Calibri" pitchFamily="34" charset="0"/>
                  <a:ea typeface="ＭＳ Ｐゴシック" pitchFamily="1" charset="-128"/>
                </a:rPr>
                <a:t> [0..*] : </a:t>
              </a:r>
              <a:r>
                <a:rPr lang="en-US" sz="1000" dirty="0" err="1" smtClean="0">
                  <a:latin typeface="Calibri" pitchFamily="34" charset="0"/>
                  <a:ea typeface="ＭＳ Ｐゴシック" pitchFamily="1" charset="-128"/>
                </a:rPr>
                <a:t>MD_Reference</a:t>
              </a:r>
              <a:endParaRPr lang="en-US" sz="1000" dirty="0">
                <a:latin typeface="Calibri" pitchFamily="34" charset="0"/>
                <a:ea typeface="ＭＳ Ｐゴシック" pitchFamily="1" charset="-128"/>
              </a:endParaRPr>
            </a:p>
          </p:txBody>
        </p:sp>
        <p:sp>
          <p:nvSpPr>
            <p:cNvPr id="10" name="Rectangle 20"/>
            <p:cNvSpPr>
              <a:spLocks noChangeArrowheads="1"/>
            </p:cNvSpPr>
            <p:nvPr/>
          </p:nvSpPr>
          <p:spPr bwMode="auto">
            <a:xfrm>
              <a:off x="457200" y="3987459"/>
              <a:ext cx="3440113" cy="63500"/>
            </a:xfrm>
            <a:prstGeom prst="rect">
              <a:avLst/>
            </a:prstGeom>
            <a:grpFill/>
            <a:ln w="9525">
              <a:solidFill>
                <a:schemeClr val="tx1"/>
              </a:solidFill>
              <a:miter lim="800000"/>
              <a:headEnd/>
              <a:tailEnd/>
            </a:ln>
          </p:spPr>
          <p:txBody>
            <a:bodyPr wrap="none" anchor="ctr"/>
            <a:lstStyle/>
            <a:p>
              <a:endParaRPr lang="en-US">
                <a:latin typeface="Calibri" pitchFamily="34" charset="0"/>
              </a:endParaRPr>
            </a:p>
          </p:txBody>
        </p:sp>
      </p:grpSp>
      <p:grpSp>
        <p:nvGrpSpPr>
          <p:cNvPr id="11" name="Group 10"/>
          <p:cNvGrpSpPr/>
          <p:nvPr/>
        </p:nvGrpSpPr>
        <p:grpSpPr>
          <a:xfrm>
            <a:off x="455612" y="3894251"/>
            <a:ext cx="2252328" cy="1333509"/>
            <a:chOff x="5160963" y="2425921"/>
            <a:chExt cx="2505075" cy="1333509"/>
          </a:xfrm>
          <a:solidFill>
            <a:schemeClr val="bg1"/>
          </a:solidFill>
          <a:effectLst>
            <a:outerShdw blurRad="50800" dist="38100" dir="2700000" algn="tl" rotWithShape="0">
              <a:prstClr val="black">
                <a:alpha val="40000"/>
              </a:prstClr>
            </a:outerShdw>
          </a:effectLst>
        </p:grpSpPr>
        <p:sp>
          <p:nvSpPr>
            <p:cNvPr id="12" name="Text Box 22"/>
            <p:cNvSpPr txBox="1">
              <a:spLocks noChangeArrowheads="1"/>
            </p:cNvSpPr>
            <p:nvPr/>
          </p:nvSpPr>
          <p:spPr bwMode="auto">
            <a:xfrm>
              <a:off x="5160963" y="2425921"/>
              <a:ext cx="2505075" cy="254000"/>
            </a:xfrm>
            <a:prstGeom prst="rect">
              <a:avLst/>
            </a:prstGeom>
            <a:grpFill/>
            <a:ln w="9525">
              <a:solidFill>
                <a:schemeClr val="tx1"/>
              </a:solidFill>
              <a:miter lim="800000"/>
              <a:headEnd/>
              <a:tailEnd/>
            </a:ln>
          </p:spPr>
          <p:txBody>
            <a:bodyPr>
              <a:spAutoFit/>
            </a:bodyPr>
            <a:lstStyle/>
            <a:p>
              <a:pPr algn="ctr"/>
              <a:r>
                <a:rPr lang="en-US" sz="1000">
                  <a:latin typeface="Calibri" pitchFamily="34" charset="0"/>
                  <a:ea typeface="ＭＳ Ｐゴシック" pitchFamily="1" charset="-128"/>
                </a:rPr>
                <a:t>LE_ProcessStep</a:t>
              </a:r>
            </a:p>
          </p:txBody>
        </p:sp>
        <p:sp>
          <p:nvSpPr>
            <p:cNvPr id="13" name="Text Box 23"/>
            <p:cNvSpPr txBox="1">
              <a:spLocks noChangeArrowheads="1"/>
            </p:cNvSpPr>
            <p:nvPr/>
          </p:nvSpPr>
          <p:spPr bwMode="auto">
            <a:xfrm>
              <a:off x="5160963" y="2679921"/>
              <a:ext cx="2505075" cy="1016001"/>
            </a:xfrm>
            <a:prstGeom prst="rect">
              <a:avLst/>
            </a:prstGeom>
            <a:grpFill/>
            <a:ln w="9525">
              <a:solidFill>
                <a:schemeClr val="tx1"/>
              </a:solidFill>
              <a:miter lim="800000"/>
              <a:headEnd/>
              <a:tailEnd/>
            </a:ln>
          </p:spPr>
          <p:txBody>
            <a:bodyPr>
              <a:spAutoFit/>
            </a:bodyPr>
            <a:lstStyle/>
            <a:p>
              <a:r>
                <a:rPr lang="en-US" sz="1000" dirty="0">
                  <a:latin typeface="Calibri" pitchFamily="34" charset="0"/>
                  <a:ea typeface="ＭＳ Ｐゴシック" pitchFamily="1" charset="-128"/>
                </a:rPr>
                <a:t>+ description : </a:t>
              </a:r>
              <a:r>
                <a:rPr lang="en-US" sz="1000" dirty="0" err="1">
                  <a:latin typeface="Calibri" pitchFamily="34" charset="0"/>
                  <a:ea typeface="ＭＳ Ｐゴシック" pitchFamily="1" charset="-128"/>
                </a:rPr>
                <a:t>CharacterString</a:t>
              </a:r>
              <a:endParaRPr lang="en-US" sz="1000" dirty="0">
                <a:latin typeface="Calibri" pitchFamily="34" charset="0"/>
                <a:ea typeface="ＭＳ Ｐゴシック" pitchFamily="1" charset="-128"/>
              </a:endParaRPr>
            </a:p>
            <a:p>
              <a:r>
                <a:rPr lang="en-US" sz="1000" dirty="0">
                  <a:latin typeface="Calibri" pitchFamily="34" charset="0"/>
                  <a:ea typeface="ＭＳ Ｐゴシック" pitchFamily="1" charset="-128"/>
                </a:rPr>
                <a:t>+ rationale [0..1] : </a:t>
              </a:r>
              <a:r>
                <a:rPr lang="en-US" sz="1000" dirty="0" err="1">
                  <a:latin typeface="Calibri" pitchFamily="34" charset="0"/>
                  <a:ea typeface="ＭＳ Ｐゴシック" pitchFamily="1" charset="-128"/>
                </a:rPr>
                <a:t>CharacterString</a:t>
              </a:r>
              <a:endParaRPr lang="en-US" sz="1000" dirty="0">
                <a:latin typeface="Calibri" pitchFamily="34" charset="0"/>
                <a:ea typeface="ＭＳ Ｐゴシック" pitchFamily="1" charset="-128"/>
              </a:endParaRPr>
            </a:p>
            <a:p>
              <a:r>
                <a:rPr lang="en-US" sz="1000" dirty="0">
                  <a:latin typeface="Calibri" pitchFamily="34" charset="0"/>
                  <a:ea typeface="ＭＳ Ｐゴシック" pitchFamily="1" charset="-128"/>
                </a:rPr>
                <a:t>+ </a:t>
              </a:r>
              <a:r>
                <a:rPr lang="en-US" sz="1000" dirty="0" err="1">
                  <a:latin typeface="Calibri" pitchFamily="34" charset="0"/>
                  <a:ea typeface="ＭＳ Ｐゴシック" pitchFamily="1" charset="-128"/>
                </a:rPr>
                <a:t>dateTime</a:t>
              </a:r>
              <a:r>
                <a:rPr lang="en-US" sz="1000" dirty="0">
                  <a:latin typeface="Calibri" pitchFamily="34" charset="0"/>
                  <a:ea typeface="ＭＳ Ｐゴシック" pitchFamily="1" charset="-128"/>
                </a:rPr>
                <a:t> [0..1] : </a:t>
              </a:r>
              <a:r>
                <a:rPr lang="en-US" sz="1000" dirty="0" err="1">
                  <a:latin typeface="Calibri" pitchFamily="34" charset="0"/>
                  <a:ea typeface="ＭＳ Ｐゴシック" pitchFamily="1" charset="-128"/>
                </a:rPr>
                <a:t>DateTime</a:t>
              </a:r>
              <a:endParaRPr lang="en-US" sz="1000" dirty="0">
                <a:latin typeface="Calibri" pitchFamily="34" charset="0"/>
                <a:ea typeface="ＭＳ Ｐゴシック" pitchFamily="1" charset="-128"/>
              </a:endParaRPr>
            </a:p>
            <a:p>
              <a:r>
                <a:rPr lang="en-US" sz="1000" dirty="0">
                  <a:latin typeface="Calibri" pitchFamily="34" charset="0"/>
                  <a:ea typeface="ＭＳ Ｐゴシック" pitchFamily="1" charset="-128"/>
                </a:rPr>
                <a:t>+ processor [0..*] : </a:t>
              </a:r>
              <a:r>
                <a:rPr lang="en-US" sz="1000" dirty="0" err="1" smtClean="0">
                  <a:latin typeface="Calibri" pitchFamily="34" charset="0"/>
                  <a:ea typeface="ＭＳ Ｐゴシック" pitchFamily="1" charset="-128"/>
                </a:rPr>
                <a:t>CI_ResponsibleParty</a:t>
              </a:r>
              <a:endParaRPr lang="en-US" sz="1000" dirty="0" smtClean="0">
                <a:latin typeface="Calibri" pitchFamily="34" charset="0"/>
                <a:ea typeface="ＭＳ Ｐゴシック" pitchFamily="1" charset="-128"/>
              </a:endParaRPr>
            </a:p>
            <a:p>
              <a:r>
                <a:rPr lang="en-US" sz="1000" dirty="0" smtClean="0">
                  <a:latin typeface="Calibri" pitchFamily="34" charset="0"/>
                  <a:ea typeface="ＭＳ Ｐゴシック" pitchFamily="1" charset="-128"/>
                </a:rPr>
                <a:t>+ extent [0..*] : </a:t>
              </a:r>
              <a:r>
                <a:rPr lang="en-US" sz="1000" dirty="0" err="1" smtClean="0">
                  <a:latin typeface="Calibri" pitchFamily="34" charset="0"/>
                  <a:ea typeface="ＭＳ Ｐゴシック" pitchFamily="1" charset="-128"/>
                </a:rPr>
                <a:t>EX_Extent</a:t>
              </a:r>
              <a:endParaRPr lang="en-US" sz="1000" dirty="0" smtClean="0">
                <a:latin typeface="Calibri" pitchFamily="34" charset="0"/>
                <a:ea typeface="ＭＳ Ｐゴシック" pitchFamily="1" charset="-128"/>
              </a:endParaRPr>
            </a:p>
            <a:p>
              <a:r>
                <a:rPr lang="en-US" sz="1000" dirty="0" smtClean="0">
                  <a:latin typeface="Calibri" pitchFamily="34" charset="0"/>
                  <a:ea typeface="ＭＳ Ｐゴシック" pitchFamily="1" charset="-128"/>
                </a:rPr>
                <a:t>+ reference [0.*] : </a:t>
              </a:r>
              <a:r>
                <a:rPr lang="en-US" sz="1000" dirty="0" err="1" smtClean="0">
                  <a:latin typeface="Calibri" pitchFamily="34" charset="0"/>
                  <a:ea typeface="ＭＳ Ｐゴシック" pitchFamily="1" charset="-128"/>
                </a:rPr>
                <a:t>CI_Citation</a:t>
              </a:r>
              <a:endParaRPr lang="en-US" sz="1000" dirty="0">
                <a:latin typeface="Calibri" pitchFamily="34" charset="0"/>
                <a:ea typeface="ＭＳ Ｐゴシック" pitchFamily="1" charset="-128"/>
              </a:endParaRPr>
            </a:p>
          </p:txBody>
        </p:sp>
        <p:sp>
          <p:nvSpPr>
            <p:cNvPr id="14" name="Rectangle 24"/>
            <p:cNvSpPr>
              <a:spLocks noChangeArrowheads="1"/>
            </p:cNvSpPr>
            <p:nvPr/>
          </p:nvSpPr>
          <p:spPr bwMode="auto">
            <a:xfrm>
              <a:off x="5160963" y="3695930"/>
              <a:ext cx="2505075" cy="63500"/>
            </a:xfrm>
            <a:prstGeom prst="rect">
              <a:avLst/>
            </a:prstGeom>
            <a:grpFill/>
            <a:ln w="9525">
              <a:solidFill>
                <a:schemeClr val="tx1"/>
              </a:solidFill>
              <a:miter lim="800000"/>
              <a:headEnd/>
              <a:tailEnd/>
            </a:ln>
          </p:spPr>
          <p:txBody>
            <a:bodyPr wrap="none" anchor="ctr"/>
            <a:lstStyle/>
            <a:p>
              <a:endParaRPr lang="en-US">
                <a:latin typeface="Calibri" pitchFamily="34" charset="0"/>
              </a:endParaRPr>
            </a:p>
          </p:txBody>
        </p:sp>
      </p:grpSp>
      <p:grpSp>
        <p:nvGrpSpPr>
          <p:cNvPr id="15" name="Group 57"/>
          <p:cNvGrpSpPr>
            <a:grpSpLocks/>
          </p:cNvGrpSpPr>
          <p:nvPr/>
        </p:nvGrpSpPr>
        <p:grpSpPr bwMode="auto">
          <a:xfrm>
            <a:off x="455612" y="5381111"/>
            <a:ext cx="2579688" cy="1176338"/>
            <a:chOff x="3465" y="2538"/>
            <a:chExt cx="1764" cy="741"/>
          </a:xfrm>
          <a:solidFill>
            <a:schemeClr val="bg1"/>
          </a:solidFill>
          <a:effectLst>
            <a:outerShdw blurRad="50800" dist="38100" dir="2700000" algn="tl" rotWithShape="0">
              <a:prstClr val="black">
                <a:alpha val="40000"/>
              </a:prstClr>
            </a:outerShdw>
          </a:effectLst>
        </p:grpSpPr>
        <p:sp>
          <p:nvSpPr>
            <p:cNvPr id="16" name="Text Box 41"/>
            <p:cNvSpPr txBox="1">
              <a:spLocks noChangeArrowheads="1"/>
            </p:cNvSpPr>
            <p:nvPr/>
          </p:nvSpPr>
          <p:spPr bwMode="auto">
            <a:xfrm>
              <a:off x="3465" y="2538"/>
              <a:ext cx="1764" cy="160"/>
            </a:xfrm>
            <a:prstGeom prst="rect">
              <a:avLst/>
            </a:prstGeom>
            <a:grpFill/>
            <a:ln w="9525">
              <a:solidFill>
                <a:schemeClr val="tx1"/>
              </a:solidFill>
              <a:miter lim="800000"/>
              <a:headEnd/>
              <a:tailEnd/>
            </a:ln>
          </p:spPr>
          <p:txBody>
            <a:bodyPr>
              <a:spAutoFit/>
            </a:bodyPr>
            <a:lstStyle/>
            <a:p>
              <a:pPr algn="ctr"/>
              <a:r>
                <a:rPr lang="en-US" sz="1000" dirty="0" err="1">
                  <a:latin typeface="Calibri" pitchFamily="34" charset="0"/>
                  <a:ea typeface="ＭＳ Ｐゴシック" pitchFamily="1" charset="-128"/>
                </a:rPr>
                <a:t>LE_Processing</a:t>
              </a:r>
              <a:endParaRPr lang="en-US" sz="1000" dirty="0">
                <a:latin typeface="Calibri" pitchFamily="34" charset="0"/>
                <a:ea typeface="ＭＳ Ｐゴシック" pitchFamily="1" charset="-128"/>
              </a:endParaRPr>
            </a:p>
          </p:txBody>
        </p:sp>
        <p:sp>
          <p:nvSpPr>
            <p:cNvPr id="17" name="Text Box 42"/>
            <p:cNvSpPr txBox="1">
              <a:spLocks noChangeArrowheads="1"/>
            </p:cNvSpPr>
            <p:nvPr/>
          </p:nvSpPr>
          <p:spPr bwMode="auto">
            <a:xfrm>
              <a:off x="3465" y="2698"/>
              <a:ext cx="1764" cy="544"/>
            </a:xfrm>
            <a:prstGeom prst="rect">
              <a:avLst/>
            </a:prstGeom>
            <a:grpFill/>
            <a:ln w="9525">
              <a:solidFill>
                <a:schemeClr val="tx1"/>
              </a:solidFill>
              <a:miter lim="800000"/>
              <a:headEnd/>
              <a:tailEnd/>
            </a:ln>
          </p:spPr>
          <p:txBody>
            <a:bodyPr>
              <a:spAutoFit/>
            </a:bodyPr>
            <a:lstStyle/>
            <a:p>
              <a:r>
                <a:rPr lang="en-US" sz="1000" dirty="0">
                  <a:latin typeface="Calibri" pitchFamily="34" charset="0"/>
                  <a:ea typeface="ＭＳ Ｐゴシック" pitchFamily="1" charset="-128"/>
                </a:rPr>
                <a:t>+ identifier : </a:t>
              </a:r>
              <a:r>
                <a:rPr lang="en-US" sz="1000" dirty="0" err="1">
                  <a:latin typeface="Calibri" pitchFamily="34" charset="0"/>
                  <a:ea typeface="ＭＳ Ｐゴシック" pitchFamily="1" charset="-128"/>
                </a:rPr>
                <a:t>MD_Identifier</a:t>
              </a:r>
              <a:endParaRPr lang="en-US" sz="1000" dirty="0">
                <a:latin typeface="Calibri" pitchFamily="34" charset="0"/>
                <a:ea typeface="ＭＳ Ｐゴシック" pitchFamily="1" charset="-128"/>
              </a:endParaRPr>
            </a:p>
            <a:p>
              <a:r>
                <a:rPr lang="en-US" sz="1000" dirty="0">
                  <a:latin typeface="Calibri" pitchFamily="34" charset="0"/>
                  <a:ea typeface="ＭＳ Ｐゴシック" pitchFamily="1" charset="-128"/>
                </a:rPr>
                <a:t>+ </a:t>
              </a:r>
              <a:r>
                <a:rPr lang="en-US" sz="1000" dirty="0" err="1">
                  <a:latin typeface="Calibri" pitchFamily="34" charset="0"/>
                  <a:ea typeface="ＭＳ Ｐゴシック" pitchFamily="1" charset="-128"/>
                </a:rPr>
                <a:t>softwareReference</a:t>
              </a:r>
              <a:r>
                <a:rPr lang="en-US" sz="1000" dirty="0">
                  <a:latin typeface="Calibri" pitchFamily="34" charset="0"/>
                  <a:ea typeface="ＭＳ Ｐゴシック" pitchFamily="1" charset="-128"/>
                </a:rPr>
                <a:t>[0..*] : </a:t>
              </a:r>
              <a:r>
                <a:rPr lang="en-US" sz="1000" dirty="0" err="1">
                  <a:latin typeface="Calibri" pitchFamily="34" charset="0"/>
                  <a:ea typeface="ＭＳ Ｐゴシック" pitchFamily="1" charset="-128"/>
                </a:rPr>
                <a:t>CI_Citation</a:t>
              </a:r>
              <a:endParaRPr lang="en-US" sz="1000" dirty="0">
                <a:latin typeface="Calibri" pitchFamily="34" charset="0"/>
                <a:ea typeface="ＭＳ Ｐゴシック" pitchFamily="1" charset="-128"/>
              </a:endParaRPr>
            </a:p>
            <a:p>
              <a:r>
                <a:rPr lang="en-US" sz="1000" dirty="0">
                  <a:latin typeface="Calibri" pitchFamily="34" charset="0"/>
                  <a:ea typeface="ＭＳ Ｐゴシック" pitchFamily="1" charset="-128"/>
                </a:rPr>
                <a:t>+ </a:t>
              </a:r>
              <a:r>
                <a:rPr lang="en-US" sz="1000" dirty="0" err="1">
                  <a:latin typeface="Calibri" pitchFamily="34" charset="0"/>
                  <a:ea typeface="ＭＳ Ｐゴシック" pitchFamily="1" charset="-128"/>
                </a:rPr>
                <a:t>procedureDescription</a:t>
              </a:r>
              <a:r>
                <a:rPr lang="en-US" sz="1000" dirty="0">
                  <a:latin typeface="Calibri" pitchFamily="34" charset="0"/>
                  <a:ea typeface="ＭＳ Ｐゴシック" pitchFamily="1" charset="-128"/>
                </a:rPr>
                <a:t>[0..1] : </a:t>
              </a:r>
              <a:r>
                <a:rPr lang="en-US" sz="1000" dirty="0" err="1">
                  <a:latin typeface="Calibri" pitchFamily="34" charset="0"/>
                  <a:ea typeface="ＭＳ Ｐゴシック" pitchFamily="1" charset="-128"/>
                </a:rPr>
                <a:t>CharacterString</a:t>
              </a:r>
              <a:endParaRPr lang="en-US" sz="1000" dirty="0">
                <a:latin typeface="Calibri" pitchFamily="34" charset="0"/>
                <a:ea typeface="ＭＳ Ｐゴシック" pitchFamily="1" charset="-128"/>
              </a:endParaRPr>
            </a:p>
            <a:p>
              <a:r>
                <a:rPr lang="en-US" sz="1000" dirty="0">
                  <a:latin typeface="Calibri" pitchFamily="34" charset="0"/>
                  <a:ea typeface="ＭＳ Ｐゴシック" pitchFamily="1" charset="-128"/>
                </a:rPr>
                <a:t>+ documentation[0..*] : </a:t>
              </a:r>
              <a:r>
                <a:rPr lang="en-US" sz="1000" dirty="0" err="1">
                  <a:latin typeface="Calibri" pitchFamily="34" charset="0"/>
                  <a:ea typeface="ＭＳ Ｐゴシック" pitchFamily="1" charset="-128"/>
                </a:rPr>
                <a:t>CI_Citation</a:t>
              </a:r>
              <a:endParaRPr lang="en-US" sz="1000" dirty="0">
                <a:latin typeface="Calibri" pitchFamily="34" charset="0"/>
                <a:ea typeface="ＭＳ Ｐゴシック" pitchFamily="1" charset="-128"/>
              </a:endParaRPr>
            </a:p>
            <a:p>
              <a:r>
                <a:rPr lang="en-US" sz="1000" dirty="0">
                  <a:latin typeface="Calibri" pitchFamily="34" charset="0"/>
                  <a:ea typeface="ＭＳ Ｐゴシック" pitchFamily="1" charset="-128"/>
                </a:rPr>
                <a:t>+ </a:t>
              </a:r>
              <a:r>
                <a:rPr lang="en-US" sz="1000" dirty="0" err="1">
                  <a:latin typeface="Calibri" pitchFamily="34" charset="0"/>
                  <a:ea typeface="ＭＳ Ｐゴシック" pitchFamily="1" charset="-128"/>
                </a:rPr>
                <a:t>runTimeParameters</a:t>
              </a:r>
              <a:r>
                <a:rPr lang="en-US" sz="1000" dirty="0">
                  <a:latin typeface="Calibri" pitchFamily="34" charset="0"/>
                  <a:ea typeface="ＭＳ Ｐゴシック" pitchFamily="1" charset="-128"/>
                </a:rPr>
                <a:t>[0..1] : </a:t>
              </a:r>
              <a:r>
                <a:rPr lang="en-US" sz="1000" dirty="0" err="1">
                  <a:latin typeface="Calibri" pitchFamily="34" charset="0"/>
                  <a:ea typeface="ＭＳ Ｐゴシック" pitchFamily="1" charset="-128"/>
                </a:rPr>
                <a:t>CharacterString</a:t>
              </a:r>
              <a:endParaRPr lang="en-US" sz="1000" dirty="0">
                <a:latin typeface="Calibri" pitchFamily="34" charset="0"/>
                <a:ea typeface="ＭＳ Ｐゴシック" pitchFamily="1" charset="-128"/>
              </a:endParaRPr>
            </a:p>
          </p:txBody>
        </p:sp>
        <p:sp>
          <p:nvSpPr>
            <p:cNvPr id="18" name="Rectangle 43"/>
            <p:cNvSpPr>
              <a:spLocks noChangeArrowheads="1"/>
            </p:cNvSpPr>
            <p:nvPr/>
          </p:nvSpPr>
          <p:spPr bwMode="auto">
            <a:xfrm>
              <a:off x="3465" y="3239"/>
              <a:ext cx="1764" cy="40"/>
            </a:xfrm>
            <a:prstGeom prst="rect">
              <a:avLst/>
            </a:prstGeom>
            <a:grpFill/>
            <a:ln w="9525">
              <a:solidFill>
                <a:schemeClr val="tx1"/>
              </a:solidFill>
              <a:miter lim="800000"/>
              <a:headEnd/>
              <a:tailEnd/>
            </a:ln>
          </p:spPr>
          <p:txBody>
            <a:bodyPr wrap="none" anchor="ctr"/>
            <a:lstStyle/>
            <a:p>
              <a:endParaRPr lang="en-US">
                <a:latin typeface="Calibri" pitchFamily="34" charset="0"/>
              </a:endParaRPr>
            </a:p>
          </p:txBody>
        </p:sp>
      </p:grpSp>
      <p:sp>
        <p:nvSpPr>
          <p:cNvPr id="19" name="TextBox 18"/>
          <p:cNvSpPr txBox="1"/>
          <p:nvPr/>
        </p:nvSpPr>
        <p:spPr>
          <a:xfrm>
            <a:off x="3898362" y="386599"/>
            <a:ext cx="4964821" cy="624786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r>
              <a:rPr lang="en-US" sz="1000" dirty="0"/>
              <a:t>&lt;group name="lineage"&gt;</a:t>
            </a:r>
            <a:br>
              <a:rPr lang="en-US" sz="1000" dirty="0"/>
            </a:br>
            <a:r>
              <a:rPr lang="en-US" sz="1000" dirty="0"/>
              <a:t>    &lt;group name="</a:t>
            </a:r>
            <a:r>
              <a:rPr lang="en-US" sz="1000" dirty="0" err="1"/>
              <a:t>processStep_1</a:t>
            </a:r>
            <a:r>
              <a:rPr lang="en-US" sz="1000" dirty="0"/>
              <a:t>"&gt;</a:t>
            </a:r>
            <a:br>
              <a:rPr lang="en-US" sz="1000" dirty="0"/>
            </a:br>
            <a:r>
              <a:rPr lang="en-US" sz="1000" dirty="0"/>
              <a:t>        &lt;attribute name="</a:t>
            </a:r>
            <a:r>
              <a:rPr lang="en-US" sz="1000" dirty="0" err="1"/>
              <a:t>uuid</a:t>
            </a:r>
            <a:r>
              <a:rPr lang="en-US" sz="1000" dirty="0"/>
              <a:t>" value="</a:t>
            </a:r>
            <a:r>
              <a:rPr lang="en-US" sz="1000" dirty="0" err="1"/>
              <a:t>UUID</a:t>
            </a:r>
            <a:r>
              <a:rPr lang="en-US" sz="1000" dirty="0"/>
              <a:t>"/&gt;</a:t>
            </a:r>
            <a:br>
              <a:rPr lang="en-US" sz="1000" dirty="0"/>
            </a:br>
            <a:r>
              <a:rPr lang="en-US" sz="1000" dirty="0"/>
              <a:t>        &lt;attribute name="</a:t>
            </a:r>
            <a:r>
              <a:rPr lang="en-US" sz="1000" dirty="0" err="1"/>
              <a:t>dateTime</a:t>
            </a:r>
            <a:r>
              <a:rPr lang="en-US" sz="1000" dirty="0"/>
              <a:t>" value="</a:t>
            </a:r>
            <a:r>
              <a:rPr lang="en-US" sz="1000" dirty="0" err="1"/>
              <a:t>ProductionDateTime</a:t>
            </a:r>
            <a:r>
              <a:rPr lang="en-US" sz="1000" dirty="0"/>
              <a:t>"/&gt;</a:t>
            </a:r>
            <a:br>
              <a:rPr lang="en-US" sz="1000" dirty="0"/>
            </a:br>
            <a:r>
              <a:rPr lang="en-US" sz="1000" dirty="0"/>
              <a:t>        &lt;group name="</a:t>
            </a:r>
            <a:r>
              <a:rPr lang="en-US" sz="1000" dirty="0" err="1"/>
              <a:t>processor_1</a:t>
            </a:r>
            <a:r>
              <a:rPr lang="en-US" sz="1000" dirty="0"/>
              <a:t>"&gt;</a:t>
            </a:r>
            <a:br>
              <a:rPr lang="en-US" sz="1000" dirty="0"/>
            </a:br>
            <a:r>
              <a:rPr lang="en-US" sz="1000" dirty="0"/>
              <a:t>            &lt;attribute name="</a:t>
            </a:r>
            <a:r>
              <a:rPr lang="en-US" sz="1000" dirty="0" err="1"/>
              <a:t>uuid</a:t>
            </a:r>
            <a:r>
              <a:rPr lang="en-US" sz="1000" dirty="0"/>
              <a:t>" value="</a:t>
            </a:r>
            <a:r>
              <a:rPr lang="en-US" sz="1000" dirty="0" err="1"/>
              <a:t>UUID</a:t>
            </a:r>
            <a:r>
              <a:rPr lang="en-US" sz="1000" dirty="0"/>
              <a:t>"/&gt;</a:t>
            </a:r>
            <a:br>
              <a:rPr lang="en-US" sz="1000" dirty="0"/>
            </a:br>
            <a:r>
              <a:rPr lang="en-US" sz="1000" dirty="0"/>
              <a:t>            &lt;attribute name="role" value="processor"/&gt;</a:t>
            </a:r>
            <a:br>
              <a:rPr lang="en-US" sz="1000" dirty="0"/>
            </a:br>
            <a:r>
              <a:rPr lang="en-US" sz="1000" dirty="0"/>
              <a:t>            &lt;attribute name="</a:t>
            </a:r>
            <a:r>
              <a:rPr lang="en-US" sz="1000" dirty="0" err="1"/>
              <a:t>organisationName</a:t>
            </a:r>
            <a:r>
              <a:rPr lang="en-US" sz="1000" dirty="0"/>
              <a:t>" value="</a:t>
            </a:r>
            <a:r>
              <a:rPr lang="en-US" sz="1000" dirty="0" err="1"/>
              <a:t>ProductionLocationCode</a:t>
            </a:r>
            <a:r>
              <a:rPr lang="en-US" sz="1000" dirty="0"/>
              <a:t>"/&gt;</a:t>
            </a:r>
            <a:br>
              <a:rPr lang="en-US" sz="1000" dirty="0"/>
            </a:br>
            <a:r>
              <a:rPr lang="en-US" sz="1000" dirty="0"/>
              <a:t>        &lt;/group&gt;</a:t>
            </a:r>
            <a:br>
              <a:rPr lang="en-US" sz="1000" dirty="0"/>
            </a:br>
            <a:r>
              <a:rPr lang="en-US" sz="1000" dirty="0"/>
              <a:t>        &lt;attribute name="source" value="</a:t>
            </a:r>
            <a:r>
              <a:rPr lang="en-US" sz="1000" dirty="0" err="1"/>
              <a:t>UUID,UUID,UUID</a:t>
            </a:r>
            <a:r>
              <a:rPr lang="en-US" sz="1000" dirty="0"/>
              <a:t>"/&gt;</a:t>
            </a:r>
            <a:br>
              <a:rPr lang="en-US" sz="1000" dirty="0"/>
            </a:br>
            <a:r>
              <a:rPr lang="en-US" sz="1000" dirty="0"/>
              <a:t>        &lt;group name="</a:t>
            </a:r>
            <a:r>
              <a:rPr lang="en-US" sz="1000" dirty="0" err="1"/>
              <a:t>processingInformation_1</a:t>
            </a:r>
            <a:r>
              <a:rPr lang="en-US" sz="1000" dirty="0"/>
              <a:t>"&gt;</a:t>
            </a:r>
            <a:br>
              <a:rPr lang="en-US" sz="1000" dirty="0"/>
            </a:br>
            <a:r>
              <a:rPr lang="en-US" sz="1000" dirty="0"/>
              <a:t>            &lt;attribute name="identifier" value="</a:t>
            </a:r>
            <a:r>
              <a:rPr lang="en-US" sz="1000" dirty="0" err="1"/>
              <a:t>SPSIdentifier</a:t>
            </a:r>
            <a:r>
              <a:rPr lang="en-US" sz="1000" dirty="0"/>
              <a:t>"/&gt;</a:t>
            </a:r>
            <a:br>
              <a:rPr lang="en-US" sz="1000" dirty="0"/>
            </a:br>
            <a:r>
              <a:rPr lang="en-US" sz="1000" dirty="0"/>
              <a:t>            &lt;group name="</a:t>
            </a:r>
            <a:r>
              <a:rPr lang="en-US" sz="1000" dirty="0" err="1"/>
              <a:t>algorithm_1</a:t>
            </a:r>
            <a:r>
              <a:rPr lang="en-US" sz="1000" dirty="0"/>
              <a:t>"&gt;</a:t>
            </a:r>
            <a:br>
              <a:rPr lang="en-US" sz="1000" dirty="0"/>
            </a:br>
            <a:r>
              <a:rPr lang="en-US" sz="1000" dirty="0"/>
              <a:t>                &lt;attribute name="description" value="</a:t>
            </a:r>
            <a:r>
              <a:rPr lang="en-US" sz="1000" dirty="0" err="1"/>
              <a:t>AlgorithmDescriptor</a:t>
            </a:r>
            <a:r>
              <a:rPr lang="en-US" sz="1000" dirty="0"/>
              <a:t>"/&gt;</a:t>
            </a:r>
            <a:br>
              <a:rPr lang="en-US" sz="1000" dirty="0"/>
            </a:br>
            <a:r>
              <a:rPr lang="en-US" sz="1000" dirty="0"/>
              <a:t>                &lt;group name="</a:t>
            </a:r>
            <a:r>
              <a:rPr lang="en-US" sz="1000" dirty="0" err="1"/>
              <a:t>citation_1</a:t>
            </a:r>
            <a:r>
              <a:rPr lang="en-US" sz="1000" dirty="0"/>
              <a:t>"&gt;</a:t>
            </a:r>
            <a:br>
              <a:rPr lang="en-US" sz="1000" dirty="0"/>
            </a:br>
            <a:r>
              <a:rPr lang="en-US" sz="1000" dirty="0"/>
              <a:t>                    &lt;attribute name="</a:t>
            </a:r>
            <a:r>
              <a:rPr lang="en-US" sz="1000" dirty="0" err="1"/>
              <a:t>uuid</a:t>
            </a:r>
            <a:r>
              <a:rPr lang="en-US" sz="1000" dirty="0"/>
              <a:t>" value="</a:t>
            </a:r>
            <a:r>
              <a:rPr lang="en-US" sz="1000" dirty="0" err="1"/>
              <a:t>UUID</a:t>
            </a:r>
            <a:r>
              <a:rPr lang="en-US" sz="1000" dirty="0"/>
              <a:t>"/&gt;</a:t>
            </a:r>
            <a:br>
              <a:rPr lang="en-US" sz="1000" dirty="0"/>
            </a:br>
            <a:r>
              <a:rPr lang="en-US" sz="1000" dirty="0"/>
              <a:t>                    &lt;attribute name="title" value="</a:t>
            </a:r>
            <a:r>
              <a:rPr lang="en-US" sz="1000" dirty="0" err="1"/>
              <a:t>AlgorithmTitle</a:t>
            </a:r>
            <a:r>
              <a:rPr lang="en-US" sz="1000" dirty="0"/>
              <a:t>"/&gt;</a:t>
            </a:r>
            <a:br>
              <a:rPr lang="en-US" sz="1000" dirty="0"/>
            </a:br>
            <a:r>
              <a:rPr lang="en-US" sz="1000" dirty="0"/>
              <a:t>                    &lt;attribute name="identifier" value="</a:t>
            </a:r>
            <a:r>
              <a:rPr lang="en-US" sz="1000" dirty="0" err="1"/>
              <a:t>AlgorithmPackageMaturityCode</a:t>
            </a:r>
            <a:r>
              <a:rPr lang="en-US" sz="1000" dirty="0"/>
              <a:t>"/&gt;</a:t>
            </a:r>
            <a:br>
              <a:rPr lang="en-US" sz="1000" dirty="0"/>
            </a:br>
            <a:r>
              <a:rPr lang="en-US" sz="1000" dirty="0"/>
              <a:t>                    &lt;attribute name="edition" value="</a:t>
            </a:r>
            <a:r>
              <a:rPr lang="en-US" sz="1000" dirty="0" err="1"/>
              <a:t>AlgorithmPackageVersionID</a:t>
            </a:r>
            <a:r>
              <a:rPr lang="en-US" sz="1000" dirty="0"/>
              <a:t>"/&gt;</a:t>
            </a:r>
            <a:br>
              <a:rPr lang="en-US" sz="1000" dirty="0"/>
            </a:br>
            <a:r>
              <a:rPr lang="en-US" sz="1000" dirty="0"/>
              <a:t>                    &lt;group name="</a:t>
            </a:r>
            <a:r>
              <a:rPr lang="en-US" sz="1000" dirty="0" err="1"/>
              <a:t>date_1</a:t>
            </a:r>
            <a:r>
              <a:rPr lang="en-US" sz="1000" dirty="0"/>
              <a:t>"&gt;</a:t>
            </a:r>
            <a:br>
              <a:rPr lang="en-US" sz="1000" dirty="0"/>
            </a:br>
            <a:r>
              <a:rPr lang="en-US" sz="1000" dirty="0"/>
              <a:t>                        &lt;attribute name="</a:t>
            </a:r>
            <a:r>
              <a:rPr lang="en-US" sz="1000" dirty="0" err="1"/>
              <a:t>dateType</a:t>
            </a:r>
            <a:r>
              <a:rPr lang="en-US" sz="1000" dirty="0"/>
              <a:t>" value="publication"/&gt;</a:t>
            </a:r>
            <a:br>
              <a:rPr lang="en-US" sz="1000" dirty="0"/>
            </a:br>
            <a:r>
              <a:rPr lang="en-US" sz="1000" dirty="0"/>
              <a:t>                    &lt;/group&gt;</a:t>
            </a:r>
            <a:br>
              <a:rPr lang="en-US" sz="1000" dirty="0"/>
            </a:br>
            <a:r>
              <a:rPr lang="en-US" sz="1000" dirty="0"/>
              <a:t>                &lt;/group&gt;</a:t>
            </a:r>
            <a:br>
              <a:rPr lang="en-US" sz="1000" dirty="0"/>
            </a:br>
            <a:r>
              <a:rPr lang="en-US" sz="1000" dirty="0"/>
              <a:t>            &lt;/group&gt;</a:t>
            </a:r>
            <a:br>
              <a:rPr lang="en-US" sz="1000" dirty="0"/>
            </a:br>
            <a:r>
              <a:rPr lang="en-US" sz="1000" dirty="0"/>
              <a:t>        &lt;/group&gt;</a:t>
            </a:r>
            <a:br>
              <a:rPr lang="en-US" sz="1000" dirty="0"/>
            </a:br>
            <a:r>
              <a:rPr lang="en-US" sz="1000" dirty="0"/>
              <a:t>        &lt;attribute name="output" value="</a:t>
            </a:r>
            <a:r>
              <a:rPr lang="en-US" sz="1000" dirty="0" err="1"/>
              <a:t>UUID,UUID,UUID</a:t>
            </a:r>
            <a:r>
              <a:rPr lang="en-US" sz="1000" dirty="0"/>
              <a:t>"/&gt;</a:t>
            </a:r>
            <a:br>
              <a:rPr lang="en-US" sz="1000" dirty="0"/>
            </a:br>
            <a:r>
              <a:rPr lang="en-US" sz="1000" dirty="0"/>
              <a:t>    &lt;/group&gt;</a:t>
            </a:r>
            <a:br>
              <a:rPr lang="en-US" sz="1000" dirty="0"/>
            </a:br>
            <a:r>
              <a:rPr lang="en-US" sz="1000" dirty="0"/>
              <a:t>    &lt;group name="</a:t>
            </a:r>
            <a:r>
              <a:rPr lang="en-US" sz="1000" dirty="0" err="1"/>
              <a:t>source_1</a:t>
            </a:r>
            <a:r>
              <a:rPr lang="en-US" sz="1000" dirty="0"/>
              <a:t>"&gt;</a:t>
            </a:r>
            <a:br>
              <a:rPr lang="en-US" sz="1000" dirty="0"/>
            </a:br>
            <a:r>
              <a:rPr lang="en-US" sz="1000" dirty="0"/>
              <a:t>        &lt;attribute name="</a:t>
            </a:r>
            <a:r>
              <a:rPr lang="en-US" sz="1000" dirty="0" err="1"/>
              <a:t>uuid</a:t>
            </a:r>
            <a:r>
              <a:rPr lang="en-US" sz="1000" dirty="0"/>
              <a:t>" value="</a:t>
            </a:r>
            <a:r>
              <a:rPr lang="en-US" sz="1000" dirty="0" err="1"/>
              <a:t>UUID</a:t>
            </a:r>
            <a:r>
              <a:rPr lang="en-US" sz="1000" dirty="0"/>
              <a:t>"/&gt;</a:t>
            </a:r>
            <a:br>
              <a:rPr lang="en-US" sz="1000" dirty="0"/>
            </a:br>
            <a:r>
              <a:rPr lang="en-US" sz="1000" dirty="0"/>
              <a:t>        &lt;attribute name="description" value="Radar Level </a:t>
            </a:r>
            <a:r>
              <a:rPr lang="en-US" sz="1000" dirty="0" err="1"/>
              <a:t>1A</a:t>
            </a:r>
            <a:r>
              <a:rPr lang="en-US" sz="1000" dirty="0"/>
              <a:t> Product Description"/&gt;</a:t>
            </a:r>
            <a:br>
              <a:rPr lang="en-US" sz="1000" dirty="0"/>
            </a:br>
            <a:r>
              <a:rPr lang="en-US" sz="1000" dirty="0"/>
              <a:t>        &lt;group name="</a:t>
            </a:r>
            <a:r>
              <a:rPr lang="en-US" sz="1000" dirty="0" err="1"/>
              <a:t>sourceCitation_1</a:t>
            </a:r>
            <a:r>
              <a:rPr lang="en-US" sz="1000" dirty="0"/>
              <a:t>"&gt;</a:t>
            </a:r>
            <a:br>
              <a:rPr lang="en-US" sz="1000" dirty="0"/>
            </a:br>
            <a:r>
              <a:rPr lang="en-US" sz="1000" dirty="0"/>
              <a:t>            &lt;attribute name="</a:t>
            </a:r>
            <a:r>
              <a:rPr lang="en-US" sz="1000" dirty="0" err="1"/>
              <a:t>uuid</a:t>
            </a:r>
            <a:r>
              <a:rPr lang="en-US" sz="1000" dirty="0"/>
              <a:t>" value="</a:t>
            </a:r>
            <a:r>
              <a:rPr lang="en-US" sz="1000" dirty="0" err="1"/>
              <a:t>UUID</a:t>
            </a:r>
            <a:r>
              <a:rPr lang="en-US" sz="1000" dirty="0"/>
              <a:t>"/&gt;</a:t>
            </a:r>
            <a:br>
              <a:rPr lang="en-US" sz="1000" dirty="0"/>
            </a:br>
            <a:r>
              <a:rPr lang="en-US" sz="1000" dirty="0"/>
              <a:t>            &lt;attribute name="title" value="http://</a:t>
            </a:r>
            <a:r>
              <a:rPr lang="en-US" sz="1000" dirty="0" err="1"/>
              <a:t>smap.jpl.nasa.gov</a:t>
            </a:r>
            <a:r>
              <a:rPr lang="en-US" sz="1000" dirty="0"/>
              <a:t>/</a:t>
            </a:r>
            <a:r>
              <a:rPr lang="en-US" sz="1000" dirty="0" err="1"/>
              <a:t>RadarLevel1AProduct.h5</a:t>
            </a:r>
            <a:r>
              <a:rPr lang="en-US" sz="1000" dirty="0"/>
              <a:t>"/&gt;</a:t>
            </a:r>
            <a:br>
              <a:rPr lang="en-US" sz="1000" dirty="0"/>
            </a:br>
            <a:r>
              <a:rPr lang="en-US" sz="1000" dirty="0"/>
              <a:t>            &lt;attribute name="edition" value="Radar Level </a:t>
            </a:r>
            <a:r>
              <a:rPr lang="en-US" sz="1000" dirty="0" err="1"/>
              <a:t>1A</a:t>
            </a:r>
            <a:r>
              <a:rPr lang="en-US" sz="1000" dirty="0"/>
              <a:t> Product Edition"/&gt;</a:t>
            </a:r>
            <a:br>
              <a:rPr lang="en-US" sz="1000" dirty="0"/>
            </a:br>
            <a:r>
              <a:rPr lang="en-US" sz="1000" dirty="0"/>
              <a:t>            &lt;group name="</a:t>
            </a:r>
            <a:r>
              <a:rPr lang="en-US" sz="1000" dirty="0" err="1"/>
              <a:t>date_1</a:t>
            </a:r>
            <a:r>
              <a:rPr lang="en-US" sz="1000" dirty="0"/>
              <a:t>"&gt;</a:t>
            </a:r>
            <a:br>
              <a:rPr lang="en-US" sz="1000" dirty="0"/>
            </a:br>
            <a:r>
              <a:rPr lang="en-US" sz="1000" dirty="0"/>
              <a:t>                &lt;attribute name="</a:t>
            </a:r>
            <a:r>
              <a:rPr lang="en-US" sz="1000" dirty="0" err="1"/>
              <a:t>dateType</a:t>
            </a:r>
            <a:r>
              <a:rPr lang="en-US" sz="1000" dirty="0"/>
              <a:t>" value="creation"/&gt;</a:t>
            </a:r>
            <a:br>
              <a:rPr lang="en-US" sz="1000" dirty="0"/>
            </a:br>
            <a:r>
              <a:rPr lang="en-US" sz="1000" dirty="0"/>
              <a:t>            &lt;/group&gt;</a:t>
            </a:r>
            <a:br>
              <a:rPr lang="en-US" sz="1000" dirty="0"/>
            </a:br>
            <a:r>
              <a:rPr lang="en-US" sz="1000" dirty="0"/>
              <a:t>        &lt;/group&gt;</a:t>
            </a:r>
            <a:br>
              <a:rPr lang="en-US" sz="1000" dirty="0"/>
            </a:br>
            <a:r>
              <a:rPr lang="en-US" sz="1000" dirty="0"/>
              <a:t>    &lt;/group&gt;</a:t>
            </a:r>
            <a:br>
              <a:rPr lang="en-US" sz="1000" dirty="0"/>
            </a:br>
            <a:r>
              <a:rPr lang="en-US" sz="1000" dirty="0"/>
              <a:t>&lt;/group</a:t>
            </a:r>
            <a:r>
              <a:rPr lang="en-US" sz="1000" dirty="0" smtClean="0"/>
              <a:t>&gt;</a:t>
            </a:r>
            <a:endParaRPr lang="en-US" sz="1000" dirty="0"/>
          </a:p>
        </p:txBody>
      </p:sp>
    </p:spTree>
    <p:extLst>
      <p:ext uri="{BB962C8B-B14F-4D97-AF65-F5344CB8AC3E}">
        <p14:creationId xmlns:p14="http://schemas.microsoft.com/office/powerpoint/2010/main" val="371142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itle 1"/>
          <p:cNvSpPr txBox="1">
            <a:spLocks/>
          </p:cNvSpPr>
          <p:nvPr/>
        </p:nvSpPr>
        <p:spPr>
          <a:xfrm>
            <a:off x="3634416" y="318301"/>
            <a:ext cx="5063602" cy="5582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err="1" smtClean="0"/>
              <a:t>THREDDS</a:t>
            </a:r>
            <a:r>
              <a:rPr lang="en-US" sz="3600" dirty="0" smtClean="0"/>
              <a:t> Data Server</a:t>
            </a:r>
            <a:endParaRPr lang="en-US" sz="3600" dirty="0"/>
          </a:p>
        </p:txBody>
      </p:sp>
      <p:sp>
        <p:nvSpPr>
          <p:cNvPr id="2" name="Title 1"/>
          <p:cNvSpPr>
            <a:spLocks noGrp="1"/>
          </p:cNvSpPr>
          <p:nvPr>
            <p:ph type="title"/>
          </p:nvPr>
        </p:nvSpPr>
        <p:spPr>
          <a:xfrm>
            <a:off x="322630" y="312778"/>
            <a:ext cx="7441586" cy="558281"/>
          </a:xfrm>
        </p:spPr>
        <p:txBody>
          <a:bodyPr>
            <a:noAutofit/>
          </a:bodyPr>
          <a:lstStyle/>
          <a:p>
            <a:pPr algn="l"/>
            <a:r>
              <a:rPr lang="en-US" sz="3600" dirty="0" smtClean="0">
                <a:latin typeface="Calibri" pitchFamily="34" charset="0"/>
              </a:rPr>
              <a:t>Multiple Dialects:</a:t>
            </a:r>
            <a:endParaRPr lang="en-US" sz="3600" dirty="0"/>
          </a:p>
        </p:txBody>
      </p:sp>
      <p:sp>
        <p:nvSpPr>
          <p:cNvPr id="4" name="Oval 8"/>
          <p:cNvSpPr>
            <a:spLocks noChangeArrowheads="1"/>
          </p:cNvSpPr>
          <p:nvPr/>
        </p:nvSpPr>
        <p:spPr bwMode="auto">
          <a:xfrm>
            <a:off x="1080333" y="4707291"/>
            <a:ext cx="1047231" cy="1028614"/>
          </a:xfrm>
          <a:prstGeom prst="ellipse">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1400" dirty="0"/>
              <a:t>THREDDS </a:t>
            </a:r>
          </a:p>
          <a:p>
            <a:pPr algn="ctr"/>
            <a:r>
              <a:rPr lang="en-US" sz="1400" dirty="0" smtClean="0"/>
              <a:t>Catalog</a:t>
            </a:r>
            <a:endParaRPr lang="en-US" sz="1400" dirty="0"/>
          </a:p>
        </p:txBody>
      </p:sp>
      <p:sp>
        <p:nvSpPr>
          <p:cNvPr id="5" name="Folded Corner 4"/>
          <p:cNvSpPr/>
          <p:nvPr/>
        </p:nvSpPr>
        <p:spPr>
          <a:xfrm>
            <a:off x="660900" y="6024217"/>
            <a:ext cx="325926" cy="398353"/>
          </a:xfrm>
          <a:prstGeom prst="foldedCorner">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600" dirty="0" smtClean="0">
                <a:solidFill>
                  <a:schemeClr val="tx1"/>
                </a:solidFill>
                <a:latin typeface="Arial" charset="0"/>
              </a:rPr>
              <a:t>file1.nc</a:t>
            </a:r>
            <a:endParaRPr lang="en-US" sz="600" dirty="0">
              <a:solidFill>
                <a:schemeClr val="tx1"/>
              </a:solidFill>
              <a:latin typeface="Arial" charset="0"/>
            </a:endParaRPr>
          </a:p>
        </p:txBody>
      </p:sp>
      <p:sp>
        <p:nvSpPr>
          <p:cNvPr id="6" name="Folded Corner 5"/>
          <p:cNvSpPr/>
          <p:nvPr/>
        </p:nvSpPr>
        <p:spPr>
          <a:xfrm>
            <a:off x="1177955" y="6015163"/>
            <a:ext cx="325926" cy="398353"/>
          </a:xfrm>
          <a:prstGeom prst="foldedCorner">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600" dirty="0" smtClean="0">
                <a:solidFill>
                  <a:schemeClr val="tx1"/>
                </a:solidFill>
                <a:latin typeface="Arial" charset="0"/>
              </a:rPr>
              <a:t>file2.nc</a:t>
            </a:r>
            <a:endParaRPr lang="en-US" sz="600" dirty="0">
              <a:solidFill>
                <a:schemeClr val="tx1"/>
              </a:solidFill>
              <a:latin typeface="Arial" charset="0"/>
            </a:endParaRPr>
          </a:p>
        </p:txBody>
      </p:sp>
      <p:sp>
        <p:nvSpPr>
          <p:cNvPr id="8" name="Folded Corner 7"/>
          <p:cNvSpPr/>
          <p:nvPr/>
        </p:nvSpPr>
        <p:spPr>
          <a:xfrm>
            <a:off x="1695010" y="6015163"/>
            <a:ext cx="325926" cy="398353"/>
          </a:xfrm>
          <a:prstGeom prst="foldedCorner">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600" dirty="0" smtClean="0">
                <a:solidFill>
                  <a:schemeClr val="tx1"/>
                </a:solidFill>
                <a:latin typeface="Arial" charset="0"/>
              </a:rPr>
              <a:t>file3.nc</a:t>
            </a:r>
            <a:endParaRPr lang="en-US" sz="600" dirty="0">
              <a:solidFill>
                <a:schemeClr val="tx1"/>
              </a:solidFill>
              <a:latin typeface="Arial" charset="0"/>
            </a:endParaRPr>
          </a:p>
        </p:txBody>
      </p:sp>
      <p:sp>
        <p:nvSpPr>
          <p:cNvPr id="9" name="Folded Corner 8"/>
          <p:cNvSpPr/>
          <p:nvPr/>
        </p:nvSpPr>
        <p:spPr>
          <a:xfrm>
            <a:off x="2212064" y="6015163"/>
            <a:ext cx="325926" cy="398353"/>
          </a:xfrm>
          <a:prstGeom prst="foldedCorner">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600" dirty="0" smtClean="0">
                <a:solidFill>
                  <a:schemeClr val="tx1"/>
                </a:solidFill>
                <a:latin typeface="Arial" charset="0"/>
              </a:rPr>
              <a:t>file4.nc</a:t>
            </a:r>
            <a:endParaRPr lang="en-US" sz="600" dirty="0">
              <a:solidFill>
                <a:schemeClr val="tx1"/>
              </a:solidFill>
              <a:latin typeface="Arial" charset="0"/>
            </a:endParaRPr>
          </a:p>
        </p:txBody>
      </p:sp>
      <p:sp>
        <p:nvSpPr>
          <p:cNvPr id="10" name="Folded Corner 9"/>
          <p:cNvSpPr/>
          <p:nvPr/>
        </p:nvSpPr>
        <p:spPr>
          <a:xfrm>
            <a:off x="4120835" y="6015163"/>
            <a:ext cx="325926" cy="398353"/>
          </a:xfrm>
          <a:prstGeom prst="foldedCorner">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600" dirty="0" smtClean="0">
                <a:solidFill>
                  <a:schemeClr val="tx1"/>
                </a:solidFill>
                <a:latin typeface="Arial" charset="0"/>
              </a:rPr>
              <a:t>file1.nc</a:t>
            </a:r>
            <a:endParaRPr lang="en-US" sz="600" dirty="0">
              <a:solidFill>
                <a:schemeClr val="tx1"/>
              </a:solidFill>
              <a:latin typeface="Arial" charset="0"/>
            </a:endParaRPr>
          </a:p>
        </p:txBody>
      </p:sp>
      <p:sp>
        <p:nvSpPr>
          <p:cNvPr id="11" name="Folded Corner 10"/>
          <p:cNvSpPr/>
          <p:nvPr/>
        </p:nvSpPr>
        <p:spPr>
          <a:xfrm>
            <a:off x="7094899" y="6028744"/>
            <a:ext cx="325926" cy="398353"/>
          </a:xfrm>
          <a:prstGeom prst="foldedCorner">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600" dirty="0" smtClean="0">
                <a:solidFill>
                  <a:schemeClr val="tx1"/>
                </a:solidFill>
                <a:latin typeface="Arial" charset="0"/>
              </a:rPr>
              <a:t>file.nc</a:t>
            </a:r>
            <a:endParaRPr lang="en-US" sz="600" dirty="0">
              <a:solidFill>
                <a:schemeClr val="tx1"/>
              </a:solidFill>
              <a:latin typeface="Arial" charset="0"/>
            </a:endParaRPr>
          </a:p>
        </p:txBody>
      </p:sp>
      <p:sp>
        <p:nvSpPr>
          <p:cNvPr id="12" name="Folded Corner 11"/>
          <p:cNvSpPr/>
          <p:nvPr/>
        </p:nvSpPr>
        <p:spPr>
          <a:xfrm>
            <a:off x="6589415" y="6028744"/>
            <a:ext cx="325926" cy="398353"/>
          </a:xfrm>
          <a:prstGeom prst="foldedCorner">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600" dirty="0" smtClean="0">
                <a:solidFill>
                  <a:schemeClr val="tx1"/>
                </a:solidFill>
                <a:latin typeface="Arial" charset="0"/>
              </a:rPr>
              <a:t>file.nc</a:t>
            </a:r>
            <a:endParaRPr lang="en-US" sz="600" dirty="0">
              <a:solidFill>
                <a:schemeClr val="tx1"/>
              </a:solidFill>
              <a:latin typeface="Arial" charset="0"/>
            </a:endParaRPr>
          </a:p>
        </p:txBody>
      </p:sp>
      <p:sp>
        <p:nvSpPr>
          <p:cNvPr id="13" name="Folded Corner 12"/>
          <p:cNvSpPr/>
          <p:nvPr/>
        </p:nvSpPr>
        <p:spPr>
          <a:xfrm>
            <a:off x="7600383" y="6028744"/>
            <a:ext cx="325926" cy="398353"/>
          </a:xfrm>
          <a:prstGeom prst="foldedCorner">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600" dirty="0" smtClean="0">
                <a:solidFill>
                  <a:schemeClr val="tx1"/>
                </a:solidFill>
                <a:latin typeface="Arial" charset="0"/>
              </a:rPr>
              <a:t>file.nc</a:t>
            </a:r>
            <a:endParaRPr lang="en-US" sz="600" dirty="0">
              <a:solidFill>
                <a:schemeClr val="tx1"/>
              </a:solidFill>
              <a:latin typeface="Arial" charset="0"/>
            </a:endParaRPr>
          </a:p>
        </p:txBody>
      </p:sp>
      <p:sp>
        <p:nvSpPr>
          <p:cNvPr id="14" name="Folded Corner 13"/>
          <p:cNvSpPr/>
          <p:nvPr/>
        </p:nvSpPr>
        <p:spPr>
          <a:xfrm>
            <a:off x="4648950" y="6015163"/>
            <a:ext cx="325926" cy="398353"/>
          </a:xfrm>
          <a:prstGeom prst="foldedCorner">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600" dirty="0" smtClean="0">
                <a:solidFill>
                  <a:schemeClr val="tx1"/>
                </a:solidFill>
                <a:latin typeface="Arial" charset="0"/>
              </a:rPr>
              <a:t>file2.nc</a:t>
            </a:r>
            <a:endParaRPr lang="en-US" sz="600" dirty="0">
              <a:solidFill>
                <a:schemeClr val="tx1"/>
              </a:solidFill>
              <a:latin typeface="Arial" charset="0"/>
            </a:endParaRPr>
          </a:p>
        </p:txBody>
      </p:sp>
      <p:sp>
        <p:nvSpPr>
          <p:cNvPr id="15" name="Folded Corner 14"/>
          <p:cNvSpPr/>
          <p:nvPr/>
        </p:nvSpPr>
        <p:spPr>
          <a:xfrm>
            <a:off x="8105867" y="6028744"/>
            <a:ext cx="325926" cy="398353"/>
          </a:xfrm>
          <a:prstGeom prst="foldedCorner">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600" dirty="0" smtClean="0">
                <a:solidFill>
                  <a:schemeClr val="tx1"/>
                </a:solidFill>
                <a:latin typeface="Arial" charset="0"/>
              </a:rPr>
              <a:t>file.nc</a:t>
            </a:r>
            <a:endParaRPr lang="en-US" sz="600" dirty="0">
              <a:solidFill>
                <a:schemeClr val="tx1"/>
              </a:solidFill>
              <a:latin typeface="Arial" charset="0"/>
            </a:endParaRPr>
          </a:p>
        </p:txBody>
      </p:sp>
      <p:cxnSp>
        <p:nvCxnSpPr>
          <p:cNvPr id="17" name="Curved Connector 16"/>
          <p:cNvCxnSpPr>
            <a:stCxn id="5" idx="0"/>
            <a:endCxn id="4" idx="3"/>
          </p:cNvCxnSpPr>
          <p:nvPr/>
        </p:nvCxnSpPr>
        <p:spPr>
          <a:xfrm rot="5400000" flipH="1" flipV="1">
            <a:off x="809306" y="5599826"/>
            <a:ext cx="438949" cy="409834"/>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urved Connector 20"/>
          <p:cNvCxnSpPr>
            <a:stCxn id="6" idx="0"/>
            <a:endCxn id="4" idx="3"/>
          </p:cNvCxnSpPr>
          <p:nvPr/>
        </p:nvCxnSpPr>
        <p:spPr>
          <a:xfrm rot="16200000" flipV="1">
            <a:off x="1072361" y="5746605"/>
            <a:ext cx="429895" cy="107221"/>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urved Connector 22"/>
          <p:cNvCxnSpPr>
            <a:stCxn id="8" idx="0"/>
            <a:endCxn id="4" idx="5"/>
          </p:cNvCxnSpPr>
          <p:nvPr/>
        </p:nvCxnSpPr>
        <p:spPr>
          <a:xfrm rot="5400000" flipH="1" flipV="1">
            <a:off x="1701139" y="5742103"/>
            <a:ext cx="429895" cy="116227"/>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urved Connector 23"/>
          <p:cNvCxnSpPr>
            <a:stCxn id="9" idx="0"/>
            <a:endCxn id="4" idx="5"/>
          </p:cNvCxnSpPr>
          <p:nvPr/>
        </p:nvCxnSpPr>
        <p:spPr>
          <a:xfrm rot="16200000" flipV="1">
            <a:off x="1959667" y="5599802"/>
            <a:ext cx="429895" cy="400827"/>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urved Connector 24"/>
          <p:cNvCxnSpPr>
            <a:stCxn id="10" idx="0"/>
            <a:endCxn id="28" idx="4"/>
          </p:cNvCxnSpPr>
          <p:nvPr/>
        </p:nvCxnSpPr>
        <p:spPr>
          <a:xfrm rot="5400000" flipH="1" flipV="1">
            <a:off x="4280864" y="5738839"/>
            <a:ext cx="279258" cy="273391"/>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urved Connector 25"/>
          <p:cNvCxnSpPr>
            <a:stCxn id="14" idx="0"/>
            <a:endCxn id="28" idx="4"/>
          </p:cNvCxnSpPr>
          <p:nvPr/>
        </p:nvCxnSpPr>
        <p:spPr>
          <a:xfrm rot="16200000" flipV="1">
            <a:off x="4544922" y="5748172"/>
            <a:ext cx="279258" cy="254724"/>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Oval 8"/>
          <p:cNvSpPr>
            <a:spLocks noChangeArrowheads="1"/>
          </p:cNvSpPr>
          <p:nvPr/>
        </p:nvSpPr>
        <p:spPr bwMode="auto">
          <a:xfrm>
            <a:off x="7117486" y="4725398"/>
            <a:ext cx="1047231" cy="1028614"/>
          </a:xfrm>
          <a:prstGeom prst="ellipse">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1400" dirty="0"/>
              <a:t>THREDDS </a:t>
            </a:r>
          </a:p>
          <a:p>
            <a:pPr algn="ctr"/>
            <a:r>
              <a:rPr lang="en-US" sz="1400" dirty="0" smtClean="0"/>
              <a:t>Catalog</a:t>
            </a:r>
            <a:endParaRPr lang="en-US" sz="1400" dirty="0"/>
          </a:p>
        </p:txBody>
      </p:sp>
      <p:sp>
        <p:nvSpPr>
          <p:cNvPr id="28" name="Oval 8"/>
          <p:cNvSpPr>
            <a:spLocks noChangeArrowheads="1"/>
          </p:cNvSpPr>
          <p:nvPr/>
        </p:nvSpPr>
        <p:spPr bwMode="auto">
          <a:xfrm>
            <a:off x="4033573" y="4707291"/>
            <a:ext cx="1047231" cy="1028614"/>
          </a:xfrm>
          <a:prstGeom prst="ellipse">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1400" dirty="0"/>
              <a:t>THREDDS </a:t>
            </a:r>
          </a:p>
          <a:p>
            <a:pPr algn="ctr"/>
            <a:r>
              <a:rPr lang="en-US" sz="1400" dirty="0" smtClean="0"/>
              <a:t>Catalog</a:t>
            </a:r>
            <a:endParaRPr lang="en-US" sz="1400" dirty="0"/>
          </a:p>
        </p:txBody>
      </p:sp>
      <p:cxnSp>
        <p:nvCxnSpPr>
          <p:cNvPr id="37" name="Curved Connector 36"/>
          <p:cNvCxnSpPr>
            <a:stCxn id="11" idx="0"/>
            <a:endCxn id="27" idx="4"/>
          </p:cNvCxnSpPr>
          <p:nvPr/>
        </p:nvCxnSpPr>
        <p:spPr>
          <a:xfrm rot="5400000" flipH="1" flipV="1">
            <a:off x="7312116" y="5699758"/>
            <a:ext cx="274732" cy="383240"/>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urved Connector 36"/>
          <p:cNvCxnSpPr>
            <a:stCxn id="12" idx="0"/>
            <a:endCxn id="27" idx="4"/>
          </p:cNvCxnSpPr>
          <p:nvPr/>
        </p:nvCxnSpPr>
        <p:spPr>
          <a:xfrm rot="5400000" flipH="1" flipV="1">
            <a:off x="7059374" y="5447016"/>
            <a:ext cx="274732" cy="888724"/>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Curved Connector 36"/>
          <p:cNvCxnSpPr>
            <a:stCxn id="15" idx="0"/>
            <a:endCxn id="27" idx="4"/>
          </p:cNvCxnSpPr>
          <p:nvPr/>
        </p:nvCxnSpPr>
        <p:spPr>
          <a:xfrm rot="16200000" flipV="1">
            <a:off x="7817600" y="5577514"/>
            <a:ext cx="274732" cy="627728"/>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Curved Connector 36"/>
          <p:cNvCxnSpPr>
            <a:stCxn id="13" idx="0"/>
            <a:endCxn id="27" idx="4"/>
          </p:cNvCxnSpPr>
          <p:nvPr/>
        </p:nvCxnSpPr>
        <p:spPr>
          <a:xfrm rot="16200000" flipV="1">
            <a:off x="7564858" y="5830256"/>
            <a:ext cx="274732" cy="122244"/>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Curved Connector 81"/>
          <p:cNvCxnSpPr>
            <a:stCxn id="4" idx="7"/>
            <a:endCxn id="83" idx="2"/>
          </p:cNvCxnSpPr>
          <p:nvPr/>
        </p:nvCxnSpPr>
        <p:spPr>
          <a:xfrm rot="5400000" flipH="1" flipV="1">
            <a:off x="3050298" y="3351038"/>
            <a:ext cx="430792" cy="2582989"/>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Rounded Rectangle 82"/>
          <p:cNvSpPr/>
          <p:nvPr/>
        </p:nvSpPr>
        <p:spPr>
          <a:xfrm>
            <a:off x="2929372" y="4074051"/>
            <a:ext cx="3255633" cy="353085"/>
          </a:xfrm>
          <a:prstGeom prst="roundRect">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dirty="0" smtClean="0"/>
              <a:t>Extract Data</a:t>
            </a:r>
            <a:endParaRPr lang="en-US" dirty="0"/>
          </a:p>
        </p:txBody>
      </p:sp>
      <p:cxnSp>
        <p:nvCxnSpPr>
          <p:cNvPr id="86" name="Curved Connector 85"/>
          <p:cNvCxnSpPr>
            <a:stCxn id="27" idx="1"/>
            <a:endCxn id="83" idx="2"/>
          </p:cNvCxnSpPr>
          <p:nvPr/>
        </p:nvCxnSpPr>
        <p:spPr>
          <a:xfrm rot="16200000" flipV="1">
            <a:off x="5689571" y="3294755"/>
            <a:ext cx="448899" cy="2713661"/>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Curved Connector 89"/>
          <p:cNvCxnSpPr>
            <a:stCxn id="28" idx="0"/>
            <a:endCxn id="83" idx="2"/>
          </p:cNvCxnSpPr>
          <p:nvPr/>
        </p:nvCxnSpPr>
        <p:spPr>
          <a:xfrm rot="5400000" flipH="1" flipV="1">
            <a:off x="4417112" y="4567214"/>
            <a:ext cx="280155" cy="1588"/>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Curved Connector 55"/>
          <p:cNvCxnSpPr>
            <a:stCxn id="83" idx="0"/>
            <a:endCxn id="53" idx="2"/>
          </p:cNvCxnSpPr>
          <p:nvPr/>
        </p:nvCxnSpPr>
        <p:spPr>
          <a:xfrm rot="16200000" flipV="1">
            <a:off x="2528700" y="2045561"/>
            <a:ext cx="1281873" cy="2775107"/>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Curved Connector 58"/>
          <p:cNvCxnSpPr>
            <a:stCxn id="55" idx="2"/>
            <a:endCxn id="83" idx="0"/>
          </p:cNvCxnSpPr>
          <p:nvPr/>
        </p:nvCxnSpPr>
        <p:spPr>
          <a:xfrm rot="5400000">
            <a:off x="5299115" y="2050252"/>
            <a:ext cx="1281873" cy="2765724"/>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Curved Connector 61"/>
          <p:cNvCxnSpPr>
            <a:stCxn id="83" idx="0"/>
            <a:endCxn id="54" idx="2"/>
          </p:cNvCxnSpPr>
          <p:nvPr/>
        </p:nvCxnSpPr>
        <p:spPr>
          <a:xfrm rot="16200000" flipV="1">
            <a:off x="3916253" y="3433114"/>
            <a:ext cx="1281873" cy="1"/>
          </a:xfrm>
          <a:prstGeom prst="curved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Flowchart: Process 52"/>
          <p:cNvSpPr/>
          <p:nvPr/>
        </p:nvSpPr>
        <p:spPr>
          <a:xfrm>
            <a:off x="454025" y="1937649"/>
            <a:ext cx="2656114" cy="854529"/>
          </a:xfrm>
          <a:prstGeom prst="flowChartProcess">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3200" dirty="0" err="1" smtClean="0">
                <a:solidFill>
                  <a:schemeClr val="tx1"/>
                </a:solidFill>
              </a:rPr>
              <a:t>OPeNDAP</a:t>
            </a:r>
            <a:endParaRPr lang="en-US" sz="3200" dirty="0">
              <a:solidFill>
                <a:schemeClr val="tx1"/>
              </a:solidFill>
            </a:endParaRPr>
          </a:p>
        </p:txBody>
      </p:sp>
      <p:sp>
        <p:nvSpPr>
          <p:cNvPr id="54" name="Flowchart: Process 53"/>
          <p:cNvSpPr/>
          <p:nvPr/>
        </p:nvSpPr>
        <p:spPr>
          <a:xfrm>
            <a:off x="3229131" y="1937649"/>
            <a:ext cx="2656114" cy="854529"/>
          </a:xfrm>
          <a:prstGeom prst="flowChartProcess">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3200" dirty="0" smtClean="0">
                <a:solidFill>
                  <a:schemeClr val="tx1"/>
                </a:solidFill>
              </a:rPr>
              <a:t>WMS</a:t>
            </a:r>
            <a:endParaRPr lang="en-US" sz="3200" dirty="0">
              <a:solidFill>
                <a:schemeClr val="tx1"/>
              </a:solidFill>
            </a:endParaRPr>
          </a:p>
        </p:txBody>
      </p:sp>
      <p:sp>
        <p:nvSpPr>
          <p:cNvPr id="55" name="Flowchart: Process 54"/>
          <p:cNvSpPr/>
          <p:nvPr/>
        </p:nvSpPr>
        <p:spPr>
          <a:xfrm>
            <a:off x="5994856" y="1937649"/>
            <a:ext cx="2656114" cy="854529"/>
          </a:xfrm>
          <a:prstGeom prst="flowChartProcess">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3200" dirty="0" smtClean="0">
                <a:solidFill>
                  <a:schemeClr val="tx1"/>
                </a:solidFill>
              </a:rPr>
              <a:t>WCS</a:t>
            </a:r>
            <a:endParaRPr lang="en-US" sz="3200" dirty="0">
              <a:solidFill>
                <a:schemeClr val="tx1"/>
              </a:solidFill>
            </a:endParaRPr>
          </a:p>
        </p:txBody>
      </p:sp>
      <p:sp>
        <p:nvSpPr>
          <p:cNvPr id="51" name="Rounded Rectangle 50"/>
          <p:cNvSpPr/>
          <p:nvPr/>
        </p:nvSpPr>
        <p:spPr>
          <a:xfrm>
            <a:off x="2930167" y="4082866"/>
            <a:ext cx="3255633" cy="353085"/>
          </a:xfrm>
          <a:prstGeom prst="roundRect">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dirty="0" smtClean="0"/>
              <a:t>Extract Metadata (</a:t>
            </a:r>
            <a:r>
              <a:rPr lang="en-US" dirty="0" err="1" smtClean="0"/>
              <a:t>NcISO</a:t>
            </a:r>
            <a:r>
              <a:rPr lang="en-US" dirty="0" smtClean="0"/>
              <a:t>)</a:t>
            </a:r>
            <a:endParaRPr lang="en-US" dirty="0"/>
          </a:p>
        </p:txBody>
      </p:sp>
      <p:sp>
        <p:nvSpPr>
          <p:cNvPr id="39" name="Flowchart: Process 38"/>
          <p:cNvSpPr/>
          <p:nvPr/>
        </p:nvSpPr>
        <p:spPr>
          <a:xfrm>
            <a:off x="461253" y="1945667"/>
            <a:ext cx="2656114" cy="854529"/>
          </a:xfrm>
          <a:prstGeom prst="flowChartProcess">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3200" dirty="0" smtClean="0">
                <a:solidFill>
                  <a:schemeClr val="tx1"/>
                </a:solidFill>
              </a:rPr>
              <a:t>NcML</a:t>
            </a:r>
            <a:endParaRPr lang="en-US" sz="3200" dirty="0">
              <a:solidFill>
                <a:schemeClr val="tx1"/>
              </a:solidFill>
            </a:endParaRPr>
          </a:p>
        </p:txBody>
      </p:sp>
      <p:sp>
        <p:nvSpPr>
          <p:cNvPr id="41" name="Flowchart: Process 40"/>
          <p:cNvSpPr/>
          <p:nvPr/>
        </p:nvSpPr>
        <p:spPr>
          <a:xfrm>
            <a:off x="3236359" y="1945667"/>
            <a:ext cx="2656114" cy="854529"/>
          </a:xfrm>
          <a:prstGeom prst="flowChartProcess">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3200" dirty="0" smtClean="0">
                <a:solidFill>
                  <a:schemeClr val="tx1"/>
                </a:solidFill>
              </a:rPr>
              <a:t>ISO</a:t>
            </a:r>
            <a:endParaRPr lang="en-US" sz="3200" dirty="0">
              <a:solidFill>
                <a:schemeClr val="tx1"/>
              </a:solidFill>
            </a:endParaRPr>
          </a:p>
        </p:txBody>
      </p:sp>
      <p:sp>
        <p:nvSpPr>
          <p:cNvPr id="42" name="Flowchart: Process 41"/>
          <p:cNvSpPr/>
          <p:nvPr/>
        </p:nvSpPr>
        <p:spPr>
          <a:xfrm>
            <a:off x="6002084" y="1945667"/>
            <a:ext cx="2656114" cy="854529"/>
          </a:xfrm>
          <a:prstGeom prst="flowChartProcess">
            <a:avLst/>
          </a:prstGeom>
          <a:solidFill>
            <a:schemeClr val="bg1"/>
          </a:solidFill>
          <a:ln w="9525">
            <a:solidFill>
              <a:schemeClr val="tx1"/>
            </a:solidFill>
            <a:round/>
            <a:headEnd/>
            <a:tailEnd/>
          </a:ln>
          <a:effectLst>
            <a:outerShdw dist="35921" dir="2700000" algn="ctr" rotWithShape="0">
              <a:schemeClr val="tx1"/>
            </a:outerShdw>
          </a:effectLst>
        </p:spPr>
        <p:txBody>
          <a:bodyPr wrap="none" anchor="ctr"/>
          <a:lstStyle/>
          <a:p>
            <a:pPr algn="ctr"/>
            <a:r>
              <a:rPr lang="en-US" sz="3200" dirty="0" smtClean="0">
                <a:solidFill>
                  <a:schemeClr val="tx1"/>
                </a:solidFill>
              </a:rPr>
              <a:t>Rubric</a:t>
            </a:r>
            <a:endParaRPr lang="en-US" sz="3200" dirty="0">
              <a:solidFill>
                <a:schemeClr val="tx1"/>
              </a:solidFill>
            </a:endParaRPr>
          </a:p>
        </p:txBody>
      </p:sp>
      <p:sp>
        <p:nvSpPr>
          <p:cNvPr id="57" name="Title 1"/>
          <p:cNvSpPr txBox="1">
            <a:spLocks/>
          </p:cNvSpPr>
          <p:nvPr/>
        </p:nvSpPr>
        <p:spPr>
          <a:xfrm>
            <a:off x="3629810" y="313498"/>
            <a:ext cx="5322110" cy="5582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err="1" smtClean="0"/>
              <a:t>THREDDS</a:t>
            </a:r>
            <a:r>
              <a:rPr lang="en-US" sz="3600" dirty="0" smtClean="0"/>
              <a:t> Metadata Server</a:t>
            </a:r>
            <a:endParaRPr lang="en-US" sz="3600" dirty="0"/>
          </a:p>
        </p:txBody>
      </p:sp>
    </p:spTree>
    <p:extLst>
      <p:ext uri="{BB962C8B-B14F-4D97-AF65-F5344CB8AC3E}">
        <p14:creationId xmlns:p14="http://schemas.microsoft.com/office/powerpoint/2010/main" val="216799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wipe(down)">
                                      <p:cBhvr>
                                        <p:cTn id="15" dur="500"/>
                                        <p:tgtEl>
                                          <p:spTgt spid="83"/>
                                        </p:tgtEl>
                                      </p:cBhvr>
                                    </p:animEffect>
                                  </p:childTnLst>
                                </p:cTn>
                              </p:par>
                              <p:par>
                                <p:cTn id="16" presetID="22" presetClass="entr" presetSubtype="4" fill="hold" nodeType="with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wipe(down)">
                                      <p:cBhvr>
                                        <p:cTn id="18" dur="500"/>
                                        <p:tgtEl>
                                          <p:spTgt spid="86"/>
                                        </p:tgtEl>
                                      </p:cBhvr>
                                    </p:animEffect>
                                  </p:childTnLst>
                                </p:cTn>
                              </p:par>
                              <p:par>
                                <p:cTn id="19" presetID="22" presetClass="entr" presetSubtype="4" fill="hold"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wipe(down)">
                                      <p:cBhvr>
                                        <p:cTn id="21" dur="500"/>
                                        <p:tgtEl>
                                          <p:spTgt spid="90"/>
                                        </p:tgtEl>
                                      </p:cBhvr>
                                    </p:animEffect>
                                  </p:childTnLst>
                                </p:cTn>
                              </p:par>
                              <p:par>
                                <p:cTn id="22" presetID="22" presetClass="entr" presetSubtype="4" fill="hold" nodeType="withEffect">
                                  <p:stCondLst>
                                    <p:cond delay="0"/>
                                  </p:stCondLst>
                                  <p:childTnLst>
                                    <p:set>
                                      <p:cBhvr>
                                        <p:cTn id="23" dur="1" fill="hold">
                                          <p:stCondLst>
                                            <p:cond delay="0"/>
                                          </p:stCondLst>
                                        </p:cTn>
                                        <p:tgtEl>
                                          <p:spTgt spid="82"/>
                                        </p:tgtEl>
                                        <p:attrNameLst>
                                          <p:attrName>style.visibility</p:attrName>
                                        </p:attrNameLst>
                                      </p:cBhvr>
                                      <p:to>
                                        <p:strVal val="visible"/>
                                      </p:to>
                                    </p:set>
                                    <p:animEffect transition="in" filter="wipe(down)">
                                      <p:cBhvr>
                                        <p:cTn id="24" dur="500"/>
                                        <p:tgtEl>
                                          <p:spTgt spid="82"/>
                                        </p:tgtEl>
                                      </p:cBhvr>
                                    </p:animEffect>
                                  </p:childTnLst>
                                </p:cTn>
                              </p:par>
                            </p:childTnLst>
                          </p:cTn>
                        </p:par>
                        <p:par>
                          <p:cTn id="25" fill="hold">
                            <p:stCondLst>
                              <p:cond delay="500"/>
                            </p:stCondLst>
                            <p:childTnLst>
                              <p:par>
                                <p:cTn id="26" presetID="22" presetClass="entr" presetSubtype="4" fill="hold"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down)">
                                      <p:cBhvr>
                                        <p:cTn id="28" dur="500"/>
                                        <p:tgtEl>
                                          <p:spTgt spid="56"/>
                                        </p:tgtEl>
                                      </p:cBhvr>
                                    </p:animEffect>
                                  </p:childTnLst>
                                </p:cTn>
                              </p:par>
                              <p:par>
                                <p:cTn id="29" presetID="22" presetClass="entr" presetSubtype="4" fill="hold" nodeType="with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ipe(down)">
                                      <p:cBhvr>
                                        <p:cTn id="31" dur="500"/>
                                        <p:tgtEl>
                                          <p:spTgt spid="62"/>
                                        </p:tgtEl>
                                      </p:cBhvr>
                                    </p:animEffect>
                                  </p:childTnLst>
                                </p:cTn>
                              </p:par>
                              <p:par>
                                <p:cTn id="32" presetID="22" presetClass="entr" presetSubtype="4" fill="hold"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wipe(down)">
                                      <p:cBhvr>
                                        <p:cTn id="34" dur="500"/>
                                        <p:tgtEl>
                                          <p:spTgt spid="59"/>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wipe(down)">
                                      <p:cBhvr>
                                        <p:cTn id="37" dur="500"/>
                                        <p:tgtEl>
                                          <p:spTgt spid="5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down)">
                                      <p:cBhvr>
                                        <p:cTn id="40" dur="500"/>
                                        <p:tgtEl>
                                          <p:spTgt spid="5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wipe(down)">
                                      <p:cBhvr>
                                        <p:cTn id="43" dur="500"/>
                                        <p:tgtEl>
                                          <p:spTgt spid="55"/>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1" nodeType="click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dissolve">
                                      <p:cBhvr>
                                        <p:cTn id="48" dur="500"/>
                                        <p:tgtEl>
                                          <p:spTgt spid="39"/>
                                        </p:tgtEl>
                                      </p:cBhvr>
                                    </p:animEffect>
                                  </p:childTnLst>
                                </p:cTn>
                              </p:par>
                              <p:par>
                                <p:cTn id="49" presetID="9" presetClass="entr" presetSubtype="0" fill="hold" grpId="1" nodeType="with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dissolve">
                                      <p:cBhvr>
                                        <p:cTn id="51" dur="500"/>
                                        <p:tgtEl>
                                          <p:spTgt spid="41"/>
                                        </p:tgtEl>
                                      </p:cBhvr>
                                    </p:animEffect>
                                  </p:childTnLst>
                                </p:cTn>
                              </p:par>
                              <p:par>
                                <p:cTn id="52" presetID="9" presetClass="entr" presetSubtype="0" fill="hold" grpId="1"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dissolve">
                                      <p:cBhvr>
                                        <p:cTn id="54" dur="500"/>
                                        <p:tgtEl>
                                          <p:spTgt spid="42"/>
                                        </p:tgtEl>
                                      </p:cBhvr>
                                    </p:animEffect>
                                  </p:childTnLst>
                                </p:cTn>
                              </p:par>
                              <p:par>
                                <p:cTn id="55" presetID="9" presetClass="entr" presetSubtype="0" fill="hold" grpId="1"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dissolve">
                                      <p:cBhvr>
                                        <p:cTn id="57" dur="500"/>
                                        <p:tgtEl>
                                          <p:spTgt spid="51"/>
                                        </p:tgtEl>
                                      </p:cBhvr>
                                    </p:animEffect>
                                  </p:childTnLst>
                                </p:cTn>
                              </p:par>
                              <p:par>
                                <p:cTn id="58" presetID="10" presetClass="exit" presetSubtype="0" fill="hold" grpId="0" nodeType="withEffect">
                                  <p:stCondLst>
                                    <p:cond delay="0"/>
                                  </p:stCondLst>
                                  <p:childTnLst>
                                    <p:animEffect transition="out" filter="fade">
                                      <p:cBhvr>
                                        <p:cTn id="59" dur="500"/>
                                        <p:tgtEl>
                                          <p:spTgt spid="58"/>
                                        </p:tgtEl>
                                      </p:cBhvr>
                                    </p:animEffect>
                                    <p:set>
                                      <p:cBhvr>
                                        <p:cTn id="60" dur="1" fill="hold">
                                          <p:stCondLst>
                                            <p:cond delay="499"/>
                                          </p:stCondLst>
                                        </p:cTn>
                                        <p:tgtEl>
                                          <p:spTgt spid="58"/>
                                        </p:tgtEl>
                                        <p:attrNameLst>
                                          <p:attrName>style.visibility</p:attrName>
                                        </p:attrNameLst>
                                      </p:cBhvr>
                                      <p:to>
                                        <p:strVal val="hidden"/>
                                      </p:to>
                                    </p:set>
                                  </p:childTnLst>
                                </p:cTn>
                              </p:par>
                              <p:par>
                                <p:cTn id="61" presetID="10" presetClass="entr" presetSubtype="0"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fade">
                                      <p:cBhvr>
                                        <p:cTn id="6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4" grpId="0" animBg="1"/>
      <p:bldP spid="27" grpId="0" animBg="1"/>
      <p:bldP spid="28" grpId="0" animBg="1"/>
      <p:bldP spid="83" grpId="0" animBg="1"/>
      <p:bldP spid="53" grpId="0" animBg="1"/>
      <p:bldP spid="54" grpId="0" animBg="1"/>
      <p:bldP spid="55" grpId="0" animBg="1"/>
      <p:bldP spid="51" grpId="1" animBg="1"/>
      <p:bldP spid="39" grpId="1" animBg="1"/>
      <p:bldP spid="41" grpId="1" animBg="1"/>
      <p:bldP spid="42" grpId="1" animBg="1"/>
      <p:bldP spid="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457" y="361828"/>
            <a:ext cx="6213423" cy="482365"/>
          </a:xfrm>
        </p:spPr>
        <p:txBody>
          <a:bodyPr vert="horz" lIns="91440" tIns="45720" rIns="91440" bIns="45720" rtlCol="0" anchor="ctr">
            <a:noAutofit/>
          </a:bodyPr>
          <a:lstStyle/>
          <a:p>
            <a:pPr algn="l"/>
            <a:r>
              <a:rPr lang="en-US" sz="3600" dirty="0" err="1" smtClean="0"/>
              <a:t>THREDDS</a:t>
            </a:r>
            <a:r>
              <a:rPr lang="en-US" sz="3600" dirty="0" smtClean="0"/>
              <a:t> Metadata Server</a:t>
            </a:r>
          </a:p>
        </p:txBody>
      </p:sp>
      <p:pic>
        <p:nvPicPr>
          <p:cNvPr id="4" name="Picture 2"/>
          <p:cNvPicPr>
            <a:picLocks noChangeAspect="1" noChangeArrowheads="1"/>
          </p:cNvPicPr>
          <p:nvPr/>
        </p:nvPicPr>
        <p:blipFill>
          <a:blip r:embed="rId2" cstate="print"/>
          <a:srcRect/>
          <a:stretch>
            <a:fillRect/>
          </a:stretch>
        </p:blipFill>
        <p:spPr bwMode="auto">
          <a:xfrm>
            <a:off x="461963" y="1203325"/>
            <a:ext cx="7449962" cy="5354872"/>
          </a:xfrm>
          <a:prstGeom prst="rect">
            <a:avLst/>
          </a:prstGeom>
          <a:noFill/>
          <a:ln w="9525">
            <a:noFill/>
            <a:miter lim="800000"/>
            <a:headEnd/>
            <a:tailEnd/>
          </a:ln>
        </p:spPr>
      </p:pic>
      <p:sp>
        <p:nvSpPr>
          <p:cNvPr id="5" name="Rectangle 4"/>
          <p:cNvSpPr/>
          <p:nvPr/>
        </p:nvSpPr>
        <p:spPr>
          <a:xfrm>
            <a:off x="887725" y="4504545"/>
            <a:ext cx="2495863" cy="44970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7368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cml.png"/>
          <p:cNvPicPr>
            <a:picLocks noChangeAspect="1"/>
          </p:cNvPicPr>
          <p:nvPr/>
        </p:nvPicPr>
        <p:blipFill>
          <a:blip r:embed="rId3" cstate="print"/>
          <a:srcRect/>
          <a:stretch>
            <a:fillRect/>
          </a:stretch>
        </p:blipFill>
        <p:spPr bwMode="auto">
          <a:xfrm>
            <a:off x="458788" y="1146175"/>
            <a:ext cx="4543425" cy="3825875"/>
          </a:xfrm>
          <a:prstGeom prst="rect">
            <a:avLst/>
          </a:prstGeom>
          <a:noFill/>
          <a:ln w="9525">
            <a:solidFill>
              <a:schemeClr val="tx2"/>
            </a:solidFill>
            <a:miter lim="800000"/>
            <a:headEnd/>
            <a:tailEnd/>
          </a:ln>
        </p:spPr>
      </p:pic>
      <p:sp>
        <p:nvSpPr>
          <p:cNvPr id="5123" name="Title 1"/>
          <p:cNvSpPr>
            <a:spLocks noGrp="1"/>
          </p:cNvSpPr>
          <p:nvPr>
            <p:ph type="title"/>
          </p:nvPr>
        </p:nvSpPr>
        <p:spPr>
          <a:xfrm>
            <a:off x="315690" y="289850"/>
            <a:ext cx="7474071" cy="614363"/>
          </a:xfrm>
        </p:spPr>
        <p:txBody>
          <a:bodyPr>
            <a:noAutofit/>
          </a:bodyPr>
          <a:lstStyle/>
          <a:p>
            <a:pPr algn="l"/>
            <a:r>
              <a:rPr lang="en-US" sz="3600" dirty="0" smtClean="0"/>
              <a:t>Documentation in Three Dialects</a:t>
            </a:r>
          </a:p>
        </p:txBody>
      </p:sp>
      <p:sp>
        <p:nvSpPr>
          <p:cNvPr id="6" name="Rectangle 5"/>
          <p:cNvSpPr/>
          <p:nvPr/>
        </p:nvSpPr>
        <p:spPr>
          <a:xfrm>
            <a:off x="3198084" y="6127750"/>
            <a:ext cx="1700212" cy="333375"/>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600" dirty="0" smtClean="0">
                <a:solidFill>
                  <a:schemeClr val="tx1"/>
                </a:solidFill>
              </a:rPr>
              <a:t>ISO</a:t>
            </a:r>
            <a:endParaRPr lang="en-US" sz="1600" dirty="0">
              <a:solidFill>
                <a:schemeClr val="tx1"/>
              </a:solidFill>
            </a:endParaRPr>
          </a:p>
        </p:txBody>
      </p:sp>
      <p:sp>
        <p:nvSpPr>
          <p:cNvPr id="7" name="Rectangle 6"/>
          <p:cNvSpPr/>
          <p:nvPr/>
        </p:nvSpPr>
        <p:spPr>
          <a:xfrm>
            <a:off x="5550472" y="6137275"/>
            <a:ext cx="1700213" cy="323850"/>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600" dirty="0" smtClean="0">
                <a:solidFill>
                  <a:schemeClr val="tx1"/>
                </a:solidFill>
              </a:rPr>
              <a:t>ACDD</a:t>
            </a:r>
            <a:endParaRPr lang="en-US" sz="1600" dirty="0">
              <a:solidFill>
                <a:schemeClr val="tx1"/>
              </a:solidFill>
            </a:endParaRPr>
          </a:p>
        </p:txBody>
      </p:sp>
      <p:sp>
        <p:nvSpPr>
          <p:cNvPr id="8" name="Rectangle 7"/>
          <p:cNvSpPr/>
          <p:nvPr/>
        </p:nvSpPr>
        <p:spPr>
          <a:xfrm>
            <a:off x="1157288" y="6126163"/>
            <a:ext cx="1700212" cy="34131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600" dirty="0" err="1">
                <a:solidFill>
                  <a:schemeClr val="tx1"/>
                </a:solidFill>
              </a:rPr>
              <a:t>NcML</a:t>
            </a:r>
            <a:endParaRPr lang="en-US" sz="1600" dirty="0">
              <a:solidFill>
                <a:schemeClr val="tx1"/>
              </a:solidFill>
            </a:endParaRPr>
          </a:p>
        </p:txBody>
      </p:sp>
      <p:pic>
        <p:nvPicPr>
          <p:cNvPr id="9" name="Picture 8" descr="iso.png"/>
          <p:cNvPicPr>
            <a:picLocks noChangeAspect="1"/>
          </p:cNvPicPr>
          <p:nvPr/>
        </p:nvPicPr>
        <p:blipFill>
          <a:blip r:embed="rId4" cstate="print"/>
          <a:srcRect/>
          <a:stretch>
            <a:fillRect/>
          </a:stretch>
        </p:blipFill>
        <p:spPr bwMode="auto">
          <a:xfrm>
            <a:off x="1916815" y="1680070"/>
            <a:ext cx="4052888" cy="3413125"/>
          </a:xfrm>
          <a:prstGeom prst="rect">
            <a:avLst/>
          </a:prstGeom>
          <a:noFill/>
          <a:ln w="9525">
            <a:solidFill>
              <a:schemeClr val="tx2"/>
            </a:solidFill>
            <a:miter lim="800000"/>
            <a:headEnd/>
            <a:tailEnd/>
          </a:ln>
        </p:spPr>
      </p:pic>
      <p:pic>
        <p:nvPicPr>
          <p:cNvPr id="4" name="Picture 3" descr="spiral.png"/>
          <p:cNvPicPr>
            <a:picLocks noChangeAspect="1"/>
          </p:cNvPicPr>
          <p:nvPr/>
        </p:nvPicPr>
        <p:blipFill>
          <a:blip r:embed="rId5" cstate="print"/>
          <a:srcRect/>
          <a:stretch>
            <a:fillRect/>
          </a:stretch>
        </p:blipFill>
        <p:spPr bwMode="auto">
          <a:xfrm>
            <a:off x="3862388" y="2110959"/>
            <a:ext cx="4543425" cy="3824288"/>
          </a:xfrm>
          <a:prstGeom prst="rect">
            <a:avLst/>
          </a:prstGeom>
          <a:noFill/>
          <a:ln w="9525">
            <a:solidFill>
              <a:schemeClr val="tx2"/>
            </a:solidFill>
            <a:miter lim="800000"/>
            <a:headEnd/>
            <a:tailEnd/>
          </a:ln>
        </p:spPr>
      </p:pic>
      <p:pic>
        <p:nvPicPr>
          <p:cNvPr id="2051" name="Picture 3">
            <a:hlinkClick r:id="rId6"/>
          </p:cNvPr>
          <p:cNvPicPr>
            <a:picLocks noChangeAspect="1" noChangeArrowheads="1"/>
          </p:cNvPicPr>
          <p:nvPr/>
        </p:nvPicPr>
        <p:blipFill>
          <a:blip r:embed="rId7" cstate="print"/>
          <a:srcRect/>
          <a:stretch>
            <a:fillRect/>
          </a:stretch>
        </p:blipFill>
        <p:spPr bwMode="auto">
          <a:xfrm>
            <a:off x="457200" y="919772"/>
            <a:ext cx="5031369" cy="4355184"/>
          </a:xfrm>
          <a:prstGeom prst="rect">
            <a:avLst/>
          </a:prstGeom>
          <a:noFill/>
          <a:ln w="9525">
            <a:noFill/>
            <a:miter lim="800000"/>
            <a:headEnd/>
            <a:tailEnd/>
          </a:ln>
        </p:spPr>
      </p:pic>
      <p:pic>
        <p:nvPicPr>
          <p:cNvPr id="2050" name="Picture 2">
            <a:hlinkClick r:id="rId8"/>
          </p:cNvPr>
          <p:cNvPicPr>
            <a:picLocks noChangeAspect="1" noChangeArrowheads="1"/>
          </p:cNvPicPr>
          <p:nvPr/>
        </p:nvPicPr>
        <p:blipFill>
          <a:blip r:embed="rId9" cstate="print"/>
          <a:srcRect/>
          <a:stretch>
            <a:fillRect/>
          </a:stretch>
        </p:blipFill>
        <p:spPr bwMode="auto">
          <a:xfrm>
            <a:off x="4033896" y="1432912"/>
            <a:ext cx="4688932" cy="4408892"/>
          </a:xfrm>
          <a:prstGeom prst="rect">
            <a:avLst/>
          </a:prstGeom>
          <a:noFill/>
          <a:ln w="9525">
            <a:noFill/>
            <a:miter lim="800000"/>
            <a:headEnd/>
            <a:tailEnd/>
          </a:ln>
        </p:spPr>
      </p:pic>
      <p:sp>
        <p:nvSpPr>
          <p:cNvPr id="11" name="TextBox 10"/>
          <p:cNvSpPr txBox="1"/>
          <p:nvPr/>
        </p:nvSpPr>
        <p:spPr>
          <a:xfrm>
            <a:off x="6019856" y="2047630"/>
            <a:ext cx="2176109" cy="523220"/>
          </a:xfrm>
          <a:prstGeom prst="rect">
            <a:avLst/>
          </a:prstGeom>
          <a:noFill/>
        </p:spPr>
        <p:txBody>
          <a:bodyPr wrap="none" rtlCol="0">
            <a:spAutoFit/>
          </a:bodyPr>
          <a:lstStyle/>
          <a:p>
            <a:r>
              <a:rPr lang="en-US" sz="1400" dirty="0" smtClean="0"/>
              <a:t>https://geo-ide.noaa.gov/</a:t>
            </a:r>
          </a:p>
          <a:p>
            <a:r>
              <a:rPr lang="en-US" sz="1400" dirty="0" smtClean="0"/>
              <a:t>wiki/</a:t>
            </a:r>
            <a:r>
              <a:rPr lang="en-US" sz="1400" dirty="0" err="1" smtClean="0"/>
              <a:t>index.php?title</a:t>
            </a:r>
            <a:r>
              <a:rPr lang="en-US" sz="1400" dirty="0" smtClean="0"/>
              <a:t>=</a:t>
            </a:r>
            <a:r>
              <a:rPr lang="en-US" sz="1400" dirty="0" err="1" smtClean="0"/>
              <a:t>NcISO</a:t>
            </a:r>
            <a:endParaRPr lang="en-US" sz="1400" dirty="0"/>
          </a:p>
        </p:txBody>
      </p:sp>
      <p:sp>
        <p:nvSpPr>
          <p:cNvPr id="12" name="TextBox 11"/>
          <p:cNvSpPr txBox="1"/>
          <p:nvPr/>
        </p:nvSpPr>
        <p:spPr>
          <a:xfrm>
            <a:off x="2048358" y="2330889"/>
            <a:ext cx="1866182" cy="461665"/>
          </a:xfrm>
          <a:prstGeom prst="rect">
            <a:avLst/>
          </a:prstGeom>
          <a:noFill/>
        </p:spPr>
        <p:txBody>
          <a:bodyPr wrap="square" rtlCol="0">
            <a:spAutoFit/>
          </a:bodyPr>
          <a:lstStyle/>
          <a:p>
            <a:r>
              <a:rPr lang="en-US" sz="1200" dirty="0" smtClean="0"/>
              <a:t>http://groups.google.com/</a:t>
            </a:r>
          </a:p>
          <a:p>
            <a:r>
              <a:rPr lang="en-US" sz="1200" dirty="0" smtClean="0"/>
              <a:t>group/</a:t>
            </a:r>
            <a:r>
              <a:rPr lang="en-US" sz="1200" dirty="0" err="1" smtClean="0"/>
              <a:t>ncisometadata</a:t>
            </a:r>
            <a:endParaRPr lang="en-US" sz="1200" dirty="0"/>
          </a:p>
        </p:txBody>
      </p:sp>
    </p:spTree>
    <p:extLst>
      <p:ext uri="{BB962C8B-B14F-4D97-AF65-F5344CB8AC3E}">
        <p14:creationId xmlns:p14="http://schemas.microsoft.com/office/powerpoint/2010/main" val="262733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dissolve">
                                      <p:cBhvr>
                                        <p:cTn id="23" dur="500"/>
                                        <p:tgtEl>
                                          <p:spTgt spid="4"/>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dissolv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2051"/>
                                        </p:tgtEl>
                                        <p:attrNameLst>
                                          <p:attrName>style.visibility</p:attrName>
                                        </p:attrNameLst>
                                      </p:cBhvr>
                                      <p:to>
                                        <p:strVal val="visible"/>
                                      </p:to>
                                    </p:set>
                                    <p:animEffect transition="in" filter="dissolve">
                                      <p:cBhvr>
                                        <p:cTn id="31" dur="500"/>
                                        <p:tgtEl>
                                          <p:spTgt spid="2051"/>
                                        </p:tgtEl>
                                      </p:cBhvr>
                                    </p:animEffect>
                                  </p:childTnLst>
                                </p:cTn>
                              </p:par>
                              <p:par>
                                <p:cTn id="32" presetID="9" presetClass="entr" presetSubtype="0" fill="hold" nodeType="withEffect">
                                  <p:stCondLst>
                                    <p:cond delay="0"/>
                                  </p:stCondLst>
                                  <p:childTnLst>
                                    <p:set>
                                      <p:cBhvr>
                                        <p:cTn id="33" dur="1" fill="hold">
                                          <p:stCondLst>
                                            <p:cond delay="0"/>
                                          </p:stCondLst>
                                        </p:cTn>
                                        <p:tgtEl>
                                          <p:spTgt spid="2050"/>
                                        </p:tgtEl>
                                        <p:attrNameLst>
                                          <p:attrName>style.visibility</p:attrName>
                                        </p:attrNameLst>
                                      </p:cBhvr>
                                      <p:to>
                                        <p:strVal val="visible"/>
                                      </p:to>
                                    </p:set>
                                    <p:animEffect transition="in" filter="dissolve">
                                      <p:cBhvr>
                                        <p:cTn id="34" dur="500"/>
                                        <p:tgtEl>
                                          <p:spTgt spid="205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585175" y="2489700"/>
            <a:ext cx="1987441" cy="1868331"/>
          </a:xfrm>
          <a:prstGeom prst="ellipse">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smtClean="0">
                <a:solidFill>
                  <a:schemeClr val="tx1"/>
                </a:solidFill>
              </a:rPr>
              <a:t>Documentation</a:t>
            </a:r>
            <a:endParaRPr lang="en-US" sz="1400" dirty="0">
              <a:solidFill>
                <a:schemeClr val="tx1"/>
              </a:solidFill>
            </a:endParaRPr>
          </a:p>
          <a:p>
            <a:pPr algn="ctr">
              <a:defRPr/>
            </a:pPr>
            <a:r>
              <a:rPr lang="en-US" sz="1400" dirty="0">
                <a:solidFill>
                  <a:schemeClr val="tx1"/>
                </a:solidFill>
              </a:rPr>
              <a:t>Repository</a:t>
            </a:r>
          </a:p>
          <a:p>
            <a:pPr algn="ctr">
              <a:defRPr/>
            </a:pPr>
            <a:r>
              <a:rPr lang="en-US" sz="1400" dirty="0">
                <a:solidFill>
                  <a:schemeClr val="tx1"/>
                </a:solidFill>
              </a:rPr>
              <a:t>ISO 19115, 19115-2, 19119 and extensions</a:t>
            </a:r>
          </a:p>
        </p:txBody>
      </p:sp>
      <p:cxnSp>
        <p:nvCxnSpPr>
          <p:cNvPr id="6" name="Shape 13"/>
          <p:cNvCxnSpPr>
            <a:stCxn id="9" idx="3"/>
            <a:endCxn id="4" idx="3"/>
          </p:cNvCxnSpPr>
          <p:nvPr/>
        </p:nvCxnSpPr>
        <p:spPr>
          <a:xfrm flipV="1">
            <a:off x="2884488" y="4084420"/>
            <a:ext cx="991741" cy="937637"/>
          </a:xfrm>
          <a:prstGeom prst="curvedConnector2">
            <a:avLst/>
          </a:prstGeom>
          <a:ln w="190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9" name="Flowchart: Multidocument 8"/>
          <p:cNvSpPr/>
          <p:nvPr/>
        </p:nvSpPr>
        <p:spPr>
          <a:xfrm>
            <a:off x="1554163" y="4481513"/>
            <a:ext cx="1330325" cy="1081087"/>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THREDDS</a:t>
            </a:r>
          </a:p>
        </p:txBody>
      </p:sp>
      <p:sp>
        <p:nvSpPr>
          <p:cNvPr id="14" name="Flowchart: Multidocument 13"/>
          <p:cNvSpPr/>
          <p:nvPr/>
        </p:nvSpPr>
        <p:spPr>
          <a:xfrm>
            <a:off x="1554163" y="2890838"/>
            <a:ext cx="1330325" cy="1082675"/>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smtClean="0">
                <a:solidFill>
                  <a:schemeClr val="tx1"/>
                </a:solidFill>
              </a:rPr>
              <a:t>netCDF</a:t>
            </a:r>
          </a:p>
          <a:p>
            <a:pPr algn="ctr">
              <a:defRPr/>
            </a:pPr>
            <a:r>
              <a:rPr lang="en-US" sz="1400" dirty="0" smtClean="0">
                <a:solidFill>
                  <a:schemeClr val="tx1"/>
                </a:solidFill>
              </a:rPr>
              <a:t>(NcML)</a:t>
            </a:r>
            <a:endParaRPr lang="en-US" sz="1400" dirty="0">
              <a:solidFill>
                <a:schemeClr val="tx1"/>
              </a:solidFill>
            </a:endParaRPr>
          </a:p>
        </p:txBody>
      </p:sp>
      <p:cxnSp>
        <p:nvCxnSpPr>
          <p:cNvPr id="15" name="Shape 13"/>
          <p:cNvCxnSpPr>
            <a:stCxn id="14" idx="3"/>
            <a:endCxn id="4" idx="2"/>
          </p:cNvCxnSpPr>
          <p:nvPr/>
        </p:nvCxnSpPr>
        <p:spPr>
          <a:xfrm flipV="1">
            <a:off x="2884488" y="3423866"/>
            <a:ext cx="700687" cy="8310"/>
          </a:xfrm>
          <a:prstGeom prst="curvedConnector3">
            <a:avLst>
              <a:gd name="adj1" fmla="val 50000"/>
            </a:avLst>
          </a:prstGeom>
          <a:ln w="190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8" name="Flowchart: Multidocument 17"/>
          <p:cNvSpPr/>
          <p:nvPr/>
        </p:nvSpPr>
        <p:spPr>
          <a:xfrm>
            <a:off x="6248400" y="1282700"/>
            <a:ext cx="1328738" cy="1082675"/>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DIF, </a:t>
            </a:r>
            <a:r>
              <a:rPr lang="en-US" sz="1400" dirty="0" smtClean="0">
                <a:solidFill>
                  <a:schemeClr val="tx1"/>
                </a:solidFill>
              </a:rPr>
              <a:t>FGDC,</a:t>
            </a:r>
          </a:p>
          <a:p>
            <a:pPr algn="ctr">
              <a:defRPr/>
            </a:pPr>
            <a:r>
              <a:rPr lang="en-US" sz="1400" dirty="0" err="1" smtClean="0">
                <a:solidFill>
                  <a:schemeClr val="tx1"/>
                </a:solidFill>
              </a:rPr>
              <a:t>Data.Gov</a:t>
            </a:r>
            <a:endParaRPr lang="en-US" sz="1400" dirty="0">
              <a:solidFill>
                <a:schemeClr val="tx1"/>
              </a:solidFill>
            </a:endParaRPr>
          </a:p>
        </p:txBody>
      </p:sp>
      <p:sp>
        <p:nvSpPr>
          <p:cNvPr id="19" name="Flowchart: Multidocument 18"/>
          <p:cNvSpPr/>
          <p:nvPr/>
        </p:nvSpPr>
        <p:spPr>
          <a:xfrm>
            <a:off x="6248400" y="2890838"/>
            <a:ext cx="1328738" cy="1082675"/>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err="1">
                <a:solidFill>
                  <a:schemeClr val="tx1"/>
                </a:solidFill>
              </a:rPr>
              <a:t>SensorML</a:t>
            </a:r>
            <a:endParaRPr lang="en-US" sz="1400" dirty="0">
              <a:solidFill>
                <a:schemeClr val="tx1"/>
              </a:solidFill>
            </a:endParaRPr>
          </a:p>
        </p:txBody>
      </p:sp>
      <p:sp>
        <p:nvSpPr>
          <p:cNvPr id="20" name="Flowchart: Multidocument 19"/>
          <p:cNvSpPr/>
          <p:nvPr/>
        </p:nvSpPr>
        <p:spPr>
          <a:xfrm>
            <a:off x="6248400" y="4481513"/>
            <a:ext cx="1439863" cy="1081087"/>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WCS, WMS, WFS, SOS</a:t>
            </a:r>
          </a:p>
        </p:txBody>
      </p:sp>
      <p:cxnSp>
        <p:nvCxnSpPr>
          <p:cNvPr id="21" name="Shape 13"/>
          <p:cNvCxnSpPr>
            <a:stCxn id="4" idx="6"/>
            <a:endCxn id="19" idx="1"/>
          </p:cNvCxnSpPr>
          <p:nvPr/>
        </p:nvCxnSpPr>
        <p:spPr>
          <a:xfrm>
            <a:off x="5572616" y="3423866"/>
            <a:ext cx="675784" cy="8310"/>
          </a:xfrm>
          <a:prstGeom prst="curvedConnector3">
            <a:avLst>
              <a:gd name="adj1" fmla="val 50000"/>
            </a:avLst>
          </a:prstGeom>
          <a:ln w="190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5" name="Shape 13"/>
          <p:cNvCxnSpPr>
            <a:stCxn id="4" idx="5"/>
            <a:endCxn id="20" idx="1"/>
          </p:cNvCxnSpPr>
          <p:nvPr/>
        </p:nvCxnSpPr>
        <p:spPr>
          <a:xfrm rot="16200000" flipH="1">
            <a:off x="5296163" y="4069819"/>
            <a:ext cx="937637" cy="966838"/>
          </a:xfrm>
          <a:prstGeom prst="curvedConnector2">
            <a:avLst/>
          </a:prstGeom>
          <a:ln w="190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8" name="Shape 13"/>
          <p:cNvCxnSpPr>
            <a:stCxn id="4" idx="7"/>
            <a:endCxn id="18" idx="1"/>
          </p:cNvCxnSpPr>
          <p:nvPr/>
        </p:nvCxnSpPr>
        <p:spPr>
          <a:xfrm rot="5400000" flipH="1" flipV="1">
            <a:off x="5295345" y="1810256"/>
            <a:ext cx="939273" cy="966838"/>
          </a:xfrm>
          <a:prstGeom prst="curvedConnector2">
            <a:avLst/>
          </a:prstGeom>
          <a:ln w="190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31" name="Flowchart: Multidocument 30"/>
          <p:cNvSpPr/>
          <p:nvPr/>
        </p:nvSpPr>
        <p:spPr>
          <a:xfrm>
            <a:off x="1558925" y="1282700"/>
            <a:ext cx="1330325" cy="1082675"/>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smtClean="0">
                <a:solidFill>
                  <a:schemeClr val="tx1"/>
                </a:solidFill>
              </a:rPr>
              <a:t>Open Provenance</a:t>
            </a:r>
          </a:p>
          <a:p>
            <a:pPr algn="ctr">
              <a:defRPr/>
            </a:pPr>
            <a:r>
              <a:rPr lang="en-US" sz="1400" dirty="0" smtClean="0">
                <a:solidFill>
                  <a:schemeClr val="tx1"/>
                </a:solidFill>
              </a:rPr>
              <a:t>Model, </a:t>
            </a:r>
            <a:r>
              <a:rPr lang="en-US" sz="1400" dirty="0" err="1" smtClean="0">
                <a:solidFill>
                  <a:schemeClr val="tx1"/>
                </a:solidFill>
              </a:rPr>
              <a:t>PROV</a:t>
            </a:r>
            <a:endParaRPr lang="en-US" sz="1400" dirty="0">
              <a:solidFill>
                <a:schemeClr val="tx1"/>
              </a:solidFill>
            </a:endParaRPr>
          </a:p>
        </p:txBody>
      </p:sp>
      <p:cxnSp>
        <p:nvCxnSpPr>
          <p:cNvPr id="32" name="Shape 13"/>
          <p:cNvCxnSpPr>
            <a:stCxn id="4" idx="1"/>
            <a:endCxn id="31" idx="3"/>
          </p:cNvCxnSpPr>
          <p:nvPr/>
        </p:nvCxnSpPr>
        <p:spPr>
          <a:xfrm rot="16200000" flipV="1">
            <a:off x="2913104" y="1800185"/>
            <a:ext cx="939273" cy="986979"/>
          </a:xfrm>
          <a:prstGeom prst="curvedConnector2">
            <a:avLst/>
          </a:prstGeom>
          <a:ln w="190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6" name="Flowchart: Multidocument 15"/>
          <p:cNvSpPr/>
          <p:nvPr/>
        </p:nvSpPr>
        <p:spPr>
          <a:xfrm>
            <a:off x="3819955" y="5054600"/>
            <a:ext cx="1330325" cy="1082675"/>
          </a:xfrm>
          <a:prstGeom prst="flowChartMultidocumen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KML</a:t>
            </a:r>
          </a:p>
        </p:txBody>
      </p:sp>
      <p:cxnSp>
        <p:nvCxnSpPr>
          <p:cNvPr id="17" name="Shape 13"/>
          <p:cNvCxnSpPr>
            <a:stCxn id="16" idx="0"/>
            <a:endCxn id="4" idx="4"/>
          </p:cNvCxnSpPr>
          <p:nvPr/>
        </p:nvCxnSpPr>
        <p:spPr>
          <a:xfrm rot="5400000" flipH="1" flipV="1">
            <a:off x="4229483" y="4705188"/>
            <a:ext cx="696569" cy="2257"/>
          </a:xfrm>
          <a:prstGeom prst="curvedConnector3">
            <a:avLst>
              <a:gd name="adj1" fmla="val 50000"/>
            </a:avLst>
          </a:prstGeom>
          <a:ln w="190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13004" y="308877"/>
            <a:ext cx="6816449" cy="5847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US" sz="3600" dirty="0" smtClean="0">
                <a:latin typeface="Calibri" pitchFamily="34" charset="0"/>
                <a:ea typeface="+mj-ea"/>
                <a:cs typeface="+mj-cs"/>
              </a:rPr>
              <a:t>Documentation in Multiple Dialects</a:t>
            </a:r>
          </a:p>
        </p:txBody>
      </p:sp>
      <p:grpSp>
        <p:nvGrpSpPr>
          <p:cNvPr id="2" name="Group 1"/>
          <p:cNvGrpSpPr/>
          <p:nvPr/>
        </p:nvGrpSpPr>
        <p:grpSpPr>
          <a:xfrm>
            <a:off x="3558435" y="1843993"/>
            <a:ext cx="2033737" cy="2862323"/>
            <a:chOff x="606500" y="1357960"/>
            <a:chExt cx="2033737" cy="2862323"/>
          </a:xfrm>
        </p:grpSpPr>
        <p:sp>
          <p:nvSpPr>
            <p:cNvPr id="23" name="Folded Corner 22"/>
            <p:cNvSpPr/>
            <p:nvPr/>
          </p:nvSpPr>
          <p:spPr>
            <a:xfrm>
              <a:off x="606500" y="1373604"/>
              <a:ext cx="2033737" cy="2821115"/>
            </a:xfrm>
            <a:prstGeom prst="foldedCorner">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4" name="TextBox 23"/>
            <p:cNvSpPr txBox="1"/>
            <p:nvPr/>
          </p:nvSpPr>
          <p:spPr>
            <a:xfrm>
              <a:off x="656107" y="1357960"/>
              <a:ext cx="1934523" cy="2862323"/>
            </a:xfrm>
            <a:prstGeom prst="rect">
              <a:avLst/>
            </a:prstGeom>
            <a:noFill/>
          </p:spPr>
          <p:txBody>
            <a:bodyPr wrap="square" rtlCol="0">
              <a:spAutoFit/>
            </a:bodyPr>
            <a:lstStyle/>
            <a:p>
              <a:r>
                <a:rPr lang="en-US" dirty="0" smtClean="0"/>
                <a:t>1010101010101010101111100100101101001001001001000100100010010101001001010010010101000100100010100100100101010101010101010101010100010010101000010100</a:t>
              </a:r>
              <a:endParaRPr lang="en-US" dirty="0"/>
            </a:p>
          </p:txBody>
        </p:sp>
        <p:pic>
          <p:nvPicPr>
            <p:cNvPr id="26" name="Picture 25" descr="information_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520" y="1517494"/>
              <a:ext cx="1173697" cy="1173697"/>
            </a:xfrm>
            <a:prstGeom prst="rect">
              <a:avLst/>
            </a:prstGeom>
          </p:spPr>
        </p:pic>
      </p:grpSp>
    </p:spTree>
    <p:extLst>
      <p:ext uri="{BB962C8B-B14F-4D97-AF65-F5344CB8AC3E}">
        <p14:creationId xmlns:p14="http://schemas.microsoft.com/office/powerpoint/2010/main" val="17540774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right)">
                                      <p:cBhvr>
                                        <p:cTn id="7" dur="500"/>
                                        <p:tgtEl>
                                          <p:spTgt spid="3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right)">
                                      <p:cBhvr>
                                        <p:cTn id="10" dur="500"/>
                                        <p:tgtEl>
                                          <p:spTgt spid="31"/>
                                        </p:tgtEl>
                                      </p:cBhvr>
                                    </p:animEffect>
                                  </p:childTnLst>
                                </p:cTn>
                              </p:par>
                              <p:par>
                                <p:cTn id="11" presetID="22" presetClass="entr" presetSubtype="8"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right)">
                                      <p:cBhvr>
                                        <p:cTn id="24" dur="500"/>
                                        <p:tgtEl>
                                          <p:spTgt spid="14"/>
                                        </p:tgtEl>
                                      </p:cBhvr>
                                    </p:animEffect>
                                  </p:childTnLst>
                                </p:cTn>
                              </p:par>
                              <p:par>
                                <p:cTn id="25" presetID="22" presetClass="entr" presetSubtype="2"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righ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up)">
                                      <p:cBhvr>
                                        <p:cTn id="49" dur="500"/>
                                        <p:tgtEl>
                                          <p:spTgt spid="17"/>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up)">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fade">
                                      <p:cBhvr>
                                        <p:cTn id="5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8" grpId="0" animBg="1"/>
      <p:bldP spid="19" grpId="0" animBg="1"/>
      <p:bldP spid="20" grpId="0" animBg="1"/>
      <p:bldP spid="31"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7448" y="337544"/>
            <a:ext cx="5681387" cy="552954"/>
          </a:xfrm>
        </p:spPr>
        <p:txBody>
          <a:bodyPr>
            <a:noAutofit/>
          </a:bodyPr>
          <a:lstStyle/>
          <a:p>
            <a:pPr algn="l"/>
            <a:r>
              <a:rPr lang="en-US" sz="3600" dirty="0" smtClean="0"/>
              <a:t>Conventions</a:t>
            </a:r>
            <a:endParaRPr lang="en-US" sz="3600" dirty="0"/>
          </a:p>
        </p:txBody>
      </p:sp>
      <p:grpSp>
        <p:nvGrpSpPr>
          <p:cNvPr id="3" name="Group 34"/>
          <p:cNvGrpSpPr/>
          <p:nvPr/>
        </p:nvGrpSpPr>
        <p:grpSpPr>
          <a:xfrm>
            <a:off x="403840" y="2441891"/>
            <a:ext cx="2606467" cy="2606467"/>
            <a:chOff x="1459782" y="3006461"/>
            <a:chExt cx="2606467" cy="2606467"/>
          </a:xfrm>
        </p:grpSpPr>
        <p:sp>
          <p:nvSpPr>
            <p:cNvPr id="5" name="Oval 4"/>
            <p:cNvSpPr/>
            <p:nvPr/>
          </p:nvSpPr>
          <p:spPr>
            <a:xfrm>
              <a:off x="1459782" y="3006461"/>
              <a:ext cx="2606467" cy="2606467"/>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a:spLocks noChangeAspect="1"/>
            </p:cNvSpPr>
            <p:nvPr/>
          </p:nvSpPr>
          <p:spPr>
            <a:xfrm>
              <a:off x="1720428" y="3267107"/>
              <a:ext cx="2085174" cy="2085174"/>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a:spLocks noChangeAspect="1"/>
            </p:cNvSpPr>
            <p:nvPr/>
          </p:nvSpPr>
          <p:spPr>
            <a:xfrm>
              <a:off x="1861491" y="3411561"/>
              <a:ext cx="1807153" cy="1807153"/>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p:cNvSpPr txBox="1"/>
          <p:nvPr/>
        </p:nvSpPr>
        <p:spPr>
          <a:xfrm>
            <a:off x="3315569" y="1611667"/>
            <a:ext cx="1089529" cy="369332"/>
          </a:xfrm>
          <a:prstGeom prst="rect">
            <a:avLst/>
          </a:prstGeom>
          <a:noFill/>
        </p:spPr>
        <p:txBody>
          <a:bodyPr wrap="none" rtlCol="0">
            <a:spAutoFit/>
          </a:bodyPr>
          <a:lstStyle/>
          <a:p>
            <a:r>
              <a:rPr lang="en-US" dirty="0" smtClean="0"/>
              <a:t>Discovery</a:t>
            </a:r>
            <a:endParaRPr lang="en-US" dirty="0"/>
          </a:p>
        </p:txBody>
      </p:sp>
      <p:sp>
        <p:nvSpPr>
          <p:cNvPr id="12" name="TextBox 11"/>
          <p:cNvSpPr txBox="1"/>
          <p:nvPr/>
        </p:nvSpPr>
        <p:spPr>
          <a:xfrm>
            <a:off x="3434406" y="3299654"/>
            <a:ext cx="1495922" cy="369332"/>
          </a:xfrm>
          <a:prstGeom prst="rect">
            <a:avLst/>
          </a:prstGeom>
          <a:noFill/>
        </p:spPr>
        <p:txBody>
          <a:bodyPr wrap="none" rtlCol="0">
            <a:spAutoFit/>
          </a:bodyPr>
          <a:lstStyle/>
          <a:p>
            <a:r>
              <a:rPr lang="en-US" dirty="0" smtClean="0"/>
              <a:t>Use / </a:t>
            </a:r>
            <a:r>
              <a:rPr lang="en-US" dirty="0" err="1" smtClean="0"/>
              <a:t>Mashup</a:t>
            </a:r>
            <a:endParaRPr lang="en-US" dirty="0"/>
          </a:p>
        </p:txBody>
      </p:sp>
      <p:sp>
        <p:nvSpPr>
          <p:cNvPr id="13" name="TextBox 12"/>
          <p:cNvSpPr txBox="1"/>
          <p:nvPr/>
        </p:nvSpPr>
        <p:spPr>
          <a:xfrm>
            <a:off x="3434406" y="4987640"/>
            <a:ext cx="1566711" cy="369332"/>
          </a:xfrm>
          <a:prstGeom prst="rect">
            <a:avLst/>
          </a:prstGeom>
          <a:noFill/>
        </p:spPr>
        <p:txBody>
          <a:bodyPr wrap="none" rtlCol="0">
            <a:spAutoFit/>
          </a:bodyPr>
          <a:lstStyle/>
          <a:p>
            <a:r>
              <a:rPr lang="en-US" dirty="0" smtClean="0"/>
              <a:t>Understanding</a:t>
            </a:r>
            <a:endParaRPr lang="en-US" dirty="0"/>
          </a:p>
        </p:txBody>
      </p:sp>
      <p:cxnSp>
        <p:nvCxnSpPr>
          <p:cNvPr id="15" name="Elbow Connector 14"/>
          <p:cNvCxnSpPr>
            <a:stCxn id="11" idx="1"/>
            <a:endCxn id="5" idx="0"/>
          </p:cNvCxnSpPr>
          <p:nvPr/>
        </p:nvCxnSpPr>
        <p:spPr>
          <a:xfrm rot="10800000" flipV="1">
            <a:off x="1707075" y="1796333"/>
            <a:ext cx="1608495" cy="645558"/>
          </a:xfrm>
          <a:prstGeom prst="bentConnector2">
            <a:avLst/>
          </a:prstGeom>
          <a:ln w="28575">
            <a:solidFill>
              <a:schemeClr val="tx2">
                <a:lumMod val="20000"/>
                <a:lumOff val="8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12" idx="1"/>
            <a:endCxn id="7" idx="6"/>
          </p:cNvCxnSpPr>
          <p:nvPr/>
        </p:nvCxnSpPr>
        <p:spPr>
          <a:xfrm rot="10800000" flipV="1">
            <a:off x="2749660" y="3484320"/>
            <a:ext cx="684746" cy="260804"/>
          </a:xfrm>
          <a:prstGeom prst="bentConnector3">
            <a:avLst>
              <a:gd name="adj1" fmla="val 50000"/>
            </a:avLst>
          </a:prstGeom>
          <a:ln w="28575">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Elbow Connector 18"/>
          <p:cNvCxnSpPr>
            <a:stCxn id="13" idx="1"/>
            <a:endCxn id="9" idx="4"/>
          </p:cNvCxnSpPr>
          <p:nvPr/>
        </p:nvCxnSpPr>
        <p:spPr>
          <a:xfrm rot="10800000">
            <a:off x="1709126" y="4654144"/>
            <a:ext cx="1725280" cy="518162"/>
          </a:xfrm>
          <a:prstGeom prst="bentConnector2">
            <a:avLst/>
          </a:prstGeom>
          <a:ln w="28575">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930328" y="3062615"/>
            <a:ext cx="3779144" cy="923330"/>
          </a:xfrm>
          <a:prstGeom prst="rect">
            <a:avLst/>
          </a:prstGeom>
          <a:noFill/>
        </p:spPr>
        <p:txBody>
          <a:bodyPr wrap="square" rtlCol="0">
            <a:spAutoFit/>
          </a:bodyPr>
          <a:lstStyle/>
          <a:p>
            <a:r>
              <a:rPr lang="en-US" dirty="0" smtClean="0"/>
              <a:t>Climate-Forecast (CF) Conventions</a:t>
            </a:r>
          </a:p>
          <a:p>
            <a:r>
              <a:rPr lang="en-US" dirty="0" smtClean="0"/>
              <a:t>Standard variable names and  data organizations</a:t>
            </a:r>
            <a:endParaRPr lang="en-US" dirty="0"/>
          </a:p>
        </p:txBody>
      </p:sp>
      <p:sp>
        <p:nvSpPr>
          <p:cNvPr id="17" name="TextBox 16"/>
          <p:cNvSpPr txBox="1"/>
          <p:nvPr/>
        </p:nvSpPr>
        <p:spPr>
          <a:xfrm>
            <a:off x="4930328" y="1357162"/>
            <a:ext cx="3471288" cy="646331"/>
          </a:xfrm>
          <a:prstGeom prst="rect">
            <a:avLst/>
          </a:prstGeom>
          <a:noFill/>
        </p:spPr>
        <p:txBody>
          <a:bodyPr wrap="square" rtlCol="0">
            <a:spAutoFit/>
          </a:bodyPr>
          <a:lstStyle/>
          <a:p>
            <a:r>
              <a:rPr lang="en-US" dirty="0" smtClean="0"/>
              <a:t>Unidata Attribute Convention for Data Discovery</a:t>
            </a:r>
            <a:endParaRPr lang="en-US" dirty="0"/>
          </a:p>
        </p:txBody>
      </p:sp>
      <p:sp>
        <p:nvSpPr>
          <p:cNvPr id="18" name="TextBox 17"/>
          <p:cNvSpPr txBox="1"/>
          <p:nvPr/>
        </p:nvSpPr>
        <p:spPr>
          <a:xfrm>
            <a:off x="4930328" y="4987640"/>
            <a:ext cx="2747294" cy="369332"/>
          </a:xfrm>
          <a:prstGeom prst="rect">
            <a:avLst/>
          </a:prstGeom>
          <a:noFill/>
        </p:spPr>
        <p:txBody>
          <a:bodyPr wrap="square" rtlCol="0">
            <a:spAutoFit/>
          </a:bodyPr>
          <a:lstStyle/>
          <a:p>
            <a:r>
              <a:rPr lang="en-US" b="1" dirty="0" smtClean="0"/>
              <a:t>ISO Conventions</a:t>
            </a:r>
            <a:endParaRPr lang="en-US" b="1" dirty="0"/>
          </a:p>
        </p:txBody>
      </p:sp>
      <p:sp>
        <p:nvSpPr>
          <p:cNvPr id="20" name="TextBox 19"/>
          <p:cNvSpPr txBox="1"/>
          <p:nvPr/>
        </p:nvSpPr>
        <p:spPr>
          <a:xfrm>
            <a:off x="4930328" y="1912193"/>
            <a:ext cx="2747294" cy="369332"/>
          </a:xfrm>
          <a:prstGeom prst="rect">
            <a:avLst/>
          </a:prstGeom>
          <a:noFill/>
        </p:spPr>
        <p:txBody>
          <a:bodyPr wrap="square" rtlCol="0">
            <a:spAutoFit/>
          </a:bodyPr>
          <a:lstStyle/>
          <a:p>
            <a:r>
              <a:rPr lang="en-US" b="1" dirty="0" smtClean="0"/>
              <a:t>ISO Conventions</a:t>
            </a:r>
            <a:endParaRPr lang="en-US" b="1" dirty="0"/>
          </a:p>
        </p:txBody>
      </p:sp>
    </p:spTree>
    <p:extLst>
      <p:ext uri="{BB962C8B-B14F-4D97-AF65-F5344CB8AC3E}">
        <p14:creationId xmlns:p14="http://schemas.microsoft.com/office/powerpoint/2010/main" val="25257594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par>
                                <p:cTn id="11" presetID="22" presetClass="entr" presetSubtype="4"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22" presetClass="entr" presetSubtype="4"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down)">
                                      <p:cBhvr>
                                        <p:cTn id="26" dur="500"/>
                                        <p:tgtEl>
                                          <p:spTgt spid="22"/>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6" grpId="0"/>
      <p:bldP spid="17" grpId="0"/>
      <p:bldP spid="18"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805311" y="2729921"/>
            <a:ext cx="1512277" cy="18368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n-US" dirty="0" smtClean="0">
                <a:solidFill>
                  <a:schemeClr val="tx1"/>
                </a:solidFill>
              </a:rPr>
              <a:t>Metadata</a:t>
            </a:r>
            <a:endParaRPr lang="en-US" dirty="0">
              <a:solidFill>
                <a:schemeClr val="tx1"/>
              </a:solidFill>
            </a:endParaRPr>
          </a:p>
        </p:txBody>
      </p:sp>
      <p:sp>
        <p:nvSpPr>
          <p:cNvPr id="2" name="Title 1"/>
          <p:cNvSpPr>
            <a:spLocks noGrp="1"/>
          </p:cNvSpPr>
          <p:nvPr>
            <p:ph type="title"/>
          </p:nvPr>
        </p:nvSpPr>
        <p:spPr>
          <a:xfrm>
            <a:off x="346672" y="279155"/>
            <a:ext cx="8229600" cy="559375"/>
          </a:xfrm>
        </p:spPr>
        <p:txBody>
          <a:bodyPr>
            <a:normAutofit fontScale="90000"/>
          </a:bodyPr>
          <a:lstStyle/>
          <a:p>
            <a:r>
              <a:rPr lang="en-US" dirty="0" smtClean="0"/>
              <a:t>Where Are Citations?</a:t>
            </a:r>
            <a:endParaRPr lang="en-US" dirty="0"/>
          </a:p>
        </p:txBody>
      </p:sp>
      <p:sp>
        <p:nvSpPr>
          <p:cNvPr id="3" name="Folded Corner 2"/>
          <p:cNvSpPr/>
          <p:nvPr/>
        </p:nvSpPr>
        <p:spPr>
          <a:xfrm>
            <a:off x="4101604" y="2987808"/>
            <a:ext cx="925830" cy="1223010"/>
          </a:xfrm>
          <a:prstGeom prst="foldedCorne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XML</a:t>
            </a:r>
            <a:endParaRPr lang="en-US" dirty="0">
              <a:solidFill>
                <a:schemeClr val="tx1"/>
              </a:solidFill>
            </a:endParaRPr>
          </a:p>
        </p:txBody>
      </p:sp>
      <p:pic>
        <p:nvPicPr>
          <p:cNvPr id="107" name="Picture 106" descr="information_logo.jpg">
            <a:hlinkClick r:id="rId2"/>
          </p:cNvPr>
          <p:cNvPicPr>
            <a:picLocks noChangeAspect="1"/>
          </p:cNvPicPr>
          <p:nvPr/>
        </p:nvPicPr>
        <p:blipFill>
          <a:blip r:embed="rId3" cstate="print">
            <a:clrChange>
              <a:clrFrom>
                <a:srgbClr val="FFFFFF"/>
              </a:clrFrom>
              <a:clrTo>
                <a:srgbClr val="FFFFFF">
                  <a:alpha val="0"/>
                </a:srgbClr>
              </a:clrTo>
            </a:clrChange>
          </a:blip>
          <a:stretch>
            <a:fillRect/>
          </a:stretch>
        </p:blipFill>
        <p:spPr>
          <a:xfrm>
            <a:off x="460375" y="6291648"/>
            <a:ext cx="357797" cy="357797"/>
          </a:xfrm>
          <a:prstGeom prst="rect">
            <a:avLst/>
          </a:prstGeom>
        </p:spPr>
      </p:pic>
      <p:grpSp>
        <p:nvGrpSpPr>
          <p:cNvPr id="4" name="Group 72"/>
          <p:cNvGrpSpPr/>
          <p:nvPr/>
        </p:nvGrpSpPr>
        <p:grpSpPr>
          <a:xfrm>
            <a:off x="3577819" y="925236"/>
            <a:ext cx="838691" cy="1398422"/>
            <a:chOff x="7381375" y="2952205"/>
            <a:chExt cx="838691" cy="1398422"/>
          </a:xfrm>
        </p:grpSpPr>
        <p:sp>
          <p:nvSpPr>
            <p:cNvPr id="109" name="Flowchart: Multidocument 108"/>
            <p:cNvSpPr/>
            <p:nvPr/>
          </p:nvSpPr>
          <p:spPr>
            <a:xfrm>
              <a:off x="7402303" y="2952205"/>
              <a:ext cx="796834" cy="901337"/>
            </a:xfrm>
            <a:prstGeom prst="flowChartMultidocumen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2" name="TextBox 71"/>
            <p:cNvSpPr txBox="1"/>
            <p:nvPr/>
          </p:nvSpPr>
          <p:spPr>
            <a:xfrm>
              <a:off x="7381375" y="3827407"/>
              <a:ext cx="838691" cy="523220"/>
            </a:xfrm>
            <a:prstGeom prst="rect">
              <a:avLst/>
            </a:prstGeom>
            <a:noFill/>
          </p:spPr>
          <p:txBody>
            <a:bodyPr wrap="none" rtlCol="0">
              <a:spAutoFit/>
            </a:bodyPr>
            <a:lstStyle/>
            <a:p>
              <a:pPr algn="ctr"/>
              <a:r>
                <a:rPr lang="en-US" sz="1400" dirty="0" smtClean="0"/>
                <a:t>dataset /</a:t>
              </a:r>
            </a:p>
            <a:p>
              <a:pPr algn="ctr"/>
              <a:r>
                <a:rPr lang="en-US" sz="1400" dirty="0" smtClean="0"/>
                <a:t>resource</a:t>
              </a:r>
              <a:endParaRPr lang="en-US" sz="1400" dirty="0"/>
            </a:p>
          </p:txBody>
        </p:sp>
      </p:grpSp>
      <p:grpSp>
        <p:nvGrpSpPr>
          <p:cNvPr id="5" name="Group 79"/>
          <p:cNvGrpSpPr/>
          <p:nvPr/>
        </p:nvGrpSpPr>
        <p:grpSpPr>
          <a:xfrm>
            <a:off x="4741625" y="925236"/>
            <a:ext cx="796834" cy="1182979"/>
            <a:chOff x="7402303" y="2952205"/>
            <a:chExt cx="796834" cy="1182979"/>
          </a:xfrm>
        </p:grpSpPr>
        <p:sp>
          <p:nvSpPr>
            <p:cNvPr id="81" name="Flowchart: Multidocument 80"/>
            <p:cNvSpPr/>
            <p:nvPr/>
          </p:nvSpPr>
          <p:spPr>
            <a:xfrm>
              <a:off x="7402303" y="2952205"/>
              <a:ext cx="796834" cy="901337"/>
            </a:xfrm>
            <a:prstGeom prst="flowChartMultidocumen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8" name="TextBox 87"/>
            <p:cNvSpPr txBox="1"/>
            <p:nvPr/>
          </p:nvSpPr>
          <p:spPr>
            <a:xfrm>
              <a:off x="7466045" y="3827407"/>
              <a:ext cx="669349" cy="307777"/>
            </a:xfrm>
            <a:prstGeom prst="rect">
              <a:avLst/>
            </a:prstGeom>
            <a:noFill/>
          </p:spPr>
          <p:txBody>
            <a:bodyPr wrap="none" rtlCol="0">
              <a:spAutoFit/>
            </a:bodyPr>
            <a:lstStyle/>
            <a:p>
              <a:pPr algn="ctr"/>
              <a:r>
                <a:rPr lang="en-US" sz="1400" dirty="0" smtClean="0"/>
                <a:t>source</a:t>
              </a:r>
              <a:endParaRPr lang="en-US" sz="1400" dirty="0"/>
            </a:p>
          </p:txBody>
        </p:sp>
      </p:grpSp>
      <p:grpSp>
        <p:nvGrpSpPr>
          <p:cNvPr id="6" name="Group 88"/>
          <p:cNvGrpSpPr/>
          <p:nvPr/>
        </p:nvGrpSpPr>
        <p:grpSpPr>
          <a:xfrm>
            <a:off x="5715565" y="1279936"/>
            <a:ext cx="990784" cy="1613866"/>
            <a:chOff x="7305332" y="2952205"/>
            <a:chExt cx="990784" cy="1613866"/>
          </a:xfrm>
        </p:grpSpPr>
        <p:sp>
          <p:nvSpPr>
            <p:cNvPr id="96" name="Flowchart: Multidocument 95"/>
            <p:cNvSpPr/>
            <p:nvPr/>
          </p:nvSpPr>
          <p:spPr>
            <a:xfrm>
              <a:off x="7402303" y="2952205"/>
              <a:ext cx="796834" cy="901337"/>
            </a:xfrm>
            <a:prstGeom prst="flowChartMultidocumen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7" name="TextBox 96"/>
            <p:cNvSpPr txBox="1"/>
            <p:nvPr/>
          </p:nvSpPr>
          <p:spPr>
            <a:xfrm>
              <a:off x="7305332" y="3827407"/>
              <a:ext cx="990784" cy="738664"/>
            </a:xfrm>
            <a:prstGeom prst="rect">
              <a:avLst/>
            </a:prstGeom>
            <a:noFill/>
          </p:spPr>
          <p:txBody>
            <a:bodyPr wrap="none" rtlCol="0">
              <a:spAutoFit/>
            </a:bodyPr>
            <a:lstStyle/>
            <a:p>
              <a:pPr algn="ctr"/>
              <a:r>
                <a:rPr lang="en-US" sz="1400" dirty="0" smtClean="0"/>
                <a:t>keyword</a:t>
              </a:r>
            </a:p>
            <a:p>
              <a:pPr algn="ctr"/>
              <a:r>
                <a:rPr lang="en-US" sz="1400" dirty="0" smtClean="0"/>
                <a:t>thesaurus</a:t>
              </a:r>
            </a:p>
            <a:p>
              <a:pPr algn="ctr"/>
              <a:r>
                <a:rPr lang="en-US" sz="1400" dirty="0" smtClean="0">
                  <a:solidFill>
                    <a:srgbClr val="FF0000"/>
                  </a:solidFill>
                </a:rPr>
                <a:t>&amp; ontology</a:t>
              </a:r>
              <a:endParaRPr lang="en-US" sz="1400" dirty="0">
                <a:solidFill>
                  <a:srgbClr val="FF0000"/>
                </a:solidFill>
              </a:endParaRPr>
            </a:p>
          </p:txBody>
        </p:sp>
      </p:grpSp>
      <p:grpSp>
        <p:nvGrpSpPr>
          <p:cNvPr id="7" name="Group 103"/>
          <p:cNvGrpSpPr/>
          <p:nvPr/>
        </p:nvGrpSpPr>
        <p:grpSpPr>
          <a:xfrm>
            <a:off x="7798887" y="2011714"/>
            <a:ext cx="952119" cy="1398422"/>
            <a:chOff x="7324663" y="2952205"/>
            <a:chExt cx="952119" cy="1398422"/>
          </a:xfrm>
        </p:grpSpPr>
        <p:sp>
          <p:nvSpPr>
            <p:cNvPr id="105" name="Flowchart: Multidocument 104"/>
            <p:cNvSpPr/>
            <p:nvPr/>
          </p:nvSpPr>
          <p:spPr>
            <a:xfrm>
              <a:off x="7402303" y="2952205"/>
              <a:ext cx="796834" cy="901337"/>
            </a:xfrm>
            <a:prstGeom prst="flowChartMultidocumen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6" name="TextBox 105"/>
            <p:cNvSpPr txBox="1"/>
            <p:nvPr/>
          </p:nvSpPr>
          <p:spPr>
            <a:xfrm>
              <a:off x="7324663" y="3827407"/>
              <a:ext cx="952119" cy="523220"/>
            </a:xfrm>
            <a:prstGeom prst="rect">
              <a:avLst/>
            </a:prstGeom>
            <a:noFill/>
          </p:spPr>
          <p:txBody>
            <a:bodyPr wrap="none" rtlCol="0">
              <a:spAutoFit/>
            </a:bodyPr>
            <a:lstStyle/>
            <a:p>
              <a:pPr algn="ctr"/>
              <a:r>
                <a:rPr lang="en-US" sz="1400" dirty="0" smtClean="0"/>
                <a:t>evaluation</a:t>
              </a:r>
            </a:p>
            <a:p>
              <a:pPr algn="ctr"/>
              <a:r>
                <a:rPr lang="en-US" sz="1400" dirty="0" smtClean="0"/>
                <a:t>procedure</a:t>
              </a:r>
              <a:endParaRPr lang="en-US" sz="1400" dirty="0"/>
            </a:p>
          </p:txBody>
        </p:sp>
      </p:grpSp>
      <p:grpSp>
        <p:nvGrpSpPr>
          <p:cNvPr id="8" name="Group 107"/>
          <p:cNvGrpSpPr/>
          <p:nvPr/>
        </p:nvGrpSpPr>
        <p:grpSpPr>
          <a:xfrm>
            <a:off x="305986" y="2011714"/>
            <a:ext cx="1103251" cy="1398422"/>
            <a:chOff x="7249100" y="2952205"/>
            <a:chExt cx="1103251" cy="1398422"/>
          </a:xfrm>
        </p:grpSpPr>
        <p:sp>
          <p:nvSpPr>
            <p:cNvPr id="110" name="Flowchart: Multidocument 109"/>
            <p:cNvSpPr/>
            <p:nvPr/>
          </p:nvSpPr>
          <p:spPr>
            <a:xfrm>
              <a:off x="7402303" y="2952205"/>
              <a:ext cx="796834" cy="901337"/>
            </a:xfrm>
            <a:prstGeom prst="flowChartMultidocumen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1" name="TextBox 110"/>
            <p:cNvSpPr txBox="1"/>
            <p:nvPr/>
          </p:nvSpPr>
          <p:spPr>
            <a:xfrm>
              <a:off x="7249100" y="3827407"/>
              <a:ext cx="1103251" cy="523220"/>
            </a:xfrm>
            <a:prstGeom prst="rect">
              <a:avLst/>
            </a:prstGeom>
            <a:noFill/>
          </p:spPr>
          <p:txBody>
            <a:bodyPr wrap="none" rtlCol="0">
              <a:spAutoFit/>
            </a:bodyPr>
            <a:lstStyle/>
            <a:p>
              <a:pPr algn="ctr"/>
              <a:r>
                <a:rPr lang="en-US" sz="1400" dirty="0" smtClean="0"/>
                <a:t>standard</a:t>
              </a:r>
            </a:p>
            <a:p>
              <a:pPr algn="ctr"/>
              <a:r>
                <a:rPr lang="en-US" sz="1400" dirty="0" smtClean="0"/>
                <a:t>specification</a:t>
              </a:r>
              <a:endParaRPr lang="en-US" sz="1400" dirty="0"/>
            </a:p>
          </p:txBody>
        </p:sp>
      </p:grpSp>
      <p:grpSp>
        <p:nvGrpSpPr>
          <p:cNvPr id="9" name="Group 111"/>
          <p:cNvGrpSpPr/>
          <p:nvPr/>
        </p:nvGrpSpPr>
        <p:grpSpPr>
          <a:xfrm>
            <a:off x="1499945" y="1700831"/>
            <a:ext cx="893578" cy="1182979"/>
            <a:chOff x="7353935" y="2952205"/>
            <a:chExt cx="893578" cy="1182979"/>
          </a:xfrm>
        </p:grpSpPr>
        <p:sp>
          <p:nvSpPr>
            <p:cNvPr id="113" name="Flowchart: Multidocument 112"/>
            <p:cNvSpPr/>
            <p:nvPr/>
          </p:nvSpPr>
          <p:spPr>
            <a:xfrm>
              <a:off x="7402303" y="2952205"/>
              <a:ext cx="796834" cy="901337"/>
            </a:xfrm>
            <a:prstGeom prst="flowChartMultidocumen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4" name="TextBox 113"/>
            <p:cNvSpPr txBox="1"/>
            <p:nvPr/>
          </p:nvSpPr>
          <p:spPr>
            <a:xfrm>
              <a:off x="7353935" y="3827407"/>
              <a:ext cx="893578" cy="307777"/>
            </a:xfrm>
            <a:prstGeom prst="rect">
              <a:avLst/>
            </a:prstGeom>
            <a:noFill/>
          </p:spPr>
          <p:txBody>
            <a:bodyPr wrap="none" rtlCol="0">
              <a:spAutoFit/>
            </a:bodyPr>
            <a:lstStyle/>
            <a:p>
              <a:pPr algn="ctr"/>
              <a:r>
                <a:rPr lang="en-US" sz="1400" dirty="0" smtClean="0"/>
                <a:t>algorithm</a:t>
              </a:r>
              <a:endParaRPr lang="en-US" sz="1400" dirty="0"/>
            </a:p>
          </p:txBody>
        </p:sp>
      </p:grpSp>
      <p:grpSp>
        <p:nvGrpSpPr>
          <p:cNvPr id="10" name="Group 114"/>
          <p:cNvGrpSpPr/>
          <p:nvPr/>
        </p:nvGrpSpPr>
        <p:grpSpPr>
          <a:xfrm>
            <a:off x="6893557" y="1683739"/>
            <a:ext cx="796834" cy="1398422"/>
            <a:chOff x="7402303" y="2952205"/>
            <a:chExt cx="796834" cy="1398422"/>
          </a:xfrm>
        </p:grpSpPr>
        <p:sp>
          <p:nvSpPr>
            <p:cNvPr id="116" name="Flowchart: Multidocument 115"/>
            <p:cNvSpPr/>
            <p:nvPr/>
          </p:nvSpPr>
          <p:spPr>
            <a:xfrm>
              <a:off x="7402303" y="2952205"/>
              <a:ext cx="796834" cy="901337"/>
            </a:xfrm>
            <a:prstGeom prst="flowChartMultidocumen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7" name="TextBox 116"/>
            <p:cNvSpPr txBox="1"/>
            <p:nvPr/>
          </p:nvSpPr>
          <p:spPr>
            <a:xfrm>
              <a:off x="7443354" y="3827407"/>
              <a:ext cx="714746" cy="523220"/>
            </a:xfrm>
            <a:prstGeom prst="rect">
              <a:avLst/>
            </a:prstGeom>
            <a:noFill/>
          </p:spPr>
          <p:txBody>
            <a:bodyPr wrap="none" rtlCol="0">
              <a:spAutoFit/>
            </a:bodyPr>
            <a:lstStyle/>
            <a:p>
              <a:pPr algn="ctr"/>
              <a:r>
                <a:rPr lang="en-US" sz="1400" dirty="0" smtClean="0"/>
                <a:t>feature</a:t>
              </a:r>
            </a:p>
            <a:p>
              <a:pPr algn="ctr"/>
              <a:r>
                <a:rPr lang="en-US" sz="1400" dirty="0" smtClean="0"/>
                <a:t>catalog</a:t>
              </a:r>
              <a:endParaRPr lang="en-US" sz="1400" dirty="0"/>
            </a:p>
          </p:txBody>
        </p:sp>
      </p:grpSp>
      <p:grpSp>
        <p:nvGrpSpPr>
          <p:cNvPr id="11" name="Group 117"/>
          <p:cNvGrpSpPr/>
          <p:nvPr/>
        </p:nvGrpSpPr>
        <p:grpSpPr>
          <a:xfrm>
            <a:off x="2492723" y="1280223"/>
            <a:ext cx="994247" cy="1398422"/>
            <a:chOff x="7303604" y="2952205"/>
            <a:chExt cx="994247" cy="1398422"/>
          </a:xfrm>
        </p:grpSpPr>
        <p:sp>
          <p:nvSpPr>
            <p:cNvPr id="119" name="Flowchart: Multidocument 118"/>
            <p:cNvSpPr/>
            <p:nvPr/>
          </p:nvSpPr>
          <p:spPr>
            <a:xfrm>
              <a:off x="7402303" y="2952205"/>
              <a:ext cx="796834" cy="901337"/>
            </a:xfrm>
            <a:prstGeom prst="flowChartMultidocumen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0" name="TextBox 119"/>
            <p:cNvSpPr txBox="1"/>
            <p:nvPr/>
          </p:nvSpPr>
          <p:spPr>
            <a:xfrm>
              <a:off x="7303604" y="3827407"/>
              <a:ext cx="994247" cy="523220"/>
            </a:xfrm>
            <a:prstGeom prst="rect">
              <a:avLst/>
            </a:prstGeom>
            <a:noFill/>
          </p:spPr>
          <p:txBody>
            <a:bodyPr wrap="none" rtlCol="0">
              <a:spAutoFit/>
            </a:bodyPr>
            <a:lstStyle/>
            <a:p>
              <a:pPr algn="ctr"/>
              <a:r>
                <a:rPr lang="en-US" sz="1400" dirty="0" smtClean="0"/>
                <a:t>application</a:t>
              </a:r>
            </a:p>
            <a:p>
              <a:pPr algn="ctr"/>
              <a:r>
                <a:rPr lang="en-US" sz="1400" dirty="0" smtClean="0"/>
                <a:t>schema</a:t>
              </a:r>
              <a:endParaRPr lang="en-US" sz="1400" dirty="0"/>
            </a:p>
          </p:txBody>
        </p:sp>
      </p:grpSp>
      <p:grpSp>
        <p:nvGrpSpPr>
          <p:cNvPr id="29" name="Group 79"/>
          <p:cNvGrpSpPr/>
          <p:nvPr/>
        </p:nvGrpSpPr>
        <p:grpSpPr>
          <a:xfrm>
            <a:off x="4656276" y="5038219"/>
            <a:ext cx="886204" cy="1398422"/>
            <a:chOff x="7357622" y="2952205"/>
            <a:chExt cx="886204" cy="1398422"/>
          </a:xfrm>
        </p:grpSpPr>
        <p:sp>
          <p:nvSpPr>
            <p:cNvPr id="30" name="Flowchart: Multidocument 29"/>
            <p:cNvSpPr/>
            <p:nvPr/>
          </p:nvSpPr>
          <p:spPr>
            <a:xfrm>
              <a:off x="7402303" y="2952205"/>
              <a:ext cx="796834" cy="901337"/>
            </a:xfrm>
            <a:prstGeom prst="flowChartMultidocumen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 name="TextBox 30"/>
            <p:cNvSpPr txBox="1"/>
            <p:nvPr/>
          </p:nvSpPr>
          <p:spPr>
            <a:xfrm>
              <a:off x="7357622" y="3827407"/>
              <a:ext cx="886204" cy="523220"/>
            </a:xfrm>
            <a:prstGeom prst="rect">
              <a:avLst/>
            </a:prstGeom>
            <a:noFill/>
            <a:ln>
              <a:noFill/>
            </a:ln>
          </p:spPr>
          <p:txBody>
            <a:bodyPr wrap="none" rtlCol="0">
              <a:spAutoFit/>
            </a:bodyPr>
            <a:lstStyle/>
            <a:p>
              <a:pPr algn="ctr"/>
              <a:r>
                <a:rPr lang="en-US" sz="1400" dirty="0" smtClean="0"/>
                <a:t>alternate</a:t>
              </a:r>
            </a:p>
            <a:p>
              <a:pPr algn="ctr"/>
              <a:r>
                <a:rPr lang="en-US" sz="1400" dirty="0" smtClean="0"/>
                <a:t>metadata</a:t>
              </a:r>
              <a:endParaRPr lang="en-US" sz="1400" dirty="0"/>
            </a:p>
          </p:txBody>
        </p:sp>
      </p:grpSp>
      <p:grpSp>
        <p:nvGrpSpPr>
          <p:cNvPr id="32" name="Group 79"/>
          <p:cNvGrpSpPr/>
          <p:nvPr/>
        </p:nvGrpSpPr>
        <p:grpSpPr>
          <a:xfrm>
            <a:off x="5697649" y="4116073"/>
            <a:ext cx="886204" cy="1613866"/>
            <a:chOff x="7357622" y="2952205"/>
            <a:chExt cx="886204" cy="1613866"/>
          </a:xfrm>
        </p:grpSpPr>
        <p:sp>
          <p:nvSpPr>
            <p:cNvPr id="33" name="Flowchart: Multidocument 32"/>
            <p:cNvSpPr/>
            <p:nvPr/>
          </p:nvSpPr>
          <p:spPr>
            <a:xfrm>
              <a:off x="7402303" y="2952205"/>
              <a:ext cx="796834" cy="901337"/>
            </a:xfrm>
            <a:prstGeom prst="flowChartMultidocumen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4" name="TextBox 33"/>
            <p:cNvSpPr txBox="1"/>
            <p:nvPr/>
          </p:nvSpPr>
          <p:spPr>
            <a:xfrm>
              <a:off x="7357622" y="3827407"/>
              <a:ext cx="886204" cy="738664"/>
            </a:xfrm>
            <a:prstGeom prst="rect">
              <a:avLst/>
            </a:prstGeom>
            <a:noFill/>
            <a:ln>
              <a:noFill/>
            </a:ln>
          </p:spPr>
          <p:txBody>
            <a:bodyPr wrap="none" rtlCol="0">
              <a:spAutoFit/>
            </a:bodyPr>
            <a:lstStyle/>
            <a:p>
              <a:pPr algn="ctr"/>
              <a:r>
                <a:rPr lang="en-US" sz="1400" dirty="0" smtClean="0"/>
                <a:t>metadata</a:t>
              </a:r>
            </a:p>
            <a:p>
              <a:pPr algn="ctr"/>
              <a:r>
                <a:rPr lang="en-US" sz="1400" dirty="0" smtClean="0"/>
                <a:t>&amp; service</a:t>
              </a:r>
            </a:p>
            <a:p>
              <a:pPr algn="ctr"/>
              <a:r>
                <a:rPr lang="en-US" sz="1400" dirty="0" smtClean="0"/>
                <a:t>standard</a:t>
              </a:r>
              <a:endParaRPr lang="en-US" sz="1400" dirty="0"/>
            </a:p>
          </p:txBody>
        </p:sp>
      </p:grpSp>
      <p:grpSp>
        <p:nvGrpSpPr>
          <p:cNvPr id="35" name="Group 79"/>
          <p:cNvGrpSpPr/>
          <p:nvPr/>
        </p:nvGrpSpPr>
        <p:grpSpPr>
          <a:xfrm>
            <a:off x="6547869" y="5038219"/>
            <a:ext cx="1368708" cy="1613866"/>
            <a:chOff x="7116371" y="2952205"/>
            <a:chExt cx="1368708" cy="1613866"/>
          </a:xfrm>
        </p:grpSpPr>
        <p:sp>
          <p:nvSpPr>
            <p:cNvPr id="36" name="Flowchart: Multidocument 35"/>
            <p:cNvSpPr/>
            <p:nvPr/>
          </p:nvSpPr>
          <p:spPr>
            <a:xfrm>
              <a:off x="7402303" y="2952205"/>
              <a:ext cx="796834" cy="901337"/>
            </a:xfrm>
            <a:prstGeom prst="flowChartMultidocumen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7" name="TextBox 36"/>
            <p:cNvSpPr txBox="1"/>
            <p:nvPr/>
          </p:nvSpPr>
          <p:spPr>
            <a:xfrm>
              <a:off x="7116371" y="3827407"/>
              <a:ext cx="1368708" cy="738664"/>
            </a:xfrm>
            <a:prstGeom prst="rect">
              <a:avLst/>
            </a:prstGeom>
            <a:noFill/>
            <a:ln>
              <a:noFill/>
            </a:ln>
          </p:spPr>
          <p:txBody>
            <a:bodyPr wrap="none" rtlCol="0">
              <a:spAutoFit/>
            </a:bodyPr>
            <a:lstStyle/>
            <a:p>
              <a:pPr algn="ctr"/>
              <a:r>
                <a:rPr lang="en-US" sz="1400" dirty="0" smtClean="0"/>
                <a:t>associated</a:t>
              </a:r>
            </a:p>
            <a:p>
              <a:pPr algn="ctr"/>
              <a:r>
                <a:rPr lang="en-US" sz="1400" dirty="0" smtClean="0"/>
                <a:t>resource</a:t>
              </a:r>
            </a:p>
            <a:p>
              <a:pPr algn="ctr"/>
              <a:r>
                <a:rPr lang="en-US" sz="1400" dirty="0" smtClean="0"/>
                <a:t>name/metadata</a:t>
              </a:r>
            </a:p>
          </p:txBody>
        </p:sp>
      </p:grpSp>
      <p:grpSp>
        <p:nvGrpSpPr>
          <p:cNvPr id="38" name="Group 79"/>
          <p:cNvGrpSpPr/>
          <p:nvPr/>
        </p:nvGrpSpPr>
        <p:grpSpPr>
          <a:xfrm>
            <a:off x="2317087" y="4223795"/>
            <a:ext cx="1304461" cy="1398422"/>
            <a:chOff x="7148496" y="2952205"/>
            <a:chExt cx="1304461" cy="1398422"/>
          </a:xfrm>
        </p:grpSpPr>
        <p:sp>
          <p:nvSpPr>
            <p:cNvPr id="39" name="Flowchart: Multidocument 38"/>
            <p:cNvSpPr/>
            <p:nvPr/>
          </p:nvSpPr>
          <p:spPr>
            <a:xfrm>
              <a:off x="7402303" y="2952205"/>
              <a:ext cx="796834" cy="901337"/>
            </a:xfrm>
            <a:prstGeom prst="flowChartMultidocumen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 name="TextBox 39"/>
            <p:cNvSpPr txBox="1"/>
            <p:nvPr/>
          </p:nvSpPr>
          <p:spPr>
            <a:xfrm>
              <a:off x="7148496" y="3827407"/>
              <a:ext cx="1304461" cy="523220"/>
            </a:xfrm>
            <a:prstGeom prst="rect">
              <a:avLst/>
            </a:prstGeom>
            <a:noFill/>
            <a:ln>
              <a:noFill/>
            </a:ln>
          </p:spPr>
          <p:txBody>
            <a:bodyPr wrap="none" rtlCol="0">
              <a:spAutoFit/>
            </a:bodyPr>
            <a:lstStyle/>
            <a:p>
              <a:pPr algn="ctr"/>
              <a:r>
                <a:rPr lang="en-US" sz="1400" dirty="0" smtClean="0"/>
                <a:t>additional</a:t>
              </a:r>
            </a:p>
            <a:p>
              <a:pPr algn="ctr"/>
              <a:r>
                <a:rPr lang="en-US" sz="1400" dirty="0" smtClean="0"/>
                <a:t>documentation</a:t>
              </a:r>
            </a:p>
          </p:txBody>
        </p:sp>
      </p:grpSp>
      <p:grpSp>
        <p:nvGrpSpPr>
          <p:cNvPr id="41" name="Group 79"/>
          <p:cNvGrpSpPr/>
          <p:nvPr/>
        </p:nvGrpSpPr>
        <p:grpSpPr>
          <a:xfrm>
            <a:off x="339217" y="4223795"/>
            <a:ext cx="988604" cy="1398422"/>
            <a:chOff x="7306424" y="2952205"/>
            <a:chExt cx="988604" cy="1398422"/>
          </a:xfrm>
        </p:grpSpPr>
        <p:sp>
          <p:nvSpPr>
            <p:cNvPr id="42" name="Flowchart: Multidocument 41"/>
            <p:cNvSpPr/>
            <p:nvPr/>
          </p:nvSpPr>
          <p:spPr>
            <a:xfrm>
              <a:off x="7402303" y="2952205"/>
              <a:ext cx="796834" cy="901337"/>
            </a:xfrm>
            <a:prstGeom prst="flowChartMultidocumen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3" name="TextBox 42"/>
            <p:cNvSpPr txBox="1"/>
            <p:nvPr/>
          </p:nvSpPr>
          <p:spPr>
            <a:xfrm>
              <a:off x="7306424" y="3827407"/>
              <a:ext cx="988604" cy="523220"/>
            </a:xfrm>
            <a:prstGeom prst="rect">
              <a:avLst/>
            </a:prstGeom>
            <a:noFill/>
            <a:ln>
              <a:noFill/>
            </a:ln>
          </p:spPr>
          <p:txBody>
            <a:bodyPr wrap="none" rtlCol="0">
              <a:spAutoFit/>
            </a:bodyPr>
            <a:lstStyle/>
            <a:p>
              <a:pPr algn="ctr"/>
              <a:r>
                <a:rPr lang="en-US" sz="1400" dirty="0" smtClean="0"/>
                <a:t>constraints</a:t>
              </a:r>
            </a:p>
            <a:p>
              <a:pPr algn="ctr"/>
              <a:r>
                <a:rPr lang="en-US" sz="1400" dirty="0" smtClean="0"/>
                <a:t>reference</a:t>
              </a:r>
              <a:endParaRPr lang="en-US" sz="1400" dirty="0"/>
            </a:p>
          </p:txBody>
        </p:sp>
      </p:grpSp>
      <p:grpSp>
        <p:nvGrpSpPr>
          <p:cNvPr id="44" name="Group 79"/>
          <p:cNvGrpSpPr/>
          <p:nvPr/>
        </p:nvGrpSpPr>
        <p:grpSpPr>
          <a:xfrm>
            <a:off x="7844965" y="4223795"/>
            <a:ext cx="886205" cy="1398422"/>
            <a:chOff x="7357618" y="2952205"/>
            <a:chExt cx="886205" cy="1398422"/>
          </a:xfrm>
        </p:grpSpPr>
        <p:sp>
          <p:nvSpPr>
            <p:cNvPr id="45" name="Flowchart: Multidocument 44"/>
            <p:cNvSpPr/>
            <p:nvPr/>
          </p:nvSpPr>
          <p:spPr>
            <a:xfrm>
              <a:off x="7402303" y="2952205"/>
              <a:ext cx="796834" cy="901337"/>
            </a:xfrm>
            <a:prstGeom prst="flowChartMultidocumen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6" name="TextBox 45"/>
            <p:cNvSpPr txBox="1"/>
            <p:nvPr/>
          </p:nvSpPr>
          <p:spPr>
            <a:xfrm>
              <a:off x="7357618" y="3827407"/>
              <a:ext cx="886205" cy="523220"/>
            </a:xfrm>
            <a:prstGeom prst="rect">
              <a:avLst/>
            </a:prstGeom>
            <a:noFill/>
            <a:ln>
              <a:noFill/>
            </a:ln>
          </p:spPr>
          <p:txBody>
            <a:bodyPr wrap="none" rtlCol="0">
              <a:spAutoFit/>
            </a:bodyPr>
            <a:lstStyle/>
            <a:p>
              <a:pPr algn="ctr"/>
              <a:r>
                <a:rPr lang="en-US" sz="1400" dirty="0" smtClean="0"/>
                <a:t>source</a:t>
              </a:r>
            </a:p>
            <a:p>
              <a:pPr algn="ctr"/>
              <a:r>
                <a:rPr lang="en-US" sz="1400" dirty="0" smtClean="0"/>
                <a:t>metadata</a:t>
              </a:r>
              <a:endParaRPr lang="en-US" sz="1400" dirty="0"/>
            </a:p>
          </p:txBody>
        </p:sp>
      </p:grpSp>
      <p:grpSp>
        <p:nvGrpSpPr>
          <p:cNvPr id="47" name="Group 79"/>
          <p:cNvGrpSpPr/>
          <p:nvPr/>
        </p:nvGrpSpPr>
        <p:grpSpPr>
          <a:xfrm>
            <a:off x="1229045" y="5038219"/>
            <a:ext cx="1304461" cy="1613866"/>
            <a:chOff x="7148495" y="2952205"/>
            <a:chExt cx="1304461" cy="1613866"/>
          </a:xfrm>
        </p:grpSpPr>
        <p:sp>
          <p:nvSpPr>
            <p:cNvPr id="48" name="Flowchart: Multidocument 47"/>
            <p:cNvSpPr/>
            <p:nvPr/>
          </p:nvSpPr>
          <p:spPr>
            <a:xfrm>
              <a:off x="7402303" y="2952205"/>
              <a:ext cx="796834" cy="901337"/>
            </a:xfrm>
            <a:prstGeom prst="flowChartMultidocumen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9" name="TextBox 48"/>
            <p:cNvSpPr txBox="1"/>
            <p:nvPr/>
          </p:nvSpPr>
          <p:spPr>
            <a:xfrm>
              <a:off x="7148495" y="3827407"/>
              <a:ext cx="1304461" cy="738664"/>
            </a:xfrm>
            <a:prstGeom prst="rect">
              <a:avLst/>
            </a:prstGeom>
            <a:noFill/>
            <a:ln>
              <a:noFill/>
            </a:ln>
          </p:spPr>
          <p:txBody>
            <a:bodyPr wrap="none" rtlCol="0">
              <a:spAutoFit/>
            </a:bodyPr>
            <a:lstStyle/>
            <a:p>
              <a:pPr algn="ctr"/>
              <a:r>
                <a:rPr lang="en-US" sz="1400" dirty="0" smtClean="0"/>
                <a:t>process</a:t>
              </a:r>
            </a:p>
            <a:p>
              <a:pPr algn="ctr"/>
              <a:r>
                <a:rPr lang="en-US" sz="1400" dirty="0" smtClean="0"/>
                <a:t>reference &amp;</a:t>
              </a:r>
            </a:p>
            <a:p>
              <a:pPr algn="ctr"/>
              <a:r>
                <a:rPr lang="en-US" sz="1400" dirty="0" smtClean="0"/>
                <a:t>documentation</a:t>
              </a:r>
              <a:endParaRPr lang="en-US" sz="1400" dirty="0"/>
            </a:p>
          </p:txBody>
        </p:sp>
      </p:grpSp>
      <p:grpSp>
        <p:nvGrpSpPr>
          <p:cNvPr id="50" name="Group 79"/>
          <p:cNvGrpSpPr/>
          <p:nvPr/>
        </p:nvGrpSpPr>
        <p:grpSpPr>
          <a:xfrm>
            <a:off x="3600603" y="5038219"/>
            <a:ext cx="882357" cy="1398422"/>
            <a:chOff x="7359546" y="2952205"/>
            <a:chExt cx="882357" cy="1398422"/>
          </a:xfrm>
        </p:grpSpPr>
        <p:sp>
          <p:nvSpPr>
            <p:cNvPr id="51" name="Flowchart: Multidocument 50"/>
            <p:cNvSpPr/>
            <p:nvPr/>
          </p:nvSpPr>
          <p:spPr>
            <a:xfrm>
              <a:off x="7402303" y="2952205"/>
              <a:ext cx="796834" cy="901337"/>
            </a:xfrm>
            <a:prstGeom prst="flowChartMultidocumen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2" name="TextBox 51"/>
            <p:cNvSpPr txBox="1"/>
            <p:nvPr/>
          </p:nvSpPr>
          <p:spPr>
            <a:xfrm>
              <a:off x="7359546" y="3827407"/>
              <a:ext cx="882357" cy="523220"/>
            </a:xfrm>
            <a:prstGeom prst="rect">
              <a:avLst/>
            </a:prstGeom>
            <a:noFill/>
            <a:ln>
              <a:noFill/>
            </a:ln>
          </p:spPr>
          <p:txBody>
            <a:bodyPr wrap="none" rtlCol="0">
              <a:spAutoFit/>
            </a:bodyPr>
            <a:lstStyle/>
            <a:p>
              <a:pPr algn="ctr"/>
              <a:r>
                <a:rPr lang="en-US" sz="1400" dirty="0" smtClean="0"/>
                <a:t>software</a:t>
              </a:r>
            </a:p>
            <a:p>
              <a:pPr algn="ctr"/>
              <a:r>
                <a:rPr lang="en-US" sz="1400" dirty="0" smtClean="0"/>
                <a:t>reference</a:t>
              </a:r>
              <a:endParaRPr lang="en-US" sz="1400" dirty="0"/>
            </a:p>
          </p:txBody>
        </p:sp>
      </p:grpSp>
      <p:grpSp>
        <p:nvGrpSpPr>
          <p:cNvPr id="54" name="Group 79"/>
          <p:cNvGrpSpPr/>
          <p:nvPr/>
        </p:nvGrpSpPr>
        <p:grpSpPr>
          <a:xfrm>
            <a:off x="6833806" y="3274343"/>
            <a:ext cx="796834" cy="1398422"/>
            <a:chOff x="7402303" y="2952205"/>
            <a:chExt cx="796834" cy="1398422"/>
          </a:xfrm>
        </p:grpSpPr>
        <p:sp>
          <p:nvSpPr>
            <p:cNvPr id="55" name="Flowchart: Multidocument 54"/>
            <p:cNvSpPr/>
            <p:nvPr/>
          </p:nvSpPr>
          <p:spPr>
            <a:xfrm>
              <a:off x="7402303" y="2952205"/>
              <a:ext cx="796834" cy="901337"/>
            </a:xfrm>
            <a:prstGeom prst="flowChartMultidocumen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6" name="TextBox 55"/>
            <p:cNvSpPr txBox="1"/>
            <p:nvPr/>
          </p:nvSpPr>
          <p:spPr>
            <a:xfrm>
              <a:off x="7443347" y="3827407"/>
              <a:ext cx="714747" cy="523220"/>
            </a:xfrm>
            <a:prstGeom prst="rect">
              <a:avLst/>
            </a:prstGeom>
            <a:noFill/>
            <a:ln>
              <a:noFill/>
            </a:ln>
          </p:spPr>
          <p:txBody>
            <a:bodyPr wrap="none" rtlCol="0">
              <a:spAutoFit/>
            </a:bodyPr>
            <a:lstStyle/>
            <a:p>
              <a:pPr algn="ctr"/>
              <a:r>
                <a:rPr lang="en-US" sz="1400" dirty="0" smtClean="0"/>
                <a:t>feature</a:t>
              </a:r>
            </a:p>
            <a:p>
              <a:pPr algn="ctr"/>
              <a:r>
                <a:rPr lang="en-US" sz="1400" dirty="0" smtClean="0"/>
                <a:t>catalog</a:t>
              </a:r>
              <a:endParaRPr lang="en-US" sz="1400" dirty="0"/>
            </a:p>
          </p:txBody>
        </p:sp>
      </p:grpSp>
      <p:grpSp>
        <p:nvGrpSpPr>
          <p:cNvPr id="57" name="Group 79"/>
          <p:cNvGrpSpPr/>
          <p:nvPr/>
        </p:nvGrpSpPr>
        <p:grpSpPr>
          <a:xfrm>
            <a:off x="1329649" y="3274343"/>
            <a:ext cx="1103252" cy="1398422"/>
            <a:chOff x="7249095" y="2952205"/>
            <a:chExt cx="1103252" cy="1398422"/>
          </a:xfrm>
        </p:grpSpPr>
        <p:sp>
          <p:nvSpPr>
            <p:cNvPr id="58" name="Flowchart: Multidocument 57"/>
            <p:cNvSpPr/>
            <p:nvPr/>
          </p:nvSpPr>
          <p:spPr>
            <a:xfrm>
              <a:off x="7402303" y="2952205"/>
              <a:ext cx="796834" cy="901337"/>
            </a:xfrm>
            <a:prstGeom prst="flowChartMultidocumen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9" name="TextBox 58"/>
            <p:cNvSpPr txBox="1"/>
            <p:nvPr/>
          </p:nvSpPr>
          <p:spPr>
            <a:xfrm>
              <a:off x="7249095" y="3827407"/>
              <a:ext cx="1103252" cy="523220"/>
            </a:xfrm>
            <a:prstGeom prst="rect">
              <a:avLst/>
            </a:prstGeom>
            <a:noFill/>
            <a:ln>
              <a:noFill/>
            </a:ln>
          </p:spPr>
          <p:txBody>
            <a:bodyPr wrap="none" rtlCol="0">
              <a:spAutoFit/>
            </a:bodyPr>
            <a:lstStyle/>
            <a:p>
              <a:pPr algn="ctr"/>
              <a:r>
                <a:rPr lang="en-US" sz="1400" dirty="0" smtClean="0"/>
                <a:t>format</a:t>
              </a:r>
            </a:p>
            <a:p>
              <a:pPr algn="ctr"/>
              <a:r>
                <a:rPr lang="en-US" sz="1400" dirty="0" smtClean="0"/>
                <a:t>specification</a:t>
              </a:r>
              <a:endParaRPr lang="en-US" sz="1400" dirty="0"/>
            </a:p>
          </p:txBody>
        </p:sp>
      </p:grpSp>
      <p:sp>
        <p:nvSpPr>
          <p:cNvPr id="13" name="TextBox 12"/>
          <p:cNvSpPr txBox="1"/>
          <p:nvPr/>
        </p:nvSpPr>
        <p:spPr>
          <a:xfrm>
            <a:off x="6056445" y="508631"/>
            <a:ext cx="2780185" cy="584775"/>
          </a:xfrm>
          <a:prstGeom prst="rect">
            <a:avLst/>
          </a:prstGeom>
          <a:noFill/>
        </p:spPr>
        <p:txBody>
          <a:bodyPr wrap="none" rtlCol="0">
            <a:spAutoFit/>
          </a:bodyPr>
          <a:lstStyle/>
          <a:p>
            <a:r>
              <a:rPr lang="en-US" sz="3200" dirty="0" smtClean="0"/>
              <a:t>Documentation</a:t>
            </a:r>
            <a:endParaRPr lang="en-US" sz="3200" dirty="0"/>
          </a:p>
        </p:txBody>
      </p:sp>
    </p:spTree>
    <p:extLst>
      <p:ext uri="{BB962C8B-B14F-4D97-AF65-F5344CB8AC3E}">
        <p14:creationId xmlns:p14="http://schemas.microsoft.com/office/powerpoint/2010/main" val="330535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par>
                                <p:cTn id="16" presetID="9"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dissolve">
                                      <p:cBhvr>
                                        <p:cTn id="21" dur="500"/>
                                        <p:tgtEl>
                                          <p:spTgt spid="9"/>
                                        </p:tgtEl>
                                      </p:cBhvr>
                                    </p:animEffect>
                                  </p:childTnLst>
                                </p:cTn>
                              </p:par>
                              <p:par>
                                <p:cTn id="22" presetID="9"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dissolve">
                                      <p:cBhvr>
                                        <p:cTn id="24" dur="500"/>
                                        <p:tgtEl>
                                          <p:spTgt spid="10"/>
                                        </p:tgtEl>
                                      </p:cBhvr>
                                    </p:animEffect>
                                  </p:childTnLst>
                                </p:cTn>
                              </p:par>
                              <p:par>
                                <p:cTn id="25" presetID="9"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par>
                                <p:cTn id="28" presetID="10"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9"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dissolve">
                                      <p:cBhvr>
                                        <p:cTn id="33" dur="500"/>
                                        <p:tgtEl>
                                          <p:spTgt spid="7"/>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dissolv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dissolve">
                                      <p:cBhvr>
                                        <p:cTn id="41" dur="500"/>
                                        <p:tgtEl>
                                          <p:spTgt spid="57"/>
                                        </p:tgtEl>
                                      </p:cBhvr>
                                    </p:animEffect>
                                  </p:childTnLst>
                                </p:cTn>
                              </p:par>
                              <p:par>
                                <p:cTn id="42" presetID="9" presetClass="entr" presetSubtype="0" fill="hold" nodeType="with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dissolve">
                                      <p:cBhvr>
                                        <p:cTn id="44" dur="500"/>
                                        <p:tgtEl>
                                          <p:spTgt spid="54"/>
                                        </p:tgtEl>
                                      </p:cBhvr>
                                    </p:animEffect>
                                  </p:childTnLst>
                                </p:cTn>
                              </p:par>
                              <p:par>
                                <p:cTn id="45" presetID="9" presetClass="entr" presetSubtype="0"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dissolve">
                                      <p:cBhvr>
                                        <p:cTn id="47" dur="500"/>
                                        <p:tgtEl>
                                          <p:spTgt spid="41"/>
                                        </p:tgtEl>
                                      </p:cBhvr>
                                    </p:animEffect>
                                  </p:childTnLst>
                                </p:cTn>
                              </p:par>
                              <p:par>
                                <p:cTn id="48" presetID="9" presetClass="entr" presetSubtype="0" fill="hold"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dissolve">
                                      <p:cBhvr>
                                        <p:cTn id="50" dur="500"/>
                                        <p:tgtEl>
                                          <p:spTgt spid="38"/>
                                        </p:tgtEl>
                                      </p:cBhvr>
                                    </p:animEffect>
                                  </p:childTnLst>
                                </p:cTn>
                              </p:par>
                              <p:par>
                                <p:cTn id="51" presetID="9" presetClass="entr" presetSubtype="0"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dissolve">
                                      <p:cBhvr>
                                        <p:cTn id="53" dur="500"/>
                                        <p:tgtEl>
                                          <p:spTgt spid="32"/>
                                        </p:tgtEl>
                                      </p:cBhvr>
                                    </p:animEffect>
                                  </p:childTnLst>
                                </p:cTn>
                              </p:par>
                              <p:par>
                                <p:cTn id="54" presetID="9" presetClass="entr" presetSubtype="0" fill="hold" nodeType="with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dissolve">
                                      <p:cBhvr>
                                        <p:cTn id="56" dur="500"/>
                                        <p:tgtEl>
                                          <p:spTgt spid="44"/>
                                        </p:tgtEl>
                                      </p:cBhvr>
                                    </p:animEffect>
                                  </p:childTnLst>
                                </p:cTn>
                              </p:par>
                              <p:par>
                                <p:cTn id="57" presetID="9" presetClass="entr" presetSubtype="0" fill="hold"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dissolve">
                                      <p:cBhvr>
                                        <p:cTn id="59" dur="500"/>
                                        <p:tgtEl>
                                          <p:spTgt spid="29"/>
                                        </p:tgtEl>
                                      </p:cBhvr>
                                    </p:animEffect>
                                  </p:childTnLst>
                                </p:cTn>
                              </p:par>
                              <p:par>
                                <p:cTn id="60" presetID="9" presetClass="entr" presetSubtype="0" fill="hold"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dissolve">
                                      <p:cBhvr>
                                        <p:cTn id="62" dur="500"/>
                                        <p:tgtEl>
                                          <p:spTgt spid="35"/>
                                        </p:tgtEl>
                                      </p:cBhvr>
                                    </p:animEffect>
                                  </p:childTnLst>
                                </p:cTn>
                              </p:par>
                              <p:par>
                                <p:cTn id="63" presetID="9" presetClass="entr" presetSubtype="0" fill="hold"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dissolve">
                                      <p:cBhvr>
                                        <p:cTn id="65" dur="500"/>
                                        <p:tgtEl>
                                          <p:spTgt spid="47"/>
                                        </p:tgtEl>
                                      </p:cBhvr>
                                    </p:animEffect>
                                  </p:childTnLst>
                                </p:cTn>
                              </p:par>
                              <p:par>
                                <p:cTn id="66" presetID="9" presetClass="entr" presetSubtype="0" fill="hold" nodeType="with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dissolve">
                                      <p:cBhvr>
                                        <p:cTn id="68" dur="500"/>
                                        <p:tgtEl>
                                          <p:spTgt spid="50"/>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nodeType="clickEffect">
                                  <p:stCondLst>
                                    <p:cond delay="0"/>
                                  </p:stCondLst>
                                  <p:childTnLst>
                                    <p:set>
                                      <p:cBhvr>
                                        <p:cTn id="72" dur="1" fill="hold">
                                          <p:stCondLst>
                                            <p:cond delay="0"/>
                                          </p:stCondLst>
                                        </p:cTn>
                                        <p:tgtEl>
                                          <p:spTgt spid="107"/>
                                        </p:tgtEl>
                                        <p:attrNameLst>
                                          <p:attrName>style.visibility</p:attrName>
                                        </p:attrNameLst>
                                      </p:cBhvr>
                                      <p:to>
                                        <p:strVal val="visible"/>
                                      </p:to>
                                    </p:set>
                                    <p:animEffect transition="in" filter="dissolve">
                                      <p:cBhvr>
                                        <p:cTn id="73"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2" name="Title 1"/>
          <p:cNvSpPr>
            <a:spLocks noGrp="1"/>
          </p:cNvSpPr>
          <p:nvPr>
            <p:ph type="title"/>
          </p:nvPr>
        </p:nvSpPr>
        <p:spPr>
          <a:xfrm>
            <a:off x="352730" y="329990"/>
            <a:ext cx="4718673" cy="559375"/>
          </a:xfrm>
        </p:spPr>
        <p:txBody>
          <a:bodyPr/>
          <a:lstStyle/>
          <a:p>
            <a:r>
              <a:rPr lang="en-US" sz="4000" dirty="0" smtClean="0"/>
              <a:t>Questions?</a:t>
            </a:r>
            <a:endParaRPr lang="en-US" dirty="0"/>
          </a:p>
        </p:txBody>
      </p:sp>
      <p:sp>
        <p:nvSpPr>
          <p:cNvPr id="4" name="Oval 3"/>
          <p:cNvSpPr/>
          <p:nvPr/>
        </p:nvSpPr>
        <p:spPr>
          <a:xfrm>
            <a:off x="6140548" y="4628271"/>
            <a:ext cx="801858" cy="766689"/>
          </a:xfrm>
          <a:prstGeom prst="ellipse">
            <a:avLst/>
          </a:prstGeom>
          <a:solidFill>
            <a:schemeClr val="bg1">
              <a:alpha val="32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85492" y="6018030"/>
            <a:ext cx="5332962" cy="559375"/>
          </a:xfrm>
          <a:prstGeom prst="rect">
            <a:avLst/>
          </a:prstGeom>
        </p:spPr>
        <p:txBody>
          <a:bodyPr vert="horz" lIns="91440" tIns="45720" rIns="91440" bIns="45720" rtlCol="0" anchor="ctr">
            <a:normAutofit lnSpcReduction="10000"/>
          </a:bodyPr>
          <a:lstStyle>
            <a:lvl1pPr algn="l" defTabSz="914400" rtl="0" eaLnBrk="1" latinLnBrk="0" hangingPunct="1">
              <a:spcBef>
                <a:spcPct val="0"/>
              </a:spcBef>
              <a:buNone/>
              <a:defRPr sz="3200" kern="1200">
                <a:solidFill>
                  <a:schemeClr val="tx1"/>
                </a:solidFill>
                <a:latin typeface="+mj-lt"/>
                <a:ea typeface="+mj-ea"/>
                <a:cs typeface="+mj-cs"/>
              </a:defRPr>
            </a:lvl1pPr>
          </a:lstStyle>
          <a:p>
            <a:r>
              <a:rPr lang="en-US" dirty="0" err="1" smtClean="0">
                <a:solidFill>
                  <a:schemeClr val="bg1"/>
                </a:solidFill>
              </a:rPr>
              <a:t>ted.habermann@noaa.gov</a:t>
            </a:r>
            <a:endParaRPr lang="en-US" dirty="0">
              <a:solidFill>
                <a:schemeClr val="bg1"/>
              </a:solidFill>
            </a:endParaRPr>
          </a:p>
        </p:txBody>
      </p:sp>
    </p:spTree>
    <p:extLst>
      <p:ext uri="{BB962C8B-B14F-4D97-AF65-F5344CB8AC3E}">
        <p14:creationId xmlns:p14="http://schemas.microsoft.com/office/powerpoint/2010/main" val="3769468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201" y="296738"/>
            <a:ext cx="8229600" cy="559375"/>
          </a:xfrm>
        </p:spPr>
        <p:txBody>
          <a:bodyPr/>
          <a:lstStyle/>
          <a:p>
            <a:r>
              <a:rPr lang="en-US" dirty="0" smtClean="0"/>
              <a:t>The Design Process</a:t>
            </a:r>
            <a:endParaRPr lang="en-US" dirty="0"/>
          </a:p>
        </p:txBody>
      </p:sp>
      <p:sp>
        <p:nvSpPr>
          <p:cNvPr id="3" name="Document 3"/>
          <p:cNvSpPr/>
          <p:nvPr/>
        </p:nvSpPr>
        <p:spPr>
          <a:xfrm>
            <a:off x="433002" y="1316656"/>
            <a:ext cx="1127952" cy="585977"/>
          </a:xfrm>
          <a:prstGeom prst="flowChartDocument">
            <a:avLst/>
          </a:prstGeom>
        </p:spPr>
        <p:style>
          <a:lnRef idx="1">
            <a:schemeClr val="accent1"/>
          </a:lnRef>
          <a:fillRef idx="3">
            <a:schemeClr val="accent1"/>
          </a:fillRef>
          <a:effectRef idx="2">
            <a:schemeClr val="accent1"/>
          </a:effectRef>
          <a:fontRef idx="minor">
            <a:schemeClr val="lt1"/>
          </a:fontRef>
        </p:style>
        <p:txBody>
          <a:bodyPr lIns="67922" tIns="33961" rIns="67922" bIns="33961" spcCol="0" rtlCol="0" anchor="ctr"/>
          <a:lstStyle/>
          <a:p>
            <a:pPr algn="ctr"/>
            <a:r>
              <a:rPr lang="en-US" dirty="0" err="1" smtClean="0"/>
              <a:t>SMAP.xml</a:t>
            </a:r>
            <a:endParaRPr lang="en-US" dirty="0"/>
          </a:p>
        </p:txBody>
      </p:sp>
      <p:cxnSp>
        <p:nvCxnSpPr>
          <p:cNvPr id="4" name="Elbow Connector 3"/>
          <p:cNvCxnSpPr>
            <a:stCxn id="3" idx="2"/>
            <a:endCxn id="12" idx="0"/>
          </p:cNvCxnSpPr>
          <p:nvPr/>
        </p:nvCxnSpPr>
        <p:spPr>
          <a:xfrm rot="16200000" flipH="1">
            <a:off x="397041" y="2463829"/>
            <a:ext cx="1416333" cy="216459"/>
          </a:xfrm>
          <a:prstGeom prst="bentConnector3">
            <a:avLst>
              <a:gd name="adj1" fmla="val 50000"/>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5" name="Data 7"/>
          <p:cNvSpPr/>
          <p:nvPr/>
        </p:nvSpPr>
        <p:spPr>
          <a:xfrm>
            <a:off x="2461925" y="5275183"/>
            <a:ext cx="1732199" cy="551732"/>
          </a:xfrm>
          <a:prstGeom prst="flowChartInputOutput">
            <a:avLst/>
          </a:prstGeom>
        </p:spPr>
        <p:style>
          <a:lnRef idx="1">
            <a:schemeClr val="accent1"/>
          </a:lnRef>
          <a:fillRef idx="3">
            <a:schemeClr val="accent1"/>
          </a:fillRef>
          <a:effectRef idx="2">
            <a:schemeClr val="accent1"/>
          </a:effectRef>
          <a:fontRef idx="minor">
            <a:schemeClr val="lt1"/>
          </a:fontRef>
        </p:style>
        <p:txBody>
          <a:bodyPr lIns="67922" tIns="33961" rIns="67922" bIns="33961" spcCol="0" rtlCol="0" anchor="ctr"/>
          <a:lstStyle/>
          <a:p>
            <a:pPr algn="ctr"/>
            <a:r>
              <a:rPr lang="en-US" dirty="0" smtClean="0"/>
              <a:t>SMAP.h5</a:t>
            </a:r>
            <a:endParaRPr lang="en-US" dirty="0"/>
          </a:p>
        </p:txBody>
      </p:sp>
      <p:cxnSp>
        <p:nvCxnSpPr>
          <p:cNvPr id="6" name="Elbow Connector 5"/>
          <p:cNvCxnSpPr>
            <a:stCxn id="5" idx="5"/>
            <a:endCxn id="7" idx="1"/>
          </p:cNvCxnSpPr>
          <p:nvPr/>
        </p:nvCxnSpPr>
        <p:spPr>
          <a:xfrm>
            <a:off x="4020904" y="5551049"/>
            <a:ext cx="693610" cy="1"/>
          </a:xfrm>
          <a:prstGeom prst="bentConnector3">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7" name="Document 18"/>
          <p:cNvSpPr/>
          <p:nvPr/>
        </p:nvSpPr>
        <p:spPr>
          <a:xfrm>
            <a:off x="4714514" y="5258061"/>
            <a:ext cx="1563903" cy="585977"/>
          </a:xfrm>
          <a:prstGeom prst="flowChartDocument">
            <a:avLst/>
          </a:prstGeom>
        </p:spPr>
        <p:style>
          <a:lnRef idx="1">
            <a:schemeClr val="accent1"/>
          </a:lnRef>
          <a:fillRef idx="3">
            <a:schemeClr val="accent1"/>
          </a:fillRef>
          <a:effectRef idx="2">
            <a:schemeClr val="accent1"/>
          </a:effectRef>
          <a:fontRef idx="minor">
            <a:schemeClr val="lt1"/>
          </a:fontRef>
        </p:style>
        <p:txBody>
          <a:bodyPr lIns="67922" tIns="33961" rIns="67922" bIns="33961" spcCol="0" rtlCol="0" anchor="ctr"/>
          <a:lstStyle/>
          <a:p>
            <a:pPr algn="ctr"/>
            <a:r>
              <a:rPr lang="en-US" dirty="0" err="1" smtClean="0"/>
              <a:t>SMAPHDF.xml</a:t>
            </a:r>
            <a:endParaRPr lang="en-US" baseline="-25000" dirty="0"/>
          </a:p>
        </p:txBody>
      </p:sp>
      <p:sp>
        <p:nvSpPr>
          <p:cNvPr id="8" name="Document 25"/>
          <p:cNvSpPr/>
          <p:nvPr/>
        </p:nvSpPr>
        <p:spPr>
          <a:xfrm>
            <a:off x="7402822" y="5258061"/>
            <a:ext cx="1293503" cy="585977"/>
          </a:xfrm>
          <a:prstGeom prst="flowChartDocument">
            <a:avLst/>
          </a:prstGeom>
        </p:spPr>
        <p:style>
          <a:lnRef idx="1">
            <a:schemeClr val="accent1"/>
          </a:lnRef>
          <a:fillRef idx="3">
            <a:schemeClr val="accent1"/>
          </a:fillRef>
          <a:effectRef idx="2">
            <a:schemeClr val="accent1"/>
          </a:effectRef>
          <a:fontRef idx="minor">
            <a:schemeClr val="lt1"/>
          </a:fontRef>
        </p:style>
        <p:txBody>
          <a:bodyPr lIns="67922" tIns="33961" rIns="67922" bIns="33961" spcCol="0" rtlCol="0" anchor="ctr"/>
          <a:lstStyle/>
          <a:p>
            <a:pPr algn="ctr"/>
            <a:r>
              <a:rPr lang="en-US" dirty="0" smtClean="0"/>
              <a:t>SMAP2.xml</a:t>
            </a:r>
            <a:endParaRPr lang="en-US" baseline="-25000" dirty="0"/>
          </a:p>
        </p:txBody>
      </p:sp>
      <p:cxnSp>
        <p:nvCxnSpPr>
          <p:cNvPr id="9" name="Elbow Connector 8"/>
          <p:cNvCxnSpPr>
            <a:stCxn id="7" idx="3"/>
            <a:endCxn id="8" idx="1"/>
          </p:cNvCxnSpPr>
          <p:nvPr/>
        </p:nvCxnSpPr>
        <p:spPr>
          <a:xfrm>
            <a:off x="6278417" y="5551050"/>
            <a:ext cx="1124405" cy="12700"/>
          </a:xfrm>
          <a:prstGeom prst="bentConnector3">
            <a:avLst>
              <a:gd name="adj1" fmla="val 50000"/>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989935" y="5561765"/>
            <a:ext cx="749518" cy="284029"/>
          </a:xfrm>
          <a:prstGeom prst="rect">
            <a:avLst/>
          </a:prstGeom>
          <a:noFill/>
        </p:spPr>
        <p:txBody>
          <a:bodyPr wrap="none" lIns="67922" tIns="33961" rIns="67922" bIns="33961" rtlCol="0">
            <a:spAutoFit/>
          </a:bodyPr>
          <a:lstStyle/>
          <a:p>
            <a:r>
              <a:rPr lang="en-US" sz="1400" dirty="0"/>
              <a:t>h</a:t>
            </a:r>
            <a:r>
              <a:rPr lang="en-US" sz="1400" dirty="0" smtClean="0"/>
              <a:t>5dump</a:t>
            </a:r>
            <a:endParaRPr lang="en-US" sz="1400" dirty="0"/>
          </a:p>
        </p:txBody>
      </p:sp>
      <p:sp>
        <p:nvSpPr>
          <p:cNvPr id="11" name="TextBox 10"/>
          <p:cNvSpPr txBox="1"/>
          <p:nvPr/>
        </p:nvSpPr>
        <p:spPr>
          <a:xfrm>
            <a:off x="6364906" y="5541745"/>
            <a:ext cx="1010358" cy="284029"/>
          </a:xfrm>
          <a:prstGeom prst="rect">
            <a:avLst/>
          </a:prstGeom>
          <a:noFill/>
        </p:spPr>
        <p:txBody>
          <a:bodyPr wrap="none" lIns="67922" tIns="33961" rIns="67922" bIns="33961" rtlCol="0">
            <a:spAutoFit/>
          </a:bodyPr>
          <a:lstStyle/>
          <a:p>
            <a:r>
              <a:rPr lang="en-US" sz="1400" dirty="0" smtClean="0"/>
              <a:t>HDF2ISO.xsl</a:t>
            </a:r>
            <a:endParaRPr lang="en-US" sz="1400" dirty="0"/>
          </a:p>
        </p:txBody>
      </p:sp>
      <p:sp>
        <p:nvSpPr>
          <p:cNvPr id="12" name="Document 22"/>
          <p:cNvSpPr/>
          <p:nvPr/>
        </p:nvSpPr>
        <p:spPr>
          <a:xfrm>
            <a:off x="433002" y="3280226"/>
            <a:ext cx="1560870" cy="585977"/>
          </a:xfrm>
          <a:prstGeom prst="flowChartDocument">
            <a:avLst/>
          </a:prstGeom>
        </p:spPr>
        <p:style>
          <a:lnRef idx="1">
            <a:schemeClr val="accent1"/>
          </a:lnRef>
          <a:fillRef idx="3">
            <a:schemeClr val="accent1"/>
          </a:fillRef>
          <a:effectRef idx="2">
            <a:schemeClr val="accent1"/>
          </a:effectRef>
          <a:fontRef idx="minor">
            <a:schemeClr val="lt1"/>
          </a:fontRef>
        </p:style>
        <p:txBody>
          <a:bodyPr lIns="67922" tIns="33961" rIns="67922" bIns="33961" spcCol="0" rtlCol="0" anchor="ctr"/>
          <a:lstStyle/>
          <a:p>
            <a:pPr algn="ctr"/>
            <a:r>
              <a:rPr lang="en-US" dirty="0" smtClean="0"/>
              <a:t>ISO2NCML.xml</a:t>
            </a:r>
            <a:endParaRPr lang="en-US" dirty="0"/>
          </a:p>
        </p:txBody>
      </p:sp>
      <p:sp>
        <p:nvSpPr>
          <p:cNvPr id="13" name="TextBox 12"/>
          <p:cNvSpPr txBox="1"/>
          <p:nvPr/>
        </p:nvSpPr>
        <p:spPr>
          <a:xfrm>
            <a:off x="1216155" y="2671196"/>
            <a:ext cx="1005101" cy="253251"/>
          </a:xfrm>
          <a:prstGeom prst="rect">
            <a:avLst/>
          </a:prstGeom>
          <a:noFill/>
        </p:spPr>
        <p:txBody>
          <a:bodyPr wrap="none" lIns="67922" tIns="33961" rIns="67922" bIns="33961" rtlCol="0">
            <a:spAutoFit/>
          </a:bodyPr>
          <a:lstStyle/>
          <a:p>
            <a:r>
              <a:rPr lang="en-US" sz="1200" dirty="0" smtClean="0"/>
              <a:t>ISO2NCML.xsl</a:t>
            </a:r>
            <a:endParaRPr lang="en-US" sz="1200" dirty="0"/>
          </a:p>
        </p:txBody>
      </p:sp>
      <p:cxnSp>
        <p:nvCxnSpPr>
          <p:cNvPr id="14" name="Elbow Connector 13"/>
          <p:cNvCxnSpPr>
            <a:stCxn id="12" idx="2"/>
            <a:endCxn id="15" idx="0"/>
          </p:cNvCxnSpPr>
          <p:nvPr/>
        </p:nvCxnSpPr>
        <p:spPr>
          <a:xfrm rot="16200000" flipH="1">
            <a:off x="549718" y="4491182"/>
            <a:ext cx="1416333" cy="88894"/>
          </a:xfrm>
          <a:prstGeom prst="bentConnector3">
            <a:avLst>
              <a:gd name="adj1" fmla="val 50000"/>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15" name="Document 30"/>
          <p:cNvSpPr/>
          <p:nvPr/>
        </p:nvSpPr>
        <p:spPr>
          <a:xfrm>
            <a:off x="438800" y="5243796"/>
            <a:ext cx="1727061" cy="585977"/>
          </a:xfrm>
          <a:prstGeom prst="flowChartDocument">
            <a:avLst/>
          </a:prstGeom>
        </p:spPr>
        <p:style>
          <a:lnRef idx="1">
            <a:schemeClr val="accent1"/>
          </a:lnRef>
          <a:fillRef idx="3">
            <a:schemeClr val="accent1"/>
          </a:fillRef>
          <a:effectRef idx="2">
            <a:schemeClr val="accent1"/>
          </a:effectRef>
          <a:fontRef idx="minor">
            <a:schemeClr val="lt1"/>
          </a:fontRef>
        </p:style>
        <p:txBody>
          <a:bodyPr lIns="67922" tIns="33961" rIns="67922" bIns="33961" spcCol="0" rtlCol="0" anchor="ctr"/>
          <a:lstStyle/>
          <a:p>
            <a:pPr algn="ctr"/>
            <a:r>
              <a:rPr lang="en-US" dirty="0" smtClean="0"/>
              <a:t>NCML2h5py.py</a:t>
            </a:r>
            <a:endParaRPr lang="en-US" dirty="0"/>
          </a:p>
        </p:txBody>
      </p:sp>
      <p:sp>
        <p:nvSpPr>
          <p:cNvPr id="16" name="TextBox 15"/>
          <p:cNvSpPr txBox="1"/>
          <p:nvPr/>
        </p:nvSpPr>
        <p:spPr>
          <a:xfrm>
            <a:off x="1331905" y="4943422"/>
            <a:ext cx="1090380" cy="253251"/>
          </a:xfrm>
          <a:prstGeom prst="rect">
            <a:avLst/>
          </a:prstGeom>
          <a:noFill/>
        </p:spPr>
        <p:txBody>
          <a:bodyPr wrap="none" lIns="67922" tIns="33961" rIns="67922" bIns="33961" rtlCol="0">
            <a:spAutoFit/>
          </a:bodyPr>
          <a:lstStyle/>
          <a:p>
            <a:r>
              <a:rPr lang="en-US" sz="1200" dirty="0" smtClean="0"/>
              <a:t>NCML2h5py.xsl</a:t>
            </a:r>
            <a:endParaRPr lang="en-US" sz="1200" dirty="0"/>
          </a:p>
        </p:txBody>
      </p:sp>
      <p:cxnSp>
        <p:nvCxnSpPr>
          <p:cNvPr id="17" name="Elbow Connector 16"/>
          <p:cNvCxnSpPr>
            <a:stCxn id="15" idx="3"/>
            <a:endCxn id="5" idx="2"/>
          </p:cNvCxnSpPr>
          <p:nvPr/>
        </p:nvCxnSpPr>
        <p:spPr>
          <a:xfrm>
            <a:off x="2165861" y="5536785"/>
            <a:ext cx="469284" cy="14264"/>
          </a:xfrm>
          <a:prstGeom prst="bentConnector3">
            <a:avLst>
              <a:gd name="adj1" fmla="val 50000"/>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8" name="Elbow Connector 17"/>
          <p:cNvCxnSpPr>
            <a:stCxn id="8" idx="0"/>
            <a:endCxn id="3" idx="3"/>
          </p:cNvCxnSpPr>
          <p:nvPr/>
        </p:nvCxnSpPr>
        <p:spPr>
          <a:xfrm rot="16200000" flipV="1">
            <a:off x="2981056" y="189543"/>
            <a:ext cx="3648416" cy="6488620"/>
          </a:xfrm>
          <a:prstGeom prst="bentConnector2">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763171" y="1402559"/>
            <a:ext cx="2774752" cy="253251"/>
          </a:xfrm>
          <a:prstGeom prst="rect">
            <a:avLst/>
          </a:prstGeom>
          <a:noFill/>
        </p:spPr>
        <p:txBody>
          <a:bodyPr wrap="none" lIns="67922" tIns="33961" rIns="67922" bIns="33961" rtlCol="0">
            <a:spAutoFit/>
          </a:bodyPr>
          <a:lstStyle/>
          <a:p>
            <a:r>
              <a:rPr lang="en-US" sz="1200" dirty="0" smtClean="0"/>
              <a:t>The content of these two files must match</a:t>
            </a:r>
            <a:endParaRPr lang="en-US" sz="1200" dirty="0"/>
          </a:p>
        </p:txBody>
      </p:sp>
      <p:sp>
        <p:nvSpPr>
          <p:cNvPr id="39" name="TextBox 38"/>
          <p:cNvSpPr txBox="1"/>
          <p:nvPr/>
        </p:nvSpPr>
        <p:spPr>
          <a:xfrm>
            <a:off x="2285701" y="1840701"/>
            <a:ext cx="5538785" cy="2970044"/>
          </a:xfrm>
          <a:prstGeom prst="rect">
            <a:avLst/>
          </a:prstGeom>
          <a:noFill/>
        </p:spPr>
        <p:txBody>
          <a:bodyPr wrap="square" rtlCol="0">
            <a:spAutoFit/>
          </a:bodyPr>
          <a:lstStyle/>
          <a:p>
            <a:pPr marL="228600" indent="-228600">
              <a:buFont typeface="+mj-lt"/>
              <a:buAutoNum type="arabicPeriod"/>
            </a:pPr>
            <a:r>
              <a:rPr lang="en-US" sz="1100" b="1" dirty="0" err="1"/>
              <a:t>SMAP.xml</a:t>
            </a:r>
            <a:r>
              <a:rPr lang="en-US" sz="1100" dirty="0"/>
              <a:t>: an ISO compliant XML file that contains the metadata elements identified in the SMAP metadata model. This is the content that must traverse the system into and out of the HDF5 file.</a:t>
            </a:r>
          </a:p>
          <a:p>
            <a:pPr marL="228600" indent="-228600">
              <a:buFont typeface="+mj-lt"/>
              <a:buAutoNum type="arabicPeriod"/>
            </a:pPr>
            <a:r>
              <a:rPr lang="en-US" sz="1100" b="1" dirty="0"/>
              <a:t>ISO2NCML.xsl</a:t>
            </a:r>
            <a:r>
              <a:rPr lang="en-US" sz="1100" dirty="0"/>
              <a:t>: an </a:t>
            </a:r>
            <a:r>
              <a:rPr lang="en-US" sz="1100" dirty="0" err="1"/>
              <a:t>xsl</a:t>
            </a:r>
            <a:r>
              <a:rPr lang="en-US" sz="1100" dirty="0"/>
              <a:t> file that transforms ISO metadata into a candidate </a:t>
            </a:r>
            <a:r>
              <a:rPr lang="en-US" sz="1100" dirty="0" err="1"/>
              <a:t>NcML</a:t>
            </a:r>
            <a:r>
              <a:rPr lang="en-US" sz="1100" dirty="0"/>
              <a:t> representation. This representation is used because it is </a:t>
            </a:r>
            <a:r>
              <a:rPr lang="en-US" sz="1100" dirty="0" err="1"/>
              <a:t>intuative</a:t>
            </a:r>
            <a:r>
              <a:rPr lang="en-US" sz="1100" dirty="0"/>
              <a:t> and easy to read. It also provides a connection to the </a:t>
            </a:r>
            <a:r>
              <a:rPr lang="en-US" sz="1100" dirty="0" err="1"/>
              <a:t>netCDF</a:t>
            </a:r>
            <a:r>
              <a:rPr lang="en-US" sz="1100" dirty="0"/>
              <a:t>/CF community.</a:t>
            </a:r>
          </a:p>
          <a:p>
            <a:pPr marL="228600" indent="-228600">
              <a:buFont typeface="+mj-lt"/>
              <a:buAutoNum type="arabicPeriod"/>
            </a:pPr>
            <a:r>
              <a:rPr lang="en-US" sz="1100" b="1" dirty="0"/>
              <a:t>ISO2NCML.xml</a:t>
            </a:r>
            <a:r>
              <a:rPr lang="en-US" sz="1100" dirty="0"/>
              <a:t>: an </a:t>
            </a:r>
            <a:r>
              <a:rPr lang="en-US" sz="1100" dirty="0" err="1"/>
              <a:t>NcML</a:t>
            </a:r>
            <a:r>
              <a:rPr lang="en-US" sz="1100" dirty="0"/>
              <a:t> file that contains an extract of the SMAP content in netCDF4 compliant </a:t>
            </a:r>
            <a:r>
              <a:rPr lang="en-US" sz="1100" dirty="0" err="1"/>
              <a:t>NcML</a:t>
            </a:r>
            <a:r>
              <a:rPr lang="en-US" sz="1100" dirty="0"/>
              <a:t>.</a:t>
            </a:r>
          </a:p>
          <a:p>
            <a:pPr marL="228600" indent="-228600" defTabSz="457200">
              <a:buFont typeface="+mj-lt"/>
              <a:buAutoNum type="arabicPeriod"/>
              <a:defRPr/>
            </a:pPr>
            <a:r>
              <a:rPr lang="en-US" sz="1100" b="1" dirty="0"/>
              <a:t>NCML2h5py.xsl</a:t>
            </a:r>
            <a:r>
              <a:rPr lang="en-US" sz="1100" dirty="0"/>
              <a:t>: an </a:t>
            </a:r>
            <a:r>
              <a:rPr lang="en-US" sz="1100" dirty="0" err="1"/>
              <a:t>xsl</a:t>
            </a:r>
            <a:r>
              <a:rPr lang="en-US" sz="1100" dirty="0"/>
              <a:t> that transforms NCML into python that is compliant with the python HDF5 library (h5py). The python that comes out of this transform instantiates the group structure from ISO2NCML.xml in HDF5</a:t>
            </a:r>
          </a:p>
          <a:p>
            <a:pPr marL="228600" indent="-228600" defTabSz="457200">
              <a:buFont typeface="+mj-lt"/>
              <a:buAutoNum type="arabicPeriod"/>
              <a:defRPr/>
            </a:pPr>
            <a:r>
              <a:rPr lang="en-US" sz="1100" b="1" dirty="0"/>
              <a:t>NCML2h5py.py</a:t>
            </a:r>
            <a:r>
              <a:rPr lang="en-US" sz="1100" dirty="0"/>
              <a:t>: The python program that, when executed, instantiates the structure from ISO2NCML.xml into HDF5.</a:t>
            </a:r>
          </a:p>
          <a:p>
            <a:pPr marL="228600" indent="-228600" defTabSz="457200">
              <a:buFont typeface="+mj-lt"/>
              <a:buAutoNum type="arabicPeriod"/>
              <a:defRPr/>
            </a:pPr>
            <a:r>
              <a:rPr lang="en-US" sz="1100" b="1" dirty="0"/>
              <a:t>SMAP.h5</a:t>
            </a:r>
            <a:r>
              <a:rPr lang="en-US" sz="1100" dirty="0"/>
              <a:t>: the HDF5 file created using NCML2h5py.py</a:t>
            </a:r>
          </a:p>
          <a:p>
            <a:pPr marL="228600" indent="-228600" defTabSz="457200">
              <a:buFont typeface="+mj-lt"/>
              <a:buAutoNum type="arabicPeriod"/>
              <a:defRPr/>
            </a:pPr>
            <a:r>
              <a:rPr lang="en-US" sz="1100" b="1" dirty="0" err="1"/>
              <a:t>SMAPHDF.xml</a:t>
            </a:r>
            <a:r>
              <a:rPr lang="en-US" sz="1100" dirty="0"/>
              <a:t>: the XML representation of the content of SMAP.h5</a:t>
            </a:r>
          </a:p>
          <a:p>
            <a:pPr marL="228600" indent="-228600" defTabSz="457200">
              <a:buFont typeface="+mj-lt"/>
              <a:buAutoNum type="arabicPeriod"/>
              <a:defRPr/>
            </a:pPr>
            <a:r>
              <a:rPr lang="en-US" sz="1100" b="1" dirty="0"/>
              <a:t>HDF2ISO.xsl:</a:t>
            </a:r>
            <a:r>
              <a:rPr lang="en-US" sz="1100" dirty="0"/>
              <a:t> an </a:t>
            </a:r>
            <a:r>
              <a:rPr lang="en-US" sz="1100" dirty="0" err="1"/>
              <a:t>xsl</a:t>
            </a:r>
            <a:r>
              <a:rPr lang="en-US" sz="1100" dirty="0"/>
              <a:t> that transforms the HDF/XML into ISO 19139</a:t>
            </a:r>
          </a:p>
          <a:p>
            <a:pPr marL="228600" indent="-228600" defTabSz="457200">
              <a:buFont typeface="+mj-lt"/>
              <a:buAutoNum type="arabicPeriod"/>
              <a:defRPr/>
            </a:pPr>
            <a:r>
              <a:rPr lang="en-US" sz="1100" b="1" dirty="0"/>
              <a:t>SMAP2.xml</a:t>
            </a:r>
            <a:r>
              <a:rPr lang="en-US" sz="1100" dirty="0"/>
              <a:t>: the output of the process that should match the original (</a:t>
            </a:r>
            <a:r>
              <a:rPr lang="en-US" sz="1100" dirty="0" err="1"/>
              <a:t>SMAP.xml</a:t>
            </a:r>
            <a:r>
              <a:rPr lang="en-US" sz="1100" dirty="0"/>
              <a:t>)</a:t>
            </a:r>
            <a:r>
              <a:rPr lang="en-US" sz="1100" dirty="0" smtClean="0"/>
              <a:t>.</a:t>
            </a:r>
            <a:endParaRPr lang="en-US" sz="1100" dirty="0"/>
          </a:p>
        </p:txBody>
      </p:sp>
    </p:spTree>
    <p:extLst>
      <p:ext uri="{BB962C8B-B14F-4D97-AF65-F5344CB8AC3E}">
        <p14:creationId xmlns:p14="http://schemas.microsoft.com/office/powerpoint/2010/main" val="33139121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590</TotalTime>
  <Words>1422</Words>
  <Application>Microsoft Office PowerPoint</Application>
  <PresentationFormat>On-screen Show (4:3)</PresentationFormat>
  <Paragraphs>297</Paragraphs>
  <Slides>17</Slides>
  <Notes>5</Notes>
  <HiddenSlides>2</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Connecting HDF And ISO Metadata</vt:lpstr>
      <vt:lpstr>Layers of Access</vt:lpstr>
      <vt:lpstr>The ISO Metadata Standard (19115)</vt:lpstr>
      <vt:lpstr>The ISO Metadata Standard (19115)</vt:lpstr>
      <vt:lpstr>Documentation Objects</vt:lpstr>
      <vt:lpstr>People/Organizations</vt:lpstr>
      <vt:lpstr>Citations</vt:lpstr>
      <vt:lpstr>ISO Lineage Model</vt:lpstr>
      <vt:lpstr>Lineage</vt:lpstr>
      <vt:lpstr>Multiple Dialects:</vt:lpstr>
      <vt:lpstr>THREDDS Metadata Server</vt:lpstr>
      <vt:lpstr>Documentation in Three Dialects</vt:lpstr>
      <vt:lpstr>PowerPoint Presentation</vt:lpstr>
      <vt:lpstr>Conventions</vt:lpstr>
      <vt:lpstr>Where Are Citations?</vt:lpstr>
      <vt:lpstr>Questions?</vt:lpstr>
      <vt:lpstr>The Design Process</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NOAA Metadata Metric</dc:title>
  <dc:creator>Ted Habermann</dc:creator>
  <cp:lastModifiedBy>Ted Habermann</cp:lastModifiedBy>
  <cp:revision>32</cp:revision>
  <dcterms:created xsi:type="dcterms:W3CDTF">2010-11-10T19:12:19Z</dcterms:created>
  <dcterms:modified xsi:type="dcterms:W3CDTF">2012-04-19T11:04:45Z</dcterms:modified>
</cp:coreProperties>
</file>