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7"/>
  </p:notesMasterIdLst>
  <p:handoutMasterIdLst>
    <p:handoutMasterId r:id="rId8"/>
  </p:handoutMasterIdLst>
  <p:sldIdLst>
    <p:sldId id="258" r:id="rId2"/>
    <p:sldId id="260" r:id="rId3"/>
    <p:sldId id="261" r:id="rId4"/>
    <p:sldId id="262" r:id="rId5"/>
    <p:sldId id="263" r:id="rId6"/>
  </p:sldIdLst>
  <p:sldSz cx="18288000" cy="27432000"/>
  <p:notesSz cx="30632400" cy="39776400"/>
  <p:defaultTextStyle>
    <a:defPPr>
      <a:defRPr lang="en-US"/>
    </a:defPPr>
    <a:lvl1pPr algn="l" rtl="0" eaLnBrk="0" fontAlgn="base" hangingPunct="0">
      <a:spcBef>
        <a:spcPct val="0"/>
      </a:spcBef>
      <a:spcAft>
        <a:spcPct val="0"/>
      </a:spcAft>
      <a:defRPr sz="1700" kern="1200">
        <a:solidFill>
          <a:schemeClr val="tx1"/>
        </a:solidFill>
        <a:latin typeface="Tahoma" pitchFamily="34" charset="0"/>
        <a:ea typeface="+mn-ea"/>
        <a:cs typeface="+mn-cs"/>
      </a:defRPr>
    </a:lvl1pPr>
    <a:lvl2pPr marL="317480" algn="l" rtl="0" eaLnBrk="0" fontAlgn="base" hangingPunct="0">
      <a:spcBef>
        <a:spcPct val="0"/>
      </a:spcBef>
      <a:spcAft>
        <a:spcPct val="0"/>
      </a:spcAft>
      <a:defRPr sz="1700" kern="1200">
        <a:solidFill>
          <a:schemeClr val="tx1"/>
        </a:solidFill>
        <a:latin typeface="Tahoma" pitchFamily="34" charset="0"/>
        <a:ea typeface="+mn-ea"/>
        <a:cs typeface="+mn-cs"/>
      </a:defRPr>
    </a:lvl2pPr>
    <a:lvl3pPr marL="634959" algn="l" rtl="0" eaLnBrk="0" fontAlgn="base" hangingPunct="0">
      <a:spcBef>
        <a:spcPct val="0"/>
      </a:spcBef>
      <a:spcAft>
        <a:spcPct val="0"/>
      </a:spcAft>
      <a:defRPr sz="1700" kern="1200">
        <a:solidFill>
          <a:schemeClr val="tx1"/>
        </a:solidFill>
        <a:latin typeface="Tahoma" pitchFamily="34" charset="0"/>
        <a:ea typeface="+mn-ea"/>
        <a:cs typeface="+mn-cs"/>
      </a:defRPr>
    </a:lvl3pPr>
    <a:lvl4pPr marL="952439" algn="l" rtl="0" eaLnBrk="0" fontAlgn="base" hangingPunct="0">
      <a:spcBef>
        <a:spcPct val="0"/>
      </a:spcBef>
      <a:spcAft>
        <a:spcPct val="0"/>
      </a:spcAft>
      <a:defRPr sz="1700" kern="1200">
        <a:solidFill>
          <a:schemeClr val="tx1"/>
        </a:solidFill>
        <a:latin typeface="Tahoma" pitchFamily="34" charset="0"/>
        <a:ea typeface="+mn-ea"/>
        <a:cs typeface="+mn-cs"/>
      </a:defRPr>
    </a:lvl4pPr>
    <a:lvl5pPr marL="1269919" algn="l" rtl="0" eaLnBrk="0" fontAlgn="base" hangingPunct="0">
      <a:spcBef>
        <a:spcPct val="0"/>
      </a:spcBef>
      <a:spcAft>
        <a:spcPct val="0"/>
      </a:spcAft>
      <a:defRPr sz="1700" kern="1200">
        <a:solidFill>
          <a:schemeClr val="tx1"/>
        </a:solidFill>
        <a:latin typeface="Tahoma" pitchFamily="34" charset="0"/>
        <a:ea typeface="+mn-ea"/>
        <a:cs typeface="+mn-cs"/>
      </a:defRPr>
    </a:lvl5pPr>
    <a:lvl6pPr marL="1587398" algn="l" defTabSz="634959" rtl="0" eaLnBrk="1" latinLnBrk="0" hangingPunct="1">
      <a:defRPr sz="1700" kern="1200">
        <a:solidFill>
          <a:schemeClr val="tx1"/>
        </a:solidFill>
        <a:latin typeface="Tahoma" pitchFamily="34" charset="0"/>
        <a:ea typeface="+mn-ea"/>
        <a:cs typeface="+mn-cs"/>
      </a:defRPr>
    </a:lvl6pPr>
    <a:lvl7pPr marL="1904878" algn="l" defTabSz="634959" rtl="0" eaLnBrk="1" latinLnBrk="0" hangingPunct="1">
      <a:defRPr sz="1700" kern="1200">
        <a:solidFill>
          <a:schemeClr val="tx1"/>
        </a:solidFill>
        <a:latin typeface="Tahoma" pitchFamily="34" charset="0"/>
        <a:ea typeface="+mn-ea"/>
        <a:cs typeface="+mn-cs"/>
      </a:defRPr>
    </a:lvl7pPr>
    <a:lvl8pPr marL="2222358" algn="l" defTabSz="634959" rtl="0" eaLnBrk="1" latinLnBrk="0" hangingPunct="1">
      <a:defRPr sz="1700" kern="1200">
        <a:solidFill>
          <a:schemeClr val="tx1"/>
        </a:solidFill>
        <a:latin typeface="Tahoma" pitchFamily="34" charset="0"/>
        <a:ea typeface="+mn-ea"/>
        <a:cs typeface="+mn-cs"/>
      </a:defRPr>
    </a:lvl8pPr>
    <a:lvl9pPr marL="2539837" algn="l" defTabSz="634959" rtl="0" eaLnBrk="1" latinLnBrk="0" hangingPunct="1">
      <a:defRPr sz="17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FF00"/>
    <a:srgbClr val="0066FF"/>
    <a:srgbClr val="003366"/>
    <a:srgbClr val="81F9FF"/>
    <a:srgbClr val="82FDFD"/>
    <a:srgbClr val="85F8FF"/>
    <a:srgbClr val="85F8F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2419" autoAdjust="0"/>
    <p:restoredTop sz="93300" autoAdjust="0"/>
  </p:normalViewPr>
  <p:slideViewPr>
    <p:cSldViewPr snapToGrid="0">
      <p:cViewPr>
        <p:scale>
          <a:sx n="19" d="100"/>
          <a:sy n="19" d="100"/>
        </p:scale>
        <p:origin x="-1752" y="-174"/>
      </p:cViewPr>
      <p:guideLst>
        <p:guide orient="horz" pos="5067"/>
        <p:guide pos="5759"/>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390563" cy="2108200"/>
          </a:xfrm>
          <a:prstGeom prst="rect">
            <a:avLst/>
          </a:prstGeom>
          <a:noFill/>
          <a:ln w="9525">
            <a:noFill/>
            <a:miter lim="800000"/>
            <a:headEnd/>
            <a:tailEnd/>
          </a:ln>
          <a:effectLst/>
        </p:spPr>
        <p:txBody>
          <a:bodyPr vert="horz" wrap="square" lIns="66074" tIns="0" rIns="66074" bIns="0" numCol="1" anchor="t" anchorCtr="0" compatLnSpc="1">
            <a:prstTxWarp prst="textNoShape">
              <a:avLst/>
            </a:prstTxWarp>
          </a:bodyPr>
          <a:lstStyle>
            <a:lvl1pPr defTabSz="684213">
              <a:defRPr sz="4700" i="1">
                <a:latin typeface="Times New Roman" pitchFamily="18" charset="0"/>
              </a:defRPr>
            </a:lvl1pPr>
          </a:lstStyle>
          <a:p>
            <a:endParaRPr lang="en-US" dirty="0"/>
          </a:p>
        </p:txBody>
      </p:sp>
      <p:sp>
        <p:nvSpPr>
          <p:cNvPr id="3075" name="Rectangle 3"/>
          <p:cNvSpPr>
            <a:spLocks noGrp="1" noChangeArrowheads="1"/>
          </p:cNvSpPr>
          <p:nvPr>
            <p:ph type="dt" sz="quarter" idx="1"/>
          </p:nvPr>
        </p:nvSpPr>
        <p:spPr bwMode="auto">
          <a:xfrm>
            <a:off x="17200563" y="0"/>
            <a:ext cx="13390562" cy="2108200"/>
          </a:xfrm>
          <a:prstGeom prst="rect">
            <a:avLst/>
          </a:prstGeom>
          <a:noFill/>
          <a:ln w="9525">
            <a:noFill/>
            <a:miter lim="800000"/>
            <a:headEnd/>
            <a:tailEnd/>
          </a:ln>
          <a:effectLst/>
        </p:spPr>
        <p:txBody>
          <a:bodyPr vert="horz" wrap="square" lIns="66074" tIns="0" rIns="66074" bIns="0" numCol="1" anchor="t" anchorCtr="0" compatLnSpc="1">
            <a:prstTxWarp prst="textNoShape">
              <a:avLst/>
            </a:prstTxWarp>
          </a:bodyPr>
          <a:lstStyle>
            <a:lvl1pPr algn="r" defTabSz="684213">
              <a:defRPr sz="4700" i="1">
                <a:latin typeface="Times New Roman" pitchFamily="18" charset="0"/>
              </a:defRPr>
            </a:lvl1pPr>
          </a:lstStyle>
          <a:p>
            <a:endParaRPr lang="en-US" dirty="0"/>
          </a:p>
        </p:txBody>
      </p:sp>
      <p:sp>
        <p:nvSpPr>
          <p:cNvPr id="3076" name="Rectangle 4"/>
          <p:cNvSpPr>
            <a:spLocks noGrp="1" noChangeArrowheads="1"/>
          </p:cNvSpPr>
          <p:nvPr>
            <p:ph type="ftr" sz="quarter" idx="2"/>
          </p:nvPr>
        </p:nvSpPr>
        <p:spPr bwMode="auto">
          <a:xfrm>
            <a:off x="0" y="37668200"/>
            <a:ext cx="13390563" cy="2108200"/>
          </a:xfrm>
          <a:prstGeom prst="rect">
            <a:avLst/>
          </a:prstGeom>
          <a:noFill/>
          <a:ln w="9525">
            <a:noFill/>
            <a:miter lim="800000"/>
            <a:headEnd/>
            <a:tailEnd/>
          </a:ln>
          <a:effectLst/>
        </p:spPr>
        <p:txBody>
          <a:bodyPr vert="horz" wrap="square" lIns="66074" tIns="0" rIns="66074" bIns="0" numCol="1" anchor="b" anchorCtr="0" compatLnSpc="1">
            <a:prstTxWarp prst="textNoShape">
              <a:avLst/>
            </a:prstTxWarp>
          </a:bodyPr>
          <a:lstStyle>
            <a:lvl1pPr defTabSz="684213">
              <a:defRPr sz="4700" i="1">
                <a:latin typeface="Times New Roman" pitchFamily="18" charset="0"/>
              </a:defRPr>
            </a:lvl1pPr>
          </a:lstStyle>
          <a:p>
            <a:endParaRPr lang="en-US" dirty="0"/>
          </a:p>
        </p:txBody>
      </p:sp>
      <p:sp>
        <p:nvSpPr>
          <p:cNvPr id="3077" name="Rectangle 5"/>
          <p:cNvSpPr>
            <a:spLocks noGrp="1" noChangeArrowheads="1"/>
          </p:cNvSpPr>
          <p:nvPr>
            <p:ph type="sldNum" sz="quarter" idx="3"/>
          </p:nvPr>
        </p:nvSpPr>
        <p:spPr bwMode="auto">
          <a:xfrm>
            <a:off x="17200563" y="37668200"/>
            <a:ext cx="13390562" cy="2108200"/>
          </a:xfrm>
          <a:prstGeom prst="rect">
            <a:avLst/>
          </a:prstGeom>
          <a:noFill/>
          <a:ln w="9525">
            <a:noFill/>
            <a:miter lim="800000"/>
            <a:headEnd/>
            <a:tailEnd/>
          </a:ln>
          <a:effectLst/>
        </p:spPr>
        <p:txBody>
          <a:bodyPr vert="horz" wrap="square" lIns="66074" tIns="0" rIns="66074" bIns="0" numCol="1" anchor="b" anchorCtr="0" compatLnSpc="1">
            <a:prstTxWarp prst="textNoShape">
              <a:avLst/>
            </a:prstTxWarp>
          </a:bodyPr>
          <a:lstStyle>
            <a:lvl1pPr algn="r" defTabSz="684213">
              <a:defRPr sz="4700" i="1">
                <a:latin typeface="Times New Roman" pitchFamily="18" charset="0"/>
              </a:defRPr>
            </a:lvl1pPr>
          </a:lstStyle>
          <a:p>
            <a:fld id="{84FA4D8E-2450-4992-9714-555073278D48}" type="slidenum">
              <a:rPr lang="en-US"/>
              <a:pPr/>
              <a:t>‹#›</a:t>
            </a:fld>
            <a:endParaRPr lang="en-US" dirty="0"/>
          </a:p>
        </p:txBody>
      </p:sp>
    </p:spTree>
    <p:extLst>
      <p:ext uri="{BB962C8B-B14F-4D97-AF65-F5344CB8AC3E}">
        <p14:creationId xmlns:p14="http://schemas.microsoft.com/office/powerpoint/2010/main" xmlns="" val="768689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13390563" cy="2108200"/>
          </a:xfrm>
          <a:prstGeom prst="rect">
            <a:avLst/>
          </a:prstGeom>
          <a:noFill/>
          <a:ln w="9525">
            <a:noFill/>
            <a:miter lim="800000"/>
            <a:headEnd/>
            <a:tailEnd/>
          </a:ln>
          <a:effectLst/>
        </p:spPr>
        <p:txBody>
          <a:bodyPr vert="horz" wrap="square" lIns="66074" tIns="0" rIns="66074" bIns="0" numCol="1" anchor="t" anchorCtr="0" compatLnSpc="1">
            <a:prstTxWarp prst="textNoShape">
              <a:avLst/>
            </a:prstTxWarp>
          </a:bodyPr>
          <a:lstStyle>
            <a:lvl1pPr defTabSz="684213">
              <a:defRPr sz="4700" i="1">
                <a:latin typeface="Times New Roman" pitchFamily="18" charset="0"/>
              </a:defRPr>
            </a:lvl1pPr>
          </a:lstStyle>
          <a:p>
            <a:endParaRPr lang="en-US" dirty="0"/>
          </a:p>
        </p:txBody>
      </p:sp>
      <p:sp>
        <p:nvSpPr>
          <p:cNvPr id="2051" name="Rectangle 3"/>
          <p:cNvSpPr>
            <a:spLocks noGrp="1" noChangeArrowheads="1"/>
          </p:cNvSpPr>
          <p:nvPr>
            <p:ph type="dt" idx="1"/>
          </p:nvPr>
        </p:nvSpPr>
        <p:spPr bwMode="auto">
          <a:xfrm>
            <a:off x="17200563" y="0"/>
            <a:ext cx="13390562" cy="2108200"/>
          </a:xfrm>
          <a:prstGeom prst="rect">
            <a:avLst/>
          </a:prstGeom>
          <a:noFill/>
          <a:ln w="9525">
            <a:noFill/>
            <a:miter lim="800000"/>
            <a:headEnd/>
            <a:tailEnd/>
          </a:ln>
          <a:effectLst/>
        </p:spPr>
        <p:txBody>
          <a:bodyPr vert="horz" wrap="square" lIns="66074" tIns="0" rIns="66074" bIns="0" numCol="1" anchor="t" anchorCtr="0" compatLnSpc="1">
            <a:prstTxWarp prst="textNoShape">
              <a:avLst/>
            </a:prstTxWarp>
          </a:bodyPr>
          <a:lstStyle>
            <a:lvl1pPr algn="r" defTabSz="684213">
              <a:defRPr sz="4700" i="1">
                <a:latin typeface="Times New Roman" pitchFamily="18" charset="0"/>
              </a:defRPr>
            </a:lvl1pPr>
          </a:lstStyle>
          <a:p>
            <a:endParaRPr lang="en-US" dirty="0"/>
          </a:p>
        </p:txBody>
      </p:sp>
      <p:sp>
        <p:nvSpPr>
          <p:cNvPr id="2052" name="Rectangle 4"/>
          <p:cNvSpPr>
            <a:spLocks noGrp="1" noChangeArrowheads="1"/>
          </p:cNvSpPr>
          <p:nvPr>
            <p:ph type="ftr" sz="quarter" idx="4"/>
          </p:nvPr>
        </p:nvSpPr>
        <p:spPr bwMode="auto">
          <a:xfrm>
            <a:off x="0" y="37668200"/>
            <a:ext cx="13390563" cy="2108200"/>
          </a:xfrm>
          <a:prstGeom prst="rect">
            <a:avLst/>
          </a:prstGeom>
          <a:noFill/>
          <a:ln w="9525">
            <a:noFill/>
            <a:miter lim="800000"/>
            <a:headEnd/>
            <a:tailEnd/>
          </a:ln>
          <a:effectLst/>
        </p:spPr>
        <p:txBody>
          <a:bodyPr vert="horz" wrap="square" lIns="66074" tIns="0" rIns="66074" bIns="0" numCol="1" anchor="b" anchorCtr="0" compatLnSpc="1">
            <a:prstTxWarp prst="textNoShape">
              <a:avLst/>
            </a:prstTxWarp>
          </a:bodyPr>
          <a:lstStyle>
            <a:lvl1pPr defTabSz="684213">
              <a:defRPr sz="4700" i="1">
                <a:latin typeface="Times New Roman" pitchFamily="18" charset="0"/>
              </a:defRPr>
            </a:lvl1pPr>
          </a:lstStyle>
          <a:p>
            <a:endParaRPr lang="en-US" dirty="0"/>
          </a:p>
        </p:txBody>
      </p:sp>
      <p:sp>
        <p:nvSpPr>
          <p:cNvPr id="2053" name="Rectangle 5"/>
          <p:cNvSpPr>
            <a:spLocks noGrp="1" noChangeArrowheads="1"/>
          </p:cNvSpPr>
          <p:nvPr>
            <p:ph type="sldNum" sz="quarter" idx="5"/>
          </p:nvPr>
        </p:nvSpPr>
        <p:spPr bwMode="auto">
          <a:xfrm>
            <a:off x="17200563" y="37668200"/>
            <a:ext cx="13390562" cy="2108200"/>
          </a:xfrm>
          <a:prstGeom prst="rect">
            <a:avLst/>
          </a:prstGeom>
          <a:noFill/>
          <a:ln w="9525">
            <a:noFill/>
            <a:miter lim="800000"/>
            <a:headEnd/>
            <a:tailEnd/>
          </a:ln>
          <a:effectLst/>
        </p:spPr>
        <p:txBody>
          <a:bodyPr vert="horz" wrap="square" lIns="66074" tIns="0" rIns="66074" bIns="0" numCol="1" anchor="b" anchorCtr="0" compatLnSpc="1">
            <a:prstTxWarp prst="textNoShape">
              <a:avLst/>
            </a:prstTxWarp>
          </a:bodyPr>
          <a:lstStyle>
            <a:lvl1pPr algn="r" defTabSz="684213">
              <a:defRPr sz="4700" i="1">
                <a:latin typeface="Times New Roman" pitchFamily="18" charset="0"/>
              </a:defRPr>
            </a:lvl1pPr>
          </a:lstStyle>
          <a:p>
            <a:fld id="{5AA9C03E-A828-4414-902B-0EF8A459E5FB}" type="slidenum">
              <a:rPr lang="en-US"/>
              <a:pPr/>
              <a:t>‹#›</a:t>
            </a:fld>
            <a:endParaRPr lang="en-US" dirty="0"/>
          </a:p>
        </p:txBody>
      </p:sp>
      <p:sp>
        <p:nvSpPr>
          <p:cNvPr id="2054" name="Rectangle 6"/>
          <p:cNvSpPr>
            <a:spLocks noGrp="1" noChangeArrowheads="1"/>
          </p:cNvSpPr>
          <p:nvPr>
            <p:ph type="body" sz="quarter" idx="3"/>
          </p:nvPr>
        </p:nvSpPr>
        <p:spPr bwMode="auto">
          <a:xfrm>
            <a:off x="4060825" y="18881725"/>
            <a:ext cx="22471063" cy="17883188"/>
          </a:xfrm>
          <a:prstGeom prst="rect">
            <a:avLst/>
          </a:prstGeom>
          <a:noFill/>
          <a:ln w="9525">
            <a:noFill/>
            <a:miter lim="800000"/>
            <a:headEnd/>
            <a:tailEnd/>
          </a:ln>
          <a:effectLst/>
        </p:spPr>
        <p:txBody>
          <a:bodyPr vert="horz" wrap="square" lIns="363402" tIns="165206" rIns="363402" bIns="1652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5" name="Rectangle 7"/>
          <p:cNvSpPr>
            <a:spLocks noGrp="1" noRot="1" noChangeAspect="1" noChangeArrowheads="1" noTextEdit="1"/>
          </p:cNvSpPr>
          <p:nvPr>
            <p:ph type="sldImg" idx="2"/>
          </p:nvPr>
        </p:nvSpPr>
        <p:spPr bwMode="auto">
          <a:xfrm>
            <a:off x="10425113" y="3141663"/>
            <a:ext cx="9782175" cy="14673262"/>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xmlns="" val="2721606599"/>
      </p:ext>
    </p:extLst>
  </p:cSld>
  <p:clrMap bg1="lt1" tx1="dk1" bg2="lt2" tx2="dk2" accent1="accent1" accent2="accent2" accent3="accent3" accent4="accent4" accent5="accent5" accent6="accent6" hlink="hlink" folHlink="folHlink"/>
  <p:notesStyle>
    <a:lvl1pPr algn="l" defTabSz="22047" rtl="0" eaLnBrk="0" fontAlgn="base" hangingPunct="0">
      <a:spcBef>
        <a:spcPct val="30000"/>
      </a:spcBef>
      <a:spcAft>
        <a:spcPct val="0"/>
      </a:spcAft>
      <a:defRPr sz="100" kern="1200">
        <a:solidFill>
          <a:schemeClr val="tx1"/>
        </a:solidFill>
        <a:latin typeface="Times New Roman" pitchFamily="18" charset="0"/>
        <a:ea typeface="+mn-ea"/>
        <a:cs typeface="+mn-cs"/>
      </a:defRPr>
    </a:lvl1pPr>
    <a:lvl2pPr marL="79370" algn="l" defTabSz="22047" rtl="0" eaLnBrk="0" fontAlgn="base" hangingPunct="0">
      <a:spcBef>
        <a:spcPct val="30000"/>
      </a:spcBef>
      <a:spcAft>
        <a:spcPct val="0"/>
      </a:spcAft>
      <a:defRPr sz="100" kern="1200">
        <a:solidFill>
          <a:schemeClr val="tx1"/>
        </a:solidFill>
        <a:latin typeface="Times New Roman" pitchFamily="18" charset="0"/>
        <a:ea typeface="+mn-ea"/>
        <a:cs typeface="+mn-cs"/>
      </a:defRPr>
    </a:lvl2pPr>
    <a:lvl3pPr marL="158740" algn="l" defTabSz="22047" rtl="0" eaLnBrk="0" fontAlgn="base" hangingPunct="0">
      <a:spcBef>
        <a:spcPct val="30000"/>
      </a:spcBef>
      <a:spcAft>
        <a:spcPct val="0"/>
      </a:spcAft>
      <a:defRPr sz="100" kern="1200">
        <a:solidFill>
          <a:schemeClr val="tx1"/>
        </a:solidFill>
        <a:latin typeface="Times New Roman" pitchFamily="18" charset="0"/>
        <a:ea typeface="+mn-ea"/>
        <a:cs typeface="+mn-cs"/>
      </a:defRPr>
    </a:lvl3pPr>
    <a:lvl4pPr marL="238110" algn="l" defTabSz="22047" rtl="0" eaLnBrk="0" fontAlgn="base" hangingPunct="0">
      <a:spcBef>
        <a:spcPct val="30000"/>
      </a:spcBef>
      <a:spcAft>
        <a:spcPct val="0"/>
      </a:spcAft>
      <a:defRPr sz="100" kern="1200">
        <a:solidFill>
          <a:schemeClr val="tx1"/>
        </a:solidFill>
        <a:latin typeface="Times New Roman" pitchFamily="18" charset="0"/>
        <a:ea typeface="+mn-ea"/>
        <a:cs typeface="+mn-cs"/>
      </a:defRPr>
    </a:lvl4pPr>
    <a:lvl5pPr marL="317480" algn="l" defTabSz="22047" rtl="0" eaLnBrk="0" fontAlgn="base" hangingPunct="0">
      <a:spcBef>
        <a:spcPct val="30000"/>
      </a:spcBef>
      <a:spcAft>
        <a:spcPct val="0"/>
      </a:spcAft>
      <a:defRPr sz="100" kern="1200">
        <a:solidFill>
          <a:schemeClr val="tx1"/>
        </a:solidFill>
        <a:latin typeface="Times New Roman" pitchFamily="18" charset="0"/>
        <a:ea typeface="+mn-ea"/>
        <a:cs typeface="+mn-cs"/>
      </a:defRPr>
    </a:lvl5pPr>
    <a:lvl6pPr marL="1587398" algn="l" defTabSz="634959" rtl="0" eaLnBrk="1" latinLnBrk="0" hangingPunct="1">
      <a:defRPr sz="800" kern="1200">
        <a:solidFill>
          <a:schemeClr val="tx1"/>
        </a:solidFill>
        <a:latin typeface="+mn-lt"/>
        <a:ea typeface="+mn-ea"/>
        <a:cs typeface="+mn-cs"/>
      </a:defRPr>
    </a:lvl6pPr>
    <a:lvl7pPr marL="1904878" algn="l" defTabSz="634959" rtl="0" eaLnBrk="1" latinLnBrk="0" hangingPunct="1">
      <a:defRPr sz="800" kern="1200">
        <a:solidFill>
          <a:schemeClr val="tx1"/>
        </a:solidFill>
        <a:latin typeface="+mn-lt"/>
        <a:ea typeface="+mn-ea"/>
        <a:cs typeface="+mn-cs"/>
      </a:defRPr>
    </a:lvl7pPr>
    <a:lvl8pPr marL="2222358" algn="l" defTabSz="634959" rtl="0" eaLnBrk="1" latinLnBrk="0" hangingPunct="1">
      <a:defRPr sz="800" kern="1200">
        <a:solidFill>
          <a:schemeClr val="tx1"/>
        </a:solidFill>
        <a:latin typeface="+mn-lt"/>
        <a:ea typeface="+mn-ea"/>
        <a:cs typeface="+mn-cs"/>
      </a:defRPr>
    </a:lvl8pPr>
    <a:lvl9pPr marL="2539837" algn="l" defTabSz="63495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A9C03E-A828-4414-902B-0EF8A459E5F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AA9C03E-A828-4414-902B-0EF8A459E5F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A9C03E-A828-4414-902B-0EF8A459E5FB}"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A9C03E-A828-4414-902B-0EF8A459E5FB}" type="slidenum">
              <a:rPr lang="en-US" smtClean="0"/>
              <a:pPr/>
              <a:t>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203" y="8521303"/>
            <a:ext cx="15545594" cy="5880497"/>
          </a:xfrm>
        </p:spPr>
        <p:txBody>
          <a:bodyPr/>
          <a:lstStyle/>
          <a:p>
            <a:r>
              <a:rPr lang="en-US" smtClean="0"/>
              <a:t>Click to edit Master title style</a:t>
            </a:r>
            <a:endParaRPr lang="en-US"/>
          </a:p>
        </p:txBody>
      </p:sp>
      <p:sp>
        <p:nvSpPr>
          <p:cNvPr id="3" name="Subtitle 2"/>
          <p:cNvSpPr>
            <a:spLocks noGrp="1"/>
          </p:cNvSpPr>
          <p:nvPr>
            <p:ph type="subTitle" idx="1"/>
          </p:nvPr>
        </p:nvSpPr>
        <p:spPr>
          <a:xfrm>
            <a:off x="2743399" y="15544800"/>
            <a:ext cx="12801203" cy="7010400"/>
          </a:xfrm>
        </p:spPr>
        <p:txBody>
          <a:bodyPr/>
          <a:lstStyle>
            <a:lvl1pPr marL="0" indent="0" algn="ctr">
              <a:buNone/>
              <a:defRPr/>
            </a:lvl1pPr>
            <a:lvl2pPr marL="317480" indent="0" algn="ctr">
              <a:buNone/>
              <a:defRPr/>
            </a:lvl2pPr>
            <a:lvl3pPr marL="634959" indent="0" algn="ctr">
              <a:buNone/>
              <a:defRPr/>
            </a:lvl3pPr>
            <a:lvl4pPr marL="952439" indent="0" algn="ctr">
              <a:buNone/>
              <a:defRPr/>
            </a:lvl4pPr>
            <a:lvl5pPr marL="1269919" indent="0" algn="ctr">
              <a:buNone/>
              <a:defRPr/>
            </a:lvl5pPr>
            <a:lvl6pPr marL="1587398" indent="0" algn="ctr">
              <a:buNone/>
              <a:defRPr/>
            </a:lvl6pPr>
            <a:lvl7pPr marL="1904878" indent="0" algn="ctr">
              <a:buNone/>
              <a:defRPr/>
            </a:lvl7pPr>
            <a:lvl8pPr marL="2222358" indent="0" algn="ctr">
              <a:buNone/>
              <a:defRPr/>
            </a:lvl8pPr>
            <a:lvl9pPr marL="2539837"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8BD8CF4-B574-416F-9800-ACB308BE8B51}"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75EA01B-5634-4EA5-A031-497834C78A0B}"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5" y="17627204"/>
            <a:ext cx="15544602" cy="5448300"/>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1444625" y="11626454"/>
            <a:ext cx="15544602" cy="6000750"/>
          </a:xfrm>
        </p:spPr>
        <p:txBody>
          <a:bodyPr anchor="b"/>
          <a:lstStyle>
            <a:lvl1pPr marL="0" indent="0">
              <a:buNone/>
              <a:defRPr sz="1400"/>
            </a:lvl1pPr>
            <a:lvl2pPr marL="317480" indent="0">
              <a:buNone/>
              <a:defRPr sz="1200"/>
            </a:lvl2pPr>
            <a:lvl3pPr marL="634959" indent="0">
              <a:buNone/>
              <a:defRPr sz="1100"/>
            </a:lvl3pPr>
            <a:lvl4pPr marL="952439" indent="0">
              <a:buNone/>
              <a:defRPr sz="1000"/>
            </a:lvl4pPr>
            <a:lvl5pPr marL="1269919" indent="0">
              <a:buNone/>
              <a:defRPr sz="1000"/>
            </a:lvl5pPr>
            <a:lvl6pPr marL="1587398" indent="0">
              <a:buNone/>
              <a:defRPr sz="1000"/>
            </a:lvl6pPr>
            <a:lvl7pPr marL="1904878" indent="0">
              <a:buNone/>
              <a:defRPr sz="1000"/>
            </a:lvl7pPr>
            <a:lvl8pPr marL="2222358" indent="0">
              <a:buNone/>
              <a:defRPr sz="1000"/>
            </a:lvl8pPr>
            <a:lvl9pPr marL="2539837" indent="0">
              <a:buNone/>
              <a:defRPr sz="10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C319DD7-5C6E-4136-B885-ADB2F4B35FBC}"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3187" y="7924800"/>
            <a:ext cx="7723188" cy="16459200"/>
          </a:xfrm>
        </p:spPr>
        <p:txBody>
          <a:bodyPr/>
          <a:lstStyle>
            <a:lvl1pPr>
              <a:defRPr sz="1900"/>
            </a:lvl1pPr>
            <a:lvl2pPr>
              <a:defRPr sz="17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191625" y="7924800"/>
            <a:ext cx="7723188" cy="16459200"/>
          </a:xfrm>
        </p:spPr>
        <p:txBody>
          <a:bodyPr/>
          <a:lstStyle>
            <a:lvl1pPr>
              <a:defRPr sz="1900"/>
            </a:lvl1pPr>
            <a:lvl2pPr>
              <a:defRPr sz="17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F6DB6C14-C1BE-409D-A8D1-917292F7405D}"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797" y="1098947"/>
            <a:ext cx="16458406" cy="4572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797" y="6140054"/>
            <a:ext cx="8080375" cy="2559844"/>
          </a:xfrm>
        </p:spPr>
        <p:txBody>
          <a:bodyPr anchor="b"/>
          <a:lstStyle>
            <a:lvl1pPr marL="0" indent="0">
              <a:buNone/>
              <a:defRPr sz="1700" b="1"/>
            </a:lvl1pPr>
            <a:lvl2pPr marL="317480" indent="0">
              <a:buNone/>
              <a:defRPr sz="1400" b="1"/>
            </a:lvl2pPr>
            <a:lvl3pPr marL="634959" indent="0">
              <a:buNone/>
              <a:defRPr sz="1200" b="1"/>
            </a:lvl3pPr>
            <a:lvl4pPr marL="952439" indent="0">
              <a:buNone/>
              <a:defRPr sz="1100" b="1"/>
            </a:lvl4pPr>
            <a:lvl5pPr marL="1269919" indent="0">
              <a:buNone/>
              <a:defRPr sz="1100" b="1"/>
            </a:lvl5pPr>
            <a:lvl6pPr marL="1587398" indent="0">
              <a:buNone/>
              <a:defRPr sz="1100" b="1"/>
            </a:lvl6pPr>
            <a:lvl7pPr marL="1904878" indent="0">
              <a:buNone/>
              <a:defRPr sz="1100" b="1"/>
            </a:lvl7pPr>
            <a:lvl8pPr marL="2222358" indent="0">
              <a:buNone/>
              <a:defRPr sz="1100" b="1"/>
            </a:lvl8pPr>
            <a:lvl9pPr marL="2539837"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914797" y="8699898"/>
            <a:ext cx="8080375" cy="15804356"/>
          </a:xfrm>
        </p:spPr>
        <p:txBody>
          <a:bodyPr/>
          <a:lstStyle>
            <a:lvl1pPr>
              <a:defRPr sz="17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289852" y="6140054"/>
            <a:ext cx="8083351" cy="2559844"/>
          </a:xfrm>
        </p:spPr>
        <p:txBody>
          <a:bodyPr anchor="b"/>
          <a:lstStyle>
            <a:lvl1pPr marL="0" indent="0">
              <a:buNone/>
              <a:defRPr sz="1700" b="1"/>
            </a:lvl1pPr>
            <a:lvl2pPr marL="317480" indent="0">
              <a:buNone/>
              <a:defRPr sz="1400" b="1"/>
            </a:lvl2pPr>
            <a:lvl3pPr marL="634959" indent="0">
              <a:buNone/>
              <a:defRPr sz="1200" b="1"/>
            </a:lvl3pPr>
            <a:lvl4pPr marL="952439" indent="0">
              <a:buNone/>
              <a:defRPr sz="1100" b="1"/>
            </a:lvl4pPr>
            <a:lvl5pPr marL="1269919" indent="0">
              <a:buNone/>
              <a:defRPr sz="1100" b="1"/>
            </a:lvl5pPr>
            <a:lvl6pPr marL="1587398" indent="0">
              <a:buNone/>
              <a:defRPr sz="1100" b="1"/>
            </a:lvl6pPr>
            <a:lvl7pPr marL="1904878" indent="0">
              <a:buNone/>
              <a:defRPr sz="1100" b="1"/>
            </a:lvl7pPr>
            <a:lvl8pPr marL="2222358" indent="0">
              <a:buNone/>
              <a:defRPr sz="1100" b="1"/>
            </a:lvl8pPr>
            <a:lvl9pPr marL="2539837"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9289852" y="8699898"/>
            <a:ext cx="8083351" cy="15804356"/>
          </a:xfrm>
        </p:spPr>
        <p:txBody>
          <a:bodyPr/>
          <a:lstStyle>
            <a:lvl1pPr>
              <a:defRPr sz="17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EF0296B1-BE2D-4E5F-933D-4F819A44BBD6}"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81022AA8-2166-4007-A4CF-55D4C5FA1A9F}"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A008A6A6-E092-488F-A2FB-F925A90540D3}"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797" y="1091804"/>
            <a:ext cx="6016625" cy="4648200"/>
          </a:xfrm>
        </p:spPr>
        <p:txBody>
          <a:bodyPr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7149703" y="1091804"/>
            <a:ext cx="10223500" cy="23412450"/>
          </a:xfrm>
        </p:spPr>
        <p:txBody>
          <a:bodyPr/>
          <a:lstStyle>
            <a:lvl1pPr>
              <a:defRPr sz="2200"/>
            </a:lvl1pPr>
            <a:lvl2pPr>
              <a:defRPr sz="19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14797" y="5740004"/>
            <a:ext cx="6016625" cy="18764250"/>
          </a:xfrm>
        </p:spPr>
        <p:txBody>
          <a:bodyPr/>
          <a:lstStyle>
            <a:lvl1pPr marL="0" indent="0">
              <a:buNone/>
              <a:defRPr sz="1000"/>
            </a:lvl1pPr>
            <a:lvl2pPr marL="317480" indent="0">
              <a:buNone/>
              <a:defRPr sz="800"/>
            </a:lvl2pPr>
            <a:lvl3pPr marL="634959" indent="0">
              <a:buNone/>
              <a:defRPr sz="700"/>
            </a:lvl3pPr>
            <a:lvl4pPr marL="952439" indent="0">
              <a:buNone/>
              <a:defRPr sz="600"/>
            </a:lvl4pPr>
            <a:lvl5pPr marL="1269919" indent="0">
              <a:buNone/>
              <a:defRPr sz="600"/>
            </a:lvl5pPr>
            <a:lvl6pPr marL="1587398" indent="0">
              <a:buNone/>
              <a:defRPr sz="600"/>
            </a:lvl6pPr>
            <a:lvl7pPr marL="1904878" indent="0">
              <a:buNone/>
              <a:defRPr sz="600"/>
            </a:lvl7pPr>
            <a:lvl8pPr marL="2222358" indent="0">
              <a:buNone/>
              <a:defRPr sz="600"/>
            </a:lvl8pPr>
            <a:lvl9pPr marL="2539837"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21E880B2-2B3B-41DA-8436-164AB1AFD3A5}"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774" y="19202400"/>
            <a:ext cx="10972601" cy="2266950"/>
          </a:xfrm>
        </p:spPr>
        <p:txBody>
          <a:bodyPr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3584774" y="2451497"/>
            <a:ext cx="10972601" cy="16459200"/>
          </a:xfrm>
        </p:spPr>
        <p:txBody>
          <a:bodyPr/>
          <a:lstStyle>
            <a:lvl1pPr marL="0" indent="0">
              <a:buNone/>
              <a:defRPr sz="2200"/>
            </a:lvl1pPr>
            <a:lvl2pPr marL="317480" indent="0">
              <a:buNone/>
              <a:defRPr sz="1900"/>
            </a:lvl2pPr>
            <a:lvl3pPr marL="634959" indent="0">
              <a:buNone/>
              <a:defRPr sz="1700"/>
            </a:lvl3pPr>
            <a:lvl4pPr marL="952439" indent="0">
              <a:buNone/>
              <a:defRPr sz="1400"/>
            </a:lvl4pPr>
            <a:lvl5pPr marL="1269919" indent="0">
              <a:buNone/>
              <a:defRPr sz="1400"/>
            </a:lvl5pPr>
            <a:lvl6pPr marL="1587398" indent="0">
              <a:buNone/>
              <a:defRPr sz="1400"/>
            </a:lvl6pPr>
            <a:lvl7pPr marL="1904878" indent="0">
              <a:buNone/>
              <a:defRPr sz="1400"/>
            </a:lvl7pPr>
            <a:lvl8pPr marL="2222358" indent="0">
              <a:buNone/>
              <a:defRPr sz="1400"/>
            </a:lvl8pPr>
            <a:lvl9pPr marL="2539837" indent="0">
              <a:buNone/>
              <a:defRPr sz="1400"/>
            </a:lvl9pPr>
          </a:lstStyle>
          <a:p>
            <a:endParaRPr lang="en-US" dirty="0"/>
          </a:p>
        </p:txBody>
      </p:sp>
      <p:sp>
        <p:nvSpPr>
          <p:cNvPr id="4" name="Text Placeholder 3"/>
          <p:cNvSpPr>
            <a:spLocks noGrp="1"/>
          </p:cNvSpPr>
          <p:nvPr>
            <p:ph type="body" sz="half" idx="2"/>
          </p:nvPr>
        </p:nvSpPr>
        <p:spPr>
          <a:xfrm>
            <a:off x="3584774" y="21469350"/>
            <a:ext cx="10972601" cy="3219450"/>
          </a:xfrm>
        </p:spPr>
        <p:txBody>
          <a:bodyPr/>
          <a:lstStyle>
            <a:lvl1pPr marL="0" indent="0">
              <a:buNone/>
              <a:defRPr sz="1000"/>
            </a:lvl1pPr>
            <a:lvl2pPr marL="317480" indent="0">
              <a:buNone/>
              <a:defRPr sz="800"/>
            </a:lvl2pPr>
            <a:lvl3pPr marL="634959" indent="0">
              <a:buNone/>
              <a:defRPr sz="700"/>
            </a:lvl3pPr>
            <a:lvl4pPr marL="952439" indent="0">
              <a:buNone/>
              <a:defRPr sz="600"/>
            </a:lvl4pPr>
            <a:lvl5pPr marL="1269919" indent="0">
              <a:buNone/>
              <a:defRPr sz="600"/>
            </a:lvl5pPr>
            <a:lvl6pPr marL="1587398" indent="0">
              <a:buNone/>
              <a:defRPr sz="600"/>
            </a:lvl6pPr>
            <a:lvl7pPr marL="1904878" indent="0">
              <a:buNone/>
              <a:defRPr sz="600"/>
            </a:lvl7pPr>
            <a:lvl8pPr marL="2222358" indent="0">
              <a:buNone/>
              <a:defRPr sz="600"/>
            </a:lvl8pPr>
            <a:lvl9pPr marL="2539837"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49B879B-A3CA-4D11-9933-BFBE4A0C7891}"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D4D9257-D12B-474A-96E0-92364DA6FE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29406" y="2443162"/>
            <a:ext cx="3885406" cy="21940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3187" y="2443162"/>
            <a:ext cx="11560969" cy="21940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7C18A1E6-4CD4-4006-AC27-A6379AC20AC4}"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1333500" y="24917400"/>
            <a:ext cx="3810000" cy="2057400"/>
          </a:xfrm>
          <a:prstGeom prst="rect">
            <a:avLst/>
          </a:prstGeom>
          <a:noFill/>
          <a:ln w="9525">
            <a:noFill/>
            <a:miter lim="800000"/>
            <a:headEnd/>
            <a:tailEnd/>
          </a:ln>
          <a:effectLst/>
        </p:spPr>
        <p:txBody>
          <a:bodyPr vert="horz" wrap="none" lIns="255748" tIns="127875" rIns="255748" bIns="127875" numCol="1" anchor="ctr" anchorCtr="0" compatLnSpc="1">
            <a:prstTxWarp prst="textNoShape">
              <a:avLst/>
            </a:prstTxWarp>
          </a:bodyPr>
          <a:lstStyle>
            <a:lvl1pPr defTabSz="2539837">
              <a:defRPr sz="3900">
                <a:latin typeface="+mn-lt"/>
              </a:defRPr>
            </a:lvl1pPr>
          </a:lstStyle>
          <a:p>
            <a:endParaRPr lang="en-US" dirty="0"/>
          </a:p>
        </p:txBody>
      </p:sp>
      <p:sp>
        <p:nvSpPr>
          <p:cNvPr id="1027" name="Rectangle 3"/>
          <p:cNvSpPr>
            <a:spLocks noGrp="1" noChangeArrowheads="1"/>
          </p:cNvSpPr>
          <p:nvPr>
            <p:ph type="ftr" sz="quarter" idx="3"/>
          </p:nvPr>
        </p:nvSpPr>
        <p:spPr bwMode="auto">
          <a:xfrm>
            <a:off x="6286500" y="24917400"/>
            <a:ext cx="5715000" cy="2057400"/>
          </a:xfrm>
          <a:prstGeom prst="rect">
            <a:avLst/>
          </a:prstGeom>
          <a:noFill/>
          <a:ln w="9525">
            <a:noFill/>
            <a:miter lim="800000"/>
            <a:headEnd/>
            <a:tailEnd/>
          </a:ln>
          <a:effectLst/>
        </p:spPr>
        <p:txBody>
          <a:bodyPr vert="horz" wrap="none" lIns="255748" tIns="127875" rIns="255748" bIns="127875" numCol="1" anchor="ctr" anchorCtr="0" compatLnSpc="1">
            <a:prstTxWarp prst="textNoShape">
              <a:avLst/>
            </a:prstTxWarp>
          </a:bodyPr>
          <a:lstStyle>
            <a:lvl1pPr algn="ctr" defTabSz="2539837">
              <a:defRPr sz="3900">
                <a:latin typeface="+mn-lt"/>
              </a:defRPr>
            </a:lvl1pPr>
          </a:lstStyle>
          <a:p>
            <a:endParaRPr lang="en-US" dirty="0"/>
          </a:p>
        </p:txBody>
      </p:sp>
      <p:sp>
        <p:nvSpPr>
          <p:cNvPr id="1028" name="Rectangle 4"/>
          <p:cNvSpPr>
            <a:spLocks noGrp="1" noChangeArrowheads="1"/>
          </p:cNvSpPr>
          <p:nvPr>
            <p:ph type="sldNum" sz="quarter" idx="4"/>
          </p:nvPr>
        </p:nvSpPr>
        <p:spPr bwMode="auto">
          <a:xfrm>
            <a:off x="13144500" y="24917400"/>
            <a:ext cx="3810000" cy="2057400"/>
          </a:xfrm>
          <a:prstGeom prst="rect">
            <a:avLst/>
          </a:prstGeom>
          <a:noFill/>
          <a:ln w="9525">
            <a:noFill/>
            <a:miter lim="800000"/>
            <a:headEnd/>
            <a:tailEnd/>
          </a:ln>
          <a:effectLst/>
        </p:spPr>
        <p:txBody>
          <a:bodyPr vert="horz" wrap="none" lIns="255748" tIns="127875" rIns="255748" bIns="127875" numCol="1" anchor="ctr" anchorCtr="0" compatLnSpc="1">
            <a:prstTxWarp prst="textNoShape">
              <a:avLst/>
            </a:prstTxWarp>
          </a:bodyPr>
          <a:lstStyle>
            <a:lvl1pPr algn="r" defTabSz="2539837">
              <a:defRPr sz="3900">
                <a:latin typeface="+mn-lt"/>
              </a:defRPr>
            </a:lvl1pPr>
          </a:lstStyle>
          <a:p>
            <a:fld id="{49E22937-50BC-448B-8C5B-83E1C4E769E3}" type="slidenum">
              <a:rPr lang="en-US"/>
              <a:pPr/>
              <a:t>‹#›</a:t>
            </a:fld>
            <a:endParaRPr lang="en-US" dirty="0"/>
          </a:p>
        </p:txBody>
      </p:sp>
      <p:sp>
        <p:nvSpPr>
          <p:cNvPr id="1029" name="Rectangle 5"/>
          <p:cNvSpPr>
            <a:spLocks noGrp="1" noChangeArrowheads="1"/>
          </p:cNvSpPr>
          <p:nvPr>
            <p:ph type="title"/>
          </p:nvPr>
        </p:nvSpPr>
        <p:spPr bwMode="auto">
          <a:xfrm>
            <a:off x="1373188" y="2443163"/>
            <a:ext cx="15541625" cy="4572000"/>
          </a:xfrm>
          <a:prstGeom prst="rect">
            <a:avLst/>
          </a:prstGeom>
          <a:noFill/>
          <a:ln w="9525">
            <a:noFill/>
            <a:miter lim="800000"/>
            <a:headEnd/>
            <a:tailEnd/>
          </a:ln>
          <a:effectLst/>
        </p:spPr>
        <p:txBody>
          <a:bodyPr vert="horz" wrap="square" lIns="194015" tIns="97008" rIns="194015" bIns="97008" numCol="1" anchor="ctr" anchorCtr="0" compatLnSpc="1">
            <a:prstTxWarp prst="textNoShape">
              <a:avLst/>
            </a:prstTxWarp>
          </a:bodyPr>
          <a:lstStyle/>
          <a:p>
            <a:pPr lvl="0"/>
            <a:r>
              <a:rPr lang="en-US" smtClean="0"/>
              <a:t>Click to edit Master title style</a:t>
            </a:r>
          </a:p>
        </p:txBody>
      </p:sp>
      <p:sp>
        <p:nvSpPr>
          <p:cNvPr id="1030" name="Rectangle 6"/>
          <p:cNvSpPr>
            <a:spLocks noGrp="1" noChangeArrowheads="1"/>
          </p:cNvSpPr>
          <p:nvPr>
            <p:ph type="body" idx="1"/>
          </p:nvPr>
        </p:nvSpPr>
        <p:spPr bwMode="auto">
          <a:xfrm>
            <a:off x="1373188" y="7924800"/>
            <a:ext cx="15541625" cy="16459200"/>
          </a:xfrm>
          <a:prstGeom prst="rect">
            <a:avLst/>
          </a:prstGeom>
          <a:noFill/>
          <a:ln w="9525">
            <a:noFill/>
            <a:miter lim="800000"/>
            <a:headEnd/>
            <a:tailEnd/>
          </a:ln>
          <a:effectLst/>
        </p:spPr>
        <p:txBody>
          <a:bodyPr vert="horz" wrap="square" lIns="194015" tIns="97008" rIns="194015" bIns="9700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922516" rtl="0" eaLnBrk="0" fontAlgn="base" hangingPunct="0">
        <a:spcBef>
          <a:spcPct val="0"/>
        </a:spcBef>
        <a:spcAft>
          <a:spcPct val="0"/>
        </a:spcAft>
        <a:defRPr sz="9200">
          <a:solidFill>
            <a:schemeClr val="tx2"/>
          </a:solidFill>
          <a:latin typeface="+mj-lt"/>
          <a:ea typeface="+mj-ea"/>
          <a:cs typeface="+mj-cs"/>
        </a:defRPr>
      </a:lvl1pPr>
      <a:lvl2pPr algn="ctr" defTabSz="1922516" rtl="0" eaLnBrk="0" fontAlgn="base" hangingPunct="0">
        <a:spcBef>
          <a:spcPct val="0"/>
        </a:spcBef>
        <a:spcAft>
          <a:spcPct val="0"/>
        </a:spcAft>
        <a:defRPr sz="9200">
          <a:solidFill>
            <a:schemeClr val="tx2"/>
          </a:solidFill>
          <a:latin typeface="Times New Roman" pitchFamily="18" charset="0"/>
        </a:defRPr>
      </a:lvl2pPr>
      <a:lvl3pPr algn="ctr" defTabSz="1922516" rtl="0" eaLnBrk="0" fontAlgn="base" hangingPunct="0">
        <a:spcBef>
          <a:spcPct val="0"/>
        </a:spcBef>
        <a:spcAft>
          <a:spcPct val="0"/>
        </a:spcAft>
        <a:defRPr sz="9200">
          <a:solidFill>
            <a:schemeClr val="tx2"/>
          </a:solidFill>
          <a:latin typeface="Times New Roman" pitchFamily="18" charset="0"/>
        </a:defRPr>
      </a:lvl3pPr>
      <a:lvl4pPr algn="ctr" defTabSz="1922516" rtl="0" eaLnBrk="0" fontAlgn="base" hangingPunct="0">
        <a:spcBef>
          <a:spcPct val="0"/>
        </a:spcBef>
        <a:spcAft>
          <a:spcPct val="0"/>
        </a:spcAft>
        <a:defRPr sz="9200">
          <a:solidFill>
            <a:schemeClr val="tx2"/>
          </a:solidFill>
          <a:latin typeface="Times New Roman" pitchFamily="18" charset="0"/>
        </a:defRPr>
      </a:lvl4pPr>
      <a:lvl5pPr algn="ctr" defTabSz="1922516" rtl="0" eaLnBrk="0" fontAlgn="base" hangingPunct="0">
        <a:spcBef>
          <a:spcPct val="0"/>
        </a:spcBef>
        <a:spcAft>
          <a:spcPct val="0"/>
        </a:spcAft>
        <a:defRPr sz="9200">
          <a:solidFill>
            <a:schemeClr val="tx2"/>
          </a:solidFill>
          <a:latin typeface="Times New Roman" pitchFamily="18" charset="0"/>
        </a:defRPr>
      </a:lvl5pPr>
      <a:lvl6pPr marL="317480" algn="ctr" defTabSz="1922516" rtl="0" eaLnBrk="0" fontAlgn="base" hangingPunct="0">
        <a:spcBef>
          <a:spcPct val="0"/>
        </a:spcBef>
        <a:spcAft>
          <a:spcPct val="0"/>
        </a:spcAft>
        <a:defRPr sz="9200">
          <a:solidFill>
            <a:schemeClr val="tx2"/>
          </a:solidFill>
          <a:latin typeface="Times New Roman" pitchFamily="18" charset="0"/>
        </a:defRPr>
      </a:lvl6pPr>
      <a:lvl7pPr marL="634959" algn="ctr" defTabSz="1922516" rtl="0" eaLnBrk="0" fontAlgn="base" hangingPunct="0">
        <a:spcBef>
          <a:spcPct val="0"/>
        </a:spcBef>
        <a:spcAft>
          <a:spcPct val="0"/>
        </a:spcAft>
        <a:defRPr sz="9200">
          <a:solidFill>
            <a:schemeClr val="tx2"/>
          </a:solidFill>
          <a:latin typeface="Times New Roman" pitchFamily="18" charset="0"/>
        </a:defRPr>
      </a:lvl7pPr>
      <a:lvl8pPr marL="952439" algn="ctr" defTabSz="1922516" rtl="0" eaLnBrk="0" fontAlgn="base" hangingPunct="0">
        <a:spcBef>
          <a:spcPct val="0"/>
        </a:spcBef>
        <a:spcAft>
          <a:spcPct val="0"/>
        </a:spcAft>
        <a:defRPr sz="9200">
          <a:solidFill>
            <a:schemeClr val="tx2"/>
          </a:solidFill>
          <a:latin typeface="Times New Roman" pitchFamily="18" charset="0"/>
        </a:defRPr>
      </a:lvl8pPr>
      <a:lvl9pPr marL="1269919" algn="ctr" defTabSz="1922516" rtl="0" eaLnBrk="0" fontAlgn="base" hangingPunct="0">
        <a:spcBef>
          <a:spcPct val="0"/>
        </a:spcBef>
        <a:spcAft>
          <a:spcPct val="0"/>
        </a:spcAft>
        <a:defRPr sz="9200">
          <a:solidFill>
            <a:schemeClr val="tx2"/>
          </a:solidFill>
          <a:latin typeface="Times New Roman" pitchFamily="18" charset="0"/>
        </a:defRPr>
      </a:lvl9pPr>
    </p:titleStyle>
    <p:bodyStyle>
      <a:lvl1pPr marL="718739" indent="-718739" algn="l" defTabSz="1922516" rtl="0" eaLnBrk="0" fontAlgn="base" hangingPunct="0">
        <a:spcBef>
          <a:spcPct val="20000"/>
        </a:spcBef>
        <a:spcAft>
          <a:spcPct val="0"/>
        </a:spcAft>
        <a:buSzPct val="100000"/>
        <a:buChar char="•"/>
        <a:defRPr sz="6700">
          <a:solidFill>
            <a:schemeClr val="tx1"/>
          </a:solidFill>
          <a:latin typeface="+mn-lt"/>
          <a:ea typeface="+mn-ea"/>
          <a:cs typeface="+mn-cs"/>
        </a:defRPr>
      </a:lvl1pPr>
      <a:lvl2pPr marL="1560942" indent="-524723" algn="l" defTabSz="1922516" rtl="0" eaLnBrk="0" fontAlgn="base" hangingPunct="0">
        <a:spcBef>
          <a:spcPct val="20000"/>
        </a:spcBef>
        <a:spcAft>
          <a:spcPct val="0"/>
        </a:spcAft>
        <a:buSzPct val="100000"/>
        <a:buChar char="–"/>
        <a:defRPr sz="5800">
          <a:solidFill>
            <a:schemeClr val="tx1"/>
          </a:solidFill>
          <a:latin typeface="+mn-lt"/>
        </a:defRPr>
      </a:lvl2pPr>
      <a:lvl3pPr marL="2398735" indent="-476220" algn="l" defTabSz="1922516" rtl="0" eaLnBrk="0" fontAlgn="base" hangingPunct="0">
        <a:spcBef>
          <a:spcPct val="20000"/>
        </a:spcBef>
        <a:spcAft>
          <a:spcPct val="0"/>
        </a:spcAft>
        <a:buSzPct val="100000"/>
        <a:buChar char="•"/>
        <a:defRPr sz="5000">
          <a:solidFill>
            <a:schemeClr val="tx1"/>
          </a:solidFill>
          <a:latin typeface="+mn-lt"/>
        </a:defRPr>
      </a:lvl3pPr>
      <a:lvl4pPr marL="3359993" indent="-480629" algn="l" defTabSz="1922516" rtl="0" eaLnBrk="0" fontAlgn="base" hangingPunct="0">
        <a:spcBef>
          <a:spcPct val="20000"/>
        </a:spcBef>
        <a:spcAft>
          <a:spcPct val="0"/>
        </a:spcAft>
        <a:buSzPct val="100000"/>
        <a:buChar char="–"/>
        <a:defRPr sz="4200">
          <a:solidFill>
            <a:schemeClr val="tx1"/>
          </a:solidFill>
          <a:latin typeface="+mn-lt"/>
        </a:defRPr>
      </a:lvl4pPr>
      <a:lvl5pPr marL="4321251" indent="-480629" algn="l" defTabSz="1922516" rtl="0" eaLnBrk="0" fontAlgn="base" hangingPunct="0">
        <a:spcBef>
          <a:spcPct val="20000"/>
        </a:spcBef>
        <a:spcAft>
          <a:spcPct val="0"/>
        </a:spcAft>
        <a:buSzPct val="100000"/>
        <a:buChar char="•"/>
        <a:defRPr sz="4200">
          <a:solidFill>
            <a:schemeClr val="tx1"/>
          </a:solidFill>
          <a:latin typeface="+mn-lt"/>
        </a:defRPr>
      </a:lvl5pPr>
      <a:lvl6pPr marL="4638731" indent="-480629" algn="l" defTabSz="1922516" rtl="0" eaLnBrk="0" fontAlgn="base" hangingPunct="0">
        <a:spcBef>
          <a:spcPct val="20000"/>
        </a:spcBef>
        <a:spcAft>
          <a:spcPct val="0"/>
        </a:spcAft>
        <a:buSzPct val="100000"/>
        <a:buChar char="•"/>
        <a:defRPr sz="4200">
          <a:solidFill>
            <a:schemeClr val="tx1"/>
          </a:solidFill>
          <a:latin typeface="+mn-lt"/>
        </a:defRPr>
      </a:lvl6pPr>
      <a:lvl7pPr marL="4956211" indent="-480629" algn="l" defTabSz="1922516" rtl="0" eaLnBrk="0" fontAlgn="base" hangingPunct="0">
        <a:spcBef>
          <a:spcPct val="20000"/>
        </a:spcBef>
        <a:spcAft>
          <a:spcPct val="0"/>
        </a:spcAft>
        <a:buSzPct val="100000"/>
        <a:buChar char="•"/>
        <a:defRPr sz="4200">
          <a:solidFill>
            <a:schemeClr val="tx1"/>
          </a:solidFill>
          <a:latin typeface="+mn-lt"/>
        </a:defRPr>
      </a:lvl7pPr>
      <a:lvl8pPr marL="5273690" indent="-480629" algn="l" defTabSz="1922516" rtl="0" eaLnBrk="0" fontAlgn="base" hangingPunct="0">
        <a:spcBef>
          <a:spcPct val="20000"/>
        </a:spcBef>
        <a:spcAft>
          <a:spcPct val="0"/>
        </a:spcAft>
        <a:buSzPct val="100000"/>
        <a:buChar char="•"/>
        <a:defRPr sz="4200">
          <a:solidFill>
            <a:schemeClr val="tx1"/>
          </a:solidFill>
          <a:latin typeface="+mn-lt"/>
        </a:defRPr>
      </a:lvl8pPr>
      <a:lvl9pPr marL="5591170" indent="-480629" algn="l" defTabSz="1922516" rtl="0" eaLnBrk="0" fontAlgn="base" hangingPunct="0">
        <a:spcBef>
          <a:spcPct val="20000"/>
        </a:spcBef>
        <a:spcAft>
          <a:spcPct val="0"/>
        </a:spcAft>
        <a:buSzPct val="100000"/>
        <a:buChar char="•"/>
        <a:defRPr sz="4200">
          <a:solidFill>
            <a:schemeClr val="tx1"/>
          </a:solidFill>
          <a:latin typeface="+mn-lt"/>
        </a:defRPr>
      </a:lvl9pPr>
    </p:bodyStyle>
    <p:otherStyle>
      <a:defPPr>
        <a:defRPr lang="en-US"/>
      </a:defPPr>
      <a:lvl1pPr marL="0" algn="l" defTabSz="634959" rtl="0" eaLnBrk="1" latinLnBrk="0" hangingPunct="1">
        <a:defRPr sz="1200" kern="1200">
          <a:solidFill>
            <a:schemeClr val="tx1"/>
          </a:solidFill>
          <a:latin typeface="+mn-lt"/>
          <a:ea typeface="+mn-ea"/>
          <a:cs typeface="+mn-cs"/>
        </a:defRPr>
      </a:lvl1pPr>
      <a:lvl2pPr marL="317480" algn="l" defTabSz="634959" rtl="0" eaLnBrk="1" latinLnBrk="0" hangingPunct="1">
        <a:defRPr sz="1200" kern="1200">
          <a:solidFill>
            <a:schemeClr val="tx1"/>
          </a:solidFill>
          <a:latin typeface="+mn-lt"/>
          <a:ea typeface="+mn-ea"/>
          <a:cs typeface="+mn-cs"/>
        </a:defRPr>
      </a:lvl2pPr>
      <a:lvl3pPr marL="634959" algn="l" defTabSz="634959" rtl="0" eaLnBrk="1" latinLnBrk="0" hangingPunct="1">
        <a:defRPr sz="1200" kern="1200">
          <a:solidFill>
            <a:schemeClr val="tx1"/>
          </a:solidFill>
          <a:latin typeface="+mn-lt"/>
          <a:ea typeface="+mn-ea"/>
          <a:cs typeface="+mn-cs"/>
        </a:defRPr>
      </a:lvl3pPr>
      <a:lvl4pPr marL="952439" algn="l" defTabSz="634959" rtl="0" eaLnBrk="1" latinLnBrk="0" hangingPunct="1">
        <a:defRPr sz="1200" kern="1200">
          <a:solidFill>
            <a:schemeClr val="tx1"/>
          </a:solidFill>
          <a:latin typeface="+mn-lt"/>
          <a:ea typeface="+mn-ea"/>
          <a:cs typeface="+mn-cs"/>
        </a:defRPr>
      </a:lvl4pPr>
      <a:lvl5pPr marL="1269919" algn="l" defTabSz="634959" rtl="0" eaLnBrk="1" latinLnBrk="0" hangingPunct="1">
        <a:defRPr sz="1200" kern="1200">
          <a:solidFill>
            <a:schemeClr val="tx1"/>
          </a:solidFill>
          <a:latin typeface="+mn-lt"/>
          <a:ea typeface="+mn-ea"/>
          <a:cs typeface="+mn-cs"/>
        </a:defRPr>
      </a:lvl5pPr>
      <a:lvl6pPr marL="1587398" algn="l" defTabSz="634959" rtl="0" eaLnBrk="1" latinLnBrk="0" hangingPunct="1">
        <a:defRPr sz="1200" kern="1200">
          <a:solidFill>
            <a:schemeClr val="tx1"/>
          </a:solidFill>
          <a:latin typeface="+mn-lt"/>
          <a:ea typeface="+mn-ea"/>
          <a:cs typeface="+mn-cs"/>
        </a:defRPr>
      </a:lvl6pPr>
      <a:lvl7pPr marL="1904878" algn="l" defTabSz="634959" rtl="0" eaLnBrk="1" latinLnBrk="0" hangingPunct="1">
        <a:defRPr sz="1200" kern="1200">
          <a:solidFill>
            <a:schemeClr val="tx1"/>
          </a:solidFill>
          <a:latin typeface="+mn-lt"/>
          <a:ea typeface="+mn-ea"/>
          <a:cs typeface="+mn-cs"/>
        </a:defRPr>
      </a:lvl7pPr>
      <a:lvl8pPr marL="2222358" algn="l" defTabSz="634959" rtl="0" eaLnBrk="1" latinLnBrk="0" hangingPunct="1">
        <a:defRPr sz="1200" kern="1200">
          <a:solidFill>
            <a:schemeClr val="tx1"/>
          </a:solidFill>
          <a:latin typeface="+mn-lt"/>
          <a:ea typeface="+mn-ea"/>
          <a:cs typeface="+mn-cs"/>
        </a:defRPr>
      </a:lvl8pPr>
      <a:lvl9pPr marL="2539837" algn="l" defTabSz="63495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wmf"/><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wmf"/><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hdfeos.org/zo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10896" y="681007"/>
            <a:ext cx="17666208" cy="1027689"/>
          </a:xfrm>
          <a:prstGeom prst="rect">
            <a:avLst/>
          </a:prstGeom>
          <a:noFill/>
          <a:ln w="9525">
            <a:noFill/>
            <a:miter lim="800000"/>
            <a:headEnd/>
            <a:tailEnd/>
          </a:ln>
          <a:effectLst/>
        </p:spPr>
        <p:txBody>
          <a:bodyPr wrap="square" lIns="255748" tIns="127875" rIns="255748" bIns="127875">
            <a:spAutoFit/>
          </a:bodyPr>
          <a:lstStyle/>
          <a:p>
            <a:pPr algn="ctr" defTabSz="2539837"/>
            <a:r>
              <a:rPr lang="en-US" sz="5000" b="1" dirty="0" smtClean="0">
                <a:solidFill>
                  <a:srgbClr val="0000FF"/>
                </a:solidFill>
                <a:cs typeface="Times New Roman" pitchFamily="18" charset="0"/>
              </a:rPr>
              <a:t>Tools for Interoperability between HDF and </a:t>
            </a:r>
            <a:r>
              <a:rPr lang="en-US" sz="5000" b="1" dirty="0" err="1" smtClean="0">
                <a:solidFill>
                  <a:srgbClr val="0000FF"/>
                </a:solidFill>
                <a:cs typeface="Times New Roman" pitchFamily="18" charset="0"/>
              </a:rPr>
              <a:t>NetCDF</a:t>
            </a:r>
            <a:endParaRPr lang="en-US" sz="5000" b="1" dirty="0">
              <a:solidFill>
                <a:srgbClr val="0000FF"/>
              </a:solidFill>
            </a:endParaRPr>
          </a:p>
        </p:txBody>
      </p:sp>
      <p:sp>
        <p:nvSpPr>
          <p:cNvPr id="13315" name="Rectangle 3"/>
          <p:cNvSpPr>
            <a:spLocks noChangeArrowheads="1"/>
          </p:cNvSpPr>
          <p:nvPr/>
        </p:nvSpPr>
        <p:spPr bwMode="auto">
          <a:xfrm>
            <a:off x="0" y="2474780"/>
            <a:ext cx="18288000" cy="1427798"/>
          </a:xfrm>
          <a:prstGeom prst="rect">
            <a:avLst/>
          </a:prstGeom>
          <a:noFill/>
          <a:ln w="9525">
            <a:noFill/>
            <a:miter lim="800000"/>
            <a:headEnd/>
            <a:tailEnd/>
          </a:ln>
          <a:effectLst/>
        </p:spPr>
        <p:txBody>
          <a:bodyPr lIns="255748" tIns="127875" rIns="255748" bIns="127875">
            <a:spAutoFit/>
          </a:bodyPr>
          <a:lstStyle/>
          <a:p>
            <a:pPr algn="ctr" defTabSz="2539837"/>
            <a:r>
              <a:rPr lang="en-US" sz="2800" b="1" dirty="0" smtClean="0">
                <a:solidFill>
                  <a:schemeClr val="accent2">
                    <a:lumMod val="50000"/>
                  </a:schemeClr>
                </a:solidFill>
                <a:cs typeface="Times New Roman" pitchFamily="18" charset="0"/>
              </a:rPr>
              <a:t>Mike Folk and MuQun Yang</a:t>
            </a:r>
          </a:p>
          <a:p>
            <a:pPr algn="ctr" defTabSz="2539837"/>
            <a:r>
              <a:rPr lang="en-US" sz="2800" b="1" i="1" dirty="0" smtClean="0">
                <a:solidFill>
                  <a:schemeClr val="accent2">
                    <a:lumMod val="75000"/>
                  </a:schemeClr>
                </a:solidFill>
                <a:cs typeface="Times New Roman" pitchFamily="18" charset="0"/>
              </a:rPr>
              <a:t>The HDF Group</a:t>
            </a:r>
          </a:p>
          <a:p>
            <a:pPr algn="ctr" defTabSz="2539837"/>
            <a:r>
              <a:rPr lang="en-US" sz="2000" i="1" dirty="0" smtClean="0">
                <a:cs typeface="Times New Roman" pitchFamily="18" charset="0"/>
              </a:rPr>
              <a:t>The HDF Group provides the following tools for the NASA HDF and JPSS data</a:t>
            </a:r>
            <a:r>
              <a:rPr lang="en-US" sz="2000" dirty="0" smtClean="0">
                <a:cs typeface="Times New Roman" pitchFamily="18" charset="0"/>
              </a:rPr>
              <a:t>.</a:t>
            </a:r>
            <a:r>
              <a:rPr lang="en-US" sz="2000" i="1" dirty="0" smtClean="0">
                <a:cs typeface="Times New Roman" pitchFamily="18" charset="0"/>
              </a:rPr>
              <a:t> </a:t>
            </a:r>
            <a:endParaRPr lang="en-US" sz="2000" i="1" dirty="0">
              <a:cs typeface="Times New Roman" pitchFamily="18" charset="0"/>
            </a:endParaRPr>
          </a:p>
        </p:txBody>
      </p:sp>
      <p:sp>
        <p:nvSpPr>
          <p:cNvPr id="13400" name="Text Box 88"/>
          <p:cNvSpPr txBox="1">
            <a:spLocks noChangeArrowheads="1"/>
          </p:cNvSpPr>
          <p:nvPr/>
        </p:nvSpPr>
        <p:spPr bwMode="auto">
          <a:xfrm>
            <a:off x="3461657" y="4414516"/>
            <a:ext cx="11669486"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Use </a:t>
            </a:r>
            <a:r>
              <a:rPr lang="en-US" sz="2800" i="1" dirty="0" smtClean="0">
                <a:solidFill>
                  <a:srgbClr val="0000FF"/>
                </a:solidFill>
              </a:rPr>
              <a:t>h4toncccf</a:t>
            </a:r>
            <a:r>
              <a:rPr lang="en-US" sz="2800" dirty="0" smtClean="0">
                <a:solidFill>
                  <a:srgbClr val="0000FF"/>
                </a:solidFill>
              </a:rPr>
              <a:t>  tool to convert HDF4/HDF-EOS2 to NetCDF-3</a:t>
            </a:r>
            <a:endParaRPr lang="en-US" sz="2800" dirty="0">
              <a:solidFill>
                <a:srgbClr val="0000FF"/>
              </a:solidFill>
            </a:endParaRPr>
          </a:p>
        </p:txBody>
      </p:sp>
      <p:sp>
        <p:nvSpPr>
          <p:cNvPr id="13449" name="Text Box 137"/>
          <p:cNvSpPr txBox="1">
            <a:spLocks noChangeArrowheads="1"/>
          </p:cNvSpPr>
          <p:nvPr/>
        </p:nvSpPr>
        <p:spPr bwMode="auto">
          <a:xfrm>
            <a:off x="2852057" y="11758486"/>
            <a:ext cx="12823371"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Use </a:t>
            </a:r>
            <a:r>
              <a:rPr lang="en-US" sz="2800" i="1" dirty="0" smtClean="0">
                <a:solidFill>
                  <a:srgbClr val="0000FF"/>
                </a:solidFill>
              </a:rPr>
              <a:t>aug_eos5</a:t>
            </a:r>
            <a:r>
              <a:rPr lang="en-US" sz="2800" dirty="0" smtClean="0">
                <a:solidFill>
                  <a:srgbClr val="0000FF"/>
                </a:solidFill>
              </a:rPr>
              <a:t> augmentation tool to access HDF-EOS5 data with </a:t>
            </a:r>
            <a:r>
              <a:rPr lang="en-US" sz="2800" dirty="0" err="1" smtClean="0">
                <a:solidFill>
                  <a:srgbClr val="0000FF"/>
                </a:solidFill>
              </a:rPr>
              <a:t>NetCDF</a:t>
            </a:r>
            <a:r>
              <a:rPr lang="en-US" sz="2800" dirty="0" smtClean="0">
                <a:solidFill>
                  <a:srgbClr val="0000FF"/>
                </a:solidFill>
              </a:rPr>
              <a:t> tools</a:t>
            </a:r>
            <a:endParaRPr lang="en-US" sz="2800" dirty="0">
              <a:solidFill>
                <a:srgbClr val="0000FF"/>
              </a:solidFill>
            </a:endParaRPr>
          </a:p>
        </p:txBody>
      </p:sp>
      <p:sp>
        <p:nvSpPr>
          <p:cNvPr id="13484" name="Line 172"/>
          <p:cNvSpPr>
            <a:spLocks noChangeShapeType="1"/>
          </p:cNvSpPr>
          <p:nvPr/>
        </p:nvSpPr>
        <p:spPr bwMode="auto">
          <a:xfrm>
            <a:off x="-5889" y="11494707"/>
            <a:ext cx="18288000" cy="0"/>
          </a:xfrm>
          <a:prstGeom prst="line">
            <a:avLst/>
          </a:prstGeom>
          <a:noFill/>
          <a:ln w="127000">
            <a:solidFill>
              <a:schemeClr val="tx1"/>
            </a:solidFill>
            <a:round/>
            <a:headEnd type="none" w="sm" len="sm"/>
            <a:tailEnd type="none" w="sm" len="sm"/>
          </a:ln>
          <a:effectLst/>
        </p:spPr>
        <p:txBody>
          <a:bodyPr lIns="63496" tIns="31748" rIns="63496" bIns="31748"/>
          <a:lstStyle/>
          <a:p>
            <a:endParaRPr lang="en-US" dirty="0"/>
          </a:p>
        </p:txBody>
      </p:sp>
      <p:sp>
        <p:nvSpPr>
          <p:cNvPr id="13486" name="Line 174"/>
          <p:cNvSpPr>
            <a:spLocks noChangeShapeType="1"/>
          </p:cNvSpPr>
          <p:nvPr/>
        </p:nvSpPr>
        <p:spPr bwMode="auto">
          <a:xfrm>
            <a:off x="0" y="4158403"/>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15" name="Line 172"/>
          <p:cNvSpPr>
            <a:spLocks noChangeShapeType="1"/>
          </p:cNvSpPr>
          <p:nvPr/>
        </p:nvSpPr>
        <p:spPr bwMode="auto">
          <a:xfrm>
            <a:off x="0" y="26137330"/>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20" name="Line 172"/>
          <p:cNvSpPr>
            <a:spLocks noChangeShapeType="1"/>
          </p:cNvSpPr>
          <p:nvPr/>
        </p:nvSpPr>
        <p:spPr bwMode="auto">
          <a:xfrm>
            <a:off x="0" y="18713236"/>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22" name="Text Box 151"/>
          <p:cNvSpPr txBox="1">
            <a:spLocks noChangeArrowheads="1"/>
          </p:cNvSpPr>
          <p:nvPr/>
        </p:nvSpPr>
        <p:spPr bwMode="auto">
          <a:xfrm>
            <a:off x="6176864" y="1879974"/>
            <a:ext cx="5934273" cy="495003"/>
          </a:xfrm>
          <a:prstGeom prst="rect">
            <a:avLst/>
          </a:prstGeom>
          <a:noFill/>
          <a:ln w="9525">
            <a:noFill/>
            <a:miter lim="800000"/>
            <a:headEnd/>
            <a:tailEnd/>
          </a:ln>
          <a:effectLst/>
        </p:spPr>
        <p:txBody>
          <a:bodyPr lIns="63496" tIns="31748" rIns="63496" bIns="31748">
            <a:spAutoFit/>
          </a:bodyPr>
          <a:lstStyle/>
          <a:p>
            <a:pPr algn="ctr">
              <a:spcBef>
                <a:spcPct val="50000"/>
              </a:spcBef>
            </a:pPr>
            <a:r>
              <a:rPr lang="en-US" sz="2800" dirty="0" smtClean="0">
                <a:solidFill>
                  <a:srgbClr val="0000FF"/>
                </a:solidFill>
              </a:rPr>
              <a:t>http://hdfeos.org</a:t>
            </a:r>
            <a:endParaRPr lang="en-US" sz="2800" dirty="0">
              <a:solidFill>
                <a:srgbClr val="0000FF"/>
              </a:solidFill>
            </a:endParaRPr>
          </a:p>
        </p:txBody>
      </p:sp>
      <p:sp>
        <p:nvSpPr>
          <p:cNvPr id="123" name="TextBox 122"/>
          <p:cNvSpPr txBox="1"/>
          <p:nvPr/>
        </p:nvSpPr>
        <p:spPr>
          <a:xfrm>
            <a:off x="2229609" y="26274260"/>
            <a:ext cx="14630400" cy="1200329"/>
          </a:xfrm>
          <a:prstGeom prst="rect">
            <a:avLst/>
          </a:prstGeom>
          <a:noFill/>
        </p:spPr>
        <p:txBody>
          <a:bodyPr wrap="square" rtlCol="0">
            <a:spAutoFit/>
          </a:bodyPr>
          <a:lstStyle/>
          <a:p>
            <a:r>
              <a:rPr lang="en-US" sz="1800" dirty="0" smtClean="0"/>
              <a:t>This work was supported by Subcontract number 114820 under Raytheon Contract number NNG10HP02C, funded by the National Aeronautics and Space Administration (NASA) and by  Subcontract number HDF-1000 under Riverside Technology Inc. Contract number DG133E-07-CQ-0055. Any opinions, findings, conclusions, or recommendations expressed in this material are those of the authors and do not necessarily reflect the views of Raytheon or the National Aeronautics and Space Administration.</a:t>
            </a:r>
          </a:p>
        </p:txBody>
      </p:sp>
      <p:grpSp>
        <p:nvGrpSpPr>
          <p:cNvPr id="69" name="Group 68"/>
          <p:cNvGrpSpPr/>
          <p:nvPr/>
        </p:nvGrpSpPr>
        <p:grpSpPr>
          <a:xfrm>
            <a:off x="2464630" y="12349996"/>
            <a:ext cx="13868400" cy="4800600"/>
            <a:chOff x="609600" y="3429000"/>
            <a:chExt cx="7772400" cy="3048000"/>
          </a:xfrm>
        </p:grpSpPr>
        <p:grpSp>
          <p:nvGrpSpPr>
            <p:cNvPr id="70" name="Group 40"/>
            <p:cNvGrpSpPr/>
            <p:nvPr/>
          </p:nvGrpSpPr>
          <p:grpSpPr>
            <a:xfrm>
              <a:off x="609600" y="4876800"/>
              <a:ext cx="1981200" cy="914400"/>
              <a:chOff x="609600" y="4876800"/>
              <a:chExt cx="1981200" cy="914400"/>
            </a:xfrm>
          </p:grpSpPr>
          <p:sp>
            <p:nvSpPr>
              <p:cNvPr id="92" name="Rectangle 9"/>
              <p:cNvSpPr/>
              <p:nvPr/>
            </p:nvSpPr>
            <p:spPr bwMode="auto">
              <a:xfrm>
                <a:off x="609600" y="5334000"/>
                <a:ext cx="1981200" cy="457200"/>
              </a:xfrm>
              <a:prstGeom prst="rect">
                <a:avLst/>
              </a:prstGeom>
              <a:solidFill>
                <a:srgbClr val="92D050"/>
              </a:soli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HDF5</a:t>
                </a:r>
              </a:p>
            </p:txBody>
          </p:sp>
          <p:sp>
            <p:nvSpPr>
              <p:cNvPr id="93" name="Rectangle 10"/>
              <p:cNvSpPr/>
              <p:nvPr/>
            </p:nvSpPr>
            <p:spPr bwMode="auto">
              <a:xfrm>
                <a:off x="609600" y="4876800"/>
                <a:ext cx="1981200" cy="457200"/>
              </a:xfrm>
              <a:prstGeom prst="rect">
                <a:avLst/>
              </a:prstGeom>
              <a:solidFill>
                <a:srgbClr val="398CE7"/>
              </a:soli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HDF-EOS5</a:t>
                </a:r>
              </a:p>
            </p:txBody>
          </p:sp>
        </p:grpSp>
        <p:grpSp>
          <p:nvGrpSpPr>
            <p:cNvPr id="71" name="Group 34"/>
            <p:cNvGrpSpPr/>
            <p:nvPr/>
          </p:nvGrpSpPr>
          <p:grpSpPr>
            <a:xfrm>
              <a:off x="2667000" y="4648200"/>
              <a:ext cx="1066800" cy="1371600"/>
              <a:chOff x="4038600" y="3505200"/>
              <a:chExt cx="1066800" cy="1371600"/>
            </a:xfrm>
          </p:grpSpPr>
          <p:sp>
            <p:nvSpPr>
              <p:cNvPr id="90" name="Can 89"/>
              <p:cNvSpPr/>
              <p:nvPr/>
            </p:nvSpPr>
            <p:spPr bwMode="auto">
              <a:xfrm>
                <a:off x="4038600" y="3733800"/>
                <a:ext cx="1066800" cy="1143000"/>
              </a:xfrm>
              <a:prstGeom prst="can">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HDF-EOS5</a:t>
                </a:r>
              </a:p>
              <a:p>
                <a:pPr marL="0" marR="0" indent="0" algn="ctr" defTabSz="914400" rtl="0" eaLnBrk="1" fontAlgn="base" latinLnBrk="0" hangingPunct="1">
                  <a:lnSpc>
                    <a:spcPct val="100000"/>
                  </a:lnSpc>
                  <a:spcBef>
                    <a:spcPct val="0"/>
                  </a:spcBef>
                  <a:spcAft>
                    <a:spcPct val="0"/>
                  </a:spcAft>
                  <a:buClrTx/>
                  <a:buSzTx/>
                  <a:buFontTx/>
                  <a:buNone/>
                  <a:tabLst/>
                </a:pPr>
                <a:r>
                  <a:rPr lang="en-US" sz="1500" dirty="0" smtClean="0"/>
                  <a:t>file</a:t>
                </a:r>
                <a:endParaRPr kumimoji="0" lang="en-US" sz="1500" b="0" i="0" u="none" strike="noStrike" cap="none" normalizeH="0" baseline="0" dirty="0" smtClean="0">
                  <a:ln>
                    <a:noFill/>
                  </a:ln>
                  <a:solidFill>
                    <a:schemeClr val="tx1"/>
                  </a:solidFill>
                  <a:effectLst/>
                  <a:latin typeface="Times New Roman" pitchFamily="18" charset="0"/>
                </a:endParaRPr>
              </a:p>
            </p:txBody>
          </p:sp>
          <p:sp>
            <p:nvSpPr>
              <p:cNvPr id="91" name="Can 90"/>
              <p:cNvSpPr/>
              <p:nvPr/>
            </p:nvSpPr>
            <p:spPr bwMode="auto">
              <a:xfrm>
                <a:off x="4038600" y="3505200"/>
                <a:ext cx="1066800" cy="533400"/>
              </a:xfrm>
              <a:prstGeom prst="can">
                <a:avLst>
                  <a:gd name="adj" fmla="val 50000"/>
                </a:avLst>
              </a:prstGeom>
              <a:solidFill>
                <a:srgbClr val="398CE7"/>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Times New Roman" pitchFamily="18" charset="0"/>
                </a:endParaRPr>
              </a:p>
            </p:txBody>
          </p:sp>
        </p:grpSp>
        <p:grpSp>
          <p:nvGrpSpPr>
            <p:cNvPr id="72" name="Group 41"/>
            <p:cNvGrpSpPr/>
            <p:nvPr/>
          </p:nvGrpSpPr>
          <p:grpSpPr>
            <a:xfrm>
              <a:off x="6400800" y="4876800"/>
              <a:ext cx="1981200" cy="914400"/>
              <a:chOff x="6324600" y="4876800"/>
              <a:chExt cx="1981200" cy="914400"/>
            </a:xfrm>
          </p:grpSpPr>
          <p:sp>
            <p:nvSpPr>
              <p:cNvPr id="88" name="Rectangle 87"/>
              <p:cNvSpPr/>
              <p:nvPr/>
            </p:nvSpPr>
            <p:spPr bwMode="auto">
              <a:xfrm>
                <a:off x="6324600" y="5334000"/>
                <a:ext cx="1981200" cy="457200"/>
              </a:xfrm>
              <a:prstGeom prst="rect">
                <a:avLst/>
              </a:prstGeom>
              <a:solidFill>
                <a:srgbClr val="92D050"/>
              </a:soli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HDF5</a:t>
                </a:r>
              </a:p>
            </p:txBody>
          </p:sp>
          <p:sp>
            <p:nvSpPr>
              <p:cNvPr id="89" name="Rectangle 88"/>
              <p:cNvSpPr/>
              <p:nvPr/>
            </p:nvSpPr>
            <p:spPr bwMode="auto">
              <a:xfrm>
                <a:off x="6324600" y="4876800"/>
                <a:ext cx="1981200" cy="457200"/>
              </a:xfrm>
              <a:prstGeom prst="rect">
                <a:avLst/>
              </a:prstGeom>
              <a:solidFill>
                <a:srgbClr val="FF6633"/>
              </a:soli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NetCDF4</a:t>
                </a:r>
              </a:p>
            </p:txBody>
          </p:sp>
        </p:grpSp>
        <p:grpSp>
          <p:nvGrpSpPr>
            <p:cNvPr id="73" name="Group 35"/>
            <p:cNvGrpSpPr/>
            <p:nvPr/>
          </p:nvGrpSpPr>
          <p:grpSpPr>
            <a:xfrm>
              <a:off x="5257800" y="4648200"/>
              <a:ext cx="1066800" cy="1371600"/>
              <a:chOff x="6477000" y="2743200"/>
              <a:chExt cx="1066800" cy="1371600"/>
            </a:xfrm>
          </p:grpSpPr>
          <p:sp>
            <p:nvSpPr>
              <p:cNvPr id="86" name="Can 85"/>
              <p:cNvSpPr/>
              <p:nvPr/>
            </p:nvSpPr>
            <p:spPr bwMode="auto">
              <a:xfrm>
                <a:off x="6477000" y="2971800"/>
                <a:ext cx="1066800" cy="1143000"/>
              </a:xfrm>
              <a:prstGeom prst="can">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NetCDF-4</a:t>
                </a:r>
              </a:p>
              <a:p>
                <a:pPr marL="0" marR="0" indent="0" algn="ctr" defTabSz="914400" rtl="0" eaLnBrk="1" fontAlgn="base" latinLnBrk="0" hangingPunct="1">
                  <a:lnSpc>
                    <a:spcPct val="100000"/>
                  </a:lnSpc>
                  <a:spcBef>
                    <a:spcPct val="0"/>
                  </a:spcBef>
                  <a:spcAft>
                    <a:spcPct val="0"/>
                  </a:spcAft>
                  <a:buClrTx/>
                  <a:buSzTx/>
                  <a:buFontTx/>
                  <a:buNone/>
                  <a:tabLst/>
                </a:pPr>
                <a:r>
                  <a:rPr lang="en-US" sz="1500" dirty="0" smtClean="0"/>
                  <a:t>file</a:t>
                </a:r>
                <a:endParaRPr kumimoji="0" lang="en-US" sz="1500" b="0" i="0" u="none" strike="noStrike" cap="none" normalizeH="0" baseline="0" dirty="0" smtClean="0">
                  <a:ln>
                    <a:noFill/>
                  </a:ln>
                  <a:solidFill>
                    <a:schemeClr val="tx1"/>
                  </a:solidFill>
                  <a:effectLst/>
                  <a:latin typeface="Times New Roman" pitchFamily="18" charset="0"/>
                </a:endParaRPr>
              </a:p>
            </p:txBody>
          </p:sp>
          <p:sp>
            <p:nvSpPr>
              <p:cNvPr id="87" name="Can 86"/>
              <p:cNvSpPr/>
              <p:nvPr/>
            </p:nvSpPr>
            <p:spPr bwMode="auto">
              <a:xfrm>
                <a:off x="6477000" y="2743200"/>
                <a:ext cx="1066800" cy="533400"/>
              </a:xfrm>
              <a:prstGeom prst="can">
                <a:avLst>
                  <a:gd name="adj" fmla="val 50000"/>
                </a:avLst>
              </a:prstGeom>
              <a:solidFill>
                <a:srgbClr val="FF66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Times New Roman" pitchFamily="18" charset="0"/>
                </a:endParaRPr>
              </a:p>
            </p:txBody>
          </p:sp>
        </p:grpSp>
        <p:grpSp>
          <p:nvGrpSpPr>
            <p:cNvPr id="74" name="Group 44"/>
            <p:cNvGrpSpPr/>
            <p:nvPr/>
          </p:nvGrpSpPr>
          <p:grpSpPr>
            <a:xfrm>
              <a:off x="3962400" y="4419600"/>
              <a:ext cx="1066800" cy="1600200"/>
              <a:chOff x="3962400" y="4419600"/>
              <a:chExt cx="1066800" cy="1600200"/>
            </a:xfrm>
          </p:grpSpPr>
          <p:sp>
            <p:nvSpPr>
              <p:cNvPr id="83" name="Can 82"/>
              <p:cNvSpPr/>
              <p:nvPr/>
            </p:nvSpPr>
            <p:spPr bwMode="auto">
              <a:xfrm>
                <a:off x="3962400" y="4876800"/>
                <a:ext cx="1066800" cy="1143000"/>
              </a:xfrm>
              <a:prstGeom prst="can">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Augmented</a:t>
                </a:r>
                <a:endParaRPr lang="en-US" sz="1500" dirty="0" smtClean="0"/>
              </a:p>
              <a:p>
                <a:pPr marL="0" marR="0" indent="0" algn="ctr" defTabSz="914400" rtl="0" eaLnBrk="1" fontAlgn="base" latinLnBrk="0" hangingPunct="1">
                  <a:lnSpc>
                    <a:spcPct val="100000"/>
                  </a:lnSpc>
                  <a:spcBef>
                    <a:spcPct val="0"/>
                  </a:spcBef>
                  <a:spcAft>
                    <a:spcPct val="0"/>
                  </a:spcAft>
                  <a:buClrTx/>
                  <a:buSzTx/>
                  <a:buFontTx/>
                  <a:buNone/>
                  <a:tabLst/>
                </a:pPr>
                <a:r>
                  <a:rPr lang="en-US" sz="1500" dirty="0" smtClean="0"/>
                  <a:t>HDF-EOS5</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file</a:t>
                </a:r>
              </a:p>
            </p:txBody>
          </p:sp>
          <p:sp>
            <p:nvSpPr>
              <p:cNvPr id="84" name="Can 83"/>
              <p:cNvSpPr/>
              <p:nvPr/>
            </p:nvSpPr>
            <p:spPr bwMode="auto">
              <a:xfrm>
                <a:off x="3962400" y="4648200"/>
                <a:ext cx="1066800" cy="533400"/>
              </a:xfrm>
              <a:prstGeom prst="can">
                <a:avLst>
                  <a:gd name="adj" fmla="val 50000"/>
                </a:avLst>
              </a:prstGeom>
              <a:solidFill>
                <a:srgbClr val="398CE7"/>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Times New Roman" pitchFamily="18" charset="0"/>
                </a:endParaRPr>
              </a:p>
            </p:txBody>
          </p:sp>
          <p:sp>
            <p:nvSpPr>
              <p:cNvPr id="85" name="Can 84"/>
              <p:cNvSpPr/>
              <p:nvPr/>
            </p:nvSpPr>
            <p:spPr bwMode="auto">
              <a:xfrm>
                <a:off x="3962400" y="4419600"/>
                <a:ext cx="1066800" cy="533400"/>
              </a:xfrm>
              <a:prstGeom prst="can">
                <a:avLst>
                  <a:gd name="adj" fmla="val 50000"/>
                </a:avLst>
              </a:prstGeom>
              <a:solidFill>
                <a:srgbClr val="FF66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Times New Roman" pitchFamily="18" charset="0"/>
                </a:endParaRPr>
              </a:p>
            </p:txBody>
          </p:sp>
        </p:grpSp>
        <p:grpSp>
          <p:nvGrpSpPr>
            <p:cNvPr id="75" name="Group 48"/>
            <p:cNvGrpSpPr/>
            <p:nvPr/>
          </p:nvGrpSpPr>
          <p:grpSpPr>
            <a:xfrm>
              <a:off x="2819400" y="3429000"/>
              <a:ext cx="1752600" cy="1143000"/>
              <a:chOff x="2819400" y="3429000"/>
              <a:chExt cx="1752600" cy="1143000"/>
            </a:xfrm>
          </p:grpSpPr>
          <p:sp>
            <p:nvSpPr>
              <p:cNvPr id="81" name="TextBox 80"/>
              <p:cNvSpPr txBox="1"/>
              <p:nvPr/>
            </p:nvSpPr>
            <p:spPr>
              <a:xfrm>
                <a:off x="2819400" y="3429000"/>
                <a:ext cx="1335182" cy="332203"/>
              </a:xfrm>
              <a:prstGeom prst="rect">
                <a:avLst/>
              </a:prstGeom>
              <a:noFill/>
            </p:spPr>
            <p:txBody>
              <a:bodyPr wrap="none" rtlCol="0">
                <a:spAutoFit/>
              </a:bodyPr>
              <a:lstStyle/>
              <a:p>
                <a:r>
                  <a:rPr lang="en-US" sz="2800" b="1" dirty="0" smtClean="0">
                    <a:solidFill>
                      <a:srgbClr val="FF0000"/>
                    </a:solidFill>
                  </a:rPr>
                  <a:t>Augmentation</a:t>
                </a:r>
                <a:endParaRPr lang="en-US" sz="2800" b="1" dirty="0">
                  <a:solidFill>
                    <a:srgbClr val="FF0000"/>
                  </a:solidFill>
                </a:endParaRPr>
              </a:p>
            </p:txBody>
          </p:sp>
          <p:sp>
            <p:nvSpPr>
              <p:cNvPr id="82" name="U-Turn Arrow 81"/>
              <p:cNvSpPr/>
              <p:nvPr/>
            </p:nvSpPr>
            <p:spPr bwMode="auto">
              <a:xfrm>
                <a:off x="3200400" y="3886200"/>
                <a:ext cx="1371600" cy="685800"/>
              </a:xfrm>
              <a:prstGeom prst="utur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grpSp>
          <p:nvGrpSpPr>
            <p:cNvPr id="76" name="Group 55"/>
            <p:cNvGrpSpPr/>
            <p:nvPr/>
          </p:nvGrpSpPr>
          <p:grpSpPr>
            <a:xfrm>
              <a:off x="1447800" y="4114800"/>
              <a:ext cx="6096000" cy="2362200"/>
              <a:chOff x="1447800" y="4114800"/>
              <a:chExt cx="6096000" cy="2362200"/>
            </a:xfrm>
          </p:grpSpPr>
          <p:sp>
            <p:nvSpPr>
              <p:cNvPr id="77" name="Curved Down Arrow 76"/>
              <p:cNvSpPr/>
              <p:nvPr/>
            </p:nvSpPr>
            <p:spPr bwMode="auto">
              <a:xfrm flipH="1">
                <a:off x="4343400" y="4114800"/>
                <a:ext cx="2590800" cy="685800"/>
              </a:xfrm>
              <a:prstGeom prst="curvedDownArrow">
                <a:avLst/>
              </a:prstGeom>
              <a:solidFill>
                <a:srgbClr val="FF66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8" name="Curved Down Arrow 77"/>
              <p:cNvSpPr/>
              <p:nvPr/>
            </p:nvSpPr>
            <p:spPr bwMode="auto">
              <a:xfrm flipH="1" flipV="1">
                <a:off x="4419600" y="5791200"/>
                <a:ext cx="3124200" cy="685800"/>
              </a:xfrm>
              <a:prstGeom prst="curvedDownArrow">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9" name="Curved Down Arrow 78"/>
              <p:cNvSpPr/>
              <p:nvPr/>
            </p:nvSpPr>
            <p:spPr bwMode="auto">
              <a:xfrm>
                <a:off x="1981200" y="4419600"/>
                <a:ext cx="2590800" cy="685800"/>
              </a:xfrm>
              <a:prstGeom prst="curvedDownArrow">
                <a:avLst>
                  <a:gd name="adj1" fmla="val 25000"/>
                  <a:gd name="adj2" fmla="val 61200"/>
                  <a:gd name="adj3" fmla="val 25000"/>
                </a:avLst>
              </a:prstGeom>
              <a:solidFill>
                <a:srgbClr val="398CE7"/>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0" name="Curved Down Arrow 79"/>
              <p:cNvSpPr/>
              <p:nvPr/>
            </p:nvSpPr>
            <p:spPr bwMode="auto">
              <a:xfrm flipV="1">
                <a:off x="1447800" y="5791200"/>
                <a:ext cx="3124200" cy="685800"/>
              </a:xfrm>
              <a:prstGeom prst="curvedDownArrow">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grpSp>
      <p:sp>
        <p:nvSpPr>
          <p:cNvPr id="95" name="Text Box 137"/>
          <p:cNvSpPr txBox="1">
            <a:spLocks noChangeArrowheads="1"/>
          </p:cNvSpPr>
          <p:nvPr/>
        </p:nvSpPr>
        <p:spPr bwMode="auto">
          <a:xfrm>
            <a:off x="3387091" y="18953370"/>
            <a:ext cx="11818619"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Use </a:t>
            </a:r>
            <a:r>
              <a:rPr lang="en-US" sz="2800" i="1" dirty="0" smtClean="0">
                <a:solidFill>
                  <a:srgbClr val="0000FF"/>
                </a:solidFill>
              </a:rPr>
              <a:t>h5augjpss</a:t>
            </a:r>
            <a:r>
              <a:rPr lang="en-US" sz="2800" dirty="0" smtClean="0">
                <a:solidFill>
                  <a:srgbClr val="0000FF"/>
                </a:solidFill>
              </a:rPr>
              <a:t> augmentation tool to access JPSS data with </a:t>
            </a:r>
            <a:r>
              <a:rPr lang="en-US" sz="2800" dirty="0" err="1" smtClean="0">
                <a:solidFill>
                  <a:srgbClr val="0000FF"/>
                </a:solidFill>
              </a:rPr>
              <a:t>NetCDF</a:t>
            </a:r>
            <a:r>
              <a:rPr lang="en-US" sz="2800" dirty="0" smtClean="0">
                <a:solidFill>
                  <a:srgbClr val="0000FF"/>
                </a:solidFill>
              </a:rPr>
              <a:t> tools</a:t>
            </a:r>
            <a:endParaRPr lang="en-US" sz="2800" baseline="100000" dirty="0">
              <a:solidFill>
                <a:srgbClr val="0000FF"/>
              </a:solidFill>
            </a:endParaRPr>
          </a:p>
        </p:txBody>
      </p:sp>
      <p:grpSp>
        <p:nvGrpSpPr>
          <p:cNvPr id="50" name="Group 49"/>
          <p:cNvGrpSpPr/>
          <p:nvPr/>
        </p:nvGrpSpPr>
        <p:grpSpPr>
          <a:xfrm>
            <a:off x="594360" y="6896100"/>
            <a:ext cx="4038600" cy="2590800"/>
            <a:chOff x="533400" y="2286000"/>
            <a:chExt cx="4038600" cy="2590800"/>
          </a:xfrm>
        </p:grpSpPr>
        <p:sp>
          <p:nvSpPr>
            <p:cNvPr id="51" name="Rectangle 50"/>
            <p:cNvSpPr/>
            <p:nvPr/>
          </p:nvSpPr>
          <p:spPr bwMode="auto">
            <a:xfrm>
              <a:off x="533400" y="2286000"/>
              <a:ext cx="4038600" cy="2590800"/>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smtClean="0">
                  <a:latin typeface="Times New Roman" pitchFamily="18" charset="0"/>
                </a:rPr>
                <a:t>H4CF Library</a:t>
              </a: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 name="Rectangle 51"/>
            <p:cNvSpPr/>
            <p:nvPr/>
          </p:nvSpPr>
          <p:spPr bwMode="auto">
            <a:xfrm>
              <a:off x="533400" y="4114800"/>
              <a:ext cx="3124200" cy="762000"/>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rPr>
                <a:t>HDF4</a:t>
              </a:r>
            </a:p>
          </p:txBody>
        </p:sp>
        <p:sp>
          <p:nvSpPr>
            <p:cNvPr id="53" name="Rectangle 52"/>
            <p:cNvSpPr/>
            <p:nvPr/>
          </p:nvSpPr>
          <p:spPr bwMode="auto">
            <a:xfrm>
              <a:off x="533400" y="3352800"/>
              <a:ext cx="1828800" cy="762000"/>
            </a:xfrm>
            <a:prstGeom prst="rect">
              <a:avLst/>
            </a:prstGeom>
            <a:solidFill>
              <a:schemeClr val="accent4">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rPr>
                <a:t>HDF-EOS2</a:t>
              </a:r>
            </a:p>
          </p:txBody>
        </p:sp>
        <p:sp>
          <p:nvSpPr>
            <p:cNvPr id="54" name="Rectangle 53"/>
            <p:cNvSpPr/>
            <p:nvPr/>
          </p:nvSpPr>
          <p:spPr bwMode="auto">
            <a:xfrm>
              <a:off x="3657600" y="4114800"/>
              <a:ext cx="914400" cy="762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rPr>
                <a:t>…</a:t>
              </a:r>
            </a:p>
          </p:txBody>
        </p:sp>
      </p:grpSp>
      <p:sp>
        <p:nvSpPr>
          <p:cNvPr id="55" name="Rectangle 54"/>
          <p:cNvSpPr/>
          <p:nvPr/>
        </p:nvSpPr>
        <p:spPr bwMode="auto">
          <a:xfrm>
            <a:off x="594360" y="5753100"/>
            <a:ext cx="1828800" cy="762000"/>
          </a:xfrm>
          <a:prstGeom prst="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dirty="0" smtClean="0">
                <a:latin typeface="Times New Roman" pitchFamily="18" charset="0"/>
              </a:rPr>
              <a:t>CDL dumper</a:t>
            </a: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6" name="Rectangle 55"/>
          <p:cNvSpPr/>
          <p:nvPr/>
        </p:nvSpPr>
        <p:spPr bwMode="auto">
          <a:xfrm>
            <a:off x="2499360" y="5753100"/>
            <a:ext cx="2438400" cy="762000"/>
          </a:xfrm>
          <a:prstGeom prst="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dirty="0" err="1" smtClean="0">
                <a:latin typeface="Times New Roman" pitchFamily="18" charset="0"/>
              </a:rPr>
              <a:t>NetCDF</a:t>
            </a:r>
            <a:r>
              <a:rPr lang="en-US" sz="2400" dirty="0" smtClean="0">
                <a:latin typeface="Times New Roman" pitchFamily="18" charset="0"/>
              </a:rPr>
              <a:t> converter</a:t>
            </a: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7" name="Rectangle 56"/>
          <p:cNvSpPr/>
          <p:nvPr/>
        </p:nvSpPr>
        <p:spPr bwMode="auto">
          <a:xfrm>
            <a:off x="5013960" y="5753100"/>
            <a:ext cx="914400" cy="762000"/>
          </a:xfrm>
          <a:prstGeom prst="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rPr>
              <a:t>…</a:t>
            </a:r>
          </a:p>
        </p:txBody>
      </p:sp>
      <p:grpSp>
        <p:nvGrpSpPr>
          <p:cNvPr id="58" name="Group 57"/>
          <p:cNvGrpSpPr/>
          <p:nvPr/>
        </p:nvGrpSpPr>
        <p:grpSpPr>
          <a:xfrm>
            <a:off x="594360" y="9791700"/>
            <a:ext cx="6400800" cy="914400"/>
            <a:chOff x="1905000" y="4267200"/>
            <a:chExt cx="6400800" cy="914400"/>
          </a:xfrm>
        </p:grpSpPr>
        <p:sp>
          <p:nvSpPr>
            <p:cNvPr id="59" name="Flowchart: Magnetic Disk 58"/>
            <p:cNvSpPr/>
            <p:nvPr/>
          </p:nvSpPr>
          <p:spPr bwMode="auto">
            <a:xfrm>
              <a:off x="7315200" y="4267200"/>
              <a:ext cx="990600" cy="914400"/>
            </a:xfrm>
            <a:prstGeom prst="flowChartMagneticDisk">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latin typeface="Times New Roman" pitchFamily="18" charset="0"/>
                </a:rPr>
                <a:t>HDF4 file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Type …</a:t>
              </a:r>
            </a:p>
          </p:txBody>
        </p:sp>
        <p:sp>
          <p:nvSpPr>
            <p:cNvPr id="60" name="Flowchart: Magnetic Disk 59"/>
            <p:cNvSpPr/>
            <p:nvPr/>
          </p:nvSpPr>
          <p:spPr bwMode="auto">
            <a:xfrm>
              <a:off x="6248400" y="4267200"/>
              <a:ext cx="990600" cy="914400"/>
            </a:xfrm>
            <a:prstGeom prst="flowChartMagneticDisk">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latin typeface="Times New Roman" pitchFamily="18" charset="0"/>
                </a:rPr>
                <a:t>HDF4 file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Type 2</a:t>
              </a:r>
            </a:p>
          </p:txBody>
        </p:sp>
        <p:sp>
          <p:nvSpPr>
            <p:cNvPr id="61" name="Flowchart: Magnetic Disk 60"/>
            <p:cNvSpPr/>
            <p:nvPr/>
          </p:nvSpPr>
          <p:spPr bwMode="auto">
            <a:xfrm>
              <a:off x="5181600" y="4267200"/>
              <a:ext cx="990600" cy="914400"/>
            </a:xfrm>
            <a:prstGeom prst="flowChartMagneticDisk">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latin typeface="Times New Roman" pitchFamily="18" charset="0"/>
                </a:rPr>
                <a:t>HDF4 file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Type 1</a:t>
              </a:r>
            </a:p>
          </p:txBody>
        </p:sp>
        <p:sp>
          <p:nvSpPr>
            <p:cNvPr id="62" name="Flowchart: Magnetic Disk 61"/>
            <p:cNvSpPr/>
            <p:nvPr/>
          </p:nvSpPr>
          <p:spPr bwMode="auto">
            <a:xfrm>
              <a:off x="2971800" y="4267200"/>
              <a:ext cx="990600" cy="914400"/>
            </a:xfrm>
            <a:prstGeom prst="flowChartMagneticDisk">
              <a:avLst/>
            </a:prstGeom>
            <a:solidFill>
              <a:schemeClr val="accent4">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latin typeface="Times New Roman" pitchFamily="18" charset="0"/>
                </a:rPr>
                <a:t>EOS2 file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Type 2</a:t>
              </a:r>
            </a:p>
          </p:txBody>
        </p:sp>
        <p:sp>
          <p:nvSpPr>
            <p:cNvPr id="63" name="Flowchart: Magnetic Disk 62"/>
            <p:cNvSpPr/>
            <p:nvPr/>
          </p:nvSpPr>
          <p:spPr bwMode="auto">
            <a:xfrm>
              <a:off x="4038600" y="4267200"/>
              <a:ext cx="990600" cy="914400"/>
            </a:xfrm>
            <a:prstGeom prst="flowChartMagneticDisk">
              <a:avLst/>
            </a:prstGeom>
            <a:solidFill>
              <a:schemeClr val="accent4">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latin typeface="Times New Roman" pitchFamily="18" charset="0"/>
                </a:rPr>
                <a:t>EOS2 file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Type …</a:t>
              </a:r>
            </a:p>
          </p:txBody>
        </p:sp>
        <p:sp>
          <p:nvSpPr>
            <p:cNvPr id="64" name="Flowchart: Magnetic Disk 63"/>
            <p:cNvSpPr/>
            <p:nvPr/>
          </p:nvSpPr>
          <p:spPr bwMode="auto">
            <a:xfrm>
              <a:off x="1905000" y="4267200"/>
              <a:ext cx="990600" cy="914400"/>
            </a:xfrm>
            <a:prstGeom prst="flowChartMagneticDisk">
              <a:avLst/>
            </a:prstGeom>
            <a:solidFill>
              <a:schemeClr val="accent4">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latin typeface="Times New Roman" pitchFamily="18" charset="0"/>
                </a:rPr>
                <a:t>EOS2 file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Type 1</a:t>
              </a:r>
            </a:p>
          </p:txBody>
        </p:sp>
      </p:grpSp>
      <p:cxnSp>
        <p:nvCxnSpPr>
          <p:cNvPr id="65" name="Straight Connector 64"/>
          <p:cNvCxnSpPr>
            <a:stCxn id="55" idx="2"/>
          </p:cNvCxnSpPr>
          <p:nvPr/>
        </p:nvCxnSpPr>
        <p:spPr bwMode="auto">
          <a:xfrm rot="16200000" flipH="1">
            <a:off x="1870710" y="6153150"/>
            <a:ext cx="381000" cy="11049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6" name="Straight Connector 65"/>
          <p:cNvCxnSpPr>
            <a:endCxn id="56" idx="2"/>
          </p:cNvCxnSpPr>
          <p:nvPr/>
        </p:nvCxnSpPr>
        <p:spPr bwMode="auto">
          <a:xfrm rot="5400000" flipH="1" flipV="1">
            <a:off x="2975610" y="6153150"/>
            <a:ext cx="381000" cy="11049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7" name="Straight Connector 66"/>
          <p:cNvCxnSpPr>
            <a:endCxn id="57" idx="2"/>
          </p:cNvCxnSpPr>
          <p:nvPr/>
        </p:nvCxnSpPr>
        <p:spPr bwMode="auto">
          <a:xfrm rot="5400000" flipH="1" flipV="1">
            <a:off x="3851910" y="5276850"/>
            <a:ext cx="381000" cy="28575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8" name="TextBox 67"/>
          <p:cNvSpPr txBox="1"/>
          <p:nvPr/>
        </p:nvSpPr>
        <p:spPr>
          <a:xfrm>
            <a:off x="1108710" y="5124450"/>
            <a:ext cx="4358640" cy="492443"/>
          </a:xfrm>
          <a:prstGeom prst="rect">
            <a:avLst/>
          </a:prstGeom>
          <a:noFill/>
        </p:spPr>
        <p:txBody>
          <a:bodyPr wrap="square" rtlCol="0">
            <a:spAutoFit/>
          </a:bodyPr>
          <a:lstStyle/>
          <a:p>
            <a:r>
              <a:rPr lang="en-US" sz="2600" dirty="0" smtClean="0"/>
              <a:t>Tools that use H4CF Library</a:t>
            </a:r>
            <a:endParaRPr lang="en-US" sz="2600" dirty="0"/>
          </a:p>
        </p:txBody>
      </p:sp>
      <p:sp>
        <p:nvSpPr>
          <p:cNvPr id="94" name="TextBox 93"/>
          <p:cNvSpPr txBox="1"/>
          <p:nvPr/>
        </p:nvSpPr>
        <p:spPr>
          <a:xfrm>
            <a:off x="5090160" y="6972300"/>
            <a:ext cx="3710940" cy="2708434"/>
          </a:xfrm>
          <a:prstGeom prst="rect">
            <a:avLst/>
          </a:prstGeom>
          <a:noFill/>
        </p:spPr>
        <p:txBody>
          <a:bodyPr wrap="square" rtlCol="0">
            <a:spAutoFit/>
          </a:bodyPr>
          <a:lstStyle/>
          <a:p>
            <a:r>
              <a:rPr lang="en-US" dirty="0" smtClean="0"/>
              <a:t>The H4CF Library provides a unified way of accessing different types of HDF4 and HDF-EOS2 files.</a:t>
            </a:r>
          </a:p>
          <a:p>
            <a:endParaRPr lang="en-US" dirty="0" smtClean="0"/>
          </a:p>
          <a:p>
            <a:pPr>
              <a:buFont typeface="Arial" pitchFamily="34" charset="0"/>
              <a:buChar char="•"/>
            </a:pPr>
            <a:r>
              <a:rPr lang="en-US" dirty="0" smtClean="0"/>
              <a:t> Provides access all coordinate and data variables and attributes.</a:t>
            </a:r>
          </a:p>
          <a:p>
            <a:pPr>
              <a:buFont typeface="Arial" pitchFamily="34" charset="0"/>
              <a:buChar char="•"/>
            </a:pPr>
            <a:r>
              <a:rPr lang="en-US" dirty="0" smtClean="0"/>
              <a:t> Adds CF-metadata to data variables for meaningful access.</a:t>
            </a:r>
          </a:p>
          <a:p>
            <a:endParaRPr lang="en-US" dirty="0" smtClean="0"/>
          </a:p>
          <a:p>
            <a:endParaRPr lang="en-US" dirty="0" smtClean="0"/>
          </a:p>
        </p:txBody>
      </p:sp>
      <p:pic>
        <p:nvPicPr>
          <p:cNvPr id="101" name="Content Placeholder 3"/>
          <p:cNvPicPr>
            <a:picLocks noChangeAspect="1"/>
          </p:cNvPicPr>
          <p:nvPr/>
        </p:nvPicPr>
        <p:blipFill>
          <a:blip r:embed="rId3" cstate="print"/>
          <a:srcRect t="9917" b="9917"/>
          <a:stretch>
            <a:fillRect/>
          </a:stretch>
        </p:blipFill>
        <p:spPr>
          <a:xfrm>
            <a:off x="13601700" y="19728246"/>
            <a:ext cx="4572000" cy="2514453"/>
          </a:xfrm>
          <a:prstGeom prst="rect">
            <a:avLst/>
          </a:prstGeom>
          <a:effectLst>
            <a:outerShdw blurRad="50800" dist="38100" dir="2700000" algn="tl" rotWithShape="0">
              <a:prstClr val="black">
                <a:alpha val="40000"/>
              </a:prstClr>
            </a:outerShdw>
          </a:effectLst>
        </p:spPr>
      </p:pic>
      <p:pic>
        <p:nvPicPr>
          <p:cNvPr id="142" name="Picture 141" descr="JPSS Report and Discussions.jpg"/>
          <p:cNvPicPr>
            <a:picLocks noChangeAspect="1"/>
          </p:cNvPicPr>
          <p:nvPr/>
        </p:nvPicPr>
        <p:blipFill>
          <a:blip r:embed="rId4" cstate="print"/>
          <a:stretch>
            <a:fillRect/>
          </a:stretch>
        </p:blipFill>
        <p:spPr>
          <a:xfrm>
            <a:off x="45720" y="20071080"/>
            <a:ext cx="7284720" cy="5463540"/>
          </a:xfrm>
          <a:prstGeom prst="rect">
            <a:avLst/>
          </a:prstGeom>
        </p:spPr>
      </p:pic>
      <p:pic>
        <p:nvPicPr>
          <p:cNvPr id="143" name="Picture 142" descr="JPSS Report and Discussions - HDFView.jpg"/>
          <p:cNvPicPr>
            <a:picLocks noChangeAspect="1"/>
          </p:cNvPicPr>
          <p:nvPr/>
        </p:nvPicPr>
        <p:blipFill>
          <a:blip r:embed="rId5" cstate="print"/>
          <a:stretch>
            <a:fillRect/>
          </a:stretch>
        </p:blipFill>
        <p:spPr>
          <a:xfrm>
            <a:off x="7271385" y="19728246"/>
            <a:ext cx="6033135" cy="6332153"/>
          </a:xfrm>
          <a:prstGeom prst="rect">
            <a:avLst/>
          </a:prstGeom>
        </p:spPr>
      </p:pic>
      <p:pic>
        <p:nvPicPr>
          <p:cNvPr id="144" name="Picture 143"/>
          <p:cNvPicPr/>
          <p:nvPr/>
        </p:nvPicPr>
        <p:blipFill>
          <a:blip r:embed="rId6" cstate="print">
            <a:extLst>
              <a:ext uri="{28A0092B-C50C-407E-A947-70E740481C1C}">
                <a14:useLocalDpi xmlns:a14="http://schemas.microsoft.com/office/drawing/2010/main" xmlns="" val="0"/>
              </a:ext>
            </a:extLst>
          </a:blip>
          <a:stretch>
            <a:fillRect/>
          </a:stretch>
        </p:blipFill>
        <p:spPr>
          <a:xfrm>
            <a:off x="13547360" y="22818344"/>
            <a:ext cx="4572000" cy="2784856"/>
          </a:xfrm>
          <a:prstGeom prst="rect">
            <a:avLst/>
          </a:prstGeom>
          <a:effectLst>
            <a:outerShdw blurRad="50800" dist="38100" dir="2700000" algn="tl" rotWithShape="0">
              <a:prstClr val="black">
                <a:alpha val="40000"/>
              </a:prstClr>
            </a:outerShdw>
          </a:effectLst>
        </p:spPr>
      </p:pic>
      <p:sp>
        <p:nvSpPr>
          <p:cNvPr id="102" name="Text Box 1146"/>
          <p:cNvSpPr txBox="1">
            <a:spLocks noChangeArrowheads="1"/>
          </p:cNvSpPr>
          <p:nvPr/>
        </p:nvSpPr>
        <p:spPr bwMode="auto">
          <a:xfrm>
            <a:off x="13341928" y="22210074"/>
            <a:ext cx="4946072" cy="402670"/>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t>IDV with augmented JPSS file  </a:t>
            </a:r>
          </a:p>
        </p:txBody>
      </p:sp>
      <p:sp>
        <p:nvSpPr>
          <p:cNvPr id="104" name="Text Box 1146"/>
          <p:cNvSpPr txBox="1">
            <a:spLocks noChangeArrowheads="1"/>
          </p:cNvSpPr>
          <p:nvPr/>
        </p:nvSpPr>
        <p:spPr bwMode="auto">
          <a:xfrm>
            <a:off x="13411200" y="25562902"/>
            <a:ext cx="4946072" cy="402670"/>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t>Panoply with augmented JPSS file  </a:t>
            </a:r>
          </a:p>
        </p:txBody>
      </p:sp>
      <p:pic>
        <p:nvPicPr>
          <p:cNvPr id="1027" name="Picture 3" descr="S:\MYD021KM_.A2002226.0000.005.2009193222735.nc_IDV_map.png"/>
          <p:cNvPicPr>
            <a:picLocks noChangeAspect="1" noChangeArrowheads="1"/>
          </p:cNvPicPr>
          <p:nvPr/>
        </p:nvPicPr>
        <p:blipFill>
          <a:blip r:embed="rId7" cstate="print"/>
          <a:srcRect/>
          <a:stretch>
            <a:fillRect/>
          </a:stretch>
        </p:blipFill>
        <p:spPr bwMode="auto">
          <a:xfrm>
            <a:off x="10623257" y="5894614"/>
            <a:ext cx="6402000" cy="4367963"/>
          </a:xfrm>
          <a:prstGeom prst="rect">
            <a:avLst/>
          </a:prstGeom>
          <a:noFill/>
        </p:spPr>
      </p:pic>
      <p:sp>
        <p:nvSpPr>
          <p:cNvPr id="103" name="Text Box 1146"/>
          <p:cNvSpPr txBox="1">
            <a:spLocks noChangeArrowheads="1"/>
          </p:cNvSpPr>
          <p:nvPr/>
        </p:nvSpPr>
        <p:spPr bwMode="auto">
          <a:xfrm>
            <a:off x="10687050" y="10327721"/>
            <a:ext cx="6362700"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t>IDV displays the NetCDF3 file that is converted from  NASA MODIS HDF-EOS2 file.  </a:t>
            </a:r>
          </a:p>
        </p:txBody>
      </p:sp>
      <p:sp>
        <p:nvSpPr>
          <p:cNvPr id="105" name="TextBox 104"/>
          <p:cNvSpPr txBox="1"/>
          <p:nvPr/>
        </p:nvSpPr>
        <p:spPr>
          <a:xfrm>
            <a:off x="12195810" y="5200650"/>
            <a:ext cx="3615690" cy="492443"/>
          </a:xfrm>
          <a:prstGeom prst="rect">
            <a:avLst/>
          </a:prstGeom>
          <a:noFill/>
        </p:spPr>
        <p:txBody>
          <a:bodyPr wrap="square" rtlCol="0">
            <a:spAutoFit/>
          </a:bodyPr>
          <a:lstStyle/>
          <a:p>
            <a:r>
              <a:rPr lang="en-US" sz="2600" i="1" dirty="0" smtClean="0"/>
              <a:t>h4tonccf  </a:t>
            </a:r>
            <a:r>
              <a:rPr lang="en-US" sz="2600" dirty="0" smtClean="0"/>
              <a:t>Tool Example</a:t>
            </a:r>
            <a:endParaRPr lang="en-US" sz="2600" dirty="0"/>
          </a:p>
        </p:txBody>
      </p:sp>
      <p:sp>
        <p:nvSpPr>
          <p:cNvPr id="106" name="TextBox 105"/>
          <p:cNvSpPr txBox="1"/>
          <p:nvPr/>
        </p:nvSpPr>
        <p:spPr>
          <a:xfrm>
            <a:off x="2945668" y="17683114"/>
            <a:ext cx="12980963" cy="400110"/>
          </a:xfrm>
          <a:prstGeom prst="rect">
            <a:avLst/>
          </a:prstGeom>
          <a:noFill/>
        </p:spPr>
        <p:txBody>
          <a:bodyPr wrap="square" rtlCol="0">
            <a:spAutoFit/>
          </a:bodyPr>
          <a:lstStyle/>
          <a:p>
            <a:r>
              <a:rPr lang="en-US" sz="2000" dirty="0" smtClean="0"/>
              <a:t>The following NASA data products can be augmented by the </a:t>
            </a:r>
            <a:r>
              <a:rPr lang="en-US" sz="2000" i="1" dirty="0" smtClean="0"/>
              <a:t>aug_eos5</a:t>
            </a:r>
            <a:r>
              <a:rPr lang="en-US" sz="2000" dirty="0" smtClean="0"/>
              <a:t>  tool: HIRDLS, MLS, OMI, TES, and GSSTF.</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0"/>
          <p:cNvSpPr txBox="1"/>
          <p:nvPr/>
        </p:nvSpPr>
        <p:spPr>
          <a:xfrm>
            <a:off x="2229609" y="26287323"/>
            <a:ext cx="14630400" cy="1200329"/>
          </a:xfrm>
          <a:prstGeom prst="rect">
            <a:avLst/>
          </a:prstGeom>
          <a:noFill/>
        </p:spPr>
        <p:txBody>
          <a:bodyPr wrap="square" rtlCol="0">
            <a:spAutoFit/>
          </a:bodyPr>
          <a:lstStyle/>
          <a:p>
            <a:r>
              <a:rPr lang="en-US" sz="1800" dirty="0" smtClean="0"/>
              <a:t>This work was supported by Subcontract number 114820 under Raytheon Contract number NNG10HP02C, funded by the National Aeronautics and Space Administration (NASA) and by cooperative agreement number NNX08AO77A from the NASA. Any opinions, findings, conclusions, or recommendations expressed in this material are those of the authors and do not necessarily reflect the views of Raytheon or the National Aeronautics and Space Administration.</a:t>
            </a:r>
          </a:p>
        </p:txBody>
      </p:sp>
      <p:sp>
        <p:nvSpPr>
          <p:cNvPr id="94" name="TextBox 93"/>
          <p:cNvSpPr txBox="1"/>
          <p:nvPr/>
        </p:nvSpPr>
        <p:spPr>
          <a:xfrm>
            <a:off x="2173381" y="25023073"/>
            <a:ext cx="14630400" cy="923330"/>
          </a:xfrm>
          <a:prstGeom prst="rect">
            <a:avLst/>
          </a:prstGeom>
          <a:noFill/>
        </p:spPr>
        <p:txBody>
          <a:bodyPr wrap="square" rtlCol="0">
            <a:spAutoFit/>
          </a:bodyPr>
          <a:lstStyle/>
          <a:p>
            <a:r>
              <a:rPr lang="en-US" dirty="0" smtClean="0"/>
              <a:t>Acknowledgements</a:t>
            </a:r>
            <a:r>
              <a:rPr lang="en-GB" sz="1800" dirty="0" smtClean="0"/>
              <a:t>: </a:t>
            </a:r>
            <a:r>
              <a:rPr lang="en-US" sz="1800" dirty="0" smtClean="0"/>
              <a:t>We thank Dan Marinelli, Carol Boquist and Rama Ramapriyan of the NASA ESDIS project; Christopher Lynnes, James Johnson and Fan Fang from NASA GES DISC; Ruth Duerr from NSIDC; James Gallagher from OPeNDAP, Inc.; UCAR's NCL User Group and John Evans from MathWorks for their valuable suggestions and help.</a:t>
            </a:r>
            <a:endParaRPr lang="en-US" dirty="0"/>
          </a:p>
        </p:txBody>
      </p:sp>
      <p:grpSp>
        <p:nvGrpSpPr>
          <p:cNvPr id="70" name="Group 69"/>
          <p:cNvGrpSpPr/>
          <p:nvPr/>
        </p:nvGrpSpPr>
        <p:grpSpPr>
          <a:xfrm>
            <a:off x="410435" y="11795957"/>
            <a:ext cx="17445633" cy="12184929"/>
            <a:chOff x="410435" y="10704568"/>
            <a:chExt cx="17445633" cy="12184929"/>
          </a:xfrm>
        </p:grpSpPr>
        <p:grpSp>
          <p:nvGrpSpPr>
            <p:cNvPr id="13" name="Group 1190"/>
            <p:cNvGrpSpPr>
              <a:grpSpLocks/>
            </p:cNvGrpSpPr>
            <p:nvPr/>
          </p:nvGrpSpPr>
          <p:grpSpPr bwMode="auto">
            <a:xfrm>
              <a:off x="410435" y="10704568"/>
              <a:ext cx="17445633" cy="12184929"/>
              <a:chOff x="395" y="835"/>
              <a:chExt cx="17583" cy="6743"/>
            </a:xfrm>
          </p:grpSpPr>
          <p:sp>
            <p:nvSpPr>
              <p:cNvPr id="14369" name="Text Box 1057"/>
              <p:cNvSpPr txBox="1">
                <a:spLocks noChangeArrowheads="1"/>
              </p:cNvSpPr>
              <p:nvPr/>
            </p:nvSpPr>
            <p:spPr bwMode="auto">
              <a:xfrm>
                <a:off x="1305" y="958"/>
                <a:ext cx="15855" cy="315"/>
              </a:xfrm>
              <a:prstGeom prst="rect">
                <a:avLst/>
              </a:prstGeom>
              <a:noFill/>
              <a:ln w="12700">
                <a:noFill/>
                <a:miter lim="800000"/>
                <a:headEnd type="none" w="sm" len="sm"/>
                <a:tailEnd type="none" w="sm" len="sm"/>
              </a:ln>
              <a:effectLst/>
            </p:spPr>
            <p:txBody>
              <a:bodyPr wrap="square">
                <a:spAutoFit/>
              </a:bodyPr>
              <a:lstStyle/>
              <a:p>
                <a:pPr algn="ctr">
                  <a:spcBef>
                    <a:spcPct val="50000"/>
                  </a:spcBef>
                </a:pPr>
                <a:r>
                  <a:rPr lang="en-US" sz="3100" dirty="0" smtClean="0">
                    <a:solidFill>
                      <a:srgbClr val="0000FF"/>
                    </a:solidFill>
                  </a:rPr>
                  <a:t>Examples of Accessing NASA HDF via </a:t>
                </a:r>
                <a:r>
                  <a:rPr lang="en-US" sz="3100" dirty="0" err="1" smtClean="0">
                    <a:solidFill>
                      <a:srgbClr val="0000FF"/>
                    </a:solidFill>
                  </a:rPr>
                  <a:t>OPeNDAP</a:t>
                </a:r>
                <a:endParaRPr lang="en-US" sz="3100" dirty="0">
                  <a:solidFill>
                    <a:srgbClr val="0000FF"/>
                  </a:solidFill>
                </a:endParaRPr>
              </a:p>
            </p:txBody>
          </p:sp>
          <p:sp>
            <p:nvSpPr>
              <p:cNvPr id="14457" name="AutoShape 1145"/>
              <p:cNvSpPr>
                <a:spLocks noChangeArrowheads="1"/>
              </p:cNvSpPr>
              <p:nvPr/>
            </p:nvSpPr>
            <p:spPr bwMode="auto">
              <a:xfrm>
                <a:off x="395" y="835"/>
                <a:ext cx="17583" cy="6743"/>
              </a:xfrm>
              <a:prstGeom prst="roundRect">
                <a:avLst>
                  <a:gd name="adj" fmla="val 5361"/>
                </a:avLst>
              </a:prstGeom>
              <a:noFill/>
              <a:ln w="57150">
                <a:solidFill>
                  <a:srgbClr val="003366"/>
                </a:solidFill>
                <a:round/>
                <a:headEnd type="none" w="sm" len="sm"/>
                <a:tailEnd type="none" w="sm" len="sm"/>
              </a:ln>
              <a:effectLst/>
            </p:spPr>
            <p:txBody>
              <a:bodyPr wrap="none" anchor="ctr"/>
              <a:lstStyle/>
              <a:p>
                <a:endParaRPr lang="en-US" dirty="0"/>
              </a:p>
            </p:txBody>
          </p:sp>
        </p:grpSp>
        <p:pic>
          <p:nvPicPr>
            <p:cNvPr id="1036" name="Picture 12" descr="C:\Users\hyoklee\Pictures\AMSR_E_L2_Rain_B02_200206182340_A.hdf.Rain_Status.panoply.png"/>
            <p:cNvPicPr>
              <a:picLocks noChangeAspect="1" noChangeArrowheads="1"/>
            </p:cNvPicPr>
            <p:nvPr/>
          </p:nvPicPr>
          <p:blipFill>
            <a:blip r:embed="rId3" cstate="print"/>
            <a:srcRect/>
            <a:stretch>
              <a:fillRect/>
            </a:stretch>
          </p:blipFill>
          <p:spPr bwMode="auto">
            <a:xfrm>
              <a:off x="9364013" y="12069157"/>
              <a:ext cx="4575764" cy="2926080"/>
            </a:xfrm>
            <a:prstGeom prst="rect">
              <a:avLst/>
            </a:prstGeom>
            <a:noFill/>
          </p:spPr>
        </p:pic>
        <p:sp>
          <p:nvSpPr>
            <p:cNvPr id="40" name="Text Box 1146"/>
            <p:cNvSpPr txBox="1">
              <a:spLocks noChangeArrowheads="1"/>
            </p:cNvSpPr>
            <p:nvPr/>
          </p:nvSpPr>
          <p:spPr bwMode="auto">
            <a:xfrm>
              <a:off x="9769551" y="15008807"/>
              <a:ext cx="376468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NSIDC </a:t>
              </a:r>
              <a:r>
                <a:rPr lang="en-US" sz="2200" dirty="0" smtClean="0">
                  <a:solidFill>
                    <a:srgbClr val="00B000"/>
                  </a:solidFill>
                </a:rPr>
                <a:t>AMSR_E </a:t>
              </a:r>
              <a:r>
                <a:rPr lang="en-US" sz="2200" dirty="0" smtClean="0"/>
                <a:t>Panoply</a:t>
              </a:r>
              <a:br>
                <a:rPr lang="en-US" sz="2200" dirty="0" smtClean="0"/>
              </a:br>
              <a:r>
                <a:rPr lang="en-US" sz="2200" dirty="0" smtClean="0"/>
                <a:t>HDF4 </a:t>
              </a:r>
            </a:p>
          </p:txBody>
        </p:sp>
        <p:pic>
          <p:nvPicPr>
            <p:cNvPr id="1043" name="Picture 19" descr="C:\Users\hyoklee\Pictures\MISR_AM1_CGAL_2005_F06_0012.Expansive_albedo_average___1_deg.panoply.raisz_armadillo.png"/>
            <p:cNvPicPr>
              <a:picLocks noChangeAspect="1" noChangeArrowheads="1"/>
            </p:cNvPicPr>
            <p:nvPr/>
          </p:nvPicPr>
          <p:blipFill>
            <a:blip r:embed="rId4" cstate="print"/>
            <a:srcRect/>
            <a:stretch>
              <a:fillRect/>
            </a:stretch>
          </p:blipFill>
          <p:spPr bwMode="auto">
            <a:xfrm>
              <a:off x="13734682" y="12069157"/>
              <a:ext cx="3442143" cy="2926080"/>
            </a:xfrm>
            <a:prstGeom prst="rect">
              <a:avLst/>
            </a:prstGeom>
            <a:noFill/>
          </p:spPr>
        </p:pic>
        <p:sp>
          <p:nvSpPr>
            <p:cNvPr id="54" name="Text Box 1146"/>
            <p:cNvSpPr txBox="1">
              <a:spLocks noChangeArrowheads="1"/>
            </p:cNvSpPr>
            <p:nvPr/>
          </p:nvSpPr>
          <p:spPr bwMode="auto">
            <a:xfrm>
              <a:off x="13573409" y="15008807"/>
              <a:ext cx="376468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LaRC</a:t>
              </a:r>
              <a:r>
                <a:rPr lang="en-US" sz="2200" dirty="0" smtClean="0">
                  <a:solidFill>
                    <a:srgbClr val="00B000"/>
                  </a:solidFill>
                </a:rPr>
                <a:t> MISR </a:t>
              </a:r>
              <a:r>
                <a:rPr lang="en-US" sz="2200" dirty="0" smtClean="0"/>
                <a:t>Panoply</a:t>
              </a:r>
              <a:br>
                <a:rPr lang="en-US" sz="2200" dirty="0" smtClean="0"/>
              </a:br>
              <a:r>
                <a:rPr lang="en-US" sz="2200" dirty="0" smtClean="0"/>
                <a:t>HDF4 </a:t>
              </a:r>
            </a:p>
          </p:txBody>
        </p:sp>
        <p:pic>
          <p:nvPicPr>
            <p:cNvPr id="311" name="Picture 16"/>
            <p:cNvPicPr>
              <a:picLocks noChangeAspect="1" noChangeArrowheads="1"/>
            </p:cNvPicPr>
            <p:nvPr/>
          </p:nvPicPr>
          <p:blipFill>
            <a:blip r:embed="rId5" cstate="print"/>
            <a:srcRect/>
            <a:stretch>
              <a:fillRect/>
            </a:stretch>
          </p:blipFill>
          <p:spPr bwMode="auto">
            <a:xfrm>
              <a:off x="13148885" y="16383926"/>
              <a:ext cx="4613737" cy="2926080"/>
            </a:xfrm>
            <a:prstGeom prst="rect">
              <a:avLst/>
            </a:prstGeom>
            <a:noFill/>
            <a:ln w="9525">
              <a:noFill/>
              <a:miter lim="800000"/>
              <a:headEnd/>
              <a:tailEnd/>
            </a:ln>
          </p:spPr>
        </p:pic>
        <p:sp>
          <p:nvSpPr>
            <p:cNvPr id="312" name="Text Box 1146"/>
            <p:cNvSpPr txBox="1">
              <a:spLocks noChangeArrowheads="1"/>
            </p:cNvSpPr>
            <p:nvPr/>
          </p:nvSpPr>
          <p:spPr bwMode="auto">
            <a:xfrm>
              <a:off x="13573409" y="19395935"/>
              <a:ext cx="376468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GES DISC </a:t>
              </a:r>
              <a:r>
                <a:rPr lang="en-US" sz="2200" dirty="0" smtClean="0">
                  <a:solidFill>
                    <a:srgbClr val="00B000"/>
                  </a:solidFill>
                </a:rPr>
                <a:t>MLS </a:t>
              </a:r>
              <a:r>
                <a:rPr lang="en-US" sz="2200" dirty="0" smtClean="0"/>
                <a:t>Panoply</a:t>
              </a:r>
              <a:br>
                <a:rPr lang="en-US" sz="2200" dirty="0" smtClean="0"/>
              </a:br>
              <a:r>
                <a:rPr lang="en-US" sz="2200" dirty="0" smtClean="0"/>
                <a:t>HDF5</a:t>
              </a:r>
              <a:endParaRPr lang="en-US" sz="2200" dirty="0"/>
            </a:p>
          </p:txBody>
        </p:sp>
        <p:sp>
          <p:nvSpPr>
            <p:cNvPr id="314" name="Text Box 1146"/>
            <p:cNvSpPr txBox="1">
              <a:spLocks noChangeArrowheads="1"/>
            </p:cNvSpPr>
            <p:nvPr/>
          </p:nvSpPr>
          <p:spPr bwMode="auto">
            <a:xfrm>
              <a:off x="896098" y="19395935"/>
              <a:ext cx="376468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GES DISC  </a:t>
              </a:r>
              <a:r>
                <a:rPr lang="en-US" sz="2200" dirty="0" smtClean="0">
                  <a:solidFill>
                    <a:srgbClr val="00B000"/>
                  </a:solidFill>
                </a:rPr>
                <a:t>GSSTF </a:t>
              </a:r>
              <a:r>
                <a:rPr lang="en-US" sz="2200" dirty="0" smtClean="0"/>
                <a:t>Panoply</a:t>
              </a:r>
              <a:br>
                <a:rPr lang="en-US" sz="2200" dirty="0" smtClean="0"/>
              </a:br>
              <a:r>
                <a:rPr lang="en-US" sz="2200" dirty="0" smtClean="0"/>
                <a:t>HDF5</a:t>
              </a:r>
            </a:p>
          </p:txBody>
        </p:sp>
        <p:sp>
          <p:nvSpPr>
            <p:cNvPr id="316" name="Text Box 1146"/>
            <p:cNvSpPr txBox="1">
              <a:spLocks noChangeArrowheads="1"/>
            </p:cNvSpPr>
            <p:nvPr/>
          </p:nvSpPr>
          <p:spPr bwMode="auto">
            <a:xfrm>
              <a:off x="896098" y="15008807"/>
              <a:ext cx="376468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PO.DAAC </a:t>
              </a:r>
              <a:r>
                <a:rPr lang="en-US" sz="2200" dirty="0" smtClean="0">
                  <a:solidFill>
                    <a:srgbClr val="00B000"/>
                  </a:solidFill>
                </a:rPr>
                <a:t>AVHRR </a:t>
              </a:r>
              <a:r>
                <a:rPr lang="en-US" sz="2200" dirty="0" smtClean="0"/>
                <a:t>IDV</a:t>
              </a:r>
              <a:br>
                <a:rPr lang="en-US" sz="2200" dirty="0" smtClean="0"/>
              </a:br>
              <a:r>
                <a:rPr lang="en-US" sz="2200" dirty="0" smtClean="0"/>
                <a:t>HDF4</a:t>
              </a:r>
            </a:p>
          </p:txBody>
        </p:sp>
        <p:pic>
          <p:nvPicPr>
            <p:cNvPr id="317" name="Picture 4" descr="C:\Users\hyoklee\Pictures\MOD07_L2.A2010001.0000.005.20100.hdf.Surface_Temperature.panoply.south_pole.png"/>
            <p:cNvPicPr>
              <a:picLocks noChangeAspect="1" noChangeArrowheads="1"/>
            </p:cNvPicPr>
            <p:nvPr/>
          </p:nvPicPr>
          <p:blipFill>
            <a:blip r:embed="rId6" cstate="print"/>
            <a:srcRect/>
            <a:stretch>
              <a:fillRect/>
            </a:stretch>
          </p:blipFill>
          <p:spPr bwMode="auto">
            <a:xfrm>
              <a:off x="9364014" y="16525335"/>
              <a:ext cx="4575763" cy="2926080"/>
            </a:xfrm>
            <a:prstGeom prst="rect">
              <a:avLst/>
            </a:prstGeom>
            <a:noFill/>
          </p:spPr>
        </p:pic>
        <p:sp>
          <p:nvSpPr>
            <p:cNvPr id="318" name="Text Box 1146"/>
            <p:cNvSpPr txBox="1">
              <a:spLocks noChangeArrowheads="1"/>
            </p:cNvSpPr>
            <p:nvPr/>
          </p:nvSpPr>
          <p:spPr bwMode="auto">
            <a:xfrm>
              <a:off x="9986624" y="19395935"/>
              <a:ext cx="309632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LAADS </a:t>
              </a:r>
              <a:r>
                <a:rPr lang="en-US" sz="2200" dirty="0" smtClean="0">
                  <a:solidFill>
                    <a:srgbClr val="00B000"/>
                  </a:solidFill>
                </a:rPr>
                <a:t>MODIS </a:t>
              </a:r>
              <a:r>
                <a:rPr lang="en-US" sz="2200" dirty="0" smtClean="0"/>
                <a:t>Panoply</a:t>
              </a:r>
              <a:br>
                <a:rPr lang="en-US" sz="2200" dirty="0" smtClean="0"/>
              </a:br>
              <a:r>
                <a:rPr lang="en-US" sz="2200" dirty="0" smtClean="0"/>
                <a:t>HDF4</a:t>
              </a:r>
            </a:p>
          </p:txBody>
        </p:sp>
        <p:sp>
          <p:nvSpPr>
            <p:cNvPr id="319" name="Text Box 1146"/>
            <p:cNvSpPr txBox="1">
              <a:spLocks noChangeArrowheads="1"/>
            </p:cNvSpPr>
            <p:nvPr/>
          </p:nvSpPr>
          <p:spPr bwMode="auto">
            <a:xfrm>
              <a:off x="5168783" y="19395935"/>
              <a:ext cx="3764689"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LP DAAC </a:t>
              </a:r>
              <a:r>
                <a:rPr lang="en-US" sz="2200" dirty="0" smtClean="0">
                  <a:solidFill>
                    <a:srgbClr val="00B000"/>
                  </a:solidFill>
                </a:rPr>
                <a:t>MODIS </a:t>
              </a:r>
              <a:r>
                <a:rPr lang="en-US" sz="2200" dirty="0" smtClean="0"/>
                <a:t>IDV</a:t>
              </a:r>
              <a:br>
                <a:rPr lang="en-US" sz="2200" dirty="0" smtClean="0"/>
              </a:br>
              <a:r>
                <a:rPr lang="en-US" sz="2200" dirty="0" smtClean="0"/>
                <a:t>HDF4</a:t>
              </a:r>
            </a:p>
          </p:txBody>
        </p:sp>
        <p:pic>
          <p:nvPicPr>
            <p:cNvPr id="320" name="Picture 3" descr="C:\Users\hyoklee\Pictures\MOD11_L2.A2007278.0350.005.2007280073443.hdf.Land_Surface_temperature.idv.png"/>
            <p:cNvPicPr>
              <a:picLocks noChangeAspect="1" noChangeArrowheads="1"/>
            </p:cNvPicPr>
            <p:nvPr/>
          </p:nvPicPr>
          <p:blipFill>
            <a:blip r:embed="rId7" cstate="print"/>
            <a:srcRect/>
            <a:stretch>
              <a:fillRect/>
            </a:stretch>
          </p:blipFill>
          <p:spPr bwMode="auto">
            <a:xfrm>
              <a:off x="4884324" y="16475194"/>
              <a:ext cx="4333607" cy="2926080"/>
            </a:xfrm>
            <a:prstGeom prst="rect">
              <a:avLst/>
            </a:prstGeom>
            <a:noFill/>
          </p:spPr>
        </p:pic>
        <p:pic>
          <p:nvPicPr>
            <p:cNvPr id="48" name="Picture 2"/>
            <p:cNvPicPr>
              <a:picLocks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98256" y="12122511"/>
              <a:ext cx="3749040" cy="27608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solidFill>
                    <a:schemeClr val="tx1"/>
                  </a:solidFill>
                  <a:prstDash val="solid"/>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descr="C:\Users\hyoklee\Pictures\_HDFEOS_GRIDS_SET1_Data_Fields_D in GSSTF.2b.2008.01.01.png"/>
            <p:cNvPicPr>
              <a:picLocks noChangeAspect="1" noChangeArrowheads="1"/>
            </p:cNvPicPr>
            <p:nvPr/>
          </p:nvPicPr>
          <p:blipFill>
            <a:blip r:embed="rId9" cstate="print"/>
            <a:srcRect/>
            <a:stretch>
              <a:fillRect/>
            </a:stretch>
          </p:blipFill>
          <p:spPr bwMode="auto">
            <a:xfrm>
              <a:off x="739140" y="16392232"/>
              <a:ext cx="3975099" cy="2926080"/>
            </a:xfrm>
            <a:prstGeom prst="rect">
              <a:avLst/>
            </a:prstGeom>
            <a:noFill/>
          </p:spPr>
        </p:pic>
        <p:sp>
          <p:nvSpPr>
            <p:cNvPr id="55" name="TextBox 54"/>
            <p:cNvSpPr txBox="1"/>
            <p:nvPr/>
          </p:nvSpPr>
          <p:spPr>
            <a:xfrm>
              <a:off x="1135380" y="20483427"/>
              <a:ext cx="16078200" cy="2308324"/>
            </a:xfrm>
            <a:prstGeom prst="rect">
              <a:avLst/>
            </a:prstGeom>
            <a:noFill/>
          </p:spPr>
          <p:txBody>
            <a:bodyPr wrap="square" rtlCol="0">
              <a:spAutoFit/>
            </a:bodyPr>
            <a:lstStyle/>
            <a:p>
              <a:r>
                <a:rPr lang="en-US" sz="1800" dirty="0" smtClean="0"/>
                <a:t>  The HDF4 OPeNDAP handler software can be used to access HDF4 data via </a:t>
              </a:r>
              <a:r>
                <a:rPr lang="en-US" sz="1800" dirty="0" err="1" smtClean="0"/>
                <a:t>OPeNDAP's</a:t>
              </a:r>
              <a:r>
                <a:rPr lang="en-US" sz="1800" dirty="0" smtClean="0"/>
                <a:t> Data Access Protocol. The original version of the handler was implemented in 1998. The HDF Group enhanced the HDF4 OPeNDAP handler </a:t>
              </a:r>
              <a:r>
                <a:rPr lang="en-US" sz="1800" dirty="0"/>
                <a:t>in 2010 to </a:t>
              </a:r>
              <a:r>
                <a:rPr lang="en-US" sz="1800" dirty="0" smtClean="0"/>
                <a:t>support the access of NASA HDF-EOS2 and some HDF4 products via </a:t>
              </a:r>
              <a:r>
                <a:rPr lang="en-US" sz="1800" dirty="0" err="1" smtClean="0"/>
                <a:t>OPeNDAP's</a:t>
              </a:r>
              <a:r>
                <a:rPr lang="en-US" sz="1800" dirty="0" smtClean="0"/>
                <a:t> visualization client tools. </a:t>
              </a:r>
            </a:p>
            <a:p>
              <a:endParaRPr lang="en-US" sz="1800" dirty="0" smtClean="0"/>
            </a:p>
            <a:p>
              <a:r>
                <a:rPr lang="en-US" sz="1800" dirty="0" smtClean="0"/>
                <a:t> The HDF5 OPeNDAP handler software that can be used to access HDF5 data via </a:t>
              </a:r>
              <a:r>
                <a:rPr lang="en-US" sz="1800" dirty="0" err="1" smtClean="0"/>
                <a:t>OPeNDAP's</a:t>
              </a:r>
              <a:r>
                <a:rPr lang="en-US" sz="1800" dirty="0" smtClean="0"/>
                <a:t> Data Access Protocol. The handler can support </a:t>
              </a:r>
              <a:r>
                <a:rPr lang="en-US" sz="1800" dirty="0" err="1" smtClean="0"/>
                <a:t>OPeNDAP's</a:t>
              </a:r>
              <a:r>
                <a:rPr lang="en-US" sz="1800" dirty="0" smtClean="0"/>
                <a:t> visualization client tools to access NASA HDF-EOS5(OMI, HIRDLS, MLS, and TES) products. </a:t>
              </a:r>
            </a:p>
            <a:p>
              <a:endParaRPr lang="en-US" sz="1800" dirty="0" smtClean="0"/>
            </a:p>
            <a:p>
              <a:r>
                <a:rPr lang="en-US" sz="1800" dirty="0" smtClean="0"/>
                <a:t>The handlers have some limitations. Not all NASA HDF data products can be accessed and visualized by </a:t>
              </a:r>
              <a:r>
                <a:rPr lang="en-US" sz="1800" dirty="0" err="1" smtClean="0"/>
                <a:t>OPeNDAP’s</a:t>
              </a:r>
              <a:r>
                <a:rPr lang="en-US" sz="1800" dirty="0" smtClean="0"/>
                <a:t> visualization client tools. </a:t>
              </a:r>
            </a:p>
          </p:txBody>
        </p:sp>
      </p:grpSp>
      <p:sp>
        <p:nvSpPr>
          <p:cNvPr id="56" name="Rectangle 2"/>
          <p:cNvSpPr>
            <a:spLocks noChangeArrowheads="1"/>
          </p:cNvSpPr>
          <p:nvPr/>
        </p:nvSpPr>
        <p:spPr bwMode="auto">
          <a:xfrm>
            <a:off x="857250" y="681007"/>
            <a:ext cx="16573500" cy="1797130"/>
          </a:xfrm>
          <a:prstGeom prst="rect">
            <a:avLst/>
          </a:prstGeom>
          <a:noFill/>
          <a:ln w="9525">
            <a:noFill/>
            <a:miter lim="800000"/>
            <a:headEnd/>
            <a:tailEnd/>
          </a:ln>
          <a:effectLst/>
        </p:spPr>
        <p:txBody>
          <a:bodyPr lIns="255748" tIns="127875" rIns="255748" bIns="127875">
            <a:spAutoFit/>
          </a:bodyPr>
          <a:lstStyle/>
          <a:p>
            <a:pPr algn="ctr" defTabSz="2539837"/>
            <a:r>
              <a:rPr lang="en-US" sz="5000" b="1" dirty="0" smtClean="0">
                <a:solidFill>
                  <a:srgbClr val="0000FF"/>
                </a:solidFill>
                <a:cs typeface="Times New Roman" pitchFamily="18" charset="0"/>
              </a:rPr>
              <a:t>Accessing HDF-EOS Data </a:t>
            </a:r>
          </a:p>
          <a:p>
            <a:pPr algn="ctr" defTabSz="2539837"/>
            <a:r>
              <a:rPr lang="en-US" sz="5000" b="1" dirty="0" smtClean="0">
                <a:solidFill>
                  <a:srgbClr val="0000FF"/>
                </a:solidFill>
                <a:cs typeface="Times New Roman" pitchFamily="18" charset="0"/>
              </a:rPr>
              <a:t>via </a:t>
            </a:r>
            <a:r>
              <a:rPr lang="en-US" sz="5000" b="1" dirty="0" err="1" smtClean="0">
                <a:solidFill>
                  <a:srgbClr val="0000FF"/>
                </a:solidFill>
                <a:cs typeface="Times New Roman" pitchFamily="18" charset="0"/>
              </a:rPr>
              <a:t>OPeNDAP</a:t>
            </a:r>
            <a:endParaRPr lang="en-US" sz="5000" b="1" dirty="0">
              <a:solidFill>
                <a:srgbClr val="0000FF"/>
              </a:solidFill>
            </a:endParaRPr>
          </a:p>
        </p:txBody>
      </p:sp>
      <p:sp>
        <p:nvSpPr>
          <p:cNvPr id="57" name="Rectangle 3"/>
          <p:cNvSpPr>
            <a:spLocks noChangeArrowheads="1"/>
          </p:cNvSpPr>
          <p:nvPr/>
        </p:nvSpPr>
        <p:spPr bwMode="auto">
          <a:xfrm>
            <a:off x="0" y="3040826"/>
            <a:ext cx="18288000" cy="1427798"/>
          </a:xfrm>
          <a:prstGeom prst="rect">
            <a:avLst/>
          </a:prstGeom>
          <a:noFill/>
          <a:ln w="9525">
            <a:noFill/>
            <a:miter lim="800000"/>
            <a:headEnd/>
            <a:tailEnd/>
          </a:ln>
          <a:effectLst/>
        </p:spPr>
        <p:txBody>
          <a:bodyPr lIns="255748" tIns="127875" rIns="255748" bIns="127875">
            <a:spAutoFit/>
          </a:bodyPr>
          <a:lstStyle/>
          <a:p>
            <a:pPr algn="ctr" defTabSz="2539837"/>
            <a:r>
              <a:rPr lang="en-US" sz="2800" b="1" dirty="0" smtClean="0">
                <a:solidFill>
                  <a:schemeClr val="accent2">
                    <a:lumMod val="50000"/>
                  </a:schemeClr>
                </a:solidFill>
                <a:cs typeface="Times New Roman" pitchFamily="18" charset="0"/>
              </a:rPr>
              <a:t>MuQun Yang and </a:t>
            </a:r>
            <a:r>
              <a:rPr lang="en-US" sz="2800" b="1" dirty="0" err="1" smtClean="0">
                <a:solidFill>
                  <a:schemeClr val="accent2">
                    <a:lumMod val="50000"/>
                  </a:schemeClr>
                </a:solidFill>
                <a:cs typeface="Times New Roman" pitchFamily="18" charset="0"/>
              </a:rPr>
              <a:t>Hyo</a:t>
            </a:r>
            <a:r>
              <a:rPr lang="en-US" sz="2800" b="1" dirty="0" smtClean="0">
                <a:solidFill>
                  <a:schemeClr val="accent2">
                    <a:lumMod val="50000"/>
                  </a:schemeClr>
                </a:solidFill>
                <a:cs typeface="Times New Roman" pitchFamily="18" charset="0"/>
              </a:rPr>
              <a:t>-Kyung Lee</a:t>
            </a:r>
          </a:p>
          <a:p>
            <a:pPr algn="ctr" defTabSz="2539837"/>
            <a:r>
              <a:rPr lang="en-US" sz="2800" b="1" i="1" dirty="0" smtClean="0">
                <a:solidFill>
                  <a:schemeClr val="accent2">
                    <a:lumMod val="75000"/>
                  </a:schemeClr>
                </a:solidFill>
                <a:cs typeface="Times New Roman" pitchFamily="18" charset="0"/>
              </a:rPr>
              <a:t>The HDF Group</a:t>
            </a:r>
          </a:p>
          <a:p>
            <a:pPr algn="ctr" defTabSz="2539837"/>
            <a:r>
              <a:rPr lang="en-US" sz="2000" i="1" dirty="0" smtClean="0">
                <a:cs typeface="Times New Roman" pitchFamily="18" charset="0"/>
              </a:rPr>
              <a:t>The HDF Group  provides the following servers for the easy access of remote NASA  HDF data via </a:t>
            </a:r>
            <a:r>
              <a:rPr lang="en-US" sz="2000" i="1" dirty="0" err="1" smtClean="0">
                <a:cs typeface="Times New Roman" pitchFamily="18" charset="0"/>
              </a:rPr>
              <a:t>OPeNDAP</a:t>
            </a:r>
            <a:r>
              <a:rPr lang="en-US" sz="2000" dirty="0" smtClean="0">
                <a:cs typeface="Times New Roman" pitchFamily="18" charset="0"/>
              </a:rPr>
              <a:t>.</a:t>
            </a:r>
            <a:endParaRPr lang="en-US" sz="2000" i="1" dirty="0">
              <a:cs typeface="Times New Roman" pitchFamily="18" charset="0"/>
            </a:endParaRPr>
          </a:p>
        </p:txBody>
      </p:sp>
      <p:sp>
        <p:nvSpPr>
          <p:cNvPr id="58" name="Text Box 151"/>
          <p:cNvSpPr txBox="1">
            <a:spLocks noChangeArrowheads="1"/>
          </p:cNvSpPr>
          <p:nvPr/>
        </p:nvSpPr>
        <p:spPr bwMode="auto">
          <a:xfrm>
            <a:off x="6176864" y="2446020"/>
            <a:ext cx="5934273" cy="495003"/>
          </a:xfrm>
          <a:prstGeom prst="rect">
            <a:avLst/>
          </a:prstGeom>
          <a:noFill/>
          <a:ln w="9525">
            <a:noFill/>
            <a:miter lim="800000"/>
            <a:headEnd/>
            <a:tailEnd/>
          </a:ln>
          <a:effectLst/>
        </p:spPr>
        <p:txBody>
          <a:bodyPr lIns="63496" tIns="31748" rIns="63496" bIns="31748">
            <a:spAutoFit/>
          </a:bodyPr>
          <a:lstStyle/>
          <a:p>
            <a:pPr algn="ctr">
              <a:spcBef>
                <a:spcPct val="50000"/>
              </a:spcBef>
            </a:pPr>
            <a:r>
              <a:rPr lang="en-US" sz="2800" dirty="0" smtClean="0">
                <a:solidFill>
                  <a:srgbClr val="0000FF"/>
                </a:solidFill>
              </a:rPr>
              <a:t>http://hdfeos.org</a:t>
            </a:r>
            <a:endParaRPr lang="en-US" sz="2800" dirty="0">
              <a:solidFill>
                <a:srgbClr val="0000FF"/>
              </a:solidFill>
            </a:endParaRPr>
          </a:p>
        </p:txBody>
      </p:sp>
      <p:sp>
        <p:nvSpPr>
          <p:cNvPr id="59" name="Line 174"/>
          <p:cNvSpPr>
            <a:spLocks noChangeShapeType="1"/>
          </p:cNvSpPr>
          <p:nvPr/>
        </p:nvSpPr>
        <p:spPr bwMode="auto">
          <a:xfrm>
            <a:off x="0" y="4744122"/>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60" name="Line 172"/>
          <p:cNvSpPr>
            <a:spLocks noChangeShapeType="1"/>
          </p:cNvSpPr>
          <p:nvPr/>
        </p:nvSpPr>
        <p:spPr bwMode="auto">
          <a:xfrm>
            <a:off x="0" y="26137330"/>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62" name="Line 172"/>
          <p:cNvSpPr>
            <a:spLocks noChangeShapeType="1"/>
          </p:cNvSpPr>
          <p:nvPr/>
        </p:nvSpPr>
        <p:spPr bwMode="auto">
          <a:xfrm>
            <a:off x="-1544" y="24962032"/>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28" name="Text Box 88"/>
          <p:cNvSpPr txBox="1">
            <a:spLocks noChangeArrowheads="1"/>
          </p:cNvSpPr>
          <p:nvPr/>
        </p:nvSpPr>
        <p:spPr bwMode="auto">
          <a:xfrm>
            <a:off x="4286251" y="4847838"/>
            <a:ext cx="9715499"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Use netCDF tools to access remote HDF-EOS via OPeNDAP</a:t>
            </a:r>
            <a:endParaRPr lang="en-US" sz="2800" dirty="0">
              <a:solidFill>
                <a:srgbClr val="0000FF"/>
              </a:solidFill>
            </a:endParaRPr>
          </a:p>
        </p:txBody>
      </p:sp>
      <p:grpSp>
        <p:nvGrpSpPr>
          <p:cNvPr id="29" name="Group 28"/>
          <p:cNvGrpSpPr/>
          <p:nvPr/>
        </p:nvGrpSpPr>
        <p:grpSpPr>
          <a:xfrm>
            <a:off x="1765202" y="5566819"/>
            <a:ext cx="14757596" cy="5366105"/>
            <a:chOff x="1742342" y="6208370"/>
            <a:chExt cx="14757596" cy="5366105"/>
          </a:xfrm>
        </p:grpSpPr>
        <p:sp>
          <p:nvSpPr>
            <p:cNvPr id="30" name="TextBox 13"/>
            <p:cNvSpPr txBox="1">
              <a:spLocks noChangeArrowheads="1"/>
            </p:cNvSpPr>
            <p:nvPr/>
          </p:nvSpPr>
          <p:spPr bwMode="auto">
            <a:xfrm>
              <a:off x="13964236" y="10671132"/>
              <a:ext cx="2535702" cy="901618"/>
            </a:xfrm>
            <a:prstGeom prst="rect">
              <a:avLst/>
            </a:prstGeom>
            <a:noFill/>
            <a:ln w="9525">
              <a:noFill/>
              <a:miter lim="800000"/>
              <a:headEnd/>
              <a:tailEnd/>
            </a:ln>
          </p:spPr>
          <p:txBody>
            <a:bodyPr lIns="91435" tIns="45718" rIns="91435" bIns="45718">
              <a:spAutoFit/>
            </a:bodyPr>
            <a:lstStyle/>
            <a:p>
              <a:r>
                <a:rPr lang="en-US" dirty="0">
                  <a:latin typeface="Arial" charset="0"/>
                </a:rPr>
                <a:t>HDF4/5  Files</a:t>
              </a:r>
            </a:p>
          </p:txBody>
        </p:sp>
        <p:pic>
          <p:nvPicPr>
            <p:cNvPr id="31" name="Picture 3" descr="C:\Program Files (x86)\Microsoft Office\MEDIA\CAGCAT10\j0292020.wmf"/>
            <p:cNvPicPr>
              <a:picLocks noChangeAspect="1" noChangeArrowheads="1"/>
            </p:cNvPicPr>
            <p:nvPr/>
          </p:nvPicPr>
          <p:blipFill>
            <a:blip r:embed="rId10" cstate="print"/>
            <a:srcRect/>
            <a:stretch>
              <a:fillRect/>
            </a:stretch>
          </p:blipFill>
          <p:spPr bwMode="auto">
            <a:xfrm>
              <a:off x="2445094" y="6477000"/>
              <a:ext cx="1600200" cy="1386749"/>
            </a:xfrm>
            <a:prstGeom prst="rect">
              <a:avLst/>
            </a:prstGeom>
            <a:noFill/>
            <a:ln w="9525">
              <a:noFill/>
              <a:miter lim="800000"/>
              <a:headEnd/>
              <a:tailEnd/>
            </a:ln>
          </p:spPr>
        </p:pic>
        <p:pic>
          <p:nvPicPr>
            <p:cNvPr id="32" name="Picture 4"/>
            <p:cNvPicPr>
              <a:picLocks noChangeAspect="1" noChangeArrowheads="1"/>
            </p:cNvPicPr>
            <p:nvPr/>
          </p:nvPicPr>
          <p:blipFill>
            <a:blip r:embed="rId11" cstate="print"/>
            <a:srcRect/>
            <a:stretch>
              <a:fillRect/>
            </a:stretch>
          </p:blipFill>
          <p:spPr bwMode="auto">
            <a:xfrm>
              <a:off x="1863089" y="9347149"/>
              <a:ext cx="2535702" cy="1249854"/>
            </a:xfrm>
            <a:prstGeom prst="rect">
              <a:avLst/>
            </a:prstGeom>
            <a:noFill/>
            <a:ln w="9525">
              <a:noFill/>
              <a:miter lim="800000"/>
              <a:headEnd/>
              <a:tailEnd/>
            </a:ln>
          </p:spPr>
        </p:pic>
        <p:sp>
          <p:nvSpPr>
            <p:cNvPr id="33" name="TextBox 9"/>
            <p:cNvSpPr txBox="1">
              <a:spLocks noChangeArrowheads="1"/>
            </p:cNvSpPr>
            <p:nvPr/>
          </p:nvSpPr>
          <p:spPr bwMode="auto">
            <a:xfrm>
              <a:off x="2225332" y="6208370"/>
              <a:ext cx="1567205" cy="501666"/>
            </a:xfrm>
            <a:prstGeom prst="rect">
              <a:avLst/>
            </a:prstGeom>
            <a:noFill/>
            <a:ln w="9525">
              <a:noFill/>
              <a:miter lim="800000"/>
              <a:headEnd/>
              <a:tailEnd/>
            </a:ln>
          </p:spPr>
          <p:txBody>
            <a:bodyPr wrap="none">
              <a:spAutoFit/>
            </a:bodyPr>
            <a:lstStyle/>
            <a:p>
              <a:r>
                <a:rPr lang="en-US" dirty="0">
                  <a:latin typeface="Arial" charset="0"/>
                </a:rPr>
                <a:t>Users</a:t>
              </a:r>
            </a:p>
          </p:txBody>
        </p:sp>
        <p:sp>
          <p:nvSpPr>
            <p:cNvPr id="34" name="TextBox 10"/>
            <p:cNvSpPr txBox="1">
              <a:spLocks noChangeArrowheads="1"/>
            </p:cNvSpPr>
            <p:nvPr/>
          </p:nvSpPr>
          <p:spPr bwMode="auto">
            <a:xfrm>
              <a:off x="5693019" y="10671132"/>
              <a:ext cx="1285224" cy="615553"/>
            </a:xfrm>
            <a:prstGeom prst="rect">
              <a:avLst/>
            </a:prstGeom>
            <a:noFill/>
            <a:ln w="9525">
              <a:noFill/>
              <a:miter lim="800000"/>
              <a:headEnd/>
              <a:tailEnd/>
            </a:ln>
          </p:spPr>
          <p:txBody>
            <a:bodyPr wrap="none">
              <a:spAutoFit/>
            </a:bodyPr>
            <a:lstStyle/>
            <a:p>
              <a:r>
                <a:rPr lang="en-US" dirty="0">
                  <a:latin typeface="Arial" charset="0"/>
                </a:rPr>
                <a:t>OPeNDAP </a:t>
              </a:r>
            </a:p>
            <a:p>
              <a:r>
                <a:rPr lang="en-US" dirty="0">
                  <a:latin typeface="Arial" charset="0"/>
                </a:rPr>
                <a:t>Clients</a:t>
              </a:r>
            </a:p>
          </p:txBody>
        </p:sp>
        <p:sp>
          <p:nvSpPr>
            <p:cNvPr id="35" name="TextBox 12"/>
            <p:cNvSpPr txBox="1">
              <a:spLocks noChangeArrowheads="1"/>
            </p:cNvSpPr>
            <p:nvPr/>
          </p:nvSpPr>
          <p:spPr bwMode="auto">
            <a:xfrm>
              <a:off x="10439768" y="10671132"/>
              <a:ext cx="2749526" cy="903343"/>
            </a:xfrm>
            <a:prstGeom prst="rect">
              <a:avLst/>
            </a:prstGeom>
            <a:noFill/>
            <a:ln w="9525">
              <a:noFill/>
              <a:miter lim="800000"/>
              <a:headEnd/>
              <a:tailEnd/>
            </a:ln>
          </p:spPr>
          <p:txBody>
            <a:bodyPr wrap="none">
              <a:spAutoFit/>
            </a:bodyPr>
            <a:lstStyle/>
            <a:p>
              <a:r>
                <a:rPr lang="en-US" dirty="0">
                  <a:latin typeface="Arial" charset="0"/>
                </a:rPr>
                <a:t>OPeNDAP </a:t>
              </a:r>
            </a:p>
            <a:p>
              <a:r>
                <a:rPr lang="en-US" dirty="0">
                  <a:latin typeface="Arial" charset="0"/>
                </a:rPr>
                <a:t>Servers</a:t>
              </a:r>
            </a:p>
          </p:txBody>
        </p:sp>
        <p:pic>
          <p:nvPicPr>
            <p:cNvPr id="36" name="Picture 19" descr="hdfview.bmp"/>
            <p:cNvPicPr>
              <a:picLocks noChangeAspect="1"/>
            </p:cNvPicPr>
            <p:nvPr/>
          </p:nvPicPr>
          <p:blipFill>
            <a:blip r:embed="rId12" cstate="print"/>
            <a:srcRect/>
            <a:stretch>
              <a:fillRect/>
            </a:stretch>
          </p:blipFill>
          <p:spPr bwMode="auto">
            <a:xfrm>
              <a:off x="13575616" y="9417830"/>
              <a:ext cx="2173458" cy="1241235"/>
            </a:xfrm>
            <a:prstGeom prst="rect">
              <a:avLst/>
            </a:prstGeom>
            <a:noFill/>
            <a:ln w="9525">
              <a:noFill/>
              <a:miter lim="800000"/>
              <a:headEnd/>
              <a:tailEnd/>
            </a:ln>
          </p:spPr>
        </p:pic>
        <p:pic>
          <p:nvPicPr>
            <p:cNvPr id="37" name="Picture 2" descr="C:\Documents and Settings\hyoklee\Local Settings\Temporary Internet Files\Content.IE5\H0QAWWKR\MCj04247700000[1].wmf"/>
            <p:cNvPicPr>
              <a:picLocks noChangeAspect="1" noChangeArrowheads="1"/>
            </p:cNvPicPr>
            <p:nvPr/>
          </p:nvPicPr>
          <p:blipFill>
            <a:blip r:embed="rId13" cstate="print"/>
            <a:srcRect/>
            <a:stretch>
              <a:fillRect/>
            </a:stretch>
          </p:blipFill>
          <p:spPr bwMode="auto">
            <a:xfrm>
              <a:off x="10267780" y="9347149"/>
              <a:ext cx="1466094" cy="1406733"/>
            </a:xfrm>
            <a:prstGeom prst="rect">
              <a:avLst/>
            </a:prstGeom>
            <a:noFill/>
            <a:ln w="9525">
              <a:noFill/>
              <a:miter lim="800000"/>
              <a:headEnd/>
              <a:tailEnd/>
            </a:ln>
          </p:spPr>
        </p:pic>
        <p:pic>
          <p:nvPicPr>
            <p:cNvPr id="38" name="Picture 3" descr="C:\Documents and Settings\hyoklee\Local Settings\Temporary Internet Files\Content.IE5\H0QAWWKR\MCj04348650000[1].png"/>
            <p:cNvPicPr>
              <a:picLocks noChangeAspect="1" noChangeArrowheads="1"/>
            </p:cNvPicPr>
            <p:nvPr/>
          </p:nvPicPr>
          <p:blipFill>
            <a:blip r:embed="rId14" cstate="print"/>
            <a:srcRect/>
            <a:stretch>
              <a:fillRect/>
            </a:stretch>
          </p:blipFill>
          <p:spPr bwMode="auto">
            <a:xfrm>
              <a:off x="5606269" y="9347149"/>
              <a:ext cx="1555606" cy="1323984"/>
            </a:xfrm>
            <a:prstGeom prst="rect">
              <a:avLst/>
            </a:prstGeom>
            <a:noFill/>
            <a:ln w="9525">
              <a:noFill/>
              <a:miter lim="800000"/>
              <a:headEnd/>
              <a:tailEnd/>
            </a:ln>
          </p:spPr>
        </p:pic>
        <p:cxnSp>
          <p:nvCxnSpPr>
            <p:cNvPr id="39" name="Curved Connector 38"/>
            <p:cNvCxnSpPr/>
            <p:nvPr/>
          </p:nvCxnSpPr>
          <p:spPr>
            <a:xfrm rot="10800000" flipV="1">
              <a:off x="7583951" y="9926392"/>
              <a:ext cx="2535702" cy="496494"/>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41" name="TextBox 24"/>
            <p:cNvSpPr txBox="1">
              <a:spLocks noChangeArrowheads="1"/>
            </p:cNvSpPr>
            <p:nvPr/>
          </p:nvSpPr>
          <p:spPr bwMode="auto">
            <a:xfrm>
              <a:off x="5727016" y="8921336"/>
              <a:ext cx="1071127" cy="353943"/>
            </a:xfrm>
            <a:prstGeom prst="rect">
              <a:avLst/>
            </a:prstGeom>
            <a:noFill/>
            <a:ln w="9525">
              <a:noFill/>
              <a:miter lim="800000"/>
              <a:headEnd/>
              <a:tailEnd/>
            </a:ln>
          </p:spPr>
          <p:txBody>
            <a:bodyPr wrap="none">
              <a:spAutoFit/>
            </a:bodyPr>
            <a:lstStyle/>
            <a:p>
              <a:r>
                <a:rPr lang="en-US" dirty="0">
                  <a:solidFill>
                    <a:srgbClr val="FF0000"/>
                  </a:solidFill>
                  <a:latin typeface="Arial" charset="0"/>
                </a:rPr>
                <a:t>libnc-dap</a:t>
              </a:r>
            </a:p>
          </p:txBody>
        </p:sp>
        <p:cxnSp>
          <p:nvCxnSpPr>
            <p:cNvPr id="42" name="Straight Arrow Connector 41"/>
            <p:cNvCxnSpPr/>
            <p:nvPr/>
          </p:nvCxnSpPr>
          <p:spPr>
            <a:xfrm rot="10800000">
              <a:off x="2466828" y="8507591"/>
              <a:ext cx="1209993" cy="1724"/>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43" name="Picture 24" descr="airs.jpg"/>
            <p:cNvPicPr>
              <a:picLocks noChangeAspect="1"/>
            </p:cNvPicPr>
            <p:nvPr/>
          </p:nvPicPr>
          <p:blipFill>
            <a:blip r:embed="rId15" cstate="print"/>
            <a:srcRect/>
            <a:stretch>
              <a:fillRect/>
            </a:stretch>
          </p:blipFill>
          <p:spPr bwMode="auto">
            <a:xfrm>
              <a:off x="13454868" y="6852612"/>
              <a:ext cx="2294206" cy="1289505"/>
            </a:xfrm>
            <a:prstGeom prst="rect">
              <a:avLst/>
            </a:prstGeom>
            <a:noFill/>
            <a:ln w="9525">
              <a:noFill/>
              <a:miter lim="800000"/>
              <a:headEnd/>
              <a:tailEnd/>
            </a:ln>
          </p:spPr>
        </p:pic>
        <p:sp>
          <p:nvSpPr>
            <p:cNvPr id="44" name="TextBox 30"/>
            <p:cNvSpPr txBox="1">
              <a:spLocks noChangeArrowheads="1"/>
            </p:cNvSpPr>
            <p:nvPr/>
          </p:nvSpPr>
          <p:spPr bwMode="auto">
            <a:xfrm>
              <a:off x="11365183" y="8832324"/>
              <a:ext cx="2052711" cy="768876"/>
            </a:xfrm>
            <a:prstGeom prst="rect">
              <a:avLst/>
            </a:prstGeom>
            <a:noFill/>
            <a:ln w="9525">
              <a:noFill/>
              <a:miter lim="800000"/>
              <a:headEnd/>
              <a:tailEnd/>
            </a:ln>
          </p:spPr>
          <p:txBody>
            <a:bodyPr>
              <a:spAutoFit/>
            </a:bodyPr>
            <a:lstStyle/>
            <a:p>
              <a:r>
                <a:rPr lang="en-US" sz="2000" dirty="0">
                  <a:solidFill>
                    <a:srgbClr val="FF0000"/>
                  </a:solidFill>
                  <a:latin typeface="Arial" charset="0"/>
                </a:rPr>
                <a:t>HDF4/5 Handlers</a:t>
              </a:r>
            </a:p>
          </p:txBody>
        </p:sp>
        <p:sp>
          <p:nvSpPr>
            <p:cNvPr id="45" name="TextBox 44"/>
            <p:cNvSpPr txBox="1"/>
            <p:nvPr/>
          </p:nvSpPr>
          <p:spPr>
            <a:xfrm>
              <a:off x="13454868" y="6208370"/>
              <a:ext cx="1964256" cy="384721"/>
            </a:xfrm>
            <a:prstGeom prst="rect">
              <a:avLst/>
            </a:prstGeom>
            <a:noFill/>
          </p:spPr>
          <p:txBody>
            <a:bodyPr wrap="none">
              <a:spAutoFit/>
            </a:bodyPr>
            <a:lstStyle/>
            <a:p>
              <a:pPr>
                <a:defRPr/>
              </a:pPr>
              <a:r>
                <a:rPr lang="en-US" dirty="0" smtClean="0">
                  <a:solidFill>
                    <a:schemeClr val="tx2">
                      <a:lumMod val="75000"/>
                    </a:schemeClr>
                  </a:solidFill>
                  <a:latin typeface="Arial" pitchFamily="34" charset="0"/>
                  <a:cs typeface="Arial" pitchFamily="34" charset="0"/>
                </a:rPr>
                <a:t>Terra/Aqua/Aura</a:t>
              </a:r>
              <a:endParaRPr lang="en-US" dirty="0">
                <a:solidFill>
                  <a:schemeClr val="tx2">
                    <a:lumMod val="75000"/>
                  </a:schemeClr>
                </a:solidFill>
                <a:latin typeface="Arial" pitchFamily="34" charset="0"/>
                <a:cs typeface="Arial" pitchFamily="34" charset="0"/>
              </a:endParaRPr>
            </a:p>
          </p:txBody>
        </p:sp>
        <p:sp>
          <p:nvSpPr>
            <p:cNvPr id="46" name="Rectangle 45"/>
            <p:cNvSpPr>
              <a:spLocks noChangeArrowheads="1"/>
            </p:cNvSpPr>
            <p:nvPr/>
          </p:nvSpPr>
          <p:spPr bwMode="auto">
            <a:xfrm>
              <a:off x="9832437" y="8673089"/>
              <a:ext cx="2743200" cy="2743200"/>
            </a:xfrm>
            <a:prstGeom prst="rect">
              <a:avLst/>
            </a:prstGeom>
            <a:noFill/>
            <a:ln w="38100">
              <a:solidFill>
                <a:srgbClr val="FF0000"/>
              </a:solidFill>
              <a:round/>
              <a:headEnd/>
              <a:tailEnd/>
            </a:ln>
          </p:spPr>
          <p:txBody>
            <a:bodyPr wrap="none" anchor="ctr"/>
            <a:lstStyle/>
            <a:p>
              <a:endParaRPr lang="en-US" dirty="0"/>
            </a:p>
          </p:txBody>
        </p:sp>
        <p:sp>
          <p:nvSpPr>
            <p:cNvPr id="47" name="Oval 46"/>
            <p:cNvSpPr>
              <a:spLocks noChangeArrowheads="1"/>
            </p:cNvSpPr>
            <p:nvPr/>
          </p:nvSpPr>
          <p:spPr bwMode="auto">
            <a:xfrm>
              <a:off x="8021222" y="9583328"/>
              <a:ext cx="1690468" cy="910239"/>
            </a:xfrm>
            <a:prstGeom prst="ellipse">
              <a:avLst/>
            </a:prstGeom>
            <a:noFill/>
            <a:ln w="38100">
              <a:solidFill>
                <a:srgbClr val="6600FF"/>
              </a:solidFill>
              <a:prstDash val="sysDash"/>
              <a:round/>
              <a:headEnd/>
              <a:tailEnd/>
            </a:ln>
          </p:spPr>
          <p:txBody>
            <a:bodyPr wrap="none" anchor="ctr"/>
            <a:lstStyle/>
            <a:p>
              <a:endParaRPr lang="en-US" dirty="0"/>
            </a:p>
          </p:txBody>
        </p:sp>
        <p:sp>
          <p:nvSpPr>
            <p:cNvPr id="49" name="Rectangle 48"/>
            <p:cNvSpPr>
              <a:spLocks noChangeArrowheads="1"/>
            </p:cNvSpPr>
            <p:nvPr/>
          </p:nvSpPr>
          <p:spPr bwMode="auto">
            <a:xfrm>
              <a:off x="1742342" y="8673089"/>
              <a:ext cx="2743200" cy="2743200"/>
            </a:xfrm>
            <a:prstGeom prst="rect">
              <a:avLst/>
            </a:prstGeom>
            <a:noFill/>
            <a:ln w="38100">
              <a:solidFill>
                <a:srgbClr val="6600FF"/>
              </a:solidFill>
              <a:prstDash val="sysDash"/>
              <a:round/>
              <a:headEnd/>
              <a:tailEnd/>
            </a:ln>
          </p:spPr>
          <p:txBody>
            <a:bodyPr wrap="none" anchor="ctr"/>
            <a:lstStyle/>
            <a:p>
              <a:endParaRPr lang="en-US" dirty="0"/>
            </a:p>
          </p:txBody>
        </p:sp>
        <p:cxnSp>
          <p:nvCxnSpPr>
            <p:cNvPr id="50" name="Straight Arrow Connector 49"/>
            <p:cNvCxnSpPr>
              <a:cxnSpLocks noChangeShapeType="1"/>
            </p:cNvCxnSpPr>
            <p:nvPr/>
          </p:nvCxnSpPr>
          <p:spPr bwMode="auto">
            <a:xfrm rot="16200000" flipH="1">
              <a:off x="9049698" y="7045116"/>
              <a:ext cx="1323984" cy="1931963"/>
            </a:xfrm>
            <a:prstGeom prst="straightConnector1">
              <a:avLst/>
            </a:prstGeom>
            <a:noFill/>
            <a:ln w="9525">
              <a:solidFill>
                <a:schemeClr val="tx1"/>
              </a:solidFill>
              <a:round/>
              <a:headEnd/>
              <a:tailEnd type="arrow" w="med" len="med"/>
            </a:ln>
          </p:spPr>
        </p:cxnSp>
        <p:sp>
          <p:nvSpPr>
            <p:cNvPr id="51" name="TextBox 50"/>
            <p:cNvSpPr txBox="1">
              <a:spLocks noChangeArrowheads="1"/>
            </p:cNvSpPr>
            <p:nvPr/>
          </p:nvSpPr>
          <p:spPr bwMode="auto">
            <a:xfrm>
              <a:off x="7779094" y="6935361"/>
              <a:ext cx="4251325" cy="901620"/>
            </a:xfrm>
            <a:prstGeom prst="rect">
              <a:avLst/>
            </a:prstGeom>
            <a:noFill/>
            <a:ln w="9525">
              <a:noFill/>
              <a:miter lim="800000"/>
              <a:headEnd/>
              <a:tailEnd/>
            </a:ln>
          </p:spPr>
          <p:txBody>
            <a:bodyPr wrap="none">
              <a:spAutoFit/>
            </a:bodyPr>
            <a:lstStyle/>
            <a:p>
              <a:r>
                <a:rPr lang="en-US" b="1" dirty="0">
                  <a:solidFill>
                    <a:srgbClr val="FF0000"/>
                  </a:solidFill>
                </a:rPr>
                <a:t>Translation Layers</a:t>
              </a:r>
            </a:p>
            <a:p>
              <a:endParaRPr lang="en-US" dirty="0"/>
            </a:p>
          </p:txBody>
        </p:sp>
        <p:sp>
          <p:nvSpPr>
            <p:cNvPr id="52" name="Lightning Bolt 51"/>
            <p:cNvSpPr/>
            <p:nvPr/>
          </p:nvSpPr>
          <p:spPr>
            <a:xfrm>
              <a:off x="14058606" y="8176595"/>
              <a:ext cx="482991" cy="82749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solidFill>
                  <a:srgbClr val="FFFFFF"/>
                </a:solidFill>
                <a:cs typeface="Arial" charset="0"/>
              </a:endParaRPr>
            </a:p>
          </p:txBody>
        </p:sp>
        <p:cxnSp>
          <p:nvCxnSpPr>
            <p:cNvPr id="53" name="Straight Arrow Connector 52"/>
            <p:cNvCxnSpPr>
              <a:cxnSpLocks noChangeShapeType="1"/>
            </p:cNvCxnSpPr>
            <p:nvPr/>
          </p:nvCxnSpPr>
          <p:spPr bwMode="auto">
            <a:xfrm rot="5400000">
              <a:off x="7238482" y="7165863"/>
              <a:ext cx="1323984" cy="1690468"/>
            </a:xfrm>
            <a:prstGeom prst="straightConnector1">
              <a:avLst/>
            </a:prstGeom>
            <a:noFill/>
            <a:ln w="9525">
              <a:solidFill>
                <a:schemeClr val="tx1"/>
              </a:solidFill>
              <a:round/>
              <a:headEnd/>
              <a:tailEnd type="arrow" w="med" len="med"/>
            </a:ln>
          </p:spPr>
        </p:cxnSp>
        <p:sp>
          <p:nvSpPr>
            <p:cNvPr id="63" name="Rectangle 62"/>
            <p:cNvSpPr>
              <a:spLocks noChangeArrowheads="1"/>
            </p:cNvSpPr>
            <p:nvPr/>
          </p:nvSpPr>
          <p:spPr bwMode="auto">
            <a:xfrm>
              <a:off x="5244024" y="8673089"/>
              <a:ext cx="2743200" cy="2743200"/>
            </a:xfrm>
            <a:prstGeom prst="rect">
              <a:avLst/>
            </a:prstGeom>
            <a:noFill/>
            <a:ln w="38100">
              <a:solidFill>
                <a:srgbClr val="FF0000"/>
              </a:solidFill>
              <a:round/>
              <a:headEnd/>
              <a:tailEnd/>
            </a:ln>
          </p:spPr>
          <p:txBody>
            <a:bodyPr wrap="none" anchor="ctr"/>
            <a:lstStyle/>
            <a:p>
              <a:endParaRPr lang="en-US" dirty="0"/>
            </a:p>
          </p:txBody>
        </p:sp>
        <p:sp>
          <p:nvSpPr>
            <p:cNvPr id="64" name="TextBox 24"/>
            <p:cNvSpPr txBox="1">
              <a:spLocks noChangeArrowheads="1"/>
            </p:cNvSpPr>
            <p:nvPr/>
          </p:nvSpPr>
          <p:spPr bwMode="auto">
            <a:xfrm>
              <a:off x="1809819" y="10653893"/>
              <a:ext cx="2280689" cy="615553"/>
            </a:xfrm>
            <a:prstGeom prst="rect">
              <a:avLst/>
            </a:prstGeom>
            <a:noFill/>
            <a:ln w="9525">
              <a:noFill/>
              <a:miter lim="800000"/>
              <a:headEnd/>
              <a:tailEnd/>
            </a:ln>
          </p:spPr>
          <p:txBody>
            <a:bodyPr wrap="none">
              <a:spAutoFit/>
            </a:bodyPr>
            <a:lstStyle/>
            <a:p>
              <a:pPr algn="ctr"/>
              <a:r>
                <a:rPr lang="en-US" dirty="0" smtClean="0">
                  <a:latin typeface="Arial" charset="0"/>
                </a:rPr>
                <a:t>netCDF Visualization </a:t>
              </a:r>
              <a:endParaRPr lang="en-US" dirty="0">
                <a:latin typeface="Arial" charset="0"/>
              </a:endParaRPr>
            </a:p>
            <a:p>
              <a:pPr algn="ctr"/>
              <a:r>
                <a:rPr lang="en-US" dirty="0">
                  <a:latin typeface="Arial" charset="0"/>
                </a:rPr>
                <a:t>Tools</a:t>
              </a:r>
            </a:p>
          </p:txBody>
        </p:sp>
        <p:sp>
          <p:nvSpPr>
            <p:cNvPr id="65" name="TextBox 18"/>
            <p:cNvSpPr txBox="1">
              <a:spLocks noChangeArrowheads="1"/>
            </p:cNvSpPr>
            <p:nvPr/>
          </p:nvSpPr>
          <p:spPr bwMode="auto">
            <a:xfrm>
              <a:off x="8559897" y="9714796"/>
              <a:ext cx="1448972" cy="501665"/>
            </a:xfrm>
            <a:prstGeom prst="rect">
              <a:avLst/>
            </a:prstGeom>
            <a:noFill/>
            <a:ln w="9525">
              <a:noFill/>
              <a:miter lim="800000"/>
              <a:headEnd/>
              <a:tailEnd/>
            </a:ln>
          </p:spPr>
          <p:txBody>
            <a:bodyPr lIns="91435" tIns="45718" rIns="91435" bIns="45718">
              <a:spAutoFit/>
            </a:bodyPr>
            <a:lstStyle/>
            <a:p>
              <a:r>
                <a:rPr lang="en-US" dirty="0">
                  <a:latin typeface="Arial" charset="0"/>
                </a:rPr>
                <a:t>DAP</a:t>
              </a:r>
            </a:p>
          </p:txBody>
        </p:sp>
        <p:sp>
          <p:nvSpPr>
            <p:cNvPr id="66" name="Rectangle 65"/>
            <p:cNvSpPr>
              <a:spLocks noChangeArrowheads="1"/>
            </p:cNvSpPr>
            <p:nvPr/>
          </p:nvSpPr>
          <p:spPr bwMode="auto">
            <a:xfrm>
              <a:off x="13320978" y="8673089"/>
              <a:ext cx="2743200" cy="2743200"/>
            </a:xfrm>
            <a:prstGeom prst="rect">
              <a:avLst/>
            </a:prstGeom>
            <a:noFill/>
            <a:ln w="38100">
              <a:solidFill>
                <a:srgbClr val="6600FF"/>
              </a:solidFill>
              <a:prstDash val="sysDash"/>
              <a:round/>
              <a:headEnd/>
              <a:tailEnd/>
            </a:ln>
          </p:spPr>
          <p:txBody>
            <a:bodyPr wrap="none" anchor="ctr"/>
            <a:lstStyle/>
            <a:p>
              <a:endParaRPr lang="en-US" dirty="0"/>
            </a:p>
          </p:txBody>
        </p:sp>
        <p:cxnSp>
          <p:nvCxnSpPr>
            <p:cNvPr id="67" name="Straight Arrow Connector 66"/>
            <p:cNvCxnSpPr/>
            <p:nvPr/>
          </p:nvCxnSpPr>
          <p:spPr>
            <a:xfrm rot="10800000">
              <a:off x="12323345" y="9918772"/>
              <a:ext cx="1209993" cy="17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10800000">
              <a:off x="4284245" y="9926392"/>
              <a:ext cx="1209993" cy="17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69" name="Line 174"/>
          <p:cNvSpPr>
            <a:spLocks noChangeShapeType="1"/>
          </p:cNvSpPr>
          <p:nvPr/>
        </p:nvSpPr>
        <p:spPr bwMode="auto">
          <a:xfrm>
            <a:off x="4915" y="11356365"/>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72" name="Text Box 1146"/>
          <p:cNvSpPr txBox="1">
            <a:spLocks noChangeArrowheads="1"/>
          </p:cNvSpPr>
          <p:nvPr/>
        </p:nvSpPr>
        <p:spPr bwMode="auto">
          <a:xfrm>
            <a:off x="5515753" y="16067729"/>
            <a:ext cx="3923215"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LAADS </a:t>
            </a:r>
            <a:r>
              <a:rPr lang="en-US" sz="2200" dirty="0" smtClean="0">
                <a:solidFill>
                  <a:srgbClr val="00B000"/>
                </a:solidFill>
              </a:rPr>
              <a:t>MODIS </a:t>
            </a:r>
            <a:r>
              <a:rPr lang="en-US" sz="2200" dirty="0" smtClean="0"/>
              <a:t>Panoply</a:t>
            </a:r>
            <a:br>
              <a:rPr lang="en-US" sz="2200" dirty="0" smtClean="0"/>
            </a:br>
            <a:r>
              <a:rPr lang="en-US" sz="2200" dirty="0" smtClean="0"/>
              <a:t>HDF4</a:t>
            </a:r>
          </a:p>
        </p:txBody>
      </p:sp>
      <p:pic>
        <p:nvPicPr>
          <p:cNvPr id="71" name="Picture 70" descr="Screenshot-Black_Sky_Albedo in MCD43C1.A2006353.004.20070121857_3.png"/>
          <p:cNvPicPr>
            <a:picLocks noChangeAspect="1"/>
          </p:cNvPicPr>
          <p:nvPr/>
        </p:nvPicPr>
        <p:blipFill>
          <a:blip r:embed="rId16" cstate="print"/>
          <a:stretch>
            <a:fillRect/>
          </a:stretch>
        </p:blipFill>
        <p:spPr>
          <a:xfrm>
            <a:off x="5184648" y="13185648"/>
            <a:ext cx="4490720" cy="292608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857250" y="681007"/>
            <a:ext cx="16573500" cy="1797130"/>
          </a:xfrm>
          <a:prstGeom prst="rect">
            <a:avLst/>
          </a:prstGeom>
          <a:noFill/>
          <a:ln w="9525">
            <a:noFill/>
            <a:miter lim="800000"/>
            <a:headEnd/>
            <a:tailEnd/>
          </a:ln>
          <a:effectLst/>
        </p:spPr>
        <p:txBody>
          <a:bodyPr lIns="255748" tIns="127875" rIns="255748" bIns="127875">
            <a:spAutoFit/>
          </a:bodyPr>
          <a:lstStyle/>
          <a:p>
            <a:pPr algn="ctr" defTabSz="2539837"/>
            <a:r>
              <a:rPr lang="en-US" sz="5000" b="1" dirty="0" smtClean="0">
                <a:solidFill>
                  <a:srgbClr val="0000FF"/>
                </a:solidFill>
                <a:cs typeface="Times New Roman" pitchFamily="18" charset="0"/>
              </a:rPr>
              <a:t>Enhancement to the HDF-EOS Tools and Information Website</a:t>
            </a:r>
            <a:endParaRPr lang="en-US" sz="5000" b="1" dirty="0">
              <a:solidFill>
                <a:srgbClr val="0000FF"/>
              </a:solidFill>
            </a:endParaRPr>
          </a:p>
        </p:txBody>
      </p:sp>
      <p:sp>
        <p:nvSpPr>
          <p:cNvPr id="13315" name="Rectangle 3"/>
          <p:cNvSpPr>
            <a:spLocks noChangeArrowheads="1"/>
          </p:cNvSpPr>
          <p:nvPr/>
        </p:nvSpPr>
        <p:spPr bwMode="auto">
          <a:xfrm>
            <a:off x="0" y="3040826"/>
            <a:ext cx="18288000" cy="1427798"/>
          </a:xfrm>
          <a:prstGeom prst="rect">
            <a:avLst/>
          </a:prstGeom>
          <a:noFill/>
          <a:ln w="9525">
            <a:noFill/>
            <a:miter lim="800000"/>
            <a:headEnd/>
            <a:tailEnd/>
          </a:ln>
          <a:effectLst/>
        </p:spPr>
        <p:txBody>
          <a:bodyPr lIns="255748" tIns="127875" rIns="255748" bIns="127875">
            <a:spAutoFit/>
          </a:bodyPr>
          <a:lstStyle/>
          <a:p>
            <a:pPr algn="ctr" defTabSz="2539837"/>
            <a:r>
              <a:rPr lang="en-US" sz="2800" b="1" dirty="0" smtClean="0">
                <a:solidFill>
                  <a:schemeClr val="accent2">
                    <a:lumMod val="50000"/>
                  </a:schemeClr>
                </a:solidFill>
                <a:cs typeface="Times New Roman" pitchFamily="18" charset="0"/>
              </a:rPr>
              <a:t>MuQun Yang and </a:t>
            </a:r>
            <a:r>
              <a:rPr lang="en-US" sz="2800" b="1" dirty="0" err="1" smtClean="0">
                <a:solidFill>
                  <a:schemeClr val="accent2">
                    <a:lumMod val="50000"/>
                  </a:schemeClr>
                </a:solidFill>
                <a:cs typeface="Times New Roman" pitchFamily="18" charset="0"/>
              </a:rPr>
              <a:t>Hyo</a:t>
            </a:r>
            <a:r>
              <a:rPr lang="en-US" sz="2800" b="1" dirty="0" smtClean="0">
                <a:solidFill>
                  <a:schemeClr val="accent2">
                    <a:lumMod val="50000"/>
                  </a:schemeClr>
                </a:solidFill>
                <a:cs typeface="Times New Roman" pitchFamily="18" charset="0"/>
              </a:rPr>
              <a:t>-Kyung Lee</a:t>
            </a:r>
          </a:p>
          <a:p>
            <a:pPr algn="ctr" defTabSz="2539837"/>
            <a:r>
              <a:rPr lang="en-US" sz="2800" b="1" i="1" dirty="0" smtClean="0">
                <a:solidFill>
                  <a:schemeClr val="accent2">
                    <a:lumMod val="75000"/>
                  </a:schemeClr>
                </a:solidFill>
                <a:cs typeface="Times New Roman" pitchFamily="18" charset="0"/>
              </a:rPr>
              <a:t>The HDF Group</a:t>
            </a:r>
          </a:p>
          <a:p>
            <a:pPr algn="ctr" defTabSz="2539837"/>
            <a:r>
              <a:rPr lang="en-US" sz="2000" i="1" dirty="0" smtClean="0">
                <a:cs typeface="Times New Roman" pitchFamily="18" charset="0"/>
              </a:rPr>
              <a:t>The HDF Group enhanced the hdfeos.org website so that users can access NASA HDF data easily by following comprehensive examples. </a:t>
            </a:r>
            <a:endParaRPr lang="en-US" sz="2000" i="1" dirty="0">
              <a:cs typeface="Times New Roman" pitchFamily="18" charset="0"/>
            </a:endParaRPr>
          </a:p>
        </p:txBody>
      </p:sp>
      <p:sp>
        <p:nvSpPr>
          <p:cNvPr id="13486" name="Line 174"/>
          <p:cNvSpPr>
            <a:spLocks noChangeShapeType="1"/>
          </p:cNvSpPr>
          <p:nvPr/>
        </p:nvSpPr>
        <p:spPr bwMode="auto">
          <a:xfrm>
            <a:off x="0" y="4419655"/>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15" name="Line 172"/>
          <p:cNvSpPr>
            <a:spLocks noChangeShapeType="1"/>
          </p:cNvSpPr>
          <p:nvPr/>
        </p:nvSpPr>
        <p:spPr bwMode="auto">
          <a:xfrm>
            <a:off x="0" y="26137330"/>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20" name="Line 172"/>
          <p:cNvSpPr>
            <a:spLocks noChangeShapeType="1"/>
          </p:cNvSpPr>
          <p:nvPr/>
        </p:nvSpPr>
        <p:spPr bwMode="auto">
          <a:xfrm>
            <a:off x="0" y="21284969"/>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22" name="Text Box 151"/>
          <p:cNvSpPr txBox="1">
            <a:spLocks noChangeArrowheads="1"/>
          </p:cNvSpPr>
          <p:nvPr/>
        </p:nvSpPr>
        <p:spPr bwMode="auto">
          <a:xfrm>
            <a:off x="6176864" y="2446020"/>
            <a:ext cx="5934273" cy="495003"/>
          </a:xfrm>
          <a:prstGeom prst="rect">
            <a:avLst/>
          </a:prstGeom>
          <a:noFill/>
          <a:ln w="9525">
            <a:noFill/>
            <a:miter lim="800000"/>
            <a:headEnd/>
            <a:tailEnd/>
          </a:ln>
          <a:effectLst/>
        </p:spPr>
        <p:txBody>
          <a:bodyPr lIns="63496" tIns="31748" rIns="63496" bIns="31748">
            <a:spAutoFit/>
          </a:bodyPr>
          <a:lstStyle/>
          <a:p>
            <a:pPr algn="ctr">
              <a:spcBef>
                <a:spcPct val="50000"/>
              </a:spcBef>
            </a:pPr>
            <a:r>
              <a:rPr lang="en-US" sz="2800" dirty="0" smtClean="0">
                <a:solidFill>
                  <a:srgbClr val="0000FF"/>
                </a:solidFill>
              </a:rPr>
              <a:t>http://hdfeos.org</a:t>
            </a:r>
            <a:endParaRPr lang="en-US" sz="2800" dirty="0">
              <a:solidFill>
                <a:srgbClr val="0000FF"/>
              </a:solidFill>
            </a:endParaRPr>
          </a:p>
        </p:txBody>
      </p:sp>
      <p:sp>
        <p:nvSpPr>
          <p:cNvPr id="123" name="TextBox 122"/>
          <p:cNvSpPr txBox="1"/>
          <p:nvPr/>
        </p:nvSpPr>
        <p:spPr>
          <a:xfrm>
            <a:off x="2229609" y="26313449"/>
            <a:ext cx="14630400" cy="923330"/>
          </a:xfrm>
          <a:prstGeom prst="rect">
            <a:avLst/>
          </a:prstGeom>
          <a:noFill/>
        </p:spPr>
        <p:txBody>
          <a:bodyPr wrap="square" rtlCol="0">
            <a:spAutoFit/>
          </a:bodyPr>
          <a:lstStyle/>
          <a:p>
            <a:r>
              <a:rPr lang="en-US" sz="1800" dirty="0" smtClean="0"/>
              <a:t>This work was supported by Subcontract number 114820 under Raytheon Contract number NNG10HP02C, funded by the National Aeronautics and Space Administration (NASA). Any opinions, findings, conclusions, or recommendations expressed in this material are those of the authors and do not necessarily reflect the views of Raytheon or the National Aeronautics and Space Administration.</a:t>
            </a:r>
          </a:p>
        </p:txBody>
      </p:sp>
      <p:sp>
        <p:nvSpPr>
          <p:cNvPr id="75" name="Text Box 137"/>
          <p:cNvSpPr txBox="1">
            <a:spLocks noChangeArrowheads="1"/>
          </p:cNvSpPr>
          <p:nvPr/>
        </p:nvSpPr>
        <p:spPr bwMode="auto">
          <a:xfrm>
            <a:off x="1807029" y="21553666"/>
            <a:ext cx="14673943"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Use the updated </a:t>
            </a:r>
            <a:r>
              <a:rPr lang="en-US" sz="2800" i="1" dirty="0" smtClean="0">
                <a:solidFill>
                  <a:srgbClr val="0000FF"/>
                </a:solidFill>
              </a:rPr>
              <a:t>eos2dump</a:t>
            </a:r>
            <a:r>
              <a:rPr lang="en-US" sz="2800" dirty="0" smtClean="0">
                <a:solidFill>
                  <a:srgbClr val="0000FF"/>
                </a:solidFill>
              </a:rPr>
              <a:t> to access HDF-EOS2 using NCL, IDL, and MATLAB</a:t>
            </a:r>
            <a:endParaRPr lang="en-US" sz="2800" baseline="100000" dirty="0">
              <a:solidFill>
                <a:srgbClr val="0000FF"/>
              </a:solidFill>
            </a:endParaRPr>
          </a:p>
        </p:txBody>
      </p:sp>
      <p:sp>
        <p:nvSpPr>
          <p:cNvPr id="76" name="Flowchart: Magnetic Disk 139"/>
          <p:cNvSpPr/>
          <p:nvPr/>
        </p:nvSpPr>
        <p:spPr bwMode="auto">
          <a:xfrm>
            <a:off x="3815366" y="22407366"/>
            <a:ext cx="1686274" cy="1824568"/>
          </a:xfrm>
          <a:prstGeom prst="flowChartMagneticDisk">
            <a:avLst/>
          </a:prstGeom>
          <a:solidFill>
            <a:srgbClr val="008000"/>
          </a:solidFill>
          <a:ln w="127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HDF-EOS2  File </a:t>
            </a:r>
          </a:p>
        </p:txBody>
      </p:sp>
      <p:sp>
        <p:nvSpPr>
          <p:cNvPr id="101" name="Flowchart: Process 140"/>
          <p:cNvSpPr/>
          <p:nvPr/>
        </p:nvSpPr>
        <p:spPr bwMode="auto">
          <a:xfrm>
            <a:off x="8260080" y="22666446"/>
            <a:ext cx="2450392" cy="1097280"/>
          </a:xfrm>
          <a:prstGeom prst="flowChartProcess">
            <a:avLst/>
          </a:prstGeom>
          <a:solidFill>
            <a:srgbClr val="0000FF"/>
          </a:solidFill>
          <a:ln w="12700">
            <a:solidFill>
              <a:schemeClr val="tx1"/>
            </a:solidFill>
            <a:headEnd type="none" w="med" len="med"/>
            <a:tailEnd type="none" w="med" len="me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eos2dump</a:t>
            </a:r>
          </a:p>
          <a:p>
            <a:pPr marL="0" marR="0" indent="0" algn="ctr" defTabSz="914400" rtl="0" eaLnBrk="1" fontAlgn="base" latinLnBrk="0" hangingPunct="1">
              <a:lnSpc>
                <a:spcPct val="100000"/>
              </a:lnSpc>
              <a:spcBef>
                <a:spcPct val="0"/>
              </a:spcBef>
              <a:spcAft>
                <a:spcPct val="0"/>
              </a:spcAft>
              <a:buClrTx/>
              <a:buSzTx/>
              <a:buFontTx/>
              <a:buNone/>
              <a:tabLst/>
            </a:pPr>
            <a:r>
              <a:rPr lang="en-US" sz="2000" i="1" dirty="0" smtClean="0">
                <a:solidFill>
                  <a:srgbClr val="FFFF00"/>
                </a:solidFill>
                <a:latin typeface="Calibri" pitchFamily="34" charset="0"/>
              </a:rPr>
              <a:t>Extract geo-location </a:t>
            </a:r>
          </a:p>
          <a:p>
            <a:pPr marL="0" marR="0" indent="0" algn="ctr" defTabSz="914400" rtl="0" eaLnBrk="1" fontAlgn="base" latinLnBrk="0" hangingPunct="1">
              <a:lnSpc>
                <a:spcPct val="100000"/>
              </a:lnSpc>
              <a:spcBef>
                <a:spcPct val="0"/>
              </a:spcBef>
              <a:spcAft>
                <a:spcPct val="0"/>
              </a:spcAft>
              <a:buClrTx/>
              <a:buSzTx/>
              <a:buFontTx/>
              <a:buNone/>
              <a:tabLst/>
            </a:pPr>
            <a:r>
              <a:rPr lang="en-US" sz="2000" i="1" dirty="0" smtClean="0">
                <a:solidFill>
                  <a:srgbClr val="FFFF00"/>
                </a:solidFill>
                <a:latin typeface="Calibri" pitchFamily="34" charset="0"/>
              </a:rPr>
              <a:t>information</a:t>
            </a:r>
            <a:endParaRPr kumimoji="0" lang="en-US" sz="2000" b="0" i="1" u="none" strike="noStrike" cap="none" normalizeH="0" baseline="0" dirty="0" smtClean="0">
              <a:ln>
                <a:noFill/>
              </a:ln>
              <a:solidFill>
                <a:srgbClr val="FFFF00"/>
              </a:solidFill>
              <a:effectLst/>
              <a:latin typeface="Calibri" pitchFamily="34" charset="0"/>
            </a:endParaRPr>
          </a:p>
        </p:txBody>
      </p:sp>
      <p:cxnSp>
        <p:nvCxnSpPr>
          <p:cNvPr id="102" name="Straight Arrow Connector 101"/>
          <p:cNvCxnSpPr/>
          <p:nvPr/>
        </p:nvCxnSpPr>
        <p:spPr bwMode="auto">
          <a:xfrm flipV="1">
            <a:off x="5507006" y="23378494"/>
            <a:ext cx="2737834" cy="19472"/>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103" name="Flowchart: Document 144"/>
          <p:cNvSpPr/>
          <p:nvPr/>
        </p:nvSpPr>
        <p:spPr bwMode="auto">
          <a:xfrm>
            <a:off x="13251576" y="22553803"/>
            <a:ext cx="2133600" cy="1554480"/>
          </a:xfrm>
          <a:prstGeom prst="flowChartDocument">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Latitude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Longitude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in</a:t>
            </a:r>
            <a:r>
              <a:rPr kumimoji="0" lang="en-US" sz="2000" b="0" i="0" u="none" strike="noStrike" cap="none" normalizeH="0" dirty="0" smtClean="0">
                <a:ln>
                  <a:noFill/>
                </a:ln>
                <a:solidFill>
                  <a:srgbClr val="FFFF00"/>
                </a:solidFill>
                <a:effectLst/>
                <a:latin typeface="Calibri" pitchFamily="34" charset="0"/>
              </a:rPr>
              <a:t> ASCII file</a:t>
            </a:r>
            <a:endParaRPr kumimoji="0" lang="en-US" sz="2000" b="0" i="0" u="none" strike="noStrike" cap="none" normalizeH="0" baseline="0" dirty="0" smtClean="0">
              <a:ln>
                <a:noFill/>
              </a:ln>
              <a:solidFill>
                <a:srgbClr val="FFFF00"/>
              </a:solidFill>
              <a:effectLst/>
              <a:latin typeface="Calibri" pitchFamily="34" charset="0"/>
            </a:endParaRPr>
          </a:p>
        </p:txBody>
      </p:sp>
      <p:grpSp>
        <p:nvGrpSpPr>
          <p:cNvPr id="104" name="Group 154"/>
          <p:cNvGrpSpPr/>
          <p:nvPr/>
        </p:nvGrpSpPr>
        <p:grpSpPr>
          <a:xfrm>
            <a:off x="5216577" y="24164143"/>
            <a:ext cx="8971304" cy="1526118"/>
            <a:chOff x="-342775" y="2727635"/>
            <a:chExt cx="8971304" cy="1526118"/>
          </a:xfrm>
        </p:grpSpPr>
        <p:sp>
          <p:nvSpPr>
            <p:cNvPr id="105" name="Flowchart: Process 156"/>
            <p:cNvSpPr/>
            <p:nvPr/>
          </p:nvSpPr>
          <p:spPr bwMode="auto">
            <a:xfrm>
              <a:off x="1219200" y="2819400"/>
              <a:ext cx="2362200" cy="1219200"/>
            </a:xfrm>
            <a:prstGeom prst="flowChartProcess">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cxnSp>
          <p:nvCxnSpPr>
            <p:cNvPr id="106" name="Straight Arrow Connector 105"/>
            <p:cNvCxnSpPr/>
            <p:nvPr/>
          </p:nvCxnSpPr>
          <p:spPr bwMode="auto">
            <a:xfrm>
              <a:off x="-342775" y="2742626"/>
              <a:ext cx="3739167" cy="914311"/>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107" name="Straight Arrow Connector 106"/>
            <p:cNvCxnSpPr/>
            <p:nvPr/>
          </p:nvCxnSpPr>
          <p:spPr bwMode="auto">
            <a:xfrm rot="10800000" flipV="1">
              <a:off x="4902461" y="2727635"/>
              <a:ext cx="3389099" cy="1009981"/>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108" name="Rectangle 107"/>
            <p:cNvSpPr/>
            <p:nvPr/>
          </p:nvSpPr>
          <p:spPr bwMode="auto">
            <a:xfrm>
              <a:off x="-38100" y="3064136"/>
              <a:ext cx="2400300" cy="929640"/>
            </a:xfrm>
            <a:prstGeom prst="rect">
              <a:avLst/>
            </a:prstGeom>
            <a:noFill/>
            <a:ln w="12700" cap="flat" cmpd="sng" algn="ctr">
              <a:noFill/>
              <a:prstDash val="solid"/>
              <a:round/>
              <a:headEnd type="none" w="med" len="med"/>
              <a:tailEnd type="none" w="med" len="med"/>
            </a:ln>
            <a:effectLst>
              <a:outerShdw sx="1000" sy="1000" algn="tl" rotWithShape="0">
                <a:prstClr val="black"/>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HDF SDS Interface</a:t>
              </a:r>
              <a:endParaRPr kumimoji="0" lang="en-US" sz="2000" b="0" i="0" u="none" strike="noStrike" cap="none" normalizeH="0" baseline="0" dirty="0" smtClean="0">
                <a:ln>
                  <a:noFill/>
                </a:ln>
                <a:solidFill>
                  <a:schemeClr val="tx1"/>
                </a:solidFill>
                <a:effectLst/>
                <a:latin typeface="Calibri" pitchFamily="34" charset="0"/>
              </a:endParaRPr>
            </a:p>
          </p:txBody>
        </p:sp>
        <p:sp>
          <p:nvSpPr>
            <p:cNvPr id="109" name="Rectangle 108"/>
            <p:cNvSpPr/>
            <p:nvPr/>
          </p:nvSpPr>
          <p:spPr bwMode="auto">
            <a:xfrm>
              <a:off x="5504329" y="2882153"/>
              <a:ext cx="3124200" cy="1371600"/>
            </a:xfrm>
            <a:prstGeom prst="rect">
              <a:avLst/>
            </a:prstGeom>
            <a:noFill/>
            <a:ln>
              <a:noFill/>
              <a:headEnd type="none" w="med" len="med"/>
              <a:tailEnd type="none" w="med" len="med"/>
            </a:ln>
          </p:spPr>
          <p:style>
            <a:lnRef idx="2">
              <a:schemeClr val="dk1"/>
            </a:lnRef>
            <a:fillRef idx="100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 Text file Interface</a:t>
              </a:r>
              <a:endParaRPr kumimoji="0" lang="en-US" sz="2000" b="0" i="0" u="none" strike="noStrike" cap="none" normalizeH="0" baseline="0" dirty="0" smtClean="0">
                <a:ln>
                  <a:noFill/>
                </a:ln>
                <a:solidFill>
                  <a:schemeClr val="tx1"/>
                </a:solidFill>
                <a:latin typeface="Calibri" pitchFamily="34" charset="0"/>
              </a:endParaRPr>
            </a:p>
          </p:txBody>
        </p:sp>
      </p:grpSp>
      <p:sp>
        <p:nvSpPr>
          <p:cNvPr id="110" name="Flowchart: Extract 161"/>
          <p:cNvSpPr/>
          <p:nvPr/>
        </p:nvSpPr>
        <p:spPr bwMode="auto">
          <a:xfrm>
            <a:off x="8564673" y="24017954"/>
            <a:ext cx="2209800" cy="1859280"/>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NCL</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MATLAB</a:t>
            </a:r>
            <a:br>
              <a:rPr lang="en-US" sz="2000" dirty="0" smtClean="0">
                <a:solidFill>
                  <a:srgbClr val="FFFF00"/>
                </a:solidFill>
                <a:latin typeface="Calibri" pitchFamily="34" charset="0"/>
              </a:rPr>
            </a:br>
            <a:r>
              <a:rPr lang="en-US" sz="2000" dirty="0" smtClean="0">
                <a:solidFill>
                  <a:srgbClr val="FFFF00"/>
                </a:solidFill>
                <a:latin typeface="Calibri" pitchFamily="34" charset="0"/>
              </a:rPr>
              <a:t>IDL</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cxnSp>
        <p:nvCxnSpPr>
          <p:cNvPr id="111" name="Straight Arrow Connector 110"/>
          <p:cNvCxnSpPr/>
          <p:nvPr/>
        </p:nvCxnSpPr>
        <p:spPr bwMode="auto">
          <a:xfrm>
            <a:off x="10730753" y="23372219"/>
            <a:ext cx="2588089" cy="24205"/>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grpSp>
        <p:nvGrpSpPr>
          <p:cNvPr id="23" name="Group 1190"/>
          <p:cNvGrpSpPr>
            <a:grpSpLocks/>
          </p:cNvGrpSpPr>
          <p:nvPr/>
        </p:nvGrpSpPr>
        <p:grpSpPr bwMode="auto">
          <a:xfrm>
            <a:off x="410435" y="10795819"/>
            <a:ext cx="17445633" cy="10149105"/>
            <a:chOff x="395" y="835"/>
            <a:chExt cx="17583" cy="6743"/>
          </a:xfrm>
        </p:grpSpPr>
        <p:sp>
          <p:nvSpPr>
            <p:cNvPr id="24" name="Text Box 1057"/>
            <p:cNvSpPr txBox="1">
              <a:spLocks noChangeArrowheads="1"/>
            </p:cNvSpPr>
            <p:nvPr/>
          </p:nvSpPr>
          <p:spPr bwMode="auto">
            <a:xfrm>
              <a:off x="1572" y="1055"/>
              <a:ext cx="15855" cy="255"/>
            </a:xfrm>
            <a:prstGeom prst="rect">
              <a:avLst/>
            </a:prstGeom>
            <a:noFill/>
            <a:ln w="12700">
              <a:noFill/>
              <a:miter lim="800000"/>
              <a:headEnd type="none" w="sm" len="sm"/>
              <a:tailEnd type="none" w="sm" len="sm"/>
            </a:ln>
            <a:effectLst/>
          </p:spPr>
          <p:txBody>
            <a:bodyPr wrap="square">
              <a:spAutoFit/>
            </a:bodyPr>
            <a:lstStyle/>
            <a:p>
              <a:pPr algn="ctr">
                <a:spcBef>
                  <a:spcPct val="50000"/>
                </a:spcBef>
              </a:pPr>
              <a:r>
                <a:rPr lang="en-US" sz="3100" dirty="0" smtClean="0">
                  <a:solidFill>
                    <a:srgbClr val="0000FF"/>
                  </a:solidFill>
                </a:rPr>
                <a:t>Improved Comprehensive Examples of Accessing NASA HDF with MATLAB, IDL, and NCL</a:t>
              </a:r>
              <a:endParaRPr lang="en-US" sz="3100" dirty="0">
                <a:solidFill>
                  <a:srgbClr val="0000FF"/>
                </a:solidFill>
              </a:endParaRPr>
            </a:p>
          </p:txBody>
        </p:sp>
        <p:sp>
          <p:nvSpPr>
            <p:cNvPr id="25" name="AutoShape 1145"/>
            <p:cNvSpPr>
              <a:spLocks noChangeArrowheads="1"/>
            </p:cNvSpPr>
            <p:nvPr/>
          </p:nvSpPr>
          <p:spPr bwMode="auto">
            <a:xfrm>
              <a:off x="395" y="835"/>
              <a:ext cx="17583" cy="6743"/>
            </a:xfrm>
            <a:prstGeom prst="roundRect">
              <a:avLst>
                <a:gd name="adj" fmla="val 5361"/>
              </a:avLst>
            </a:prstGeom>
            <a:noFill/>
            <a:ln w="57150">
              <a:solidFill>
                <a:srgbClr val="003366"/>
              </a:solidFill>
              <a:round/>
              <a:headEnd type="none" w="sm" len="sm"/>
              <a:tailEnd type="none" w="sm" len="sm"/>
            </a:ln>
            <a:effectLst/>
          </p:spPr>
          <p:txBody>
            <a:bodyPr wrap="none" anchor="ctr"/>
            <a:lstStyle/>
            <a:p>
              <a:endParaRPr lang="en-US" dirty="0"/>
            </a:p>
          </p:txBody>
        </p:sp>
      </p:grpSp>
      <p:grpSp>
        <p:nvGrpSpPr>
          <p:cNvPr id="36" name="Group 35"/>
          <p:cNvGrpSpPr/>
          <p:nvPr/>
        </p:nvGrpSpPr>
        <p:grpSpPr>
          <a:xfrm>
            <a:off x="519970" y="11979878"/>
            <a:ext cx="13354457" cy="7871460"/>
            <a:chOff x="853893" y="5844540"/>
            <a:chExt cx="13354457" cy="7871460"/>
          </a:xfrm>
        </p:grpSpPr>
        <p:pic>
          <p:nvPicPr>
            <p:cNvPr id="26" name="Picture 25" descr="MOD29E1D.A2000055.005.2006268025009_4km_SeaIce_Refl_NP_matlab.jpg"/>
            <p:cNvPicPr>
              <a:picLocks noChangeAspect="1"/>
            </p:cNvPicPr>
            <p:nvPr/>
          </p:nvPicPr>
          <p:blipFill>
            <a:blip r:embed="rId3" cstate="print"/>
            <a:stretch>
              <a:fillRect/>
            </a:stretch>
          </p:blipFill>
          <p:spPr>
            <a:xfrm>
              <a:off x="853893" y="6118290"/>
              <a:ext cx="12143882" cy="7597710"/>
            </a:xfrm>
            <a:prstGeom prst="rect">
              <a:avLst/>
            </a:prstGeom>
          </p:spPr>
        </p:pic>
        <p:sp>
          <p:nvSpPr>
            <p:cNvPr id="27" name="Text Box 1146"/>
            <p:cNvSpPr txBox="1">
              <a:spLocks noChangeArrowheads="1"/>
            </p:cNvSpPr>
            <p:nvPr/>
          </p:nvSpPr>
          <p:spPr bwMode="auto">
            <a:xfrm>
              <a:off x="5043490" y="13107732"/>
              <a:ext cx="3764689" cy="402670"/>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solidFill>
                    <a:srgbClr val="0000FF"/>
                  </a:solidFill>
                </a:rPr>
                <a:t>NSIDC  </a:t>
              </a:r>
              <a:r>
                <a:rPr lang="en-US" sz="2200" dirty="0" smtClean="0">
                  <a:solidFill>
                    <a:srgbClr val="00B000"/>
                  </a:solidFill>
                </a:rPr>
                <a:t>MODIS </a:t>
              </a:r>
              <a:r>
                <a:rPr lang="en-US" sz="2200" dirty="0" smtClean="0"/>
                <a:t>MATLAB </a:t>
              </a:r>
            </a:p>
          </p:txBody>
        </p:sp>
        <p:sp>
          <p:nvSpPr>
            <p:cNvPr id="29" name="TextBox 28"/>
            <p:cNvSpPr txBox="1"/>
            <p:nvPr/>
          </p:nvSpPr>
          <p:spPr>
            <a:xfrm>
              <a:off x="11635740" y="6240780"/>
              <a:ext cx="1877950" cy="353943"/>
            </a:xfrm>
            <a:prstGeom prst="rect">
              <a:avLst/>
            </a:prstGeom>
            <a:noFill/>
          </p:spPr>
          <p:txBody>
            <a:bodyPr wrap="none" rtlCol="0">
              <a:spAutoFit/>
            </a:bodyPr>
            <a:lstStyle/>
            <a:p>
              <a:r>
                <a:rPr lang="en-US" dirty="0" smtClean="0"/>
                <a:t>Discrete color bar</a:t>
              </a:r>
              <a:endParaRPr lang="en-US" dirty="0"/>
            </a:p>
          </p:txBody>
        </p:sp>
        <p:sp>
          <p:nvSpPr>
            <p:cNvPr id="30" name="TextBox 29"/>
            <p:cNvSpPr txBox="1"/>
            <p:nvPr/>
          </p:nvSpPr>
          <p:spPr>
            <a:xfrm>
              <a:off x="1207770" y="5844540"/>
              <a:ext cx="1953612" cy="353943"/>
            </a:xfrm>
            <a:prstGeom prst="rect">
              <a:avLst/>
            </a:prstGeom>
            <a:noFill/>
          </p:spPr>
          <p:txBody>
            <a:bodyPr wrap="none" rtlCol="0">
              <a:spAutoFit/>
            </a:bodyPr>
            <a:lstStyle/>
            <a:p>
              <a:r>
                <a:rPr lang="en-US" dirty="0" smtClean="0"/>
                <a:t>Full HDF file name</a:t>
              </a:r>
            </a:p>
          </p:txBody>
        </p:sp>
        <p:cxnSp>
          <p:nvCxnSpPr>
            <p:cNvPr id="32" name="Elbow Connector 31"/>
            <p:cNvCxnSpPr/>
            <p:nvPr/>
          </p:nvCxnSpPr>
          <p:spPr bwMode="auto">
            <a:xfrm flipV="1">
              <a:off x="10447020" y="6417752"/>
              <a:ext cx="1211580" cy="668848"/>
            </a:xfrm>
            <a:prstGeom prst="bentConnector3">
              <a:avLst>
                <a:gd name="adj1" fmla="val 50000"/>
              </a:avLst>
            </a:prstGeom>
            <a:solidFill>
              <a:schemeClr val="accent1"/>
            </a:solidFill>
            <a:ln w="12700" cap="flat" cmpd="sng" algn="ctr">
              <a:solidFill>
                <a:schemeClr val="tx1"/>
              </a:solidFill>
              <a:prstDash val="solid"/>
              <a:round/>
              <a:headEnd type="none" w="sm" len="sm"/>
              <a:tailEnd type="arrow"/>
            </a:ln>
            <a:effectLst/>
          </p:spPr>
        </p:cxnSp>
        <p:cxnSp>
          <p:nvCxnSpPr>
            <p:cNvPr id="39" name="Elbow Connector 38"/>
            <p:cNvCxnSpPr>
              <a:endCxn id="30" idx="3"/>
            </p:cNvCxnSpPr>
            <p:nvPr/>
          </p:nvCxnSpPr>
          <p:spPr bwMode="auto">
            <a:xfrm rot="10800000">
              <a:off x="3161382" y="6021512"/>
              <a:ext cx="1890678" cy="287848"/>
            </a:xfrm>
            <a:prstGeom prst="bentConnector3">
              <a:avLst>
                <a:gd name="adj1" fmla="val 80227"/>
              </a:avLst>
            </a:prstGeom>
            <a:solidFill>
              <a:schemeClr val="accent1"/>
            </a:solidFill>
            <a:ln w="12700" cap="flat" cmpd="sng" algn="ctr">
              <a:solidFill>
                <a:schemeClr val="tx1"/>
              </a:solidFill>
              <a:prstDash val="solid"/>
              <a:round/>
              <a:headEnd type="none" w="sm" len="sm"/>
              <a:tailEnd type="arrow"/>
            </a:ln>
            <a:effectLst/>
          </p:spPr>
        </p:cxnSp>
        <p:cxnSp>
          <p:nvCxnSpPr>
            <p:cNvPr id="41" name="Elbow Connector 40"/>
            <p:cNvCxnSpPr>
              <a:endCxn id="42" idx="3"/>
            </p:cNvCxnSpPr>
            <p:nvPr/>
          </p:nvCxnSpPr>
          <p:spPr bwMode="auto">
            <a:xfrm rot="10800000" flipV="1">
              <a:off x="3284334" y="6537960"/>
              <a:ext cx="2384947" cy="804342"/>
            </a:xfrm>
            <a:prstGeom prst="bentConnector3">
              <a:avLst>
                <a:gd name="adj1" fmla="val 90258"/>
              </a:avLst>
            </a:prstGeom>
            <a:solidFill>
              <a:schemeClr val="accent1"/>
            </a:solidFill>
            <a:ln w="12700" cap="flat" cmpd="sng" algn="ctr">
              <a:solidFill>
                <a:schemeClr val="tx1"/>
              </a:solidFill>
              <a:prstDash val="solid"/>
              <a:round/>
              <a:headEnd type="none" w="sm" len="sm"/>
              <a:tailEnd type="arrow"/>
            </a:ln>
            <a:effectLst/>
          </p:spPr>
        </p:cxnSp>
        <p:sp>
          <p:nvSpPr>
            <p:cNvPr id="42" name="TextBox 41"/>
            <p:cNvSpPr txBox="1"/>
            <p:nvPr/>
          </p:nvSpPr>
          <p:spPr>
            <a:xfrm>
              <a:off x="1084820" y="6903720"/>
              <a:ext cx="2199513" cy="877163"/>
            </a:xfrm>
            <a:prstGeom prst="rect">
              <a:avLst/>
            </a:prstGeom>
            <a:noFill/>
          </p:spPr>
          <p:txBody>
            <a:bodyPr wrap="none" rtlCol="0">
              <a:spAutoFit/>
            </a:bodyPr>
            <a:lstStyle/>
            <a:p>
              <a:r>
                <a:rPr lang="en-US" dirty="0" smtClean="0"/>
                <a:t>Data set name form</a:t>
              </a:r>
            </a:p>
            <a:p>
              <a:r>
                <a:rPr lang="en-US" dirty="0" smtClean="0"/>
                <a:t> </a:t>
              </a:r>
              <a:r>
                <a:rPr lang="en-US" i="1" dirty="0" err="1" smtClean="0"/>
                <a:t>long_name</a:t>
              </a:r>
              <a:r>
                <a:rPr lang="en-US" dirty="0" smtClean="0"/>
                <a:t> attribute</a:t>
              </a:r>
            </a:p>
            <a:p>
              <a:r>
                <a:rPr lang="en-US" dirty="0" smtClean="0"/>
                <a:t> if available</a:t>
              </a:r>
              <a:endParaRPr lang="en-US" dirty="0"/>
            </a:p>
          </p:txBody>
        </p:sp>
        <p:cxnSp>
          <p:nvCxnSpPr>
            <p:cNvPr id="56" name="Elbow Connector 55"/>
            <p:cNvCxnSpPr/>
            <p:nvPr/>
          </p:nvCxnSpPr>
          <p:spPr bwMode="auto">
            <a:xfrm>
              <a:off x="7178040" y="9784080"/>
              <a:ext cx="4434840" cy="2766060"/>
            </a:xfrm>
            <a:prstGeom prst="bentConnector3">
              <a:avLst>
                <a:gd name="adj1" fmla="val 50000"/>
              </a:avLst>
            </a:prstGeom>
            <a:solidFill>
              <a:schemeClr val="accent1"/>
            </a:solidFill>
            <a:ln w="12700" cap="flat" cmpd="sng" algn="ctr">
              <a:solidFill>
                <a:schemeClr val="tx1"/>
              </a:solidFill>
              <a:prstDash val="solid"/>
              <a:round/>
              <a:headEnd type="none" w="sm" len="sm"/>
              <a:tailEnd type="arrow"/>
            </a:ln>
            <a:effectLst/>
          </p:spPr>
        </p:cxnSp>
        <p:sp>
          <p:nvSpPr>
            <p:cNvPr id="59" name="TextBox 58"/>
            <p:cNvSpPr txBox="1"/>
            <p:nvPr/>
          </p:nvSpPr>
          <p:spPr>
            <a:xfrm>
              <a:off x="11696700" y="12382500"/>
              <a:ext cx="2511650" cy="353943"/>
            </a:xfrm>
            <a:prstGeom prst="rect">
              <a:avLst/>
            </a:prstGeom>
            <a:noFill/>
          </p:spPr>
          <p:txBody>
            <a:bodyPr wrap="none" rtlCol="0">
              <a:spAutoFit/>
            </a:bodyPr>
            <a:lstStyle/>
            <a:p>
              <a:r>
                <a:rPr lang="en-US" dirty="0" smtClean="0"/>
                <a:t>More Projection Support</a:t>
              </a:r>
              <a:endParaRPr lang="en-US" dirty="0"/>
            </a:p>
          </p:txBody>
        </p:sp>
      </p:grpSp>
      <p:sp>
        <p:nvSpPr>
          <p:cNvPr id="61" name="Rectangle 60"/>
          <p:cNvSpPr/>
          <p:nvPr/>
        </p:nvSpPr>
        <p:spPr>
          <a:xfrm>
            <a:off x="685800" y="19575615"/>
            <a:ext cx="16824960" cy="1138773"/>
          </a:xfrm>
          <a:prstGeom prst="rect">
            <a:avLst/>
          </a:prstGeom>
        </p:spPr>
        <p:txBody>
          <a:bodyPr wrap="square">
            <a:spAutoFit/>
          </a:bodyPr>
          <a:lstStyle/>
          <a:p>
            <a:r>
              <a:rPr lang="en-US" dirty="0" smtClean="0"/>
              <a:t> The HDF Group maintains a webpage that includes comprehensive NCL/MATLAB/IDL example codes, and plots of NASA HDF-EOS2, HDF-EOS5, and HDF4 files collected from NASA data centers: GES DISC, MODAPS(LAADS),NSIDC,LP-DAAC, GHRC, OBPG(Ocean Color) and LaRC. More than 80 files and 600 plots and codes of NCL/IDL/MATLAB can be found from this page. More examples will be added soon. We hope this can significantly reduce the time for end users to visualize the NASA HDF4 and HDF-EOS2 data. The URL is </a:t>
            </a:r>
            <a:r>
              <a:rPr lang="en-US" dirty="0" smtClean="0">
                <a:hlinkClick r:id="rId4"/>
              </a:rPr>
              <a:t>http://hdfeos.org/zoo</a:t>
            </a:r>
            <a:r>
              <a:rPr lang="en-US" dirty="0" smtClean="0"/>
              <a:t>.</a:t>
            </a:r>
          </a:p>
        </p:txBody>
      </p:sp>
      <p:sp>
        <p:nvSpPr>
          <p:cNvPr id="37" name="TextBox 36"/>
          <p:cNvSpPr txBox="1"/>
          <p:nvPr/>
        </p:nvSpPr>
        <p:spPr>
          <a:xfrm>
            <a:off x="11651225" y="14128955"/>
            <a:ext cx="5437001" cy="1661993"/>
          </a:xfrm>
          <a:prstGeom prst="rect">
            <a:avLst/>
          </a:prstGeom>
          <a:noFill/>
        </p:spPr>
        <p:txBody>
          <a:bodyPr wrap="none" rtlCol="0">
            <a:spAutoFit/>
          </a:bodyPr>
          <a:lstStyle/>
          <a:p>
            <a:r>
              <a:rPr lang="en-US" b="1" dirty="0" smtClean="0"/>
              <a:t>Key Improvements:</a:t>
            </a:r>
          </a:p>
          <a:p>
            <a:pPr>
              <a:buFont typeface="Arial" pitchFamily="34" charset="0"/>
              <a:buChar char="•"/>
            </a:pPr>
            <a:r>
              <a:rPr lang="en-US" dirty="0" smtClean="0"/>
              <a:t> Corrected the title with HDF file name.</a:t>
            </a:r>
          </a:p>
          <a:p>
            <a:pPr>
              <a:buFont typeface="Arial" pitchFamily="34" charset="0"/>
              <a:buChar char="•"/>
            </a:pPr>
            <a:r>
              <a:rPr lang="en-US" dirty="0" smtClean="0"/>
              <a:t> Added descriptive data set name using attributes.</a:t>
            </a:r>
          </a:p>
          <a:p>
            <a:pPr>
              <a:buFont typeface="Arial" pitchFamily="34" charset="0"/>
              <a:buChar char="•"/>
            </a:pPr>
            <a:r>
              <a:rPr lang="en-US" dirty="0" smtClean="0"/>
              <a:t> Corrected color bar with right unit and scale formula.</a:t>
            </a:r>
          </a:p>
          <a:p>
            <a:pPr>
              <a:buFont typeface="Arial" pitchFamily="34" charset="0"/>
              <a:buChar char="•"/>
            </a:pPr>
            <a:r>
              <a:rPr lang="en-US" dirty="0" smtClean="0"/>
              <a:t> Added more projections.</a:t>
            </a:r>
          </a:p>
          <a:p>
            <a:pPr>
              <a:buFont typeface="Arial" pitchFamily="34" charset="0"/>
              <a:buChar char="•"/>
            </a:pPr>
            <a:r>
              <a:rPr lang="en-US" dirty="0" smtClean="0"/>
              <a:t> Added more data products.</a:t>
            </a:r>
            <a:endParaRPr lang="en-US" dirty="0"/>
          </a:p>
        </p:txBody>
      </p:sp>
      <p:sp>
        <p:nvSpPr>
          <p:cNvPr id="38" name="Line 174"/>
          <p:cNvSpPr>
            <a:spLocks noChangeShapeType="1"/>
          </p:cNvSpPr>
          <p:nvPr/>
        </p:nvSpPr>
        <p:spPr bwMode="auto">
          <a:xfrm>
            <a:off x="0" y="10515655"/>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40" name="Text Box 88"/>
          <p:cNvSpPr txBox="1">
            <a:spLocks noChangeArrowheads="1"/>
          </p:cNvSpPr>
          <p:nvPr/>
        </p:nvSpPr>
        <p:spPr bwMode="auto">
          <a:xfrm>
            <a:off x="5734220" y="4846680"/>
            <a:ext cx="6172399" cy="495003"/>
          </a:xfrm>
          <a:prstGeom prst="rect">
            <a:avLst/>
          </a:prstGeom>
          <a:noFill/>
          <a:ln w="9525">
            <a:noFill/>
            <a:miter lim="800000"/>
            <a:headEnd/>
            <a:tailEnd/>
          </a:ln>
          <a:effectLst/>
        </p:spPr>
        <p:txBody>
          <a:bodyPr lIns="63496" tIns="31748" rIns="63496" bIns="31748">
            <a:spAutoFit/>
          </a:bodyPr>
          <a:lstStyle/>
          <a:p>
            <a:pPr algn="ctr">
              <a:spcBef>
                <a:spcPct val="50000"/>
              </a:spcBef>
            </a:pPr>
            <a:r>
              <a:rPr lang="en-US" sz="2800" dirty="0" smtClean="0">
                <a:solidFill>
                  <a:srgbClr val="0000FF"/>
                </a:solidFill>
              </a:rPr>
              <a:t>Comprehensive Programming Guides</a:t>
            </a:r>
          </a:p>
        </p:txBody>
      </p:sp>
      <p:sp>
        <p:nvSpPr>
          <p:cNvPr id="43" name="Text Box 121"/>
          <p:cNvSpPr txBox="1">
            <a:spLocks noChangeArrowheads="1"/>
          </p:cNvSpPr>
          <p:nvPr/>
        </p:nvSpPr>
        <p:spPr bwMode="auto">
          <a:xfrm>
            <a:off x="5652096" y="9409001"/>
            <a:ext cx="6352976" cy="795085"/>
          </a:xfrm>
          <a:prstGeom prst="rect">
            <a:avLst/>
          </a:prstGeom>
          <a:noFill/>
          <a:ln w="9525">
            <a:noFill/>
            <a:miter lim="800000"/>
            <a:headEnd/>
            <a:tailEnd/>
          </a:ln>
          <a:effectLst/>
        </p:spPr>
        <p:txBody>
          <a:bodyPr lIns="63496" tIns="31748" rIns="63496" bIns="31748">
            <a:spAutoFit/>
          </a:bodyPr>
          <a:lstStyle/>
          <a:p>
            <a:pPr>
              <a:spcBef>
                <a:spcPct val="50000"/>
              </a:spcBef>
              <a:buFontTx/>
              <a:buChar char="•"/>
            </a:pPr>
            <a:r>
              <a:rPr lang="en-US" sz="1900" dirty="0"/>
              <a:t>  </a:t>
            </a:r>
            <a:r>
              <a:rPr lang="en-US" sz="1900" dirty="0" smtClean="0"/>
              <a:t>Covers many NASA HDF/HDF-EOS data products.</a:t>
            </a:r>
            <a:endParaRPr lang="en-US" sz="1900" dirty="0"/>
          </a:p>
          <a:p>
            <a:pPr>
              <a:spcBef>
                <a:spcPct val="50000"/>
              </a:spcBef>
              <a:buFontTx/>
              <a:buChar char="•"/>
            </a:pPr>
            <a:r>
              <a:rPr lang="en-US" sz="1900" dirty="0"/>
              <a:t>  </a:t>
            </a:r>
            <a:r>
              <a:rPr lang="en-US" sz="1900" dirty="0" smtClean="0"/>
              <a:t>Covers different programming languages and tools.</a:t>
            </a:r>
            <a:endParaRPr lang="en-US" sz="1900" dirty="0"/>
          </a:p>
        </p:txBody>
      </p:sp>
      <p:pic>
        <p:nvPicPr>
          <p:cNvPr id="45" name="Picture 5" descr="C:\Documents and Settings\hyoklee\My Documents\My Pictures\hdfeos_examples.png"/>
          <p:cNvPicPr>
            <a:picLocks noChangeArrowheads="1"/>
          </p:cNvPicPr>
          <p:nvPr/>
        </p:nvPicPr>
        <p:blipFill>
          <a:blip r:embed="rId5" cstate="print"/>
          <a:stretch>
            <a:fillRect/>
          </a:stretch>
        </p:blipFill>
        <p:spPr bwMode="auto">
          <a:xfrm>
            <a:off x="6451291" y="5417586"/>
            <a:ext cx="4738256" cy="3657600"/>
          </a:xfrm>
          <a:prstGeom prst="rect">
            <a:avLst/>
          </a:prstGeom>
          <a:noFill/>
          <a:ln w="1270">
            <a:solidFill>
              <a:schemeClr val="tx1"/>
            </a:solidFill>
          </a:ln>
          <a:effectLst>
            <a:outerShdw blurRad="50800" dist="38100" dir="2700000" sx="101000" sy="101000" algn="tl" rotWithShape="0">
              <a:prstClr val="black">
                <a:alpha val="40000"/>
              </a:prstClr>
            </a:outerShdw>
          </a:effectLst>
        </p:spPr>
      </p:pic>
      <p:sp>
        <p:nvSpPr>
          <p:cNvPr id="46" name="Text Box 77"/>
          <p:cNvSpPr txBox="1">
            <a:spLocks noChangeArrowheads="1"/>
          </p:cNvSpPr>
          <p:nvPr/>
        </p:nvSpPr>
        <p:spPr bwMode="auto">
          <a:xfrm>
            <a:off x="11768558" y="4846680"/>
            <a:ext cx="6367042"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Latest Software Development &amp; Update</a:t>
            </a:r>
            <a:endParaRPr lang="en-US" sz="2800" dirty="0">
              <a:solidFill>
                <a:srgbClr val="0000FF"/>
              </a:solidFill>
            </a:endParaRPr>
          </a:p>
        </p:txBody>
      </p:sp>
      <p:pic>
        <p:nvPicPr>
          <p:cNvPr id="47" name="Picture 3" descr="C:\Documents and Settings\hyoklee\My Documents\My Pictures\hdfeos_software3.png"/>
          <p:cNvPicPr>
            <a:picLocks noChangeAspect="1" noChangeArrowheads="1"/>
          </p:cNvPicPr>
          <p:nvPr/>
        </p:nvPicPr>
        <p:blipFill>
          <a:blip r:embed="rId6" cstate="print"/>
          <a:stretch>
            <a:fillRect/>
          </a:stretch>
        </p:blipFill>
        <p:spPr bwMode="auto">
          <a:xfrm>
            <a:off x="12293021" y="5468386"/>
            <a:ext cx="5003956" cy="3657600"/>
          </a:xfrm>
          <a:prstGeom prst="rect">
            <a:avLst/>
          </a:prstGeom>
          <a:noFill/>
          <a:ln>
            <a:solidFill>
              <a:schemeClr val="accent4"/>
            </a:solidFill>
          </a:ln>
          <a:effectLst>
            <a:outerShdw blurRad="50800" dist="38100" dir="2700000" sx="101000" sy="101000" algn="tl" rotWithShape="0">
              <a:prstClr val="black">
                <a:alpha val="40000"/>
              </a:prstClr>
            </a:outerShdw>
          </a:effectLst>
        </p:spPr>
      </p:pic>
      <p:sp>
        <p:nvSpPr>
          <p:cNvPr id="48" name="Text Box 121"/>
          <p:cNvSpPr txBox="1">
            <a:spLocks noChangeArrowheads="1"/>
          </p:cNvSpPr>
          <p:nvPr/>
        </p:nvSpPr>
        <p:spPr bwMode="auto">
          <a:xfrm>
            <a:off x="11618511" y="9456529"/>
            <a:ext cx="6352976" cy="795085"/>
          </a:xfrm>
          <a:prstGeom prst="rect">
            <a:avLst/>
          </a:prstGeom>
          <a:noFill/>
          <a:ln w="9525">
            <a:noFill/>
            <a:miter lim="800000"/>
            <a:headEnd/>
            <a:tailEnd/>
          </a:ln>
          <a:effectLst/>
        </p:spPr>
        <p:txBody>
          <a:bodyPr lIns="63496" tIns="31748" rIns="63496" bIns="31748">
            <a:spAutoFit/>
          </a:bodyPr>
          <a:lstStyle/>
          <a:p>
            <a:pPr>
              <a:spcBef>
                <a:spcPct val="50000"/>
              </a:spcBef>
              <a:buFontTx/>
              <a:buChar char="•"/>
            </a:pPr>
            <a:r>
              <a:rPr lang="en-US" sz="1900" dirty="0"/>
              <a:t>  </a:t>
            </a:r>
            <a:r>
              <a:rPr lang="en-US" sz="1900" dirty="0" smtClean="0"/>
              <a:t>Has a collection of 40+ up-to-date libraries and tools.</a:t>
            </a:r>
            <a:endParaRPr lang="en-US" sz="1900" dirty="0"/>
          </a:p>
          <a:p>
            <a:pPr>
              <a:spcBef>
                <a:spcPct val="50000"/>
              </a:spcBef>
              <a:buFontTx/>
              <a:buChar char="•"/>
            </a:pPr>
            <a:r>
              <a:rPr lang="en-US" sz="1900" dirty="0" smtClean="0"/>
              <a:t>  Has the latest software development information.</a:t>
            </a:r>
            <a:endParaRPr lang="en-US" sz="1900" dirty="0"/>
          </a:p>
        </p:txBody>
      </p:sp>
      <p:sp>
        <p:nvSpPr>
          <p:cNvPr id="49" name="Text Box 151"/>
          <p:cNvSpPr txBox="1">
            <a:spLocks noChangeArrowheads="1"/>
          </p:cNvSpPr>
          <p:nvPr/>
        </p:nvSpPr>
        <p:spPr bwMode="auto">
          <a:xfrm>
            <a:off x="-1587" y="4846680"/>
            <a:ext cx="5934273" cy="495003"/>
          </a:xfrm>
          <a:prstGeom prst="rect">
            <a:avLst/>
          </a:prstGeom>
          <a:noFill/>
          <a:ln w="9525">
            <a:noFill/>
            <a:miter lim="800000"/>
            <a:headEnd/>
            <a:tailEnd/>
          </a:ln>
          <a:effectLst/>
        </p:spPr>
        <p:txBody>
          <a:bodyPr lIns="63496" tIns="31748" rIns="63496" bIns="31748">
            <a:spAutoFit/>
          </a:bodyPr>
          <a:lstStyle/>
          <a:p>
            <a:pPr algn="ctr">
              <a:spcBef>
                <a:spcPct val="50000"/>
              </a:spcBef>
            </a:pPr>
            <a:r>
              <a:rPr lang="en-US" sz="2800" dirty="0" smtClean="0">
                <a:solidFill>
                  <a:srgbClr val="0000FF"/>
                </a:solidFill>
              </a:rPr>
              <a:t>Overview – hdfeos.org</a:t>
            </a:r>
            <a:endParaRPr lang="en-US" sz="2800" dirty="0">
              <a:solidFill>
                <a:srgbClr val="0000FF"/>
              </a:solidFill>
            </a:endParaRPr>
          </a:p>
        </p:txBody>
      </p:sp>
      <p:sp>
        <p:nvSpPr>
          <p:cNvPr id="50" name="Text Box 170"/>
          <p:cNvSpPr txBox="1">
            <a:spLocks noChangeArrowheads="1"/>
          </p:cNvSpPr>
          <p:nvPr/>
        </p:nvSpPr>
        <p:spPr bwMode="auto">
          <a:xfrm>
            <a:off x="171549" y="9348293"/>
            <a:ext cx="5588000" cy="741225"/>
          </a:xfrm>
          <a:prstGeom prst="rect">
            <a:avLst/>
          </a:prstGeom>
          <a:noFill/>
          <a:ln w="9525">
            <a:noFill/>
            <a:miter lim="800000"/>
            <a:headEnd/>
            <a:tailEnd/>
          </a:ln>
          <a:effectLst/>
        </p:spPr>
        <p:txBody>
          <a:bodyPr wrap="square" lIns="63496" tIns="31748" rIns="63496" bIns="31748">
            <a:spAutoFit/>
          </a:bodyPr>
          <a:lstStyle/>
          <a:p>
            <a:pPr>
              <a:spcBef>
                <a:spcPct val="50000"/>
              </a:spcBef>
            </a:pPr>
            <a:r>
              <a:rPr lang="en-US" sz="2200" i="1" dirty="0" smtClean="0"/>
              <a:t>The new website has not only a new look </a:t>
            </a:r>
            <a:br>
              <a:rPr lang="en-US" sz="2200" i="1" dirty="0" smtClean="0"/>
            </a:br>
            <a:r>
              <a:rPr lang="en-US" sz="2200" i="1" dirty="0" smtClean="0"/>
              <a:t>but also a lot more contents than before…</a:t>
            </a:r>
            <a:endParaRPr lang="en-US" sz="2200" i="1" dirty="0"/>
          </a:p>
        </p:txBody>
      </p:sp>
      <p:pic>
        <p:nvPicPr>
          <p:cNvPr id="51" name="Picture 2" descr="C:\Documents and Settings\hyoklee\My Documents\My Pictures\hdfeos_main2_cut.png"/>
          <p:cNvPicPr>
            <a:picLocks noChangeAspect="1" noChangeArrowheads="1"/>
          </p:cNvPicPr>
          <p:nvPr/>
        </p:nvPicPr>
        <p:blipFill>
          <a:blip r:embed="rId7" cstate="print"/>
          <a:stretch>
            <a:fillRect/>
          </a:stretch>
        </p:blipFill>
        <p:spPr bwMode="auto">
          <a:xfrm>
            <a:off x="574431" y="5417586"/>
            <a:ext cx="4782236" cy="3657600"/>
          </a:xfrm>
          <a:prstGeom prst="rect">
            <a:avLst/>
          </a:prstGeom>
          <a:noFill/>
          <a:ln w="3175">
            <a:solidFill>
              <a:schemeClr val="accent4"/>
            </a:solidFill>
          </a:ln>
          <a:effectLst>
            <a:outerShdw blurRad="50800" dist="38100" dir="2700000" sx="101000" sy="101000" algn="tl" rotWithShape="0">
              <a:schemeClr val="bg2">
                <a:alpha val="67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wipe(up)">
                                      <p:cBhvr>
                                        <p:cTn id="7" dur="20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0"/>
                                        </p:tgtEl>
                                        <p:attrNameLst>
                                          <p:attrName>style.visibility</p:attrName>
                                        </p:attrNameLst>
                                      </p:cBhvr>
                                      <p:to>
                                        <p:strVal val="visible"/>
                                      </p:to>
                                    </p:set>
                                    <p:animEffect transition="in" filter="wipe(down)">
                                      <p:cBhvr>
                                        <p:cTn id="12"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857250" y="681007"/>
            <a:ext cx="16573500" cy="1797130"/>
          </a:xfrm>
          <a:prstGeom prst="rect">
            <a:avLst/>
          </a:prstGeom>
          <a:noFill/>
          <a:ln w="9525">
            <a:noFill/>
            <a:miter lim="800000"/>
            <a:headEnd/>
            <a:tailEnd/>
          </a:ln>
          <a:effectLst/>
        </p:spPr>
        <p:txBody>
          <a:bodyPr lIns="255748" tIns="127875" rIns="255748" bIns="127875">
            <a:spAutoFit/>
          </a:bodyPr>
          <a:lstStyle/>
          <a:p>
            <a:pPr algn="ctr" defTabSz="2539837"/>
            <a:r>
              <a:rPr lang="en-US" sz="5000" b="1" dirty="0" smtClean="0">
                <a:solidFill>
                  <a:srgbClr val="0000FF"/>
                </a:solidFill>
                <a:cs typeface="Times New Roman" pitchFamily="18" charset="0"/>
              </a:rPr>
              <a:t>Assuring Long Term Access </a:t>
            </a:r>
          </a:p>
          <a:p>
            <a:pPr algn="ctr" defTabSz="2539837"/>
            <a:r>
              <a:rPr lang="en-US" sz="5000" b="1" dirty="0" smtClean="0">
                <a:solidFill>
                  <a:srgbClr val="0000FF"/>
                </a:solidFill>
                <a:cs typeface="Times New Roman" pitchFamily="18" charset="0"/>
              </a:rPr>
              <a:t>with HDF4 File Content Maps</a:t>
            </a:r>
            <a:endParaRPr lang="en-US" sz="5000" b="1" dirty="0">
              <a:solidFill>
                <a:srgbClr val="0000FF"/>
              </a:solidFill>
            </a:endParaRPr>
          </a:p>
        </p:txBody>
      </p:sp>
      <p:sp>
        <p:nvSpPr>
          <p:cNvPr id="13315" name="Rectangle 3"/>
          <p:cNvSpPr>
            <a:spLocks noChangeArrowheads="1"/>
          </p:cNvSpPr>
          <p:nvPr/>
        </p:nvSpPr>
        <p:spPr bwMode="auto">
          <a:xfrm>
            <a:off x="0" y="3040826"/>
            <a:ext cx="18288000" cy="1427798"/>
          </a:xfrm>
          <a:prstGeom prst="rect">
            <a:avLst/>
          </a:prstGeom>
          <a:noFill/>
          <a:ln w="9525">
            <a:noFill/>
            <a:miter lim="800000"/>
            <a:headEnd/>
            <a:tailEnd/>
          </a:ln>
          <a:effectLst/>
        </p:spPr>
        <p:txBody>
          <a:bodyPr lIns="255748" tIns="127875" rIns="255748" bIns="127875">
            <a:spAutoFit/>
          </a:bodyPr>
          <a:lstStyle/>
          <a:p>
            <a:pPr algn="ctr" defTabSz="2539837"/>
            <a:r>
              <a:rPr lang="en-US" sz="2800" b="1" dirty="0" smtClean="0">
                <a:solidFill>
                  <a:schemeClr val="accent2">
                    <a:lumMod val="50000"/>
                  </a:schemeClr>
                </a:solidFill>
                <a:cs typeface="Times New Roman" pitchFamily="18" charset="0"/>
              </a:rPr>
              <a:t>Mike Folk</a:t>
            </a:r>
            <a:r>
              <a:rPr lang="en-US" sz="2800" b="1" dirty="0">
                <a:solidFill>
                  <a:schemeClr val="accent2">
                    <a:lumMod val="50000"/>
                  </a:schemeClr>
                </a:solidFill>
                <a:cs typeface="Times New Roman" pitchFamily="18" charset="0"/>
              </a:rPr>
              <a:t>, </a:t>
            </a:r>
            <a:r>
              <a:rPr lang="en-US" sz="2800" b="1" dirty="0" err="1">
                <a:solidFill>
                  <a:schemeClr val="accent2">
                    <a:lumMod val="50000"/>
                  </a:schemeClr>
                </a:solidFill>
                <a:cs typeface="Times New Roman" pitchFamily="18" charset="0"/>
              </a:rPr>
              <a:t>Hyo</a:t>
            </a:r>
            <a:r>
              <a:rPr lang="en-US" sz="2800" b="1" dirty="0">
                <a:solidFill>
                  <a:schemeClr val="accent2">
                    <a:lumMod val="50000"/>
                  </a:schemeClr>
                </a:solidFill>
                <a:cs typeface="Times New Roman" pitchFamily="18" charset="0"/>
              </a:rPr>
              <a:t>-Kyung Lee </a:t>
            </a:r>
            <a:r>
              <a:rPr lang="en-US" sz="2800" b="1" dirty="0" smtClean="0">
                <a:solidFill>
                  <a:schemeClr val="accent2">
                    <a:lumMod val="50000"/>
                  </a:schemeClr>
                </a:solidFill>
                <a:cs typeface="Times New Roman" pitchFamily="18" charset="0"/>
              </a:rPr>
              <a:t>and MuQun Yang</a:t>
            </a:r>
          </a:p>
          <a:p>
            <a:pPr algn="ctr" defTabSz="2539837"/>
            <a:r>
              <a:rPr lang="en-US" sz="2800" b="1" i="1" dirty="0" smtClean="0">
                <a:solidFill>
                  <a:schemeClr val="accent2">
                    <a:lumMod val="75000"/>
                  </a:schemeClr>
                </a:solidFill>
                <a:cs typeface="Times New Roman" pitchFamily="18" charset="0"/>
              </a:rPr>
              <a:t>The HDF Group</a:t>
            </a:r>
          </a:p>
          <a:p>
            <a:pPr algn="ctr" defTabSz="2539837"/>
            <a:r>
              <a:rPr lang="en-US" sz="2000" i="1" dirty="0" smtClean="0">
                <a:cs typeface="Times New Roman" pitchFamily="18" charset="0"/>
              </a:rPr>
              <a:t>The HDF Group  provides the following tool for the long term access of NASA HDF data. </a:t>
            </a:r>
            <a:endParaRPr lang="en-US" sz="2000" i="1" dirty="0">
              <a:cs typeface="Times New Roman" pitchFamily="18" charset="0"/>
            </a:endParaRPr>
          </a:p>
        </p:txBody>
      </p:sp>
      <p:sp>
        <p:nvSpPr>
          <p:cNvPr id="13484" name="Line 172"/>
          <p:cNvSpPr>
            <a:spLocks noChangeShapeType="1"/>
          </p:cNvSpPr>
          <p:nvPr/>
        </p:nvSpPr>
        <p:spPr bwMode="auto">
          <a:xfrm>
            <a:off x="0" y="4816062"/>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15" name="Line 172"/>
          <p:cNvSpPr>
            <a:spLocks noChangeShapeType="1"/>
          </p:cNvSpPr>
          <p:nvPr/>
        </p:nvSpPr>
        <p:spPr bwMode="auto">
          <a:xfrm>
            <a:off x="0" y="26137330"/>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20" name="Line 172"/>
          <p:cNvSpPr>
            <a:spLocks noChangeShapeType="1"/>
          </p:cNvSpPr>
          <p:nvPr/>
        </p:nvSpPr>
        <p:spPr bwMode="auto">
          <a:xfrm>
            <a:off x="0" y="13062989"/>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sp>
        <p:nvSpPr>
          <p:cNvPr id="122" name="Text Box 151"/>
          <p:cNvSpPr txBox="1">
            <a:spLocks noChangeArrowheads="1"/>
          </p:cNvSpPr>
          <p:nvPr/>
        </p:nvSpPr>
        <p:spPr bwMode="auto">
          <a:xfrm>
            <a:off x="6176864" y="2446020"/>
            <a:ext cx="5934273" cy="495003"/>
          </a:xfrm>
          <a:prstGeom prst="rect">
            <a:avLst/>
          </a:prstGeom>
          <a:noFill/>
          <a:ln w="9525">
            <a:noFill/>
            <a:miter lim="800000"/>
            <a:headEnd/>
            <a:tailEnd/>
          </a:ln>
          <a:effectLst/>
        </p:spPr>
        <p:txBody>
          <a:bodyPr lIns="63496" tIns="31748" rIns="63496" bIns="31748">
            <a:spAutoFit/>
          </a:bodyPr>
          <a:lstStyle/>
          <a:p>
            <a:pPr algn="ctr">
              <a:spcBef>
                <a:spcPct val="50000"/>
              </a:spcBef>
            </a:pPr>
            <a:r>
              <a:rPr lang="en-US" sz="2800" dirty="0" smtClean="0">
                <a:solidFill>
                  <a:srgbClr val="0000FF"/>
                </a:solidFill>
              </a:rPr>
              <a:t>http://hdfgroup.org/projects/h4map</a:t>
            </a:r>
            <a:endParaRPr lang="en-US" sz="2800" dirty="0">
              <a:solidFill>
                <a:srgbClr val="0000FF"/>
              </a:solidFill>
            </a:endParaRPr>
          </a:p>
        </p:txBody>
      </p:sp>
      <p:sp>
        <p:nvSpPr>
          <p:cNvPr id="123" name="TextBox 122"/>
          <p:cNvSpPr txBox="1"/>
          <p:nvPr/>
        </p:nvSpPr>
        <p:spPr>
          <a:xfrm>
            <a:off x="2229609" y="26313449"/>
            <a:ext cx="14630400" cy="923330"/>
          </a:xfrm>
          <a:prstGeom prst="rect">
            <a:avLst/>
          </a:prstGeom>
          <a:noFill/>
        </p:spPr>
        <p:txBody>
          <a:bodyPr wrap="square" rtlCol="0">
            <a:spAutoFit/>
          </a:bodyPr>
          <a:lstStyle/>
          <a:p>
            <a:r>
              <a:rPr lang="en-US" sz="1800" dirty="0" smtClean="0"/>
              <a:t>This work was supported by Subcontract number 114820 under Raytheon Contract number NNG10HP02C, funded by the National Aeronautics and Space Administration (NASA). Any opinions, findings, conclusions, or recommendations expressed in this material are those of the authors and do not necessarily reflect the views of Raytheon or the National Aeronautics and Space Administration.</a:t>
            </a:r>
          </a:p>
        </p:txBody>
      </p:sp>
      <p:sp>
        <p:nvSpPr>
          <p:cNvPr id="101" name="AutoShape 1158"/>
          <p:cNvSpPr>
            <a:spLocks noChangeArrowheads="1"/>
          </p:cNvSpPr>
          <p:nvPr/>
        </p:nvSpPr>
        <p:spPr bwMode="auto">
          <a:xfrm>
            <a:off x="492290" y="5174832"/>
            <a:ext cx="17281922" cy="7352448"/>
          </a:xfrm>
          <a:prstGeom prst="roundRect">
            <a:avLst>
              <a:gd name="adj" fmla="val 3097"/>
            </a:avLst>
          </a:prstGeom>
          <a:noFill/>
          <a:ln w="57150">
            <a:solidFill>
              <a:srgbClr val="003366"/>
            </a:solidFill>
            <a:round/>
            <a:headEnd type="none" w="sm" len="sm"/>
            <a:tailEnd type="none" w="sm" len="sm"/>
          </a:ln>
          <a:effectLst/>
        </p:spPr>
        <p:txBody>
          <a:bodyPr wrap="none" anchor="ctr"/>
          <a:lstStyle/>
          <a:p>
            <a:endParaRPr lang="en-US" dirty="0"/>
          </a:p>
        </p:txBody>
      </p:sp>
      <p:pic>
        <p:nvPicPr>
          <p:cNvPr id="102" name="Picture 101" descr="TableBold.tiff"/>
          <p:cNvPicPr>
            <a:picLocks noChangeAspect="1"/>
          </p:cNvPicPr>
          <p:nvPr/>
        </p:nvPicPr>
        <p:blipFill>
          <a:blip r:embed="rId3" cstate="print"/>
          <a:stretch>
            <a:fillRect/>
          </a:stretch>
        </p:blipFill>
        <p:spPr>
          <a:xfrm>
            <a:off x="1429833" y="14284938"/>
            <a:ext cx="4220690" cy="3223355"/>
          </a:xfrm>
          <a:prstGeom prst="rect">
            <a:avLst/>
          </a:prstGeom>
          <a:ln>
            <a:solidFill>
              <a:schemeClr val="tx1"/>
            </a:solidFill>
          </a:ln>
          <a:effectLst/>
        </p:spPr>
      </p:pic>
      <p:sp>
        <p:nvSpPr>
          <p:cNvPr id="103" name="Text Box 1146"/>
          <p:cNvSpPr txBox="1">
            <a:spLocks noChangeArrowheads="1"/>
          </p:cNvSpPr>
          <p:nvPr/>
        </p:nvSpPr>
        <p:spPr bwMode="auto">
          <a:xfrm>
            <a:off x="1508761" y="17518382"/>
            <a:ext cx="4066844"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t>Map provides </a:t>
            </a:r>
            <a:r>
              <a:rPr lang="en-US" sz="2200" dirty="0" smtClean="0">
                <a:solidFill>
                  <a:srgbClr val="00B000"/>
                </a:solidFill>
              </a:rPr>
              <a:t>offset </a:t>
            </a:r>
            <a:r>
              <a:rPr lang="en-US" sz="2200" dirty="0" smtClean="0"/>
              <a:t>and </a:t>
            </a:r>
            <a:r>
              <a:rPr lang="en-US" sz="2200" dirty="0" smtClean="0">
                <a:solidFill>
                  <a:srgbClr val="00B000"/>
                </a:solidFill>
              </a:rPr>
              <a:t>bytes</a:t>
            </a:r>
            <a:endParaRPr lang="en-US" sz="2200" dirty="0" smtClean="0"/>
          </a:p>
          <a:p>
            <a:pPr lvl="0" algn="ctr"/>
            <a:r>
              <a:rPr lang="en-US" sz="2200" dirty="0" smtClean="0"/>
              <a:t>of HDF4 objects in XML.</a:t>
            </a:r>
            <a:endParaRPr lang="en-US" sz="2200" dirty="0"/>
          </a:p>
        </p:txBody>
      </p:sp>
      <p:sp>
        <p:nvSpPr>
          <p:cNvPr id="104" name="TextBox 103"/>
          <p:cNvSpPr txBox="1"/>
          <p:nvPr/>
        </p:nvSpPr>
        <p:spPr>
          <a:xfrm>
            <a:off x="6495558" y="14799859"/>
            <a:ext cx="5275386" cy="2708434"/>
          </a:xfrm>
          <a:prstGeom prst="rect">
            <a:avLst/>
          </a:prstGeom>
          <a:noFill/>
          <a:ln>
            <a:solidFill>
              <a:schemeClr val="tx1"/>
            </a:solidFill>
          </a:ln>
        </p:spPr>
        <p:txBody>
          <a:bodyPr wrap="square" rtlCol="0">
            <a:spAutoFit/>
          </a:bodyPr>
          <a:lstStyle/>
          <a:p>
            <a:r>
              <a:rPr lang="en-US" dirty="0" smtClean="0"/>
              <a:t> /* Open the hdf file for reading. */</a:t>
            </a:r>
          </a:p>
          <a:p>
            <a:r>
              <a:rPr lang="en-US" dirty="0" smtClean="0"/>
              <a:t>    infile = </a:t>
            </a:r>
            <a:r>
              <a:rPr lang="en-US" b="1" dirty="0" smtClean="0"/>
              <a:t>fopen</a:t>
            </a:r>
            <a:r>
              <a:rPr lang="en-US" dirty="0" smtClean="0"/>
              <a:t>(hdfname, "rb");</a:t>
            </a:r>
          </a:p>
          <a:p>
            <a:r>
              <a:rPr lang="en-US" dirty="0" smtClean="0"/>
              <a:t>    if(infile == NULL) {</a:t>
            </a:r>
          </a:p>
          <a:p>
            <a:r>
              <a:rPr lang="en-US" dirty="0" smtClean="0"/>
              <a:t>        printf("Error opening file: %s\n", hdfname);</a:t>
            </a:r>
          </a:p>
          <a:p>
            <a:r>
              <a:rPr lang="en-US" dirty="0" smtClean="0"/>
              <a:t>        exit(EXIT_FAILURE);</a:t>
            </a:r>
          </a:p>
          <a:p>
            <a:r>
              <a:rPr lang="en-US" dirty="0" smtClean="0"/>
              <a:t>    }</a:t>
            </a:r>
          </a:p>
          <a:p>
            <a:r>
              <a:rPr lang="en-US" dirty="0" smtClean="0"/>
              <a:t>    /* Read the dataset into the buffer. */</a:t>
            </a:r>
          </a:p>
          <a:p>
            <a:r>
              <a:rPr lang="en-US" dirty="0" smtClean="0"/>
              <a:t>    buffer = malloc(nBytes);</a:t>
            </a:r>
          </a:p>
          <a:p>
            <a:r>
              <a:rPr lang="en-US" dirty="0" smtClean="0"/>
              <a:t>    </a:t>
            </a:r>
            <a:r>
              <a:rPr lang="en-US" b="1" dirty="0" smtClean="0"/>
              <a:t>fseek</a:t>
            </a:r>
            <a:r>
              <a:rPr lang="en-US" dirty="0" smtClean="0"/>
              <a:t>(infile, </a:t>
            </a:r>
            <a:r>
              <a:rPr lang="en-US" dirty="0" smtClean="0">
                <a:solidFill>
                  <a:schemeClr val="accent2"/>
                </a:solidFill>
              </a:rPr>
              <a:t>offset</a:t>
            </a:r>
            <a:r>
              <a:rPr lang="en-US" dirty="0" smtClean="0"/>
              <a:t>, 0);</a:t>
            </a:r>
          </a:p>
          <a:p>
            <a:r>
              <a:rPr lang="en-US" dirty="0" smtClean="0"/>
              <a:t>    </a:t>
            </a:r>
            <a:r>
              <a:rPr lang="en-US" b="1" dirty="0" smtClean="0"/>
              <a:t>fread</a:t>
            </a:r>
            <a:r>
              <a:rPr lang="en-US" dirty="0" smtClean="0"/>
              <a:t>(buffer, 1, </a:t>
            </a:r>
            <a:r>
              <a:rPr lang="en-US" dirty="0" smtClean="0">
                <a:solidFill>
                  <a:schemeClr val="accent2"/>
                </a:solidFill>
              </a:rPr>
              <a:t>nBytes</a:t>
            </a:r>
            <a:r>
              <a:rPr lang="en-US" dirty="0" smtClean="0"/>
              <a:t>, infile);</a:t>
            </a:r>
            <a:endParaRPr lang="en-US" dirty="0"/>
          </a:p>
        </p:txBody>
      </p:sp>
      <p:sp>
        <p:nvSpPr>
          <p:cNvPr id="105" name="Text Box 1146"/>
          <p:cNvSpPr txBox="1">
            <a:spLocks noChangeArrowheads="1"/>
          </p:cNvSpPr>
          <p:nvPr/>
        </p:nvSpPr>
        <p:spPr bwMode="auto">
          <a:xfrm>
            <a:off x="7012858" y="17518382"/>
            <a:ext cx="4240787"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t>Read </a:t>
            </a:r>
            <a:r>
              <a:rPr lang="en-US" sz="2200" dirty="0" smtClean="0">
                <a:solidFill>
                  <a:srgbClr val="00B000"/>
                </a:solidFill>
              </a:rPr>
              <a:t>binary data </a:t>
            </a:r>
            <a:endParaRPr lang="en-US" sz="2200" dirty="0" smtClean="0"/>
          </a:p>
          <a:p>
            <a:pPr lvl="0" algn="ctr"/>
            <a:r>
              <a:rPr lang="en-US" sz="2200" dirty="0" smtClean="0"/>
              <a:t>using </a:t>
            </a:r>
            <a:r>
              <a:rPr lang="en-US" sz="2200" i="1" dirty="0" smtClean="0"/>
              <a:t>fseek()</a:t>
            </a:r>
            <a:r>
              <a:rPr lang="en-US" sz="2200" dirty="0" smtClean="0"/>
              <a:t> and </a:t>
            </a:r>
            <a:r>
              <a:rPr lang="en-US" sz="2200" i="1" dirty="0" smtClean="0"/>
              <a:t>fread()</a:t>
            </a:r>
            <a:r>
              <a:rPr lang="en-US" sz="2200" dirty="0" smtClean="0"/>
              <a:t>  in </a:t>
            </a:r>
            <a:r>
              <a:rPr lang="en-US" sz="2200" dirty="0" smtClean="0">
                <a:solidFill>
                  <a:srgbClr val="0000FF"/>
                </a:solidFill>
              </a:rPr>
              <a:t>C</a:t>
            </a:r>
            <a:r>
              <a:rPr lang="en-US" sz="2200" dirty="0" smtClean="0"/>
              <a:t>.</a:t>
            </a:r>
            <a:endParaRPr lang="en-US" sz="2200" dirty="0"/>
          </a:p>
        </p:txBody>
      </p:sp>
      <p:sp>
        <p:nvSpPr>
          <p:cNvPr id="106" name="TextBox 105"/>
          <p:cNvSpPr txBox="1"/>
          <p:nvPr/>
        </p:nvSpPr>
        <p:spPr>
          <a:xfrm>
            <a:off x="12183618" y="14538249"/>
            <a:ext cx="5494782" cy="2970044"/>
          </a:xfrm>
          <a:prstGeom prst="rect">
            <a:avLst/>
          </a:prstGeom>
          <a:noFill/>
          <a:ln>
            <a:solidFill>
              <a:schemeClr val="tx1"/>
            </a:solidFill>
          </a:ln>
        </p:spPr>
        <p:txBody>
          <a:bodyPr wrap="square" rtlCol="0">
            <a:spAutoFit/>
          </a:bodyPr>
          <a:lstStyle/>
          <a:p>
            <a:r>
              <a:rPr lang="en-US" dirty="0" smtClean="0"/>
              <a:t>def __init__(self,hdf_fileName):</a:t>
            </a:r>
          </a:p>
          <a:p>
            <a:r>
              <a:rPr lang="en-US" dirty="0" smtClean="0"/>
              <a:t>       try: #it opens the HDF creating a file object</a:t>
            </a:r>
          </a:p>
          <a:p>
            <a:r>
              <a:rPr lang="en-US" dirty="0" smtClean="0"/>
              <a:t>            file_path=path.normpath(hdf_fileName)</a:t>
            </a:r>
          </a:p>
          <a:p>
            <a:r>
              <a:rPr lang="en-US" dirty="0" smtClean="0"/>
              <a:t>            self.file_handler=</a:t>
            </a:r>
            <a:r>
              <a:rPr lang="en-US" b="1" dirty="0" smtClean="0"/>
              <a:t>file</a:t>
            </a:r>
            <a:r>
              <a:rPr lang="en-US" dirty="0" smtClean="0"/>
              <a:t>(file_path,"rb") </a:t>
            </a:r>
          </a:p>
          <a:p>
            <a:r>
              <a:rPr lang="en-US" dirty="0" smtClean="0"/>
              <a:t>       …</a:t>
            </a:r>
          </a:p>
          <a:p>
            <a:r>
              <a:rPr lang="en-US" dirty="0" smtClean="0"/>
              <a:t>self.file_handler.</a:t>
            </a:r>
            <a:r>
              <a:rPr lang="en-US" b="1" dirty="0" smtClean="0"/>
              <a:t>seek</a:t>
            </a:r>
            <a:r>
              <a:rPr lang="en-US" dirty="0" smtClean="0"/>
              <a:t>(int(chunk.attrib["</a:t>
            </a:r>
            <a:r>
              <a:rPr lang="en-US" dirty="0" smtClean="0">
                <a:solidFill>
                  <a:schemeClr val="accent2"/>
                </a:solidFill>
              </a:rPr>
              <a:t>offset</a:t>
            </a:r>
            <a:r>
              <a:rPr lang="en-US" dirty="0" smtClean="0"/>
              <a:t>"]),0)</a:t>
            </a:r>
          </a:p>
          <a:p>
            <a:r>
              <a:rPr lang="en-US" dirty="0" smtClean="0"/>
              <a:t>                #if chunk.attrib["compression"] in ("zlib","szip","DEFLATE"):</a:t>
            </a:r>
          </a:p>
          <a:p>
            <a:r>
              <a:rPr lang="en-US" dirty="0" smtClean="0"/>
              <a:t>                tmp_buffer_object.write(self.file_handler.</a:t>
            </a:r>
            <a:r>
              <a:rPr lang="en-US" b="1" dirty="0" smtClean="0"/>
              <a:t>read</a:t>
            </a:r>
            <a:r>
              <a:rPr lang="en-US" dirty="0" smtClean="0"/>
              <a:t>(int(chunk.attrib["</a:t>
            </a:r>
            <a:r>
              <a:rPr lang="en-US" dirty="0" smtClean="0">
                <a:solidFill>
                  <a:schemeClr val="accent2"/>
                </a:solidFill>
              </a:rPr>
              <a:t>nBytes</a:t>
            </a:r>
            <a:r>
              <a:rPr lang="en-US" dirty="0" smtClean="0"/>
              <a:t>"])))</a:t>
            </a:r>
          </a:p>
        </p:txBody>
      </p:sp>
      <p:sp>
        <p:nvSpPr>
          <p:cNvPr id="107" name="Text Box 1146"/>
          <p:cNvSpPr txBox="1">
            <a:spLocks noChangeArrowheads="1"/>
          </p:cNvSpPr>
          <p:nvPr/>
        </p:nvSpPr>
        <p:spPr bwMode="auto">
          <a:xfrm>
            <a:off x="12652124" y="17518382"/>
            <a:ext cx="4858636" cy="741225"/>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t>Read </a:t>
            </a:r>
            <a:r>
              <a:rPr lang="en-US" sz="2200" dirty="0" smtClean="0">
                <a:solidFill>
                  <a:srgbClr val="00B000"/>
                </a:solidFill>
              </a:rPr>
              <a:t>binary data </a:t>
            </a:r>
            <a:endParaRPr lang="en-US" sz="2200" dirty="0" smtClean="0"/>
          </a:p>
          <a:p>
            <a:pPr lvl="0" algn="ctr"/>
            <a:r>
              <a:rPr lang="en-US" sz="2200" dirty="0" smtClean="0"/>
              <a:t>using </a:t>
            </a:r>
            <a:r>
              <a:rPr lang="en-US" sz="2200" i="1" dirty="0" smtClean="0"/>
              <a:t>seek()</a:t>
            </a:r>
            <a:r>
              <a:rPr lang="en-US" sz="2200" dirty="0" smtClean="0"/>
              <a:t> and </a:t>
            </a:r>
            <a:r>
              <a:rPr lang="en-US" sz="2200" i="1" dirty="0" smtClean="0"/>
              <a:t>read()</a:t>
            </a:r>
            <a:r>
              <a:rPr lang="en-US" sz="2200" dirty="0" smtClean="0"/>
              <a:t>  in </a:t>
            </a:r>
            <a:r>
              <a:rPr lang="en-US" sz="2200" dirty="0" smtClean="0">
                <a:solidFill>
                  <a:srgbClr val="0000FF"/>
                </a:solidFill>
              </a:rPr>
              <a:t>Python</a:t>
            </a:r>
            <a:r>
              <a:rPr lang="en-US" sz="2200" dirty="0" smtClean="0"/>
              <a:t>.</a:t>
            </a:r>
            <a:endParaRPr lang="en-US" sz="2200" dirty="0"/>
          </a:p>
        </p:txBody>
      </p:sp>
      <p:sp>
        <p:nvSpPr>
          <p:cNvPr id="108" name="Rounded Rectangle 107"/>
          <p:cNvSpPr/>
          <p:nvPr/>
        </p:nvSpPr>
        <p:spPr bwMode="auto">
          <a:xfrm>
            <a:off x="1468876" y="15715256"/>
            <a:ext cx="1877439" cy="933855"/>
          </a:xfrm>
          <a:prstGeom prst="roundRect">
            <a:avLst/>
          </a:prstGeom>
          <a:noFill/>
          <a:ln w="22225">
            <a:solidFill>
              <a:srgbClr val="00B050"/>
            </a:solidFill>
            <a:prstDash val="sysDash"/>
            <a:round/>
            <a:headEnd/>
            <a:tailEnd/>
          </a:ln>
        </p:spPr>
        <p:txBody>
          <a:bodyPr wrap="none" rtlCol="0" anchor="ctr"/>
          <a:lstStyle/>
          <a:p>
            <a:pPr algn="ctr"/>
            <a:endParaRPr lang="en-US" dirty="0"/>
          </a:p>
        </p:txBody>
      </p:sp>
      <p:sp>
        <p:nvSpPr>
          <p:cNvPr id="109" name="Text Box 137"/>
          <p:cNvSpPr txBox="1">
            <a:spLocks noChangeArrowheads="1"/>
          </p:cNvSpPr>
          <p:nvPr/>
        </p:nvSpPr>
        <p:spPr bwMode="auto">
          <a:xfrm>
            <a:off x="2412411" y="5751911"/>
            <a:ext cx="13441680" cy="495003"/>
          </a:xfrm>
          <a:prstGeom prst="rect">
            <a:avLst/>
          </a:prstGeom>
          <a:noFill/>
          <a:ln w="9525">
            <a:noFill/>
            <a:miter lim="800000"/>
            <a:headEnd/>
            <a:tailEnd/>
          </a:ln>
          <a:effectLst/>
        </p:spPr>
        <p:txBody>
          <a:bodyPr wrap="square" lIns="63496" tIns="31748" rIns="63496" bIns="31748">
            <a:spAutoFit/>
          </a:bodyPr>
          <a:lstStyle/>
          <a:p>
            <a:pPr algn="ctr">
              <a:spcBef>
                <a:spcPct val="50000"/>
              </a:spcBef>
            </a:pPr>
            <a:r>
              <a:rPr lang="en-US" sz="2800" dirty="0" smtClean="0">
                <a:solidFill>
                  <a:srgbClr val="0000FF"/>
                </a:solidFill>
              </a:rPr>
              <a:t>Long Term Archive Tool for HDF4 Files</a:t>
            </a:r>
            <a:endParaRPr lang="en-US" sz="2800" dirty="0">
              <a:solidFill>
                <a:srgbClr val="0000FF"/>
              </a:solidFill>
            </a:endParaRPr>
          </a:p>
        </p:txBody>
      </p:sp>
      <p:grpSp>
        <p:nvGrpSpPr>
          <p:cNvPr id="110" name="Group 109"/>
          <p:cNvGrpSpPr/>
          <p:nvPr/>
        </p:nvGrpSpPr>
        <p:grpSpPr>
          <a:xfrm>
            <a:off x="1882425" y="6506859"/>
            <a:ext cx="10629981" cy="3762424"/>
            <a:chOff x="4694205" y="17845359"/>
            <a:chExt cx="10629981" cy="3762424"/>
          </a:xfrm>
        </p:grpSpPr>
        <p:sp>
          <p:nvSpPr>
            <p:cNvPr id="111" name="Flowchart: Extract 119"/>
            <p:cNvSpPr/>
            <p:nvPr/>
          </p:nvSpPr>
          <p:spPr bwMode="auto">
            <a:xfrm>
              <a:off x="8387919" y="19432556"/>
              <a:ext cx="2209800" cy="1859280"/>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Reader</a:t>
              </a:r>
              <a:br>
                <a:rPr lang="en-US" sz="2000" dirty="0" smtClean="0">
                  <a:solidFill>
                    <a:srgbClr val="FFFF00"/>
                  </a:solidFill>
                  <a:latin typeface="Calibri" pitchFamily="34" charset="0"/>
                </a:rPr>
              </a:br>
              <a:r>
                <a:rPr lang="en-US" sz="2000" dirty="0" smtClean="0">
                  <a:solidFill>
                    <a:srgbClr val="FFFF00"/>
                  </a:solidFill>
                  <a:latin typeface="Calibri" pitchFamily="34" charset="0"/>
                </a:rPr>
                <a:t>program</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grpSp>
          <p:nvGrpSpPr>
            <p:cNvPr id="112" name="Group 50"/>
            <p:cNvGrpSpPr/>
            <p:nvPr/>
          </p:nvGrpSpPr>
          <p:grpSpPr>
            <a:xfrm>
              <a:off x="4694205" y="17845359"/>
              <a:ext cx="10629981" cy="3762424"/>
              <a:chOff x="4785645" y="17845359"/>
              <a:chExt cx="10629981" cy="3762424"/>
            </a:xfrm>
          </p:grpSpPr>
          <p:grpSp>
            <p:nvGrpSpPr>
              <p:cNvPr id="114" name="Group 114"/>
              <p:cNvGrpSpPr/>
              <p:nvPr/>
            </p:nvGrpSpPr>
            <p:grpSpPr>
              <a:xfrm>
                <a:off x="5425726" y="17845359"/>
                <a:ext cx="9840070" cy="1554480"/>
                <a:chOff x="16234" y="1167517"/>
                <a:chExt cx="9840070" cy="1554480"/>
              </a:xfrm>
            </p:grpSpPr>
            <p:sp>
              <p:nvSpPr>
                <p:cNvPr id="126" name="Flowchart: Document 115"/>
                <p:cNvSpPr/>
                <p:nvPr/>
              </p:nvSpPr>
              <p:spPr bwMode="auto">
                <a:xfrm>
                  <a:off x="7722704" y="1167517"/>
                  <a:ext cx="2133600" cy="1554480"/>
                </a:xfrm>
                <a:prstGeom prst="flowChartDocument">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Content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Map in XML</a:t>
                  </a:r>
                </a:p>
              </p:txBody>
            </p:sp>
            <p:sp>
              <p:nvSpPr>
                <p:cNvPr id="127" name="Flowchart: Process 116"/>
                <p:cNvSpPr/>
                <p:nvPr/>
              </p:nvSpPr>
              <p:spPr bwMode="auto">
                <a:xfrm>
                  <a:off x="2971800" y="1371600"/>
                  <a:ext cx="2209800" cy="1097280"/>
                </a:xfrm>
                <a:prstGeom prst="flowChartProcess">
                  <a:avLst/>
                </a:prstGeom>
                <a:solidFill>
                  <a:srgbClr val="0000FF"/>
                </a:solidFill>
                <a:ln w="12700">
                  <a:solidFill>
                    <a:schemeClr val="tx1"/>
                  </a:solidFill>
                  <a:headEnd type="none" w="med" len="med"/>
                  <a:tailEnd type="none" w="med" len="me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h4mapwriter</a:t>
                  </a:r>
                </a:p>
                <a:p>
                  <a:pPr marL="0" marR="0" indent="0" algn="ctr" defTabSz="914400" rtl="0" eaLnBrk="1" fontAlgn="base" latinLnBrk="0" hangingPunct="1">
                    <a:lnSpc>
                      <a:spcPct val="100000"/>
                    </a:lnSpc>
                    <a:spcBef>
                      <a:spcPct val="0"/>
                    </a:spcBef>
                    <a:spcAft>
                      <a:spcPct val="0"/>
                    </a:spcAft>
                    <a:buClrTx/>
                    <a:buSzTx/>
                    <a:buFontTx/>
                    <a:buNone/>
                    <a:tabLst/>
                  </a:pPr>
                  <a:r>
                    <a:rPr lang="en-US" sz="2000" i="1" dirty="0" smtClean="0">
                      <a:solidFill>
                        <a:srgbClr val="FFFF00"/>
                      </a:solidFill>
                      <a:latin typeface="Calibri" pitchFamily="34" charset="0"/>
                    </a:rPr>
                    <a:t>linked with </a:t>
                  </a:r>
                  <a:br>
                    <a:rPr lang="en-US" sz="2000" i="1" dirty="0" smtClean="0">
                      <a:solidFill>
                        <a:srgbClr val="FFFF00"/>
                      </a:solidFill>
                      <a:latin typeface="Calibri" pitchFamily="34" charset="0"/>
                    </a:rPr>
                  </a:br>
                  <a:r>
                    <a:rPr lang="en-US" sz="2000" i="1" dirty="0" smtClean="0">
                      <a:solidFill>
                        <a:srgbClr val="FFFF00"/>
                      </a:solidFill>
                      <a:latin typeface="Calibri" pitchFamily="34" charset="0"/>
                    </a:rPr>
                    <a:t>HDF4 library</a:t>
                  </a:r>
                  <a:endParaRPr kumimoji="0" lang="en-US" sz="2000" b="0" i="1" u="none" strike="noStrike" cap="none" normalizeH="0" baseline="0" dirty="0" smtClean="0">
                    <a:ln>
                      <a:noFill/>
                    </a:ln>
                    <a:solidFill>
                      <a:srgbClr val="FFFF00"/>
                    </a:solidFill>
                    <a:effectLst/>
                    <a:latin typeface="Calibri" pitchFamily="34" charset="0"/>
                  </a:endParaRPr>
                </a:p>
              </p:txBody>
            </p:sp>
            <p:cxnSp>
              <p:nvCxnSpPr>
                <p:cNvPr id="128" name="Straight Arrow Connector 127"/>
                <p:cNvCxnSpPr>
                  <a:endCxn id="127" idx="1"/>
                </p:cNvCxnSpPr>
                <p:nvPr/>
              </p:nvCxnSpPr>
              <p:spPr bwMode="auto">
                <a:xfrm>
                  <a:off x="16234" y="1890010"/>
                  <a:ext cx="2955566" cy="3023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129" name="Straight Arrow Connector 128"/>
                <p:cNvCxnSpPr>
                  <a:stCxn id="127" idx="3"/>
                  <a:endCxn id="126" idx="1"/>
                </p:cNvCxnSpPr>
                <p:nvPr/>
              </p:nvCxnSpPr>
              <p:spPr bwMode="auto">
                <a:xfrm>
                  <a:off x="5181600" y="1920240"/>
                  <a:ext cx="2541104" cy="24517"/>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grpSp>
          <p:grpSp>
            <p:nvGrpSpPr>
              <p:cNvPr id="116" name="Group 120"/>
              <p:cNvGrpSpPr/>
              <p:nvPr/>
            </p:nvGrpSpPr>
            <p:grpSpPr>
              <a:xfrm>
                <a:off x="4785645" y="19040042"/>
                <a:ext cx="10629981" cy="2567741"/>
                <a:chOff x="-669567" y="2362200"/>
                <a:chExt cx="10629981" cy="2567741"/>
              </a:xfrm>
            </p:grpSpPr>
            <p:sp>
              <p:nvSpPr>
                <p:cNvPr id="117" name="Flowchart: Document 121"/>
                <p:cNvSpPr/>
                <p:nvPr/>
              </p:nvSpPr>
              <p:spPr bwMode="auto">
                <a:xfrm>
                  <a:off x="5562600" y="2362200"/>
                  <a:ext cx="990600" cy="762000"/>
                </a:xfrm>
                <a:prstGeom prst="flowChartDocumen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sp>
              <p:nvSpPr>
                <p:cNvPr id="118" name="Flowchart: Process 122"/>
                <p:cNvSpPr/>
                <p:nvPr/>
              </p:nvSpPr>
              <p:spPr bwMode="auto">
                <a:xfrm>
                  <a:off x="1219200" y="2819400"/>
                  <a:ext cx="2362200" cy="1219200"/>
                </a:xfrm>
                <a:prstGeom prst="flowChartProcess">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cxnSp>
              <p:nvCxnSpPr>
                <p:cNvPr id="119" name="Straight Arrow Connector 118"/>
                <p:cNvCxnSpPr>
                  <a:endCxn id="111" idx="1"/>
                </p:cNvCxnSpPr>
                <p:nvPr/>
              </p:nvCxnSpPr>
              <p:spPr bwMode="auto">
                <a:xfrm rot="16200000" flipH="1">
                  <a:off x="933533" y="1064150"/>
                  <a:ext cx="1017104" cy="4223303"/>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121" name="Straight Arrow Connector 120"/>
                <p:cNvCxnSpPr>
                  <a:endCxn id="111" idx="3"/>
                </p:cNvCxnSpPr>
                <p:nvPr/>
              </p:nvCxnSpPr>
              <p:spPr bwMode="auto">
                <a:xfrm rot="10800000" flipV="1">
                  <a:off x="4638317" y="2734420"/>
                  <a:ext cx="3583330" cy="949934"/>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124" name="Rectangle 123"/>
                <p:cNvSpPr/>
                <p:nvPr/>
              </p:nvSpPr>
              <p:spPr bwMode="auto">
                <a:xfrm>
                  <a:off x="-38100" y="2956560"/>
                  <a:ext cx="2400300" cy="929640"/>
                </a:xfrm>
                <a:prstGeom prst="rect">
                  <a:avLst/>
                </a:prstGeom>
                <a:noFill/>
                <a:ln w="12700" cap="flat" cmpd="sng" algn="ctr">
                  <a:noFill/>
                  <a:prstDash val="solid"/>
                  <a:round/>
                  <a:headEnd type="none" w="med" len="med"/>
                  <a:tailEnd type="none" w="med" len="med"/>
                </a:ln>
                <a:effectLst>
                  <a:outerShdw sx="1000" sy="1000" algn="tl" rotWithShape="0">
                    <a:prstClr val="black"/>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Object Data</a:t>
                  </a:r>
                  <a:endParaRPr kumimoji="0" lang="en-US" sz="2000" b="0" i="0" u="none" strike="noStrike" cap="none" normalizeH="0" baseline="0" dirty="0" smtClean="0">
                    <a:ln>
                      <a:noFill/>
                    </a:ln>
                    <a:solidFill>
                      <a:schemeClr val="tx1"/>
                    </a:solidFill>
                    <a:effectLst/>
                    <a:latin typeface="Calibri" pitchFamily="34" charset="0"/>
                  </a:endParaRPr>
                </a:p>
              </p:txBody>
            </p:sp>
            <p:sp>
              <p:nvSpPr>
                <p:cNvPr id="125" name="Rectangle 124"/>
                <p:cNvSpPr/>
                <p:nvPr/>
              </p:nvSpPr>
              <p:spPr bwMode="auto">
                <a:xfrm>
                  <a:off x="6836214" y="3558341"/>
                  <a:ext cx="3124200" cy="1371600"/>
                </a:xfrm>
                <a:prstGeom prst="rect">
                  <a:avLst/>
                </a:prstGeom>
                <a:noFill/>
                <a:ln>
                  <a:solidFill>
                    <a:schemeClr val="accent1"/>
                  </a:solidFill>
                  <a:headEnd type="none" w="med" len="med"/>
                  <a:tailEnd type="none" w="med" len="med"/>
                </a:ln>
              </p:spPr>
              <p:style>
                <a:lnRef idx="2">
                  <a:schemeClr val="dk1"/>
                </a:lnRef>
                <a:fillRef idx="100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Groups, Data Objects, </a:t>
                  </a:r>
                  <a:br>
                    <a:rPr lang="en-US" sz="2000" dirty="0" smtClean="0">
                      <a:latin typeface="Calibri" pitchFamily="34" charset="0"/>
                    </a:rPr>
                  </a:br>
                  <a:r>
                    <a:rPr lang="en-US" sz="2000" dirty="0" smtClean="0">
                      <a:latin typeface="Calibri" pitchFamily="34" charset="0"/>
                    </a:rPr>
                    <a:t>Structural and Application </a:t>
                  </a:r>
                  <a:br>
                    <a:rPr lang="en-US" sz="2000" dirty="0" smtClean="0">
                      <a:latin typeface="Calibri" pitchFamily="34" charset="0"/>
                    </a:rPr>
                  </a:br>
                  <a:r>
                    <a:rPr lang="en-US" sz="2000" dirty="0" smtClean="0">
                      <a:latin typeface="Calibri" pitchFamily="34" charset="0"/>
                    </a:rPr>
                    <a:t>Metadata; </a:t>
                  </a:r>
                  <a:br>
                    <a:rPr lang="en-US" sz="2000" dirty="0" smtClean="0">
                      <a:latin typeface="Calibri" pitchFamily="34" charset="0"/>
                    </a:rPr>
                  </a:br>
                  <a:r>
                    <a:rPr lang="en-US" sz="2000" b="1" dirty="0" smtClean="0">
                      <a:latin typeface="Calibri" pitchFamily="34" charset="0"/>
                    </a:rPr>
                    <a:t>Locations</a:t>
                  </a:r>
                  <a:r>
                    <a:rPr lang="en-US" sz="2000" dirty="0" smtClean="0">
                      <a:latin typeface="Calibri" pitchFamily="34" charset="0"/>
                    </a:rPr>
                    <a:t> of Object Data</a:t>
                  </a:r>
                  <a:endParaRPr kumimoji="0" lang="en-US" sz="2000" b="0" i="0" u="none" strike="noStrike" cap="none" normalizeH="0" baseline="0" dirty="0" smtClean="0">
                    <a:ln>
                      <a:noFill/>
                    </a:ln>
                    <a:solidFill>
                      <a:schemeClr val="tx1"/>
                    </a:solidFill>
                    <a:latin typeface="Calibri" pitchFamily="34" charset="0"/>
                  </a:endParaRPr>
                </a:p>
              </p:txBody>
            </p:sp>
          </p:grpSp>
        </p:grpSp>
      </p:grpSp>
      <p:sp>
        <p:nvSpPr>
          <p:cNvPr id="130" name="TextBox 129"/>
          <p:cNvSpPr txBox="1"/>
          <p:nvPr/>
        </p:nvSpPr>
        <p:spPr>
          <a:xfrm>
            <a:off x="12778740" y="6378000"/>
            <a:ext cx="4389120" cy="3970318"/>
          </a:xfrm>
          <a:prstGeom prst="rect">
            <a:avLst/>
          </a:prstGeom>
          <a:noFill/>
        </p:spPr>
        <p:txBody>
          <a:bodyPr wrap="square" rtlCol="0">
            <a:spAutoFit/>
          </a:bodyPr>
          <a:lstStyle/>
          <a:p>
            <a:r>
              <a:rPr lang="en-US" sz="1800" dirty="0" smtClean="0"/>
              <a:t>  The normal way to access HDF-formatted data is through the HDF software libraries, either by using the HDF Application Programming Interface (API) directly or by using HDF tools that depend on the HDF libraries.</a:t>
            </a:r>
          </a:p>
          <a:p>
            <a:r>
              <a:rPr lang="en-US" sz="1800" dirty="0" smtClean="0"/>
              <a:t>  However, there is a risk in depending solely on the HDF libraries to access HDF-formatted data over the long term. It is possible, especially in the distant future, that the software may not be as readily available as it is today. To address this risk, it is desirable to have a way to retrieve the data </a:t>
            </a:r>
            <a:r>
              <a:rPr lang="en-US" sz="1800" i="1" dirty="0" smtClean="0"/>
              <a:t>independently.</a:t>
            </a:r>
            <a:endParaRPr lang="en-US" sz="1800" dirty="0" smtClean="0"/>
          </a:p>
        </p:txBody>
      </p:sp>
      <p:sp>
        <p:nvSpPr>
          <p:cNvPr id="37" name="Line 172"/>
          <p:cNvSpPr>
            <a:spLocks noChangeShapeType="1"/>
          </p:cNvSpPr>
          <p:nvPr/>
        </p:nvSpPr>
        <p:spPr bwMode="auto">
          <a:xfrm>
            <a:off x="0" y="19946389"/>
            <a:ext cx="18288000" cy="0"/>
          </a:xfrm>
          <a:prstGeom prst="line">
            <a:avLst/>
          </a:prstGeom>
          <a:noFill/>
          <a:ln w="12700">
            <a:solidFill>
              <a:schemeClr val="tx1"/>
            </a:solidFill>
            <a:round/>
            <a:headEnd type="none" w="sm" len="sm"/>
            <a:tailEnd type="none" w="sm" len="sm"/>
          </a:ln>
          <a:effectLst/>
        </p:spPr>
        <p:txBody>
          <a:bodyPr lIns="63496" tIns="31748" rIns="63496" bIns="31748"/>
          <a:lstStyle/>
          <a:p>
            <a:endParaRPr lang="en-US" dirty="0"/>
          </a:p>
        </p:txBody>
      </p:sp>
      <p:grpSp>
        <p:nvGrpSpPr>
          <p:cNvPr id="38" name="Group 1159"/>
          <p:cNvGrpSpPr>
            <a:grpSpLocks/>
          </p:cNvGrpSpPr>
          <p:nvPr/>
        </p:nvGrpSpPr>
        <p:grpSpPr bwMode="auto">
          <a:xfrm>
            <a:off x="644690" y="13520420"/>
            <a:ext cx="17281922" cy="5900286"/>
            <a:chOff x="12564" y="18400"/>
            <a:chExt cx="5400" cy="4076"/>
          </a:xfrm>
        </p:grpSpPr>
        <p:sp>
          <p:nvSpPr>
            <p:cNvPr id="39" name="Text Box 1156"/>
            <p:cNvSpPr txBox="1">
              <a:spLocks noChangeArrowheads="1"/>
            </p:cNvSpPr>
            <p:nvPr/>
          </p:nvSpPr>
          <p:spPr bwMode="auto">
            <a:xfrm>
              <a:off x="12687" y="18582"/>
              <a:ext cx="5154" cy="361"/>
            </a:xfrm>
            <a:prstGeom prst="rect">
              <a:avLst/>
            </a:prstGeom>
            <a:noFill/>
            <a:ln w="12700">
              <a:noFill/>
              <a:miter lim="800000"/>
              <a:headEnd type="none" w="sm" len="sm"/>
              <a:tailEnd type="none" w="sm" len="sm"/>
            </a:ln>
            <a:effectLst/>
          </p:spPr>
          <p:txBody>
            <a:bodyPr wrap="square">
              <a:spAutoFit/>
            </a:bodyPr>
            <a:lstStyle/>
            <a:p>
              <a:pPr marL="158740" indent="-158740" algn="ctr">
                <a:spcBef>
                  <a:spcPct val="50000"/>
                </a:spcBef>
              </a:pPr>
              <a:r>
                <a:rPr lang="en-US" sz="2800" dirty="0" smtClean="0">
                  <a:solidFill>
                    <a:srgbClr val="0000FF"/>
                  </a:solidFill>
                </a:rPr>
                <a:t>Access HDF4 Files without the HDF4 Library</a:t>
              </a:r>
              <a:endParaRPr lang="en-US" sz="2800" dirty="0">
                <a:solidFill>
                  <a:srgbClr val="0000FF"/>
                </a:solidFill>
              </a:endParaRPr>
            </a:p>
          </p:txBody>
        </p:sp>
        <p:sp>
          <p:nvSpPr>
            <p:cNvPr id="40" name="AutoShape 1158"/>
            <p:cNvSpPr>
              <a:spLocks noChangeArrowheads="1"/>
            </p:cNvSpPr>
            <p:nvPr/>
          </p:nvSpPr>
          <p:spPr bwMode="auto">
            <a:xfrm>
              <a:off x="12564" y="18400"/>
              <a:ext cx="5400" cy="4076"/>
            </a:xfrm>
            <a:prstGeom prst="roundRect">
              <a:avLst>
                <a:gd name="adj" fmla="val 3097"/>
              </a:avLst>
            </a:prstGeom>
            <a:noFill/>
            <a:ln w="57150">
              <a:solidFill>
                <a:srgbClr val="003366"/>
              </a:solidFill>
              <a:round/>
              <a:headEnd type="none" w="sm" len="sm"/>
              <a:tailEnd type="none" w="sm" len="sm"/>
            </a:ln>
            <a:effectLst/>
          </p:spPr>
          <p:txBody>
            <a:bodyPr wrap="none" anchor="ctr"/>
            <a:lstStyle/>
            <a:p>
              <a:endParaRPr lang="en-US" dirty="0"/>
            </a:p>
          </p:txBody>
        </p:sp>
      </p:grpSp>
      <p:grpSp>
        <p:nvGrpSpPr>
          <p:cNvPr id="49" name="Group 48"/>
          <p:cNvGrpSpPr/>
          <p:nvPr/>
        </p:nvGrpSpPr>
        <p:grpSpPr>
          <a:xfrm>
            <a:off x="2137410" y="10645200"/>
            <a:ext cx="9063990" cy="1584900"/>
            <a:chOff x="1314450" y="10645200"/>
            <a:chExt cx="9063990" cy="1584900"/>
          </a:xfrm>
        </p:grpSpPr>
        <p:sp>
          <p:nvSpPr>
            <p:cNvPr id="41" name="TextBox 40"/>
            <p:cNvSpPr txBox="1"/>
            <p:nvPr/>
          </p:nvSpPr>
          <p:spPr>
            <a:xfrm>
              <a:off x="1360170" y="10645200"/>
              <a:ext cx="9018270" cy="1492716"/>
            </a:xfrm>
            <a:prstGeom prst="rect">
              <a:avLst/>
            </a:prstGeom>
            <a:noFill/>
            <a:ln>
              <a:noFill/>
            </a:ln>
          </p:spPr>
          <p:txBody>
            <a:bodyPr wrap="square" rtlCol="0">
              <a:spAutoFit/>
            </a:bodyPr>
            <a:lstStyle/>
            <a:p>
              <a:pPr algn="ctr"/>
              <a:r>
                <a:rPr lang="en-US" sz="2000" b="1" dirty="0" smtClean="0"/>
                <a:t>HDF4 Mapping Project Team </a:t>
              </a:r>
            </a:p>
            <a:p>
              <a:pPr algn="ctr"/>
              <a:endParaRPr lang="en-US" sz="2000" b="1" dirty="0" smtClean="0"/>
            </a:p>
            <a:p>
              <a:r>
                <a:rPr lang="en-US" b="1" dirty="0" smtClean="0"/>
                <a:t>The HDF Group</a:t>
              </a:r>
              <a:r>
                <a:rPr lang="en-US" dirty="0" smtClean="0"/>
                <a:t>: Ruth Aydt, Mike Folk, </a:t>
              </a:r>
              <a:r>
                <a:rPr lang="en-US" dirty="0" err="1" smtClean="0"/>
                <a:t>Hyo</a:t>
              </a:r>
              <a:r>
                <a:rPr lang="en-US" dirty="0" smtClean="0"/>
                <a:t>-Kyung Lee, Binh-Minh Ribler, MuQun Yang</a:t>
              </a:r>
            </a:p>
            <a:p>
              <a:r>
                <a:rPr lang="en-US" b="1" dirty="0" smtClean="0"/>
                <a:t>Goddard Earth Sciences Data and Information Services Center</a:t>
              </a:r>
              <a:r>
                <a:rPr lang="en-US" dirty="0" smtClean="0"/>
                <a:t>: Christopher </a:t>
              </a:r>
              <a:r>
                <a:rPr lang="en-US" dirty="0" err="1" smtClean="0"/>
                <a:t>Lynnes</a:t>
              </a:r>
              <a:endParaRPr lang="en-US" dirty="0" smtClean="0"/>
            </a:p>
            <a:p>
              <a:r>
                <a:rPr lang="en-US" b="1" dirty="0" smtClean="0"/>
                <a:t>National Snow and Ice Data Center</a:t>
              </a:r>
              <a:r>
                <a:rPr lang="en-US" dirty="0" smtClean="0"/>
                <a:t>: Ruth E. </a:t>
              </a:r>
              <a:r>
                <a:rPr lang="en-US" dirty="0" err="1" smtClean="0"/>
                <a:t>Duerr</a:t>
              </a:r>
              <a:r>
                <a:rPr lang="en-US" dirty="0" smtClean="0"/>
                <a:t>, Luis Lopez</a:t>
              </a:r>
            </a:p>
          </p:txBody>
        </p:sp>
        <p:sp>
          <p:nvSpPr>
            <p:cNvPr id="43" name="Rounded Rectangle 42"/>
            <p:cNvSpPr/>
            <p:nvPr/>
          </p:nvSpPr>
          <p:spPr bwMode="auto">
            <a:xfrm>
              <a:off x="1314450" y="10675620"/>
              <a:ext cx="8972550" cy="1554480"/>
            </a:xfrm>
            <a:prstGeom prst="roundRect">
              <a:avLst/>
            </a:prstGeom>
            <a:noFill/>
            <a:ln w="38100">
              <a:solidFill>
                <a:schemeClr val="accent5">
                  <a:lumMod val="90000"/>
                </a:schemeClr>
              </a:solidFill>
              <a:round/>
              <a:headEnd/>
              <a:tailEnd/>
            </a:ln>
          </p:spPr>
          <p:txBody>
            <a:bodyPr wrap="none" rtlCol="0" anchor="ctr"/>
            <a:lstStyle/>
            <a:p>
              <a:pPr algn="ctr"/>
              <a:endParaRPr lang="en-US"/>
            </a:p>
          </p:txBody>
        </p:sp>
      </p:grpSp>
      <p:grpSp>
        <p:nvGrpSpPr>
          <p:cNvPr id="46" name="Group 1159"/>
          <p:cNvGrpSpPr>
            <a:grpSpLocks/>
          </p:cNvGrpSpPr>
          <p:nvPr/>
        </p:nvGrpSpPr>
        <p:grpSpPr bwMode="auto">
          <a:xfrm>
            <a:off x="591350" y="20347940"/>
            <a:ext cx="17239450" cy="5506720"/>
            <a:chOff x="12564" y="18400"/>
            <a:chExt cx="5400" cy="4076"/>
          </a:xfrm>
        </p:grpSpPr>
        <p:sp>
          <p:nvSpPr>
            <p:cNvPr id="47" name="Text Box 1156"/>
            <p:cNvSpPr txBox="1">
              <a:spLocks noChangeArrowheads="1"/>
            </p:cNvSpPr>
            <p:nvPr/>
          </p:nvSpPr>
          <p:spPr bwMode="auto">
            <a:xfrm>
              <a:off x="12666" y="18582"/>
              <a:ext cx="5154" cy="387"/>
            </a:xfrm>
            <a:prstGeom prst="rect">
              <a:avLst/>
            </a:prstGeom>
            <a:noFill/>
            <a:ln w="12700">
              <a:noFill/>
              <a:miter lim="800000"/>
              <a:headEnd type="none" w="sm" len="sm"/>
              <a:tailEnd type="none" w="sm" len="sm"/>
            </a:ln>
            <a:effectLst/>
          </p:spPr>
          <p:txBody>
            <a:bodyPr wrap="square">
              <a:spAutoFit/>
            </a:bodyPr>
            <a:lstStyle/>
            <a:p>
              <a:pPr marL="158740" indent="-158740" algn="ctr">
                <a:spcBef>
                  <a:spcPct val="50000"/>
                </a:spcBef>
              </a:pPr>
              <a:r>
                <a:rPr lang="en-US" sz="2800" dirty="0" smtClean="0">
                  <a:solidFill>
                    <a:srgbClr val="0000FF"/>
                  </a:solidFill>
                </a:rPr>
                <a:t>HDF4 File Content Map Schema</a:t>
              </a:r>
              <a:endParaRPr lang="en-US" sz="2800" dirty="0">
                <a:solidFill>
                  <a:srgbClr val="0000FF"/>
                </a:solidFill>
              </a:endParaRPr>
            </a:p>
          </p:txBody>
        </p:sp>
        <p:sp>
          <p:nvSpPr>
            <p:cNvPr id="48" name="AutoShape 1158"/>
            <p:cNvSpPr>
              <a:spLocks noChangeArrowheads="1"/>
            </p:cNvSpPr>
            <p:nvPr/>
          </p:nvSpPr>
          <p:spPr bwMode="auto">
            <a:xfrm>
              <a:off x="12564" y="18400"/>
              <a:ext cx="5400" cy="4076"/>
            </a:xfrm>
            <a:prstGeom prst="roundRect">
              <a:avLst>
                <a:gd name="adj" fmla="val 3097"/>
              </a:avLst>
            </a:prstGeom>
            <a:noFill/>
            <a:ln w="57150">
              <a:solidFill>
                <a:srgbClr val="003366"/>
              </a:solidFill>
              <a:round/>
              <a:headEnd type="none" w="sm" len="sm"/>
              <a:tailEnd type="none" w="sm" len="sm"/>
            </a:ln>
            <a:effectLst/>
          </p:spPr>
          <p:txBody>
            <a:bodyPr wrap="none" anchor="ctr"/>
            <a:lstStyle/>
            <a:p>
              <a:endParaRPr lang="en-US" dirty="0"/>
            </a:p>
          </p:txBody>
        </p:sp>
      </p:grpSp>
      <p:sp>
        <p:nvSpPr>
          <p:cNvPr id="52" name="Rectangle 51"/>
          <p:cNvSpPr/>
          <p:nvPr/>
        </p:nvSpPr>
        <p:spPr>
          <a:xfrm>
            <a:off x="1120140" y="21307634"/>
            <a:ext cx="16047720" cy="615553"/>
          </a:xfrm>
          <a:prstGeom prst="rect">
            <a:avLst/>
          </a:prstGeom>
        </p:spPr>
        <p:txBody>
          <a:bodyPr wrap="square">
            <a:spAutoFit/>
          </a:bodyPr>
          <a:lstStyle/>
          <a:p>
            <a:r>
              <a:rPr lang="en-US" dirty="0" smtClean="0"/>
              <a:t>The HDF4 File Content Map Schema defines the elements and attributes in an HDF4 file content map. These elements and attributes are used to describe the data and grouping objects in HDF4 files, as well as the structural and application metadata associated with those objects and with the entire HDF4 file.</a:t>
            </a:r>
            <a:endParaRPr lang="en-US" dirty="0"/>
          </a:p>
        </p:txBody>
      </p:sp>
      <p:sp>
        <p:nvSpPr>
          <p:cNvPr id="53" name="Rectangle 52"/>
          <p:cNvSpPr/>
          <p:nvPr/>
        </p:nvSpPr>
        <p:spPr>
          <a:xfrm>
            <a:off x="1291590" y="25295424"/>
            <a:ext cx="15704820" cy="353943"/>
          </a:xfrm>
          <a:prstGeom prst="rect">
            <a:avLst/>
          </a:prstGeom>
        </p:spPr>
        <p:txBody>
          <a:bodyPr wrap="square">
            <a:spAutoFit/>
          </a:bodyPr>
          <a:lstStyle/>
          <a:p>
            <a:r>
              <a:rPr lang="en-US" dirty="0" smtClean="0"/>
              <a:t>This schema can be used to validate an HDF4 map file produced by the writer. The W3C XML Schema language was used to express the HDF4 mapping schema.</a:t>
            </a:r>
            <a:endParaRPr lang="en-US" dirty="0"/>
          </a:p>
        </p:txBody>
      </p:sp>
      <p:sp>
        <p:nvSpPr>
          <p:cNvPr id="54" name="TextBox 53"/>
          <p:cNvSpPr txBox="1"/>
          <p:nvPr/>
        </p:nvSpPr>
        <p:spPr>
          <a:xfrm>
            <a:off x="1161558" y="22130299"/>
            <a:ext cx="7959582" cy="2970044"/>
          </a:xfrm>
          <a:prstGeom prst="rect">
            <a:avLst/>
          </a:prstGeom>
          <a:noFill/>
          <a:ln>
            <a:solidFill>
              <a:schemeClr val="tx1"/>
            </a:solidFill>
          </a:ln>
        </p:spPr>
        <p:txBody>
          <a:bodyPr wrap="square" rtlCol="0">
            <a:spAutoFit/>
          </a:bodyPr>
          <a:lstStyle/>
          <a:p>
            <a:r>
              <a:rPr lang="en-US" dirty="0" smtClean="0"/>
              <a:t>&lt;?xml version="1.0" encoding="UTF-8"?&gt;</a:t>
            </a:r>
          </a:p>
          <a:p>
            <a:r>
              <a:rPr lang="en-US" dirty="0" smtClean="0"/>
              <a:t>&lt;</a:t>
            </a:r>
            <a:r>
              <a:rPr lang="en-US" dirty="0" err="1" smtClean="0"/>
              <a:t>xs:schema</a:t>
            </a:r>
            <a:r>
              <a:rPr lang="en-US" dirty="0" smtClean="0"/>
              <a:t> version="1.0.0" </a:t>
            </a:r>
            <a:r>
              <a:rPr lang="en-US" dirty="0" err="1" smtClean="0"/>
              <a:t>targetNamespace</a:t>
            </a:r>
            <a:r>
              <a:rPr lang="en-US" dirty="0" smtClean="0"/>
              <a:t>=… &gt; </a:t>
            </a:r>
          </a:p>
          <a:p>
            <a:r>
              <a:rPr lang="en-US" dirty="0" smtClean="0"/>
              <a:t> &lt;</a:t>
            </a:r>
            <a:r>
              <a:rPr lang="en-US" dirty="0" err="1" smtClean="0"/>
              <a:t>xs:complexType</a:t>
            </a:r>
            <a:r>
              <a:rPr lang="en-US" dirty="0" smtClean="0"/>
              <a:t> name="hdf4FileInformationT"&gt; </a:t>
            </a:r>
          </a:p>
          <a:p>
            <a:r>
              <a:rPr lang="en-US" dirty="0" smtClean="0"/>
              <a:t>    &lt;</a:t>
            </a:r>
            <a:r>
              <a:rPr lang="en-US" dirty="0" err="1" smtClean="0"/>
              <a:t>xs:sequence</a:t>
            </a:r>
            <a:r>
              <a:rPr lang="en-US" dirty="0" smtClean="0"/>
              <a:t>&gt; </a:t>
            </a:r>
          </a:p>
          <a:p>
            <a:r>
              <a:rPr lang="en-US" dirty="0" smtClean="0"/>
              <a:t>      &lt;</a:t>
            </a:r>
            <a:r>
              <a:rPr lang="en-US" dirty="0" err="1" smtClean="0"/>
              <a:t>xs:element</a:t>
            </a:r>
            <a:r>
              <a:rPr lang="en-US" dirty="0" smtClean="0"/>
              <a:t> name="</a:t>
            </a:r>
            <a:r>
              <a:rPr lang="en-US" dirty="0" err="1" smtClean="0"/>
              <a:t>fileName</a:t>
            </a:r>
            <a:r>
              <a:rPr lang="en-US" dirty="0" smtClean="0"/>
              <a:t>" type="</a:t>
            </a:r>
            <a:r>
              <a:rPr lang="en-US" dirty="0" err="1" smtClean="0"/>
              <a:t>xs:string</a:t>
            </a:r>
            <a:r>
              <a:rPr lang="en-US" dirty="0" smtClean="0"/>
              <a:t>"/&gt; </a:t>
            </a:r>
          </a:p>
          <a:p>
            <a:r>
              <a:rPr lang="en-US" dirty="0" smtClean="0"/>
              <a:t>      &lt;</a:t>
            </a:r>
            <a:r>
              <a:rPr lang="en-US" dirty="0" err="1" smtClean="0"/>
              <a:t>xs:element</a:t>
            </a:r>
            <a:r>
              <a:rPr lang="en-US" dirty="0" smtClean="0"/>
              <a:t> name="</a:t>
            </a:r>
            <a:r>
              <a:rPr lang="en-US" dirty="0" err="1" smtClean="0"/>
              <a:t>fileLocation</a:t>
            </a:r>
            <a:r>
              <a:rPr lang="en-US" dirty="0" smtClean="0"/>
              <a:t>" type="h4:fileLocationT" </a:t>
            </a:r>
            <a:r>
              <a:rPr lang="en-US" dirty="0" err="1" smtClean="0"/>
              <a:t>minOccurs</a:t>
            </a:r>
            <a:r>
              <a:rPr lang="en-US" dirty="0" smtClean="0"/>
              <a:t>="0"/&gt; </a:t>
            </a:r>
          </a:p>
          <a:p>
            <a:r>
              <a:rPr lang="en-US" dirty="0" smtClean="0"/>
              <a:t>      &lt;</a:t>
            </a:r>
            <a:r>
              <a:rPr lang="en-US" dirty="0" err="1" smtClean="0"/>
              <a:t>xs:element</a:t>
            </a:r>
            <a:r>
              <a:rPr lang="en-US" dirty="0" smtClean="0"/>
              <a:t> name="</a:t>
            </a:r>
            <a:r>
              <a:rPr lang="en-US" dirty="0" err="1" smtClean="0"/>
              <a:t>fileSize</a:t>
            </a:r>
            <a:r>
              <a:rPr lang="en-US" dirty="0" smtClean="0"/>
              <a:t>" type="</a:t>
            </a:r>
            <a:r>
              <a:rPr lang="en-US" dirty="0" err="1" smtClean="0"/>
              <a:t>xs:integer</a:t>
            </a:r>
            <a:r>
              <a:rPr lang="en-US" dirty="0" smtClean="0"/>
              <a:t>"/&gt; </a:t>
            </a:r>
          </a:p>
          <a:p>
            <a:r>
              <a:rPr lang="en-US" dirty="0" smtClean="0"/>
              <a:t>      &lt;</a:t>
            </a:r>
            <a:r>
              <a:rPr lang="en-US" dirty="0" err="1" smtClean="0"/>
              <a:t>xs:element</a:t>
            </a:r>
            <a:r>
              <a:rPr lang="en-US" dirty="0" smtClean="0"/>
              <a:t> name="md5Checksum" type="h4:md5ChecksumT" </a:t>
            </a:r>
            <a:r>
              <a:rPr lang="en-US" dirty="0" err="1" smtClean="0"/>
              <a:t>minOccurs</a:t>
            </a:r>
            <a:r>
              <a:rPr lang="en-US" dirty="0" smtClean="0"/>
              <a:t>="0"/&gt; </a:t>
            </a:r>
          </a:p>
          <a:p>
            <a:r>
              <a:rPr lang="en-US" dirty="0" smtClean="0"/>
              <a:t>  &lt;/</a:t>
            </a:r>
            <a:r>
              <a:rPr lang="en-US" dirty="0" err="1" smtClean="0"/>
              <a:t>xs:sequence</a:t>
            </a:r>
            <a:r>
              <a:rPr lang="en-US" dirty="0" smtClean="0"/>
              <a:t>&gt; </a:t>
            </a:r>
          </a:p>
          <a:p>
            <a:r>
              <a:rPr lang="en-US" dirty="0" smtClean="0"/>
              <a:t>&lt;/</a:t>
            </a:r>
            <a:r>
              <a:rPr lang="en-US" dirty="0" err="1" smtClean="0"/>
              <a:t>xs:complexType</a:t>
            </a:r>
            <a:r>
              <a:rPr lang="en-US" dirty="0" smtClean="0"/>
              <a:t>&gt;</a:t>
            </a:r>
            <a:endParaRPr lang="en-US" dirty="0"/>
          </a:p>
        </p:txBody>
      </p:sp>
      <p:sp>
        <p:nvSpPr>
          <p:cNvPr id="56" name="Flowchart: Extract 119"/>
          <p:cNvSpPr/>
          <p:nvPr/>
        </p:nvSpPr>
        <p:spPr bwMode="auto">
          <a:xfrm>
            <a:off x="12047220" y="23525742"/>
            <a:ext cx="2537460" cy="1530436"/>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XML</a:t>
            </a:r>
            <a:br>
              <a:rPr lang="en-US" sz="2000" dirty="0" smtClean="0">
                <a:solidFill>
                  <a:srgbClr val="FFFF00"/>
                </a:solidFill>
                <a:latin typeface="Calibri" pitchFamily="34" charset="0"/>
              </a:rPr>
            </a:br>
            <a:r>
              <a:rPr lang="en-US" sz="2000" dirty="0" smtClean="0">
                <a:solidFill>
                  <a:srgbClr val="FFFF00"/>
                </a:solidFill>
                <a:latin typeface="Calibri" pitchFamily="34" charset="0"/>
              </a:rPr>
              <a:t>Validation Tool</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sp>
        <p:nvSpPr>
          <p:cNvPr id="67" name="Flowchart: Document 115"/>
          <p:cNvSpPr/>
          <p:nvPr/>
        </p:nvSpPr>
        <p:spPr bwMode="auto">
          <a:xfrm>
            <a:off x="15224761" y="22287851"/>
            <a:ext cx="2182256" cy="1279545"/>
          </a:xfrm>
          <a:prstGeom prst="flowChartDocument">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Content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Map in XML</a:t>
            </a:r>
          </a:p>
        </p:txBody>
      </p:sp>
      <p:sp>
        <p:nvSpPr>
          <p:cNvPr id="62" name="Flowchart: Process 122"/>
          <p:cNvSpPr/>
          <p:nvPr/>
        </p:nvSpPr>
        <p:spPr bwMode="auto">
          <a:xfrm>
            <a:off x="11157966" y="23601855"/>
            <a:ext cx="1718176" cy="1003565"/>
          </a:xfrm>
          <a:prstGeom prst="flowChartProcess">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cxnSp>
        <p:nvCxnSpPr>
          <p:cNvPr id="63" name="Straight Arrow Connector 62"/>
          <p:cNvCxnSpPr/>
          <p:nvPr/>
        </p:nvCxnSpPr>
        <p:spPr bwMode="auto">
          <a:xfrm>
            <a:off x="11041379" y="23500080"/>
            <a:ext cx="1773936" cy="749808"/>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64" name="Straight Arrow Connector 63"/>
          <p:cNvCxnSpPr/>
          <p:nvPr/>
        </p:nvCxnSpPr>
        <p:spPr bwMode="auto">
          <a:xfrm flipH="1">
            <a:off x="13927455" y="23545800"/>
            <a:ext cx="1777365" cy="74516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71" name="Flowchart: Document 115"/>
          <p:cNvSpPr/>
          <p:nvPr/>
        </p:nvSpPr>
        <p:spPr bwMode="auto">
          <a:xfrm>
            <a:off x="9616441" y="22287851"/>
            <a:ext cx="2182256" cy="1279545"/>
          </a:xfrm>
          <a:prstGeom prst="flowChartDocument">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rot lat="0" lon="10800000" rev="0"/>
            </a:camera>
            <a:lightRig rig="threePt" dir="t"/>
          </a:scene3d>
          <a:sp3d/>
        </p:spPr>
        <p:txBody>
          <a:bodyPr vert="horz" wrap="none" lIns="91440" tIns="45720" rIns="91440" bIns="45720" numCol="1" rtlCol="0" anchor="ctr" anchorCtr="0" compatLnSpc="1">
            <a:prstTxWarp prst="textNoShape">
              <a:avLst/>
            </a:prstTxWarp>
            <a:flatTx/>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Content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Map Schema</a:t>
            </a:r>
          </a:p>
        </p:txBody>
      </p:sp>
      <p:cxnSp>
        <p:nvCxnSpPr>
          <p:cNvPr id="90" name="Straight Arrow Connector 89"/>
          <p:cNvCxnSpPr/>
          <p:nvPr/>
        </p:nvCxnSpPr>
        <p:spPr bwMode="auto">
          <a:xfrm flipH="1" flipV="1">
            <a:off x="13327651" y="22860000"/>
            <a:ext cx="11430" cy="665742"/>
          </a:xfrm>
          <a:prstGeom prst="straightConnector1">
            <a:avLst/>
          </a:prstGeom>
          <a:solidFill>
            <a:schemeClr val="accent1"/>
          </a:solidFill>
          <a:ln w="50800" cap="flat" cmpd="sng" algn="ctr">
            <a:solidFill>
              <a:schemeClr val="tx1"/>
            </a:solidFill>
            <a:prstDash val="sysDot"/>
            <a:round/>
            <a:headEnd type="none" w="sm" len="sm"/>
            <a:tailEnd type="arrow"/>
          </a:ln>
          <a:effectLst/>
        </p:spPr>
      </p:cxnSp>
      <p:sp>
        <p:nvSpPr>
          <p:cNvPr id="91" name="TextBox 90"/>
          <p:cNvSpPr txBox="1"/>
          <p:nvPr/>
        </p:nvSpPr>
        <p:spPr>
          <a:xfrm>
            <a:off x="12527280" y="22494240"/>
            <a:ext cx="1612173" cy="353943"/>
          </a:xfrm>
          <a:prstGeom prst="rect">
            <a:avLst/>
          </a:prstGeom>
          <a:noFill/>
          <a:ln>
            <a:solidFill>
              <a:schemeClr val="accent1">
                <a:lumMod val="75000"/>
              </a:schemeClr>
            </a:solidFill>
          </a:ln>
        </p:spPr>
        <p:txBody>
          <a:bodyPr wrap="none" rtlCol="0">
            <a:spAutoFit/>
          </a:bodyPr>
          <a:lstStyle/>
          <a:p>
            <a:r>
              <a:rPr lang="en-US" dirty="0" smtClean="0"/>
              <a:t>Valid or Invalid</a:t>
            </a:r>
            <a:endParaRPr lang="en-US" dirty="0"/>
          </a:p>
        </p:txBody>
      </p:sp>
      <p:sp>
        <p:nvSpPr>
          <p:cNvPr id="92" name="Rectangle 91"/>
          <p:cNvSpPr/>
          <p:nvPr/>
        </p:nvSpPr>
        <p:spPr>
          <a:xfrm>
            <a:off x="3329940" y="18562320"/>
            <a:ext cx="11628120" cy="369332"/>
          </a:xfrm>
          <a:prstGeom prst="rect">
            <a:avLst/>
          </a:prstGeom>
        </p:spPr>
        <p:txBody>
          <a:bodyPr wrap="square">
            <a:spAutoFit/>
          </a:bodyPr>
          <a:lstStyle/>
          <a:p>
            <a:pPr algn="ctr"/>
            <a:r>
              <a:rPr lang="en-US" sz="1800" b="1" dirty="0" smtClean="0"/>
              <a:t>What’s New:</a:t>
            </a:r>
            <a:r>
              <a:rPr lang="en-US" sz="1800" dirty="0" smtClean="0"/>
              <a:t> NSIDC released a complete Python reader (version 1.0.0. beta) of HDF4 File Content Map reader.</a:t>
            </a:r>
            <a:endParaRPr lang="en-US" sz="1800" dirty="0"/>
          </a:p>
        </p:txBody>
      </p:sp>
      <p:sp>
        <p:nvSpPr>
          <p:cNvPr id="93" name="Rectangle 92"/>
          <p:cNvSpPr/>
          <p:nvPr/>
        </p:nvSpPr>
        <p:spPr>
          <a:xfrm>
            <a:off x="12687300" y="10645200"/>
            <a:ext cx="4572000" cy="923330"/>
          </a:xfrm>
          <a:prstGeom prst="rect">
            <a:avLst/>
          </a:prstGeom>
        </p:spPr>
        <p:txBody>
          <a:bodyPr wrap="square">
            <a:spAutoFit/>
          </a:bodyPr>
          <a:lstStyle/>
          <a:p>
            <a:r>
              <a:rPr lang="en-US" sz="1800" b="1" dirty="0" smtClean="0"/>
              <a:t>What’s New:</a:t>
            </a:r>
            <a:r>
              <a:rPr lang="en-US" sz="1800" dirty="0" smtClean="0"/>
              <a:t> The HDF group has released the version 1.0.1 of the h4mapwriter.</a:t>
            </a:r>
            <a:endParaRPr lang="en-US" sz="1800" dirty="0"/>
          </a:p>
        </p:txBody>
      </p:sp>
      <p:pic>
        <p:nvPicPr>
          <p:cNvPr id="58" name="Picture 2"/>
          <p:cNvPicPr>
            <a:picLocks noChangeAspect="1" noChangeArrowheads="1"/>
          </p:cNvPicPr>
          <p:nvPr/>
        </p:nvPicPr>
        <p:blipFill>
          <a:blip r:embed="rId4" cstate="print"/>
          <a:srcRect l="27170" t="24225" r="22732" b="35379"/>
          <a:stretch>
            <a:fillRect/>
          </a:stretch>
        </p:blipFill>
        <p:spPr bwMode="auto">
          <a:xfrm>
            <a:off x="578081" y="6611460"/>
            <a:ext cx="3398520" cy="1611660"/>
          </a:xfrm>
          <a:prstGeom prst="rect">
            <a:avLst/>
          </a:prstGeom>
          <a:ln>
            <a:noFill/>
          </a:ln>
          <a:effectLst>
            <a:outerShdw blurRad="292100" dist="139700" dir="2700000" algn="tl" rotWithShape="0">
              <a:srgbClr val="333333">
                <a:alpha val="65000"/>
              </a:srgbClr>
            </a:outerShdw>
          </a:effectLst>
        </p:spPr>
      </p:pic>
      <p:sp>
        <p:nvSpPr>
          <p:cNvPr id="72" name="Oval 71"/>
          <p:cNvSpPr/>
          <p:nvPr/>
        </p:nvSpPr>
        <p:spPr bwMode="auto">
          <a:xfrm>
            <a:off x="1130461" y="7455066"/>
            <a:ext cx="521322" cy="919826"/>
          </a:xfrm>
          <a:prstGeom prst="ellipse">
            <a:avLst/>
          </a:prstGeom>
          <a:noFill/>
          <a:ln w="28575"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nvGrpSpPr>
          <p:cNvPr id="73" name="Group 72"/>
          <p:cNvGrpSpPr/>
          <p:nvPr/>
        </p:nvGrpSpPr>
        <p:grpSpPr>
          <a:xfrm>
            <a:off x="1325523" y="9133394"/>
            <a:ext cx="2864513" cy="1006027"/>
            <a:chOff x="3436937" y="4365625"/>
            <a:chExt cx="5478463" cy="1806575"/>
          </a:xfrm>
        </p:grpSpPr>
        <p:pic>
          <p:nvPicPr>
            <p:cNvPr id="74" name="Picture 1"/>
            <p:cNvPicPr>
              <a:picLocks noChangeAspect="1" noChangeArrowheads="1"/>
            </p:cNvPicPr>
            <p:nvPr/>
          </p:nvPicPr>
          <p:blipFill>
            <a:blip r:embed="rId5" cstate="print"/>
            <a:srcRect/>
            <a:stretch>
              <a:fillRect/>
            </a:stretch>
          </p:blipFill>
          <p:spPr bwMode="auto">
            <a:xfrm>
              <a:off x="3436937" y="4365625"/>
              <a:ext cx="5478463" cy="18065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5" name="TextBox 74"/>
            <p:cNvSpPr txBox="1"/>
            <p:nvPr/>
          </p:nvSpPr>
          <p:spPr>
            <a:xfrm>
              <a:off x="3436937" y="5051426"/>
              <a:ext cx="4393755" cy="635594"/>
            </a:xfrm>
            <a:prstGeom prst="rect">
              <a:avLst/>
            </a:prstGeom>
            <a:noFill/>
          </p:spPr>
          <p:txBody>
            <a:bodyPr wrap="square" rtlCol="0">
              <a:spAutoFit/>
            </a:bodyPr>
            <a:lstStyle/>
            <a:p>
              <a:r>
                <a:rPr lang="en-US" dirty="0" smtClean="0"/>
                <a:t>HDF4 file layout</a:t>
              </a:r>
              <a:endParaRPr lang="en-US" dirty="0"/>
            </a:p>
          </p:txBody>
        </p:sp>
        <p:pic>
          <p:nvPicPr>
            <p:cNvPr id="76" name="Picture 1"/>
            <p:cNvPicPr>
              <a:picLocks noChangeAspect="1" noChangeArrowheads="1"/>
            </p:cNvPicPr>
            <p:nvPr/>
          </p:nvPicPr>
          <p:blipFill>
            <a:blip r:embed="rId5" cstate="print"/>
            <a:srcRect l="79281" t="71705" r="2637" b="2988"/>
            <a:stretch>
              <a:fillRect/>
            </a:stretch>
          </p:blipFill>
          <p:spPr bwMode="auto">
            <a:xfrm>
              <a:off x="4084637" y="4641088"/>
              <a:ext cx="990600" cy="457200"/>
            </a:xfrm>
            <a:prstGeom prst="round2DiagRect">
              <a:avLst>
                <a:gd name="adj1" fmla="val 16667"/>
                <a:gd name="adj2" fmla="val 0"/>
              </a:avLst>
            </a:prstGeom>
            <a:ln w="88900" cap="sq">
              <a:noFill/>
              <a:miter lim="800000"/>
            </a:ln>
            <a:effectLst/>
          </p:spPr>
        </p:pic>
        <p:pic>
          <p:nvPicPr>
            <p:cNvPr id="77" name="Picture 1"/>
            <p:cNvPicPr>
              <a:picLocks noChangeAspect="1" noChangeArrowheads="1"/>
            </p:cNvPicPr>
            <p:nvPr/>
          </p:nvPicPr>
          <p:blipFill>
            <a:blip r:embed="rId5" cstate="print"/>
            <a:srcRect l="79281" t="71705" r="2637" b="2988"/>
            <a:stretch>
              <a:fillRect/>
            </a:stretch>
          </p:blipFill>
          <p:spPr bwMode="auto">
            <a:xfrm>
              <a:off x="6637337" y="5661025"/>
              <a:ext cx="990600" cy="457200"/>
            </a:xfrm>
            <a:prstGeom prst="round2DiagRect">
              <a:avLst>
                <a:gd name="adj1" fmla="val 16667"/>
                <a:gd name="adj2" fmla="val 0"/>
              </a:avLst>
            </a:prstGeom>
            <a:ln w="88900" cap="sq">
              <a:noFill/>
              <a:miter lim="800000"/>
            </a:ln>
            <a:effectLst/>
          </p:spPr>
        </p:pic>
        <p:pic>
          <p:nvPicPr>
            <p:cNvPr id="78" name="Picture 1"/>
            <p:cNvPicPr>
              <a:picLocks noChangeAspect="1" noChangeArrowheads="1"/>
            </p:cNvPicPr>
            <p:nvPr/>
          </p:nvPicPr>
          <p:blipFill>
            <a:blip r:embed="rId5" cstate="print"/>
            <a:srcRect l="79281" t="71705" r="16546" b="2988"/>
            <a:stretch>
              <a:fillRect/>
            </a:stretch>
          </p:blipFill>
          <p:spPr bwMode="auto">
            <a:xfrm>
              <a:off x="7551737" y="5661025"/>
              <a:ext cx="228600" cy="457200"/>
            </a:xfrm>
            <a:prstGeom prst="round2DiagRect">
              <a:avLst>
                <a:gd name="adj1" fmla="val 16667"/>
                <a:gd name="adj2" fmla="val 0"/>
              </a:avLst>
            </a:prstGeom>
            <a:ln w="88900" cap="sq">
              <a:noFill/>
              <a:miter lim="800000"/>
            </a:ln>
            <a:effectLst/>
          </p:spPr>
        </p:pic>
        <p:pic>
          <p:nvPicPr>
            <p:cNvPr id="79" name="Picture 1"/>
            <p:cNvPicPr>
              <a:picLocks noChangeAspect="1" noChangeArrowheads="1"/>
            </p:cNvPicPr>
            <p:nvPr/>
          </p:nvPicPr>
          <p:blipFill>
            <a:blip r:embed="rId5" cstate="print"/>
            <a:srcRect l="93190" t="54833" r="-145" b="28295"/>
            <a:stretch>
              <a:fillRect/>
            </a:stretch>
          </p:blipFill>
          <p:spPr bwMode="auto">
            <a:xfrm>
              <a:off x="6408737" y="5382965"/>
              <a:ext cx="381000" cy="304800"/>
            </a:xfrm>
            <a:prstGeom prst="rect">
              <a:avLst/>
            </a:prstGeom>
            <a:ln w="88900" cap="sq">
              <a:noFill/>
              <a:miter lim="800000"/>
            </a:ln>
            <a:effectLst/>
          </p:spPr>
        </p:pic>
        <p:pic>
          <p:nvPicPr>
            <p:cNvPr id="80" name="Picture 1"/>
            <p:cNvPicPr>
              <a:picLocks noChangeAspect="1" noChangeArrowheads="1"/>
            </p:cNvPicPr>
            <p:nvPr/>
          </p:nvPicPr>
          <p:blipFill>
            <a:blip r:embed="rId5" cstate="print"/>
            <a:srcRect l="93190" t="54833" r="-145" b="32513"/>
            <a:stretch>
              <a:fillRect/>
            </a:stretch>
          </p:blipFill>
          <p:spPr bwMode="auto">
            <a:xfrm>
              <a:off x="3894137" y="4425781"/>
              <a:ext cx="381000" cy="228600"/>
            </a:xfrm>
            <a:prstGeom prst="rect">
              <a:avLst/>
            </a:prstGeom>
            <a:ln w="88900" cap="sq">
              <a:noFill/>
              <a:miter lim="800000"/>
            </a:ln>
            <a:effectLst/>
          </p:spPr>
        </p:pic>
      </p:grpSp>
      <p:sp>
        <p:nvSpPr>
          <p:cNvPr id="81" name="Freeform 80"/>
          <p:cNvSpPr/>
          <p:nvPr/>
        </p:nvSpPr>
        <p:spPr bwMode="auto">
          <a:xfrm>
            <a:off x="1655180" y="7720314"/>
            <a:ext cx="592350" cy="1375675"/>
          </a:xfrm>
          <a:custGeom>
            <a:avLst/>
            <a:gdLst>
              <a:gd name="connsiteX0" fmla="*/ 0 w 2373086"/>
              <a:gd name="connsiteY0" fmla="*/ 63500 h 455386"/>
              <a:gd name="connsiteX1" fmla="*/ 1110343 w 2373086"/>
              <a:gd name="connsiteY1" fmla="*/ 30843 h 455386"/>
              <a:gd name="connsiteX2" fmla="*/ 1970315 w 2373086"/>
              <a:gd name="connsiteY2" fmla="*/ 248557 h 455386"/>
              <a:gd name="connsiteX3" fmla="*/ 2373086 w 2373086"/>
              <a:gd name="connsiteY3" fmla="*/ 455386 h 455386"/>
              <a:gd name="connsiteX4" fmla="*/ 2373086 w 2373086"/>
              <a:gd name="connsiteY4" fmla="*/ 455386 h 45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3086" h="455386">
                <a:moveTo>
                  <a:pt x="0" y="63500"/>
                </a:moveTo>
                <a:cubicBezTo>
                  <a:pt x="390978" y="31750"/>
                  <a:pt x="781957" y="0"/>
                  <a:pt x="1110343" y="30843"/>
                </a:cubicBezTo>
                <a:cubicBezTo>
                  <a:pt x="1438729" y="61686"/>
                  <a:pt x="1759858" y="177800"/>
                  <a:pt x="1970315" y="248557"/>
                </a:cubicBezTo>
                <a:cubicBezTo>
                  <a:pt x="2180772" y="319314"/>
                  <a:pt x="2373086" y="455386"/>
                  <a:pt x="2373086" y="455386"/>
                </a:cubicBezTo>
                <a:lnTo>
                  <a:pt x="2373086" y="455386"/>
                </a:lnTo>
              </a:path>
            </a:pathLst>
          </a:custGeom>
          <a:noFill/>
          <a:ln w="28575" cap="flat" cmpd="sng" algn="ctr">
            <a:solidFill>
              <a:srgbClr val="0070C0"/>
            </a:solidFill>
            <a:prstDash val="solid"/>
            <a:round/>
            <a:headEnd type="none" w="med" len="med"/>
            <a:tailEnd type="arrow"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8" name="Freeform 97"/>
          <p:cNvSpPr/>
          <p:nvPr/>
        </p:nvSpPr>
        <p:spPr bwMode="auto">
          <a:xfrm>
            <a:off x="11038632" y="7750629"/>
            <a:ext cx="592350" cy="1127645"/>
          </a:xfrm>
          <a:custGeom>
            <a:avLst/>
            <a:gdLst>
              <a:gd name="connsiteX0" fmla="*/ 0 w 2373086"/>
              <a:gd name="connsiteY0" fmla="*/ 63500 h 455386"/>
              <a:gd name="connsiteX1" fmla="*/ 1110343 w 2373086"/>
              <a:gd name="connsiteY1" fmla="*/ 30843 h 455386"/>
              <a:gd name="connsiteX2" fmla="*/ 1970315 w 2373086"/>
              <a:gd name="connsiteY2" fmla="*/ 248557 h 455386"/>
              <a:gd name="connsiteX3" fmla="*/ 2373086 w 2373086"/>
              <a:gd name="connsiteY3" fmla="*/ 455386 h 455386"/>
              <a:gd name="connsiteX4" fmla="*/ 2373086 w 2373086"/>
              <a:gd name="connsiteY4" fmla="*/ 455386 h 45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3086" h="455386">
                <a:moveTo>
                  <a:pt x="0" y="63500"/>
                </a:moveTo>
                <a:cubicBezTo>
                  <a:pt x="390978" y="31750"/>
                  <a:pt x="781957" y="0"/>
                  <a:pt x="1110343" y="30843"/>
                </a:cubicBezTo>
                <a:cubicBezTo>
                  <a:pt x="1438729" y="61686"/>
                  <a:pt x="1759858" y="177800"/>
                  <a:pt x="1970315" y="248557"/>
                </a:cubicBezTo>
                <a:cubicBezTo>
                  <a:pt x="2180772" y="319314"/>
                  <a:pt x="2373086" y="455386"/>
                  <a:pt x="2373086" y="455386"/>
                </a:cubicBezTo>
                <a:lnTo>
                  <a:pt x="2373086" y="455386"/>
                </a:lnTo>
              </a:path>
            </a:pathLst>
          </a:custGeom>
          <a:noFill/>
          <a:ln w="28575" cap="flat" cmpd="sng" algn="ctr">
            <a:solidFill>
              <a:srgbClr val="0070C0"/>
            </a:solidFill>
            <a:prstDash val="solid"/>
            <a:round/>
            <a:headEnd type="none" w="med" len="med"/>
            <a:tailEnd type="arrow"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100" name="Straight Arrow Connector 99"/>
          <p:cNvCxnSpPr/>
          <p:nvPr/>
        </p:nvCxnSpPr>
        <p:spPr bwMode="auto">
          <a:xfrm>
            <a:off x="4267200" y="10080171"/>
            <a:ext cx="5072743" cy="21772"/>
          </a:xfrm>
          <a:prstGeom prst="straightConnector1">
            <a:avLst/>
          </a:prstGeom>
          <a:solidFill>
            <a:schemeClr val="accent1"/>
          </a:solidFill>
          <a:ln w="12700" cap="flat" cmpd="sng" algn="ctr">
            <a:solidFill>
              <a:schemeClr val="tx1"/>
            </a:solidFill>
            <a:prstDash val="solid"/>
            <a:round/>
            <a:headEnd type="arrow"/>
            <a:tailEnd type="arrow"/>
          </a:ln>
          <a:effectLst/>
        </p:spPr>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bwMode="auto">
          <a:xfrm flipH="1">
            <a:off x="4572000" y="0"/>
            <a:ext cx="9144" cy="27432000"/>
          </a:xfrm>
          <a:prstGeom prst="line">
            <a:avLst/>
          </a:prstGeom>
          <a:solidFill>
            <a:schemeClr val="accent1"/>
          </a:solidFill>
          <a:ln w="3175" cap="flat" cmpd="sng" algn="ctr">
            <a:solidFill>
              <a:schemeClr val="tx1"/>
            </a:solidFill>
            <a:prstDash val="solid"/>
            <a:round/>
            <a:headEnd type="none" w="sm" len="sm"/>
            <a:tailEnd type="none" w="sm" len="sm"/>
          </a:ln>
          <a:effectLst/>
        </p:spPr>
      </p:cxnSp>
      <p:cxnSp>
        <p:nvCxnSpPr>
          <p:cNvPr id="4" name="Straight Connector 3"/>
          <p:cNvCxnSpPr/>
          <p:nvPr/>
        </p:nvCxnSpPr>
        <p:spPr bwMode="auto">
          <a:xfrm flipH="1">
            <a:off x="9144000" y="0"/>
            <a:ext cx="9144" cy="27432000"/>
          </a:xfrm>
          <a:prstGeom prst="line">
            <a:avLst/>
          </a:prstGeom>
          <a:solidFill>
            <a:schemeClr val="accent1"/>
          </a:solidFill>
          <a:ln w="3175" cap="flat" cmpd="sng" algn="ctr">
            <a:solidFill>
              <a:schemeClr val="tx1"/>
            </a:solidFill>
            <a:prstDash val="solid"/>
            <a:round/>
            <a:headEnd type="none" w="sm" len="sm"/>
            <a:tailEnd type="none" w="sm" len="sm"/>
          </a:ln>
          <a:effectLst/>
        </p:spPr>
      </p:cxnSp>
      <p:cxnSp>
        <p:nvCxnSpPr>
          <p:cNvPr id="5" name="Straight Connector 4"/>
          <p:cNvCxnSpPr/>
          <p:nvPr/>
        </p:nvCxnSpPr>
        <p:spPr bwMode="auto">
          <a:xfrm flipH="1">
            <a:off x="13716000" y="0"/>
            <a:ext cx="9144" cy="27432000"/>
          </a:xfrm>
          <a:prstGeom prst="line">
            <a:avLst/>
          </a:prstGeom>
          <a:solidFill>
            <a:schemeClr val="accent1"/>
          </a:solidFill>
          <a:ln w="3175" cap="flat" cmpd="sng" algn="ctr">
            <a:solidFill>
              <a:schemeClr val="tx1"/>
            </a:solidFill>
            <a:prstDash val="solid"/>
            <a:round/>
            <a:headEnd type="none" w="sm" len="sm"/>
            <a:tailEnd type="none" w="sm" len="sm"/>
          </a:ln>
          <a:effectLst/>
        </p:spPr>
      </p:cxnSp>
      <p:sp>
        <p:nvSpPr>
          <p:cNvPr id="6" name="Rectangle 2"/>
          <p:cNvSpPr>
            <a:spLocks noChangeArrowheads="1"/>
          </p:cNvSpPr>
          <p:nvPr/>
        </p:nvSpPr>
        <p:spPr bwMode="auto">
          <a:xfrm>
            <a:off x="-15087600" y="12471186"/>
            <a:ext cx="33451800" cy="2489628"/>
          </a:xfrm>
          <a:prstGeom prst="rect">
            <a:avLst/>
          </a:prstGeom>
          <a:noFill/>
          <a:ln w="9525">
            <a:noFill/>
            <a:miter lim="800000"/>
            <a:headEnd/>
            <a:tailEnd/>
          </a:ln>
          <a:effectLst/>
          <a:scene3d>
            <a:camera prst="orthographicFront">
              <a:rot lat="0" lon="0" rev="5400000"/>
            </a:camera>
            <a:lightRig rig="threePt" dir="t"/>
          </a:scene3d>
        </p:spPr>
        <p:txBody>
          <a:bodyPr wrap="square" lIns="255748" tIns="127875" rIns="255748" bIns="127875">
            <a:spAutoFit/>
          </a:bodyPr>
          <a:lstStyle/>
          <a:p>
            <a:pPr algn="ctr" defTabSz="2539837"/>
            <a:r>
              <a:rPr lang="en-US" sz="14000" b="1" dirty="0" smtClean="0">
                <a:latin typeface="Calibri" pitchFamily="34" charset="0"/>
                <a:cs typeface="Calibri" pitchFamily="34" charset="0"/>
              </a:rPr>
              <a:t>Recent Activities </a:t>
            </a:r>
            <a:r>
              <a:rPr lang="en-US" sz="14000" b="1" dirty="0" smtClean="0">
                <a:latin typeface="Calibri" pitchFamily="34" charset="0"/>
                <a:cs typeface="Calibri" pitchFamily="34" charset="0"/>
              </a:rPr>
              <a:t>by The HDF </a:t>
            </a:r>
            <a:r>
              <a:rPr lang="en-US" sz="14500" b="1" dirty="0" smtClean="0">
                <a:latin typeface="Calibri" pitchFamily="34" charset="0"/>
                <a:cs typeface="Calibri" pitchFamily="34" charset="0"/>
              </a:rPr>
              <a:t>Group</a:t>
            </a:r>
            <a:endParaRPr lang="en-US" sz="14500" b="1" dirty="0">
              <a:latin typeface="Calibri" pitchFamily="34" charset="0"/>
              <a:cs typeface="Calibri" pitchFamily="34" charset="0"/>
            </a:endParaRPr>
          </a:p>
        </p:txBody>
      </p:sp>
      <p:sp>
        <p:nvSpPr>
          <p:cNvPr id="7" name="Rectangle 2"/>
          <p:cNvSpPr>
            <a:spLocks noChangeArrowheads="1"/>
          </p:cNvSpPr>
          <p:nvPr/>
        </p:nvSpPr>
        <p:spPr bwMode="auto">
          <a:xfrm>
            <a:off x="-9144000" y="9732873"/>
            <a:ext cx="30403799" cy="4105455"/>
          </a:xfrm>
          <a:prstGeom prst="rect">
            <a:avLst/>
          </a:prstGeom>
          <a:noFill/>
          <a:ln w="9525">
            <a:noFill/>
            <a:miter lim="800000"/>
            <a:headEnd/>
            <a:tailEnd/>
          </a:ln>
          <a:effectLst/>
          <a:scene3d>
            <a:camera prst="orthographicFront">
              <a:rot lat="0" lon="0" rev="5400000"/>
            </a:camera>
            <a:lightRig rig="threePt" dir="t"/>
          </a:scene3d>
        </p:spPr>
        <p:txBody>
          <a:bodyPr wrap="square" lIns="255748" tIns="127875" rIns="255748" bIns="127875">
            <a:spAutoFit/>
          </a:bodyPr>
          <a:lstStyle/>
          <a:p>
            <a:pPr algn="ctr" defTabSz="2539837"/>
            <a:r>
              <a:rPr lang="en-US" sz="25000" b="1" dirty="0" smtClean="0">
                <a:latin typeface="Calibri" pitchFamily="34" charset="0"/>
                <a:cs typeface="Calibri" pitchFamily="34" charset="0"/>
              </a:rPr>
              <a:t>Recent Activities</a:t>
            </a:r>
          </a:p>
        </p:txBody>
      </p:sp>
      <p:sp>
        <p:nvSpPr>
          <p:cNvPr id="8" name="Rectangle 2"/>
          <p:cNvSpPr>
            <a:spLocks noChangeArrowheads="1"/>
          </p:cNvSpPr>
          <p:nvPr/>
        </p:nvSpPr>
        <p:spPr bwMode="auto">
          <a:xfrm>
            <a:off x="-5943600" y="13441273"/>
            <a:ext cx="33299399" cy="4105455"/>
          </a:xfrm>
          <a:prstGeom prst="rect">
            <a:avLst/>
          </a:prstGeom>
          <a:noFill/>
          <a:ln w="9525">
            <a:noFill/>
            <a:miter lim="800000"/>
            <a:headEnd/>
            <a:tailEnd/>
          </a:ln>
          <a:effectLst/>
          <a:scene3d>
            <a:camera prst="orthographicFront">
              <a:rot lat="0" lon="0" rev="5400000"/>
            </a:camera>
            <a:lightRig rig="threePt" dir="t"/>
          </a:scene3d>
        </p:spPr>
        <p:txBody>
          <a:bodyPr wrap="square" lIns="255748" tIns="127875" rIns="255748" bIns="127875">
            <a:spAutoFit/>
          </a:bodyPr>
          <a:lstStyle/>
          <a:p>
            <a:pPr algn="ctr" defTabSz="2539837"/>
            <a:r>
              <a:rPr lang="en-US" sz="25000" b="1" dirty="0" smtClean="0">
                <a:latin typeface="Calibri" pitchFamily="34" charset="0"/>
                <a:cs typeface="Calibri" pitchFamily="34" charset="0"/>
              </a:rPr>
              <a:t>b</a:t>
            </a:r>
            <a:r>
              <a:rPr lang="en-US" sz="25000" b="1" dirty="0" smtClean="0">
                <a:latin typeface="Calibri" pitchFamily="34" charset="0"/>
                <a:cs typeface="Calibri" pitchFamily="34" charset="0"/>
              </a:rPr>
              <a:t>y The HDF Group</a:t>
            </a:r>
            <a:endParaRPr lang="en-US" sz="25000" b="1" dirty="0">
              <a:latin typeface="Calibri" pitchFamily="34" charset="0"/>
              <a:cs typeface="Calibri" pitchFamily="34" charset="0"/>
            </a:endParaRPr>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a:solidFill>
            <a:srgbClr val="FF0000"/>
          </a:solidFill>
          <a:round/>
          <a:headEnd/>
          <a:tailEnd/>
        </a:ln>
      </a:spPr>
      <a:bodyPr wrap="none" anchor="ctr"/>
      <a:lstStyle>
        <a:defPPr>
          <a:defRPr/>
        </a:defPPr>
      </a:lstStyle>
    </a:spDef>
    <a:lnDef>
      <a:spPr bwMode="auto">
        <a:solidFill>
          <a:schemeClr val="accent1"/>
        </a:solidFill>
        <a:ln w="12700" cap="flat" cmpd="sng" algn="ctr">
          <a:solidFill>
            <a:schemeClr val="tx1"/>
          </a:solidFill>
          <a:prstDash val="solid"/>
          <a:round/>
          <a:headEnd type="none" w="sm" len="sm"/>
          <a:tailEnd type="none" w="sm" len="sm"/>
        </a:ln>
        <a:effectLst/>
      </a:spPr>
      <a:body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Terry's HD:Microsoft Office:Microsoft PowerPoint 4:</Template>
  <TotalTime>1490454976</TotalTime>
  <Pages>1</Pages>
  <Words>1683</Words>
  <Application>Microsoft Office PowerPoint</Application>
  <PresentationFormat>Custom</PresentationFormat>
  <Paragraphs>204</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Default Design</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Point Poster Template</dc:title>
  <dc:subject>poster workshop</dc:subject>
  <dc:creator>Computer Graphics 3</dc:creator>
  <cp:lastModifiedBy>hyoklee</cp:lastModifiedBy>
  <cp:revision>410</cp:revision>
  <cp:lastPrinted>1999-03-26T02:12:44Z</cp:lastPrinted>
  <dcterms:created xsi:type="dcterms:W3CDTF">2011-09-12T18:19:07Z</dcterms:created>
  <dcterms:modified xsi:type="dcterms:W3CDTF">2011-10-26T14:37:28Z</dcterms:modified>
</cp:coreProperties>
</file>