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9EB8"/>
    <a:srgbClr val="008DA4"/>
    <a:srgbClr val="01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312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E0076-B506-0745-BBBF-0C23B6BD7062}" type="datetime1">
              <a:rPr lang="en-US" smtClean="0"/>
              <a:pPr/>
              <a:t>4/17/12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3D564-6681-4849-B3CF-93DDB58C42B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A67BE-377B-B343-9347-F44498AC3B29}" type="datetime1">
              <a:rPr lang="en-US" smtClean="0"/>
              <a:pPr/>
              <a:t>4/17/12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C8058-B177-DF43-AAEC-8C975029833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E5C894-9BA0-F249-961F-8C116D44BC49}" type="slidenum">
              <a:rPr lang="en-US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750EB3-823F-4203-B58B-36142841F19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first mention of microservices… defined in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C8058-B177-DF43-AAEC-8C975029833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68997" y="1383891"/>
            <a:ext cx="3050660" cy="2066732"/>
          </a:xfrm>
        </p:spPr>
        <p:txBody>
          <a:bodyPr>
            <a:normAutofit/>
          </a:bodyPr>
          <a:lstStyle>
            <a:lvl1pPr algn="r">
              <a:defRPr sz="2400" b="1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8997" y="3450624"/>
            <a:ext cx="3050660" cy="1083441"/>
          </a:xfrm>
        </p:spPr>
        <p:txBody>
          <a:bodyPr>
            <a:normAutofit/>
          </a:bodyPr>
          <a:lstStyle>
            <a:lvl1pPr marL="0" indent="0" algn="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89" y="165391"/>
            <a:ext cx="86755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88" y="1490954"/>
            <a:ext cx="8675513" cy="434506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315376" y="6220627"/>
            <a:ext cx="886947" cy="365125"/>
          </a:xfrm>
        </p:spPr>
        <p:txBody>
          <a:bodyPr/>
          <a:lstStyle/>
          <a:p>
            <a:fld id="{D3F173FB-1CBF-9745-91DE-4D958C5CB474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72121" y="6220627"/>
            <a:ext cx="2895600" cy="365125"/>
          </a:xfrm>
        </p:spPr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5307" y="6220627"/>
            <a:ext cx="418453" cy="365125"/>
          </a:xfrm>
        </p:spPr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F2DC-904C-F944-98BB-64481B21FCD0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68DCE-BBFA-1F4B-B19D-4CE1AF6D9903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280" y="1535115"/>
            <a:ext cx="4040188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28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3B2B-71C3-2B4A-A990-28E6FE52BC25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62B3F-684C-B847-B0EF-B01CA6295929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E891-6DA4-AA44-8940-DF414BF48FD3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4601-8E74-254A-9786-1CB28AA1BBE8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B558-9F60-554C-B86A-95A658D19756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0FD60-6C0A-0B46-A478-6F27B38B3ADE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191C-0316-4046-9384-0CFB66D5E0B2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076" y="165391"/>
            <a:ext cx="8420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076" y="1319993"/>
            <a:ext cx="8420520" cy="4345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44415" y="6447355"/>
            <a:ext cx="886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14AF8A84-F2B9-804C-BAB8-F4A85A7A9187}" type="datetime1">
              <a:rPr lang="en-US" smtClean="0"/>
              <a:t>4/17/12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00058" y="6447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658" y="6447355"/>
            <a:ext cx="425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E495961A-A913-A64C-A153-958F4DEACE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9EB8"/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09EB8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-irods.com" TargetMode="External"/><Relationship Id="rId3" Type="http://schemas.openxmlformats.org/officeDocument/2006/relationships/hyperlink" Target="mailto:leesa@renc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iRODS: Interoperability in Data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Leesa Brieger, RENCI-UNC</a:t>
            </a:r>
          </a:p>
          <a:p>
            <a:r>
              <a:rPr lang="en-US" dirty="0" smtClean="0"/>
              <a:t>Mike Wan, DICE-UCSD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900"/>
            <a:ext cx="8891901" cy="1308391"/>
          </a:xfrm>
        </p:spPr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="0" dirty="0" smtClean="0"/>
              <a:t>ntegrated Rule-Oriented Data System </a:t>
            </a:r>
            <a:r>
              <a:rPr lang="en-US" sz="3200" b="0" dirty="0" smtClean="0"/>
              <a:t>(</a:t>
            </a:r>
            <a:r>
              <a:rPr lang="en-US" sz="3200" b="0" dirty="0" smtClean="0">
                <a:solidFill>
                  <a:srgbClr val="009EB8"/>
                </a:solidFill>
              </a:rPr>
              <a:t>iRODS</a:t>
            </a:r>
            <a:r>
              <a:rPr lang="en-US" sz="3200" b="0" dirty="0" smtClean="0"/>
              <a:t>)</a:t>
            </a:r>
            <a:endParaRPr lang="en-US" sz="32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88" y="1571390"/>
            <a:ext cx="8927612" cy="452460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2400"/>
              </a:spcAft>
            </a:pPr>
            <a:r>
              <a:rPr lang="en-US" sz="2000" dirty="0" smtClean="0"/>
              <a:t>Developed by the Data Intensive Cyber Environments (</a:t>
            </a:r>
            <a:r>
              <a:rPr lang="en-US" sz="2000" dirty="0" smtClean="0">
                <a:solidFill>
                  <a:srgbClr val="009EB8"/>
                </a:solidFill>
              </a:rPr>
              <a:t>DICE</a:t>
            </a:r>
            <a:r>
              <a:rPr lang="en-US" sz="2000" dirty="0" smtClean="0"/>
              <a:t>) group, UNC and UCSD</a:t>
            </a:r>
          </a:p>
          <a:p>
            <a:r>
              <a:rPr lang="en-US" sz="2000" dirty="0" smtClean="0"/>
              <a:t>Follow-on to SRB, the Storage Resource Broker from SDSC</a:t>
            </a:r>
          </a:p>
          <a:p>
            <a:pPr lvl="1">
              <a:spcAft>
                <a:spcPts val="2400"/>
              </a:spcAft>
            </a:pPr>
            <a:r>
              <a:rPr lang="en-US" sz="1800" dirty="0" smtClean="0">
                <a:solidFill>
                  <a:srgbClr val="009EB8"/>
                </a:solidFill>
              </a:rPr>
              <a:t>decade-long development experience, community-driven</a:t>
            </a:r>
          </a:p>
          <a:p>
            <a:pPr>
              <a:spcAft>
                <a:spcPts val="2400"/>
              </a:spcAft>
            </a:pPr>
            <a:r>
              <a:rPr lang="en-US" sz="2000" dirty="0" smtClean="0"/>
              <a:t>Modular, extensible, customizable</a:t>
            </a:r>
          </a:p>
          <a:p>
            <a:pPr>
              <a:spcAft>
                <a:spcPts val="2400"/>
              </a:spcAft>
            </a:pPr>
            <a:r>
              <a:rPr lang="en-US" sz="2000" dirty="0" smtClean="0"/>
              <a:t>Open source (BSD license)</a:t>
            </a:r>
          </a:p>
          <a:p>
            <a:r>
              <a:rPr lang="en-US" sz="2000" dirty="0" smtClean="0"/>
              <a:t>Supported by the Renaissance Computing Institute (</a:t>
            </a:r>
            <a:r>
              <a:rPr lang="en-US" sz="2000" i="1" dirty="0" smtClean="0">
                <a:solidFill>
                  <a:srgbClr val="009EB8"/>
                </a:solidFill>
              </a:rPr>
              <a:t>RENCI</a:t>
            </a:r>
            <a:r>
              <a:rPr lang="en-US" sz="2000" dirty="0" smtClean="0"/>
              <a:t>), UNC</a:t>
            </a:r>
            <a:endParaRPr lang="en-US" sz="2000" i="1" dirty="0" smtClean="0"/>
          </a:p>
          <a:p>
            <a:pPr lvl="1"/>
            <a:r>
              <a:rPr lang="en-US" sz="1800" dirty="0" smtClean="0">
                <a:solidFill>
                  <a:srgbClr val="009EB8"/>
                </a:solidFill>
              </a:rPr>
              <a:t>a research unit of UNC Chapel Hill</a:t>
            </a:r>
          </a:p>
          <a:p>
            <a:pPr lvl="1"/>
            <a:r>
              <a:rPr lang="en-US" sz="1800" dirty="0" smtClean="0">
                <a:solidFill>
                  <a:srgbClr val="009EB8"/>
                </a:solidFill>
              </a:rPr>
              <a:t>state-supported</a:t>
            </a:r>
          </a:p>
          <a:p>
            <a:pPr lvl="1">
              <a:spcAft>
                <a:spcPts val="1800"/>
              </a:spcAft>
            </a:pPr>
            <a:r>
              <a:rPr lang="en-US" sz="1800" dirty="0" smtClean="0">
                <a:solidFill>
                  <a:srgbClr val="009EB8"/>
                </a:solidFill>
              </a:rPr>
              <a:t>governed by the Triangle universities (UNC, NCSU, Duke)</a:t>
            </a:r>
            <a:endParaRPr lang="en-US" dirty="0" smtClean="0">
              <a:solidFill>
                <a:srgbClr val="009EB8"/>
              </a:solidFill>
            </a:endParaRP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spcAft>
                <a:spcPts val="3600"/>
              </a:spcAft>
              <a:buFont typeface="+mj-lt"/>
              <a:buAutoNum type="romanU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9EB8"/>
                </a:solidFill>
              </a:rPr>
              <a:t>Data grid </a:t>
            </a:r>
            <a:r>
              <a:rPr lang="en-US" dirty="0" smtClean="0">
                <a:solidFill>
                  <a:srgbClr val="000000"/>
                </a:solidFill>
              </a:rPr>
              <a:t>middleware</a:t>
            </a:r>
          </a:p>
          <a:p>
            <a:pPr marL="571500" indent="-571500">
              <a:spcAft>
                <a:spcPts val="3600"/>
              </a:spcAft>
              <a:buFont typeface="+mj-lt"/>
              <a:buAutoNum type="romanUcPeriod"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9EB8"/>
                </a:solidFill>
              </a:rPr>
              <a:t>Data management </a:t>
            </a:r>
            <a:r>
              <a:rPr lang="en-US" dirty="0" smtClean="0">
                <a:solidFill>
                  <a:srgbClr val="000000"/>
                </a:solidFill>
              </a:rPr>
              <a:t>infrastructure</a:t>
            </a:r>
          </a:p>
          <a:p>
            <a:pPr marL="571500" indent="-571500">
              <a:spcAft>
                <a:spcPts val="3600"/>
              </a:spcAft>
              <a:buFont typeface="+mj-lt"/>
              <a:buAutoNum type="romanUcPeriod"/>
            </a:pPr>
            <a:r>
              <a:rPr lang="en-US" dirty="0" smtClean="0"/>
              <a:t> F</a:t>
            </a:r>
            <a:r>
              <a:rPr lang="en-US" dirty="0" smtClean="0">
                <a:solidFill>
                  <a:srgbClr val="000000"/>
                </a:solidFill>
              </a:rPr>
              <a:t>ramework </a:t>
            </a:r>
            <a:r>
              <a:rPr lang="en-US" dirty="0" smtClean="0"/>
              <a:t>for implementing </a:t>
            </a:r>
            <a:r>
              <a:rPr lang="en-US" dirty="0" smtClean="0">
                <a:solidFill>
                  <a:srgbClr val="009EB8"/>
                </a:solidFill>
              </a:rPr>
              <a:t>policy-driven</a:t>
            </a:r>
            <a:r>
              <a:rPr lang="en-US" dirty="0" smtClean="0"/>
              <a:t> data management</a:t>
            </a:r>
          </a:p>
          <a:p>
            <a:pPr marL="571500" indent="-571500" algn="ctr">
              <a:spcAft>
                <a:spcPts val="3600"/>
              </a:spcAft>
              <a:buNone/>
            </a:pPr>
            <a:r>
              <a:rPr lang="en-US" dirty="0" smtClean="0">
                <a:solidFill>
                  <a:srgbClr val="009EB8"/>
                </a:solidFill>
              </a:rPr>
              <a:t>  </a:t>
            </a:r>
            <a:r>
              <a:rPr lang="en-US" sz="2000" dirty="0" smtClean="0">
                <a:solidFill>
                  <a:srgbClr val="009EB8"/>
                </a:solidFill>
              </a:rPr>
              <a:t>The extensibility and modularity of iRODS make it a customizable and resource-agnostic infrastructure.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n 7"/>
          <p:cNvSpPr/>
          <p:nvPr/>
        </p:nvSpPr>
        <p:spPr>
          <a:xfrm>
            <a:off x="415925" y="3249613"/>
            <a:ext cx="2397125" cy="881062"/>
          </a:xfrm>
          <a:prstGeom prst="can">
            <a:avLst>
              <a:gd name="adj" fmla="val 15291"/>
            </a:avLst>
          </a:prstGeom>
          <a:solidFill>
            <a:srgbClr val="D5D5D5"/>
          </a:solidFill>
          <a:ln>
            <a:solidFill>
              <a:schemeClr val="tx1"/>
            </a:solidFill>
          </a:ln>
          <a:effectLst>
            <a:outerShdw blurRad="50800" dist="38100" algn="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rPr>
              <a:t>My Data:</a:t>
            </a:r>
          </a:p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rPr>
              <a:t>disk, filesystem, </a:t>
            </a:r>
          </a:p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rPr>
              <a:t>WOS storage unit.</a:t>
            </a:r>
            <a:r>
              <a:rPr lang="en-US" sz="1600" i="1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</a:rPr>
              <a:t>..</a:t>
            </a:r>
          </a:p>
        </p:txBody>
      </p:sp>
      <p:sp>
        <p:nvSpPr>
          <p:cNvPr id="9" name="Can 8"/>
          <p:cNvSpPr/>
          <p:nvPr/>
        </p:nvSpPr>
        <p:spPr>
          <a:xfrm>
            <a:off x="3402013" y="3249613"/>
            <a:ext cx="2378075" cy="881062"/>
          </a:xfrm>
          <a:prstGeom prst="can">
            <a:avLst>
              <a:gd name="adj" fmla="val 15323"/>
            </a:avLst>
          </a:prstGeom>
          <a:solidFill>
            <a:srgbClr val="D5D5D5"/>
          </a:solidFill>
          <a:ln>
            <a:solidFill>
              <a:schemeClr val="tx1"/>
            </a:solidFill>
          </a:ln>
          <a:effectLst>
            <a:outerShdw blurRad="50800" dist="38100" algn="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  <a:latin typeface="Candara"/>
                <a:cs typeface="Candara"/>
              </a:rPr>
              <a:t>My Data:</a:t>
            </a:r>
          </a:p>
          <a:p>
            <a:pPr algn="ctr">
              <a:defRPr/>
            </a:pPr>
            <a:r>
              <a:rPr lang="en-US" sz="1600" i="1" dirty="0">
                <a:solidFill>
                  <a:schemeClr val="tx1"/>
                </a:solidFill>
                <a:latin typeface="Candara"/>
                <a:cs typeface="Candara"/>
              </a:rPr>
              <a:t>t</a:t>
            </a:r>
            <a:r>
              <a:rPr lang="en-US" sz="1600" i="1" dirty="0" smtClean="0">
                <a:solidFill>
                  <a:schemeClr val="tx1"/>
                </a:solidFill>
                <a:latin typeface="Candara"/>
                <a:cs typeface="Candara"/>
              </a:rPr>
              <a:t>ape</a:t>
            </a:r>
            <a:r>
              <a:rPr lang="en-US" sz="1600" i="1" dirty="0">
                <a:solidFill>
                  <a:schemeClr val="tx1"/>
                </a:solidFill>
                <a:latin typeface="Candara"/>
                <a:cs typeface="Candara"/>
              </a:rPr>
              <a:t>, database, filesystem...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n 9"/>
          <p:cNvSpPr/>
          <p:nvPr/>
        </p:nvSpPr>
        <p:spPr>
          <a:xfrm>
            <a:off x="6423025" y="3249613"/>
            <a:ext cx="2278063" cy="881062"/>
          </a:xfrm>
          <a:prstGeom prst="can">
            <a:avLst>
              <a:gd name="adj" fmla="val 17233"/>
            </a:avLst>
          </a:prstGeom>
          <a:solidFill>
            <a:srgbClr val="D5D5D5"/>
          </a:solidFill>
          <a:ln>
            <a:solidFill>
              <a:schemeClr val="tx1"/>
            </a:solidFill>
          </a:ln>
          <a:effectLst>
            <a:outerShdw blurRad="50800" dist="38100" algn="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  <a:latin typeface="Candara" charset="0"/>
                <a:ea typeface="Candara" charset="0"/>
                <a:cs typeface="Candara" charset="0"/>
              </a:rPr>
              <a:t>Partner’s Data</a:t>
            </a:r>
          </a:p>
          <a:p>
            <a:pPr algn="ctr">
              <a:defRPr/>
            </a:pPr>
            <a:r>
              <a:rPr lang="en-US" sz="1600" i="1" dirty="0">
                <a:solidFill>
                  <a:srgbClr val="000000"/>
                </a:solidFill>
                <a:latin typeface="Candara" charset="0"/>
                <a:ea typeface="Candara" charset="0"/>
                <a:cs typeface="Candara" charset="0"/>
              </a:rPr>
              <a:t>remote disk, tape, filesystem...</a:t>
            </a:r>
          </a:p>
        </p:txBody>
      </p:sp>
      <p:cxnSp>
        <p:nvCxnSpPr>
          <p:cNvPr id="13" name="Straight Arrow Connector 12"/>
          <p:cNvCxnSpPr>
            <a:stCxn id="24" idx="2"/>
          </p:cNvCxnSpPr>
          <p:nvPr/>
        </p:nvCxnSpPr>
        <p:spPr>
          <a:xfrm rot="16200000" flipH="1" flipV="1">
            <a:off x="2112169" y="1007269"/>
            <a:ext cx="1720850" cy="28590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24" idx="2"/>
          </p:cNvCxnSpPr>
          <p:nvPr/>
        </p:nvCxnSpPr>
        <p:spPr>
          <a:xfrm rot="16200000" flipH="1">
            <a:off x="5162551" y="815975"/>
            <a:ext cx="1720850" cy="3241675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hord 23"/>
          <p:cNvSpPr/>
          <p:nvPr/>
        </p:nvSpPr>
        <p:spPr>
          <a:xfrm rot="16200000">
            <a:off x="3797300" y="498476"/>
            <a:ext cx="1209675" cy="2165350"/>
          </a:xfrm>
          <a:prstGeom prst="chord">
            <a:avLst>
              <a:gd name="adj1" fmla="val 5368760"/>
              <a:gd name="adj2" fmla="val 16206530"/>
            </a:avLst>
          </a:prstGeom>
          <a:solidFill>
            <a:srgbClr val="D5D5D5"/>
          </a:solidFill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776" name="TextBox 24"/>
          <p:cNvSpPr txBox="1">
            <a:spLocks noChangeArrowheads="1"/>
          </p:cNvSpPr>
          <p:nvPr/>
        </p:nvSpPr>
        <p:spPr bwMode="auto">
          <a:xfrm>
            <a:off x="3752850" y="1595438"/>
            <a:ext cx="1363663" cy="400050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latin typeface="Candara" charset="0"/>
                <a:ea typeface="Candara" charset="0"/>
                <a:cs typeface="Candara" charset="0"/>
              </a:rPr>
              <a:t>User Client</a:t>
            </a:r>
          </a:p>
        </p:txBody>
      </p:sp>
      <p:sp>
        <p:nvSpPr>
          <p:cNvPr id="32777" name="TextBox 71"/>
          <p:cNvSpPr txBox="1">
            <a:spLocks noChangeArrowheads="1"/>
          </p:cNvSpPr>
          <p:nvPr/>
        </p:nvSpPr>
        <p:spPr bwMode="auto">
          <a:xfrm>
            <a:off x="331259" y="4646612"/>
            <a:ext cx="8728075" cy="21544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>
              <a:spcAft>
                <a:spcPts val="1800"/>
              </a:spcAft>
              <a:buFont typeface="Arial"/>
              <a:buChar char="•"/>
            </a:pPr>
            <a:r>
              <a:rPr lang="en-US" sz="2000" i="1" dirty="0">
                <a:solidFill>
                  <a:srgbClr val="008DA4"/>
                </a:solidFill>
                <a:latin typeface="Century Gothic"/>
                <a:ea typeface="Arial" charset="0"/>
                <a:cs typeface="Century Gothic"/>
              </a:rPr>
              <a:t>  </a:t>
            </a:r>
            <a:r>
              <a:rPr lang="en-US" dirty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iRODS installs over heterogeneous data resources</a:t>
            </a:r>
          </a:p>
          <a:p>
            <a:pPr lvl="1">
              <a:spcAft>
                <a:spcPts val="1800"/>
              </a:spcAft>
              <a:buFont typeface="Arial"/>
              <a:buChar char="•"/>
            </a:pPr>
            <a:r>
              <a:rPr lang="en-US" dirty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  Users</a:t>
            </a:r>
            <a:r>
              <a:rPr lang="en-US" dirty="0" smtClean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 share </a:t>
            </a:r>
            <a:r>
              <a:rPr lang="en-US" dirty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&amp; manage distributed data as a single </a:t>
            </a:r>
            <a:r>
              <a:rPr lang="en-US" dirty="0" smtClean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collection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  iCAT metadata catalogue: DB that manages the logical-to-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   physical mappings (data objects, users, resources)</a:t>
            </a:r>
          </a:p>
          <a:p>
            <a:pPr lvl="1">
              <a:spcAft>
                <a:spcPts val="1200"/>
              </a:spcAft>
            </a:pPr>
            <a:endParaRPr lang="en-US" sz="2000" dirty="0" smtClean="0">
              <a:solidFill>
                <a:srgbClr val="009EB8"/>
              </a:solidFill>
              <a:latin typeface="Century Gothic"/>
              <a:ea typeface="Candara" charset="0"/>
              <a:cs typeface="Century Gothic"/>
            </a:endParaRPr>
          </a:p>
        </p:txBody>
      </p:sp>
      <p:grpSp>
        <p:nvGrpSpPr>
          <p:cNvPr id="2" name="Group 46"/>
          <p:cNvGrpSpPr/>
          <p:nvPr/>
        </p:nvGrpSpPr>
        <p:grpSpPr>
          <a:xfrm>
            <a:off x="2595727" y="2396846"/>
            <a:ext cx="3813502" cy="601560"/>
            <a:chOff x="2337627" y="2725907"/>
            <a:chExt cx="4394289" cy="1157108"/>
          </a:xfrm>
          <a:effectLst>
            <a:outerShdw blurRad="50800" dist="38100" algn="r">
              <a:srgbClr val="000000">
                <a:alpha val="43000"/>
              </a:srgbClr>
            </a:outerShdw>
          </a:effectLst>
        </p:grpSpPr>
        <p:grpSp>
          <p:nvGrpSpPr>
            <p:cNvPr id="3" name="Group 72"/>
            <p:cNvGrpSpPr/>
            <p:nvPr/>
          </p:nvGrpSpPr>
          <p:grpSpPr>
            <a:xfrm>
              <a:off x="2337628" y="2725907"/>
              <a:ext cx="4394288" cy="1157108"/>
              <a:chOff x="2337628" y="2725907"/>
              <a:chExt cx="4394288" cy="1157108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2337629" y="2868528"/>
                <a:ext cx="4394287" cy="1014487"/>
              </a:xfrm>
              <a:prstGeom prst="ellipse">
                <a:avLst/>
              </a:prstGeom>
              <a:solidFill>
                <a:srgbClr val="828282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337628" y="2725907"/>
                <a:ext cx="4394287" cy="1014487"/>
              </a:xfrm>
              <a:prstGeom prst="ellipse">
                <a:avLst/>
              </a:prstGeom>
              <a:solidFill>
                <a:srgbClr val="D5D5D5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</p:grpSp>
        <p:cxnSp>
          <p:nvCxnSpPr>
            <p:cNvPr id="50" name="Straight Connector 49"/>
            <p:cNvCxnSpPr>
              <a:stCxn id="54" idx="2"/>
              <a:endCxn id="53" idx="2"/>
            </p:cNvCxnSpPr>
            <p:nvPr/>
          </p:nvCxnSpPr>
          <p:spPr>
            <a:xfrm rot="10800000" flipH="1" flipV="1">
              <a:off x="2337627" y="3233150"/>
              <a:ext cx="1" cy="14262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54" idx="6"/>
              <a:endCxn id="53" idx="6"/>
            </p:cNvCxnSpPr>
            <p:nvPr/>
          </p:nvCxnSpPr>
          <p:spPr>
            <a:xfrm>
              <a:off x="6731915" y="3233151"/>
              <a:ext cx="1" cy="14262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79" name="TextBox 54"/>
          <p:cNvSpPr txBox="1">
            <a:spLocks noChangeArrowheads="1"/>
          </p:cNvSpPr>
          <p:nvPr/>
        </p:nvSpPr>
        <p:spPr bwMode="auto">
          <a:xfrm>
            <a:off x="2930525" y="2444750"/>
            <a:ext cx="320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latin typeface="Candara" charset="0"/>
                <a:ea typeface="Candara" charset="0"/>
                <a:cs typeface="Candara" charset="0"/>
              </a:rPr>
              <a:t>User sees a single collection </a:t>
            </a:r>
          </a:p>
        </p:txBody>
      </p:sp>
      <p:sp>
        <p:nvSpPr>
          <p:cNvPr id="32780" name="TextBox 16"/>
          <p:cNvSpPr txBox="1">
            <a:spLocks noChangeArrowheads="1"/>
          </p:cNvSpPr>
          <p:nvPr/>
        </p:nvSpPr>
        <p:spPr bwMode="auto">
          <a:xfrm>
            <a:off x="2455863" y="1106488"/>
            <a:ext cx="40237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9EB8"/>
                </a:solidFill>
                <a:latin typeface="Century Gothic"/>
                <a:ea typeface="Candara" charset="0"/>
                <a:cs typeface="Century Gothic"/>
              </a:rPr>
              <a:t>iRODS View of Distributed Data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6942" y="-12700"/>
            <a:ext cx="8229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defTabSz="914400">
              <a:defRPr/>
            </a:pPr>
            <a:r>
              <a:rPr lang="en-US" sz="4000" dirty="0">
                <a:solidFill>
                  <a:srgbClr val="000000"/>
                </a:solidFill>
                <a:latin typeface="Century Gothic"/>
                <a:ea typeface="+mj-ea"/>
                <a:cs typeface="Century Gothic"/>
              </a:rPr>
              <a:t>iRODS</a:t>
            </a:r>
            <a:r>
              <a:rPr lang="en-US" sz="4000" dirty="0" smtClean="0">
                <a:solidFill>
                  <a:srgbClr val="000000"/>
                </a:solidFill>
                <a:latin typeface="Century Gothic"/>
                <a:ea typeface="+mj-ea"/>
                <a:cs typeface="Century Gothic"/>
              </a:rPr>
              <a:t> as Data Grid</a:t>
            </a:r>
            <a:endParaRPr lang="en-US" sz="4000" dirty="0">
              <a:solidFill>
                <a:srgbClr val="000000"/>
              </a:solidFill>
              <a:latin typeface="Century Gothic"/>
              <a:ea typeface="+mj-ea"/>
              <a:cs typeface="Century Gothic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" y="-4374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0" dirty="0" smtClean="0"/>
              <a:t>Data Life Cycle</a:t>
            </a:r>
            <a:endParaRPr lang="en-US" sz="3600" b="0" dirty="0"/>
          </a:p>
        </p:txBody>
      </p:sp>
      <p:grpSp>
        <p:nvGrpSpPr>
          <p:cNvPr id="3" name="Group 46"/>
          <p:cNvGrpSpPr/>
          <p:nvPr/>
        </p:nvGrpSpPr>
        <p:grpSpPr>
          <a:xfrm>
            <a:off x="540293" y="1224957"/>
            <a:ext cx="7790509" cy="4310294"/>
            <a:chOff x="605423" y="2126423"/>
            <a:chExt cx="7790509" cy="4310294"/>
          </a:xfrm>
        </p:grpSpPr>
        <p:sp>
          <p:nvSpPr>
            <p:cNvPr id="4" name="Rounded Rectangle 3"/>
            <p:cNvSpPr/>
            <p:nvPr/>
          </p:nvSpPr>
          <p:spPr>
            <a:xfrm>
              <a:off x="624163" y="2126423"/>
              <a:ext cx="1226617" cy="914400"/>
            </a:xfrm>
            <a:prstGeom prst="roundRect">
              <a:avLst/>
            </a:prstGeom>
            <a:solidFill>
              <a:srgbClr val="3261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andara"/>
                  <a:cs typeface="Candara"/>
                </a:rPr>
                <a:t>C</a:t>
              </a:r>
              <a:r>
                <a:rPr lang="en-US" b="1" dirty="0" smtClean="0">
                  <a:latin typeface="Candara"/>
                  <a:cs typeface="Candara"/>
                </a:rPr>
                <a:t>reation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100875" y="2540199"/>
              <a:ext cx="1226617" cy="914400"/>
            </a:xfrm>
            <a:prstGeom prst="roundRect">
              <a:avLst/>
            </a:prstGeom>
            <a:solidFill>
              <a:srgbClr val="3261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Candara"/>
                  <a:cs typeface="Candara"/>
                </a:rPr>
                <a:t>Active Use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642717" y="3052927"/>
              <a:ext cx="1383158" cy="914400"/>
            </a:xfrm>
            <a:prstGeom prst="roundRect">
              <a:avLst/>
            </a:prstGeom>
            <a:solidFill>
              <a:srgbClr val="3261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Candara"/>
                  <a:cs typeface="Candara"/>
                </a:rPr>
                <a:t>Publication &amp; Sharing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329816" y="3586535"/>
              <a:ext cx="1383158" cy="914400"/>
            </a:xfrm>
            <a:prstGeom prst="roundRect">
              <a:avLst/>
            </a:prstGeom>
            <a:solidFill>
              <a:srgbClr val="3261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Candara"/>
                  <a:cs typeface="Candara"/>
                </a:rPr>
                <a:t>Reference Collection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012774" y="4424111"/>
              <a:ext cx="1383158" cy="914400"/>
            </a:xfrm>
            <a:prstGeom prst="roundRect">
              <a:avLst/>
            </a:prstGeom>
            <a:solidFill>
              <a:srgbClr val="3261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Candara"/>
                  <a:cs typeface="Candara"/>
                </a:rPr>
                <a:t>Archival Collection/Deletion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46482" y="5605720"/>
              <a:ext cx="1307169" cy="830997"/>
            </a:xfrm>
            <a:prstGeom prst="rect">
              <a:avLst/>
            </a:prstGeom>
            <a:noFill/>
            <a:ln>
              <a:solidFill>
                <a:srgbClr val="326165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Retention/</a:t>
              </a:r>
            </a:p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Preservation</a:t>
              </a:r>
            </a:p>
            <a:p>
              <a:pPr algn="ctr"/>
              <a:endParaRPr lang="en-US" sz="1600" b="1" dirty="0">
                <a:latin typeface="Candara"/>
                <a:cs typeface="Candara"/>
              </a:endParaRPr>
            </a:p>
          </p:txBody>
        </p:sp>
        <p:cxnSp>
          <p:nvCxnSpPr>
            <p:cNvPr id="15" name="Elbow Connector 14"/>
            <p:cNvCxnSpPr>
              <a:stCxn id="4" idx="2"/>
              <a:endCxn id="34" idx="1"/>
            </p:cNvCxnSpPr>
            <p:nvPr/>
          </p:nvCxnSpPr>
          <p:spPr>
            <a:xfrm rot="16200000" flipH="1">
              <a:off x="1111231" y="3167064"/>
              <a:ext cx="1108680" cy="856198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14"/>
            <p:cNvCxnSpPr>
              <a:stCxn id="5" idx="2"/>
            </p:cNvCxnSpPr>
            <p:nvPr/>
          </p:nvCxnSpPr>
          <p:spPr>
            <a:xfrm rot="16200000" flipH="1">
              <a:off x="2593310" y="3575472"/>
              <a:ext cx="1208452" cy="966705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14"/>
            <p:cNvCxnSpPr>
              <a:stCxn id="6" idx="2"/>
              <a:endCxn id="38" idx="1"/>
            </p:cNvCxnSpPr>
            <p:nvPr/>
          </p:nvCxnSpPr>
          <p:spPr>
            <a:xfrm rot="16200000" flipH="1">
              <a:off x="4163410" y="4138212"/>
              <a:ext cx="1272970" cy="931199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14"/>
            <p:cNvCxnSpPr>
              <a:stCxn id="7" idx="2"/>
              <a:endCxn id="13" idx="1"/>
            </p:cNvCxnSpPr>
            <p:nvPr/>
          </p:nvCxnSpPr>
          <p:spPr>
            <a:xfrm rot="16200000" flipH="1">
              <a:off x="5773796" y="4748533"/>
              <a:ext cx="1520284" cy="1025087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05423" y="3396378"/>
              <a:ext cx="1212792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26165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Local Policy</a:t>
              </a:r>
              <a:endParaRPr lang="en-US" sz="1600" b="1" dirty="0">
                <a:latin typeface="Candara"/>
                <a:cs typeface="Candar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93670" y="3857115"/>
              <a:ext cx="1204977" cy="58477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26165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Service/Use </a:t>
              </a:r>
            </a:p>
            <a:p>
              <a:pPr algn="ctr"/>
              <a:endParaRPr lang="en-US" sz="1600" b="1" dirty="0">
                <a:latin typeface="Candara"/>
                <a:cs typeface="Candar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0889" y="4370663"/>
              <a:ext cx="1236436" cy="58477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26165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Distribution </a:t>
              </a:r>
            </a:p>
            <a:p>
              <a:pPr algn="ctr"/>
              <a:endParaRPr lang="en-US" sz="1600" b="1" dirty="0">
                <a:latin typeface="Candara"/>
                <a:cs typeface="Candar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65495" y="4824798"/>
              <a:ext cx="1416073" cy="83099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26165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Discovery and </a:t>
              </a:r>
            </a:p>
            <a:p>
              <a:pPr algn="ctr"/>
              <a:r>
                <a:rPr lang="en-US" sz="1600" b="1" dirty="0" smtClean="0">
                  <a:latin typeface="Candara"/>
                  <a:cs typeface="Candara"/>
                </a:rPr>
                <a:t>Re-purposing</a:t>
              </a:r>
              <a:r>
                <a:rPr lang="en-US" sz="1600" b="1" dirty="0" smtClean="0">
                  <a:latin typeface="Candara"/>
                  <a:cs typeface="Candara"/>
                </a:rPr>
                <a:t> </a:t>
              </a:r>
            </a:p>
            <a:p>
              <a:pPr algn="ctr"/>
              <a:endParaRPr lang="en-US" sz="1600" b="1" dirty="0">
                <a:latin typeface="Candara"/>
                <a:cs typeface="Candara"/>
              </a:endParaRPr>
            </a:p>
          </p:txBody>
        </p:sp>
        <p:cxnSp>
          <p:nvCxnSpPr>
            <p:cNvPr id="44" name="Straight Connector 43"/>
            <p:cNvCxnSpPr>
              <a:stCxn id="8" idx="2"/>
              <a:endCxn id="13" idx="0"/>
            </p:cNvCxnSpPr>
            <p:nvPr/>
          </p:nvCxnSpPr>
          <p:spPr>
            <a:xfrm rot="5400000">
              <a:off x="7568606" y="5469972"/>
              <a:ext cx="267209" cy="42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324337" y="5825538"/>
            <a:ext cx="1260495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   s    ds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6202" y="5639275"/>
            <a:ext cx="7889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iRODS modularity and extensibility allows support for changing</a:t>
            </a:r>
          </a:p>
          <a:p>
            <a:pPr algn="ctr"/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management requirements over the data life cycle.</a:t>
            </a:r>
            <a:endParaRPr lang="en-US" sz="2000" dirty="0">
              <a:solidFill>
                <a:srgbClr val="009EB8"/>
              </a:solidFill>
              <a:latin typeface="Century Gothic"/>
              <a:cs typeface="Century Gothi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69167" y="811089"/>
            <a:ext cx="4610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Usage evolves 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across stages 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of the data life cycle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; management 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policy 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evolves along </a:t>
            </a:r>
            <a:r>
              <a:rPr lang="en-US" sz="2000" dirty="0" smtClean="0">
                <a:solidFill>
                  <a:srgbClr val="009EB8"/>
                </a:solidFill>
                <a:latin typeface="Century Gothic"/>
                <a:cs typeface="Century Gothic"/>
              </a:rPr>
              <a:t>with it. </a:t>
            </a:r>
            <a:endParaRPr lang="en-US" sz="2000" dirty="0">
              <a:solidFill>
                <a:srgbClr val="009EB8"/>
              </a:solidFill>
              <a:latin typeface="Century Gothic"/>
              <a:cs typeface="Century Gothic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4826" y="-1"/>
            <a:ext cx="8229600" cy="1092195"/>
          </a:xfrm>
        </p:spPr>
        <p:txBody>
          <a:bodyPr>
            <a:normAutofit/>
          </a:bodyPr>
          <a:lstStyle/>
          <a:p>
            <a:r>
              <a:rPr lang="en-US" sz="3600" b="0" dirty="0" smtClean="0"/>
              <a:t>iRODS Design </a:t>
            </a:r>
            <a:r>
              <a:rPr lang="en-US" sz="3600" b="0" dirty="0"/>
              <a:t>Goals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54000" y="1193792"/>
            <a:ext cx="8585206" cy="5391960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solidFill>
                  <a:srgbClr val="000000"/>
                </a:solidFill>
              </a:rPr>
              <a:t>Data grid a</a:t>
            </a:r>
            <a:r>
              <a:rPr lang="en-US" sz="2400" dirty="0" smtClean="0">
                <a:solidFill>
                  <a:srgbClr val="000000"/>
                </a:solidFill>
              </a:rPr>
              <a:t>bstraction for </a:t>
            </a:r>
            <a:r>
              <a:rPr lang="en-US" dirty="0" smtClean="0">
                <a:solidFill>
                  <a:srgbClr val="000000"/>
                </a:solidFill>
              </a:rPr>
              <a:t>data, users, resources</a:t>
            </a:r>
            <a:endParaRPr lang="en-US" sz="2400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Abstract </a:t>
            </a:r>
            <a:r>
              <a:rPr lang="en-US" sz="2400" dirty="0">
                <a:solidFill>
                  <a:srgbClr val="000000"/>
                </a:solidFill>
              </a:rPr>
              <a:t>out the data management</a:t>
            </a:r>
            <a:endParaRPr lang="en-US" sz="2400" dirty="0" smtClean="0">
              <a:solidFill>
                <a:srgbClr val="000000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dirty="0" smtClean="0"/>
              <a:t>Separate</a:t>
            </a:r>
            <a:r>
              <a:rPr lang="en-US" dirty="0" smtClean="0"/>
              <a:t> data administration from </a:t>
            </a:r>
            <a:r>
              <a:rPr lang="en-US" dirty="0" smtClean="0"/>
              <a:t>storage administration</a:t>
            </a:r>
          </a:p>
          <a:p>
            <a:pPr lvl="2"/>
            <a:r>
              <a:rPr lang="en-US" dirty="0" smtClean="0"/>
              <a:t>drivers allow iRODS to talk local storage protocol</a:t>
            </a:r>
          </a:p>
          <a:p>
            <a:pPr lvl="2">
              <a:spcAft>
                <a:spcPts val="2400"/>
              </a:spcAft>
            </a:pPr>
            <a:r>
              <a:rPr lang="en-US" dirty="0" smtClean="0"/>
              <a:t>rule engine runs services and</a:t>
            </a:r>
            <a:r>
              <a:rPr lang="en-US" dirty="0" smtClean="0"/>
              <a:t> data operations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Policy</a:t>
            </a:r>
            <a:r>
              <a:rPr lang="en-US" sz="2000" dirty="0"/>
              <a:t>-based data </a:t>
            </a:r>
            <a:r>
              <a:rPr lang="en-US" sz="2000" dirty="0" smtClean="0"/>
              <a:t>management</a:t>
            </a:r>
            <a:endParaRPr lang="en-US" sz="2000" dirty="0" smtClean="0"/>
          </a:p>
          <a:p>
            <a:pPr lvl="2"/>
            <a:r>
              <a:rPr lang="en-US" dirty="0" smtClean="0"/>
              <a:t>Data management: specialized </a:t>
            </a:r>
            <a:r>
              <a:rPr lang="en-US" dirty="0" smtClean="0"/>
              <a:t>modules of microservices (C code) and rules for running data-side services</a:t>
            </a:r>
            <a:endParaRPr lang="en-US" dirty="0" smtClean="0"/>
          </a:p>
          <a:p>
            <a:pPr lvl="2">
              <a:spcAft>
                <a:spcPts val="2400"/>
              </a:spcAft>
            </a:pPr>
            <a:r>
              <a:rPr lang="en-US" dirty="0" smtClean="0"/>
              <a:t>Policy-based: event</a:t>
            </a:r>
            <a:r>
              <a:rPr lang="en-US" dirty="0" smtClean="0"/>
              <a:t>-triggered rule execution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sz="2000" dirty="0" smtClean="0"/>
              <a:t>Policy </a:t>
            </a:r>
            <a:r>
              <a:rPr lang="en-US" sz="2000" dirty="0" smtClean="0"/>
              <a:t>follows data around the grid</a:t>
            </a:r>
          </a:p>
          <a:p>
            <a:pPr lvl="2">
              <a:spcAft>
                <a:spcPts val="1200"/>
              </a:spcAft>
            </a:pPr>
            <a:r>
              <a:rPr lang="en-US" sz="1800" dirty="0" smtClean="0"/>
              <a:t>collection management independent of remote storage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47" y="1308391"/>
            <a:ext cx="8675513" cy="472967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Federation</a:t>
            </a:r>
          </a:p>
          <a:p>
            <a:pPr lvl="1">
              <a:spcAft>
                <a:spcPts val="1800"/>
              </a:spcAft>
            </a:pPr>
            <a:r>
              <a:rPr lang="en-US" sz="1800" dirty="0" smtClean="0"/>
              <a:t>Data grids with independent administration can federate and cross-communicate</a:t>
            </a:r>
          </a:p>
          <a:p>
            <a:r>
              <a:rPr lang="en-US" sz="2000" dirty="0" smtClean="0"/>
              <a:t>Clients</a:t>
            </a:r>
          </a:p>
          <a:p>
            <a:pPr lvl="1"/>
            <a:r>
              <a:rPr lang="en-US" sz="1800" dirty="0" smtClean="0"/>
              <a:t>User-supplied or specialty client interfaces</a:t>
            </a:r>
          </a:p>
          <a:p>
            <a:pPr lvl="1">
              <a:spcAft>
                <a:spcPts val="2400"/>
              </a:spcAft>
            </a:pPr>
            <a:r>
              <a:rPr lang="en-US" sz="1800" dirty="0" smtClean="0"/>
              <a:t>Many specialized views of the collections</a:t>
            </a:r>
            <a:endParaRPr lang="en-US" sz="1800" dirty="0" smtClean="0"/>
          </a:p>
          <a:p>
            <a:r>
              <a:rPr lang="en-US" sz="2000" dirty="0" smtClean="0"/>
              <a:t>iRODS </a:t>
            </a:r>
            <a:r>
              <a:rPr lang="en-US" sz="2000" dirty="0" smtClean="0"/>
              <a:t>core extensions for resource </a:t>
            </a:r>
            <a:r>
              <a:rPr lang="en-US" sz="2000" dirty="0" smtClean="0"/>
              <a:t>agnosticism/fitting in with existing infrastructure</a:t>
            </a:r>
          </a:p>
          <a:p>
            <a:pPr lvl="1"/>
            <a:r>
              <a:rPr lang="en-US" sz="1800" dirty="0" smtClean="0"/>
              <a:t>network </a:t>
            </a:r>
            <a:r>
              <a:rPr lang="en-US" sz="1800" dirty="0" smtClean="0"/>
              <a:t>transport (</a:t>
            </a:r>
            <a:r>
              <a:rPr lang="en-US" sz="1800" dirty="0" smtClean="0">
                <a:solidFill>
                  <a:schemeClr val="tx1"/>
                </a:solidFill>
              </a:rPr>
              <a:t>RBUDP)</a:t>
            </a:r>
          </a:p>
          <a:p>
            <a:pPr lvl="1"/>
            <a:r>
              <a:rPr lang="en-US" sz="1800" dirty="0" smtClean="0"/>
              <a:t>authentication mechanisms (</a:t>
            </a:r>
            <a:r>
              <a:rPr lang="en-US" sz="1800" dirty="0" smtClean="0">
                <a:solidFill>
                  <a:schemeClr val="tx1"/>
                </a:solidFill>
              </a:rPr>
              <a:t>Kerberos, Shibboleth, GSI, etc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external databases (</a:t>
            </a:r>
            <a:r>
              <a:rPr lang="en-US" sz="1800" dirty="0" smtClean="0">
                <a:solidFill>
                  <a:srgbClr val="000000"/>
                </a:solidFill>
              </a:rPr>
              <a:t>DataBase Resources - DBRs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storage drivers (</a:t>
            </a:r>
            <a:r>
              <a:rPr lang="en-US" sz="1800" dirty="0" smtClean="0">
                <a:solidFill>
                  <a:srgbClr val="000000"/>
                </a:solidFill>
              </a:rPr>
              <a:t>HPSS, WOS,</a:t>
            </a:r>
            <a:r>
              <a:rPr lang="en-US" sz="1800" dirty="0" smtClean="0">
                <a:solidFill>
                  <a:srgbClr val="000000"/>
                </a:solidFill>
              </a:rPr>
              <a:t> EC2, etc</a:t>
            </a:r>
            <a:r>
              <a:rPr lang="en-US" sz="1800" dirty="0" smtClean="0"/>
              <a:t>)</a:t>
            </a: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Interoperability Through Microservices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47" y="1308391"/>
            <a:ext cx="8675513" cy="4912236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  <a:buNone/>
            </a:pPr>
            <a:r>
              <a:rPr lang="en-US" dirty="0" smtClean="0"/>
              <a:t>iRODS provides a structure for implementing custom services 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Rules and microservice modules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Can be user-defined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Data-side services: format conversion, extraction, visualization, accounting &amp; </a:t>
            </a:r>
            <a:r>
              <a:rPr lang="en-US" sz="1946" dirty="0" smtClean="0"/>
              <a:t>reporting, …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Archival: replication, curation procedures, long-term archival procedures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Access: access control policy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Discoverability: metadata organization and  management</a:t>
            </a:r>
          </a:p>
          <a:p>
            <a:pPr lvl="1"/>
            <a:r>
              <a:rPr lang="en-US" sz="1946" dirty="0" smtClean="0"/>
              <a:t>Symbolic links: integrate data from other collections into iRODS </a:t>
            </a:r>
            <a:r>
              <a:rPr lang="en-US" sz="1946" dirty="0" smtClean="0"/>
              <a:t>repository</a:t>
            </a:r>
            <a:endParaRPr lang="en-US" sz="1946" dirty="0" smtClean="0"/>
          </a:p>
          <a:p>
            <a:pPr lvl="2">
              <a:spcAft>
                <a:spcPts val="1200"/>
              </a:spcAft>
            </a:pPr>
            <a:r>
              <a:rPr lang="en-US" sz="1730" dirty="0" smtClean="0"/>
              <a:t>microservice </a:t>
            </a:r>
            <a:r>
              <a:rPr lang="en-US" sz="1730" dirty="0" smtClean="0"/>
              <a:t>drivers</a:t>
            </a:r>
          </a:p>
          <a:p>
            <a:pPr lvl="1">
              <a:spcAft>
                <a:spcPts val="1200"/>
              </a:spcAft>
            </a:pPr>
            <a:r>
              <a:rPr lang="en-US" sz="1946" dirty="0" smtClean="0"/>
              <a:t>Universal mass storage driver – plug in new protocols</a:t>
            </a:r>
          </a:p>
          <a:p>
            <a:pPr lvl="1">
              <a:spcAft>
                <a:spcPts val="600"/>
              </a:spcAft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Interoperability Through Integration with Existing Infrastructure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47" y="1951845"/>
            <a:ext cx="8935753" cy="3940945"/>
          </a:xfrm>
        </p:spPr>
        <p:txBody>
          <a:bodyPr>
            <a:normAutofit/>
          </a:bodyPr>
          <a:lstStyle/>
          <a:p>
            <a:pPr>
              <a:spcAft>
                <a:spcPts val="4800"/>
              </a:spcAft>
            </a:pPr>
            <a:r>
              <a:rPr lang="en-US" sz="2000" dirty="0" smtClean="0"/>
              <a:t>Data management integrated with storage management: </a:t>
            </a:r>
            <a:r>
              <a:rPr lang="en-US" sz="2000" dirty="0" smtClean="0">
                <a:solidFill>
                  <a:srgbClr val="008DA4"/>
                </a:solidFill>
              </a:rPr>
              <a:t>OSG, DDN</a:t>
            </a:r>
          </a:p>
          <a:p>
            <a:r>
              <a:rPr lang="en-US" sz="2000" dirty="0" smtClean="0"/>
              <a:t>Data management integrated with standard interfaces and services: </a:t>
            </a:r>
          </a:p>
          <a:p>
            <a:pPr lvl="1"/>
            <a:r>
              <a:rPr lang="en-US" sz="1800" dirty="0" smtClean="0"/>
              <a:t>Fedora (librarians)</a:t>
            </a:r>
          </a:p>
          <a:p>
            <a:pPr lvl="1"/>
            <a:r>
              <a:rPr lang="en-US" sz="1800" dirty="0" smtClean="0"/>
              <a:t>DataVerse (social scientists)</a:t>
            </a:r>
          </a:p>
          <a:p>
            <a:pPr lvl="1"/>
            <a:r>
              <a:rPr lang="en-US" sz="1800" dirty="0" smtClean="0"/>
              <a:t>HDF5 (cosmologists)</a:t>
            </a:r>
          </a:p>
          <a:p>
            <a:pPr lvl="1"/>
            <a:r>
              <a:rPr lang="en-US" sz="1800" dirty="0" smtClean="0"/>
              <a:t>NetCDF (NASA climate scientists, NSF earth scientists</a:t>
            </a:r>
            <a:r>
              <a:rPr lang="en-US" sz="1800" dirty="0" smtClean="0"/>
              <a:t> - hydrologists)</a:t>
            </a:r>
          </a:p>
          <a:p>
            <a:pPr>
              <a:spcAft>
                <a:spcPts val="600"/>
              </a:spcAft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89" y="-3939"/>
            <a:ext cx="8675512" cy="1143000"/>
          </a:xfrm>
        </p:spPr>
        <p:txBody>
          <a:bodyPr/>
          <a:lstStyle/>
          <a:p>
            <a:r>
              <a:rPr lang="en-US" dirty="0" smtClean="0"/>
              <a:t>Integration with HDF5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388" y="1490954"/>
            <a:ext cx="8927612" cy="5367046"/>
          </a:xfrm>
          <a:solidFill>
            <a:srgbClr val="FFFFFF"/>
          </a:solidFill>
        </p:spPr>
        <p:txBody>
          <a:bodyPr>
            <a:normAutofit fontScale="92500"/>
          </a:bodyPr>
          <a:lstStyle/>
          <a:p>
            <a:pPr>
              <a:spcAft>
                <a:spcPts val="1800"/>
              </a:spcAft>
              <a:buNone/>
            </a:pPr>
            <a:r>
              <a:rPr lang="en-US" dirty="0" smtClean="0"/>
              <a:t>Interactive access </a:t>
            </a:r>
            <a:r>
              <a:rPr lang="en-US" dirty="0" smtClean="0"/>
              <a:t>to HDF5 files</a:t>
            </a:r>
            <a:r>
              <a:rPr lang="en-US" dirty="0" smtClean="0"/>
              <a:t> on a </a:t>
            </a:r>
            <a:r>
              <a:rPr lang="en-US" dirty="0" smtClean="0"/>
              <a:t>remote </a:t>
            </a:r>
            <a:r>
              <a:rPr lang="en-US" dirty="0" smtClean="0"/>
              <a:t>iRODS server – browsing of metadata and data sharing with services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Clients access to </a:t>
            </a:r>
            <a:r>
              <a:rPr lang="en-US" sz="2000" dirty="0" smtClean="0"/>
              <a:t>data</a:t>
            </a:r>
            <a:r>
              <a:rPr lang="en-US" sz="2000" dirty="0" smtClean="0"/>
              <a:t> (subsets) and metadata </a:t>
            </a:r>
            <a:r>
              <a:rPr lang="en-US" sz="2000" dirty="0" smtClean="0"/>
              <a:t>in HDF5 files stored </a:t>
            </a:r>
            <a:r>
              <a:rPr lang="en-US" sz="2000" dirty="0" smtClean="0"/>
              <a:t>remotely; transfers only of requested </a:t>
            </a:r>
            <a:r>
              <a:rPr lang="en-US" sz="2000" dirty="0" smtClean="0"/>
              <a:t>data and </a:t>
            </a:r>
            <a:r>
              <a:rPr lang="en-US" sz="2000" dirty="0" smtClean="0"/>
              <a:t>metadata, not of full files</a:t>
            </a:r>
          </a:p>
          <a:p>
            <a:pPr>
              <a:spcAft>
                <a:spcPts val="2400"/>
              </a:spcAft>
            </a:pPr>
            <a:r>
              <a:rPr lang="en-US" sz="2000" dirty="0" smtClean="0"/>
              <a:t>iRODS microservices and APIs created to support HDF5 functionality on HDF5 objects</a:t>
            </a:r>
          </a:p>
          <a:p>
            <a:pPr>
              <a:spcAft>
                <a:spcPts val="2400"/>
              </a:spcAft>
            </a:pPr>
            <a:r>
              <a:rPr lang="en-US" sz="2000" dirty="0" smtClean="0"/>
              <a:t>islice – </a:t>
            </a:r>
            <a:r>
              <a:rPr lang="en-US" sz="2000" dirty="0" smtClean="0"/>
              <a:t>extracts </a:t>
            </a:r>
            <a:r>
              <a:rPr lang="en-US" sz="2000" dirty="0" smtClean="0"/>
              <a:t>a slice from </a:t>
            </a:r>
            <a:r>
              <a:rPr lang="en-US" sz="2000" dirty="0" smtClean="0"/>
              <a:t>a</a:t>
            </a:r>
            <a:r>
              <a:rPr lang="en-US" sz="2000" dirty="0" smtClean="0"/>
              <a:t> FLASH (cosmology)  file </a:t>
            </a:r>
            <a:r>
              <a:rPr lang="en-US" sz="2000" dirty="0" smtClean="0"/>
              <a:t>stored on </a:t>
            </a:r>
            <a:r>
              <a:rPr lang="en-US" sz="2000" dirty="0" smtClean="0"/>
              <a:t>a remote iRODS </a:t>
            </a:r>
            <a:r>
              <a:rPr lang="en-US" sz="2000" dirty="0" smtClean="0"/>
              <a:t>server</a:t>
            </a:r>
            <a:endParaRPr lang="en-US" sz="2000" dirty="0" smtClean="0"/>
          </a:p>
          <a:p>
            <a:pPr>
              <a:spcAft>
                <a:spcPts val="2400"/>
              </a:spcAft>
            </a:pPr>
            <a:r>
              <a:rPr lang="en-US" sz="2000" dirty="0" smtClean="0"/>
              <a:t>Remote viewing of HDF5 iRODS data</a:t>
            </a:r>
          </a:p>
          <a:p>
            <a:r>
              <a:rPr lang="en-US" sz="2000" dirty="0" smtClean="0"/>
              <a:t>HDFView</a:t>
            </a:r>
          </a:p>
          <a:p>
            <a:pPr lvl="1"/>
            <a:r>
              <a:rPr lang="en-US" sz="1800" dirty="0" smtClean="0"/>
              <a:t>iRODS </a:t>
            </a:r>
            <a:r>
              <a:rPr lang="en-US" sz="1800" dirty="0" smtClean="0"/>
              <a:t>HDF5 Java objects </a:t>
            </a:r>
            <a:r>
              <a:rPr lang="en-US" sz="1800" dirty="0" smtClean="0"/>
              <a:t>were added </a:t>
            </a:r>
            <a:r>
              <a:rPr lang="en-US" sz="1800" dirty="0" smtClean="0"/>
              <a:t>to the HDF-Java </a:t>
            </a:r>
            <a:r>
              <a:rPr lang="en-US" sz="1800" dirty="0" smtClean="0"/>
              <a:t>products</a:t>
            </a:r>
          </a:p>
          <a:p>
            <a:pPr lvl="1"/>
            <a:r>
              <a:rPr lang="en-US" sz="1800" dirty="0" smtClean="0"/>
              <a:t>HDFView GUI was improved to support </a:t>
            </a:r>
            <a:r>
              <a:rPr lang="en-US" sz="1800" dirty="0" smtClean="0"/>
              <a:t>iRODS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0254" y="815337"/>
            <a:ext cx="3397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9EB8"/>
                </a:solidFill>
                <a:latin typeface="Candara"/>
                <a:cs typeface="Candara"/>
              </a:rPr>
              <a:t>Mike Wan and Peter Cao, 2008</a:t>
            </a:r>
            <a:endParaRPr lang="en-US" sz="2000" i="1" dirty="0">
              <a:solidFill>
                <a:srgbClr val="009EB8"/>
              </a:solidFill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89" y="-54738"/>
            <a:ext cx="8675512" cy="1143000"/>
          </a:xfrm>
        </p:spPr>
        <p:txBody>
          <a:bodyPr/>
          <a:lstStyle/>
          <a:p>
            <a:r>
              <a:rPr lang="en-US" dirty="0" smtClean="0"/>
              <a:t>Integration with NetCDF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388" y="1308391"/>
            <a:ext cx="8927612" cy="5549609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sz="2000" dirty="0" smtClean="0"/>
              <a:t>Add NETCDF functionalities to </a:t>
            </a:r>
            <a:r>
              <a:rPr lang="en-US" sz="2000" dirty="0" smtClean="0"/>
              <a:t>iRODS: </a:t>
            </a:r>
          </a:p>
          <a:p>
            <a:pPr lvl="1">
              <a:spcAft>
                <a:spcPts val="2400"/>
              </a:spcAft>
            </a:pPr>
            <a:r>
              <a:rPr lang="en-US" sz="1800" dirty="0" smtClean="0"/>
              <a:t>wrap </a:t>
            </a:r>
            <a:r>
              <a:rPr lang="en-US" sz="1800" dirty="0" smtClean="0"/>
              <a:t>NETCDF APIs into iRODS APIs and micro-services</a:t>
            </a:r>
            <a:endParaRPr lang="en-US" sz="18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New iRODS APIs to wrap </a:t>
            </a:r>
            <a:r>
              <a:rPr lang="en-US" sz="2000" dirty="0" smtClean="0"/>
              <a:t>basic NETCDF APIs (libnetcdf) and</a:t>
            </a:r>
            <a:r>
              <a:rPr lang="en-US" sz="2000" dirty="0" smtClean="0"/>
              <a:t> a higher-level </a:t>
            </a:r>
            <a:r>
              <a:rPr lang="en-US" sz="2000" dirty="0" smtClean="0"/>
              <a:t>libcf </a:t>
            </a:r>
            <a:r>
              <a:rPr lang="en-US" sz="2000" dirty="0" smtClean="0"/>
              <a:t>subsetting function 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Basic: </a:t>
            </a:r>
            <a:r>
              <a:rPr lang="en-US" sz="1800" dirty="0" smtClean="0">
                <a:solidFill>
                  <a:schemeClr val="tx1"/>
                </a:solidFill>
              </a:rPr>
              <a:t>nc_create</a:t>
            </a:r>
            <a:r>
              <a:rPr lang="en-US" sz="1800" dirty="0" smtClean="0">
                <a:solidFill>
                  <a:schemeClr val="tx1"/>
                </a:solidFill>
              </a:rPr>
              <a:t>, nc_open, </a:t>
            </a:r>
            <a:r>
              <a:rPr lang="en-US" sz="1800" dirty="0" smtClean="0">
                <a:solidFill>
                  <a:schemeClr val="tx1"/>
                </a:solidFill>
              </a:rPr>
              <a:t>nc_close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Inquiry functions: </a:t>
            </a:r>
            <a:r>
              <a:rPr lang="en-US" sz="1800" dirty="0" smtClean="0">
                <a:solidFill>
                  <a:srgbClr val="000000"/>
                </a:solidFill>
              </a:rPr>
              <a:t>nc_inq_varid, nc_inq_dimid, nc_inq_dim, nc_inq_var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Subsetting </a:t>
            </a:r>
            <a:r>
              <a:rPr lang="en-US" sz="1800" dirty="0" smtClean="0"/>
              <a:t>functions: </a:t>
            </a:r>
            <a:r>
              <a:rPr lang="en-US" sz="1800" dirty="0" smtClean="0">
                <a:solidFill>
                  <a:srgbClr val="000000"/>
                </a:solidFill>
              </a:rPr>
              <a:t>nc_get_vars_text</a:t>
            </a:r>
            <a:r>
              <a:rPr lang="en-US" sz="1800" dirty="0" smtClean="0">
                <a:solidFill>
                  <a:srgbClr val="000000"/>
                </a:solidFill>
              </a:rPr>
              <a:t>,</a:t>
            </a:r>
            <a:r>
              <a:rPr lang="en-US" sz="1800" dirty="0" smtClean="0">
                <a:solidFill>
                  <a:srgbClr val="000000"/>
                </a:solidFill>
              </a:rPr>
              <a:t> nc_get_vars_string</a:t>
            </a:r>
            <a:r>
              <a:rPr lang="en-US" sz="1800" dirty="0" smtClean="0">
                <a:solidFill>
                  <a:srgbClr val="000000"/>
                </a:solidFill>
              </a:rPr>
              <a:t>, nc_get_vars_int</a:t>
            </a:r>
            <a:r>
              <a:rPr lang="en-US" sz="1800" dirty="0" smtClean="0">
                <a:solidFill>
                  <a:srgbClr val="000000"/>
                </a:solidFill>
              </a:rPr>
              <a:t>, nc_get_vars_float</a:t>
            </a:r>
            <a:r>
              <a:rPr lang="en-US" sz="1800" dirty="0" smtClean="0">
                <a:solidFill>
                  <a:srgbClr val="000000"/>
                </a:solidFill>
              </a:rPr>
              <a:t>, </a:t>
            </a:r>
            <a:r>
              <a:rPr lang="en-US" sz="1800" dirty="0" smtClean="0">
                <a:solidFill>
                  <a:srgbClr val="000000"/>
                </a:solidFill>
              </a:rPr>
              <a:t>nc_get_vars_double, …</a:t>
            </a:r>
          </a:p>
          <a:p>
            <a:pPr lvl="1">
              <a:spcAft>
                <a:spcPts val="2400"/>
              </a:spcAft>
            </a:pPr>
            <a:r>
              <a:rPr lang="en-US" sz="1800" dirty="0" smtClean="0"/>
              <a:t>Higher-level </a:t>
            </a:r>
            <a:r>
              <a:rPr lang="en-US" sz="1800" dirty="0" smtClean="0"/>
              <a:t>subsetting function of libcf for </a:t>
            </a:r>
            <a:r>
              <a:rPr lang="en-US" sz="1800" dirty="0" smtClean="0"/>
              <a:t>CF data: </a:t>
            </a:r>
            <a:r>
              <a:rPr lang="en-US" sz="1800" dirty="0" smtClean="0">
                <a:solidFill>
                  <a:srgbClr val="000000"/>
                </a:solidFill>
              </a:rPr>
              <a:t>nccf_get_vara</a:t>
            </a:r>
          </a:p>
          <a:p>
            <a:r>
              <a:rPr lang="en-US" sz="2000" dirty="0" smtClean="0"/>
              <a:t>New NETCDF-based iRODS </a:t>
            </a:r>
            <a:r>
              <a:rPr lang="en-US" sz="2000" dirty="0" smtClean="0"/>
              <a:t>micro-</a:t>
            </a:r>
            <a:r>
              <a:rPr lang="en-US" sz="2000" dirty="0" smtClean="0"/>
              <a:t>services</a:t>
            </a:r>
          </a:p>
          <a:p>
            <a:pPr lvl="1"/>
            <a:r>
              <a:rPr lang="en-US" sz="1762" dirty="0" smtClean="0"/>
              <a:t>Allow </a:t>
            </a:r>
            <a:r>
              <a:rPr lang="en-US" sz="1762" dirty="0" smtClean="0"/>
              <a:t>NETCDF workflows to be performed</a:t>
            </a:r>
            <a:r>
              <a:rPr lang="en-US" sz="1762" dirty="0" smtClean="0"/>
              <a:t> data-side on </a:t>
            </a:r>
            <a:r>
              <a:rPr lang="en-US" sz="1762" dirty="0" smtClean="0"/>
              <a:t>the </a:t>
            </a:r>
            <a:r>
              <a:rPr lang="en-US" sz="1762" dirty="0" smtClean="0"/>
              <a:t>iRODS servers</a:t>
            </a:r>
          </a:p>
          <a:p>
            <a:pPr lvl="1"/>
            <a:r>
              <a:rPr lang="en-US" sz="1762" dirty="0" smtClean="0"/>
              <a:t>One </a:t>
            </a:r>
            <a:r>
              <a:rPr lang="en-US" sz="1762" dirty="0" smtClean="0"/>
              <a:t>for each of the</a:t>
            </a:r>
            <a:r>
              <a:rPr lang="en-US" sz="1762" dirty="0" smtClean="0"/>
              <a:t> new APIs, for server-side operations</a:t>
            </a:r>
          </a:p>
          <a:p>
            <a:pPr lvl="1"/>
            <a:r>
              <a:rPr lang="en-US" sz="1762" dirty="0" smtClean="0"/>
              <a:t>5 </a:t>
            </a:r>
            <a:r>
              <a:rPr lang="en-US" sz="1762" dirty="0" smtClean="0"/>
              <a:t>micro-services for accessing data elements in the </a:t>
            </a:r>
            <a:r>
              <a:rPr lang="en-US" sz="1762" dirty="0" smtClean="0"/>
              <a:t>new data </a:t>
            </a:r>
            <a:r>
              <a:rPr lang="en-US" sz="1762" dirty="0" smtClean="0"/>
              <a:t>structures</a:t>
            </a:r>
            <a:endParaRPr lang="en-US" sz="1762" dirty="0" smtClean="0"/>
          </a:p>
          <a:p>
            <a:pPr lvl="1"/>
            <a:endParaRPr lang="en-US" sz="1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84120" y="764538"/>
            <a:ext cx="18184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9EB8"/>
                </a:solidFill>
                <a:latin typeface="Candara"/>
                <a:cs typeface="Candara"/>
              </a:rPr>
              <a:t>Mike Wan, 2012</a:t>
            </a:r>
            <a:endParaRPr lang="en-US" sz="2000" i="1" dirty="0">
              <a:solidFill>
                <a:srgbClr val="009EB8"/>
              </a:solidFill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88" y="165391"/>
            <a:ext cx="892761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iRODS for Interoperability – NASA (NCCS)</a:t>
            </a:r>
            <a:endParaRPr lang="en-US" dirty="0"/>
          </a:p>
        </p:txBody>
      </p:sp>
      <p:pic>
        <p:nvPicPr>
          <p:cNvPr id="6" name="Content Placeholder 5" descr="Screen shot 2012-04-11 at 5.46.35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69830" r="-169830"/>
          <a:stretch>
            <a:fillRect/>
          </a:stretch>
        </p:blipFill>
        <p:spPr>
          <a:xfrm>
            <a:off x="-2228097" y="1189860"/>
            <a:ext cx="8675513" cy="434506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 descr="Screen shot 2012-04-11 at 5.55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863" y="1800861"/>
            <a:ext cx="1981746" cy="37363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388" y="5510024"/>
            <a:ext cx="3593601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ndara"/>
                <a:cs typeface="Candara"/>
              </a:rPr>
              <a:t>    Using an iRODS FUSE client</a:t>
            </a:r>
          </a:p>
          <a:p>
            <a:pPr algn="ctr"/>
            <a:r>
              <a:rPr lang="en-US" dirty="0" smtClean="0">
                <a:latin typeface="Candara"/>
                <a:cs typeface="Candara"/>
              </a:rPr>
              <a:t>    to expose data to the ESG </a:t>
            </a:r>
          </a:p>
          <a:p>
            <a:pPr algn="ctr"/>
            <a:r>
              <a:rPr lang="en-US" dirty="0" smtClean="0">
                <a:latin typeface="Candara"/>
                <a:cs typeface="Candara"/>
              </a:rPr>
              <a:t>    Data Node</a:t>
            </a:r>
          </a:p>
          <a:p>
            <a:pPr algn="ctr"/>
            <a:endParaRPr lang="en-US" dirty="0">
              <a:latin typeface="Candara"/>
              <a:cs typeface="Candar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6121" y="5583561"/>
            <a:ext cx="4290620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ndara"/>
                <a:cs typeface="Candara"/>
              </a:rPr>
              <a:t>I</a:t>
            </a:r>
            <a:r>
              <a:rPr lang="en-US" dirty="0" smtClean="0">
                <a:latin typeface="Candara"/>
                <a:cs typeface="Candara"/>
              </a:rPr>
              <a:t>n support of </a:t>
            </a:r>
            <a:r>
              <a:rPr lang="en-US" dirty="0" smtClean="0"/>
              <a:t>discovery</a:t>
            </a:r>
            <a:r>
              <a:rPr lang="en-US" dirty="0" smtClean="0"/>
              <a:t>, long term curation,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and </a:t>
            </a:r>
            <a:r>
              <a:rPr lang="en-US" dirty="0" smtClean="0"/>
              <a:t>reuse/repurposing of the </a:t>
            </a:r>
            <a:r>
              <a:rPr lang="en-US" dirty="0" smtClean="0"/>
              <a:t>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0136" y="1139061"/>
            <a:ext cx="4284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ndara"/>
                <a:cs typeface="Candara"/>
              </a:rPr>
              <a:t>Separating metadata from the data object</a:t>
            </a:r>
          </a:p>
          <a:p>
            <a:pPr algn="ctr"/>
            <a:r>
              <a:rPr lang="en-US" dirty="0" smtClean="0">
                <a:latin typeface="Candara"/>
                <a:cs typeface="Candara"/>
              </a:rPr>
              <a:t>(from NetCDF files into the iCAT)</a:t>
            </a:r>
            <a:endParaRPr lang="en-US" dirty="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391"/>
            <a:ext cx="9143999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</a:t>
            </a:r>
            <a:r>
              <a:rPr lang="en-US" sz="4000" dirty="0" smtClean="0"/>
              <a:t>-iRODS</a:t>
            </a:r>
            <a:r>
              <a:rPr lang="en-US" sz="4000" dirty="0" smtClean="0"/>
              <a:t> from RENCI – the RedHat Model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88" y="1440155"/>
            <a:ext cx="8927611" cy="472967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Initial </a:t>
            </a:r>
            <a:r>
              <a:rPr lang="en-US" dirty="0" smtClean="0"/>
              <a:t>release based on iRODS </a:t>
            </a:r>
            <a:r>
              <a:rPr lang="en-US" dirty="0" smtClean="0"/>
              <a:t>3.0</a:t>
            </a:r>
          </a:p>
          <a:p>
            <a:pPr lvl="1"/>
            <a:r>
              <a:rPr lang="en-US" dirty="0" smtClean="0"/>
              <a:t>Tracks </a:t>
            </a:r>
            <a:r>
              <a:rPr lang="en-US" dirty="0" smtClean="0"/>
              <a:t>community code, with a delay</a:t>
            </a:r>
            <a:r>
              <a:rPr lang="en-US" dirty="0" smtClean="0"/>
              <a:t> 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Download beta release binaries at </a:t>
            </a:r>
            <a:r>
              <a:rPr lang="en-US" dirty="0" smtClean="0">
                <a:hlinkClick r:id="rId2"/>
              </a:rPr>
              <a:t>http://e-irods.com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Hardened </a:t>
            </a:r>
            <a:r>
              <a:rPr lang="en-US" dirty="0" smtClean="0"/>
              <a:t>binary release of iRODS </a:t>
            </a:r>
            <a:endParaRPr lang="en-US" dirty="0" smtClean="0"/>
          </a:p>
          <a:p>
            <a:pPr lvl="1"/>
            <a:r>
              <a:rPr lang="en-US" dirty="0" smtClean="0"/>
              <a:t>Passes </a:t>
            </a:r>
            <a:r>
              <a:rPr lang="en-US" dirty="0" smtClean="0"/>
              <a:t>continuous integration with back-ported bug fixes from community trunk </a:t>
            </a:r>
            <a:endParaRPr lang="en-US" dirty="0" smtClean="0"/>
          </a:p>
          <a:p>
            <a:pPr lvl="1">
              <a:spcAft>
                <a:spcPts val="1800"/>
              </a:spcAft>
            </a:pPr>
            <a:r>
              <a:rPr lang="en-US" dirty="0" smtClean="0"/>
              <a:t>Packaging </a:t>
            </a:r>
            <a:r>
              <a:rPr lang="en-US" dirty="0" smtClean="0"/>
              <a:t>and signing: initially RPM and DEB 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Certification 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Documentation </a:t>
            </a:r>
          </a:p>
          <a:p>
            <a:r>
              <a:rPr lang="en-US" dirty="0" smtClean="0"/>
              <a:t>Subscription </a:t>
            </a:r>
            <a:r>
              <a:rPr lang="en-US" dirty="0" smtClean="0"/>
              <a:t>Support </a:t>
            </a:r>
            <a:r>
              <a:rPr lang="en-US" dirty="0" smtClean="0"/>
              <a:t>Contracts </a:t>
            </a:r>
            <a:r>
              <a:rPr lang="en-US" sz="2162" dirty="0" smtClean="0"/>
              <a:t>– </a:t>
            </a:r>
            <a:r>
              <a:rPr lang="en-US" sz="2162" dirty="0" smtClean="0">
                <a:hlinkClick r:id="rId3"/>
              </a:rPr>
              <a:t>leesa@renci.org</a:t>
            </a:r>
            <a:r>
              <a:rPr lang="en-US" sz="2162" dirty="0" smtClean="0"/>
              <a:t> for information </a:t>
            </a:r>
            <a:endParaRPr lang="en-US" sz="2162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HDF, HDF-EOS Workshop XV, April 17-19,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961A-A913-A64C-A153-958F4DEACEF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1155</Words>
  <Application>Microsoft Macintosh PowerPoint</Application>
  <PresentationFormat>On-screen Show (4:3)</PresentationFormat>
  <Paragraphs>161</Paragraphs>
  <Slides>13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iRODS: Interoperability in Data Management</vt:lpstr>
      <vt:lpstr>integrated Rule-Oriented Data System (iRODS)</vt:lpstr>
      <vt:lpstr>iRODS</vt:lpstr>
      <vt:lpstr>Slide 4</vt:lpstr>
      <vt:lpstr>Data Life Cycle</vt:lpstr>
      <vt:lpstr>iRODS Design Goals</vt:lpstr>
      <vt:lpstr>Interoperability</vt:lpstr>
      <vt:lpstr>Interoperability Through Microservices</vt:lpstr>
      <vt:lpstr>Interoperability Through Integration with Existing Infrastructure </vt:lpstr>
      <vt:lpstr>Integration with HDF5</vt:lpstr>
      <vt:lpstr>Integration with NetCDF </vt:lpstr>
      <vt:lpstr>iRODS for Interoperability – NASA (NCCS)</vt:lpstr>
      <vt:lpstr>E-iRODS from RENCI – the RedHat Model</vt:lpstr>
    </vt:vector>
  </TitlesOfParts>
  <Company>RENCI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 Coyle</dc:creator>
  <cp:lastModifiedBy>Leesa Brieger</cp:lastModifiedBy>
  <cp:revision>75</cp:revision>
  <dcterms:created xsi:type="dcterms:W3CDTF">2012-04-17T18:24:42Z</dcterms:created>
  <dcterms:modified xsi:type="dcterms:W3CDTF">2012-04-18T13:40:43Z</dcterms:modified>
</cp:coreProperties>
</file>