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30"/>
  </p:handoutMasterIdLst>
  <p:sldIdLst>
    <p:sldId id="256" r:id="rId2"/>
    <p:sldId id="282" r:id="rId3"/>
    <p:sldId id="257" r:id="rId4"/>
    <p:sldId id="258" r:id="rId5"/>
    <p:sldId id="259" r:id="rId6"/>
    <p:sldId id="260" r:id="rId7"/>
    <p:sldId id="280" r:id="rId8"/>
    <p:sldId id="266" r:id="rId9"/>
    <p:sldId id="262" r:id="rId10"/>
    <p:sldId id="263" r:id="rId11"/>
    <p:sldId id="283" r:id="rId12"/>
    <p:sldId id="264" r:id="rId13"/>
    <p:sldId id="294" r:id="rId14"/>
    <p:sldId id="289" r:id="rId15"/>
    <p:sldId id="267" r:id="rId16"/>
    <p:sldId id="288" r:id="rId17"/>
    <p:sldId id="295" r:id="rId18"/>
    <p:sldId id="290" r:id="rId19"/>
    <p:sldId id="292" r:id="rId20"/>
    <p:sldId id="291" r:id="rId21"/>
    <p:sldId id="296" r:id="rId22"/>
    <p:sldId id="276" r:id="rId23"/>
    <p:sldId id="277" r:id="rId24"/>
    <p:sldId id="284" r:id="rId25"/>
    <p:sldId id="293" r:id="rId26"/>
    <p:sldId id="285" r:id="rId27"/>
    <p:sldId id="286" r:id="rId28"/>
    <p:sldId id="287" r:id="rId29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gray"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264" autoAdjust="0"/>
  </p:normalViewPr>
  <p:slideViewPr>
    <p:cSldViewPr snapToGrid="0" snapToObjects="1">
      <p:cViewPr>
        <p:scale>
          <a:sx n="100" d="100"/>
          <a:sy n="100" d="100"/>
        </p:scale>
        <p:origin x="-280" y="-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09E89-824E-E742-AB8B-3FC1C6B7A345}" type="datetimeFigureOut">
              <a:rPr lang="en-US" smtClean="0"/>
              <a:t>4/17/12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3C708-0126-9846-A128-BA0063DC9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77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76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5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7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88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31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7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22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93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04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2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032A2-27C4-2E49-8E28-B5FA8DD7F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4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7D57F-EC57-6B48-823F-084DA26AD552}" type="datetimeFigureOut">
              <a:rPr lang="en-US" smtClean="0"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E0AEB-AE4B-3B40-967D-F04CF07D18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93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ircular Arrow 5"/>
          <p:cNvSpPr/>
          <p:nvPr/>
        </p:nvSpPr>
        <p:spPr>
          <a:xfrm>
            <a:off x="1371600" y="1804353"/>
            <a:ext cx="6034701" cy="4873462"/>
          </a:xfrm>
          <a:prstGeom prst="circular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539877"/>
            <a:ext cx="6400800" cy="1051481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SGT/Jeffrey Lee</a:t>
            </a:r>
          </a:p>
          <a:p>
            <a:r>
              <a:rPr lang="en-US" dirty="0" smtClean="0"/>
              <a:t>Code 615, NASA GSFC/WFF</a:t>
            </a:r>
          </a:p>
          <a:p>
            <a:r>
              <a:rPr lang="en-US" dirty="0"/>
              <a:t>HDF </a:t>
            </a:r>
            <a:r>
              <a:rPr lang="en-US" dirty="0" smtClean="0"/>
              <a:t>&amp; HDF</a:t>
            </a:r>
            <a:r>
              <a:rPr lang="en-US" dirty="0"/>
              <a:t>-</a:t>
            </a:r>
            <a:r>
              <a:rPr lang="en-US" dirty="0" smtClean="0"/>
              <a:t>EOS Workshop XV, April 17-19 2012</a:t>
            </a:r>
          </a:p>
          <a:p>
            <a:r>
              <a:rPr lang="en-US" dirty="0" err="1" smtClean="0"/>
              <a:t>jeffrey.e.lee@nasa.gov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067" y="3897217"/>
            <a:ext cx="2387600" cy="147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405" y="4241084"/>
            <a:ext cx="2387600" cy="83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312" y="414194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/>
              <a:t>Bridging </a:t>
            </a:r>
            <a:r>
              <a:rPr lang="en-US" dirty="0" err="1"/>
              <a:t>ICESat</a:t>
            </a:r>
            <a:r>
              <a:rPr lang="en-US" dirty="0"/>
              <a:t> and ICESat-2 </a:t>
            </a:r>
            <a:r>
              <a:rPr lang="en-US" dirty="0" smtClean="0"/>
              <a:t>with Standard </a:t>
            </a:r>
            <a:r>
              <a:rPr lang="en-US" dirty="0"/>
              <a:t>Data Products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041" y="2823290"/>
            <a:ext cx="1297937" cy="41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23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t="-2" b="52805"/>
          <a:stretch/>
        </p:blipFill>
        <p:spPr>
          <a:xfrm>
            <a:off x="1999117" y="2495724"/>
            <a:ext cx="4790041" cy="36576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6024893" y="1806882"/>
            <a:ext cx="822960" cy="82296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Juggling Three+ Efforts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971" y="2039064"/>
            <a:ext cx="613984" cy="378841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5721213" y="3369127"/>
            <a:ext cx="822960" cy="82296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526" y="3707352"/>
            <a:ext cx="611965" cy="19336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4951635" y="1538488"/>
            <a:ext cx="822960" cy="82296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9530" y="1831444"/>
            <a:ext cx="675231" cy="237048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5756938" y="5449338"/>
            <a:ext cx="416231" cy="41623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Picture 2" descr="SIMPL Log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791" y="5559716"/>
            <a:ext cx="312775" cy="22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6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ICESat</a:t>
            </a:r>
            <a:r>
              <a:rPr lang="en-US" dirty="0"/>
              <a:t> </a:t>
            </a:r>
            <a:r>
              <a:rPr lang="en-US" dirty="0" smtClean="0"/>
              <a:t>(GLAS) Rewind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Geoscience Laser Altimeter System (GLAS)</a:t>
            </a:r>
          </a:p>
          <a:p>
            <a:pPr lvl="1"/>
            <a:r>
              <a:rPr lang="en-US" dirty="0" smtClean="0"/>
              <a:t>Traditional Laser Altimeter</a:t>
            </a:r>
          </a:p>
          <a:p>
            <a:pPr lvl="1"/>
            <a:r>
              <a:rPr lang="en-US" dirty="0" smtClean="0"/>
              <a:t>40 shots/sec</a:t>
            </a:r>
          </a:p>
          <a:p>
            <a:r>
              <a:rPr lang="en-US" dirty="0" smtClean="0"/>
              <a:t>15 Data Product Types (</a:t>
            </a:r>
            <a:r>
              <a:rPr lang="en-US" dirty="0" err="1" smtClean="0"/>
              <a:t>GLAxx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L1 – L2A</a:t>
            </a:r>
          </a:p>
          <a:p>
            <a:pPr lvl="1"/>
            <a:r>
              <a:rPr lang="en-US" dirty="0" smtClean="0"/>
              <a:t>Fixed-record-length integer-binary</a:t>
            </a:r>
          </a:p>
          <a:p>
            <a:r>
              <a:rPr lang="en-US" dirty="0" smtClean="0"/>
              <a:t>Sparse Multi-rate Point Data</a:t>
            </a:r>
          </a:p>
          <a:p>
            <a:pPr lvl="1"/>
            <a:r>
              <a:rPr lang="en-US" dirty="0" smtClean="0"/>
              <a:t>40/sec, 1/sec, 1/4sec, 1/8sec, 1/16sec </a:t>
            </a:r>
          </a:p>
          <a:p>
            <a:pPr lvl="1"/>
            <a:r>
              <a:rPr lang="en-US" dirty="0" err="1" smtClean="0"/>
              <a:t>Lat</a:t>
            </a:r>
            <a:r>
              <a:rPr lang="en-US" dirty="0" smtClean="0"/>
              <a:t>, Lon, </a:t>
            </a:r>
            <a:r>
              <a:rPr lang="en-US" dirty="0" err="1" smtClean="0"/>
              <a:t>Elev</a:t>
            </a:r>
            <a:endParaRPr lang="en-US" dirty="0" smtClean="0"/>
          </a:p>
          <a:p>
            <a:r>
              <a:rPr lang="en-US" dirty="0" smtClean="0"/>
              <a:t>33 Releases</a:t>
            </a:r>
          </a:p>
          <a:p>
            <a:pPr lvl="1"/>
            <a:r>
              <a:rPr lang="en-US" dirty="0" smtClean="0"/>
              <a:t>Final completed this year</a:t>
            </a:r>
          </a:p>
          <a:p>
            <a:r>
              <a:rPr lang="en-US" dirty="0" smtClean="0"/>
              <a:t>7 years of campaign-mode data collection</a:t>
            </a:r>
          </a:p>
          <a:p>
            <a:r>
              <a:rPr lang="en-US" dirty="0" smtClean="0"/>
              <a:t>Returned to Earth August 30, 2010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4682" y="6274890"/>
            <a:ext cx="2790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http://</a:t>
            </a:r>
            <a:r>
              <a:rPr lang="en-US" sz="1400" dirty="0" err="1" smtClean="0"/>
              <a:t>icesat.gsfc.nasa.gov</a:t>
            </a:r>
            <a:r>
              <a:rPr lang="en-US" sz="1400" dirty="0" smtClean="0"/>
              <a:t>/</a:t>
            </a:r>
            <a:r>
              <a:rPr lang="en-US" sz="1400" dirty="0" err="1" smtClean="0"/>
              <a:t>icesat</a:t>
            </a:r>
            <a:r>
              <a:rPr lang="en-US" sz="1400" dirty="0" smtClean="0"/>
              <a:t>/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289" y="1600200"/>
            <a:ext cx="2482063" cy="15314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720" y="3426337"/>
            <a:ext cx="2936683" cy="18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34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2-04-03 at 2.02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65" y="3334072"/>
            <a:ext cx="4222313" cy="26677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ICESat-2 (ATLAS) Preview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Advanced Topographic Laser Altimeter System (ATLAS)</a:t>
            </a:r>
          </a:p>
          <a:p>
            <a:pPr lvl="1"/>
            <a:r>
              <a:rPr lang="en-US" dirty="0" smtClean="0"/>
              <a:t>Photon Counting </a:t>
            </a:r>
            <a:r>
              <a:rPr lang="en-US" dirty="0" err="1" smtClean="0"/>
              <a:t>Lidar</a:t>
            </a:r>
            <a:endParaRPr lang="en-US" dirty="0" smtClean="0"/>
          </a:p>
          <a:p>
            <a:pPr lvl="1"/>
            <a:r>
              <a:rPr lang="en-US" dirty="0" smtClean="0"/>
              <a:t>6 Beams/Tracks</a:t>
            </a:r>
          </a:p>
          <a:p>
            <a:pPr lvl="1"/>
            <a:r>
              <a:rPr lang="en-US" dirty="0" smtClean="0"/>
              <a:t>10,000 shot/sec; may average </a:t>
            </a:r>
            <a:br>
              <a:rPr lang="en-US" dirty="0" smtClean="0"/>
            </a:br>
            <a:r>
              <a:rPr lang="en-US" dirty="0" smtClean="0"/>
              <a:t>3 surface photons/shot/beam</a:t>
            </a:r>
          </a:p>
          <a:p>
            <a:r>
              <a:rPr lang="en-US" dirty="0" smtClean="0"/>
              <a:t>21 Suggested Product Types</a:t>
            </a:r>
          </a:p>
          <a:p>
            <a:pPr lvl="1"/>
            <a:r>
              <a:rPr lang="en-US" dirty="0" smtClean="0"/>
              <a:t>L1A-L4</a:t>
            </a:r>
          </a:p>
          <a:p>
            <a:pPr lvl="1"/>
            <a:r>
              <a:rPr lang="en-US" dirty="0" smtClean="0"/>
              <a:t>13 Sparse Multi-Rate Point</a:t>
            </a:r>
          </a:p>
          <a:p>
            <a:pPr lvl="1"/>
            <a:r>
              <a:rPr lang="en-US" dirty="0" smtClean="0"/>
              <a:t>8 Gridded</a:t>
            </a:r>
          </a:p>
          <a:p>
            <a:r>
              <a:rPr lang="en-US" dirty="0" smtClean="0"/>
              <a:t>Big Data!</a:t>
            </a:r>
          </a:p>
          <a:p>
            <a:pPr lvl="1"/>
            <a:r>
              <a:rPr lang="en-US" dirty="0" smtClean="0"/>
              <a:t>L0 : 80GB/Day</a:t>
            </a:r>
          </a:p>
          <a:p>
            <a:pPr lvl="1"/>
            <a:r>
              <a:rPr lang="en-US" dirty="0" smtClean="0"/>
              <a:t>Total Granules : 860GB / Day</a:t>
            </a:r>
          </a:p>
          <a:p>
            <a:r>
              <a:rPr lang="en-US" dirty="0" smtClean="0"/>
              <a:t>Launch 2016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5928" y="6274890"/>
            <a:ext cx="2949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http://</a:t>
            </a:r>
            <a:r>
              <a:rPr lang="en-US" sz="1400" dirty="0" err="1" smtClean="0"/>
              <a:t>icesat.gsfc.nasa.gov</a:t>
            </a:r>
            <a:r>
              <a:rPr lang="en-US" sz="1400" dirty="0" smtClean="0"/>
              <a:t>/icesat2/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644" y="2253554"/>
            <a:ext cx="2387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80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MABEL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7" y="1600201"/>
            <a:ext cx="8229603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Multiple Altimeter Beam Experimental </a:t>
            </a:r>
            <a:r>
              <a:rPr lang="en-US" dirty="0" err="1" smtClean="0"/>
              <a:t>Lidar</a:t>
            </a:r>
            <a:r>
              <a:rPr lang="en-US" dirty="0" smtClean="0"/>
              <a:t> (MABEL).</a:t>
            </a:r>
            <a:endParaRPr lang="en-US" dirty="0"/>
          </a:p>
          <a:p>
            <a:r>
              <a:rPr lang="en-US" dirty="0" smtClean="0"/>
              <a:t>Demonstrator instrument for ATLAS.</a:t>
            </a:r>
          </a:p>
          <a:p>
            <a:r>
              <a:rPr lang="en-US" dirty="0" smtClean="0"/>
              <a:t>Photon-counting LIDAR.</a:t>
            </a:r>
          </a:p>
          <a:p>
            <a:r>
              <a:rPr lang="en-US" dirty="0" smtClean="0"/>
              <a:t>16 Beams/Tracks for 532nm</a:t>
            </a:r>
          </a:p>
          <a:p>
            <a:r>
              <a:rPr lang="en-US" dirty="0" smtClean="0"/>
              <a:t>8 Beams/Tracks for 1064nm.</a:t>
            </a:r>
          </a:p>
          <a:p>
            <a:r>
              <a:rPr lang="en-US" dirty="0" smtClean="0"/>
              <a:t>Flies aboard ER-2 – Flying from Iceland NOW</a:t>
            </a:r>
          </a:p>
          <a:p>
            <a:r>
              <a:rPr lang="en-US" dirty="0" smtClean="0"/>
              <a:t>Average Size of 30 sec Granules</a:t>
            </a:r>
          </a:p>
          <a:p>
            <a:pPr lvl="1"/>
            <a:r>
              <a:rPr lang="en-US" dirty="0" smtClean="0"/>
              <a:t>L1A = 503 MB</a:t>
            </a:r>
          </a:p>
          <a:p>
            <a:pPr lvl="1"/>
            <a:r>
              <a:rPr lang="en-US" dirty="0" smtClean="0"/>
              <a:t>L1B = 272 MB</a:t>
            </a:r>
          </a:p>
          <a:p>
            <a:pPr lvl="1"/>
            <a:r>
              <a:rPr lang="en-US" dirty="0" smtClean="0"/>
              <a:t>L2A = 234 MB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51865" y="6274890"/>
            <a:ext cx="511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http://</a:t>
            </a:r>
            <a:r>
              <a:rPr lang="en-US" sz="1400" dirty="0" err="1" smtClean="0"/>
              <a:t>icesat.gsfc.nasa.gov</a:t>
            </a:r>
            <a:r>
              <a:rPr lang="en-US" sz="1400" dirty="0" smtClean="0"/>
              <a:t>/icesat2/data/</a:t>
            </a:r>
            <a:r>
              <a:rPr lang="en-US" sz="1400" dirty="0" err="1" smtClean="0"/>
              <a:t>mabel</a:t>
            </a:r>
            <a:r>
              <a:rPr lang="en-US" sz="1400" dirty="0" smtClean="0"/>
              <a:t>/</a:t>
            </a:r>
            <a:r>
              <a:rPr lang="en-US" sz="1400" dirty="0" err="1" smtClean="0"/>
              <a:t>mabel_docs.php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151" y="2625901"/>
            <a:ext cx="2274047" cy="718535"/>
          </a:xfrm>
          <a:prstGeom prst="rect">
            <a:avLst/>
          </a:prstGeom>
        </p:spPr>
      </p:pic>
      <p:pic>
        <p:nvPicPr>
          <p:cNvPr id="6" name="Picture 5" descr="DSC001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035" y="4781580"/>
            <a:ext cx="5027368" cy="134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403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ICESat</a:t>
            </a:r>
            <a:r>
              <a:rPr lang="en-US" dirty="0" smtClean="0"/>
              <a:t>/ICESat-2 </a:t>
            </a:r>
            <a:r>
              <a:rPr lang="en-US" dirty="0" smtClean="0"/>
              <a:t>SSDT </a:t>
            </a:r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Design products and write software for ICESat-2.</a:t>
            </a:r>
          </a:p>
          <a:p>
            <a:r>
              <a:rPr lang="en-US" dirty="0" smtClean="0"/>
              <a:t>Design products and write software</a:t>
            </a:r>
            <a:r>
              <a:rPr lang="en-US" dirty="0" smtClean="0"/>
              <a:t> </a:t>
            </a:r>
            <a:r>
              <a:rPr lang="en-US" dirty="0"/>
              <a:t>for the ICESat-2 demonstrator instrument (MABEL).</a:t>
            </a:r>
          </a:p>
          <a:p>
            <a:r>
              <a:rPr lang="en-US" dirty="0" smtClean="0"/>
              <a:t>Transform GLAS data products into something </a:t>
            </a:r>
            <a:r>
              <a:rPr lang="en-US" dirty="0" smtClean="0"/>
              <a:t>interoperable </a:t>
            </a:r>
            <a:r>
              <a:rPr lang="en-US" dirty="0" smtClean="0"/>
              <a:t>and future</a:t>
            </a:r>
            <a:r>
              <a:rPr lang="en-US" dirty="0" smtClean="0"/>
              <a:t>-friendly. (GLAS_HDF)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66617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Hmm…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three datasets are fairly similar in type:</a:t>
            </a:r>
          </a:p>
          <a:p>
            <a:pPr lvl="1"/>
            <a:r>
              <a:rPr lang="en-US" dirty="0" smtClean="0"/>
              <a:t>Sparse, irregular, multi-rate point data.</a:t>
            </a:r>
          </a:p>
          <a:p>
            <a:r>
              <a:rPr lang="en-US" dirty="0" smtClean="0"/>
              <a:t>So, let’s make the products of similar design!</a:t>
            </a:r>
            <a:endParaRPr lang="en-US" dirty="0"/>
          </a:p>
          <a:p>
            <a:r>
              <a:rPr lang="en-US" dirty="0" smtClean="0"/>
              <a:t>Benefits:</a:t>
            </a:r>
          </a:p>
          <a:p>
            <a:pPr lvl="1"/>
            <a:r>
              <a:rPr lang="en-US" dirty="0" smtClean="0"/>
              <a:t>Promotes interoperability.</a:t>
            </a:r>
          </a:p>
          <a:p>
            <a:pPr lvl="1"/>
            <a:r>
              <a:rPr lang="en-US" dirty="0" smtClean="0"/>
              <a:t>Enables natural progression of development experience.</a:t>
            </a:r>
          </a:p>
          <a:p>
            <a:pPr lvl="1"/>
            <a:r>
              <a:rPr lang="en-US" dirty="0" smtClean="0"/>
              <a:t>Enhances code reuse/enables common codebase.</a:t>
            </a:r>
          </a:p>
          <a:p>
            <a:pPr lvl="1"/>
            <a:endParaRPr lang="en-US" dirty="0"/>
          </a:p>
        </p:txBody>
      </p:sp>
      <p:pic>
        <p:nvPicPr>
          <p:cNvPr id="4" name="Picture 3" descr="LS01249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567" y="63500"/>
            <a:ext cx="1251233" cy="224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48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Do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Used </a:t>
            </a:r>
            <a:r>
              <a:rPr lang="en-US" dirty="0"/>
              <a:t>MABEL </a:t>
            </a:r>
            <a:r>
              <a:rPr lang="en-US" dirty="0" smtClean="0"/>
              <a:t>for initial </a:t>
            </a:r>
            <a:r>
              <a:rPr lang="en-US" dirty="0" smtClean="0"/>
              <a:t>product development.  Designed </a:t>
            </a:r>
            <a:r>
              <a:rPr lang="en-US" dirty="0" smtClean="0"/>
              <a:t>products in HDF5, </a:t>
            </a:r>
            <a:r>
              <a:rPr lang="en-US" dirty="0" smtClean="0"/>
              <a:t>wrote software</a:t>
            </a:r>
            <a:r>
              <a:rPr lang="en-US" dirty="0" smtClean="0"/>
              <a:t>, </a:t>
            </a:r>
            <a:r>
              <a:rPr lang="en-US" dirty="0" smtClean="0"/>
              <a:t>processed data and </a:t>
            </a:r>
            <a:r>
              <a:rPr lang="en-US" dirty="0" smtClean="0"/>
              <a:t>created 5 product releases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Are w</a:t>
            </a:r>
            <a:r>
              <a:rPr lang="en-US" dirty="0" smtClean="0"/>
              <a:t>riting transformation </a:t>
            </a:r>
            <a:r>
              <a:rPr lang="en-US" dirty="0" smtClean="0"/>
              <a:t>software and </a:t>
            </a:r>
            <a:r>
              <a:rPr lang="en-US" dirty="0" smtClean="0"/>
              <a:t>designing </a:t>
            </a:r>
            <a:r>
              <a:rPr lang="en-US" dirty="0" smtClean="0"/>
              <a:t>products for </a:t>
            </a:r>
            <a:r>
              <a:rPr lang="en-US" dirty="0" err="1"/>
              <a:t>ICESat</a:t>
            </a:r>
            <a:r>
              <a:rPr lang="en-US" dirty="0"/>
              <a:t> data (GLAS_HDF) </a:t>
            </a:r>
            <a:r>
              <a:rPr lang="en-US" dirty="0" smtClean="0"/>
              <a:t>using </a:t>
            </a:r>
            <a:r>
              <a:rPr lang="en-US" dirty="0" smtClean="0"/>
              <a:t>what learned with MABEL.</a:t>
            </a:r>
            <a:endParaRPr lang="en-US" dirty="0"/>
          </a:p>
          <a:p>
            <a:r>
              <a:rPr lang="en-US" dirty="0" smtClean="0"/>
              <a:t>Will integrate </a:t>
            </a:r>
            <a:r>
              <a:rPr lang="en-US" dirty="0" smtClean="0"/>
              <a:t>lessons learned in GLAS_HDF to improve future releases of MABEL products.</a:t>
            </a:r>
            <a:endParaRPr lang="en-US" dirty="0"/>
          </a:p>
          <a:p>
            <a:r>
              <a:rPr lang="en-US" dirty="0" smtClean="0"/>
              <a:t>Will a</a:t>
            </a:r>
            <a:r>
              <a:rPr lang="en-US" dirty="0" smtClean="0"/>
              <a:t>pply </a:t>
            </a:r>
            <a:r>
              <a:rPr lang="en-US" dirty="0"/>
              <a:t>all </a:t>
            </a:r>
            <a:r>
              <a:rPr lang="en-US" dirty="0" smtClean="0"/>
              <a:t>lessons-learned </a:t>
            </a:r>
            <a:r>
              <a:rPr lang="en-US" dirty="0"/>
              <a:t>to ICESat</a:t>
            </a:r>
            <a:r>
              <a:rPr lang="en-US" dirty="0" smtClean="0"/>
              <a:t>-2.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763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SDT Desires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SIMPLICITY : a=plot(</a:t>
            </a:r>
            <a:r>
              <a:rPr lang="en-US" dirty="0" err="1" smtClean="0"/>
              <a:t>time,elev</a:t>
            </a:r>
            <a:r>
              <a:rPr lang="en-US" dirty="0" smtClean="0"/>
              <a:t>)</a:t>
            </a:r>
          </a:p>
          <a:p>
            <a:r>
              <a:rPr lang="en-US" dirty="0" smtClean="0"/>
              <a:t>Embrace Standards (both required and desired).</a:t>
            </a:r>
            <a:endParaRPr lang="en-US" dirty="0" smtClean="0"/>
          </a:p>
          <a:p>
            <a:r>
              <a:rPr lang="en-US" dirty="0" smtClean="0"/>
              <a:t>Self-</a:t>
            </a:r>
            <a:r>
              <a:rPr lang="en-US" dirty="0"/>
              <a:t>D</a:t>
            </a:r>
            <a:r>
              <a:rPr lang="en-US" dirty="0" smtClean="0"/>
              <a:t>escribing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NetCDF4</a:t>
            </a:r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US" dirty="0"/>
              <a:t>F</a:t>
            </a:r>
            <a:r>
              <a:rPr lang="en-US" dirty="0" smtClean="0"/>
              <a:t>riendly”.</a:t>
            </a:r>
            <a:endParaRPr lang="en-US" dirty="0" smtClean="0"/>
          </a:p>
          <a:p>
            <a:r>
              <a:rPr lang="en-US" dirty="0"/>
              <a:t>L</a:t>
            </a:r>
            <a:r>
              <a:rPr lang="en-US" dirty="0" smtClean="0"/>
              <a:t>everage </a:t>
            </a:r>
            <a:r>
              <a:rPr lang="en-US" dirty="0"/>
              <a:t>E</a:t>
            </a:r>
            <a:r>
              <a:rPr lang="en-US" dirty="0" smtClean="0"/>
              <a:t>xisting </a:t>
            </a:r>
            <a:r>
              <a:rPr lang="en-US" dirty="0" smtClean="0"/>
              <a:t>GLAS </a:t>
            </a:r>
            <a:r>
              <a:rPr lang="en-US" dirty="0" smtClean="0"/>
              <a:t>Codebase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Minimize 3</a:t>
            </a:r>
            <a:r>
              <a:rPr lang="en-US" baseline="30000" dirty="0" smtClean="0"/>
              <a:t>rd</a:t>
            </a:r>
            <a:r>
              <a:rPr lang="en-US" dirty="0" smtClean="0"/>
              <a:t> </a:t>
            </a:r>
            <a:r>
              <a:rPr lang="en-US" dirty="0" smtClean="0"/>
              <a:t>Party </a:t>
            </a:r>
            <a:r>
              <a:rPr lang="en-US" dirty="0" smtClean="0"/>
              <a:t>Libraries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49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</a:t>
            </a:r>
            <a:r>
              <a:rPr lang="en-US" dirty="0" smtClean="0"/>
              <a:t>Matrix</a:t>
            </a: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617689"/>
              </p:ext>
            </p:extLst>
          </p:nvPr>
        </p:nvGraphicFramePr>
        <p:xfrm>
          <a:off x="838853" y="1417638"/>
          <a:ext cx="7558380" cy="5251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8447"/>
                <a:gridCol w="1860743"/>
                <a:gridCol w="1889595"/>
                <a:gridCol w="1889595"/>
              </a:tblGrid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Feature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GLAS_HDF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MABEL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ICESat-2</a:t>
                      </a:r>
                      <a:endParaRPr lang="en-US" sz="1800" dirty="0"/>
                    </a:p>
                  </a:txBody>
                  <a:tcPr/>
                </a:tc>
              </a:tr>
              <a:tr h="49640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File Format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HDF5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HDF5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HDF5</a:t>
                      </a:r>
                      <a:endParaRPr lang="en-US" sz="1400" dirty="0"/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Granule-level Metadata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ECHO+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ECHO+ (Initial)</a:t>
                      </a:r>
                    </a:p>
                    <a:p>
                      <a:r>
                        <a:rPr lang="en-US" sz="1400" dirty="0" smtClean="0"/>
                        <a:t>ISO-19115</a:t>
                      </a:r>
                      <a:r>
                        <a:rPr lang="en-US" sz="1400" baseline="0" dirty="0" smtClean="0"/>
                        <a:t> (Planned)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ISO 19115</a:t>
                      </a:r>
                      <a:endParaRPr lang="en-US" sz="1400" dirty="0"/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Collection DOIs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CF</a:t>
                      </a:r>
                      <a:r>
                        <a:rPr lang="en-US" sz="1400" baseline="0" dirty="0" smtClean="0"/>
                        <a:t> Conventions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Self-Describing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NetCDF4-friendly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TBD</a:t>
                      </a:r>
                      <a:endParaRPr lang="en-US" sz="1400" dirty="0"/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Granule UUIDs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TBD</a:t>
                      </a:r>
                      <a:endParaRPr lang="en-US" sz="1400" dirty="0"/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Development</a:t>
                      </a:r>
                      <a:r>
                        <a:rPr lang="en-US" sz="1400" baseline="0" dirty="0" smtClean="0"/>
                        <a:t> End Date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May 2012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TBD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TBD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616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GLAS_HDF Product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shift presentation focus to GLAS_HDF but remember there are other drivers in play…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06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HDF5 (1.8.8)</a:t>
            </a:r>
          </a:p>
          <a:p>
            <a:r>
              <a:rPr lang="en-US" dirty="0" smtClean="0"/>
              <a:t>Each parameter is a </a:t>
            </a:r>
            <a:r>
              <a:rPr lang="en-US" dirty="0" smtClean="0"/>
              <a:t>SIMPLE dataset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Simple &amp; NetCDF4-friendly.</a:t>
            </a:r>
          </a:p>
          <a:p>
            <a:pPr lvl="1"/>
            <a:r>
              <a:rPr lang="en-US" dirty="0" smtClean="0"/>
              <a:t>Allows attached parameter attributes.</a:t>
            </a:r>
          </a:p>
          <a:p>
            <a:pPr lvl="1"/>
            <a:r>
              <a:rPr lang="en-US" dirty="0" smtClean="0"/>
              <a:t>Allows user to easily read parameters they want.</a:t>
            </a:r>
          </a:p>
          <a:p>
            <a:r>
              <a:rPr lang="en-US" dirty="0" smtClean="0"/>
              <a:t>Parameters will be chunked/</a:t>
            </a:r>
            <a:r>
              <a:rPr lang="en-US" dirty="0" err="1" smtClean="0"/>
              <a:t>gzipped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This is a –must- given future data sizes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2210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Simplicity</a:t>
            </a:r>
          </a:p>
          <a:p>
            <a:r>
              <a:rPr lang="en-US" dirty="0" smtClean="0"/>
              <a:t>Multi-Rate Data</a:t>
            </a:r>
          </a:p>
          <a:p>
            <a:r>
              <a:rPr lang="en-US" dirty="0" smtClean="0"/>
              <a:t>Lots of Parameters</a:t>
            </a:r>
          </a:p>
          <a:p>
            <a:r>
              <a:rPr lang="en-US" dirty="0" smtClean="0"/>
              <a:t>Different Metadata Representations</a:t>
            </a:r>
          </a:p>
          <a:p>
            <a:r>
              <a:rPr lang="en-US" dirty="0" smtClean="0"/>
              <a:t>Provenance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324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Simplicity=Approachability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29100" y="1562756"/>
            <a:ext cx="4800600" cy="507831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pro </a:t>
            </a:r>
            <a:r>
              <a:rPr lang="en-US" sz="1200" dirty="0" err="1"/>
              <a:t>plot_elev</a:t>
            </a:r>
            <a:endParaRPr lang="en-US" sz="1200" dirty="0"/>
          </a:p>
          <a:p>
            <a:r>
              <a:rPr lang="en-US" sz="1200" dirty="0"/>
              <a:t>;</a:t>
            </a:r>
          </a:p>
          <a:p>
            <a:r>
              <a:rPr lang="en-US" sz="1200" dirty="0"/>
              <a:t>; Open the file</a:t>
            </a:r>
          </a:p>
          <a:p>
            <a:r>
              <a:rPr lang="en-US" sz="1200" dirty="0"/>
              <a:t>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f_id</a:t>
            </a:r>
            <a:r>
              <a:rPr lang="en-US" sz="1200" dirty="0"/>
              <a:t>=H5F_OPEN("GLAH06_864_2109_001_1326_3_01_0002.h5")</a:t>
            </a:r>
          </a:p>
          <a:p>
            <a:r>
              <a:rPr lang="en-US" sz="1200" dirty="0"/>
              <a:t>;</a:t>
            </a:r>
          </a:p>
          <a:p>
            <a:r>
              <a:rPr lang="en-US" sz="1200" dirty="0"/>
              <a:t>; Read Time</a:t>
            </a:r>
          </a:p>
          <a:p>
            <a:r>
              <a:rPr lang="en-US" sz="1200" dirty="0"/>
              <a:t>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time_id</a:t>
            </a:r>
            <a:r>
              <a:rPr lang="en-US" sz="1200" dirty="0"/>
              <a:t>=H5D_OPEN(</a:t>
            </a:r>
            <a:r>
              <a:rPr lang="en-US" sz="1200" dirty="0" err="1"/>
              <a:t>f_id</a:t>
            </a:r>
            <a:r>
              <a:rPr lang="en-US" sz="1200" dirty="0"/>
              <a:t>, "/Data_40HZ/Time/</a:t>
            </a:r>
            <a:r>
              <a:rPr lang="en-US" sz="1200" dirty="0" err="1"/>
              <a:t>d_UTCTime</a:t>
            </a:r>
            <a:r>
              <a:rPr lang="en-US" sz="1200" dirty="0"/>
              <a:t>")</a:t>
            </a:r>
          </a:p>
          <a:p>
            <a:r>
              <a:rPr lang="en-US" sz="1200" dirty="0"/>
              <a:t>  time=H5D_READ(</a:t>
            </a:r>
            <a:r>
              <a:rPr lang="en-US" sz="1200" dirty="0" err="1"/>
              <a:t>time_id</a:t>
            </a:r>
            <a:r>
              <a:rPr lang="en-US" sz="1200" dirty="0"/>
              <a:t>)</a:t>
            </a:r>
          </a:p>
          <a:p>
            <a:r>
              <a:rPr lang="en-US" sz="1200" dirty="0"/>
              <a:t>  H5D_CLOSE, </a:t>
            </a:r>
            <a:r>
              <a:rPr lang="en-US" sz="1200" dirty="0" err="1"/>
              <a:t>time_id</a:t>
            </a:r>
            <a:endParaRPr lang="en-US" sz="1200" dirty="0"/>
          </a:p>
          <a:p>
            <a:r>
              <a:rPr lang="en-US" sz="1200" dirty="0"/>
              <a:t>;</a:t>
            </a:r>
          </a:p>
          <a:p>
            <a:r>
              <a:rPr lang="en-US" sz="1200" dirty="0"/>
              <a:t>; Read Elevation values and the fill value attribute</a:t>
            </a:r>
          </a:p>
          <a:p>
            <a:r>
              <a:rPr lang="en-US" sz="1200" dirty="0"/>
              <a:t>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elev_id</a:t>
            </a:r>
            <a:r>
              <a:rPr lang="en-US" sz="1200" dirty="0"/>
              <a:t>=H5D_OPEN(</a:t>
            </a:r>
            <a:r>
              <a:rPr lang="en-US" sz="1200" dirty="0" err="1"/>
              <a:t>f_id</a:t>
            </a:r>
            <a:r>
              <a:rPr lang="en-US" sz="1200" dirty="0"/>
              <a:t>, "/Data_40HZ/</a:t>
            </a:r>
            <a:r>
              <a:rPr lang="en-US" sz="1200" dirty="0" err="1"/>
              <a:t>Elevation_Surfaces</a:t>
            </a:r>
            <a:r>
              <a:rPr lang="en-US" sz="1200" dirty="0"/>
              <a:t>/</a:t>
            </a:r>
            <a:r>
              <a:rPr lang="en-US" sz="1200" dirty="0" err="1"/>
              <a:t>d_elev</a:t>
            </a:r>
            <a:r>
              <a:rPr lang="en-US" sz="1200" dirty="0"/>
              <a:t>")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elev</a:t>
            </a:r>
            <a:r>
              <a:rPr lang="en-US" sz="1200" dirty="0"/>
              <a:t>=H5D_READ(</a:t>
            </a:r>
            <a:r>
              <a:rPr lang="en-US" sz="1200" dirty="0" err="1"/>
              <a:t>elev_id</a:t>
            </a:r>
            <a:r>
              <a:rPr lang="en-US" sz="1200" dirty="0"/>
              <a:t>)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at_id</a:t>
            </a:r>
            <a:r>
              <a:rPr lang="en-US" sz="1200" dirty="0"/>
              <a:t>=H5A_OPEN_NAME(</a:t>
            </a:r>
            <a:r>
              <a:rPr lang="en-US" sz="1200" dirty="0" err="1"/>
              <a:t>elev_id</a:t>
            </a:r>
            <a:r>
              <a:rPr lang="en-US" sz="1200" dirty="0"/>
              <a:t>, "_</a:t>
            </a:r>
            <a:r>
              <a:rPr lang="en-US" sz="1200" dirty="0" err="1"/>
              <a:t>FillValue</a:t>
            </a:r>
            <a:r>
              <a:rPr lang="en-US" sz="1200" dirty="0"/>
              <a:t>")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bad_val</a:t>
            </a:r>
            <a:r>
              <a:rPr lang="en-US" sz="1200" dirty="0"/>
              <a:t>=H5A_READ(</a:t>
            </a:r>
            <a:r>
              <a:rPr lang="en-US" sz="1200" dirty="0" err="1"/>
              <a:t>at_id</a:t>
            </a:r>
            <a:r>
              <a:rPr lang="en-US" sz="1200" dirty="0"/>
              <a:t>)</a:t>
            </a:r>
          </a:p>
          <a:p>
            <a:r>
              <a:rPr lang="en-US" sz="1200" dirty="0"/>
              <a:t>  H5A_CLOSE, </a:t>
            </a:r>
            <a:r>
              <a:rPr lang="en-US" sz="1200" dirty="0" err="1"/>
              <a:t>at_id</a:t>
            </a:r>
            <a:endParaRPr lang="en-US" sz="1200" dirty="0"/>
          </a:p>
          <a:p>
            <a:r>
              <a:rPr lang="en-US" sz="1200" dirty="0"/>
              <a:t>  H5D_CLOSE, </a:t>
            </a:r>
            <a:r>
              <a:rPr lang="en-US" sz="1200" dirty="0" err="1"/>
              <a:t>elev_id</a:t>
            </a:r>
            <a:endParaRPr lang="en-US" sz="1200" dirty="0"/>
          </a:p>
          <a:p>
            <a:r>
              <a:rPr lang="en-US" sz="1200" dirty="0"/>
              <a:t>;</a:t>
            </a:r>
          </a:p>
          <a:p>
            <a:r>
              <a:rPr lang="en-US" sz="1200" dirty="0"/>
              <a:t>; Plot the good data</a:t>
            </a:r>
          </a:p>
          <a:p>
            <a:r>
              <a:rPr lang="en-US" sz="1200" dirty="0"/>
              <a:t>;</a:t>
            </a:r>
          </a:p>
          <a:p>
            <a:r>
              <a:rPr lang="en-US" sz="1200" dirty="0"/>
              <a:t>  good=where(</a:t>
            </a:r>
            <a:r>
              <a:rPr lang="en-US" sz="1200" dirty="0" err="1"/>
              <a:t>elev</a:t>
            </a:r>
            <a:r>
              <a:rPr lang="en-US" sz="1200" dirty="0"/>
              <a:t> ne </a:t>
            </a:r>
            <a:r>
              <a:rPr lang="en-US" sz="1200" dirty="0" err="1"/>
              <a:t>bad_val</a:t>
            </a:r>
            <a:r>
              <a:rPr lang="en-US" sz="1200" dirty="0"/>
              <a:t>[0])</a:t>
            </a:r>
          </a:p>
          <a:p>
            <a:r>
              <a:rPr lang="en-US" sz="1200" dirty="0"/>
              <a:t>  a=plot(time[good]-time[0], </a:t>
            </a:r>
            <a:r>
              <a:rPr lang="en-US" sz="1200" dirty="0" err="1"/>
              <a:t>elev</a:t>
            </a:r>
            <a:r>
              <a:rPr lang="en-US" sz="1200" dirty="0"/>
              <a:t>[good])</a:t>
            </a:r>
          </a:p>
          <a:p>
            <a:r>
              <a:rPr lang="en-US" sz="1200" dirty="0"/>
              <a:t>  H5F_CLOSE, </a:t>
            </a:r>
            <a:r>
              <a:rPr lang="en-US" sz="1200" dirty="0" err="1"/>
              <a:t>f_id</a:t>
            </a:r>
            <a:endParaRPr lang="en-US" sz="1200" dirty="0"/>
          </a:p>
          <a:p>
            <a:r>
              <a:rPr lang="en-US" sz="1200" dirty="0" smtClean="0"/>
              <a:t>end</a:t>
            </a:r>
            <a:endParaRPr lang="en-US" sz="1200" dirty="0"/>
          </a:p>
        </p:txBody>
      </p:sp>
      <p:pic>
        <p:nvPicPr>
          <p:cNvPr id="5" name="Picture 4" descr="Screen Shot 2012-04-11 at 8.03.3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192158"/>
            <a:ext cx="3200400" cy="24489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1562756"/>
            <a:ext cx="3403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 smtClean="0"/>
              <a:t>Ungridded</a:t>
            </a:r>
            <a:r>
              <a:rPr lang="en-US" dirty="0" smtClean="0"/>
              <a:t>=No Tool Support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So, make coding easy.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15 lines of code plots elevation (the primary data parameter).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562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Rate Group – A solution for multi-rate data.</a:t>
            </a:r>
          </a:p>
          <a:p>
            <a:pPr lvl="1"/>
            <a:r>
              <a:rPr lang="en-US" dirty="0" smtClean="0"/>
              <a:t>All Data of a particular rate are bundled into a top-level “rate” group.  Each rate group has an associated time parameter with a 1-to-1 array index correspondence.</a:t>
            </a:r>
          </a:p>
          <a:p>
            <a:pPr lvl="1"/>
            <a:r>
              <a:rPr lang="en-US" dirty="0" smtClean="0"/>
              <a:t>Yes, time is repeated, but is simpler than indexing and allows for “a=plot(</a:t>
            </a:r>
            <a:r>
              <a:rPr lang="en-US" dirty="0" err="1" smtClean="0"/>
              <a:t>x,y</a:t>
            </a:r>
            <a:r>
              <a:rPr lang="en-US" dirty="0" smtClean="0"/>
              <a:t>)”.</a:t>
            </a:r>
          </a:p>
          <a:p>
            <a:r>
              <a:rPr lang="en-US" dirty="0"/>
              <a:t>Data are </a:t>
            </a:r>
            <a:r>
              <a:rPr lang="en-US" dirty="0" smtClean="0"/>
              <a:t>further grouped </a:t>
            </a:r>
            <a:r>
              <a:rPr lang="en-US" dirty="0"/>
              <a:t>logically per </a:t>
            </a:r>
            <a:r>
              <a:rPr lang="en-US" dirty="0" smtClean="0"/>
              <a:t>discipline.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99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Grouping/CF Attributes</a:t>
            </a:r>
            <a:endParaRPr lang="en-US" dirty="0"/>
          </a:p>
        </p:txBody>
      </p:sp>
      <p:pic>
        <p:nvPicPr>
          <p:cNvPr id="6" name="Picture 5" descr="Screen Shot 2012-04-11 at 2.27.4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3" b="80"/>
          <a:stretch/>
        </p:blipFill>
        <p:spPr>
          <a:xfrm>
            <a:off x="457200" y="1417638"/>
            <a:ext cx="4655156" cy="45262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 descr="Screen Shot 2012-04-11 at 2.28.09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0" b="14996"/>
          <a:stretch/>
        </p:blipFill>
        <p:spPr>
          <a:xfrm>
            <a:off x="3982504" y="2427028"/>
            <a:ext cx="4704296" cy="3941064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4186265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Primarily on Content, Not Presentation</a:t>
            </a:r>
          </a:p>
          <a:p>
            <a:pPr lvl="1"/>
            <a:r>
              <a:rPr lang="en-US" dirty="0" smtClean="0"/>
              <a:t>Presentation can be external transformation, but only with identifiable content.</a:t>
            </a:r>
          </a:p>
          <a:p>
            <a:r>
              <a:rPr lang="en-US" dirty="0" smtClean="0"/>
              <a:t>Methods of Storage</a:t>
            </a:r>
          </a:p>
          <a:p>
            <a:pPr lvl="1"/>
            <a:r>
              <a:rPr lang="en-US" dirty="0" smtClean="0"/>
              <a:t>Global Attributes</a:t>
            </a:r>
          </a:p>
          <a:p>
            <a:pPr lvl="1"/>
            <a:r>
              <a:rPr lang="en-US" dirty="0" smtClean="0"/>
              <a:t>Grouped Datasets</a:t>
            </a:r>
          </a:p>
          <a:p>
            <a:pPr lvl="1"/>
            <a:r>
              <a:rPr lang="en-US" dirty="0" smtClean="0"/>
              <a:t>Grouped Attributes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252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Metadata: Global Attributes</a:t>
            </a:r>
            <a:endParaRPr lang="en-US" dirty="0"/>
          </a:p>
        </p:txBody>
      </p:sp>
      <p:pic>
        <p:nvPicPr>
          <p:cNvPr id="8" name="Picture 7" descr="Screen Shot 2012-04-17 at 5.49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33538"/>
            <a:ext cx="8210168" cy="4405179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85127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OR… Metadata : Grouped Datasets</a:t>
            </a:r>
            <a:endParaRPr lang="en-US" dirty="0"/>
          </a:p>
        </p:txBody>
      </p:sp>
      <p:pic>
        <p:nvPicPr>
          <p:cNvPr id="4" name="Picture 3" descr="Screen Shot 2012-04-17 at 5.50.5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701800"/>
            <a:ext cx="8167688" cy="285750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798742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Or… Metadata : Grouped Attributes</a:t>
            </a:r>
            <a:endParaRPr lang="en-US" dirty="0"/>
          </a:p>
        </p:txBody>
      </p:sp>
      <p:pic>
        <p:nvPicPr>
          <p:cNvPr id="4" name="Picture 3" descr="Screen Shot 2012-04-17 at 5.52.5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1800"/>
            <a:ext cx="1692044" cy="393700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5" name="Picture 4" descr="Screen Shot 2012-04-17 at 5.51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691" y="1701800"/>
            <a:ext cx="6126109" cy="393700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71602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181101"/>
            <a:ext cx="8102600" cy="83819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GLAS_HDF is a “transformation” process.</a:t>
            </a:r>
          </a:p>
        </p:txBody>
      </p:sp>
      <p:pic>
        <p:nvPicPr>
          <p:cNvPr id="4" name="Picture 3" descr="Screen Shot 2012-04-17 at 8.47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29" y="2019300"/>
            <a:ext cx="5896571" cy="421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7500" y="2438400"/>
            <a:ext cx="25019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We want to preserve processing information from the process that created the original GLAS file</a:t>
            </a:r>
            <a:r>
              <a:rPr lang="en-US" dirty="0" smtClean="0"/>
              <a:t>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This is a placeholder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What is the right way?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57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GLAS data consists of 15 products with a total of over 2000 parameters.</a:t>
            </a:r>
          </a:p>
          <a:p>
            <a:r>
              <a:rPr lang="en-US" dirty="0" smtClean="0"/>
              <a:t>That’s a lot of code to write!</a:t>
            </a:r>
          </a:p>
          <a:p>
            <a:r>
              <a:rPr lang="en-US" dirty="0" smtClean="0"/>
              <a:t>We can read the integer-binary with existing </a:t>
            </a:r>
            <a:r>
              <a:rPr lang="en-US" dirty="0" smtClean="0"/>
              <a:t>routines</a:t>
            </a:r>
            <a:endParaRPr lang="en-US" dirty="0" smtClean="0"/>
          </a:p>
          <a:p>
            <a:r>
              <a:rPr lang="en-US" dirty="0"/>
              <a:t>MABEL development revealed </a:t>
            </a:r>
            <a:r>
              <a:rPr lang="en-US" dirty="0" smtClean="0"/>
              <a:t>that product </a:t>
            </a:r>
            <a:r>
              <a:rPr lang="en-US" dirty="0" smtClean="0"/>
              <a:t>development shares </a:t>
            </a:r>
            <a:r>
              <a:rPr lang="en-US" dirty="0" smtClean="0"/>
              <a:t>a </a:t>
            </a:r>
            <a:r>
              <a:rPr lang="en-US" dirty="0"/>
              <a:t>significant amount of coding constructs.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93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 Work</a:t>
            </a:r>
          </a:p>
          <a:p>
            <a:pPr lvl="1"/>
            <a:r>
              <a:rPr lang="en-US" dirty="0" smtClean="0"/>
              <a:t>Export </a:t>
            </a:r>
            <a:r>
              <a:rPr lang="en-US" dirty="0" err="1" smtClean="0"/>
              <a:t>cf</a:t>
            </a:r>
            <a:r>
              <a:rPr lang="en-US" dirty="0" smtClean="0"/>
              <a:t>-style parameter metadata from existing data dictionary into text-based </a:t>
            </a:r>
            <a:r>
              <a:rPr lang="en-US" dirty="0" err="1" smtClean="0"/>
              <a:t>product_spec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Massage the </a:t>
            </a:r>
            <a:r>
              <a:rPr lang="en-US" dirty="0" err="1" smtClean="0"/>
              <a:t>product_spec</a:t>
            </a:r>
            <a:r>
              <a:rPr lang="en-US" dirty="0" smtClean="0"/>
              <a:t> to add rate/logical grouping.</a:t>
            </a:r>
          </a:p>
          <a:p>
            <a:r>
              <a:rPr lang="en-US" dirty="0" smtClean="0"/>
              <a:t>Code Generation</a:t>
            </a:r>
          </a:p>
          <a:p>
            <a:pPr lvl="1"/>
            <a:r>
              <a:rPr lang="en-US" dirty="0" smtClean="0"/>
              <a:t>Feed the </a:t>
            </a:r>
            <a:r>
              <a:rPr lang="en-US" dirty="0" err="1" smtClean="0"/>
              <a:t>product_spec</a:t>
            </a:r>
            <a:r>
              <a:rPr lang="en-US" dirty="0" smtClean="0"/>
              <a:t> into </a:t>
            </a:r>
            <a:r>
              <a:rPr lang="en-US" dirty="0" smtClean="0"/>
              <a:t>a code generator </a:t>
            </a:r>
            <a:r>
              <a:rPr lang="en-US" dirty="0" smtClean="0"/>
              <a:t>to generate Fortran90 product </a:t>
            </a:r>
            <a:r>
              <a:rPr lang="en-US" dirty="0" smtClean="0"/>
              <a:t>code.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558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gla_codegen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Internal-quality “evolutionary” code generator.</a:t>
            </a:r>
          </a:p>
          <a:p>
            <a:r>
              <a:rPr lang="en-US" dirty="0" smtClean="0"/>
              <a:t>Written in Fortran90; writes Fortran90 code.</a:t>
            </a:r>
          </a:p>
          <a:p>
            <a:r>
              <a:rPr lang="en-US" dirty="0" smtClean="0"/>
              <a:t>Calls SDT library routines &amp; HDF5 library.</a:t>
            </a:r>
          </a:p>
          <a:p>
            <a:r>
              <a:rPr lang="en-US" dirty="0" smtClean="0"/>
              <a:t>Writes modular API code based on input </a:t>
            </a:r>
            <a:r>
              <a:rPr lang="en-US" dirty="0" err="1" smtClean="0"/>
              <a:t>product_spec</a:t>
            </a:r>
            <a:r>
              <a:rPr lang="en-US" dirty="0" smtClean="0"/>
              <a:t>.</a:t>
            </a:r>
          </a:p>
          <a:p>
            <a:r>
              <a:rPr lang="en-US" dirty="0" smtClean="0"/>
              <a:t>Is Rate</a:t>
            </a:r>
            <a:r>
              <a:rPr lang="en-US" dirty="0"/>
              <a:t> </a:t>
            </a:r>
            <a:r>
              <a:rPr lang="en-US" dirty="0" smtClean="0"/>
              <a:t>&amp; Logical Group oriented.</a:t>
            </a:r>
          </a:p>
          <a:p>
            <a:r>
              <a:rPr lang="en-US" dirty="0" smtClean="0"/>
              <a:t>Handles:</a:t>
            </a:r>
          </a:p>
          <a:p>
            <a:pPr lvl="1"/>
            <a:r>
              <a:rPr lang="en-US" dirty="0" smtClean="0"/>
              <a:t>Limited </a:t>
            </a:r>
            <a:r>
              <a:rPr lang="en-US" dirty="0" err="1" smtClean="0"/>
              <a:t>datatypes</a:t>
            </a:r>
            <a:endParaRPr lang="en-US" dirty="0"/>
          </a:p>
          <a:p>
            <a:pPr lvl="1"/>
            <a:r>
              <a:rPr lang="en-US" dirty="0" smtClean="0"/>
              <a:t>Up to rank=2 arrays</a:t>
            </a:r>
          </a:p>
          <a:p>
            <a:pPr lvl="1"/>
            <a:r>
              <a:rPr lang="en-US" dirty="0" smtClean="0"/>
              <a:t>CF attributes</a:t>
            </a:r>
          </a:p>
          <a:p>
            <a:pPr lvl="1"/>
            <a:r>
              <a:rPr lang="en-US" dirty="0" smtClean="0"/>
              <a:t>Basic granule-level metadata</a:t>
            </a:r>
          </a:p>
          <a:p>
            <a:pPr lvl="1"/>
            <a:r>
              <a:rPr lang="en-US" dirty="0" smtClean="0"/>
              <a:t>Chunking, </a:t>
            </a:r>
            <a:r>
              <a:rPr lang="en-US" dirty="0" err="1" smtClean="0"/>
              <a:t>gzip</a:t>
            </a:r>
            <a:r>
              <a:rPr lang="en-US" dirty="0" smtClean="0"/>
              <a:t> compression</a:t>
            </a:r>
          </a:p>
          <a:p>
            <a:pPr lvl="1"/>
            <a:r>
              <a:rPr lang="en-US" dirty="0" smtClean="0"/>
              <a:t>HTML data dictionary generation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291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Product Spec</a:t>
            </a:r>
            <a:endParaRPr lang="en-US" dirty="0"/>
          </a:p>
        </p:txBody>
      </p:sp>
      <p:pic>
        <p:nvPicPr>
          <p:cNvPr id="4" name="Picture 3" descr="Screen Shot 2012-04-17 at 6.04.59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19" r="4356" b="42"/>
          <a:stretch/>
        </p:blipFill>
        <p:spPr>
          <a:xfrm>
            <a:off x="438361" y="1574800"/>
            <a:ext cx="8248439" cy="426059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278673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 : Generated </a:t>
            </a:r>
            <a:r>
              <a:rPr lang="en-US" dirty="0" smtClean="0"/>
              <a:t>Product API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938406"/>
              </p:ext>
            </p:extLst>
          </p:nvPr>
        </p:nvGraphicFramePr>
        <p:xfrm>
          <a:off x="2338719" y="1417639"/>
          <a:ext cx="4560195" cy="5037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9203"/>
                <a:gridCol w="3080992"/>
              </a:tblGrid>
              <a:tr h="433874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Module</a:t>
                      </a:r>
                      <a:endParaRPr lang="en-US" sz="1500" dirty="0"/>
                    </a:p>
                  </a:txBody>
                  <a:tcPr marL="75843" marR="75843" marT="37921" marB="37921"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Functionality</a:t>
                      </a:r>
                      <a:endParaRPr lang="en-US" sz="1500" dirty="0"/>
                    </a:p>
                  </a:txBody>
                  <a:tcPr marL="75843" marR="75843" marT="37921" marB="37921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err="1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init</a:t>
                      </a:r>
                      <a:r>
                        <a:rPr lang="en-US" sz="1000" dirty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_</a:t>
                      </a: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Initializes the data structure for the group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allocate_</a:t>
                      </a: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Allocates the data buffer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err="1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deallocate</a:t>
                      </a:r>
                      <a:r>
                        <a:rPr lang="en-US" sz="1000" dirty="0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_</a:t>
                      </a:r>
                      <a:endParaRPr lang="en-US" sz="1000" dirty="0">
                        <a:effectLst/>
                        <a:latin typeface="Palatino"/>
                        <a:ea typeface="ＭＳ 明朝"/>
                        <a:cs typeface="Times New Roman"/>
                      </a:endParaRP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err="1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Deallocates</a:t>
                      </a:r>
                      <a:r>
                        <a:rPr lang="en-US" sz="1000" dirty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 the data buffer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h5_create_</a:t>
                      </a: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Creates group and initializes for writing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h5_init_</a:t>
                      </a: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Initializes the HDF5 data structures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h5_open_</a:t>
                      </a: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Opens group and reads parameter attributes</a:t>
                      </a:r>
                    </a:p>
                  </a:txBody>
                  <a:tcPr marL="56883" marR="56883" marT="0" marB="0"/>
                </a:tc>
              </a:tr>
              <a:tr h="29718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h5_close_</a:t>
                      </a: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Closes group and any open spaces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h5_read_chunk_</a:t>
                      </a:r>
                      <a:endParaRPr lang="en-US" sz="1000" dirty="0">
                        <a:effectLst/>
                        <a:latin typeface="Palatino"/>
                        <a:ea typeface="ＭＳ 明朝"/>
                        <a:cs typeface="Times New Roman"/>
                      </a:endParaRP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Reads a chunk of data from file to memory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h5_write_chunk_</a:t>
                      </a:r>
                      <a:endParaRPr lang="en-US" sz="1000" dirty="0">
                        <a:effectLst/>
                        <a:latin typeface="Palatino"/>
                        <a:ea typeface="ＭＳ 明朝"/>
                        <a:cs typeface="Times New Roman"/>
                      </a:endParaRP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Writes a chunk of data from memory to HDF file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err="1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print_attr</a:t>
                      </a:r>
                      <a:r>
                        <a:rPr lang="en-US" sz="1000" dirty="0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_</a:t>
                      </a:r>
                      <a:endParaRPr lang="en-US" sz="1000" dirty="0">
                        <a:effectLst/>
                        <a:latin typeface="Palatino"/>
                        <a:ea typeface="ＭＳ 明朝"/>
                        <a:cs typeface="Times New Roman"/>
                      </a:endParaRP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Prints parameter attributes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err="1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print_data</a:t>
                      </a:r>
                      <a:r>
                        <a:rPr lang="en-US" sz="1000" dirty="0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_</a:t>
                      </a:r>
                      <a:endParaRPr lang="en-US" sz="1000" dirty="0">
                        <a:effectLst/>
                        <a:latin typeface="Palatino"/>
                        <a:ea typeface="ＭＳ 明朝"/>
                        <a:cs typeface="Times New Roman"/>
                      </a:endParaRP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Prints parameter data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err="1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print_head</a:t>
                      </a:r>
                      <a:r>
                        <a:rPr lang="en-US" sz="1000" dirty="0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_</a:t>
                      </a:r>
                      <a:endParaRPr lang="en-US" sz="1000" dirty="0">
                        <a:effectLst/>
                        <a:latin typeface="Palatino"/>
                        <a:ea typeface="ＭＳ 明朝"/>
                        <a:cs typeface="Times New Roman"/>
                      </a:endParaRP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Prints parameter headings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err="1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print_data_dict</a:t>
                      </a:r>
                      <a:r>
                        <a:rPr lang="en-US" sz="1000" dirty="0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_</a:t>
                      </a:r>
                      <a:endParaRPr lang="en-US" sz="1000" dirty="0">
                        <a:effectLst/>
                        <a:latin typeface="Palatino"/>
                        <a:ea typeface="ＭＳ 明朝"/>
                        <a:cs typeface="Times New Roman"/>
                      </a:endParaRP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Prints structure for DD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sync_</a:t>
                      </a:r>
                      <a:endParaRPr lang="en-US" sz="1000" dirty="0">
                        <a:effectLst/>
                        <a:latin typeface="Palatino"/>
                        <a:ea typeface="ＭＳ 明朝"/>
                        <a:cs typeface="Times New Roman"/>
                      </a:endParaRP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Synchronizes group with time</a:t>
                      </a:r>
                    </a:p>
                  </a:txBody>
                  <a:tcPr marL="56883" marR="56883" marT="0" marB="0"/>
                </a:tc>
              </a:tr>
              <a:tr h="30758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h5_set_ds_</a:t>
                      </a:r>
                      <a:endParaRPr lang="en-US" sz="1000" dirty="0">
                        <a:effectLst/>
                        <a:latin typeface="Palatino"/>
                        <a:ea typeface="ＭＳ 明朝"/>
                        <a:cs typeface="Times New Roman"/>
                      </a:endParaRPr>
                    </a:p>
                  </a:txBody>
                  <a:tcPr marL="56883" marR="568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Palatino"/>
                          <a:ea typeface="ＭＳ 明朝"/>
                          <a:cs typeface="Times New Roman"/>
                        </a:rPr>
                        <a:t>Sets parameter dimensional scales</a:t>
                      </a:r>
                    </a:p>
                  </a:txBody>
                  <a:tcPr marL="56883" marR="5688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348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Generated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GLAH06 Example:</a:t>
            </a:r>
          </a:p>
          <a:p>
            <a:pPr lvl="1"/>
            <a:r>
              <a:rPr lang="en-US" dirty="0" smtClean="0"/>
              <a:t>Read 193 lines of product description</a:t>
            </a:r>
          </a:p>
          <a:p>
            <a:pPr lvl="1"/>
            <a:r>
              <a:rPr lang="en-US" dirty="0" smtClean="0"/>
              <a:t>Wrote 21K lines of code to instantiate the API.</a:t>
            </a:r>
          </a:p>
          <a:p>
            <a:pPr lvl="1"/>
            <a:r>
              <a:rPr lang="en-US" dirty="0" smtClean="0"/>
              <a:t>Pre</a:t>
            </a:r>
            <a:r>
              <a:rPr lang="en-US" dirty="0" smtClean="0"/>
              <a:t>-existing code </a:t>
            </a:r>
            <a:r>
              <a:rPr lang="en-US" dirty="0" smtClean="0"/>
              <a:t>+ APID </a:t>
            </a:r>
            <a:r>
              <a:rPr lang="en-US" dirty="0" smtClean="0"/>
              <a:t>provides over 90% of the code required for the transformation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8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800" dirty="0" smtClean="0"/>
              <a:t>Thank You.</a:t>
            </a:r>
          </a:p>
          <a:p>
            <a:pPr marL="0" indent="0" algn="ctr">
              <a:buNone/>
            </a:pPr>
            <a:r>
              <a:rPr lang="en-US" dirty="0" smtClean="0"/>
              <a:t>Comments, Suggestions, Corrections?</a:t>
            </a:r>
          </a:p>
          <a:p>
            <a:pPr marL="0" indent="0" algn="ctr">
              <a:buNone/>
            </a:pPr>
            <a:r>
              <a:rPr lang="en-US" dirty="0" err="1" smtClean="0"/>
              <a:t>Jeffrey.e.lee@nasa.gov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033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2716</TotalTime>
  <Words>1274</Words>
  <Application>Microsoft Macintosh PowerPoint</Application>
  <PresentationFormat>On-screen Show (4:3)</PresentationFormat>
  <Paragraphs>249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Bridging ICESat and ICESat-2 with Standard Data Products</vt:lpstr>
      <vt:lpstr>Juggling Three+ Efforts</vt:lpstr>
      <vt:lpstr>ICESat (GLAS) Rewind</vt:lpstr>
      <vt:lpstr>ICESat-2 (ATLAS) Preview</vt:lpstr>
      <vt:lpstr>MABEL Review</vt:lpstr>
      <vt:lpstr>ICESat/ICESat-2 SSDT Goals</vt:lpstr>
      <vt:lpstr>Hmm…</vt:lpstr>
      <vt:lpstr>How Do We Do This?</vt:lpstr>
      <vt:lpstr>SDT Desires</vt:lpstr>
      <vt:lpstr>Implementation Matrix </vt:lpstr>
      <vt:lpstr>GLAS_HDF Product Definition</vt:lpstr>
      <vt:lpstr>Technical Design</vt:lpstr>
      <vt:lpstr>Product Challenges</vt:lpstr>
      <vt:lpstr>Simplicity=Approachability</vt:lpstr>
      <vt:lpstr>Logical Design</vt:lpstr>
      <vt:lpstr>Grouping/CF Attributes</vt:lpstr>
      <vt:lpstr>Metadata</vt:lpstr>
      <vt:lpstr>Metadata: Global Attributes</vt:lpstr>
      <vt:lpstr>OR… Metadata : Grouped Datasets</vt:lpstr>
      <vt:lpstr>Or… Metadata : Grouped Attributes</vt:lpstr>
      <vt:lpstr>Provenance</vt:lpstr>
      <vt:lpstr>Development Challenge</vt:lpstr>
      <vt:lpstr>Workflow</vt:lpstr>
      <vt:lpstr>gla_codegen</vt:lpstr>
      <vt:lpstr>Input Product Spec</vt:lpstr>
      <vt:lpstr>Output : Generated Product API</vt:lpstr>
      <vt:lpstr>Generated Code</vt:lpstr>
      <vt:lpstr>The Poster</vt:lpstr>
    </vt:vector>
  </TitlesOfParts>
  <Company>SGT/NASA GSFC/WFF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Bridging ICESat and ICESat-2 Standard Data Products</dc:title>
  <dc:creator>Jeffrey Lee</dc:creator>
  <cp:lastModifiedBy>Jeffrey Lee</cp:lastModifiedBy>
  <cp:revision>68</cp:revision>
  <cp:lastPrinted>2012-04-16T15:49:51Z</cp:lastPrinted>
  <dcterms:created xsi:type="dcterms:W3CDTF">2012-04-02T18:38:28Z</dcterms:created>
  <dcterms:modified xsi:type="dcterms:W3CDTF">2012-04-18T01:11:00Z</dcterms:modified>
</cp:coreProperties>
</file>