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tags/tag122.xml" ContentType="application/vnd.openxmlformats-officedocument.presentationml.tags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Override PartName="/ppt/tags/tag96.xml" ContentType="application/vnd.openxmlformats-officedocument.presentationml.tags+xml"/>
  <Override PartName="/ppt/tags/tag100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85.xml" ContentType="application/vnd.openxmlformats-officedocument.presentationml.tag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92.xml" ContentType="application/vnd.openxmlformats-officedocument.presentationml.tags+xml"/>
  <Override PartName="/docProps/custom.xml" ContentType="application/vnd.openxmlformats-officedocument.custom-propertie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09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notesSlides/notesSlide7.xml" ContentType="application/vnd.openxmlformats-officedocument.presentationml.notesSlide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tags/tag105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presProps.xml" ContentType="application/vnd.openxmlformats-officedocument.presentationml.presProp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130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68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64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53.xml" ContentType="application/vnd.openxmlformats-officedocument.presentationml.tags+xml"/>
  <Override PartName="/ppt/tags/tag71.xml" ContentType="application/vnd.openxmlformats-officedocument.presentationml.tags+xml"/>
  <Override PartName="/ppt/notesSlides/notesSlide8.xml" ContentType="application/vnd.openxmlformats-officedocument.presentationml.notesSlide+xml"/>
  <Override PartName="/ppt/tags/tag128.xml" ContentType="application/vnd.openxmlformats-officedocument.presentationml.tags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handoutMasters/handoutMaster1.xml" ContentType="application/vnd.openxmlformats-officedocument.presentationml.handoutMaster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tags/tag106.xml" ContentType="application/vnd.openxmlformats-officedocument.presentationml.tags+xml"/>
  <Override PartName="/ppt/tags/tag124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31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tags/tag120.xml" ContentType="application/vnd.openxmlformats-officedocument.presentationml.tags+xml"/>
  <Override PartName="/ppt/slides/slide2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notesSlides/notesSlide9.xml" ContentType="application/vnd.openxmlformats-officedocument.presentationml.notesSlide+xml"/>
  <Override PartName="/ppt/tags/tag90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notesSlides/notesSlide10.xml" ContentType="application/vnd.openxmlformats-officedocument.presentationml.notesSlide+xml"/>
  <Override PartName="/ppt/tags/tag107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103.xml" ContentType="application/vnd.openxmlformats-officedocument.presentationml.tags+xml"/>
  <Override PartName="/ppt/tags/tag132.xml" ContentType="application/vnd.openxmlformats-officedocument.presentationml.tags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tags/tag3.xml" ContentType="application/vnd.openxmlformats-officedocument.presentationml.tags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slideLayouts/slideLayout12.xml" ContentType="application/vnd.openxmlformats-officedocument.presentationml.slideLayout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notesSlides/notesSlide11.xml" ContentType="application/vnd.openxmlformats-officedocument.presentationml.notesSlide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notesSlides/notesSlide6.xml" ContentType="application/vnd.openxmlformats-officedocument.presentationml.notesSlide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7"/>
  </p:notesMasterIdLst>
  <p:handoutMasterIdLst>
    <p:handoutMasterId r:id="rId18"/>
  </p:handoutMasterIdLst>
  <p:sldIdLst>
    <p:sldId id="336" r:id="rId2"/>
    <p:sldId id="360" r:id="rId3"/>
    <p:sldId id="377" r:id="rId4"/>
    <p:sldId id="379" r:id="rId5"/>
    <p:sldId id="380" r:id="rId6"/>
    <p:sldId id="381" r:id="rId7"/>
    <p:sldId id="337" r:id="rId8"/>
    <p:sldId id="338" r:id="rId9"/>
    <p:sldId id="339" r:id="rId10"/>
    <p:sldId id="385" r:id="rId11"/>
    <p:sldId id="392" r:id="rId12"/>
    <p:sldId id="387" r:id="rId13"/>
    <p:sldId id="362" r:id="rId14"/>
    <p:sldId id="388" r:id="rId15"/>
    <p:sldId id="376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buSzPct val="100000"/>
      <a:buChar char="•"/>
      <a:defRPr sz="2000" kern="1200">
        <a:solidFill>
          <a:schemeClr val="tx1"/>
        </a:solidFill>
        <a:latin typeface="Times New Roman" pitchFamily="18" charset="0"/>
        <a:ea typeface="宋体" pitchFamily="2" charset="-122"/>
        <a:cs typeface="Arial" pitchFamily="34" charset="0"/>
      </a:defRPr>
    </a:lvl1pPr>
    <a:lvl2pPr marL="457200" algn="l" rtl="0" eaLnBrk="0" fontAlgn="base" hangingPunct="0">
      <a:spcBef>
        <a:spcPct val="20000"/>
      </a:spcBef>
      <a:spcAft>
        <a:spcPct val="0"/>
      </a:spcAft>
      <a:buSzPct val="100000"/>
      <a:buChar char="•"/>
      <a:defRPr sz="2000" kern="1200">
        <a:solidFill>
          <a:schemeClr val="tx1"/>
        </a:solidFill>
        <a:latin typeface="Times New Roman" pitchFamily="18" charset="0"/>
        <a:ea typeface="宋体" pitchFamily="2" charset="-122"/>
        <a:cs typeface="Arial" pitchFamily="34" charset="0"/>
      </a:defRPr>
    </a:lvl2pPr>
    <a:lvl3pPr marL="914400" algn="l" rtl="0" eaLnBrk="0" fontAlgn="base" hangingPunct="0">
      <a:spcBef>
        <a:spcPct val="20000"/>
      </a:spcBef>
      <a:spcAft>
        <a:spcPct val="0"/>
      </a:spcAft>
      <a:buSzPct val="100000"/>
      <a:buChar char="•"/>
      <a:defRPr sz="2000" kern="1200">
        <a:solidFill>
          <a:schemeClr val="tx1"/>
        </a:solidFill>
        <a:latin typeface="Times New Roman" pitchFamily="18" charset="0"/>
        <a:ea typeface="宋体" pitchFamily="2" charset="-122"/>
        <a:cs typeface="Arial" pitchFamily="34" charset="0"/>
      </a:defRPr>
    </a:lvl3pPr>
    <a:lvl4pPr marL="1371600" algn="l" rtl="0" eaLnBrk="0" fontAlgn="base" hangingPunct="0">
      <a:spcBef>
        <a:spcPct val="20000"/>
      </a:spcBef>
      <a:spcAft>
        <a:spcPct val="0"/>
      </a:spcAft>
      <a:buSzPct val="100000"/>
      <a:buChar char="•"/>
      <a:defRPr sz="2000" kern="1200">
        <a:solidFill>
          <a:schemeClr val="tx1"/>
        </a:solidFill>
        <a:latin typeface="Times New Roman" pitchFamily="18" charset="0"/>
        <a:ea typeface="宋体" pitchFamily="2" charset="-122"/>
        <a:cs typeface="Arial" pitchFamily="34" charset="0"/>
      </a:defRPr>
    </a:lvl4pPr>
    <a:lvl5pPr marL="1828800" algn="l" rtl="0" eaLnBrk="0" fontAlgn="base" hangingPunct="0">
      <a:spcBef>
        <a:spcPct val="20000"/>
      </a:spcBef>
      <a:spcAft>
        <a:spcPct val="0"/>
      </a:spcAft>
      <a:buSzPct val="100000"/>
      <a:buChar char="•"/>
      <a:defRPr sz="2000" kern="1200">
        <a:solidFill>
          <a:schemeClr val="tx1"/>
        </a:solidFill>
        <a:latin typeface="Times New Roman" pitchFamily="18" charset="0"/>
        <a:ea typeface="宋体" pitchFamily="2" charset="-122"/>
        <a:cs typeface="Arial" pitchFamily="34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宋体" pitchFamily="2" charset="-122"/>
        <a:cs typeface="Arial" pitchFamily="34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宋体" pitchFamily="2" charset="-122"/>
        <a:cs typeface="Arial" pitchFamily="34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宋体" pitchFamily="2" charset="-122"/>
        <a:cs typeface="Arial" pitchFamily="34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宋体" pitchFamily="2" charset="-122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yshao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FF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73" autoAdjust="0"/>
    <p:restoredTop sz="80976" autoAdjust="0"/>
  </p:normalViewPr>
  <p:slideViewPr>
    <p:cSldViewPr>
      <p:cViewPr>
        <p:scale>
          <a:sx n="75" d="100"/>
          <a:sy n="75" d="100"/>
        </p:scale>
        <p:origin x="-1212" y="-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6" d="100"/>
          <a:sy n="66" d="100"/>
        </p:scale>
        <p:origin x="-1608" y="-1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SzTx/>
              <a:buFontTx/>
              <a:buNone/>
              <a:defRPr sz="1200" dirty="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SzTx/>
              <a:buFontTx/>
              <a:buNone/>
              <a:defRPr sz="1200" dirty="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SzTx/>
              <a:buFontTx/>
              <a:buNone/>
              <a:defRPr sz="1200" dirty="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SzTx/>
              <a:buFontTx/>
              <a:buNone/>
              <a:defRPr sz="120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7C013C9-AD5D-4DBC-AEF8-E308FF2967EB}" type="slidenum">
              <a:rPr lang="zh-CN" altLang="en-US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SzTx/>
              <a:buFontTx/>
              <a:buNone/>
              <a:defRPr sz="1200" dirty="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SzTx/>
              <a:buFontTx/>
              <a:buNone/>
              <a:defRPr sz="1200" dirty="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SzTx/>
              <a:buFontTx/>
              <a:buNone/>
              <a:defRPr sz="1200" dirty="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SzTx/>
              <a:buFontTx/>
              <a:buNone/>
              <a:defRPr sz="120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24448BA-DF13-4498-AF62-721D598E8459}" type="slidenum">
              <a:rPr lang="zh-CN" altLang="en-US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4DEA44-B804-4660-83C5-2341D0658058}" type="slidenum">
              <a:rPr lang="zh-CN" altLang="en-US">
                <a:latin typeface="Arial" pitchFamily="34" charset="0"/>
              </a:rPr>
              <a:pPr/>
              <a:t>1</a:t>
            </a:fld>
            <a:endParaRPr lang="en-US" altLang="zh-CN">
              <a:latin typeface="Arial" pitchFamily="34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zh-CN" smtClean="0">
                <a:latin typeface="Arial" pitchFamily="34" charset="0"/>
              </a:rPr>
              <a:t>My presentation includes the following parts.</a:t>
            </a:r>
          </a:p>
          <a:p>
            <a:pPr eaLnBrk="1" hangingPunct="1"/>
            <a:r>
              <a:rPr lang="en-US" altLang="zh-CN" smtClean="0">
                <a:latin typeface="Arial" pitchFamily="34" charset="0"/>
              </a:rPr>
              <a:t>At first, I will introduce the project background and system goals briefly, and review the current status in this research field.</a:t>
            </a:r>
          </a:p>
          <a:p>
            <a:pPr eaLnBrk="1" hangingPunct="1"/>
            <a:r>
              <a:rPr lang="en-US" altLang="zh-CN" smtClean="0">
                <a:latin typeface="Arial" pitchFamily="34" charset="0"/>
              </a:rPr>
              <a:t>Secondly, I will present the system architecture briefly.</a:t>
            </a:r>
          </a:p>
          <a:p>
            <a:pPr eaLnBrk="1" hangingPunct="1"/>
            <a:r>
              <a:rPr lang="en-US" altLang="zh-CN" smtClean="0">
                <a:latin typeface="Arial" pitchFamily="34" charset="0"/>
              </a:rPr>
              <a:t>Then, system implementation will be introduced in details. </a:t>
            </a:r>
          </a:p>
          <a:p>
            <a:pPr eaLnBrk="1" hangingPunct="1"/>
            <a:r>
              <a:rPr lang="en-US" altLang="zh-CN" smtClean="0">
                <a:latin typeface="Arial" pitchFamily="34" charset="0"/>
              </a:rPr>
              <a:t>Fourthly, two demonstration will be given to show the system function.</a:t>
            </a:r>
          </a:p>
          <a:p>
            <a:pPr eaLnBrk="1" hangingPunct="1"/>
            <a:r>
              <a:rPr lang="en-US" altLang="zh-CN" smtClean="0">
                <a:latin typeface="Arial" pitchFamily="34" charset="0"/>
              </a:rPr>
              <a:t>Last part is conclusion.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742950" lvl="1" indent="-285750"/>
            <a:r>
              <a:rPr lang="en-US" altLang="zh-CN" smtClean="0">
                <a:latin typeface="Arial" pitchFamily="34" charset="0"/>
              </a:rPr>
              <a:t>Architecture: CLASS, SNAAP, and NAAP-E</a:t>
            </a:r>
          </a:p>
          <a:p>
            <a:pPr marL="742950" lvl="1" indent="-285750"/>
            <a:r>
              <a:rPr lang="en-US" altLang="zh-CN" smtClean="0">
                <a:latin typeface="Arial" pitchFamily="34" charset="0"/>
              </a:rPr>
              <a:t>Solution for distributed data services</a:t>
            </a:r>
          </a:p>
          <a:p>
            <a:pPr marL="742950" lvl="1" indent="-285750"/>
            <a:r>
              <a:rPr lang="en-US" altLang="zh-CN" smtClean="0">
                <a:latin typeface="Arial" pitchFamily="34" charset="0"/>
              </a:rPr>
              <a:t>Catalog Service for Web (CSW) Web Coverage Service (WCS)</a:t>
            </a:r>
          </a:p>
          <a:p>
            <a:pPr marL="742950" lvl="1" indent="-285750"/>
            <a:r>
              <a:rPr lang="en-US" altLang="zh-CN" smtClean="0">
                <a:latin typeface="Arial" pitchFamily="34" charset="0"/>
              </a:rPr>
              <a:t>Front end interface  Back end processing</a:t>
            </a:r>
          </a:p>
          <a:p>
            <a:pPr eaLnBrk="1" hangingPunct="1"/>
            <a:endParaRPr lang="zh-CN" altLang="en-US" smtClean="0">
              <a:latin typeface="Arial" pitchFamily="34" charset="0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D5596A-C446-4B49-AF4C-84C23BD301F8}" type="slidenum">
              <a:rPr lang="zh-CN" altLang="en-US">
                <a:latin typeface="Arial" pitchFamily="34" charset="0"/>
              </a:rPr>
              <a:pPr/>
              <a:t>2</a:t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fld id="{CE0B0D85-F4B8-40D6-AA70-5DE10145CD00}" type="slidenum">
              <a:rPr lang="zh-CN" altLang="en-US" sz="1200">
                <a:latin typeface="Arial" pitchFamily="34" charset="0"/>
              </a:rPr>
              <a:pPr algn="r" eaLnBrk="1" hangingPunct="1">
                <a:spcBef>
                  <a:spcPct val="0"/>
                </a:spcBef>
                <a:buSzTx/>
                <a:buFontTx/>
                <a:buNone/>
              </a:pPr>
              <a:t>3</a:t>
            </a:fld>
            <a:endParaRPr lang="en-US" altLang="zh-CN" sz="1200">
              <a:latin typeface="Arial" pitchFamily="34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CN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fld id="{6B93D27D-A8CB-45A9-9A72-A38C408ED24E}" type="slidenum">
              <a:rPr lang="zh-CN" altLang="en-US" sz="1200">
                <a:latin typeface="Arial" pitchFamily="34" charset="0"/>
              </a:rPr>
              <a:pPr algn="r" eaLnBrk="1" hangingPunct="1">
                <a:spcBef>
                  <a:spcPct val="0"/>
                </a:spcBef>
                <a:buSzTx/>
                <a:buFontTx/>
                <a:buNone/>
              </a:pPr>
              <a:t>4</a:t>
            </a:fld>
            <a:endParaRPr lang="en-US" altLang="zh-CN" sz="1200">
              <a:latin typeface="Arial" pitchFamily="34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CN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fld id="{0D7ED3B1-A6B4-42F4-A0DF-5C0B8BE18678}" type="slidenum">
              <a:rPr lang="zh-CN" altLang="en-US" sz="1200">
                <a:latin typeface="Arial" pitchFamily="34" charset="0"/>
              </a:rPr>
              <a:pPr algn="r" eaLnBrk="1" hangingPunct="1">
                <a:spcBef>
                  <a:spcPct val="0"/>
                </a:spcBef>
                <a:buSzTx/>
                <a:buFontTx/>
                <a:buNone/>
              </a:pPr>
              <a:t>5</a:t>
            </a:fld>
            <a:endParaRPr lang="en-US" altLang="zh-CN" sz="1200">
              <a:latin typeface="Arial" pitchFamily="34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CN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fld id="{25FC5E67-F905-4C8C-B917-2A513AE0BDA1}" type="slidenum">
              <a:rPr lang="zh-CN" altLang="en-US" sz="1200">
                <a:latin typeface="Arial" pitchFamily="34" charset="0"/>
              </a:rPr>
              <a:pPr algn="r" eaLnBrk="1" hangingPunct="1">
                <a:spcBef>
                  <a:spcPct val="0"/>
                </a:spcBef>
                <a:buSzTx/>
                <a:buFontTx/>
                <a:buNone/>
              </a:pPr>
              <a:t>6</a:t>
            </a:fld>
            <a:endParaRPr lang="en-US" altLang="zh-CN" sz="1200">
              <a:latin typeface="Arial" pitchFamily="34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CN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8E4ABE-140E-4CAA-BA6D-C4F881ACE69F}" type="slidenum">
              <a:rPr lang="zh-CN" altLang="en-US">
                <a:latin typeface="Arial" pitchFamily="34" charset="0"/>
              </a:rPr>
              <a:pPr/>
              <a:t>7</a:t>
            </a:fld>
            <a:endParaRPr lang="en-US" altLang="zh-CN">
              <a:latin typeface="Arial" pitchFamily="34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CN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2D0B7A-1A8C-4728-B2E5-B63C06DFAC38}" type="slidenum">
              <a:rPr lang="zh-CN" altLang="en-US">
                <a:latin typeface="Arial" pitchFamily="34" charset="0"/>
              </a:rPr>
              <a:pPr/>
              <a:t>8</a:t>
            </a:fld>
            <a:endParaRPr lang="en-US" altLang="zh-CN">
              <a:latin typeface="Arial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zh-CN" smtClean="0">
                <a:latin typeface="Arial" pitchFamily="34" charset="0"/>
              </a:rPr>
              <a:t>SNAAP is developed by NGDC at NOAA</a:t>
            </a:r>
          </a:p>
          <a:p>
            <a:pPr eaLnBrk="1" hangingPunct="1"/>
            <a:r>
              <a:rPr lang="en-US" altLang="zh-CN" smtClean="0">
                <a:latin typeface="Arial" pitchFamily="34" charset="0"/>
              </a:rPr>
              <a:t>The objective of SNAAP is to make it easier for users (humans and machines) to find and download NOAA data.</a:t>
            </a:r>
          </a:p>
          <a:p>
            <a:pPr eaLnBrk="1" hangingPunct="1"/>
            <a:r>
              <a:rPr lang="en-US" altLang="zh-CN" smtClean="0">
                <a:latin typeface="Arial" pitchFamily="34" charset="0"/>
              </a:rPr>
              <a:t>The order mechanism is acceptable, because it will be done within in minutes. Comparing to current CLASS, it a big improvement.</a:t>
            </a:r>
          </a:p>
          <a:p>
            <a:pPr eaLnBrk="1" hangingPunct="1"/>
            <a:r>
              <a:rPr lang="en-US" altLang="zh-CN" smtClean="0">
                <a:latin typeface="Arial" pitchFamily="34" charset="0"/>
              </a:rPr>
              <a:t>What’s more, it easy to integrate the CLASS data to other application, scientific model and workflow.</a:t>
            </a:r>
          </a:p>
          <a:p>
            <a:pPr eaLnBrk="1" hangingPunct="1"/>
            <a:r>
              <a:rPr lang="en-US" altLang="zh-CN" b="1" smtClean="0">
                <a:latin typeface="Arial" pitchFamily="34" charset="0"/>
              </a:rPr>
              <a:t>It’s said that the SNAAP released version will be available at this August.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9DEACC-B978-4E83-A9BB-32F8E27048EF}" type="slidenum">
              <a:rPr lang="zh-CN" altLang="en-US">
                <a:latin typeface="Arial" pitchFamily="34" charset="0"/>
              </a:rPr>
              <a:pPr/>
              <a:t>9</a:t>
            </a:fld>
            <a:endParaRPr lang="en-US" altLang="zh-CN">
              <a:latin typeface="Arial" pitchFamily="34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zh-CN" smtClean="0">
                <a:latin typeface="Arial" pitchFamily="34" charset="0"/>
              </a:rPr>
              <a:t>ECHO also have APIs to serve its archived data.</a:t>
            </a:r>
          </a:p>
          <a:p>
            <a:pPr>
              <a:lnSpc>
                <a:spcPct val="90000"/>
              </a:lnSpc>
            </a:pPr>
            <a:r>
              <a:rPr lang="en-US" altLang="zh-CN" sz="1000" smtClean="0">
                <a:latin typeface="Arial" pitchFamily="34" charset="0"/>
              </a:rPr>
              <a:t>Search for appropriate data sets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Discover data by time, type, location, abstract, etc. 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Support for multiple metadata schema (FGDC, IEEE, SPASE) 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Standards based (xQuery and REST)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This is in already in CLASS (4.3.3) – awaiting policy</a:t>
            </a:r>
          </a:p>
          <a:p>
            <a:pPr>
              <a:lnSpc>
                <a:spcPct val="90000"/>
              </a:lnSpc>
            </a:pPr>
            <a:r>
              <a:rPr lang="en-US" altLang="zh-CN" sz="1000" smtClean="0">
                <a:latin typeface="Arial" pitchFamily="34" charset="0"/>
              </a:rPr>
              <a:t>Order Data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Needs a standard way to describe ordering options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This is done via Ordering Extensions (OE)  which are linked to and extend standard metadata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Needs some framework for service integration (i.e. transforms) this is provided via (Data Access and Integration) DAI Actions</a:t>
            </a:r>
          </a:p>
          <a:p>
            <a:pPr>
              <a:lnSpc>
                <a:spcPct val="90000"/>
              </a:lnSpc>
            </a:pPr>
            <a:r>
              <a:rPr lang="en-US" altLang="zh-CN" sz="1000" smtClean="0">
                <a:latin typeface="Arial" pitchFamily="34" charset="0"/>
              </a:rPr>
              <a:t>Provider Integration Layer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We have chosen OGSA-DAI for the demo (This could change in production)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We offer both a SOAP and REST interface (slightly different functionality)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Its important that the backend retrieval not effect the consumer.</a:t>
            </a:r>
          </a:p>
          <a:p>
            <a:pPr eaLnBrk="1" hangingPunct="1"/>
            <a:endParaRPr lang="en-US" altLang="zh-CN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fld id="{423F500E-4387-4CBA-AA63-B490CBD3A6E0}" type="slidenum">
              <a:rPr lang="zh-CN" altLang="en-US" sz="1200">
                <a:latin typeface="Arial" pitchFamily="34" charset="0"/>
              </a:rPr>
              <a:pPr algn="r" eaLnBrk="1" hangingPunct="1">
                <a:spcBef>
                  <a:spcPct val="0"/>
                </a:spcBef>
                <a:buSzTx/>
                <a:buFontTx/>
                <a:buNone/>
              </a:pPr>
              <a:t>10</a:t>
            </a:fld>
            <a:endParaRPr lang="en-US" altLang="zh-CN" sz="1200">
              <a:latin typeface="Arial" pitchFamily="34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zh-CN" smtClean="0">
                <a:latin typeface="Arial" pitchFamily="34" charset="0"/>
              </a:rPr>
              <a:t>ECHO also have APIs to serve its archived data.</a:t>
            </a:r>
          </a:p>
          <a:p>
            <a:pPr>
              <a:lnSpc>
                <a:spcPct val="90000"/>
              </a:lnSpc>
            </a:pPr>
            <a:r>
              <a:rPr lang="en-US" altLang="zh-CN" sz="1000" smtClean="0">
                <a:latin typeface="Arial" pitchFamily="34" charset="0"/>
              </a:rPr>
              <a:t>Search for appropriate data sets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Discover data by time, type, location, abstract, etc. 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Support for multiple metadata schema (FGDC, IEEE, SPASE) 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Standards based (xQuery and REST)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This is in already in CLASS (4.3.3) – awaiting policy</a:t>
            </a:r>
          </a:p>
          <a:p>
            <a:pPr>
              <a:lnSpc>
                <a:spcPct val="90000"/>
              </a:lnSpc>
            </a:pPr>
            <a:r>
              <a:rPr lang="en-US" altLang="zh-CN" sz="1000" smtClean="0">
                <a:latin typeface="Arial" pitchFamily="34" charset="0"/>
              </a:rPr>
              <a:t>Order Data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Needs a standard way to describe ordering options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This is done via Ordering Extensions (OE)  which are linked to and extend standard metadata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Needs some framework for service integration (i.e. transforms) this is provided via (Data Access and Integration) DAI Actions</a:t>
            </a:r>
          </a:p>
          <a:p>
            <a:pPr>
              <a:lnSpc>
                <a:spcPct val="90000"/>
              </a:lnSpc>
            </a:pPr>
            <a:r>
              <a:rPr lang="en-US" altLang="zh-CN" sz="1000" smtClean="0">
                <a:latin typeface="Arial" pitchFamily="34" charset="0"/>
              </a:rPr>
              <a:t>Provider Integration Layer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We have chosen OGSA-DAI for the demo (This could change in production)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We offer both a SOAP and REST interface (slightly different functionality)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Its important that the backend retrieval not effect the consumer.</a:t>
            </a:r>
          </a:p>
          <a:p>
            <a:pPr eaLnBrk="1" hangingPunct="1"/>
            <a:endParaRPr lang="en-US" altLang="zh-CN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fld id="{9A137AC9-D9BE-4C32-B277-76604D88011A}" type="slidenum">
              <a:rPr lang="zh-CN" altLang="en-US" sz="1200">
                <a:latin typeface="Arial" pitchFamily="34" charset="0"/>
              </a:rPr>
              <a:pPr algn="r" eaLnBrk="1" hangingPunct="1">
                <a:spcBef>
                  <a:spcPct val="0"/>
                </a:spcBef>
                <a:buSzTx/>
                <a:buFontTx/>
                <a:buNone/>
              </a:pPr>
              <a:t>11</a:t>
            </a:fld>
            <a:endParaRPr lang="en-US" altLang="zh-CN" sz="1200">
              <a:latin typeface="Arial" pitchFamily="34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zh-CN" smtClean="0">
                <a:latin typeface="Arial" pitchFamily="34" charset="0"/>
              </a:rPr>
              <a:t>ECHO also have APIs to serve its archived data.</a:t>
            </a:r>
          </a:p>
          <a:p>
            <a:pPr>
              <a:lnSpc>
                <a:spcPct val="90000"/>
              </a:lnSpc>
            </a:pPr>
            <a:r>
              <a:rPr lang="en-US" altLang="zh-CN" sz="1000" smtClean="0">
                <a:latin typeface="Arial" pitchFamily="34" charset="0"/>
              </a:rPr>
              <a:t>Search for appropriate data sets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Discover data by time, type, location, abstract, etc. 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Support for multiple metadata schema (FGDC, IEEE, SPASE) 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Standards based (xQuery and REST)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This is in already in CLASS (4.3.3) – awaiting policy</a:t>
            </a:r>
          </a:p>
          <a:p>
            <a:pPr>
              <a:lnSpc>
                <a:spcPct val="90000"/>
              </a:lnSpc>
            </a:pPr>
            <a:r>
              <a:rPr lang="en-US" altLang="zh-CN" sz="1000" smtClean="0">
                <a:latin typeface="Arial" pitchFamily="34" charset="0"/>
              </a:rPr>
              <a:t>Order Data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Needs a standard way to describe ordering options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This is done via Ordering Extensions (OE)  which are linked to and extend standard metadata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Needs some framework for service integration (i.e. transforms) this is provided via (Data Access and Integration) DAI Actions</a:t>
            </a:r>
          </a:p>
          <a:p>
            <a:pPr>
              <a:lnSpc>
                <a:spcPct val="90000"/>
              </a:lnSpc>
            </a:pPr>
            <a:r>
              <a:rPr lang="en-US" altLang="zh-CN" sz="1000" smtClean="0">
                <a:latin typeface="Arial" pitchFamily="34" charset="0"/>
              </a:rPr>
              <a:t>Provider Integration Layer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We have chosen OGSA-DAI for the demo (This could change in production)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We offer both a SOAP and REST interface (slightly different functionality)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Its important that the backend retrieval not effect the consumer.</a:t>
            </a:r>
          </a:p>
          <a:p>
            <a:pPr eaLnBrk="1" hangingPunct="1"/>
            <a:endParaRPr lang="en-US" altLang="zh-CN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fld id="{1B883E27-6FC7-4335-8659-DB97AB6AFB84}" type="slidenum">
              <a:rPr lang="zh-CN" altLang="en-US" sz="1200">
                <a:latin typeface="Arial" pitchFamily="34" charset="0"/>
              </a:rPr>
              <a:pPr algn="r" eaLnBrk="1" hangingPunct="1">
                <a:spcBef>
                  <a:spcPct val="0"/>
                </a:spcBef>
                <a:buSzTx/>
                <a:buFontTx/>
                <a:buNone/>
              </a:pPr>
              <a:t>12</a:t>
            </a:fld>
            <a:endParaRPr lang="en-US" altLang="zh-CN" sz="1200">
              <a:latin typeface="Arial" pitchFamily="34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zh-CN" smtClean="0">
                <a:latin typeface="Arial" pitchFamily="34" charset="0"/>
              </a:rPr>
              <a:t>ECHO also have APIs to serve its archived data.</a:t>
            </a:r>
          </a:p>
          <a:p>
            <a:pPr>
              <a:lnSpc>
                <a:spcPct val="90000"/>
              </a:lnSpc>
            </a:pPr>
            <a:r>
              <a:rPr lang="en-US" altLang="zh-CN" sz="1000" smtClean="0">
                <a:latin typeface="Arial" pitchFamily="34" charset="0"/>
              </a:rPr>
              <a:t>Search for appropriate data sets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Discover data by time, type, location, abstract, etc. 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Support for multiple metadata schema (FGDC, IEEE, SPASE) 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Standards based (xQuery and REST)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This is in already in CLASS (4.3.3) – awaiting policy</a:t>
            </a:r>
          </a:p>
          <a:p>
            <a:pPr>
              <a:lnSpc>
                <a:spcPct val="90000"/>
              </a:lnSpc>
            </a:pPr>
            <a:r>
              <a:rPr lang="en-US" altLang="zh-CN" sz="1000" smtClean="0">
                <a:latin typeface="Arial" pitchFamily="34" charset="0"/>
              </a:rPr>
              <a:t>Order Data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Needs a standard way to describe ordering options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This is done via Ordering Extensions (OE)  which are linked to and extend standard metadata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Needs some framework for service integration (i.e. transforms) this is provided via (Data Access and Integration) DAI Actions</a:t>
            </a:r>
          </a:p>
          <a:p>
            <a:pPr>
              <a:lnSpc>
                <a:spcPct val="90000"/>
              </a:lnSpc>
            </a:pPr>
            <a:r>
              <a:rPr lang="en-US" altLang="zh-CN" sz="1000" smtClean="0">
                <a:latin typeface="Arial" pitchFamily="34" charset="0"/>
              </a:rPr>
              <a:t>Provider Integration Layer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We have chosen OGSA-DAI for the demo (This could change in production)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We offer both a SOAP and REST interface (slightly different functionality)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zh-CN" sz="1100" smtClean="0">
                <a:latin typeface="Arial" pitchFamily="34" charset="0"/>
              </a:rPr>
              <a:t>Its important that the backend retrieval not effect the consumer.</a:t>
            </a:r>
          </a:p>
          <a:p>
            <a:pPr eaLnBrk="1" hangingPunct="1"/>
            <a:endParaRPr lang="en-US" altLang="zh-CN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fld id="{244BEBE8-F581-431A-B9D0-60B3475B2FB1}" type="slidenum">
              <a:rPr lang="zh-CN" altLang="en-US" sz="1200">
                <a:latin typeface="Arial" pitchFamily="34" charset="0"/>
              </a:rPr>
              <a:pPr algn="r" eaLnBrk="1" hangingPunct="1">
                <a:spcBef>
                  <a:spcPct val="0"/>
                </a:spcBef>
                <a:buSzTx/>
                <a:buFontTx/>
                <a:buNone/>
              </a:pPr>
              <a:t>15</a:t>
            </a:fld>
            <a:endParaRPr lang="en-US" altLang="zh-CN" sz="1200">
              <a:latin typeface="Arial" pitchFamily="34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CN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5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765175" y="927100"/>
            <a:ext cx="7693025" cy="0"/>
          </a:xfrm>
          <a:prstGeom prst="line">
            <a:avLst/>
          </a:prstGeom>
          <a:noFill/>
          <a:ln w="50800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" name="Line 8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471488" y="6583363"/>
            <a:ext cx="6484937" cy="1587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" name="Line 9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439738" y="6502400"/>
            <a:ext cx="6811962" cy="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" name="Line 10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623888" y="982663"/>
            <a:ext cx="7961312" cy="1587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8" name="Group 11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0" y="2857500"/>
            <a:ext cx="9144000" cy="965200"/>
            <a:chOff x="0" y="608"/>
            <a:chExt cx="5760" cy="608"/>
          </a:xfrm>
        </p:grpSpPr>
        <p:sp>
          <p:nvSpPr>
            <p:cNvPr id="9" name="Rectangle 12"/>
            <p:cNvSpPr>
              <a:spLocks noChangeArrowheads="1"/>
            </p:cNvSpPr>
            <p:nvPr userDrawn="1"/>
          </p:nvSpPr>
          <p:spPr bwMode="auto">
            <a:xfrm>
              <a:off x="0" y="608"/>
              <a:ext cx="3791" cy="60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0" name="Rectangle 13"/>
            <p:cNvSpPr>
              <a:spLocks noChangeArrowheads="1"/>
            </p:cNvSpPr>
            <p:nvPr userDrawn="1"/>
          </p:nvSpPr>
          <p:spPr bwMode="auto">
            <a:xfrm>
              <a:off x="0" y="608"/>
              <a:ext cx="5760" cy="57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1116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altLang="zh-CN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02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902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03200"/>
            <a:ext cx="1943100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03200"/>
            <a:ext cx="5676900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3200"/>
            <a:ext cx="7772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90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90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8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20" Type="http://schemas.openxmlformats.org/officeDocument/2006/relationships/tags" Target="../tags/tag7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23" Type="http://schemas.openxmlformats.org/officeDocument/2006/relationships/tags" Target="../tags/tag10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Relationship Id="rId22" Type="http://schemas.openxmlformats.org/officeDocument/2006/relationships/tags" Target="../tags/tag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685800" y="203200"/>
            <a:ext cx="7772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685800" y="1219200"/>
            <a:ext cx="7772400" cy="4902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10596" name="Rectangle 4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57200" y="6637338"/>
            <a:ext cx="641350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spcBef>
                <a:spcPct val="0"/>
              </a:spcBef>
              <a:buSzTx/>
              <a:buFontTx/>
              <a:buNone/>
              <a:defRPr/>
            </a:pPr>
            <a:r>
              <a:rPr lang="en-US" altLang="zh-CN" sz="1000" dirty="0">
                <a:solidFill>
                  <a:srgbClr val="000000"/>
                </a:solidFill>
                <a:latin typeface="Times" pitchFamily="36" charset="0"/>
                <a:cs typeface="Arial" charset="0"/>
              </a:rPr>
              <a:t>Page  </a:t>
            </a:r>
            <a:fld id="{3A4113D7-CA1E-4E22-A831-03C30530450F}" type="slidenum">
              <a:rPr lang="en-US" altLang="zh-CN" sz="1000">
                <a:solidFill>
                  <a:srgbClr val="000000"/>
                </a:solidFill>
                <a:latin typeface="Times" pitchFamily="36" charset="0"/>
                <a:cs typeface="Arial" charset="0"/>
              </a:rPr>
              <a:pPr>
                <a:spcBef>
                  <a:spcPct val="0"/>
                </a:spcBef>
                <a:buSzTx/>
                <a:buFontTx/>
                <a:buNone/>
                <a:defRPr/>
              </a:pPr>
              <a:t>‹#›</a:t>
            </a:fld>
            <a:endParaRPr lang="en-US" altLang="zh-CN" sz="1000" dirty="0">
              <a:solidFill>
                <a:srgbClr val="000000"/>
              </a:solidFill>
              <a:latin typeface="Times" pitchFamily="36" charset="0"/>
              <a:cs typeface="Arial" charset="0"/>
            </a:endParaRPr>
          </a:p>
          <a:p>
            <a:pPr>
              <a:spcBef>
                <a:spcPct val="0"/>
              </a:spcBef>
              <a:buSzTx/>
              <a:buFontTx/>
              <a:buNone/>
              <a:defRPr/>
            </a:pPr>
            <a:endParaRPr lang="zh-CN" altLang="en-US" sz="80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10597" name="Line 5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>
            <a:off x="765175" y="927100"/>
            <a:ext cx="7693025" cy="0"/>
          </a:xfrm>
          <a:prstGeom prst="line">
            <a:avLst/>
          </a:prstGeom>
          <a:noFill/>
          <a:ln w="50800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10600" name="Line 8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>
            <a:off x="471488" y="6583363"/>
            <a:ext cx="6484937" cy="1587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10601" name="Line 9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>
            <a:off x="439738" y="6502400"/>
            <a:ext cx="6811962" cy="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10602" name="Line 10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623888" y="982663"/>
            <a:ext cx="7961312" cy="1587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2057" name="Group 11"/>
          <p:cNvGrpSpPr>
            <a:grpSpLocks/>
          </p:cNvGrpSpPr>
          <p:nvPr>
            <p:custDataLst>
              <p:tags r:id="rId21"/>
            </p:custDataLst>
          </p:nvPr>
        </p:nvGrpSpPr>
        <p:grpSpPr bwMode="auto">
          <a:xfrm>
            <a:off x="0" y="2857500"/>
            <a:ext cx="9144000" cy="965200"/>
            <a:chOff x="0" y="608"/>
            <a:chExt cx="5760" cy="608"/>
          </a:xfrm>
        </p:grpSpPr>
        <p:sp>
          <p:nvSpPr>
            <p:cNvPr id="110604" name="Rectangle 12"/>
            <p:cNvSpPr>
              <a:spLocks noChangeArrowheads="1"/>
            </p:cNvSpPr>
            <p:nvPr userDrawn="1"/>
          </p:nvSpPr>
          <p:spPr bwMode="auto">
            <a:xfrm>
              <a:off x="0" y="608"/>
              <a:ext cx="3791" cy="60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10605" name="Rectangle 13"/>
            <p:cNvSpPr>
              <a:spLocks noChangeArrowheads="1"/>
            </p:cNvSpPr>
            <p:nvPr userDrawn="1"/>
          </p:nvSpPr>
          <p:spPr bwMode="auto">
            <a:xfrm>
              <a:off x="0" y="608"/>
              <a:ext cx="5760" cy="57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2058" name="Picture 14" descr="csiss_logo_big"/>
          <p:cNvPicPr>
            <a:picLocks noChangeAspect="1" noChangeArrowheads="1"/>
          </p:cNvPicPr>
          <p:nvPr>
            <p:custDataLst>
              <p:tags r:id="rId22"/>
            </p:custDataLst>
          </p:nvPr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974725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607" name="Rectangle 15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6705600" y="6173788"/>
            <a:ext cx="2514600" cy="7604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spcBef>
                <a:spcPct val="0"/>
              </a:spcBef>
              <a:buSzTx/>
              <a:buFontTx/>
              <a:buNone/>
              <a:defRPr/>
            </a:pPr>
            <a:r>
              <a:rPr lang="zh-CN" altLang="en-US" sz="2800" b="1" i="1">
                <a:solidFill>
                  <a:srgbClr val="000099"/>
                </a:solidFill>
                <a:cs typeface="Arial" charset="0"/>
              </a:rPr>
              <a:t>      </a:t>
            </a:r>
            <a:r>
              <a:rPr lang="en-US" altLang="zh-CN" sz="2800" b="1" i="1" dirty="0">
                <a:solidFill>
                  <a:srgbClr val="000099"/>
                </a:solidFill>
                <a:cs typeface="Arial" charset="0"/>
              </a:rPr>
              <a:t>CSISS    </a:t>
            </a:r>
            <a:endParaRPr lang="en-US" altLang="zh-CN" sz="800" b="1" i="1" dirty="0">
              <a:solidFill>
                <a:srgbClr val="000099"/>
              </a:solidFill>
              <a:cs typeface="Arial" charset="0"/>
            </a:endParaRPr>
          </a:p>
          <a:p>
            <a:pPr algn="ctr">
              <a:spcBef>
                <a:spcPct val="0"/>
              </a:spcBef>
              <a:buSzTx/>
              <a:buFontTx/>
              <a:buNone/>
              <a:defRPr/>
            </a:pPr>
            <a:r>
              <a:rPr lang="en-US" altLang="zh-CN" sz="800" b="1" i="1" dirty="0">
                <a:solidFill>
                  <a:srgbClr val="000099"/>
                </a:solidFill>
                <a:cs typeface="Arial" charset="0"/>
              </a:rPr>
              <a:t>Center for Spatial Information Science and Systems</a:t>
            </a:r>
          </a:p>
          <a:p>
            <a:pPr algn="ctr">
              <a:spcBef>
                <a:spcPct val="0"/>
              </a:spcBef>
              <a:buSzTx/>
              <a:buFontTx/>
              <a:buNone/>
              <a:defRPr/>
            </a:pPr>
            <a:endParaRPr lang="en-US" altLang="zh-CN" sz="800" b="1" i="1" dirty="0">
              <a:solidFill>
                <a:srgbClr val="000099"/>
              </a:solidFill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3" r:id="rId2"/>
    <p:sldLayoutId id="2147483672" r:id="rId3"/>
    <p:sldLayoutId id="2147483671" r:id="rId4"/>
    <p:sldLayoutId id="2147483670" r:id="rId5"/>
    <p:sldLayoutId id="2147483669" r:id="rId6"/>
    <p:sldLayoutId id="2147483668" r:id="rId7"/>
    <p:sldLayoutId id="2147483667" r:id="rId8"/>
    <p:sldLayoutId id="2147483666" r:id="rId9"/>
    <p:sldLayoutId id="2147483665" r:id="rId10"/>
    <p:sldLayoutId id="2147483664" r:id="rId11"/>
    <p:sldLayoutId id="214748366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Times" pitchFamily="36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Times" pitchFamily="36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Times" pitchFamily="36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Times" pitchFamily="36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Times" pitchFamily="36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2.xml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11" Type="http://schemas.openxmlformats.org/officeDocument/2006/relationships/notesSlide" Target="../notesSlides/notesSlide4.xml"/><Relationship Id="rId5" Type="http://schemas.openxmlformats.org/officeDocument/2006/relationships/tags" Target="../tags/tag29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8.xml"/><Relationship Id="rId9" Type="http://schemas.openxmlformats.org/officeDocument/2006/relationships/tags" Target="../tags/tag3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tags" Target="../tags/tag46.xml"/><Relationship Id="rId18" Type="http://schemas.openxmlformats.org/officeDocument/2006/relationships/tags" Target="../tags/tag51.xml"/><Relationship Id="rId26" Type="http://schemas.openxmlformats.org/officeDocument/2006/relationships/tags" Target="../tags/tag59.xml"/><Relationship Id="rId3" Type="http://schemas.openxmlformats.org/officeDocument/2006/relationships/tags" Target="../tags/tag36.xml"/><Relationship Id="rId21" Type="http://schemas.openxmlformats.org/officeDocument/2006/relationships/tags" Target="../tags/tag54.xml"/><Relationship Id="rId34" Type="http://schemas.openxmlformats.org/officeDocument/2006/relationships/notesSlide" Target="../notesSlides/notesSlide5.xml"/><Relationship Id="rId7" Type="http://schemas.openxmlformats.org/officeDocument/2006/relationships/tags" Target="../tags/tag40.xml"/><Relationship Id="rId12" Type="http://schemas.openxmlformats.org/officeDocument/2006/relationships/tags" Target="../tags/tag45.xml"/><Relationship Id="rId17" Type="http://schemas.openxmlformats.org/officeDocument/2006/relationships/tags" Target="../tags/tag50.xml"/><Relationship Id="rId25" Type="http://schemas.openxmlformats.org/officeDocument/2006/relationships/tags" Target="../tags/tag58.xml"/><Relationship Id="rId33" Type="http://schemas.openxmlformats.org/officeDocument/2006/relationships/slideLayout" Target="../slideLayouts/slideLayout7.xml"/><Relationship Id="rId2" Type="http://schemas.openxmlformats.org/officeDocument/2006/relationships/tags" Target="../tags/tag35.xml"/><Relationship Id="rId16" Type="http://schemas.openxmlformats.org/officeDocument/2006/relationships/tags" Target="../tags/tag49.xml"/><Relationship Id="rId20" Type="http://schemas.openxmlformats.org/officeDocument/2006/relationships/tags" Target="../tags/tag53.xml"/><Relationship Id="rId29" Type="http://schemas.openxmlformats.org/officeDocument/2006/relationships/tags" Target="../tags/tag62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tags" Target="../tags/tag44.xml"/><Relationship Id="rId24" Type="http://schemas.openxmlformats.org/officeDocument/2006/relationships/tags" Target="../tags/tag57.xml"/><Relationship Id="rId32" Type="http://schemas.openxmlformats.org/officeDocument/2006/relationships/tags" Target="../tags/tag65.xml"/><Relationship Id="rId5" Type="http://schemas.openxmlformats.org/officeDocument/2006/relationships/tags" Target="../tags/tag38.xml"/><Relationship Id="rId15" Type="http://schemas.openxmlformats.org/officeDocument/2006/relationships/tags" Target="../tags/tag48.xml"/><Relationship Id="rId23" Type="http://schemas.openxmlformats.org/officeDocument/2006/relationships/tags" Target="../tags/tag56.xml"/><Relationship Id="rId28" Type="http://schemas.openxmlformats.org/officeDocument/2006/relationships/tags" Target="../tags/tag61.xml"/><Relationship Id="rId10" Type="http://schemas.openxmlformats.org/officeDocument/2006/relationships/tags" Target="../tags/tag43.xml"/><Relationship Id="rId19" Type="http://schemas.openxmlformats.org/officeDocument/2006/relationships/tags" Target="../tags/tag52.xml"/><Relationship Id="rId31" Type="http://schemas.openxmlformats.org/officeDocument/2006/relationships/tags" Target="../tags/tag64.xml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tags" Target="../tags/tag47.xml"/><Relationship Id="rId22" Type="http://schemas.openxmlformats.org/officeDocument/2006/relationships/tags" Target="../tags/tag55.xml"/><Relationship Id="rId27" Type="http://schemas.openxmlformats.org/officeDocument/2006/relationships/tags" Target="../tags/tag60.xml"/><Relationship Id="rId30" Type="http://schemas.openxmlformats.org/officeDocument/2006/relationships/tags" Target="../tags/tag6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68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94.xml"/><Relationship Id="rId13" Type="http://schemas.openxmlformats.org/officeDocument/2006/relationships/tags" Target="../tags/tag99.xml"/><Relationship Id="rId18" Type="http://schemas.openxmlformats.org/officeDocument/2006/relationships/tags" Target="../tags/tag104.xml"/><Relationship Id="rId26" Type="http://schemas.openxmlformats.org/officeDocument/2006/relationships/tags" Target="../tags/tag112.xml"/><Relationship Id="rId39" Type="http://schemas.openxmlformats.org/officeDocument/2006/relationships/notesSlide" Target="../notesSlides/notesSlide12.xml"/><Relationship Id="rId3" Type="http://schemas.openxmlformats.org/officeDocument/2006/relationships/tags" Target="../tags/tag89.xml"/><Relationship Id="rId21" Type="http://schemas.openxmlformats.org/officeDocument/2006/relationships/tags" Target="../tags/tag107.xml"/><Relationship Id="rId34" Type="http://schemas.openxmlformats.org/officeDocument/2006/relationships/tags" Target="../tags/tag120.xml"/><Relationship Id="rId42" Type="http://schemas.openxmlformats.org/officeDocument/2006/relationships/image" Target="../media/image5.png"/><Relationship Id="rId47" Type="http://schemas.openxmlformats.org/officeDocument/2006/relationships/image" Target="../media/image10.png"/><Relationship Id="rId7" Type="http://schemas.openxmlformats.org/officeDocument/2006/relationships/tags" Target="../tags/tag93.xml"/><Relationship Id="rId12" Type="http://schemas.openxmlformats.org/officeDocument/2006/relationships/tags" Target="../tags/tag98.xml"/><Relationship Id="rId17" Type="http://schemas.openxmlformats.org/officeDocument/2006/relationships/tags" Target="../tags/tag103.xml"/><Relationship Id="rId25" Type="http://schemas.openxmlformats.org/officeDocument/2006/relationships/tags" Target="../tags/tag111.xml"/><Relationship Id="rId33" Type="http://schemas.openxmlformats.org/officeDocument/2006/relationships/tags" Target="../tags/tag119.xml"/><Relationship Id="rId38" Type="http://schemas.openxmlformats.org/officeDocument/2006/relationships/slideLayout" Target="../slideLayouts/slideLayout7.xml"/><Relationship Id="rId46" Type="http://schemas.openxmlformats.org/officeDocument/2006/relationships/image" Target="../media/image9.png"/><Relationship Id="rId2" Type="http://schemas.openxmlformats.org/officeDocument/2006/relationships/tags" Target="../tags/tag88.xml"/><Relationship Id="rId16" Type="http://schemas.openxmlformats.org/officeDocument/2006/relationships/tags" Target="../tags/tag102.xml"/><Relationship Id="rId20" Type="http://schemas.openxmlformats.org/officeDocument/2006/relationships/tags" Target="../tags/tag106.xml"/><Relationship Id="rId29" Type="http://schemas.openxmlformats.org/officeDocument/2006/relationships/tags" Target="../tags/tag115.xml"/><Relationship Id="rId41" Type="http://schemas.openxmlformats.org/officeDocument/2006/relationships/image" Target="../media/image4.png"/><Relationship Id="rId1" Type="http://schemas.openxmlformats.org/officeDocument/2006/relationships/tags" Target="../tags/tag87.xml"/><Relationship Id="rId6" Type="http://schemas.openxmlformats.org/officeDocument/2006/relationships/tags" Target="../tags/tag92.xml"/><Relationship Id="rId11" Type="http://schemas.openxmlformats.org/officeDocument/2006/relationships/tags" Target="../tags/tag97.xml"/><Relationship Id="rId24" Type="http://schemas.openxmlformats.org/officeDocument/2006/relationships/tags" Target="../tags/tag110.xml"/><Relationship Id="rId32" Type="http://schemas.openxmlformats.org/officeDocument/2006/relationships/tags" Target="../tags/tag118.xml"/><Relationship Id="rId37" Type="http://schemas.openxmlformats.org/officeDocument/2006/relationships/tags" Target="../tags/tag123.xml"/><Relationship Id="rId40" Type="http://schemas.openxmlformats.org/officeDocument/2006/relationships/image" Target="../media/image3.png"/><Relationship Id="rId45" Type="http://schemas.openxmlformats.org/officeDocument/2006/relationships/image" Target="../media/image8.png"/><Relationship Id="rId5" Type="http://schemas.openxmlformats.org/officeDocument/2006/relationships/tags" Target="../tags/tag91.xml"/><Relationship Id="rId15" Type="http://schemas.openxmlformats.org/officeDocument/2006/relationships/tags" Target="../tags/tag101.xml"/><Relationship Id="rId23" Type="http://schemas.openxmlformats.org/officeDocument/2006/relationships/tags" Target="../tags/tag109.xml"/><Relationship Id="rId28" Type="http://schemas.openxmlformats.org/officeDocument/2006/relationships/tags" Target="../tags/tag114.xml"/><Relationship Id="rId36" Type="http://schemas.openxmlformats.org/officeDocument/2006/relationships/tags" Target="../tags/tag122.xml"/><Relationship Id="rId10" Type="http://schemas.openxmlformats.org/officeDocument/2006/relationships/tags" Target="../tags/tag96.xml"/><Relationship Id="rId19" Type="http://schemas.openxmlformats.org/officeDocument/2006/relationships/tags" Target="../tags/tag105.xml"/><Relationship Id="rId31" Type="http://schemas.openxmlformats.org/officeDocument/2006/relationships/tags" Target="../tags/tag117.xml"/><Relationship Id="rId44" Type="http://schemas.openxmlformats.org/officeDocument/2006/relationships/image" Target="../media/image7.png"/><Relationship Id="rId4" Type="http://schemas.openxmlformats.org/officeDocument/2006/relationships/tags" Target="../tags/tag90.xml"/><Relationship Id="rId9" Type="http://schemas.openxmlformats.org/officeDocument/2006/relationships/tags" Target="../tags/tag95.xml"/><Relationship Id="rId14" Type="http://schemas.openxmlformats.org/officeDocument/2006/relationships/tags" Target="../tags/tag100.xml"/><Relationship Id="rId22" Type="http://schemas.openxmlformats.org/officeDocument/2006/relationships/tags" Target="../tags/tag108.xml"/><Relationship Id="rId27" Type="http://schemas.openxmlformats.org/officeDocument/2006/relationships/tags" Target="../tags/tag113.xml"/><Relationship Id="rId30" Type="http://schemas.openxmlformats.org/officeDocument/2006/relationships/tags" Target="../tags/tag116.xml"/><Relationship Id="rId35" Type="http://schemas.openxmlformats.org/officeDocument/2006/relationships/tags" Target="../tags/tag121.xml"/><Relationship Id="rId43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4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9600" y="1447800"/>
            <a:ext cx="8001000" cy="2362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 anchor="ctr"/>
          <a:lstStyle/>
          <a:p>
            <a:pPr algn="ctr">
              <a:spcBef>
                <a:spcPct val="0"/>
              </a:spcBef>
              <a:buSzTx/>
              <a:buNone/>
            </a:pPr>
            <a:r>
              <a:rPr lang="en-US" altLang="zh-CN" sz="3200" b="1" dirty="0" smtClean="0">
                <a:solidFill>
                  <a:srgbClr val="000099"/>
                </a:solidFill>
                <a:latin typeface="Arial" pitchFamily="34" charset="0"/>
              </a:rPr>
              <a:t>Access HDF-EOS data with OGC Web Coverage Service - Earth Observation Application Profile</a:t>
            </a:r>
            <a:endParaRPr lang="en-US" altLang="zh-CN" sz="3200" b="1" dirty="0">
              <a:solidFill>
                <a:srgbClr val="000099"/>
              </a:solidFill>
              <a:latin typeface="Arial" pitchFamily="34" charset="0"/>
            </a:endParaRPr>
          </a:p>
          <a:p>
            <a:pPr algn="ctr">
              <a:spcBef>
                <a:spcPct val="0"/>
              </a:spcBef>
              <a:buSzTx/>
              <a:buFontTx/>
              <a:buNone/>
            </a:pPr>
            <a:endParaRPr lang="en-US" altLang="zh-CN" sz="3200" b="1" dirty="0">
              <a:solidFill>
                <a:srgbClr val="000099"/>
              </a:solidFill>
              <a:latin typeface="Arial" pitchFamily="34" charset="0"/>
            </a:endParaRPr>
          </a:p>
          <a:p>
            <a:pPr algn="ctr">
              <a:spcBef>
                <a:spcPct val="0"/>
              </a:spcBef>
              <a:buSzTx/>
              <a:buNone/>
            </a:pPr>
            <a:r>
              <a:rPr lang="en-US" altLang="zh-CN" sz="1600" b="1" dirty="0" smtClean="0">
                <a:solidFill>
                  <a:srgbClr val="000099"/>
                </a:solidFill>
                <a:latin typeface="Arial" pitchFamily="34" charset="0"/>
              </a:rPr>
              <a:t>HDF and HDF-EOS Workshop XV</a:t>
            </a:r>
          </a:p>
          <a:p>
            <a:pPr algn="ctr">
              <a:spcBef>
                <a:spcPct val="0"/>
              </a:spcBef>
              <a:buSzTx/>
              <a:buNone/>
            </a:pPr>
            <a:endParaRPr lang="en-US" altLang="zh-CN" sz="1600" b="1" dirty="0">
              <a:solidFill>
                <a:srgbClr val="000099"/>
              </a:solidFill>
              <a:latin typeface="Arial" pitchFamily="34" charset="0"/>
            </a:endParaRPr>
          </a:p>
          <a:p>
            <a:pPr algn="ctr">
              <a:spcBef>
                <a:spcPct val="0"/>
              </a:spcBef>
              <a:buSzTx/>
              <a:buFontTx/>
              <a:buNone/>
            </a:pPr>
            <a:endParaRPr lang="en-US" altLang="zh-CN" sz="3200" b="1" dirty="0">
              <a:solidFill>
                <a:srgbClr val="000099"/>
              </a:solidFill>
              <a:latin typeface="Arial" pitchFamily="34" charset="0"/>
            </a:endParaRPr>
          </a:p>
        </p:txBody>
      </p:sp>
      <p:sp>
        <p:nvSpPr>
          <p:cNvPr id="4099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62000" y="3276600"/>
            <a:ext cx="7543800" cy="2895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/>
          <a:lstStyle/>
          <a:p>
            <a:pPr marL="342900" indent="-342900" algn="ctr">
              <a:lnSpc>
                <a:spcPct val="80000"/>
              </a:lnSpc>
              <a:buFontTx/>
              <a:buNone/>
            </a:pPr>
            <a:endParaRPr lang="en-US" altLang="zh-CN" sz="1500" b="1" dirty="0">
              <a:latin typeface="Arial" pitchFamily="34" charset="0"/>
            </a:endParaRPr>
          </a:p>
          <a:p>
            <a:pPr marL="342900" indent="-342900" algn="ctr">
              <a:lnSpc>
                <a:spcPct val="80000"/>
              </a:lnSpc>
              <a:buFontTx/>
              <a:buNone/>
            </a:pPr>
            <a:endParaRPr lang="en-US" altLang="zh-CN" b="1" dirty="0">
              <a:latin typeface="Arial" pitchFamily="34" charset="0"/>
            </a:endParaRPr>
          </a:p>
          <a:p>
            <a:pPr marL="342900" indent="-342900" algn="ctr">
              <a:lnSpc>
                <a:spcPct val="80000"/>
              </a:lnSpc>
              <a:buFontTx/>
              <a:buNone/>
            </a:pPr>
            <a:endParaRPr lang="en-US" altLang="zh-CN" b="1" dirty="0">
              <a:latin typeface="Arial" pitchFamily="34" charset="0"/>
            </a:endParaRPr>
          </a:p>
          <a:p>
            <a:pPr marL="342900" indent="-342900" algn="ctr">
              <a:lnSpc>
                <a:spcPct val="80000"/>
              </a:lnSpc>
              <a:buFontTx/>
              <a:buNone/>
            </a:pPr>
            <a:endParaRPr lang="en-US" altLang="zh-CN" b="1" dirty="0">
              <a:latin typeface="Arial" pitchFamily="34" charset="0"/>
            </a:endParaRPr>
          </a:p>
          <a:p>
            <a:pPr marL="342900" indent="-342900" algn="ctr">
              <a:lnSpc>
                <a:spcPct val="80000"/>
              </a:lnSpc>
              <a:buFontTx/>
              <a:buNone/>
            </a:pPr>
            <a:r>
              <a:rPr lang="en-US" altLang="zh-CN" b="1" dirty="0">
                <a:latin typeface="Arial" pitchFamily="34" charset="0"/>
              </a:rPr>
              <a:t>Yuanzheng Shao</a:t>
            </a:r>
          </a:p>
          <a:p>
            <a:pPr marL="342900" indent="-342900" algn="ctr">
              <a:lnSpc>
                <a:spcPct val="80000"/>
              </a:lnSpc>
              <a:buFontTx/>
              <a:buNone/>
            </a:pPr>
            <a:r>
              <a:rPr lang="en-US" altLang="zh-CN" b="1" dirty="0">
                <a:latin typeface="Arial" pitchFamily="34" charset="0"/>
              </a:rPr>
              <a:t>Center for Spatial Information Science and Systems </a:t>
            </a:r>
          </a:p>
          <a:p>
            <a:pPr marL="342900" indent="-342900" algn="ctr">
              <a:lnSpc>
                <a:spcPct val="80000"/>
              </a:lnSpc>
              <a:buFontTx/>
              <a:buNone/>
            </a:pPr>
            <a:r>
              <a:rPr lang="en-US" altLang="zh-CN" b="1" dirty="0">
                <a:latin typeface="Arial" pitchFamily="34" charset="0"/>
              </a:rPr>
              <a:t>George Mason University</a:t>
            </a:r>
          </a:p>
          <a:p>
            <a:pPr marL="342900" indent="-342900" algn="ctr">
              <a:lnSpc>
                <a:spcPct val="80000"/>
              </a:lnSpc>
              <a:buFontTx/>
              <a:buNone/>
            </a:pPr>
            <a:endParaRPr lang="en-US" altLang="zh-CN" b="1" dirty="0">
              <a:latin typeface="Arial" pitchFamily="34" charset="0"/>
            </a:endParaRPr>
          </a:p>
          <a:p>
            <a:pPr marL="342900" indent="-342900" algn="ctr">
              <a:lnSpc>
                <a:spcPct val="80000"/>
              </a:lnSpc>
              <a:buFontTx/>
              <a:buNone/>
            </a:pPr>
            <a:r>
              <a:rPr lang="en-US" altLang="zh-CN" b="1" dirty="0" smtClean="0">
                <a:latin typeface="Arial" pitchFamily="34" charset="0"/>
              </a:rPr>
              <a:t>04-18-2012</a:t>
            </a:r>
            <a:endParaRPr lang="en-US" altLang="zh-CN" b="1" dirty="0">
              <a:latin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Contents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marL="419100" indent="-419100">
              <a:buFontTx/>
              <a:buAutoNum type="arabicPeriod"/>
            </a:pPr>
            <a:r>
              <a:rPr lang="en-US" altLang="zh-CN" sz="2800" b="1" dirty="0" smtClean="0">
                <a:ea typeface="宋体" pitchFamily="2" charset="-122"/>
              </a:rPr>
              <a:t>WCS 2.0</a:t>
            </a:r>
          </a:p>
          <a:p>
            <a:pPr marL="419100" indent="-419100">
              <a:buFontTx/>
              <a:buAutoNum type="arabicPeriod"/>
            </a:pPr>
            <a:r>
              <a:rPr lang="en-US" altLang="zh-CN" sz="2800" b="1" dirty="0" smtClean="0">
                <a:ea typeface="宋体" pitchFamily="2" charset="-122"/>
              </a:rPr>
              <a:t>Implementation</a:t>
            </a:r>
          </a:p>
          <a:p>
            <a:pPr marL="419100" indent="-419100">
              <a:buFontTx/>
              <a:buAutoNum type="arabicPeriod"/>
            </a:pPr>
            <a:r>
              <a:rPr lang="en-US" altLang="zh-CN" sz="2800" b="1" smtClean="0">
                <a:ea typeface="宋体" pitchFamily="2" charset="-122"/>
              </a:rPr>
              <a:t>Useful links</a:t>
            </a:r>
            <a:endParaRPr lang="en-US" altLang="zh-CN" sz="2800" b="1" dirty="0" smtClean="0">
              <a:ea typeface="宋体" pitchFamily="2" charset="-122"/>
            </a:endParaRPr>
          </a:p>
          <a:p>
            <a:pPr marL="419100" indent="-419100">
              <a:buFontTx/>
              <a:buAutoNum type="arabicPeriod"/>
            </a:pPr>
            <a:r>
              <a:rPr lang="en-US" altLang="zh-CN" sz="2800" b="1" dirty="0" smtClean="0">
                <a:ea typeface="宋体" pitchFamily="2" charset="-122"/>
              </a:rPr>
              <a:t>Future work</a:t>
            </a:r>
          </a:p>
          <a:p>
            <a:pPr marL="419100" indent="-419100">
              <a:buFontTx/>
              <a:buAutoNum type="arabicPeriod"/>
            </a:pPr>
            <a:endParaRPr lang="en-US" altLang="zh-CN" sz="2800" b="1" dirty="0" smtClean="0">
              <a:ea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Web Coverage Service 2.0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4294967295"/>
            <p:custDataLst>
              <p:tags r:id="rId3"/>
            </p:custDataLst>
          </p:nvPr>
        </p:nvSpPr>
        <p:spPr>
          <a:xfrm>
            <a:off x="685800" y="1219200"/>
            <a:ext cx="7924800" cy="4953000"/>
          </a:xfrm>
        </p:spPr>
        <p:txBody>
          <a:bodyPr/>
          <a:lstStyle/>
          <a:p>
            <a:pPr>
              <a:spcBef>
                <a:spcPct val="60000"/>
              </a:spcBef>
            </a:pPr>
            <a:r>
              <a:rPr lang="en-US" altLang="zh-CN" dirty="0" smtClean="0">
                <a:ea typeface="宋体" pitchFamily="2" charset="-122"/>
              </a:rPr>
              <a:t>What’s WCS?</a:t>
            </a:r>
          </a:p>
          <a:p>
            <a:pPr lvl="1">
              <a:spcBef>
                <a:spcPct val="60000"/>
              </a:spcBef>
            </a:pPr>
            <a:r>
              <a:rPr lang="en-US" altLang="zh-CN" dirty="0" smtClean="0">
                <a:ea typeface="宋体" pitchFamily="2" charset="-122"/>
              </a:rPr>
              <a:t>“</a:t>
            </a:r>
            <a:r>
              <a:rPr lang="en-US" altLang="zh-CN" i="1" dirty="0" smtClean="0">
                <a:ea typeface="宋体" pitchFamily="2" charset="-122"/>
              </a:rPr>
              <a:t>A WCS provides access to potentially detailed and rich sets of geospatial information, in forms that are useful for client-side rendering, multi-valued </a:t>
            </a:r>
            <a:r>
              <a:rPr lang="en-US" altLang="zh-CN" i="1" dirty="0" err="1" smtClean="0">
                <a:ea typeface="宋体" pitchFamily="2" charset="-122"/>
              </a:rPr>
              <a:t>coverages</a:t>
            </a:r>
            <a:r>
              <a:rPr lang="en-US" altLang="zh-CN" i="1" dirty="0" smtClean="0">
                <a:ea typeface="宋体" pitchFamily="2" charset="-122"/>
              </a:rPr>
              <a:t>, and input into scientific models and other clients</a:t>
            </a:r>
            <a:r>
              <a:rPr lang="en-US" altLang="zh-CN" dirty="0" smtClean="0">
                <a:ea typeface="宋体" pitchFamily="2" charset="-122"/>
              </a:rPr>
              <a:t>” - [OGC 07-067r5].</a:t>
            </a:r>
          </a:p>
          <a:p>
            <a:pPr>
              <a:spcBef>
                <a:spcPct val="60000"/>
              </a:spcBef>
            </a:pPr>
            <a:r>
              <a:rPr lang="en-US" altLang="zh-CN" dirty="0" smtClean="0">
                <a:ea typeface="宋体" pitchFamily="2" charset="-122"/>
              </a:rPr>
              <a:t>WCS 2.0</a:t>
            </a:r>
          </a:p>
          <a:p>
            <a:pPr lvl="1">
              <a:spcBef>
                <a:spcPct val="60000"/>
              </a:spcBef>
            </a:pPr>
            <a:r>
              <a:rPr lang="en-US" altLang="zh-CN" sz="1600" dirty="0" smtClean="0">
                <a:ea typeface="宋体" pitchFamily="2" charset="-122"/>
              </a:rPr>
              <a:t>Adopts modular design method.</a:t>
            </a:r>
          </a:p>
          <a:p>
            <a:pPr lvl="1"/>
            <a:r>
              <a:rPr lang="en-US" altLang="zh-CN" sz="1600" dirty="0" smtClean="0">
                <a:ea typeface="宋体" pitchFamily="2" charset="-122"/>
              </a:rPr>
              <a:t>Harmonizes with EO Metadata Profile of O&amp;M (OGC 10-157), GML coverage model (OGC 07-036, GML3.2.1)  and SWE Common (OGC 08-094) in range description.</a:t>
            </a:r>
          </a:p>
          <a:p>
            <a:pPr lvl="1"/>
            <a:r>
              <a:rPr lang="en-US" altLang="zh-CN" sz="1600" dirty="0" smtClean="0">
                <a:ea typeface="宋体" pitchFamily="2" charset="-122"/>
              </a:rPr>
              <a:t>Uses core plus extensions pattern: the core defines a “core” set of requirements and extension specifications add further functionality.</a:t>
            </a:r>
          </a:p>
          <a:p>
            <a:pPr lvl="1"/>
            <a:r>
              <a:rPr lang="en-US" altLang="zh-CN" sz="1600" dirty="0" smtClean="0">
                <a:ea typeface="宋体" pitchFamily="2" charset="-122"/>
              </a:rPr>
              <a:t>The core specification is not completely implement-able without certain extensions, e.g., format extension.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Web Coverage Service 2.0 </a:t>
            </a:r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971550" y="1257300"/>
          <a:ext cx="7620000" cy="1778000"/>
        </p:xfrm>
        <a:graphic>
          <a:graphicData uri="http://schemas.openxmlformats.org/drawingml/2006/table">
            <a:tbl>
              <a:tblPr/>
              <a:tblGrid>
                <a:gridCol w="3810000"/>
                <a:gridCol w="3810000"/>
              </a:tblGrid>
              <a:tr h="863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CG Times"/>
                          <a:ea typeface="宋体" pitchFamily="2" charset="-122"/>
                        </a:rPr>
                        <a:t>EO vocabulary</a:t>
                      </a:r>
                      <a:endParaRPr kumimoji="0" lang="en-US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G Times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CG Times"/>
                          <a:ea typeface="宋体" pitchFamily="2" charset="-122"/>
                        </a:rPr>
                        <a:t>WCS EO AP</a:t>
                      </a:r>
                      <a:endParaRPr kumimoji="0" lang="en-US" altLang="zh-CN" sz="24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G Times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marL="176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Times"/>
                          <a:ea typeface="宋体" pitchFamily="2" charset="-122"/>
                        </a:rPr>
                        <a:t>scene / image / product / raster data (image) / raw data (image) / orthoimage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CBCB"/>
                    </a:solidFill>
                  </a:tcPr>
                </a:tc>
                <a:tc>
                  <a:txBody>
                    <a:bodyPr/>
                    <a:lstStyle/>
                    <a:p>
                      <a:pPr marL="176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Times"/>
                          <a:ea typeface="宋体" pitchFamily="2" charset="-122"/>
                        </a:rPr>
                        <a:t>dataset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CBCB"/>
                    </a:solidFill>
                  </a:tcPr>
                </a:tc>
              </a:tr>
            </a:tbl>
          </a:graphicData>
        </a:graphic>
      </p:graphicFrame>
      <p:grpSp>
        <p:nvGrpSpPr>
          <p:cNvPr id="108562" name="Gruppieren 28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5232400" y="3657600"/>
            <a:ext cx="2305050" cy="992187"/>
            <a:chOff x="3382888" y="4525045"/>
            <a:chExt cx="2305050" cy="992187"/>
          </a:xfrm>
        </p:grpSpPr>
        <p:sp>
          <p:nvSpPr>
            <p:cNvPr id="108563" name="AutoShape 10"/>
            <p:cNvSpPr>
              <a:spLocks noChangeArrowheads="1"/>
            </p:cNvSpPr>
            <p:nvPr/>
          </p:nvSpPr>
          <p:spPr bwMode="auto">
            <a:xfrm rot="1560000">
              <a:off x="4144888" y="4674270"/>
              <a:ext cx="1543050" cy="447675"/>
            </a:xfrm>
            <a:prstGeom prst="parallelogram">
              <a:avLst>
                <a:gd name="adj" fmla="val 99479"/>
              </a:avLst>
            </a:prstGeom>
            <a:solidFill>
              <a:srgbClr val="FFFF00"/>
            </a:solidFill>
            <a:ln w="25560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zh-CN" altLang="zh-CN" sz="1000" b="1">
                <a:latin typeface="CG Times"/>
                <a:ea typeface="MS PGothic" pitchFamily="34" charset="-128"/>
              </a:endParaRPr>
            </a:p>
          </p:txBody>
        </p:sp>
        <p:sp>
          <p:nvSpPr>
            <p:cNvPr id="108564" name="Line 11"/>
            <p:cNvSpPr>
              <a:spLocks noChangeShapeType="1"/>
            </p:cNvSpPr>
            <p:nvPr/>
          </p:nvSpPr>
          <p:spPr bwMode="auto">
            <a:xfrm flipH="1">
              <a:off x="3382888" y="5269582"/>
              <a:ext cx="1077913" cy="1588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 type="triangle" w="med" len="med"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8565" name="Line 12"/>
            <p:cNvSpPr>
              <a:spLocks noChangeShapeType="1"/>
            </p:cNvSpPr>
            <p:nvPr/>
          </p:nvSpPr>
          <p:spPr bwMode="auto">
            <a:xfrm flipH="1">
              <a:off x="3382888" y="4525045"/>
              <a:ext cx="773113" cy="758825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 type="triangle" w="med" len="med"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8566" name="Text Box 13"/>
            <p:cNvSpPr txBox="1">
              <a:spLocks noChangeArrowheads="1"/>
            </p:cNvSpPr>
            <p:nvPr/>
          </p:nvSpPr>
          <p:spPr bwMode="auto">
            <a:xfrm>
              <a:off x="3738488" y="5244182"/>
              <a:ext cx="538163" cy="2730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eaLnBrk="1" hangingPunct="1">
                <a:spcBef>
                  <a:spcPct val="0"/>
                </a:spcBef>
                <a:spcAft>
                  <a:spcPts val="1200"/>
                </a:spcAft>
                <a:buSz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ea typeface="MS PGothic" pitchFamily="34" charset="-128"/>
                  <a:cs typeface="Times New Roman" pitchFamily="18" charset="0"/>
                </a:rPr>
                <a:t>long</a:t>
              </a:r>
            </a:p>
          </p:txBody>
        </p:sp>
        <p:sp>
          <p:nvSpPr>
            <p:cNvPr id="108567" name="Text Box 14"/>
            <p:cNvSpPr txBox="1">
              <a:spLocks noChangeArrowheads="1"/>
            </p:cNvSpPr>
            <p:nvPr/>
          </p:nvSpPr>
          <p:spPr bwMode="auto">
            <a:xfrm>
              <a:off x="3390826" y="4567907"/>
              <a:ext cx="533400" cy="27463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eaLnBrk="1" hangingPunct="1">
                <a:spcBef>
                  <a:spcPct val="0"/>
                </a:spcBef>
                <a:spcAft>
                  <a:spcPts val="1200"/>
                </a:spcAft>
                <a:buSz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ea typeface="MS PGothic" pitchFamily="34" charset="-128"/>
                  <a:cs typeface="Times New Roman" pitchFamily="18" charset="0"/>
                </a:rPr>
                <a:t>lat</a:t>
              </a:r>
            </a:p>
          </p:txBody>
        </p:sp>
        <p:sp>
          <p:nvSpPr>
            <p:cNvPr id="108568" name="AutoShape 21"/>
            <p:cNvSpPr>
              <a:spLocks noChangeArrowheads="1"/>
            </p:cNvSpPr>
            <p:nvPr/>
          </p:nvSpPr>
          <p:spPr bwMode="auto">
            <a:xfrm rot="1500000">
              <a:off x="4503663" y="4661570"/>
              <a:ext cx="560387" cy="255587"/>
            </a:xfrm>
            <a:prstGeom prst="parallelogram">
              <a:avLst>
                <a:gd name="adj" fmla="val 95193"/>
              </a:avLst>
            </a:prstGeom>
            <a:noFill/>
            <a:ln w="25560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zh-CN" altLang="zh-CN" sz="1000" b="1">
                <a:latin typeface="CG Times"/>
                <a:ea typeface="MS PGothic" pitchFamily="34" charset="-128"/>
              </a:endParaRPr>
            </a:p>
          </p:txBody>
        </p:sp>
        <p:sp>
          <p:nvSpPr>
            <p:cNvPr id="108569" name="AutoShape 22"/>
            <p:cNvSpPr>
              <a:spLocks noChangeArrowheads="1"/>
            </p:cNvSpPr>
            <p:nvPr/>
          </p:nvSpPr>
          <p:spPr bwMode="auto">
            <a:xfrm>
              <a:off x="4929113" y="4940970"/>
              <a:ext cx="539750" cy="163512"/>
            </a:xfrm>
            <a:prstGeom prst="parallelogram">
              <a:avLst>
                <a:gd name="adj" fmla="val 106212"/>
              </a:avLst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zh-CN" altLang="zh-CN" sz="1000" b="1">
                <a:latin typeface="CG Times"/>
                <a:ea typeface="MS PGothic" pitchFamily="34" charset="-128"/>
              </a:endParaRPr>
            </a:p>
          </p:txBody>
        </p:sp>
      </p:grpSp>
      <p:grpSp>
        <p:nvGrpSpPr>
          <p:cNvPr id="108570" name="Gruppieren 33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076325" y="3981450"/>
            <a:ext cx="1908175" cy="992187"/>
            <a:chOff x="1655713" y="4459184"/>
            <a:chExt cx="1908175" cy="992187"/>
          </a:xfrm>
        </p:grpSpPr>
        <p:sp>
          <p:nvSpPr>
            <p:cNvPr id="108571" name="AutoShape 5"/>
            <p:cNvSpPr>
              <a:spLocks noChangeArrowheads="1"/>
            </p:cNvSpPr>
            <p:nvPr/>
          </p:nvSpPr>
          <p:spPr bwMode="auto">
            <a:xfrm>
              <a:off x="2020838" y="4608409"/>
              <a:ext cx="1543050" cy="447675"/>
            </a:xfrm>
            <a:prstGeom prst="parallelogram">
              <a:avLst>
                <a:gd name="adj" fmla="val 99479"/>
              </a:avLst>
            </a:prstGeom>
            <a:solidFill>
              <a:srgbClr val="FFFF00"/>
            </a:solidFill>
            <a:ln w="25560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zh-CN" altLang="zh-CN" sz="1000" b="1">
                <a:latin typeface="CG Times"/>
                <a:ea typeface="MS PGothic" pitchFamily="34" charset="-128"/>
              </a:endParaRPr>
            </a:p>
          </p:txBody>
        </p:sp>
        <p:sp>
          <p:nvSpPr>
            <p:cNvPr id="108572" name="Line 6"/>
            <p:cNvSpPr>
              <a:spLocks noChangeShapeType="1"/>
            </p:cNvSpPr>
            <p:nvPr/>
          </p:nvSpPr>
          <p:spPr bwMode="auto">
            <a:xfrm flipH="1">
              <a:off x="1655713" y="5203721"/>
              <a:ext cx="1077913" cy="1588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 type="triangle" w="med" len="med"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8573" name="Line 7"/>
            <p:cNvSpPr>
              <a:spLocks noChangeShapeType="1"/>
            </p:cNvSpPr>
            <p:nvPr/>
          </p:nvSpPr>
          <p:spPr bwMode="auto">
            <a:xfrm flipH="1">
              <a:off x="1655713" y="4459184"/>
              <a:ext cx="773113" cy="758825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 type="triangle" w="med" len="med"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8574" name="Text Box 8"/>
            <p:cNvSpPr txBox="1">
              <a:spLocks noChangeArrowheads="1"/>
            </p:cNvSpPr>
            <p:nvPr/>
          </p:nvSpPr>
          <p:spPr bwMode="auto">
            <a:xfrm>
              <a:off x="2011313" y="5178321"/>
              <a:ext cx="538163" cy="2730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eaLnBrk="1" hangingPunct="1">
                <a:spcBef>
                  <a:spcPct val="0"/>
                </a:spcBef>
                <a:spcAft>
                  <a:spcPts val="1200"/>
                </a:spcAft>
                <a:buSz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ea typeface="MS PGothic" pitchFamily="34" charset="-128"/>
                  <a:cs typeface="Times New Roman" pitchFamily="18" charset="0"/>
                </a:rPr>
                <a:t>long</a:t>
              </a:r>
            </a:p>
          </p:txBody>
        </p:sp>
        <p:sp>
          <p:nvSpPr>
            <p:cNvPr id="108575" name="Text Box 9"/>
            <p:cNvSpPr txBox="1">
              <a:spLocks noChangeArrowheads="1"/>
            </p:cNvSpPr>
            <p:nvPr/>
          </p:nvSpPr>
          <p:spPr bwMode="auto">
            <a:xfrm>
              <a:off x="1663650" y="4503634"/>
              <a:ext cx="533400" cy="27463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eaLnBrk="1" hangingPunct="1">
                <a:spcBef>
                  <a:spcPct val="0"/>
                </a:spcBef>
                <a:spcAft>
                  <a:spcPts val="1200"/>
                </a:spcAft>
                <a:buSz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ea typeface="MS PGothic" pitchFamily="34" charset="-128"/>
                  <a:cs typeface="Times New Roman" pitchFamily="18" charset="0"/>
                </a:rPr>
                <a:t>lat</a:t>
              </a:r>
            </a:p>
          </p:txBody>
        </p:sp>
        <p:sp>
          <p:nvSpPr>
            <p:cNvPr id="108576" name="AutoShape 20"/>
            <p:cNvSpPr>
              <a:spLocks noChangeArrowheads="1"/>
            </p:cNvSpPr>
            <p:nvPr/>
          </p:nvSpPr>
          <p:spPr bwMode="auto">
            <a:xfrm>
              <a:off x="2341512" y="4656034"/>
              <a:ext cx="863600" cy="255587"/>
            </a:xfrm>
            <a:prstGeom prst="parallelogram">
              <a:avLst>
                <a:gd name="adj" fmla="val 97518"/>
              </a:avLst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zh-CN" altLang="zh-CN" sz="1000" b="1">
                <a:latin typeface="CG Times"/>
                <a:ea typeface="MS PGothic" pitchFamily="34" charset="-128"/>
              </a:endParaRPr>
            </a:p>
          </p:txBody>
        </p:sp>
        <p:sp>
          <p:nvSpPr>
            <p:cNvPr id="108577" name="AutoShape 23"/>
            <p:cNvSpPr>
              <a:spLocks noChangeArrowheads="1"/>
            </p:cNvSpPr>
            <p:nvPr/>
          </p:nvSpPr>
          <p:spPr bwMode="auto">
            <a:xfrm>
              <a:off x="2412950" y="4729059"/>
              <a:ext cx="863600" cy="255587"/>
            </a:xfrm>
            <a:prstGeom prst="parallelogram">
              <a:avLst>
                <a:gd name="adj" fmla="val 97518"/>
              </a:avLst>
            </a:prstGeom>
            <a:noFill/>
            <a:ln w="25560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zh-CN" altLang="zh-CN" sz="1000" b="1">
                <a:latin typeface="CG Times"/>
                <a:ea typeface="MS PGothic" pitchFamily="34" charset="-128"/>
              </a:endParaRPr>
            </a:p>
          </p:txBody>
        </p:sp>
      </p:grpSp>
      <p:grpSp>
        <p:nvGrpSpPr>
          <p:cNvPr id="108578" name="Gruppieren 29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7031038" y="4306887"/>
            <a:ext cx="1909762" cy="992188"/>
            <a:chOff x="6262638" y="4581128"/>
            <a:chExt cx="1909762" cy="992187"/>
          </a:xfrm>
        </p:grpSpPr>
        <p:sp>
          <p:nvSpPr>
            <p:cNvPr id="108579" name="AutoShape 15"/>
            <p:cNvSpPr>
              <a:spLocks noChangeArrowheads="1"/>
            </p:cNvSpPr>
            <p:nvPr/>
          </p:nvSpPr>
          <p:spPr bwMode="auto">
            <a:xfrm>
              <a:off x="6629350" y="4730353"/>
              <a:ext cx="1543050" cy="447675"/>
            </a:xfrm>
            <a:prstGeom prst="parallelogram">
              <a:avLst>
                <a:gd name="adj" fmla="val 99479"/>
              </a:avLst>
            </a:prstGeom>
            <a:solidFill>
              <a:srgbClr val="FFFF00"/>
            </a:solidFill>
            <a:ln w="25560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zh-CN" altLang="zh-CN" sz="1000" b="1">
                <a:latin typeface="CG Times"/>
                <a:ea typeface="MS PGothic" pitchFamily="34" charset="-128"/>
              </a:endParaRPr>
            </a:p>
          </p:txBody>
        </p:sp>
        <p:sp>
          <p:nvSpPr>
            <p:cNvPr id="108580" name="Line 16"/>
            <p:cNvSpPr>
              <a:spLocks noChangeShapeType="1"/>
            </p:cNvSpPr>
            <p:nvPr/>
          </p:nvSpPr>
          <p:spPr bwMode="auto">
            <a:xfrm flipH="1">
              <a:off x="6264225" y="5325665"/>
              <a:ext cx="1077913" cy="1588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 type="triangle" w="med" len="med"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8581" name="Line 17"/>
            <p:cNvSpPr>
              <a:spLocks noChangeShapeType="1"/>
            </p:cNvSpPr>
            <p:nvPr/>
          </p:nvSpPr>
          <p:spPr bwMode="auto">
            <a:xfrm flipH="1">
              <a:off x="6262638" y="4581128"/>
              <a:ext cx="773113" cy="758825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 type="triangle" w="med" len="med"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8582" name="Text Box 18"/>
            <p:cNvSpPr txBox="1">
              <a:spLocks noChangeArrowheads="1"/>
            </p:cNvSpPr>
            <p:nvPr/>
          </p:nvSpPr>
          <p:spPr bwMode="auto">
            <a:xfrm>
              <a:off x="6619825" y="5300265"/>
              <a:ext cx="538163" cy="2730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eaLnBrk="1" hangingPunct="1">
                <a:spcBef>
                  <a:spcPct val="0"/>
                </a:spcBef>
                <a:spcAft>
                  <a:spcPts val="1200"/>
                </a:spcAft>
                <a:buSz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ea typeface="MS PGothic" pitchFamily="34" charset="-128"/>
                  <a:cs typeface="Times New Roman" pitchFamily="18" charset="0"/>
                </a:rPr>
                <a:t>j</a:t>
              </a:r>
            </a:p>
          </p:txBody>
        </p:sp>
        <p:sp>
          <p:nvSpPr>
            <p:cNvPr id="108583" name="Text Box 19"/>
            <p:cNvSpPr txBox="1">
              <a:spLocks noChangeArrowheads="1"/>
            </p:cNvSpPr>
            <p:nvPr/>
          </p:nvSpPr>
          <p:spPr bwMode="auto">
            <a:xfrm>
              <a:off x="6396486" y="4702202"/>
              <a:ext cx="533400" cy="27463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eaLnBrk="1" hangingPunct="1">
                <a:spcBef>
                  <a:spcPct val="0"/>
                </a:spcBef>
                <a:spcAft>
                  <a:spcPts val="1200"/>
                </a:spcAft>
                <a:buSz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ea typeface="MS PGothic" pitchFamily="34" charset="-128"/>
                  <a:cs typeface="Times New Roman" pitchFamily="18" charset="0"/>
                </a:rPr>
                <a:t>i</a:t>
              </a:r>
            </a:p>
          </p:txBody>
        </p:sp>
        <p:sp>
          <p:nvSpPr>
            <p:cNvPr id="108584" name="AutoShape 24"/>
            <p:cNvSpPr>
              <a:spLocks noChangeArrowheads="1"/>
            </p:cNvSpPr>
            <p:nvPr/>
          </p:nvSpPr>
          <p:spPr bwMode="auto">
            <a:xfrm rot="-840000">
              <a:off x="7454850" y="4839890"/>
              <a:ext cx="381000" cy="242888"/>
            </a:xfrm>
            <a:prstGeom prst="parallelogram">
              <a:avLst>
                <a:gd name="adj" fmla="val 34248"/>
              </a:avLst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zh-CN" altLang="zh-CN" sz="1000" b="1">
                <a:latin typeface="CG Times"/>
                <a:ea typeface="MS PGothic" pitchFamily="34" charset="-128"/>
              </a:endParaRPr>
            </a:p>
          </p:txBody>
        </p:sp>
        <p:sp>
          <p:nvSpPr>
            <p:cNvPr id="108585" name="AutoShape 25"/>
            <p:cNvSpPr>
              <a:spLocks noChangeArrowheads="1"/>
            </p:cNvSpPr>
            <p:nvPr/>
          </p:nvSpPr>
          <p:spPr bwMode="auto">
            <a:xfrm>
              <a:off x="6943675" y="4808140"/>
              <a:ext cx="539750" cy="163513"/>
            </a:xfrm>
            <a:prstGeom prst="parallelogram">
              <a:avLst>
                <a:gd name="adj" fmla="val 106211"/>
              </a:avLst>
            </a:prstGeom>
            <a:noFill/>
            <a:ln w="25560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zh-CN" altLang="zh-CN" sz="1000" b="1">
                <a:latin typeface="CG Times"/>
                <a:ea typeface="MS PGothic" pitchFamily="34" charset="-128"/>
              </a:endParaRPr>
            </a:p>
          </p:txBody>
        </p:sp>
      </p:grpSp>
      <p:sp>
        <p:nvSpPr>
          <p:cNvPr id="32" name="Textfeld 31"/>
          <p:cNvSpPr txBox="1"/>
          <p:nvPr>
            <p:custDataLst>
              <p:tags r:id="rId7"/>
            </p:custDataLst>
          </p:nvPr>
        </p:nvSpPr>
        <p:spPr>
          <a:xfrm>
            <a:off x="1681163" y="5416550"/>
            <a:ext cx="245427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SzTx/>
              <a:buFont typeface="Times New Roman" pitchFamily="18" charset="0"/>
              <a:buNone/>
              <a:defRPr/>
            </a:pPr>
            <a:r>
              <a:rPr lang="en-US" sz="1800" b="1" dirty="0">
                <a:solidFill>
                  <a:schemeClr val="accent6"/>
                </a:solidFill>
                <a:latin typeface="CG Times" charset="0"/>
                <a:ea typeface="ＭＳ Ｐゴシック" pitchFamily="-106" charset="-128"/>
                <a:cs typeface="+mn-cs"/>
              </a:rPr>
              <a:t>rectified grid coverage</a:t>
            </a:r>
          </a:p>
        </p:txBody>
      </p:sp>
      <p:sp>
        <p:nvSpPr>
          <p:cNvPr id="33" name="Textfeld 32"/>
          <p:cNvSpPr txBox="1"/>
          <p:nvPr>
            <p:custDataLst>
              <p:tags r:id="rId8"/>
            </p:custDataLst>
          </p:nvPr>
        </p:nvSpPr>
        <p:spPr>
          <a:xfrm>
            <a:off x="4921250" y="5375275"/>
            <a:ext cx="3055938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SzTx/>
              <a:buFont typeface="Times New Roman" pitchFamily="18" charset="0"/>
              <a:buNone/>
              <a:defRPr/>
            </a:pPr>
            <a:r>
              <a:rPr lang="en-US" sz="1800" b="1" dirty="0" err="1">
                <a:solidFill>
                  <a:schemeClr val="accent6"/>
                </a:solidFill>
                <a:latin typeface="CG Times" charset="0"/>
                <a:ea typeface="ＭＳ Ｐゴシック" pitchFamily="-106" charset="-128"/>
                <a:cs typeface="+mn-cs"/>
              </a:rPr>
              <a:t>referenceable</a:t>
            </a:r>
            <a:r>
              <a:rPr lang="en-US" sz="1800" b="1" dirty="0">
                <a:solidFill>
                  <a:schemeClr val="accent6"/>
                </a:solidFill>
                <a:latin typeface="CG Times" charset="0"/>
                <a:ea typeface="ＭＳ Ｐゴシック" pitchFamily="-106" charset="-128"/>
                <a:cs typeface="+mn-cs"/>
              </a:rPr>
              <a:t> grid coverage</a:t>
            </a:r>
          </a:p>
        </p:txBody>
      </p:sp>
      <p:grpSp>
        <p:nvGrpSpPr>
          <p:cNvPr id="108588" name="Gruppieren 33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2871788" y="4424362"/>
            <a:ext cx="1908175" cy="992188"/>
            <a:chOff x="1655713" y="4459184"/>
            <a:chExt cx="1908175" cy="992187"/>
          </a:xfrm>
        </p:grpSpPr>
        <p:sp>
          <p:nvSpPr>
            <p:cNvPr id="108589" name="AutoShape 5"/>
            <p:cNvSpPr>
              <a:spLocks noChangeArrowheads="1"/>
            </p:cNvSpPr>
            <p:nvPr/>
          </p:nvSpPr>
          <p:spPr bwMode="auto">
            <a:xfrm>
              <a:off x="2020838" y="4608409"/>
              <a:ext cx="1543050" cy="447675"/>
            </a:xfrm>
            <a:prstGeom prst="parallelogram">
              <a:avLst>
                <a:gd name="adj" fmla="val 99479"/>
              </a:avLst>
            </a:prstGeom>
            <a:solidFill>
              <a:srgbClr val="FFFF00"/>
            </a:solidFill>
            <a:ln w="25560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zh-CN" altLang="zh-CN" sz="1000" b="1">
                <a:latin typeface="CG Times"/>
                <a:ea typeface="MS PGothic" pitchFamily="34" charset="-128"/>
              </a:endParaRPr>
            </a:p>
          </p:txBody>
        </p:sp>
        <p:sp>
          <p:nvSpPr>
            <p:cNvPr id="108590" name="Line 6"/>
            <p:cNvSpPr>
              <a:spLocks noChangeShapeType="1"/>
            </p:cNvSpPr>
            <p:nvPr/>
          </p:nvSpPr>
          <p:spPr bwMode="auto">
            <a:xfrm flipH="1">
              <a:off x="1655713" y="5203721"/>
              <a:ext cx="1077913" cy="1588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 type="triangle" w="med" len="med"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8591" name="Line 7"/>
            <p:cNvSpPr>
              <a:spLocks noChangeShapeType="1"/>
            </p:cNvSpPr>
            <p:nvPr/>
          </p:nvSpPr>
          <p:spPr bwMode="auto">
            <a:xfrm flipH="1">
              <a:off x="1655713" y="4459184"/>
              <a:ext cx="773113" cy="758825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 type="triangle" w="med" len="med"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8592" name="Text Box 8"/>
            <p:cNvSpPr txBox="1">
              <a:spLocks noChangeArrowheads="1"/>
            </p:cNvSpPr>
            <p:nvPr/>
          </p:nvSpPr>
          <p:spPr bwMode="auto">
            <a:xfrm>
              <a:off x="2011313" y="5178321"/>
              <a:ext cx="538163" cy="2730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eaLnBrk="1" hangingPunct="1">
                <a:spcBef>
                  <a:spcPct val="0"/>
                </a:spcBef>
                <a:spcAft>
                  <a:spcPts val="1200"/>
                </a:spcAft>
                <a:buSz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ea typeface="MS PGothic" pitchFamily="34" charset="-128"/>
                  <a:cs typeface="Times New Roman" pitchFamily="18" charset="0"/>
                </a:rPr>
                <a:t>j</a:t>
              </a:r>
            </a:p>
          </p:txBody>
        </p:sp>
        <p:sp>
          <p:nvSpPr>
            <p:cNvPr id="108593" name="Text Box 9"/>
            <p:cNvSpPr txBox="1">
              <a:spLocks noChangeArrowheads="1"/>
            </p:cNvSpPr>
            <p:nvPr/>
          </p:nvSpPr>
          <p:spPr bwMode="auto">
            <a:xfrm>
              <a:off x="1816042" y="4605229"/>
              <a:ext cx="533400" cy="27463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eaLnBrk="1" hangingPunct="1">
                <a:spcBef>
                  <a:spcPct val="0"/>
                </a:spcBef>
                <a:spcAft>
                  <a:spcPts val="1200"/>
                </a:spcAft>
                <a:buSz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ea typeface="MS PGothic" pitchFamily="34" charset="-128"/>
                  <a:cs typeface="Times New Roman" pitchFamily="18" charset="0"/>
                </a:rPr>
                <a:t>i</a:t>
              </a:r>
            </a:p>
          </p:txBody>
        </p:sp>
        <p:sp>
          <p:nvSpPr>
            <p:cNvPr id="108594" name="AutoShape 20"/>
            <p:cNvSpPr>
              <a:spLocks noChangeArrowheads="1"/>
            </p:cNvSpPr>
            <p:nvPr/>
          </p:nvSpPr>
          <p:spPr bwMode="auto">
            <a:xfrm>
              <a:off x="2341512" y="4656034"/>
              <a:ext cx="863600" cy="255587"/>
            </a:xfrm>
            <a:prstGeom prst="parallelogram">
              <a:avLst>
                <a:gd name="adj" fmla="val 97518"/>
              </a:avLst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zh-CN" altLang="zh-CN" sz="1000" b="1">
                <a:latin typeface="CG Times"/>
                <a:ea typeface="MS PGothic" pitchFamily="34" charset="-128"/>
              </a:endParaRPr>
            </a:p>
          </p:txBody>
        </p:sp>
        <p:sp>
          <p:nvSpPr>
            <p:cNvPr id="108595" name="AutoShape 23"/>
            <p:cNvSpPr>
              <a:spLocks noChangeArrowheads="1"/>
            </p:cNvSpPr>
            <p:nvPr/>
          </p:nvSpPr>
          <p:spPr bwMode="auto">
            <a:xfrm>
              <a:off x="2412950" y="4729059"/>
              <a:ext cx="863600" cy="255587"/>
            </a:xfrm>
            <a:prstGeom prst="parallelogram">
              <a:avLst>
                <a:gd name="adj" fmla="val 97518"/>
              </a:avLst>
            </a:prstGeom>
            <a:noFill/>
            <a:ln w="25560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zh-CN" altLang="zh-CN" sz="1000" b="1">
                <a:latin typeface="CG Times"/>
                <a:ea typeface="MS PGothic" pitchFamily="34" charset="-128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Web Coverage Service 2.0 </a:t>
            </a:r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38225" y="1201738"/>
          <a:ext cx="7620000" cy="1714500"/>
        </p:xfrm>
        <a:graphic>
          <a:graphicData uri="http://schemas.openxmlformats.org/drawingml/2006/table">
            <a:tbl>
              <a:tblPr/>
              <a:tblGrid>
                <a:gridCol w="3810000"/>
                <a:gridCol w="3810000"/>
              </a:tblGrid>
              <a:tr h="863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CG Times"/>
                          <a:ea typeface="宋体" pitchFamily="2" charset="-122"/>
                        </a:rPr>
                        <a:t>EO vocabulary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G Times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CG Times"/>
                          <a:ea typeface="宋体" pitchFamily="2" charset="-122"/>
                        </a:rPr>
                        <a:t>WCS EO AP</a:t>
                      </a:r>
                      <a:endParaRPr kumimoji="0" lang="en-US" altLang="zh-CN" sz="24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G Times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850900">
                <a:tc>
                  <a:txBody>
                    <a:bodyPr/>
                    <a:lstStyle/>
                    <a:p>
                      <a:pPr marL="176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Times"/>
                          <a:ea typeface="宋体" pitchFamily="2" charset="-122"/>
                        </a:rPr>
                        <a:t>google-like mosaic / composite mosaic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CBCB"/>
                    </a:solidFill>
                  </a:tcPr>
                </a:tc>
                <a:tc>
                  <a:txBody>
                    <a:bodyPr/>
                    <a:lstStyle/>
                    <a:p>
                      <a:pPr marL="176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Times"/>
                          <a:ea typeface="宋体" pitchFamily="2" charset="-122"/>
                        </a:rPr>
                        <a:t>Stitched Mosaic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CBCB"/>
                    </a:solidFill>
                  </a:tcPr>
                </a:tc>
              </a:tr>
            </a:tbl>
          </a:graphicData>
        </a:graphic>
      </p:graphicFrame>
      <p:sp>
        <p:nvSpPr>
          <p:cNvPr id="59" name="Text Box 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978275" y="2816225"/>
            <a:ext cx="412750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eaLnBrk="1" hangingPunct="1">
              <a:spcBef>
                <a:spcPct val="0"/>
              </a:spcBef>
              <a:spcAft>
                <a:spcPts val="1200"/>
              </a:spcAft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6" charset="0"/>
                <a:ea typeface="ＭＳ Ｐゴシック" pitchFamily="-106" charset="-128"/>
                <a:cs typeface="Times New Roman" pitchFamily="16" charset="0"/>
              </a:rPr>
              <a:t>lat</a:t>
            </a:r>
          </a:p>
        </p:txBody>
      </p:sp>
      <p:grpSp>
        <p:nvGrpSpPr>
          <p:cNvPr id="110655" name="Gruppieren 70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2613025" y="5332413"/>
            <a:ext cx="3327400" cy="1296987"/>
            <a:chOff x="2919313" y="5183480"/>
            <a:chExt cx="3327126" cy="1297448"/>
          </a:xfrm>
        </p:grpSpPr>
        <p:sp>
          <p:nvSpPr>
            <p:cNvPr id="110656" name="Line 6"/>
            <p:cNvSpPr>
              <a:spLocks noChangeShapeType="1"/>
            </p:cNvSpPr>
            <p:nvPr/>
          </p:nvSpPr>
          <p:spPr bwMode="auto">
            <a:xfrm flipH="1">
              <a:off x="2919313" y="6480928"/>
              <a:ext cx="3327126" cy="0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 type="triangle" w="med" len="med"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0657" name="Line 7"/>
            <p:cNvSpPr>
              <a:spLocks noChangeShapeType="1"/>
            </p:cNvSpPr>
            <p:nvPr/>
          </p:nvSpPr>
          <p:spPr bwMode="auto">
            <a:xfrm flipH="1">
              <a:off x="2931036" y="5183480"/>
              <a:ext cx="1220639" cy="1292076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 type="triangle" w="med" len="med"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0658" name="Freihandform 1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544888" y="3660775"/>
            <a:ext cx="1901825" cy="720725"/>
          </a:xfrm>
          <a:custGeom>
            <a:avLst/>
            <a:gdLst>
              <a:gd name="T0" fmla="*/ 368300 w 1901825"/>
              <a:gd name="T1" fmla="*/ 346075 h 720725"/>
              <a:gd name="T2" fmla="*/ 0 w 1901825"/>
              <a:gd name="T3" fmla="*/ 720725 h 720725"/>
              <a:gd name="T4" fmla="*/ 1190625 w 1901825"/>
              <a:gd name="T5" fmla="*/ 720725 h 720725"/>
              <a:gd name="T6" fmla="*/ 1901825 w 1901825"/>
              <a:gd name="T7" fmla="*/ 0 h 720725"/>
              <a:gd name="T8" fmla="*/ 1346200 w 1901825"/>
              <a:gd name="T9" fmla="*/ 0 h 720725"/>
              <a:gd name="T10" fmla="*/ 993775 w 1901825"/>
              <a:gd name="T11" fmla="*/ 355600 h 720725"/>
              <a:gd name="T12" fmla="*/ 368300 w 1901825"/>
              <a:gd name="T13" fmla="*/ 346075 h 7207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01825"/>
              <a:gd name="T22" fmla="*/ 0 h 720725"/>
              <a:gd name="T23" fmla="*/ 1901825 w 1901825"/>
              <a:gd name="T24" fmla="*/ 720725 h 7207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01825" h="720725">
                <a:moveTo>
                  <a:pt x="368300" y="346075"/>
                </a:moveTo>
                <a:lnTo>
                  <a:pt x="0" y="720725"/>
                </a:lnTo>
                <a:lnTo>
                  <a:pt x="1190625" y="720725"/>
                </a:lnTo>
                <a:lnTo>
                  <a:pt x="1901825" y="0"/>
                </a:lnTo>
                <a:lnTo>
                  <a:pt x="1346200" y="0"/>
                </a:lnTo>
                <a:lnTo>
                  <a:pt x="993775" y="355600"/>
                </a:lnTo>
                <a:lnTo>
                  <a:pt x="368300" y="346075"/>
                </a:lnTo>
                <a:close/>
              </a:path>
            </a:pathLst>
          </a:custGeom>
          <a:solidFill>
            <a:srgbClr val="FFFF00"/>
          </a:solidFill>
          <a:ln w="2556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zh-CN" altLang="zh-CN" sz="1000" b="1">
              <a:latin typeface="CG Times"/>
              <a:ea typeface="MS PGothic" pitchFamily="34" charset="-128"/>
            </a:endParaRPr>
          </a:p>
        </p:txBody>
      </p:sp>
      <p:sp>
        <p:nvSpPr>
          <p:cNvPr id="18" name="AutoShape 1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473450" y="3316288"/>
            <a:ext cx="1543050" cy="447675"/>
          </a:xfrm>
          <a:prstGeom prst="parallelogram">
            <a:avLst>
              <a:gd name="adj" fmla="val 99479"/>
            </a:avLst>
          </a:prstGeom>
          <a:solidFill>
            <a:srgbClr val="FFFF00"/>
          </a:solidFill>
          <a:ln w="2556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SzTx/>
              <a:buFont typeface="Times New Roman" pitchFamily="18" charset="0"/>
              <a:buNone/>
            </a:pPr>
            <a:endParaRPr lang="zh-CN" altLang="zh-CN" sz="1000" b="1">
              <a:latin typeface="CG Times"/>
              <a:ea typeface="MS PGothic" pitchFamily="34" charset="-128"/>
            </a:endParaRPr>
          </a:p>
        </p:txBody>
      </p:sp>
      <p:sp>
        <p:nvSpPr>
          <p:cNvPr id="110660" name="Freihandform 18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59375" y="4065588"/>
            <a:ext cx="1243013" cy="450850"/>
          </a:xfrm>
          <a:custGeom>
            <a:avLst/>
            <a:gdLst>
              <a:gd name="T0" fmla="*/ 0 w 1243693"/>
              <a:gd name="T1" fmla="*/ 441872 h 451757"/>
              <a:gd name="T2" fmla="*/ 796604 w 1243693"/>
              <a:gd name="T3" fmla="*/ 444552 h 451757"/>
              <a:gd name="T4" fmla="*/ 1238259 w 1243693"/>
              <a:gd name="T5" fmla="*/ 0 h 451757"/>
              <a:gd name="T6" fmla="*/ 135479 w 1243693"/>
              <a:gd name="T7" fmla="*/ 2681 h 451757"/>
              <a:gd name="T8" fmla="*/ 40646 w 1243693"/>
              <a:gd name="T9" fmla="*/ 96408 h 451757"/>
              <a:gd name="T10" fmla="*/ 341401 w 1243693"/>
              <a:gd name="T11" fmla="*/ 93731 h 451757"/>
              <a:gd name="T12" fmla="*/ 0 w 1243693"/>
              <a:gd name="T13" fmla="*/ 441872 h 4517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43693"/>
              <a:gd name="T22" fmla="*/ 0 h 451757"/>
              <a:gd name="T23" fmla="*/ 1243693 w 1243693"/>
              <a:gd name="T24" fmla="*/ 451757 h 45175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43693" h="451757">
                <a:moveTo>
                  <a:pt x="0" y="449035"/>
                </a:moveTo>
                <a:lnTo>
                  <a:pt x="800100" y="451757"/>
                </a:lnTo>
                <a:lnTo>
                  <a:pt x="1243693" y="0"/>
                </a:lnTo>
                <a:lnTo>
                  <a:pt x="136072" y="2721"/>
                </a:lnTo>
                <a:lnTo>
                  <a:pt x="40822" y="97971"/>
                </a:lnTo>
                <a:lnTo>
                  <a:pt x="342900" y="95250"/>
                </a:lnTo>
                <a:lnTo>
                  <a:pt x="0" y="449035"/>
                </a:lnTo>
                <a:close/>
              </a:path>
            </a:pathLst>
          </a:custGeom>
          <a:solidFill>
            <a:srgbClr val="FFFF00"/>
          </a:solidFill>
          <a:ln w="2556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zh-CN" altLang="zh-CN" sz="1000" b="1">
              <a:latin typeface="CG Times"/>
              <a:ea typeface="MS PGothic" pitchFamily="34" charset="-128"/>
            </a:endParaRPr>
          </a:p>
        </p:txBody>
      </p:sp>
      <p:cxnSp>
        <p:nvCxnSpPr>
          <p:cNvPr id="110661" name="Gewinkelte Verbindung 25"/>
          <p:cNvCxnSpPr>
            <a:cxnSpLocks noChangeShapeType="1"/>
          </p:cNvCxnSpPr>
          <p:nvPr>
            <p:custDataLst>
              <p:tags r:id="rId9"/>
            </p:custDataLst>
          </p:nvPr>
        </p:nvCxnSpPr>
        <p:spPr bwMode="auto">
          <a:xfrm>
            <a:off x="4738688" y="4365625"/>
            <a:ext cx="12700" cy="2160588"/>
          </a:xfrm>
          <a:prstGeom prst="straightConnector1">
            <a:avLst/>
          </a:prstGeom>
          <a:noFill/>
          <a:ln w="6350" cap="sq">
            <a:solidFill>
              <a:srgbClr val="FFC000"/>
            </a:solidFill>
            <a:prstDash val="dash"/>
            <a:miter lim="800000"/>
            <a:headEnd/>
            <a:tailEnd type="triangle" w="sm" len="sm"/>
          </a:ln>
        </p:spPr>
      </p:cxnSp>
      <p:cxnSp>
        <p:nvCxnSpPr>
          <p:cNvPr id="110662" name="Gewinkelte Verbindung 25"/>
          <p:cNvCxnSpPr>
            <a:cxnSpLocks noChangeShapeType="1"/>
          </p:cNvCxnSpPr>
          <p:nvPr>
            <p:custDataLst>
              <p:tags r:id="rId10"/>
            </p:custDataLst>
          </p:nvPr>
        </p:nvCxnSpPr>
        <p:spPr bwMode="auto">
          <a:xfrm>
            <a:off x="3554413" y="4362450"/>
            <a:ext cx="11112" cy="2160588"/>
          </a:xfrm>
          <a:prstGeom prst="straightConnector1">
            <a:avLst/>
          </a:prstGeom>
          <a:noFill/>
          <a:ln w="6350" cap="sq">
            <a:solidFill>
              <a:srgbClr val="FFC000"/>
            </a:solidFill>
            <a:prstDash val="dash"/>
            <a:miter lim="800000"/>
            <a:headEnd/>
            <a:tailEnd type="triangle" w="sm" len="sm"/>
          </a:ln>
        </p:spPr>
      </p:cxnSp>
      <p:cxnSp>
        <p:nvCxnSpPr>
          <p:cNvPr id="110663" name="Gewinkelte Verbindung 25"/>
          <p:cNvCxnSpPr>
            <a:cxnSpLocks noChangeShapeType="1"/>
          </p:cNvCxnSpPr>
          <p:nvPr>
            <p:custDataLst>
              <p:tags r:id="rId11"/>
            </p:custDataLst>
          </p:nvPr>
        </p:nvCxnSpPr>
        <p:spPr bwMode="auto">
          <a:xfrm rot="16200000" flipH="1">
            <a:off x="4371182" y="4729956"/>
            <a:ext cx="2165350" cy="4763"/>
          </a:xfrm>
          <a:prstGeom prst="straightConnector1">
            <a:avLst/>
          </a:prstGeom>
          <a:noFill/>
          <a:ln w="6350" cap="sq">
            <a:solidFill>
              <a:srgbClr val="FFC000"/>
            </a:solidFill>
            <a:prstDash val="dash"/>
            <a:miter lim="800000"/>
            <a:headEnd/>
            <a:tailEnd type="triangle" w="sm" len="sm"/>
          </a:ln>
        </p:spPr>
      </p:cxnSp>
      <p:cxnSp>
        <p:nvCxnSpPr>
          <p:cNvPr id="110664" name="Gewinkelte Verbindung 25"/>
          <p:cNvCxnSpPr>
            <a:cxnSpLocks noChangeShapeType="1"/>
          </p:cNvCxnSpPr>
          <p:nvPr>
            <p:custDataLst>
              <p:tags r:id="rId12"/>
            </p:custDataLst>
          </p:nvPr>
        </p:nvCxnSpPr>
        <p:spPr bwMode="auto">
          <a:xfrm rot="16200000" flipH="1">
            <a:off x="3481388" y="5076825"/>
            <a:ext cx="2139950" cy="9525"/>
          </a:xfrm>
          <a:prstGeom prst="straightConnector1">
            <a:avLst/>
          </a:prstGeom>
          <a:noFill/>
          <a:ln w="6350" cap="sq">
            <a:solidFill>
              <a:srgbClr val="FFC000"/>
            </a:solidFill>
            <a:prstDash val="dash"/>
            <a:miter lim="800000"/>
            <a:headEnd/>
            <a:tailEnd type="triangle" w="sm" len="sm"/>
          </a:ln>
        </p:spPr>
      </p:cxnSp>
      <p:cxnSp>
        <p:nvCxnSpPr>
          <p:cNvPr id="110665" name="Gewinkelte Verbindung 25"/>
          <p:cNvCxnSpPr>
            <a:cxnSpLocks noChangeShapeType="1"/>
          </p:cNvCxnSpPr>
          <p:nvPr>
            <p:custDataLst>
              <p:tags r:id="rId13"/>
            </p:custDataLst>
          </p:nvPr>
        </p:nvCxnSpPr>
        <p:spPr bwMode="auto">
          <a:xfrm>
            <a:off x="3905250" y="4024313"/>
            <a:ext cx="12700" cy="2159000"/>
          </a:xfrm>
          <a:prstGeom prst="straightConnector1">
            <a:avLst/>
          </a:prstGeom>
          <a:noFill/>
          <a:ln w="6350" cap="sq">
            <a:solidFill>
              <a:srgbClr val="FFC000"/>
            </a:solidFill>
            <a:prstDash val="dash"/>
            <a:miter lim="800000"/>
            <a:headEnd/>
            <a:tailEnd type="triangle" w="sm" len="sm"/>
          </a:ln>
        </p:spPr>
      </p:cxnSp>
      <p:cxnSp>
        <p:nvCxnSpPr>
          <p:cNvPr id="34" name="Gewinkelte Verbindung 25"/>
          <p:cNvCxnSpPr/>
          <p:nvPr>
            <p:custDataLst>
              <p:tags r:id="rId14"/>
            </p:custDataLst>
          </p:nvPr>
        </p:nvCxnSpPr>
        <p:spPr bwMode="auto">
          <a:xfrm rot="16200000" flipH="1">
            <a:off x="3386137" y="4938713"/>
            <a:ext cx="2365375" cy="6350"/>
          </a:xfrm>
          <a:prstGeom prst="straightConnector1">
            <a:avLst/>
          </a:prstGeom>
          <a:solidFill>
            <a:srgbClr val="FFFF00"/>
          </a:solidFill>
          <a:ln w="6350" cap="sq">
            <a:solidFill>
              <a:schemeClr val="accent1">
                <a:lumMod val="50000"/>
              </a:schemeClr>
            </a:solidFill>
            <a:prstDash val="dash"/>
            <a:miter lim="800000"/>
            <a:headEnd/>
            <a:tailEnd type="triangle" w="sm" len="sm"/>
          </a:ln>
        </p:spPr>
      </p:cxnSp>
      <p:cxnSp>
        <p:nvCxnSpPr>
          <p:cNvPr id="35" name="Gewinkelte Verbindung 25"/>
          <p:cNvCxnSpPr/>
          <p:nvPr>
            <p:custDataLst>
              <p:tags r:id="rId15"/>
            </p:custDataLst>
          </p:nvPr>
        </p:nvCxnSpPr>
        <p:spPr bwMode="auto">
          <a:xfrm rot="5400000">
            <a:off x="2280444" y="4950619"/>
            <a:ext cx="2368550" cy="1588"/>
          </a:xfrm>
          <a:prstGeom prst="straightConnector1">
            <a:avLst/>
          </a:prstGeom>
          <a:solidFill>
            <a:srgbClr val="FFFF00"/>
          </a:solidFill>
          <a:ln w="6350" cap="sq">
            <a:solidFill>
              <a:schemeClr val="accent1">
                <a:lumMod val="50000"/>
              </a:schemeClr>
            </a:solidFill>
            <a:prstDash val="dash"/>
            <a:miter lim="800000"/>
            <a:headEnd/>
            <a:tailEnd type="triangle" w="sm" len="sm"/>
          </a:ln>
        </p:spPr>
      </p:cxnSp>
      <p:cxnSp>
        <p:nvCxnSpPr>
          <p:cNvPr id="39" name="Gewinkelte Verbindung 25"/>
          <p:cNvCxnSpPr/>
          <p:nvPr>
            <p:custDataLst>
              <p:tags r:id="rId16"/>
            </p:custDataLst>
          </p:nvPr>
        </p:nvCxnSpPr>
        <p:spPr bwMode="auto">
          <a:xfrm rot="5400000">
            <a:off x="2724944" y="4499769"/>
            <a:ext cx="2368550" cy="1588"/>
          </a:xfrm>
          <a:prstGeom prst="straightConnector1">
            <a:avLst/>
          </a:prstGeom>
          <a:solidFill>
            <a:srgbClr val="FFFF00"/>
          </a:solidFill>
          <a:ln w="6350" cap="sq">
            <a:solidFill>
              <a:schemeClr val="accent1">
                <a:lumMod val="50000"/>
              </a:schemeClr>
            </a:solidFill>
            <a:prstDash val="dash"/>
            <a:miter lim="800000"/>
            <a:headEnd/>
            <a:tailEnd type="triangle" w="sm" len="sm"/>
          </a:ln>
        </p:spPr>
      </p:cxnSp>
      <p:cxnSp>
        <p:nvCxnSpPr>
          <p:cNvPr id="40" name="Gewinkelte Verbindung 25"/>
          <p:cNvCxnSpPr/>
          <p:nvPr>
            <p:custDataLst>
              <p:tags r:id="rId17"/>
            </p:custDataLst>
          </p:nvPr>
        </p:nvCxnSpPr>
        <p:spPr bwMode="auto">
          <a:xfrm rot="5400000">
            <a:off x="3845719" y="4504531"/>
            <a:ext cx="2368550" cy="1588"/>
          </a:xfrm>
          <a:prstGeom prst="straightConnector1">
            <a:avLst/>
          </a:prstGeom>
          <a:solidFill>
            <a:srgbClr val="FFFF00"/>
          </a:solidFill>
          <a:ln w="6350" cap="sq">
            <a:solidFill>
              <a:schemeClr val="accent1">
                <a:lumMod val="50000"/>
              </a:schemeClr>
            </a:solidFill>
            <a:prstDash val="dash"/>
            <a:miter lim="800000"/>
            <a:headEnd/>
            <a:tailEnd type="triangle" w="sm" len="sm"/>
          </a:ln>
        </p:spPr>
      </p:cxnSp>
      <p:cxnSp>
        <p:nvCxnSpPr>
          <p:cNvPr id="110670" name="Gewinkelte Verbindung 25"/>
          <p:cNvCxnSpPr>
            <a:cxnSpLocks noChangeShapeType="1"/>
          </p:cNvCxnSpPr>
          <p:nvPr>
            <p:custDataLst>
              <p:tags r:id="rId18"/>
            </p:custDataLst>
          </p:nvPr>
        </p:nvCxnSpPr>
        <p:spPr bwMode="auto">
          <a:xfrm rot="16200000" flipH="1">
            <a:off x="3831432" y="4728369"/>
            <a:ext cx="2144712" cy="19050"/>
          </a:xfrm>
          <a:prstGeom prst="straightConnector1">
            <a:avLst/>
          </a:prstGeom>
          <a:noFill/>
          <a:ln w="6350" cap="sq">
            <a:solidFill>
              <a:srgbClr val="FFC000"/>
            </a:solidFill>
            <a:prstDash val="dash"/>
            <a:miter lim="800000"/>
            <a:headEnd/>
            <a:tailEnd type="triangle" w="sm" len="sm"/>
          </a:ln>
        </p:spPr>
      </p:cxnSp>
      <p:cxnSp>
        <p:nvCxnSpPr>
          <p:cNvPr id="110671" name="Gewinkelte Verbindung 25"/>
          <p:cNvCxnSpPr>
            <a:cxnSpLocks noChangeShapeType="1"/>
          </p:cNvCxnSpPr>
          <p:nvPr>
            <p:custDataLst>
              <p:tags r:id="rId19"/>
            </p:custDataLst>
          </p:nvPr>
        </p:nvCxnSpPr>
        <p:spPr bwMode="auto">
          <a:xfrm rot="16200000" flipH="1">
            <a:off x="4479131" y="4882357"/>
            <a:ext cx="1628775" cy="1588"/>
          </a:xfrm>
          <a:prstGeom prst="straightConnector1">
            <a:avLst/>
          </a:prstGeom>
          <a:noFill/>
          <a:ln w="6350" cap="sq">
            <a:solidFill>
              <a:schemeClr val="accent2"/>
            </a:solidFill>
            <a:prstDash val="dash"/>
            <a:miter lim="800000"/>
            <a:headEnd/>
            <a:tailEnd type="triangle" w="sm" len="sm"/>
          </a:ln>
        </p:spPr>
      </p:cxnSp>
      <p:cxnSp>
        <p:nvCxnSpPr>
          <p:cNvPr id="110672" name="Gewinkelte Verbindung 25"/>
          <p:cNvCxnSpPr>
            <a:cxnSpLocks noChangeShapeType="1"/>
          </p:cNvCxnSpPr>
          <p:nvPr>
            <p:custDataLst>
              <p:tags r:id="rId20"/>
            </p:custDataLst>
          </p:nvPr>
        </p:nvCxnSpPr>
        <p:spPr bwMode="auto">
          <a:xfrm rot="16200000" flipH="1">
            <a:off x="4387851" y="4972050"/>
            <a:ext cx="1617662" cy="14287"/>
          </a:xfrm>
          <a:prstGeom prst="straightConnector1">
            <a:avLst/>
          </a:prstGeom>
          <a:noFill/>
          <a:ln w="6350" cap="sq">
            <a:solidFill>
              <a:schemeClr val="accent2"/>
            </a:solidFill>
            <a:prstDash val="dash"/>
            <a:miter lim="800000"/>
            <a:headEnd/>
            <a:tailEnd type="triangle" w="sm" len="sm"/>
          </a:ln>
        </p:spPr>
      </p:cxnSp>
      <p:cxnSp>
        <p:nvCxnSpPr>
          <p:cNvPr id="110673" name="Gewinkelte Verbindung 25"/>
          <p:cNvCxnSpPr>
            <a:cxnSpLocks noChangeShapeType="1"/>
          </p:cNvCxnSpPr>
          <p:nvPr>
            <p:custDataLst>
              <p:tags r:id="rId21"/>
            </p:custDataLst>
          </p:nvPr>
        </p:nvCxnSpPr>
        <p:spPr bwMode="auto">
          <a:xfrm rot="16200000" flipH="1">
            <a:off x="4663282" y="4971256"/>
            <a:ext cx="1643062" cy="9525"/>
          </a:xfrm>
          <a:prstGeom prst="straightConnector1">
            <a:avLst/>
          </a:prstGeom>
          <a:noFill/>
          <a:ln w="6350" cap="sq">
            <a:solidFill>
              <a:schemeClr val="accent2"/>
            </a:solidFill>
            <a:prstDash val="dash"/>
            <a:miter lim="800000"/>
            <a:headEnd/>
            <a:tailEnd type="triangle" w="sm" len="sm"/>
          </a:ln>
        </p:spPr>
      </p:cxnSp>
      <p:cxnSp>
        <p:nvCxnSpPr>
          <p:cNvPr id="110674" name="Gewinkelte Verbindung 25"/>
          <p:cNvCxnSpPr>
            <a:cxnSpLocks noChangeShapeType="1"/>
          </p:cNvCxnSpPr>
          <p:nvPr>
            <p:custDataLst>
              <p:tags r:id="rId22"/>
            </p:custDataLst>
          </p:nvPr>
        </p:nvCxnSpPr>
        <p:spPr bwMode="auto">
          <a:xfrm rot="16200000" flipH="1">
            <a:off x="5608637" y="4875213"/>
            <a:ext cx="1622425" cy="12700"/>
          </a:xfrm>
          <a:prstGeom prst="straightConnector1">
            <a:avLst/>
          </a:prstGeom>
          <a:noFill/>
          <a:ln w="6350" cap="sq">
            <a:solidFill>
              <a:schemeClr val="accent2"/>
            </a:solidFill>
            <a:prstDash val="dash"/>
            <a:miter lim="800000"/>
            <a:headEnd/>
            <a:tailEnd type="triangle" w="sm" len="sm"/>
          </a:ln>
        </p:spPr>
      </p:cxnSp>
      <p:cxnSp>
        <p:nvCxnSpPr>
          <p:cNvPr id="110675" name="Gewinkelte Verbindung 25"/>
          <p:cNvCxnSpPr>
            <a:cxnSpLocks noChangeShapeType="1"/>
          </p:cNvCxnSpPr>
          <p:nvPr>
            <p:custDataLst>
              <p:tags r:id="rId23"/>
            </p:custDataLst>
          </p:nvPr>
        </p:nvCxnSpPr>
        <p:spPr bwMode="auto">
          <a:xfrm rot="16200000" flipH="1">
            <a:off x="4338637" y="5332413"/>
            <a:ext cx="1624013" cy="1588"/>
          </a:xfrm>
          <a:prstGeom prst="straightConnector1">
            <a:avLst/>
          </a:prstGeom>
          <a:noFill/>
          <a:ln w="6350" cap="sq">
            <a:solidFill>
              <a:schemeClr val="accent2"/>
            </a:solidFill>
            <a:prstDash val="dash"/>
            <a:miter lim="800000"/>
            <a:headEnd/>
            <a:tailEnd type="triangle" w="sm" len="sm"/>
          </a:ln>
        </p:spPr>
      </p:cxnSp>
      <p:cxnSp>
        <p:nvCxnSpPr>
          <p:cNvPr id="110676" name="Gewinkelte Verbindung 25"/>
          <p:cNvCxnSpPr>
            <a:cxnSpLocks noChangeShapeType="1"/>
          </p:cNvCxnSpPr>
          <p:nvPr>
            <p:custDataLst>
              <p:tags r:id="rId24"/>
            </p:custDataLst>
          </p:nvPr>
        </p:nvCxnSpPr>
        <p:spPr bwMode="auto">
          <a:xfrm rot="5400000">
            <a:off x="5139532" y="5336381"/>
            <a:ext cx="1625600" cy="1587"/>
          </a:xfrm>
          <a:prstGeom prst="straightConnector1">
            <a:avLst/>
          </a:prstGeom>
          <a:noFill/>
          <a:ln w="6350" cap="sq">
            <a:solidFill>
              <a:schemeClr val="accent2"/>
            </a:solidFill>
            <a:prstDash val="dash"/>
            <a:miter lim="800000"/>
            <a:headEnd/>
            <a:tailEnd type="triangle" w="sm" len="sm"/>
          </a:ln>
        </p:spPr>
      </p:cxnSp>
      <p:grpSp>
        <p:nvGrpSpPr>
          <p:cNvPr id="110677" name="Gruppieren 78"/>
          <p:cNvGrpSpPr>
            <a:grpSpLocks/>
          </p:cNvGrpSpPr>
          <p:nvPr>
            <p:custDataLst>
              <p:tags r:id="rId25"/>
            </p:custDataLst>
          </p:nvPr>
        </p:nvGrpSpPr>
        <p:grpSpPr bwMode="auto">
          <a:xfrm>
            <a:off x="2598738" y="3043238"/>
            <a:ext cx="4187825" cy="1905000"/>
            <a:chOff x="2905059" y="2893807"/>
            <a:chExt cx="4187220" cy="1904649"/>
          </a:xfrm>
        </p:grpSpPr>
        <p:sp>
          <p:nvSpPr>
            <p:cNvPr id="21" name="Line 7"/>
            <p:cNvSpPr>
              <a:spLocks noChangeShapeType="1"/>
            </p:cNvSpPr>
            <p:nvPr/>
          </p:nvSpPr>
          <p:spPr bwMode="auto">
            <a:xfrm flipH="1">
              <a:off x="2928868" y="2893807"/>
              <a:ext cx="1772982" cy="1899887"/>
            </a:xfrm>
            <a:prstGeom prst="line">
              <a:avLst/>
            </a:prstGeom>
            <a:noFill/>
            <a:ln w="25560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  <a:headEnd type="triangle" w="med" len="med"/>
              <a:tailEnd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  <a:buSzTx/>
                <a:buFont typeface="Times New Roman" pitchFamily="18" charset="0"/>
                <a:buNone/>
                <a:defRPr/>
              </a:pPr>
              <a:endParaRPr lang="en-US" sz="1000" b="1">
                <a:latin typeface="CG Times" charset="0"/>
                <a:ea typeface="ＭＳ Ｐゴシック" pitchFamily="-106" charset="-128"/>
                <a:cs typeface="+mn-cs"/>
              </a:endParaRPr>
            </a:p>
          </p:txBody>
        </p:sp>
        <p:sp>
          <p:nvSpPr>
            <p:cNvPr id="20" name="Line 6"/>
            <p:cNvSpPr>
              <a:spLocks noChangeShapeType="1"/>
            </p:cNvSpPr>
            <p:nvPr/>
          </p:nvSpPr>
          <p:spPr bwMode="auto">
            <a:xfrm flipH="1">
              <a:off x="2916169" y="4798456"/>
              <a:ext cx="4176110" cy="0"/>
            </a:xfrm>
            <a:prstGeom prst="line">
              <a:avLst/>
            </a:prstGeom>
            <a:noFill/>
            <a:ln w="25560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  <a:headEnd type="triangle" w="med" len="med"/>
              <a:tailEnd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  <a:buSzTx/>
                <a:buFont typeface="Times New Roman" pitchFamily="18" charset="0"/>
                <a:buNone/>
                <a:defRPr/>
              </a:pPr>
              <a:endParaRPr lang="en-US" sz="1000" b="1">
                <a:latin typeface="CG Times" charset="0"/>
                <a:ea typeface="ＭＳ Ｐゴシック" pitchFamily="-106" charset="-128"/>
                <a:cs typeface="+mn-cs"/>
              </a:endParaRPr>
            </a:p>
          </p:txBody>
        </p:sp>
        <p:cxnSp>
          <p:nvCxnSpPr>
            <p:cNvPr id="57" name="Gerade Verbindung mit Pfeil 56"/>
            <p:cNvCxnSpPr>
              <a:stCxn id="20" idx="1"/>
            </p:cNvCxnSpPr>
            <p:nvPr/>
          </p:nvCxnSpPr>
          <p:spPr bwMode="auto">
            <a:xfrm rot="16200000" flipV="1">
              <a:off x="2190022" y="4072309"/>
              <a:ext cx="1441184" cy="11110"/>
            </a:xfrm>
            <a:prstGeom prst="straightConnector1">
              <a:avLst/>
            </a:prstGeom>
            <a:noFill/>
            <a:ln w="25560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  <a:headEnd type="none" w="med" len="med"/>
              <a:tailEnd type="triangle"/>
            </a:ln>
          </p:spPr>
        </p:cxnSp>
      </p:grpSp>
      <p:sp>
        <p:nvSpPr>
          <p:cNvPr id="60" name="Text Box 8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6762750" y="4737100"/>
            <a:ext cx="476250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eaLnBrk="1" hangingPunct="1">
              <a:spcBef>
                <a:spcPct val="0"/>
              </a:spcBef>
              <a:spcAft>
                <a:spcPts val="1200"/>
              </a:spcAft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6" charset="0"/>
                <a:ea typeface="ＭＳ Ｐゴシック" pitchFamily="-106" charset="-128"/>
                <a:cs typeface="Times New Roman" pitchFamily="16" charset="0"/>
              </a:rPr>
              <a:t>long</a:t>
            </a:r>
          </a:p>
        </p:txBody>
      </p:sp>
      <p:sp>
        <p:nvSpPr>
          <p:cNvPr id="63" name="Text Box 9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2332038" y="3355975"/>
            <a:ext cx="412750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eaLnBrk="1" hangingPunct="1">
              <a:spcBef>
                <a:spcPct val="0"/>
              </a:spcBef>
              <a:spcAft>
                <a:spcPts val="1200"/>
              </a:spcAft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 b="1">
                <a:solidFill>
                  <a:srgbClr val="7F7F7F"/>
                </a:solidFill>
                <a:ea typeface="MS PGothic" pitchFamily="34" charset="-128"/>
                <a:cs typeface="Times New Roman" pitchFamily="18" charset="0"/>
              </a:rPr>
              <a:t>t</a:t>
            </a:r>
          </a:p>
        </p:txBody>
      </p:sp>
      <p:sp>
        <p:nvSpPr>
          <p:cNvPr id="64" name="Textfeld 63"/>
          <p:cNvSpPr txBox="1"/>
          <p:nvPr>
            <p:custDataLst>
              <p:tags r:id="rId28"/>
            </p:custDataLst>
          </p:nvPr>
        </p:nvSpPr>
        <p:spPr>
          <a:xfrm>
            <a:off x="763588" y="3722688"/>
            <a:ext cx="1708150" cy="3667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SzTx/>
              <a:buFont typeface="Times New Roman" pitchFamily="18" charset="0"/>
              <a:buNone/>
              <a:defRPr/>
            </a:pPr>
            <a:r>
              <a:rPr lang="en-US" sz="1800" b="1" dirty="0">
                <a:solidFill>
                  <a:schemeClr val="accent6"/>
                </a:solidFill>
                <a:latin typeface="CG Times" charset="0"/>
                <a:ea typeface="ＭＳ Ｐゴシック" pitchFamily="-106" charset="-128"/>
                <a:cs typeface="+mn-cs"/>
              </a:rPr>
              <a:t>dataset series</a:t>
            </a:r>
          </a:p>
        </p:txBody>
      </p:sp>
      <p:sp>
        <p:nvSpPr>
          <p:cNvPr id="65" name="Textfeld 64"/>
          <p:cNvSpPr txBox="1"/>
          <p:nvPr>
            <p:custDataLst>
              <p:tags r:id="rId29"/>
            </p:custDataLst>
          </p:nvPr>
        </p:nvSpPr>
        <p:spPr>
          <a:xfrm>
            <a:off x="304800" y="5738813"/>
            <a:ext cx="2343150" cy="3667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SzTx/>
              <a:buFont typeface="Times New Roman" pitchFamily="18" charset="0"/>
              <a:buNone/>
              <a:defRPr/>
            </a:pPr>
            <a:r>
              <a:rPr lang="en-US" sz="1800" b="1">
                <a:solidFill>
                  <a:schemeClr val="accent6"/>
                </a:solidFill>
                <a:latin typeface="CG Times" charset="0"/>
                <a:ea typeface="ＭＳ Ｐゴシック" pitchFamily="-106" charset="-128"/>
                <a:cs typeface="+mn-cs"/>
              </a:rPr>
              <a:t>2-D stitched mosaic</a:t>
            </a:r>
          </a:p>
        </p:txBody>
      </p:sp>
      <p:cxnSp>
        <p:nvCxnSpPr>
          <p:cNvPr id="72" name="Gerade Verbindung mit Pfeil 71"/>
          <p:cNvCxnSpPr/>
          <p:nvPr>
            <p:custDataLst>
              <p:tags r:id="rId30"/>
            </p:custDataLst>
          </p:nvPr>
        </p:nvCxnSpPr>
        <p:spPr bwMode="auto">
          <a:xfrm rot="16200000" flipV="1">
            <a:off x="777082" y="4906169"/>
            <a:ext cx="1522412" cy="19050"/>
          </a:xfrm>
          <a:prstGeom prst="straightConnector1">
            <a:avLst/>
          </a:prstGeom>
          <a:noFill/>
          <a:ln w="25560">
            <a:solidFill>
              <a:schemeClr val="accent6"/>
            </a:solidFill>
            <a:prstDash val="dash"/>
            <a:miter lim="800000"/>
            <a:headEnd type="triangle" w="med" len="med"/>
            <a:tailEnd type="none"/>
          </a:ln>
        </p:spPr>
      </p:cxnSp>
      <p:sp>
        <p:nvSpPr>
          <p:cNvPr id="110686" name="Textfeld 47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6438900" y="3362325"/>
            <a:ext cx="2376488" cy="1162050"/>
          </a:xfrm>
          <a:prstGeom prst="rect">
            <a:avLst/>
          </a:prstGeom>
          <a:noFill/>
          <a:ln w="6350">
            <a:solidFill>
              <a:srgbClr val="36384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CN" sz="1400" b="1" u="sng">
                <a:solidFill>
                  <a:srgbClr val="002060"/>
                </a:solidFill>
                <a:latin typeface="CG Times"/>
                <a:ea typeface="MS PGothic" pitchFamily="34" charset="-128"/>
              </a:rPr>
              <a:t>DescribeEOCoverageSet</a:t>
            </a:r>
            <a:r>
              <a:rPr lang="en-US" altLang="zh-CN" sz="1400" b="1">
                <a:solidFill>
                  <a:srgbClr val="002060"/>
                </a:solidFill>
                <a:latin typeface="CG Times"/>
                <a:ea typeface="MS PGothic" pitchFamily="34" charset="-128"/>
              </a:rPr>
              <a:t> (mosic ID) provides a set of descriptions of the Dataset  used in the Stitched Mosaic</a:t>
            </a:r>
          </a:p>
        </p:txBody>
      </p:sp>
      <p:sp>
        <p:nvSpPr>
          <p:cNvPr id="110687" name="Textfeld 48"/>
          <p:cNvSpPr txBox="1"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6653213" y="5451475"/>
            <a:ext cx="1981200" cy="949325"/>
          </a:xfrm>
          <a:prstGeom prst="rect">
            <a:avLst/>
          </a:prstGeom>
          <a:noFill/>
          <a:ln w="6350">
            <a:solidFill>
              <a:srgbClr val="36384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CN" sz="1400" b="1" u="sng">
                <a:solidFill>
                  <a:srgbClr val="FF0000"/>
                </a:solidFill>
                <a:latin typeface="CG Times"/>
                <a:ea typeface="MS PGothic" pitchFamily="34" charset="-128"/>
              </a:rPr>
              <a:t>DescribeCoverage </a:t>
            </a:r>
            <a:r>
              <a:rPr lang="en-US" altLang="zh-CN" sz="1400" b="1">
                <a:solidFill>
                  <a:srgbClr val="FF0000"/>
                </a:solidFill>
                <a:latin typeface="CG Times"/>
                <a:ea typeface="MS PGothic" pitchFamily="34" charset="-128"/>
              </a:rPr>
              <a:t/>
            </a:r>
            <a:br>
              <a:rPr lang="en-US" altLang="zh-CN" sz="1400" b="1">
                <a:solidFill>
                  <a:srgbClr val="FF0000"/>
                </a:solidFill>
                <a:latin typeface="CG Times"/>
                <a:ea typeface="MS PGothic" pitchFamily="34" charset="-128"/>
              </a:rPr>
            </a:br>
            <a:r>
              <a:rPr lang="en-US" altLang="zh-CN" sz="1400" b="1">
                <a:solidFill>
                  <a:srgbClr val="FF0000"/>
                </a:solidFill>
                <a:latin typeface="CG Times"/>
                <a:ea typeface="MS PGothic" pitchFamily="34" charset="-128"/>
              </a:rPr>
              <a:t>(mosic ID) provides a descriptions of the </a:t>
            </a:r>
            <a:br>
              <a:rPr lang="en-US" altLang="zh-CN" sz="1400" b="1">
                <a:solidFill>
                  <a:srgbClr val="FF0000"/>
                </a:solidFill>
                <a:latin typeface="CG Times"/>
                <a:ea typeface="MS PGothic" pitchFamily="34" charset="-128"/>
              </a:rPr>
            </a:br>
            <a:r>
              <a:rPr lang="en-US" altLang="zh-CN" sz="1400" b="1">
                <a:solidFill>
                  <a:srgbClr val="FF0000"/>
                </a:solidFill>
                <a:latin typeface="CG Times"/>
                <a:ea typeface="MS PGothic" pitchFamily="34" charset="-128"/>
              </a:rPr>
              <a:t>mosaic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Web Coverage Service 2.0 </a:t>
            </a:r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66738" y="1219200"/>
          <a:ext cx="7620000" cy="1439863"/>
        </p:xfrm>
        <a:graphic>
          <a:graphicData uri="http://schemas.openxmlformats.org/drawingml/2006/table">
            <a:tbl>
              <a:tblPr/>
              <a:tblGrid>
                <a:gridCol w="3810000"/>
                <a:gridCol w="3810000"/>
              </a:tblGrid>
              <a:tr h="863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CG Times"/>
                          <a:ea typeface="宋体" pitchFamily="2" charset="-122"/>
                        </a:rPr>
                        <a:t>EO vocabulary</a:t>
                      </a:r>
                      <a:endParaRPr kumimoji="0" lang="en-US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G Times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CG Times"/>
                          <a:ea typeface="宋体" pitchFamily="2" charset="-122"/>
                        </a:rPr>
                        <a:t>WCS EO AP</a:t>
                      </a:r>
                      <a:endParaRPr kumimoji="0" lang="en-US" altLang="zh-CN" sz="24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G Times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176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Times"/>
                          <a:ea typeface="宋体" pitchFamily="2" charset="-122"/>
                        </a:rPr>
                        <a:t>collection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CBCB"/>
                    </a:solidFill>
                  </a:tcPr>
                </a:tc>
                <a:tc>
                  <a:txBody>
                    <a:bodyPr/>
                    <a:lstStyle/>
                    <a:p>
                      <a:pPr marL="176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Times"/>
                          <a:ea typeface="宋体" pitchFamily="2" charset="-122"/>
                        </a:rPr>
                        <a:t>dataset series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CBCB"/>
                    </a:solidFill>
                  </a:tcPr>
                </a:tc>
              </a:tr>
            </a:tbl>
          </a:graphicData>
        </a:graphic>
      </p:graphicFrame>
      <p:grpSp>
        <p:nvGrpSpPr>
          <p:cNvPr id="112699" name="Gruppieren 137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52400" y="3224213"/>
            <a:ext cx="4824413" cy="3082925"/>
            <a:chOff x="251520" y="2852936"/>
            <a:chExt cx="4824536" cy="3082137"/>
          </a:xfrm>
        </p:grpSpPr>
        <p:sp>
          <p:nvSpPr>
            <p:cNvPr id="46" name="Würfel 45"/>
            <p:cNvSpPr/>
            <p:nvPr/>
          </p:nvSpPr>
          <p:spPr bwMode="auto">
            <a:xfrm>
              <a:off x="827584" y="2996952"/>
              <a:ext cx="4032448" cy="2448272"/>
            </a:xfrm>
            <a:prstGeom prst="cube">
              <a:avLst/>
            </a:prstGeom>
            <a:solidFill>
              <a:schemeClr val="tx1">
                <a:lumMod val="50000"/>
                <a:lumOff val="50000"/>
                <a:alpha val="31000"/>
              </a:schemeClr>
            </a:solidFill>
            <a:ln w="9525" cap="flat" cmpd="sng" algn="ctr">
              <a:solidFill>
                <a:srgbClr val="71AA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10800000" rev="0"/>
              </a:camera>
              <a:lightRig rig="threePt" dir="t"/>
            </a:scene3d>
          </p:spPr>
          <p:txBody>
            <a:bodyPr/>
            <a:lstStyle/>
            <a:p>
              <a:pPr defTabSz="449263" eaLnBrk="1" hangingPunct="1">
                <a:spcBef>
                  <a:spcPct val="0"/>
                </a:spcBef>
                <a:buSzTx/>
                <a:buFont typeface="Times New Roman" pitchFamily="16" charset="0"/>
                <a:buNone/>
                <a:defRPr/>
              </a:pPr>
              <a:endParaRPr lang="en-US" sz="1000" b="1">
                <a:latin typeface="CG Times" charset="0"/>
                <a:ea typeface="ＭＳ Ｐゴシック" pitchFamily="-106" charset="-128"/>
                <a:cs typeface="+mn-cs"/>
              </a:endParaRPr>
            </a:p>
          </p:txBody>
        </p:sp>
        <p:cxnSp>
          <p:nvCxnSpPr>
            <p:cNvPr id="112701" name="Gerade Verbindung mit Pfeil 49"/>
            <p:cNvCxnSpPr>
              <a:cxnSpLocks noChangeShapeType="1"/>
            </p:cNvCxnSpPr>
            <p:nvPr/>
          </p:nvCxnSpPr>
          <p:spPr bwMode="auto">
            <a:xfrm>
              <a:off x="827584" y="5659660"/>
              <a:ext cx="3456384" cy="1588"/>
            </a:xfrm>
            <a:prstGeom prst="straightConnector1">
              <a:avLst/>
            </a:prstGeom>
            <a:noFill/>
            <a:ln w="15875" algn="ctr">
              <a:solidFill>
                <a:schemeClr val="tx1"/>
              </a:solidFill>
              <a:round/>
              <a:headEnd/>
              <a:tailEnd type="triangle" w="lg" len="sm"/>
            </a:ln>
          </p:spPr>
        </p:cxnSp>
        <p:cxnSp>
          <p:nvCxnSpPr>
            <p:cNvPr id="112702" name="Gerade Verbindung mit Pfeil 50"/>
            <p:cNvCxnSpPr>
              <a:cxnSpLocks noChangeShapeType="1"/>
            </p:cNvCxnSpPr>
            <p:nvPr/>
          </p:nvCxnSpPr>
          <p:spPr bwMode="auto">
            <a:xfrm rot="5400000" flipH="1" flipV="1">
              <a:off x="4499992" y="4869160"/>
              <a:ext cx="576064" cy="576064"/>
            </a:xfrm>
            <a:prstGeom prst="straightConnector1">
              <a:avLst/>
            </a:prstGeom>
            <a:noFill/>
            <a:ln w="15875" algn="ctr">
              <a:solidFill>
                <a:schemeClr val="tx1"/>
              </a:solidFill>
              <a:round/>
              <a:headEnd/>
              <a:tailEnd type="triangle" w="lg" len="sm"/>
            </a:ln>
          </p:spPr>
        </p:cxnSp>
        <p:cxnSp>
          <p:nvCxnSpPr>
            <p:cNvPr id="112703" name="Gerade Verbindung mit Pfeil 51"/>
            <p:cNvCxnSpPr>
              <a:cxnSpLocks noChangeShapeType="1"/>
            </p:cNvCxnSpPr>
            <p:nvPr/>
          </p:nvCxnSpPr>
          <p:spPr bwMode="auto">
            <a:xfrm rot="5400000" flipH="1" flipV="1">
              <a:off x="-289334" y="4473116"/>
              <a:ext cx="1800200" cy="1588"/>
            </a:xfrm>
            <a:prstGeom prst="straightConnector1">
              <a:avLst/>
            </a:prstGeom>
            <a:noFill/>
            <a:ln w="15875" algn="ctr">
              <a:solidFill>
                <a:schemeClr val="tx1"/>
              </a:solidFill>
              <a:round/>
              <a:headEnd/>
              <a:tailEnd type="triangle" w="lg" len="sm"/>
            </a:ln>
          </p:spPr>
        </p:cxnSp>
        <p:sp>
          <p:nvSpPr>
            <p:cNvPr id="112704" name="Textfeld 57"/>
            <p:cNvSpPr txBox="1">
              <a:spLocks noChangeArrowheads="1"/>
            </p:cNvSpPr>
            <p:nvPr/>
          </p:nvSpPr>
          <p:spPr bwMode="auto">
            <a:xfrm>
              <a:off x="2272459" y="5660506"/>
              <a:ext cx="463562" cy="274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de-DE" sz="1200" b="1">
                  <a:ea typeface="MS PGothic" pitchFamily="34" charset="-128"/>
                  <a:cs typeface="Times New Roman" pitchFamily="18" charset="0"/>
                </a:rPr>
                <a:t>long</a:t>
              </a:r>
              <a:endParaRPr lang="en-US" altLang="zh-CN" sz="1200" b="1"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112705" name="Textfeld 58"/>
            <p:cNvSpPr txBox="1">
              <a:spLocks noChangeArrowheads="1"/>
            </p:cNvSpPr>
            <p:nvPr/>
          </p:nvSpPr>
          <p:spPr bwMode="auto">
            <a:xfrm>
              <a:off x="4715684" y="5085977"/>
              <a:ext cx="354022" cy="2745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de-DE" sz="1200" b="1">
                  <a:ea typeface="MS PGothic" pitchFamily="34" charset="-128"/>
                  <a:cs typeface="Times New Roman" pitchFamily="18" charset="0"/>
                </a:rPr>
                <a:t>lat</a:t>
              </a:r>
              <a:endParaRPr lang="en-US" altLang="zh-CN" sz="1200" b="1"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112706" name="Textfeld 59"/>
            <p:cNvSpPr txBox="1">
              <a:spLocks noChangeArrowheads="1"/>
            </p:cNvSpPr>
            <p:nvPr/>
          </p:nvSpPr>
          <p:spPr bwMode="auto">
            <a:xfrm>
              <a:off x="251520" y="4292430"/>
              <a:ext cx="234956" cy="2745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de-DE" sz="1200" b="1">
                  <a:ea typeface="MS PGothic" pitchFamily="34" charset="-128"/>
                  <a:cs typeface="Times New Roman" pitchFamily="18" charset="0"/>
                </a:rPr>
                <a:t>t</a:t>
              </a:r>
              <a:endParaRPr lang="en-US" altLang="zh-CN" sz="1200" b="1"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112707" name="AutoShape 5"/>
            <p:cNvSpPr>
              <a:spLocks noChangeArrowheads="1"/>
            </p:cNvSpPr>
            <p:nvPr/>
          </p:nvSpPr>
          <p:spPr bwMode="auto">
            <a:xfrm>
              <a:off x="839508" y="4762482"/>
              <a:ext cx="864096" cy="250694"/>
            </a:xfrm>
            <a:prstGeom prst="parallelogram">
              <a:avLst>
                <a:gd name="adj" fmla="val 99479"/>
              </a:avLst>
            </a:prstGeom>
            <a:solidFill>
              <a:srgbClr val="FFFF00"/>
            </a:solidFill>
            <a:ln w="25560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zh-CN" altLang="zh-CN" sz="1000" b="1">
                <a:latin typeface="CG Times"/>
                <a:ea typeface="MS PGothic" pitchFamily="34" charset="-128"/>
              </a:endParaRPr>
            </a:p>
          </p:txBody>
        </p:sp>
        <p:sp>
          <p:nvSpPr>
            <p:cNvPr id="112708" name="AutoShape 5"/>
            <p:cNvSpPr>
              <a:spLocks noChangeArrowheads="1"/>
            </p:cNvSpPr>
            <p:nvPr/>
          </p:nvSpPr>
          <p:spPr bwMode="auto">
            <a:xfrm>
              <a:off x="1127540" y="4690474"/>
              <a:ext cx="864096" cy="250694"/>
            </a:xfrm>
            <a:prstGeom prst="parallelogram">
              <a:avLst>
                <a:gd name="adj" fmla="val 99479"/>
              </a:avLst>
            </a:prstGeom>
            <a:solidFill>
              <a:srgbClr val="FFFF00"/>
            </a:solidFill>
            <a:ln w="25560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zh-CN" altLang="zh-CN" sz="1000" b="1">
                <a:latin typeface="CG Times"/>
                <a:ea typeface="MS PGothic" pitchFamily="34" charset="-128"/>
              </a:endParaRPr>
            </a:p>
          </p:txBody>
        </p:sp>
        <p:sp>
          <p:nvSpPr>
            <p:cNvPr id="112709" name="AutoShape 5"/>
            <p:cNvSpPr>
              <a:spLocks noChangeArrowheads="1"/>
            </p:cNvSpPr>
            <p:nvPr/>
          </p:nvSpPr>
          <p:spPr bwMode="auto">
            <a:xfrm>
              <a:off x="3923928" y="3754370"/>
              <a:ext cx="864096" cy="250694"/>
            </a:xfrm>
            <a:prstGeom prst="parallelogram">
              <a:avLst>
                <a:gd name="adj" fmla="val 99479"/>
              </a:avLst>
            </a:prstGeom>
            <a:solidFill>
              <a:srgbClr val="FFFF00"/>
            </a:solidFill>
            <a:ln w="25560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zh-CN" altLang="zh-CN" sz="1000" b="1">
                <a:latin typeface="CG Times"/>
                <a:ea typeface="MS PGothic" pitchFamily="34" charset="-128"/>
              </a:endParaRPr>
            </a:p>
          </p:txBody>
        </p:sp>
        <p:grpSp>
          <p:nvGrpSpPr>
            <p:cNvPr id="112710" name="Gruppieren 78"/>
            <p:cNvGrpSpPr>
              <a:grpSpLocks/>
            </p:cNvGrpSpPr>
            <p:nvPr/>
          </p:nvGrpSpPr>
          <p:grpSpPr bwMode="auto">
            <a:xfrm>
              <a:off x="3491880" y="4365104"/>
              <a:ext cx="871817" cy="546472"/>
              <a:chOff x="4019746" y="5868764"/>
              <a:chExt cx="871817" cy="546472"/>
            </a:xfrm>
          </p:grpSpPr>
          <p:sp>
            <p:nvSpPr>
              <p:cNvPr id="112711" name="AutoShape 5"/>
              <p:cNvSpPr>
                <a:spLocks noChangeArrowheads="1"/>
              </p:cNvSpPr>
              <p:nvPr/>
            </p:nvSpPr>
            <p:spPr bwMode="auto">
              <a:xfrm>
                <a:off x="4022127" y="6164542"/>
                <a:ext cx="864096" cy="250694"/>
              </a:xfrm>
              <a:prstGeom prst="parallelogram">
                <a:avLst>
                  <a:gd name="adj" fmla="val 99479"/>
                </a:avLst>
              </a:prstGeom>
              <a:solidFill>
                <a:srgbClr val="FFFF00"/>
              </a:solidFill>
              <a:ln w="25560">
                <a:solidFill>
                  <a:srgbClr val="FFC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SzTx/>
                  <a:buFontTx/>
                  <a:buNone/>
                </a:pPr>
                <a:endParaRPr lang="zh-CN" altLang="zh-CN" sz="1000" b="1">
                  <a:latin typeface="CG Times"/>
                  <a:ea typeface="MS PGothic" pitchFamily="34" charset="-128"/>
                </a:endParaRPr>
              </a:p>
            </p:txBody>
          </p:sp>
          <p:sp>
            <p:nvSpPr>
              <p:cNvPr id="112712" name="AutoShape 5"/>
              <p:cNvSpPr>
                <a:spLocks noChangeArrowheads="1"/>
              </p:cNvSpPr>
              <p:nvPr/>
            </p:nvSpPr>
            <p:spPr bwMode="auto">
              <a:xfrm>
                <a:off x="4027467" y="6071326"/>
                <a:ext cx="864096" cy="250694"/>
              </a:xfrm>
              <a:prstGeom prst="parallelogram">
                <a:avLst>
                  <a:gd name="adj" fmla="val 99479"/>
                </a:avLst>
              </a:prstGeom>
              <a:solidFill>
                <a:srgbClr val="FFFF00"/>
              </a:solidFill>
              <a:ln w="25560">
                <a:solidFill>
                  <a:srgbClr val="FFC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SzTx/>
                  <a:buFontTx/>
                  <a:buNone/>
                </a:pPr>
                <a:endParaRPr lang="zh-CN" altLang="zh-CN" sz="1000" b="1">
                  <a:latin typeface="CG Times"/>
                  <a:ea typeface="MS PGothic" pitchFamily="34" charset="-128"/>
                </a:endParaRPr>
              </a:p>
            </p:txBody>
          </p:sp>
          <p:sp>
            <p:nvSpPr>
              <p:cNvPr id="112713" name="AutoShape 5"/>
              <p:cNvSpPr>
                <a:spLocks noChangeArrowheads="1"/>
              </p:cNvSpPr>
              <p:nvPr/>
            </p:nvSpPr>
            <p:spPr bwMode="auto">
              <a:xfrm>
                <a:off x="4019746" y="5974680"/>
                <a:ext cx="864096" cy="250694"/>
              </a:xfrm>
              <a:prstGeom prst="parallelogram">
                <a:avLst>
                  <a:gd name="adj" fmla="val 99479"/>
                </a:avLst>
              </a:prstGeom>
              <a:solidFill>
                <a:srgbClr val="FFFF00"/>
              </a:solidFill>
              <a:ln w="25560">
                <a:solidFill>
                  <a:srgbClr val="FFC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SzTx/>
                  <a:buFontTx/>
                  <a:buNone/>
                </a:pPr>
                <a:endParaRPr lang="zh-CN" altLang="zh-CN" sz="1000" b="1">
                  <a:latin typeface="CG Times"/>
                  <a:ea typeface="MS PGothic" pitchFamily="34" charset="-128"/>
                </a:endParaRPr>
              </a:p>
            </p:txBody>
          </p:sp>
          <p:sp>
            <p:nvSpPr>
              <p:cNvPr id="112714" name="AutoShape 5"/>
              <p:cNvSpPr>
                <a:spLocks noChangeArrowheads="1"/>
              </p:cNvSpPr>
              <p:nvPr/>
            </p:nvSpPr>
            <p:spPr bwMode="auto">
              <a:xfrm>
                <a:off x="4023275" y="5868764"/>
                <a:ext cx="864096" cy="250694"/>
              </a:xfrm>
              <a:prstGeom prst="parallelogram">
                <a:avLst>
                  <a:gd name="adj" fmla="val 99479"/>
                </a:avLst>
              </a:prstGeom>
              <a:solidFill>
                <a:srgbClr val="FFFF00"/>
              </a:solidFill>
              <a:ln w="25560">
                <a:solidFill>
                  <a:srgbClr val="FFC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SzTx/>
                  <a:buFontTx/>
                  <a:buNone/>
                </a:pPr>
                <a:endParaRPr lang="zh-CN" altLang="zh-CN" sz="1000" b="1">
                  <a:latin typeface="CG Times"/>
                  <a:ea typeface="MS PGothic" pitchFamily="34" charset="-128"/>
                </a:endParaRPr>
              </a:p>
            </p:txBody>
          </p:sp>
        </p:grpSp>
        <p:sp>
          <p:nvSpPr>
            <p:cNvPr id="112715" name="AutoShape 5"/>
            <p:cNvSpPr>
              <a:spLocks noChangeArrowheads="1"/>
            </p:cNvSpPr>
            <p:nvPr/>
          </p:nvSpPr>
          <p:spPr bwMode="auto">
            <a:xfrm>
              <a:off x="1703604" y="4834490"/>
              <a:ext cx="864096" cy="250694"/>
            </a:xfrm>
            <a:prstGeom prst="parallelogram">
              <a:avLst>
                <a:gd name="adj" fmla="val 99479"/>
              </a:avLst>
            </a:prstGeom>
            <a:solidFill>
              <a:srgbClr val="FFFF00"/>
            </a:solidFill>
            <a:ln w="25560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zh-CN" altLang="zh-CN" sz="1000" b="1">
                <a:latin typeface="CG Times"/>
                <a:ea typeface="MS PGothic" pitchFamily="34" charset="-128"/>
              </a:endParaRPr>
            </a:p>
          </p:txBody>
        </p:sp>
        <p:sp>
          <p:nvSpPr>
            <p:cNvPr id="112716" name="AutoShape 5"/>
            <p:cNvSpPr>
              <a:spLocks noChangeArrowheads="1"/>
            </p:cNvSpPr>
            <p:nvPr/>
          </p:nvSpPr>
          <p:spPr bwMode="auto">
            <a:xfrm>
              <a:off x="1691680" y="4509120"/>
              <a:ext cx="864096" cy="250694"/>
            </a:xfrm>
            <a:prstGeom prst="parallelogram">
              <a:avLst>
                <a:gd name="adj" fmla="val 99479"/>
              </a:avLst>
            </a:prstGeom>
            <a:solidFill>
              <a:srgbClr val="FFFF00"/>
            </a:solidFill>
            <a:ln w="25560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zh-CN" altLang="zh-CN" sz="1000" b="1">
                <a:latin typeface="CG Times"/>
                <a:ea typeface="MS PGothic" pitchFamily="34" charset="-128"/>
              </a:endParaRPr>
            </a:p>
          </p:txBody>
        </p:sp>
        <p:sp>
          <p:nvSpPr>
            <p:cNvPr id="112717" name="AutoShape 5"/>
            <p:cNvSpPr>
              <a:spLocks noChangeArrowheads="1"/>
            </p:cNvSpPr>
            <p:nvPr/>
          </p:nvSpPr>
          <p:spPr bwMode="auto">
            <a:xfrm>
              <a:off x="1415572" y="4619228"/>
              <a:ext cx="864096" cy="250694"/>
            </a:xfrm>
            <a:prstGeom prst="parallelogram">
              <a:avLst>
                <a:gd name="adj" fmla="val 99479"/>
              </a:avLst>
            </a:prstGeom>
            <a:solidFill>
              <a:srgbClr val="FFFF00"/>
            </a:solidFill>
            <a:ln w="25560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zh-CN" altLang="zh-CN" sz="1000" b="1">
                <a:latin typeface="CG Times"/>
                <a:ea typeface="MS PGothic" pitchFamily="34" charset="-128"/>
              </a:endParaRPr>
            </a:p>
          </p:txBody>
        </p:sp>
        <p:sp>
          <p:nvSpPr>
            <p:cNvPr id="112718" name="AutoShape 5"/>
            <p:cNvSpPr>
              <a:spLocks noChangeArrowheads="1"/>
            </p:cNvSpPr>
            <p:nvPr/>
          </p:nvSpPr>
          <p:spPr bwMode="auto">
            <a:xfrm>
              <a:off x="2063644" y="4653136"/>
              <a:ext cx="864096" cy="250694"/>
            </a:xfrm>
            <a:prstGeom prst="parallelogram">
              <a:avLst>
                <a:gd name="adj" fmla="val 99479"/>
              </a:avLst>
            </a:prstGeom>
            <a:solidFill>
              <a:srgbClr val="FFFF00"/>
            </a:solidFill>
            <a:ln w="25560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zh-CN" altLang="zh-CN" sz="1000" b="1">
                <a:latin typeface="CG Times"/>
                <a:ea typeface="MS PGothic" pitchFamily="34" charset="-128"/>
              </a:endParaRPr>
            </a:p>
          </p:txBody>
        </p:sp>
        <p:sp>
          <p:nvSpPr>
            <p:cNvPr id="112719" name="Freihandform 99"/>
            <p:cNvSpPr>
              <a:spLocks noChangeArrowheads="1"/>
            </p:cNvSpPr>
            <p:nvPr/>
          </p:nvSpPr>
          <p:spPr bwMode="auto">
            <a:xfrm>
              <a:off x="1886918" y="3645024"/>
              <a:ext cx="1604962" cy="609600"/>
            </a:xfrm>
            <a:custGeom>
              <a:avLst/>
              <a:gdLst>
                <a:gd name="T0" fmla="*/ 269081 w 1604962"/>
                <a:gd name="T1" fmla="*/ 104775 h 609600"/>
                <a:gd name="T2" fmla="*/ 738187 w 1604962"/>
                <a:gd name="T3" fmla="*/ 107157 h 609600"/>
                <a:gd name="T4" fmla="*/ 838200 w 1604962"/>
                <a:gd name="T5" fmla="*/ 2382 h 609600"/>
                <a:gd name="T6" fmla="*/ 1081087 w 1604962"/>
                <a:gd name="T7" fmla="*/ 0 h 609600"/>
                <a:gd name="T8" fmla="*/ 981075 w 1604962"/>
                <a:gd name="T9" fmla="*/ 97632 h 609600"/>
                <a:gd name="T10" fmla="*/ 1604962 w 1604962"/>
                <a:gd name="T11" fmla="*/ 97632 h 609600"/>
                <a:gd name="T12" fmla="*/ 1340644 w 1604962"/>
                <a:gd name="T13" fmla="*/ 369094 h 609600"/>
                <a:gd name="T14" fmla="*/ 1154906 w 1604962"/>
                <a:gd name="T15" fmla="*/ 369094 h 609600"/>
                <a:gd name="T16" fmla="*/ 919162 w 1604962"/>
                <a:gd name="T17" fmla="*/ 609600 h 609600"/>
                <a:gd name="T18" fmla="*/ 671512 w 1604962"/>
                <a:gd name="T19" fmla="*/ 609600 h 609600"/>
                <a:gd name="T20" fmla="*/ 800100 w 1604962"/>
                <a:gd name="T21" fmla="*/ 481013 h 609600"/>
                <a:gd name="T22" fmla="*/ 180975 w 1604962"/>
                <a:gd name="T23" fmla="*/ 478632 h 609600"/>
                <a:gd name="T24" fmla="*/ 290512 w 1604962"/>
                <a:gd name="T25" fmla="*/ 369094 h 609600"/>
                <a:gd name="T26" fmla="*/ 0 w 1604962"/>
                <a:gd name="T27" fmla="*/ 371475 h 609600"/>
                <a:gd name="T28" fmla="*/ 269081 w 1604962"/>
                <a:gd name="T29" fmla="*/ 104775 h 6096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604962"/>
                <a:gd name="T46" fmla="*/ 0 h 609600"/>
                <a:gd name="T47" fmla="*/ 1604962 w 1604962"/>
                <a:gd name="T48" fmla="*/ 609600 h 60960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604962" h="609600">
                  <a:moveTo>
                    <a:pt x="269081" y="104775"/>
                  </a:moveTo>
                  <a:lnTo>
                    <a:pt x="738187" y="107157"/>
                  </a:lnTo>
                  <a:lnTo>
                    <a:pt x="838200" y="2382"/>
                  </a:lnTo>
                  <a:lnTo>
                    <a:pt x="1081087" y="0"/>
                  </a:lnTo>
                  <a:lnTo>
                    <a:pt x="981075" y="97632"/>
                  </a:lnTo>
                  <a:lnTo>
                    <a:pt x="1604962" y="97632"/>
                  </a:lnTo>
                  <a:lnTo>
                    <a:pt x="1340644" y="369094"/>
                  </a:lnTo>
                  <a:lnTo>
                    <a:pt x="1154906" y="369094"/>
                  </a:lnTo>
                  <a:lnTo>
                    <a:pt x="919162" y="609600"/>
                  </a:lnTo>
                  <a:lnTo>
                    <a:pt x="671512" y="609600"/>
                  </a:lnTo>
                  <a:lnTo>
                    <a:pt x="800100" y="481013"/>
                  </a:lnTo>
                  <a:lnTo>
                    <a:pt x="180975" y="478632"/>
                  </a:lnTo>
                  <a:lnTo>
                    <a:pt x="290512" y="369094"/>
                  </a:lnTo>
                  <a:lnTo>
                    <a:pt x="0" y="371475"/>
                  </a:lnTo>
                  <a:lnTo>
                    <a:pt x="269081" y="104775"/>
                  </a:lnTo>
                  <a:close/>
                </a:path>
              </a:pathLst>
            </a:custGeom>
            <a:solidFill>
              <a:srgbClr val="FFFF00"/>
            </a:solidFill>
            <a:ln w="25560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zh-CN" altLang="zh-CN" sz="1000" b="1">
                <a:latin typeface="CG Times"/>
                <a:ea typeface="MS PGothic" pitchFamily="34" charset="-128"/>
              </a:endParaRPr>
            </a:p>
          </p:txBody>
        </p:sp>
        <p:sp>
          <p:nvSpPr>
            <p:cNvPr id="47" name="Würfel 46"/>
            <p:cNvSpPr/>
            <p:nvPr/>
          </p:nvSpPr>
          <p:spPr bwMode="auto">
            <a:xfrm>
              <a:off x="827584" y="2996952"/>
              <a:ext cx="4032448" cy="2448272"/>
            </a:xfrm>
            <a:prstGeom prst="cub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/>
            <a:lstStyle/>
            <a:p>
              <a:pPr defTabSz="449263" eaLnBrk="1" hangingPunct="1">
                <a:spcBef>
                  <a:spcPct val="0"/>
                </a:spcBef>
                <a:buSzTx/>
                <a:buFont typeface="Times New Roman" pitchFamily="16" charset="0"/>
                <a:buNone/>
                <a:defRPr/>
              </a:pPr>
              <a:endParaRPr lang="en-US" sz="1000" b="1">
                <a:latin typeface="CG Times" charset="0"/>
                <a:ea typeface="ＭＳ Ｐゴシック" pitchFamily="-106" charset="-128"/>
                <a:cs typeface="+mn-cs"/>
              </a:endParaRPr>
            </a:p>
          </p:txBody>
        </p:sp>
        <p:sp>
          <p:nvSpPr>
            <p:cNvPr id="112721" name="Sechseck 101"/>
            <p:cNvSpPr>
              <a:spLocks noChangeArrowheads="1"/>
            </p:cNvSpPr>
            <p:nvPr/>
          </p:nvSpPr>
          <p:spPr bwMode="auto">
            <a:xfrm>
              <a:off x="4446016" y="3519040"/>
              <a:ext cx="270000" cy="2700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57EB1"/>
            </a:solidFill>
            <a:ln w="9525" algn="ctr">
              <a:solidFill>
                <a:srgbClr val="457EB1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 defTabSz="449263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200" b="1">
                  <a:latin typeface="CG Times"/>
                  <a:ea typeface="MS PGothic" pitchFamily="34" charset="-128"/>
                </a:rPr>
                <a:t>A</a:t>
              </a:r>
            </a:p>
          </p:txBody>
        </p:sp>
        <p:sp>
          <p:nvSpPr>
            <p:cNvPr id="112722" name="Sechseck 126"/>
            <p:cNvSpPr>
              <a:spLocks noChangeArrowheads="1"/>
            </p:cNvSpPr>
            <p:nvPr/>
          </p:nvSpPr>
          <p:spPr bwMode="auto">
            <a:xfrm>
              <a:off x="1835696" y="3663056"/>
              <a:ext cx="270000" cy="2700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57EB1"/>
            </a:solidFill>
            <a:ln w="9525" algn="ctr">
              <a:solidFill>
                <a:srgbClr val="457EB1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 defTabSz="449263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200" b="1">
                  <a:latin typeface="CG Times"/>
                  <a:ea typeface="MS PGothic" pitchFamily="34" charset="-128"/>
                </a:rPr>
                <a:t>B</a:t>
              </a:r>
            </a:p>
          </p:txBody>
        </p:sp>
        <p:sp>
          <p:nvSpPr>
            <p:cNvPr id="112723" name="Sechseck 128"/>
            <p:cNvSpPr>
              <a:spLocks noChangeArrowheads="1"/>
            </p:cNvSpPr>
            <p:nvPr/>
          </p:nvSpPr>
          <p:spPr bwMode="auto">
            <a:xfrm>
              <a:off x="1331640" y="4455144"/>
              <a:ext cx="270000" cy="2700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57EB1"/>
            </a:solidFill>
            <a:ln w="9525" algn="ctr">
              <a:solidFill>
                <a:srgbClr val="457EB1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 defTabSz="449263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de-AT" sz="1200" b="1">
                  <a:latin typeface="CG Times"/>
                  <a:ea typeface="MS PGothic" pitchFamily="34" charset="-128"/>
                </a:rPr>
                <a:t>D</a:t>
              </a:r>
              <a:endParaRPr lang="en-US" altLang="zh-CN" sz="1200" b="1">
                <a:latin typeface="CG Times"/>
                <a:ea typeface="MS PGothic" pitchFamily="34" charset="-128"/>
              </a:endParaRPr>
            </a:p>
          </p:txBody>
        </p:sp>
        <p:sp>
          <p:nvSpPr>
            <p:cNvPr id="112724" name="Sechseck 129"/>
            <p:cNvSpPr>
              <a:spLocks noChangeArrowheads="1"/>
            </p:cNvSpPr>
            <p:nvPr/>
          </p:nvSpPr>
          <p:spPr bwMode="auto">
            <a:xfrm>
              <a:off x="1331640" y="2852936"/>
              <a:ext cx="270000" cy="2700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57EB1"/>
            </a:solidFill>
            <a:ln w="9525" algn="ctr">
              <a:solidFill>
                <a:srgbClr val="457EB1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 defTabSz="449263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200" b="1">
                  <a:latin typeface="CG Times"/>
                  <a:ea typeface="MS PGothic" pitchFamily="34" charset="-128"/>
                </a:rPr>
                <a:t>E</a:t>
              </a:r>
            </a:p>
          </p:txBody>
        </p:sp>
        <p:sp>
          <p:nvSpPr>
            <p:cNvPr id="112725" name="Sechseck 131"/>
            <p:cNvSpPr>
              <a:spLocks noChangeArrowheads="1"/>
            </p:cNvSpPr>
            <p:nvPr/>
          </p:nvSpPr>
          <p:spPr bwMode="auto">
            <a:xfrm>
              <a:off x="3653928" y="4149080"/>
              <a:ext cx="270000" cy="2700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57EB1"/>
            </a:solidFill>
            <a:ln w="9525" algn="ctr">
              <a:solidFill>
                <a:srgbClr val="457EB1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 defTabSz="449263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de-AT" sz="1200" b="1">
                  <a:latin typeface="CG Times"/>
                  <a:ea typeface="MS PGothic" pitchFamily="34" charset="-128"/>
                </a:rPr>
                <a:t>C</a:t>
              </a:r>
              <a:endParaRPr lang="en-US" altLang="zh-CN" sz="1200" b="1">
                <a:latin typeface="CG Times"/>
                <a:ea typeface="MS PGothic" pitchFamily="34" charset="-128"/>
              </a:endParaRPr>
            </a:p>
          </p:txBody>
        </p:sp>
      </p:grpSp>
      <p:sp>
        <p:nvSpPr>
          <p:cNvPr id="112726" name="Textfeld 13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410200" y="3368675"/>
            <a:ext cx="3344863" cy="1635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fontAlgn="ctr" hangingPunct="1">
              <a:lnSpc>
                <a:spcPct val="12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1400" b="1">
                <a:latin typeface="CG Times"/>
                <a:ea typeface="MS PGothic" pitchFamily="34" charset="-128"/>
              </a:rPr>
              <a:t>A ….. dataset (e.g. scene)</a:t>
            </a:r>
          </a:p>
          <a:p>
            <a:pPr eaLnBrk="1" fontAlgn="ctr" hangingPunct="1">
              <a:lnSpc>
                <a:spcPct val="12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1400" b="1">
                <a:latin typeface="CG Times"/>
                <a:ea typeface="MS PGothic" pitchFamily="34" charset="-128"/>
              </a:rPr>
              <a:t>B ….. dataset (e.g. seamless mosaic) </a:t>
            </a:r>
          </a:p>
          <a:p>
            <a:pPr eaLnBrk="1" fontAlgn="ctr" hangingPunct="1">
              <a:lnSpc>
                <a:spcPct val="12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1400" b="1">
                <a:latin typeface="CG Times"/>
                <a:ea typeface="MS PGothic" pitchFamily="34" charset="-128"/>
              </a:rPr>
              <a:t>C ….. datasets of dataset series </a:t>
            </a:r>
            <a:br>
              <a:rPr lang="en-US" altLang="zh-CN" sz="1400" b="1">
                <a:latin typeface="CG Times"/>
                <a:ea typeface="MS PGothic" pitchFamily="34" charset="-128"/>
              </a:rPr>
            </a:br>
            <a:r>
              <a:rPr lang="en-US" altLang="zh-CN" sz="1400" b="1">
                <a:latin typeface="CG Times"/>
                <a:ea typeface="MS PGothic" pitchFamily="34" charset="-128"/>
              </a:rPr>
              <a:t>	 (e.g. time series)</a:t>
            </a:r>
          </a:p>
          <a:p>
            <a:pPr eaLnBrk="1" fontAlgn="ctr" hangingPunct="1">
              <a:lnSpc>
                <a:spcPct val="12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1400" b="1">
                <a:latin typeface="CG Times"/>
                <a:ea typeface="MS PGothic" pitchFamily="34" charset="-128"/>
              </a:rPr>
              <a:t>D ….. datasets of dataset series</a:t>
            </a:r>
          </a:p>
          <a:p>
            <a:pPr eaLnBrk="1" fontAlgn="ctr" hangingPunct="1">
              <a:lnSpc>
                <a:spcPct val="12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1400" b="1">
                <a:latin typeface="CG Times"/>
                <a:ea typeface="MS PGothic" pitchFamily="34" charset="-128"/>
              </a:rPr>
              <a:t>E ….. dataset series (e.g. collection)</a:t>
            </a:r>
          </a:p>
        </p:txBody>
      </p:sp>
      <p:sp>
        <p:nvSpPr>
          <p:cNvPr id="112727" name="Textfeld 3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476875" y="5443538"/>
            <a:ext cx="2808288" cy="835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CN" sz="1600" b="1">
                <a:solidFill>
                  <a:srgbClr val="FF0000"/>
                </a:solidFill>
                <a:latin typeface="CG Times"/>
                <a:ea typeface="MS PGothic" pitchFamily="34" charset="-128"/>
              </a:rPr>
              <a:t>A dataset may be a member in different  Dataset Series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Web Coverage Service 2.0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85800" y="1219200"/>
            <a:ext cx="7924800" cy="4953000"/>
          </a:xfrm>
        </p:spPr>
        <p:txBody>
          <a:bodyPr/>
          <a:lstStyle/>
          <a:p>
            <a:r>
              <a:rPr lang="en-GB" sz="2000" smtClean="0"/>
              <a:t>GetCapabilities, DescribeCoverage, GetCoverage</a:t>
            </a:r>
          </a:p>
          <a:p>
            <a:endParaRPr lang="en-GB" sz="2000" smtClean="0"/>
          </a:p>
          <a:p>
            <a:r>
              <a:rPr lang="en-GB" sz="2000" smtClean="0"/>
              <a:t>DescribeEOCoverageSet</a:t>
            </a:r>
          </a:p>
          <a:p>
            <a:pPr lvl="1"/>
            <a:r>
              <a:rPr lang="en-GB" sz="1800" smtClean="0"/>
              <a:t>A request contains </a:t>
            </a:r>
          </a:p>
          <a:p>
            <a:pPr lvl="2"/>
            <a:r>
              <a:rPr lang="en-GB" sz="2000" smtClean="0"/>
              <a:t>one or more identifiers for Dataset, StitchedMosaic, or DataSeries.</a:t>
            </a:r>
          </a:p>
          <a:p>
            <a:pPr lvl="2"/>
            <a:r>
              <a:rPr lang="en-GB" sz="2000" smtClean="0"/>
              <a:t>zero or more spatiotemporal subsetting criteria using long, lat, phenomenonTime (i.e., in WGS84 and/or ISO 8601) </a:t>
            </a:r>
          </a:p>
          <a:p>
            <a:pPr lvl="2"/>
            <a:r>
              <a:rPr lang="en-GB" sz="2000" smtClean="0"/>
              <a:t>an optional “sections” (All, CoverageDescriptions, DatasetSeriesDescriptions</a:t>
            </a:r>
            <a:r>
              <a:rPr lang="en-US" altLang="zh-CN" sz="2000" smtClean="0">
                <a:ea typeface="宋体" pitchFamily="2" charset="-122"/>
              </a:rPr>
              <a:t>)</a:t>
            </a:r>
          </a:p>
          <a:p>
            <a:pPr lvl="2"/>
            <a:r>
              <a:rPr lang="en-US" altLang="zh-CN" sz="2000" smtClean="0">
                <a:ea typeface="宋体" pitchFamily="2" charset="-122"/>
              </a:rPr>
              <a:t>an optional </a:t>
            </a:r>
            <a:r>
              <a:rPr lang="en-GB" sz="2000" smtClean="0"/>
              <a:t>“containment” (contains=completely within,</a:t>
            </a:r>
          </a:p>
          <a:p>
            <a:pPr lvl="2"/>
            <a:r>
              <a:rPr lang="en-GB" sz="2000" smtClean="0"/>
              <a:t>overlaps=anything touched, default)</a:t>
            </a:r>
          </a:p>
          <a:p>
            <a:pPr lvl="1"/>
            <a:r>
              <a:rPr lang="en-GB" sz="1800" smtClean="0"/>
              <a:t>A response includes the descriptions of the matched data items.</a:t>
            </a:r>
            <a:endParaRPr lang="en-US" altLang="zh-CN" sz="1800" smtClean="0">
              <a:ea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Web Coverage Service 2.0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85800" y="1219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60000"/>
              </a:spcBef>
              <a:buFont typeface="Wingdings" pitchFamily="2" charset="2"/>
              <a:buNone/>
            </a:pPr>
            <a:r>
              <a:rPr lang="en-GB" sz="2000" b="1" dirty="0" smtClean="0"/>
              <a:t>Protocol Bindings</a:t>
            </a:r>
            <a:endParaRPr lang="en-US" altLang="zh-CN" sz="1800" dirty="0" smtClean="0">
              <a:ea typeface="宋体" pitchFamily="2" charset="-122"/>
            </a:endParaRPr>
          </a:p>
          <a:p>
            <a:pPr lvl="1">
              <a:lnSpc>
                <a:spcPct val="90000"/>
              </a:lnSpc>
            </a:pPr>
            <a:r>
              <a:rPr lang="en-GB" sz="1400" dirty="0" smtClean="0"/>
              <a:t>GET</a:t>
            </a:r>
          </a:p>
          <a:p>
            <a:pPr lvl="1">
              <a:lnSpc>
                <a:spcPct val="90000"/>
              </a:lnSpc>
            </a:pPr>
            <a:r>
              <a:rPr lang="en-GB" sz="1400" dirty="0" smtClean="0"/>
              <a:t>POST</a:t>
            </a:r>
          </a:p>
          <a:p>
            <a:pPr lvl="1">
              <a:lnSpc>
                <a:spcPct val="90000"/>
              </a:lnSpc>
            </a:pPr>
            <a:r>
              <a:rPr lang="en-GB" sz="1400" dirty="0" smtClean="0"/>
              <a:t>SOAP</a:t>
            </a:r>
          </a:p>
          <a:p>
            <a:pPr>
              <a:lnSpc>
                <a:spcPct val="90000"/>
              </a:lnSpc>
            </a:pPr>
            <a:endParaRPr lang="en-GB" altLang="zh-CN" sz="1600" dirty="0" smtClean="0">
              <a:ea typeface="宋体" pitchFamily="2" charset="-122"/>
            </a:endParaRPr>
          </a:p>
          <a:p>
            <a:pPr>
              <a:lnSpc>
                <a:spcPct val="90000"/>
              </a:lnSpc>
              <a:spcBef>
                <a:spcPct val="60000"/>
              </a:spcBef>
              <a:buFont typeface="Wingdings" pitchFamily="2" charset="2"/>
              <a:buNone/>
            </a:pPr>
            <a:r>
              <a:rPr lang="en-GB" altLang="zh-CN" sz="2000" b="1" dirty="0" smtClean="0">
                <a:ea typeface="宋体" pitchFamily="2" charset="-122"/>
              </a:rPr>
              <a:t>Format extensions</a:t>
            </a:r>
            <a:endParaRPr lang="en-US" altLang="zh-CN" sz="1800" dirty="0" smtClean="0">
              <a:ea typeface="宋体" pitchFamily="2" charset="-122"/>
            </a:endParaRPr>
          </a:p>
          <a:p>
            <a:pPr lvl="1">
              <a:lnSpc>
                <a:spcPct val="90000"/>
              </a:lnSpc>
            </a:pPr>
            <a:r>
              <a:rPr lang="en-US" altLang="zh-CN" sz="1400" dirty="0" smtClean="0">
                <a:ea typeface="宋体" pitchFamily="2" charset="-122"/>
              </a:rPr>
              <a:t>NetCDF Encoding Format Extension (V1.0 finished, 10-110)</a:t>
            </a:r>
            <a:endParaRPr lang="en-GB" sz="1400" dirty="0" smtClean="0"/>
          </a:p>
          <a:p>
            <a:pPr lvl="1">
              <a:lnSpc>
                <a:spcPct val="90000"/>
              </a:lnSpc>
            </a:pPr>
            <a:r>
              <a:rPr lang="en-GB" sz="1400" dirty="0" smtClean="0"/>
              <a:t>GeoTIFF Encoding Format Extension (progressing, 10-147)</a:t>
            </a:r>
            <a:r>
              <a:rPr lang="en-GB" sz="1800" dirty="0" smtClean="0"/>
              <a:t> </a:t>
            </a:r>
          </a:p>
          <a:p>
            <a:pPr lvl="1">
              <a:lnSpc>
                <a:spcPct val="90000"/>
              </a:lnSpc>
            </a:pPr>
            <a:r>
              <a:rPr lang="en-GB" sz="1400" dirty="0" smtClean="0"/>
              <a:t>JPEG2000 Encoding Format Extension (</a:t>
            </a:r>
            <a:r>
              <a:rPr lang="en-GB" altLang="zh-CN" sz="1400" dirty="0" smtClean="0"/>
              <a:t>progressing</a:t>
            </a:r>
            <a:r>
              <a:rPr lang="en-GB" sz="14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zh-CN" sz="1400" dirty="0" smtClean="0">
                <a:solidFill>
                  <a:srgbClr val="FF0000"/>
                </a:solidFill>
                <a:ea typeface="宋体" pitchFamily="2" charset="-122"/>
              </a:rPr>
              <a:t>HDF-EOS Encoding Format Extension </a:t>
            </a:r>
            <a:r>
              <a:rPr lang="en-US" altLang="zh-CN" sz="1400" dirty="0" smtClean="0">
                <a:solidFill>
                  <a:srgbClr val="FF0000"/>
                </a:solidFill>
                <a:ea typeface="宋体" pitchFamily="2" charset="-122"/>
              </a:rPr>
              <a:t>(</a:t>
            </a:r>
            <a:r>
              <a:rPr lang="en-GB" altLang="zh-CN" sz="1400" dirty="0" smtClean="0">
                <a:solidFill>
                  <a:srgbClr val="FF0000"/>
                </a:solidFill>
              </a:rPr>
              <a:t>not started</a:t>
            </a:r>
            <a:r>
              <a:rPr lang="en-US" altLang="zh-CN" sz="1400" dirty="0" smtClean="0">
                <a:solidFill>
                  <a:srgbClr val="FF0000"/>
                </a:solidFill>
                <a:ea typeface="宋体" pitchFamily="2" charset="-122"/>
              </a:rPr>
              <a:t>)</a:t>
            </a:r>
            <a:endParaRPr lang="en-GB" sz="1400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000" dirty="0" smtClean="0">
              <a:ea typeface="宋体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sz="2000" b="1" dirty="0" smtClean="0"/>
              <a:t>Protocol Bindings</a:t>
            </a:r>
            <a:endParaRPr lang="en-US" altLang="zh-CN" sz="1800" dirty="0" smtClean="0">
              <a:ea typeface="宋体" pitchFamily="2" charset="-122"/>
            </a:endParaRPr>
          </a:p>
          <a:p>
            <a:pPr lvl="1">
              <a:lnSpc>
                <a:spcPct val="90000"/>
              </a:lnSpc>
            </a:pPr>
            <a:r>
              <a:rPr lang="en-GB" sz="1400" dirty="0" smtClean="0"/>
              <a:t>Range </a:t>
            </a:r>
            <a:r>
              <a:rPr lang="en-GB" sz="1400" dirty="0" err="1" smtClean="0"/>
              <a:t>Subsetting</a:t>
            </a:r>
            <a:r>
              <a:rPr lang="en-GB" sz="1400" dirty="0" smtClean="0"/>
              <a:t> Service Model Extension</a:t>
            </a:r>
            <a:r>
              <a:rPr lang="en-US" altLang="zh-CN" sz="1400" dirty="0" smtClean="0">
                <a:ea typeface="宋体" pitchFamily="2" charset="-122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GB" sz="1400" dirty="0" smtClean="0"/>
              <a:t>Scaling &amp; Interpolation Service Model Extension</a:t>
            </a:r>
            <a:r>
              <a:rPr lang="en-US" altLang="zh-CN" sz="1400" dirty="0" smtClean="0">
                <a:ea typeface="宋体" pitchFamily="2" charset="-122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GB" sz="1400" dirty="0" smtClean="0">
                <a:solidFill>
                  <a:srgbClr val="FF0000"/>
                </a:solidFill>
              </a:rPr>
              <a:t>Predefined CRS Service Model Extension</a:t>
            </a:r>
            <a:r>
              <a:rPr lang="en-US" altLang="zh-CN" sz="1400" dirty="0" smtClean="0">
                <a:solidFill>
                  <a:srgbClr val="FF0000"/>
                </a:solidFill>
                <a:ea typeface="宋体" pitchFamily="2" charset="-122"/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Implementation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685800" y="1219200"/>
            <a:ext cx="8229600" cy="4648200"/>
          </a:xfrm>
        </p:spPr>
        <p:txBody>
          <a:bodyPr/>
          <a:lstStyle/>
          <a:p>
            <a:r>
              <a:rPr lang="en-US" altLang="zh-CN" sz="2400" dirty="0" smtClean="0">
                <a:ea typeface="宋体" pitchFamily="2" charset="-122"/>
              </a:rPr>
              <a:t>Supported data products</a:t>
            </a:r>
          </a:p>
          <a:p>
            <a:pPr lvl="1"/>
            <a:r>
              <a:rPr lang="en-US" altLang="zh-CN" dirty="0" smtClean="0"/>
              <a:t>HDF-EOS2 Grid, including MOD13C1, MOD09GQ, MYD15A2</a:t>
            </a:r>
          </a:p>
          <a:p>
            <a:pPr lvl="1"/>
            <a:r>
              <a:rPr lang="en-US" altLang="zh-CN" dirty="0" smtClean="0"/>
              <a:t>HDF-EOS2 Swath, including MOD05_L2</a:t>
            </a:r>
          </a:p>
          <a:p>
            <a:pPr lvl="1"/>
            <a:r>
              <a:rPr lang="en-US" altLang="zh-CN" dirty="0" smtClean="0"/>
              <a:t>HDF-EOS5 Grid, including Aura OMSO2G</a:t>
            </a:r>
          </a:p>
          <a:p>
            <a:pPr lvl="1"/>
            <a:r>
              <a:rPr lang="en-US" altLang="zh-CN" dirty="0" smtClean="0"/>
              <a:t>HDF-EOS5 Swath, including Aura OMDOAO3</a:t>
            </a:r>
          </a:p>
          <a:p>
            <a:pPr lvl="1"/>
            <a:r>
              <a:rPr lang="en-US" altLang="zh-CN" dirty="0" smtClean="0"/>
              <a:t>HDF4, Tropical Rainfall Measuring Mission (TRMM)</a:t>
            </a:r>
          </a:p>
          <a:p>
            <a:pPr lvl="1"/>
            <a:r>
              <a:rPr lang="en-US" altLang="zh-CN" dirty="0" smtClean="0"/>
              <a:t>NetCDF, NOAA GOES Imager data</a:t>
            </a:r>
          </a:p>
          <a:p>
            <a:endParaRPr lang="en-US" altLang="zh-CN" sz="1800" dirty="0" smtClean="0">
              <a:ea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Implementation</a:t>
            </a:r>
          </a:p>
        </p:txBody>
      </p:sp>
      <p:pic>
        <p:nvPicPr>
          <p:cNvPr id="120838" name="Picture 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" y="1225550"/>
            <a:ext cx="7620000" cy="44069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Implementation</a:t>
            </a:r>
          </a:p>
        </p:txBody>
      </p:sp>
      <p:sp>
        <p:nvSpPr>
          <p:cNvPr id="132117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229600" cy="464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/>
          <a:lstStyle/>
          <a:p>
            <a:pPr marL="342900" indent="-342900"/>
            <a:r>
              <a:rPr lang="en-US" altLang="zh-CN" sz="2400" dirty="0">
                <a:latin typeface="Arial" pitchFamily="34" charset="0"/>
              </a:rPr>
              <a:t>Delivery method</a:t>
            </a:r>
          </a:p>
          <a:p>
            <a:pPr marL="742950" lvl="1" indent="-285750">
              <a:buFontTx/>
              <a:buChar char="–"/>
            </a:pPr>
            <a:r>
              <a:rPr lang="en-US" altLang="zh-CN" dirty="0">
                <a:latin typeface="Arial" pitchFamily="34" charset="0"/>
              </a:rPr>
              <a:t>File stream</a:t>
            </a:r>
          </a:p>
          <a:p>
            <a:pPr marL="742950" lvl="1" indent="-285750">
              <a:buFontTx/>
              <a:buChar char="–"/>
            </a:pPr>
            <a:r>
              <a:rPr lang="en-US" altLang="zh-CN" dirty="0">
                <a:latin typeface="Arial" pitchFamily="34" charset="0"/>
              </a:rPr>
              <a:t>File URL</a:t>
            </a:r>
          </a:p>
          <a:p>
            <a:pPr marL="742950" lvl="1" indent="-285750">
              <a:buFontTx/>
              <a:buChar char="–"/>
            </a:pPr>
            <a:r>
              <a:rPr lang="en-US" altLang="zh-CN" dirty="0">
                <a:latin typeface="Arial" pitchFamily="34" charset="0"/>
              </a:rPr>
              <a:t>Multi-part: metadata and file stream</a:t>
            </a:r>
          </a:p>
          <a:p>
            <a:pPr marL="742950" lvl="1" indent="-285750">
              <a:buFontTx/>
              <a:buChar char="–"/>
            </a:pPr>
            <a:endParaRPr lang="en-US" altLang="zh-CN" dirty="0">
              <a:latin typeface="Arial" pitchFamily="34" charset="0"/>
            </a:endParaRPr>
          </a:p>
          <a:p>
            <a:pPr marL="342900" indent="-342900"/>
            <a:r>
              <a:rPr lang="en-US" altLang="zh-CN" sz="2400" dirty="0">
                <a:latin typeface="Arial" pitchFamily="34" charset="0"/>
              </a:rPr>
              <a:t>Sample URL</a:t>
            </a:r>
          </a:p>
          <a:p>
            <a:pPr marL="742950" lvl="1" indent="-285750">
              <a:buFontTx/>
              <a:buChar char="–"/>
            </a:pPr>
            <a:r>
              <a:rPr lang="en-US" altLang="zh-CN" sz="1800" dirty="0">
                <a:latin typeface="Arial" pitchFamily="34" charset="0"/>
              </a:rPr>
              <a:t>geobrain.laits.gmu.edu/</a:t>
            </a:r>
            <a:r>
              <a:rPr lang="en-US" altLang="zh-CN" sz="1800" dirty="0" err="1">
                <a:latin typeface="Arial" pitchFamily="34" charset="0"/>
              </a:rPr>
              <a:t>cgi</a:t>
            </a:r>
            <a:r>
              <a:rPr lang="en-US" altLang="zh-CN" sz="1800" dirty="0">
                <a:latin typeface="Arial" pitchFamily="34" charset="0"/>
              </a:rPr>
              <a:t>-bin/ows8/</a:t>
            </a:r>
            <a:r>
              <a:rPr lang="en-US" altLang="zh-CN" sz="1800" dirty="0" err="1">
                <a:latin typeface="Arial" pitchFamily="34" charset="0"/>
              </a:rPr>
              <a:t>wcseo?service</a:t>
            </a:r>
            <a:r>
              <a:rPr lang="en-US" altLang="zh-CN" sz="1800" dirty="0">
                <a:latin typeface="Arial" pitchFamily="34" charset="0"/>
              </a:rPr>
              <a:t>=</a:t>
            </a:r>
            <a:r>
              <a:rPr lang="en-US" altLang="zh-CN" sz="1800" dirty="0" err="1">
                <a:latin typeface="Arial" pitchFamily="34" charset="0"/>
              </a:rPr>
              <a:t>wcs&amp;version</a:t>
            </a:r>
            <a:r>
              <a:rPr lang="en-US" altLang="zh-CN" sz="1800" dirty="0">
                <a:latin typeface="Arial" pitchFamily="34" charset="0"/>
              </a:rPr>
              <a:t>=2.0&amp;request=</a:t>
            </a:r>
            <a:r>
              <a:rPr lang="en-US" altLang="zh-CN" sz="1800" dirty="0" err="1">
                <a:latin typeface="Arial" pitchFamily="34" charset="0"/>
              </a:rPr>
              <a:t>getcoverage&amp;coverageid</a:t>
            </a:r>
            <a:r>
              <a:rPr lang="en-US" altLang="zh-CN" sz="1800" dirty="0">
                <a:latin typeface="Arial" pitchFamily="34" charset="0"/>
              </a:rPr>
              <a:t>=MOD13C1.A2009241.005.2009261200123.hdf&amp;subset=</a:t>
            </a:r>
            <a:r>
              <a:rPr lang="en-US" altLang="zh-CN" sz="1800" dirty="0" err="1">
                <a:latin typeface="Arial" pitchFamily="34" charset="0"/>
              </a:rPr>
              <a:t>Lat,http</a:t>
            </a:r>
            <a:r>
              <a:rPr lang="en-US" altLang="zh-CN" sz="1800" dirty="0">
                <a:latin typeface="Arial" pitchFamily="34" charset="0"/>
              </a:rPr>
              <a:t>://</a:t>
            </a:r>
            <a:r>
              <a:rPr lang="en-US" altLang="zh-CN" sz="1800" dirty="0" err="1">
                <a:latin typeface="Arial" pitchFamily="34" charset="0"/>
              </a:rPr>
              <a:t>www.opengis.net</a:t>
            </a:r>
            <a:r>
              <a:rPr lang="en-US" altLang="zh-CN" sz="1800" dirty="0">
                <a:latin typeface="Arial" pitchFamily="34" charset="0"/>
              </a:rPr>
              <a:t>/def/</a:t>
            </a:r>
            <a:r>
              <a:rPr lang="en-US" altLang="zh-CN" sz="1800" dirty="0" err="1">
                <a:latin typeface="Arial" pitchFamily="34" charset="0"/>
              </a:rPr>
              <a:t>crs</a:t>
            </a:r>
            <a:r>
              <a:rPr lang="en-US" altLang="zh-CN" sz="1800" dirty="0">
                <a:latin typeface="Arial" pitchFamily="34" charset="0"/>
              </a:rPr>
              <a:t>/EPSG/0/4326(20,40)&amp;subset=</a:t>
            </a:r>
            <a:r>
              <a:rPr lang="en-US" altLang="zh-CN" sz="1800" dirty="0" err="1">
                <a:latin typeface="Arial" pitchFamily="34" charset="0"/>
              </a:rPr>
              <a:t>Long,http</a:t>
            </a:r>
            <a:r>
              <a:rPr lang="en-US" altLang="zh-CN" sz="1800" dirty="0">
                <a:latin typeface="Arial" pitchFamily="34" charset="0"/>
              </a:rPr>
              <a:t>://</a:t>
            </a:r>
            <a:r>
              <a:rPr lang="en-US" altLang="zh-CN" sz="1800" dirty="0" err="1">
                <a:latin typeface="Arial" pitchFamily="34" charset="0"/>
              </a:rPr>
              <a:t>www.opengis.net</a:t>
            </a:r>
            <a:r>
              <a:rPr lang="en-US" altLang="zh-CN" sz="1800" dirty="0">
                <a:latin typeface="Arial" pitchFamily="34" charset="0"/>
              </a:rPr>
              <a:t>/def/</a:t>
            </a:r>
            <a:r>
              <a:rPr lang="en-US" altLang="zh-CN" sz="1800" dirty="0" err="1">
                <a:latin typeface="Arial" pitchFamily="34" charset="0"/>
              </a:rPr>
              <a:t>crs</a:t>
            </a:r>
            <a:r>
              <a:rPr lang="en-US" altLang="zh-CN" sz="1800" dirty="0">
                <a:latin typeface="Arial" pitchFamily="34" charset="0"/>
              </a:rPr>
              <a:t>/EPSG/0/4326(-120,-100)&amp;format=image/</a:t>
            </a:r>
            <a:r>
              <a:rPr lang="en-US" altLang="zh-CN" sz="1800" dirty="0" err="1">
                <a:latin typeface="Arial" pitchFamily="34" charset="0"/>
              </a:rPr>
              <a:t>geotiff&amp;outputCRS</a:t>
            </a:r>
            <a:r>
              <a:rPr lang="en-US" altLang="zh-CN" sz="1800" dirty="0">
                <a:latin typeface="Arial" pitchFamily="34" charset="0"/>
              </a:rPr>
              <a:t>=EPSG:32612&amp;mediatype=multipart/mixed</a:t>
            </a:r>
          </a:p>
          <a:p>
            <a:pPr marL="742950" lvl="1" indent="-285750">
              <a:buFontTx/>
              <a:buChar char="–"/>
            </a:pPr>
            <a:endParaRPr lang="en-US" altLang="zh-CN" sz="1800" dirty="0">
              <a:latin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Implementation</a:t>
            </a:r>
          </a:p>
        </p:txBody>
      </p:sp>
      <p:pic>
        <p:nvPicPr>
          <p:cNvPr id="124932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0" cstate="print"/>
          <a:srcRect/>
          <a:stretch>
            <a:fillRect/>
          </a:stretch>
        </p:blipFill>
        <p:spPr bwMode="auto">
          <a:xfrm>
            <a:off x="6221413" y="2971800"/>
            <a:ext cx="712787" cy="123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33" name="TextBox 2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157913" y="3875088"/>
            <a:ext cx="762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SzTx/>
              <a:buFontTx/>
              <a:buNone/>
            </a:pPr>
            <a:r>
              <a:rPr lang="en-GB" sz="1800">
                <a:solidFill>
                  <a:schemeClr val="tx2"/>
                </a:solidFill>
                <a:latin typeface="Arial" pitchFamily="34" charset="0"/>
              </a:rPr>
              <a:t>WPS</a:t>
            </a:r>
          </a:p>
        </p:txBody>
      </p:sp>
      <p:pic>
        <p:nvPicPr>
          <p:cNvPr id="124934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0" cstate="print"/>
          <a:srcRect/>
          <a:stretch>
            <a:fillRect/>
          </a:stretch>
        </p:blipFill>
        <p:spPr bwMode="auto">
          <a:xfrm>
            <a:off x="3208338" y="4519613"/>
            <a:ext cx="712787" cy="123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35" name="TextBox 26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751138" y="5421313"/>
            <a:ext cx="16176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SzTx/>
              <a:buFontTx/>
              <a:buNone/>
            </a:pPr>
            <a:r>
              <a:rPr lang="en-GB" sz="1800" b="1">
                <a:latin typeface="Arial" pitchFamily="34" charset="0"/>
              </a:rPr>
              <a:t>(EO) WCS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GB" sz="1800" b="1">
                <a:latin typeface="Arial" pitchFamily="34" charset="0"/>
              </a:rPr>
              <a:t>@GMU</a:t>
            </a:r>
          </a:p>
        </p:txBody>
      </p:sp>
      <p:pic>
        <p:nvPicPr>
          <p:cNvPr id="124936" name="Picture 1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1" cstate="print"/>
          <a:srcRect/>
          <a:stretch>
            <a:fillRect/>
          </a:stretch>
        </p:blipFill>
        <p:spPr bwMode="auto">
          <a:xfrm>
            <a:off x="6400800" y="1014413"/>
            <a:ext cx="8382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37" name="TextBox 26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189788" y="1425575"/>
            <a:ext cx="13366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SzTx/>
              <a:buFontTx/>
              <a:buNone/>
            </a:pPr>
            <a:r>
              <a:rPr lang="en-GB" sz="1800">
                <a:solidFill>
                  <a:schemeClr val="tx2"/>
                </a:solidFill>
                <a:latin typeface="Arial" pitchFamily="34" charset="0"/>
              </a:rPr>
              <a:t>Integrated Client</a:t>
            </a:r>
          </a:p>
        </p:txBody>
      </p:sp>
      <p:cxnSp>
        <p:nvCxnSpPr>
          <p:cNvPr id="124938" name="Straight Arrow Connector 33"/>
          <p:cNvCxnSpPr>
            <a:cxnSpLocks noChangeShapeType="1"/>
          </p:cNvCxnSpPr>
          <p:nvPr>
            <p:custDataLst>
              <p:tags r:id="rId9"/>
            </p:custDataLst>
          </p:nvPr>
        </p:nvCxnSpPr>
        <p:spPr bwMode="auto">
          <a:xfrm flipH="1" flipV="1">
            <a:off x="3921125" y="5137150"/>
            <a:ext cx="2936875" cy="152400"/>
          </a:xfrm>
          <a:prstGeom prst="straightConnector1">
            <a:avLst/>
          </a:prstGeom>
          <a:noFill/>
          <a:ln w="44450" algn="ctr">
            <a:solidFill>
              <a:srgbClr val="002C43"/>
            </a:solidFill>
            <a:round/>
            <a:headEnd type="triangle" w="med" len="med"/>
            <a:tailEnd/>
          </a:ln>
        </p:spPr>
      </p:cxnSp>
      <p:cxnSp>
        <p:nvCxnSpPr>
          <p:cNvPr id="124939" name="Straight Arrow Connector 36"/>
          <p:cNvCxnSpPr>
            <a:cxnSpLocks noChangeShapeType="1"/>
          </p:cNvCxnSpPr>
          <p:nvPr>
            <p:custDataLst>
              <p:tags r:id="rId10"/>
            </p:custDataLst>
          </p:nvPr>
        </p:nvCxnSpPr>
        <p:spPr bwMode="auto">
          <a:xfrm flipH="1" flipV="1">
            <a:off x="4217988" y="3438525"/>
            <a:ext cx="2640012" cy="1851025"/>
          </a:xfrm>
          <a:prstGeom prst="straightConnector1">
            <a:avLst/>
          </a:prstGeom>
          <a:noFill/>
          <a:ln w="44450" algn="ctr">
            <a:solidFill>
              <a:srgbClr val="002C43"/>
            </a:solidFill>
            <a:round/>
            <a:headEnd type="triangle" w="med" len="med"/>
            <a:tailEnd/>
          </a:ln>
        </p:spPr>
      </p:cxnSp>
      <p:cxnSp>
        <p:nvCxnSpPr>
          <p:cNvPr id="124940" name="Straight Arrow Connector 39"/>
          <p:cNvCxnSpPr>
            <a:cxnSpLocks noChangeShapeType="1"/>
          </p:cNvCxnSpPr>
          <p:nvPr>
            <p:custDataLst>
              <p:tags r:id="rId11"/>
            </p:custDataLst>
          </p:nvPr>
        </p:nvCxnSpPr>
        <p:spPr bwMode="auto">
          <a:xfrm>
            <a:off x="2293938" y="2081213"/>
            <a:ext cx="1270000" cy="2438400"/>
          </a:xfrm>
          <a:prstGeom prst="straightConnector1">
            <a:avLst/>
          </a:prstGeom>
          <a:noFill/>
          <a:ln w="44450" algn="ctr">
            <a:solidFill>
              <a:srgbClr val="002C43"/>
            </a:solidFill>
            <a:round/>
            <a:headEnd type="triangle" w="med" len="med"/>
            <a:tailEnd/>
          </a:ln>
        </p:spPr>
      </p:cxnSp>
      <p:cxnSp>
        <p:nvCxnSpPr>
          <p:cNvPr id="124941" name="Straight Arrow Connector 42"/>
          <p:cNvCxnSpPr>
            <a:cxnSpLocks noChangeShapeType="1"/>
          </p:cNvCxnSpPr>
          <p:nvPr>
            <p:custDataLst>
              <p:tags r:id="rId12"/>
            </p:custDataLst>
          </p:nvPr>
        </p:nvCxnSpPr>
        <p:spPr bwMode="auto">
          <a:xfrm>
            <a:off x="6400800" y="1573213"/>
            <a:ext cx="176213" cy="1398587"/>
          </a:xfrm>
          <a:prstGeom prst="straightConnector1">
            <a:avLst/>
          </a:prstGeom>
          <a:noFill/>
          <a:ln w="44450" algn="ctr">
            <a:solidFill>
              <a:srgbClr val="002C43"/>
            </a:solidFill>
            <a:round/>
            <a:headEnd type="triangle" w="med" len="med"/>
            <a:tailEnd/>
          </a:ln>
        </p:spPr>
      </p:cxnSp>
      <p:cxnSp>
        <p:nvCxnSpPr>
          <p:cNvPr id="124942" name="Straight Arrow Connector 45"/>
          <p:cNvCxnSpPr>
            <a:cxnSpLocks noChangeShapeType="1"/>
          </p:cNvCxnSpPr>
          <p:nvPr>
            <p:custDataLst>
              <p:tags r:id="rId13"/>
            </p:custDataLst>
          </p:nvPr>
        </p:nvCxnSpPr>
        <p:spPr bwMode="auto">
          <a:xfrm flipH="1">
            <a:off x="4217988" y="1573213"/>
            <a:ext cx="2182812" cy="1865312"/>
          </a:xfrm>
          <a:prstGeom prst="straightConnector1">
            <a:avLst/>
          </a:prstGeom>
          <a:noFill/>
          <a:ln w="44450" algn="ctr">
            <a:solidFill>
              <a:srgbClr val="002C43"/>
            </a:solidFill>
            <a:round/>
            <a:headEnd type="triangle" w="med" len="med"/>
            <a:tailEnd/>
          </a:ln>
        </p:spPr>
      </p:cxnSp>
      <p:pic>
        <p:nvPicPr>
          <p:cNvPr id="124943" name="Picture 2"/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42" cstate="print"/>
          <a:srcRect/>
          <a:stretch>
            <a:fillRect/>
          </a:stretch>
        </p:blipFill>
        <p:spPr bwMode="auto">
          <a:xfrm>
            <a:off x="6469063" y="1600200"/>
            <a:ext cx="6699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4944" name="Group 50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1600200" y="3121025"/>
            <a:ext cx="542925" cy="774700"/>
            <a:chOff x="192" y="2855"/>
            <a:chExt cx="1008" cy="1321"/>
          </a:xfrm>
        </p:grpSpPr>
        <p:pic>
          <p:nvPicPr>
            <p:cNvPr id="124945" name="Picture 51"/>
            <p:cNvPicPr>
              <a:picLocks noChangeAspect="1" noChangeArrowheads="1"/>
            </p:cNvPicPr>
            <p:nvPr/>
          </p:nvPicPr>
          <p:blipFill>
            <a:blip r:embed="rId43" cstate="print"/>
            <a:srcRect/>
            <a:stretch>
              <a:fillRect/>
            </a:stretch>
          </p:blipFill>
          <p:spPr bwMode="auto">
            <a:xfrm>
              <a:off x="192" y="2855"/>
              <a:ext cx="935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946" name="Picture 52"/>
            <p:cNvPicPr>
              <a:picLocks noChangeAspect="1" noChangeArrowheads="1"/>
            </p:cNvPicPr>
            <p:nvPr/>
          </p:nvPicPr>
          <p:blipFill>
            <a:blip r:embed="rId44" cstate="print"/>
            <a:srcRect/>
            <a:stretch>
              <a:fillRect/>
            </a:stretch>
          </p:blipFill>
          <p:spPr bwMode="auto">
            <a:xfrm>
              <a:off x="528" y="3527"/>
              <a:ext cx="672" cy="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4947" name="Picture 65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45" cstate="print"/>
          <a:srcRect/>
          <a:stretch>
            <a:fillRect/>
          </a:stretch>
        </p:blipFill>
        <p:spPr bwMode="auto">
          <a:xfrm>
            <a:off x="1600200" y="4800600"/>
            <a:ext cx="50165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4948" name="Group 73"/>
          <p:cNvGrpSpPr>
            <a:grpSpLocks/>
          </p:cNvGrpSpPr>
          <p:nvPr>
            <p:custDataLst>
              <p:tags r:id="rId17"/>
            </p:custDataLst>
          </p:nvPr>
        </p:nvGrpSpPr>
        <p:grpSpPr bwMode="auto">
          <a:xfrm>
            <a:off x="1793875" y="5222875"/>
            <a:ext cx="444500" cy="415925"/>
            <a:chOff x="4896" y="1056"/>
            <a:chExt cx="768" cy="660"/>
          </a:xfrm>
        </p:grpSpPr>
        <p:pic>
          <p:nvPicPr>
            <p:cNvPr id="124949" name="Picture 67"/>
            <p:cNvPicPr>
              <a:picLocks noChangeAspect="1" noChangeArrowheads="1"/>
            </p:cNvPicPr>
            <p:nvPr/>
          </p:nvPicPr>
          <p:blipFill>
            <a:blip r:embed="rId46" cstate="print"/>
            <a:srcRect/>
            <a:stretch>
              <a:fillRect/>
            </a:stretch>
          </p:blipFill>
          <p:spPr bwMode="auto">
            <a:xfrm>
              <a:off x="4896" y="1056"/>
              <a:ext cx="768" cy="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24950" name="Group 75"/>
            <p:cNvGrpSpPr>
              <a:grpSpLocks/>
            </p:cNvGrpSpPr>
            <p:nvPr/>
          </p:nvGrpSpPr>
          <p:grpSpPr bwMode="auto">
            <a:xfrm>
              <a:off x="4992" y="1104"/>
              <a:ext cx="567" cy="540"/>
              <a:chOff x="4992" y="1104"/>
              <a:chExt cx="567" cy="540"/>
            </a:xfrm>
          </p:grpSpPr>
          <p:sp>
            <p:nvSpPr>
              <p:cNvPr id="124951" name="Freeform 69"/>
              <p:cNvSpPr>
                <a:spLocks noChangeArrowheads="1"/>
              </p:cNvSpPr>
              <p:nvPr/>
            </p:nvSpPr>
            <p:spPr bwMode="auto">
              <a:xfrm>
                <a:off x="4992" y="1104"/>
                <a:ext cx="567" cy="540"/>
              </a:xfrm>
              <a:custGeom>
                <a:avLst/>
                <a:gdLst>
                  <a:gd name="T0" fmla="*/ 565 w 567"/>
                  <a:gd name="T1" fmla="*/ 58 h 540"/>
                  <a:gd name="T2" fmla="*/ 549 w 567"/>
                  <a:gd name="T3" fmla="*/ 40 h 540"/>
                  <a:gd name="T4" fmla="*/ 457 w 567"/>
                  <a:gd name="T5" fmla="*/ 0 h 540"/>
                  <a:gd name="T6" fmla="*/ 357 w 567"/>
                  <a:gd name="T7" fmla="*/ 12 h 540"/>
                  <a:gd name="T8" fmla="*/ 331 w 567"/>
                  <a:gd name="T9" fmla="*/ 20 h 540"/>
                  <a:gd name="T10" fmla="*/ 313 w 567"/>
                  <a:gd name="T11" fmla="*/ 32 h 540"/>
                  <a:gd name="T12" fmla="*/ 293 w 567"/>
                  <a:gd name="T13" fmla="*/ 58 h 540"/>
                  <a:gd name="T14" fmla="*/ 287 w 567"/>
                  <a:gd name="T15" fmla="*/ 64 h 540"/>
                  <a:gd name="T16" fmla="*/ 273 w 567"/>
                  <a:gd name="T17" fmla="*/ 88 h 540"/>
                  <a:gd name="T18" fmla="*/ 167 w 567"/>
                  <a:gd name="T19" fmla="*/ 204 h 540"/>
                  <a:gd name="T20" fmla="*/ 113 w 567"/>
                  <a:gd name="T21" fmla="*/ 256 h 540"/>
                  <a:gd name="T22" fmla="*/ 85 w 567"/>
                  <a:gd name="T23" fmla="*/ 284 h 540"/>
                  <a:gd name="T24" fmla="*/ 55 w 567"/>
                  <a:gd name="T25" fmla="*/ 328 h 540"/>
                  <a:gd name="T26" fmla="*/ 37 w 567"/>
                  <a:gd name="T27" fmla="*/ 364 h 540"/>
                  <a:gd name="T28" fmla="*/ 19 w 567"/>
                  <a:gd name="T29" fmla="*/ 402 h 540"/>
                  <a:gd name="T30" fmla="*/ 7 w 567"/>
                  <a:gd name="T31" fmla="*/ 440 h 540"/>
                  <a:gd name="T32" fmla="*/ 1 w 567"/>
                  <a:gd name="T33" fmla="*/ 458 h 540"/>
                  <a:gd name="T34" fmla="*/ 19 w 567"/>
                  <a:gd name="T35" fmla="*/ 540 h 540"/>
                  <a:gd name="T36" fmla="*/ 291 w 567"/>
                  <a:gd name="T37" fmla="*/ 532 h 540"/>
                  <a:gd name="T38" fmla="*/ 361 w 567"/>
                  <a:gd name="T39" fmla="*/ 490 h 540"/>
                  <a:gd name="T40" fmla="*/ 367 w 567"/>
                  <a:gd name="T41" fmla="*/ 472 h 540"/>
                  <a:gd name="T42" fmla="*/ 371 w 567"/>
                  <a:gd name="T43" fmla="*/ 460 h 540"/>
                  <a:gd name="T44" fmla="*/ 405 w 567"/>
                  <a:gd name="T45" fmla="*/ 366 h 540"/>
                  <a:gd name="T46" fmla="*/ 419 w 567"/>
                  <a:gd name="T47" fmla="*/ 348 h 540"/>
                  <a:gd name="T48" fmla="*/ 431 w 567"/>
                  <a:gd name="T49" fmla="*/ 336 h 540"/>
                  <a:gd name="T50" fmla="*/ 473 w 567"/>
                  <a:gd name="T51" fmla="*/ 250 h 540"/>
                  <a:gd name="T52" fmla="*/ 509 w 567"/>
                  <a:gd name="T53" fmla="*/ 190 h 540"/>
                  <a:gd name="T54" fmla="*/ 535 w 567"/>
                  <a:gd name="T55" fmla="*/ 174 h 540"/>
                  <a:gd name="T56" fmla="*/ 555 w 567"/>
                  <a:gd name="T57" fmla="*/ 110 h 540"/>
                  <a:gd name="T58" fmla="*/ 563 w 567"/>
                  <a:gd name="T59" fmla="*/ 92 h 540"/>
                  <a:gd name="T60" fmla="*/ 567 w 567"/>
                  <a:gd name="T61" fmla="*/ 76 h 540"/>
                  <a:gd name="T62" fmla="*/ 565 w 567"/>
                  <a:gd name="T63" fmla="*/ 58 h 54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67"/>
                  <a:gd name="T97" fmla="*/ 0 h 540"/>
                  <a:gd name="T98" fmla="*/ 567 w 567"/>
                  <a:gd name="T99" fmla="*/ 540 h 54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67" h="540">
                    <a:moveTo>
                      <a:pt x="565" y="58"/>
                    </a:moveTo>
                    <a:cubicBezTo>
                      <a:pt x="562" y="49"/>
                      <a:pt x="554" y="47"/>
                      <a:pt x="549" y="40"/>
                    </a:cubicBezTo>
                    <a:cubicBezTo>
                      <a:pt x="523" y="9"/>
                      <a:pt x="492" y="8"/>
                      <a:pt x="457" y="0"/>
                    </a:cubicBezTo>
                    <a:cubicBezTo>
                      <a:pt x="407" y="1"/>
                      <a:pt x="395" y="2"/>
                      <a:pt x="357" y="12"/>
                    </a:cubicBezTo>
                    <a:cubicBezTo>
                      <a:pt x="348" y="14"/>
                      <a:pt x="337" y="15"/>
                      <a:pt x="331" y="20"/>
                    </a:cubicBezTo>
                    <a:cubicBezTo>
                      <a:pt x="325" y="24"/>
                      <a:pt x="313" y="32"/>
                      <a:pt x="313" y="32"/>
                    </a:cubicBezTo>
                    <a:cubicBezTo>
                      <a:pt x="306" y="42"/>
                      <a:pt x="302" y="48"/>
                      <a:pt x="293" y="58"/>
                    </a:cubicBezTo>
                    <a:cubicBezTo>
                      <a:pt x="291" y="60"/>
                      <a:pt x="287" y="64"/>
                      <a:pt x="287" y="64"/>
                    </a:cubicBezTo>
                    <a:cubicBezTo>
                      <a:pt x="283" y="73"/>
                      <a:pt x="277" y="79"/>
                      <a:pt x="273" y="88"/>
                    </a:cubicBezTo>
                    <a:cubicBezTo>
                      <a:pt x="248" y="137"/>
                      <a:pt x="207" y="169"/>
                      <a:pt x="167" y="204"/>
                    </a:cubicBezTo>
                    <a:cubicBezTo>
                      <a:pt x="147" y="220"/>
                      <a:pt x="134" y="241"/>
                      <a:pt x="113" y="256"/>
                    </a:cubicBezTo>
                    <a:cubicBezTo>
                      <a:pt x="106" y="265"/>
                      <a:pt x="94" y="277"/>
                      <a:pt x="85" y="284"/>
                    </a:cubicBezTo>
                    <a:cubicBezTo>
                      <a:pt x="79" y="300"/>
                      <a:pt x="60" y="310"/>
                      <a:pt x="55" y="328"/>
                    </a:cubicBezTo>
                    <a:cubicBezTo>
                      <a:pt x="50" y="340"/>
                      <a:pt x="41" y="351"/>
                      <a:pt x="37" y="364"/>
                    </a:cubicBezTo>
                    <a:cubicBezTo>
                      <a:pt x="32" y="377"/>
                      <a:pt x="26" y="390"/>
                      <a:pt x="19" y="402"/>
                    </a:cubicBezTo>
                    <a:cubicBezTo>
                      <a:pt x="15" y="414"/>
                      <a:pt x="11" y="427"/>
                      <a:pt x="7" y="440"/>
                    </a:cubicBezTo>
                    <a:cubicBezTo>
                      <a:pt x="5" y="446"/>
                      <a:pt x="1" y="458"/>
                      <a:pt x="1" y="458"/>
                    </a:cubicBezTo>
                    <a:cubicBezTo>
                      <a:pt x="1" y="472"/>
                      <a:pt x="0" y="527"/>
                      <a:pt x="19" y="540"/>
                    </a:cubicBezTo>
                    <a:cubicBezTo>
                      <a:pt x="114" y="534"/>
                      <a:pt x="176" y="533"/>
                      <a:pt x="291" y="532"/>
                    </a:cubicBezTo>
                    <a:cubicBezTo>
                      <a:pt x="321" y="526"/>
                      <a:pt x="337" y="507"/>
                      <a:pt x="361" y="490"/>
                    </a:cubicBezTo>
                    <a:cubicBezTo>
                      <a:pt x="363" y="484"/>
                      <a:pt x="365" y="478"/>
                      <a:pt x="367" y="472"/>
                    </a:cubicBezTo>
                    <a:cubicBezTo>
                      <a:pt x="368" y="468"/>
                      <a:pt x="371" y="460"/>
                      <a:pt x="371" y="460"/>
                    </a:cubicBezTo>
                    <a:cubicBezTo>
                      <a:pt x="374" y="432"/>
                      <a:pt x="378" y="383"/>
                      <a:pt x="405" y="366"/>
                    </a:cubicBezTo>
                    <a:cubicBezTo>
                      <a:pt x="409" y="359"/>
                      <a:pt x="414" y="353"/>
                      <a:pt x="419" y="348"/>
                    </a:cubicBezTo>
                    <a:cubicBezTo>
                      <a:pt x="422" y="343"/>
                      <a:pt x="431" y="336"/>
                      <a:pt x="431" y="336"/>
                    </a:cubicBezTo>
                    <a:cubicBezTo>
                      <a:pt x="440" y="307"/>
                      <a:pt x="451" y="271"/>
                      <a:pt x="473" y="250"/>
                    </a:cubicBezTo>
                    <a:cubicBezTo>
                      <a:pt x="480" y="228"/>
                      <a:pt x="496" y="208"/>
                      <a:pt x="509" y="190"/>
                    </a:cubicBezTo>
                    <a:cubicBezTo>
                      <a:pt x="539" y="205"/>
                      <a:pt x="511" y="189"/>
                      <a:pt x="535" y="174"/>
                    </a:cubicBezTo>
                    <a:cubicBezTo>
                      <a:pt x="542" y="152"/>
                      <a:pt x="547" y="131"/>
                      <a:pt x="555" y="110"/>
                    </a:cubicBezTo>
                    <a:cubicBezTo>
                      <a:pt x="557" y="103"/>
                      <a:pt x="561" y="98"/>
                      <a:pt x="563" y="92"/>
                    </a:cubicBezTo>
                    <a:cubicBezTo>
                      <a:pt x="564" y="86"/>
                      <a:pt x="567" y="76"/>
                      <a:pt x="567" y="76"/>
                    </a:cubicBezTo>
                    <a:cubicBezTo>
                      <a:pt x="564" y="62"/>
                      <a:pt x="565" y="68"/>
                      <a:pt x="565" y="58"/>
                    </a:cubicBezTo>
                    <a:close/>
                  </a:path>
                </a:pathLst>
              </a:custGeom>
              <a:solidFill>
                <a:srgbClr val="BBE0E3">
                  <a:alpha val="36078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4952" name="Freeform 70"/>
              <p:cNvSpPr>
                <a:spLocks noChangeArrowheads="1"/>
              </p:cNvSpPr>
              <p:nvPr/>
            </p:nvSpPr>
            <p:spPr bwMode="auto">
              <a:xfrm>
                <a:off x="5088" y="1200"/>
                <a:ext cx="339" cy="416"/>
              </a:xfrm>
              <a:custGeom>
                <a:avLst/>
                <a:gdLst>
                  <a:gd name="T0" fmla="*/ 269 w 339"/>
                  <a:gd name="T1" fmla="*/ 208 h 416"/>
                  <a:gd name="T2" fmla="*/ 315 w 339"/>
                  <a:gd name="T3" fmla="*/ 140 h 416"/>
                  <a:gd name="T4" fmla="*/ 339 w 339"/>
                  <a:gd name="T5" fmla="*/ 84 h 416"/>
                  <a:gd name="T6" fmla="*/ 319 w 339"/>
                  <a:gd name="T7" fmla="*/ 26 h 416"/>
                  <a:gd name="T8" fmla="*/ 287 w 339"/>
                  <a:gd name="T9" fmla="*/ 4 h 416"/>
                  <a:gd name="T10" fmla="*/ 267 w 339"/>
                  <a:gd name="T11" fmla="*/ 0 h 416"/>
                  <a:gd name="T12" fmla="*/ 179 w 339"/>
                  <a:gd name="T13" fmla="*/ 16 h 416"/>
                  <a:gd name="T14" fmla="*/ 135 w 339"/>
                  <a:gd name="T15" fmla="*/ 68 h 416"/>
                  <a:gd name="T16" fmla="*/ 73 w 339"/>
                  <a:gd name="T17" fmla="*/ 158 h 416"/>
                  <a:gd name="T18" fmla="*/ 55 w 339"/>
                  <a:gd name="T19" fmla="*/ 182 h 416"/>
                  <a:gd name="T20" fmla="*/ 49 w 339"/>
                  <a:gd name="T21" fmla="*/ 204 h 416"/>
                  <a:gd name="T22" fmla="*/ 31 w 339"/>
                  <a:gd name="T23" fmla="*/ 274 h 416"/>
                  <a:gd name="T24" fmla="*/ 1 w 339"/>
                  <a:gd name="T25" fmla="*/ 340 h 416"/>
                  <a:gd name="T26" fmla="*/ 3 w 339"/>
                  <a:gd name="T27" fmla="*/ 378 h 416"/>
                  <a:gd name="T28" fmla="*/ 21 w 339"/>
                  <a:gd name="T29" fmla="*/ 390 h 416"/>
                  <a:gd name="T30" fmla="*/ 67 w 339"/>
                  <a:gd name="T31" fmla="*/ 412 h 416"/>
                  <a:gd name="T32" fmla="*/ 123 w 339"/>
                  <a:gd name="T33" fmla="*/ 408 h 416"/>
                  <a:gd name="T34" fmla="*/ 147 w 339"/>
                  <a:gd name="T35" fmla="*/ 384 h 416"/>
                  <a:gd name="T36" fmla="*/ 199 w 339"/>
                  <a:gd name="T37" fmla="*/ 298 h 416"/>
                  <a:gd name="T38" fmla="*/ 241 w 339"/>
                  <a:gd name="T39" fmla="*/ 220 h 416"/>
                  <a:gd name="T40" fmla="*/ 255 w 339"/>
                  <a:gd name="T41" fmla="*/ 204 h 416"/>
                  <a:gd name="T42" fmla="*/ 269 w 339"/>
                  <a:gd name="T43" fmla="*/ 188 h 416"/>
                  <a:gd name="T44" fmla="*/ 289 w 339"/>
                  <a:gd name="T45" fmla="*/ 166 h 416"/>
                  <a:gd name="T46" fmla="*/ 303 w 339"/>
                  <a:gd name="T47" fmla="*/ 156 h 41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39"/>
                  <a:gd name="T73" fmla="*/ 0 h 416"/>
                  <a:gd name="T74" fmla="*/ 339 w 339"/>
                  <a:gd name="T75" fmla="*/ 416 h 41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39" h="416">
                    <a:moveTo>
                      <a:pt x="269" y="208"/>
                    </a:moveTo>
                    <a:cubicBezTo>
                      <a:pt x="273" y="183"/>
                      <a:pt x="298" y="159"/>
                      <a:pt x="315" y="140"/>
                    </a:cubicBezTo>
                    <a:cubicBezTo>
                      <a:pt x="328" y="123"/>
                      <a:pt x="334" y="104"/>
                      <a:pt x="339" y="84"/>
                    </a:cubicBezTo>
                    <a:cubicBezTo>
                      <a:pt x="337" y="59"/>
                      <a:pt x="336" y="43"/>
                      <a:pt x="319" y="26"/>
                    </a:cubicBezTo>
                    <a:cubicBezTo>
                      <a:pt x="314" y="11"/>
                      <a:pt x="301" y="7"/>
                      <a:pt x="287" y="4"/>
                    </a:cubicBezTo>
                    <a:cubicBezTo>
                      <a:pt x="280" y="2"/>
                      <a:pt x="267" y="0"/>
                      <a:pt x="267" y="0"/>
                    </a:cubicBezTo>
                    <a:cubicBezTo>
                      <a:pt x="236" y="1"/>
                      <a:pt x="207" y="6"/>
                      <a:pt x="179" y="16"/>
                    </a:cubicBezTo>
                    <a:cubicBezTo>
                      <a:pt x="163" y="31"/>
                      <a:pt x="143" y="47"/>
                      <a:pt x="135" y="68"/>
                    </a:cubicBezTo>
                    <a:cubicBezTo>
                      <a:pt x="118" y="105"/>
                      <a:pt x="109" y="133"/>
                      <a:pt x="73" y="158"/>
                    </a:cubicBezTo>
                    <a:cubicBezTo>
                      <a:pt x="67" y="165"/>
                      <a:pt x="58" y="172"/>
                      <a:pt x="55" y="182"/>
                    </a:cubicBezTo>
                    <a:cubicBezTo>
                      <a:pt x="52" y="189"/>
                      <a:pt x="49" y="204"/>
                      <a:pt x="49" y="204"/>
                    </a:cubicBezTo>
                    <a:cubicBezTo>
                      <a:pt x="46" y="226"/>
                      <a:pt x="43" y="254"/>
                      <a:pt x="31" y="274"/>
                    </a:cubicBezTo>
                    <a:cubicBezTo>
                      <a:pt x="17" y="294"/>
                      <a:pt x="5" y="315"/>
                      <a:pt x="1" y="340"/>
                    </a:cubicBezTo>
                    <a:cubicBezTo>
                      <a:pt x="1" y="352"/>
                      <a:pt x="0" y="365"/>
                      <a:pt x="3" y="378"/>
                    </a:cubicBezTo>
                    <a:cubicBezTo>
                      <a:pt x="4" y="384"/>
                      <a:pt x="16" y="387"/>
                      <a:pt x="21" y="390"/>
                    </a:cubicBezTo>
                    <a:cubicBezTo>
                      <a:pt x="36" y="398"/>
                      <a:pt x="49" y="407"/>
                      <a:pt x="67" y="412"/>
                    </a:cubicBezTo>
                    <a:cubicBezTo>
                      <a:pt x="85" y="411"/>
                      <a:pt x="106" y="416"/>
                      <a:pt x="123" y="408"/>
                    </a:cubicBezTo>
                    <a:cubicBezTo>
                      <a:pt x="131" y="403"/>
                      <a:pt x="140" y="390"/>
                      <a:pt x="147" y="384"/>
                    </a:cubicBezTo>
                    <a:cubicBezTo>
                      <a:pt x="171" y="359"/>
                      <a:pt x="188" y="330"/>
                      <a:pt x="199" y="298"/>
                    </a:cubicBezTo>
                    <a:cubicBezTo>
                      <a:pt x="207" y="271"/>
                      <a:pt x="216" y="236"/>
                      <a:pt x="241" y="220"/>
                    </a:cubicBezTo>
                    <a:cubicBezTo>
                      <a:pt x="250" y="206"/>
                      <a:pt x="245" y="210"/>
                      <a:pt x="255" y="204"/>
                    </a:cubicBezTo>
                    <a:cubicBezTo>
                      <a:pt x="264" y="190"/>
                      <a:pt x="259" y="194"/>
                      <a:pt x="269" y="188"/>
                    </a:cubicBezTo>
                    <a:cubicBezTo>
                      <a:pt x="274" y="179"/>
                      <a:pt x="280" y="171"/>
                      <a:pt x="289" y="166"/>
                    </a:cubicBezTo>
                    <a:cubicBezTo>
                      <a:pt x="292" y="160"/>
                      <a:pt x="295" y="156"/>
                      <a:pt x="303" y="156"/>
                    </a:cubicBezTo>
                  </a:path>
                </a:pathLst>
              </a:custGeom>
              <a:solidFill>
                <a:srgbClr val="BBE0E3">
                  <a:alpha val="54901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4953" name="Freeform 71"/>
              <p:cNvSpPr>
                <a:spLocks noChangeArrowheads="1"/>
              </p:cNvSpPr>
              <p:nvPr/>
            </p:nvSpPr>
            <p:spPr bwMode="auto">
              <a:xfrm>
                <a:off x="5232" y="1250"/>
                <a:ext cx="142" cy="188"/>
              </a:xfrm>
              <a:custGeom>
                <a:avLst/>
                <a:gdLst>
                  <a:gd name="T0" fmla="*/ 64 w 142"/>
                  <a:gd name="T1" fmla="*/ 0 h 188"/>
                  <a:gd name="T2" fmla="*/ 124 w 142"/>
                  <a:gd name="T3" fmla="*/ 8 h 188"/>
                  <a:gd name="T4" fmla="*/ 140 w 142"/>
                  <a:gd name="T5" fmla="*/ 30 h 188"/>
                  <a:gd name="T6" fmla="*/ 136 w 142"/>
                  <a:gd name="T7" fmla="*/ 74 h 188"/>
                  <a:gd name="T8" fmla="*/ 96 w 142"/>
                  <a:gd name="T9" fmla="*/ 114 h 188"/>
                  <a:gd name="T10" fmla="*/ 40 w 142"/>
                  <a:gd name="T11" fmla="*/ 188 h 188"/>
                  <a:gd name="T12" fmla="*/ 0 w 142"/>
                  <a:gd name="T13" fmla="*/ 156 h 188"/>
                  <a:gd name="T14" fmla="*/ 10 w 142"/>
                  <a:gd name="T15" fmla="*/ 102 h 188"/>
                  <a:gd name="T16" fmla="*/ 24 w 142"/>
                  <a:gd name="T17" fmla="*/ 78 h 188"/>
                  <a:gd name="T18" fmla="*/ 26 w 142"/>
                  <a:gd name="T19" fmla="*/ 48 h 188"/>
                  <a:gd name="T20" fmla="*/ 64 w 142"/>
                  <a:gd name="T21" fmla="*/ 0 h 18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42"/>
                  <a:gd name="T34" fmla="*/ 0 h 188"/>
                  <a:gd name="T35" fmla="*/ 142 w 142"/>
                  <a:gd name="T36" fmla="*/ 188 h 18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42" h="188">
                    <a:moveTo>
                      <a:pt x="64" y="0"/>
                    </a:moveTo>
                    <a:cubicBezTo>
                      <a:pt x="83" y="1"/>
                      <a:pt x="104" y="3"/>
                      <a:pt x="124" y="8"/>
                    </a:cubicBezTo>
                    <a:cubicBezTo>
                      <a:pt x="133" y="14"/>
                      <a:pt x="134" y="21"/>
                      <a:pt x="140" y="30"/>
                    </a:cubicBezTo>
                    <a:cubicBezTo>
                      <a:pt x="139" y="44"/>
                      <a:pt x="142" y="60"/>
                      <a:pt x="136" y="74"/>
                    </a:cubicBezTo>
                    <a:cubicBezTo>
                      <a:pt x="127" y="91"/>
                      <a:pt x="106" y="97"/>
                      <a:pt x="96" y="114"/>
                    </a:cubicBezTo>
                    <a:cubicBezTo>
                      <a:pt x="78" y="139"/>
                      <a:pt x="74" y="176"/>
                      <a:pt x="40" y="188"/>
                    </a:cubicBezTo>
                    <a:cubicBezTo>
                      <a:pt x="7" y="185"/>
                      <a:pt x="5" y="185"/>
                      <a:pt x="0" y="156"/>
                    </a:cubicBezTo>
                    <a:cubicBezTo>
                      <a:pt x="1" y="141"/>
                      <a:pt x="0" y="115"/>
                      <a:pt x="10" y="102"/>
                    </a:cubicBezTo>
                    <a:cubicBezTo>
                      <a:pt x="15" y="93"/>
                      <a:pt x="20" y="87"/>
                      <a:pt x="24" y="78"/>
                    </a:cubicBezTo>
                    <a:cubicBezTo>
                      <a:pt x="24" y="68"/>
                      <a:pt x="24" y="57"/>
                      <a:pt x="26" y="48"/>
                    </a:cubicBezTo>
                    <a:cubicBezTo>
                      <a:pt x="29" y="26"/>
                      <a:pt x="51" y="15"/>
                      <a:pt x="64" y="0"/>
                    </a:cubicBezTo>
                    <a:close/>
                  </a:path>
                </a:pathLst>
              </a:custGeom>
              <a:solidFill>
                <a:srgbClr val="BBE0E3">
                  <a:alpha val="74901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pic>
        <p:nvPicPr>
          <p:cNvPr id="124954" name="Picture 2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40" cstate="print"/>
          <a:srcRect/>
          <a:stretch>
            <a:fillRect/>
          </a:stretch>
        </p:blipFill>
        <p:spPr bwMode="auto">
          <a:xfrm>
            <a:off x="3505200" y="2819400"/>
            <a:ext cx="712788" cy="123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55" name="TextBox 26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76600" y="3722688"/>
            <a:ext cx="1295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SzTx/>
              <a:buFontTx/>
              <a:buNone/>
            </a:pPr>
            <a:r>
              <a:rPr lang="en-GB" sz="1800">
                <a:solidFill>
                  <a:schemeClr val="tx2"/>
                </a:solidFill>
                <a:latin typeface="Arial" pitchFamily="34" charset="0"/>
              </a:rPr>
              <a:t>(EO) WCS</a:t>
            </a:r>
          </a:p>
        </p:txBody>
      </p:sp>
      <p:pic>
        <p:nvPicPr>
          <p:cNvPr id="124956" name="Picture 2"/>
          <p:cNvPicPr>
            <a:picLocks noChangeAspect="1" noChangeArrowheads="1"/>
          </p:cNvPicPr>
          <p:nvPr>
            <p:custDataLst>
              <p:tags r:id="rId20"/>
            </p:custDataLst>
          </p:nvPr>
        </p:nvPicPr>
        <p:blipFill>
          <a:blip r:embed="rId40" cstate="print"/>
          <a:srcRect/>
          <a:stretch>
            <a:fillRect/>
          </a:stretch>
        </p:blipFill>
        <p:spPr bwMode="auto">
          <a:xfrm>
            <a:off x="6858000" y="4672013"/>
            <a:ext cx="712788" cy="123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57" name="TextBox 26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6692900" y="5573713"/>
            <a:ext cx="927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SzTx/>
              <a:buFontTx/>
              <a:buNone/>
            </a:pPr>
            <a:r>
              <a:rPr lang="en-GB" sz="1800">
                <a:solidFill>
                  <a:schemeClr val="tx2"/>
                </a:solidFill>
                <a:latin typeface="Arial" pitchFamily="34" charset="0"/>
              </a:rPr>
              <a:t>WCPS</a:t>
            </a:r>
          </a:p>
        </p:txBody>
      </p:sp>
      <p:pic>
        <p:nvPicPr>
          <p:cNvPr id="124958" name="Picture 58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47" cstate="print"/>
          <a:srcRect/>
          <a:stretch>
            <a:fillRect/>
          </a:stretch>
        </p:blipFill>
        <p:spPr bwMode="auto">
          <a:xfrm>
            <a:off x="1608138" y="1624013"/>
            <a:ext cx="685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59" name="TextBox 26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76200" y="1563688"/>
            <a:ext cx="1600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0"/>
              </a:spcBef>
              <a:buSzTx/>
              <a:buFontTx/>
              <a:buNone/>
            </a:pPr>
            <a:r>
              <a:rPr lang="en-GB" sz="1800">
                <a:solidFill>
                  <a:schemeClr val="tx2"/>
                </a:solidFill>
                <a:latin typeface="Arial" pitchFamily="34" charset="0"/>
              </a:rPr>
              <a:t>Conformance Test Engine</a:t>
            </a:r>
          </a:p>
        </p:txBody>
      </p:sp>
      <p:cxnSp>
        <p:nvCxnSpPr>
          <p:cNvPr id="124960" name="Straight Arrow Connector 67"/>
          <p:cNvCxnSpPr>
            <a:cxnSpLocks noChangeShapeType="1"/>
          </p:cNvCxnSpPr>
          <p:nvPr>
            <p:custDataLst>
              <p:tags r:id="rId24"/>
            </p:custDataLst>
          </p:nvPr>
        </p:nvCxnSpPr>
        <p:spPr bwMode="auto">
          <a:xfrm flipH="1">
            <a:off x="3921125" y="1573213"/>
            <a:ext cx="2479675" cy="3563937"/>
          </a:xfrm>
          <a:prstGeom prst="straightConnector1">
            <a:avLst/>
          </a:prstGeom>
          <a:noFill/>
          <a:ln w="44450" algn="ctr">
            <a:solidFill>
              <a:srgbClr val="002C43"/>
            </a:solidFill>
            <a:round/>
            <a:headEnd type="triangle" w="med" len="med"/>
            <a:tailEnd/>
          </a:ln>
        </p:spPr>
      </p:cxnSp>
      <p:cxnSp>
        <p:nvCxnSpPr>
          <p:cNvPr id="124961" name="Straight Arrow Connector 82"/>
          <p:cNvCxnSpPr>
            <a:cxnSpLocks noChangeShapeType="1"/>
          </p:cNvCxnSpPr>
          <p:nvPr>
            <p:custDataLst>
              <p:tags r:id="rId25"/>
            </p:custDataLst>
          </p:nvPr>
        </p:nvCxnSpPr>
        <p:spPr bwMode="auto">
          <a:xfrm>
            <a:off x="2293938" y="2081213"/>
            <a:ext cx="1568450" cy="738187"/>
          </a:xfrm>
          <a:prstGeom prst="straightConnector1">
            <a:avLst/>
          </a:prstGeom>
          <a:noFill/>
          <a:ln w="44450" algn="ctr">
            <a:solidFill>
              <a:srgbClr val="002C43"/>
            </a:solidFill>
            <a:round/>
            <a:headEnd type="triangle" w="med" len="med"/>
            <a:tailEnd/>
          </a:ln>
        </p:spPr>
      </p:cxnSp>
      <p:cxnSp>
        <p:nvCxnSpPr>
          <p:cNvPr id="124962" name="Straight Arrow Connector 107"/>
          <p:cNvCxnSpPr>
            <a:cxnSpLocks noChangeShapeType="1"/>
          </p:cNvCxnSpPr>
          <p:nvPr>
            <p:custDataLst>
              <p:tags r:id="rId26"/>
            </p:custDataLst>
          </p:nvPr>
        </p:nvCxnSpPr>
        <p:spPr bwMode="auto">
          <a:xfrm flipH="1" flipV="1">
            <a:off x="4217988" y="3438525"/>
            <a:ext cx="2003425" cy="152400"/>
          </a:xfrm>
          <a:prstGeom prst="straightConnector1">
            <a:avLst/>
          </a:prstGeom>
          <a:noFill/>
          <a:ln w="44450" algn="ctr">
            <a:solidFill>
              <a:srgbClr val="002C43"/>
            </a:solidFill>
            <a:round/>
            <a:headEnd type="triangle" w="med" len="med"/>
            <a:tailEnd/>
          </a:ln>
        </p:spPr>
      </p:cxnSp>
      <p:cxnSp>
        <p:nvCxnSpPr>
          <p:cNvPr id="124963" name="Straight Arrow Connector 110"/>
          <p:cNvCxnSpPr>
            <a:cxnSpLocks noChangeShapeType="1"/>
          </p:cNvCxnSpPr>
          <p:nvPr>
            <p:custDataLst>
              <p:tags r:id="rId27"/>
            </p:custDataLst>
          </p:nvPr>
        </p:nvCxnSpPr>
        <p:spPr bwMode="auto">
          <a:xfrm flipH="1">
            <a:off x="3921125" y="3590925"/>
            <a:ext cx="2300288" cy="1546225"/>
          </a:xfrm>
          <a:prstGeom prst="straightConnector1">
            <a:avLst/>
          </a:prstGeom>
          <a:noFill/>
          <a:ln w="44450" algn="ctr">
            <a:solidFill>
              <a:srgbClr val="002C43"/>
            </a:solidFill>
            <a:round/>
            <a:headEnd type="triangle" w="med" len="med"/>
            <a:tailEnd/>
          </a:ln>
        </p:spPr>
      </p:cxnSp>
      <p:sp>
        <p:nvSpPr>
          <p:cNvPr id="124964" name="TextBox 26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381000" y="3048000"/>
            <a:ext cx="121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0"/>
              </a:spcBef>
              <a:buSzTx/>
              <a:buFontTx/>
              <a:buNone/>
            </a:pPr>
            <a:r>
              <a:rPr lang="en-GB" sz="1800">
                <a:solidFill>
                  <a:schemeClr val="tx2"/>
                </a:solidFill>
                <a:latin typeface="Arial" pitchFamily="34" charset="0"/>
              </a:rPr>
              <a:t>ESA Data</a:t>
            </a:r>
          </a:p>
        </p:txBody>
      </p:sp>
      <p:sp>
        <p:nvSpPr>
          <p:cNvPr id="124965" name="TextBox 26"/>
          <p:cNvSpPr txBox="1"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228600" y="4764088"/>
            <a:ext cx="1371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0"/>
              </a:spcBef>
              <a:buSzTx/>
              <a:buFontTx/>
              <a:buNone/>
            </a:pPr>
            <a:r>
              <a:rPr lang="en-GB" sz="1800">
                <a:solidFill>
                  <a:schemeClr val="tx2"/>
                </a:solidFill>
                <a:latin typeface="Arial" pitchFamily="34" charset="0"/>
              </a:rPr>
              <a:t>NASA Data</a:t>
            </a:r>
          </a:p>
        </p:txBody>
      </p:sp>
      <p:cxnSp>
        <p:nvCxnSpPr>
          <p:cNvPr id="124966" name="Straight Arrow Connector 116"/>
          <p:cNvCxnSpPr>
            <a:cxnSpLocks noChangeShapeType="1"/>
          </p:cNvCxnSpPr>
          <p:nvPr>
            <p:custDataLst>
              <p:tags r:id="rId30"/>
            </p:custDataLst>
          </p:nvPr>
        </p:nvCxnSpPr>
        <p:spPr bwMode="auto">
          <a:xfrm flipH="1">
            <a:off x="2103438" y="3438525"/>
            <a:ext cx="1401762" cy="6350"/>
          </a:xfrm>
          <a:prstGeom prst="straightConnector1">
            <a:avLst/>
          </a:prstGeom>
          <a:noFill/>
          <a:ln w="44450" algn="ctr">
            <a:solidFill>
              <a:srgbClr val="002C43"/>
            </a:solidFill>
            <a:round/>
            <a:headEnd type="triangle" w="med" len="med"/>
            <a:tailEnd/>
          </a:ln>
        </p:spPr>
      </p:cxnSp>
      <p:cxnSp>
        <p:nvCxnSpPr>
          <p:cNvPr id="124967" name="Straight Arrow Connector 120"/>
          <p:cNvCxnSpPr>
            <a:cxnSpLocks noChangeShapeType="1"/>
          </p:cNvCxnSpPr>
          <p:nvPr>
            <p:custDataLst>
              <p:tags r:id="rId31"/>
            </p:custDataLst>
          </p:nvPr>
        </p:nvCxnSpPr>
        <p:spPr bwMode="auto">
          <a:xfrm flipH="1" flipV="1">
            <a:off x="2101850" y="5118100"/>
            <a:ext cx="1106488" cy="19050"/>
          </a:xfrm>
          <a:prstGeom prst="straightConnector1">
            <a:avLst/>
          </a:prstGeom>
          <a:noFill/>
          <a:ln w="44450" algn="ctr">
            <a:solidFill>
              <a:srgbClr val="002C43"/>
            </a:solidFill>
            <a:round/>
            <a:headEnd type="triangle" w="med" len="med"/>
            <a:tailEnd/>
          </a:ln>
        </p:spPr>
      </p:cxnSp>
      <p:sp>
        <p:nvSpPr>
          <p:cNvPr id="30" name="Rounded Rectangle 29"/>
          <p:cNvSpPr/>
          <p:nvPr>
            <p:custDataLst>
              <p:tags r:id="rId32"/>
            </p:custDataLst>
          </p:nvPr>
        </p:nvSpPr>
        <p:spPr bwMode="auto">
          <a:xfrm>
            <a:off x="6157913" y="1196975"/>
            <a:ext cx="685800" cy="538163"/>
          </a:xfrm>
          <a:prstGeom prst="roundRect">
            <a:avLst/>
          </a:prstGeom>
          <a:solidFill>
            <a:srgbClr val="002C43"/>
          </a:solidFill>
          <a:ln w="9525" cap="flat" cmpd="sng" algn="ctr">
            <a:solidFill>
              <a:schemeClr val="bg2">
                <a:lumMod val="10000"/>
              </a:schemeClr>
            </a:solidFill>
            <a:prstDash val="solid"/>
            <a:round/>
            <a:headEnd type="stealth" w="med" len="lg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spcBef>
                <a:spcPct val="0"/>
              </a:spcBef>
              <a:buSzTx/>
              <a:buFontTx/>
              <a:buNone/>
              <a:defRPr/>
            </a:pPr>
            <a:r>
              <a:rPr lang="en-GB" sz="2400" b="1" dirty="0" err="1">
                <a:solidFill>
                  <a:schemeClr val="bg1"/>
                </a:solidFill>
                <a:latin typeface="CG Times" charset="0"/>
                <a:ea typeface="+mn-ea"/>
                <a:cs typeface="+mn-cs"/>
              </a:rPr>
              <a:t>req</a:t>
            </a:r>
            <a:endParaRPr lang="en-GB" sz="2400" b="1" dirty="0">
              <a:solidFill>
                <a:schemeClr val="bg1"/>
              </a:solidFill>
              <a:latin typeface="CG Times" charset="0"/>
              <a:ea typeface="+mn-ea"/>
              <a:cs typeface="+mn-cs"/>
            </a:endParaRPr>
          </a:p>
        </p:txBody>
      </p:sp>
      <p:sp>
        <p:nvSpPr>
          <p:cNvPr id="4" name="Rounded Rectangle 29"/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3429000" y="4891088"/>
            <a:ext cx="685800" cy="538162"/>
          </a:xfrm>
          <a:prstGeom prst="roundRect">
            <a:avLst>
              <a:gd name="adj" fmla="val 16667"/>
            </a:avLst>
          </a:prstGeom>
          <a:solidFill>
            <a:srgbClr val="FE8647"/>
          </a:solidFill>
          <a:ln w="9525" algn="ctr">
            <a:solidFill>
              <a:srgbClr val="151516"/>
            </a:solidFill>
            <a:round/>
            <a:headEnd type="stealth" w="med" len="lg"/>
            <a:tailEnd/>
          </a:ln>
        </p:spPr>
        <p:txBody>
          <a:bodyPr lIns="0" tIns="0" rIns="0" bIns="0"/>
          <a:lstStyle/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GB" sz="2400" b="1">
                <a:solidFill>
                  <a:srgbClr val="000000"/>
                </a:solidFill>
                <a:latin typeface="CG Times"/>
              </a:rPr>
              <a:t>res</a:t>
            </a:r>
          </a:p>
        </p:txBody>
      </p:sp>
      <p:sp>
        <p:nvSpPr>
          <p:cNvPr id="7" name="Rounded Rectangle 29"/>
          <p:cNvSpPr/>
          <p:nvPr>
            <p:custDataLst>
              <p:tags r:id="rId34"/>
            </p:custDataLst>
          </p:nvPr>
        </p:nvSpPr>
        <p:spPr bwMode="auto">
          <a:xfrm>
            <a:off x="6070600" y="1184275"/>
            <a:ext cx="685800" cy="538163"/>
          </a:xfrm>
          <a:prstGeom prst="roundRect">
            <a:avLst/>
          </a:prstGeom>
          <a:solidFill>
            <a:srgbClr val="002C43"/>
          </a:solidFill>
          <a:ln w="9525" cap="flat" cmpd="sng" algn="ctr">
            <a:solidFill>
              <a:schemeClr val="bg2">
                <a:lumMod val="10000"/>
              </a:schemeClr>
            </a:solidFill>
            <a:prstDash val="solid"/>
            <a:round/>
            <a:headEnd type="stealth" w="med" len="lg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spcBef>
                <a:spcPct val="0"/>
              </a:spcBef>
              <a:buSzTx/>
              <a:buFontTx/>
              <a:buNone/>
              <a:defRPr/>
            </a:pPr>
            <a:r>
              <a:rPr lang="en-GB" sz="2400" b="1" dirty="0" err="1">
                <a:solidFill>
                  <a:schemeClr val="bg1"/>
                </a:solidFill>
                <a:latin typeface="CG Times" charset="0"/>
                <a:ea typeface="+mn-ea"/>
                <a:cs typeface="+mn-cs"/>
              </a:rPr>
              <a:t>req</a:t>
            </a:r>
            <a:endParaRPr lang="en-GB" sz="2400" b="1" dirty="0">
              <a:solidFill>
                <a:schemeClr val="bg1"/>
              </a:solidFill>
              <a:latin typeface="CG Times" charset="0"/>
              <a:ea typeface="+mn-ea"/>
              <a:cs typeface="+mn-cs"/>
            </a:endParaRPr>
          </a:p>
        </p:txBody>
      </p:sp>
      <p:sp>
        <p:nvSpPr>
          <p:cNvPr id="2" name="Rounded Rectangle 29"/>
          <p:cNvSpPr/>
          <p:nvPr>
            <p:custDataLst>
              <p:tags r:id="rId35"/>
            </p:custDataLst>
          </p:nvPr>
        </p:nvSpPr>
        <p:spPr bwMode="auto">
          <a:xfrm>
            <a:off x="6157913" y="3054350"/>
            <a:ext cx="685800" cy="538163"/>
          </a:xfrm>
          <a:prstGeom prst="roundRect">
            <a:avLst/>
          </a:prstGeom>
          <a:solidFill>
            <a:srgbClr val="002C43"/>
          </a:solidFill>
          <a:ln w="9525" cap="flat" cmpd="sng" algn="ctr">
            <a:solidFill>
              <a:schemeClr val="bg2">
                <a:lumMod val="10000"/>
              </a:schemeClr>
            </a:solidFill>
            <a:prstDash val="solid"/>
            <a:round/>
            <a:headEnd type="stealth" w="med" len="lg"/>
            <a:tailEnd type="none" w="med" len="med"/>
          </a:ln>
          <a:effectLst/>
        </p:spPr>
        <p:txBody>
          <a:bodyPr lIns="0" tIns="0" rIns="0" bIns="0"/>
          <a:lstStyle/>
          <a:p>
            <a:pPr algn="ctr">
              <a:spcBef>
                <a:spcPct val="0"/>
              </a:spcBef>
              <a:buSzTx/>
              <a:buFontTx/>
              <a:buNone/>
              <a:defRPr/>
            </a:pPr>
            <a:r>
              <a:rPr lang="en-GB" sz="2400" b="1" dirty="0" err="1">
                <a:solidFill>
                  <a:schemeClr val="bg1"/>
                </a:solidFill>
                <a:latin typeface="CG Times" charset="0"/>
                <a:ea typeface="+mn-ea"/>
                <a:cs typeface="+mn-cs"/>
              </a:rPr>
              <a:t>req</a:t>
            </a:r>
            <a:endParaRPr lang="en-GB" sz="2400" b="1" dirty="0">
              <a:solidFill>
                <a:schemeClr val="bg1"/>
              </a:solidFill>
              <a:latin typeface="CG Times" charset="0"/>
              <a:ea typeface="+mn-ea"/>
              <a:cs typeface="+mn-cs"/>
            </a:endParaRPr>
          </a:p>
        </p:txBody>
      </p:sp>
      <p:sp>
        <p:nvSpPr>
          <p:cNvPr id="3" name="Rounded Rectangle 29"/>
          <p:cNvSpPr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3522663" y="4868863"/>
            <a:ext cx="685800" cy="538162"/>
          </a:xfrm>
          <a:prstGeom prst="roundRect">
            <a:avLst>
              <a:gd name="adj" fmla="val 16667"/>
            </a:avLst>
          </a:prstGeom>
          <a:solidFill>
            <a:srgbClr val="FE8647"/>
          </a:solidFill>
          <a:ln w="9525" algn="ctr">
            <a:solidFill>
              <a:srgbClr val="151516"/>
            </a:solidFill>
            <a:round/>
            <a:headEnd type="stealth" w="med" len="lg"/>
            <a:tailEnd/>
          </a:ln>
        </p:spPr>
        <p:txBody>
          <a:bodyPr lIns="0" tIns="0" rIns="0" bIns="0"/>
          <a:lstStyle/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GB" sz="2400" b="1">
                <a:solidFill>
                  <a:srgbClr val="000000"/>
                </a:solidFill>
                <a:latin typeface="CG Times"/>
              </a:rPr>
              <a:t>res</a:t>
            </a:r>
          </a:p>
        </p:txBody>
      </p:sp>
      <p:sp>
        <p:nvSpPr>
          <p:cNvPr id="5" name="Rounded Rectangle 29"/>
          <p:cNvSpPr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6157913" y="3060700"/>
            <a:ext cx="685800" cy="538163"/>
          </a:xfrm>
          <a:prstGeom prst="roundRect">
            <a:avLst>
              <a:gd name="adj" fmla="val 16667"/>
            </a:avLst>
          </a:prstGeom>
          <a:solidFill>
            <a:srgbClr val="FE8647"/>
          </a:solidFill>
          <a:ln w="9525" algn="ctr">
            <a:solidFill>
              <a:srgbClr val="151516"/>
            </a:solidFill>
            <a:round/>
            <a:headEnd type="stealth" w="med" len="lg"/>
            <a:tailEnd/>
          </a:ln>
        </p:spPr>
        <p:txBody>
          <a:bodyPr lIns="0" tIns="0" rIns="0" bIns="0"/>
          <a:lstStyle/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GB" sz="2400" b="1">
                <a:solidFill>
                  <a:srgbClr val="000000"/>
                </a:solidFill>
                <a:latin typeface="CG Times"/>
              </a:rPr>
              <a:t>res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4624E-7 L -0.29757 0.564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" y="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02636 L 0.29514 -0.51191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" y="-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42775E-6 L 0.0158 0.235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" y="1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74 0.03908 L -0.30712 0.28324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" y="1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0"/>
                            </p:stCondLst>
                            <p:childTnLst>
                              <p:par>
                                <p:cTn id="39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500"/>
                            </p:stCondLst>
                            <p:childTnLst>
                              <p:par>
                                <p:cTn id="43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000"/>
                            </p:stCondLst>
                            <p:childTnLst>
                              <p:par>
                                <p:cTn id="47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46821E-6 L 0.28455 -0.261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" y="-1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000"/>
                            </p:stCondLst>
                            <p:childTnLst>
                              <p:par>
                                <p:cTn id="50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3500"/>
                            </p:stCondLst>
                            <p:childTnLst>
                              <p:par>
                                <p:cTn id="54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4000"/>
                            </p:stCondLst>
                            <p:childTnLst>
                              <p:par>
                                <p:cTn id="58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-0.03768 L -0.00747 -0.29549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" y="-1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6000"/>
                            </p:stCondLst>
                            <p:childTnLst>
                              <p:par>
                                <p:cTn id="61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4" grpId="0" animBg="1"/>
      <p:bldP spid="4" grpId="1" animBg="1"/>
      <p:bldP spid="4" grpId="2" animBg="1"/>
      <p:bldP spid="7" grpId="0" animBg="1"/>
      <p:bldP spid="7" grpId="1" animBg="1"/>
      <p:bldP spid="7" grpId="2" animBg="1"/>
      <p:bldP spid="2" grpId="0" animBg="1"/>
      <p:bldP spid="2" grpId="1" animBg="1"/>
      <p:bldP spid="2" grpId="2" animBg="1"/>
      <p:bldP spid="3" grpId="0" animBg="1"/>
      <p:bldP spid="3" grpId="1" animBg="1"/>
      <p:bldP spid="3" grpId="2" animBg="1"/>
      <p:bldP spid="5" grpId="0" animBg="1"/>
      <p:bldP spid="5" grpId="1" animBg="1"/>
      <p:bldP spid="5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Useful links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Open Source License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MIT license </a:t>
            </a:r>
          </a:p>
          <a:p>
            <a:endParaRPr lang="en-US" altLang="zh-CN" sz="2000" dirty="0" smtClean="0">
              <a:ea typeface="MS PGothic" pitchFamily="34" charset="-128"/>
            </a:endParaRPr>
          </a:p>
          <a:p>
            <a:r>
              <a:rPr lang="en-US" altLang="zh-CN" dirty="0" smtClean="0">
                <a:ea typeface="宋体" pitchFamily="2" charset="-122"/>
              </a:rPr>
              <a:t>Source Code Link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http://geobrain.laits.gmu.edu/ows8/wcseo/code/gmu_eowcs_v0.1.tar.gz</a:t>
            </a:r>
            <a:r>
              <a:rPr lang="en-US" altLang="zh-CN" sz="2400" dirty="0" smtClean="0">
                <a:ea typeface="宋体" pitchFamily="2" charset="-122"/>
              </a:rPr>
              <a:t> </a:t>
            </a:r>
            <a:endParaRPr lang="en-US" altLang="zh-CN" dirty="0" smtClean="0">
              <a:ea typeface="宋体" pitchFamily="2" charset="-122"/>
            </a:endParaRPr>
          </a:p>
          <a:p>
            <a:pPr lvl="1"/>
            <a:endParaRPr lang="en-US" altLang="zh-CN" dirty="0" smtClean="0">
              <a:ea typeface="宋体" pitchFamily="2" charset="-122"/>
            </a:endParaRPr>
          </a:p>
          <a:p>
            <a:r>
              <a:rPr lang="en-US" altLang="zh-CN" dirty="0" smtClean="0">
                <a:ea typeface="宋体" pitchFamily="2" charset="-122"/>
              </a:rPr>
              <a:t>Online Document Link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http://geobrain.laits.gmu.edu/ows8/wcseo/doc/index.html</a:t>
            </a:r>
          </a:p>
          <a:p>
            <a:pPr lvl="1"/>
            <a:endParaRPr lang="en-US" altLang="zh-CN" dirty="0" smtClean="0">
              <a:ea typeface="宋体" pitchFamily="2" charset="-122"/>
            </a:endParaRPr>
          </a:p>
          <a:p>
            <a:r>
              <a:rPr lang="en-US" altLang="zh-CN" dirty="0" smtClean="0">
                <a:ea typeface="宋体" pitchFamily="2" charset="-122"/>
              </a:rPr>
              <a:t>User Guide Link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http://geobrain.laits.gmu.edu/ows8/wcseo/demo/wcseodemo.html</a:t>
            </a:r>
            <a:r>
              <a:rPr lang="en-US" altLang="zh-CN" sz="2400" dirty="0" smtClean="0">
                <a:ea typeface="宋体" pitchFamily="2" charset="-122"/>
              </a:rPr>
              <a:t> </a:t>
            </a:r>
            <a:endParaRPr lang="en-US" altLang="zh-CN" dirty="0" smtClean="0">
              <a:ea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1"/>
          <p:cNvSpPr>
            <a:spLocks noGrp="1"/>
          </p:cNvSpPr>
          <p:nvPr>
            <p:ph type="title" idx="429496729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Future Work</a:t>
            </a:r>
          </a:p>
        </p:txBody>
      </p:sp>
      <p:sp>
        <p:nvSpPr>
          <p:cNvPr id="128003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 sz="2400" dirty="0" smtClean="0">
                <a:ea typeface="宋体" pitchFamily="2" charset="-122"/>
              </a:rPr>
              <a:t>Update the open-source package with the release of new WCS specification extension.</a:t>
            </a:r>
            <a:r>
              <a:rPr lang="en-US" altLang="zh-CN" dirty="0" smtClean="0">
                <a:ea typeface="宋体" pitchFamily="2" charset="-122"/>
              </a:rPr>
              <a:t> </a:t>
            </a:r>
            <a:r>
              <a:rPr lang="en-US" altLang="zh-CN" sz="2600" dirty="0" smtClean="0">
                <a:ea typeface="宋体" pitchFamily="2" charset="-122"/>
              </a:rPr>
              <a:t> </a:t>
            </a:r>
          </a:p>
          <a:p>
            <a:r>
              <a:rPr lang="en-US" altLang="zh-CN" sz="2400" dirty="0" smtClean="0">
                <a:ea typeface="宋体" pitchFamily="2" charset="-122"/>
              </a:rPr>
              <a:t>Add the CF-NetCDF support</a:t>
            </a:r>
          </a:p>
          <a:p>
            <a:r>
              <a:rPr lang="en-US" altLang="zh-CN" sz="2400" dirty="0" smtClean="0">
                <a:ea typeface="宋体" pitchFamily="2" charset="-122"/>
              </a:rPr>
              <a:t>Support more HDF-EOS5 data products</a:t>
            </a:r>
          </a:p>
          <a:p>
            <a:r>
              <a:rPr lang="en-US" altLang="zh-CN" sz="2400" dirty="0" smtClean="0">
                <a:ea typeface="宋体" pitchFamily="2" charset="-122"/>
              </a:rPr>
              <a:t>Data Lineage (ISO 19115)</a:t>
            </a:r>
          </a:p>
          <a:p>
            <a:r>
              <a:rPr lang="en-US" altLang="zh-CN" sz="2400" dirty="0" smtClean="0">
                <a:ea typeface="宋体" pitchFamily="2" charset="-122"/>
              </a:rPr>
              <a:t>Integrate OGC CSW service to find data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http://cwic.csiss.gmu.edu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endParaRPr lang="en-US" altLang="zh-CN" smtClean="0">
              <a:ea typeface="宋体" pitchFamily="2" charset="-122"/>
            </a:endParaRP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4294967295"/>
            <p:custDataLst>
              <p:tags r:id="rId3"/>
            </p:custDataLst>
          </p:nvPr>
        </p:nvSpPr>
        <p:spPr>
          <a:xfrm>
            <a:off x="685800" y="1219200"/>
            <a:ext cx="8153400" cy="4648200"/>
          </a:xfrm>
        </p:spPr>
        <p:txBody>
          <a:bodyPr/>
          <a:lstStyle/>
          <a:p>
            <a:endParaRPr lang="en-US" altLang="zh-CN" sz="2000" smtClean="0">
              <a:ea typeface="宋体" pitchFamily="2" charset="-122"/>
            </a:endParaRPr>
          </a:p>
          <a:p>
            <a:pPr>
              <a:buFontTx/>
              <a:buNone/>
            </a:pPr>
            <a:endParaRPr lang="en-US" altLang="zh-CN" sz="2000" smtClean="0">
              <a:ea typeface="宋体" pitchFamily="2" charset="-122"/>
            </a:endParaRPr>
          </a:p>
          <a:p>
            <a:pPr algn="ctr">
              <a:buFontTx/>
              <a:buNone/>
            </a:pPr>
            <a:r>
              <a:rPr lang="en-US" altLang="zh-CN" sz="6000" smtClean="0">
                <a:ea typeface="宋体" pitchFamily="2" charset="-122"/>
              </a:rPr>
              <a:t>Thank you!</a:t>
            </a:r>
          </a:p>
          <a:p>
            <a:pPr algn="ctr">
              <a:buFontTx/>
              <a:buNone/>
            </a:pPr>
            <a:endParaRPr lang="en-US" altLang="zh-CN" sz="6000" smtClean="0">
              <a:ea typeface="宋体" pitchFamily="2" charset="-122"/>
            </a:endParaRPr>
          </a:p>
          <a:p>
            <a:pPr>
              <a:buFontTx/>
              <a:buNone/>
            </a:pPr>
            <a:r>
              <a:rPr lang="en-US" altLang="zh-CN" sz="2400" smtClean="0">
                <a:ea typeface="宋体" pitchFamily="2" charset="-122"/>
              </a:rPr>
              <a:t>Yaunzheng Shao</a:t>
            </a:r>
          </a:p>
          <a:p>
            <a:pPr>
              <a:buFontTx/>
              <a:buNone/>
            </a:pPr>
            <a:r>
              <a:rPr lang="en-US" altLang="zh-CN" sz="2400" smtClean="0">
                <a:ea typeface="宋体" pitchFamily="2" charset="-122"/>
              </a:rPr>
              <a:t>George Mason University</a:t>
            </a:r>
          </a:p>
          <a:p>
            <a:pPr>
              <a:buFontTx/>
              <a:buNone/>
            </a:pPr>
            <a:r>
              <a:rPr lang="en-US" altLang="zh-CN" sz="2400" smtClean="0">
                <a:ea typeface="宋体" pitchFamily="2" charset="-122"/>
              </a:rPr>
              <a:t>yshao3@gmu.edu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lSIxIZR3d94kieUHjuK8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iUdwVwppIRufeb5oug9kj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GmtUSmnMWNCfAOkc3lDN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Q3ZJCU0uZQLRdR21E31VV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DYAg3icOGvZtvpU9JsMsO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uIAt92GzLvi9q08lQHhb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SKlC6ujz9sSRuSFA8976K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blZU0oB4aCCePQ7wWbfc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hzwgFgy842vozZDbuVX4i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eg2PsCdVQx8m4qoKIlv2y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Iqh8TKHkfhx1kfdQNWU9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gdUdNJcByfHExBykIsdwh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O358xSyz7pnK93dFXX7DJ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kFIBhtdsVFGqoR7Fcj3Z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gNsu62vfoD7xJqqVB4lFt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DoPYTQ7OLG8qjsbtDzHD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NTjEOMzMJm21MLD4SwkgP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O28NCC6bWILYtDteR8f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D6dfUrTCuHEbUGqRa0vYwb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QWOD0zU5oXodrvBFYWaD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i0Narpht7AO8Y6jaC3b5x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tepMKBtybEDrVXfLfYyB9I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hBshhlziMTgfu47k7MyOR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JjhJvZv44zGCN5VpTaXLM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4hA86zKwsOy9GhL6WtdFKM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hBshhlziMTgfu47k7MyOR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VqEDbkZu1u2NNoOKzL4lC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9ai5xYkfGhsGMNh27wYW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c7xQ58SVSUuRgtl5N19MO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k6C0twExnGZOYaxGScmLp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cUxOH1JWMixrMre4Fmgkx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Srvax69Wp2lMUHtFPCOqT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hxn6sNx0u50o25iwuDMPS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bh8D6Yaz7uokEGQS65WwiS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hBshhlziMTgfu47k7MyOR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5ZwxB0xEw6UbaYNqDmppy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MwFnmj7aD3ONrnzVbxsPy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uQVjJ3ZqqtVOd0ReDexls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mwpRIaRWIHR1Or2z4bdD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RCay3XTeidrEtzMjcgfz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7lZ3MAEs9fd1vUfiFdXHp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qnlSfgRUX4PEvOz0ajAP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qs4S4UB2BONCVBHUkoBfh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cQorIF2E7zrdWTOnbXjVs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QSSYigYceNUhgdtDbWZWG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bIEO5XcDWlGbZvyJmMGV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jFDBTxLmWwjDHakta0ZBR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B4dX4rzdgLSyoZbu4FRzp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RmOopSBFWKLK3ynVsjMJf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L8LliFWkJi8rdR9G2HBAP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NEVC78cxMGUjAGD4zVJB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BClwMMh57EJDl6pGyN7bv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wUgs3X7GRd7k3jhAmpgGz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zXlwFTmWuPX96rgjJjYqN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v136oYqHUPSgki7widjUJ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mTcQk2GXH8s4sjsyvovMU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gQ7Xbc0L7SMdE9TyDo0X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NfQN4KIUpWoeDmJmQuWW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hfFiEWL7LW1w2R7o8g3ct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OpwwPhxw1aJdYA8L5L9ib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d7kResmGTO6rqfM77uzeU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PSxgmah2bEmcocX25alh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7waSZXEFIWxmkuYHcZvBM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N33nV9rt4zySImnnndDms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PQ4HYkTaQG8cJ6PB2ueeR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kBYCoE2g1Ich5j0ttMmSH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hBshhlziMTgfu47k7MyOR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NsMCkOChXpr5edjda6AUJ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KvCgyLb88eQR2BUm04xyI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KESChOk7DWeVHhZ3fQ6Pg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emaHiO6wna91LYoWumO1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vymEue9fCFOLCD6Cm2x4Th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k1wNe81S15AdvqIVHL5oN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UcgTD0haPIsJB6RSN9EuC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xJcu1PO7bbXGg7LAWNXuIf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s3Gdu3ZNBnRW0NCvuwg7q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uU8B5DnaUfV8zVR7XBE59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086kx5nrF1d1Dr0cjrvtD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1RdGDnyFskci3SlvStAsK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Utn524DjFIJfenm4gdTPj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4LFv1FimK0fDkJ3NFs9HGI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1RdGDnyFskci3SlvStAsK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Uffw3X1bJfifdtVXQ6bcJ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ULRaFcGM6It0fWyLQYf3m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1RdGDnyFskci3SlvStAsK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Utn524DjFIJfenm4gdTPj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T5MnMQ3QqSlu5gtMNsTI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1RdGDnyFskci3SlvStAsK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Tm3Y7xWqgv5GWRwi2Kk28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ukVjsvOkMKJ0qV7in2PKV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7st8MVYWUyLxSJ3N5rBWI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XVrAaJnhdoqGctQjITlPP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fT3ofAXn9Z5LvxHcKfzCl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6cwzWMJHASwMFxxMuMkPf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BqYiBv86gdOTMRSFDaEro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fIRaFYKNhw7FA5BDbdzuC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YMLFUO8aaO3obfqrQalsV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L6gM4ZZqRUzXK5oZ4WE7l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CcUlcKnp8anF1Eo7K9aKW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Pevl2Q5pONXru4SIMf3sM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z53KAWbvWAntmGQRHwjIl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SyU21Uw1uYcZBH6Pz0ho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GZxcErs5MfxYL9u5iTOCK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40IcSVxw843ZnuzgIa91U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7W1pzpgat2Jkv9C28qnal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mF2NIZq4aPsbTLatm8fYA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g2YqEG1IDKxOzmmLHhJpR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SkgQRF4fUnIkp0PikK2sb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D4bO6AqXeaalaE9NPlEoP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6fXmWpXZnpIaGcE2ztOW8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a3Qa8xVGNNStYWQJE10eN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C0YX9MMazT1y5UwLgp4GB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hdeIbPPNVULpqPcbo8TDd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rpQWdSLAa69HIKIqAXlLY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NGuGy41WMXHiLORfCW2kJ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gI7rsXyWir0jCaswjGzej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ZpYUylloJDn8pLz7C4nPF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bZLawO4ceY9sRUvOg5zpc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sCWWkuIoz1EGOyqtVD1z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PihAztCJ2lOdw9dztztQo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Nb6XnMaVoCWTNEFKUfLQY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SA1hgl9r59aHu5tC5Qz7X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hClzTJFe5x8ujwV5wOMWx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VmYQL5J7ozhlclVvg2NKh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nmqCKISpNaepGUyzjDKuq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3V9cbuVQiWBPqhxw4ut9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dR9SRvISO9XI5BGdkWYfv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nmqCKISpNaepGUyzjDKuq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3V9cbuVQiWBPqhxw4ut97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ZLmX82DI2vFTXApDDNCJ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LkNYvfIZ9xCRFUi3jt60x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1z3OWdf0nxzKGM8N3HhGW"/>
</p:tagLst>
</file>

<file path=ppt/theme/theme1.xml><?xml version="1.0" encoding="utf-8"?>
<a:theme xmlns:a="http://schemas.openxmlformats.org/drawingml/2006/main" name="CSISS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CSI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7" tIns="44450" rIns="90487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Pct val="100000"/>
          <a:buFontTx/>
          <a:buChar char="•"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7" tIns="44450" rIns="90487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Pct val="100000"/>
          <a:buFontTx/>
          <a:buChar char="•"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  <a:cs typeface="Arial" charset="0"/>
          </a:defRPr>
        </a:defPPr>
      </a:lstStyle>
    </a:lnDef>
  </a:objectDefaults>
  <a:extraClrSchemeLst>
    <a:extraClrScheme>
      <a:clrScheme name="CSIS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S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IS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S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S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S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IS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CSISS</Template>
  <TotalTime>4096</TotalTime>
  <Words>1427</Words>
  <Application>Microsoft Office PowerPoint</Application>
  <PresentationFormat>全屏显示(4:3)</PresentationFormat>
  <Paragraphs>241</Paragraphs>
  <Slides>15</Slides>
  <Notes>13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CSISS</vt:lpstr>
      <vt:lpstr>幻灯片 1</vt:lpstr>
      <vt:lpstr>Contents</vt:lpstr>
      <vt:lpstr>Web Coverage Service 2.0</vt:lpstr>
      <vt:lpstr>Web Coverage Service 2.0 </vt:lpstr>
      <vt:lpstr>Web Coverage Service 2.0 </vt:lpstr>
      <vt:lpstr>Web Coverage Service 2.0 </vt:lpstr>
      <vt:lpstr>Web Coverage Service 2.0</vt:lpstr>
      <vt:lpstr>Web Coverage Service 2.0</vt:lpstr>
      <vt:lpstr>Implementation</vt:lpstr>
      <vt:lpstr>Implementation</vt:lpstr>
      <vt:lpstr>Implementation</vt:lpstr>
      <vt:lpstr>Implementation</vt:lpstr>
      <vt:lpstr>Useful links</vt:lpstr>
      <vt:lpstr>Future Work</vt:lpstr>
      <vt:lpstr>幻灯片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R&amp;D Project I – Persistent WCS and CSW services for GOES Data</dc:title>
  <dc:subject>NOAA CLASS CSW WCS</dc:subject>
  <dc:creator>CSISS@GMU</dc:creator>
  <cp:lastModifiedBy>yshao</cp:lastModifiedBy>
  <cp:revision>490</cp:revision>
  <dcterms:created xsi:type="dcterms:W3CDTF">2008-11-25T21:09:50Z</dcterms:created>
  <dcterms:modified xsi:type="dcterms:W3CDTF">2012-04-18T13:53:34Z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Tracking">
    <vt:lpwstr>true</vt:lpwstr>
  </property>
  <property fmtid="{D5CDD505-2E9C-101B-9397-08002B2CF9AE}" pid="3" name="Google.Documents.DocumentId">
    <vt:lpwstr>1sC_jXZVLZWKkKEiuHPEKcGWr1vApuLpltbjiTNmkn5s</vt:lpwstr>
  </property>
  <property fmtid="{D5CDD505-2E9C-101B-9397-08002B2CF9AE}" pid="4" name="Google.Documents.RevisionId">
    <vt:lpwstr>06597156711685127508</vt:lpwstr>
  </property>
  <property fmtid="{D5CDD505-2E9C-101B-9397-08002B2CF9AE}" pid="5" name="Google.Documents.PreviousRevisionId">
    <vt:lpwstr>06128970338952926142</vt:lpwstr>
  </property>
  <property fmtid="{D5CDD505-2E9C-101B-9397-08002B2CF9AE}" pid="6" name="Google.Documents.PluginVersion">
    <vt:lpwstr>2.0.2424.7283</vt:lpwstr>
  </property>
  <property fmtid="{D5CDD505-2E9C-101B-9397-08002B2CF9AE}" pid="7" name="Google.Documents.MergeIncapabilityFlags">
    <vt:i4>0</vt:i4>
  </property>
</Properties>
</file>