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62"/>
  </p:notesMasterIdLst>
  <p:handoutMasterIdLst>
    <p:handoutMasterId r:id="rId63"/>
  </p:handoutMasterIdLst>
  <p:sldIdLst>
    <p:sldId id="264" r:id="rId2"/>
    <p:sldId id="290" r:id="rId3"/>
    <p:sldId id="346" r:id="rId4"/>
    <p:sldId id="291" r:id="rId5"/>
    <p:sldId id="292" r:id="rId6"/>
    <p:sldId id="374" r:id="rId7"/>
    <p:sldId id="376" r:id="rId8"/>
    <p:sldId id="375" r:id="rId9"/>
    <p:sldId id="293" r:id="rId10"/>
    <p:sldId id="377" r:id="rId11"/>
    <p:sldId id="379" r:id="rId12"/>
    <p:sldId id="378" r:id="rId13"/>
    <p:sldId id="359" r:id="rId14"/>
    <p:sldId id="381" r:id="rId15"/>
    <p:sldId id="382" r:id="rId16"/>
    <p:sldId id="360" r:id="rId17"/>
    <p:sldId id="363" r:id="rId18"/>
    <p:sldId id="348" r:id="rId19"/>
    <p:sldId id="352" r:id="rId20"/>
    <p:sldId id="383" r:id="rId21"/>
    <p:sldId id="384" r:id="rId22"/>
    <p:sldId id="385" r:id="rId23"/>
    <p:sldId id="386" r:id="rId24"/>
    <p:sldId id="387" r:id="rId25"/>
    <p:sldId id="388" r:id="rId26"/>
    <p:sldId id="370" r:id="rId27"/>
    <p:sldId id="347" r:id="rId28"/>
    <p:sldId id="358" r:id="rId29"/>
    <p:sldId id="354" r:id="rId30"/>
    <p:sldId id="356" r:id="rId31"/>
    <p:sldId id="365" r:id="rId32"/>
    <p:sldId id="355" r:id="rId33"/>
    <p:sldId id="364" r:id="rId34"/>
    <p:sldId id="362" r:id="rId35"/>
    <p:sldId id="353" r:id="rId36"/>
    <p:sldId id="361" r:id="rId37"/>
    <p:sldId id="357" r:id="rId38"/>
    <p:sldId id="389" r:id="rId39"/>
    <p:sldId id="390" r:id="rId40"/>
    <p:sldId id="394" r:id="rId41"/>
    <p:sldId id="393" r:id="rId42"/>
    <p:sldId id="349" r:id="rId43"/>
    <p:sldId id="366" r:id="rId44"/>
    <p:sldId id="372" r:id="rId45"/>
    <p:sldId id="367" r:id="rId46"/>
    <p:sldId id="368" r:id="rId47"/>
    <p:sldId id="369" r:id="rId48"/>
    <p:sldId id="333" r:id="rId49"/>
    <p:sldId id="335" r:id="rId50"/>
    <p:sldId id="334" r:id="rId51"/>
    <p:sldId id="315" r:id="rId52"/>
    <p:sldId id="311" r:id="rId53"/>
    <p:sldId id="392" r:id="rId54"/>
    <p:sldId id="371" r:id="rId55"/>
    <p:sldId id="373" r:id="rId56"/>
    <p:sldId id="331" r:id="rId57"/>
    <p:sldId id="391" r:id="rId58"/>
    <p:sldId id="266" r:id="rId59"/>
    <p:sldId id="267" r:id="rId60"/>
    <p:sldId id="268" r:id="rId61"/>
  </p:sldIdLst>
  <p:sldSz cx="9144000" cy="6858000" type="screen4x3"/>
  <p:notesSz cx="6858000" cy="9144000"/>
  <p:custDataLst>
    <p:tags r:id="rId65"/>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5613" indent="1588" algn="l" rtl="0"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2813" indent="1588" algn="l" rtl="0"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0013" indent="1588" algn="l" rtl="0"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7213" indent="1588" algn="l" rtl="0"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l" defTabSz="914400" rtl="0" eaLnBrk="1" latinLnBrk="0" hangingPunct="1">
      <a:defRPr sz="2400" kern="1200">
        <a:solidFill>
          <a:schemeClr val="tx1"/>
        </a:solidFill>
        <a:latin typeface="Times New Roman" pitchFamily="18" charset="0"/>
        <a:ea typeface="+mn-ea"/>
        <a:cs typeface="Arial" pitchFamily="34" charset="0"/>
      </a:defRPr>
    </a:lvl6pPr>
    <a:lvl7pPr marL="2743200" algn="l" defTabSz="914400" rtl="0" eaLnBrk="1" latinLnBrk="0" hangingPunct="1">
      <a:defRPr sz="2400" kern="1200">
        <a:solidFill>
          <a:schemeClr val="tx1"/>
        </a:solidFill>
        <a:latin typeface="Times New Roman" pitchFamily="18" charset="0"/>
        <a:ea typeface="+mn-ea"/>
        <a:cs typeface="Arial" pitchFamily="34" charset="0"/>
      </a:defRPr>
    </a:lvl7pPr>
    <a:lvl8pPr marL="3200400" algn="l" defTabSz="914400" rtl="0" eaLnBrk="1" latinLnBrk="0" hangingPunct="1">
      <a:defRPr sz="2400" kern="1200">
        <a:solidFill>
          <a:schemeClr val="tx1"/>
        </a:solidFill>
        <a:latin typeface="Times New Roman" pitchFamily="18" charset="0"/>
        <a:ea typeface="+mn-ea"/>
        <a:cs typeface="Arial" pitchFamily="34" charset="0"/>
      </a:defRPr>
    </a:lvl8pPr>
    <a:lvl9pPr marL="3657600" algn="l" defTabSz="914400" rtl="0" eaLnBrk="1" latinLnBrk="0" hangingPunct="1">
      <a:defRPr sz="2400"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7A"/>
    <a:srgbClr val="FF6633"/>
    <a:srgbClr val="6600FF"/>
    <a:srgbClr val="009999"/>
    <a:srgbClr val="FF3300"/>
    <a:srgbClr val="F8F8F8"/>
    <a:srgbClr val="FFFF99"/>
    <a:srgbClr val="FFFF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62536" autoAdjust="0"/>
  </p:normalViewPr>
  <p:slideViewPr>
    <p:cSldViewPr>
      <p:cViewPr varScale="1">
        <p:scale>
          <a:sx n="57" d="100"/>
          <a:sy n="57" d="100"/>
        </p:scale>
        <p:origin x="-187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4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handoutMaster" Target="handoutMasters/handoutMaster1.xml"/><Relationship Id="rId64" Type="http://schemas.openxmlformats.org/officeDocument/2006/relationships/printerSettings" Target="printerSettings/printerSettings1.bin"/><Relationship Id="rId65" Type="http://schemas.openxmlformats.org/officeDocument/2006/relationships/tags" Target="tags/tag1.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8E7479-0FDB-4CD8-ABE6-C31318B55334}" type="doc">
      <dgm:prSet loTypeId="urn:microsoft.com/office/officeart/2005/8/layout/hierarchy1" loCatId="hierarchy" qsTypeId="urn:microsoft.com/office/officeart/2005/8/quickstyle/simple1" qsCatId="simple" csTypeId="urn:microsoft.com/office/officeart/2005/8/colors/accent2_5" csCatId="accent2" phldr="1"/>
      <dgm:spPr/>
      <dgm:t>
        <a:bodyPr/>
        <a:lstStyle/>
        <a:p>
          <a:endParaRPr lang="en-US"/>
        </a:p>
      </dgm:t>
    </dgm:pt>
    <dgm:pt modelId="{F5EDE296-12BB-4611-B363-43B279D3C954}">
      <dgm:prSet phldrT="[Text]"/>
      <dgm:spPr/>
      <dgm:t>
        <a:bodyPr/>
        <a:lstStyle/>
        <a:p>
          <a:r>
            <a:rPr lang="en-US" dirty="0" smtClean="0">
              <a:latin typeface="Arial (Body)"/>
            </a:rPr>
            <a:t>HDF5</a:t>
          </a:r>
          <a:endParaRPr lang="en-US" dirty="0">
            <a:latin typeface="Arial (Body)"/>
          </a:endParaRPr>
        </a:p>
      </dgm:t>
    </dgm:pt>
    <dgm:pt modelId="{C7F23F0F-D60A-4D8F-B4A6-477AD91463B9}" type="parTrans" cxnId="{A39419F4-6D07-4F0A-A12B-C9BEAB97F243}">
      <dgm:prSet/>
      <dgm:spPr/>
      <dgm:t>
        <a:bodyPr/>
        <a:lstStyle/>
        <a:p>
          <a:endParaRPr lang="en-US">
            <a:latin typeface="Arial (Body)"/>
          </a:endParaRPr>
        </a:p>
      </dgm:t>
    </dgm:pt>
    <dgm:pt modelId="{D5AA12E8-6B60-44E7-92C3-31A088D503A9}" type="sibTrans" cxnId="{A39419F4-6D07-4F0A-A12B-C9BEAB97F243}">
      <dgm:prSet/>
      <dgm:spPr/>
      <dgm:t>
        <a:bodyPr/>
        <a:lstStyle/>
        <a:p>
          <a:endParaRPr lang="en-US"/>
        </a:p>
      </dgm:t>
    </dgm:pt>
    <dgm:pt modelId="{AACB1BBE-DDB7-444E-823B-850CC2C79B6D}">
      <dgm:prSet phldrT="[Text]"/>
      <dgm:spPr/>
      <dgm:t>
        <a:bodyPr/>
        <a:lstStyle/>
        <a:p>
          <a:r>
            <a:rPr lang="en-US" dirty="0" smtClean="0">
              <a:latin typeface="Arial (Body)"/>
            </a:rPr>
            <a:t>GOSAT</a:t>
          </a:r>
          <a:endParaRPr lang="en-US" dirty="0">
            <a:latin typeface="Arial (Body)"/>
          </a:endParaRPr>
        </a:p>
      </dgm:t>
    </dgm:pt>
    <dgm:pt modelId="{433E2174-361F-4322-BF6D-C4E128B6EAFD}" type="parTrans" cxnId="{10CE3319-A193-4E78-AD05-4DAD86754F13}">
      <dgm:prSet/>
      <dgm:spPr/>
      <dgm:t>
        <a:bodyPr/>
        <a:lstStyle/>
        <a:p>
          <a:endParaRPr lang="en-US">
            <a:latin typeface="Arial (Body)"/>
          </a:endParaRPr>
        </a:p>
      </dgm:t>
    </dgm:pt>
    <dgm:pt modelId="{7D3E4DE6-838B-43A7-9B5B-497DE94F69C4}" type="sibTrans" cxnId="{10CE3319-A193-4E78-AD05-4DAD86754F13}">
      <dgm:prSet/>
      <dgm:spPr/>
      <dgm:t>
        <a:bodyPr/>
        <a:lstStyle/>
        <a:p>
          <a:endParaRPr lang="en-US"/>
        </a:p>
      </dgm:t>
    </dgm:pt>
    <dgm:pt modelId="{417FBD71-8C97-47A2-8CDB-D30EC7E2812C}">
      <dgm:prSet phldrT="[Text]"/>
      <dgm:spPr/>
      <dgm:t>
        <a:bodyPr/>
        <a:lstStyle/>
        <a:p>
          <a:r>
            <a:rPr lang="en-US" dirty="0" smtClean="0">
              <a:latin typeface="Arial (Body)"/>
            </a:rPr>
            <a:t>Aquarius</a:t>
          </a:r>
          <a:endParaRPr lang="en-US" dirty="0">
            <a:latin typeface="Arial (Body)"/>
          </a:endParaRPr>
        </a:p>
      </dgm:t>
    </dgm:pt>
    <dgm:pt modelId="{0508F223-05F8-4285-91E6-DBE769785137}" type="parTrans" cxnId="{FDFB9ED9-BB91-49B7-BA6C-7E03CE489118}">
      <dgm:prSet/>
      <dgm:spPr/>
      <dgm:t>
        <a:bodyPr/>
        <a:lstStyle/>
        <a:p>
          <a:endParaRPr lang="en-US">
            <a:latin typeface="Arial (Body)"/>
          </a:endParaRPr>
        </a:p>
      </dgm:t>
    </dgm:pt>
    <dgm:pt modelId="{9FBB66D2-B9D8-4DA0-8DD9-A00DBD407EAA}" type="sibTrans" cxnId="{FDFB9ED9-BB91-49B7-BA6C-7E03CE489118}">
      <dgm:prSet/>
      <dgm:spPr/>
      <dgm:t>
        <a:bodyPr/>
        <a:lstStyle/>
        <a:p>
          <a:endParaRPr lang="en-US"/>
        </a:p>
      </dgm:t>
    </dgm:pt>
    <dgm:pt modelId="{1CB6D383-ADC2-4AA5-A455-DA8F4B89FC27}">
      <dgm:prSet phldrT="[Text]"/>
      <dgm:spPr/>
      <dgm:t>
        <a:bodyPr/>
        <a:lstStyle/>
        <a:p>
          <a:r>
            <a:rPr lang="en-US" dirty="0" smtClean="0">
              <a:latin typeface="Arial (Body)"/>
            </a:rPr>
            <a:t>HDF-EOS5</a:t>
          </a:r>
          <a:endParaRPr lang="en-US" dirty="0">
            <a:latin typeface="Arial (Body)"/>
          </a:endParaRPr>
        </a:p>
      </dgm:t>
    </dgm:pt>
    <dgm:pt modelId="{1CBC0578-D5FA-4A2B-B346-C4B55AEAA8A6}" type="parTrans" cxnId="{29FEC0E7-D969-40EB-BE53-4CBA0B011F53}">
      <dgm:prSet/>
      <dgm:spPr/>
      <dgm:t>
        <a:bodyPr/>
        <a:lstStyle/>
        <a:p>
          <a:endParaRPr lang="en-US">
            <a:latin typeface="Arial (Body)"/>
          </a:endParaRPr>
        </a:p>
      </dgm:t>
    </dgm:pt>
    <dgm:pt modelId="{D5CE9845-27E0-42D6-9918-5D6DFAC12C00}" type="sibTrans" cxnId="{29FEC0E7-D969-40EB-BE53-4CBA0B011F53}">
      <dgm:prSet/>
      <dgm:spPr/>
      <dgm:t>
        <a:bodyPr/>
        <a:lstStyle/>
        <a:p>
          <a:endParaRPr lang="en-US"/>
        </a:p>
      </dgm:t>
    </dgm:pt>
    <dgm:pt modelId="{A43058EA-793A-42DF-AEB8-049600298724}">
      <dgm:prSet phldrT="[Text]"/>
      <dgm:spPr/>
      <dgm:t>
        <a:bodyPr/>
        <a:lstStyle/>
        <a:p>
          <a:r>
            <a:rPr lang="en-US" dirty="0" smtClean="0">
              <a:latin typeface="Arial (Body)"/>
            </a:rPr>
            <a:t>GRID</a:t>
          </a:r>
          <a:endParaRPr lang="en-US" dirty="0">
            <a:latin typeface="Arial (Body)"/>
          </a:endParaRPr>
        </a:p>
      </dgm:t>
    </dgm:pt>
    <dgm:pt modelId="{DB977376-25EE-4802-8CD8-9D6E3DD2815F}" type="parTrans" cxnId="{908B2BE4-0DE0-41CF-BA92-080D17DFDB80}">
      <dgm:prSet/>
      <dgm:spPr/>
      <dgm:t>
        <a:bodyPr/>
        <a:lstStyle/>
        <a:p>
          <a:endParaRPr lang="en-US">
            <a:latin typeface="Arial (Body)"/>
          </a:endParaRPr>
        </a:p>
      </dgm:t>
    </dgm:pt>
    <dgm:pt modelId="{A6158B12-F721-481D-AF90-B064F63E335C}" type="sibTrans" cxnId="{908B2BE4-0DE0-41CF-BA92-080D17DFDB80}">
      <dgm:prSet/>
      <dgm:spPr/>
      <dgm:t>
        <a:bodyPr/>
        <a:lstStyle/>
        <a:p>
          <a:endParaRPr lang="en-US"/>
        </a:p>
      </dgm:t>
    </dgm:pt>
    <dgm:pt modelId="{6B520E70-60D2-485B-BA30-8209C14D0300}">
      <dgm:prSet phldrT="[Text]"/>
      <dgm:spPr/>
      <dgm:t>
        <a:bodyPr/>
        <a:lstStyle/>
        <a:p>
          <a:r>
            <a:rPr lang="en-US" dirty="0" smtClean="0">
              <a:latin typeface="Arial (Body)"/>
            </a:rPr>
            <a:t>CF</a:t>
          </a:r>
          <a:endParaRPr lang="en-US" dirty="0">
            <a:latin typeface="Arial (Body)"/>
          </a:endParaRPr>
        </a:p>
      </dgm:t>
    </dgm:pt>
    <dgm:pt modelId="{DD259F32-A6B3-45C7-8666-76FC55182F53}" type="sibTrans" cxnId="{2D840510-5270-498F-AA01-F9AF9FB61B19}">
      <dgm:prSet/>
      <dgm:spPr/>
      <dgm:t>
        <a:bodyPr/>
        <a:lstStyle/>
        <a:p>
          <a:endParaRPr lang="en-US"/>
        </a:p>
      </dgm:t>
    </dgm:pt>
    <dgm:pt modelId="{1756F81D-33A8-4258-A7FE-0A5F43E503D3}" type="parTrans" cxnId="{2D840510-5270-498F-AA01-F9AF9FB61B19}">
      <dgm:prSet/>
      <dgm:spPr/>
      <dgm:t>
        <a:bodyPr/>
        <a:lstStyle/>
        <a:p>
          <a:endParaRPr lang="en-US">
            <a:latin typeface="Arial (Body)"/>
          </a:endParaRPr>
        </a:p>
      </dgm:t>
    </dgm:pt>
    <dgm:pt modelId="{5DE2B53F-7862-4661-9DEB-D8C3C3DCB069}">
      <dgm:prSet/>
      <dgm:spPr/>
      <dgm:t>
        <a:bodyPr/>
        <a:lstStyle/>
        <a:p>
          <a:r>
            <a:rPr lang="en-US" dirty="0" smtClean="0">
              <a:latin typeface="Arial (Body)"/>
            </a:rPr>
            <a:t>SWATH</a:t>
          </a:r>
          <a:endParaRPr lang="en-US" dirty="0">
            <a:latin typeface="Arial (Body)"/>
          </a:endParaRPr>
        </a:p>
      </dgm:t>
    </dgm:pt>
    <dgm:pt modelId="{392663DC-C3AD-4BEC-9A66-993A815E77CD}" type="parTrans" cxnId="{28E46488-B9FC-4C3D-AB7D-D0831D1EA037}">
      <dgm:prSet/>
      <dgm:spPr/>
      <dgm:t>
        <a:bodyPr/>
        <a:lstStyle/>
        <a:p>
          <a:endParaRPr lang="en-US">
            <a:latin typeface="Arial (Body)"/>
          </a:endParaRPr>
        </a:p>
      </dgm:t>
    </dgm:pt>
    <dgm:pt modelId="{8342C279-F8D1-4EFC-BD8D-E43B749A00BE}" type="sibTrans" cxnId="{28E46488-B9FC-4C3D-AB7D-D0831D1EA037}">
      <dgm:prSet/>
      <dgm:spPr/>
      <dgm:t>
        <a:bodyPr/>
        <a:lstStyle/>
        <a:p>
          <a:endParaRPr lang="en-US"/>
        </a:p>
      </dgm:t>
    </dgm:pt>
    <dgm:pt modelId="{2EDD7F9E-AAAC-4075-ABE4-B0AC029C5187}">
      <dgm:prSet/>
      <dgm:spPr/>
      <dgm:t>
        <a:bodyPr/>
        <a:lstStyle/>
        <a:p>
          <a:r>
            <a:rPr lang="en-US" dirty="0" smtClean="0">
              <a:latin typeface="Arial (Body)"/>
            </a:rPr>
            <a:t>ZA</a:t>
          </a:r>
          <a:endParaRPr lang="en-US" dirty="0">
            <a:latin typeface="Arial (Body)"/>
          </a:endParaRPr>
        </a:p>
      </dgm:t>
    </dgm:pt>
    <dgm:pt modelId="{D84BDD6D-896F-4C94-9336-94FE029861D1}" type="parTrans" cxnId="{78CCB305-7B5A-4553-AF56-A185D383FA03}">
      <dgm:prSet/>
      <dgm:spPr/>
      <dgm:t>
        <a:bodyPr/>
        <a:lstStyle/>
        <a:p>
          <a:endParaRPr lang="en-US">
            <a:latin typeface="Arial (Body)"/>
          </a:endParaRPr>
        </a:p>
      </dgm:t>
    </dgm:pt>
    <dgm:pt modelId="{F6D91FF1-FC8A-4640-8A95-BE0D484DB17E}" type="sibTrans" cxnId="{78CCB305-7B5A-4553-AF56-A185D383FA03}">
      <dgm:prSet/>
      <dgm:spPr/>
      <dgm:t>
        <a:bodyPr/>
        <a:lstStyle/>
        <a:p>
          <a:endParaRPr lang="en-US"/>
        </a:p>
      </dgm:t>
    </dgm:pt>
    <dgm:pt modelId="{C1021437-F6F8-4064-B97F-2527F5E85CFB}">
      <dgm:prSet/>
      <dgm:spPr/>
      <dgm:t>
        <a:bodyPr/>
        <a:lstStyle/>
        <a:p>
          <a:r>
            <a:rPr lang="en-US" dirty="0" smtClean="0">
              <a:latin typeface="Arial (Body)"/>
            </a:rPr>
            <a:t>SMAP</a:t>
          </a:r>
          <a:endParaRPr lang="en-US" dirty="0">
            <a:latin typeface="Arial (Body)"/>
          </a:endParaRPr>
        </a:p>
      </dgm:t>
    </dgm:pt>
    <dgm:pt modelId="{B9672D55-5D11-4D25-8C8E-F2FEC0402562}" type="parTrans" cxnId="{6229A8F6-2023-4A89-A8D0-469C8B573ABF}">
      <dgm:prSet/>
      <dgm:spPr/>
      <dgm:t>
        <a:bodyPr/>
        <a:lstStyle/>
        <a:p>
          <a:endParaRPr lang="en-US">
            <a:latin typeface="Arial (Body)"/>
          </a:endParaRPr>
        </a:p>
      </dgm:t>
    </dgm:pt>
    <dgm:pt modelId="{A06C5E5C-6800-4423-BDFB-8A3A85FBDEFF}" type="sibTrans" cxnId="{6229A8F6-2023-4A89-A8D0-469C8B573ABF}">
      <dgm:prSet/>
      <dgm:spPr/>
      <dgm:t>
        <a:bodyPr/>
        <a:lstStyle/>
        <a:p>
          <a:endParaRPr lang="en-US"/>
        </a:p>
      </dgm:t>
    </dgm:pt>
    <dgm:pt modelId="{AD3FD560-7281-4F03-9CED-3FE1D3948180}">
      <dgm:prSet/>
      <dgm:spPr/>
      <dgm:t>
        <a:bodyPr/>
        <a:lstStyle/>
        <a:p>
          <a:r>
            <a:rPr lang="en-US" dirty="0" smtClean="0">
              <a:latin typeface="Arial (Body)"/>
            </a:rPr>
            <a:t>HDF5 handler</a:t>
          </a:r>
          <a:endParaRPr lang="en-US" dirty="0">
            <a:latin typeface="Arial (Body)"/>
          </a:endParaRPr>
        </a:p>
      </dgm:t>
    </dgm:pt>
    <dgm:pt modelId="{915AFA20-ABC2-4E59-A459-FFDC2A1D9617}" type="parTrans" cxnId="{D60E34C4-0687-4B7D-A25F-213A043045F8}">
      <dgm:prSet/>
      <dgm:spPr/>
      <dgm:t>
        <a:bodyPr/>
        <a:lstStyle/>
        <a:p>
          <a:endParaRPr lang="en-US"/>
        </a:p>
      </dgm:t>
    </dgm:pt>
    <dgm:pt modelId="{B19371F3-0B0A-461B-AB53-45CEC5B6B75F}" type="sibTrans" cxnId="{D60E34C4-0687-4B7D-A25F-213A043045F8}">
      <dgm:prSet/>
      <dgm:spPr/>
      <dgm:t>
        <a:bodyPr/>
        <a:lstStyle/>
        <a:p>
          <a:endParaRPr lang="en-US"/>
        </a:p>
      </dgm:t>
    </dgm:pt>
    <dgm:pt modelId="{496C2972-3315-4D9C-9C8A-0ECD66B6FA03}">
      <dgm:prSet/>
      <dgm:spPr/>
      <dgm:t>
        <a:bodyPr/>
        <a:lstStyle/>
        <a:p>
          <a:r>
            <a:rPr lang="en-US" dirty="0" smtClean="0">
              <a:latin typeface="Arial (Body)"/>
            </a:rPr>
            <a:t>Generic</a:t>
          </a:r>
          <a:endParaRPr lang="en-US" dirty="0">
            <a:latin typeface="Arial (Body)"/>
          </a:endParaRPr>
        </a:p>
      </dgm:t>
    </dgm:pt>
    <dgm:pt modelId="{17074B2B-5F5F-4E5F-A167-329F09E54892}" type="parTrans" cxnId="{CF80CEFD-2418-42EE-90E8-74E0EBC711FB}">
      <dgm:prSet/>
      <dgm:spPr/>
      <dgm:t>
        <a:bodyPr/>
        <a:lstStyle/>
        <a:p>
          <a:endParaRPr lang="en-US">
            <a:latin typeface="Arial (Body)"/>
          </a:endParaRPr>
        </a:p>
      </dgm:t>
    </dgm:pt>
    <dgm:pt modelId="{E14681A8-EF99-439C-8165-BC2571B0B2AB}" type="sibTrans" cxnId="{CF80CEFD-2418-42EE-90E8-74E0EBC711FB}">
      <dgm:prSet/>
      <dgm:spPr/>
      <dgm:t>
        <a:bodyPr/>
        <a:lstStyle/>
        <a:p>
          <a:endParaRPr lang="en-US"/>
        </a:p>
      </dgm:t>
    </dgm:pt>
    <dgm:pt modelId="{020A10C7-23BF-4CDB-8C17-A28A08438236}">
      <dgm:prSet/>
      <dgm:spPr/>
      <dgm:t>
        <a:bodyPr/>
        <a:lstStyle/>
        <a:p>
          <a:endParaRPr lang="en-US" dirty="0"/>
        </a:p>
      </dgm:t>
    </dgm:pt>
    <dgm:pt modelId="{3F4C87AB-05C1-4C07-897D-396627B5EFD9}" type="parTrans" cxnId="{9EE5C9AB-6CD3-421C-B3B0-BCB84709DF40}">
      <dgm:prSet/>
      <dgm:spPr/>
      <dgm:t>
        <a:bodyPr/>
        <a:lstStyle/>
        <a:p>
          <a:endParaRPr lang="en-US"/>
        </a:p>
      </dgm:t>
    </dgm:pt>
    <dgm:pt modelId="{C87534D8-07AC-40FE-BA40-875CE4EBBCD6}" type="sibTrans" cxnId="{9EE5C9AB-6CD3-421C-B3B0-BCB84709DF40}">
      <dgm:prSet/>
      <dgm:spPr/>
      <dgm:t>
        <a:bodyPr/>
        <a:lstStyle/>
        <a:p>
          <a:endParaRPr lang="en-US"/>
        </a:p>
      </dgm:t>
    </dgm:pt>
    <dgm:pt modelId="{1F2FAF53-3542-40EB-8A77-BDA9390703DA}" type="pres">
      <dgm:prSet presAssocID="{618E7479-0FDB-4CD8-ABE6-C31318B55334}" presName="hierChild1" presStyleCnt="0">
        <dgm:presLayoutVars>
          <dgm:chPref val="1"/>
          <dgm:dir/>
          <dgm:animOne val="branch"/>
          <dgm:animLvl val="lvl"/>
          <dgm:resizeHandles/>
        </dgm:presLayoutVars>
      </dgm:prSet>
      <dgm:spPr/>
      <dgm:t>
        <a:bodyPr/>
        <a:lstStyle/>
        <a:p>
          <a:endParaRPr lang="en-US"/>
        </a:p>
      </dgm:t>
    </dgm:pt>
    <dgm:pt modelId="{7C08E874-B503-460C-AD16-9D2496710CF0}" type="pres">
      <dgm:prSet presAssocID="{AD3FD560-7281-4F03-9CED-3FE1D3948180}" presName="hierRoot1" presStyleCnt="0"/>
      <dgm:spPr/>
    </dgm:pt>
    <dgm:pt modelId="{BA424A49-4A84-4FB3-8BF0-770D6CBCBAD8}" type="pres">
      <dgm:prSet presAssocID="{AD3FD560-7281-4F03-9CED-3FE1D3948180}" presName="composite" presStyleCnt="0"/>
      <dgm:spPr/>
    </dgm:pt>
    <dgm:pt modelId="{BB80AB9D-109A-4B21-8DB6-722F9F734EF5}" type="pres">
      <dgm:prSet presAssocID="{AD3FD560-7281-4F03-9CED-3FE1D3948180}" presName="background" presStyleLbl="node0" presStyleIdx="0" presStyleCnt="1"/>
      <dgm:spPr/>
    </dgm:pt>
    <dgm:pt modelId="{3B596E92-8B2B-42A2-912E-68BDFDA28F65}" type="pres">
      <dgm:prSet presAssocID="{AD3FD560-7281-4F03-9CED-3FE1D3948180}" presName="text" presStyleLbl="fgAcc0" presStyleIdx="0" presStyleCnt="1" custScaleX="199427" custLinFactNeighborX="-53639">
        <dgm:presLayoutVars>
          <dgm:chPref val="3"/>
        </dgm:presLayoutVars>
      </dgm:prSet>
      <dgm:spPr/>
      <dgm:t>
        <a:bodyPr/>
        <a:lstStyle/>
        <a:p>
          <a:endParaRPr lang="en-US"/>
        </a:p>
      </dgm:t>
    </dgm:pt>
    <dgm:pt modelId="{4ABEF1D8-6518-4C5A-BCCA-F3A7935F9A7B}" type="pres">
      <dgm:prSet presAssocID="{AD3FD560-7281-4F03-9CED-3FE1D3948180}" presName="hierChild2" presStyleCnt="0"/>
      <dgm:spPr/>
    </dgm:pt>
    <dgm:pt modelId="{EFF9AE83-DDDC-44E0-8907-F69F71D91594}" type="pres">
      <dgm:prSet presAssocID="{1756F81D-33A8-4258-A7FE-0A5F43E503D3}" presName="Name10" presStyleLbl="parChTrans1D2" presStyleIdx="0" presStyleCnt="2"/>
      <dgm:spPr/>
      <dgm:t>
        <a:bodyPr/>
        <a:lstStyle/>
        <a:p>
          <a:endParaRPr lang="en-US"/>
        </a:p>
      </dgm:t>
    </dgm:pt>
    <dgm:pt modelId="{35EF30AB-C186-4476-B4F0-6C2F225DD836}" type="pres">
      <dgm:prSet presAssocID="{6B520E70-60D2-485B-BA30-8209C14D0300}" presName="hierRoot2" presStyleCnt="0"/>
      <dgm:spPr/>
    </dgm:pt>
    <dgm:pt modelId="{F5518A59-234E-47BF-B63A-0DDEFE6A52CA}" type="pres">
      <dgm:prSet presAssocID="{6B520E70-60D2-485B-BA30-8209C14D0300}" presName="composite2" presStyleCnt="0"/>
      <dgm:spPr/>
    </dgm:pt>
    <dgm:pt modelId="{BFAE0604-505E-4BC7-AFB1-2736673E7493}" type="pres">
      <dgm:prSet presAssocID="{6B520E70-60D2-485B-BA30-8209C14D0300}" presName="background2" presStyleLbl="node2" presStyleIdx="0" presStyleCnt="2"/>
      <dgm:spPr/>
    </dgm:pt>
    <dgm:pt modelId="{E3B7D49B-799B-4527-AFE0-1DC03BFDF7ED}" type="pres">
      <dgm:prSet presAssocID="{6B520E70-60D2-485B-BA30-8209C14D0300}" presName="text2" presStyleLbl="fgAcc2" presStyleIdx="0" presStyleCnt="2" custLinFactNeighborX="-44226">
        <dgm:presLayoutVars>
          <dgm:chPref val="3"/>
        </dgm:presLayoutVars>
      </dgm:prSet>
      <dgm:spPr/>
      <dgm:t>
        <a:bodyPr/>
        <a:lstStyle/>
        <a:p>
          <a:endParaRPr lang="en-US"/>
        </a:p>
      </dgm:t>
    </dgm:pt>
    <dgm:pt modelId="{D16506EA-C3C0-47B3-BF56-2E2605C6C857}" type="pres">
      <dgm:prSet presAssocID="{6B520E70-60D2-485B-BA30-8209C14D0300}" presName="hierChild3" presStyleCnt="0"/>
      <dgm:spPr/>
    </dgm:pt>
    <dgm:pt modelId="{9BD29526-6FAA-47EE-BD3A-541BC2E2C986}" type="pres">
      <dgm:prSet presAssocID="{C7F23F0F-D60A-4D8F-B4A6-477AD91463B9}" presName="Name17" presStyleLbl="parChTrans1D3" presStyleIdx="0" presStyleCnt="3"/>
      <dgm:spPr/>
      <dgm:t>
        <a:bodyPr/>
        <a:lstStyle/>
        <a:p>
          <a:endParaRPr lang="en-US"/>
        </a:p>
      </dgm:t>
    </dgm:pt>
    <dgm:pt modelId="{A5310987-9A61-45A6-B35E-7B1C1077E64F}" type="pres">
      <dgm:prSet presAssocID="{F5EDE296-12BB-4611-B363-43B279D3C954}" presName="hierRoot3" presStyleCnt="0"/>
      <dgm:spPr/>
    </dgm:pt>
    <dgm:pt modelId="{AC63B7CF-7AF3-46E1-8BAE-C789C99A4563}" type="pres">
      <dgm:prSet presAssocID="{F5EDE296-12BB-4611-B363-43B279D3C954}" presName="composite3" presStyleCnt="0"/>
      <dgm:spPr/>
    </dgm:pt>
    <dgm:pt modelId="{AFF97281-8FF3-4BAD-9A20-267149BDCCD6}" type="pres">
      <dgm:prSet presAssocID="{F5EDE296-12BB-4611-B363-43B279D3C954}" presName="background3" presStyleLbl="node3" presStyleIdx="0" presStyleCnt="3"/>
      <dgm:spPr/>
    </dgm:pt>
    <dgm:pt modelId="{86DB73BC-F8CD-4832-B5F1-1AF461829AE6}" type="pres">
      <dgm:prSet presAssocID="{F5EDE296-12BB-4611-B363-43B279D3C954}" presName="text3" presStyleLbl="fgAcc3" presStyleIdx="0" presStyleCnt="3">
        <dgm:presLayoutVars>
          <dgm:chPref val="3"/>
        </dgm:presLayoutVars>
      </dgm:prSet>
      <dgm:spPr/>
      <dgm:t>
        <a:bodyPr/>
        <a:lstStyle/>
        <a:p>
          <a:endParaRPr lang="en-US"/>
        </a:p>
      </dgm:t>
    </dgm:pt>
    <dgm:pt modelId="{78D3B2A0-0551-44DA-8BF1-18B924EB6C1A}" type="pres">
      <dgm:prSet presAssocID="{F5EDE296-12BB-4611-B363-43B279D3C954}" presName="hierChild4" presStyleCnt="0"/>
      <dgm:spPr/>
    </dgm:pt>
    <dgm:pt modelId="{82F6A345-09BD-4447-A556-D5A9F00595D2}" type="pres">
      <dgm:prSet presAssocID="{433E2174-361F-4322-BF6D-C4E128B6EAFD}" presName="Name23" presStyleLbl="parChTrans1D4" presStyleIdx="0" presStyleCnt="6"/>
      <dgm:spPr/>
      <dgm:t>
        <a:bodyPr/>
        <a:lstStyle/>
        <a:p>
          <a:endParaRPr lang="en-US"/>
        </a:p>
      </dgm:t>
    </dgm:pt>
    <dgm:pt modelId="{F4029541-02BA-4596-B7A6-80BA1F121E50}" type="pres">
      <dgm:prSet presAssocID="{AACB1BBE-DDB7-444E-823B-850CC2C79B6D}" presName="hierRoot4" presStyleCnt="0"/>
      <dgm:spPr/>
    </dgm:pt>
    <dgm:pt modelId="{D9DB8044-A68B-43DC-BE5B-30FA4CE08162}" type="pres">
      <dgm:prSet presAssocID="{AACB1BBE-DDB7-444E-823B-850CC2C79B6D}" presName="composite4" presStyleCnt="0"/>
      <dgm:spPr/>
    </dgm:pt>
    <dgm:pt modelId="{53452654-1954-4AF3-B239-8CE2C1402D19}" type="pres">
      <dgm:prSet presAssocID="{AACB1BBE-DDB7-444E-823B-850CC2C79B6D}" presName="background4" presStyleLbl="node4" presStyleIdx="0" presStyleCnt="6"/>
      <dgm:spPr/>
    </dgm:pt>
    <dgm:pt modelId="{1B04F790-B9C5-4CDA-925D-FCEBDE02379B}" type="pres">
      <dgm:prSet presAssocID="{AACB1BBE-DDB7-444E-823B-850CC2C79B6D}" presName="text4" presStyleLbl="fgAcc4" presStyleIdx="0" presStyleCnt="6">
        <dgm:presLayoutVars>
          <dgm:chPref val="3"/>
        </dgm:presLayoutVars>
      </dgm:prSet>
      <dgm:spPr/>
      <dgm:t>
        <a:bodyPr/>
        <a:lstStyle/>
        <a:p>
          <a:endParaRPr lang="en-US"/>
        </a:p>
      </dgm:t>
    </dgm:pt>
    <dgm:pt modelId="{A0193607-C492-4A15-A2DA-47C1C02AA519}" type="pres">
      <dgm:prSet presAssocID="{AACB1BBE-DDB7-444E-823B-850CC2C79B6D}" presName="hierChild5" presStyleCnt="0"/>
      <dgm:spPr/>
    </dgm:pt>
    <dgm:pt modelId="{19B44DFA-8875-42D3-A887-B6D94ECD1E82}" type="pres">
      <dgm:prSet presAssocID="{0508F223-05F8-4285-91E6-DBE769785137}" presName="Name23" presStyleLbl="parChTrans1D4" presStyleIdx="1" presStyleCnt="6"/>
      <dgm:spPr/>
      <dgm:t>
        <a:bodyPr/>
        <a:lstStyle/>
        <a:p>
          <a:endParaRPr lang="en-US"/>
        </a:p>
      </dgm:t>
    </dgm:pt>
    <dgm:pt modelId="{FC50462C-A97F-4A67-9F6C-DC8BD625027C}" type="pres">
      <dgm:prSet presAssocID="{417FBD71-8C97-47A2-8CDB-D30EC7E2812C}" presName="hierRoot4" presStyleCnt="0"/>
      <dgm:spPr/>
    </dgm:pt>
    <dgm:pt modelId="{0A29953D-3119-4529-84BC-569BD83DFCBB}" type="pres">
      <dgm:prSet presAssocID="{417FBD71-8C97-47A2-8CDB-D30EC7E2812C}" presName="composite4" presStyleCnt="0"/>
      <dgm:spPr/>
    </dgm:pt>
    <dgm:pt modelId="{B367FA28-ACBE-4A2C-9CF7-0F4FC2BB3692}" type="pres">
      <dgm:prSet presAssocID="{417FBD71-8C97-47A2-8CDB-D30EC7E2812C}" presName="background4" presStyleLbl="node4" presStyleIdx="1" presStyleCnt="6"/>
      <dgm:spPr/>
    </dgm:pt>
    <dgm:pt modelId="{DC75DD33-3C84-42A4-A913-A241C7BF2405}" type="pres">
      <dgm:prSet presAssocID="{417FBD71-8C97-47A2-8CDB-D30EC7E2812C}" presName="text4" presStyleLbl="fgAcc4" presStyleIdx="1" presStyleCnt="6">
        <dgm:presLayoutVars>
          <dgm:chPref val="3"/>
        </dgm:presLayoutVars>
      </dgm:prSet>
      <dgm:spPr/>
      <dgm:t>
        <a:bodyPr/>
        <a:lstStyle/>
        <a:p>
          <a:endParaRPr lang="en-US"/>
        </a:p>
      </dgm:t>
    </dgm:pt>
    <dgm:pt modelId="{9C0303C5-6890-4560-BECB-11E8050B99A7}" type="pres">
      <dgm:prSet presAssocID="{417FBD71-8C97-47A2-8CDB-D30EC7E2812C}" presName="hierChild5" presStyleCnt="0"/>
      <dgm:spPr/>
    </dgm:pt>
    <dgm:pt modelId="{F3A4CF6D-668E-40EC-A609-3BB076DC3584}" type="pres">
      <dgm:prSet presAssocID="{B9672D55-5D11-4D25-8C8E-F2FEC0402562}" presName="Name23" presStyleLbl="parChTrans1D4" presStyleIdx="2" presStyleCnt="6"/>
      <dgm:spPr/>
      <dgm:t>
        <a:bodyPr/>
        <a:lstStyle/>
        <a:p>
          <a:endParaRPr lang="en-US"/>
        </a:p>
      </dgm:t>
    </dgm:pt>
    <dgm:pt modelId="{4872A132-7947-44CE-B96B-8714446F84E2}" type="pres">
      <dgm:prSet presAssocID="{C1021437-F6F8-4064-B97F-2527F5E85CFB}" presName="hierRoot4" presStyleCnt="0"/>
      <dgm:spPr/>
    </dgm:pt>
    <dgm:pt modelId="{BB032A0B-9F72-4B06-ACBC-05C9183C27B1}" type="pres">
      <dgm:prSet presAssocID="{C1021437-F6F8-4064-B97F-2527F5E85CFB}" presName="composite4" presStyleCnt="0"/>
      <dgm:spPr/>
    </dgm:pt>
    <dgm:pt modelId="{5D129D60-648F-4783-A660-9E4AC2EE78F6}" type="pres">
      <dgm:prSet presAssocID="{C1021437-F6F8-4064-B97F-2527F5E85CFB}" presName="background4" presStyleLbl="node4" presStyleIdx="2" presStyleCnt="6"/>
      <dgm:spPr/>
    </dgm:pt>
    <dgm:pt modelId="{B4EC9186-54C4-4F2D-A6A0-7F7F9110225E}" type="pres">
      <dgm:prSet presAssocID="{C1021437-F6F8-4064-B97F-2527F5E85CFB}" presName="text4" presStyleLbl="fgAcc4" presStyleIdx="2" presStyleCnt="6">
        <dgm:presLayoutVars>
          <dgm:chPref val="3"/>
        </dgm:presLayoutVars>
      </dgm:prSet>
      <dgm:spPr/>
      <dgm:t>
        <a:bodyPr/>
        <a:lstStyle/>
        <a:p>
          <a:endParaRPr lang="en-US"/>
        </a:p>
      </dgm:t>
    </dgm:pt>
    <dgm:pt modelId="{170432A5-6F41-49D8-B9FB-95537341C514}" type="pres">
      <dgm:prSet presAssocID="{C1021437-F6F8-4064-B97F-2527F5E85CFB}" presName="hierChild5" presStyleCnt="0"/>
      <dgm:spPr/>
    </dgm:pt>
    <dgm:pt modelId="{A4CDF443-4D66-47B2-BB3F-D72027F7AFFC}" type="pres">
      <dgm:prSet presAssocID="{3F4C87AB-05C1-4C07-897D-396627B5EFD9}" presName="Name17" presStyleLbl="parChTrans1D3" presStyleIdx="1" presStyleCnt="3"/>
      <dgm:spPr/>
      <dgm:t>
        <a:bodyPr/>
        <a:lstStyle/>
        <a:p>
          <a:endParaRPr lang="en-US"/>
        </a:p>
      </dgm:t>
    </dgm:pt>
    <dgm:pt modelId="{774B93DC-F3D9-4795-AB98-647942417B6B}" type="pres">
      <dgm:prSet presAssocID="{020A10C7-23BF-4CDB-8C17-A28A08438236}" presName="hierRoot3" presStyleCnt="0"/>
      <dgm:spPr/>
    </dgm:pt>
    <dgm:pt modelId="{65CD1BCD-C47B-49E5-ACC6-A70D8B918F36}" type="pres">
      <dgm:prSet presAssocID="{020A10C7-23BF-4CDB-8C17-A28A08438236}" presName="composite3" presStyleCnt="0"/>
      <dgm:spPr/>
    </dgm:pt>
    <dgm:pt modelId="{79191FAD-3019-4E42-96AE-23D23A6F729E}" type="pres">
      <dgm:prSet presAssocID="{020A10C7-23BF-4CDB-8C17-A28A08438236}" presName="background3" presStyleLbl="node3" presStyleIdx="1" presStyleCnt="3"/>
      <dgm:spPr/>
    </dgm:pt>
    <dgm:pt modelId="{E023C44A-C11D-4E8E-BA9D-27D9EAA1CFD0}" type="pres">
      <dgm:prSet presAssocID="{020A10C7-23BF-4CDB-8C17-A28A08438236}" presName="text3" presStyleLbl="fgAcc3" presStyleIdx="1" presStyleCnt="3" custScaleX="286830">
        <dgm:presLayoutVars>
          <dgm:chPref val="3"/>
        </dgm:presLayoutVars>
      </dgm:prSet>
      <dgm:spPr/>
      <dgm:t>
        <a:bodyPr/>
        <a:lstStyle/>
        <a:p>
          <a:endParaRPr lang="en-US"/>
        </a:p>
      </dgm:t>
    </dgm:pt>
    <dgm:pt modelId="{E9E3A8B5-9509-4CA1-ACB7-65E5A0AEDD13}" type="pres">
      <dgm:prSet presAssocID="{020A10C7-23BF-4CDB-8C17-A28A08438236}" presName="hierChild4" presStyleCnt="0"/>
      <dgm:spPr/>
    </dgm:pt>
    <dgm:pt modelId="{A098B0CD-CDCF-4067-BD16-704F4F4BD6B1}" type="pres">
      <dgm:prSet presAssocID="{1CBC0578-D5FA-4A2B-B346-C4B55AEAA8A6}" presName="Name17" presStyleLbl="parChTrans1D3" presStyleIdx="2" presStyleCnt="3"/>
      <dgm:spPr/>
      <dgm:t>
        <a:bodyPr/>
        <a:lstStyle/>
        <a:p>
          <a:endParaRPr lang="en-US"/>
        </a:p>
      </dgm:t>
    </dgm:pt>
    <dgm:pt modelId="{ECAD038E-92A4-422F-A22E-7668F6339E21}" type="pres">
      <dgm:prSet presAssocID="{1CB6D383-ADC2-4AA5-A455-DA8F4B89FC27}" presName="hierRoot3" presStyleCnt="0"/>
      <dgm:spPr/>
    </dgm:pt>
    <dgm:pt modelId="{7B3822E5-DB46-442A-96B4-DEC35A0F35FA}" type="pres">
      <dgm:prSet presAssocID="{1CB6D383-ADC2-4AA5-A455-DA8F4B89FC27}" presName="composite3" presStyleCnt="0"/>
      <dgm:spPr/>
    </dgm:pt>
    <dgm:pt modelId="{86A1E5A9-13D5-4031-A5D2-512DCC0ADB0F}" type="pres">
      <dgm:prSet presAssocID="{1CB6D383-ADC2-4AA5-A455-DA8F4B89FC27}" presName="background3" presStyleLbl="node3" presStyleIdx="2" presStyleCnt="3"/>
      <dgm:spPr/>
    </dgm:pt>
    <dgm:pt modelId="{DAAD9A8B-A225-402B-9078-472884277600}" type="pres">
      <dgm:prSet presAssocID="{1CB6D383-ADC2-4AA5-A455-DA8F4B89FC27}" presName="text3" presStyleLbl="fgAcc3" presStyleIdx="2" presStyleCnt="3">
        <dgm:presLayoutVars>
          <dgm:chPref val="3"/>
        </dgm:presLayoutVars>
      </dgm:prSet>
      <dgm:spPr/>
      <dgm:t>
        <a:bodyPr/>
        <a:lstStyle/>
        <a:p>
          <a:endParaRPr lang="en-US"/>
        </a:p>
      </dgm:t>
    </dgm:pt>
    <dgm:pt modelId="{D93F2E4A-887C-4461-887F-AA5E355F9213}" type="pres">
      <dgm:prSet presAssocID="{1CB6D383-ADC2-4AA5-A455-DA8F4B89FC27}" presName="hierChild4" presStyleCnt="0"/>
      <dgm:spPr/>
    </dgm:pt>
    <dgm:pt modelId="{C3EAE4FA-E1F6-4764-91FC-DD237B789E32}" type="pres">
      <dgm:prSet presAssocID="{DB977376-25EE-4802-8CD8-9D6E3DD2815F}" presName="Name23" presStyleLbl="parChTrans1D4" presStyleIdx="3" presStyleCnt="6"/>
      <dgm:spPr/>
      <dgm:t>
        <a:bodyPr/>
        <a:lstStyle/>
        <a:p>
          <a:endParaRPr lang="en-US"/>
        </a:p>
      </dgm:t>
    </dgm:pt>
    <dgm:pt modelId="{BF4184D7-404E-4207-ADF4-9CD8D7AD08C5}" type="pres">
      <dgm:prSet presAssocID="{A43058EA-793A-42DF-AEB8-049600298724}" presName="hierRoot4" presStyleCnt="0"/>
      <dgm:spPr/>
    </dgm:pt>
    <dgm:pt modelId="{BE0567A1-963A-452A-A814-CD98D26E8A1E}" type="pres">
      <dgm:prSet presAssocID="{A43058EA-793A-42DF-AEB8-049600298724}" presName="composite4" presStyleCnt="0"/>
      <dgm:spPr/>
    </dgm:pt>
    <dgm:pt modelId="{AC5D5E15-EA78-43F5-8F64-E09D4F32E312}" type="pres">
      <dgm:prSet presAssocID="{A43058EA-793A-42DF-AEB8-049600298724}" presName="background4" presStyleLbl="node4" presStyleIdx="3" presStyleCnt="6"/>
      <dgm:spPr/>
    </dgm:pt>
    <dgm:pt modelId="{EF3646C7-42A2-4102-933A-9E510CE60909}" type="pres">
      <dgm:prSet presAssocID="{A43058EA-793A-42DF-AEB8-049600298724}" presName="text4" presStyleLbl="fgAcc4" presStyleIdx="3" presStyleCnt="6">
        <dgm:presLayoutVars>
          <dgm:chPref val="3"/>
        </dgm:presLayoutVars>
      </dgm:prSet>
      <dgm:spPr/>
      <dgm:t>
        <a:bodyPr/>
        <a:lstStyle/>
        <a:p>
          <a:endParaRPr lang="en-US"/>
        </a:p>
      </dgm:t>
    </dgm:pt>
    <dgm:pt modelId="{F31A8252-1744-4D11-A4F3-AA703177DF92}" type="pres">
      <dgm:prSet presAssocID="{A43058EA-793A-42DF-AEB8-049600298724}" presName="hierChild5" presStyleCnt="0"/>
      <dgm:spPr/>
    </dgm:pt>
    <dgm:pt modelId="{D812D311-B380-4E3A-BA00-BAFEADD215A0}" type="pres">
      <dgm:prSet presAssocID="{392663DC-C3AD-4BEC-9A66-993A815E77CD}" presName="Name23" presStyleLbl="parChTrans1D4" presStyleIdx="4" presStyleCnt="6"/>
      <dgm:spPr/>
      <dgm:t>
        <a:bodyPr/>
        <a:lstStyle/>
        <a:p>
          <a:endParaRPr lang="en-US"/>
        </a:p>
      </dgm:t>
    </dgm:pt>
    <dgm:pt modelId="{E48595FC-DFD9-41FB-82EE-7EC6850517A0}" type="pres">
      <dgm:prSet presAssocID="{5DE2B53F-7862-4661-9DEB-D8C3C3DCB069}" presName="hierRoot4" presStyleCnt="0"/>
      <dgm:spPr/>
    </dgm:pt>
    <dgm:pt modelId="{657DCE9E-3012-4501-A5C1-9E28D2399394}" type="pres">
      <dgm:prSet presAssocID="{5DE2B53F-7862-4661-9DEB-D8C3C3DCB069}" presName="composite4" presStyleCnt="0"/>
      <dgm:spPr/>
    </dgm:pt>
    <dgm:pt modelId="{3F611E57-175F-4811-9E9F-1F6D33758AC6}" type="pres">
      <dgm:prSet presAssocID="{5DE2B53F-7862-4661-9DEB-D8C3C3DCB069}" presName="background4" presStyleLbl="node4" presStyleIdx="4" presStyleCnt="6"/>
      <dgm:spPr/>
    </dgm:pt>
    <dgm:pt modelId="{7B453D11-26F3-4E36-BC61-8E9F4145A169}" type="pres">
      <dgm:prSet presAssocID="{5DE2B53F-7862-4661-9DEB-D8C3C3DCB069}" presName="text4" presStyleLbl="fgAcc4" presStyleIdx="4" presStyleCnt="6">
        <dgm:presLayoutVars>
          <dgm:chPref val="3"/>
        </dgm:presLayoutVars>
      </dgm:prSet>
      <dgm:spPr/>
      <dgm:t>
        <a:bodyPr/>
        <a:lstStyle/>
        <a:p>
          <a:endParaRPr lang="en-US"/>
        </a:p>
      </dgm:t>
    </dgm:pt>
    <dgm:pt modelId="{E9E372DD-D7EB-4899-9B6F-A20C24E8DE3D}" type="pres">
      <dgm:prSet presAssocID="{5DE2B53F-7862-4661-9DEB-D8C3C3DCB069}" presName="hierChild5" presStyleCnt="0"/>
      <dgm:spPr/>
    </dgm:pt>
    <dgm:pt modelId="{311F98CB-EE8D-47CC-BE2B-DEFEEF6ED6F3}" type="pres">
      <dgm:prSet presAssocID="{D84BDD6D-896F-4C94-9336-94FE029861D1}" presName="Name23" presStyleLbl="parChTrans1D4" presStyleIdx="5" presStyleCnt="6"/>
      <dgm:spPr/>
      <dgm:t>
        <a:bodyPr/>
        <a:lstStyle/>
        <a:p>
          <a:endParaRPr lang="en-US"/>
        </a:p>
      </dgm:t>
    </dgm:pt>
    <dgm:pt modelId="{22AC9C04-4A92-4E7B-8C20-2DCE8B430FC2}" type="pres">
      <dgm:prSet presAssocID="{2EDD7F9E-AAAC-4075-ABE4-B0AC029C5187}" presName="hierRoot4" presStyleCnt="0"/>
      <dgm:spPr/>
    </dgm:pt>
    <dgm:pt modelId="{CD4F7A67-CEBA-4D8E-906D-0F56E958A37B}" type="pres">
      <dgm:prSet presAssocID="{2EDD7F9E-AAAC-4075-ABE4-B0AC029C5187}" presName="composite4" presStyleCnt="0"/>
      <dgm:spPr/>
    </dgm:pt>
    <dgm:pt modelId="{FFDE467B-5F70-40C0-B1B0-F68052D8C77B}" type="pres">
      <dgm:prSet presAssocID="{2EDD7F9E-AAAC-4075-ABE4-B0AC029C5187}" presName="background4" presStyleLbl="node4" presStyleIdx="5" presStyleCnt="6"/>
      <dgm:spPr/>
    </dgm:pt>
    <dgm:pt modelId="{9E867AA9-3E08-4129-AFF4-94B6FAC7B55E}" type="pres">
      <dgm:prSet presAssocID="{2EDD7F9E-AAAC-4075-ABE4-B0AC029C5187}" presName="text4" presStyleLbl="fgAcc4" presStyleIdx="5" presStyleCnt="6">
        <dgm:presLayoutVars>
          <dgm:chPref val="3"/>
        </dgm:presLayoutVars>
      </dgm:prSet>
      <dgm:spPr/>
      <dgm:t>
        <a:bodyPr/>
        <a:lstStyle/>
        <a:p>
          <a:endParaRPr lang="en-US"/>
        </a:p>
      </dgm:t>
    </dgm:pt>
    <dgm:pt modelId="{59826B4F-4F33-489E-9FB9-B1C7B8471F9F}" type="pres">
      <dgm:prSet presAssocID="{2EDD7F9E-AAAC-4075-ABE4-B0AC029C5187}" presName="hierChild5" presStyleCnt="0"/>
      <dgm:spPr/>
    </dgm:pt>
    <dgm:pt modelId="{513D60A3-2D39-4950-8D01-FE048121B77B}" type="pres">
      <dgm:prSet presAssocID="{17074B2B-5F5F-4E5F-A167-329F09E54892}" presName="Name10" presStyleLbl="parChTrans1D2" presStyleIdx="1" presStyleCnt="2"/>
      <dgm:spPr/>
      <dgm:t>
        <a:bodyPr/>
        <a:lstStyle/>
        <a:p>
          <a:endParaRPr lang="en-US"/>
        </a:p>
      </dgm:t>
    </dgm:pt>
    <dgm:pt modelId="{12943BF6-4954-4721-A835-1D69D292592B}" type="pres">
      <dgm:prSet presAssocID="{496C2972-3315-4D9C-9C8A-0ECD66B6FA03}" presName="hierRoot2" presStyleCnt="0"/>
      <dgm:spPr/>
    </dgm:pt>
    <dgm:pt modelId="{8C85185F-C852-4B05-A661-E0DD8D725AFA}" type="pres">
      <dgm:prSet presAssocID="{496C2972-3315-4D9C-9C8A-0ECD66B6FA03}" presName="composite2" presStyleCnt="0"/>
      <dgm:spPr/>
    </dgm:pt>
    <dgm:pt modelId="{FA455C64-2AE9-49D1-9B0E-A1971FB5D31F}" type="pres">
      <dgm:prSet presAssocID="{496C2972-3315-4D9C-9C8A-0ECD66B6FA03}" presName="background2" presStyleLbl="node2" presStyleIdx="1" presStyleCnt="2"/>
      <dgm:spPr/>
    </dgm:pt>
    <dgm:pt modelId="{C00E7BD0-F175-408F-8521-ED328FD09B68}" type="pres">
      <dgm:prSet presAssocID="{496C2972-3315-4D9C-9C8A-0ECD66B6FA03}" presName="text2" presStyleLbl="fgAcc2" presStyleIdx="1" presStyleCnt="2" custLinFactX="66262" custLinFactNeighborX="100000">
        <dgm:presLayoutVars>
          <dgm:chPref val="3"/>
        </dgm:presLayoutVars>
      </dgm:prSet>
      <dgm:spPr/>
      <dgm:t>
        <a:bodyPr/>
        <a:lstStyle/>
        <a:p>
          <a:endParaRPr lang="en-US"/>
        </a:p>
      </dgm:t>
    </dgm:pt>
    <dgm:pt modelId="{85C86738-0D46-4308-B440-B15BA36D7E85}" type="pres">
      <dgm:prSet presAssocID="{496C2972-3315-4D9C-9C8A-0ECD66B6FA03}" presName="hierChild3" presStyleCnt="0"/>
      <dgm:spPr/>
    </dgm:pt>
  </dgm:ptLst>
  <dgm:cxnLst>
    <dgm:cxn modelId="{F17934A5-A36D-4C82-8911-C2C6123C471A}" type="presOf" srcId="{C1021437-F6F8-4064-B97F-2527F5E85CFB}" destId="{B4EC9186-54C4-4F2D-A6A0-7F7F9110225E}" srcOrd="0" destOrd="0" presId="urn:microsoft.com/office/officeart/2005/8/layout/hierarchy1"/>
    <dgm:cxn modelId="{28E46488-B9FC-4C3D-AB7D-D0831D1EA037}" srcId="{1CB6D383-ADC2-4AA5-A455-DA8F4B89FC27}" destId="{5DE2B53F-7862-4661-9DEB-D8C3C3DCB069}" srcOrd="1" destOrd="0" parTransId="{392663DC-C3AD-4BEC-9A66-993A815E77CD}" sibTransId="{8342C279-F8D1-4EFC-BD8D-E43B749A00BE}"/>
    <dgm:cxn modelId="{78CCB305-7B5A-4553-AF56-A185D383FA03}" srcId="{1CB6D383-ADC2-4AA5-A455-DA8F4B89FC27}" destId="{2EDD7F9E-AAAC-4075-ABE4-B0AC029C5187}" srcOrd="2" destOrd="0" parTransId="{D84BDD6D-896F-4C94-9336-94FE029861D1}" sibTransId="{F6D91FF1-FC8A-4640-8A95-BE0D484DB17E}"/>
    <dgm:cxn modelId="{4B5F678D-BEE3-4677-B5CF-ED511DDE41B6}" type="presOf" srcId="{1CBC0578-D5FA-4A2B-B346-C4B55AEAA8A6}" destId="{A098B0CD-CDCF-4067-BD16-704F4F4BD6B1}" srcOrd="0" destOrd="0" presId="urn:microsoft.com/office/officeart/2005/8/layout/hierarchy1"/>
    <dgm:cxn modelId="{42556F14-C49E-4F53-8CAA-F6F991D34783}" type="presOf" srcId="{DB977376-25EE-4802-8CD8-9D6E3DD2815F}" destId="{C3EAE4FA-E1F6-4764-91FC-DD237B789E32}" srcOrd="0" destOrd="0" presId="urn:microsoft.com/office/officeart/2005/8/layout/hierarchy1"/>
    <dgm:cxn modelId="{768AB837-9B9B-48DB-9E57-60B0E2032851}" type="presOf" srcId="{3F4C87AB-05C1-4C07-897D-396627B5EFD9}" destId="{A4CDF443-4D66-47B2-BB3F-D72027F7AFFC}" srcOrd="0" destOrd="0" presId="urn:microsoft.com/office/officeart/2005/8/layout/hierarchy1"/>
    <dgm:cxn modelId="{F797E83E-7462-46D9-B838-7314EFDEE31A}" type="presOf" srcId="{F5EDE296-12BB-4611-B363-43B279D3C954}" destId="{86DB73BC-F8CD-4832-B5F1-1AF461829AE6}" srcOrd="0" destOrd="0" presId="urn:microsoft.com/office/officeart/2005/8/layout/hierarchy1"/>
    <dgm:cxn modelId="{D60E34C4-0687-4B7D-A25F-213A043045F8}" srcId="{618E7479-0FDB-4CD8-ABE6-C31318B55334}" destId="{AD3FD560-7281-4F03-9CED-3FE1D3948180}" srcOrd="0" destOrd="0" parTransId="{915AFA20-ABC2-4E59-A459-FFDC2A1D9617}" sibTransId="{B19371F3-0B0A-461B-AB53-45CEC5B6B75F}"/>
    <dgm:cxn modelId="{7A54705D-BCA5-4846-8AF7-CD347A48442B}" type="presOf" srcId="{AD3FD560-7281-4F03-9CED-3FE1D3948180}" destId="{3B596E92-8B2B-42A2-912E-68BDFDA28F65}" srcOrd="0" destOrd="0" presId="urn:microsoft.com/office/officeart/2005/8/layout/hierarchy1"/>
    <dgm:cxn modelId="{6229A8F6-2023-4A89-A8D0-469C8B573ABF}" srcId="{F5EDE296-12BB-4611-B363-43B279D3C954}" destId="{C1021437-F6F8-4064-B97F-2527F5E85CFB}" srcOrd="2" destOrd="0" parTransId="{B9672D55-5D11-4D25-8C8E-F2FEC0402562}" sibTransId="{A06C5E5C-6800-4423-BDFB-8A3A85FBDEFF}"/>
    <dgm:cxn modelId="{A596AD5F-297A-4B5D-912D-74C8ED9D6A76}" type="presOf" srcId="{020A10C7-23BF-4CDB-8C17-A28A08438236}" destId="{E023C44A-C11D-4E8E-BA9D-27D9EAA1CFD0}" srcOrd="0" destOrd="0" presId="urn:microsoft.com/office/officeart/2005/8/layout/hierarchy1"/>
    <dgm:cxn modelId="{29FEC0E7-D969-40EB-BE53-4CBA0B011F53}" srcId="{6B520E70-60D2-485B-BA30-8209C14D0300}" destId="{1CB6D383-ADC2-4AA5-A455-DA8F4B89FC27}" srcOrd="2" destOrd="0" parTransId="{1CBC0578-D5FA-4A2B-B346-C4B55AEAA8A6}" sibTransId="{D5CE9845-27E0-42D6-9918-5D6DFAC12C00}"/>
    <dgm:cxn modelId="{FDFB9ED9-BB91-49B7-BA6C-7E03CE489118}" srcId="{F5EDE296-12BB-4611-B363-43B279D3C954}" destId="{417FBD71-8C97-47A2-8CDB-D30EC7E2812C}" srcOrd="1" destOrd="0" parTransId="{0508F223-05F8-4285-91E6-DBE769785137}" sibTransId="{9FBB66D2-B9D8-4DA0-8DD9-A00DBD407EAA}"/>
    <dgm:cxn modelId="{CFF5519C-9534-447C-875B-7AF5609372C5}" type="presOf" srcId="{1756F81D-33A8-4258-A7FE-0A5F43E503D3}" destId="{EFF9AE83-DDDC-44E0-8907-F69F71D91594}" srcOrd="0" destOrd="0" presId="urn:microsoft.com/office/officeart/2005/8/layout/hierarchy1"/>
    <dgm:cxn modelId="{CF80CEFD-2418-42EE-90E8-74E0EBC711FB}" srcId="{AD3FD560-7281-4F03-9CED-3FE1D3948180}" destId="{496C2972-3315-4D9C-9C8A-0ECD66B6FA03}" srcOrd="1" destOrd="0" parTransId="{17074B2B-5F5F-4E5F-A167-329F09E54892}" sibTransId="{E14681A8-EF99-439C-8165-BC2571B0B2AB}"/>
    <dgm:cxn modelId="{908B2BE4-0DE0-41CF-BA92-080D17DFDB80}" srcId="{1CB6D383-ADC2-4AA5-A455-DA8F4B89FC27}" destId="{A43058EA-793A-42DF-AEB8-049600298724}" srcOrd="0" destOrd="0" parTransId="{DB977376-25EE-4802-8CD8-9D6E3DD2815F}" sibTransId="{A6158B12-F721-481D-AF90-B064F63E335C}"/>
    <dgm:cxn modelId="{C081D85C-D86A-4E81-A8E7-98B09805A515}" type="presOf" srcId="{618E7479-0FDB-4CD8-ABE6-C31318B55334}" destId="{1F2FAF53-3542-40EB-8A77-BDA9390703DA}" srcOrd="0" destOrd="0" presId="urn:microsoft.com/office/officeart/2005/8/layout/hierarchy1"/>
    <dgm:cxn modelId="{E0A09D78-1B32-4F6A-B448-EC77D77A9D2A}" type="presOf" srcId="{AACB1BBE-DDB7-444E-823B-850CC2C79B6D}" destId="{1B04F790-B9C5-4CDA-925D-FCEBDE02379B}" srcOrd="0" destOrd="0" presId="urn:microsoft.com/office/officeart/2005/8/layout/hierarchy1"/>
    <dgm:cxn modelId="{10CE3319-A193-4E78-AD05-4DAD86754F13}" srcId="{F5EDE296-12BB-4611-B363-43B279D3C954}" destId="{AACB1BBE-DDB7-444E-823B-850CC2C79B6D}" srcOrd="0" destOrd="0" parTransId="{433E2174-361F-4322-BF6D-C4E128B6EAFD}" sibTransId="{7D3E4DE6-838B-43A7-9B5B-497DE94F69C4}"/>
    <dgm:cxn modelId="{9F8B26BD-1C4E-4854-967E-0BD1C4F668B9}" type="presOf" srcId="{0508F223-05F8-4285-91E6-DBE769785137}" destId="{19B44DFA-8875-42D3-A887-B6D94ECD1E82}" srcOrd="0" destOrd="0" presId="urn:microsoft.com/office/officeart/2005/8/layout/hierarchy1"/>
    <dgm:cxn modelId="{A39419F4-6D07-4F0A-A12B-C9BEAB97F243}" srcId="{6B520E70-60D2-485B-BA30-8209C14D0300}" destId="{F5EDE296-12BB-4611-B363-43B279D3C954}" srcOrd="0" destOrd="0" parTransId="{C7F23F0F-D60A-4D8F-B4A6-477AD91463B9}" sibTransId="{D5AA12E8-6B60-44E7-92C3-31A088D503A9}"/>
    <dgm:cxn modelId="{05156F23-414B-4BAA-9039-D0DB3B6ED7B3}" type="presOf" srcId="{B9672D55-5D11-4D25-8C8E-F2FEC0402562}" destId="{F3A4CF6D-668E-40EC-A609-3BB076DC3584}" srcOrd="0" destOrd="0" presId="urn:microsoft.com/office/officeart/2005/8/layout/hierarchy1"/>
    <dgm:cxn modelId="{9EE5C9AB-6CD3-421C-B3B0-BCB84709DF40}" srcId="{6B520E70-60D2-485B-BA30-8209C14D0300}" destId="{020A10C7-23BF-4CDB-8C17-A28A08438236}" srcOrd="1" destOrd="0" parTransId="{3F4C87AB-05C1-4C07-897D-396627B5EFD9}" sibTransId="{C87534D8-07AC-40FE-BA40-875CE4EBBCD6}"/>
    <dgm:cxn modelId="{60E090A4-DF3A-4F55-AA4A-1D0A8D04C0F3}" type="presOf" srcId="{1CB6D383-ADC2-4AA5-A455-DA8F4B89FC27}" destId="{DAAD9A8B-A225-402B-9078-472884277600}" srcOrd="0" destOrd="0" presId="urn:microsoft.com/office/officeart/2005/8/layout/hierarchy1"/>
    <dgm:cxn modelId="{E6840A18-45CC-4BAC-B1C3-7280C5C35745}" type="presOf" srcId="{17074B2B-5F5F-4E5F-A167-329F09E54892}" destId="{513D60A3-2D39-4950-8D01-FE048121B77B}" srcOrd="0" destOrd="0" presId="urn:microsoft.com/office/officeart/2005/8/layout/hierarchy1"/>
    <dgm:cxn modelId="{CBC2E850-4054-4765-8AD1-A0E645DBA94B}" type="presOf" srcId="{417FBD71-8C97-47A2-8CDB-D30EC7E2812C}" destId="{DC75DD33-3C84-42A4-A913-A241C7BF2405}" srcOrd="0" destOrd="0" presId="urn:microsoft.com/office/officeart/2005/8/layout/hierarchy1"/>
    <dgm:cxn modelId="{39EE7CA6-5631-4E5B-9245-3617456E8D87}" type="presOf" srcId="{2EDD7F9E-AAAC-4075-ABE4-B0AC029C5187}" destId="{9E867AA9-3E08-4129-AFF4-94B6FAC7B55E}" srcOrd="0" destOrd="0" presId="urn:microsoft.com/office/officeart/2005/8/layout/hierarchy1"/>
    <dgm:cxn modelId="{8DD467C3-47A9-4F95-AC78-1B15045E22BD}" type="presOf" srcId="{392663DC-C3AD-4BEC-9A66-993A815E77CD}" destId="{D812D311-B380-4E3A-BA00-BAFEADD215A0}" srcOrd="0" destOrd="0" presId="urn:microsoft.com/office/officeart/2005/8/layout/hierarchy1"/>
    <dgm:cxn modelId="{E0B7FCF8-7791-4F77-90F8-A35753A08E36}" type="presOf" srcId="{A43058EA-793A-42DF-AEB8-049600298724}" destId="{EF3646C7-42A2-4102-933A-9E510CE60909}" srcOrd="0" destOrd="0" presId="urn:microsoft.com/office/officeart/2005/8/layout/hierarchy1"/>
    <dgm:cxn modelId="{FCDEBD9A-7938-402B-B4D7-86BC3597D439}" type="presOf" srcId="{496C2972-3315-4D9C-9C8A-0ECD66B6FA03}" destId="{C00E7BD0-F175-408F-8521-ED328FD09B68}" srcOrd="0" destOrd="0" presId="urn:microsoft.com/office/officeart/2005/8/layout/hierarchy1"/>
    <dgm:cxn modelId="{98A0A26A-793D-4BF9-8A6D-D4FC19B7A7A2}" type="presOf" srcId="{5DE2B53F-7862-4661-9DEB-D8C3C3DCB069}" destId="{7B453D11-26F3-4E36-BC61-8E9F4145A169}" srcOrd="0" destOrd="0" presId="urn:microsoft.com/office/officeart/2005/8/layout/hierarchy1"/>
    <dgm:cxn modelId="{00C6AAA1-FCE9-4359-B374-030A77C8D20E}" type="presOf" srcId="{D84BDD6D-896F-4C94-9336-94FE029861D1}" destId="{311F98CB-EE8D-47CC-BE2B-DEFEEF6ED6F3}" srcOrd="0" destOrd="0" presId="urn:microsoft.com/office/officeart/2005/8/layout/hierarchy1"/>
    <dgm:cxn modelId="{ACD97BC4-B0EA-44A3-BBBC-781BC8521DD0}" type="presOf" srcId="{C7F23F0F-D60A-4D8F-B4A6-477AD91463B9}" destId="{9BD29526-6FAA-47EE-BD3A-541BC2E2C986}" srcOrd="0" destOrd="0" presId="urn:microsoft.com/office/officeart/2005/8/layout/hierarchy1"/>
    <dgm:cxn modelId="{2D840510-5270-498F-AA01-F9AF9FB61B19}" srcId="{AD3FD560-7281-4F03-9CED-3FE1D3948180}" destId="{6B520E70-60D2-485B-BA30-8209C14D0300}" srcOrd="0" destOrd="0" parTransId="{1756F81D-33A8-4258-A7FE-0A5F43E503D3}" sibTransId="{DD259F32-A6B3-45C7-8666-76FC55182F53}"/>
    <dgm:cxn modelId="{FDDFDC19-E894-470A-B4C6-C3AD58C6D419}" type="presOf" srcId="{6B520E70-60D2-485B-BA30-8209C14D0300}" destId="{E3B7D49B-799B-4527-AFE0-1DC03BFDF7ED}" srcOrd="0" destOrd="0" presId="urn:microsoft.com/office/officeart/2005/8/layout/hierarchy1"/>
    <dgm:cxn modelId="{898497FD-E20A-40CD-8F8F-553EDF05D759}" type="presOf" srcId="{433E2174-361F-4322-BF6D-C4E128B6EAFD}" destId="{82F6A345-09BD-4447-A556-D5A9F00595D2}" srcOrd="0" destOrd="0" presId="urn:microsoft.com/office/officeart/2005/8/layout/hierarchy1"/>
    <dgm:cxn modelId="{60988771-2DCB-4289-9B7A-8BB1E1718CFC}" type="presParOf" srcId="{1F2FAF53-3542-40EB-8A77-BDA9390703DA}" destId="{7C08E874-B503-460C-AD16-9D2496710CF0}" srcOrd="0" destOrd="0" presId="urn:microsoft.com/office/officeart/2005/8/layout/hierarchy1"/>
    <dgm:cxn modelId="{886CDDF4-4F17-4650-B65D-A48C31D85BCD}" type="presParOf" srcId="{7C08E874-B503-460C-AD16-9D2496710CF0}" destId="{BA424A49-4A84-4FB3-8BF0-770D6CBCBAD8}" srcOrd="0" destOrd="0" presId="urn:microsoft.com/office/officeart/2005/8/layout/hierarchy1"/>
    <dgm:cxn modelId="{BF5F3E1E-6DC4-4334-AED1-EF5F392ACC19}" type="presParOf" srcId="{BA424A49-4A84-4FB3-8BF0-770D6CBCBAD8}" destId="{BB80AB9D-109A-4B21-8DB6-722F9F734EF5}" srcOrd="0" destOrd="0" presId="urn:microsoft.com/office/officeart/2005/8/layout/hierarchy1"/>
    <dgm:cxn modelId="{E958FE19-054E-44C7-95EF-8F493B3681C0}" type="presParOf" srcId="{BA424A49-4A84-4FB3-8BF0-770D6CBCBAD8}" destId="{3B596E92-8B2B-42A2-912E-68BDFDA28F65}" srcOrd="1" destOrd="0" presId="urn:microsoft.com/office/officeart/2005/8/layout/hierarchy1"/>
    <dgm:cxn modelId="{E92909DD-41F5-4880-84FB-A402EDC5CB4A}" type="presParOf" srcId="{7C08E874-B503-460C-AD16-9D2496710CF0}" destId="{4ABEF1D8-6518-4C5A-BCCA-F3A7935F9A7B}" srcOrd="1" destOrd="0" presId="urn:microsoft.com/office/officeart/2005/8/layout/hierarchy1"/>
    <dgm:cxn modelId="{57187C81-EBBE-476B-A92B-71DF5C94C1CB}" type="presParOf" srcId="{4ABEF1D8-6518-4C5A-BCCA-F3A7935F9A7B}" destId="{EFF9AE83-DDDC-44E0-8907-F69F71D91594}" srcOrd="0" destOrd="0" presId="urn:microsoft.com/office/officeart/2005/8/layout/hierarchy1"/>
    <dgm:cxn modelId="{4AF5948D-B226-4150-89EA-DDEEC3571E2B}" type="presParOf" srcId="{4ABEF1D8-6518-4C5A-BCCA-F3A7935F9A7B}" destId="{35EF30AB-C186-4476-B4F0-6C2F225DD836}" srcOrd="1" destOrd="0" presId="urn:microsoft.com/office/officeart/2005/8/layout/hierarchy1"/>
    <dgm:cxn modelId="{E78FC7E6-1CBB-4AC3-B2CC-0FE8BCD27820}" type="presParOf" srcId="{35EF30AB-C186-4476-B4F0-6C2F225DD836}" destId="{F5518A59-234E-47BF-B63A-0DDEFE6A52CA}" srcOrd="0" destOrd="0" presId="urn:microsoft.com/office/officeart/2005/8/layout/hierarchy1"/>
    <dgm:cxn modelId="{FE55D167-0AE9-4D0E-A7AA-22D7157E13BD}" type="presParOf" srcId="{F5518A59-234E-47BF-B63A-0DDEFE6A52CA}" destId="{BFAE0604-505E-4BC7-AFB1-2736673E7493}" srcOrd="0" destOrd="0" presId="urn:microsoft.com/office/officeart/2005/8/layout/hierarchy1"/>
    <dgm:cxn modelId="{F10247BE-A596-427B-9EA1-849E0B79D114}" type="presParOf" srcId="{F5518A59-234E-47BF-B63A-0DDEFE6A52CA}" destId="{E3B7D49B-799B-4527-AFE0-1DC03BFDF7ED}" srcOrd="1" destOrd="0" presId="urn:microsoft.com/office/officeart/2005/8/layout/hierarchy1"/>
    <dgm:cxn modelId="{ADAF6E2F-1799-48F8-90EA-3CBBD061AFFF}" type="presParOf" srcId="{35EF30AB-C186-4476-B4F0-6C2F225DD836}" destId="{D16506EA-C3C0-47B3-BF56-2E2605C6C857}" srcOrd="1" destOrd="0" presId="urn:microsoft.com/office/officeart/2005/8/layout/hierarchy1"/>
    <dgm:cxn modelId="{17F444BB-EF81-4706-B5A6-DE3860B44B48}" type="presParOf" srcId="{D16506EA-C3C0-47B3-BF56-2E2605C6C857}" destId="{9BD29526-6FAA-47EE-BD3A-541BC2E2C986}" srcOrd="0" destOrd="0" presId="urn:microsoft.com/office/officeart/2005/8/layout/hierarchy1"/>
    <dgm:cxn modelId="{ED3E11B3-D540-4F7F-8141-EF8A6808D55F}" type="presParOf" srcId="{D16506EA-C3C0-47B3-BF56-2E2605C6C857}" destId="{A5310987-9A61-45A6-B35E-7B1C1077E64F}" srcOrd="1" destOrd="0" presId="urn:microsoft.com/office/officeart/2005/8/layout/hierarchy1"/>
    <dgm:cxn modelId="{C6C67D50-DF77-46EC-86A2-90331FE3579A}" type="presParOf" srcId="{A5310987-9A61-45A6-B35E-7B1C1077E64F}" destId="{AC63B7CF-7AF3-46E1-8BAE-C789C99A4563}" srcOrd="0" destOrd="0" presId="urn:microsoft.com/office/officeart/2005/8/layout/hierarchy1"/>
    <dgm:cxn modelId="{AE1F57F1-3F51-4037-B91B-96E27184CF49}" type="presParOf" srcId="{AC63B7CF-7AF3-46E1-8BAE-C789C99A4563}" destId="{AFF97281-8FF3-4BAD-9A20-267149BDCCD6}" srcOrd="0" destOrd="0" presId="urn:microsoft.com/office/officeart/2005/8/layout/hierarchy1"/>
    <dgm:cxn modelId="{42A71A87-29F3-4063-9BE2-B422E33CDEE5}" type="presParOf" srcId="{AC63B7CF-7AF3-46E1-8BAE-C789C99A4563}" destId="{86DB73BC-F8CD-4832-B5F1-1AF461829AE6}" srcOrd="1" destOrd="0" presId="urn:microsoft.com/office/officeart/2005/8/layout/hierarchy1"/>
    <dgm:cxn modelId="{E3222A37-3FD9-454E-B63B-463F8C702A7F}" type="presParOf" srcId="{A5310987-9A61-45A6-B35E-7B1C1077E64F}" destId="{78D3B2A0-0551-44DA-8BF1-18B924EB6C1A}" srcOrd="1" destOrd="0" presId="urn:microsoft.com/office/officeart/2005/8/layout/hierarchy1"/>
    <dgm:cxn modelId="{47D34BE8-9227-4A9F-A9DF-5FC69E1D305B}" type="presParOf" srcId="{78D3B2A0-0551-44DA-8BF1-18B924EB6C1A}" destId="{82F6A345-09BD-4447-A556-D5A9F00595D2}" srcOrd="0" destOrd="0" presId="urn:microsoft.com/office/officeart/2005/8/layout/hierarchy1"/>
    <dgm:cxn modelId="{97F91D0B-B634-4CC1-B279-B315B1FEFA72}" type="presParOf" srcId="{78D3B2A0-0551-44DA-8BF1-18B924EB6C1A}" destId="{F4029541-02BA-4596-B7A6-80BA1F121E50}" srcOrd="1" destOrd="0" presId="urn:microsoft.com/office/officeart/2005/8/layout/hierarchy1"/>
    <dgm:cxn modelId="{D98DE970-99A9-4E3C-8968-5AA410577F9F}" type="presParOf" srcId="{F4029541-02BA-4596-B7A6-80BA1F121E50}" destId="{D9DB8044-A68B-43DC-BE5B-30FA4CE08162}" srcOrd="0" destOrd="0" presId="urn:microsoft.com/office/officeart/2005/8/layout/hierarchy1"/>
    <dgm:cxn modelId="{7B8C9F9A-A05C-447F-AEB1-69449BC026E6}" type="presParOf" srcId="{D9DB8044-A68B-43DC-BE5B-30FA4CE08162}" destId="{53452654-1954-4AF3-B239-8CE2C1402D19}" srcOrd="0" destOrd="0" presId="urn:microsoft.com/office/officeart/2005/8/layout/hierarchy1"/>
    <dgm:cxn modelId="{22DC5897-CA3D-4F74-894B-F16EF665376E}" type="presParOf" srcId="{D9DB8044-A68B-43DC-BE5B-30FA4CE08162}" destId="{1B04F790-B9C5-4CDA-925D-FCEBDE02379B}" srcOrd="1" destOrd="0" presId="urn:microsoft.com/office/officeart/2005/8/layout/hierarchy1"/>
    <dgm:cxn modelId="{50C41917-E7FB-4F21-8196-29ADA9C8EC18}" type="presParOf" srcId="{F4029541-02BA-4596-B7A6-80BA1F121E50}" destId="{A0193607-C492-4A15-A2DA-47C1C02AA519}" srcOrd="1" destOrd="0" presId="urn:microsoft.com/office/officeart/2005/8/layout/hierarchy1"/>
    <dgm:cxn modelId="{7B93DC8E-A56E-4B30-8A16-8C78C562BB07}" type="presParOf" srcId="{78D3B2A0-0551-44DA-8BF1-18B924EB6C1A}" destId="{19B44DFA-8875-42D3-A887-B6D94ECD1E82}" srcOrd="2" destOrd="0" presId="urn:microsoft.com/office/officeart/2005/8/layout/hierarchy1"/>
    <dgm:cxn modelId="{5E5BC810-523E-468A-8A58-2A02B4B0E793}" type="presParOf" srcId="{78D3B2A0-0551-44DA-8BF1-18B924EB6C1A}" destId="{FC50462C-A97F-4A67-9F6C-DC8BD625027C}" srcOrd="3" destOrd="0" presId="urn:microsoft.com/office/officeart/2005/8/layout/hierarchy1"/>
    <dgm:cxn modelId="{06EC9802-D51C-4B2A-A2DB-2B34819A0F01}" type="presParOf" srcId="{FC50462C-A97F-4A67-9F6C-DC8BD625027C}" destId="{0A29953D-3119-4529-84BC-569BD83DFCBB}" srcOrd="0" destOrd="0" presId="urn:microsoft.com/office/officeart/2005/8/layout/hierarchy1"/>
    <dgm:cxn modelId="{40730B8B-600D-4FA5-BC49-08EA368F993C}" type="presParOf" srcId="{0A29953D-3119-4529-84BC-569BD83DFCBB}" destId="{B367FA28-ACBE-4A2C-9CF7-0F4FC2BB3692}" srcOrd="0" destOrd="0" presId="urn:microsoft.com/office/officeart/2005/8/layout/hierarchy1"/>
    <dgm:cxn modelId="{37F4FEB6-C00E-4C70-B4C6-5A2B46622773}" type="presParOf" srcId="{0A29953D-3119-4529-84BC-569BD83DFCBB}" destId="{DC75DD33-3C84-42A4-A913-A241C7BF2405}" srcOrd="1" destOrd="0" presId="urn:microsoft.com/office/officeart/2005/8/layout/hierarchy1"/>
    <dgm:cxn modelId="{73EC4D96-A63E-4375-913C-34AF3A08A274}" type="presParOf" srcId="{FC50462C-A97F-4A67-9F6C-DC8BD625027C}" destId="{9C0303C5-6890-4560-BECB-11E8050B99A7}" srcOrd="1" destOrd="0" presId="urn:microsoft.com/office/officeart/2005/8/layout/hierarchy1"/>
    <dgm:cxn modelId="{948D64BC-C60E-4438-B60B-38C808FDD5C1}" type="presParOf" srcId="{78D3B2A0-0551-44DA-8BF1-18B924EB6C1A}" destId="{F3A4CF6D-668E-40EC-A609-3BB076DC3584}" srcOrd="4" destOrd="0" presId="urn:microsoft.com/office/officeart/2005/8/layout/hierarchy1"/>
    <dgm:cxn modelId="{2D4B8104-2BFB-419C-9880-C9B74117E1CB}" type="presParOf" srcId="{78D3B2A0-0551-44DA-8BF1-18B924EB6C1A}" destId="{4872A132-7947-44CE-B96B-8714446F84E2}" srcOrd="5" destOrd="0" presId="urn:microsoft.com/office/officeart/2005/8/layout/hierarchy1"/>
    <dgm:cxn modelId="{20707C4B-D478-463F-B872-1DF585499F48}" type="presParOf" srcId="{4872A132-7947-44CE-B96B-8714446F84E2}" destId="{BB032A0B-9F72-4B06-ACBC-05C9183C27B1}" srcOrd="0" destOrd="0" presId="urn:microsoft.com/office/officeart/2005/8/layout/hierarchy1"/>
    <dgm:cxn modelId="{87A41A81-B32D-4BD0-8AA1-542D2EEF02FE}" type="presParOf" srcId="{BB032A0B-9F72-4B06-ACBC-05C9183C27B1}" destId="{5D129D60-648F-4783-A660-9E4AC2EE78F6}" srcOrd="0" destOrd="0" presId="urn:microsoft.com/office/officeart/2005/8/layout/hierarchy1"/>
    <dgm:cxn modelId="{86EECAC6-7910-4F2B-8045-F33F757C01C2}" type="presParOf" srcId="{BB032A0B-9F72-4B06-ACBC-05C9183C27B1}" destId="{B4EC9186-54C4-4F2D-A6A0-7F7F9110225E}" srcOrd="1" destOrd="0" presId="urn:microsoft.com/office/officeart/2005/8/layout/hierarchy1"/>
    <dgm:cxn modelId="{1B37E58B-E065-4144-8C16-CBC07FD1E281}" type="presParOf" srcId="{4872A132-7947-44CE-B96B-8714446F84E2}" destId="{170432A5-6F41-49D8-B9FB-95537341C514}" srcOrd="1" destOrd="0" presId="urn:microsoft.com/office/officeart/2005/8/layout/hierarchy1"/>
    <dgm:cxn modelId="{F4C404D7-9349-4F27-A42F-46C880B83521}" type="presParOf" srcId="{D16506EA-C3C0-47B3-BF56-2E2605C6C857}" destId="{A4CDF443-4D66-47B2-BB3F-D72027F7AFFC}" srcOrd="2" destOrd="0" presId="urn:microsoft.com/office/officeart/2005/8/layout/hierarchy1"/>
    <dgm:cxn modelId="{9E6D489D-D015-4A21-83CB-BCE96DE631F6}" type="presParOf" srcId="{D16506EA-C3C0-47B3-BF56-2E2605C6C857}" destId="{774B93DC-F3D9-4795-AB98-647942417B6B}" srcOrd="3" destOrd="0" presId="urn:microsoft.com/office/officeart/2005/8/layout/hierarchy1"/>
    <dgm:cxn modelId="{C8553EDE-A5E3-4563-A91C-6B6355769157}" type="presParOf" srcId="{774B93DC-F3D9-4795-AB98-647942417B6B}" destId="{65CD1BCD-C47B-49E5-ACC6-A70D8B918F36}" srcOrd="0" destOrd="0" presId="urn:microsoft.com/office/officeart/2005/8/layout/hierarchy1"/>
    <dgm:cxn modelId="{6A7321AF-FB1A-4FD8-BA86-A68AF145D3DD}" type="presParOf" srcId="{65CD1BCD-C47B-49E5-ACC6-A70D8B918F36}" destId="{79191FAD-3019-4E42-96AE-23D23A6F729E}" srcOrd="0" destOrd="0" presId="urn:microsoft.com/office/officeart/2005/8/layout/hierarchy1"/>
    <dgm:cxn modelId="{27F27E68-410A-49BC-B921-A070ED616F16}" type="presParOf" srcId="{65CD1BCD-C47B-49E5-ACC6-A70D8B918F36}" destId="{E023C44A-C11D-4E8E-BA9D-27D9EAA1CFD0}" srcOrd="1" destOrd="0" presId="urn:microsoft.com/office/officeart/2005/8/layout/hierarchy1"/>
    <dgm:cxn modelId="{28403B5A-2E37-4785-B4FF-EDB4112062C4}" type="presParOf" srcId="{774B93DC-F3D9-4795-AB98-647942417B6B}" destId="{E9E3A8B5-9509-4CA1-ACB7-65E5A0AEDD13}" srcOrd="1" destOrd="0" presId="urn:microsoft.com/office/officeart/2005/8/layout/hierarchy1"/>
    <dgm:cxn modelId="{6F006CB1-5E02-425F-8B67-D20028096A78}" type="presParOf" srcId="{D16506EA-C3C0-47B3-BF56-2E2605C6C857}" destId="{A098B0CD-CDCF-4067-BD16-704F4F4BD6B1}" srcOrd="4" destOrd="0" presId="urn:microsoft.com/office/officeart/2005/8/layout/hierarchy1"/>
    <dgm:cxn modelId="{0DEAF1D9-6546-4FA8-95A7-0C7F91CD011F}" type="presParOf" srcId="{D16506EA-C3C0-47B3-BF56-2E2605C6C857}" destId="{ECAD038E-92A4-422F-A22E-7668F6339E21}" srcOrd="5" destOrd="0" presId="urn:microsoft.com/office/officeart/2005/8/layout/hierarchy1"/>
    <dgm:cxn modelId="{5928E566-BB00-4892-9BC3-0AA58806FD0B}" type="presParOf" srcId="{ECAD038E-92A4-422F-A22E-7668F6339E21}" destId="{7B3822E5-DB46-442A-96B4-DEC35A0F35FA}" srcOrd="0" destOrd="0" presId="urn:microsoft.com/office/officeart/2005/8/layout/hierarchy1"/>
    <dgm:cxn modelId="{D562C585-1A33-4D99-AE16-9D45D44E92D2}" type="presParOf" srcId="{7B3822E5-DB46-442A-96B4-DEC35A0F35FA}" destId="{86A1E5A9-13D5-4031-A5D2-512DCC0ADB0F}" srcOrd="0" destOrd="0" presId="urn:microsoft.com/office/officeart/2005/8/layout/hierarchy1"/>
    <dgm:cxn modelId="{D62CFC7D-762C-4F38-98AE-26EB93394293}" type="presParOf" srcId="{7B3822E5-DB46-442A-96B4-DEC35A0F35FA}" destId="{DAAD9A8B-A225-402B-9078-472884277600}" srcOrd="1" destOrd="0" presId="urn:microsoft.com/office/officeart/2005/8/layout/hierarchy1"/>
    <dgm:cxn modelId="{6A55B87A-1CB9-4333-88F9-CD6A559F8D84}" type="presParOf" srcId="{ECAD038E-92A4-422F-A22E-7668F6339E21}" destId="{D93F2E4A-887C-4461-887F-AA5E355F9213}" srcOrd="1" destOrd="0" presId="urn:microsoft.com/office/officeart/2005/8/layout/hierarchy1"/>
    <dgm:cxn modelId="{F8B581C8-6D68-494F-AF40-413BD0D2F899}" type="presParOf" srcId="{D93F2E4A-887C-4461-887F-AA5E355F9213}" destId="{C3EAE4FA-E1F6-4764-91FC-DD237B789E32}" srcOrd="0" destOrd="0" presId="urn:microsoft.com/office/officeart/2005/8/layout/hierarchy1"/>
    <dgm:cxn modelId="{BD6B4136-A34E-4F25-9605-916BB5483A92}" type="presParOf" srcId="{D93F2E4A-887C-4461-887F-AA5E355F9213}" destId="{BF4184D7-404E-4207-ADF4-9CD8D7AD08C5}" srcOrd="1" destOrd="0" presId="urn:microsoft.com/office/officeart/2005/8/layout/hierarchy1"/>
    <dgm:cxn modelId="{DE91E1C7-862F-4348-B192-857644709B71}" type="presParOf" srcId="{BF4184D7-404E-4207-ADF4-9CD8D7AD08C5}" destId="{BE0567A1-963A-452A-A814-CD98D26E8A1E}" srcOrd="0" destOrd="0" presId="urn:microsoft.com/office/officeart/2005/8/layout/hierarchy1"/>
    <dgm:cxn modelId="{30DF6861-6B17-4107-8F21-E8D3A9065C8B}" type="presParOf" srcId="{BE0567A1-963A-452A-A814-CD98D26E8A1E}" destId="{AC5D5E15-EA78-43F5-8F64-E09D4F32E312}" srcOrd="0" destOrd="0" presId="urn:microsoft.com/office/officeart/2005/8/layout/hierarchy1"/>
    <dgm:cxn modelId="{CE73A9EE-91B8-460C-B970-82E7A0E9677F}" type="presParOf" srcId="{BE0567A1-963A-452A-A814-CD98D26E8A1E}" destId="{EF3646C7-42A2-4102-933A-9E510CE60909}" srcOrd="1" destOrd="0" presId="urn:microsoft.com/office/officeart/2005/8/layout/hierarchy1"/>
    <dgm:cxn modelId="{96117E9B-8E26-4213-8F13-9BCB427AD405}" type="presParOf" srcId="{BF4184D7-404E-4207-ADF4-9CD8D7AD08C5}" destId="{F31A8252-1744-4D11-A4F3-AA703177DF92}" srcOrd="1" destOrd="0" presId="urn:microsoft.com/office/officeart/2005/8/layout/hierarchy1"/>
    <dgm:cxn modelId="{35C4805C-CF50-4161-8B34-7A246A42DC5A}" type="presParOf" srcId="{D93F2E4A-887C-4461-887F-AA5E355F9213}" destId="{D812D311-B380-4E3A-BA00-BAFEADD215A0}" srcOrd="2" destOrd="0" presId="urn:microsoft.com/office/officeart/2005/8/layout/hierarchy1"/>
    <dgm:cxn modelId="{A7E76C50-7574-4CBB-BD30-A2BA14B645EF}" type="presParOf" srcId="{D93F2E4A-887C-4461-887F-AA5E355F9213}" destId="{E48595FC-DFD9-41FB-82EE-7EC6850517A0}" srcOrd="3" destOrd="0" presId="urn:microsoft.com/office/officeart/2005/8/layout/hierarchy1"/>
    <dgm:cxn modelId="{41306DF0-3533-453B-AF4F-00A2D3B83A55}" type="presParOf" srcId="{E48595FC-DFD9-41FB-82EE-7EC6850517A0}" destId="{657DCE9E-3012-4501-A5C1-9E28D2399394}" srcOrd="0" destOrd="0" presId="urn:microsoft.com/office/officeart/2005/8/layout/hierarchy1"/>
    <dgm:cxn modelId="{511D8944-23CB-474B-9051-A791DF49B627}" type="presParOf" srcId="{657DCE9E-3012-4501-A5C1-9E28D2399394}" destId="{3F611E57-175F-4811-9E9F-1F6D33758AC6}" srcOrd="0" destOrd="0" presId="urn:microsoft.com/office/officeart/2005/8/layout/hierarchy1"/>
    <dgm:cxn modelId="{CE310AE0-8527-4DA7-8217-069DD4A0C211}" type="presParOf" srcId="{657DCE9E-3012-4501-A5C1-9E28D2399394}" destId="{7B453D11-26F3-4E36-BC61-8E9F4145A169}" srcOrd="1" destOrd="0" presId="urn:microsoft.com/office/officeart/2005/8/layout/hierarchy1"/>
    <dgm:cxn modelId="{1BF5CACF-FB95-4A2D-8A49-DD19C4714C83}" type="presParOf" srcId="{E48595FC-DFD9-41FB-82EE-7EC6850517A0}" destId="{E9E372DD-D7EB-4899-9B6F-A20C24E8DE3D}" srcOrd="1" destOrd="0" presId="urn:microsoft.com/office/officeart/2005/8/layout/hierarchy1"/>
    <dgm:cxn modelId="{EF785AAE-0822-40C5-9003-68E4FC27739F}" type="presParOf" srcId="{D93F2E4A-887C-4461-887F-AA5E355F9213}" destId="{311F98CB-EE8D-47CC-BE2B-DEFEEF6ED6F3}" srcOrd="4" destOrd="0" presId="urn:microsoft.com/office/officeart/2005/8/layout/hierarchy1"/>
    <dgm:cxn modelId="{712576B4-46B2-45D6-AA7D-94299091E0E0}" type="presParOf" srcId="{D93F2E4A-887C-4461-887F-AA5E355F9213}" destId="{22AC9C04-4A92-4E7B-8C20-2DCE8B430FC2}" srcOrd="5" destOrd="0" presId="urn:microsoft.com/office/officeart/2005/8/layout/hierarchy1"/>
    <dgm:cxn modelId="{C908B6DD-686D-4797-82AA-B435EB77B49C}" type="presParOf" srcId="{22AC9C04-4A92-4E7B-8C20-2DCE8B430FC2}" destId="{CD4F7A67-CEBA-4D8E-906D-0F56E958A37B}" srcOrd="0" destOrd="0" presId="urn:microsoft.com/office/officeart/2005/8/layout/hierarchy1"/>
    <dgm:cxn modelId="{DCBD2962-B154-415B-AD56-118A5ADAC2A4}" type="presParOf" srcId="{CD4F7A67-CEBA-4D8E-906D-0F56E958A37B}" destId="{FFDE467B-5F70-40C0-B1B0-F68052D8C77B}" srcOrd="0" destOrd="0" presId="urn:microsoft.com/office/officeart/2005/8/layout/hierarchy1"/>
    <dgm:cxn modelId="{6C0994DA-5E5E-4E2F-94B5-AAAF590302AC}" type="presParOf" srcId="{CD4F7A67-CEBA-4D8E-906D-0F56E958A37B}" destId="{9E867AA9-3E08-4129-AFF4-94B6FAC7B55E}" srcOrd="1" destOrd="0" presId="urn:microsoft.com/office/officeart/2005/8/layout/hierarchy1"/>
    <dgm:cxn modelId="{AF88F21B-D1DF-41C8-861A-B5F32F4CBE0C}" type="presParOf" srcId="{22AC9C04-4A92-4E7B-8C20-2DCE8B430FC2}" destId="{59826B4F-4F33-489E-9FB9-B1C7B8471F9F}" srcOrd="1" destOrd="0" presId="urn:microsoft.com/office/officeart/2005/8/layout/hierarchy1"/>
    <dgm:cxn modelId="{B45801C4-B04B-48B7-95CA-6AC4BBB7325A}" type="presParOf" srcId="{4ABEF1D8-6518-4C5A-BCCA-F3A7935F9A7B}" destId="{513D60A3-2D39-4950-8D01-FE048121B77B}" srcOrd="2" destOrd="0" presId="urn:microsoft.com/office/officeart/2005/8/layout/hierarchy1"/>
    <dgm:cxn modelId="{2F06D25B-2056-4669-8823-FBEA2506EA09}" type="presParOf" srcId="{4ABEF1D8-6518-4C5A-BCCA-F3A7935F9A7B}" destId="{12943BF6-4954-4721-A835-1D69D292592B}" srcOrd="3" destOrd="0" presId="urn:microsoft.com/office/officeart/2005/8/layout/hierarchy1"/>
    <dgm:cxn modelId="{6C78B9C3-1511-49DE-ABF5-E3992ECB37C8}" type="presParOf" srcId="{12943BF6-4954-4721-A835-1D69D292592B}" destId="{8C85185F-C852-4B05-A661-E0DD8D725AFA}" srcOrd="0" destOrd="0" presId="urn:microsoft.com/office/officeart/2005/8/layout/hierarchy1"/>
    <dgm:cxn modelId="{DE713163-12B0-4712-B48B-4E9E0C47388C}" type="presParOf" srcId="{8C85185F-C852-4B05-A661-E0DD8D725AFA}" destId="{FA455C64-2AE9-49D1-9B0E-A1971FB5D31F}" srcOrd="0" destOrd="0" presId="urn:microsoft.com/office/officeart/2005/8/layout/hierarchy1"/>
    <dgm:cxn modelId="{28030F7F-4AA5-4E08-A4E1-993B603389BA}" type="presParOf" srcId="{8C85185F-C852-4B05-A661-E0DD8D725AFA}" destId="{C00E7BD0-F175-408F-8521-ED328FD09B68}" srcOrd="1" destOrd="0" presId="urn:microsoft.com/office/officeart/2005/8/layout/hierarchy1"/>
    <dgm:cxn modelId="{09B194E9-562D-45F0-847D-A3EDE63A2672}" type="presParOf" srcId="{12943BF6-4954-4721-A835-1D69D292592B}" destId="{85C86738-0D46-4308-B440-B15BA36D7E8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8C33C9-FA17-40B9-BCB7-C1912A7FB96F}"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BA3C7E14-A1AB-4CAC-B563-9FA297605B28}">
      <dgm:prSet phldrT="[Text]"/>
      <dgm:spPr/>
      <dgm:t>
        <a:bodyPr/>
        <a:lstStyle/>
        <a:p>
          <a:r>
            <a:rPr lang="en-US" dirty="0" err="1" smtClean="0">
              <a:latin typeface="Arial (Body)"/>
            </a:rPr>
            <a:t>OPeNDAP</a:t>
          </a:r>
          <a:endParaRPr lang="en-US" dirty="0" smtClean="0">
            <a:latin typeface="Arial (Body)"/>
          </a:endParaRPr>
        </a:p>
        <a:p>
          <a:r>
            <a:rPr lang="en-US" dirty="0" smtClean="0">
              <a:latin typeface="Arial (Body)"/>
            </a:rPr>
            <a:t>HDF Handlers</a:t>
          </a:r>
        </a:p>
      </dgm:t>
    </dgm:pt>
    <dgm:pt modelId="{D088F048-CC4A-414A-9F70-5F2BD89089F9}" type="parTrans" cxnId="{9D46ACE1-6198-435B-83D4-D702C173D2CE}">
      <dgm:prSet/>
      <dgm:spPr/>
      <dgm:t>
        <a:bodyPr/>
        <a:lstStyle/>
        <a:p>
          <a:endParaRPr lang="en-US">
            <a:latin typeface="Arial (Body)"/>
          </a:endParaRPr>
        </a:p>
      </dgm:t>
    </dgm:pt>
    <dgm:pt modelId="{964CBB34-81CE-47F3-A0E0-6E960964A851}" type="sibTrans" cxnId="{9D46ACE1-6198-435B-83D4-D702C173D2CE}">
      <dgm:prSet/>
      <dgm:spPr/>
      <dgm:t>
        <a:bodyPr/>
        <a:lstStyle/>
        <a:p>
          <a:endParaRPr lang="en-US">
            <a:latin typeface="Arial (Body)"/>
          </a:endParaRPr>
        </a:p>
      </dgm:t>
    </dgm:pt>
    <dgm:pt modelId="{4573D592-51E7-4C1B-AF4B-EB7555E5FD49}">
      <dgm:prSet phldrT="[Text]"/>
      <dgm:spPr>
        <a:solidFill>
          <a:srgbClr val="FF6633">
            <a:alpha val="50000"/>
          </a:srgbClr>
        </a:solidFill>
      </dgm:spPr>
      <dgm:t>
        <a:bodyPr/>
        <a:lstStyle/>
        <a:p>
          <a:r>
            <a:rPr lang="en-US" dirty="0" smtClean="0">
              <a:latin typeface="Arial (Body)"/>
            </a:rPr>
            <a:t>HDF-EOS2</a:t>
          </a:r>
          <a:endParaRPr lang="en-US" dirty="0">
            <a:latin typeface="Arial (Body)"/>
          </a:endParaRPr>
        </a:p>
      </dgm:t>
    </dgm:pt>
    <dgm:pt modelId="{744AD3C1-7E56-4ED1-B6F3-D76E8A6B0E78}" type="parTrans" cxnId="{3D884FF9-3ABE-4DD3-B817-0073FFCBE7FA}">
      <dgm:prSet/>
      <dgm:spPr/>
      <dgm:t>
        <a:bodyPr/>
        <a:lstStyle/>
        <a:p>
          <a:endParaRPr lang="en-US">
            <a:latin typeface="Arial (Body)"/>
          </a:endParaRPr>
        </a:p>
      </dgm:t>
    </dgm:pt>
    <dgm:pt modelId="{785B3831-6535-4B5B-8559-57FDD784B778}" type="sibTrans" cxnId="{3D884FF9-3ABE-4DD3-B817-0073FFCBE7FA}">
      <dgm:prSet/>
      <dgm:spPr/>
      <dgm:t>
        <a:bodyPr/>
        <a:lstStyle/>
        <a:p>
          <a:endParaRPr lang="en-US">
            <a:latin typeface="Arial (Body)"/>
          </a:endParaRPr>
        </a:p>
      </dgm:t>
    </dgm:pt>
    <dgm:pt modelId="{C63D4EA2-A4AE-4741-96DC-8C1423B2FB1D}">
      <dgm:prSet phldrT="[Text]"/>
      <dgm:spPr/>
      <dgm:t>
        <a:bodyPr/>
        <a:lstStyle/>
        <a:p>
          <a:r>
            <a:rPr lang="en-US" dirty="0" smtClean="0">
              <a:latin typeface="Arial (Body)"/>
            </a:rPr>
            <a:t>HDF5</a:t>
          </a:r>
          <a:endParaRPr lang="en-US" dirty="0">
            <a:latin typeface="Arial (Body)"/>
          </a:endParaRPr>
        </a:p>
      </dgm:t>
    </dgm:pt>
    <dgm:pt modelId="{728B5526-A910-4927-848F-A4AE34716EE8}" type="parTrans" cxnId="{A4673603-858C-4846-8464-89928494B5D1}">
      <dgm:prSet/>
      <dgm:spPr/>
      <dgm:t>
        <a:bodyPr/>
        <a:lstStyle/>
        <a:p>
          <a:endParaRPr lang="en-US">
            <a:latin typeface="Arial (Body)"/>
          </a:endParaRPr>
        </a:p>
      </dgm:t>
    </dgm:pt>
    <dgm:pt modelId="{8BF96841-B00D-454C-ADFE-883DA09C562B}" type="sibTrans" cxnId="{A4673603-858C-4846-8464-89928494B5D1}">
      <dgm:prSet/>
      <dgm:spPr/>
      <dgm:t>
        <a:bodyPr/>
        <a:lstStyle/>
        <a:p>
          <a:endParaRPr lang="en-US">
            <a:latin typeface="Arial (Body)"/>
          </a:endParaRPr>
        </a:p>
      </dgm:t>
    </dgm:pt>
    <dgm:pt modelId="{3A718310-84ED-4D49-9BD3-C6401B290316}">
      <dgm:prSet phldrT="[Text]"/>
      <dgm:spPr/>
      <dgm:t>
        <a:bodyPr/>
        <a:lstStyle/>
        <a:p>
          <a:r>
            <a:rPr lang="en-US" dirty="0" smtClean="0">
              <a:latin typeface="Arial (Body)"/>
            </a:rPr>
            <a:t>HDF-EOS5</a:t>
          </a:r>
          <a:endParaRPr lang="en-US" dirty="0">
            <a:latin typeface="Arial (Body)"/>
          </a:endParaRPr>
        </a:p>
      </dgm:t>
    </dgm:pt>
    <dgm:pt modelId="{A87CAC00-36CB-4FB3-9CC3-FE1C48CA1DCC}" type="parTrans" cxnId="{D3762360-C6FD-462F-9B53-2CB2A94C36F4}">
      <dgm:prSet/>
      <dgm:spPr/>
      <dgm:t>
        <a:bodyPr/>
        <a:lstStyle/>
        <a:p>
          <a:endParaRPr lang="en-US">
            <a:latin typeface="Arial (Body)"/>
          </a:endParaRPr>
        </a:p>
      </dgm:t>
    </dgm:pt>
    <dgm:pt modelId="{1A5660A3-8141-436F-85BB-9E382FBED28D}" type="sibTrans" cxnId="{D3762360-C6FD-462F-9B53-2CB2A94C36F4}">
      <dgm:prSet/>
      <dgm:spPr/>
      <dgm:t>
        <a:bodyPr/>
        <a:lstStyle/>
        <a:p>
          <a:endParaRPr lang="en-US">
            <a:latin typeface="Arial (Body)"/>
          </a:endParaRPr>
        </a:p>
      </dgm:t>
    </dgm:pt>
    <dgm:pt modelId="{4A8F2E0A-E6C0-44E9-9A7F-F1A1656B7D50}">
      <dgm:prSet phldrT="[Text]"/>
      <dgm:spPr>
        <a:solidFill>
          <a:srgbClr val="FF6633">
            <a:alpha val="50000"/>
          </a:srgbClr>
        </a:solidFill>
      </dgm:spPr>
      <dgm:t>
        <a:bodyPr/>
        <a:lstStyle/>
        <a:p>
          <a:r>
            <a:rPr lang="en-US" dirty="0" smtClean="0">
              <a:latin typeface="Arial (Body)"/>
            </a:rPr>
            <a:t>HDF4</a:t>
          </a:r>
          <a:endParaRPr lang="en-US" dirty="0">
            <a:latin typeface="Arial (Body)"/>
          </a:endParaRPr>
        </a:p>
      </dgm:t>
    </dgm:pt>
    <dgm:pt modelId="{062AE400-217C-49BF-8E5B-3D90F8466367}" type="parTrans" cxnId="{829FA382-E303-4B11-840A-A630369011A5}">
      <dgm:prSet/>
      <dgm:spPr/>
      <dgm:t>
        <a:bodyPr/>
        <a:lstStyle/>
        <a:p>
          <a:endParaRPr lang="en-US">
            <a:latin typeface="Arial (Body)"/>
          </a:endParaRPr>
        </a:p>
      </dgm:t>
    </dgm:pt>
    <dgm:pt modelId="{51984176-6C1E-4B58-82BD-37308E84DDB4}" type="sibTrans" cxnId="{829FA382-E303-4B11-840A-A630369011A5}">
      <dgm:prSet/>
      <dgm:spPr/>
      <dgm:t>
        <a:bodyPr/>
        <a:lstStyle/>
        <a:p>
          <a:endParaRPr lang="en-US">
            <a:latin typeface="Arial (Body)"/>
          </a:endParaRPr>
        </a:p>
      </dgm:t>
    </dgm:pt>
    <dgm:pt modelId="{FC4720C6-6906-4DD3-AE0C-45D8C2857A1F}" type="pres">
      <dgm:prSet presAssocID="{8A8C33C9-FA17-40B9-BCB7-C1912A7FB96F}" presName="composite" presStyleCnt="0">
        <dgm:presLayoutVars>
          <dgm:chMax val="1"/>
          <dgm:dir/>
          <dgm:resizeHandles val="exact"/>
        </dgm:presLayoutVars>
      </dgm:prSet>
      <dgm:spPr/>
      <dgm:t>
        <a:bodyPr/>
        <a:lstStyle/>
        <a:p>
          <a:endParaRPr lang="en-US"/>
        </a:p>
      </dgm:t>
    </dgm:pt>
    <dgm:pt modelId="{DA3A14BD-64C5-48FA-B87B-8886C7C70071}" type="pres">
      <dgm:prSet presAssocID="{8A8C33C9-FA17-40B9-BCB7-C1912A7FB96F}" presName="radial" presStyleCnt="0">
        <dgm:presLayoutVars>
          <dgm:animLvl val="ctr"/>
        </dgm:presLayoutVars>
      </dgm:prSet>
      <dgm:spPr/>
    </dgm:pt>
    <dgm:pt modelId="{0763D22C-0721-4109-8F5D-1F1ED7D3C367}" type="pres">
      <dgm:prSet presAssocID="{BA3C7E14-A1AB-4CAC-B563-9FA297605B28}" presName="centerShape" presStyleLbl="vennNode1" presStyleIdx="0" presStyleCnt="5"/>
      <dgm:spPr/>
      <dgm:t>
        <a:bodyPr/>
        <a:lstStyle/>
        <a:p>
          <a:endParaRPr lang="en-US"/>
        </a:p>
      </dgm:t>
    </dgm:pt>
    <dgm:pt modelId="{99C83713-CA81-4D4B-8FCE-9BD9E3DFD359}" type="pres">
      <dgm:prSet presAssocID="{4573D592-51E7-4C1B-AF4B-EB7555E5FD49}" presName="node" presStyleLbl="vennNode1" presStyleIdx="1" presStyleCnt="5">
        <dgm:presLayoutVars>
          <dgm:bulletEnabled val="1"/>
        </dgm:presLayoutVars>
      </dgm:prSet>
      <dgm:spPr/>
      <dgm:t>
        <a:bodyPr/>
        <a:lstStyle/>
        <a:p>
          <a:endParaRPr lang="en-US"/>
        </a:p>
      </dgm:t>
    </dgm:pt>
    <dgm:pt modelId="{EC353575-B022-4D54-A1B8-F49944D4AE93}" type="pres">
      <dgm:prSet presAssocID="{C63D4EA2-A4AE-4741-96DC-8C1423B2FB1D}" presName="node" presStyleLbl="vennNode1" presStyleIdx="2" presStyleCnt="5">
        <dgm:presLayoutVars>
          <dgm:bulletEnabled val="1"/>
        </dgm:presLayoutVars>
      </dgm:prSet>
      <dgm:spPr/>
      <dgm:t>
        <a:bodyPr/>
        <a:lstStyle/>
        <a:p>
          <a:endParaRPr lang="en-US"/>
        </a:p>
      </dgm:t>
    </dgm:pt>
    <dgm:pt modelId="{4ED3D16A-E8E1-4599-8EB8-681395BF8F2A}" type="pres">
      <dgm:prSet presAssocID="{3A718310-84ED-4D49-9BD3-C6401B290316}" presName="node" presStyleLbl="vennNode1" presStyleIdx="3" presStyleCnt="5">
        <dgm:presLayoutVars>
          <dgm:bulletEnabled val="1"/>
        </dgm:presLayoutVars>
      </dgm:prSet>
      <dgm:spPr/>
      <dgm:t>
        <a:bodyPr/>
        <a:lstStyle/>
        <a:p>
          <a:endParaRPr lang="en-US"/>
        </a:p>
      </dgm:t>
    </dgm:pt>
    <dgm:pt modelId="{9E72DED7-F7A7-451E-B708-E12061EBF179}" type="pres">
      <dgm:prSet presAssocID="{4A8F2E0A-E6C0-44E9-9A7F-F1A1656B7D50}" presName="node" presStyleLbl="vennNode1" presStyleIdx="4" presStyleCnt="5">
        <dgm:presLayoutVars>
          <dgm:bulletEnabled val="1"/>
        </dgm:presLayoutVars>
      </dgm:prSet>
      <dgm:spPr/>
      <dgm:t>
        <a:bodyPr/>
        <a:lstStyle/>
        <a:p>
          <a:endParaRPr lang="en-US"/>
        </a:p>
      </dgm:t>
    </dgm:pt>
  </dgm:ptLst>
  <dgm:cxnLst>
    <dgm:cxn modelId="{829FA382-E303-4B11-840A-A630369011A5}" srcId="{BA3C7E14-A1AB-4CAC-B563-9FA297605B28}" destId="{4A8F2E0A-E6C0-44E9-9A7F-F1A1656B7D50}" srcOrd="3" destOrd="0" parTransId="{062AE400-217C-49BF-8E5B-3D90F8466367}" sibTransId="{51984176-6C1E-4B58-82BD-37308E84DDB4}"/>
    <dgm:cxn modelId="{A582DC42-914D-41C8-B070-2B9BA1467679}" type="presOf" srcId="{4573D592-51E7-4C1B-AF4B-EB7555E5FD49}" destId="{99C83713-CA81-4D4B-8FCE-9BD9E3DFD359}" srcOrd="0" destOrd="0" presId="urn:microsoft.com/office/officeart/2005/8/layout/radial3"/>
    <dgm:cxn modelId="{3D884FF9-3ABE-4DD3-B817-0073FFCBE7FA}" srcId="{BA3C7E14-A1AB-4CAC-B563-9FA297605B28}" destId="{4573D592-51E7-4C1B-AF4B-EB7555E5FD49}" srcOrd="0" destOrd="0" parTransId="{744AD3C1-7E56-4ED1-B6F3-D76E8A6B0E78}" sibTransId="{785B3831-6535-4B5B-8559-57FDD784B778}"/>
    <dgm:cxn modelId="{5D124AA1-A997-4173-A9D0-740D94EB9D69}" type="presOf" srcId="{BA3C7E14-A1AB-4CAC-B563-9FA297605B28}" destId="{0763D22C-0721-4109-8F5D-1F1ED7D3C367}" srcOrd="0" destOrd="0" presId="urn:microsoft.com/office/officeart/2005/8/layout/radial3"/>
    <dgm:cxn modelId="{D3762360-C6FD-462F-9B53-2CB2A94C36F4}" srcId="{BA3C7E14-A1AB-4CAC-B563-9FA297605B28}" destId="{3A718310-84ED-4D49-9BD3-C6401B290316}" srcOrd="2" destOrd="0" parTransId="{A87CAC00-36CB-4FB3-9CC3-FE1C48CA1DCC}" sibTransId="{1A5660A3-8141-436F-85BB-9E382FBED28D}"/>
    <dgm:cxn modelId="{9873AE11-5D61-4C96-B020-ED96B10B460C}" type="presOf" srcId="{8A8C33C9-FA17-40B9-BCB7-C1912A7FB96F}" destId="{FC4720C6-6906-4DD3-AE0C-45D8C2857A1F}" srcOrd="0" destOrd="0" presId="urn:microsoft.com/office/officeart/2005/8/layout/radial3"/>
    <dgm:cxn modelId="{9659AE65-7509-4921-88B3-8C091E5D25C9}" type="presOf" srcId="{C63D4EA2-A4AE-4741-96DC-8C1423B2FB1D}" destId="{EC353575-B022-4D54-A1B8-F49944D4AE93}" srcOrd="0" destOrd="0" presId="urn:microsoft.com/office/officeart/2005/8/layout/radial3"/>
    <dgm:cxn modelId="{A4673603-858C-4846-8464-89928494B5D1}" srcId="{BA3C7E14-A1AB-4CAC-B563-9FA297605B28}" destId="{C63D4EA2-A4AE-4741-96DC-8C1423B2FB1D}" srcOrd="1" destOrd="0" parTransId="{728B5526-A910-4927-848F-A4AE34716EE8}" sibTransId="{8BF96841-B00D-454C-ADFE-883DA09C562B}"/>
    <dgm:cxn modelId="{9D46ACE1-6198-435B-83D4-D702C173D2CE}" srcId="{8A8C33C9-FA17-40B9-BCB7-C1912A7FB96F}" destId="{BA3C7E14-A1AB-4CAC-B563-9FA297605B28}" srcOrd="0" destOrd="0" parTransId="{D088F048-CC4A-414A-9F70-5F2BD89089F9}" sibTransId="{964CBB34-81CE-47F3-A0E0-6E960964A851}"/>
    <dgm:cxn modelId="{0ED5E437-F803-4A92-BAFE-B4214F69A26E}" type="presOf" srcId="{3A718310-84ED-4D49-9BD3-C6401B290316}" destId="{4ED3D16A-E8E1-4599-8EB8-681395BF8F2A}" srcOrd="0" destOrd="0" presId="urn:microsoft.com/office/officeart/2005/8/layout/radial3"/>
    <dgm:cxn modelId="{A31E84D6-13AB-4D35-8847-6012E39DEA18}" type="presOf" srcId="{4A8F2E0A-E6C0-44E9-9A7F-F1A1656B7D50}" destId="{9E72DED7-F7A7-451E-B708-E12061EBF179}" srcOrd="0" destOrd="0" presId="urn:microsoft.com/office/officeart/2005/8/layout/radial3"/>
    <dgm:cxn modelId="{EDD3D848-784B-440B-9267-DDC6B02E5C77}" type="presParOf" srcId="{FC4720C6-6906-4DD3-AE0C-45D8C2857A1F}" destId="{DA3A14BD-64C5-48FA-B87B-8886C7C70071}" srcOrd="0" destOrd="0" presId="urn:microsoft.com/office/officeart/2005/8/layout/radial3"/>
    <dgm:cxn modelId="{FE7122A1-0F49-4678-BCF5-F161EDEE949E}" type="presParOf" srcId="{DA3A14BD-64C5-48FA-B87B-8886C7C70071}" destId="{0763D22C-0721-4109-8F5D-1F1ED7D3C367}" srcOrd="0" destOrd="0" presId="urn:microsoft.com/office/officeart/2005/8/layout/radial3"/>
    <dgm:cxn modelId="{4A37BC1D-8CAD-4E0B-9796-315D1147BE6C}" type="presParOf" srcId="{DA3A14BD-64C5-48FA-B87B-8886C7C70071}" destId="{99C83713-CA81-4D4B-8FCE-9BD9E3DFD359}" srcOrd="1" destOrd="0" presId="urn:microsoft.com/office/officeart/2005/8/layout/radial3"/>
    <dgm:cxn modelId="{BC917A65-DC18-4F58-8F34-91999D457D36}" type="presParOf" srcId="{DA3A14BD-64C5-48FA-B87B-8886C7C70071}" destId="{EC353575-B022-4D54-A1B8-F49944D4AE93}" srcOrd="2" destOrd="0" presId="urn:microsoft.com/office/officeart/2005/8/layout/radial3"/>
    <dgm:cxn modelId="{6A7D7ED9-DE7D-40A5-B664-22685675B37E}" type="presParOf" srcId="{DA3A14BD-64C5-48FA-B87B-8886C7C70071}" destId="{4ED3D16A-E8E1-4599-8EB8-681395BF8F2A}" srcOrd="3" destOrd="0" presId="urn:microsoft.com/office/officeart/2005/8/layout/radial3"/>
    <dgm:cxn modelId="{5A52DB29-B6E4-4F7C-83B6-07A5FE0B346B}" type="presParOf" srcId="{DA3A14BD-64C5-48FA-B87B-8886C7C70071}" destId="{9E72DED7-F7A7-451E-B708-E12061EBF179}"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D60A3-2D39-4950-8D01-FE048121B77B}">
      <dsp:nvSpPr>
        <dsp:cNvPr id="0" name=""/>
        <dsp:cNvSpPr/>
      </dsp:nvSpPr>
      <dsp:spPr>
        <a:xfrm>
          <a:off x="4249687" y="1497660"/>
          <a:ext cx="3018654" cy="312415"/>
        </a:xfrm>
        <a:custGeom>
          <a:avLst/>
          <a:gdLst/>
          <a:ahLst/>
          <a:cxnLst/>
          <a:rect l="0" t="0" r="0" b="0"/>
          <a:pathLst>
            <a:path>
              <a:moveTo>
                <a:pt x="0" y="0"/>
              </a:moveTo>
              <a:lnTo>
                <a:pt x="0" y="212902"/>
              </a:lnTo>
              <a:lnTo>
                <a:pt x="3018654" y="212902"/>
              </a:lnTo>
              <a:lnTo>
                <a:pt x="3018654" y="312415"/>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1F98CB-EE8D-47CC-BE2B-DEFEEF6ED6F3}">
      <dsp:nvSpPr>
        <dsp:cNvPr id="0" name=""/>
        <dsp:cNvSpPr/>
      </dsp:nvSpPr>
      <dsp:spPr>
        <a:xfrm>
          <a:off x="6485813" y="3486735"/>
          <a:ext cx="1312920" cy="312415"/>
        </a:xfrm>
        <a:custGeom>
          <a:avLst/>
          <a:gdLst/>
          <a:ahLst/>
          <a:cxnLst/>
          <a:rect l="0" t="0" r="0" b="0"/>
          <a:pathLst>
            <a:path>
              <a:moveTo>
                <a:pt x="0" y="0"/>
              </a:moveTo>
              <a:lnTo>
                <a:pt x="0" y="212902"/>
              </a:lnTo>
              <a:lnTo>
                <a:pt x="1312920" y="212902"/>
              </a:lnTo>
              <a:lnTo>
                <a:pt x="1312920" y="312415"/>
              </a:lnTo>
            </a:path>
          </a:pathLst>
        </a:custGeom>
        <a:noFill/>
        <a:ln w="25400" cap="flat" cmpd="sng" algn="ctr">
          <a:solidFill>
            <a:schemeClr val="accent2">
              <a:tint val="5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12D311-B380-4E3A-BA00-BAFEADD215A0}">
      <dsp:nvSpPr>
        <dsp:cNvPr id="0" name=""/>
        <dsp:cNvSpPr/>
      </dsp:nvSpPr>
      <dsp:spPr>
        <a:xfrm>
          <a:off x="6440093" y="3486735"/>
          <a:ext cx="91440" cy="312415"/>
        </a:xfrm>
        <a:custGeom>
          <a:avLst/>
          <a:gdLst/>
          <a:ahLst/>
          <a:cxnLst/>
          <a:rect l="0" t="0" r="0" b="0"/>
          <a:pathLst>
            <a:path>
              <a:moveTo>
                <a:pt x="45720" y="0"/>
              </a:moveTo>
              <a:lnTo>
                <a:pt x="45720" y="312415"/>
              </a:lnTo>
            </a:path>
          </a:pathLst>
        </a:custGeom>
        <a:noFill/>
        <a:ln w="25400" cap="flat" cmpd="sng" algn="ctr">
          <a:solidFill>
            <a:schemeClr val="accent2">
              <a:tint val="5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EAE4FA-E1F6-4764-91FC-DD237B789E32}">
      <dsp:nvSpPr>
        <dsp:cNvPr id="0" name=""/>
        <dsp:cNvSpPr/>
      </dsp:nvSpPr>
      <dsp:spPr>
        <a:xfrm>
          <a:off x="5172893" y="3486735"/>
          <a:ext cx="1312920" cy="312415"/>
        </a:xfrm>
        <a:custGeom>
          <a:avLst/>
          <a:gdLst/>
          <a:ahLst/>
          <a:cxnLst/>
          <a:rect l="0" t="0" r="0" b="0"/>
          <a:pathLst>
            <a:path>
              <a:moveTo>
                <a:pt x="1312920" y="0"/>
              </a:moveTo>
              <a:lnTo>
                <a:pt x="1312920" y="212902"/>
              </a:lnTo>
              <a:lnTo>
                <a:pt x="0" y="212902"/>
              </a:lnTo>
              <a:lnTo>
                <a:pt x="0" y="312415"/>
              </a:lnTo>
            </a:path>
          </a:pathLst>
        </a:custGeom>
        <a:noFill/>
        <a:ln w="25400" cap="flat" cmpd="sng" algn="ctr">
          <a:solidFill>
            <a:schemeClr val="accent2">
              <a:tint val="5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98B0CD-CDCF-4067-BD16-704F4F4BD6B1}">
      <dsp:nvSpPr>
        <dsp:cNvPr id="0" name=""/>
        <dsp:cNvSpPr/>
      </dsp:nvSpPr>
      <dsp:spPr>
        <a:xfrm>
          <a:off x="3694342" y="2492197"/>
          <a:ext cx="2791471" cy="312415"/>
        </a:xfrm>
        <a:custGeom>
          <a:avLst/>
          <a:gdLst/>
          <a:ahLst/>
          <a:cxnLst/>
          <a:rect l="0" t="0" r="0" b="0"/>
          <a:pathLst>
            <a:path>
              <a:moveTo>
                <a:pt x="0" y="0"/>
              </a:moveTo>
              <a:lnTo>
                <a:pt x="0" y="212902"/>
              </a:lnTo>
              <a:lnTo>
                <a:pt x="2791471" y="212902"/>
              </a:lnTo>
              <a:lnTo>
                <a:pt x="2791471" y="312415"/>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CDF443-4D66-47B2-BB3F-D72027F7AFFC}">
      <dsp:nvSpPr>
        <dsp:cNvPr id="0" name=""/>
        <dsp:cNvSpPr/>
      </dsp:nvSpPr>
      <dsp:spPr>
        <a:xfrm>
          <a:off x="3694342" y="2492197"/>
          <a:ext cx="475079" cy="312415"/>
        </a:xfrm>
        <a:custGeom>
          <a:avLst/>
          <a:gdLst/>
          <a:ahLst/>
          <a:cxnLst/>
          <a:rect l="0" t="0" r="0" b="0"/>
          <a:pathLst>
            <a:path>
              <a:moveTo>
                <a:pt x="0" y="0"/>
              </a:moveTo>
              <a:lnTo>
                <a:pt x="0" y="212902"/>
              </a:lnTo>
              <a:lnTo>
                <a:pt x="475079" y="212902"/>
              </a:lnTo>
              <a:lnTo>
                <a:pt x="475079" y="312415"/>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A4CF6D-668E-40EC-A609-3BB076DC3584}">
      <dsp:nvSpPr>
        <dsp:cNvPr id="0" name=""/>
        <dsp:cNvSpPr/>
      </dsp:nvSpPr>
      <dsp:spPr>
        <a:xfrm>
          <a:off x="1853029" y="3486735"/>
          <a:ext cx="1312920" cy="312415"/>
        </a:xfrm>
        <a:custGeom>
          <a:avLst/>
          <a:gdLst/>
          <a:ahLst/>
          <a:cxnLst/>
          <a:rect l="0" t="0" r="0" b="0"/>
          <a:pathLst>
            <a:path>
              <a:moveTo>
                <a:pt x="0" y="0"/>
              </a:moveTo>
              <a:lnTo>
                <a:pt x="0" y="212902"/>
              </a:lnTo>
              <a:lnTo>
                <a:pt x="1312920" y="212902"/>
              </a:lnTo>
              <a:lnTo>
                <a:pt x="1312920" y="312415"/>
              </a:lnTo>
            </a:path>
          </a:pathLst>
        </a:custGeom>
        <a:noFill/>
        <a:ln w="25400" cap="flat" cmpd="sng" algn="ctr">
          <a:solidFill>
            <a:schemeClr val="accent2">
              <a:tint val="5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B44DFA-8875-42D3-A887-B6D94ECD1E82}">
      <dsp:nvSpPr>
        <dsp:cNvPr id="0" name=""/>
        <dsp:cNvSpPr/>
      </dsp:nvSpPr>
      <dsp:spPr>
        <a:xfrm>
          <a:off x="1807309" y="3486735"/>
          <a:ext cx="91440" cy="312415"/>
        </a:xfrm>
        <a:custGeom>
          <a:avLst/>
          <a:gdLst/>
          <a:ahLst/>
          <a:cxnLst/>
          <a:rect l="0" t="0" r="0" b="0"/>
          <a:pathLst>
            <a:path>
              <a:moveTo>
                <a:pt x="45720" y="0"/>
              </a:moveTo>
              <a:lnTo>
                <a:pt x="45720" y="312415"/>
              </a:lnTo>
            </a:path>
          </a:pathLst>
        </a:custGeom>
        <a:noFill/>
        <a:ln w="25400" cap="flat" cmpd="sng" algn="ctr">
          <a:solidFill>
            <a:schemeClr val="accent2">
              <a:tint val="5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F6A345-09BD-4447-A556-D5A9F00595D2}">
      <dsp:nvSpPr>
        <dsp:cNvPr id="0" name=""/>
        <dsp:cNvSpPr/>
      </dsp:nvSpPr>
      <dsp:spPr>
        <a:xfrm>
          <a:off x="540108" y="3486735"/>
          <a:ext cx="1312920" cy="312415"/>
        </a:xfrm>
        <a:custGeom>
          <a:avLst/>
          <a:gdLst/>
          <a:ahLst/>
          <a:cxnLst/>
          <a:rect l="0" t="0" r="0" b="0"/>
          <a:pathLst>
            <a:path>
              <a:moveTo>
                <a:pt x="1312920" y="0"/>
              </a:moveTo>
              <a:lnTo>
                <a:pt x="1312920" y="212902"/>
              </a:lnTo>
              <a:lnTo>
                <a:pt x="0" y="212902"/>
              </a:lnTo>
              <a:lnTo>
                <a:pt x="0" y="312415"/>
              </a:lnTo>
            </a:path>
          </a:pathLst>
        </a:custGeom>
        <a:noFill/>
        <a:ln w="25400" cap="flat" cmpd="sng" algn="ctr">
          <a:solidFill>
            <a:schemeClr val="accent2">
              <a:tint val="5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D29526-6FAA-47EE-BD3A-541BC2E2C986}">
      <dsp:nvSpPr>
        <dsp:cNvPr id="0" name=""/>
        <dsp:cNvSpPr/>
      </dsp:nvSpPr>
      <dsp:spPr>
        <a:xfrm>
          <a:off x="1853029" y="2492197"/>
          <a:ext cx="1841312" cy="312415"/>
        </a:xfrm>
        <a:custGeom>
          <a:avLst/>
          <a:gdLst/>
          <a:ahLst/>
          <a:cxnLst/>
          <a:rect l="0" t="0" r="0" b="0"/>
          <a:pathLst>
            <a:path>
              <a:moveTo>
                <a:pt x="1841312" y="0"/>
              </a:moveTo>
              <a:lnTo>
                <a:pt x="1841312" y="212902"/>
              </a:lnTo>
              <a:lnTo>
                <a:pt x="0" y="212902"/>
              </a:lnTo>
              <a:lnTo>
                <a:pt x="0" y="312415"/>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F9AE83-DDDC-44E0-8907-F69F71D91594}">
      <dsp:nvSpPr>
        <dsp:cNvPr id="0" name=""/>
        <dsp:cNvSpPr/>
      </dsp:nvSpPr>
      <dsp:spPr>
        <a:xfrm>
          <a:off x="3694342" y="1497660"/>
          <a:ext cx="555345" cy="312415"/>
        </a:xfrm>
        <a:custGeom>
          <a:avLst/>
          <a:gdLst/>
          <a:ahLst/>
          <a:cxnLst/>
          <a:rect l="0" t="0" r="0" b="0"/>
          <a:pathLst>
            <a:path>
              <a:moveTo>
                <a:pt x="555345" y="0"/>
              </a:moveTo>
              <a:lnTo>
                <a:pt x="555345" y="212902"/>
              </a:lnTo>
              <a:lnTo>
                <a:pt x="0" y="212902"/>
              </a:lnTo>
              <a:lnTo>
                <a:pt x="0" y="312415"/>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80AB9D-109A-4B21-8DB6-722F9F734EF5}">
      <dsp:nvSpPr>
        <dsp:cNvPr id="0" name=""/>
        <dsp:cNvSpPr/>
      </dsp:nvSpPr>
      <dsp:spPr>
        <a:xfrm>
          <a:off x="3178557" y="815538"/>
          <a:ext cx="2142260" cy="682122"/>
        </a:xfrm>
        <a:prstGeom prst="roundRect">
          <a:avLst>
            <a:gd name="adj" fmla="val 10000"/>
          </a:avLst>
        </a:prstGeom>
        <a:solidFill>
          <a:schemeClr val="accent2">
            <a:alpha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596E92-8B2B-42A2-912E-68BDFDA28F65}">
      <dsp:nvSpPr>
        <dsp:cNvPr id="0" name=""/>
        <dsp:cNvSpPr/>
      </dsp:nvSpPr>
      <dsp:spPr>
        <a:xfrm>
          <a:off x="3297913" y="928927"/>
          <a:ext cx="2142260"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HDF5 handler</a:t>
          </a:r>
          <a:endParaRPr lang="en-US" sz="1800" kern="1200" dirty="0">
            <a:latin typeface="Arial (Body)"/>
          </a:endParaRPr>
        </a:p>
      </dsp:txBody>
      <dsp:txXfrm>
        <a:off x="3317892" y="948906"/>
        <a:ext cx="2102302" cy="642164"/>
      </dsp:txXfrm>
    </dsp:sp>
    <dsp:sp modelId="{BFAE0604-505E-4BC7-AFB1-2736673E7493}">
      <dsp:nvSpPr>
        <dsp:cNvPr id="0" name=""/>
        <dsp:cNvSpPr/>
      </dsp:nvSpPr>
      <dsp:spPr>
        <a:xfrm>
          <a:off x="3157238" y="1810075"/>
          <a:ext cx="1074207" cy="682122"/>
        </a:xfrm>
        <a:prstGeom prst="roundRect">
          <a:avLst>
            <a:gd name="adj" fmla="val 10000"/>
          </a:avLst>
        </a:prstGeom>
        <a:solidFill>
          <a:schemeClr val="accent2">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B7D49B-799B-4527-AFE0-1DC03BFDF7ED}">
      <dsp:nvSpPr>
        <dsp:cNvPr id="0" name=""/>
        <dsp:cNvSpPr/>
      </dsp:nvSpPr>
      <dsp:spPr>
        <a:xfrm>
          <a:off x="3276595" y="1923464"/>
          <a:ext cx="1074207"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CF</a:t>
          </a:r>
          <a:endParaRPr lang="en-US" sz="1800" kern="1200" dirty="0">
            <a:latin typeface="Arial (Body)"/>
          </a:endParaRPr>
        </a:p>
      </dsp:txBody>
      <dsp:txXfrm>
        <a:off x="3296574" y="1943443"/>
        <a:ext cx="1034249" cy="642164"/>
      </dsp:txXfrm>
    </dsp:sp>
    <dsp:sp modelId="{AFF97281-8FF3-4BAD-9A20-267149BDCCD6}">
      <dsp:nvSpPr>
        <dsp:cNvPr id="0" name=""/>
        <dsp:cNvSpPr/>
      </dsp:nvSpPr>
      <dsp:spPr>
        <a:xfrm>
          <a:off x="1315925" y="2804613"/>
          <a:ext cx="1074207" cy="682122"/>
        </a:xfrm>
        <a:prstGeom prst="roundRect">
          <a:avLst>
            <a:gd name="adj" fmla="val 10000"/>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DB73BC-F8CD-4832-B5F1-1AF461829AE6}">
      <dsp:nvSpPr>
        <dsp:cNvPr id="0" name=""/>
        <dsp:cNvSpPr/>
      </dsp:nvSpPr>
      <dsp:spPr>
        <a:xfrm>
          <a:off x="1435282" y="2918002"/>
          <a:ext cx="1074207"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HDF5</a:t>
          </a:r>
          <a:endParaRPr lang="en-US" sz="1800" kern="1200" dirty="0">
            <a:latin typeface="Arial (Body)"/>
          </a:endParaRPr>
        </a:p>
      </dsp:txBody>
      <dsp:txXfrm>
        <a:off x="1455261" y="2937981"/>
        <a:ext cx="1034249" cy="642164"/>
      </dsp:txXfrm>
    </dsp:sp>
    <dsp:sp modelId="{53452654-1954-4AF3-B239-8CE2C1402D19}">
      <dsp:nvSpPr>
        <dsp:cNvPr id="0" name=""/>
        <dsp:cNvSpPr/>
      </dsp:nvSpPr>
      <dsp:spPr>
        <a:xfrm>
          <a:off x="3004" y="3799150"/>
          <a:ext cx="1074207" cy="682122"/>
        </a:xfrm>
        <a:prstGeom prst="roundRect">
          <a:avLst>
            <a:gd name="adj" fmla="val 10000"/>
          </a:avLst>
        </a:prstGeom>
        <a:solidFill>
          <a:schemeClr val="accent2">
            <a:alpha val="3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04F790-B9C5-4CDA-925D-FCEBDE02379B}">
      <dsp:nvSpPr>
        <dsp:cNvPr id="0" name=""/>
        <dsp:cNvSpPr/>
      </dsp:nvSpPr>
      <dsp:spPr>
        <a:xfrm>
          <a:off x="122361" y="3912539"/>
          <a:ext cx="1074207"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GOSAT</a:t>
          </a:r>
          <a:endParaRPr lang="en-US" sz="1800" kern="1200" dirty="0">
            <a:latin typeface="Arial (Body)"/>
          </a:endParaRPr>
        </a:p>
      </dsp:txBody>
      <dsp:txXfrm>
        <a:off x="142340" y="3932518"/>
        <a:ext cx="1034249" cy="642164"/>
      </dsp:txXfrm>
    </dsp:sp>
    <dsp:sp modelId="{B367FA28-ACBE-4A2C-9CF7-0F4FC2BB3692}">
      <dsp:nvSpPr>
        <dsp:cNvPr id="0" name=""/>
        <dsp:cNvSpPr/>
      </dsp:nvSpPr>
      <dsp:spPr>
        <a:xfrm>
          <a:off x="1315925" y="3799150"/>
          <a:ext cx="1074207" cy="682122"/>
        </a:xfrm>
        <a:prstGeom prst="roundRect">
          <a:avLst>
            <a:gd name="adj" fmla="val 10000"/>
          </a:avLst>
        </a:prstGeom>
        <a:solidFill>
          <a:schemeClr val="accent2">
            <a:alpha val="3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75DD33-3C84-42A4-A913-A241C7BF2405}">
      <dsp:nvSpPr>
        <dsp:cNvPr id="0" name=""/>
        <dsp:cNvSpPr/>
      </dsp:nvSpPr>
      <dsp:spPr>
        <a:xfrm>
          <a:off x="1435282" y="3912539"/>
          <a:ext cx="1074207"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Aquarius</a:t>
          </a:r>
          <a:endParaRPr lang="en-US" sz="1800" kern="1200" dirty="0">
            <a:latin typeface="Arial (Body)"/>
          </a:endParaRPr>
        </a:p>
      </dsp:txBody>
      <dsp:txXfrm>
        <a:off x="1455261" y="3932518"/>
        <a:ext cx="1034249" cy="642164"/>
      </dsp:txXfrm>
    </dsp:sp>
    <dsp:sp modelId="{5D129D60-648F-4783-A660-9E4AC2EE78F6}">
      <dsp:nvSpPr>
        <dsp:cNvPr id="0" name=""/>
        <dsp:cNvSpPr/>
      </dsp:nvSpPr>
      <dsp:spPr>
        <a:xfrm>
          <a:off x="2628846" y="3799150"/>
          <a:ext cx="1074207" cy="682122"/>
        </a:xfrm>
        <a:prstGeom prst="roundRect">
          <a:avLst>
            <a:gd name="adj" fmla="val 10000"/>
          </a:avLst>
        </a:prstGeom>
        <a:solidFill>
          <a:schemeClr val="accent2">
            <a:alpha val="3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EC9186-54C4-4F2D-A6A0-7F7F9110225E}">
      <dsp:nvSpPr>
        <dsp:cNvPr id="0" name=""/>
        <dsp:cNvSpPr/>
      </dsp:nvSpPr>
      <dsp:spPr>
        <a:xfrm>
          <a:off x="2748202" y="3912539"/>
          <a:ext cx="1074207"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SMAP</a:t>
          </a:r>
          <a:endParaRPr lang="en-US" sz="1800" kern="1200" dirty="0">
            <a:latin typeface="Arial (Body)"/>
          </a:endParaRPr>
        </a:p>
      </dsp:txBody>
      <dsp:txXfrm>
        <a:off x="2768181" y="3932518"/>
        <a:ext cx="1034249" cy="642164"/>
      </dsp:txXfrm>
    </dsp:sp>
    <dsp:sp modelId="{79191FAD-3019-4E42-96AE-23D23A6F729E}">
      <dsp:nvSpPr>
        <dsp:cNvPr id="0" name=""/>
        <dsp:cNvSpPr/>
      </dsp:nvSpPr>
      <dsp:spPr>
        <a:xfrm>
          <a:off x="2628846" y="2804613"/>
          <a:ext cx="3081150" cy="682122"/>
        </a:xfrm>
        <a:prstGeom prst="roundRect">
          <a:avLst>
            <a:gd name="adj" fmla="val 10000"/>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23C44A-C11D-4E8E-BA9D-27D9EAA1CFD0}">
      <dsp:nvSpPr>
        <dsp:cNvPr id="0" name=""/>
        <dsp:cNvSpPr/>
      </dsp:nvSpPr>
      <dsp:spPr>
        <a:xfrm>
          <a:off x="2748202" y="2918002"/>
          <a:ext cx="3081150"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US" sz="1800" kern="1200" dirty="0"/>
        </a:p>
      </dsp:txBody>
      <dsp:txXfrm>
        <a:off x="2768181" y="2937981"/>
        <a:ext cx="3041192" cy="642164"/>
      </dsp:txXfrm>
    </dsp:sp>
    <dsp:sp modelId="{86A1E5A9-13D5-4031-A5D2-512DCC0ADB0F}">
      <dsp:nvSpPr>
        <dsp:cNvPr id="0" name=""/>
        <dsp:cNvSpPr/>
      </dsp:nvSpPr>
      <dsp:spPr>
        <a:xfrm>
          <a:off x="5948709" y="2804613"/>
          <a:ext cx="1074207" cy="682122"/>
        </a:xfrm>
        <a:prstGeom prst="roundRect">
          <a:avLst>
            <a:gd name="adj" fmla="val 10000"/>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AD9A8B-A225-402B-9078-472884277600}">
      <dsp:nvSpPr>
        <dsp:cNvPr id="0" name=""/>
        <dsp:cNvSpPr/>
      </dsp:nvSpPr>
      <dsp:spPr>
        <a:xfrm>
          <a:off x="6068066" y="2918002"/>
          <a:ext cx="1074207"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HDF-EOS5</a:t>
          </a:r>
          <a:endParaRPr lang="en-US" sz="1800" kern="1200" dirty="0">
            <a:latin typeface="Arial (Body)"/>
          </a:endParaRPr>
        </a:p>
      </dsp:txBody>
      <dsp:txXfrm>
        <a:off x="6088045" y="2937981"/>
        <a:ext cx="1034249" cy="642164"/>
      </dsp:txXfrm>
    </dsp:sp>
    <dsp:sp modelId="{AC5D5E15-EA78-43F5-8F64-E09D4F32E312}">
      <dsp:nvSpPr>
        <dsp:cNvPr id="0" name=""/>
        <dsp:cNvSpPr/>
      </dsp:nvSpPr>
      <dsp:spPr>
        <a:xfrm>
          <a:off x="4635789" y="3799150"/>
          <a:ext cx="1074207" cy="682122"/>
        </a:xfrm>
        <a:prstGeom prst="roundRect">
          <a:avLst>
            <a:gd name="adj" fmla="val 10000"/>
          </a:avLst>
        </a:prstGeom>
        <a:solidFill>
          <a:schemeClr val="accent2">
            <a:alpha val="3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3646C7-42A2-4102-933A-9E510CE60909}">
      <dsp:nvSpPr>
        <dsp:cNvPr id="0" name=""/>
        <dsp:cNvSpPr/>
      </dsp:nvSpPr>
      <dsp:spPr>
        <a:xfrm>
          <a:off x="4755145" y="3912539"/>
          <a:ext cx="1074207"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GRID</a:t>
          </a:r>
          <a:endParaRPr lang="en-US" sz="1800" kern="1200" dirty="0">
            <a:latin typeface="Arial (Body)"/>
          </a:endParaRPr>
        </a:p>
      </dsp:txBody>
      <dsp:txXfrm>
        <a:off x="4775124" y="3932518"/>
        <a:ext cx="1034249" cy="642164"/>
      </dsp:txXfrm>
    </dsp:sp>
    <dsp:sp modelId="{3F611E57-175F-4811-9E9F-1F6D33758AC6}">
      <dsp:nvSpPr>
        <dsp:cNvPr id="0" name=""/>
        <dsp:cNvSpPr/>
      </dsp:nvSpPr>
      <dsp:spPr>
        <a:xfrm>
          <a:off x="5948709" y="3799150"/>
          <a:ext cx="1074207" cy="682122"/>
        </a:xfrm>
        <a:prstGeom prst="roundRect">
          <a:avLst>
            <a:gd name="adj" fmla="val 10000"/>
          </a:avLst>
        </a:prstGeom>
        <a:solidFill>
          <a:schemeClr val="accent2">
            <a:alpha val="3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453D11-26F3-4E36-BC61-8E9F4145A169}">
      <dsp:nvSpPr>
        <dsp:cNvPr id="0" name=""/>
        <dsp:cNvSpPr/>
      </dsp:nvSpPr>
      <dsp:spPr>
        <a:xfrm>
          <a:off x="6068066" y="3912539"/>
          <a:ext cx="1074207"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SWATH</a:t>
          </a:r>
          <a:endParaRPr lang="en-US" sz="1800" kern="1200" dirty="0">
            <a:latin typeface="Arial (Body)"/>
          </a:endParaRPr>
        </a:p>
      </dsp:txBody>
      <dsp:txXfrm>
        <a:off x="6088045" y="3932518"/>
        <a:ext cx="1034249" cy="642164"/>
      </dsp:txXfrm>
    </dsp:sp>
    <dsp:sp modelId="{FFDE467B-5F70-40C0-B1B0-F68052D8C77B}">
      <dsp:nvSpPr>
        <dsp:cNvPr id="0" name=""/>
        <dsp:cNvSpPr/>
      </dsp:nvSpPr>
      <dsp:spPr>
        <a:xfrm>
          <a:off x="7261630" y="3799150"/>
          <a:ext cx="1074207" cy="682122"/>
        </a:xfrm>
        <a:prstGeom prst="roundRect">
          <a:avLst>
            <a:gd name="adj" fmla="val 10000"/>
          </a:avLst>
        </a:prstGeom>
        <a:solidFill>
          <a:schemeClr val="accent2">
            <a:alpha val="3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867AA9-3E08-4129-AFF4-94B6FAC7B55E}">
      <dsp:nvSpPr>
        <dsp:cNvPr id="0" name=""/>
        <dsp:cNvSpPr/>
      </dsp:nvSpPr>
      <dsp:spPr>
        <a:xfrm>
          <a:off x="7380987" y="3912539"/>
          <a:ext cx="1074207"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ZA</a:t>
          </a:r>
          <a:endParaRPr lang="en-US" sz="1800" kern="1200" dirty="0">
            <a:latin typeface="Arial (Body)"/>
          </a:endParaRPr>
        </a:p>
      </dsp:txBody>
      <dsp:txXfrm>
        <a:off x="7400966" y="3932518"/>
        <a:ext cx="1034249" cy="642164"/>
      </dsp:txXfrm>
    </dsp:sp>
    <dsp:sp modelId="{FA455C64-2AE9-49D1-9B0E-A1971FB5D31F}">
      <dsp:nvSpPr>
        <dsp:cNvPr id="0" name=""/>
        <dsp:cNvSpPr/>
      </dsp:nvSpPr>
      <dsp:spPr>
        <a:xfrm>
          <a:off x="6731238" y="1810075"/>
          <a:ext cx="1074207" cy="682122"/>
        </a:xfrm>
        <a:prstGeom prst="roundRect">
          <a:avLst>
            <a:gd name="adj" fmla="val 10000"/>
          </a:avLst>
        </a:prstGeom>
        <a:solidFill>
          <a:schemeClr val="accent2">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0E7BD0-F175-408F-8521-ED328FD09B68}">
      <dsp:nvSpPr>
        <dsp:cNvPr id="0" name=""/>
        <dsp:cNvSpPr/>
      </dsp:nvSpPr>
      <dsp:spPr>
        <a:xfrm>
          <a:off x="6850594" y="1923464"/>
          <a:ext cx="1074207" cy="682122"/>
        </a:xfrm>
        <a:prstGeom prst="roundRect">
          <a:avLst>
            <a:gd name="adj" fmla="val 10000"/>
          </a:avLst>
        </a:prstGeom>
        <a:solidFill>
          <a:schemeClr val="lt1">
            <a:alpha val="90000"/>
            <a:hueOff val="0"/>
            <a:satOff val="0"/>
            <a:lumOff val="0"/>
            <a:alphaOff val="0"/>
          </a:schemeClr>
        </a:solidFill>
        <a:ln w="25400" cap="flat" cmpd="sng" algn="ctr">
          <a:solidFill>
            <a:schemeClr val="accent2">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Body)"/>
            </a:rPr>
            <a:t>Generic</a:t>
          </a:r>
          <a:endParaRPr lang="en-US" sz="1800" kern="1200" dirty="0">
            <a:latin typeface="Arial (Body)"/>
          </a:endParaRPr>
        </a:p>
      </dsp:txBody>
      <dsp:txXfrm>
        <a:off x="6870573" y="1943443"/>
        <a:ext cx="1034249" cy="6421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3D22C-0721-4109-8F5D-1F1ED7D3C367}">
      <dsp:nvSpPr>
        <dsp:cNvPr id="0" name=""/>
        <dsp:cNvSpPr/>
      </dsp:nvSpPr>
      <dsp:spPr>
        <a:xfrm>
          <a:off x="1920875" y="904875"/>
          <a:ext cx="2254249" cy="22542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err="1" smtClean="0">
              <a:latin typeface="Arial (Body)"/>
            </a:rPr>
            <a:t>OPeNDAP</a:t>
          </a:r>
          <a:endParaRPr lang="en-US" sz="2500" kern="1200" dirty="0" smtClean="0">
            <a:latin typeface="Arial (Body)"/>
          </a:endParaRPr>
        </a:p>
        <a:p>
          <a:pPr lvl="0" algn="ctr" defTabSz="1111250">
            <a:lnSpc>
              <a:spcPct val="90000"/>
            </a:lnSpc>
            <a:spcBef>
              <a:spcPct val="0"/>
            </a:spcBef>
            <a:spcAft>
              <a:spcPct val="35000"/>
            </a:spcAft>
          </a:pPr>
          <a:r>
            <a:rPr lang="en-US" sz="2500" kern="1200" dirty="0" smtClean="0">
              <a:latin typeface="Arial (Body)"/>
            </a:rPr>
            <a:t>HDF Handlers</a:t>
          </a:r>
        </a:p>
      </dsp:txBody>
      <dsp:txXfrm>
        <a:off x="2251002" y="1235002"/>
        <a:ext cx="1593995" cy="1593995"/>
      </dsp:txXfrm>
    </dsp:sp>
    <dsp:sp modelId="{99C83713-CA81-4D4B-8FCE-9BD9E3DFD359}">
      <dsp:nvSpPr>
        <dsp:cNvPr id="0" name=""/>
        <dsp:cNvSpPr/>
      </dsp:nvSpPr>
      <dsp:spPr>
        <a:xfrm>
          <a:off x="2484437" y="402"/>
          <a:ext cx="1127124" cy="1127124"/>
        </a:xfrm>
        <a:prstGeom prst="ellipse">
          <a:avLst/>
        </a:prstGeom>
        <a:solidFill>
          <a:srgbClr val="FF6633">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Body)"/>
            </a:rPr>
            <a:t>HDF-EOS2</a:t>
          </a:r>
          <a:endParaRPr lang="en-US" sz="2200" kern="1200" dirty="0">
            <a:latin typeface="Arial (Body)"/>
          </a:endParaRPr>
        </a:p>
      </dsp:txBody>
      <dsp:txXfrm>
        <a:off x="2649500" y="165465"/>
        <a:ext cx="796998" cy="796998"/>
      </dsp:txXfrm>
    </dsp:sp>
    <dsp:sp modelId="{EC353575-B022-4D54-A1B8-F49944D4AE93}">
      <dsp:nvSpPr>
        <dsp:cNvPr id="0" name=""/>
        <dsp:cNvSpPr/>
      </dsp:nvSpPr>
      <dsp:spPr>
        <a:xfrm>
          <a:off x="3952472" y="1468437"/>
          <a:ext cx="1127124" cy="112712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Body)"/>
            </a:rPr>
            <a:t>HDF5</a:t>
          </a:r>
          <a:endParaRPr lang="en-US" sz="2200" kern="1200" dirty="0">
            <a:latin typeface="Arial (Body)"/>
          </a:endParaRPr>
        </a:p>
      </dsp:txBody>
      <dsp:txXfrm>
        <a:off x="4117535" y="1633500"/>
        <a:ext cx="796998" cy="796998"/>
      </dsp:txXfrm>
    </dsp:sp>
    <dsp:sp modelId="{4ED3D16A-E8E1-4599-8EB8-681395BF8F2A}">
      <dsp:nvSpPr>
        <dsp:cNvPr id="0" name=""/>
        <dsp:cNvSpPr/>
      </dsp:nvSpPr>
      <dsp:spPr>
        <a:xfrm>
          <a:off x="2484437" y="2936472"/>
          <a:ext cx="1127124" cy="112712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Body)"/>
            </a:rPr>
            <a:t>HDF-EOS5</a:t>
          </a:r>
          <a:endParaRPr lang="en-US" sz="2200" kern="1200" dirty="0">
            <a:latin typeface="Arial (Body)"/>
          </a:endParaRPr>
        </a:p>
      </dsp:txBody>
      <dsp:txXfrm>
        <a:off x="2649500" y="3101535"/>
        <a:ext cx="796998" cy="796998"/>
      </dsp:txXfrm>
    </dsp:sp>
    <dsp:sp modelId="{9E72DED7-F7A7-451E-B708-E12061EBF179}">
      <dsp:nvSpPr>
        <dsp:cNvPr id="0" name=""/>
        <dsp:cNvSpPr/>
      </dsp:nvSpPr>
      <dsp:spPr>
        <a:xfrm>
          <a:off x="1016402" y="1468437"/>
          <a:ext cx="1127124" cy="1127124"/>
        </a:xfrm>
        <a:prstGeom prst="ellipse">
          <a:avLst/>
        </a:prstGeom>
        <a:solidFill>
          <a:srgbClr val="FF6633">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Body)"/>
            </a:rPr>
            <a:t>HDF4</a:t>
          </a:r>
          <a:endParaRPr lang="en-US" sz="2200" kern="1200" dirty="0">
            <a:latin typeface="Arial (Body)"/>
          </a:endParaRPr>
        </a:p>
      </dsp:txBody>
      <dsp:txXfrm>
        <a:off x="1181465" y="1633500"/>
        <a:ext cx="796998" cy="79699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cs typeface="+mn-cs"/>
              </a:defRPr>
            </a:lvl1pPr>
          </a:lstStyle>
          <a:p>
            <a:pPr>
              <a:defRPr/>
            </a:pPr>
            <a:fld id="{F9C82C48-4A1D-4DB6-8488-67B31819B033}" type="datetimeFigureOut">
              <a:rPr lang="en-US"/>
              <a:pPr>
                <a:defRPr/>
              </a:pPr>
              <a:t>4/18/12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cs typeface="+mn-cs"/>
              </a:defRPr>
            </a:lvl1pPr>
          </a:lstStyle>
          <a:p>
            <a:pPr>
              <a:defRPr/>
            </a:pPr>
            <a:fld id="{0167441E-5340-4E44-8B61-EE4ACBBB5AE9}" type="slidenum">
              <a:rPr lang="en-US"/>
              <a:pPr>
                <a:defRPr/>
              </a:pPr>
              <a:t>‹#›</a:t>
            </a:fld>
            <a:endParaRPr lang="en-US"/>
          </a:p>
        </p:txBody>
      </p:sp>
    </p:spTree>
    <p:extLst>
      <p:ext uri="{BB962C8B-B14F-4D97-AF65-F5344CB8AC3E}">
        <p14:creationId xmlns:p14="http://schemas.microsoft.com/office/powerpoint/2010/main" val="1474475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eaLnBrk="0" hangingPunct="0">
              <a:defRPr sz="1200">
                <a:cs typeface="+mn-cs"/>
              </a:defRPr>
            </a:lvl1pPr>
          </a:lstStyle>
          <a:p>
            <a:pPr>
              <a:defRPr/>
            </a:pPr>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eaLnBrk="0" hangingPunct="0">
              <a:defRPr sz="1200">
                <a:cs typeface="+mn-cs"/>
              </a:defRPr>
            </a:lvl1pPr>
          </a:lstStyle>
          <a:p>
            <a:pPr>
              <a:defRPr/>
            </a:pPr>
            <a:endParaRPr lang="en-US"/>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cs typeface="+mn-cs"/>
              </a:defRPr>
            </a:lvl1pPr>
          </a:lstStyle>
          <a:p>
            <a:pPr>
              <a:defRPr/>
            </a:pPr>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eaLnBrk="0" hangingPunct="0">
              <a:defRPr sz="1200">
                <a:cs typeface="+mn-cs"/>
              </a:defRPr>
            </a:lvl1pPr>
          </a:lstStyle>
          <a:p>
            <a:pPr>
              <a:defRPr/>
            </a:pPr>
            <a:fld id="{D750FA9D-5D4C-4355-81EB-ACFEE544A0F6}" type="slidenum">
              <a:rPr lang="en-US"/>
              <a:pPr>
                <a:defRPr/>
              </a:pPr>
              <a:t>‹#›</a:t>
            </a:fld>
            <a:endParaRPr lang="en-US"/>
          </a:p>
        </p:txBody>
      </p:sp>
    </p:spTree>
    <p:extLst>
      <p:ext uri="{BB962C8B-B14F-4D97-AF65-F5344CB8AC3E}">
        <p14:creationId xmlns:p14="http://schemas.microsoft.com/office/powerpoint/2010/main" val="32903908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5613"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2813"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0013"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7213"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5538" algn="l" defTabSz="914215" rtl="0" eaLnBrk="1" latinLnBrk="0" hangingPunct="1">
      <a:defRPr sz="1200" kern="1200">
        <a:solidFill>
          <a:schemeClr val="tx1"/>
        </a:solidFill>
        <a:latin typeface="+mn-lt"/>
        <a:ea typeface="+mn-ea"/>
        <a:cs typeface="+mn-cs"/>
      </a:defRPr>
    </a:lvl6pPr>
    <a:lvl7pPr marL="2742646" algn="l" defTabSz="914215" rtl="0" eaLnBrk="1" latinLnBrk="0" hangingPunct="1">
      <a:defRPr sz="1200" kern="1200">
        <a:solidFill>
          <a:schemeClr val="tx1"/>
        </a:solidFill>
        <a:latin typeface="+mn-lt"/>
        <a:ea typeface="+mn-ea"/>
        <a:cs typeface="+mn-cs"/>
      </a:defRPr>
    </a:lvl7pPr>
    <a:lvl8pPr marL="3199754" algn="l" defTabSz="914215" rtl="0" eaLnBrk="1" latinLnBrk="0" hangingPunct="1">
      <a:defRPr sz="1200" kern="1200">
        <a:solidFill>
          <a:schemeClr val="tx1"/>
        </a:solidFill>
        <a:latin typeface="+mn-lt"/>
        <a:ea typeface="+mn-ea"/>
        <a:cs typeface="+mn-cs"/>
      </a:defRPr>
    </a:lvl8pPr>
    <a:lvl9pPr marL="3656862" algn="l" defTabSz="9142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p:txBody>
          <a:bodyPr/>
          <a:lstStyle/>
          <a:p>
            <a:pPr>
              <a:defRPr/>
            </a:pPr>
            <a:fld id="{FE840917-86BE-4AB8-B167-73EE59FCA0EA}" type="slidenum">
              <a:rPr lang="en-US" smtClean="0"/>
              <a:pPr>
                <a:defRPr/>
              </a:pPr>
              <a:t>1</a:t>
            </a:fld>
            <a:endParaRPr lang="en-US" smtClean="0"/>
          </a:p>
        </p:txBody>
      </p:sp>
      <p:sp>
        <p:nvSpPr>
          <p:cNvPr id="35843"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ln/>
        </p:spPr>
        <p:txBody>
          <a:bodyPr/>
          <a:lstStyle/>
          <a:p>
            <a:pPr>
              <a:defRPr/>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2</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3</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dirty="0" smtClean="0">
                <a:latin typeface="Arial" pitchFamily="34" charset="0"/>
              </a:rPr>
              <a:t>The purpose of introduction.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r>
              <a:rPr lang="en-US" smtClean="0">
                <a:latin typeface="Arial" pitchFamily="34" charset="0"/>
              </a:rPr>
              <a:t>When it comes to the network access of data, people think of this manner.</a:t>
            </a:r>
          </a:p>
          <a:p>
            <a:endParaRPr lang="en-US" smtClean="0">
              <a:latin typeface="Arial" pitchFamily="34" charset="0"/>
            </a:endParaRPr>
          </a:p>
          <a:p>
            <a:endParaRPr lang="en-US" smtClean="0">
              <a:latin typeface="Arial" pitchFamily="34" charset="0"/>
            </a:endParaRPr>
          </a:p>
          <a:p>
            <a:endParaRPr lang="en-US" smtClean="0">
              <a:latin typeface="Arial" pitchFamily="34" charset="0"/>
            </a:endParaRPr>
          </a:p>
          <a:p>
            <a:r>
              <a:rPr lang="en-US" smtClean="0">
                <a:latin typeface="Arial" pitchFamily="34" charset="0"/>
              </a:rPr>
              <a:t>OPeNDAP is an open implementation of easy data access through visualization tools like IDV.</a:t>
            </a:r>
          </a:p>
          <a:p>
            <a:endParaRPr lang="en-US" smtClean="0">
              <a:latin typeface="Arial" pitchFamily="34" charset="0"/>
            </a:endParaRPr>
          </a:p>
          <a:p>
            <a:r>
              <a:rPr lang="en-US" smtClean="0">
                <a:latin typeface="Arial" pitchFamily="34" charset="0"/>
              </a:rPr>
              <a:t>Our work bridges the existing OPeNDAP framework and HDF so that visualization is possible over the Internet.</a:t>
            </a:r>
          </a:p>
          <a:p>
            <a:endParaRPr lang="en-US" smtClean="0">
              <a:latin typeface="Arial" pitchFamily="34" charset="0"/>
            </a:endParaRPr>
          </a:p>
          <a:p>
            <a:r>
              <a:rPr lang="en-US" smtClean="0">
                <a:latin typeface="Arial" pitchFamily="34" charset="0"/>
              </a:rPr>
              <a:t> </a:t>
            </a:r>
          </a:p>
          <a:p>
            <a:endParaRPr lang="en-US" smtClean="0">
              <a:latin typeface="Arial" pitchFamily="34" charset="0"/>
            </a:endParaRPr>
          </a:p>
        </p:txBody>
      </p:sp>
      <p:sp>
        <p:nvSpPr>
          <p:cNvPr id="52228" name="Slide Number Placeholder 3"/>
          <p:cNvSpPr>
            <a:spLocks noGrp="1"/>
          </p:cNvSpPr>
          <p:nvPr>
            <p:ph type="sldNum" sz="quarter" idx="5"/>
          </p:nvPr>
        </p:nvSpPr>
        <p:spPr/>
        <p:txBody>
          <a:bodyPr/>
          <a:lstStyle/>
          <a:p>
            <a:pPr>
              <a:defRPr/>
            </a:pPr>
            <a:fld id="{D3D29BA9-227B-4B27-8D88-BC1F89125244}" type="slidenum">
              <a:rPr lang="en-US" smtClean="0"/>
              <a:pPr>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1"/>
          <p:cNvSpPr>
            <a:spLocks noGrp="1" noRot="1" noChangeAspect="1" noChangeArrowheads="1" noTextEdit="1"/>
          </p:cNvSpPr>
          <p:nvPr>
            <p:ph type="sldImg"/>
          </p:nvPr>
        </p:nvSpPr>
        <p:spPr>
          <a:ln/>
        </p:spPr>
      </p:sp>
      <p:sp>
        <p:nvSpPr>
          <p:cNvPr id="39939" name="Rectangle 2"/>
          <p:cNvSpPr>
            <a:spLocks noGrp="1" noChangeArrowheads="1"/>
          </p:cNvSpPr>
          <p:nvPr>
            <p:ph type="body" idx="1"/>
          </p:nvPr>
        </p:nvSpPr>
        <p:spPr>
          <a:xfrm>
            <a:off x="914400" y="4343400"/>
            <a:ext cx="5027613" cy="4114800"/>
          </a:xfrm>
          <a:noFill/>
          <a:ln/>
        </p:spPr>
        <p:txBody>
          <a:bodyPr/>
          <a:lstStyle/>
          <a:p>
            <a:r>
              <a:rPr lang="en-US" smtClean="0">
                <a:latin typeface="Arial" pitchFamily="34" charset="0"/>
              </a:rPr>
              <a:t>This is how remote data can be accessed via OPeNDAP. Normally, users can view local data file using scientific data using visualization tools like GrADS.  In DAP, this can be done for remote file. First DAP provides both generic server and client. For different data format like HDF and NetCDF, it needs an additional server that can map such data into a standard DAP format.</a:t>
            </a:r>
          </a:p>
          <a:p>
            <a:r>
              <a:rPr lang="en-US" smtClean="0">
                <a:latin typeface="Arial" pitchFamily="34" charset="0"/>
              </a:rPr>
              <a:t>Next, by modifying the existing visualization tools to adopt OPeNDAP client library, they can show the remote data on demand.</a:t>
            </a:r>
          </a:p>
          <a:p>
            <a:r>
              <a:rPr lang="en-US" smtClean="0">
                <a:latin typeface="Arial" pitchFamily="34" charset="0"/>
              </a:rPr>
              <a:t>The benefit of OPeNDAP is clear when you want to view a small dataset; you don’t have to download the entire data from the server.</a:t>
            </a:r>
          </a:p>
          <a:p>
            <a:r>
              <a:rPr lang="en-US" smtClean="0">
                <a:latin typeface="Arial" pitchFamily="34" charset="0"/>
              </a:rPr>
              <a:t>DAP is a low-level medium that implementers can impose any additional restrictions on top of DAP model.</a:t>
            </a:r>
          </a:p>
          <a:p>
            <a:r>
              <a:rPr lang="en-US" smtClean="0">
                <a:latin typeface="Arial" pitchFamily="34" charset="0"/>
              </a:rPr>
              <a:t>The bottom line is that web browser can access any HDF data.</a:t>
            </a:r>
          </a:p>
          <a:p>
            <a:endParaRPr lang="en-US" smtClean="0">
              <a:latin typeface="Arial" pitchFamily="34" charset="0"/>
            </a:endParaRPr>
          </a:p>
          <a:p>
            <a:endParaRPr lang="en-US" smtClean="0">
              <a:latin typeface="Arial" pitchFamily="34" charset="0"/>
            </a:endParaRPr>
          </a:p>
        </p:txBody>
      </p:sp>
      <p:sp>
        <p:nvSpPr>
          <p:cNvPr id="53252" name="Slide Number Placeholder 3"/>
          <p:cNvSpPr>
            <a:spLocks noGrp="1"/>
          </p:cNvSpPr>
          <p:nvPr>
            <p:ph type="sldNum" sz="quarter" idx="5"/>
          </p:nvPr>
        </p:nvSpPr>
        <p:spPr/>
        <p:txBody>
          <a:bodyPr/>
          <a:lstStyle/>
          <a:p>
            <a:pPr>
              <a:defRPr/>
            </a:pPr>
            <a:fld id="{3335FC5F-359A-408D-BD7A-414C1D52AF6D}" type="slidenum">
              <a:rPr lang="en-US" smtClean="0"/>
              <a:pPr>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6</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dirty="0" smtClean="0">
                <a:latin typeface="Arial" pitchFamily="34" charset="0"/>
              </a:rPr>
              <a:t>The purpose of introduction.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7</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dirty="0" smtClean="0">
                <a:latin typeface="Arial" pitchFamily="34" charset="0"/>
              </a:rPr>
              <a:t>The purpose of introduction.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8</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dirty="0" smtClean="0">
                <a:latin typeface="Arial" pitchFamily="34" charset="0"/>
              </a:rPr>
              <a:t>The purpose of introduction.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r>
              <a:rPr lang="en-US" smtClean="0">
                <a:latin typeface="Arial" pitchFamily="34" charset="0"/>
              </a:rPr>
              <a:t>For people who are not familiar with OPeNDAP, I’ll explain how OPeNDAP works with HDF.</a:t>
            </a:r>
          </a:p>
          <a:p>
            <a:endParaRPr lang="en-US" smtClean="0">
              <a:latin typeface="Arial" pitchFamily="34" charset="0"/>
            </a:endParaRPr>
          </a:p>
          <a:p>
            <a:r>
              <a:rPr lang="en-US" smtClean="0">
                <a:latin typeface="Arial" pitchFamily="34" charset="0"/>
              </a:rPr>
              <a:t>OPeNDAP is an open implementation of easy data access through visualization tools like IDV.</a:t>
            </a:r>
          </a:p>
          <a:p>
            <a:endParaRPr lang="en-US" smtClean="0">
              <a:latin typeface="Arial" pitchFamily="34" charset="0"/>
            </a:endParaRPr>
          </a:p>
          <a:p>
            <a:r>
              <a:rPr lang="en-US" smtClean="0">
                <a:latin typeface="Arial" pitchFamily="34" charset="0"/>
              </a:rPr>
              <a:t>Our work bridges the existing OPeNDAP framework and HDF so that visualization is possible over the Internet.</a:t>
            </a:r>
          </a:p>
          <a:p>
            <a:endParaRPr lang="en-US" smtClean="0">
              <a:latin typeface="Arial" pitchFamily="34" charset="0"/>
            </a:endParaRPr>
          </a:p>
          <a:p>
            <a:r>
              <a:rPr lang="en-US" smtClean="0">
                <a:latin typeface="Arial" pitchFamily="34" charset="0"/>
              </a:rPr>
              <a:t> </a:t>
            </a:r>
          </a:p>
          <a:p>
            <a:endParaRPr lang="en-US" smtClean="0">
              <a:latin typeface="Arial" pitchFamily="34" charset="0"/>
            </a:endParaRPr>
          </a:p>
        </p:txBody>
      </p:sp>
      <p:sp>
        <p:nvSpPr>
          <p:cNvPr id="54276" name="Slide Number Placeholder 3"/>
          <p:cNvSpPr>
            <a:spLocks noGrp="1"/>
          </p:cNvSpPr>
          <p:nvPr>
            <p:ph type="sldNum" sz="quarter" idx="5"/>
          </p:nvPr>
        </p:nvSpPr>
        <p:spPr/>
        <p:txBody>
          <a:bodyPr/>
          <a:lstStyle/>
          <a:p>
            <a:pPr>
              <a:defRPr/>
            </a:pPr>
            <a:fld id="{785B730F-D1CC-417A-AAF9-12E3A5C0F664}" type="slidenum">
              <a:rPr lang="en-US" smtClean="0"/>
              <a:pPr>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10</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dirty="0" smtClean="0">
                <a:latin typeface="Arial" pitchFamily="34" charset="0"/>
              </a:rPr>
              <a:t>The purpose of introduction.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wider the bottom, it takes longer</a:t>
            </a:r>
            <a:r>
              <a:rPr lang="en-US" baseline="0" dirty="0" smtClean="0"/>
              <a:t> to reach the top.</a:t>
            </a:r>
          </a:p>
          <a:p>
            <a:r>
              <a:rPr lang="en-US" baseline="0" dirty="0" smtClean="0"/>
              <a:t>Development effort, computationally expensive.</a:t>
            </a:r>
          </a:p>
          <a:p>
            <a:r>
              <a:rPr lang="en-US" baseline="0" dirty="0" smtClean="0"/>
              <a:t>For each layer, they have their own agenda.</a:t>
            </a:r>
          </a:p>
          <a:p>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wider the bottom, it takes longer</a:t>
            </a:r>
            <a:r>
              <a:rPr lang="en-US" baseline="0" dirty="0" smtClean="0"/>
              <a:t> to reach the top.</a:t>
            </a:r>
          </a:p>
          <a:p>
            <a:r>
              <a:rPr lang="en-US" baseline="0" dirty="0" smtClean="0"/>
              <a:t>Development effort, computationally expensive.</a:t>
            </a:r>
          </a:p>
          <a:p>
            <a:r>
              <a:rPr lang="en-US" baseline="0" dirty="0" smtClean="0"/>
              <a:t>For each layer, they have their own agenda.</a:t>
            </a:r>
          </a:p>
          <a:p>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wider the bottom, it takes longer</a:t>
            </a:r>
            <a:r>
              <a:rPr lang="en-US" baseline="0" dirty="0" smtClean="0"/>
              <a:t> to reach the top.</a:t>
            </a:r>
          </a:p>
          <a:p>
            <a:r>
              <a:rPr lang="en-US" baseline="0" dirty="0" smtClean="0"/>
              <a:t>Development effort, computationally expensive.</a:t>
            </a:r>
          </a:p>
          <a:p>
            <a:r>
              <a:rPr lang="en-US" baseline="0" dirty="0" smtClean="0"/>
              <a:t>For each layer, they have their own agenda.</a:t>
            </a:r>
          </a:p>
          <a:p>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wider the bottom, it takes longer</a:t>
            </a:r>
            <a:r>
              <a:rPr lang="en-US" baseline="0" dirty="0" smtClean="0"/>
              <a:t> to reach the top.</a:t>
            </a:r>
          </a:p>
          <a:p>
            <a:r>
              <a:rPr lang="en-US" baseline="0" dirty="0" smtClean="0"/>
              <a:t>Development effort, computationally expensive.</a:t>
            </a:r>
          </a:p>
          <a:p>
            <a:r>
              <a:rPr lang="en-US" baseline="0" dirty="0" smtClean="0"/>
              <a:t>For each layer, they have their own agenda.</a:t>
            </a:r>
          </a:p>
          <a:p>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wider the bottom, it takes longer</a:t>
            </a:r>
            <a:r>
              <a:rPr lang="en-US" baseline="0" dirty="0" smtClean="0"/>
              <a:t> to reach the top.</a:t>
            </a:r>
          </a:p>
          <a:p>
            <a:r>
              <a:rPr lang="en-US" baseline="0" dirty="0" smtClean="0"/>
              <a:t>Elevator model</a:t>
            </a:r>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wider the bottom, it takes longer</a:t>
            </a:r>
            <a:r>
              <a:rPr lang="en-US" baseline="0" dirty="0" smtClean="0"/>
              <a:t> to reach the top.</a:t>
            </a:r>
          </a:p>
          <a:p>
            <a:r>
              <a:rPr lang="en-US" baseline="0" dirty="0" smtClean="0"/>
              <a:t>Elevator model</a:t>
            </a:r>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are going to produce data, in HDF5.</a:t>
            </a:r>
          </a:p>
          <a:p>
            <a:r>
              <a:rPr lang="en-US" dirty="0" smtClean="0"/>
              <a:t>The wider the bottom, it takes longer</a:t>
            </a:r>
            <a:r>
              <a:rPr lang="en-US" baseline="0" dirty="0" smtClean="0"/>
              <a:t> to reach the top.</a:t>
            </a:r>
          </a:p>
          <a:p>
            <a:r>
              <a:rPr lang="en-US" baseline="0" dirty="0" smtClean="0"/>
              <a:t>Elevator model</a:t>
            </a:r>
          </a:p>
          <a:p>
            <a:r>
              <a:rPr lang="en-US" baseline="0" dirty="0" smtClean="0"/>
              <a:t>The HDF Group may help you with CF issues. Suggestions…</a:t>
            </a:r>
          </a:p>
          <a:p>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18</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Make CF-convention consistent.</a:t>
            </a:r>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ICESAT-2 supported. </a:t>
            </a:r>
          </a:p>
          <a:p>
            <a:r>
              <a:rPr lang="en-US" dirty="0" smtClean="0"/>
              <a:t>Data Products Limitation.</a:t>
            </a:r>
          </a:p>
          <a:p>
            <a:r>
              <a:rPr lang="en-US" dirty="0" smtClean="0"/>
              <a:t>Add</a:t>
            </a:r>
            <a:r>
              <a:rPr lang="en-US" baseline="0" dirty="0" smtClean="0"/>
              <a:t> levels of support – web browser.</a:t>
            </a:r>
          </a:p>
          <a:p>
            <a:r>
              <a:rPr lang="en-US" baseline="0" dirty="0" smtClean="0"/>
              <a:t>General HDF5 – what kind of support is needed. ICESat-2</a:t>
            </a:r>
          </a:p>
          <a:p>
            <a:pPr marL="228600" indent="-228600">
              <a:buAutoNum type="arabicParenR"/>
            </a:pPr>
            <a:r>
              <a:rPr lang="en-US" baseline="0" dirty="0" smtClean="0"/>
              <a:t>Not Stable</a:t>
            </a:r>
          </a:p>
          <a:p>
            <a:pPr marL="228600" indent="-228600">
              <a:buNone/>
            </a:pPr>
            <a:r>
              <a:rPr lang="en-US" dirty="0" smtClean="0"/>
              <a:t>2) The nature of data products</a:t>
            </a:r>
          </a:p>
          <a:p>
            <a:pPr marL="228600" indent="-228600">
              <a:buNone/>
            </a:pPr>
            <a:r>
              <a:rPr lang="en-US" dirty="0" smtClean="0"/>
              <a:t>3)</a:t>
            </a:r>
            <a:r>
              <a:rPr lang="en-US" baseline="0" dirty="0" smtClean="0"/>
              <a:t> CF convention (still followed)</a:t>
            </a:r>
          </a:p>
          <a:p>
            <a:pPr marL="228600" indent="-228600">
              <a:buNone/>
            </a:pPr>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28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Correct it to Swath.</a:t>
            </a:r>
          </a:p>
          <a:p>
            <a:r>
              <a:rPr lang="en-US" dirty="0" err="1" smtClean="0"/>
              <a:t>Subsetting</a:t>
            </a:r>
            <a:r>
              <a:rPr lang="en-US" baseline="0" dirty="0" smtClean="0"/>
              <a:t> – Key </a:t>
            </a:r>
            <a:r>
              <a:rPr lang="en-US" baseline="0" dirty="0" err="1" smtClean="0"/>
              <a:t>deom</a:t>
            </a:r>
            <a:r>
              <a:rPr lang="en-US" baseline="0" dirty="0" smtClean="0"/>
              <a:t> – </a:t>
            </a:r>
            <a:r>
              <a:rPr lang="en-US" baseline="0" dirty="0" err="1" smtClean="0"/>
              <a:t>subsetting</a:t>
            </a:r>
            <a:r>
              <a:rPr lang="en-US" baseline="0" dirty="0" smtClean="0"/>
              <a:t> with IDV.</a:t>
            </a:r>
          </a:p>
          <a:p>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35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a:t>
            </a:r>
            <a:r>
              <a:rPr lang="en-US" baseline="0" dirty="0" smtClean="0"/>
              <a:t> limitation merge.</a:t>
            </a:r>
          </a:p>
          <a:p>
            <a:r>
              <a:rPr lang="en-US" dirty="0" smtClean="0"/>
              <a:t>Other</a:t>
            </a:r>
            <a:r>
              <a:rPr lang="en-US" baseline="0" dirty="0" smtClean="0"/>
              <a:t> clients </a:t>
            </a:r>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37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a:t>
            </a:r>
            <a:r>
              <a:rPr lang="en-US" baseline="0" dirty="0" smtClean="0"/>
              <a:t> limitation merge.</a:t>
            </a:r>
          </a:p>
          <a:p>
            <a:r>
              <a:rPr lang="en-US" dirty="0" smtClean="0"/>
              <a:t>Other</a:t>
            </a:r>
            <a:r>
              <a:rPr lang="en-US" baseline="0" dirty="0" smtClean="0"/>
              <a:t> clients </a:t>
            </a:r>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38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a:t>
            </a:r>
            <a:r>
              <a:rPr lang="en-US" baseline="0" dirty="0" smtClean="0"/>
              <a:t> limitation merge.</a:t>
            </a:r>
          </a:p>
          <a:p>
            <a:r>
              <a:rPr lang="en-US" dirty="0" smtClean="0"/>
              <a:t>Other</a:t>
            </a:r>
            <a:r>
              <a:rPr lang="en-US" baseline="0" dirty="0" smtClean="0"/>
              <a:t> clients </a:t>
            </a:r>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39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a:t>
            </a:r>
            <a:r>
              <a:rPr lang="en-US" baseline="0" dirty="0" smtClean="0"/>
              <a:t> limitation merge.</a:t>
            </a:r>
          </a:p>
          <a:p>
            <a:r>
              <a:rPr lang="en-US" dirty="0" smtClean="0"/>
              <a:t>Other</a:t>
            </a:r>
            <a:r>
              <a:rPr lang="en-US" baseline="0" dirty="0" smtClean="0"/>
              <a:t> clients </a:t>
            </a:r>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40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a:t>
            </a:r>
            <a:r>
              <a:rPr lang="en-US" baseline="0" dirty="0" smtClean="0"/>
              <a:t> limitation merge.</a:t>
            </a:r>
          </a:p>
          <a:p>
            <a:r>
              <a:rPr lang="en-US" dirty="0" smtClean="0"/>
              <a:t>Other</a:t>
            </a:r>
            <a:r>
              <a:rPr lang="en-US" baseline="0" dirty="0" smtClean="0"/>
              <a:t> clients </a:t>
            </a:r>
            <a:endParaRPr lang="en-US" dirty="0"/>
          </a:p>
        </p:txBody>
      </p:sp>
      <p:sp>
        <p:nvSpPr>
          <p:cNvPr id="4" name="Slide Number Placeholder 3"/>
          <p:cNvSpPr>
            <a:spLocks noGrp="1"/>
          </p:cNvSpPr>
          <p:nvPr>
            <p:ph type="sldNum" sz="quarter" idx="10"/>
          </p:nvPr>
        </p:nvSpPr>
        <p:spPr/>
        <p:txBody>
          <a:bodyPr/>
          <a:lstStyle/>
          <a:p>
            <a:pPr>
              <a:defRPr/>
            </a:pPr>
            <a:fld id="{D750FA9D-5D4C-4355-81EB-ACFEE544A0F6}" type="slidenum">
              <a:rPr lang="en-US" smtClean="0"/>
              <a:pPr>
                <a:defRPr/>
              </a:pPr>
              <a:t>41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42</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43</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dirty="0" smtClean="0">
                <a:latin typeface="Arial" pitchFamily="34" charset="0"/>
              </a:rPr>
              <a:t>Some MODIS data</a:t>
            </a:r>
            <a:r>
              <a:rPr lang="en-US" baseline="0" dirty="0" smtClean="0">
                <a:latin typeface="Arial" pitchFamily="34" charset="0"/>
              </a:rPr>
              <a:t> products.</a:t>
            </a:r>
          </a:p>
          <a:p>
            <a:endParaRPr lang="en-US" dirty="0"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45</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46</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47</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dirty="0" smtClean="0">
                <a:latin typeface="Arial" pitchFamily="34" charset="0"/>
              </a:rPr>
              <a:t>You can sacrifice.</a:t>
            </a:r>
          </a:p>
          <a:p>
            <a:endParaRPr lang="en-US" dirty="0"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dirty="0" smtClean="0">
                <a:latin typeface="Arial" pitchFamily="34" charset="0"/>
              </a:rPr>
              <a:t>We have summarized the top 7 reasons why some HDF-EOS will fail.</a:t>
            </a:r>
          </a:p>
          <a:p>
            <a:r>
              <a:rPr lang="en-US" dirty="0" smtClean="0">
                <a:latin typeface="Arial" pitchFamily="34" charset="0"/>
              </a:rPr>
              <a:t>We also listed some sample files that will not work with HDF4 handler.</a:t>
            </a:r>
          </a:p>
          <a:p>
            <a:r>
              <a:rPr lang="en-US" dirty="0" smtClean="0">
                <a:latin typeface="Arial" pitchFamily="34" charset="0"/>
              </a:rPr>
              <a:t>Here are screenshots of website.</a:t>
            </a:r>
          </a:p>
          <a:p>
            <a:endParaRPr lang="en-US" dirty="0" smtClean="0">
              <a:latin typeface="Arial" pitchFamily="34" charset="0"/>
            </a:endParaRPr>
          </a:p>
          <a:p>
            <a:r>
              <a:rPr lang="en-US" dirty="0" smtClean="0">
                <a:latin typeface="Arial" pitchFamily="34" charset="0"/>
              </a:rPr>
              <a:t>Make animation – screen shots in between texts.</a:t>
            </a:r>
          </a:p>
          <a:p>
            <a:endParaRPr lang="en-US" dirty="0"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48</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smtClean="0">
                <a:latin typeface="Arial" pitchFamily="34" charset="0"/>
              </a:rPr>
              <a:t>We have summarized the top 7 reasons why some HDF-EOS will fail.</a:t>
            </a:r>
          </a:p>
          <a:p>
            <a:r>
              <a:rPr lang="en-US" smtClean="0">
                <a:latin typeface="Arial" pitchFamily="34" charset="0"/>
              </a:rPr>
              <a:t>We also listed some sample files that will not work with HDF4 handler.</a:t>
            </a:r>
          </a:p>
          <a:p>
            <a:r>
              <a:rPr lang="en-US" smtClean="0">
                <a:latin typeface="Arial" pitchFamily="34" charset="0"/>
              </a:rPr>
              <a:t>Here are screenshots of website.</a:t>
            </a:r>
          </a:p>
          <a:p>
            <a:endParaRPr lang="en-US" smtClean="0">
              <a:latin typeface="Arial" pitchFamily="34" charset="0"/>
            </a:endParaRPr>
          </a:p>
          <a:p>
            <a:r>
              <a:rPr lang="en-US" smtClean="0">
                <a:latin typeface="Arial" pitchFamily="34" charset="0"/>
              </a:rPr>
              <a:t>Make animation – screen shots in between texts.</a:t>
            </a:r>
          </a:p>
          <a:p>
            <a:endParaRPr lang="en-US"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49</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dirty="0" smtClean="0">
                <a:latin typeface="Arial" pitchFamily="34" charset="0"/>
              </a:rPr>
              <a:t>Make animation – screen shots in between texts.</a:t>
            </a:r>
          </a:p>
          <a:p>
            <a:endParaRPr lang="en-US" dirty="0"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50</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dirty="0" smtClean="0">
              <a:latin typeface="Arial" pitchFamily="34" charset="0"/>
            </a:endParaRPr>
          </a:p>
          <a:p>
            <a:endParaRPr lang="en-US" dirty="0" smtClean="0">
              <a:latin typeface="Arial" pitchFamily="34" charset="0"/>
            </a:endParaRPr>
          </a:p>
          <a:p>
            <a:r>
              <a:rPr lang="en-US" dirty="0" smtClean="0">
                <a:latin typeface="Arial" pitchFamily="34" charset="0"/>
              </a:rPr>
              <a:t>Make animation – screen shots in between texts.</a:t>
            </a:r>
          </a:p>
          <a:p>
            <a:endParaRPr lang="en-US" dirty="0"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51</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r>
              <a:rPr lang="en-US" dirty="0" smtClean="0">
                <a:latin typeface="Arial" pitchFamily="34" charset="0"/>
              </a:rPr>
              <a:t>Show MATLAB doesn’t have any limit.</a:t>
            </a:r>
          </a:p>
          <a:p>
            <a:r>
              <a:rPr lang="en-US" dirty="0" smtClean="0">
                <a:latin typeface="Arial" pitchFamily="34" charset="0"/>
              </a:rPr>
              <a:t>Common </a:t>
            </a:r>
            <a:r>
              <a:rPr lang="en-US" dirty="0" err="1" smtClean="0">
                <a:latin typeface="Arial" pitchFamily="34" charset="0"/>
              </a:rPr>
              <a:t>limiation</a:t>
            </a:r>
            <a:r>
              <a:rPr lang="en-US" dirty="0" smtClean="0">
                <a:latin typeface="Arial" pitchFamily="34" charset="0"/>
              </a:rPr>
              <a:t>.</a:t>
            </a:r>
          </a:p>
          <a:p>
            <a:r>
              <a:rPr lang="en-US" dirty="0" smtClean="0">
                <a:latin typeface="Arial" pitchFamily="34" charset="0"/>
              </a:rPr>
              <a:t>This </a:t>
            </a:r>
            <a:r>
              <a:rPr lang="en-US" dirty="0" err="1" smtClean="0">
                <a:latin typeface="Arial" pitchFamily="34" charset="0"/>
              </a:rPr>
              <a:t>limiation</a:t>
            </a:r>
            <a:r>
              <a:rPr lang="en-US" dirty="0" smtClean="0">
                <a:latin typeface="Arial" pitchFamily="34" charset="0"/>
              </a:rPr>
              <a:t> can be </a:t>
            </a:r>
            <a:r>
              <a:rPr lang="en-US" dirty="0" err="1" smtClean="0">
                <a:latin typeface="Arial" pitchFamily="34" charset="0"/>
              </a:rPr>
              <a:t>scarificed</a:t>
            </a:r>
            <a:r>
              <a:rPr lang="en-US" dirty="0" smtClean="0">
                <a:latin typeface="Arial" pitchFamily="34" charset="0"/>
              </a:rPr>
              <a:t>.</a:t>
            </a:r>
          </a:p>
          <a:p>
            <a:r>
              <a:rPr lang="en-US" dirty="0" smtClean="0">
                <a:latin typeface="Arial" pitchFamily="34" charset="0"/>
              </a:rPr>
              <a:t>Powerful users of MATLAB / IDL can visualize.</a:t>
            </a:r>
          </a:p>
          <a:p>
            <a:r>
              <a:rPr lang="en-US" dirty="0" smtClean="0">
                <a:latin typeface="Arial" pitchFamily="34" charset="0"/>
              </a:rPr>
              <a:t>Check name clashing,</a:t>
            </a:r>
            <a:r>
              <a:rPr lang="en-US" baseline="0" dirty="0" smtClean="0">
                <a:latin typeface="Arial" pitchFamily="34" charset="0"/>
              </a:rPr>
              <a:t> removed special characters ---- CF-friendly by default.</a:t>
            </a:r>
          </a:p>
          <a:p>
            <a:r>
              <a:rPr lang="en-US" baseline="0" dirty="0" smtClean="0">
                <a:latin typeface="Arial" pitchFamily="34" charset="0"/>
              </a:rPr>
              <a:t>If data products are good for CF-compliant, things will work immediately.</a:t>
            </a:r>
          </a:p>
          <a:p>
            <a:endParaRPr lang="en-US" baseline="0" dirty="0" smtClean="0">
              <a:latin typeface="Arial" pitchFamily="34" charset="0"/>
            </a:endParaRPr>
          </a:p>
          <a:p>
            <a:endParaRPr lang="en-US" dirty="0"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9F592A46-D739-4815-8638-B2996CD0CCAF}" type="slidenum">
              <a:rPr lang="en-US" smtClean="0"/>
              <a:pPr>
                <a:defRPr/>
              </a:pPr>
              <a:t>52</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53</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dirty="0" smtClean="0">
                <a:latin typeface="Arial" pitchFamily="34" charset="0"/>
              </a:rPr>
              <a:t>Show</a:t>
            </a:r>
            <a:r>
              <a:rPr lang="en-US" baseline="0" dirty="0" smtClean="0">
                <a:latin typeface="Arial" pitchFamily="34" charset="0"/>
              </a:rPr>
              <a:t> DDS output on the web browser to indicate NASA’s suggestions.</a:t>
            </a:r>
          </a:p>
          <a:p>
            <a:r>
              <a:rPr lang="en-US" dirty="0" smtClean="0">
                <a:latin typeface="Arial" pitchFamily="34" charset="0"/>
              </a:rPr>
              <a:t>Multiple</a:t>
            </a:r>
            <a:r>
              <a:rPr lang="en-US" baseline="0" dirty="0" smtClean="0">
                <a:latin typeface="Arial" pitchFamily="34" charset="0"/>
              </a:rPr>
              <a:t> grid case… </a:t>
            </a:r>
            <a:r>
              <a:rPr lang="en-US" baseline="0" dirty="0" err="1" smtClean="0">
                <a:latin typeface="Arial" pitchFamily="34" charset="0"/>
              </a:rPr>
              <a:t>long_name</a:t>
            </a:r>
            <a:r>
              <a:rPr lang="en-US" baseline="0" dirty="0" smtClean="0">
                <a:latin typeface="Arial" pitchFamily="34" charset="0"/>
              </a:rPr>
              <a:t> / variable name. IDV name.</a:t>
            </a:r>
          </a:p>
          <a:p>
            <a:r>
              <a:rPr lang="en-US" baseline="0" dirty="0" smtClean="0">
                <a:latin typeface="Arial" pitchFamily="34" charset="0"/>
              </a:rPr>
              <a:t>Major </a:t>
            </a:r>
            <a:r>
              <a:rPr lang="en-US" baseline="0" dirty="0" err="1" smtClean="0">
                <a:latin typeface="Arial" pitchFamily="34" charset="0"/>
              </a:rPr>
              <a:t>SeaWiFS</a:t>
            </a:r>
            <a:r>
              <a:rPr lang="en-US" baseline="0" dirty="0" smtClean="0">
                <a:latin typeface="Arial" pitchFamily="34" charset="0"/>
              </a:rPr>
              <a:t>.</a:t>
            </a:r>
            <a:endParaRPr lang="en-US" baseline="0" smtClean="0">
              <a:latin typeface="Arial" pitchFamily="34" charset="0"/>
            </a:endParaRPr>
          </a:p>
          <a:p>
            <a:endParaRPr lang="en-US" baseline="0"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dirty="0" smtClean="0">
                <a:latin typeface="Arial" pitchFamily="34" charset="0"/>
              </a:rPr>
              <a:t>We have summarized the top 7 reasons why some HDF-EOS will fail.</a:t>
            </a:r>
          </a:p>
          <a:p>
            <a:r>
              <a:rPr lang="en-US" dirty="0" smtClean="0">
                <a:latin typeface="Arial" pitchFamily="34" charset="0"/>
              </a:rPr>
              <a:t>We also listed some sample files that will not work with HDF4 handler.</a:t>
            </a:r>
          </a:p>
          <a:p>
            <a:r>
              <a:rPr lang="en-US" dirty="0" smtClean="0">
                <a:latin typeface="Arial" pitchFamily="34" charset="0"/>
              </a:rPr>
              <a:t>Here are screenshots of website.</a:t>
            </a:r>
          </a:p>
          <a:p>
            <a:endParaRPr lang="en-US" dirty="0" smtClean="0">
              <a:latin typeface="Arial" pitchFamily="34" charset="0"/>
            </a:endParaRPr>
          </a:p>
          <a:p>
            <a:r>
              <a:rPr lang="en-US" dirty="0" smtClean="0">
                <a:latin typeface="Arial" pitchFamily="34" charset="0"/>
              </a:rPr>
              <a:t>Make animation – screen shots in between texts.</a:t>
            </a:r>
          </a:p>
          <a:p>
            <a:endParaRPr lang="en-US" dirty="0"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54</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smtClean="0">
                <a:latin typeface="Arial" pitchFamily="34" charset="0"/>
              </a:rPr>
              <a:t>We have summarized the top 7 reasons why some HDF-EOS will fail.</a:t>
            </a:r>
          </a:p>
          <a:p>
            <a:r>
              <a:rPr lang="en-US" smtClean="0">
                <a:latin typeface="Arial" pitchFamily="34" charset="0"/>
              </a:rPr>
              <a:t>We also listed some sample files that will not work with HDF4 handler.</a:t>
            </a:r>
          </a:p>
          <a:p>
            <a:r>
              <a:rPr lang="en-US" smtClean="0">
                <a:latin typeface="Arial" pitchFamily="34" charset="0"/>
              </a:rPr>
              <a:t>Here are screenshots of website.</a:t>
            </a:r>
          </a:p>
          <a:p>
            <a:endParaRPr lang="en-US" smtClean="0">
              <a:latin typeface="Arial" pitchFamily="34" charset="0"/>
            </a:endParaRPr>
          </a:p>
          <a:p>
            <a:r>
              <a:rPr lang="en-US" smtClean="0">
                <a:latin typeface="Arial" pitchFamily="34" charset="0"/>
              </a:rPr>
              <a:t>Make animation – screen shots in between texts.</a:t>
            </a:r>
          </a:p>
          <a:p>
            <a:endParaRPr lang="en-US"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55</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smtClean="0">
                <a:latin typeface="Arial" pitchFamily="34" charset="0"/>
              </a:rPr>
              <a:t>We have summarized the top 7 reasons why some HDF-EOS will fail.</a:t>
            </a:r>
          </a:p>
          <a:p>
            <a:r>
              <a:rPr lang="en-US" smtClean="0">
                <a:latin typeface="Arial" pitchFamily="34" charset="0"/>
              </a:rPr>
              <a:t>We also listed some sample files that will not work with HDF4 handler.</a:t>
            </a:r>
          </a:p>
          <a:p>
            <a:r>
              <a:rPr lang="en-US" smtClean="0">
                <a:latin typeface="Arial" pitchFamily="34" charset="0"/>
              </a:rPr>
              <a:t>Here are screenshots of website.</a:t>
            </a:r>
          </a:p>
          <a:p>
            <a:endParaRPr lang="en-US" smtClean="0">
              <a:latin typeface="Arial" pitchFamily="34" charset="0"/>
            </a:endParaRPr>
          </a:p>
          <a:p>
            <a:r>
              <a:rPr lang="en-US" smtClean="0">
                <a:latin typeface="Arial" pitchFamily="34" charset="0"/>
              </a:rPr>
              <a:t>Make animation – screen shots in between texts.</a:t>
            </a:r>
          </a:p>
          <a:p>
            <a:endParaRPr lang="en-US"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56</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smtClean="0">
                <a:latin typeface="Arial" pitchFamily="34" charset="0"/>
              </a:rPr>
              <a:t>We have summarized the top 7 reasons why some HDF-EOS will fail.</a:t>
            </a:r>
          </a:p>
          <a:p>
            <a:r>
              <a:rPr lang="en-US" smtClean="0">
                <a:latin typeface="Arial" pitchFamily="34" charset="0"/>
              </a:rPr>
              <a:t>We also listed some sample files that will not work with HDF4 handler.</a:t>
            </a:r>
          </a:p>
          <a:p>
            <a:r>
              <a:rPr lang="en-US" smtClean="0">
                <a:latin typeface="Arial" pitchFamily="34" charset="0"/>
              </a:rPr>
              <a:t>Here are screenshots of website.</a:t>
            </a:r>
          </a:p>
          <a:p>
            <a:endParaRPr lang="en-US" smtClean="0">
              <a:latin typeface="Arial" pitchFamily="34" charset="0"/>
            </a:endParaRPr>
          </a:p>
          <a:p>
            <a:r>
              <a:rPr lang="en-US" smtClean="0">
                <a:latin typeface="Arial" pitchFamily="34" charset="0"/>
              </a:rPr>
              <a:t>Make animation – screen shots in between texts.</a:t>
            </a:r>
          </a:p>
          <a:p>
            <a:endParaRPr lang="en-US"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57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1053"/>
          <p:cNvSpPr txBox="1">
            <a:spLocks noChangeArrowheads="1"/>
          </p:cNvSpPr>
          <p:nvPr userDrawn="1"/>
        </p:nvSpPr>
        <p:spPr bwMode="auto">
          <a:xfrm>
            <a:off x="7239000" y="6629400"/>
            <a:ext cx="1676400" cy="228600"/>
          </a:xfrm>
          <a:prstGeom prst="rect">
            <a:avLst/>
          </a:prstGeom>
          <a:noFill/>
          <a:ln w="9525">
            <a:noFill/>
            <a:miter lim="800000"/>
            <a:headEnd/>
            <a:tailEnd/>
          </a:ln>
          <a:effectLst/>
        </p:spPr>
        <p:txBody>
          <a:bodyPr lIns="91422" tIns="45711" rIns="91422" bIns="45711"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6" name="Picture 1056"/>
          <p:cNvPicPr>
            <a:picLocks noChangeAspect="1" noChangeArrowheads="1"/>
          </p:cNvPicPr>
          <p:nvPr userDrawn="1"/>
        </p:nvPicPr>
        <p:blipFill>
          <a:blip r:embed="rId3"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userDrawn="1"/>
        </p:nvSpPr>
        <p:spPr>
          <a:xfrm>
            <a:off x="1374775" y="239713"/>
            <a:ext cx="1825625" cy="369887"/>
          </a:xfrm>
          <a:prstGeom prst="rect">
            <a:avLst/>
          </a:prstGeom>
          <a:noFill/>
        </p:spPr>
        <p:txBody>
          <a:bodyPr wrap="none" lIns="91422" tIns="45711" rIns="91422" bIns="45711">
            <a:spAutoFit/>
          </a:bodyPr>
          <a:lstStyle/>
          <a:p>
            <a:pPr>
              <a:defRPr/>
            </a:pPr>
            <a:r>
              <a:rPr lang="en-US" sz="1800" dirty="0">
                <a:latin typeface="Arial" pitchFamily="34" charset="0"/>
              </a:rPr>
              <a:t>The HDF 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Arial" pitchFamily="34" charset="0"/>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Arial" pitchFamily="34" charset="0"/>
                <a:cs typeface="Arial" pitchFamily="34" charset="0"/>
              </a:defRPr>
            </a:lvl1pPr>
          </a:lstStyle>
          <a:p>
            <a:r>
              <a:rPr lang="en-US" smtClean="0"/>
              <a:t>Click to edit Master subtitle style</a:t>
            </a:r>
            <a:endParaRPr lang="en-US" dirty="0"/>
          </a:p>
        </p:txBody>
      </p:sp>
      <p:sp>
        <p:nvSpPr>
          <p:cNvPr id="8" name="Rectangle 2064"/>
          <p:cNvSpPr>
            <a:spLocks noGrp="1" noChangeArrowheads="1"/>
          </p:cNvSpPr>
          <p:nvPr>
            <p:ph type="dt" sz="half" idx="10"/>
          </p:nvPr>
        </p:nvSpPr>
        <p:spPr>
          <a:xfrm>
            <a:off x="304800" y="6629400"/>
            <a:ext cx="1981200" cy="228600"/>
          </a:xfrm>
        </p:spPr>
        <p:txBody>
          <a:bodyPr/>
          <a:lstStyle>
            <a:lvl1pPr>
              <a:defRPr b="0">
                <a:latin typeface="Arial" pitchFamily="34" charset="0"/>
                <a:cs typeface="Arial" pitchFamily="34" charset="0"/>
              </a:defRPr>
            </a:lvl1pPr>
          </a:lstStyle>
          <a:p>
            <a:pPr>
              <a:defRPr/>
            </a:pPr>
            <a:r>
              <a:rPr lang="en-US" smtClean="0"/>
              <a:t>April 18, 2012</a:t>
            </a:r>
            <a:endParaRPr lang="en-US" dirty="0"/>
          </a:p>
        </p:txBody>
      </p:sp>
      <p:sp>
        <p:nvSpPr>
          <p:cNvPr id="9" name="Rectangle 2065"/>
          <p:cNvSpPr>
            <a:spLocks noGrp="1" noChangeArrowheads="1"/>
          </p:cNvSpPr>
          <p:nvPr>
            <p:ph type="ftr" sz="quarter" idx="11"/>
          </p:nvPr>
        </p:nvSpPr>
        <p:spPr/>
        <p:txBody>
          <a:bodyPr/>
          <a:lstStyle>
            <a:lvl1pPr>
              <a:defRPr b="0">
                <a:latin typeface="Arial" pitchFamily="34" charset="0"/>
                <a:cs typeface="Arial" pitchFamily="34" charset="0"/>
              </a:defRPr>
            </a:lvl1pPr>
          </a:lstStyle>
          <a:p>
            <a:pPr>
              <a:defRPr/>
            </a:pPr>
            <a:r>
              <a:rPr lang="en-US" smtClean="0"/>
              <a:t>HDF/HDF-EOS Workshop XV</a:t>
            </a:r>
            <a:endParaRPr lang="en-US"/>
          </a:p>
        </p:txBody>
      </p:sp>
      <p:sp>
        <p:nvSpPr>
          <p:cNvPr id="10" name="Rectangle 2066"/>
          <p:cNvSpPr>
            <a:spLocks noGrp="1" noChangeArrowheads="1"/>
          </p:cNvSpPr>
          <p:nvPr>
            <p:ph type="sldNum" sz="quarter" idx="12"/>
          </p:nvPr>
        </p:nvSpPr>
        <p:spPr/>
        <p:txBody>
          <a:bodyPr/>
          <a:lstStyle>
            <a:lvl1pPr>
              <a:defRPr b="0">
                <a:latin typeface="Arial" pitchFamily="34" charset="0"/>
                <a:cs typeface="Arial" pitchFamily="34" charset="0"/>
              </a:defRPr>
            </a:lvl1pPr>
          </a:lstStyle>
          <a:p>
            <a:pPr>
              <a:defRPr/>
            </a:pPr>
            <a:fld id="{3598CA4E-2E45-46D6-A659-60A4BE17AF2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1956B51F-BD74-4588-8622-2926BBD6413D}"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08" indent="0">
              <a:buNone/>
              <a:defRPr sz="1800"/>
            </a:lvl2pPr>
            <a:lvl3pPr marL="914215" indent="0">
              <a:buNone/>
              <a:defRPr sz="1600"/>
            </a:lvl3pPr>
            <a:lvl4pPr marL="1371323" indent="0">
              <a:buNone/>
              <a:defRPr sz="1400"/>
            </a:lvl4pPr>
            <a:lvl5pPr marL="1828431" indent="0">
              <a:buNone/>
              <a:defRPr sz="1400"/>
            </a:lvl5pPr>
            <a:lvl6pPr marL="2285538" indent="0">
              <a:buNone/>
              <a:defRPr sz="1400"/>
            </a:lvl6pPr>
            <a:lvl7pPr marL="2742646" indent="0">
              <a:buNone/>
              <a:defRPr sz="1400"/>
            </a:lvl7pPr>
            <a:lvl8pPr marL="3199754" indent="0">
              <a:buNone/>
              <a:defRPr sz="1400"/>
            </a:lvl8pPr>
            <a:lvl9pPr marL="3656862" indent="0">
              <a:buNone/>
              <a:defRPr sz="1400"/>
            </a:lvl9pPr>
          </a:lstStyle>
          <a:p>
            <a:pPr lvl="0"/>
            <a:r>
              <a:rPr lang="en-US" smtClean="0"/>
              <a:t>Click to edit Master text styles</a:t>
            </a:r>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AD00EEEB-2E2C-4D74-B4C9-3EF7FBE69C0B}"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91DE413D-6C0B-47D3-87E8-2E6D603E981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08" indent="0">
              <a:buNone/>
              <a:defRPr sz="2000" b="1"/>
            </a:lvl2pPr>
            <a:lvl3pPr marL="914215" indent="0">
              <a:buNone/>
              <a:defRPr sz="1800" b="1"/>
            </a:lvl3pPr>
            <a:lvl4pPr marL="1371323" indent="0">
              <a:buNone/>
              <a:defRPr sz="1600" b="1"/>
            </a:lvl4pPr>
            <a:lvl5pPr marL="1828431" indent="0">
              <a:buNone/>
              <a:defRPr sz="1600" b="1"/>
            </a:lvl5pPr>
            <a:lvl6pPr marL="2285538" indent="0">
              <a:buNone/>
              <a:defRPr sz="1600" b="1"/>
            </a:lvl6pPr>
            <a:lvl7pPr marL="2742646" indent="0">
              <a:buNone/>
              <a:defRPr sz="1600" b="1"/>
            </a:lvl7pPr>
            <a:lvl8pPr marL="3199754" indent="0">
              <a:buNone/>
              <a:defRPr sz="1600" b="1"/>
            </a:lvl8pPr>
            <a:lvl9pPr marL="365686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08" indent="0">
              <a:buNone/>
              <a:defRPr sz="2000" b="1"/>
            </a:lvl2pPr>
            <a:lvl3pPr marL="914215" indent="0">
              <a:buNone/>
              <a:defRPr sz="1800" b="1"/>
            </a:lvl3pPr>
            <a:lvl4pPr marL="1371323" indent="0">
              <a:buNone/>
              <a:defRPr sz="1600" b="1"/>
            </a:lvl4pPr>
            <a:lvl5pPr marL="1828431" indent="0">
              <a:buNone/>
              <a:defRPr sz="1600" b="1"/>
            </a:lvl5pPr>
            <a:lvl6pPr marL="2285538" indent="0">
              <a:buNone/>
              <a:defRPr sz="1600" b="1"/>
            </a:lvl6pPr>
            <a:lvl7pPr marL="2742646" indent="0">
              <a:buNone/>
              <a:defRPr sz="1600" b="1"/>
            </a:lvl7pPr>
            <a:lvl8pPr marL="3199754" indent="0">
              <a:buNone/>
              <a:defRPr sz="1600" b="1"/>
            </a:lvl8pPr>
            <a:lvl9pPr marL="365686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8"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9" name="Rectangle 1055"/>
          <p:cNvSpPr>
            <a:spLocks noGrp="1" noChangeArrowheads="1"/>
          </p:cNvSpPr>
          <p:nvPr>
            <p:ph type="sldNum" sz="quarter" idx="12"/>
          </p:nvPr>
        </p:nvSpPr>
        <p:spPr>
          <a:ln/>
        </p:spPr>
        <p:txBody>
          <a:bodyPr/>
          <a:lstStyle>
            <a:lvl1pPr>
              <a:defRPr/>
            </a:lvl1pPr>
          </a:lstStyle>
          <a:p>
            <a:pPr>
              <a:defRPr/>
            </a:pPr>
            <a:fld id="{C395A74F-DF80-4FD9-8B59-4AFF5482B22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4"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5" name="Rectangle 1055"/>
          <p:cNvSpPr>
            <a:spLocks noGrp="1" noChangeArrowheads="1"/>
          </p:cNvSpPr>
          <p:nvPr>
            <p:ph type="sldNum" sz="quarter" idx="12"/>
          </p:nvPr>
        </p:nvSpPr>
        <p:spPr>
          <a:ln/>
        </p:spPr>
        <p:txBody>
          <a:bodyPr/>
          <a:lstStyle>
            <a:lvl1pPr>
              <a:defRPr/>
            </a:lvl1pPr>
          </a:lstStyle>
          <a:p>
            <a:pPr>
              <a:defRPr/>
            </a:pPr>
            <a:fld id="{5D3AD294-6ABE-4BD0-8DDB-2ADCDE5E5EB9}"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3"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4" name="Rectangle 1055"/>
          <p:cNvSpPr>
            <a:spLocks noGrp="1" noChangeArrowheads="1"/>
          </p:cNvSpPr>
          <p:nvPr>
            <p:ph type="sldNum" sz="quarter" idx="12"/>
          </p:nvPr>
        </p:nvSpPr>
        <p:spPr>
          <a:ln/>
        </p:spPr>
        <p:txBody>
          <a:bodyPr/>
          <a:lstStyle>
            <a:lvl1pPr>
              <a:defRPr/>
            </a:lvl1pPr>
          </a:lstStyle>
          <a:p>
            <a:pPr>
              <a:defRPr/>
            </a:pPr>
            <a:fld id="{5F7F7294-9FDC-4AE4-834B-C6BEA198802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08" indent="0">
              <a:buNone/>
              <a:defRPr sz="1200"/>
            </a:lvl2pPr>
            <a:lvl3pPr marL="914215" indent="0">
              <a:buNone/>
              <a:defRPr sz="1000"/>
            </a:lvl3pPr>
            <a:lvl4pPr marL="1371323" indent="0">
              <a:buNone/>
              <a:defRPr sz="900"/>
            </a:lvl4pPr>
            <a:lvl5pPr marL="1828431" indent="0">
              <a:buNone/>
              <a:defRPr sz="900"/>
            </a:lvl5pPr>
            <a:lvl6pPr marL="2285538" indent="0">
              <a:buNone/>
              <a:defRPr sz="900"/>
            </a:lvl6pPr>
            <a:lvl7pPr marL="2742646" indent="0">
              <a:buNone/>
              <a:defRPr sz="900"/>
            </a:lvl7pPr>
            <a:lvl8pPr marL="3199754" indent="0">
              <a:buNone/>
              <a:defRPr sz="900"/>
            </a:lvl8pPr>
            <a:lvl9pPr marL="3656862"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5AB1B344-D4A1-4112-B9C7-287A822F5BA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5" indent="0">
              <a:buNone/>
              <a:defRPr sz="2400"/>
            </a:lvl3pPr>
            <a:lvl4pPr marL="1371323" indent="0">
              <a:buNone/>
              <a:defRPr sz="2000"/>
            </a:lvl4pPr>
            <a:lvl5pPr marL="1828431" indent="0">
              <a:buNone/>
              <a:defRPr sz="2000"/>
            </a:lvl5pPr>
            <a:lvl6pPr marL="2285538" indent="0">
              <a:buNone/>
              <a:defRPr sz="2000"/>
            </a:lvl6pPr>
            <a:lvl7pPr marL="2742646" indent="0">
              <a:buNone/>
              <a:defRPr sz="2000"/>
            </a:lvl7pPr>
            <a:lvl8pPr marL="3199754" indent="0">
              <a:buNone/>
              <a:defRPr sz="2000"/>
            </a:lvl8pPr>
            <a:lvl9pPr marL="3656862"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08" indent="0">
              <a:buNone/>
              <a:defRPr sz="1200"/>
            </a:lvl2pPr>
            <a:lvl3pPr marL="914215" indent="0">
              <a:buNone/>
              <a:defRPr sz="1000"/>
            </a:lvl3pPr>
            <a:lvl4pPr marL="1371323" indent="0">
              <a:buNone/>
              <a:defRPr sz="900"/>
            </a:lvl4pPr>
            <a:lvl5pPr marL="1828431" indent="0">
              <a:buNone/>
              <a:defRPr sz="900"/>
            </a:lvl5pPr>
            <a:lvl6pPr marL="2285538" indent="0">
              <a:buNone/>
              <a:defRPr sz="900"/>
            </a:lvl6pPr>
            <a:lvl7pPr marL="2742646" indent="0">
              <a:buNone/>
              <a:defRPr sz="900"/>
            </a:lvl7pPr>
            <a:lvl8pPr marL="3199754" indent="0">
              <a:buNone/>
              <a:defRPr sz="900"/>
            </a:lvl8pPr>
            <a:lvl9pPr marL="3656862"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133F0BA3-C267-4141-BA9D-985B25C0A5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99B99DA2-526A-4BD2-9F91-EEA82392917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152400"/>
            <a:ext cx="21145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912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E9A62D2B-E862-4220-8987-FED1310A3934}"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April 18,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1C562FD9-258D-4E1C-A2CA-AC4A4C6AC98A}"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jpe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14" cstate="print"/>
          <a:srcRect/>
          <a:stretch>
            <a:fillRect/>
          </a:stretch>
        </p:blipFill>
        <p:spPr bwMode="auto">
          <a:xfrm>
            <a:off x="0" y="0"/>
            <a:ext cx="9144000" cy="6858000"/>
          </a:xfrm>
          <a:prstGeom prst="rect">
            <a:avLst/>
          </a:prstGeom>
          <a:noFill/>
          <a:ln w="9525">
            <a:noFill/>
            <a:miter lim="800000"/>
            <a:headEnd/>
            <a:tailEnd/>
          </a:ln>
        </p:spPr>
      </p:pic>
      <p:sp>
        <p:nvSpPr>
          <p:cNvPr id="102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p:spPr>
        <p:txBody>
          <a:bodyPr vert="horz" wrap="square" lIns="91422" tIns="45711" rIns="91422" bIns="4571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1050" descr="hdf 0line"/>
          <p:cNvPicPr>
            <a:picLocks noChangeArrowheads="1"/>
          </p:cNvPicPr>
          <p:nvPr/>
        </p:nvPicPr>
        <p:blipFill>
          <a:blip r:embed="rId15" cstate="print"/>
          <a:srcRect/>
          <a:stretch>
            <a:fillRect/>
          </a:stretch>
        </p:blipFill>
        <p:spPr bwMode="auto">
          <a:xfrm>
            <a:off x="0" y="762000"/>
            <a:ext cx="9144000" cy="76200"/>
          </a:xfrm>
          <a:prstGeom prst="rect">
            <a:avLst/>
          </a:prstGeom>
          <a:noFill/>
          <a:ln w="9525">
            <a:noFill/>
            <a:miter lim="800000"/>
            <a:headEnd/>
            <a:tailEnd/>
          </a:ln>
        </p:spPr>
      </p:pic>
      <p:sp>
        <p:nvSpPr>
          <p:cNvPr id="1029" name="Rectangle 1026"/>
          <p:cNvSpPr>
            <a:spLocks noGrp="1" noChangeArrowheads="1"/>
          </p:cNvSpPr>
          <p:nvPr>
            <p:ph type="title"/>
          </p:nvPr>
        </p:nvSpPr>
        <p:spPr bwMode="auto">
          <a:xfrm>
            <a:off x="1143000" y="152400"/>
            <a:ext cx="7010400" cy="533400"/>
          </a:xfrm>
          <a:prstGeom prst="rect">
            <a:avLst/>
          </a:prstGeom>
          <a:noFill/>
          <a:ln w="9525">
            <a:noFill/>
            <a:miter lim="800000"/>
            <a:headEnd/>
            <a:tailEnd/>
          </a:ln>
        </p:spPr>
        <p:txBody>
          <a:bodyPr vert="horz" wrap="square" lIns="91422" tIns="45711" rIns="91422" bIns="45711" numCol="1" anchor="b" anchorCtr="0" compatLnSpc="1">
            <a:prstTxWarp prst="textNoShape">
              <a:avLst/>
            </a:prstTxWarp>
          </a:bodyPr>
          <a:lstStyle/>
          <a:p>
            <a:pPr lvl="0"/>
            <a:r>
              <a:rPr lang="en-US" smtClean="0"/>
              <a:t>Click to edit Master title style</a:t>
            </a:r>
          </a:p>
        </p:txBody>
      </p:sp>
      <p:sp>
        <p:nvSpPr>
          <p:cNvPr id="36893" name="Rectangle 1053"/>
          <p:cNvSpPr>
            <a:spLocks noGrp="1" noChangeArrowheads="1"/>
          </p:cNvSpPr>
          <p:nvPr>
            <p:ph type="dt" sz="half" idx="2"/>
          </p:nvPr>
        </p:nvSpPr>
        <p:spPr bwMode="auto">
          <a:xfrm>
            <a:off x="304800" y="6629400"/>
            <a:ext cx="1676400" cy="228600"/>
          </a:xfrm>
          <a:prstGeom prst="rect">
            <a:avLst/>
          </a:prstGeom>
          <a:noFill/>
          <a:ln w="9525">
            <a:noFill/>
            <a:miter lim="800000"/>
            <a:headEnd/>
            <a:tailEnd/>
          </a:ln>
          <a:effectLst/>
        </p:spPr>
        <p:txBody>
          <a:bodyPr vert="horz" wrap="square" lIns="91422" tIns="45711" rIns="91422" bIns="45711" numCol="1" anchor="b" anchorCtr="0" compatLnSpc="1">
            <a:prstTxWarp prst="textNoShape">
              <a:avLst/>
            </a:prstTxWarp>
          </a:bodyPr>
          <a:lstStyle>
            <a:lvl1pPr>
              <a:defRPr sz="1200" b="0">
                <a:solidFill>
                  <a:schemeClr val="bg1"/>
                </a:solidFill>
                <a:latin typeface="Arial" pitchFamily="34" charset="0"/>
                <a:cs typeface="Arial" pitchFamily="34" charset="0"/>
              </a:defRPr>
            </a:lvl1pPr>
          </a:lstStyle>
          <a:p>
            <a:pPr>
              <a:defRPr/>
            </a:pPr>
            <a:r>
              <a:rPr lang="en-US" smtClean="0"/>
              <a:t>April 18, 2012</a:t>
            </a:r>
            <a:endParaRPr lang="en-US" dirty="0"/>
          </a:p>
        </p:txBody>
      </p:sp>
      <p:sp>
        <p:nvSpPr>
          <p:cNvPr id="36894" name="Rectangle 1054"/>
          <p:cNvSpPr>
            <a:spLocks noGrp="1" noChangeArrowheads="1"/>
          </p:cNvSpPr>
          <p:nvPr>
            <p:ph type="ftr" sz="quarter" idx="3"/>
          </p:nvPr>
        </p:nvSpPr>
        <p:spPr bwMode="auto">
          <a:xfrm>
            <a:off x="2286000" y="6629400"/>
            <a:ext cx="3962400" cy="228600"/>
          </a:xfrm>
          <a:prstGeom prst="rect">
            <a:avLst/>
          </a:prstGeom>
          <a:noFill/>
          <a:ln w="9525">
            <a:noFill/>
            <a:miter lim="800000"/>
            <a:headEnd/>
            <a:tailEnd/>
          </a:ln>
          <a:effectLst/>
        </p:spPr>
        <p:txBody>
          <a:bodyPr vert="horz" wrap="square" lIns="91422" tIns="45711" rIns="91422" bIns="45711" numCol="1" anchor="b" anchorCtr="0" compatLnSpc="1">
            <a:prstTxWarp prst="textNoShape">
              <a:avLst/>
            </a:prstTxWarp>
          </a:bodyPr>
          <a:lstStyle>
            <a:lvl1pPr algn="ctr">
              <a:defRPr sz="1200" b="0">
                <a:solidFill>
                  <a:schemeClr val="bg1"/>
                </a:solidFill>
                <a:latin typeface="Arial" pitchFamily="34" charset="0"/>
                <a:cs typeface="Arial" pitchFamily="34" charset="0"/>
              </a:defRPr>
            </a:lvl1pPr>
          </a:lstStyle>
          <a:p>
            <a:pPr>
              <a:defRPr/>
            </a:pPr>
            <a:r>
              <a:rPr lang="en-US" smtClean="0"/>
              <a:t>HDF/HDF-EOS Workshop XV</a:t>
            </a:r>
            <a:endParaRPr lang="en-US"/>
          </a:p>
        </p:txBody>
      </p:sp>
      <p:sp>
        <p:nvSpPr>
          <p:cNvPr id="36895" name="Rectangle 1055"/>
          <p:cNvSpPr>
            <a:spLocks noGrp="1" noChangeArrowheads="1"/>
          </p:cNvSpPr>
          <p:nvPr>
            <p:ph type="sldNum" sz="quarter" idx="4"/>
          </p:nvPr>
        </p:nvSpPr>
        <p:spPr bwMode="auto">
          <a:xfrm>
            <a:off x="6400800" y="6629400"/>
            <a:ext cx="762000" cy="228600"/>
          </a:xfrm>
          <a:prstGeom prst="rect">
            <a:avLst/>
          </a:prstGeom>
          <a:noFill/>
          <a:ln w="9525">
            <a:noFill/>
            <a:miter lim="800000"/>
            <a:headEnd/>
            <a:tailEnd/>
          </a:ln>
          <a:effectLst/>
        </p:spPr>
        <p:txBody>
          <a:bodyPr vert="horz" wrap="square" lIns="91422" tIns="45711" rIns="91422" bIns="45711" numCol="1" anchor="b" anchorCtr="0" compatLnSpc="1">
            <a:prstTxWarp prst="textNoShape">
              <a:avLst/>
            </a:prstTxWarp>
          </a:bodyPr>
          <a:lstStyle>
            <a:lvl1pPr algn="ctr">
              <a:defRPr sz="1200" b="0">
                <a:solidFill>
                  <a:schemeClr val="bg1"/>
                </a:solidFill>
                <a:latin typeface="Arial" pitchFamily="34" charset="0"/>
                <a:cs typeface="Arial" pitchFamily="34" charset="0"/>
              </a:defRPr>
            </a:lvl1pPr>
          </a:lstStyle>
          <a:p>
            <a:pPr>
              <a:defRPr/>
            </a:pPr>
            <a:fld id="{CF9E5DB8-B5CE-4A6A-BAF4-37D9D81D31F9}" type="slidenum">
              <a:rPr lang="en-US"/>
              <a:pPr>
                <a:defRPr/>
              </a:pPr>
              <a:t>‹#›</a:t>
            </a:fld>
            <a:endParaRPr lang="en-US" dirty="0"/>
          </a:p>
        </p:txBody>
      </p:sp>
      <p:sp>
        <p:nvSpPr>
          <p:cNvPr id="11" name="Rectangle 1053"/>
          <p:cNvSpPr txBox="1">
            <a:spLocks noChangeArrowheads="1"/>
          </p:cNvSpPr>
          <p:nvPr/>
        </p:nvSpPr>
        <p:spPr bwMode="auto">
          <a:xfrm>
            <a:off x="7239000" y="6629400"/>
            <a:ext cx="1676400" cy="228600"/>
          </a:xfrm>
          <a:prstGeom prst="rect">
            <a:avLst/>
          </a:prstGeom>
          <a:noFill/>
          <a:ln w="9525">
            <a:noFill/>
            <a:miter lim="800000"/>
            <a:headEnd/>
            <a:tailEnd/>
          </a:ln>
          <a:effectLst/>
        </p:spPr>
        <p:txBody>
          <a:bodyPr lIns="91422" tIns="45711" rIns="91422" bIns="45711"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1034" name="Picture 1056"/>
          <p:cNvPicPr>
            <a:picLocks noChangeAspect="1" noChangeArrowheads="1"/>
          </p:cNvPicPr>
          <p:nvPr/>
        </p:nvPicPr>
        <p:blipFill>
          <a:blip r:embed="rId16" cstate="print"/>
          <a:srcRect/>
          <a:stretch>
            <a:fillRect/>
          </a:stretch>
        </p:blipFill>
        <p:spPr bwMode="auto">
          <a:xfrm>
            <a:off x="404813" y="152400"/>
            <a:ext cx="966787" cy="5159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7"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iming>
    <p:tnLst>
      <p:par>
        <p:cTn xmlns:p14="http://schemas.microsoft.com/office/powerpoint/2010/main" id="1" dur="indefinite" restart="never" nodeType="tmRoot"/>
      </p:par>
    </p:tnLst>
  </p:timing>
  <p:hf hdr="0"/>
  <p:txStyles>
    <p:titleStyle>
      <a:lvl1pPr algn="ctr" rtl="0" eaLnBrk="0" fontAlgn="base" hangingPunct="0">
        <a:spcBef>
          <a:spcPct val="0"/>
        </a:spcBef>
        <a:spcAft>
          <a:spcPct val="0"/>
        </a:spcAft>
        <a:defRPr sz="3200">
          <a:solidFill>
            <a:srgbClr val="000000"/>
          </a:solidFill>
          <a:latin typeface="Arial" pitchFamily="34" charset="0"/>
          <a:ea typeface="+mj-ea"/>
          <a:cs typeface="Arial" pitchFamily="34" charset="0"/>
        </a:defRPr>
      </a:lvl1pPr>
      <a:lvl2pPr algn="ctr" rtl="0" eaLnBrk="0" fontAlgn="base" hangingPunct="0">
        <a:spcBef>
          <a:spcPct val="0"/>
        </a:spcBef>
        <a:spcAft>
          <a:spcPct val="0"/>
        </a:spcAft>
        <a:defRPr sz="3200">
          <a:solidFill>
            <a:srgbClr val="000000"/>
          </a:solidFill>
          <a:latin typeface="Arial" charset="0"/>
          <a:cs typeface="Arial" charset="0"/>
        </a:defRPr>
      </a:lvl2pPr>
      <a:lvl3pPr algn="ctr" rtl="0" eaLnBrk="0" fontAlgn="base" hangingPunct="0">
        <a:spcBef>
          <a:spcPct val="0"/>
        </a:spcBef>
        <a:spcAft>
          <a:spcPct val="0"/>
        </a:spcAft>
        <a:defRPr sz="3200">
          <a:solidFill>
            <a:srgbClr val="000000"/>
          </a:solidFill>
          <a:latin typeface="Arial" charset="0"/>
          <a:cs typeface="Arial" charset="0"/>
        </a:defRPr>
      </a:lvl3pPr>
      <a:lvl4pPr algn="ctr" rtl="0" eaLnBrk="0" fontAlgn="base" hangingPunct="0">
        <a:spcBef>
          <a:spcPct val="0"/>
        </a:spcBef>
        <a:spcAft>
          <a:spcPct val="0"/>
        </a:spcAft>
        <a:defRPr sz="3200">
          <a:solidFill>
            <a:srgbClr val="000000"/>
          </a:solidFill>
          <a:latin typeface="Arial" charset="0"/>
          <a:cs typeface="Arial" charset="0"/>
        </a:defRPr>
      </a:lvl4pPr>
      <a:lvl5pPr algn="ctr" rtl="0" eaLnBrk="0" fontAlgn="base" hangingPunct="0">
        <a:spcBef>
          <a:spcPct val="0"/>
        </a:spcBef>
        <a:spcAft>
          <a:spcPct val="0"/>
        </a:spcAft>
        <a:defRPr sz="3200">
          <a:solidFill>
            <a:srgbClr val="000000"/>
          </a:solidFill>
          <a:latin typeface="Arial" charset="0"/>
          <a:cs typeface="Arial" charset="0"/>
        </a:defRPr>
      </a:lvl5pPr>
      <a:lvl6pPr marL="457108" algn="ctr" rtl="0" eaLnBrk="1" fontAlgn="base" hangingPunct="1">
        <a:spcBef>
          <a:spcPct val="0"/>
        </a:spcBef>
        <a:spcAft>
          <a:spcPct val="0"/>
        </a:spcAft>
        <a:defRPr sz="3600">
          <a:solidFill>
            <a:srgbClr val="000000"/>
          </a:solidFill>
          <a:latin typeface="Garamond" pitchFamily="18" charset="0"/>
        </a:defRPr>
      </a:lvl6pPr>
      <a:lvl7pPr marL="914215" algn="ctr" rtl="0" eaLnBrk="1" fontAlgn="base" hangingPunct="1">
        <a:spcBef>
          <a:spcPct val="0"/>
        </a:spcBef>
        <a:spcAft>
          <a:spcPct val="0"/>
        </a:spcAft>
        <a:defRPr sz="3600">
          <a:solidFill>
            <a:srgbClr val="000000"/>
          </a:solidFill>
          <a:latin typeface="Garamond" pitchFamily="18" charset="0"/>
        </a:defRPr>
      </a:lvl7pPr>
      <a:lvl8pPr marL="1371323" algn="ctr" rtl="0" eaLnBrk="1" fontAlgn="base" hangingPunct="1">
        <a:spcBef>
          <a:spcPct val="0"/>
        </a:spcBef>
        <a:spcAft>
          <a:spcPct val="0"/>
        </a:spcAft>
        <a:defRPr sz="3600">
          <a:solidFill>
            <a:srgbClr val="000000"/>
          </a:solidFill>
          <a:latin typeface="Garamond" pitchFamily="18" charset="0"/>
        </a:defRPr>
      </a:lvl8pPr>
      <a:lvl9pPr marL="1828431" algn="ctr" rtl="0" eaLnBrk="1" fontAlgn="base" hangingPunct="1">
        <a:spcBef>
          <a:spcPct val="0"/>
        </a:spcBef>
        <a:spcAft>
          <a:spcPct val="0"/>
        </a:spcAft>
        <a:defRPr sz="3600">
          <a:solidFill>
            <a:srgbClr val="000000"/>
          </a:solidFill>
          <a:latin typeface="Garamond" pitchFamily="18" charset="0"/>
        </a:defRPr>
      </a:lvl9pPr>
    </p:titleStyle>
    <p:bodyStyle>
      <a:lvl1pPr marL="341313" indent="-341313"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1363" indent="-284163"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1413" indent="-22701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598613" indent="-22701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5813" indent="-22701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092" indent="-228554" algn="l" rtl="0" eaLnBrk="1" fontAlgn="base" hangingPunct="1">
        <a:spcBef>
          <a:spcPct val="20000"/>
        </a:spcBef>
        <a:spcAft>
          <a:spcPct val="0"/>
        </a:spcAft>
        <a:buClr>
          <a:schemeClr val="tx1"/>
        </a:buClr>
        <a:buChar char="•"/>
        <a:defRPr sz="2000">
          <a:solidFill>
            <a:srgbClr val="000000"/>
          </a:solidFill>
          <a:latin typeface="+mn-lt"/>
        </a:defRPr>
      </a:lvl6pPr>
      <a:lvl7pPr marL="2971200" indent="-228554" algn="l" rtl="0" eaLnBrk="1" fontAlgn="base" hangingPunct="1">
        <a:spcBef>
          <a:spcPct val="20000"/>
        </a:spcBef>
        <a:spcAft>
          <a:spcPct val="0"/>
        </a:spcAft>
        <a:buClr>
          <a:schemeClr val="tx1"/>
        </a:buClr>
        <a:buChar char="•"/>
        <a:defRPr sz="2000">
          <a:solidFill>
            <a:srgbClr val="000000"/>
          </a:solidFill>
          <a:latin typeface="+mn-lt"/>
        </a:defRPr>
      </a:lvl7pPr>
      <a:lvl8pPr marL="3428308" indent="-228554" algn="l" rtl="0" eaLnBrk="1" fontAlgn="base" hangingPunct="1">
        <a:spcBef>
          <a:spcPct val="20000"/>
        </a:spcBef>
        <a:spcAft>
          <a:spcPct val="0"/>
        </a:spcAft>
        <a:buClr>
          <a:schemeClr val="tx1"/>
        </a:buClr>
        <a:buChar char="•"/>
        <a:defRPr sz="2000">
          <a:solidFill>
            <a:srgbClr val="000000"/>
          </a:solidFill>
          <a:latin typeface="+mn-lt"/>
        </a:defRPr>
      </a:lvl8pPr>
      <a:lvl9pPr marL="3885416" indent="-228554"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215" rtl="0" eaLnBrk="1" latinLnBrk="0" hangingPunct="1">
        <a:defRPr sz="1800" kern="1200">
          <a:solidFill>
            <a:schemeClr val="tx1"/>
          </a:solidFill>
          <a:latin typeface="+mn-lt"/>
          <a:ea typeface="+mn-ea"/>
          <a:cs typeface="+mn-cs"/>
        </a:defRPr>
      </a:lvl1pPr>
      <a:lvl2pPr marL="457108" algn="l" defTabSz="914215" rtl="0" eaLnBrk="1" latinLnBrk="0" hangingPunct="1">
        <a:defRPr sz="1800" kern="1200">
          <a:solidFill>
            <a:schemeClr val="tx1"/>
          </a:solidFill>
          <a:latin typeface="+mn-lt"/>
          <a:ea typeface="+mn-ea"/>
          <a:cs typeface="+mn-cs"/>
        </a:defRPr>
      </a:lvl2pPr>
      <a:lvl3pPr marL="914215" algn="l" defTabSz="914215" rtl="0" eaLnBrk="1" latinLnBrk="0" hangingPunct="1">
        <a:defRPr sz="1800" kern="1200">
          <a:solidFill>
            <a:schemeClr val="tx1"/>
          </a:solidFill>
          <a:latin typeface="+mn-lt"/>
          <a:ea typeface="+mn-ea"/>
          <a:cs typeface="+mn-cs"/>
        </a:defRPr>
      </a:lvl3pPr>
      <a:lvl4pPr marL="1371323" algn="l" defTabSz="914215" rtl="0" eaLnBrk="1" latinLnBrk="0" hangingPunct="1">
        <a:defRPr sz="1800" kern="1200">
          <a:solidFill>
            <a:schemeClr val="tx1"/>
          </a:solidFill>
          <a:latin typeface="+mn-lt"/>
          <a:ea typeface="+mn-ea"/>
          <a:cs typeface="+mn-cs"/>
        </a:defRPr>
      </a:lvl4pPr>
      <a:lvl5pPr marL="1828431" algn="l" defTabSz="914215" rtl="0" eaLnBrk="1" latinLnBrk="0" hangingPunct="1">
        <a:defRPr sz="1800" kern="1200">
          <a:solidFill>
            <a:schemeClr val="tx1"/>
          </a:solidFill>
          <a:latin typeface="+mn-lt"/>
          <a:ea typeface="+mn-ea"/>
          <a:cs typeface="+mn-cs"/>
        </a:defRPr>
      </a:lvl5pPr>
      <a:lvl6pPr marL="2285538" algn="l" defTabSz="914215" rtl="0" eaLnBrk="1" latinLnBrk="0" hangingPunct="1">
        <a:defRPr sz="1800" kern="1200">
          <a:solidFill>
            <a:schemeClr val="tx1"/>
          </a:solidFill>
          <a:latin typeface="+mn-lt"/>
          <a:ea typeface="+mn-ea"/>
          <a:cs typeface="+mn-cs"/>
        </a:defRPr>
      </a:lvl6pPr>
      <a:lvl7pPr marL="2742646" algn="l" defTabSz="914215" rtl="0" eaLnBrk="1" latinLnBrk="0" hangingPunct="1">
        <a:defRPr sz="1800" kern="1200">
          <a:solidFill>
            <a:schemeClr val="tx1"/>
          </a:solidFill>
          <a:latin typeface="+mn-lt"/>
          <a:ea typeface="+mn-ea"/>
          <a:cs typeface="+mn-cs"/>
        </a:defRPr>
      </a:lvl7pPr>
      <a:lvl8pPr marL="3199754" algn="l" defTabSz="914215" rtl="0" eaLnBrk="1" latinLnBrk="0" hangingPunct="1">
        <a:defRPr sz="1800" kern="1200">
          <a:solidFill>
            <a:schemeClr val="tx1"/>
          </a:solidFill>
          <a:latin typeface="+mn-lt"/>
          <a:ea typeface="+mn-ea"/>
          <a:cs typeface="+mn-cs"/>
        </a:defRPr>
      </a:lvl8pPr>
      <a:lvl9pPr marL="3656862" algn="l" defTabSz="9142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wmf"/><Relationship Id="rId4" Type="http://schemas.openxmlformats.org/officeDocument/2006/relationships/image" Target="../media/image10.png"/><Relationship Id="rId5" Type="http://schemas.openxmlformats.org/officeDocument/2006/relationships/image" Target="../media/image11.wmf"/><Relationship Id="rId6" Type="http://schemas.openxmlformats.org/officeDocument/2006/relationships/image" Target="../media/image12.png"/><Relationship Id="rId7" Type="http://schemas.openxmlformats.org/officeDocument/2006/relationships/image" Target="../media/image13.jpeg"/><Relationship Id="rId8"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9.wmf"/><Relationship Id="rId4" Type="http://schemas.openxmlformats.org/officeDocument/2006/relationships/image" Target="../media/image23.png"/><Relationship Id="rId5" Type="http://schemas.openxmlformats.org/officeDocument/2006/relationships/image" Target="../media/image10.png"/><Relationship Id="rId6" Type="http://schemas.openxmlformats.org/officeDocument/2006/relationships/image" Target="../media/image11.wmf"/><Relationship Id="rId7" Type="http://schemas.openxmlformats.org/officeDocument/2006/relationships/image" Target="../media/image12.png"/><Relationship Id="rId8" Type="http://schemas.openxmlformats.org/officeDocument/2006/relationships/image" Target="../media/image13.jpeg"/><Relationship Id="rId9"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 Id="rId3" Type="http://schemas.openxmlformats.org/officeDocument/2006/relationships/image" Target="../media/image3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 Id="rId3" Type="http://schemas.openxmlformats.org/officeDocument/2006/relationships/image" Target="../media/image38.jpe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jpeg"/><Relationship Id="rId5"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9.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5.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8.jpeg"/></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image" Target="../media/image56.png"/><Relationship Id="rId9"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jpe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9.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065"/>
          <p:cNvSpPr>
            <a:spLocks noGrp="1" noChangeArrowheads="1"/>
          </p:cNvSpPr>
          <p:nvPr>
            <p:ph type="ftr" sz="quarter" idx="11"/>
          </p:nvPr>
        </p:nvSpPr>
        <p:spPr>
          <a:noFill/>
        </p:spPr>
        <p:txBody>
          <a:bodyPr/>
          <a:lstStyle/>
          <a:p>
            <a:r>
              <a:rPr lang="en-US" dirty="0" smtClean="0"/>
              <a:t>HDF/HDF-EOS Workshop XV</a:t>
            </a:r>
          </a:p>
        </p:txBody>
      </p:sp>
      <p:sp>
        <p:nvSpPr>
          <p:cNvPr id="3075" name="Rectangle 2066"/>
          <p:cNvSpPr>
            <a:spLocks noGrp="1" noChangeArrowheads="1"/>
          </p:cNvSpPr>
          <p:nvPr>
            <p:ph type="sldNum" sz="quarter" idx="12"/>
          </p:nvPr>
        </p:nvSpPr>
        <p:spPr>
          <a:noFill/>
        </p:spPr>
        <p:txBody>
          <a:bodyPr/>
          <a:lstStyle/>
          <a:p>
            <a:fld id="{5F9782E6-FDDD-4E7C-AD4A-7060F5DB6A2E}" type="slidenum">
              <a:rPr lang="en-US" smtClean="0"/>
              <a:pPr/>
              <a:t>1</a:t>
            </a:fld>
            <a:endParaRPr lang="en-US" dirty="0" smtClean="0"/>
          </a:p>
        </p:txBody>
      </p:sp>
      <p:sp>
        <p:nvSpPr>
          <p:cNvPr id="3076" name="Rectangle 2"/>
          <p:cNvSpPr>
            <a:spLocks noGrp="1" noChangeArrowheads="1"/>
          </p:cNvSpPr>
          <p:nvPr>
            <p:ph type="ctrTitle"/>
          </p:nvPr>
        </p:nvSpPr>
        <p:spPr/>
        <p:txBody>
          <a:bodyPr/>
          <a:lstStyle/>
          <a:p>
            <a:pPr eaLnBrk="1" hangingPunct="1"/>
            <a:r>
              <a:rPr lang="en-US" sz="4400" dirty="0" smtClean="0"/>
              <a:t>HDF-</a:t>
            </a:r>
            <a:r>
              <a:rPr lang="en-US" sz="4400" dirty="0" err="1" smtClean="0"/>
              <a:t>OPeNDAP</a:t>
            </a:r>
            <a:r>
              <a:rPr lang="en-US" sz="4400" dirty="0" smtClean="0"/>
              <a:t> </a:t>
            </a:r>
            <a:br>
              <a:rPr lang="en-US" sz="4400" dirty="0" smtClean="0"/>
            </a:br>
            <a:r>
              <a:rPr lang="en-US" sz="4400" dirty="0" smtClean="0"/>
              <a:t>Project Update</a:t>
            </a:r>
          </a:p>
        </p:txBody>
      </p:sp>
      <p:sp>
        <p:nvSpPr>
          <p:cNvPr id="3077" name="TextBox 5"/>
          <p:cNvSpPr txBox="1">
            <a:spLocks noChangeArrowheads="1"/>
          </p:cNvSpPr>
          <p:nvPr/>
        </p:nvSpPr>
        <p:spPr bwMode="auto">
          <a:xfrm>
            <a:off x="1104900" y="3886200"/>
            <a:ext cx="6934200" cy="1200310"/>
          </a:xfrm>
          <a:prstGeom prst="rect">
            <a:avLst/>
          </a:prstGeom>
          <a:noFill/>
          <a:ln w="9525">
            <a:noFill/>
            <a:miter lim="800000"/>
            <a:headEnd/>
            <a:tailEnd/>
          </a:ln>
        </p:spPr>
        <p:txBody>
          <a:bodyPr lIns="91422" tIns="45711" rIns="91422" bIns="45711">
            <a:spAutoFit/>
          </a:bodyPr>
          <a:lstStyle/>
          <a:p>
            <a:pPr algn="ctr"/>
            <a:r>
              <a:rPr lang="en-US" dirty="0" smtClean="0">
                <a:latin typeface="Arial (Body)"/>
              </a:rPr>
              <a:t>Joe Lee </a:t>
            </a:r>
            <a:r>
              <a:rPr lang="en-US" dirty="0">
                <a:latin typeface="Arial (Body)"/>
              </a:rPr>
              <a:t>and </a:t>
            </a:r>
            <a:r>
              <a:rPr lang="en-US" dirty="0" smtClean="0">
                <a:latin typeface="Arial (Body)"/>
              </a:rPr>
              <a:t>Kent Yang</a:t>
            </a:r>
          </a:p>
          <a:p>
            <a:pPr algn="ctr"/>
            <a:endParaRPr lang="en-US" i="1" dirty="0">
              <a:latin typeface="Arial (Body)"/>
            </a:endParaRPr>
          </a:p>
          <a:p>
            <a:pPr algn="ctr"/>
            <a:r>
              <a:rPr lang="en-US" dirty="0">
                <a:latin typeface="Arial (Body)"/>
              </a:rPr>
              <a:t>The HDF </a:t>
            </a:r>
            <a:r>
              <a:rPr lang="en-US" dirty="0" smtClean="0">
                <a:latin typeface="Arial (Body)"/>
              </a:rPr>
              <a:t>Group</a:t>
            </a:r>
            <a:endParaRPr lang="en-US" dirty="0">
              <a:latin typeface="Arial (Body)"/>
            </a:endParaRPr>
          </a:p>
        </p:txBody>
      </p:sp>
      <p:sp>
        <p:nvSpPr>
          <p:cNvPr id="3078" name="Date Placeholder 6"/>
          <p:cNvSpPr>
            <a:spLocks noGrp="1"/>
          </p:cNvSpPr>
          <p:nvPr>
            <p:ph type="dt" sz="quarter" idx="10"/>
          </p:nvPr>
        </p:nvSpPr>
        <p:spPr>
          <a:noFill/>
        </p:spPr>
        <p:txBody>
          <a:bodyPr/>
          <a:lstStyle/>
          <a:p>
            <a:r>
              <a:rPr lang="en-US" dirty="0" smtClean="0"/>
              <a:t>April 18, 2012</a:t>
            </a:r>
          </a:p>
        </p:txBody>
      </p:sp>
      <p:pic>
        <p:nvPicPr>
          <p:cNvPr id="7" name="Picture 6" descr="OPeNDAP-meatball.png"/>
          <p:cNvPicPr>
            <a:picLocks noChangeAspect="1"/>
          </p:cNvPicPr>
          <p:nvPr/>
        </p:nvPicPr>
        <p:blipFill>
          <a:blip r:embed="rId3" cstate="print"/>
          <a:stretch>
            <a:fillRect/>
          </a:stretch>
        </p:blipFill>
        <p:spPr>
          <a:xfrm>
            <a:off x="609600" y="4953000"/>
            <a:ext cx="1295660" cy="1295660"/>
          </a:xfrm>
          <a:prstGeom prst="rect">
            <a:avLst/>
          </a:prstGeom>
        </p:spPr>
      </p:pic>
      <p:pic>
        <p:nvPicPr>
          <p:cNvPr id="8" name="Picture 7" descr="windows_update.jpeg"/>
          <p:cNvPicPr>
            <a:picLocks noChangeAspect="1"/>
          </p:cNvPicPr>
          <p:nvPr/>
        </p:nvPicPr>
        <p:blipFill>
          <a:blip r:embed="rId4" cstate="print"/>
          <a:stretch>
            <a:fillRect/>
          </a:stretch>
        </p:blipFill>
        <p:spPr>
          <a:xfrm>
            <a:off x="7620000" y="5105400"/>
            <a:ext cx="1143000" cy="1143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indows_update.jpeg"/>
          <p:cNvPicPr>
            <a:picLocks noChangeAspect="1"/>
          </p:cNvPicPr>
          <p:nvPr/>
        </p:nvPicPr>
        <p:blipFill>
          <a:blip r:embed="rId3" cstate="print"/>
          <a:stretch>
            <a:fillRect/>
          </a:stretch>
        </p:blipFill>
        <p:spPr>
          <a:xfrm>
            <a:off x="6858000" y="2438400"/>
            <a:ext cx="1143000" cy="1143000"/>
          </a:xfrm>
          <a:prstGeom prst="rect">
            <a:avLst/>
          </a:prstGeom>
        </p:spPr>
      </p:pic>
      <p:sp>
        <p:nvSpPr>
          <p:cNvPr id="5122" name="Rectangle 8"/>
          <p:cNvSpPr>
            <a:spLocks noGrp="1" noChangeArrowheads="1"/>
          </p:cNvSpPr>
          <p:nvPr>
            <p:ph type="title"/>
          </p:nvPr>
        </p:nvSpPr>
        <p:spPr/>
        <p:txBody>
          <a:bodyPr/>
          <a:lstStyle/>
          <a:p>
            <a:r>
              <a:rPr lang="en-US" dirty="0" smtClean="0"/>
              <a:t>Outline</a:t>
            </a:r>
          </a:p>
        </p:txBody>
      </p:sp>
      <p:sp>
        <p:nvSpPr>
          <p:cNvPr id="5123" name="Rectangle 9"/>
          <p:cNvSpPr>
            <a:spLocks noGrp="1" noChangeArrowheads="1"/>
          </p:cNvSpPr>
          <p:nvPr>
            <p:ph idx="1"/>
          </p:nvPr>
        </p:nvSpPr>
        <p:spPr>
          <a:xfrm>
            <a:off x="1390650" y="1771650"/>
            <a:ext cx="6362700" cy="3314700"/>
          </a:xfrm>
        </p:spPr>
        <p:txBody>
          <a:bodyPr/>
          <a:lstStyle/>
          <a:p>
            <a:pPr>
              <a:lnSpc>
                <a:spcPct val="150000"/>
              </a:lnSpc>
              <a:buNone/>
            </a:pPr>
            <a:r>
              <a:rPr lang="en-US" dirty="0" smtClean="0"/>
              <a:t>Introduction to </a:t>
            </a:r>
            <a:r>
              <a:rPr lang="en-US" dirty="0" err="1" smtClean="0"/>
              <a:t>OPeNDAP</a:t>
            </a:r>
            <a:endParaRPr lang="en-US" dirty="0" smtClean="0"/>
          </a:p>
          <a:p>
            <a:pPr>
              <a:lnSpc>
                <a:spcPct val="150000"/>
              </a:lnSpc>
              <a:buNone/>
            </a:pPr>
            <a:r>
              <a:rPr lang="en-US" sz="4400" dirty="0" smtClean="0"/>
              <a:t>HDF5 Handler Update</a:t>
            </a:r>
          </a:p>
          <a:p>
            <a:pPr>
              <a:lnSpc>
                <a:spcPct val="150000"/>
              </a:lnSpc>
              <a:buNone/>
            </a:pPr>
            <a:r>
              <a:rPr lang="en-US" sz="3200" dirty="0" smtClean="0"/>
              <a:t>HDF4 Handler Update</a:t>
            </a:r>
          </a:p>
          <a:p>
            <a:pPr>
              <a:lnSpc>
                <a:spcPct val="150000"/>
              </a:lnSpc>
              <a:buNone/>
            </a:pPr>
            <a:r>
              <a:rPr lang="en-US" sz="2800" dirty="0" smtClean="0"/>
              <a:t>Live Demo</a:t>
            </a:r>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2</a:t>
            </a:fld>
            <a:endParaRPr lang="en-US" smtClean="0"/>
          </a:p>
        </p:txBody>
      </p:sp>
      <p:sp>
        <p:nvSpPr>
          <p:cNvPr id="5126" name="Date Placeholder 5"/>
          <p:cNvSpPr>
            <a:spLocks noGrp="1"/>
          </p:cNvSpPr>
          <p:nvPr>
            <p:ph type="dt" sz="quarter" idx="10"/>
          </p:nvPr>
        </p:nvSpPr>
        <p:spPr>
          <a:noFill/>
        </p:spPr>
        <p:txBody>
          <a:bodyPr/>
          <a:lstStyle/>
          <a:p>
            <a:r>
              <a:rPr lang="en-US" smtClean="0"/>
              <a:t>April 18, 2012</a:t>
            </a:r>
          </a:p>
        </p:txBody>
      </p:sp>
      <p:pic>
        <p:nvPicPr>
          <p:cNvPr id="8" name="Picture 7" descr="apple_update.jpeg"/>
          <p:cNvPicPr>
            <a:picLocks noChangeAspect="1"/>
          </p:cNvPicPr>
          <p:nvPr/>
        </p:nvPicPr>
        <p:blipFill>
          <a:blip r:embed="rId4" cstate="print"/>
          <a:stretch>
            <a:fillRect/>
          </a:stretch>
        </p:blipFill>
        <p:spPr>
          <a:xfrm>
            <a:off x="5486400" y="3733800"/>
            <a:ext cx="533400" cy="533400"/>
          </a:xfrm>
          <a:prstGeom prst="rect">
            <a:avLst/>
          </a:prstGeom>
        </p:spPr>
      </p:pic>
      <p:pic>
        <p:nvPicPr>
          <p:cNvPr id="9" name="Picture 8" descr="hands_dirty.jpeg"/>
          <p:cNvPicPr>
            <a:picLocks noChangeAspect="1"/>
          </p:cNvPicPr>
          <p:nvPr/>
        </p:nvPicPr>
        <p:blipFill>
          <a:blip r:embed="rId5" cstate="print"/>
          <a:stretch>
            <a:fillRect/>
          </a:stretch>
        </p:blipFill>
        <p:spPr>
          <a:xfrm>
            <a:off x="3352801" y="4495800"/>
            <a:ext cx="1113312" cy="762000"/>
          </a:xfrm>
          <a:prstGeom prst="rect">
            <a:avLst/>
          </a:prstGeom>
        </p:spPr>
      </p:pic>
      <p:pic>
        <p:nvPicPr>
          <p:cNvPr id="10" name="Picture 9" descr="OPeNDAP-meatball.png"/>
          <p:cNvPicPr>
            <a:picLocks noChangeAspect="1"/>
          </p:cNvPicPr>
          <p:nvPr/>
        </p:nvPicPr>
        <p:blipFill>
          <a:blip r:embed="rId6" cstate="print"/>
          <a:stretch>
            <a:fillRect/>
          </a:stretch>
        </p:blipFill>
        <p:spPr>
          <a:xfrm>
            <a:off x="5943600" y="1752600"/>
            <a:ext cx="533400" cy="533400"/>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dirty="0" smtClean="0"/>
              <a:t>Introduction to </a:t>
            </a:r>
            <a:r>
              <a:rPr lang="en-US" dirty="0" err="1" smtClean="0"/>
              <a:t>OPeNDAP</a:t>
            </a:r>
            <a:endParaRPr lang="en-US" dirty="0" smtClean="0"/>
          </a:p>
        </p:txBody>
      </p:sp>
      <p:sp>
        <p:nvSpPr>
          <p:cNvPr id="5123" name="Rectangle 9"/>
          <p:cNvSpPr>
            <a:spLocks noGrp="1" noChangeArrowheads="1"/>
          </p:cNvSpPr>
          <p:nvPr>
            <p:ph idx="1"/>
          </p:nvPr>
        </p:nvSpPr>
        <p:spPr>
          <a:xfrm>
            <a:off x="1452563" y="2065735"/>
            <a:ext cx="6238875" cy="2726531"/>
          </a:xfrm>
        </p:spPr>
        <p:txBody>
          <a:bodyPr/>
          <a:lstStyle/>
          <a:p>
            <a:pPr>
              <a:lnSpc>
                <a:spcPct val="150000"/>
              </a:lnSpc>
              <a:buNone/>
            </a:pPr>
            <a:r>
              <a:rPr lang="en-US" sz="2800" dirty="0" smtClean="0"/>
              <a:t>Goal: </a:t>
            </a:r>
            <a:r>
              <a:rPr lang="en-US" sz="2800" b="1" dirty="0" smtClean="0"/>
              <a:t>Background</a:t>
            </a:r>
            <a:r>
              <a:rPr lang="en-US" sz="2800" dirty="0" smtClean="0"/>
              <a:t> on Update</a:t>
            </a:r>
          </a:p>
          <a:p>
            <a:pPr>
              <a:lnSpc>
                <a:spcPct val="150000"/>
              </a:lnSpc>
            </a:pPr>
            <a:r>
              <a:rPr lang="en-US" sz="2800" dirty="0" smtClean="0"/>
              <a:t>Why </a:t>
            </a:r>
            <a:r>
              <a:rPr lang="en-US" sz="2800" b="1" dirty="0" err="1" smtClean="0"/>
              <a:t>OPeNDAP</a:t>
            </a:r>
            <a:r>
              <a:rPr lang="en-US" sz="2800" dirty="0" smtClean="0"/>
              <a:t>?</a:t>
            </a:r>
            <a:endParaRPr lang="en-US" sz="2600" dirty="0" smtClean="0"/>
          </a:p>
          <a:p>
            <a:pPr>
              <a:lnSpc>
                <a:spcPct val="150000"/>
              </a:lnSpc>
            </a:pPr>
            <a:r>
              <a:rPr lang="en-US" sz="2800" dirty="0" smtClean="0"/>
              <a:t>What is </a:t>
            </a:r>
            <a:r>
              <a:rPr lang="en-US" sz="2800" b="1" dirty="0" smtClean="0"/>
              <a:t>HDF Handler</a:t>
            </a:r>
            <a:r>
              <a:rPr lang="en-US" sz="2800" dirty="0" smtClean="0"/>
              <a:t>?</a:t>
            </a:r>
          </a:p>
          <a:p>
            <a:pPr>
              <a:lnSpc>
                <a:spcPct val="150000"/>
              </a:lnSpc>
            </a:pPr>
            <a:r>
              <a:rPr lang="en-US" sz="2800" dirty="0" smtClean="0"/>
              <a:t>How important </a:t>
            </a:r>
            <a:r>
              <a:rPr lang="en-US" sz="2800" b="1" dirty="0" smtClean="0"/>
              <a:t>CF conventions</a:t>
            </a:r>
            <a:r>
              <a:rPr lang="en-US" sz="2800" dirty="0" smtClean="0"/>
              <a:t>?</a:t>
            </a:r>
          </a:p>
        </p:txBody>
      </p:sp>
      <p:sp>
        <p:nvSpPr>
          <p:cNvPr id="5126" name="Date Placeholder 5"/>
          <p:cNvSpPr>
            <a:spLocks noGrp="1"/>
          </p:cNvSpPr>
          <p:nvPr>
            <p:ph type="dt" sz="half" idx="10"/>
          </p:nvPr>
        </p:nvSpPr>
        <p:spPr>
          <a:noFill/>
        </p:spPr>
        <p:txBody>
          <a:bodyPr/>
          <a:lstStyle/>
          <a:p>
            <a:r>
              <a:rPr lang="en-US" smtClean="0"/>
              <a:t>April 18, 2012</a:t>
            </a:r>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3</a:t>
            </a:fld>
            <a:endParaRPr lang="en-US" smtClean="0"/>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Access HDF via FTP</a:t>
            </a:r>
          </a:p>
        </p:txBody>
      </p:sp>
      <p:sp>
        <p:nvSpPr>
          <p:cNvPr id="6147" name="Footer Placeholder 4"/>
          <p:cNvSpPr>
            <a:spLocks noGrp="1"/>
          </p:cNvSpPr>
          <p:nvPr>
            <p:ph type="ftr" sz="quarter" idx="11"/>
          </p:nvPr>
        </p:nvSpPr>
        <p:spPr>
          <a:noFill/>
        </p:spPr>
        <p:txBody>
          <a:bodyPr/>
          <a:lstStyle/>
          <a:p>
            <a:r>
              <a:rPr lang="en-US" smtClean="0"/>
              <a:t>HDF/HDF-EOS Workshop XV</a:t>
            </a:r>
          </a:p>
        </p:txBody>
      </p:sp>
      <p:sp>
        <p:nvSpPr>
          <p:cNvPr id="6148" name="Slide Number Placeholder 5"/>
          <p:cNvSpPr>
            <a:spLocks noGrp="1"/>
          </p:cNvSpPr>
          <p:nvPr>
            <p:ph type="sldNum" sz="quarter" idx="12"/>
          </p:nvPr>
        </p:nvSpPr>
        <p:spPr>
          <a:noFill/>
        </p:spPr>
        <p:txBody>
          <a:bodyPr/>
          <a:lstStyle/>
          <a:p>
            <a:fld id="{79F811CD-2FEF-422A-8208-761CE5A3C35F}" type="slidenum">
              <a:rPr lang="en-US" smtClean="0"/>
              <a:pPr/>
              <a:t>4</a:t>
            </a:fld>
            <a:endParaRPr lang="en-US" smtClean="0"/>
          </a:p>
        </p:txBody>
      </p:sp>
      <p:pic>
        <p:nvPicPr>
          <p:cNvPr id="6149" name="Picture 3" descr="C:\Program Files (x86)\Microsoft Office\MEDIA\CAGCAT10\j0292020.wmf"/>
          <p:cNvPicPr>
            <a:picLocks noChangeAspect="1" noChangeArrowheads="1"/>
          </p:cNvPicPr>
          <p:nvPr/>
        </p:nvPicPr>
        <p:blipFill>
          <a:blip r:embed="rId3" cstate="print"/>
          <a:srcRect/>
          <a:stretch>
            <a:fillRect/>
          </a:stretch>
        </p:blipFill>
        <p:spPr bwMode="auto">
          <a:xfrm>
            <a:off x="533400" y="990600"/>
            <a:ext cx="838200" cy="785813"/>
          </a:xfrm>
          <a:prstGeom prst="rect">
            <a:avLst/>
          </a:prstGeom>
          <a:noFill/>
          <a:ln w="9525">
            <a:noFill/>
            <a:miter lim="800000"/>
            <a:headEnd/>
            <a:tailEnd/>
          </a:ln>
        </p:spPr>
      </p:pic>
      <p:sp>
        <p:nvSpPr>
          <p:cNvPr id="6150" name="TextBox 9"/>
          <p:cNvSpPr txBox="1">
            <a:spLocks noChangeArrowheads="1"/>
          </p:cNvSpPr>
          <p:nvPr/>
        </p:nvSpPr>
        <p:spPr bwMode="auto">
          <a:xfrm>
            <a:off x="457200" y="1752600"/>
            <a:ext cx="989013" cy="461963"/>
          </a:xfrm>
          <a:prstGeom prst="rect">
            <a:avLst/>
          </a:prstGeom>
          <a:noFill/>
          <a:ln w="9525">
            <a:noFill/>
            <a:miter lim="800000"/>
            <a:headEnd/>
            <a:tailEnd/>
          </a:ln>
        </p:spPr>
        <p:txBody>
          <a:bodyPr wrap="none">
            <a:spAutoFit/>
          </a:bodyPr>
          <a:lstStyle/>
          <a:p>
            <a:r>
              <a:rPr lang="en-US">
                <a:latin typeface="Arial" pitchFamily="34" charset="0"/>
              </a:rPr>
              <a:t>Users</a:t>
            </a:r>
          </a:p>
        </p:txBody>
      </p:sp>
      <p:sp>
        <p:nvSpPr>
          <p:cNvPr id="6151" name="TextBox 10"/>
          <p:cNvSpPr txBox="1">
            <a:spLocks noChangeArrowheads="1"/>
          </p:cNvSpPr>
          <p:nvPr/>
        </p:nvSpPr>
        <p:spPr bwMode="auto">
          <a:xfrm>
            <a:off x="2171700" y="5268913"/>
            <a:ext cx="1127125" cy="830262"/>
          </a:xfrm>
          <a:prstGeom prst="rect">
            <a:avLst/>
          </a:prstGeom>
          <a:noFill/>
          <a:ln w="9525">
            <a:noFill/>
            <a:miter lim="800000"/>
            <a:headEnd/>
            <a:tailEnd/>
          </a:ln>
        </p:spPr>
        <p:txBody>
          <a:bodyPr wrap="none">
            <a:spAutoFit/>
          </a:bodyPr>
          <a:lstStyle/>
          <a:p>
            <a:r>
              <a:rPr lang="en-US">
                <a:latin typeface="Arial" pitchFamily="34" charset="0"/>
              </a:rPr>
              <a:t>FTP </a:t>
            </a:r>
          </a:p>
          <a:p>
            <a:r>
              <a:rPr lang="en-US">
                <a:latin typeface="Arial" pitchFamily="34" charset="0"/>
              </a:rPr>
              <a:t>Clients</a:t>
            </a:r>
          </a:p>
        </p:txBody>
      </p:sp>
      <p:sp>
        <p:nvSpPr>
          <p:cNvPr id="12" name="TextBox 11"/>
          <p:cNvSpPr txBox="1"/>
          <p:nvPr/>
        </p:nvSpPr>
        <p:spPr>
          <a:xfrm>
            <a:off x="631825" y="3576638"/>
            <a:ext cx="663575" cy="461962"/>
          </a:xfrm>
          <a:prstGeom prst="rect">
            <a:avLst/>
          </a:prstGeom>
          <a:noFill/>
        </p:spPr>
        <p:txBody>
          <a:bodyPr wrap="none">
            <a:spAutoFit/>
          </a:bodyPr>
          <a:lstStyle/>
          <a:p>
            <a:pPr>
              <a:defRPr/>
            </a:pPr>
            <a:r>
              <a:rPr lang="en-US" dirty="0">
                <a:solidFill>
                  <a:schemeClr val="tx2">
                    <a:lumMod val="75000"/>
                  </a:schemeClr>
                </a:solidFill>
                <a:latin typeface="Arial" pitchFamily="34" charset="0"/>
              </a:rPr>
              <a:t>IDL</a:t>
            </a:r>
          </a:p>
        </p:txBody>
      </p:sp>
      <p:sp>
        <p:nvSpPr>
          <p:cNvPr id="6153" name="TextBox 12"/>
          <p:cNvSpPr txBox="1">
            <a:spLocks noChangeArrowheads="1"/>
          </p:cNvSpPr>
          <p:nvPr/>
        </p:nvSpPr>
        <p:spPr bwMode="auto">
          <a:xfrm>
            <a:off x="4953000" y="5268913"/>
            <a:ext cx="1246188" cy="830262"/>
          </a:xfrm>
          <a:prstGeom prst="rect">
            <a:avLst/>
          </a:prstGeom>
          <a:noFill/>
          <a:ln w="9525">
            <a:noFill/>
            <a:miter lim="800000"/>
            <a:headEnd/>
            <a:tailEnd/>
          </a:ln>
        </p:spPr>
        <p:txBody>
          <a:bodyPr wrap="none">
            <a:spAutoFit/>
          </a:bodyPr>
          <a:lstStyle/>
          <a:p>
            <a:r>
              <a:rPr lang="en-US">
                <a:latin typeface="Arial" pitchFamily="34" charset="0"/>
              </a:rPr>
              <a:t>FTP </a:t>
            </a:r>
          </a:p>
          <a:p>
            <a:r>
              <a:rPr lang="en-US">
                <a:latin typeface="Arial" pitchFamily="34" charset="0"/>
              </a:rPr>
              <a:t>Servers</a:t>
            </a:r>
          </a:p>
        </p:txBody>
      </p:sp>
      <p:sp>
        <p:nvSpPr>
          <p:cNvPr id="6154" name="TextBox 13"/>
          <p:cNvSpPr txBox="1">
            <a:spLocks noChangeArrowheads="1"/>
          </p:cNvSpPr>
          <p:nvPr/>
        </p:nvSpPr>
        <p:spPr bwMode="auto">
          <a:xfrm>
            <a:off x="7086600" y="5268913"/>
            <a:ext cx="1600200" cy="461661"/>
          </a:xfrm>
          <a:prstGeom prst="rect">
            <a:avLst/>
          </a:prstGeom>
          <a:noFill/>
          <a:ln w="9525">
            <a:noFill/>
            <a:miter lim="800000"/>
            <a:headEnd/>
            <a:tailEnd/>
          </a:ln>
        </p:spPr>
        <p:txBody>
          <a:bodyPr lIns="91435" tIns="45718" rIns="91435" bIns="45718">
            <a:spAutoFit/>
          </a:bodyPr>
          <a:lstStyle/>
          <a:p>
            <a:r>
              <a:rPr lang="en-US" dirty="0" smtClean="0">
                <a:latin typeface="Arial" pitchFamily="34" charset="0"/>
              </a:rPr>
              <a:t>HDF </a:t>
            </a:r>
            <a:r>
              <a:rPr lang="en-US" dirty="0">
                <a:latin typeface="Arial" pitchFamily="34" charset="0"/>
              </a:rPr>
              <a:t>Files</a:t>
            </a:r>
          </a:p>
        </p:txBody>
      </p:sp>
      <p:pic>
        <p:nvPicPr>
          <p:cNvPr id="6155" name="Picture 19" descr="hdfview.bmp"/>
          <p:cNvPicPr>
            <a:picLocks noChangeAspect="1"/>
          </p:cNvPicPr>
          <p:nvPr/>
        </p:nvPicPr>
        <p:blipFill>
          <a:blip r:embed="rId4" cstate="print"/>
          <a:srcRect/>
          <a:stretch>
            <a:fillRect/>
          </a:stretch>
        </p:blipFill>
        <p:spPr bwMode="auto">
          <a:xfrm>
            <a:off x="7162800" y="4114800"/>
            <a:ext cx="1371600" cy="1143000"/>
          </a:xfrm>
          <a:prstGeom prst="rect">
            <a:avLst/>
          </a:prstGeom>
          <a:noFill/>
          <a:ln w="9525">
            <a:noFill/>
            <a:miter lim="800000"/>
            <a:headEnd/>
            <a:tailEnd/>
          </a:ln>
        </p:spPr>
      </p:pic>
      <p:sp>
        <p:nvSpPr>
          <p:cNvPr id="17" name="TextBox 16"/>
          <p:cNvSpPr txBox="1"/>
          <p:nvPr/>
        </p:nvSpPr>
        <p:spPr>
          <a:xfrm>
            <a:off x="7118350" y="3748088"/>
            <a:ext cx="1568450" cy="461962"/>
          </a:xfrm>
          <a:prstGeom prst="rect">
            <a:avLst/>
          </a:prstGeom>
          <a:noFill/>
        </p:spPr>
        <p:txBody>
          <a:bodyPr wrap="none">
            <a:spAutoFit/>
          </a:bodyPr>
          <a:lstStyle/>
          <a:p>
            <a:pPr>
              <a:defRPr/>
            </a:pPr>
            <a:r>
              <a:rPr lang="en-US" dirty="0">
                <a:solidFill>
                  <a:schemeClr val="tx2">
                    <a:lumMod val="75000"/>
                  </a:schemeClr>
                </a:solidFill>
                <a:latin typeface="Arial" pitchFamily="34" charset="0"/>
              </a:rPr>
              <a:t>AIRS/OMI</a:t>
            </a:r>
          </a:p>
        </p:txBody>
      </p:sp>
      <p:cxnSp>
        <p:nvCxnSpPr>
          <p:cNvPr id="18" name="Straight Arrow Connector 17"/>
          <p:cNvCxnSpPr/>
          <p:nvPr/>
        </p:nvCxnSpPr>
        <p:spPr>
          <a:xfrm rot="10800000">
            <a:off x="6400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6158" name="TextBox 18"/>
          <p:cNvSpPr txBox="1">
            <a:spLocks noChangeArrowheads="1"/>
          </p:cNvSpPr>
          <p:nvPr/>
        </p:nvSpPr>
        <p:spPr bwMode="auto">
          <a:xfrm>
            <a:off x="4038600" y="4367213"/>
            <a:ext cx="9144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FTP</a:t>
            </a:r>
          </a:p>
        </p:txBody>
      </p:sp>
      <p:sp>
        <p:nvSpPr>
          <p:cNvPr id="20" name="Lightning Bolt 19"/>
          <p:cNvSpPr/>
          <p:nvPr/>
        </p:nvSpPr>
        <p:spPr>
          <a:xfrm>
            <a:off x="7696200" y="2971800"/>
            <a:ext cx="304800" cy="76200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charset="0"/>
            </a:endParaRPr>
          </a:p>
        </p:txBody>
      </p:sp>
      <p:pic>
        <p:nvPicPr>
          <p:cNvPr id="6160" name="Picture 2" descr="C:\Documents and Settings\hyoklee\Local Settings\Temporary Internet Files\Content.IE5\H0QAWWKR\MCj04247700000[1].wmf"/>
          <p:cNvPicPr>
            <a:picLocks noChangeAspect="1" noChangeArrowheads="1"/>
          </p:cNvPicPr>
          <p:nvPr/>
        </p:nvPicPr>
        <p:blipFill>
          <a:blip r:embed="rId5" cstate="print"/>
          <a:srcRect/>
          <a:stretch>
            <a:fillRect/>
          </a:stretch>
        </p:blipFill>
        <p:spPr bwMode="auto">
          <a:xfrm>
            <a:off x="5354638" y="4049713"/>
            <a:ext cx="1122362" cy="1295400"/>
          </a:xfrm>
          <a:prstGeom prst="rect">
            <a:avLst/>
          </a:prstGeom>
          <a:noFill/>
          <a:ln w="9525">
            <a:noFill/>
            <a:miter lim="800000"/>
            <a:headEnd/>
            <a:tailEnd/>
          </a:ln>
        </p:spPr>
      </p:pic>
      <p:pic>
        <p:nvPicPr>
          <p:cNvPr id="6161" name="Picture 3" descr="C:\Documents and Settings\hyoklee\Local Settings\Temporary Internet Files\Content.IE5\H0QAWWKR\MCj04348650000[1].png"/>
          <p:cNvPicPr>
            <a:picLocks noChangeAspect="1" noChangeArrowheads="1"/>
          </p:cNvPicPr>
          <p:nvPr/>
        </p:nvPicPr>
        <p:blipFill>
          <a:blip r:embed="rId6" cstate="print"/>
          <a:srcRect/>
          <a:stretch>
            <a:fillRect/>
          </a:stretch>
        </p:blipFill>
        <p:spPr bwMode="auto">
          <a:xfrm>
            <a:off x="2362200" y="4049713"/>
            <a:ext cx="1219200" cy="1219200"/>
          </a:xfrm>
          <a:prstGeom prst="rect">
            <a:avLst/>
          </a:prstGeom>
          <a:noFill/>
          <a:ln w="9525">
            <a:noFill/>
            <a:miter lim="800000"/>
            <a:headEnd/>
            <a:tailEnd/>
          </a:ln>
        </p:spPr>
      </p:pic>
      <p:cxnSp>
        <p:nvCxnSpPr>
          <p:cNvPr id="23" name="Curved Connector 22"/>
          <p:cNvCxnSpPr/>
          <p:nvPr/>
        </p:nvCxnSpPr>
        <p:spPr>
          <a:xfrm rot="10800000" flipV="1">
            <a:off x="3581400" y="4583113"/>
            <a:ext cx="1600200" cy="457200"/>
          </a:xfrm>
          <a:prstGeom prst="curvedConnector3">
            <a:avLst>
              <a:gd name="adj1" fmla="val 50000"/>
            </a:avLst>
          </a:prstGeom>
          <a:ln w="41275">
            <a:prstDash val="sys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1828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a:off x="838200" y="2208212"/>
            <a:ext cx="304800" cy="1588"/>
          </a:xfrm>
          <a:prstGeom prst="straightConnector1">
            <a:avLst/>
          </a:prstGeom>
          <a:ln w="28575">
            <a:tailEnd type="arrow"/>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pic>
        <p:nvPicPr>
          <p:cNvPr id="6165" name="Picture 24" descr="airs.jpg"/>
          <p:cNvPicPr>
            <a:picLocks noChangeAspect="1"/>
          </p:cNvPicPr>
          <p:nvPr/>
        </p:nvPicPr>
        <p:blipFill>
          <a:blip r:embed="rId7" cstate="print"/>
          <a:srcRect/>
          <a:stretch>
            <a:fillRect/>
          </a:stretch>
        </p:blipFill>
        <p:spPr bwMode="auto">
          <a:xfrm>
            <a:off x="6705600" y="1752600"/>
            <a:ext cx="2057400" cy="1187450"/>
          </a:xfrm>
          <a:prstGeom prst="rect">
            <a:avLst/>
          </a:prstGeom>
          <a:noFill/>
          <a:ln w="9525">
            <a:noFill/>
            <a:miter lim="800000"/>
            <a:headEnd/>
            <a:tailEnd/>
          </a:ln>
        </p:spPr>
      </p:pic>
      <p:pic>
        <p:nvPicPr>
          <p:cNvPr id="6166" name="Picture 19" descr="hdfview.bmp"/>
          <p:cNvPicPr>
            <a:picLocks noChangeAspect="1"/>
          </p:cNvPicPr>
          <p:nvPr/>
        </p:nvPicPr>
        <p:blipFill>
          <a:blip r:embed="rId4" cstate="print"/>
          <a:srcRect/>
          <a:stretch>
            <a:fillRect/>
          </a:stretch>
        </p:blipFill>
        <p:spPr bwMode="auto">
          <a:xfrm>
            <a:off x="304800" y="4267200"/>
            <a:ext cx="1371600" cy="1143000"/>
          </a:xfrm>
          <a:prstGeom prst="rect">
            <a:avLst/>
          </a:prstGeom>
          <a:noFill/>
          <a:ln w="9525">
            <a:noFill/>
            <a:miter lim="800000"/>
            <a:headEnd/>
            <a:tailEnd/>
          </a:ln>
        </p:spPr>
      </p:pic>
      <p:sp>
        <p:nvSpPr>
          <p:cNvPr id="6167" name="TextBox 32"/>
          <p:cNvSpPr txBox="1">
            <a:spLocks noChangeArrowheads="1"/>
          </p:cNvSpPr>
          <p:nvPr/>
        </p:nvSpPr>
        <p:spPr bwMode="auto">
          <a:xfrm>
            <a:off x="152400" y="5334000"/>
            <a:ext cx="1676400" cy="830263"/>
          </a:xfrm>
          <a:prstGeom prst="rect">
            <a:avLst/>
          </a:prstGeom>
          <a:noFill/>
          <a:ln w="9525">
            <a:noFill/>
            <a:miter lim="800000"/>
            <a:headEnd/>
            <a:tailEnd/>
          </a:ln>
        </p:spPr>
        <p:txBody>
          <a:bodyPr lIns="91435" tIns="45718" rIns="91435" bIns="45718">
            <a:spAutoFit/>
          </a:bodyPr>
          <a:lstStyle/>
          <a:p>
            <a:r>
              <a:rPr lang="en-US">
                <a:latin typeface="Arial" pitchFamily="34" charset="0"/>
              </a:rPr>
              <a:t>Local HDF Files</a:t>
            </a:r>
          </a:p>
        </p:txBody>
      </p:sp>
      <p:cxnSp>
        <p:nvCxnSpPr>
          <p:cNvPr id="34" name="Straight Arrow Connector 33"/>
          <p:cNvCxnSpPr/>
          <p:nvPr/>
        </p:nvCxnSpPr>
        <p:spPr>
          <a:xfrm rot="10800000">
            <a:off x="838200" y="4037012"/>
            <a:ext cx="304800" cy="1588"/>
          </a:xfrm>
          <a:prstGeom prst="straightConnector1">
            <a:avLst/>
          </a:prstGeom>
          <a:ln w="28575">
            <a:tailEnd type="arrow"/>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pic>
        <p:nvPicPr>
          <p:cNvPr id="6169" name="Picture 2" descr="C:\Documents and Settings\hyoklee\My Documents\My Pictures\idl.PNG"/>
          <p:cNvPicPr>
            <a:picLocks noChangeAspect="1" noChangeArrowheads="1"/>
          </p:cNvPicPr>
          <p:nvPr/>
        </p:nvPicPr>
        <p:blipFill>
          <a:blip r:embed="rId8" cstate="print"/>
          <a:srcRect/>
          <a:stretch>
            <a:fillRect/>
          </a:stretch>
        </p:blipFill>
        <p:spPr bwMode="auto">
          <a:xfrm>
            <a:off x="228600" y="2514600"/>
            <a:ext cx="1425575" cy="1143000"/>
          </a:xfrm>
          <a:prstGeom prst="rect">
            <a:avLst/>
          </a:prstGeom>
          <a:noFill/>
          <a:ln w="9525">
            <a:noFill/>
            <a:miter lim="800000"/>
            <a:headEnd/>
            <a:tailEnd/>
          </a:ln>
        </p:spPr>
      </p:pic>
      <p:sp>
        <p:nvSpPr>
          <p:cNvPr id="35" name="TextBox 34"/>
          <p:cNvSpPr txBox="1"/>
          <p:nvPr/>
        </p:nvSpPr>
        <p:spPr>
          <a:xfrm>
            <a:off x="6858000" y="1219200"/>
            <a:ext cx="1639888"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Aqua/Aura</a:t>
            </a:r>
          </a:p>
        </p:txBody>
      </p:sp>
      <p:sp>
        <p:nvSpPr>
          <p:cNvPr id="6172" name="Date Placeholder 27"/>
          <p:cNvSpPr>
            <a:spLocks noGrp="1"/>
          </p:cNvSpPr>
          <p:nvPr>
            <p:ph type="dt" sz="quarter" idx="10"/>
          </p:nvPr>
        </p:nvSpPr>
        <p:spPr>
          <a:noFill/>
        </p:spPr>
        <p:txBody>
          <a:bodyPr/>
          <a:lstStyle/>
          <a:p>
            <a:r>
              <a:rPr lang="en-US" smtClean="0"/>
              <a:t>April 18, 2012</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HDFView" descr="local_hdf.bmp" hidden="1"/>
          <p:cNvPicPr>
            <a:picLocks noChangeAspect="1"/>
          </p:cNvPicPr>
          <p:nvPr/>
        </p:nvPicPr>
        <p:blipFill>
          <a:blip r:embed="rId3" cstate="print"/>
          <a:srcRect/>
          <a:stretch>
            <a:fillRect/>
          </a:stretch>
        </p:blipFill>
        <p:spPr bwMode="auto">
          <a:xfrm>
            <a:off x="457200" y="2743200"/>
            <a:ext cx="3478213" cy="3886200"/>
          </a:xfrm>
          <a:prstGeom prst="rect">
            <a:avLst/>
          </a:prstGeom>
          <a:noFill/>
          <a:ln w="9525">
            <a:noFill/>
            <a:miter lim="800000"/>
            <a:headEnd/>
            <a:tailEnd/>
          </a:ln>
        </p:spPr>
      </p:pic>
      <p:sp>
        <p:nvSpPr>
          <p:cNvPr id="7" name="Client Library"/>
          <p:cNvSpPr>
            <a:spLocks noChangeArrowheads="1"/>
          </p:cNvSpPr>
          <p:nvPr/>
        </p:nvSpPr>
        <p:spPr bwMode="auto">
          <a:xfrm>
            <a:off x="457200" y="3962400"/>
            <a:ext cx="2438400" cy="1219200"/>
          </a:xfrm>
          <a:prstGeom prst="rect">
            <a:avLst/>
          </a:prstGeom>
          <a:solidFill>
            <a:srgbClr val="92D050"/>
          </a:solidFill>
          <a:ln w="9525" algn="ctr">
            <a:solidFill>
              <a:schemeClr val="tx1"/>
            </a:solidFill>
            <a:round/>
            <a:headEnd/>
            <a:tailEnd/>
          </a:ln>
        </p:spPr>
        <p:txBody>
          <a:bodyPr lIns="91429" tIns="45714" rIns="91429" bIns="45714"/>
          <a:lstStyle/>
          <a:p>
            <a:pPr algn="ctr" defTabSz="912813"/>
            <a:endParaRPr lang="en-US" dirty="0">
              <a:latin typeface="Arial" pitchFamily="34" charset="0"/>
            </a:endParaRPr>
          </a:p>
          <a:p>
            <a:pPr algn="ctr" defTabSz="912813"/>
            <a:r>
              <a:rPr lang="en-US" dirty="0">
                <a:latin typeface="Arial" pitchFamily="34" charset="0"/>
              </a:rPr>
              <a:t>Client Library</a:t>
            </a:r>
          </a:p>
          <a:p>
            <a:pPr algn="ctr" defTabSz="912813"/>
            <a:r>
              <a:rPr lang="en-US" dirty="0">
                <a:latin typeface="Arial" pitchFamily="34" charset="0"/>
              </a:rPr>
              <a:t>(</a:t>
            </a:r>
            <a:r>
              <a:rPr lang="en-US" dirty="0" err="1">
                <a:latin typeface="Arial" pitchFamily="34" charset="0"/>
              </a:rPr>
              <a:t>libnc_dap</a:t>
            </a:r>
            <a:r>
              <a:rPr lang="en-US" dirty="0">
                <a:latin typeface="Arial" pitchFamily="34" charset="0"/>
              </a:rPr>
              <a:t>)</a:t>
            </a:r>
          </a:p>
        </p:txBody>
      </p:sp>
      <p:sp>
        <p:nvSpPr>
          <p:cNvPr id="4" name="DAP Proctocol"/>
          <p:cNvSpPr>
            <a:spLocks noChangeArrowheads="1"/>
          </p:cNvSpPr>
          <p:nvPr/>
        </p:nvSpPr>
        <p:spPr bwMode="auto">
          <a:xfrm>
            <a:off x="457200" y="5181600"/>
            <a:ext cx="7696200" cy="1066800"/>
          </a:xfrm>
          <a:prstGeom prst="rect">
            <a:avLst/>
          </a:prstGeom>
          <a:solidFill>
            <a:srgbClr val="00B8FF"/>
          </a:solidFill>
          <a:ln w="9525" algn="ctr">
            <a:solidFill>
              <a:schemeClr val="tx1"/>
            </a:solidFill>
            <a:round/>
            <a:headEnd/>
            <a:tailEnd/>
          </a:ln>
        </p:spPr>
        <p:txBody>
          <a:bodyPr lIns="91429" tIns="45714" rIns="91429" bIns="45714"/>
          <a:lstStyle/>
          <a:p>
            <a:pPr defTabSz="912813"/>
            <a:endParaRPr lang="en-US">
              <a:latin typeface="Arial" pitchFamily="34" charset="0"/>
            </a:endParaRPr>
          </a:p>
          <a:p>
            <a:pPr algn="ctr" defTabSz="912813"/>
            <a:r>
              <a:rPr lang="en-US">
                <a:latin typeface="Arial" pitchFamily="34" charset="0"/>
              </a:rPr>
              <a:t>Data Access Protocol (DAP) via Internet</a:t>
            </a:r>
          </a:p>
        </p:txBody>
      </p:sp>
      <p:sp>
        <p:nvSpPr>
          <p:cNvPr id="6" name="Server"/>
          <p:cNvSpPr>
            <a:spLocks noChangeArrowheads="1"/>
          </p:cNvSpPr>
          <p:nvPr/>
        </p:nvSpPr>
        <p:spPr bwMode="auto">
          <a:xfrm>
            <a:off x="5715000" y="3962400"/>
            <a:ext cx="2438400" cy="1219200"/>
          </a:xfrm>
          <a:prstGeom prst="rect">
            <a:avLst/>
          </a:prstGeom>
          <a:solidFill>
            <a:srgbClr val="00B8FF"/>
          </a:solidFill>
          <a:ln w="9525" algn="ctr">
            <a:solidFill>
              <a:schemeClr val="tx1"/>
            </a:solidFill>
            <a:round/>
            <a:headEnd/>
            <a:tailEnd/>
          </a:ln>
        </p:spPr>
        <p:txBody>
          <a:bodyPr lIns="91429" tIns="45714" rIns="91429" bIns="45714"/>
          <a:lstStyle/>
          <a:p>
            <a:pPr algn="ctr" defTabSz="912813"/>
            <a:endParaRPr lang="en-US">
              <a:latin typeface="Arial" pitchFamily="34" charset="0"/>
            </a:endParaRPr>
          </a:p>
          <a:p>
            <a:pPr algn="ctr" defTabSz="912813"/>
            <a:r>
              <a:rPr lang="en-US">
                <a:latin typeface="Arial" pitchFamily="34" charset="0"/>
              </a:rPr>
              <a:t>Server</a:t>
            </a:r>
          </a:p>
          <a:p>
            <a:pPr algn="ctr" defTabSz="912813"/>
            <a:r>
              <a:rPr lang="en-US">
                <a:latin typeface="Arial" pitchFamily="34" charset="0"/>
              </a:rPr>
              <a:t>(Hyrax)</a:t>
            </a:r>
          </a:p>
        </p:txBody>
      </p:sp>
      <p:sp>
        <p:nvSpPr>
          <p:cNvPr id="13" name="Handler"/>
          <p:cNvSpPr>
            <a:spLocks noChangeArrowheads="1"/>
          </p:cNvSpPr>
          <p:nvPr/>
        </p:nvSpPr>
        <p:spPr bwMode="auto">
          <a:xfrm>
            <a:off x="5715000" y="2743200"/>
            <a:ext cx="2438400" cy="1219200"/>
          </a:xfrm>
          <a:prstGeom prst="rect">
            <a:avLst/>
          </a:prstGeom>
          <a:solidFill>
            <a:srgbClr val="92D050"/>
          </a:solidFill>
          <a:ln w="9525" algn="ctr">
            <a:solidFill>
              <a:schemeClr val="tx1"/>
            </a:solidFill>
            <a:round/>
            <a:headEnd/>
            <a:tailEnd/>
          </a:ln>
        </p:spPr>
        <p:txBody>
          <a:bodyPr lIns="91429" tIns="45714" rIns="91429" bIns="45714"/>
          <a:lstStyle/>
          <a:p>
            <a:pPr algn="ctr" defTabSz="912813"/>
            <a:endParaRPr lang="en-US">
              <a:latin typeface="Arial" pitchFamily="34" charset="0"/>
            </a:endParaRPr>
          </a:p>
          <a:p>
            <a:pPr algn="ctr" defTabSz="912813"/>
            <a:r>
              <a:rPr lang="en-US">
                <a:latin typeface="Arial" pitchFamily="34" charset="0"/>
              </a:rPr>
              <a:t>Handler</a:t>
            </a:r>
          </a:p>
          <a:p>
            <a:pPr algn="ctr" defTabSz="912813"/>
            <a:r>
              <a:rPr lang="en-US">
                <a:latin typeface="Arial" pitchFamily="34" charset="0"/>
              </a:rPr>
              <a:t>(hdf4/5_handler)</a:t>
            </a:r>
          </a:p>
        </p:txBody>
      </p:sp>
      <p:sp>
        <p:nvSpPr>
          <p:cNvPr id="7175" name="Data (HDF4)"/>
          <p:cNvSpPr>
            <a:spLocks noChangeArrowheads="1"/>
          </p:cNvSpPr>
          <p:nvPr/>
        </p:nvSpPr>
        <p:spPr bwMode="auto">
          <a:xfrm>
            <a:off x="5715000" y="1524000"/>
            <a:ext cx="2438400" cy="1219200"/>
          </a:xfrm>
          <a:prstGeom prst="rect">
            <a:avLst/>
          </a:prstGeom>
          <a:solidFill>
            <a:srgbClr val="FFFF00"/>
          </a:solidFill>
          <a:ln w="9525" algn="ctr">
            <a:solidFill>
              <a:schemeClr val="tx1"/>
            </a:solidFill>
            <a:round/>
            <a:headEnd/>
            <a:tailEnd/>
          </a:ln>
        </p:spPr>
        <p:txBody>
          <a:bodyPr lIns="91429" tIns="45714" rIns="91429" bIns="45714"/>
          <a:lstStyle/>
          <a:p>
            <a:pPr algn="ctr" defTabSz="912813"/>
            <a:endParaRPr lang="en-US">
              <a:latin typeface="Arial" pitchFamily="34" charset="0"/>
            </a:endParaRPr>
          </a:p>
          <a:p>
            <a:pPr algn="ctr" defTabSz="912813"/>
            <a:r>
              <a:rPr lang="en-US">
                <a:latin typeface="Arial" pitchFamily="34" charset="0"/>
              </a:rPr>
              <a:t>Remote Data</a:t>
            </a:r>
          </a:p>
          <a:p>
            <a:pPr algn="ctr" defTabSz="912813"/>
            <a:r>
              <a:rPr lang="en-US">
                <a:latin typeface="Arial" pitchFamily="34" charset="0"/>
              </a:rPr>
              <a:t>(HDF4/5)</a:t>
            </a:r>
          </a:p>
        </p:txBody>
      </p:sp>
      <p:sp>
        <p:nvSpPr>
          <p:cNvPr id="7176" name="View Data"/>
          <p:cNvSpPr>
            <a:spLocks noChangeArrowheads="1"/>
          </p:cNvSpPr>
          <p:nvPr/>
        </p:nvSpPr>
        <p:spPr bwMode="auto">
          <a:xfrm>
            <a:off x="457200" y="1524000"/>
            <a:ext cx="2438400" cy="1219200"/>
          </a:xfrm>
          <a:prstGeom prst="rect">
            <a:avLst/>
          </a:prstGeom>
          <a:solidFill>
            <a:srgbClr val="FFFF00"/>
          </a:solidFill>
          <a:ln w="9525" algn="ctr">
            <a:solidFill>
              <a:schemeClr val="tx1"/>
            </a:solidFill>
            <a:round/>
            <a:headEnd/>
            <a:tailEnd/>
          </a:ln>
        </p:spPr>
        <p:txBody>
          <a:bodyPr lIns="91429" tIns="45714" rIns="91429" bIns="45714"/>
          <a:lstStyle/>
          <a:p>
            <a:pPr algn="ctr" defTabSz="912813"/>
            <a:endParaRPr lang="en-US">
              <a:latin typeface="Arial" pitchFamily="34" charset="0"/>
            </a:endParaRPr>
          </a:p>
          <a:p>
            <a:pPr algn="ctr" defTabSz="912813"/>
            <a:r>
              <a:rPr lang="en-US">
                <a:latin typeface="Arial" pitchFamily="34" charset="0"/>
              </a:rPr>
              <a:t>View Data </a:t>
            </a:r>
          </a:p>
          <a:p>
            <a:pPr algn="ctr" defTabSz="912813"/>
            <a:r>
              <a:rPr lang="en-US">
                <a:latin typeface="Arial" pitchFamily="34" charset="0"/>
              </a:rPr>
              <a:t>(User)</a:t>
            </a:r>
          </a:p>
        </p:txBody>
      </p:sp>
      <p:sp>
        <p:nvSpPr>
          <p:cNvPr id="27" name="OPeNDAP concept"/>
          <p:cNvSpPr txBox="1">
            <a:spLocks noChangeArrowheads="1"/>
          </p:cNvSpPr>
          <p:nvPr/>
        </p:nvSpPr>
        <p:spPr bwMode="auto">
          <a:xfrm>
            <a:off x="1981200" y="76200"/>
            <a:ext cx="5181600" cy="554038"/>
          </a:xfrm>
          <a:prstGeom prst="rect">
            <a:avLst/>
          </a:prstGeom>
          <a:noFill/>
          <a:ln w="9525">
            <a:noFill/>
            <a:miter lim="800000"/>
            <a:headEnd/>
            <a:tailEnd/>
          </a:ln>
        </p:spPr>
        <p:txBody>
          <a:bodyPr lIns="0" tIns="0" rIns="0" bIns="0">
            <a:spAutoFit/>
          </a:bodyPr>
          <a:lstStyle/>
          <a:p>
            <a:pPr algn="ctr">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GB" sz="3600" dirty="0" err="1">
                <a:latin typeface="Arial" pitchFamily="34" charset="0"/>
              </a:rPr>
              <a:t>OPeNDAP</a:t>
            </a:r>
            <a:r>
              <a:rPr lang="en-GB" sz="3600" dirty="0">
                <a:latin typeface="Arial" pitchFamily="34" charset="0"/>
              </a:rPr>
              <a:t> </a:t>
            </a:r>
            <a:r>
              <a:rPr lang="en-GB" sz="3600" dirty="0" smtClean="0">
                <a:latin typeface="Arial" pitchFamily="34" charset="0"/>
              </a:rPr>
              <a:t>concept</a:t>
            </a:r>
            <a:endParaRPr lang="en-GB" sz="3600" dirty="0">
              <a:latin typeface="Arial" pitchFamily="34" charset="0"/>
            </a:endParaRPr>
          </a:p>
        </p:txBody>
      </p:sp>
      <p:sp>
        <p:nvSpPr>
          <p:cNvPr id="7178" name="Slide Number Placeholder 29"/>
          <p:cNvSpPr>
            <a:spLocks noGrp="1"/>
          </p:cNvSpPr>
          <p:nvPr>
            <p:ph type="sldNum" sz="quarter" idx="12"/>
          </p:nvPr>
        </p:nvSpPr>
        <p:spPr>
          <a:noFill/>
        </p:spPr>
        <p:txBody>
          <a:bodyPr/>
          <a:lstStyle/>
          <a:p>
            <a:fld id="{9781A0BE-9E85-43A4-B94F-6837E349416B}" type="slidenum">
              <a:rPr lang="en-US" smtClean="0"/>
              <a:pPr/>
              <a:t>5</a:t>
            </a:fld>
            <a:endParaRPr lang="en-US" smtClean="0"/>
          </a:p>
        </p:txBody>
      </p:sp>
      <p:sp>
        <p:nvSpPr>
          <p:cNvPr id="17" name="Visualization Tools (gradsdap)"/>
          <p:cNvSpPr/>
          <p:nvPr/>
        </p:nvSpPr>
        <p:spPr bwMode="auto">
          <a:xfrm>
            <a:off x="457200" y="2743200"/>
            <a:ext cx="2438400" cy="1219200"/>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lIns="91429" tIns="45714" rIns="91429" bIns="45714"/>
          <a:lstStyle/>
          <a:p>
            <a:pPr algn="ctr" defTabSz="914293">
              <a:defRPr/>
            </a:pPr>
            <a:r>
              <a:rPr lang="en-US" dirty="0">
                <a:latin typeface="Arial" pitchFamily="34" charset="0"/>
              </a:rPr>
              <a:t>Visualization Tools</a:t>
            </a:r>
          </a:p>
          <a:p>
            <a:pPr algn="ctr" defTabSz="914293">
              <a:defRPr/>
            </a:pPr>
            <a:r>
              <a:rPr lang="en-US" dirty="0">
                <a:latin typeface="Arial" pitchFamily="34" charset="0"/>
              </a:rPr>
              <a:t>(grads</a:t>
            </a:r>
            <a:r>
              <a:rPr lang="en-US" b="1" dirty="0">
                <a:latin typeface="Arial" pitchFamily="34" charset="0"/>
              </a:rPr>
              <a:t>dap</a:t>
            </a:r>
            <a:r>
              <a:rPr lang="en-US" dirty="0">
                <a:latin typeface="Arial" pitchFamily="34" charset="0"/>
              </a:rPr>
              <a:t>)</a:t>
            </a:r>
          </a:p>
        </p:txBody>
      </p:sp>
      <p:sp>
        <p:nvSpPr>
          <p:cNvPr id="19" name="Typical Remote Access"/>
          <p:cNvSpPr txBox="1">
            <a:spLocks noChangeArrowheads="1"/>
          </p:cNvSpPr>
          <p:nvPr/>
        </p:nvSpPr>
        <p:spPr bwMode="auto">
          <a:xfrm>
            <a:off x="1752600" y="131763"/>
            <a:ext cx="6781800" cy="553998"/>
          </a:xfrm>
          <a:prstGeom prst="rect">
            <a:avLst/>
          </a:prstGeom>
          <a:noFill/>
          <a:ln w="9525">
            <a:noFill/>
            <a:miter lim="800000"/>
            <a:headEnd/>
            <a:tailEnd/>
          </a:ln>
        </p:spPr>
        <p:txBody>
          <a:bodyPr wrap="square" lIns="0" tIns="0" rIns="0" bIns="0">
            <a:spAutoFit/>
          </a:bodyPr>
          <a:lstStyle/>
          <a:p>
            <a:pPr algn="ctr">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GB" sz="3600" dirty="0" smtClean="0">
                <a:latin typeface="Arial" pitchFamily="34" charset="0"/>
              </a:rPr>
              <a:t>Typical remote access problem </a:t>
            </a:r>
            <a:endParaRPr lang="en-GB" sz="3600" dirty="0">
              <a:latin typeface="Arial" pitchFamily="34" charset="0"/>
            </a:endParaRPr>
          </a:p>
        </p:txBody>
      </p:sp>
      <p:sp>
        <p:nvSpPr>
          <p:cNvPr id="25" name="FTP Arrow"/>
          <p:cNvSpPr>
            <a:spLocks noChangeArrowheads="1"/>
          </p:cNvSpPr>
          <p:nvPr/>
        </p:nvSpPr>
        <p:spPr bwMode="auto">
          <a:xfrm>
            <a:off x="2895600" y="1600200"/>
            <a:ext cx="2819400" cy="1066800"/>
          </a:xfrm>
          <a:prstGeom prst="leftArrow">
            <a:avLst>
              <a:gd name="adj1" fmla="val 50000"/>
              <a:gd name="adj2" fmla="val 49994"/>
            </a:avLst>
          </a:prstGeom>
          <a:solidFill>
            <a:srgbClr val="FFFF00"/>
          </a:solidFill>
          <a:ln w="9525" algn="ctr">
            <a:solidFill>
              <a:schemeClr val="tx1"/>
            </a:solidFill>
            <a:round/>
            <a:headEnd/>
            <a:tailEnd/>
          </a:ln>
        </p:spPr>
        <p:txBody>
          <a:bodyPr wrap="none" anchor="ctr"/>
          <a:lstStyle/>
          <a:p>
            <a:pPr algn="ctr"/>
            <a:r>
              <a:rPr lang="en-US">
                <a:latin typeface="Arial (Body)"/>
              </a:rPr>
              <a:t>FTP/HTTP</a:t>
            </a:r>
          </a:p>
        </p:txBody>
      </p:sp>
      <p:sp>
        <p:nvSpPr>
          <p:cNvPr id="14" name="Visualization Tools (GrADS)"/>
          <p:cNvSpPr/>
          <p:nvPr/>
        </p:nvSpPr>
        <p:spPr bwMode="auto">
          <a:xfrm>
            <a:off x="457200" y="2743200"/>
            <a:ext cx="2438400" cy="1219200"/>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lIns="91429" tIns="45714" rIns="91429" bIns="45714"/>
          <a:lstStyle/>
          <a:p>
            <a:pPr algn="ctr" defTabSz="914293">
              <a:defRPr/>
            </a:pPr>
            <a:r>
              <a:rPr lang="en-US" dirty="0">
                <a:latin typeface="Arial"/>
                <a:cs typeface="Arial"/>
              </a:rPr>
              <a:t>Visualization tools</a:t>
            </a:r>
          </a:p>
          <a:p>
            <a:pPr algn="ctr" defTabSz="914293">
              <a:defRPr/>
            </a:pPr>
            <a:r>
              <a:rPr lang="en-US" dirty="0">
                <a:latin typeface="Arial"/>
                <a:cs typeface="Arial"/>
              </a:rPr>
              <a:t>(e.g., </a:t>
            </a:r>
            <a:r>
              <a:rPr lang="en-US" dirty="0" err="1" smtClean="0">
                <a:latin typeface="Arial"/>
                <a:cs typeface="Arial"/>
              </a:rPr>
              <a:t>GrADS</a:t>
            </a:r>
            <a:r>
              <a:rPr lang="en-US" dirty="0" smtClean="0">
                <a:latin typeface="Arial"/>
                <a:cs typeface="Arial"/>
              </a:rPr>
              <a:t>)</a:t>
            </a:r>
            <a:endParaRPr lang="en-US" dirty="0">
              <a:latin typeface="Arial"/>
              <a:cs typeface="Arial"/>
            </a:endParaRPr>
          </a:p>
        </p:txBody>
      </p:sp>
      <p:sp>
        <p:nvSpPr>
          <p:cNvPr id="29" name="tiny local"/>
          <p:cNvSpPr>
            <a:spLocks noChangeArrowheads="1"/>
          </p:cNvSpPr>
          <p:nvPr/>
        </p:nvSpPr>
        <p:spPr bwMode="auto">
          <a:xfrm>
            <a:off x="2438400" y="2286000"/>
            <a:ext cx="457200" cy="457200"/>
          </a:xfrm>
          <a:prstGeom prst="rect">
            <a:avLst/>
          </a:prstGeom>
          <a:solidFill>
            <a:srgbClr val="00B0F0"/>
          </a:solidFill>
          <a:ln w="9525" algn="ctr">
            <a:solidFill>
              <a:schemeClr val="tx1"/>
            </a:solidFill>
            <a:round/>
            <a:headEnd/>
            <a:tailEnd/>
          </a:ln>
        </p:spPr>
        <p:txBody>
          <a:bodyPr wrap="none" anchor="ctr"/>
          <a:lstStyle/>
          <a:p>
            <a:endParaRPr lang="en-US"/>
          </a:p>
        </p:txBody>
      </p:sp>
      <p:sp>
        <p:nvSpPr>
          <p:cNvPr id="28" name="tiny source"/>
          <p:cNvSpPr>
            <a:spLocks noChangeArrowheads="1"/>
          </p:cNvSpPr>
          <p:nvPr/>
        </p:nvSpPr>
        <p:spPr bwMode="auto">
          <a:xfrm>
            <a:off x="5715000" y="2286000"/>
            <a:ext cx="457200" cy="457200"/>
          </a:xfrm>
          <a:prstGeom prst="rect">
            <a:avLst/>
          </a:prstGeom>
          <a:solidFill>
            <a:srgbClr val="00B0F0"/>
          </a:solidFill>
          <a:ln w="9525" algn="ctr">
            <a:solidFill>
              <a:schemeClr val="tx1"/>
            </a:solidFill>
            <a:round/>
            <a:headEnd/>
            <a:tailEnd/>
          </a:ln>
        </p:spPr>
        <p:txBody>
          <a:bodyPr wrap="none" anchor="ctr"/>
          <a:lstStyle/>
          <a:p>
            <a:endParaRPr lang="en-US"/>
          </a:p>
        </p:txBody>
      </p:sp>
      <p:sp>
        <p:nvSpPr>
          <p:cNvPr id="24" name="Up Arrow 23"/>
          <p:cNvSpPr>
            <a:spLocks noChangeArrowheads="1"/>
          </p:cNvSpPr>
          <p:nvPr/>
        </p:nvSpPr>
        <p:spPr bwMode="auto">
          <a:xfrm>
            <a:off x="2667000" y="2362200"/>
            <a:ext cx="228600" cy="3200400"/>
          </a:xfrm>
          <a:prstGeom prst="upArrow">
            <a:avLst>
              <a:gd name="adj1" fmla="val 50000"/>
              <a:gd name="adj2" fmla="val 49972"/>
            </a:avLst>
          </a:prstGeom>
          <a:solidFill>
            <a:srgbClr val="00B0F0"/>
          </a:solidFill>
          <a:ln w="9525" algn="ctr">
            <a:solidFill>
              <a:schemeClr val="tx1"/>
            </a:solidFill>
            <a:round/>
            <a:headEnd/>
            <a:tailEnd/>
          </a:ln>
        </p:spPr>
        <p:txBody>
          <a:bodyPr lIns="91429" tIns="45714" rIns="91429" bIns="45714"/>
          <a:lstStyle/>
          <a:p>
            <a:pPr defTabSz="912813"/>
            <a:endParaRPr lang="en-US"/>
          </a:p>
        </p:txBody>
      </p:sp>
      <p:sp>
        <p:nvSpPr>
          <p:cNvPr id="22" name="Down Arrow 21"/>
          <p:cNvSpPr>
            <a:spLocks noChangeArrowheads="1"/>
          </p:cNvSpPr>
          <p:nvPr/>
        </p:nvSpPr>
        <p:spPr bwMode="auto">
          <a:xfrm>
            <a:off x="5715000" y="2438400"/>
            <a:ext cx="228600" cy="3124200"/>
          </a:xfrm>
          <a:prstGeom prst="downArrow">
            <a:avLst>
              <a:gd name="adj1" fmla="val 50000"/>
              <a:gd name="adj2" fmla="val 49985"/>
            </a:avLst>
          </a:prstGeom>
          <a:solidFill>
            <a:srgbClr val="00B0F0"/>
          </a:solidFill>
          <a:ln w="9525" algn="ctr">
            <a:solidFill>
              <a:schemeClr val="tx1"/>
            </a:solidFill>
            <a:round/>
            <a:headEnd/>
            <a:tailEnd/>
          </a:ln>
        </p:spPr>
        <p:txBody>
          <a:bodyPr lIns="91429" tIns="45714" rIns="91429" bIns="45714"/>
          <a:lstStyle/>
          <a:p>
            <a:pPr defTabSz="912813"/>
            <a:endParaRPr lang="en-US"/>
          </a:p>
        </p:txBody>
      </p:sp>
      <p:pic>
        <p:nvPicPr>
          <p:cNvPr id="18" name="GrADS" descr="h4oceanwind_newmap"/>
          <p:cNvPicPr>
            <a:picLocks noGrp="1" noChangeAspect="1" noChangeArrowheads="1"/>
          </p:cNvPicPr>
          <p:nvPr>
            <p:ph sz="half" idx="1"/>
          </p:nvPr>
        </p:nvPicPr>
        <p:blipFill>
          <a:blip r:embed="rId4" cstate="print"/>
          <a:srcRect/>
          <a:stretch>
            <a:fillRect/>
          </a:stretch>
        </p:blipFill>
        <p:spPr>
          <a:xfrm>
            <a:off x="2908300" y="2762250"/>
            <a:ext cx="4792663" cy="3886200"/>
          </a:xfrm>
        </p:spPr>
      </p:pic>
      <p:pic>
        <p:nvPicPr>
          <p:cNvPr id="1026" name="question mark" descr="C:\Documents and Settings\hyoklee\Local Settings\Temporary Internet Files\Content.IE5\URM2S3ZJ\MCj04315600000[1].png"/>
          <p:cNvPicPr>
            <a:picLocks noChangeAspect="1" noChangeArrowheads="1"/>
          </p:cNvPicPr>
          <p:nvPr/>
        </p:nvPicPr>
        <p:blipFill>
          <a:blip r:embed="rId5" cstate="print"/>
          <a:srcRect/>
          <a:stretch>
            <a:fillRect/>
          </a:stretch>
        </p:blipFill>
        <p:spPr bwMode="auto">
          <a:xfrm>
            <a:off x="2743200" y="990600"/>
            <a:ext cx="3235325" cy="3505200"/>
          </a:xfrm>
          <a:prstGeom prst="rect">
            <a:avLst/>
          </a:prstGeom>
          <a:noFill/>
          <a:ln w="9525">
            <a:noFill/>
            <a:miter lim="800000"/>
            <a:headEnd/>
            <a:tailEnd/>
          </a:ln>
        </p:spPr>
      </p:pic>
      <p:pic>
        <p:nvPicPr>
          <p:cNvPr id="33" name="web browser" descr="opendap_web_data.bmp"/>
          <p:cNvPicPr>
            <a:picLocks noChangeAspect="1"/>
          </p:cNvPicPr>
          <p:nvPr/>
        </p:nvPicPr>
        <p:blipFill>
          <a:blip r:embed="rId6" cstate="print"/>
          <a:srcRect/>
          <a:stretch>
            <a:fillRect/>
          </a:stretch>
        </p:blipFill>
        <p:spPr bwMode="auto">
          <a:xfrm>
            <a:off x="2895600" y="1524000"/>
            <a:ext cx="5807075" cy="4267200"/>
          </a:xfrm>
          <a:prstGeom prst="rect">
            <a:avLst/>
          </a:prstGeom>
          <a:noFill/>
          <a:ln w="9525">
            <a:noFill/>
            <a:miter lim="800000"/>
            <a:headEnd/>
            <a:tailEnd/>
          </a:ln>
        </p:spPr>
      </p:pic>
      <p:sp>
        <p:nvSpPr>
          <p:cNvPr id="7190" name="Footer Placeholder 4"/>
          <p:cNvSpPr>
            <a:spLocks noGrp="1"/>
          </p:cNvSpPr>
          <p:nvPr>
            <p:ph type="ftr" sz="quarter" idx="11"/>
          </p:nvPr>
        </p:nvSpPr>
        <p:spPr>
          <a:noFill/>
        </p:spPr>
        <p:txBody>
          <a:bodyPr/>
          <a:lstStyle/>
          <a:p>
            <a:r>
              <a:rPr lang="en-US" smtClean="0"/>
              <a:t>HDF/HDF-EOS Workshop XV</a:t>
            </a:r>
          </a:p>
        </p:txBody>
      </p:sp>
      <p:sp>
        <p:nvSpPr>
          <p:cNvPr id="7191" name="Date Placeholder 22"/>
          <p:cNvSpPr>
            <a:spLocks noGrp="1"/>
          </p:cNvSpPr>
          <p:nvPr>
            <p:ph type="dt" sz="quarter" idx="10"/>
          </p:nvPr>
        </p:nvSpPr>
        <p:spPr>
          <a:noFill/>
        </p:spPr>
        <p:txBody>
          <a:bodyPr/>
          <a:lstStyle/>
          <a:p>
            <a:r>
              <a:rPr lang="en-US" smtClean="0"/>
              <a:t>April 18, 2012</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1"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 presetClass="entr" presetSubtype="1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checkerboard(across)">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26"/>
                                        </p:tgtEl>
                                      </p:cBhvr>
                                    </p:animEffect>
                                    <p:set>
                                      <p:cBhvr>
                                        <p:cTn id="17" dur="1" fill="hold">
                                          <p:stCondLst>
                                            <p:cond delay="499"/>
                                          </p:stCondLst>
                                        </p:cTn>
                                        <p:tgtEl>
                                          <p:spTgt spid="26"/>
                                        </p:tgtEl>
                                        <p:attrNameLst>
                                          <p:attrName>style.visibility</p:attrName>
                                        </p:attrNameLst>
                                      </p:cBhvr>
                                      <p:to>
                                        <p:strVal val="hidden"/>
                                      </p:to>
                                    </p:set>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5" presetClass="entr" presetSubtype="1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heckerboard(across)">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blinds(horizontal)">
                                      <p:cBhvr>
                                        <p:cTn id="29" dur="500"/>
                                        <p:tgtEl>
                                          <p:spTgt spid="28"/>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linds(horizontal)">
                                      <p:cBhvr>
                                        <p:cTn id="32" dur="500"/>
                                        <p:tgtEl>
                                          <p:spTgt spid="29"/>
                                        </p:tgtEl>
                                      </p:cBhvr>
                                    </p:animEffect>
                                  </p:childTnLst>
                                </p:cTn>
                              </p:par>
                              <p:par>
                                <p:cTn id="33" presetID="3" presetClass="exit" presetSubtype="10" fill="hold" nodeType="withEffect">
                                  <p:stCondLst>
                                    <p:cond delay="0"/>
                                  </p:stCondLst>
                                  <p:childTnLst>
                                    <p:animEffect transition="out" filter="blinds(horizontal)">
                                      <p:cBhvr>
                                        <p:cTn id="34" dur="500"/>
                                        <p:tgtEl>
                                          <p:spTgt spid="18"/>
                                        </p:tgtEl>
                                      </p:cBhvr>
                                    </p:animEffect>
                                    <p:set>
                                      <p:cBhvr>
                                        <p:cTn id="35" dur="1" fill="hold">
                                          <p:stCondLst>
                                            <p:cond delay="499"/>
                                          </p:stCondLst>
                                        </p:cTn>
                                        <p:tgtEl>
                                          <p:spTgt spid="18"/>
                                        </p:tgtEl>
                                        <p:attrNameLst>
                                          <p:attrName>style.visibility</p:attrName>
                                        </p:attrNameLst>
                                      </p:cBhvr>
                                      <p:to>
                                        <p:strVal val="hidden"/>
                                      </p:to>
                                    </p:set>
                                  </p:childTnLst>
                                </p:cTn>
                              </p:par>
                              <p:par>
                                <p:cTn id="36" presetID="2" presetClass="exit" presetSubtype="4" fill="hold" grpId="1" nodeType="withEffect">
                                  <p:stCondLst>
                                    <p:cond delay="0"/>
                                  </p:stCondLst>
                                  <p:childTnLst>
                                    <p:anim calcmode="lin" valueType="num">
                                      <p:cBhvr additive="base">
                                        <p:cTn id="37" dur="500"/>
                                        <p:tgtEl>
                                          <p:spTgt spid="14"/>
                                        </p:tgtEl>
                                        <p:attrNameLst>
                                          <p:attrName>ppt_x</p:attrName>
                                        </p:attrNameLst>
                                      </p:cBhvr>
                                      <p:tavLst>
                                        <p:tav tm="0">
                                          <p:val>
                                            <p:strVal val="ppt_x"/>
                                          </p:val>
                                        </p:tav>
                                        <p:tav tm="100000">
                                          <p:val>
                                            <p:strVal val="ppt_x"/>
                                          </p:val>
                                        </p:tav>
                                      </p:tavLst>
                                    </p:anim>
                                    <p:anim calcmode="lin" valueType="num">
                                      <p:cBhvr additive="base">
                                        <p:cTn id="38" dur="500"/>
                                        <p:tgtEl>
                                          <p:spTgt spid="14"/>
                                        </p:tgtEl>
                                        <p:attrNameLst>
                                          <p:attrName>ppt_y</p:attrName>
                                        </p:attrNameLst>
                                      </p:cBhvr>
                                      <p:tavLst>
                                        <p:tav tm="0">
                                          <p:val>
                                            <p:strVal val="ppt_y"/>
                                          </p:val>
                                        </p:tav>
                                        <p:tav tm="100000">
                                          <p:val>
                                            <p:strVal val="1+ppt_h/2"/>
                                          </p:val>
                                        </p:tav>
                                      </p:tavLst>
                                    </p:anim>
                                    <p:set>
                                      <p:cBhvr>
                                        <p:cTn id="39" dur="1" fill="hold">
                                          <p:stCondLst>
                                            <p:cond delay="499"/>
                                          </p:stCondLst>
                                        </p:cTn>
                                        <p:tgtEl>
                                          <p:spTgt spid="14"/>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1026"/>
                                        </p:tgtEl>
                                        <p:attrNameLst>
                                          <p:attrName>style.visibility</p:attrName>
                                        </p:attrNameLst>
                                      </p:cBhvr>
                                      <p:to>
                                        <p:strVal val="visible"/>
                                      </p:to>
                                    </p:set>
                                    <p:anim calcmode="lin" valueType="num">
                                      <p:cBhvr>
                                        <p:cTn id="44" dur="500" fill="hold"/>
                                        <p:tgtEl>
                                          <p:spTgt spid="1026"/>
                                        </p:tgtEl>
                                        <p:attrNameLst>
                                          <p:attrName>ppt_w</p:attrName>
                                        </p:attrNameLst>
                                      </p:cBhvr>
                                      <p:tavLst>
                                        <p:tav tm="0">
                                          <p:val>
                                            <p:fltVal val="0"/>
                                          </p:val>
                                        </p:tav>
                                        <p:tav tm="100000">
                                          <p:val>
                                            <p:strVal val="#ppt_w"/>
                                          </p:val>
                                        </p:tav>
                                      </p:tavLst>
                                    </p:anim>
                                    <p:anim calcmode="lin" valueType="num">
                                      <p:cBhvr>
                                        <p:cTn id="45" dur="500" fill="hold"/>
                                        <p:tgtEl>
                                          <p:spTgt spid="1026"/>
                                        </p:tgtEl>
                                        <p:attrNameLst>
                                          <p:attrName>ppt_h</p:attrName>
                                        </p:attrNameLst>
                                      </p:cBhvr>
                                      <p:tavLst>
                                        <p:tav tm="0">
                                          <p:val>
                                            <p:fltVal val="0"/>
                                          </p:val>
                                        </p:tav>
                                        <p:tav tm="100000">
                                          <p:val>
                                            <p:strVal val="#ppt_h"/>
                                          </p:val>
                                        </p:tav>
                                      </p:tavLst>
                                    </p:anim>
                                    <p:animEffect transition="in" filter="fade">
                                      <p:cBhvr>
                                        <p:cTn id="46" dur="500"/>
                                        <p:tgtEl>
                                          <p:spTgt spid="1026"/>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blinds(horizontal)">
                                      <p:cBhvr>
                                        <p:cTn id="51" dur="500"/>
                                        <p:tgtEl>
                                          <p:spTgt spid="27"/>
                                        </p:tgtEl>
                                      </p:cBhvr>
                                    </p:animEffect>
                                  </p:childTnLst>
                                </p:cTn>
                              </p:par>
                              <p:par>
                                <p:cTn id="52" presetID="3" presetClass="exit" presetSubtype="10" fill="hold" grpId="0" nodeType="withEffect">
                                  <p:stCondLst>
                                    <p:cond delay="0"/>
                                  </p:stCondLst>
                                  <p:childTnLst>
                                    <p:animEffect transition="out" filter="blinds(horizontal)">
                                      <p:cBhvr>
                                        <p:cTn id="53" dur="500"/>
                                        <p:tgtEl>
                                          <p:spTgt spid="25"/>
                                        </p:tgtEl>
                                      </p:cBhvr>
                                    </p:animEffect>
                                    <p:set>
                                      <p:cBhvr>
                                        <p:cTn id="54" dur="1" fill="hold">
                                          <p:stCondLst>
                                            <p:cond delay="499"/>
                                          </p:stCondLst>
                                        </p:cTn>
                                        <p:tgtEl>
                                          <p:spTgt spid="25"/>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19"/>
                                        </p:tgtEl>
                                      </p:cBhvr>
                                    </p:animEffect>
                                    <p:set>
                                      <p:cBhvr>
                                        <p:cTn id="57" dur="1" fill="hold">
                                          <p:stCondLst>
                                            <p:cond delay="499"/>
                                          </p:stCondLst>
                                        </p:cTn>
                                        <p:tgtEl>
                                          <p:spTgt spid="19"/>
                                        </p:tgtEl>
                                        <p:attrNameLst>
                                          <p:attrName>style.visibility</p:attrName>
                                        </p:attrNameLst>
                                      </p:cBhvr>
                                      <p:to>
                                        <p:strVal val="hidden"/>
                                      </p:to>
                                    </p:set>
                                  </p:childTnLst>
                                </p:cTn>
                              </p:par>
                              <p:par>
                                <p:cTn id="58" presetID="53" presetClass="exit" presetSubtype="0" fill="hold" nodeType="withEffect">
                                  <p:stCondLst>
                                    <p:cond delay="0"/>
                                  </p:stCondLst>
                                  <p:childTnLst>
                                    <p:anim calcmode="lin" valueType="num">
                                      <p:cBhvr>
                                        <p:cTn id="59" dur="500"/>
                                        <p:tgtEl>
                                          <p:spTgt spid="1026"/>
                                        </p:tgtEl>
                                        <p:attrNameLst>
                                          <p:attrName>ppt_w</p:attrName>
                                        </p:attrNameLst>
                                      </p:cBhvr>
                                      <p:tavLst>
                                        <p:tav tm="0">
                                          <p:val>
                                            <p:strVal val="ppt_w"/>
                                          </p:val>
                                        </p:tav>
                                        <p:tav tm="100000">
                                          <p:val>
                                            <p:fltVal val="0"/>
                                          </p:val>
                                        </p:tav>
                                      </p:tavLst>
                                    </p:anim>
                                    <p:anim calcmode="lin" valueType="num">
                                      <p:cBhvr>
                                        <p:cTn id="60" dur="500"/>
                                        <p:tgtEl>
                                          <p:spTgt spid="1026"/>
                                        </p:tgtEl>
                                        <p:attrNameLst>
                                          <p:attrName>ppt_h</p:attrName>
                                        </p:attrNameLst>
                                      </p:cBhvr>
                                      <p:tavLst>
                                        <p:tav tm="0">
                                          <p:val>
                                            <p:strVal val="ppt_h"/>
                                          </p:val>
                                        </p:tav>
                                        <p:tav tm="100000">
                                          <p:val>
                                            <p:fltVal val="0"/>
                                          </p:val>
                                        </p:tav>
                                      </p:tavLst>
                                    </p:anim>
                                    <p:animEffect transition="out" filter="fade">
                                      <p:cBhvr>
                                        <p:cTn id="61" dur="500"/>
                                        <p:tgtEl>
                                          <p:spTgt spid="1026"/>
                                        </p:tgtEl>
                                      </p:cBhvr>
                                    </p:animEffect>
                                    <p:set>
                                      <p:cBhvr>
                                        <p:cTn id="62" dur="1" fill="hold">
                                          <p:stCondLst>
                                            <p:cond delay="499"/>
                                          </p:stCondLst>
                                        </p:cTn>
                                        <p:tgtEl>
                                          <p:spTgt spid="102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500" fill="hold"/>
                                        <p:tgtEl>
                                          <p:spTgt spid="4"/>
                                        </p:tgtEl>
                                        <p:attrNameLst>
                                          <p:attrName>ppt_x</p:attrName>
                                        </p:attrNameLst>
                                      </p:cBhvr>
                                      <p:tavLst>
                                        <p:tav tm="0">
                                          <p:val>
                                            <p:strVal val="#ppt_x"/>
                                          </p:val>
                                        </p:tav>
                                        <p:tav tm="100000">
                                          <p:val>
                                            <p:strVal val="#ppt_x"/>
                                          </p:val>
                                        </p:tav>
                                      </p:tavLst>
                                    </p:anim>
                                    <p:anim calcmode="lin" valueType="num">
                                      <p:cBhvr additive="base">
                                        <p:cTn id="6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additive="base">
                                        <p:cTn id="73" dur="500" fill="hold"/>
                                        <p:tgtEl>
                                          <p:spTgt spid="6"/>
                                        </p:tgtEl>
                                        <p:attrNameLst>
                                          <p:attrName>ppt_x</p:attrName>
                                        </p:attrNameLst>
                                      </p:cBhvr>
                                      <p:tavLst>
                                        <p:tav tm="0">
                                          <p:val>
                                            <p:strVal val="#ppt_x"/>
                                          </p:val>
                                        </p:tav>
                                        <p:tav tm="100000">
                                          <p:val>
                                            <p:strVal val="#ppt_x"/>
                                          </p:val>
                                        </p:tav>
                                      </p:tavLst>
                                    </p:anim>
                                    <p:anim calcmode="lin" valueType="num">
                                      <p:cBhvr additive="base">
                                        <p:cTn id="7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1+#ppt_w/2"/>
                                          </p:val>
                                        </p:tav>
                                        <p:tav tm="100000">
                                          <p:val>
                                            <p:strVal val="#ppt_x"/>
                                          </p:val>
                                        </p:tav>
                                      </p:tavLst>
                                    </p:anim>
                                    <p:anim calcmode="lin" valueType="num">
                                      <p:cBhvr additive="base">
                                        <p:cTn id="8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blinds(horizontal)">
                                      <p:cBhvr>
                                        <p:cTn id="85" dur="500"/>
                                        <p:tgtEl>
                                          <p:spTgt spid="22"/>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blinds(horizontal)">
                                      <p:cBhvr>
                                        <p:cTn id="88" dur="500"/>
                                        <p:tgtEl>
                                          <p:spTgt spid="24"/>
                                        </p:tgtEl>
                                      </p:cBhvr>
                                    </p:animEffect>
                                  </p:childTnLst>
                                </p:cTn>
                              </p:par>
                            </p:childTnLst>
                          </p:cTn>
                        </p:par>
                      </p:childTnLst>
                    </p:cTn>
                  </p:par>
                  <p:par>
                    <p:cTn id="89" fill="hold">
                      <p:stCondLst>
                        <p:cond delay="indefinite"/>
                      </p:stCondLst>
                      <p:childTnLst>
                        <p:par>
                          <p:cTn id="90" fill="hold">
                            <p:stCondLst>
                              <p:cond delay="0"/>
                            </p:stCondLst>
                            <p:childTnLst>
                              <p:par>
                                <p:cTn id="91" presetID="5" presetClass="entr" presetSubtype="10" fill="hold" nodeType="click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checkerboard(across)">
                                      <p:cBhvr>
                                        <p:cTn id="93" dur="500"/>
                                        <p:tgtEl>
                                          <p:spTgt spid="33"/>
                                        </p:tgtEl>
                                      </p:cBhvr>
                                    </p:animEffect>
                                  </p:childTnLst>
                                </p:cTn>
                              </p:par>
                            </p:childTnLst>
                          </p:cTn>
                        </p:par>
                      </p:childTnLst>
                    </p:cTn>
                  </p:par>
                  <p:par>
                    <p:cTn id="94" fill="hold">
                      <p:stCondLst>
                        <p:cond delay="indefinite"/>
                      </p:stCondLst>
                      <p:childTnLst>
                        <p:par>
                          <p:cTn id="95" fill="hold">
                            <p:stCondLst>
                              <p:cond delay="0"/>
                            </p:stCondLst>
                            <p:childTnLst>
                              <p:par>
                                <p:cTn id="96" presetID="5" presetClass="exit" presetSubtype="10" fill="hold" nodeType="clickEffect">
                                  <p:stCondLst>
                                    <p:cond delay="0"/>
                                  </p:stCondLst>
                                  <p:childTnLst>
                                    <p:animEffect transition="out" filter="checkerboard(across)">
                                      <p:cBhvr>
                                        <p:cTn id="97" dur="500"/>
                                        <p:tgtEl>
                                          <p:spTgt spid="33"/>
                                        </p:tgtEl>
                                      </p:cBhvr>
                                    </p:animEffect>
                                    <p:set>
                                      <p:cBhvr>
                                        <p:cTn id="98" dur="1" fill="hold">
                                          <p:stCondLst>
                                            <p:cond delay="499"/>
                                          </p:stCondLst>
                                        </p:cTn>
                                        <p:tgtEl>
                                          <p:spTgt spid="33"/>
                                        </p:tgtEl>
                                        <p:attrNameLst>
                                          <p:attrName>style.visibility</p:attrName>
                                        </p:attrNameLst>
                                      </p:cBhvr>
                                      <p:to>
                                        <p:strVal val="hidden"/>
                                      </p:to>
                                    </p:set>
                                  </p:childTnLst>
                                </p:cTn>
                              </p:par>
                              <p:par>
                                <p:cTn id="99" presetID="3" presetClass="exit" presetSubtype="10" fill="hold" grpId="1" nodeType="withEffect">
                                  <p:stCondLst>
                                    <p:cond delay="0"/>
                                  </p:stCondLst>
                                  <p:childTnLst>
                                    <p:animEffect transition="out" filter="blinds(horizontal)">
                                      <p:cBhvr>
                                        <p:cTn id="100" dur="500"/>
                                        <p:tgtEl>
                                          <p:spTgt spid="22"/>
                                        </p:tgtEl>
                                      </p:cBhvr>
                                    </p:animEffect>
                                    <p:set>
                                      <p:cBhvr>
                                        <p:cTn id="101" dur="1" fill="hold">
                                          <p:stCondLst>
                                            <p:cond delay="499"/>
                                          </p:stCondLst>
                                        </p:cTn>
                                        <p:tgtEl>
                                          <p:spTgt spid="22"/>
                                        </p:tgtEl>
                                        <p:attrNameLst>
                                          <p:attrName>style.visibility</p:attrName>
                                        </p:attrNameLst>
                                      </p:cBhvr>
                                      <p:to>
                                        <p:strVal val="hidden"/>
                                      </p:to>
                                    </p:set>
                                  </p:childTnLst>
                                </p:cTn>
                              </p:par>
                              <p:par>
                                <p:cTn id="102" presetID="3" presetClass="exit" presetSubtype="10" fill="hold" grpId="1" nodeType="withEffect">
                                  <p:stCondLst>
                                    <p:cond delay="0"/>
                                  </p:stCondLst>
                                  <p:childTnLst>
                                    <p:animEffect transition="out" filter="blinds(horizontal)">
                                      <p:cBhvr>
                                        <p:cTn id="103" dur="500"/>
                                        <p:tgtEl>
                                          <p:spTgt spid="24"/>
                                        </p:tgtEl>
                                      </p:cBhvr>
                                    </p:animEffect>
                                    <p:set>
                                      <p:cBhvr>
                                        <p:cTn id="104" dur="1" fill="hold">
                                          <p:stCondLst>
                                            <p:cond delay="499"/>
                                          </p:stCondLst>
                                        </p:cTn>
                                        <p:tgtEl>
                                          <p:spTgt spid="24"/>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7"/>
                                        </p:tgtEl>
                                        <p:attrNameLst>
                                          <p:attrName>style.visibility</p:attrName>
                                        </p:attrNameLst>
                                      </p:cBhvr>
                                      <p:to>
                                        <p:strVal val="visible"/>
                                      </p:to>
                                    </p:set>
                                    <p:anim calcmode="lin" valueType="num">
                                      <p:cBhvr additive="base">
                                        <p:cTn id="109" dur="500" fill="hold"/>
                                        <p:tgtEl>
                                          <p:spTgt spid="7"/>
                                        </p:tgtEl>
                                        <p:attrNameLst>
                                          <p:attrName>ppt_x</p:attrName>
                                        </p:attrNameLst>
                                      </p:cBhvr>
                                      <p:tavLst>
                                        <p:tav tm="0">
                                          <p:val>
                                            <p:strVal val="#ppt_x"/>
                                          </p:val>
                                        </p:tav>
                                        <p:tav tm="100000">
                                          <p:val>
                                            <p:strVal val="#ppt_x"/>
                                          </p:val>
                                        </p:tav>
                                      </p:tavLst>
                                    </p:anim>
                                    <p:anim calcmode="lin" valueType="num">
                                      <p:cBhvr additive="base">
                                        <p:cTn id="11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7"/>
                                        </p:tgtEl>
                                        <p:attrNameLst>
                                          <p:attrName>style.visibility</p:attrName>
                                        </p:attrNameLst>
                                      </p:cBhvr>
                                      <p:to>
                                        <p:strVal val="visible"/>
                                      </p:to>
                                    </p:set>
                                    <p:anim calcmode="lin" valueType="num">
                                      <p:cBhvr additive="base">
                                        <p:cTn id="115" dur="500" fill="hold"/>
                                        <p:tgtEl>
                                          <p:spTgt spid="17"/>
                                        </p:tgtEl>
                                        <p:attrNameLst>
                                          <p:attrName>ppt_x</p:attrName>
                                        </p:attrNameLst>
                                      </p:cBhvr>
                                      <p:tavLst>
                                        <p:tav tm="0">
                                          <p:val>
                                            <p:strVal val="#ppt_x"/>
                                          </p:val>
                                        </p:tav>
                                        <p:tav tm="100000">
                                          <p:val>
                                            <p:strVal val="#ppt_x"/>
                                          </p:val>
                                        </p:tav>
                                      </p:tavLst>
                                    </p:anim>
                                    <p:anim calcmode="lin" valueType="num">
                                      <p:cBhvr additive="base">
                                        <p:cTn id="116" dur="500" fill="hold"/>
                                        <p:tgtEl>
                                          <p:spTgt spid="17"/>
                                        </p:tgtEl>
                                        <p:attrNameLst>
                                          <p:attrName>ppt_y</p:attrName>
                                        </p:attrNameLst>
                                      </p:cBhvr>
                                      <p:tavLst>
                                        <p:tav tm="0">
                                          <p:val>
                                            <p:strVal val="1+#ppt_h/2"/>
                                          </p:val>
                                        </p:tav>
                                        <p:tav tm="100000">
                                          <p:val>
                                            <p:strVal val="#ppt_y"/>
                                          </p:val>
                                        </p:tav>
                                      </p:tavLst>
                                    </p:anim>
                                  </p:childTnLst>
                                </p:cTn>
                              </p:par>
                              <p:par>
                                <p:cTn id="117" presetID="3" presetClass="entr" presetSubtype="10" fill="hold" grpId="2" nodeType="with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blinds(horizontal)">
                                      <p:cBhvr>
                                        <p:cTn id="119" dur="500"/>
                                        <p:tgtEl>
                                          <p:spTgt spid="24"/>
                                        </p:tgtEl>
                                      </p:cBhvr>
                                    </p:animEffect>
                                  </p:childTnLst>
                                </p:cTn>
                              </p:par>
                              <p:par>
                                <p:cTn id="120" presetID="3" presetClass="entr" presetSubtype="10" fill="hold" grpId="2" nodeType="withEffect">
                                  <p:stCondLst>
                                    <p:cond delay="0"/>
                                  </p:stCondLst>
                                  <p:childTnLst>
                                    <p:set>
                                      <p:cBhvr>
                                        <p:cTn id="121" dur="1" fill="hold">
                                          <p:stCondLst>
                                            <p:cond delay="0"/>
                                          </p:stCondLst>
                                        </p:cTn>
                                        <p:tgtEl>
                                          <p:spTgt spid="22"/>
                                        </p:tgtEl>
                                        <p:attrNameLst>
                                          <p:attrName>style.visibility</p:attrName>
                                        </p:attrNameLst>
                                      </p:cBhvr>
                                      <p:to>
                                        <p:strVal val="visible"/>
                                      </p:to>
                                    </p:set>
                                    <p:animEffect transition="in" filter="blinds(horizontal)">
                                      <p:cBhvr>
                                        <p:cTn id="122" dur="500"/>
                                        <p:tgtEl>
                                          <p:spTgt spid="22"/>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nodeType="clickEffect">
                                  <p:stCondLst>
                                    <p:cond delay="0"/>
                                  </p:stCondLst>
                                  <p:childTnLst>
                                    <p:set>
                                      <p:cBhvr>
                                        <p:cTn id="126" dur="1" fill="hold">
                                          <p:stCondLst>
                                            <p:cond delay="0"/>
                                          </p:stCondLst>
                                        </p:cTn>
                                        <p:tgtEl>
                                          <p:spTgt spid="18"/>
                                        </p:tgtEl>
                                        <p:attrNameLst>
                                          <p:attrName>style.visibility</p:attrName>
                                        </p:attrNameLst>
                                      </p:cBhvr>
                                      <p:to>
                                        <p:strVal val="visible"/>
                                      </p:to>
                                    </p:set>
                                    <p:animEffect transition="in" filter="blinds(horizontal)">
                                      <p:cBhvr>
                                        <p:cTn id="1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6" grpId="0" animBg="1"/>
      <p:bldP spid="13" grpId="0" animBg="1"/>
      <p:bldP spid="27" grpId="0"/>
      <p:bldP spid="17" grpId="0" animBg="1"/>
      <p:bldP spid="19" grpId="0"/>
      <p:bldP spid="25" grpId="0" animBg="1"/>
      <p:bldP spid="25" grpId="1" animBg="1"/>
      <p:bldP spid="14" grpId="0" animBg="1"/>
      <p:bldP spid="14" grpId="1" animBg="1"/>
      <p:bldP spid="29" grpId="0" animBg="1"/>
      <p:bldP spid="28" grpId="0" animBg="1"/>
      <p:bldP spid="24" grpId="0" animBg="1"/>
      <p:bldP spid="24" grpId="1" animBg="1"/>
      <p:bldP spid="24" grpId="2" animBg="1"/>
      <p:bldP spid="22" grpId="0" animBg="1"/>
      <p:bldP spid="22" grpId="1" animBg="1"/>
      <p:bldP spid="22" grpId="2"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dirty="0" smtClean="0"/>
              <a:t>Access remote data easily </a:t>
            </a:r>
          </a:p>
        </p:txBody>
      </p:sp>
      <p:sp>
        <p:nvSpPr>
          <p:cNvPr id="5126" name="Date Placeholder 5"/>
          <p:cNvSpPr>
            <a:spLocks noGrp="1"/>
          </p:cNvSpPr>
          <p:nvPr>
            <p:ph type="dt" sz="half" idx="10"/>
          </p:nvPr>
        </p:nvSpPr>
        <p:spPr>
          <a:noFill/>
        </p:spPr>
        <p:txBody>
          <a:bodyPr/>
          <a:lstStyle/>
          <a:p>
            <a:r>
              <a:rPr lang="en-US" smtClean="0"/>
              <a:t>April 18, 2012</a:t>
            </a:r>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6</a:t>
            </a:fld>
            <a:endParaRPr lang="en-US" smtClean="0"/>
          </a:p>
        </p:txBody>
      </p:sp>
      <p:pic>
        <p:nvPicPr>
          <p:cNvPr id="8" name="Picture 7" descr="120417-214404.bmp"/>
          <p:cNvPicPr>
            <a:picLocks noChangeAspect="1"/>
          </p:cNvPicPr>
          <p:nvPr/>
        </p:nvPicPr>
        <p:blipFill>
          <a:blip r:embed="rId3" cstate="print"/>
          <a:stretch>
            <a:fillRect/>
          </a:stretch>
        </p:blipFill>
        <p:spPr>
          <a:xfrm>
            <a:off x="838200" y="859536"/>
            <a:ext cx="7620000" cy="5715000"/>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dirty="0" smtClean="0"/>
              <a:t>without worrying about data plans.</a:t>
            </a:r>
          </a:p>
        </p:txBody>
      </p:sp>
      <p:sp>
        <p:nvSpPr>
          <p:cNvPr id="5126" name="Date Placeholder 5"/>
          <p:cNvSpPr>
            <a:spLocks noGrp="1"/>
          </p:cNvSpPr>
          <p:nvPr>
            <p:ph type="dt" sz="half" idx="10"/>
          </p:nvPr>
        </p:nvSpPr>
        <p:spPr>
          <a:noFill/>
        </p:spPr>
        <p:txBody>
          <a:bodyPr/>
          <a:lstStyle/>
          <a:p>
            <a:r>
              <a:rPr lang="en-US" smtClean="0"/>
              <a:t>April 18, 2012</a:t>
            </a:r>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7</a:t>
            </a:fld>
            <a:endParaRPr lang="en-US" smtClean="0"/>
          </a:p>
        </p:txBody>
      </p:sp>
      <p:pic>
        <p:nvPicPr>
          <p:cNvPr id="8" name="Picture 7" descr="dataplan2.png"/>
          <p:cNvPicPr>
            <a:picLocks noChangeAspect="1"/>
          </p:cNvPicPr>
          <p:nvPr/>
        </p:nvPicPr>
        <p:blipFill>
          <a:blip r:embed="rId3" cstate="print"/>
          <a:stretch>
            <a:fillRect/>
          </a:stretch>
        </p:blipFill>
        <p:spPr>
          <a:xfrm>
            <a:off x="800101" y="948158"/>
            <a:ext cx="7543799" cy="5452642"/>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SSTF.2b.2008.01.01.he5.Tot_Precip_Water.idv.png"/>
          <p:cNvPicPr>
            <a:picLocks noChangeAspect="1"/>
          </p:cNvPicPr>
          <p:nvPr/>
        </p:nvPicPr>
        <p:blipFill>
          <a:blip r:embed="rId3" cstate="print"/>
          <a:stretch>
            <a:fillRect/>
          </a:stretch>
        </p:blipFill>
        <p:spPr>
          <a:xfrm>
            <a:off x="381000" y="914400"/>
            <a:ext cx="8124967" cy="5486400"/>
          </a:xfrm>
          <a:prstGeom prst="rect">
            <a:avLst/>
          </a:prstGeom>
        </p:spPr>
      </p:pic>
      <p:sp>
        <p:nvSpPr>
          <p:cNvPr id="5122" name="Rectangle 8"/>
          <p:cNvSpPr>
            <a:spLocks noGrp="1" noChangeArrowheads="1"/>
          </p:cNvSpPr>
          <p:nvPr>
            <p:ph type="title"/>
          </p:nvPr>
        </p:nvSpPr>
        <p:spPr/>
        <p:txBody>
          <a:bodyPr/>
          <a:lstStyle/>
          <a:p>
            <a:r>
              <a:rPr lang="en-US" dirty="0" smtClean="0"/>
              <a:t>Visualize remote data easily, too. </a:t>
            </a:r>
          </a:p>
        </p:txBody>
      </p:sp>
      <p:sp>
        <p:nvSpPr>
          <p:cNvPr id="5126" name="Date Placeholder 5"/>
          <p:cNvSpPr>
            <a:spLocks noGrp="1"/>
          </p:cNvSpPr>
          <p:nvPr>
            <p:ph type="dt" sz="half" idx="10"/>
          </p:nvPr>
        </p:nvSpPr>
        <p:spPr>
          <a:noFill/>
        </p:spPr>
        <p:txBody>
          <a:bodyPr/>
          <a:lstStyle/>
          <a:p>
            <a:r>
              <a:rPr lang="en-US" smtClean="0"/>
              <a:t>April 18, 2012</a:t>
            </a:r>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8</a:t>
            </a:fld>
            <a:endParaRPr lang="en-US" smtClean="0"/>
          </a:p>
        </p:txBody>
      </p:sp>
      <p:pic>
        <p:nvPicPr>
          <p:cNvPr id="7" name="Picture 6" descr="extra_bonus.jpeg"/>
          <p:cNvPicPr>
            <a:picLocks noChangeAspect="1"/>
          </p:cNvPicPr>
          <p:nvPr/>
        </p:nvPicPr>
        <p:blipFill>
          <a:blip r:embed="rId4" cstate="print"/>
          <a:stretch>
            <a:fillRect/>
          </a:stretch>
        </p:blipFill>
        <p:spPr>
          <a:xfrm>
            <a:off x="6248400" y="3272937"/>
            <a:ext cx="2819400" cy="3280263"/>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t>HDF handler is key</a:t>
            </a:r>
          </a:p>
        </p:txBody>
      </p:sp>
      <p:sp>
        <p:nvSpPr>
          <p:cNvPr id="8195" name="Footer Placeholder 4"/>
          <p:cNvSpPr>
            <a:spLocks noGrp="1"/>
          </p:cNvSpPr>
          <p:nvPr>
            <p:ph type="ftr" sz="quarter" idx="11"/>
          </p:nvPr>
        </p:nvSpPr>
        <p:spPr>
          <a:noFill/>
        </p:spPr>
        <p:txBody>
          <a:bodyPr/>
          <a:lstStyle/>
          <a:p>
            <a:r>
              <a:rPr lang="en-US" smtClean="0"/>
              <a:t>HDF/HDF-EOS Workshop XV</a:t>
            </a:r>
          </a:p>
        </p:txBody>
      </p:sp>
      <p:sp>
        <p:nvSpPr>
          <p:cNvPr id="8196" name="Slide Number Placeholder 5"/>
          <p:cNvSpPr>
            <a:spLocks noGrp="1"/>
          </p:cNvSpPr>
          <p:nvPr>
            <p:ph type="sldNum" sz="quarter" idx="12"/>
          </p:nvPr>
        </p:nvSpPr>
        <p:spPr>
          <a:noFill/>
        </p:spPr>
        <p:txBody>
          <a:bodyPr/>
          <a:lstStyle/>
          <a:p>
            <a:fld id="{16850FF0-458F-4135-818D-C151B7C808E0}" type="slidenum">
              <a:rPr lang="en-US" smtClean="0"/>
              <a:pPr/>
              <a:t>9</a:t>
            </a:fld>
            <a:endParaRPr lang="en-US" smtClean="0"/>
          </a:p>
        </p:txBody>
      </p:sp>
      <p:pic>
        <p:nvPicPr>
          <p:cNvPr id="8197" name="Picture 3" descr="C:\Program Files (x86)\Microsoft Office\MEDIA\CAGCAT10\j0292020.wmf"/>
          <p:cNvPicPr>
            <a:picLocks noChangeAspect="1" noChangeArrowheads="1"/>
          </p:cNvPicPr>
          <p:nvPr/>
        </p:nvPicPr>
        <p:blipFill>
          <a:blip r:embed="rId3" cstate="print"/>
          <a:srcRect/>
          <a:stretch>
            <a:fillRect/>
          </a:stretch>
        </p:blipFill>
        <p:spPr bwMode="auto">
          <a:xfrm>
            <a:off x="533400" y="1828800"/>
            <a:ext cx="838200" cy="785813"/>
          </a:xfrm>
          <a:prstGeom prst="rect">
            <a:avLst/>
          </a:prstGeom>
          <a:noFill/>
          <a:ln w="9525">
            <a:noFill/>
            <a:miter lim="800000"/>
            <a:headEnd/>
            <a:tailEnd/>
          </a:ln>
        </p:spPr>
      </p:pic>
      <p:pic>
        <p:nvPicPr>
          <p:cNvPr id="8198" name="Picture 4"/>
          <p:cNvPicPr>
            <a:picLocks noChangeAspect="1" noChangeArrowheads="1"/>
          </p:cNvPicPr>
          <p:nvPr/>
        </p:nvPicPr>
        <p:blipFill>
          <a:blip r:embed="rId4" cstate="print"/>
          <a:srcRect/>
          <a:stretch>
            <a:fillRect/>
          </a:stretch>
        </p:blipFill>
        <p:spPr bwMode="auto">
          <a:xfrm>
            <a:off x="228600" y="4049713"/>
            <a:ext cx="1600200" cy="1150937"/>
          </a:xfrm>
          <a:prstGeom prst="rect">
            <a:avLst/>
          </a:prstGeom>
          <a:noFill/>
          <a:ln w="9525">
            <a:noFill/>
            <a:miter lim="800000"/>
            <a:headEnd/>
            <a:tailEnd/>
          </a:ln>
        </p:spPr>
      </p:pic>
      <p:sp>
        <p:nvSpPr>
          <p:cNvPr id="8199" name="TextBox 9"/>
          <p:cNvSpPr txBox="1">
            <a:spLocks noChangeArrowheads="1"/>
          </p:cNvSpPr>
          <p:nvPr/>
        </p:nvSpPr>
        <p:spPr bwMode="auto">
          <a:xfrm>
            <a:off x="457200" y="2590800"/>
            <a:ext cx="989013" cy="461963"/>
          </a:xfrm>
          <a:prstGeom prst="rect">
            <a:avLst/>
          </a:prstGeom>
          <a:noFill/>
          <a:ln w="9525">
            <a:noFill/>
            <a:miter lim="800000"/>
            <a:headEnd/>
            <a:tailEnd/>
          </a:ln>
        </p:spPr>
        <p:txBody>
          <a:bodyPr wrap="none">
            <a:spAutoFit/>
          </a:bodyPr>
          <a:lstStyle/>
          <a:p>
            <a:r>
              <a:rPr lang="en-US">
                <a:latin typeface="Arial" pitchFamily="34" charset="0"/>
              </a:rPr>
              <a:t>Users</a:t>
            </a:r>
          </a:p>
        </p:txBody>
      </p:sp>
      <p:sp>
        <p:nvSpPr>
          <p:cNvPr id="8200" name="TextBox 10"/>
          <p:cNvSpPr txBox="1">
            <a:spLocks noChangeArrowheads="1"/>
          </p:cNvSpPr>
          <p:nvPr/>
        </p:nvSpPr>
        <p:spPr bwMode="auto">
          <a:xfrm>
            <a:off x="2171700" y="5268913"/>
            <a:ext cx="1736725" cy="831850"/>
          </a:xfrm>
          <a:prstGeom prst="rect">
            <a:avLst/>
          </a:prstGeom>
          <a:noFill/>
          <a:ln w="9525">
            <a:noFill/>
            <a:miter lim="800000"/>
            <a:headEnd/>
            <a:tailEnd/>
          </a:ln>
        </p:spPr>
        <p:txBody>
          <a:bodyPr wrap="none">
            <a:spAutoFit/>
          </a:bodyPr>
          <a:lstStyle/>
          <a:p>
            <a:r>
              <a:rPr lang="en-US">
                <a:latin typeface="Arial" pitchFamily="34" charset="0"/>
              </a:rPr>
              <a:t>OPeNDAP </a:t>
            </a:r>
          </a:p>
          <a:p>
            <a:r>
              <a:rPr lang="en-US">
                <a:latin typeface="Arial" pitchFamily="34" charset="0"/>
              </a:rPr>
              <a:t>Clients</a:t>
            </a:r>
          </a:p>
        </p:txBody>
      </p:sp>
      <p:sp>
        <p:nvSpPr>
          <p:cNvPr id="12" name="TextBox 11"/>
          <p:cNvSpPr txBox="1"/>
          <p:nvPr/>
        </p:nvSpPr>
        <p:spPr>
          <a:xfrm>
            <a:off x="598488" y="3657600"/>
            <a:ext cx="696912"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IDV</a:t>
            </a:r>
          </a:p>
        </p:txBody>
      </p:sp>
      <p:sp>
        <p:nvSpPr>
          <p:cNvPr id="8202" name="TextBox 12"/>
          <p:cNvSpPr txBox="1">
            <a:spLocks noChangeArrowheads="1"/>
          </p:cNvSpPr>
          <p:nvPr/>
        </p:nvSpPr>
        <p:spPr bwMode="auto">
          <a:xfrm>
            <a:off x="4953000" y="5268913"/>
            <a:ext cx="1735138" cy="831850"/>
          </a:xfrm>
          <a:prstGeom prst="rect">
            <a:avLst/>
          </a:prstGeom>
          <a:noFill/>
          <a:ln w="9525">
            <a:noFill/>
            <a:miter lim="800000"/>
            <a:headEnd/>
            <a:tailEnd/>
          </a:ln>
        </p:spPr>
        <p:txBody>
          <a:bodyPr wrap="none">
            <a:spAutoFit/>
          </a:bodyPr>
          <a:lstStyle/>
          <a:p>
            <a:r>
              <a:rPr lang="en-US">
                <a:latin typeface="Arial" pitchFamily="34" charset="0"/>
              </a:rPr>
              <a:t>OPeNDAP </a:t>
            </a:r>
          </a:p>
          <a:p>
            <a:r>
              <a:rPr lang="en-US">
                <a:latin typeface="Arial" pitchFamily="34" charset="0"/>
              </a:rPr>
              <a:t>Servers</a:t>
            </a:r>
          </a:p>
        </p:txBody>
      </p:sp>
      <p:sp>
        <p:nvSpPr>
          <p:cNvPr id="8203" name="TextBox 13"/>
          <p:cNvSpPr txBox="1">
            <a:spLocks noChangeArrowheads="1"/>
          </p:cNvSpPr>
          <p:nvPr/>
        </p:nvSpPr>
        <p:spPr bwMode="auto">
          <a:xfrm>
            <a:off x="7162800" y="5268913"/>
            <a:ext cx="16002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HDF Files</a:t>
            </a:r>
          </a:p>
        </p:txBody>
      </p:sp>
      <p:sp>
        <p:nvSpPr>
          <p:cNvPr id="15" name="TextBox 14"/>
          <p:cNvSpPr txBox="1"/>
          <p:nvPr/>
        </p:nvSpPr>
        <p:spPr>
          <a:xfrm>
            <a:off x="5486400" y="3581400"/>
            <a:ext cx="989013"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Hyrax</a:t>
            </a:r>
          </a:p>
        </p:txBody>
      </p:sp>
      <p:pic>
        <p:nvPicPr>
          <p:cNvPr id="8205" name="Picture 19" descr="hdfview.bmp"/>
          <p:cNvPicPr>
            <a:picLocks noChangeAspect="1"/>
          </p:cNvPicPr>
          <p:nvPr/>
        </p:nvPicPr>
        <p:blipFill>
          <a:blip r:embed="rId5" cstate="print"/>
          <a:srcRect/>
          <a:stretch>
            <a:fillRect/>
          </a:stretch>
        </p:blipFill>
        <p:spPr bwMode="auto">
          <a:xfrm>
            <a:off x="7162800" y="4114800"/>
            <a:ext cx="1371600" cy="1143000"/>
          </a:xfrm>
          <a:prstGeom prst="rect">
            <a:avLst/>
          </a:prstGeom>
          <a:noFill/>
          <a:ln w="9525">
            <a:noFill/>
            <a:miter lim="800000"/>
            <a:headEnd/>
            <a:tailEnd/>
          </a:ln>
        </p:spPr>
      </p:pic>
      <p:sp>
        <p:nvSpPr>
          <p:cNvPr id="17" name="TextBox 16"/>
          <p:cNvSpPr txBox="1"/>
          <p:nvPr/>
        </p:nvSpPr>
        <p:spPr>
          <a:xfrm>
            <a:off x="7118350" y="3748088"/>
            <a:ext cx="1568450" cy="461962"/>
          </a:xfrm>
          <a:prstGeom prst="rect">
            <a:avLst/>
          </a:prstGeom>
          <a:noFill/>
        </p:spPr>
        <p:txBody>
          <a:bodyPr wrap="none">
            <a:spAutoFit/>
          </a:bodyPr>
          <a:lstStyle/>
          <a:p>
            <a:pPr>
              <a:defRPr/>
            </a:pPr>
            <a:r>
              <a:rPr lang="en-US" dirty="0">
                <a:solidFill>
                  <a:schemeClr val="tx2">
                    <a:lumMod val="75000"/>
                  </a:schemeClr>
                </a:solidFill>
                <a:latin typeface="Arial" pitchFamily="34" charset="0"/>
              </a:rPr>
              <a:t>AIRS/OMI</a:t>
            </a:r>
          </a:p>
        </p:txBody>
      </p:sp>
      <p:cxnSp>
        <p:nvCxnSpPr>
          <p:cNvPr id="18" name="Straight Arrow Connector 17"/>
          <p:cNvCxnSpPr/>
          <p:nvPr/>
        </p:nvCxnSpPr>
        <p:spPr>
          <a:xfrm rot="10800000">
            <a:off x="6400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208" name="TextBox 18"/>
          <p:cNvSpPr txBox="1">
            <a:spLocks noChangeArrowheads="1"/>
          </p:cNvSpPr>
          <p:nvPr/>
        </p:nvSpPr>
        <p:spPr bwMode="auto">
          <a:xfrm>
            <a:off x="4038600" y="4367213"/>
            <a:ext cx="9144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DAP</a:t>
            </a:r>
          </a:p>
        </p:txBody>
      </p:sp>
      <p:sp>
        <p:nvSpPr>
          <p:cNvPr id="20" name="Lightning Bolt 19"/>
          <p:cNvSpPr/>
          <p:nvPr/>
        </p:nvSpPr>
        <p:spPr>
          <a:xfrm>
            <a:off x="7696200" y="2971800"/>
            <a:ext cx="304800" cy="76200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charset="0"/>
            </a:endParaRPr>
          </a:p>
        </p:txBody>
      </p:sp>
      <p:pic>
        <p:nvPicPr>
          <p:cNvPr id="8210" name="Picture 2" descr="C:\Documents and Settings\hyoklee\Local Settings\Temporary Internet Files\Content.IE5\H0QAWWKR\MCj04247700000[1].wmf"/>
          <p:cNvPicPr>
            <a:picLocks noChangeAspect="1" noChangeArrowheads="1"/>
          </p:cNvPicPr>
          <p:nvPr/>
        </p:nvPicPr>
        <p:blipFill>
          <a:blip r:embed="rId6" cstate="print"/>
          <a:srcRect/>
          <a:stretch>
            <a:fillRect/>
          </a:stretch>
        </p:blipFill>
        <p:spPr bwMode="auto">
          <a:xfrm>
            <a:off x="5354638" y="4049713"/>
            <a:ext cx="1122362" cy="1295400"/>
          </a:xfrm>
          <a:prstGeom prst="rect">
            <a:avLst/>
          </a:prstGeom>
          <a:noFill/>
          <a:ln w="9525">
            <a:noFill/>
            <a:miter lim="800000"/>
            <a:headEnd/>
            <a:tailEnd/>
          </a:ln>
        </p:spPr>
      </p:pic>
      <p:pic>
        <p:nvPicPr>
          <p:cNvPr id="8211" name="Picture 3" descr="C:\Documents and Settings\hyoklee\Local Settings\Temporary Internet Files\Content.IE5\H0QAWWKR\MCj04348650000[1].png"/>
          <p:cNvPicPr>
            <a:picLocks noChangeAspect="1" noChangeArrowheads="1"/>
          </p:cNvPicPr>
          <p:nvPr/>
        </p:nvPicPr>
        <p:blipFill>
          <a:blip r:embed="rId7" cstate="print"/>
          <a:srcRect/>
          <a:stretch>
            <a:fillRect/>
          </a:stretch>
        </p:blipFill>
        <p:spPr bwMode="auto">
          <a:xfrm>
            <a:off x="2362200" y="4049713"/>
            <a:ext cx="1219200" cy="1219200"/>
          </a:xfrm>
          <a:prstGeom prst="rect">
            <a:avLst/>
          </a:prstGeom>
          <a:noFill/>
          <a:ln w="9525">
            <a:noFill/>
            <a:miter lim="800000"/>
            <a:headEnd/>
            <a:tailEnd/>
          </a:ln>
        </p:spPr>
      </p:pic>
      <p:cxnSp>
        <p:nvCxnSpPr>
          <p:cNvPr id="23" name="Curved Connector 22"/>
          <p:cNvCxnSpPr/>
          <p:nvPr/>
        </p:nvCxnSpPr>
        <p:spPr>
          <a:xfrm rot="10800000" flipV="1">
            <a:off x="3581400" y="4583113"/>
            <a:ext cx="1600200" cy="457200"/>
          </a:xfrm>
          <a:prstGeom prst="curvedConnector3">
            <a:avLst>
              <a:gd name="adj1" fmla="val 50000"/>
            </a:avLst>
          </a:prstGeom>
          <a:ln w="41275">
            <a:prstDash val="sysDot"/>
            <a:headEnd type="arrow"/>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209800" y="3657600"/>
            <a:ext cx="2032929" cy="461665"/>
          </a:xfrm>
          <a:prstGeom prst="rect">
            <a:avLst/>
          </a:prstGeom>
          <a:noFill/>
        </p:spPr>
        <p:txBody>
          <a:bodyPr wrap="none">
            <a:spAutoFit/>
          </a:bodyPr>
          <a:lstStyle/>
          <a:p>
            <a:pPr>
              <a:defRPr/>
            </a:pPr>
            <a:r>
              <a:rPr lang="en-US" dirty="0" err="1" smtClean="0">
                <a:solidFill>
                  <a:schemeClr val="tx2">
                    <a:lumMod val="75000"/>
                  </a:schemeClr>
                </a:solidFill>
                <a:latin typeface="Arial" pitchFamily="34" charset="0"/>
              </a:rPr>
              <a:t>NetCDF</a:t>
            </a:r>
            <a:r>
              <a:rPr lang="en-US" dirty="0" smtClean="0">
                <a:solidFill>
                  <a:schemeClr val="tx2">
                    <a:lumMod val="75000"/>
                  </a:schemeClr>
                </a:solidFill>
                <a:latin typeface="Arial" pitchFamily="34" charset="0"/>
              </a:rPr>
              <a:t> Java</a:t>
            </a:r>
            <a:endParaRPr lang="en-US" dirty="0">
              <a:solidFill>
                <a:schemeClr val="tx2">
                  <a:lumMod val="75000"/>
                </a:schemeClr>
              </a:solidFill>
              <a:latin typeface="Arial" pitchFamily="34" charset="0"/>
            </a:endParaRPr>
          </a:p>
        </p:txBody>
      </p:sp>
      <p:sp>
        <p:nvSpPr>
          <p:cNvPr id="8214" name="TextBox 24"/>
          <p:cNvSpPr txBox="1">
            <a:spLocks noChangeArrowheads="1"/>
          </p:cNvSpPr>
          <p:nvPr/>
        </p:nvSpPr>
        <p:spPr bwMode="auto">
          <a:xfrm>
            <a:off x="76200" y="5253038"/>
            <a:ext cx="1995488" cy="831850"/>
          </a:xfrm>
          <a:prstGeom prst="rect">
            <a:avLst/>
          </a:prstGeom>
          <a:noFill/>
          <a:ln w="9525">
            <a:noFill/>
            <a:miter lim="800000"/>
            <a:headEnd/>
            <a:tailEnd/>
          </a:ln>
        </p:spPr>
        <p:txBody>
          <a:bodyPr wrap="none">
            <a:spAutoFit/>
          </a:bodyPr>
          <a:lstStyle/>
          <a:p>
            <a:r>
              <a:rPr lang="en-US" dirty="0">
                <a:latin typeface="Arial" pitchFamily="34" charset="0"/>
              </a:rPr>
              <a:t>Visualization </a:t>
            </a:r>
          </a:p>
          <a:p>
            <a:r>
              <a:rPr lang="en-US" dirty="0">
                <a:latin typeface="Arial" pitchFamily="34" charset="0"/>
              </a:rPr>
              <a:t>Tools</a:t>
            </a:r>
          </a:p>
        </p:txBody>
      </p:sp>
      <p:cxnSp>
        <p:nvCxnSpPr>
          <p:cNvPr id="26" name="Straight Arrow Connector 25"/>
          <p:cNvCxnSpPr/>
          <p:nvPr/>
        </p:nvCxnSpPr>
        <p:spPr>
          <a:xfrm rot="10800000">
            <a:off x="1828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a:off x="609600" y="3276600"/>
            <a:ext cx="763588" cy="1588"/>
          </a:xfrm>
          <a:prstGeom prst="straightConnector1">
            <a:avLst/>
          </a:prstGeom>
          <a:ln w="28575">
            <a:tailEnd type="arrow"/>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pic>
        <p:nvPicPr>
          <p:cNvPr id="8217" name="Picture 24" descr="airs.jpg"/>
          <p:cNvPicPr>
            <a:picLocks noChangeAspect="1"/>
          </p:cNvPicPr>
          <p:nvPr/>
        </p:nvPicPr>
        <p:blipFill>
          <a:blip r:embed="rId8" cstate="print"/>
          <a:srcRect/>
          <a:stretch>
            <a:fillRect/>
          </a:stretch>
        </p:blipFill>
        <p:spPr bwMode="auto">
          <a:xfrm>
            <a:off x="6705600" y="1752600"/>
            <a:ext cx="2057400" cy="1187450"/>
          </a:xfrm>
          <a:prstGeom prst="rect">
            <a:avLst/>
          </a:prstGeom>
          <a:noFill/>
          <a:ln w="9525">
            <a:noFill/>
            <a:miter lim="800000"/>
            <a:headEnd/>
            <a:tailEnd/>
          </a:ln>
        </p:spPr>
      </p:pic>
      <p:sp>
        <p:nvSpPr>
          <p:cNvPr id="29" name="5-Point Star 28"/>
          <p:cNvSpPr/>
          <p:nvPr/>
        </p:nvSpPr>
        <p:spPr bwMode="auto">
          <a:xfrm>
            <a:off x="6629400" y="4114800"/>
            <a:ext cx="381000" cy="381000"/>
          </a:xfrm>
          <a:prstGeom prst="star5">
            <a:avLst/>
          </a:prstGeom>
          <a:solidFill>
            <a:srgbClr val="FF0000"/>
          </a:solidFill>
          <a:ln w="9525" cap="flat" cmpd="sng" algn="ctr">
            <a:solidFill>
              <a:schemeClr val="bg1"/>
            </a:solidFill>
            <a:prstDash val="solid"/>
            <a:round/>
            <a:headEnd type="none" w="med" len="med"/>
            <a:tailEnd type="none" w="med" len="med"/>
          </a:ln>
          <a:effectLst/>
        </p:spPr>
        <p:txBody>
          <a:bodyPr wrap="none" anchor="ctr"/>
          <a:lstStyle/>
          <a:p>
            <a:pPr>
              <a:defRPr/>
            </a:pPr>
            <a:endParaRPr lang="en-US">
              <a:solidFill>
                <a:srgbClr val="FF0000"/>
              </a:solidFill>
              <a:cs typeface="+mn-cs"/>
            </a:endParaRPr>
          </a:p>
        </p:txBody>
      </p:sp>
      <p:sp>
        <p:nvSpPr>
          <p:cNvPr id="30" name="TextBox 29"/>
          <p:cNvSpPr txBox="1">
            <a:spLocks noChangeArrowheads="1"/>
          </p:cNvSpPr>
          <p:nvPr/>
        </p:nvSpPr>
        <p:spPr bwMode="auto">
          <a:xfrm>
            <a:off x="2209800" y="1600200"/>
            <a:ext cx="4038600" cy="769441"/>
          </a:xfrm>
          <a:prstGeom prst="rect">
            <a:avLst/>
          </a:prstGeom>
          <a:solidFill>
            <a:srgbClr val="FF0000"/>
          </a:solidFill>
          <a:ln w="9525">
            <a:noFill/>
            <a:miter lim="800000"/>
            <a:headEnd/>
            <a:tailEnd/>
          </a:ln>
        </p:spPr>
        <p:txBody>
          <a:bodyPr wrap="square">
            <a:spAutoFit/>
          </a:bodyPr>
          <a:lstStyle/>
          <a:p>
            <a:r>
              <a:rPr lang="en-US" dirty="0">
                <a:solidFill>
                  <a:schemeClr val="bg1"/>
                </a:solidFill>
                <a:latin typeface="Arial" pitchFamily="34" charset="0"/>
              </a:rPr>
              <a:t>HDF </a:t>
            </a:r>
            <a:r>
              <a:rPr lang="en-US" sz="4400" dirty="0" smtClean="0">
                <a:solidFill>
                  <a:schemeClr val="bg1"/>
                </a:solidFill>
                <a:latin typeface="Arial" pitchFamily="34" charset="0"/>
              </a:rPr>
              <a:t>HANDLER</a:t>
            </a:r>
            <a:endParaRPr lang="en-US" sz="4400" dirty="0">
              <a:solidFill>
                <a:schemeClr val="bg1"/>
              </a:solidFill>
              <a:latin typeface="Arial" pitchFamily="34" charset="0"/>
            </a:endParaRPr>
          </a:p>
        </p:txBody>
      </p:sp>
      <p:sp>
        <p:nvSpPr>
          <p:cNvPr id="31" name="TextBox 30"/>
          <p:cNvSpPr txBox="1"/>
          <p:nvPr/>
        </p:nvSpPr>
        <p:spPr>
          <a:xfrm>
            <a:off x="6858000" y="1219200"/>
            <a:ext cx="1639888"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Aqua/Aura</a:t>
            </a:r>
          </a:p>
        </p:txBody>
      </p:sp>
      <p:pic>
        <p:nvPicPr>
          <p:cNvPr id="32" name="Content Placeholder 11" descr="easy-button.jpg"/>
          <p:cNvPicPr>
            <a:picLocks noGrp="1" noChangeAspect="1"/>
          </p:cNvPicPr>
          <p:nvPr>
            <p:ph idx="1"/>
          </p:nvPr>
        </p:nvPicPr>
        <p:blipFill>
          <a:blip r:embed="rId9" cstate="print"/>
          <a:srcRect/>
          <a:stretch>
            <a:fillRect/>
          </a:stretch>
        </p:blipFill>
        <p:spPr>
          <a:xfrm>
            <a:off x="1371600" y="3200400"/>
            <a:ext cx="685800" cy="685800"/>
          </a:xfrm>
        </p:spPr>
      </p:pic>
      <p:sp>
        <p:nvSpPr>
          <p:cNvPr id="8222" name="Date Placeholder 32"/>
          <p:cNvSpPr>
            <a:spLocks noGrp="1"/>
          </p:cNvSpPr>
          <p:nvPr>
            <p:ph type="dt" sz="quarter" idx="10"/>
          </p:nvPr>
        </p:nvSpPr>
        <p:spPr>
          <a:noFill/>
        </p:spPr>
        <p:txBody>
          <a:bodyPr/>
          <a:lstStyle/>
          <a:p>
            <a:r>
              <a:rPr lang="en-US" smtClean="0"/>
              <a:t>April 18, 2012</a:t>
            </a:r>
          </a:p>
        </p:txBody>
      </p:sp>
      <p:cxnSp>
        <p:nvCxnSpPr>
          <p:cNvPr id="34" name="Straight Arrow Connector 33"/>
          <p:cNvCxnSpPr>
            <a:endCxn id="29" idx="0"/>
          </p:cNvCxnSpPr>
          <p:nvPr/>
        </p:nvCxnSpPr>
        <p:spPr bwMode="auto">
          <a:xfrm>
            <a:off x="4953000" y="2362200"/>
            <a:ext cx="1866900" cy="1752600"/>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blank-world-map.jpg"/>
          <p:cNvPicPr>
            <a:picLocks noChangeAspect="1"/>
          </p:cNvPicPr>
          <p:nvPr/>
        </p:nvPicPr>
        <p:blipFill>
          <a:blip r:embed="rId3" cstate="print"/>
          <a:stretch>
            <a:fillRect/>
          </a:stretch>
        </p:blipFill>
        <p:spPr>
          <a:xfrm>
            <a:off x="1024788" y="1981200"/>
            <a:ext cx="7162800" cy="4421058"/>
          </a:xfrm>
          <a:prstGeom prst="rect">
            <a:avLst/>
          </a:prstGeom>
        </p:spPr>
      </p:pic>
      <p:sp>
        <p:nvSpPr>
          <p:cNvPr id="5122" name="Rectangle 8"/>
          <p:cNvSpPr>
            <a:spLocks noGrp="1" noChangeArrowheads="1"/>
          </p:cNvSpPr>
          <p:nvPr>
            <p:ph type="title"/>
          </p:nvPr>
        </p:nvSpPr>
        <p:spPr>
          <a:xfrm>
            <a:off x="1371600" y="152400"/>
            <a:ext cx="7010400" cy="533400"/>
          </a:xfrm>
        </p:spPr>
        <p:txBody>
          <a:bodyPr/>
          <a:lstStyle/>
          <a:p>
            <a:r>
              <a:rPr lang="en-US" dirty="0" smtClean="0"/>
              <a:t>because if handler doesn’t follow CF</a:t>
            </a:r>
          </a:p>
        </p:txBody>
      </p:sp>
      <p:sp>
        <p:nvSpPr>
          <p:cNvPr id="5126" name="Date Placeholder 5"/>
          <p:cNvSpPr>
            <a:spLocks noGrp="1"/>
          </p:cNvSpPr>
          <p:nvPr>
            <p:ph type="dt" sz="half" idx="10"/>
          </p:nvPr>
        </p:nvSpPr>
        <p:spPr>
          <a:noFill/>
        </p:spPr>
        <p:txBody>
          <a:bodyPr/>
          <a:lstStyle/>
          <a:p>
            <a:r>
              <a:rPr lang="en-US" smtClean="0"/>
              <a:t>April 18, 2012</a:t>
            </a:r>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10</a:t>
            </a:fld>
            <a:endParaRPr lang="en-US" smtClean="0"/>
          </a:p>
        </p:txBody>
      </p:sp>
      <p:sp>
        <p:nvSpPr>
          <p:cNvPr id="12" name="TextBox 11"/>
          <p:cNvSpPr txBox="1"/>
          <p:nvPr/>
        </p:nvSpPr>
        <p:spPr>
          <a:xfrm>
            <a:off x="457200" y="1066800"/>
            <a:ext cx="8297977" cy="1015663"/>
          </a:xfrm>
          <a:prstGeom prst="rect">
            <a:avLst/>
          </a:prstGeom>
          <a:noFill/>
        </p:spPr>
        <p:txBody>
          <a:bodyPr wrap="none" rtlCol="0">
            <a:spAutoFit/>
          </a:bodyPr>
          <a:lstStyle/>
          <a:p>
            <a:r>
              <a:rPr lang="en-US" sz="6000" dirty="0" smtClean="0">
                <a:latin typeface="Arial (Body)"/>
              </a:rPr>
              <a:t>No Visualization Bonus!</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620000" cy="533400"/>
          </a:xfrm>
        </p:spPr>
        <p:txBody>
          <a:bodyPr/>
          <a:lstStyle/>
          <a:p>
            <a:r>
              <a:rPr lang="en-US" dirty="0" smtClean="0"/>
              <a:t>If handler gives up extra bonus</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11</a:t>
            </a:fld>
            <a:endParaRPr lang="en-US" dirty="0"/>
          </a:p>
        </p:txBody>
      </p:sp>
      <p:sp>
        <p:nvSpPr>
          <p:cNvPr id="8" name="Rectangle 7"/>
          <p:cNvSpPr/>
          <p:nvPr/>
        </p:nvSpPr>
        <p:spPr bwMode="auto">
          <a:xfrm>
            <a:off x="457200" y="5791200"/>
            <a:ext cx="8458200" cy="762000"/>
          </a:xfrm>
          <a:prstGeom prst="rect">
            <a:avLst/>
          </a:prstGeom>
          <a:solidFill>
            <a:srgbClr val="FF6633"/>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Body)"/>
              </a:rPr>
              <a:t>HDF / HDF-EOS</a:t>
            </a:r>
          </a:p>
        </p:txBody>
      </p:sp>
      <p:sp>
        <p:nvSpPr>
          <p:cNvPr id="12" name="Rectangle 11"/>
          <p:cNvSpPr/>
          <p:nvPr/>
        </p:nvSpPr>
        <p:spPr bwMode="auto">
          <a:xfrm>
            <a:off x="1752600" y="5029200"/>
            <a:ext cx="5715000" cy="762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Body)"/>
              </a:rPr>
              <a:t>DAP Server</a:t>
            </a:r>
          </a:p>
        </p:txBody>
      </p:sp>
      <p:sp>
        <p:nvSpPr>
          <p:cNvPr id="11" name="Rectangle 10"/>
          <p:cNvSpPr/>
          <p:nvPr/>
        </p:nvSpPr>
        <p:spPr bwMode="auto">
          <a:xfrm>
            <a:off x="2133600" y="4267200"/>
            <a:ext cx="4800600" cy="7620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DAP</a:t>
            </a:r>
            <a:endParaRPr kumimoji="0" lang="en-US" sz="2400" b="0" i="0" u="none" strike="noStrike" cap="none" normalizeH="0" baseline="0" dirty="0" smtClean="0">
              <a:ln>
                <a:noFill/>
              </a:ln>
              <a:solidFill>
                <a:schemeClr val="tx1"/>
              </a:solidFill>
              <a:effectLst/>
              <a:latin typeface="Arial (Body)"/>
            </a:endParaRPr>
          </a:p>
        </p:txBody>
      </p:sp>
      <p:sp>
        <p:nvSpPr>
          <p:cNvPr id="19" name="TextBox 18"/>
          <p:cNvSpPr txBox="1"/>
          <p:nvPr/>
        </p:nvSpPr>
        <p:spPr>
          <a:xfrm>
            <a:off x="832509" y="2971800"/>
            <a:ext cx="8000203" cy="769441"/>
          </a:xfrm>
          <a:prstGeom prst="rect">
            <a:avLst/>
          </a:prstGeom>
          <a:noFill/>
        </p:spPr>
        <p:txBody>
          <a:bodyPr wrap="none" rtlCol="0">
            <a:spAutoFit/>
          </a:bodyPr>
          <a:lstStyle/>
          <a:p>
            <a:r>
              <a:rPr lang="en-US" sz="4400" dirty="0" smtClean="0">
                <a:latin typeface="Arial (Body)"/>
              </a:rPr>
              <a:t>handler development is easier.</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provision_xray.jpg"/>
          <p:cNvPicPr>
            <a:picLocks noChangeAspect="1"/>
          </p:cNvPicPr>
          <p:nvPr/>
        </p:nvPicPr>
        <p:blipFill>
          <a:blip r:embed="rId3" cstate="print"/>
          <a:stretch>
            <a:fillRect/>
          </a:stretch>
        </p:blipFill>
        <p:spPr>
          <a:xfrm>
            <a:off x="6101794" y="838200"/>
            <a:ext cx="3042206" cy="2667001"/>
          </a:xfrm>
          <a:prstGeom prst="rect">
            <a:avLst/>
          </a:prstGeom>
        </p:spPr>
      </p:pic>
      <p:sp>
        <p:nvSpPr>
          <p:cNvPr id="2" name="Title 1"/>
          <p:cNvSpPr>
            <a:spLocks noGrp="1"/>
          </p:cNvSpPr>
          <p:nvPr>
            <p:ph type="title"/>
          </p:nvPr>
        </p:nvSpPr>
        <p:spPr>
          <a:xfrm>
            <a:off x="1143000" y="152400"/>
            <a:ext cx="7620000" cy="533400"/>
          </a:xfrm>
        </p:spPr>
        <p:txBody>
          <a:bodyPr/>
          <a:lstStyle/>
          <a:p>
            <a:r>
              <a:rPr lang="en-US" dirty="0" smtClean="0"/>
              <a:t>What’s involved in </a:t>
            </a:r>
            <a:r>
              <a:rPr lang="en-US" b="1" dirty="0" smtClean="0"/>
              <a:t>extra bonus</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12</a:t>
            </a:fld>
            <a:endParaRPr lang="en-US" dirty="0"/>
          </a:p>
        </p:txBody>
      </p:sp>
      <p:sp>
        <p:nvSpPr>
          <p:cNvPr id="12" name="Rectangle 11"/>
          <p:cNvSpPr/>
          <p:nvPr/>
        </p:nvSpPr>
        <p:spPr bwMode="auto">
          <a:xfrm>
            <a:off x="1752600" y="4267200"/>
            <a:ext cx="5715000" cy="762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Body)"/>
              </a:rPr>
              <a:t>DAP Server</a:t>
            </a:r>
          </a:p>
        </p:txBody>
      </p:sp>
      <p:sp>
        <p:nvSpPr>
          <p:cNvPr id="13" name="Rectangle 12"/>
          <p:cNvSpPr/>
          <p:nvPr/>
        </p:nvSpPr>
        <p:spPr bwMode="auto">
          <a:xfrm>
            <a:off x="1219200" y="5029200"/>
            <a:ext cx="6858000" cy="762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Body)"/>
              </a:rPr>
              <a:t>CF Conventions</a:t>
            </a:r>
          </a:p>
        </p:txBody>
      </p:sp>
      <p:sp>
        <p:nvSpPr>
          <p:cNvPr id="11" name="Rectangle 10"/>
          <p:cNvSpPr/>
          <p:nvPr/>
        </p:nvSpPr>
        <p:spPr bwMode="auto">
          <a:xfrm>
            <a:off x="2133600" y="3505200"/>
            <a:ext cx="4800600" cy="7620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DAP</a:t>
            </a:r>
            <a:endParaRPr kumimoji="0" lang="en-US" sz="2400" b="0" i="0" u="none" strike="noStrike" cap="none" normalizeH="0" baseline="0" dirty="0" smtClean="0">
              <a:ln>
                <a:noFill/>
              </a:ln>
              <a:solidFill>
                <a:schemeClr val="tx1"/>
              </a:solidFill>
              <a:effectLst/>
              <a:latin typeface="Arial (Body)"/>
            </a:endParaRPr>
          </a:p>
        </p:txBody>
      </p:sp>
      <p:sp>
        <p:nvSpPr>
          <p:cNvPr id="14" name="Rectangle 13"/>
          <p:cNvSpPr/>
          <p:nvPr/>
        </p:nvSpPr>
        <p:spPr bwMode="auto">
          <a:xfrm>
            <a:off x="2514600" y="2743200"/>
            <a:ext cx="4038600" cy="762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DAP Client</a:t>
            </a:r>
            <a:endParaRPr kumimoji="0" lang="en-US" sz="2400" b="0" i="0" u="none" strike="noStrike" cap="none" normalizeH="0" baseline="0" dirty="0" smtClean="0">
              <a:ln>
                <a:noFill/>
              </a:ln>
              <a:solidFill>
                <a:schemeClr val="tx1"/>
              </a:solidFill>
              <a:effectLst/>
              <a:latin typeface="Arial (Body)"/>
            </a:endParaRPr>
          </a:p>
        </p:txBody>
      </p:sp>
      <p:sp>
        <p:nvSpPr>
          <p:cNvPr id="15" name="Rectangle 14"/>
          <p:cNvSpPr/>
          <p:nvPr/>
        </p:nvSpPr>
        <p:spPr bwMode="auto">
          <a:xfrm>
            <a:off x="2819400" y="1981200"/>
            <a:ext cx="3429000" cy="762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Visualization</a:t>
            </a:r>
            <a:endParaRPr kumimoji="0" lang="en-US" sz="2400" b="0" i="0" u="none" strike="noStrike" cap="none" normalizeH="0" baseline="0" dirty="0" smtClean="0">
              <a:ln>
                <a:noFill/>
              </a:ln>
              <a:solidFill>
                <a:schemeClr val="tx1"/>
              </a:solidFill>
              <a:effectLst/>
              <a:latin typeface="Arial (Body)"/>
            </a:endParaRPr>
          </a:p>
        </p:txBody>
      </p:sp>
      <p:sp>
        <p:nvSpPr>
          <p:cNvPr id="16" name="Rectangle 15"/>
          <p:cNvSpPr/>
          <p:nvPr/>
        </p:nvSpPr>
        <p:spPr bwMode="auto">
          <a:xfrm>
            <a:off x="3429000" y="1219200"/>
            <a:ext cx="2286000" cy="762000"/>
          </a:xfrm>
          <a:prstGeom prst="rect">
            <a:avLst/>
          </a:prstGeom>
          <a:solidFill>
            <a:srgbClr val="FF6633"/>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Earth Scientist</a:t>
            </a:r>
            <a:endParaRPr kumimoji="0" lang="en-US" sz="2400" b="0" i="0" u="none" strike="noStrike" cap="none" normalizeH="0" baseline="0" dirty="0" smtClean="0">
              <a:ln>
                <a:noFill/>
              </a:ln>
              <a:solidFill>
                <a:schemeClr val="tx1"/>
              </a:solidFill>
              <a:effectLst/>
              <a:latin typeface="Arial (Body)"/>
            </a:endParaRPr>
          </a:p>
        </p:txBody>
      </p:sp>
      <p:sp>
        <p:nvSpPr>
          <p:cNvPr id="28" name="TextBox 27"/>
          <p:cNvSpPr txBox="1"/>
          <p:nvPr/>
        </p:nvSpPr>
        <p:spPr>
          <a:xfrm>
            <a:off x="867490" y="2514600"/>
            <a:ext cx="677108" cy="3441007"/>
          </a:xfrm>
          <a:prstGeom prst="rect">
            <a:avLst/>
          </a:prstGeom>
          <a:solidFill>
            <a:schemeClr val="bg1"/>
          </a:solidFill>
          <a:scene3d>
            <a:camera prst="orthographicFront">
              <a:rot lat="0" lon="0" rev="9000000"/>
            </a:camera>
            <a:lightRig rig="threePt" dir="t"/>
          </a:scene3d>
        </p:spPr>
        <p:txBody>
          <a:bodyPr vert="eaVert" wrap="none" rtlCol="0">
            <a:spAutoFit/>
          </a:bodyPr>
          <a:lstStyle/>
          <a:p>
            <a:r>
              <a:rPr lang="en-US" sz="3200" dirty="0" smtClean="0">
                <a:latin typeface="Arial (Body)"/>
              </a:rPr>
              <a:t>Check </a:t>
            </a:r>
            <a:r>
              <a:rPr lang="en-US" sz="3200" b="1" dirty="0" smtClean="0">
                <a:latin typeface="Arial (Body)"/>
              </a:rPr>
              <a:t>every</a:t>
            </a:r>
            <a:r>
              <a:rPr lang="en-US" sz="3200" dirty="0" smtClean="0">
                <a:latin typeface="Arial (Body)"/>
              </a:rPr>
              <a:t> step.</a:t>
            </a:r>
            <a:endParaRPr lang="en-US" sz="3200" dirty="0">
              <a:latin typeface="Arial (Body)"/>
            </a:endParaRPr>
          </a:p>
        </p:txBody>
      </p:sp>
      <p:sp>
        <p:nvSpPr>
          <p:cNvPr id="8" name="Rectangle 7"/>
          <p:cNvSpPr/>
          <p:nvPr/>
        </p:nvSpPr>
        <p:spPr bwMode="auto">
          <a:xfrm>
            <a:off x="457200" y="5791200"/>
            <a:ext cx="8458200" cy="762000"/>
          </a:xfrm>
          <a:prstGeom prst="rect">
            <a:avLst/>
          </a:prstGeom>
          <a:solidFill>
            <a:srgbClr val="FF6633"/>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Body)"/>
              </a:rPr>
              <a:t>HDF / HDF-EOS</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handler developers feel</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13</a:t>
            </a:fld>
            <a:endParaRPr lang="en-US" dirty="0"/>
          </a:p>
        </p:txBody>
      </p:sp>
      <p:pic>
        <p:nvPicPr>
          <p:cNvPr id="17" name="Picture 16" descr="chichen-itza.jpg"/>
          <p:cNvPicPr>
            <a:picLocks noChangeAspect="1"/>
          </p:cNvPicPr>
          <p:nvPr/>
        </p:nvPicPr>
        <p:blipFill>
          <a:blip r:embed="rId3" cstate="print"/>
          <a:stretch>
            <a:fillRect/>
          </a:stretch>
        </p:blipFill>
        <p:spPr>
          <a:xfrm>
            <a:off x="228600" y="1066800"/>
            <a:ext cx="7213600" cy="5410200"/>
          </a:xfrm>
          <a:prstGeom prst="rect">
            <a:avLst/>
          </a:prstGeom>
        </p:spPr>
      </p:pic>
      <p:pic>
        <p:nvPicPr>
          <p:cNvPr id="26" name="Picture 25" descr="sisyphus.jpeg"/>
          <p:cNvPicPr>
            <a:picLocks noChangeAspect="1"/>
          </p:cNvPicPr>
          <p:nvPr/>
        </p:nvPicPr>
        <p:blipFill>
          <a:blip r:embed="rId4" cstate="print"/>
          <a:stretch>
            <a:fillRect/>
          </a:stretch>
        </p:blipFill>
        <p:spPr>
          <a:xfrm>
            <a:off x="7467601" y="4191000"/>
            <a:ext cx="1676400" cy="161051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010400" cy="533400"/>
          </a:xfrm>
        </p:spPr>
        <p:txBody>
          <a:bodyPr/>
          <a:lstStyle/>
          <a:p>
            <a:r>
              <a:rPr lang="en-US" dirty="0" smtClean="0"/>
              <a:t>Because we care all NASA products.</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14</a:t>
            </a:fld>
            <a:endParaRPr lang="en-US" dirty="0"/>
          </a:p>
        </p:txBody>
      </p:sp>
      <p:pic>
        <p:nvPicPr>
          <p:cNvPr id="17" name="Picture 16" descr="chichen-itza.jpg"/>
          <p:cNvPicPr>
            <a:picLocks noChangeAspect="1"/>
          </p:cNvPicPr>
          <p:nvPr/>
        </p:nvPicPr>
        <p:blipFill>
          <a:blip r:embed="rId3" cstate="print"/>
          <a:stretch>
            <a:fillRect/>
          </a:stretch>
        </p:blipFill>
        <p:spPr>
          <a:xfrm>
            <a:off x="1778000" y="1143000"/>
            <a:ext cx="7213600" cy="5410200"/>
          </a:xfrm>
          <a:prstGeom prst="rect">
            <a:avLst/>
          </a:prstGeom>
        </p:spPr>
      </p:pic>
      <p:pic>
        <p:nvPicPr>
          <p:cNvPr id="19" name="Picture 18" descr="handicapped.png"/>
          <p:cNvPicPr>
            <a:picLocks noChangeAspect="1"/>
          </p:cNvPicPr>
          <p:nvPr/>
        </p:nvPicPr>
        <p:blipFill>
          <a:blip r:embed="rId4" cstate="print"/>
          <a:stretch>
            <a:fillRect/>
          </a:stretch>
        </p:blipFill>
        <p:spPr>
          <a:xfrm>
            <a:off x="0" y="3517185"/>
            <a:ext cx="3048000" cy="3048000"/>
          </a:xfrm>
          <a:prstGeom prst="rect">
            <a:avLst/>
          </a:prstGeom>
        </p:spPr>
      </p:pic>
      <p:sp>
        <p:nvSpPr>
          <p:cNvPr id="20" name="TextBox 19"/>
          <p:cNvSpPr txBox="1"/>
          <p:nvPr/>
        </p:nvSpPr>
        <p:spPr>
          <a:xfrm>
            <a:off x="2133599" y="3505200"/>
            <a:ext cx="914400" cy="1107996"/>
          </a:xfrm>
          <a:prstGeom prst="rect">
            <a:avLst/>
          </a:prstGeom>
          <a:noFill/>
        </p:spPr>
        <p:txBody>
          <a:bodyPr wrap="square" rtlCol="0">
            <a:spAutoFit/>
          </a:bodyPr>
          <a:lstStyle/>
          <a:p>
            <a:r>
              <a:rPr lang="en-US" sz="6600" dirty="0" smtClean="0">
                <a:solidFill>
                  <a:schemeClr val="bg1"/>
                </a:solidFill>
                <a:latin typeface="Arial (Body)"/>
              </a:rPr>
              <a:t>?</a:t>
            </a:r>
            <a:endParaRPr lang="en-US" sz="6600" dirty="0">
              <a:solidFill>
                <a:schemeClr val="bg1"/>
              </a:solidFill>
              <a:latin typeface="Arial (Body)"/>
            </a:endParaRPr>
          </a:p>
        </p:txBody>
      </p:sp>
      <p:sp>
        <p:nvSpPr>
          <p:cNvPr id="21" name="Oval Callout 20"/>
          <p:cNvSpPr/>
          <p:nvPr/>
        </p:nvSpPr>
        <p:spPr bwMode="auto">
          <a:xfrm>
            <a:off x="5334000" y="1905000"/>
            <a:ext cx="1295400" cy="838200"/>
          </a:xfrm>
          <a:prstGeom prst="wedgeEllipseCallout">
            <a:avLst>
              <a:gd name="adj1" fmla="val -50352"/>
              <a:gd name="adj2" fmla="val 54566"/>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AURA</a:t>
            </a:r>
            <a:endParaRPr kumimoji="0" lang="en-US" sz="2400" b="0" i="0" u="none" strike="noStrike" cap="none" normalizeH="0" baseline="0" dirty="0" smtClean="0">
              <a:ln>
                <a:noFill/>
              </a:ln>
              <a:effectLst/>
              <a:latin typeface="Arial (Body)"/>
            </a:endParaRPr>
          </a:p>
        </p:txBody>
      </p:sp>
      <p:sp>
        <p:nvSpPr>
          <p:cNvPr id="22" name="Oval Callout 21"/>
          <p:cNvSpPr/>
          <p:nvPr/>
        </p:nvSpPr>
        <p:spPr bwMode="auto">
          <a:xfrm>
            <a:off x="7162800" y="4495800"/>
            <a:ext cx="1371600" cy="838200"/>
          </a:xfrm>
          <a:prstGeom prst="wedgeEllipseCallout">
            <a:avLst>
              <a:gd name="adj1" fmla="val -50352"/>
              <a:gd name="adj2" fmla="val 54566"/>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NPP</a:t>
            </a:r>
            <a:endParaRPr kumimoji="0" lang="en-US" sz="2400" b="0" i="0" u="none" strike="noStrike" cap="none" normalizeH="0" baseline="0" dirty="0" smtClean="0">
              <a:ln>
                <a:noFill/>
              </a:ln>
              <a:effectLst/>
              <a:latin typeface="Arial (Body)"/>
            </a:endParaRPr>
          </a:p>
        </p:txBody>
      </p:sp>
      <p:sp>
        <p:nvSpPr>
          <p:cNvPr id="23" name="Oval Callout 22"/>
          <p:cNvSpPr/>
          <p:nvPr/>
        </p:nvSpPr>
        <p:spPr bwMode="auto">
          <a:xfrm>
            <a:off x="3352800" y="3657600"/>
            <a:ext cx="1371600" cy="838200"/>
          </a:xfrm>
          <a:prstGeom prst="wedgeEllipseCallout">
            <a:avLst>
              <a:gd name="adj1" fmla="val 31430"/>
              <a:gd name="adj2" fmla="val 70434"/>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AQUA</a:t>
            </a:r>
            <a:endParaRPr kumimoji="0" lang="en-US" sz="2400" b="0" i="0" u="none" strike="noStrike" cap="none" normalizeH="0" baseline="0" dirty="0" smtClean="0">
              <a:ln>
                <a:noFill/>
              </a:ln>
              <a:effectLst/>
              <a:latin typeface="Arial (Body)"/>
            </a:endParaRPr>
          </a:p>
        </p:txBody>
      </p:sp>
      <p:sp>
        <p:nvSpPr>
          <p:cNvPr id="24" name="Oval Callout 23"/>
          <p:cNvSpPr/>
          <p:nvPr/>
        </p:nvSpPr>
        <p:spPr bwMode="auto">
          <a:xfrm>
            <a:off x="5029200" y="4191000"/>
            <a:ext cx="1600200" cy="838200"/>
          </a:xfrm>
          <a:prstGeom prst="wedgeEllipseCallout">
            <a:avLst>
              <a:gd name="adj1" fmla="val -50352"/>
              <a:gd name="adj2" fmla="val 54566"/>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TERRA</a:t>
            </a:r>
            <a:endParaRPr kumimoji="0" lang="en-US" sz="2400" b="0" i="0" u="none" strike="noStrike" cap="none" normalizeH="0" baseline="0" dirty="0" smtClean="0">
              <a:ln>
                <a:noFill/>
              </a:ln>
              <a:effectLst/>
              <a:latin typeface="Arial (Body)"/>
            </a:endParaRPr>
          </a:p>
        </p:txBody>
      </p:sp>
      <p:sp>
        <p:nvSpPr>
          <p:cNvPr id="25" name="Oval Callout 24"/>
          <p:cNvSpPr/>
          <p:nvPr/>
        </p:nvSpPr>
        <p:spPr bwMode="auto">
          <a:xfrm>
            <a:off x="76200" y="2667000"/>
            <a:ext cx="1371600" cy="838200"/>
          </a:xfrm>
          <a:prstGeom prst="wedgeEllipseCallout">
            <a:avLst>
              <a:gd name="adj1" fmla="val 31430"/>
              <a:gd name="adj2" fmla="val 70434"/>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MISR</a:t>
            </a:r>
            <a:endParaRPr kumimoji="0" lang="en-US" sz="2400" b="0" i="0" u="none" strike="noStrike" cap="none" normalizeH="0" baseline="0" dirty="0" smtClean="0">
              <a:ln>
                <a:noFill/>
              </a:ln>
              <a:effectLst/>
              <a:latin typeface="Arial (Body)"/>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Developers’ Dream</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15</a:t>
            </a:fld>
            <a:endParaRPr lang="en-US" dirty="0"/>
          </a:p>
        </p:txBody>
      </p:sp>
      <p:pic>
        <p:nvPicPr>
          <p:cNvPr id="13" name="Picture 12" descr="nova-tie-Marriott-elevator.jpg"/>
          <p:cNvPicPr>
            <a:picLocks noChangeAspect="1"/>
          </p:cNvPicPr>
          <p:nvPr/>
        </p:nvPicPr>
        <p:blipFill>
          <a:blip r:embed="rId3" cstate="print"/>
          <a:stretch>
            <a:fillRect/>
          </a:stretch>
        </p:blipFill>
        <p:spPr>
          <a:xfrm>
            <a:off x="1333500" y="885824"/>
            <a:ext cx="6477001" cy="5667376"/>
          </a:xfrm>
          <a:prstGeom prst="rect">
            <a:avLst/>
          </a:prstGeom>
        </p:spPr>
      </p:pic>
      <p:pic>
        <p:nvPicPr>
          <p:cNvPr id="18" name="Picture 17" descr="handicapped.png"/>
          <p:cNvPicPr>
            <a:picLocks noChangeAspect="1"/>
          </p:cNvPicPr>
          <p:nvPr/>
        </p:nvPicPr>
        <p:blipFill>
          <a:blip r:embed="rId4" cstate="print"/>
          <a:stretch>
            <a:fillRect/>
          </a:stretch>
        </p:blipFill>
        <p:spPr>
          <a:xfrm>
            <a:off x="0" y="3581400"/>
            <a:ext cx="3048000" cy="3048000"/>
          </a:xfrm>
          <a:prstGeom prst="rect">
            <a:avLst/>
          </a:prstGeom>
        </p:spPr>
      </p:pic>
      <p:sp>
        <p:nvSpPr>
          <p:cNvPr id="20" name="Cloud Callout 19"/>
          <p:cNvSpPr/>
          <p:nvPr/>
        </p:nvSpPr>
        <p:spPr bwMode="auto">
          <a:xfrm>
            <a:off x="228600" y="1219200"/>
            <a:ext cx="4953000" cy="2362200"/>
          </a:xfrm>
          <a:prstGeom prst="cloudCallou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US" dirty="0" smtClean="0">
                <a:latin typeface="Arial (Body)"/>
              </a:rPr>
              <a:t>… all data are created equal,</a:t>
            </a:r>
          </a:p>
          <a:p>
            <a:r>
              <a:rPr lang="en-US" dirty="0" smtClean="0">
                <a:latin typeface="Arial (Body)"/>
              </a:rPr>
              <a:t>that they shall be visualized </a:t>
            </a:r>
          </a:p>
          <a:p>
            <a:r>
              <a:rPr lang="en-US" dirty="0" smtClean="0">
                <a:latin typeface="Arial (Body)"/>
              </a:rPr>
              <a:t>by all client tools easily…</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all people agreed…</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16</a:t>
            </a:fld>
            <a:endParaRPr lang="en-US" dirty="0"/>
          </a:p>
        </p:txBody>
      </p:sp>
      <p:sp>
        <p:nvSpPr>
          <p:cNvPr id="10" name="Rectangle 9"/>
          <p:cNvSpPr/>
          <p:nvPr/>
        </p:nvSpPr>
        <p:spPr bwMode="auto">
          <a:xfrm>
            <a:off x="3124200" y="5715000"/>
            <a:ext cx="3048000" cy="7620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Body)"/>
              </a:rPr>
              <a:t>UDF (Imaginary)</a:t>
            </a:r>
          </a:p>
        </p:txBody>
      </p:sp>
      <p:sp>
        <p:nvSpPr>
          <p:cNvPr id="12" name="Rectangle 11"/>
          <p:cNvSpPr/>
          <p:nvPr/>
        </p:nvSpPr>
        <p:spPr bwMode="auto">
          <a:xfrm>
            <a:off x="3124200" y="4953000"/>
            <a:ext cx="3048000" cy="7620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Body)"/>
              </a:rPr>
              <a:t>DAP Server</a:t>
            </a:r>
          </a:p>
        </p:txBody>
      </p:sp>
      <p:sp>
        <p:nvSpPr>
          <p:cNvPr id="11" name="Rectangle 10"/>
          <p:cNvSpPr/>
          <p:nvPr/>
        </p:nvSpPr>
        <p:spPr bwMode="auto">
          <a:xfrm>
            <a:off x="3124200" y="4191000"/>
            <a:ext cx="3048000" cy="7620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DAP</a:t>
            </a:r>
            <a:endParaRPr kumimoji="0" lang="en-US" sz="2400" b="0" i="0" u="none" strike="noStrike" cap="none" normalizeH="0" baseline="0" dirty="0" smtClean="0">
              <a:ln>
                <a:noFill/>
              </a:ln>
              <a:solidFill>
                <a:schemeClr val="tx1"/>
              </a:solidFill>
              <a:effectLst/>
              <a:latin typeface="Arial (Body)"/>
            </a:endParaRPr>
          </a:p>
        </p:txBody>
      </p:sp>
      <p:sp>
        <p:nvSpPr>
          <p:cNvPr id="14" name="Rectangle 13"/>
          <p:cNvSpPr/>
          <p:nvPr/>
        </p:nvSpPr>
        <p:spPr bwMode="auto">
          <a:xfrm>
            <a:off x="3124200" y="3429000"/>
            <a:ext cx="3048000" cy="7620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DAP Client</a:t>
            </a:r>
            <a:endParaRPr kumimoji="0" lang="en-US" sz="2400" b="0" i="0" u="none" strike="noStrike" cap="none" normalizeH="0" baseline="0" dirty="0" smtClean="0">
              <a:ln>
                <a:noFill/>
              </a:ln>
              <a:solidFill>
                <a:schemeClr val="tx1"/>
              </a:solidFill>
              <a:effectLst/>
              <a:latin typeface="Arial (Body)"/>
            </a:endParaRPr>
          </a:p>
        </p:txBody>
      </p:sp>
      <p:sp>
        <p:nvSpPr>
          <p:cNvPr id="15" name="Rectangle 14"/>
          <p:cNvSpPr/>
          <p:nvPr/>
        </p:nvSpPr>
        <p:spPr bwMode="auto">
          <a:xfrm>
            <a:off x="3124200" y="2667000"/>
            <a:ext cx="3048000" cy="7620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Visualization</a:t>
            </a:r>
            <a:endParaRPr kumimoji="0" lang="en-US" sz="2400" b="0" i="0" u="none" strike="noStrike" cap="none" normalizeH="0" baseline="0" dirty="0" smtClean="0">
              <a:ln>
                <a:noFill/>
              </a:ln>
              <a:solidFill>
                <a:schemeClr val="tx1"/>
              </a:solidFill>
              <a:effectLst/>
              <a:latin typeface="Arial (Body)"/>
            </a:endParaRPr>
          </a:p>
        </p:txBody>
      </p:sp>
      <p:sp>
        <p:nvSpPr>
          <p:cNvPr id="16" name="Rectangle 15"/>
          <p:cNvSpPr/>
          <p:nvPr/>
        </p:nvSpPr>
        <p:spPr bwMode="auto">
          <a:xfrm>
            <a:off x="3124200" y="1905000"/>
            <a:ext cx="3048000" cy="7620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Earth Scientist</a:t>
            </a:r>
            <a:endParaRPr kumimoji="0" lang="en-US" sz="2400" b="0" i="0" u="none" strike="noStrike" cap="none" normalizeH="0" baseline="0" dirty="0" smtClean="0">
              <a:ln>
                <a:noFill/>
              </a:ln>
              <a:solidFill>
                <a:schemeClr val="tx1"/>
              </a:solidFill>
              <a:effectLst/>
              <a:latin typeface="Arial (Body)"/>
            </a:endParaRPr>
          </a:p>
        </p:txBody>
      </p:sp>
      <p:sp>
        <p:nvSpPr>
          <p:cNvPr id="21" name="Content Placeholder 20"/>
          <p:cNvSpPr>
            <a:spLocks noGrp="1"/>
          </p:cNvSpPr>
          <p:nvPr>
            <p:ph idx="1"/>
          </p:nvPr>
        </p:nvSpPr>
        <p:spPr>
          <a:xfrm>
            <a:off x="571500" y="990600"/>
            <a:ext cx="8001000" cy="685800"/>
          </a:xfrm>
        </p:spPr>
        <p:txBody>
          <a:bodyPr/>
          <a:lstStyle/>
          <a:p>
            <a:pPr>
              <a:buNone/>
            </a:pPr>
            <a:r>
              <a:rPr lang="en-US" dirty="0" smtClean="0"/>
              <a:t>development might have been much easier.</a:t>
            </a:r>
            <a:endParaRPr lang="en-US" dirty="0"/>
          </a:p>
        </p:txBody>
      </p:sp>
      <p:sp>
        <p:nvSpPr>
          <p:cNvPr id="22" name="TextBox 21"/>
          <p:cNvSpPr txBox="1"/>
          <p:nvPr/>
        </p:nvSpPr>
        <p:spPr>
          <a:xfrm>
            <a:off x="304800" y="5867400"/>
            <a:ext cx="3276600" cy="584775"/>
          </a:xfrm>
          <a:prstGeom prst="rect">
            <a:avLst/>
          </a:prstGeom>
          <a:noFill/>
        </p:spPr>
        <p:txBody>
          <a:bodyPr wrap="square" rtlCol="0">
            <a:spAutoFit/>
          </a:bodyPr>
          <a:lstStyle/>
          <a:p>
            <a:r>
              <a:rPr lang="en-US" sz="3200" dirty="0" smtClean="0">
                <a:latin typeface="Arial (Body)"/>
              </a:rPr>
              <a:t>Check </a:t>
            </a:r>
            <a:r>
              <a:rPr lang="en-US" sz="3200" b="1" dirty="0" smtClean="0">
                <a:latin typeface="Arial (Body)"/>
              </a:rPr>
              <a:t>once</a:t>
            </a:r>
            <a:r>
              <a:rPr lang="en-US" sz="3200" dirty="0" smtClean="0">
                <a:latin typeface="Arial (Body)"/>
              </a:rPr>
              <a:t>.</a:t>
            </a:r>
          </a:p>
        </p:txBody>
      </p:sp>
      <p:sp>
        <p:nvSpPr>
          <p:cNvPr id="24" name="TextBox 23"/>
          <p:cNvSpPr txBox="1"/>
          <p:nvPr/>
        </p:nvSpPr>
        <p:spPr>
          <a:xfrm>
            <a:off x="867490" y="2514600"/>
            <a:ext cx="677108" cy="3327193"/>
          </a:xfrm>
          <a:prstGeom prst="rect">
            <a:avLst/>
          </a:prstGeom>
          <a:noFill/>
          <a:scene3d>
            <a:camera prst="orthographicFront">
              <a:rot lat="0" lon="0" rev="9000000"/>
            </a:camera>
            <a:lightRig rig="threePt" dir="t"/>
          </a:scene3d>
        </p:spPr>
        <p:txBody>
          <a:bodyPr vert="eaVert" wrap="none" rtlCol="0">
            <a:spAutoFit/>
          </a:bodyPr>
          <a:lstStyle/>
          <a:p>
            <a:r>
              <a:rPr lang="en-US" sz="3200" dirty="0" smtClean="0">
                <a:latin typeface="Arial (Body)"/>
              </a:rPr>
              <a:t>Check </a:t>
            </a:r>
            <a:r>
              <a:rPr lang="en-US" sz="3200" b="1" dirty="0" smtClean="0">
                <a:latin typeface="Arial (Body)"/>
              </a:rPr>
              <a:t>every</a:t>
            </a:r>
            <a:r>
              <a:rPr lang="en-US" sz="3200" dirty="0" smtClean="0">
                <a:latin typeface="Arial (Body)"/>
              </a:rPr>
              <a:t> step</a:t>
            </a:r>
            <a:endParaRPr lang="en-US" sz="3200" dirty="0">
              <a:latin typeface="Arial (Body)"/>
            </a:endParaRPr>
          </a:p>
        </p:txBody>
      </p:sp>
      <p:cxnSp>
        <p:nvCxnSpPr>
          <p:cNvPr id="26" name="Straight Connector 25"/>
          <p:cNvCxnSpPr/>
          <p:nvPr/>
        </p:nvCxnSpPr>
        <p:spPr bwMode="auto">
          <a:xfrm flipV="1">
            <a:off x="381000" y="2667000"/>
            <a:ext cx="1752600" cy="2895600"/>
          </a:xfrm>
          <a:prstGeom prst="line">
            <a:avLst/>
          </a:prstGeom>
          <a:solidFill>
            <a:schemeClr val="accent1"/>
          </a:solidFill>
          <a:ln w="50800" cap="flat" cmpd="sng" algn="ctr">
            <a:solidFill>
              <a:srgbClr val="FF0000"/>
            </a:solidFill>
            <a:prstDash val="solid"/>
            <a:round/>
            <a:headEnd type="none" w="med" len="med"/>
            <a:tailEnd type="none" w="med" len="med"/>
          </a:ln>
          <a:effectLst/>
        </p:spPr>
      </p:cxn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6629400" cy="533400"/>
          </a:xfrm>
        </p:spPr>
        <p:txBody>
          <a:bodyPr/>
          <a:lstStyle/>
          <a:p>
            <a:r>
              <a:rPr lang="en-US" dirty="0" smtClean="0"/>
              <a:t>Lessons from handler development</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17</a:t>
            </a:fld>
            <a:endParaRPr lang="en-US" dirty="0"/>
          </a:p>
        </p:txBody>
      </p:sp>
      <p:sp>
        <p:nvSpPr>
          <p:cNvPr id="18" name="Content Placeholder 2"/>
          <p:cNvSpPr>
            <a:spLocks noGrp="1"/>
          </p:cNvSpPr>
          <p:nvPr>
            <p:ph idx="1"/>
          </p:nvPr>
        </p:nvSpPr>
        <p:spPr>
          <a:xfrm>
            <a:off x="762000" y="1447800"/>
            <a:ext cx="7620000" cy="4191000"/>
          </a:xfrm>
        </p:spPr>
        <p:txBody>
          <a:bodyPr/>
          <a:lstStyle/>
          <a:p>
            <a:pPr>
              <a:lnSpc>
                <a:spcPct val="200000"/>
              </a:lnSpc>
              <a:buNone/>
            </a:pPr>
            <a:r>
              <a:rPr lang="en-US" b="1" dirty="0" smtClean="0"/>
              <a:t>Communicate and work together </a:t>
            </a:r>
            <a:r>
              <a:rPr lang="en-US" dirty="0" smtClean="0"/>
              <a:t>among different groups.</a:t>
            </a:r>
            <a:r>
              <a:rPr lang="en-US" b="1" dirty="0" smtClean="0"/>
              <a:t> </a:t>
            </a:r>
          </a:p>
          <a:p>
            <a:pPr>
              <a:lnSpc>
                <a:spcPct val="150000"/>
              </a:lnSpc>
              <a:buNone/>
            </a:pPr>
            <a:r>
              <a:rPr lang="en-US" b="1" dirty="0" smtClean="0"/>
              <a:t>Standardize</a:t>
            </a:r>
            <a:r>
              <a:rPr lang="en-US" dirty="0" smtClean="0"/>
              <a:t> everything from data products to visualization tools.</a:t>
            </a:r>
          </a:p>
          <a:p>
            <a:pPr>
              <a:lnSpc>
                <a:spcPct val="200000"/>
              </a:lnSpc>
              <a:buNone/>
            </a:pPr>
            <a:r>
              <a:rPr lang="en-US" b="1" dirty="0" smtClean="0"/>
              <a:t>Follow</a:t>
            </a:r>
            <a:r>
              <a:rPr lang="en-US" dirty="0" smtClean="0"/>
              <a:t> conventions and standards.</a:t>
            </a:r>
          </a:p>
          <a:p>
            <a:pPr lvl="1">
              <a:lnSpc>
                <a:spcPct val="200000"/>
              </a:lnSpc>
              <a:buNone/>
            </a:pPr>
            <a:endParaRPr lang="en-US" sz="3000" dirty="0" smtClean="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dirty="0" smtClean="0"/>
              <a:t>Outline</a:t>
            </a:r>
          </a:p>
        </p:txBody>
      </p:sp>
      <p:sp>
        <p:nvSpPr>
          <p:cNvPr id="5123" name="Rectangle 9"/>
          <p:cNvSpPr>
            <a:spLocks noGrp="1" noChangeArrowheads="1"/>
          </p:cNvSpPr>
          <p:nvPr>
            <p:ph idx="1"/>
          </p:nvPr>
        </p:nvSpPr>
        <p:spPr>
          <a:xfrm>
            <a:off x="1238250" y="2000250"/>
            <a:ext cx="6667500" cy="2857500"/>
          </a:xfrm>
        </p:spPr>
        <p:txBody>
          <a:bodyPr/>
          <a:lstStyle/>
          <a:p>
            <a:pPr>
              <a:lnSpc>
                <a:spcPct val="150000"/>
              </a:lnSpc>
              <a:buNone/>
            </a:pPr>
            <a:r>
              <a:rPr lang="en-US" strike="sngStrike" dirty="0" smtClean="0"/>
              <a:t>Introduction to </a:t>
            </a:r>
            <a:r>
              <a:rPr lang="en-US" strike="sngStrike" dirty="0" err="1" smtClean="0"/>
              <a:t>OPeNDAP</a:t>
            </a:r>
            <a:endParaRPr lang="en-US" strike="sngStrike" dirty="0" smtClean="0"/>
          </a:p>
          <a:p>
            <a:pPr>
              <a:lnSpc>
                <a:spcPct val="150000"/>
              </a:lnSpc>
              <a:buNone/>
            </a:pPr>
            <a:r>
              <a:rPr lang="en-US" dirty="0" smtClean="0"/>
              <a:t>HDF5-OPeNDAP Handler Update</a:t>
            </a:r>
          </a:p>
          <a:p>
            <a:pPr>
              <a:lnSpc>
                <a:spcPct val="150000"/>
              </a:lnSpc>
              <a:buNone/>
            </a:pPr>
            <a:r>
              <a:rPr lang="en-US" sz="3000" dirty="0" smtClean="0"/>
              <a:t>HDF4-OPeNDAP Handler Update</a:t>
            </a:r>
          </a:p>
          <a:p>
            <a:pPr>
              <a:lnSpc>
                <a:spcPct val="150000"/>
              </a:lnSpc>
              <a:buNone/>
            </a:pPr>
            <a:r>
              <a:rPr lang="en-US" dirty="0" smtClean="0"/>
              <a:t>Live Demo</a:t>
            </a:r>
            <a:endParaRPr lang="en-US" sz="3000" dirty="0" smtClean="0"/>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18</a:t>
            </a:fld>
            <a:endParaRPr lang="en-US" smtClean="0"/>
          </a:p>
        </p:txBody>
      </p:sp>
      <p:sp>
        <p:nvSpPr>
          <p:cNvPr id="5126" name="Date Placeholder 5"/>
          <p:cNvSpPr>
            <a:spLocks noGrp="1"/>
          </p:cNvSpPr>
          <p:nvPr>
            <p:ph type="dt" sz="quarter" idx="10"/>
          </p:nvPr>
        </p:nvSpPr>
        <p:spPr>
          <a:noFill/>
        </p:spPr>
        <p:txBody>
          <a:bodyPr/>
          <a:lstStyle/>
          <a:p>
            <a:r>
              <a:rPr lang="en-US" smtClean="0"/>
              <a:t>April 18, 2012</a:t>
            </a:r>
          </a:p>
        </p:txBody>
      </p:sp>
      <p:pic>
        <p:nvPicPr>
          <p:cNvPr id="7" name="Picture 6" descr="windows_update.jpeg"/>
          <p:cNvPicPr>
            <a:picLocks noChangeAspect="1"/>
          </p:cNvPicPr>
          <p:nvPr/>
        </p:nvPicPr>
        <p:blipFill>
          <a:blip r:embed="rId3" cstate="print"/>
          <a:stretch>
            <a:fillRect/>
          </a:stretch>
        </p:blipFill>
        <p:spPr>
          <a:xfrm>
            <a:off x="7086600" y="2438400"/>
            <a:ext cx="1143000" cy="1143000"/>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o_data_left_behind.jpeg"/>
          <p:cNvPicPr>
            <a:picLocks noChangeAspect="1"/>
          </p:cNvPicPr>
          <p:nvPr/>
        </p:nvPicPr>
        <p:blipFill>
          <a:blip r:embed="rId2" cstate="print"/>
          <a:stretch>
            <a:fillRect/>
          </a:stretch>
        </p:blipFill>
        <p:spPr>
          <a:xfrm>
            <a:off x="5867400" y="3962400"/>
            <a:ext cx="2514600" cy="2503424"/>
          </a:xfrm>
          <a:prstGeom prst="rect">
            <a:avLst/>
          </a:prstGeom>
        </p:spPr>
      </p:pic>
      <p:sp>
        <p:nvSpPr>
          <p:cNvPr id="2" name="Title 1"/>
          <p:cNvSpPr>
            <a:spLocks noGrp="1"/>
          </p:cNvSpPr>
          <p:nvPr>
            <p:ph type="title"/>
          </p:nvPr>
        </p:nvSpPr>
        <p:spPr/>
        <p:txBody>
          <a:bodyPr/>
          <a:lstStyle/>
          <a:p>
            <a:r>
              <a:rPr lang="en-US" dirty="0" smtClean="0"/>
              <a:t>Redesign of HDF5 handler</a:t>
            </a:r>
            <a:endParaRPr lang="en-US" dirty="0"/>
          </a:p>
        </p:txBody>
      </p:sp>
      <p:sp>
        <p:nvSpPr>
          <p:cNvPr id="3" name="Content Placeholder 2"/>
          <p:cNvSpPr>
            <a:spLocks noGrp="1"/>
          </p:cNvSpPr>
          <p:nvPr>
            <p:ph idx="1"/>
          </p:nvPr>
        </p:nvSpPr>
        <p:spPr>
          <a:xfrm>
            <a:off x="381000" y="990600"/>
            <a:ext cx="7334250" cy="2924176"/>
          </a:xfrm>
        </p:spPr>
        <p:txBody>
          <a:bodyPr/>
          <a:lstStyle/>
          <a:p>
            <a:pPr>
              <a:lnSpc>
                <a:spcPct val="200000"/>
              </a:lnSpc>
              <a:buNone/>
            </a:pPr>
            <a:r>
              <a:rPr lang="en-US" dirty="0" smtClean="0"/>
              <a:t>Goal: Support </a:t>
            </a:r>
            <a:r>
              <a:rPr lang="en-US" b="1" dirty="0" smtClean="0"/>
              <a:t>all</a:t>
            </a:r>
            <a:r>
              <a:rPr lang="en-US" dirty="0" smtClean="0"/>
              <a:t> NASA HDF5 products.</a:t>
            </a:r>
          </a:p>
          <a:p>
            <a:pPr>
              <a:lnSpc>
                <a:spcPct val="200000"/>
              </a:lnSpc>
              <a:buNone/>
            </a:pPr>
            <a:r>
              <a:rPr lang="en-US" b="1" dirty="0" smtClean="0"/>
              <a:t>Modularize</a:t>
            </a:r>
            <a:r>
              <a:rPr lang="en-US" dirty="0" smtClean="0"/>
              <a:t> for future product support.</a:t>
            </a:r>
          </a:p>
          <a:p>
            <a:pPr>
              <a:lnSpc>
                <a:spcPct val="150000"/>
              </a:lnSpc>
              <a:buNone/>
            </a:pPr>
            <a:r>
              <a:rPr lang="en-US" dirty="0" smtClean="0"/>
              <a:t>Follow </a:t>
            </a:r>
            <a:r>
              <a:rPr lang="en-US" sz="4000" b="1" dirty="0" smtClean="0"/>
              <a:t>CF conventions</a:t>
            </a:r>
            <a:r>
              <a:rPr lang="en-US" dirty="0" smtClean="0"/>
              <a:t> robustly.</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19</a:t>
            </a:fld>
            <a:endParaRPr lang="en-US" dirty="0"/>
          </a:p>
        </p:txBody>
      </p:sp>
      <p:sp>
        <p:nvSpPr>
          <p:cNvPr id="8" name="Rectangle 7"/>
          <p:cNvSpPr/>
          <p:nvPr/>
        </p:nvSpPr>
        <p:spPr bwMode="auto">
          <a:xfrm>
            <a:off x="6705600" y="5623560"/>
            <a:ext cx="1524000" cy="5334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5400" b="1" dirty="0" smtClean="0">
                <a:solidFill>
                  <a:srgbClr val="00297A"/>
                </a:solidFill>
                <a:latin typeface="Calibri" pitchFamily="34" charset="0"/>
                <a:cs typeface="Calibri" pitchFamily="34" charset="0"/>
              </a:rPr>
              <a:t>Product</a:t>
            </a:r>
            <a:endParaRPr kumimoji="0" lang="en-US" sz="5400" b="1" i="0" u="none" strike="noStrike" cap="none" normalizeH="0" baseline="0" dirty="0" smtClean="0">
              <a:ln>
                <a:noFill/>
              </a:ln>
              <a:solidFill>
                <a:srgbClr val="00297A"/>
              </a:solidFill>
              <a:effectLst/>
              <a:latin typeface="Calibri" pitchFamily="34" charset="0"/>
              <a:cs typeface="Calibri" pitchFamily="34" charset="0"/>
            </a:endParaRPr>
          </a:p>
        </p:txBody>
      </p:sp>
      <p:pic>
        <p:nvPicPr>
          <p:cNvPr id="9" name="Picture 8" descr="earth_blue_marble.jpeg"/>
          <p:cNvPicPr>
            <a:picLocks noChangeAspect="1"/>
          </p:cNvPicPr>
          <p:nvPr/>
        </p:nvPicPr>
        <p:blipFill>
          <a:blip r:embed="rId3" cstate="print"/>
          <a:stretch>
            <a:fillRect/>
          </a:stretch>
        </p:blipFill>
        <p:spPr>
          <a:xfrm>
            <a:off x="5715000" y="4055079"/>
            <a:ext cx="1600200" cy="157896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did we redesign?</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20</a:t>
            </a:fld>
            <a:endParaRPr lang="en-US" dirty="0"/>
          </a:p>
        </p:txBody>
      </p:sp>
      <p:pic>
        <p:nvPicPr>
          <p:cNvPr id="11" name="Picture 10" descr="small_boat.JPG"/>
          <p:cNvPicPr>
            <a:picLocks noChangeAspect="1"/>
          </p:cNvPicPr>
          <p:nvPr/>
        </p:nvPicPr>
        <p:blipFill>
          <a:blip r:embed="rId2" cstate="print"/>
          <a:stretch>
            <a:fillRect/>
          </a:stretch>
        </p:blipFill>
        <p:spPr>
          <a:xfrm>
            <a:off x="2133600" y="1371600"/>
            <a:ext cx="4672351" cy="2397120"/>
          </a:xfrm>
          <a:prstGeom prst="rect">
            <a:avLst/>
          </a:prstGeom>
        </p:spPr>
      </p:pic>
      <p:sp>
        <p:nvSpPr>
          <p:cNvPr id="12" name="Content Placeholder 2"/>
          <p:cNvSpPr>
            <a:spLocks noGrp="1"/>
          </p:cNvSpPr>
          <p:nvPr>
            <p:ph idx="1"/>
          </p:nvPr>
        </p:nvSpPr>
        <p:spPr>
          <a:xfrm>
            <a:off x="381000" y="990600"/>
            <a:ext cx="1600200" cy="914400"/>
          </a:xfrm>
        </p:spPr>
        <p:txBody>
          <a:bodyPr/>
          <a:lstStyle/>
          <a:p>
            <a:pPr>
              <a:lnSpc>
                <a:spcPct val="200000"/>
              </a:lnSpc>
              <a:buNone/>
            </a:pPr>
            <a:r>
              <a:rPr lang="en-US" dirty="0" smtClean="0"/>
              <a:t>In 2007, </a:t>
            </a:r>
            <a:endParaRPr lang="en-US" dirty="0"/>
          </a:p>
        </p:txBody>
      </p:sp>
      <p:pic>
        <p:nvPicPr>
          <p:cNvPr id="13" name="Picture 12" descr="zebra.jpeg"/>
          <p:cNvPicPr>
            <a:picLocks noChangeAspect="1"/>
          </p:cNvPicPr>
          <p:nvPr/>
        </p:nvPicPr>
        <p:blipFill>
          <a:blip r:embed="rId3" cstate="print"/>
          <a:stretch>
            <a:fillRect/>
          </a:stretch>
        </p:blipFill>
        <p:spPr>
          <a:xfrm>
            <a:off x="6553200" y="4038600"/>
            <a:ext cx="2276475" cy="2419350"/>
          </a:xfrm>
          <a:prstGeom prst="rect">
            <a:avLst/>
          </a:prstGeom>
        </p:spPr>
      </p:pic>
      <p:sp>
        <p:nvSpPr>
          <p:cNvPr id="14" name="Content Placeholder 2"/>
          <p:cNvSpPr txBox="1">
            <a:spLocks/>
          </p:cNvSpPr>
          <p:nvPr/>
        </p:nvSpPr>
        <p:spPr bwMode="auto">
          <a:xfrm>
            <a:off x="3200400" y="3886200"/>
            <a:ext cx="2971800" cy="838200"/>
          </a:xfrm>
          <a:prstGeom prst="rect">
            <a:avLst/>
          </a:prstGeom>
          <a:noFill/>
          <a:ln w="9525">
            <a:noFill/>
            <a:miter lim="800000"/>
            <a:headEnd/>
            <a:tailEnd/>
          </a:ln>
        </p:spPr>
        <p:txBody>
          <a:bodyPr vert="horz" wrap="square" lIns="91422" tIns="45711" rIns="91422" bIns="45711" numCol="1" anchor="t" anchorCtr="0" compatLnSpc="1">
            <a:prstTxWarp prst="textNoShape">
              <a:avLst/>
            </a:prstTxWarp>
          </a:bodyPr>
          <a:lstStyle/>
          <a:p>
            <a:pPr marL="341313" marR="0" lvl="0" indent="-341313" algn="l" defTabSz="914400" rtl="0" eaLnBrk="0" fontAlgn="base" latinLnBrk="0" hangingPunct="0">
              <a:lnSpc>
                <a:spcPct val="200000"/>
              </a:lnSpc>
              <a:spcBef>
                <a:spcPct val="20000"/>
              </a:spcBef>
              <a:spcAft>
                <a:spcPct val="0"/>
              </a:spcAft>
              <a:buClr>
                <a:schemeClr val="tx1"/>
              </a:buClr>
              <a:buSzTx/>
              <a:buFontTx/>
              <a:buNone/>
              <a:tabLst/>
              <a:defRPr/>
            </a:pPr>
            <a:r>
              <a:rPr lang="en-US" sz="3000" kern="0" noProof="0" dirty="0" smtClean="0">
                <a:solidFill>
                  <a:srgbClr val="000000"/>
                </a:solidFill>
                <a:latin typeface="Arial" pitchFamily="34" charset="0"/>
              </a:rPr>
              <a:t>w</a:t>
            </a:r>
            <a:r>
              <a:rPr kumimoji="0" lang="en-US" sz="30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as enough for</a:t>
            </a:r>
          </a:p>
        </p:txBody>
      </p:sp>
      <p:sp>
        <p:nvSpPr>
          <p:cNvPr id="15" name="Oval Callout 14"/>
          <p:cNvSpPr/>
          <p:nvPr/>
        </p:nvSpPr>
        <p:spPr bwMode="auto">
          <a:xfrm>
            <a:off x="7543800" y="3810000"/>
            <a:ext cx="1295400" cy="838200"/>
          </a:xfrm>
          <a:prstGeom prst="wedgeEllipseCallout">
            <a:avLst>
              <a:gd name="adj1" fmla="val -50352"/>
              <a:gd name="adj2" fmla="val 54566"/>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AURA</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Body)"/>
              </a:rPr>
              <a:t>Grid</a:t>
            </a:r>
          </a:p>
        </p:txBody>
      </p:sp>
      <p:sp>
        <p:nvSpPr>
          <p:cNvPr id="16" name="TextBox 15"/>
          <p:cNvSpPr txBox="1"/>
          <p:nvPr/>
        </p:nvSpPr>
        <p:spPr>
          <a:xfrm>
            <a:off x="4419600" y="2586335"/>
            <a:ext cx="2103461" cy="461665"/>
          </a:xfrm>
          <a:prstGeom prst="rect">
            <a:avLst/>
          </a:prstGeom>
          <a:noFill/>
        </p:spPr>
        <p:txBody>
          <a:bodyPr wrap="none" rtlCol="0">
            <a:spAutoFit/>
          </a:bodyPr>
          <a:lstStyle/>
          <a:p>
            <a:r>
              <a:rPr lang="en-US" dirty="0" smtClean="0">
                <a:latin typeface="Arial (Body)"/>
              </a:rPr>
              <a:t>HDF5 handler</a:t>
            </a:r>
            <a:endParaRPr lang="en-US" dirty="0">
              <a:latin typeface="Arial (Body)"/>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did we redesign?</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21</a:t>
            </a:fld>
            <a:endParaRPr lang="en-US" dirty="0"/>
          </a:p>
        </p:txBody>
      </p:sp>
      <p:pic>
        <p:nvPicPr>
          <p:cNvPr id="11" name="Picture 10" descr="small_boat.JPG"/>
          <p:cNvPicPr>
            <a:picLocks noChangeAspect="1"/>
          </p:cNvPicPr>
          <p:nvPr/>
        </p:nvPicPr>
        <p:blipFill>
          <a:blip r:embed="rId2" cstate="print"/>
          <a:stretch>
            <a:fillRect/>
          </a:stretch>
        </p:blipFill>
        <p:spPr>
          <a:xfrm>
            <a:off x="2133601" y="1371600"/>
            <a:ext cx="2743200" cy="1407381"/>
          </a:xfrm>
          <a:prstGeom prst="rect">
            <a:avLst/>
          </a:prstGeom>
        </p:spPr>
      </p:pic>
      <p:sp>
        <p:nvSpPr>
          <p:cNvPr id="12" name="Content Placeholder 2"/>
          <p:cNvSpPr>
            <a:spLocks noGrp="1"/>
          </p:cNvSpPr>
          <p:nvPr>
            <p:ph idx="1"/>
          </p:nvPr>
        </p:nvSpPr>
        <p:spPr>
          <a:xfrm>
            <a:off x="381000" y="990600"/>
            <a:ext cx="1600200" cy="914400"/>
          </a:xfrm>
        </p:spPr>
        <p:txBody>
          <a:bodyPr/>
          <a:lstStyle/>
          <a:p>
            <a:pPr>
              <a:lnSpc>
                <a:spcPct val="200000"/>
              </a:lnSpc>
              <a:buNone/>
            </a:pPr>
            <a:r>
              <a:rPr lang="en-US" dirty="0" smtClean="0"/>
              <a:t>In 2011, </a:t>
            </a:r>
            <a:endParaRPr lang="en-US" dirty="0"/>
          </a:p>
        </p:txBody>
      </p:sp>
      <p:sp>
        <p:nvSpPr>
          <p:cNvPr id="14" name="Content Placeholder 2"/>
          <p:cNvSpPr txBox="1">
            <a:spLocks/>
          </p:cNvSpPr>
          <p:nvPr/>
        </p:nvSpPr>
        <p:spPr bwMode="auto">
          <a:xfrm>
            <a:off x="5105400" y="1371600"/>
            <a:ext cx="3810000" cy="838200"/>
          </a:xfrm>
          <a:prstGeom prst="rect">
            <a:avLst/>
          </a:prstGeom>
          <a:noFill/>
          <a:ln w="9525">
            <a:noFill/>
            <a:miter lim="800000"/>
            <a:headEnd/>
            <a:tailEnd/>
          </a:ln>
        </p:spPr>
        <p:txBody>
          <a:bodyPr vert="horz" wrap="square" lIns="91422" tIns="45711" rIns="91422" bIns="45711" numCol="1" anchor="t" anchorCtr="0" compatLnSpc="1">
            <a:prstTxWarp prst="textNoShape">
              <a:avLst/>
            </a:prstTxWarp>
          </a:bodyPr>
          <a:lstStyle/>
          <a:p>
            <a:pPr marL="341313" marR="0" lvl="0" indent="-341313" algn="l" defTabSz="914400" rtl="0" eaLnBrk="0" fontAlgn="base" latinLnBrk="0" hangingPunct="0">
              <a:lnSpc>
                <a:spcPct val="200000"/>
              </a:lnSpc>
              <a:spcBef>
                <a:spcPct val="20000"/>
              </a:spcBef>
              <a:spcAft>
                <a:spcPct val="0"/>
              </a:spcAft>
              <a:buClr>
                <a:schemeClr val="tx1"/>
              </a:buClr>
              <a:buSzTx/>
              <a:buFontTx/>
              <a:buNone/>
              <a:tabLst/>
              <a:defRPr/>
            </a:pPr>
            <a:r>
              <a:rPr lang="en-US" sz="3000" kern="0" noProof="0" dirty="0" smtClean="0">
                <a:solidFill>
                  <a:srgbClr val="000000"/>
                </a:solidFill>
                <a:latin typeface="Arial" pitchFamily="34" charset="0"/>
              </a:rPr>
              <a:t>wa</a:t>
            </a:r>
            <a:r>
              <a:rPr kumimoji="0" lang="en-US" sz="30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sn’t  enough for</a:t>
            </a:r>
          </a:p>
        </p:txBody>
      </p:sp>
      <p:pic>
        <p:nvPicPr>
          <p:cNvPr id="16" name="Picture 15" descr="all_animals.jpg"/>
          <p:cNvPicPr>
            <a:picLocks noChangeAspect="1"/>
          </p:cNvPicPr>
          <p:nvPr/>
        </p:nvPicPr>
        <p:blipFill>
          <a:blip r:embed="rId3" cstate="print"/>
          <a:stretch>
            <a:fillRect/>
          </a:stretch>
        </p:blipFill>
        <p:spPr>
          <a:xfrm>
            <a:off x="4495800" y="2875788"/>
            <a:ext cx="3886200" cy="3549396"/>
          </a:xfrm>
          <a:prstGeom prst="rect">
            <a:avLst/>
          </a:prstGeom>
        </p:spPr>
      </p:pic>
      <p:sp>
        <p:nvSpPr>
          <p:cNvPr id="17" name="Oval Callout 16"/>
          <p:cNvSpPr/>
          <p:nvPr/>
        </p:nvSpPr>
        <p:spPr bwMode="auto">
          <a:xfrm>
            <a:off x="2819400" y="3505200"/>
            <a:ext cx="1295400" cy="838200"/>
          </a:xfrm>
          <a:prstGeom prst="wedgeEllipseCallout">
            <a:avLst>
              <a:gd name="adj1" fmla="val 71573"/>
              <a:gd name="adj2" fmla="val 64483"/>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AURA</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Body)"/>
              </a:rPr>
              <a:t>Grid</a:t>
            </a:r>
          </a:p>
        </p:txBody>
      </p:sp>
      <p:sp>
        <p:nvSpPr>
          <p:cNvPr id="18" name="Oval Callout 17"/>
          <p:cNvSpPr/>
          <p:nvPr/>
        </p:nvSpPr>
        <p:spPr bwMode="auto">
          <a:xfrm>
            <a:off x="3962400" y="2819400"/>
            <a:ext cx="1447800" cy="990600"/>
          </a:xfrm>
          <a:prstGeom prst="wedgeEllipseCallout">
            <a:avLst>
              <a:gd name="adj1" fmla="val 60360"/>
              <a:gd name="adj2" fmla="val 59754"/>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AURA</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Body)"/>
              </a:rPr>
              <a:t>Swath</a:t>
            </a:r>
          </a:p>
        </p:txBody>
      </p:sp>
      <p:sp>
        <p:nvSpPr>
          <p:cNvPr id="19" name="Oval Callout 18"/>
          <p:cNvSpPr/>
          <p:nvPr/>
        </p:nvSpPr>
        <p:spPr bwMode="auto">
          <a:xfrm>
            <a:off x="5562600" y="2590800"/>
            <a:ext cx="1447800" cy="990600"/>
          </a:xfrm>
          <a:prstGeom prst="wedgeEllipseCallout">
            <a:avLst>
              <a:gd name="adj1" fmla="val 45431"/>
              <a:gd name="adj2" fmla="val 10171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AURA</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Body)"/>
              </a:rPr>
              <a:t>ZA</a:t>
            </a:r>
          </a:p>
        </p:txBody>
      </p:sp>
      <p:sp>
        <p:nvSpPr>
          <p:cNvPr id="21" name="Oval Callout 20"/>
          <p:cNvSpPr/>
          <p:nvPr/>
        </p:nvSpPr>
        <p:spPr bwMode="auto">
          <a:xfrm>
            <a:off x="7848600" y="2743200"/>
            <a:ext cx="1219200" cy="990600"/>
          </a:xfrm>
          <a:prstGeom prst="wedgeEllipseCallout">
            <a:avLst>
              <a:gd name="adj1" fmla="val -63660"/>
              <a:gd name="adj2" fmla="val 27865"/>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Body)"/>
              </a:rPr>
              <a:t>GSSTF</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did we redesign?</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22</a:t>
            </a:fld>
            <a:endParaRPr lang="en-US" dirty="0"/>
          </a:p>
        </p:txBody>
      </p:sp>
      <p:pic>
        <p:nvPicPr>
          <p:cNvPr id="11" name="Picture 10" descr="small_boat.JPG"/>
          <p:cNvPicPr>
            <a:picLocks noChangeAspect="1"/>
          </p:cNvPicPr>
          <p:nvPr/>
        </p:nvPicPr>
        <p:blipFill>
          <a:blip r:embed="rId2" cstate="print"/>
          <a:stretch>
            <a:fillRect/>
          </a:stretch>
        </p:blipFill>
        <p:spPr>
          <a:xfrm>
            <a:off x="2133601" y="1371600"/>
            <a:ext cx="2743200" cy="1407381"/>
          </a:xfrm>
          <a:prstGeom prst="rect">
            <a:avLst/>
          </a:prstGeom>
        </p:spPr>
      </p:pic>
      <p:sp>
        <p:nvSpPr>
          <p:cNvPr id="12" name="Content Placeholder 2"/>
          <p:cNvSpPr>
            <a:spLocks noGrp="1"/>
          </p:cNvSpPr>
          <p:nvPr>
            <p:ph idx="1"/>
          </p:nvPr>
        </p:nvSpPr>
        <p:spPr>
          <a:xfrm>
            <a:off x="381000" y="990600"/>
            <a:ext cx="1600200" cy="914400"/>
          </a:xfrm>
        </p:spPr>
        <p:txBody>
          <a:bodyPr/>
          <a:lstStyle/>
          <a:p>
            <a:pPr>
              <a:lnSpc>
                <a:spcPct val="200000"/>
              </a:lnSpc>
              <a:buNone/>
            </a:pPr>
            <a:r>
              <a:rPr lang="en-US" dirty="0" smtClean="0"/>
              <a:t>In 2011, </a:t>
            </a:r>
            <a:endParaRPr lang="en-US" dirty="0"/>
          </a:p>
        </p:txBody>
      </p:sp>
      <p:sp>
        <p:nvSpPr>
          <p:cNvPr id="14" name="Content Placeholder 2"/>
          <p:cNvSpPr txBox="1">
            <a:spLocks/>
          </p:cNvSpPr>
          <p:nvPr/>
        </p:nvSpPr>
        <p:spPr bwMode="auto">
          <a:xfrm>
            <a:off x="5105400" y="1371600"/>
            <a:ext cx="3810000" cy="838200"/>
          </a:xfrm>
          <a:prstGeom prst="rect">
            <a:avLst/>
          </a:prstGeom>
          <a:noFill/>
          <a:ln w="9525">
            <a:noFill/>
            <a:miter lim="800000"/>
            <a:headEnd/>
            <a:tailEnd/>
          </a:ln>
        </p:spPr>
        <p:txBody>
          <a:bodyPr vert="horz" wrap="square" lIns="91422" tIns="45711" rIns="91422" bIns="45711" numCol="1" anchor="t" anchorCtr="0" compatLnSpc="1">
            <a:prstTxWarp prst="textNoShape">
              <a:avLst/>
            </a:prstTxWarp>
          </a:bodyPr>
          <a:lstStyle/>
          <a:p>
            <a:pPr marL="341313" marR="0" lvl="0" indent="-341313" algn="l" defTabSz="914400" rtl="0" eaLnBrk="0" fontAlgn="base" latinLnBrk="0" hangingPunct="0">
              <a:lnSpc>
                <a:spcPct val="200000"/>
              </a:lnSpc>
              <a:spcBef>
                <a:spcPct val="20000"/>
              </a:spcBef>
              <a:spcAft>
                <a:spcPct val="0"/>
              </a:spcAft>
              <a:buClr>
                <a:schemeClr val="tx1"/>
              </a:buClr>
              <a:buSzTx/>
              <a:buFontTx/>
              <a:buNone/>
              <a:tabLst/>
              <a:defRPr/>
            </a:pPr>
            <a:r>
              <a:rPr lang="en-US" sz="3000" kern="0" noProof="0" dirty="0" smtClean="0">
                <a:solidFill>
                  <a:srgbClr val="000000"/>
                </a:solidFill>
                <a:latin typeface="Arial" pitchFamily="34" charset="0"/>
              </a:rPr>
              <a:t>wa</a:t>
            </a:r>
            <a:r>
              <a:rPr kumimoji="0" lang="en-US" sz="30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sn’t  enough for</a:t>
            </a:r>
          </a:p>
        </p:txBody>
      </p:sp>
      <p:pic>
        <p:nvPicPr>
          <p:cNvPr id="16" name="Picture 15" descr="all_animals.jpg"/>
          <p:cNvPicPr>
            <a:picLocks noChangeAspect="1"/>
          </p:cNvPicPr>
          <p:nvPr/>
        </p:nvPicPr>
        <p:blipFill>
          <a:blip r:embed="rId3" cstate="print"/>
          <a:stretch>
            <a:fillRect/>
          </a:stretch>
        </p:blipFill>
        <p:spPr>
          <a:xfrm>
            <a:off x="4495800" y="2875788"/>
            <a:ext cx="3886200" cy="3549396"/>
          </a:xfrm>
          <a:prstGeom prst="rect">
            <a:avLst/>
          </a:prstGeom>
        </p:spPr>
      </p:pic>
      <p:sp>
        <p:nvSpPr>
          <p:cNvPr id="17" name="Oval Callout 16"/>
          <p:cNvSpPr/>
          <p:nvPr/>
        </p:nvSpPr>
        <p:spPr bwMode="auto">
          <a:xfrm>
            <a:off x="2819400" y="3505200"/>
            <a:ext cx="1295400" cy="838200"/>
          </a:xfrm>
          <a:prstGeom prst="wedgeEllipseCallout">
            <a:avLst>
              <a:gd name="adj1" fmla="val 71573"/>
              <a:gd name="adj2" fmla="val 64483"/>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AURA</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Body)"/>
              </a:rPr>
              <a:t>Grid</a:t>
            </a:r>
          </a:p>
        </p:txBody>
      </p:sp>
      <p:sp>
        <p:nvSpPr>
          <p:cNvPr id="18" name="Oval Callout 17"/>
          <p:cNvSpPr/>
          <p:nvPr/>
        </p:nvSpPr>
        <p:spPr bwMode="auto">
          <a:xfrm>
            <a:off x="3962400" y="2819400"/>
            <a:ext cx="1447800" cy="990600"/>
          </a:xfrm>
          <a:prstGeom prst="wedgeEllipseCallout">
            <a:avLst>
              <a:gd name="adj1" fmla="val 60360"/>
              <a:gd name="adj2" fmla="val 59754"/>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AURA</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Body)"/>
              </a:rPr>
              <a:t>Swath</a:t>
            </a:r>
          </a:p>
        </p:txBody>
      </p:sp>
      <p:sp>
        <p:nvSpPr>
          <p:cNvPr id="19" name="Oval Callout 18"/>
          <p:cNvSpPr/>
          <p:nvPr/>
        </p:nvSpPr>
        <p:spPr bwMode="auto">
          <a:xfrm>
            <a:off x="5562600" y="2590800"/>
            <a:ext cx="1447800" cy="990600"/>
          </a:xfrm>
          <a:prstGeom prst="wedgeEllipseCallout">
            <a:avLst>
              <a:gd name="adj1" fmla="val 45431"/>
              <a:gd name="adj2" fmla="val 10171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latin typeface="Arial (Body)"/>
              </a:rPr>
              <a:t>AURA</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Body)"/>
              </a:rPr>
              <a:t>ZA</a:t>
            </a:r>
          </a:p>
        </p:txBody>
      </p:sp>
      <p:sp>
        <p:nvSpPr>
          <p:cNvPr id="21" name="Oval Callout 20"/>
          <p:cNvSpPr/>
          <p:nvPr/>
        </p:nvSpPr>
        <p:spPr bwMode="auto">
          <a:xfrm>
            <a:off x="7848600" y="2743200"/>
            <a:ext cx="1219200" cy="990600"/>
          </a:xfrm>
          <a:prstGeom prst="wedgeEllipseCallout">
            <a:avLst>
              <a:gd name="adj1" fmla="val -63660"/>
              <a:gd name="adj2" fmla="val 27865"/>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Body)"/>
              </a:rPr>
              <a:t>GSSTF</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010400" cy="533400"/>
          </a:xfrm>
        </p:spPr>
        <p:txBody>
          <a:bodyPr/>
          <a:lstStyle/>
          <a:p>
            <a:r>
              <a:rPr lang="en-US" dirty="0" smtClean="0"/>
              <a:t>and more… so we gave up!</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23</a:t>
            </a:fld>
            <a:endParaRPr lang="en-US" dirty="0"/>
          </a:p>
        </p:txBody>
      </p:sp>
      <p:pic>
        <p:nvPicPr>
          <p:cNvPr id="15" name="Picture 14" descr="noahs-ark.jpg" hidden="1"/>
          <p:cNvPicPr>
            <a:picLocks noChangeAspect="1"/>
          </p:cNvPicPr>
          <p:nvPr/>
        </p:nvPicPr>
        <p:blipFill>
          <a:blip r:embed="rId2" cstate="print"/>
          <a:stretch>
            <a:fillRect/>
          </a:stretch>
        </p:blipFill>
        <p:spPr>
          <a:xfrm>
            <a:off x="838200" y="914400"/>
            <a:ext cx="7467600" cy="5600700"/>
          </a:xfrm>
          <a:prstGeom prst="rect">
            <a:avLst/>
          </a:prstGeom>
        </p:spPr>
      </p:pic>
      <p:pic>
        <p:nvPicPr>
          <p:cNvPr id="22" name="Picture 21" descr="noahs-ark.jpg"/>
          <p:cNvPicPr>
            <a:picLocks noChangeAspect="1"/>
          </p:cNvPicPr>
          <p:nvPr/>
        </p:nvPicPr>
        <p:blipFill>
          <a:blip r:embed="rId2" cstate="print"/>
          <a:stretch>
            <a:fillRect/>
          </a:stretch>
        </p:blipFill>
        <p:spPr>
          <a:xfrm>
            <a:off x="990600" y="914400"/>
            <a:ext cx="7391400" cy="5543550"/>
          </a:xfrm>
          <a:prstGeom prst="rect">
            <a:avLst/>
          </a:prstGeom>
        </p:spPr>
      </p:pic>
      <p:sp>
        <p:nvSpPr>
          <p:cNvPr id="24" name="Oval Callout 23"/>
          <p:cNvSpPr/>
          <p:nvPr/>
        </p:nvSpPr>
        <p:spPr bwMode="auto">
          <a:xfrm>
            <a:off x="7239000" y="5105400"/>
            <a:ext cx="1219200" cy="990600"/>
          </a:xfrm>
          <a:prstGeom prst="wedgeEllipseCallout">
            <a:avLst>
              <a:gd name="adj1" fmla="val -63660"/>
              <a:gd name="adj2" fmla="val 27865"/>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GOSAT</a:t>
            </a:r>
            <a:endParaRPr kumimoji="0" lang="en-US" sz="2400" b="0" i="0" u="none" strike="noStrike" cap="none" normalizeH="0" baseline="0" dirty="0" smtClean="0">
              <a:ln>
                <a:noFill/>
              </a:ln>
              <a:effectLst/>
              <a:latin typeface="Arial (Body)"/>
            </a:endParaRPr>
          </a:p>
        </p:txBody>
      </p:sp>
      <p:sp>
        <p:nvSpPr>
          <p:cNvPr id="25" name="Oval Callout 24"/>
          <p:cNvSpPr/>
          <p:nvPr/>
        </p:nvSpPr>
        <p:spPr bwMode="auto">
          <a:xfrm>
            <a:off x="1219200" y="2743200"/>
            <a:ext cx="1447800" cy="990600"/>
          </a:xfrm>
          <a:prstGeom prst="wedgeEllipseCallout">
            <a:avLst>
              <a:gd name="adj1" fmla="val 7249"/>
              <a:gd name="adj2" fmla="val 71501"/>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ICESat-2</a:t>
            </a:r>
            <a:endParaRPr kumimoji="0" lang="en-US" sz="2400" b="0" i="0" u="none" strike="noStrike" cap="none" normalizeH="0" baseline="0" dirty="0" smtClean="0">
              <a:ln>
                <a:noFill/>
              </a:ln>
              <a:effectLst/>
              <a:latin typeface="Arial (Body)"/>
            </a:endParaRPr>
          </a:p>
        </p:txBody>
      </p:sp>
      <p:sp>
        <p:nvSpPr>
          <p:cNvPr id="26" name="Oval Callout 25"/>
          <p:cNvSpPr/>
          <p:nvPr/>
        </p:nvSpPr>
        <p:spPr bwMode="auto">
          <a:xfrm>
            <a:off x="6858000" y="3657600"/>
            <a:ext cx="1752600" cy="990600"/>
          </a:xfrm>
          <a:prstGeom prst="wedgeEllipseCallout">
            <a:avLst>
              <a:gd name="adj1" fmla="val -50367"/>
              <a:gd name="adj2" fmla="val 79893"/>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Aquarius</a:t>
            </a:r>
            <a:endParaRPr kumimoji="0" lang="en-US" sz="2400" b="0" i="0" u="none" strike="noStrike" cap="none" normalizeH="0" baseline="0" dirty="0" smtClean="0">
              <a:ln>
                <a:noFill/>
              </a:ln>
              <a:effectLst/>
              <a:latin typeface="Arial (Body)"/>
            </a:endParaRPr>
          </a:p>
        </p:txBody>
      </p:sp>
      <p:sp>
        <p:nvSpPr>
          <p:cNvPr id="27" name="Oval Callout 26"/>
          <p:cNvSpPr/>
          <p:nvPr/>
        </p:nvSpPr>
        <p:spPr bwMode="auto">
          <a:xfrm>
            <a:off x="228600" y="5486400"/>
            <a:ext cx="1752600" cy="990600"/>
          </a:xfrm>
          <a:prstGeom prst="wedgeEllipseCallout">
            <a:avLst>
              <a:gd name="adj1" fmla="val 70107"/>
              <a:gd name="adj2" fmla="val 14438"/>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latin typeface="Arial (Body)"/>
              </a:rPr>
              <a:t>SMAP</a:t>
            </a:r>
            <a:endParaRPr kumimoji="0" lang="en-US" sz="2400" b="0" i="0" u="none" strike="noStrike" cap="none" normalizeH="0" baseline="0" dirty="0" smtClean="0">
              <a:ln>
                <a:noFill/>
              </a:ln>
              <a:effectLst/>
              <a:latin typeface="Arial (Body)"/>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391400" cy="533400"/>
          </a:xfrm>
        </p:spPr>
        <p:txBody>
          <a:bodyPr/>
          <a:lstStyle/>
          <a:p>
            <a:r>
              <a:rPr lang="en-US" dirty="0" smtClean="0"/>
              <a:t>We rebuilt one that can scale up</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24</a:t>
            </a:fld>
            <a:endParaRPr lang="en-US" dirty="0"/>
          </a:p>
        </p:txBody>
      </p:sp>
      <p:pic>
        <p:nvPicPr>
          <p:cNvPr id="15" name="Picture 14" descr="noahs-ark.jpg" hidden="1"/>
          <p:cNvPicPr>
            <a:picLocks noChangeAspect="1"/>
          </p:cNvPicPr>
          <p:nvPr/>
        </p:nvPicPr>
        <p:blipFill>
          <a:blip r:embed="rId2" cstate="print"/>
          <a:stretch>
            <a:fillRect/>
          </a:stretch>
        </p:blipFill>
        <p:spPr>
          <a:xfrm>
            <a:off x="838200" y="914400"/>
            <a:ext cx="7467600" cy="5600700"/>
          </a:xfrm>
          <a:prstGeom prst="rect">
            <a:avLst/>
          </a:prstGeom>
        </p:spPr>
      </p:pic>
      <p:pic>
        <p:nvPicPr>
          <p:cNvPr id="8" name="Picture 7" descr="noahs-ark-big.jpg"/>
          <p:cNvPicPr>
            <a:picLocks noChangeAspect="1"/>
          </p:cNvPicPr>
          <p:nvPr/>
        </p:nvPicPr>
        <p:blipFill>
          <a:blip r:embed="rId3" cstate="print"/>
          <a:stretch>
            <a:fillRect/>
          </a:stretch>
        </p:blipFill>
        <p:spPr>
          <a:xfrm>
            <a:off x="1219200" y="1066800"/>
            <a:ext cx="6934200" cy="520065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010400" cy="533400"/>
          </a:xfrm>
        </p:spPr>
        <p:txBody>
          <a:bodyPr/>
          <a:lstStyle/>
          <a:p>
            <a:r>
              <a:rPr lang="en-US" dirty="0" smtClean="0"/>
              <a:t>by modularizing the design</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25</a:t>
            </a:fld>
            <a:endParaRPr lang="en-US" dirty="0"/>
          </a:p>
        </p:txBody>
      </p:sp>
      <p:pic>
        <p:nvPicPr>
          <p:cNvPr id="15" name="Picture 14" descr="noahs-ark.jpg" hidden="1"/>
          <p:cNvPicPr>
            <a:picLocks noChangeAspect="1"/>
          </p:cNvPicPr>
          <p:nvPr/>
        </p:nvPicPr>
        <p:blipFill>
          <a:blip r:embed="rId2" cstate="print"/>
          <a:stretch>
            <a:fillRect/>
          </a:stretch>
        </p:blipFill>
        <p:spPr>
          <a:xfrm>
            <a:off x="838200" y="914400"/>
            <a:ext cx="7467600" cy="5600700"/>
          </a:xfrm>
          <a:prstGeom prst="rect">
            <a:avLst/>
          </a:prstGeom>
        </p:spPr>
      </p:pic>
      <p:graphicFrame>
        <p:nvGraphicFramePr>
          <p:cNvPr id="9" name="Diagram 8"/>
          <p:cNvGraphicFramePr/>
          <p:nvPr/>
        </p:nvGraphicFramePr>
        <p:xfrm>
          <a:off x="457200" y="990600"/>
          <a:ext cx="84582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p:cNvSpPr txBox="1"/>
          <p:nvPr/>
        </p:nvSpPr>
        <p:spPr>
          <a:xfrm>
            <a:off x="3505200" y="5638800"/>
            <a:ext cx="5501827" cy="769441"/>
          </a:xfrm>
          <a:prstGeom prst="rect">
            <a:avLst/>
          </a:prstGeom>
          <a:noFill/>
        </p:spPr>
        <p:txBody>
          <a:bodyPr wrap="none" rtlCol="0">
            <a:spAutoFit/>
          </a:bodyPr>
          <a:lstStyle/>
          <a:p>
            <a:r>
              <a:rPr lang="en-US" dirty="0" smtClean="0">
                <a:latin typeface="Arial (Body)"/>
              </a:rPr>
              <a:t>with a </a:t>
            </a:r>
            <a:r>
              <a:rPr lang="en-US" sz="4400" dirty="0" smtClean="0">
                <a:latin typeface="Arial (Body)"/>
              </a:rPr>
              <a:t>big</a:t>
            </a:r>
            <a:r>
              <a:rPr lang="en-US" dirty="0" smtClean="0">
                <a:latin typeface="Arial (Body)"/>
              </a:rPr>
              <a:t> room for </a:t>
            </a:r>
            <a:r>
              <a:rPr lang="en-US" b="1" dirty="0" smtClean="0">
                <a:latin typeface="Arial (Body)"/>
              </a:rPr>
              <a:t>future products.</a:t>
            </a:r>
            <a:endParaRPr lang="en-US" b="1" dirty="0">
              <a:latin typeface="Arial (Body)"/>
            </a:endParaRPr>
          </a:p>
        </p:txBody>
      </p:sp>
      <p:cxnSp>
        <p:nvCxnSpPr>
          <p:cNvPr id="16" name="Straight Arrow Connector 15"/>
          <p:cNvCxnSpPr/>
          <p:nvPr/>
        </p:nvCxnSpPr>
        <p:spPr bwMode="auto">
          <a:xfrm>
            <a:off x="4724400" y="4343400"/>
            <a:ext cx="0" cy="1371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updates on HDF5 handler</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26</a:t>
            </a:fld>
            <a:endParaRPr lang="en-US" dirty="0"/>
          </a:p>
        </p:txBody>
      </p:sp>
      <p:graphicFrame>
        <p:nvGraphicFramePr>
          <p:cNvPr id="8" name="Table 7"/>
          <p:cNvGraphicFramePr>
            <a:graphicFrameLocks noGrp="1"/>
          </p:cNvGraphicFramePr>
          <p:nvPr/>
        </p:nvGraphicFramePr>
        <p:xfrm>
          <a:off x="1524000" y="1234440"/>
          <a:ext cx="6553200" cy="4937760"/>
        </p:xfrm>
        <a:graphic>
          <a:graphicData uri="http://schemas.openxmlformats.org/drawingml/2006/table">
            <a:tbl>
              <a:tblPr firstRow="1" bandRow="1">
                <a:tableStyleId>{5C22544A-7EE6-4342-B048-85BDC9FD1C3A}</a:tableStyleId>
              </a:tblPr>
              <a:tblGrid>
                <a:gridCol w="2184400"/>
                <a:gridCol w="2184400"/>
                <a:gridCol w="2184400"/>
              </a:tblGrid>
              <a:tr h="822960">
                <a:tc>
                  <a:txBody>
                    <a:bodyPr/>
                    <a:lstStyle/>
                    <a:p>
                      <a:pPr algn="ctr"/>
                      <a:r>
                        <a:rPr lang="en-US" sz="2400" dirty="0" smtClean="0">
                          <a:latin typeface="Calibri" pitchFamily="34" charset="0"/>
                          <a:cs typeface="Calibri" pitchFamily="34" charset="0"/>
                        </a:rPr>
                        <a:t>version</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1.5.x</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1.6.x</a:t>
                      </a:r>
                    </a:p>
                  </a:txBody>
                  <a:tcPr/>
                </a:tc>
              </a:tr>
              <a:tr h="822960">
                <a:tc>
                  <a:txBody>
                    <a:bodyPr/>
                    <a:lstStyle/>
                    <a:p>
                      <a:pPr algn="ctr"/>
                      <a:r>
                        <a:rPr lang="en-US" sz="2400" dirty="0" smtClean="0">
                          <a:latin typeface="Calibri" pitchFamily="34" charset="0"/>
                          <a:cs typeface="Calibri" pitchFamily="34" charset="0"/>
                        </a:rPr>
                        <a:t>CF-convention</a:t>
                      </a:r>
                    </a:p>
                    <a:p>
                      <a:pPr algn="ctr"/>
                      <a:r>
                        <a:rPr lang="en-US" sz="2400" dirty="0" smtClean="0">
                          <a:latin typeface="Calibri" pitchFamily="34" charset="0"/>
                          <a:cs typeface="Calibri" pitchFamily="34" charset="0"/>
                        </a:rPr>
                        <a:t>Support</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Primitive</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Robust</a:t>
                      </a:r>
                      <a:endParaRPr lang="en-US" sz="2400" dirty="0">
                        <a:latin typeface="Calibri" pitchFamily="34" charset="0"/>
                        <a:cs typeface="Calibri" pitchFamily="34" charset="0"/>
                      </a:endParaRPr>
                    </a:p>
                  </a:txBody>
                  <a:tcPr/>
                </a:tc>
              </a:tr>
              <a:tr h="822960">
                <a:tc>
                  <a:txBody>
                    <a:bodyPr/>
                    <a:lstStyle/>
                    <a:p>
                      <a:pPr algn="ctr"/>
                      <a:r>
                        <a:rPr lang="en-US" sz="2400" dirty="0" smtClean="0">
                          <a:latin typeface="Calibri" pitchFamily="34" charset="0"/>
                          <a:cs typeface="Calibri" pitchFamily="34" charset="0"/>
                        </a:rPr>
                        <a:t>Range</a:t>
                      </a:r>
                      <a:r>
                        <a:rPr lang="en-US" sz="2400" baseline="0" dirty="0" smtClean="0">
                          <a:latin typeface="Calibri" pitchFamily="34" charset="0"/>
                          <a:cs typeface="Calibri" pitchFamily="34" charset="0"/>
                        </a:rPr>
                        <a:t> of NASA Data Products</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Limited</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All</a:t>
                      </a:r>
                      <a:endParaRPr lang="en-US" sz="2400" dirty="0">
                        <a:latin typeface="Calibri" pitchFamily="34" charset="0"/>
                        <a:cs typeface="Calibri" pitchFamily="34" charset="0"/>
                      </a:endParaRPr>
                    </a:p>
                  </a:txBody>
                  <a:tcPr/>
                </a:tc>
              </a:tr>
              <a:tr h="822960">
                <a:tc>
                  <a:txBody>
                    <a:bodyPr/>
                    <a:lstStyle/>
                    <a:p>
                      <a:pPr algn="ctr"/>
                      <a:r>
                        <a:rPr lang="en-US" sz="2400" dirty="0" err="1" smtClean="0">
                          <a:latin typeface="Calibri" pitchFamily="34" charset="0"/>
                          <a:cs typeface="Calibri" pitchFamily="34" charset="0"/>
                        </a:rPr>
                        <a:t>Mulitiple</a:t>
                      </a:r>
                      <a:r>
                        <a:rPr lang="en-US" sz="2400" baseline="0" dirty="0" smtClean="0">
                          <a:latin typeface="Calibri" pitchFamily="34" charset="0"/>
                          <a:cs typeface="Calibri" pitchFamily="34" charset="0"/>
                        </a:rPr>
                        <a:t> Grids/Swath/ZA</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No</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Yes</a:t>
                      </a:r>
                      <a:endParaRPr lang="en-US" sz="2400" dirty="0">
                        <a:latin typeface="Calibri" pitchFamily="34" charset="0"/>
                        <a:cs typeface="Calibri" pitchFamily="34" charset="0"/>
                      </a:endParaRPr>
                    </a:p>
                  </a:txBody>
                  <a:tcPr/>
                </a:tc>
              </a:tr>
              <a:tr h="822960">
                <a:tc>
                  <a:txBody>
                    <a:bodyPr/>
                    <a:lstStyle/>
                    <a:p>
                      <a:pPr algn="ctr"/>
                      <a:r>
                        <a:rPr lang="en-US" sz="2400" dirty="0" smtClean="0">
                          <a:latin typeface="Calibri" pitchFamily="34" charset="0"/>
                          <a:cs typeface="Calibri" pitchFamily="34" charset="0"/>
                        </a:rPr>
                        <a:t>Configuration</a:t>
                      </a:r>
                    </a:p>
                    <a:p>
                      <a:pPr algn="ctr"/>
                      <a:r>
                        <a:rPr lang="en-US" sz="2400" dirty="0" smtClean="0">
                          <a:latin typeface="Calibri" pitchFamily="34" charset="0"/>
                          <a:cs typeface="Calibri" pitchFamily="34" charset="0"/>
                        </a:rPr>
                        <a:t>Options</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Static Build</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Run-time</a:t>
                      </a:r>
                      <a:endParaRPr lang="en-US" sz="2400" dirty="0">
                        <a:latin typeface="Calibri" pitchFamily="34" charset="0"/>
                        <a:cs typeface="Calibri" pitchFamily="34" charset="0"/>
                      </a:endParaRPr>
                    </a:p>
                  </a:txBody>
                  <a:tcPr/>
                </a:tc>
              </a:tr>
              <a:tr h="822960">
                <a:tc>
                  <a:txBody>
                    <a:bodyPr/>
                    <a:lstStyle/>
                    <a:p>
                      <a:pPr algn="ctr"/>
                      <a:r>
                        <a:rPr lang="en-US" sz="2400" dirty="0" smtClean="0">
                          <a:latin typeface="Calibri" pitchFamily="34" charset="0"/>
                          <a:cs typeface="Calibri" pitchFamily="34" charset="0"/>
                        </a:rPr>
                        <a:t>Support for</a:t>
                      </a:r>
                    </a:p>
                    <a:p>
                      <a:pPr algn="ctr"/>
                      <a:r>
                        <a:rPr lang="en-US" sz="2400" dirty="0" smtClean="0">
                          <a:latin typeface="Calibri" pitchFamily="34" charset="0"/>
                          <a:cs typeface="Calibri" pitchFamily="34" charset="0"/>
                        </a:rPr>
                        <a:t>Future Products</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Rigid</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Flexible</a:t>
                      </a:r>
                      <a:endParaRPr lang="en-US" sz="2400" dirty="0">
                        <a:latin typeface="Calibri" pitchFamily="34" charset="0"/>
                        <a:cs typeface="Calibri" pitchFamily="34" charset="0"/>
                      </a:endParaRPr>
                    </a:p>
                  </a:txBody>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HDF-EOS5 products supported</a:t>
            </a:r>
            <a:endParaRPr lang="en-US" dirty="0"/>
          </a:p>
        </p:txBody>
      </p:sp>
      <p:sp>
        <p:nvSpPr>
          <p:cNvPr id="3" name="Content Placeholder 2"/>
          <p:cNvSpPr>
            <a:spLocks noGrp="1"/>
          </p:cNvSpPr>
          <p:nvPr>
            <p:ph idx="1"/>
          </p:nvPr>
        </p:nvSpPr>
        <p:spPr>
          <a:xfrm>
            <a:off x="2438400" y="1985963"/>
            <a:ext cx="4267200" cy="2886075"/>
          </a:xfrm>
        </p:spPr>
        <p:txBody>
          <a:bodyPr/>
          <a:lstStyle/>
          <a:p>
            <a:r>
              <a:rPr lang="en-US" dirty="0" smtClean="0"/>
              <a:t>OMI Swath, Grid</a:t>
            </a:r>
          </a:p>
          <a:p>
            <a:r>
              <a:rPr lang="en-US" dirty="0" smtClean="0"/>
              <a:t>MLS Swath</a:t>
            </a:r>
          </a:p>
          <a:p>
            <a:r>
              <a:rPr lang="en-US" dirty="0" smtClean="0"/>
              <a:t>HIRDLS Swath, ZA</a:t>
            </a:r>
          </a:p>
          <a:p>
            <a:r>
              <a:rPr lang="en-US" dirty="0" smtClean="0"/>
              <a:t>TES Swath, Grid</a:t>
            </a:r>
          </a:p>
          <a:p>
            <a:r>
              <a:rPr lang="en-US" dirty="0" smtClean="0"/>
              <a:t>GSSTF</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27</a:t>
            </a:fld>
            <a:endParaRPr lang="en-US" dirty="0"/>
          </a:p>
        </p:txBody>
      </p:sp>
      <p:pic>
        <p:nvPicPr>
          <p:cNvPr id="7" name="Picture 6" descr="update.jpeg"/>
          <p:cNvPicPr>
            <a:picLocks noChangeAspect="1"/>
          </p:cNvPicPr>
          <p:nvPr/>
        </p:nvPicPr>
        <p:blipFill>
          <a:blip r:embed="rId2" cstate="print"/>
          <a:stretch>
            <a:fillRect/>
          </a:stretch>
        </p:blipFill>
        <p:spPr>
          <a:xfrm>
            <a:off x="5943600" y="4572000"/>
            <a:ext cx="2619375" cy="174307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HDF5 products supported</a:t>
            </a:r>
            <a:endParaRPr lang="en-US" dirty="0"/>
          </a:p>
        </p:txBody>
      </p:sp>
      <p:sp>
        <p:nvSpPr>
          <p:cNvPr id="3" name="Content Placeholder 2"/>
          <p:cNvSpPr>
            <a:spLocks noGrp="1"/>
          </p:cNvSpPr>
          <p:nvPr>
            <p:ph idx="1"/>
          </p:nvPr>
        </p:nvSpPr>
        <p:spPr>
          <a:xfrm>
            <a:off x="1485900" y="2290763"/>
            <a:ext cx="6819900" cy="1976437"/>
          </a:xfrm>
        </p:spPr>
        <p:txBody>
          <a:bodyPr/>
          <a:lstStyle/>
          <a:p>
            <a:r>
              <a:rPr lang="en-US" dirty="0" smtClean="0"/>
              <a:t>Aquarius Grid</a:t>
            </a:r>
          </a:p>
          <a:p>
            <a:r>
              <a:rPr lang="en-US" dirty="0" err="1" smtClean="0"/>
              <a:t>MEaSUREs</a:t>
            </a:r>
            <a:r>
              <a:rPr lang="en-US" dirty="0" smtClean="0"/>
              <a:t> </a:t>
            </a:r>
            <a:r>
              <a:rPr lang="en-US" dirty="0" err="1" smtClean="0"/>
              <a:t>SeaWiFS</a:t>
            </a:r>
            <a:r>
              <a:rPr lang="en-US" dirty="0" smtClean="0"/>
              <a:t> </a:t>
            </a:r>
            <a:r>
              <a:rPr lang="en-US" dirty="0" err="1" smtClean="0"/>
              <a:t>DeepBlue</a:t>
            </a:r>
            <a:endParaRPr lang="en-US" dirty="0" smtClean="0"/>
          </a:p>
          <a:p>
            <a:r>
              <a:rPr lang="en-US" dirty="0" smtClean="0"/>
              <a:t>SBUV2 Ozone (O3) Profile</a:t>
            </a:r>
          </a:p>
          <a:p>
            <a:r>
              <a:rPr lang="en-US" dirty="0" smtClean="0"/>
              <a:t>SMAP (Simulation)</a:t>
            </a:r>
          </a:p>
          <a:p>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28</a:t>
            </a:fld>
            <a:endParaRPr lang="en-US" dirty="0"/>
          </a:p>
        </p:txBody>
      </p:sp>
      <p:pic>
        <p:nvPicPr>
          <p:cNvPr id="7" name="Picture 6" descr="update.jpeg"/>
          <p:cNvPicPr>
            <a:picLocks noChangeAspect="1"/>
          </p:cNvPicPr>
          <p:nvPr/>
        </p:nvPicPr>
        <p:blipFill>
          <a:blip r:embed="rId3" cstate="print"/>
          <a:stretch>
            <a:fillRect/>
          </a:stretch>
        </p:blipFill>
        <p:spPr>
          <a:xfrm>
            <a:off x="6324600" y="4724400"/>
            <a:ext cx="2619375" cy="174307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HIRDLS Zonal Average</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29</a:t>
            </a:fld>
            <a:endParaRPr lang="en-US" dirty="0"/>
          </a:p>
        </p:txBody>
      </p:sp>
      <p:pic>
        <p:nvPicPr>
          <p:cNvPr id="7" name="Picture 6" descr="NO2Day in HIRDLS-Aura_L3ZAD_v06-00-00-c02_.png"/>
          <p:cNvPicPr>
            <a:picLocks noChangeAspect="1"/>
          </p:cNvPicPr>
          <p:nvPr/>
        </p:nvPicPr>
        <p:blipFill>
          <a:blip r:embed="rId2" cstate="print"/>
          <a:stretch>
            <a:fillRect/>
          </a:stretch>
        </p:blipFill>
        <p:spPr>
          <a:xfrm>
            <a:off x="228600" y="914400"/>
            <a:ext cx="8686800" cy="5600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TES Swath</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30</a:t>
            </a:fld>
            <a:endParaRPr lang="en-US" dirty="0"/>
          </a:p>
        </p:txBody>
      </p:sp>
      <p:pic>
        <p:nvPicPr>
          <p:cNvPr id="1026" name="Picture 2" descr="S:\ESDIS-194\O3 in TES-Aura_L2-O3-Nadir_r0000011015.png"/>
          <p:cNvPicPr>
            <a:picLocks noChangeAspect="1" noChangeArrowheads="1"/>
          </p:cNvPicPr>
          <p:nvPr/>
        </p:nvPicPr>
        <p:blipFill>
          <a:blip r:embed="rId2" cstate="print"/>
          <a:srcRect/>
          <a:stretch>
            <a:fillRect/>
          </a:stretch>
        </p:blipFill>
        <p:spPr bwMode="auto">
          <a:xfrm>
            <a:off x="228600" y="914400"/>
            <a:ext cx="8686800" cy="5600701"/>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MEaSUREs</a:t>
            </a:r>
            <a:r>
              <a:rPr lang="en-US" dirty="0" smtClean="0"/>
              <a:t> GSSTF</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31</a:t>
            </a:fld>
            <a:endParaRPr lang="en-US" dirty="0"/>
          </a:p>
        </p:txBody>
      </p:sp>
      <p:pic>
        <p:nvPicPr>
          <p:cNvPr id="2050" name="Picture 2" descr="Y:\pub\outgoing\donglm\images\GSSTF.2b.2008.01.01.he5.SET1_Qair.panoply.jpg"/>
          <p:cNvPicPr>
            <a:picLocks noChangeAspect="1" noChangeArrowheads="1"/>
          </p:cNvPicPr>
          <p:nvPr/>
        </p:nvPicPr>
        <p:blipFill>
          <a:blip r:embed="rId2" cstate="print"/>
          <a:srcRect/>
          <a:stretch>
            <a:fillRect/>
          </a:stretch>
        </p:blipFill>
        <p:spPr bwMode="auto">
          <a:xfrm>
            <a:off x="1524000" y="864030"/>
            <a:ext cx="6096000" cy="568917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Aquarius </a:t>
            </a:r>
            <a:r>
              <a:rPr lang="en-US" dirty="0" smtClean="0"/>
              <a:t>Grid </a:t>
            </a:r>
            <a:r>
              <a:rPr lang="en-US" smtClean="0"/>
              <a:t>(Simulation)</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32</a:t>
            </a:fld>
            <a:endParaRPr lang="en-US" dirty="0"/>
          </a:p>
        </p:txBody>
      </p:sp>
      <p:pic>
        <p:nvPicPr>
          <p:cNvPr id="9" name="Picture 8" descr="Q20111212011151.L3m_MO_SCISM_V1.0_SSS_1deg.h5.l3m_data.suggested.jpg"/>
          <p:cNvPicPr>
            <a:picLocks noChangeAspect="1"/>
          </p:cNvPicPr>
          <p:nvPr/>
        </p:nvPicPr>
        <p:blipFill>
          <a:blip r:embed="rId2" cstate="print"/>
          <a:stretch>
            <a:fillRect/>
          </a:stretch>
        </p:blipFill>
        <p:spPr>
          <a:xfrm>
            <a:off x="1752600" y="1262062"/>
            <a:ext cx="5638800" cy="433387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MEaSUREs</a:t>
            </a:r>
            <a:r>
              <a:rPr lang="en-US" dirty="0" smtClean="0"/>
              <a:t> </a:t>
            </a:r>
            <a:r>
              <a:rPr lang="en-US" dirty="0" err="1" smtClean="0"/>
              <a:t>SeaWiFS</a:t>
            </a:r>
            <a:r>
              <a:rPr lang="en-US" dirty="0" smtClean="0"/>
              <a:t> </a:t>
            </a:r>
            <a:r>
              <a:rPr lang="en-US" dirty="0" err="1" smtClean="0"/>
              <a:t>DeepBlue</a:t>
            </a:r>
            <a:r>
              <a:rPr lang="en-US" dirty="0" smtClean="0"/>
              <a:t> </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33</a:t>
            </a:fld>
            <a:endParaRPr lang="en-US" dirty="0"/>
          </a:p>
        </p:txBody>
      </p:sp>
      <p:pic>
        <p:nvPicPr>
          <p:cNvPr id="1026" name="Picture 2" descr="Y:\pub\outgoing\donglm\images\DeepBlue-SeaWiFS-1.0_L3_20100101_v002-20110527T191319Z.h5.aerosol_optical_thickness_550_ocean.idv.jpg"/>
          <p:cNvPicPr>
            <a:picLocks noChangeAspect="1" noChangeArrowheads="1"/>
          </p:cNvPicPr>
          <p:nvPr/>
        </p:nvPicPr>
        <p:blipFill>
          <a:blip r:embed="rId2" cstate="print"/>
          <a:srcRect/>
          <a:stretch>
            <a:fillRect/>
          </a:stretch>
        </p:blipFill>
        <p:spPr bwMode="auto">
          <a:xfrm>
            <a:off x="838200" y="1066800"/>
            <a:ext cx="7299574" cy="5014913"/>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Ozone Profile (BUV)</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34</a:t>
            </a:fld>
            <a:endParaRPr lang="en-US" dirty="0"/>
          </a:p>
        </p:txBody>
      </p:sp>
      <p:pic>
        <p:nvPicPr>
          <p:cNvPr id="7" name="Picture 6" descr="AprioriProfileOzone in BUV-Nimbus04_L3zm_v01-00-2012m02.png"/>
          <p:cNvPicPr>
            <a:picLocks noChangeAspect="1"/>
          </p:cNvPicPr>
          <p:nvPr/>
        </p:nvPicPr>
        <p:blipFill>
          <a:blip r:embed="rId2" cstate="print"/>
          <a:stretch>
            <a:fillRect/>
          </a:stretch>
        </p:blipFill>
        <p:spPr>
          <a:xfrm>
            <a:off x="228600" y="914400"/>
            <a:ext cx="8686800" cy="5600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SMAP Swath (Simulation)</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35</a:t>
            </a:fld>
            <a:endParaRPr lang="en-US" dirty="0"/>
          </a:p>
        </p:txBody>
      </p:sp>
      <p:pic>
        <p:nvPicPr>
          <p:cNvPr id="7" name="Picture 6" descr="SMAP_L3_SM_P_20030501_001.Soil_Moisture_Retrieval_Data_soi.panoply.png"/>
          <p:cNvPicPr>
            <a:picLocks noChangeAspect="1"/>
          </p:cNvPicPr>
          <p:nvPr/>
        </p:nvPicPr>
        <p:blipFill>
          <a:blip r:embed="rId3" cstate="print"/>
          <a:stretch>
            <a:fillRect/>
          </a:stretch>
        </p:blipFill>
        <p:spPr>
          <a:xfrm>
            <a:off x="762000" y="914400"/>
            <a:ext cx="7543800" cy="5562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MAP_L1B_TB_01060_D_20030315T041523_001.h5.brightness_temperature_tb_v.idv.jpg"/>
          <p:cNvPicPr>
            <a:picLocks noChangeAspect="1"/>
          </p:cNvPicPr>
          <p:nvPr/>
        </p:nvPicPr>
        <p:blipFill>
          <a:blip r:embed="rId2" cstate="print"/>
          <a:stretch>
            <a:fillRect/>
          </a:stretch>
        </p:blipFill>
        <p:spPr>
          <a:xfrm>
            <a:off x="854110" y="838200"/>
            <a:ext cx="7435781" cy="5791200"/>
          </a:xfrm>
          <a:prstGeom prst="rect">
            <a:avLst/>
          </a:prstGeom>
        </p:spPr>
      </p:pic>
      <p:sp>
        <p:nvSpPr>
          <p:cNvPr id="2" name="Title 1"/>
          <p:cNvSpPr>
            <a:spLocks noGrp="1"/>
          </p:cNvSpPr>
          <p:nvPr>
            <p:ph type="title"/>
          </p:nvPr>
        </p:nvSpPr>
        <p:spPr/>
        <p:txBody>
          <a:bodyPr/>
          <a:lstStyle/>
          <a:p>
            <a:r>
              <a:rPr lang="en-US" dirty="0" smtClean="0"/>
              <a:t>SMAP Swath (Simulation)</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36</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CF magic for some products</a:t>
            </a:r>
            <a:endParaRPr lang="en-US" dirty="0"/>
          </a:p>
        </p:txBody>
      </p:sp>
      <p:sp>
        <p:nvSpPr>
          <p:cNvPr id="3" name="Content Placeholder 2"/>
          <p:cNvSpPr>
            <a:spLocks noGrp="1"/>
          </p:cNvSpPr>
          <p:nvPr>
            <p:ph idx="1"/>
          </p:nvPr>
        </p:nvSpPr>
        <p:spPr>
          <a:xfrm>
            <a:off x="1638300" y="1752600"/>
            <a:ext cx="5867400" cy="3200400"/>
          </a:xfrm>
        </p:spPr>
        <p:txBody>
          <a:bodyPr/>
          <a:lstStyle/>
          <a:p>
            <a:pPr>
              <a:lnSpc>
                <a:spcPct val="150000"/>
              </a:lnSpc>
              <a:buNone/>
            </a:pPr>
            <a:r>
              <a:rPr lang="en-US" b="1" dirty="0" smtClean="0"/>
              <a:t>Tool / CF </a:t>
            </a:r>
            <a:r>
              <a:rPr lang="en-US" dirty="0" smtClean="0"/>
              <a:t>Limitation</a:t>
            </a:r>
          </a:p>
          <a:p>
            <a:pPr lvl="1">
              <a:lnSpc>
                <a:spcPct val="150000"/>
              </a:lnSpc>
            </a:pPr>
            <a:r>
              <a:rPr lang="en-US" dirty="0" smtClean="0"/>
              <a:t>GOSAT/</a:t>
            </a:r>
            <a:r>
              <a:rPr lang="en-US" dirty="0" err="1" smtClean="0"/>
              <a:t>acos</a:t>
            </a:r>
            <a:r>
              <a:rPr lang="en-US" dirty="0" smtClean="0"/>
              <a:t>: 1-D trajectory</a:t>
            </a:r>
          </a:p>
          <a:p>
            <a:pPr lvl="1">
              <a:lnSpc>
                <a:spcPct val="150000"/>
              </a:lnSpc>
            </a:pPr>
            <a:r>
              <a:rPr lang="en-US" dirty="0" smtClean="0"/>
              <a:t>ICESat-2</a:t>
            </a:r>
          </a:p>
          <a:p>
            <a:pPr lvl="1">
              <a:lnSpc>
                <a:spcPct val="150000"/>
              </a:lnSpc>
            </a:pPr>
            <a:r>
              <a:rPr lang="en-US" dirty="0" smtClean="0"/>
              <a:t>OMI L2G: Lat/Lon with 3-D</a:t>
            </a:r>
          </a:p>
          <a:p>
            <a:pPr>
              <a:lnSpc>
                <a:spcPct val="150000"/>
              </a:lnSpc>
              <a:buNone/>
            </a:pPr>
            <a:r>
              <a:rPr lang="en-US" b="1" dirty="0" smtClean="0"/>
              <a:t>Java-</a:t>
            </a:r>
            <a:r>
              <a:rPr lang="en-US" b="1" dirty="0" err="1" smtClean="0"/>
              <a:t>NetCDF</a:t>
            </a:r>
            <a:r>
              <a:rPr lang="en-US" b="1" dirty="0" smtClean="0"/>
              <a:t> Client </a:t>
            </a:r>
            <a:r>
              <a:rPr lang="en-US" dirty="0" smtClean="0"/>
              <a:t>Limitation</a:t>
            </a:r>
          </a:p>
          <a:p>
            <a:pPr lvl="1">
              <a:lnSpc>
                <a:spcPct val="150000"/>
              </a:lnSpc>
            </a:pPr>
            <a:r>
              <a:rPr lang="en-US" dirty="0" smtClean="0"/>
              <a:t>Dataset w/ long string</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37</a:t>
            </a:fld>
            <a:endParaRPr lang="en-US" dirty="0"/>
          </a:p>
        </p:txBody>
      </p:sp>
      <p:pic>
        <p:nvPicPr>
          <p:cNvPr id="7" name="Picture 6" descr="gosat.png"/>
          <p:cNvPicPr>
            <a:picLocks noChangeAspect="1"/>
          </p:cNvPicPr>
          <p:nvPr/>
        </p:nvPicPr>
        <p:blipFill>
          <a:blip r:embed="rId3" cstate="print"/>
          <a:stretch>
            <a:fillRect/>
          </a:stretch>
        </p:blipFill>
        <p:spPr>
          <a:xfrm>
            <a:off x="6753027" y="1219200"/>
            <a:ext cx="2390973" cy="1447800"/>
          </a:xfrm>
          <a:prstGeom prst="rect">
            <a:avLst/>
          </a:prstGeom>
        </p:spPr>
      </p:pic>
      <p:pic>
        <p:nvPicPr>
          <p:cNvPr id="8" name="Picture 7" descr="handicapped.png"/>
          <p:cNvPicPr>
            <a:picLocks noChangeAspect="1"/>
          </p:cNvPicPr>
          <p:nvPr/>
        </p:nvPicPr>
        <p:blipFill>
          <a:blip r:embed="rId4" cstate="print"/>
          <a:stretch>
            <a:fillRect/>
          </a:stretch>
        </p:blipFill>
        <p:spPr>
          <a:xfrm>
            <a:off x="8382000" y="0"/>
            <a:ext cx="762000" cy="762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doesn’t mean handler failure</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38</a:t>
            </a:fld>
            <a:endParaRPr lang="en-US" dirty="0"/>
          </a:p>
        </p:txBody>
      </p:sp>
      <p:pic>
        <p:nvPicPr>
          <p:cNvPr id="1026" name="Picture 2" descr="C:\Users\hyoklee\Pictures\acos.ncl.png"/>
          <p:cNvPicPr>
            <a:picLocks noChangeAspect="1" noChangeArrowheads="1"/>
          </p:cNvPicPr>
          <p:nvPr/>
        </p:nvPicPr>
        <p:blipFill>
          <a:blip r:embed="rId3" cstate="print"/>
          <a:srcRect/>
          <a:stretch>
            <a:fillRect/>
          </a:stretch>
        </p:blipFill>
        <p:spPr bwMode="auto">
          <a:xfrm>
            <a:off x="3505200" y="990600"/>
            <a:ext cx="5207727" cy="5467350"/>
          </a:xfrm>
          <a:prstGeom prst="rect">
            <a:avLst/>
          </a:prstGeom>
          <a:noFill/>
        </p:spPr>
      </p:pic>
      <p:pic>
        <p:nvPicPr>
          <p:cNvPr id="12" name="Picture 11" descr="ncl_logo.jpeg"/>
          <p:cNvPicPr>
            <a:picLocks noChangeAspect="1"/>
          </p:cNvPicPr>
          <p:nvPr/>
        </p:nvPicPr>
        <p:blipFill>
          <a:blip r:embed="rId4" cstate="print"/>
          <a:stretch>
            <a:fillRect/>
          </a:stretch>
        </p:blipFill>
        <p:spPr>
          <a:xfrm>
            <a:off x="609600" y="2667000"/>
            <a:ext cx="2590800" cy="1762125"/>
          </a:xfrm>
          <a:prstGeom prst="rect">
            <a:avLst/>
          </a:prstGeom>
        </p:spPr>
      </p:pic>
      <p:sp>
        <p:nvSpPr>
          <p:cNvPr id="13" name="TextBox 12"/>
          <p:cNvSpPr txBox="1"/>
          <p:nvPr/>
        </p:nvSpPr>
        <p:spPr>
          <a:xfrm>
            <a:off x="609600" y="1676400"/>
            <a:ext cx="2238113" cy="830997"/>
          </a:xfrm>
          <a:prstGeom prst="rect">
            <a:avLst/>
          </a:prstGeom>
          <a:noFill/>
        </p:spPr>
        <p:txBody>
          <a:bodyPr wrap="none" rtlCol="0">
            <a:spAutoFit/>
          </a:bodyPr>
          <a:lstStyle/>
          <a:p>
            <a:r>
              <a:rPr lang="en-US" dirty="0" smtClean="0">
                <a:latin typeface="Arial (Body)"/>
              </a:rPr>
              <a:t>because</a:t>
            </a:r>
          </a:p>
          <a:p>
            <a:r>
              <a:rPr lang="en-US" b="1" dirty="0" smtClean="0">
                <a:latin typeface="Arial (Body)"/>
              </a:rPr>
              <a:t>other</a:t>
            </a:r>
            <a:r>
              <a:rPr lang="en-US" dirty="0" smtClean="0">
                <a:latin typeface="Arial (Body)"/>
              </a:rPr>
              <a:t> tools like</a:t>
            </a:r>
            <a:endParaRPr lang="en-US" dirty="0">
              <a:latin typeface="Arial (Body)"/>
            </a:endParaRPr>
          </a:p>
        </p:txBody>
      </p:sp>
      <p:sp>
        <p:nvSpPr>
          <p:cNvPr id="14" name="TextBox 13"/>
          <p:cNvSpPr txBox="1"/>
          <p:nvPr/>
        </p:nvSpPr>
        <p:spPr>
          <a:xfrm>
            <a:off x="457200" y="4648200"/>
            <a:ext cx="3308919" cy="1138773"/>
          </a:xfrm>
          <a:prstGeom prst="rect">
            <a:avLst/>
          </a:prstGeom>
          <a:noFill/>
        </p:spPr>
        <p:txBody>
          <a:bodyPr wrap="none" rtlCol="0">
            <a:spAutoFit/>
          </a:bodyPr>
          <a:lstStyle/>
          <a:p>
            <a:r>
              <a:rPr lang="en-US" dirty="0" smtClean="0">
                <a:latin typeface="Arial (Body)"/>
              </a:rPr>
              <a:t>can still access and </a:t>
            </a:r>
          </a:p>
          <a:p>
            <a:r>
              <a:rPr lang="en-US" sz="4400" b="1" dirty="0" smtClean="0">
                <a:latin typeface="Arial (Body)"/>
              </a:rPr>
              <a:t>visualize</a:t>
            </a:r>
            <a:r>
              <a:rPr lang="en-US" dirty="0" smtClean="0">
                <a:latin typeface="Arial (Body)"/>
              </a:rPr>
              <a:t> data.</a:t>
            </a:r>
            <a:endParaRPr lang="en-US" dirty="0">
              <a:latin typeface="Arial (Body)"/>
            </a:endParaRPr>
          </a:p>
        </p:txBody>
      </p:sp>
      <p:pic>
        <p:nvPicPr>
          <p:cNvPr id="16" name="Picture 15" descr="gosat.png"/>
          <p:cNvPicPr>
            <a:picLocks noChangeAspect="1"/>
          </p:cNvPicPr>
          <p:nvPr/>
        </p:nvPicPr>
        <p:blipFill>
          <a:blip r:embed="rId5" cstate="print"/>
          <a:stretch>
            <a:fillRect/>
          </a:stretch>
        </p:blipFill>
        <p:spPr>
          <a:xfrm>
            <a:off x="6753027" y="5105400"/>
            <a:ext cx="2390973" cy="1447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7010400" cy="533400"/>
          </a:xfrm>
        </p:spPr>
        <p:txBody>
          <a:bodyPr/>
          <a:lstStyle/>
          <a:p>
            <a:r>
              <a:rPr lang="en-US" dirty="0" smtClean="0"/>
              <a:t>MATLAB and IDL will work too.</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39</a:t>
            </a:fld>
            <a:endParaRPr lang="en-US" dirty="0"/>
          </a:p>
        </p:txBody>
      </p:sp>
      <p:sp>
        <p:nvSpPr>
          <p:cNvPr id="10" name="Content Placeholder 2"/>
          <p:cNvSpPr>
            <a:spLocks noGrp="1"/>
          </p:cNvSpPr>
          <p:nvPr>
            <p:ph idx="1"/>
          </p:nvPr>
        </p:nvSpPr>
        <p:spPr>
          <a:xfrm>
            <a:off x="800100" y="1447800"/>
            <a:ext cx="7543800" cy="3657600"/>
          </a:xfrm>
        </p:spPr>
        <p:txBody>
          <a:bodyPr/>
          <a:lstStyle/>
          <a:p>
            <a:pPr>
              <a:lnSpc>
                <a:spcPct val="150000"/>
              </a:lnSpc>
              <a:buNone/>
            </a:pPr>
            <a:r>
              <a:rPr lang="en-US" b="1" dirty="0" smtClean="0"/>
              <a:t>HDF5 Examples </a:t>
            </a:r>
            <a:r>
              <a:rPr lang="en-US" dirty="0" smtClean="0"/>
              <a:t>under</a:t>
            </a:r>
            <a:r>
              <a:rPr lang="en-US" b="1" dirty="0" smtClean="0"/>
              <a:t> </a:t>
            </a:r>
            <a:r>
              <a:rPr lang="en-US" sz="4400" b="1" dirty="0" smtClean="0"/>
              <a:t>zoo</a:t>
            </a:r>
            <a:r>
              <a:rPr lang="en-US" b="1" dirty="0" smtClean="0"/>
              <a:t> </a:t>
            </a:r>
            <a:r>
              <a:rPr lang="en-US" dirty="0" smtClean="0"/>
              <a:t>will work.</a:t>
            </a:r>
          </a:p>
          <a:p>
            <a:pPr lvl="1">
              <a:lnSpc>
                <a:spcPct val="150000"/>
              </a:lnSpc>
            </a:pPr>
            <a:r>
              <a:rPr lang="en-US" dirty="0" smtClean="0"/>
              <a:t>Visit </a:t>
            </a:r>
            <a:r>
              <a:rPr lang="en-US" b="1" dirty="0" smtClean="0">
                <a:solidFill>
                  <a:srgbClr val="0070C0"/>
                </a:solidFill>
              </a:rPr>
              <a:t>http://hdfeos.org/zoo</a:t>
            </a:r>
            <a:endParaRPr lang="en-US" dirty="0" smtClean="0">
              <a:solidFill>
                <a:srgbClr val="0070C0"/>
              </a:solidFill>
            </a:endParaRPr>
          </a:p>
          <a:p>
            <a:pPr lvl="1">
              <a:lnSpc>
                <a:spcPct val="150000"/>
              </a:lnSpc>
            </a:pPr>
            <a:r>
              <a:rPr lang="en-US" b="1" dirty="0" smtClean="0"/>
              <a:t>Replace</a:t>
            </a:r>
            <a:r>
              <a:rPr lang="en-US" dirty="0" smtClean="0"/>
              <a:t> local file access with </a:t>
            </a:r>
            <a:r>
              <a:rPr lang="en-US" dirty="0" err="1" smtClean="0"/>
              <a:t>OPeNDAP</a:t>
            </a:r>
            <a:r>
              <a:rPr lang="en-US" dirty="0" smtClean="0"/>
              <a:t> URL access.</a:t>
            </a:r>
          </a:p>
          <a:p>
            <a:pPr lvl="3">
              <a:lnSpc>
                <a:spcPct val="150000"/>
              </a:lnSpc>
              <a:buFont typeface="Wingdings" pitchFamily="2" charset="2"/>
              <a:buChar char="ü"/>
            </a:pPr>
            <a:r>
              <a:rPr lang="en-US" sz="2400" dirty="0" smtClean="0"/>
              <a:t> MATLAB: Try new </a:t>
            </a:r>
            <a:r>
              <a:rPr lang="en-US" sz="2400" dirty="0" err="1" smtClean="0"/>
              <a:t>OPeNDAP</a:t>
            </a:r>
            <a:r>
              <a:rPr lang="en-US" sz="2400" dirty="0" smtClean="0"/>
              <a:t> functions.</a:t>
            </a:r>
          </a:p>
          <a:p>
            <a:pPr lvl="1">
              <a:lnSpc>
                <a:spcPct val="150000"/>
              </a:lnSpc>
            </a:pPr>
            <a:r>
              <a:rPr lang="en-US" dirty="0" smtClean="0"/>
              <a:t>The rest will be </a:t>
            </a:r>
            <a:r>
              <a:rPr lang="en-US" b="1" dirty="0" smtClean="0"/>
              <a:t>same</a:t>
            </a:r>
            <a:r>
              <a:rPr lang="en-US" dirty="0" smtClean="0"/>
              <a:t>.</a:t>
            </a:r>
          </a:p>
          <a:p>
            <a:pPr>
              <a:lnSpc>
                <a:spcPct val="150000"/>
              </a:lnSpc>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7010400" cy="533400"/>
          </a:xfrm>
        </p:spPr>
        <p:txBody>
          <a:bodyPr/>
          <a:lstStyle/>
          <a:p>
            <a:r>
              <a:rPr lang="en-US" dirty="0" smtClean="0"/>
              <a:t>Read if you can’t see</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40</a:t>
            </a:fld>
            <a:endParaRPr lang="en-US" dirty="0"/>
          </a:p>
        </p:txBody>
      </p:sp>
      <p:pic>
        <p:nvPicPr>
          <p:cNvPr id="7" name="Picture 6" descr="web_browser_logos.png"/>
          <p:cNvPicPr>
            <a:picLocks noChangeAspect="1"/>
          </p:cNvPicPr>
          <p:nvPr/>
        </p:nvPicPr>
        <p:blipFill>
          <a:blip r:embed="rId3" cstate="print"/>
          <a:stretch>
            <a:fillRect/>
          </a:stretch>
        </p:blipFill>
        <p:spPr>
          <a:xfrm>
            <a:off x="0" y="1905000"/>
            <a:ext cx="9144000" cy="1736702"/>
          </a:xfrm>
          <a:prstGeom prst="rect">
            <a:avLst/>
          </a:prstGeom>
        </p:spPr>
      </p:pic>
      <p:sp>
        <p:nvSpPr>
          <p:cNvPr id="10" name="Rectangle 9"/>
          <p:cNvSpPr/>
          <p:nvPr/>
        </p:nvSpPr>
        <p:spPr>
          <a:xfrm>
            <a:off x="342900" y="1066800"/>
            <a:ext cx="8458200" cy="646331"/>
          </a:xfrm>
          <a:prstGeom prst="rect">
            <a:avLst/>
          </a:prstGeom>
        </p:spPr>
        <p:txBody>
          <a:bodyPr wrap="square">
            <a:spAutoFit/>
          </a:bodyPr>
          <a:lstStyle/>
          <a:p>
            <a:r>
              <a:rPr lang="en-US" sz="2000" dirty="0" smtClean="0">
                <a:latin typeface="Arial (Body)"/>
              </a:rPr>
              <a:t>http://acdisc.sci.gsfc.nasa.gov/opendap/HDF-EOS5/</a:t>
            </a:r>
            <a:r>
              <a:rPr lang="en-US" sz="800" dirty="0" smtClean="0">
                <a:latin typeface="Arial (Body)"/>
              </a:rPr>
              <a:t>Aura_OMI_Level3/OMTO3e.003/2012/OMI-Aura_L3-OMTO3e_2012m0416_v003-2012m0418t020608.he5.ascii?lon[1029:1:1029],lat[513:1:513],_HDFEOS_GRIDS_OMI_Column_Amount_O3_Data_Fields_ColumnAmountO3[513:1:513][1029:1:1029]</a:t>
            </a:r>
            <a:endParaRPr lang="en-US" sz="800" dirty="0">
              <a:latin typeface="Arial (Body)"/>
            </a:endParaRPr>
          </a:p>
        </p:txBody>
      </p:sp>
      <p:sp>
        <p:nvSpPr>
          <p:cNvPr id="11" name="Rectangle 10"/>
          <p:cNvSpPr/>
          <p:nvPr/>
        </p:nvSpPr>
        <p:spPr>
          <a:xfrm>
            <a:off x="419100" y="3810000"/>
            <a:ext cx="8305800" cy="2585323"/>
          </a:xfrm>
          <a:prstGeom prst="rect">
            <a:avLst/>
          </a:prstGeom>
          <a:solidFill>
            <a:schemeClr val="accent3">
              <a:lumMod val="85000"/>
            </a:schemeClr>
          </a:solidFill>
        </p:spPr>
        <p:txBody>
          <a:bodyPr wrap="square">
            <a:spAutoFit/>
          </a:bodyPr>
          <a:lstStyle/>
          <a:p>
            <a:r>
              <a:rPr lang="en-US" sz="1400" dirty="0" smtClean="0">
                <a:latin typeface="Arial (Body)"/>
              </a:rPr>
              <a:t>Dataset: OMI-Aura_L3-OMTO3e_2012m0416_v003-</a:t>
            </a:r>
            <a:r>
              <a:rPr lang="en-US" sz="3000" b="1" dirty="0" smtClean="0">
                <a:latin typeface="Arial (Body)"/>
              </a:rPr>
              <a:t>2012m041</a:t>
            </a:r>
            <a:r>
              <a:rPr lang="en-US" sz="1400" b="1" dirty="0" smtClean="0">
                <a:latin typeface="Arial (Body)"/>
              </a:rPr>
              <a:t>8</a:t>
            </a:r>
            <a:r>
              <a:rPr lang="en-US" sz="1400" dirty="0" smtClean="0">
                <a:latin typeface="Arial (Body)"/>
              </a:rPr>
              <a:t>t020608.he5 </a:t>
            </a:r>
            <a:r>
              <a:rPr lang="en-US" sz="3000" b="1" dirty="0" err="1" smtClean="0">
                <a:latin typeface="Arial (Body)"/>
              </a:rPr>
              <a:t>lon</a:t>
            </a:r>
            <a:r>
              <a:rPr lang="en-US" sz="3000" b="1" dirty="0" smtClean="0">
                <a:latin typeface="Arial (Body)"/>
              </a:rPr>
              <a:t>, 77.375 lat, 38.375</a:t>
            </a:r>
            <a:r>
              <a:rPr lang="en-US" sz="1400" dirty="0" smtClean="0">
                <a:latin typeface="Arial (Body)"/>
              </a:rPr>
              <a:t> _HDFEOS_GRIDS_OMI_Column_Amount_O3_Data_Fields_ColumnAmountO3.lon, 77.375 _HDFEOS_GRIDS_OMI_Column_Amount_O3_Data_Fields_ColumnAmountO3._HDFEOS_GRIDS_OMI_Column_Amount_O3_Data_Fields_ColumnAmountO3[_HDFEOS_GRIDS_OMI_Column_Amount_O3_Data_Fields_ColumnAmount</a:t>
            </a:r>
            <a:r>
              <a:rPr lang="en-US" sz="3000" b="1" dirty="0" smtClean="0">
                <a:latin typeface="Arial (Body)"/>
              </a:rPr>
              <a:t>O3</a:t>
            </a:r>
            <a:r>
              <a:rPr lang="en-US" sz="1400" dirty="0" smtClean="0">
                <a:latin typeface="Arial (Body)"/>
              </a:rPr>
              <a:t>.lat=38.375], </a:t>
            </a:r>
            <a:r>
              <a:rPr lang="en-US" sz="6000" dirty="0" smtClean="0">
                <a:latin typeface="Arial (Body)"/>
              </a:rPr>
              <a:t>309.6 </a:t>
            </a:r>
            <a:endParaRPr lang="en-US" sz="6000" dirty="0">
              <a:latin typeface="Arial (Body)"/>
            </a:endParaRP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010400" cy="533400"/>
          </a:xfrm>
        </p:spPr>
        <p:txBody>
          <a:bodyPr/>
          <a:lstStyle/>
          <a:p>
            <a:r>
              <a:rPr lang="en-US" dirty="0" smtClean="0"/>
              <a:t>or hear from </a:t>
            </a:r>
            <a:r>
              <a:rPr lang="en-US" dirty="0" err="1" smtClean="0"/>
              <a:t>Siri</a:t>
            </a:r>
            <a:r>
              <a:rPr lang="en-US" dirty="0" smtClean="0"/>
              <a:t>?</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41</a:t>
            </a:fld>
            <a:endParaRPr lang="en-US" dirty="0"/>
          </a:p>
        </p:txBody>
      </p:sp>
      <p:pic>
        <p:nvPicPr>
          <p:cNvPr id="8" name="Picture 7" descr="siri.jpeg"/>
          <p:cNvPicPr>
            <a:picLocks noChangeAspect="1"/>
          </p:cNvPicPr>
          <p:nvPr/>
        </p:nvPicPr>
        <p:blipFill>
          <a:blip r:embed="rId3" cstate="print"/>
          <a:stretch>
            <a:fillRect/>
          </a:stretch>
        </p:blipFill>
        <p:spPr>
          <a:xfrm>
            <a:off x="3162300" y="908685"/>
            <a:ext cx="2819400" cy="556831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dirty="0" smtClean="0"/>
              <a:t>Outline</a:t>
            </a:r>
          </a:p>
        </p:txBody>
      </p:sp>
      <p:sp>
        <p:nvSpPr>
          <p:cNvPr id="5123" name="Rectangle 9"/>
          <p:cNvSpPr>
            <a:spLocks noGrp="1" noChangeArrowheads="1"/>
          </p:cNvSpPr>
          <p:nvPr>
            <p:ph idx="1"/>
          </p:nvPr>
        </p:nvSpPr>
        <p:spPr>
          <a:xfrm>
            <a:off x="1143000" y="2000250"/>
            <a:ext cx="6858000" cy="2857500"/>
          </a:xfrm>
        </p:spPr>
        <p:txBody>
          <a:bodyPr/>
          <a:lstStyle/>
          <a:p>
            <a:pPr>
              <a:lnSpc>
                <a:spcPct val="150000"/>
              </a:lnSpc>
            </a:pPr>
            <a:r>
              <a:rPr lang="en-US" strike="sngStrike" dirty="0" smtClean="0"/>
              <a:t>Introduction</a:t>
            </a:r>
          </a:p>
          <a:p>
            <a:pPr>
              <a:lnSpc>
                <a:spcPct val="150000"/>
              </a:lnSpc>
            </a:pPr>
            <a:r>
              <a:rPr lang="en-US" strike="sngStrike" dirty="0" smtClean="0"/>
              <a:t>HDF5-OPeNDAP Handler Update</a:t>
            </a:r>
          </a:p>
          <a:p>
            <a:pPr>
              <a:lnSpc>
                <a:spcPct val="150000"/>
              </a:lnSpc>
            </a:pPr>
            <a:r>
              <a:rPr lang="en-US" sz="3000" dirty="0" smtClean="0"/>
              <a:t>HDF4-OPeNDAP Handler Update</a:t>
            </a:r>
          </a:p>
          <a:p>
            <a:pPr>
              <a:lnSpc>
                <a:spcPct val="150000"/>
              </a:lnSpc>
            </a:pPr>
            <a:r>
              <a:rPr lang="en-US" dirty="0" smtClean="0"/>
              <a:t>Live Demo</a:t>
            </a:r>
            <a:endParaRPr lang="en-US" sz="3000" dirty="0" smtClean="0"/>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42</a:t>
            </a:fld>
            <a:endParaRPr lang="en-US" smtClean="0"/>
          </a:p>
        </p:txBody>
      </p:sp>
      <p:sp>
        <p:nvSpPr>
          <p:cNvPr id="5126" name="Date Placeholder 5"/>
          <p:cNvSpPr>
            <a:spLocks noGrp="1"/>
          </p:cNvSpPr>
          <p:nvPr>
            <p:ph type="dt" sz="quarter" idx="10"/>
          </p:nvPr>
        </p:nvSpPr>
        <p:spPr>
          <a:noFill/>
        </p:spPr>
        <p:txBody>
          <a:bodyPr/>
          <a:lstStyle/>
          <a:p>
            <a:r>
              <a:rPr lang="en-US" smtClean="0"/>
              <a:t>April 18, 2012</a:t>
            </a:r>
          </a:p>
        </p:txBody>
      </p:sp>
      <p:pic>
        <p:nvPicPr>
          <p:cNvPr id="7" name="Picture 6" descr="apple_update.jpeg"/>
          <p:cNvPicPr>
            <a:picLocks noChangeAspect="1"/>
          </p:cNvPicPr>
          <p:nvPr/>
        </p:nvPicPr>
        <p:blipFill>
          <a:blip r:embed="rId3" cstate="print"/>
          <a:stretch>
            <a:fillRect/>
          </a:stretch>
        </p:blipFill>
        <p:spPr>
          <a:xfrm>
            <a:off x="7391400" y="3581400"/>
            <a:ext cx="533400" cy="533400"/>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dirty="0" smtClean="0"/>
              <a:t>HDF4 </a:t>
            </a:r>
            <a:r>
              <a:rPr lang="en-US" dirty="0" err="1" smtClean="0"/>
              <a:t>OPeNDAP</a:t>
            </a:r>
            <a:r>
              <a:rPr lang="en-US" dirty="0" smtClean="0"/>
              <a:t> handler update</a:t>
            </a:r>
          </a:p>
        </p:txBody>
      </p:sp>
      <p:sp>
        <p:nvSpPr>
          <p:cNvPr id="5123" name="Rectangle 9"/>
          <p:cNvSpPr>
            <a:spLocks noGrp="1" noChangeArrowheads="1"/>
          </p:cNvSpPr>
          <p:nvPr>
            <p:ph idx="1"/>
          </p:nvPr>
        </p:nvSpPr>
        <p:spPr>
          <a:xfrm>
            <a:off x="619125" y="1814513"/>
            <a:ext cx="7905750" cy="3228975"/>
          </a:xfrm>
        </p:spPr>
        <p:txBody>
          <a:bodyPr/>
          <a:lstStyle/>
          <a:p>
            <a:r>
              <a:rPr lang="en-US" b="1" dirty="0" smtClean="0"/>
              <a:t>Corrected</a:t>
            </a:r>
            <a:r>
              <a:rPr lang="en-US" dirty="0" smtClean="0"/>
              <a:t> the handling the </a:t>
            </a:r>
            <a:r>
              <a:rPr lang="en-US" b="1" dirty="0" smtClean="0"/>
              <a:t>scale/offset</a:t>
            </a:r>
            <a:r>
              <a:rPr lang="en-US" dirty="0" smtClean="0"/>
              <a:t> for MODIS products. </a:t>
            </a:r>
          </a:p>
          <a:p>
            <a:r>
              <a:rPr lang="en-US" dirty="0" smtClean="0"/>
              <a:t>Added the support for Lambert </a:t>
            </a:r>
            <a:r>
              <a:rPr lang="en-US" dirty="0" err="1" smtClean="0"/>
              <a:t>azimuthal</a:t>
            </a:r>
            <a:r>
              <a:rPr lang="en-US" dirty="0" smtClean="0"/>
              <a:t> equal-area (LAMAZ).</a:t>
            </a:r>
          </a:p>
          <a:p>
            <a:r>
              <a:rPr lang="en-US" sz="3000" dirty="0" smtClean="0"/>
              <a:t>Added the support for Space-oblique Mercator projection (SOM).</a:t>
            </a:r>
          </a:p>
          <a:p>
            <a:r>
              <a:rPr lang="en-US" dirty="0" smtClean="0"/>
              <a:t>Other minor bug fixes.</a:t>
            </a:r>
            <a:endParaRPr lang="en-US" sz="3000" dirty="0" smtClean="0"/>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43</a:t>
            </a:fld>
            <a:endParaRPr lang="en-US" smtClean="0"/>
          </a:p>
        </p:txBody>
      </p:sp>
      <p:sp>
        <p:nvSpPr>
          <p:cNvPr id="5126" name="Date Placeholder 5"/>
          <p:cNvSpPr>
            <a:spLocks noGrp="1"/>
          </p:cNvSpPr>
          <p:nvPr>
            <p:ph type="dt" sz="quarter" idx="10"/>
          </p:nvPr>
        </p:nvSpPr>
        <p:spPr>
          <a:noFill/>
        </p:spPr>
        <p:txBody>
          <a:bodyPr/>
          <a:lstStyle/>
          <a:p>
            <a:r>
              <a:rPr lang="en-US" smtClean="0"/>
              <a:t>April 18, 2012</a:t>
            </a:r>
          </a:p>
        </p:txBody>
      </p:sp>
      <p:pic>
        <p:nvPicPr>
          <p:cNvPr id="7" name="Picture 6" descr="update.jpeg"/>
          <p:cNvPicPr>
            <a:picLocks noChangeAspect="1"/>
          </p:cNvPicPr>
          <p:nvPr/>
        </p:nvPicPr>
        <p:blipFill>
          <a:blip r:embed="rId3" cstate="print"/>
          <a:stretch>
            <a:fillRect/>
          </a:stretch>
        </p:blipFill>
        <p:spPr>
          <a:xfrm>
            <a:off x="6448425" y="4800600"/>
            <a:ext cx="2619375" cy="1743075"/>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updates on HDF4 handler</a:t>
            </a:r>
            <a:endParaRPr lang="en-US" dirty="0"/>
          </a:p>
        </p:txBody>
      </p:sp>
      <p:sp>
        <p:nvSpPr>
          <p:cNvPr id="4" name="Date Placeholder 3"/>
          <p:cNvSpPr>
            <a:spLocks noGrp="1"/>
          </p:cNvSpPr>
          <p:nvPr>
            <p:ph type="dt" sz="half" idx="10"/>
          </p:nvPr>
        </p:nvSpPr>
        <p:spPr/>
        <p:txBody>
          <a:bodyPr/>
          <a:lstStyle/>
          <a:p>
            <a:pPr>
              <a:defRPr/>
            </a:pPr>
            <a:r>
              <a:rPr lang="en-US" smtClean="0"/>
              <a:t>April 18,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pPr>
              <a:defRPr/>
            </a:pPr>
            <a:fld id="{1956B51F-BD74-4588-8622-2926BBD6413D}" type="slidenum">
              <a:rPr lang="en-US" smtClean="0"/>
              <a:pPr>
                <a:defRPr/>
              </a:pPr>
              <a:t>44</a:t>
            </a:fld>
            <a:endParaRPr lang="en-US" dirty="0"/>
          </a:p>
        </p:txBody>
      </p:sp>
      <p:graphicFrame>
        <p:nvGraphicFramePr>
          <p:cNvPr id="8" name="Table 7"/>
          <p:cNvGraphicFramePr>
            <a:graphicFrameLocks noGrp="1"/>
          </p:cNvGraphicFramePr>
          <p:nvPr/>
        </p:nvGraphicFramePr>
        <p:xfrm>
          <a:off x="1295400" y="1783080"/>
          <a:ext cx="6553200" cy="4023360"/>
        </p:xfrm>
        <a:graphic>
          <a:graphicData uri="http://schemas.openxmlformats.org/drawingml/2006/table">
            <a:tbl>
              <a:tblPr firstRow="1" bandRow="1">
                <a:tableStyleId>{5C22544A-7EE6-4342-B048-85BDC9FD1C3A}</a:tableStyleId>
              </a:tblPr>
              <a:tblGrid>
                <a:gridCol w="2184400"/>
                <a:gridCol w="2184400"/>
                <a:gridCol w="2184400"/>
              </a:tblGrid>
              <a:tr h="822960">
                <a:tc>
                  <a:txBody>
                    <a:bodyPr/>
                    <a:lstStyle/>
                    <a:p>
                      <a:pPr algn="ctr"/>
                      <a:r>
                        <a:rPr lang="en-US" sz="2400" dirty="0" smtClean="0">
                          <a:latin typeface="Calibri" pitchFamily="34" charset="0"/>
                          <a:cs typeface="Calibri" pitchFamily="34" charset="0"/>
                        </a:rPr>
                        <a:t>version</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3.9.3</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3.9.4</a:t>
                      </a:r>
                    </a:p>
                  </a:txBody>
                  <a:tcPr/>
                </a:tc>
              </a:tr>
              <a:tr h="822960">
                <a:tc>
                  <a:txBody>
                    <a:bodyPr/>
                    <a:lstStyle/>
                    <a:p>
                      <a:pPr algn="ctr"/>
                      <a:r>
                        <a:rPr lang="en-US" sz="2400" dirty="0" smtClean="0">
                          <a:latin typeface="Calibri" pitchFamily="34" charset="0"/>
                          <a:cs typeface="Calibri" pitchFamily="34" charset="0"/>
                        </a:rPr>
                        <a:t>Some MODIS</a:t>
                      </a:r>
                    </a:p>
                    <a:p>
                      <a:pPr algn="ctr"/>
                      <a:r>
                        <a:rPr lang="en-US" sz="2400" dirty="0" smtClean="0">
                          <a:latin typeface="Calibri" pitchFamily="34" charset="0"/>
                          <a:cs typeface="Calibri" pitchFamily="34" charset="0"/>
                        </a:rPr>
                        <a:t>Scale/offset</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Wrong</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Corrected</a:t>
                      </a:r>
                      <a:endParaRPr lang="en-US" sz="2400" dirty="0">
                        <a:latin typeface="Calibri" pitchFamily="34" charset="0"/>
                        <a:cs typeface="Calibri" pitchFamily="34" charset="0"/>
                      </a:endParaRPr>
                    </a:p>
                  </a:txBody>
                  <a:tcPr/>
                </a:tc>
              </a:tr>
              <a:tr h="822960">
                <a:tc>
                  <a:txBody>
                    <a:bodyPr/>
                    <a:lstStyle/>
                    <a:p>
                      <a:pPr algn="ctr"/>
                      <a:r>
                        <a:rPr lang="en-US" sz="2400" dirty="0" smtClean="0">
                          <a:latin typeface="Calibri" pitchFamily="34" charset="0"/>
                          <a:cs typeface="Calibri" pitchFamily="34" charset="0"/>
                        </a:rPr>
                        <a:t>LAMAZ projection</a:t>
                      </a:r>
                    </a:p>
                    <a:p>
                      <a:pPr algn="ctr"/>
                      <a:r>
                        <a:rPr lang="en-US" sz="2400" dirty="0" smtClean="0">
                          <a:latin typeface="Calibri" pitchFamily="34" charset="0"/>
                          <a:cs typeface="Calibri" pitchFamily="34" charset="0"/>
                        </a:rPr>
                        <a:t>support</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No</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Yes</a:t>
                      </a:r>
                      <a:endParaRPr lang="en-US" sz="2400" dirty="0">
                        <a:latin typeface="Calibri" pitchFamily="34" charset="0"/>
                        <a:cs typeface="Calibri" pitchFamily="34" charset="0"/>
                      </a:endParaRPr>
                    </a:p>
                  </a:txBody>
                  <a:tcPr/>
                </a:tc>
              </a:tr>
              <a:tr h="822960">
                <a:tc>
                  <a:txBody>
                    <a:bodyPr/>
                    <a:lstStyle/>
                    <a:p>
                      <a:pPr algn="ctr"/>
                      <a:r>
                        <a:rPr lang="en-US" sz="2400" dirty="0" smtClean="0">
                          <a:latin typeface="Calibri" pitchFamily="34" charset="0"/>
                          <a:cs typeface="Calibri" pitchFamily="34" charset="0"/>
                        </a:rPr>
                        <a:t>SOM </a:t>
                      </a:r>
                    </a:p>
                    <a:p>
                      <a:pPr algn="ctr"/>
                      <a:r>
                        <a:rPr lang="en-US" sz="2400" dirty="0" smtClean="0">
                          <a:latin typeface="Calibri" pitchFamily="34" charset="0"/>
                          <a:cs typeface="Calibri" pitchFamily="34" charset="0"/>
                        </a:rPr>
                        <a:t>projection</a:t>
                      </a:r>
                    </a:p>
                    <a:p>
                      <a:pPr algn="ctr"/>
                      <a:r>
                        <a:rPr lang="en-US" sz="2400" dirty="0" smtClean="0">
                          <a:latin typeface="Calibri" pitchFamily="34" charset="0"/>
                          <a:cs typeface="Calibri" pitchFamily="34" charset="0"/>
                        </a:rPr>
                        <a:t>support</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No</a:t>
                      </a:r>
                      <a:endParaRPr lang="en-US" sz="2400" dirty="0">
                        <a:latin typeface="Calibri" pitchFamily="34" charset="0"/>
                        <a:cs typeface="Calibri" pitchFamily="34" charset="0"/>
                      </a:endParaRPr>
                    </a:p>
                  </a:txBody>
                  <a:tcPr/>
                </a:tc>
                <a:tc>
                  <a:txBody>
                    <a:bodyPr/>
                    <a:lstStyle/>
                    <a:p>
                      <a:pPr algn="ctr"/>
                      <a:r>
                        <a:rPr lang="en-US" sz="2400" dirty="0" smtClean="0">
                          <a:latin typeface="Calibri" pitchFamily="34" charset="0"/>
                          <a:cs typeface="Calibri" pitchFamily="34" charset="0"/>
                        </a:rPr>
                        <a:t>Yes</a:t>
                      </a:r>
                      <a:endParaRPr lang="en-US" sz="2400" dirty="0">
                        <a:latin typeface="Calibri" pitchFamily="34" charset="0"/>
                        <a:cs typeface="Calibri" pitchFamily="34" charset="0"/>
                      </a:endParaRPr>
                    </a:p>
                  </a:txBody>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dirty="0" smtClean="0"/>
              <a:t>MODIS scale / offset correction</a:t>
            </a:r>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45</a:t>
            </a:fld>
            <a:endParaRPr lang="en-US" smtClean="0"/>
          </a:p>
        </p:txBody>
      </p:sp>
      <p:sp>
        <p:nvSpPr>
          <p:cNvPr id="5126" name="Date Placeholder 5"/>
          <p:cNvSpPr>
            <a:spLocks noGrp="1"/>
          </p:cNvSpPr>
          <p:nvPr>
            <p:ph type="dt" sz="quarter" idx="10"/>
          </p:nvPr>
        </p:nvSpPr>
        <p:spPr>
          <a:noFill/>
        </p:spPr>
        <p:txBody>
          <a:bodyPr/>
          <a:lstStyle/>
          <a:p>
            <a:r>
              <a:rPr lang="en-US" dirty="0" smtClean="0"/>
              <a:t>April 18, 2012</a:t>
            </a:r>
          </a:p>
        </p:txBody>
      </p:sp>
      <p:pic>
        <p:nvPicPr>
          <p:cNvPr id="1026" name="Picture 2" descr="S:\ESDIS-195\Retrieved_Temperature_Profile_Me in MOD08_D3.A2010001.005.2010006233.hyrax-1.6.2.png"/>
          <p:cNvPicPr>
            <a:picLocks noChangeAspect="1" noChangeArrowheads="1"/>
          </p:cNvPicPr>
          <p:nvPr/>
        </p:nvPicPr>
        <p:blipFill>
          <a:blip r:embed="rId3" cstate="print"/>
          <a:srcRect/>
          <a:stretch>
            <a:fillRect/>
          </a:stretch>
        </p:blipFill>
        <p:spPr bwMode="auto">
          <a:xfrm>
            <a:off x="914400" y="1074821"/>
            <a:ext cx="7315200" cy="4716379"/>
          </a:xfrm>
          <a:prstGeom prst="rect">
            <a:avLst/>
          </a:prstGeom>
          <a:noFill/>
        </p:spPr>
      </p:pic>
      <p:pic>
        <p:nvPicPr>
          <p:cNvPr id="1027" name="Picture 3" descr="S:\ESDIS-195\Retrieved_Temperature_Profile_Me in MOD08_D3.A2010001.005.2010006233.hyrax-1.8.2.png"/>
          <p:cNvPicPr>
            <a:picLocks noChangeAspect="1" noChangeArrowheads="1"/>
          </p:cNvPicPr>
          <p:nvPr/>
        </p:nvPicPr>
        <p:blipFill>
          <a:blip r:embed="rId4" cstate="print"/>
          <a:srcRect/>
          <a:stretch>
            <a:fillRect/>
          </a:stretch>
        </p:blipFill>
        <p:spPr bwMode="auto">
          <a:xfrm>
            <a:off x="876300" y="1143000"/>
            <a:ext cx="7391400" cy="4792227"/>
          </a:xfrm>
          <a:prstGeom prst="rect">
            <a:avLst/>
          </a:prstGeom>
          <a:noFill/>
        </p:spPr>
      </p:pic>
      <p:sp>
        <p:nvSpPr>
          <p:cNvPr id="10" name="Oval 9"/>
          <p:cNvSpPr/>
          <p:nvPr/>
        </p:nvSpPr>
        <p:spPr bwMode="auto">
          <a:xfrm>
            <a:off x="6019800" y="4876800"/>
            <a:ext cx="1143000" cy="838200"/>
          </a:xfrm>
          <a:prstGeom prst="ellipse">
            <a:avLst/>
          </a:prstGeom>
          <a:noFill/>
          <a:ln w="25400" cap="flat" cmpd="sng" algn="ctr">
            <a:solidFill>
              <a:srgbClr val="FF0000"/>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par>
                                <p:cTn id="7" presetID="7" presetClass="emph" presetSubtype="2" fill="hold" nodeType="withEffect">
                                  <p:stCondLst>
                                    <p:cond delay="0"/>
                                  </p:stCondLst>
                                  <p:childTnLst>
                                    <p:animClr clrSpc="rgb" dir="cw">
                                      <p:cBhvr>
                                        <p:cTn id="8" dur="500" fill="hold"/>
                                        <p:tgtEl>
                                          <p:spTgt spid="10"/>
                                        </p:tgtEl>
                                        <p:attrNameLst>
                                          <p:attrName>stroke.color</p:attrName>
                                        </p:attrNameLst>
                                      </p:cBhvr>
                                      <p:to>
                                        <a:srgbClr val="0B410E"/>
                                      </p:to>
                                    </p:animClr>
                                    <p:set>
                                      <p:cBhvr>
                                        <p:cTn id="9" dur="500" fill="hold"/>
                                        <p:tgtEl>
                                          <p:spTgt spid="10"/>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dirty="0" smtClean="0"/>
              <a:t>Support for LAMAZ projection</a:t>
            </a:r>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46</a:t>
            </a:fld>
            <a:endParaRPr lang="en-US" smtClean="0"/>
          </a:p>
        </p:txBody>
      </p:sp>
      <p:sp>
        <p:nvSpPr>
          <p:cNvPr id="5126" name="Date Placeholder 5"/>
          <p:cNvSpPr>
            <a:spLocks noGrp="1"/>
          </p:cNvSpPr>
          <p:nvPr>
            <p:ph type="dt" sz="quarter" idx="10"/>
          </p:nvPr>
        </p:nvSpPr>
        <p:spPr>
          <a:noFill/>
        </p:spPr>
        <p:txBody>
          <a:bodyPr/>
          <a:lstStyle/>
          <a:p>
            <a:r>
              <a:rPr lang="en-US" dirty="0" smtClean="0"/>
              <a:t>April 18, 2012</a:t>
            </a:r>
          </a:p>
        </p:txBody>
      </p:sp>
      <p:pic>
        <p:nvPicPr>
          <p:cNvPr id="2050" name="Picture 2" descr="S:\ESDIS-195\MOD29E1D.A2000055.005.2006268025009.hdf.sea_ice.idv.jpg"/>
          <p:cNvPicPr>
            <a:picLocks noChangeAspect="1" noChangeArrowheads="1"/>
          </p:cNvPicPr>
          <p:nvPr/>
        </p:nvPicPr>
        <p:blipFill>
          <a:blip r:embed="rId3" cstate="print"/>
          <a:srcRect/>
          <a:stretch>
            <a:fillRect/>
          </a:stretch>
        </p:blipFill>
        <p:spPr bwMode="auto">
          <a:xfrm>
            <a:off x="609266" y="1066800"/>
            <a:ext cx="8006862" cy="5334000"/>
          </a:xfrm>
          <a:prstGeom prst="rect">
            <a:avLst/>
          </a:prstGeom>
          <a:noFill/>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dirty="0" smtClean="0"/>
              <a:t>Support for SOM projection</a:t>
            </a:r>
          </a:p>
        </p:txBody>
      </p:sp>
      <p:sp>
        <p:nvSpPr>
          <p:cNvPr id="5124" name="Footer Placeholder 4"/>
          <p:cNvSpPr>
            <a:spLocks noGrp="1"/>
          </p:cNvSpPr>
          <p:nvPr>
            <p:ph type="ftr" sz="quarter" idx="11"/>
          </p:nvPr>
        </p:nvSpPr>
        <p:spPr>
          <a:noFill/>
        </p:spPr>
        <p:txBody>
          <a:bodyPr/>
          <a:lstStyle/>
          <a:p>
            <a:r>
              <a:rPr lang="en-US" dirty="0"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47</a:t>
            </a:fld>
            <a:endParaRPr lang="en-US" smtClean="0"/>
          </a:p>
        </p:txBody>
      </p:sp>
      <p:sp>
        <p:nvSpPr>
          <p:cNvPr id="5126" name="Date Placeholder 5"/>
          <p:cNvSpPr>
            <a:spLocks noGrp="1"/>
          </p:cNvSpPr>
          <p:nvPr>
            <p:ph type="dt" sz="quarter" idx="10"/>
          </p:nvPr>
        </p:nvSpPr>
        <p:spPr>
          <a:noFill/>
        </p:spPr>
        <p:txBody>
          <a:bodyPr/>
          <a:lstStyle/>
          <a:p>
            <a:r>
              <a:rPr lang="en-US" dirty="0" smtClean="0"/>
              <a:t>April 18, 2012</a:t>
            </a:r>
          </a:p>
        </p:txBody>
      </p:sp>
      <p:sp>
        <p:nvSpPr>
          <p:cNvPr id="8" name="Rounded Rectangle 7"/>
          <p:cNvSpPr/>
          <p:nvPr/>
        </p:nvSpPr>
        <p:spPr bwMode="auto">
          <a:xfrm>
            <a:off x="76200" y="1219200"/>
            <a:ext cx="8991600" cy="2590800"/>
          </a:xfrm>
          <a:prstGeom prst="roundRect">
            <a:avLst/>
          </a:prstGeom>
          <a:solidFill>
            <a:schemeClr val="accent3">
              <a:lumMod val="8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US" sz="1800" dirty="0" smtClean="0"/>
              <a:t>Dataset { </a:t>
            </a:r>
          </a:p>
          <a:p>
            <a:r>
              <a:rPr lang="en-US" sz="1800" dirty="0" smtClean="0"/>
              <a:t>UInt16 Blue_Radiance_RDQIU1</a:t>
            </a:r>
            <a:r>
              <a:rPr lang="en-US" sz="1800" b="1" dirty="0" smtClean="0"/>
              <a:t>[SOMBlockDimD1 = 180][XDimD2 = 128][YDimD3 = 512]</a:t>
            </a:r>
            <a:r>
              <a:rPr lang="en-US" sz="1800" dirty="0" smtClean="0"/>
              <a:t>; </a:t>
            </a:r>
          </a:p>
          <a:p>
            <a:r>
              <a:rPr lang="en-US" sz="1800" dirty="0" smtClean="0"/>
              <a:t>Int32 SOMBlockDimU2[SOMBlockDimD1 = 180]; </a:t>
            </a:r>
          </a:p>
          <a:p>
            <a:r>
              <a:rPr lang="en-US" sz="1800" dirty="0" smtClean="0"/>
              <a:t>Float32 LatitudeU3</a:t>
            </a:r>
            <a:r>
              <a:rPr lang="en-US" sz="1800" b="1" dirty="0" smtClean="0"/>
              <a:t>[XDimD2 = 128][YDimD3 = 512]</a:t>
            </a:r>
            <a:r>
              <a:rPr lang="en-US" sz="1800" dirty="0" smtClean="0"/>
              <a:t>; </a:t>
            </a:r>
          </a:p>
          <a:p>
            <a:r>
              <a:rPr lang="en-US" sz="1800" dirty="0" smtClean="0"/>
              <a:t>Float32 LongitudeU4</a:t>
            </a:r>
            <a:r>
              <a:rPr lang="en-US" sz="1800" b="1" dirty="0" smtClean="0"/>
              <a:t>[XDimD2 = 128][YDimD3 = 512]</a:t>
            </a:r>
            <a:r>
              <a:rPr lang="en-US" sz="1800" dirty="0" smtClean="0"/>
              <a:t>;</a:t>
            </a:r>
          </a:p>
          <a:p>
            <a:r>
              <a:rPr lang="en-US" sz="1800" dirty="0" smtClean="0"/>
              <a:t>…</a:t>
            </a:r>
          </a:p>
          <a:p>
            <a:r>
              <a:rPr lang="en-US" sz="1800" dirty="0" smtClean="0"/>
              <a:t>}</a:t>
            </a:r>
          </a:p>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ndParaRPr>
          </a:p>
        </p:txBody>
      </p:sp>
      <p:sp>
        <p:nvSpPr>
          <p:cNvPr id="9" name="Rounded Rectangle 8"/>
          <p:cNvSpPr/>
          <p:nvPr/>
        </p:nvSpPr>
        <p:spPr bwMode="auto">
          <a:xfrm>
            <a:off x="76200" y="4191000"/>
            <a:ext cx="8991600" cy="2133600"/>
          </a:xfrm>
          <a:prstGeom prst="roundRect">
            <a:avLst/>
          </a:prstGeom>
          <a:solidFill>
            <a:schemeClr val="accent3"/>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US" sz="1800" dirty="0" smtClean="0"/>
              <a:t>Dataset { </a:t>
            </a:r>
          </a:p>
          <a:p>
            <a:r>
              <a:rPr lang="en-US" sz="1800" dirty="0" smtClean="0"/>
              <a:t>UInt16 Blue_Radiance_RDQIU1</a:t>
            </a:r>
            <a:r>
              <a:rPr lang="en-US" sz="1800" b="1" dirty="0" smtClean="0"/>
              <a:t>[SOMBlockDimD1 = 180][XDimD2 = 128][YDimD3 = 512]</a:t>
            </a:r>
            <a:r>
              <a:rPr lang="en-US" sz="1800" dirty="0" smtClean="0"/>
              <a:t>; </a:t>
            </a:r>
          </a:p>
          <a:p>
            <a:r>
              <a:rPr lang="en-US" sz="1800" dirty="0" smtClean="0"/>
              <a:t>Int32 SOMBlockDimU2[SOMBlockDimD1 = 180]; </a:t>
            </a:r>
          </a:p>
          <a:p>
            <a:r>
              <a:rPr lang="en-US" sz="1800" dirty="0" smtClean="0"/>
              <a:t>Float32 LatitudeU3</a:t>
            </a:r>
            <a:r>
              <a:rPr lang="en-US" sz="1800" dirty="0" smtClean="0">
                <a:solidFill>
                  <a:srgbClr val="FF0000"/>
                </a:solidFill>
              </a:rPr>
              <a:t>[</a:t>
            </a:r>
            <a:r>
              <a:rPr lang="en-US" sz="1800" dirty="0" err="1" smtClean="0">
                <a:solidFill>
                  <a:srgbClr val="FF0000"/>
                </a:solidFill>
              </a:rPr>
              <a:t>SOMBlockDim</a:t>
            </a:r>
            <a:r>
              <a:rPr lang="en-US" sz="1800" dirty="0" smtClean="0">
                <a:solidFill>
                  <a:srgbClr val="FF0000"/>
                </a:solidFill>
              </a:rPr>
              <a:t> = 180]</a:t>
            </a:r>
            <a:r>
              <a:rPr lang="en-US" sz="1800" b="1" dirty="0" smtClean="0"/>
              <a:t>[XDimD2 = 128][YDimD3 = 512]</a:t>
            </a:r>
            <a:r>
              <a:rPr lang="en-US" sz="1800" dirty="0" smtClean="0"/>
              <a:t>; </a:t>
            </a:r>
          </a:p>
          <a:p>
            <a:r>
              <a:rPr lang="en-US" sz="1800" dirty="0" smtClean="0"/>
              <a:t>Float32 LongitudeU4</a:t>
            </a:r>
            <a:r>
              <a:rPr lang="en-US" sz="1800" dirty="0" smtClean="0">
                <a:solidFill>
                  <a:srgbClr val="FF0000"/>
                </a:solidFill>
              </a:rPr>
              <a:t>[</a:t>
            </a:r>
            <a:r>
              <a:rPr lang="en-US" sz="1800" dirty="0" err="1" smtClean="0">
                <a:solidFill>
                  <a:srgbClr val="FF0000"/>
                </a:solidFill>
              </a:rPr>
              <a:t>SOMBlockDim</a:t>
            </a:r>
            <a:r>
              <a:rPr lang="en-US" sz="1800" dirty="0" smtClean="0">
                <a:solidFill>
                  <a:srgbClr val="FF0000"/>
                </a:solidFill>
              </a:rPr>
              <a:t> = 180]</a:t>
            </a:r>
            <a:r>
              <a:rPr lang="en-US" sz="1800" b="1" dirty="0" smtClean="0"/>
              <a:t>[XDimD2 = 128][YDimD3 = 512]</a:t>
            </a:r>
            <a:r>
              <a:rPr lang="en-US" sz="1800" dirty="0" smtClean="0"/>
              <a:t>;</a:t>
            </a:r>
          </a:p>
          <a:p>
            <a:r>
              <a:rPr kumimoji="0" lang="en-US" sz="1800" b="0" i="0" u="none" strike="noStrike" cap="none" normalizeH="0" baseline="0" dirty="0" smtClean="0">
                <a:ln>
                  <a:noFill/>
                </a:ln>
                <a:solidFill>
                  <a:schemeClr val="tx1"/>
                </a:solidFill>
                <a:effectLst/>
                <a:latin typeface="Times New Roman" pitchFamily="18" charset="0"/>
              </a:rPr>
              <a:t>…</a:t>
            </a:r>
          </a:p>
          <a:p>
            <a:r>
              <a:rPr lang="en-US" sz="1800" dirty="0" smtClean="0"/>
              <a:t>}</a:t>
            </a:r>
            <a:endParaRPr kumimoji="0" lang="en-US" sz="18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b="1" dirty="0" smtClean="0"/>
              <a:t>HDF-EOS2</a:t>
            </a:r>
            <a:r>
              <a:rPr lang="en-US" dirty="0" smtClean="0"/>
              <a:t> products supported</a:t>
            </a:r>
          </a:p>
        </p:txBody>
      </p:sp>
      <p:sp>
        <p:nvSpPr>
          <p:cNvPr id="26627" name="Content Placeholder 2"/>
          <p:cNvSpPr>
            <a:spLocks noGrp="1"/>
          </p:cNvSpPr>
          <p:nvPr>
            <p:ph idx="1"/>
          </p:nvPr>
        </p:nvSpPr>
        <p:spPr>
          <a:xfrm>
            <a:off x="857250" y="1143000"/>
            <a:ext cx="7429500" cy="4572000"/>
          </a:xfrm>
        </p:spPr>
        <p:txBody>
          <a:bodyPr/>
          <a:lstStyle/>
          <a:p>
            <a:pPr>
              <a:buNone/>
            </a:pPr>
            <a:r>
              <a:rPr lang="en-US" dirty="0" smtClean="0"/>
              <a:t>GES DISC</a:t>
            </a:r>
          </a:p>
          <a:p>
            <a:pPr lvl="1"/>
            <a:r>
              <a:rPr lang="en-US" dirty="0" smtClean="0"/>
              <a:t>AIRS / MERRA / TOMS</a:t>
            </a:r>
          </a:p>
          <a:p>
            <a:pPr>
              <a:buNone/>
            </a:pPr>
            <a:r>
              <a:rPr lang="en-US" dirty="0" smtClean="0"/>
              <a:t>LAADS / LP DAAC / NSIDC</a:t>
            </a:r>
          </a:p>
          <a:p>
            <a:pPr lvl="1"/>
            <a:r>
              <a:rPr lang="en-US" dirty="0" smtClean="0"/>
              <a:t>Many MODIS products</a:t>
            </a:r>
          </a:p>
          <a:p>
            <a:pPr>
              <a:buNone/>
            </a:pPr>
            <a:r>
              <a:rPr lang="en-US" dirty="0" smtClean="0"/>
              <a:t>NSIDC</a:t>
            </a:r>
          </a:p>
          <a:p>
            <a:pPr lvl="1"/>
            <a:r>
              <a:rPr lang="en-US" dirty="0" smtClean="0"/>
              <a:t>AMSR_E / NISE / MODIS</a:t>
            </a:r>
          </a:p>
          <a:p>
            <a:pPr>
              <a:buNone/>
            </a:pPr>
            <a:r>
              <a:rPr lang="en-US" dirty="0" err="1" smtClean="0"/>
              <a:t>LaRC</a:t>
            </a:r>
            <a:endParaRPr lang="en-US" dirty="0" smtClean="0"/>
          </a:p>
          <a:p>
            <a:pPr lvl="1"/>
            <a:r>
              <a:rPr lang="en-US" dirty="0" smtClean="0"/>
              <a:t>MISR / MOPITT / some CERES (TRMM)</a:t>
            </a:r>
          </a:p>
          <a:p>
            <a:pPr>
              <a:lnSpc>
                <a:spcPct val="200000"/>
              </a:lnSpc>
              <a:buFontTx/>
              <a:buNone/>
            </a:pPr>
            <a:endParaRPr lang="en-US" dirty="0" smtClean="0"/>
          </a:p>
        </p:txBody>
      </p:sp>
      <p:sp>
        <p:nvSpPr>
          <p:cNvPr id="26628" name="Footer Placeholder 4"/>
          <p:cNvSpPr>
            <a:spLocks noGrp="1"/>
          </p:cNvSpPr>
          <p:nvPr>
            <p:ph type="ftr" sz="quarter" idx="11"/>
          </p:nvPr>
        </p:nvSpPr>
        <p:spPr>
          <a:noFill/>
        </p:spPr>
        <p:txBody>
          <a:bodyPr/>
          <a:lstStyle/>
          <a:p>
            <a:r>
              <a:rPr lang="en-US" smtClean="0"/>
              <a:t>HDF/HDF-EOS Workshop XV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48</a:t>
            </a:fld>
            <a:endParaRPr lang="en-US" smtClean="0"/>
          </a:p>
        </p:txBody>
      </p:sp>
      <p:sp>
        <p:nvSpPr>
          <p:cNvPr id="26632" name="Date Placeholder 8"/>
          <p:cNvSpPr>
            <a:spLocks noGrp="1"/>
          </p:cNvSpPr>
          <p:nvPr>
            <p:ph type="dt" sz="quarter" idx="10"/>
          </p:nvPr>
        </p:nvSpPr>
        <p:spPr>
          <a:noFill/>
        </p:spPr>
        <p:txBody>
          <a:bodyPr/>
          <a:lstStyle/>
          <a:p>
            <a:r>
              <a:rPr lang="en-US" smtClean="0"/>
              <a:t>April 18, 2012</a:t>
            </a: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b="1" dirty="0" smtClean="0"/>
              <a:t>HDF4</a:t>
            </a:r>
            <a:r>
              <a:rPr lang="en-US" dirty="0" smtClean="0"/>
              <a:t> products supported</a:t>
            </a:r>
          </a:p>
        </p:txBody>
      </p:sp>
      <p:sp>
        <p:nvSpPr>
          <p:cNvPr id="26627" name="Content Placeholder 2"/>
          <p:cNvSpPr>
            <a:spLocks noGrp="1"/>
          </p:cNvSpPr>
          <p:nvPr>
            <p:ph idx="1"/>
          </p:nvPr>
        </p:nvSpPr>
        <p:spPr>
          <a:xfrm>
            <a:off x="1181100" y="1524000"/>
            <a:ext cx="6781800" cy="3810000"/>
          </a:xfrm>
        </p:spPr>
        <p:txBody>
          <a:bodyPr/>
          <a:lstStyle/>
          <a:p>
            <a:pPr>
              <a:buNone/>
            </a:pPr>
            <a:r>
              <a:rPr lang="en-US" dirty="0" smtClean="0"/>
              <a:t>GES DISC</a:t>
            </a:r>
          </a:p>
          <a:p>
            <a:pPr lvl="1"/>
            <a:r>
              <a:rPr lang="en-US" dirty="0" smtClean="0"/>
              <a:t>TRMM L1B, L2B Swath </a:t>
            </a:r>
          </a:p>
          <a:p>
            <a:pPr lvl="1"/>
            <a:r>
              <a:rPr lang="en-US" dirty="0" smtClean="0"/>
              <a:t>TRMM  L3 Grid 42B &amp; 43B products</a:t>
            </a:r>
          </a:p>
          <a:p>
            <a:pPr lvl="1"/>
            <a:endParaRPr lang="en-US" dirty="0" smtClean="0"/>
          </a:p>
          <a:p>
            <a:pPr>
              <a:buNone/>
            </a:pPr>
            <a:r>
              <a:rPr lang="en-US" dirty="0" smtClean="0"/>
              <a:t>OBPG (Ocean Color)</a:t>
            </a:r>
          </a:p>
          <a:p>
            <a:pPr lvl="1"/>
            <a:r>
              <a:rPr lang="en-US" dirty="0" err="1" smtClean="0"/>
              <a:t>SeaWiFS</a:t>
            </a:r>
            <a:r>
              <a:rPr lang="en-US" dirty="0" smtClean="0"/>
              <a:t> / MODIST / MODISA</a:t>
            </a:r>
          </a:p>
          <a:p>
            <a:pPr lvl="1"/>
            <a:r>
              <a:rPr lang="en-US" dirty="0" smtClean="0"/>
              <a:t>CZCS / OCTS</a:t>
            </a:r>
          </a:p>
          <a:p>
            <a:pPr>
              <a:lnSpc>
                <a:spcPct val="200000"/>
              </a:lnSpc>
              <a:buFontTx/>
              <a:buNone/>
            </a:pPr>
            <a:endParaRPr lang="en-US" dirty="0" smtClean="0"/>
          </a:p>
        </p:txBody>
      </p:sp>
      <p:sp>
        <p:nvSpPr>
          <p:cNvPr id="26628" name="Footer Placeholder 4"/>
          <p:cNvSpPr>
            <a:spLocks noGrp="1"/>
          </p:cNvSpPr>
          <p:nvPr>
            <p:ph type="ftr" sz="quarter" idx="11"/>
          </p:nvPr>
        </p:nvSpPr>
        <p:spPr>
          <a:noFill/>
        </p:spPr>
        <p:txBody>
          <a:bodyPr/>
          <a:lstStyle/>
          <a:p>
            <a:r>
              <a:rPr lang="en-US" smtClean="0"/>
              <a:t>HDF/HDF-EOS Workshop XV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49</a:t>
            </a:fld>
            <a:endParaRPr lang="en-US" smtClean="0"/>
          </a:p>
        </p:txBody>
      </p:sp>
      <p:sp>
        <p:nvSpPr>
          <p:cNvPr id="26632" name="Date Placeholder 8"/>
          <p:cNvSpPr>
            <a:spLocks noGrp="1"/>
          </p:cNvSpPr>
          <p:nvPr>
            <p:ph type="dt" sz="quarter" idx="10"/>
          </p:nvPr>
        </p:nvSpPr>
        <p:spPr>
          <a:noFill/>
        </p:spPr>
        <p:txBody>
          <a:bodyPr/>
          <a:lstStyle/>
          <a:p>
            <a:r>
              <a:rPr lang="en-US" smtClean="0"/>
              <a:t>April 18, 2012</a:t>
            </a: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b="1" dirty="0" smtClean="0"/>
              <a:t>HDF4</a:t>
            </a:r>
            <a:r>
              <a:rPr lang="en-US" dirty="0" smtClean="0"/>
              <a:t> products supported</a:t>
            </a:r>
          </a:p>
        </p:txBody>
      </p:sp>
      <p:sp>
        <p:nvSpPr>
          <p:cNvPr id="26627" name="Content Placeholder 2"/>
          <p:cNvSpPr>
            <a:spLocks noGrp="1"/>
          </p:cNvSpPr>
          <p:nvPr>
            <p:ph idx="1"/>
          </p:nvPr>
        </p:nvSpPr>
        <p:spPr>
          <a:xfrm>
            <a:off x="2057400" y="1295400"/>
            <a:ext cx="5029200" cy="4267200"/>
          </a:xfrm>
        </p:spPr>
        <p:txBody>
          <a:bodyPr/>
          <a:lstStyle/>
          <a:p>
            <a:pPr>
              <a:buNone/>
            </a:pPr>
            <a:r>
              <a:rPr lang="en-US" dirty="0" smtClean="0"/>
              <a:t>CERES</a:t>
            </a:r>
          </a:p>
          <a:p>
            <a:pPr lvl="1"/>
            <a:r>
              <a:rPr lang="en-US" dirty="0" smtClean="0"/>
              <a:t>CER_AVG</a:t>
            </a:r>
          </a:p>
          <a:p>
            <a:pPr lvl="1"/>
            <a:r>
              <a:rPr lang="en-US" dirty="0" smtClean="0"/>
              <a:t>CER_ES4</a:t>
            </a:r>
          </a:p>
          <a:p>
            <a:pPr lvl="1"/>
            <a:r>
              <a:rPr lang="en-US" dirty="0" smtClean="0"/>
              <a:t>CER_ISCCP-D2like-Day</a:t>
            </a:r>
          </a:p>
          <a:p>
            <a:pPr lvl="1"/>
            <a:r>
              <a:rPr lang="en-US" dirty="0" smtClean="0"/>
              <a:t>CER_ISCCP-D2like-GEO</a:t>
            </a:r>
          </a:p>
          <a:p>
            <a:pPr lvl="1"/>
            <a:r>
              <a:rPr lang="en-US" dirty="0" smtClean="0"/>
              <a:t>CER_SRBAVG</a:t>
            </a:r>
          </a:p>
          <a:p>
            <a:pPr lvl="1"/>
            <a:r>
              <a:rPr lang="en-US" dirty="0" smtClean="0"/>
              <a:t>CER_SYN</a:t>
            </a:r>
          </a:p>
          <a:p>
            <a:pPr lvl="1"/>
            <a:r>
              <a:rPr lang="en-US" dirty="0" smtClean="0"/>
              <a:t>CER_ZAVG</a:t>
            </a:r>
          </a:p>
          <a:p>
            <a:pPr>
              <a:lnSpc>
                <a:spcPct val="200000"/>
              </a:lnSpc>
              <a:buFontTx/>
              <a:buNone/>
            </a:pPr>
            <a:endParaRPr lang="en-US" dirty="0" smtClean="0"/>
          </a:p>
        </p:txBody>
      </p:sp>
      <p:sp>
        <p:nvSpPr>
          <p:cNvPr id="26628" name="Footer Placeholder 4"/>
          <p:cNvSpPr>
            <a:spLocks noGrp="1"/>
          </p:cNvSpPr>
          <p:nvPr>
            <p:ph type="ftr" sz="quarter" idx="11"/>
          </p:nvPr>
        </p:nvSpPr>
        <p:spPr>
          <a:noFill/>
        </p:spPr>
        <p:txBody>
          <a:bodyPr/>
          <a:lstStyle/>
          <a:p>
            <a:r>
              <a:rPr lang="en-US" smtClean="0"/>
              <a:t>HDF/HDF-EOS Workshop XV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50</a:t>
            </a:fld>
            <a:endParaRPr lang="en-US" smtClean="0"/>
          </a:p>
        </p:txBody>
      </p:sp>
      <p:sp>
        <p:nvSpPr>
          <p:cNvPr id="26632" name="Date Placeholder 8"/>
          <p:cNvSpPr>
            <a:spLocks noGrp="1"/>
          </p:cNvSpPr>
          <p:nvPr>
            <p:ph type="dt" sz="quarter" idx="10"/>
          </p:nvPr>
        </p:nvSpPr>
        <p:spPr>
          <a:noFill/>
        </p:spPr>
        <p:txBody>
          <a:bodyPr/>
          <a:lstStyle/>
          <a:p>
            <a:r>
              <a:rPr lang="en-US" smtClean="0"/>
              <a:t>April 18, 2012</a:t>
            </a: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smtClean="0"/>
              <a:t> HDF4 handler limitations</a:t>
            </a:r>
          </a:p>
        </p:txBody>
      </p:sp>
      <p:sp>
        <p:nvSpPr>
          <p:cNvPr id="26627" name="Content Placeholder 2"/>
          <p:cNvSpPr>
            <a:spLocks noGrp="1"/>
          </p:cNvSpPr>
          <p:nvPr>
            <p:ph idx="1"/>
          </p:nvPr>
        </p:nvSpPr>
        <p:spPr>
          <a:xfrm>
            <a:off x="876300" y="1866900"/>
            <a:ext cx="7391400" cy="3124200"/>
          </a:xfrm>
        </p:spPr>
        <p:txBody>
          <a:bodyPr/>
          <a:lstStyle/>
          <a:p>
            <a:r>
              <a:rPr lang="en-US" dirty="0" smtClean="0"/>
              <a:t>HDF-EOS2 + additional HDF4 objects</a:t>
            </a:r>
          </a:p>
          <a:p>
            <a:pPr lvl="1"/>
            <a:r>
              <a:rPr lang="en-US" dirty="0" smtClean="0"/>
              <a:t>In some products, some additional HDF4 objects will be </a:t>
            </a:r>
            <a:r>
              <a:rPr lang="en-US" b="1" dirty="0" smtClean="0"/>
              <a:t>ignored</a:t>
            </a:r>
            <a:r>
              <a:rPr lang="en-US" dirty="0" smtClean="0"/>
              <a:t>.</a:t>
            </a:r>
          </a:p>
          <a:p>
            <a:r>
              <a:rPr lang="en-US" dirty="0" smtClean="0"/>
              <a:t>Other HDF4 products </a:t>
            </a:r>
            <a:r>
              <a:rPr lang="en-US" sz="4800" b="1" dirty="0" smtClean="0"/>
              <a:t>not listed</a:t>
            </a:r>
            <a:r>
              <a:rPr lang="en-US" dirty="0" smtClean="0"/>
              <a:t> in previous slides are </a:t>
            </a:r>
            <a:r>
              <a:rPr lang="en-US" b="1" dirty="0" smtClean="0"/>
              <a:t>not tested</a:t>
            </a:r>
            <a:r>
              <a:rPr lang="en-US" i="1" dirty="0" smtClean="0"/>
              <a:t> </a:t>
            </a:r>
            <a:r>
              <a:rPr lang="en-US" dirty="0" smtClean="0"/>
              <a:t>and may </a:t>
            </a:r>
            <a:r>
              <a:rPr lang="en-US" b="1" dirty="0" smtClean="0"/>
              <a:t>not be visualized</a:t>
            </a:r>
            <a:r>
              <a:rPr lang="en-US" dirty="0" smtClean="0"/>
              <a:t> by Java </a:t>
            </a:r>
            <a:r>
              <a:rPr lang="en-US" dirty="0" err="1" smtClean="0"/>
              <a:t>OPeNDAP</a:t>
            </a:r>
            <a:r>
              <a:rPr lang="en-US" dirty="0" smtClean="0"/>
              <a:t> clients.</a:t>
            </a:r>
          </a:p>
          <a:p>
            <a:pPr algn="ctr">
              <a:lnSpc>
                <a:spcPct val="200000"/>
              </a:lnSpc>
              <a:buFontTx/>
              <a:buNone/>
            </a:pPr>
            <a:endParaRPr lang="en-US" dirty="0" smtClean="0"/>
          </a:p>
        </p:txBody>
      </p:sp>
      <p:sp>
        <p:nvSpPr>
          <p:cNvPr id="26628" name="Footer Placeholder 4"/>
          <p:cNvSpPr>
            <a:spLocks noGrp="1"/>
          </p:cNvSpPr>
          <p:nvPr>
            <p:ph type="ftr" sz="quarter" idx="11"/>
          </p:nvPr>
        </p:nvSpPr>
        <p:spPr>
          <a:noFill/>
        </p:spPr>
        <p:txBody>
          <a:bodyPr/>
          <a:lstStyle/>
          <a:p>
            <a:r>
              <a:rPr lang="en-US" smtClean="0"/>
              <a:t>HDF/HDF-EOS Workshop XV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51</a:t>
            </a:fld>
            <a:endParaRPr lang="en-US" smtClean="0"/>
          </a:p>
        </p:txBody>
      </p:sp>
      <p:sp>
        <p:nvSpPr>
          <p:cNvPr id="26632" name="Date Placeholder 8"/>
          <p:cNvSpPr>
            <a:spLocks noGrp="1"/>
          </p:cNvSpPr>
          <p:nvPr>
            <p:ph type="dt" sz="quarter" idx="10"/>
          </p:nvPr>
        </p:nvSpPr>
        <p:spPr>
          <a:noFill/>
        </p:spPr>
        <p:txBody>
          <a:bodyPr/>
          <a:lstStyle/>
          <a:p>
            <a:r>
              <a:rPr lang="en-US" smtClean="0"/>
              <a:t>April 18, 2012</a:t>
            </a:r>
          </a:p>
        </p:txBody>
      </p:sp>
      <p:pic>
        <p:nvPicPr>
          <p:cNvPr id="7" name="Picture 6" descr="handicapped.png"/>
          <p:cNvPicPr>
            <a:picLocks noChangeAspect="1"/>
          </p:cNvPicPr>
          <p:nvPr/>
        </p:nvPicPr>
        <p:blipFill>
          <a:blip r:embed="rId3" cstate="print"/>
          <a:stretch>
            <a:fillRect/>
          </a:stretch>
        </p:blipFill>
        <p:spPr>
          <a:xfrm>
            <a:off x="8382000" y="0"/>
            <a:ext cx="762000" cy="762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smtClean="0"/>
              <a:t>Other limitations</a:t>
            </a:r>
          </a:p>
        </p:txBody>
      </p:sp>
      <p:sp>
        <p:nvSpPr>
          <p:cNvPr id="24579" name="Content Placeholder 2"/>
          <p:cNvSpPr>
            <a:spLocks noGrp="1"/>
          </p:cNvSpPr>
          <p:nvPr>
            <p:ph idx="1"/>
          </p:nvPr>
        </p:nvSpPr>
        <p:spPr>
          <a:xfrm>
            <a:off x="1041797" y="1771650"/>
            <a:ext cx="7060406" cy="3314700"/>
          </a:xfrm>
        </p:spPr>
        <p:txBody>
          <a:bodyPr/>
          <a:lstStyle/>
          <a:p>
            <a:pPr>
              <a:lnSpc>
                <a:spcPct val="150000"/>
              </a:lnSpc>
              <a:buNone/>
            </a:pPr>
            <a:r>
              <a:rPr lang="en-US" b="1" dirty="0" smtClean="0"/>
              <a:t>CF conventions</a:t>
            </a:r>
            <a:r>
              <a:rPr lang="en-US" dirty="0" smtClean="0"/>
              <a:t> Limitation </a:t>
            </a:r>
          </a:p>
          <a:p>
            <a:pPr lvl="1">
              <a:lnSpc>
                <a:spcPct val="150000"/>
              </a:lnSpc>
            </a:pPr>
            <a:r>
              <a:rPr lang="en-US" dirty="0" smtClean="0"/>
              <a:t>_</a:t>
            </a:r>
            <a:r>
              <a:rPr lang="en-US" dirty="0" err="1" smtClean="0"/>
              <a:t>FillValue</a:t>
            </a:r>
            <a:r>
              <a:rPr lang="en-US" dirty="0" smtClean="0"/>
              <a:t> inside latitude and longitude</a:t>
            </a:r>
          </a:p>
          <a:p>
            <a:pPr>
              <a:lnSpc>
                <a:spcPct val="150000"/>
              </a:lnSpc>
              <a:buNone/>
            </a:pPr>
            <a:r>
              <a:rPr lang="en-US" sz="2800" b="1" dirty="0" smtClean="0"/>
              <a:t>Java-</a:t>
            </a:r>
            <a:r>
              <a:rPr lang="en-US" sz="2800" b="1" dirty="0" err="1" smtClean="0"/>
              <a:t>NetCDF</a:t>
            </a:r>
            <a:r>
              <a:rPr lang="en-US" sz="2800" dirty="0" smtClean="0"/>
              <a:t> Limitation</a:t>
            </a:r>
          </a:p>
          <a:p>
            <a:pPr lvl="1">
              <a:lnSpc>
                <a:spcPct val="150000"/>
              </a:lnSpc>
            </a:pPr>
            <a:r>
              <a:rPr lang="en-US" dirty="0" smtClean="0"/>
              <a:t>Java Heap Memory </a:t>
            </a:r>
          </a:p>
          <a:p>
            <a:pPr lvl="1">
              <a:lnSpc>
                <a:spcPct val="150000"/>
              </a:lnSpc>
              <a:buNone/>
            </a:pPr>
            <a:endParaRPr lang="en-US" dirty="0" smtClean="0"/>
          </a:p>
          <a:p>
            <a:pPr lvl="1">
              <a:lnSpc>
                <a:spcPct val="150000"/>
              </a:lnSpc>
            </a:pPr>
            <a:endParaRPr lang="en-US" dirty="0" smtClean="0"/>
          </a:p>
          <a:p>
            <a:pPr>
              <a:lnSpc>
                <a:spcPct val="150000"/>
              </a:lnSpc>
              <a:buNone/>
            </a:pPr>
            <a:endParaRPr lang="en-US" sz="2400" dirty="0" smtClean="0"/>
          </a:p>
          <a:p>
            <a:pPr>
              <a:lnSpc>
                <a:spcPct val="200000"/>
              </a:lnSpc>
              <a:buFontTx/>
              <a:buNone/>
            </a:pPr>
            <a:endParaRPr lang="en-US" dirty="0" smtClean="0"/>
          </a:p>
        </p:txBody>
      </p:sp>
      <p:sp>
        <p:nvSpPr>
          <p:cNvPr id="24580" name="Footer Placeholder 4"/>
          <p:cNvSpPr>
            <a:spLocks noGrp="1"/>
          </p:cNvSpPr>
          <p:nvPr>
            <p:ph type="ftr" sz="quarter" idx="11"/>
          </p:nvPr>
        </p:nvSpPr>
        <p:spPr>
          <a:noFill/>
        </p:spPr>
        <p:txBody>
          <a:bodyPr/>
          <a:lstStyle/>
          <a:p>
            <a:r>
              <a:rPr lang="en-US" smtClean="0"/>
              <a:t>HDF/HDF-EOS Workshop XV</a:t>
            </a:r>
          </a:p>
        </p:txBody>
      </p:sp>
      <p:sp>
        <p:nvSpPr>
          <p:cNvPr id="24581" name="Slide Number Placeholder 5"/>
          <p:cNvSpPr>
            <a:spLocks noGrp="1"/>
          </p:cNvSpPr>
          <p:nvPr>
            <p:ph type="sldNum" sz="quarter" idx="12"/>
          </p:nvPr>
        </p:nvSpPr>
        <p:spPr>
          <a:noFill/>
        </p:spPr>
        <p:txBody>
          <a:bodyPr/>
          <a:lstStyle/>
          <a:p>
            <a:fld id="{5AE3EE46-5D63-480A-ACF7-6FA78E3D081A}" type="slidenum">
              <a:rPr lang="en-US" smtClean="0"/>
              <a:pPr/>
              <a:t>52</a:t>
            </a:fld>
            <a:endParaRPr lang="en-US" smtClean="0"/>
          </a:p>
        </p:txBody>
      </p:sp>
      <p:sp>
        <p:nvSpPr>
          <p:cNvPr id="24584" name="Date Placeholder 8"/>
          <p:cNvSpPr>
            <a:spLocks noGrp="1"/>
          </p:cNvSpPr>
          <p:nvPr>
            <p:ph type="dt" sz="quarter" idx="10"/>
          </p:nvPr>
        </p:nvSpPr>
        <p:spPr>
          <a:noFill/>
        </p:spPr>
        <p:txBody>
          <a:bodyPr/>
          <a:lstStyle/>
          <a:p>
            <a:r>
              <a:rPr lang="en-US" smtClean="0"/>
              <a:t>April 18, 2012</a:t>
            </a:r>
          </a:p>
        </p:txBody>
      </p:sp>
      <p:pic>
        <p:nvPicPr>
          <p:cNvPr id="7" name="Picture 6" descr="handicapped.png"/>
          <p:cNvPicPr>
            <a:picLocks noChangeAspect="1"/>
          </p:cNvPicPr>
          <p:nvPr/>
        </p:nvPicPr>
        <p:blipFill>
          <a:blip r:embed="rId3" cstate="print"/>
          <a:stretch>
            <a:fillRect/>
          </a:stretch>
        </p:blipFill>
        <p:spPr>
          <a:xfrm>
            <a:off x="8382000" y="0"/>
            <a:ext cx="762000" cy="762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dirty="0" smtClean="0"/>
              <a:t>Outline</a:t>
            </a:r>
          </a:p>
        </p:txBody>
      </p:sp>
      <p:sp>
        <p:nvSpPr>
          <p:cNvPr id="5123" name="Rectangle 9"/>
          <p:cNvSpPr>
            <a:spLocks noGrp="1" noChangeArrowheads="1"/>
          </p:cNvSpPr>
          <p:nvPr>
            <p:ph idx="1"/>
          </p:nvPr>
        </p:nvSpPr>
        <p:spPr>
          <a:xfrm>
            <a:off x="1866900" y="2000250"/>
            <a:ext cx="5410200" cy="2857500"/>
          </a:xfrm>
        </p:spPr>
        <p:txBody>
          <a:bodyPr/>
          <a:lstStyle/>
          <a:p>
            <a:pPr>
              <a:lnSpc>
                <a:spcPct val="150000"/>
              </a:lnSpc>
            </a:pPr>
            <a:r>
              <a:rPr lang="en-US" strike="sngStrike" dirty="0" smtClean="0"/>
              <a:t>Introduction</a:t>
            </a:r>
          </a:p>
          <a:p>
            <a:pPr>
              <a:lnSpc>
                <a:spcPct val="150000"/>
              </a:lnSpc>
            </a:pPr>
            <a:r>
              <a:rPr lang="en-US" strike="sngStrike" dirty="0" smtClean="0"/>
              <a:t>HDF5-OPeNDAP Handler</a:t>
            </a:r>
          </a:p>
          <a:p>
            <a:pPr>
              <a:lnSpc>
                <a:spcPct val="150000"/>
              </a:lnSpc>
            </a:pPr>
            <a:r>
              <a:rPr lang="en-US" sz="3000" strike="sngStrike" dirty="0" smtClean="0"/>
              <a:t>HDF4-OPeNDAP Handler</a:t>
            </a:r>
          </a:p>
          <a:p>
            <a:pPr>
              <a:lnSpc>
                <a:spcPct val="150000"/>
              </a:lnSpc>
            </a:pPr>
            <a:r>
              <a:rPr lang="en-US" dirty="0" smtClean="0"/>
              <a:t>Live Demo</a:t>
            </a:r>
            <a:endParaRPr lang="en-US" sz="3000" dirty="0" smtClean="0"/>
          </a:p>
        </p:txBody>
      </p:sp>
      <p:sp>
        <p:nvSpPr>
          <p:cNvPr id="5124" name="Footer Placeholder 4"/>
          <p:cNvSpPr>
            <a:spLocks noGrp="1"/>
          </p:cNvSpPr>
          <p:nvPr>
            <p:ph type="ftr" sz="quarter" idx="11"/>
          </p:nvPr>
        </p:nvSpPr>
        <p:spPr>
          <a:noFill/>
        </p:spPr>
        <p:txBody>
          <a:bodyPr/>
          <a:lstStyle/>
          <a:p>
            <a:r>
              <a:rPr lang="en-US" smtClean="0"/>
              <a:t>HDF/HDF-EOS Workshop XV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53</a:t>
            </a:fld>
            <a:endParaRPr lang="en-US" smtClean="0"/>
          </a:p>
        </p:txBody>
      </p:sp>
      <p:sp>
        <p:nvSpPr>
          <p:cNvPr id="5126" name="Date Placeholder 5"/>
          <p:cNvSpPr>
            <a:spLocks noGrp="1"/>
          </p:cNvSpPr>
          <p:nvPr>
            <p:ph type="dt" sz="quarter" idx="10"/>
          </p:nvPr>
        </p:nvSpPr>
        <p:spPr>
          <a:noFill/>
        </p:spPr>
        <p:txBody>
          <a:bodyPr/>
          <a:lstStyle/>
          <a:p>
            <a:r>
              <a:rPr lang="en-US" smtClean="0"/>
              <a:t>April 18, 2012</a:t>
            </a:r>
          </a:p>
        </p:txBody>
      </p:sp>
      <p:pic>
        <p:nvPicPr>
          <p:cNvPr id="7" name="Picture 6" descr="hands_dirty.jpeg"/>
          <p:cNvPicPr>
            <a:picLocks noChangeAspect="1"/>
          </p:cNvPicPr>
          <p:nvPr/>
        </p:nvPicPr>
        <p:blipFill>
          <a:blip r:embed="rId3" cstate="print"/>
          <a:stretch>
            <a:fillRect/>
          </a:stretch>
        </p:blipFill>
        <p:spPr>
          <a:xfrm>
            <a:off x="5943600" y="4438904"/>
            <a:ext cx="3200400" cy="2190496"/>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143000" y="152400"/>
            <a:ext cx="7543800" cy="533400"/>
          </a:xfrm>
        </p:spPr>
        <p:txBody>
          <a:bodyPr/>
          <a:lstStyle/>
          <a:p>
            <a:r>
              <a:rPr lang="en-US" dirty="0" smtClean="0"/>
              <a:t>We’ve updated handlers</a:t>
            </a:r>
          </a:p>
        </p:txBody>
      </p:sp>
      <p:sp>
        <p:nvSpPr>
          <p:cNvPr id="26628" name="Footer Placeholder 4"/>
          <p:cNvSpPr>
            <a:spLocks noGrp="1"/>
          </p:cNvSpPr>
          <p:nvPr>
            <p:ph type="ftr" sz="quarter" idx="11"/>
          </p:nvPr>
        </p:nvSpPr>
        <p:spPr>
          <a:noFill/>
        </p:spPr>
        <p:txBody>
          <a:bodyPr/>
          <a:lstStyle/>
          <a:p>
            <a:r>
              <a:rPr lang="en-US" smtClean="0"/>
              <a:t>HDF/HDF-EOS Workshop XV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54</a:t>
            </a:fld>
            <a:endParaRPr lang="en-US" smtClean="0"/>
          </a:p>
        </p:txBody>
      </p:sp>
      <p:sp>
        <p:nvSpPr>
          <p:cNvPr id="26632" name="Date Placeholder 8"/>
          <p:cNvSpPr>
            <a:spLocks noGrp="1"/>
          </p:cNvSpPr>
          <p:nvPr>
            <p:ph type="dt" sz="quarter" idx="10"/>
          </p:nvPr>
        </p:nvSpPr>
        <p:spPr>
          <a:noFill/>
        </p:spPr>
        <p:txBody>
          <a:bodyPr/>
          <a:lstStyle/>
          <a:p>
            <a:r>
              <a:rPr lang="en-US" smtClean="0"/>
              <a:t>April 18, 2012</a:t>
            </a:r>
          </a:p>
        </p:txBody>
      </p:sp>
      <p:graphicFrame>
        <p:nvGraphicFramePr>
          <p:cNvPr id="11" name="Diagram 10"/>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Oval 11"/>
          <p:cNvSpPr/>
          <p:nvPr/>
        </p:nvSpPr>
        <p:spPr bwMode="auto">
          <a:xfrm>
            <a:off x="3429000" y="2286000"/>
            <a:ext cx="2209800" cy="2286000"/>
          </a:xfrm>
          <a:prstGeom prst="ellipse">
            <a:avLst/>
          </a:prstGeom>
          <a:solidFill>
            <a:srgbClr val="00B0F0">
              <a:alpha val="40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15" name="Picture 14" descr="summary_globe2.png"/>
          <p:cNvPicPr>
            <a:picLocks noChangeAspect="1"/>
          </p:cNvPicPr>
          <p:nvPr/>
        </p:nvPicPr>
        <p:blipFill>
          <a:blip r:embed="rId8" cstate="print"/>
          <a:stretch>
            <a:fillRect/>
          </a:stretch>
        </p:blipFill>
        <p:spPr>
          <a:xfrm>
            <a:off x="2171700" y="979654"/>
            <a:ext cx="4800600" cy="4915544"/>
          </a:xfrm>
          <a:prstGeom prst="rect">
            <a:avLst/>
          </a:prstGeom>
        </p:spPr>
      </p:pic>
      <p:pic>
        <p:nvPicPr>
          <p:cNvPr id="14" name="Content Placeholder 11" descr="easy-button.jpg"/>
          <p:cNvPicPr>
            <a:picLocks noGrp="1" noChangeAspect="1"/>
          </p:cNvPicPr>
          <p:nvPr>
            <p:ph idx="1"/>
          </p:nvPr>
        </p:nvPicPr>
        <p:blipFill>
          <a:blip r:embed="rId9" cstate="print"/>
          <a:srcRect/>
          <a:stretch>
            <a:fillRect/>
          </a:stretch>
        </p:blipFill>
        <p:spPr>
          <a:xfrm>
            <a:off x="6858000" y="4572000"/>
            <a:ext cx="1828800" cy="1828800"/>
          </a:xfrm>
        </p:spPr>
      </p:pic>
      <p:sp>
        <p:nvSpPr>
          <p:cNvPr id="10" name="Title 1"/>
          <p:cNvSpPr txBox="1">
            <a:spLocks/>
          </p:cNvSpPr>
          <p:nvPr/>
        </p:nvSpPr>
        <p:spPr bwMode="auto">
          <a:xfrm>
            <a:off x="0" y="5943600"/>
            <a:ext cx="7543800" cy="533400"/>
          </a:xfrm>
          <a:prstGeom prst="rect">
            <a:avLst/>
          </a:prstGeom>
          <a:noFill/>
          <a:ln w="9525">
            <a:noFill/>
            <a:miter lim="800000"/>
            <a:headEnd/>
            <a:tailEnd/>
          </a:ln>
        </p:spPr>
        <p:txBody>
          <a:bodyPr vert="horz" wrap="square" lIns="91422" tIns="45711" rIns="91422" bIns="45711"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rgbClr val="000000"/>
                </a:solidFill>
                <a:effectLst/>
                <a:uLnTx/>
                <a:uFillTx/>
                <a:latin typeface="Arial" pitchFamily="34" charset="0"/>
                <a:ea typeface="+mj-ea"/>
                <a:cs typeface="Arial" pitchFamily="34" charset="0"/>
              </a:rPr>
              <a:t>… and will continue.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2"/>
                                        </p:tgtEl>
                                      </p:cBhvr>
                                      <p:by x="200000" y="20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143000" y="152400"/>
            <a:ext cx="7543800" cy="533400"/>
          </a:xfrm>
        </p:spPr>
        <p:txBody>
          <a:bodyPr/>
          <a:lstStyle/>
          <a:p>
            <a:r>
              <a:rPr lang="en-US" dirty="0" smtClean="0"/>
              <a:t>GES DISC Uses Handlers</a:t>
            </a:r>
          </a:p>
        </p:txBody>
      </p:sp>
      <p:sp>
        <p:nvSpPr>
          <p:cNvPr id="26628" name="Footer Placeholder 4"/>
          <p:cNvSpPr>
            <a:spLocks noGrp="1"/>
          </p:cNvSpPr>
          <p:nvPr>
            <p:ph type="ftr" sz="quarter" idx="11"/>
          </p:nvPr>
        </p:nvSpPr>
        <p:spPr>
          <a:noFill/>
        </p:spPr>
        <p:txBody>
          <a:bodyPr/>
          <a:lstStyle/>
          <a:p>
            <a:r>
              <a:rPr lang="en-US" smtClean="0"/>
              <a:t>HDF/HDF-EOS Workshop XV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55</a:t>
            </a:fld>
            <a:endParaRPr lang="en-US" smtClean="0"/>
          </a:p>
        </p:txBody>
      </p:sp>
      <p:sp>
        <p:nvSpPr>
          <p:cNvPr id="26632" name="Date Placeholder 8"/>
          <p:cNvSpPr>
            <a:spLocks noGrp="1"/>
          </p:cNvSpPr>
          <p:nvPr>
            <p:ph type="dt" sz="quarter" idx="10"/>
          </p:nvPr>
        </p:nvSpPr>
        <p:spPr>
          <a:noFill/>
        </p:spPr>
        <p:txBody>
          <a:bodyPr/>
          <a:lstStyle/>
          <a:p>
            <a:r>
              <a:rPr lang="en-US" smtClean="0"/>
              <a:t>April 18, 2012</a:t>
            </a:r>
          </a:p>
        </p:txBody>
      </p:sp>
      <p:pic>
        <p:nvPicPr>
          <p:cNvPr id="8" name="Picture 7" descr="gesdisc.png"/>
          <p:cNvPicPr>
            <a:picLocks noChangeAspect="1"/>
          </p:cNvPicPr>
          <p:nvPr/>
        </p:nvPicPr>
        <p:blipFill>
          <a:blip r:embed="rId3" cstate="print"/>
          <a:stretch>
            <a:fillRect/>
          </a:stretch>
        </p:blipFill>
        <p:spPr>
          <a:xfrm>
            <a:off x="76200" y="914400"/>
            <a:ext cx="6934200" cy="5626327"/>
          </a:xfrm>
          <a:prstGeom prst="rect">
            <a:avLst/>
          </a:prstGeom>
          <a:ln w="63500">
            <a:solidFill>
              <a:schemeClr val="tx1"/>
            </a:solidFill>
          </a:ln>
          <a:effectLst/>
        </p:spPr>
      </p:pic>
      <p:sp>
        <p:nvSpPr>
          <p:cNvPr id="10" name="Oval 9"/>
          <p:cNvSpPr/>
          <p:nvPr/>
        </p:nvSpPr>
        <p:spPr bwMode="auto">
          <a:xfrm>
            <a:off x="2133600" y="2514600"/>
            <a:ext cx="2057400" cy="762000"/>
          </a:xfrm>
          <a:prstGeom prst="ellipse">
            <a:avLst/>
          </a:pr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pic>
        <p:nvPicPr>
          <p:cNvPr id="11" name="Picture 10" descr="YouCanDoIt.jpg"/>
          <p:cNvPicPr>
            <a:picLocks noChangeAspect="1"/>
          </p:cNvPicPr>
          <p:nvPr/>
        </p:nvPicPr>
        <p:blipFill>
          <a:blip r:embed="rId4" cstate="print"/>
          <a:stretch>
            <a:fillRect/>
          </a:stretch>
        </p:blipFill>
        <p:spPr>
          <a:xfrm>
            <a:off x="5257800" y="1905000"/>
            <a:ext cx="3886200" cy="47244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143000" y="152400"/>
            <a:ext cx="7543800" cy="533400"/>
          </a:xfrm>
        </p:spPr>
        <p:txBody>
          <a:bodyPr/>
          <a:lstStyle/>
          <a:p>
            <a:r>
              <a:rPr lang="en-US" dirty="0" smtClean="0"/>
              <a:t>Please try HDF4/HDF5 handlers</a:t>
            </a:r>
          </a:p>
        </p:txBody>
      </p:sp>
      <p:sp>
        <p:nvSpPr>
          <p:cNvPr id="26628" name="Footer Placeholder 4"/>
          <p:cNvSpPr>
            <a:spLocks noGrp="1"/>
          </p:cNvSpPr>
          <p:nvPr>
            <p:ph type="ftr" sz="quarter" idx="11"/>
          </p:nvPr>
        </p:nvSpPr>
        <p:spPr>
          <a:noFill/>
        </p:spPr>
        <p:txBody>
          <a:bodyPr/>
          <a:lstStyle/>
          <a:p>
            <a:r>
              <a:rPr lang="en-US" smtClean="0"/>
              <a:t>HDF/HDF-EOS Workshop XV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56</a:t>
            </a:fld>
            <a:endParaRPr lang="en-US" smtClean="0"/>
          </a:p>
        </p:txBody>
      </p:sp>
      <p:sp>
        <p:nvSpPr>
          <p:cNvPr id="26632" name="Date Placeholder 8"/>
          <p:cNvSpPr>
            <a:spLocks noGrp="1"/>
          </p:cNvSpPr>
          <p:nvPr>
            <p:ph type="dt" sz="quarter" idx="10"/>
          </p:nvPr>
        </p:nvSpPr>
        <p:spPr>
          <a:noFill/>
        </p:spPr>
        <p:txBody>
          <a:bodyPr/>
          <a:lstStyle/>
          <a:p>
            <a:r>
              <a:rPr lang="en-US" smtClean="0"/>
              <a:t>April 18, 2012</a:t>
            </a:r>
          </a:p>
        </p:txBody>
      </p:sp>
      <p:sp>
        <p:nvSpPr>
          <p:cNvPr id="9" name="Content Placeholder 8"/>
          <p:cNvSpPr>
            <a:spLocks noGrp="1"/>
          </p:cNvSpPr>
          <p:nvPr>
            <p:ph idx="1"/>
          </p:nvPr>
        </p:nvSpPr>
        <p:spPr>
          <a:xfrm>
            <a:off x="342900" y="1295400"/>
            <a:ext cx="8572500" cy="4762500"/>
          </a:xfrm>
        </p:spPr>
        <p:txBody>
          <a:bodyPr/>
          <a:lstStyle/>
          <a:p>
            <a:pPr>
              <a:lnSpc>
                <a:spcPct val="150000"/>
              </a:lnSpc>
              <a:buNone/>
            </a:pPr>
            <a:r>
              <a:rPr lang="en-US" dirty="0" smtClean="0"/>
              <a:t>New </a:t>
            </a:r>
            <a:r>
              <a:rPr lang="en-US" b="1" dirty="0" smtClean="0"/>
              <a:t>hdf5_handler</a:t>
            </a:r>
            <a:r>
              <a:rPr lang="en-US" dirty="0" smtClean="0"/>
              <a:t> will be released </a:t>
            </a:r>
            <a:r>
              <a:rPr lang="en-US" b="1" dirty="0" smtClean="0"/>
              <a:t>in July</a:t>
            </a:r>
            <a:r>
              <a:rPr lang="en-US" dirty="0" smtClean="0"/>
              <a:t>.</a:t>
            </a:r>
          </a:p>
          <a:p>
            <a:pPr>
              <a:lnSpc>
                <a:spcPct val="150000"/>
              </a:lnSpc>
              <a:buNone/>
            </a:pPr>
            <a:r>
              <a:rPr lang="en-US" dirty="0" smtClean="0"/>
              <a:t>Source codes and RPMs:</a:t>
            </a:r>
          </a:p>
          <a:p>
            <a:pPr>
              <a:lnSpc>
                <a:spcPct val="150000"/>
              </a:lnSpc>
              <a:buNone/>
            </a:pPr>
            <a:r>
              <a:rPr lang="en-US" dirty="0" smtClean="0"/>
              <a:t>    </a:t>
            </a:r>
            <a:r>
              <a:rPr lang="en-US" dirty="0" smtClean="0">
                <a:solidFill>
                  <a:srgbClr val="0070C0"/>
                </a:solidFill>
              </a:rPr>
              <a:t>http://opendap.org</a:t>
            </a:r>
          </a:p>
          <a:p>
            <a:pPr>
              <a:lnSpc>
                <a:spcPct val="150000"/>
              </a:lnSpc>
              <a:buNone/>
            </a:pPr>
            <a:r>
              <a:rPr lang="en-US" dirty="0" smtClean="0"/>
              <a:t>Demo HDF5/HDF4 servers:</a:t>
            </a:r>
          </a:p>
          <a:p>
            <a:pPr>
              <a:lnSpc>
                <a:spcPct val="150000"/>
              </a:lnSpc>
              <a:buNone/>
            </a:pPr>
            <a:r>
              <a:rPr lang="en-US" dirty="0" smtClean="0"/>
              <a:t>    </a:t>
            </a:r>
            <a:r>
              <a:rPr lang="en-US" dirty="0" smtClean="0">
                <a:solidFill>
                  <a:srgbClr val="0070C0"/>
                </a:solidFill>
              </a:rPr>
              <a:t>http://hdfeos.org/zoo/hdf4_handler/</a:t>
            </a:r>
          </a:p>
          <a:p>
            <a:pPr>
              <a:lnSpc>
                <a:spcPct val="150000"/>
              </a:lnSpc>
              <a:buNone/>
            </a:pPr>
            <a:r>
              <a:rPr lang="en-US" dirty="0" smtClean="0"/>
              <a:t>	 </a:t>
            </a:r>
            <a:r>
              <a:rPr lang="en-US" dirty="0" smtClean="0">
                <a:solidFill>
                  <a:srgbClr val="0070C0"/>
                </a:solidFill>
              </a:rPr>
              <a:t>http://hdfeos.org/zoo/hdf5_handler/</a:t>
            </a:r>
          </a:p>
          <a:p>
            <a:pPr>
              <a:lnSpc>
                <a:spcPct val="150000"/>
              </a:lnSpc>
              <a:buNone/>
            </a:pPr>
            <a:endParaRPr lang="en-US" dirty="0" smtClean="0"/>
          </a:p>
          <a:p>
            <a:pPr>
              <a:lnSpc>
                <a:spcPct val="150000"/>
              </a:lnSpc>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143000" y="152400"/>
            <a:ext cx="7543800" cy="533400"/>
          </a:xfrm>
        </p:spPr>
        <p:txBody>
          <a:bodyPr/>
          <a:lstStyle/>
          <a:p>
            <a:r>
              <a:rPr lang="en-US" dirty="0" smtClean="0"/>
              <a:t>and give us feedback.</a:t>
            </a:r>
          </a:p>
        </p:txBody>
      </p:sp>
      <p:sp>
        <p:nvSpPr>
          <p:cNvPr id="26628" name="Footer Placeholder 4"/>
          <p:cNvSpPr>
            <a:spLocks noGrp="1"/>
          </p:cNvSpPr>
          <p:nvPr>
            <p:ph type="ftr" sz="quarter" idx="11"/>
          </p:nvPr>
        </p:nvSpPr>
        <p:spPr>
          <a:noFill/>
        </p:spPr>
        <p:txBody>
          <a:bodyPr/>
          <a:lstStyle/>
          <a:p>
            <a:r>
              <a:rPr lang="en-US" smtClean="0"/>
              <a:t>HDF/HDF-EOS Workshop XV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57</a:t>
            </a:fld>
            <a:endParaRPr lang="en-US" smtClean="0"/>
          </a:p>
        </p:txBody>
      </p:sp>
      <p:sp>
        <p:nvSpPr>
          <p:cNvPr id="26632" name="Date Placeholder 8"/>
          <p:cNvSpPr>
            <a:spLocks noGrp="1"/>
          </p:cNvSpPr>
          <p:nvPr>
            <p:ph type="dt" sz="quarter" idx="10"/>
          </p:nvPr>
        </p:nvSpPr>
        <p:spPr>
          <a:noFill/>
        </p:spPr>
        <p:txBody>
          <a:bodyPr/>
          <a:lstStyle/>
          <a:p>
            <a:r>
              <a:rPr lang="en-US" smtClean="0"/>
              <a:t>April 18, 2012</a:t>
            </a:r>
          </a:p>
        </p:txBody>
      </p:sp>
      <p:pic>
        <p:nvPicPr>
          <p:cNvPr id="8" name="Picture 7" descr="feedback.jpeg"/>
          <p:cNvPicPr>
            <a:picLocks noChangeAspect="1"/>
          </p:cNvPicPr>
          <p:nvPr/>
        </p:nvPicPr>
        <p:blipFill>
          <a:blip r:embed="rId3" cstate="print"/>
          <a:stretch>
            <a:fillRect/>
          </a:stretch>
        </p:blipFill>
        <p:spPr>
          <a:xfrm>
            <a:off x="2133600" y="1752600"/>
            <a:ext cx="4883084" cy="3657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4"/>
          <p:cNvSpPr>
            <a:spLocks noGrp="1"/>
          </p:cNvSpPr>
          <p:nvPr>
            <p:ph type="ftr" sz="quarter" idx="11"/>
          </p:nvPr>
        </p:nvSpPr>
        <p:spPr>
          <a:noFill/>
        </p:spPr>
        <p:txBody>
          <a:bodyPr/>
          <a:lstStyle/>
          <a:p>
            <a:r>
              <a:rPr lang="en-US" smtClean="0"/>
              <a:t>HDF/HDF-EOS Workshop XV</a:t>
            </a:r>
          </a:p>
        </p:txBody>
      </p:sp>
      <p:sp>
        <p:nvSpPr>
          <p:cNvPr id="31747" name="Slide Number Placeholder 5"/>
          <p:cNvSpPr>
            <a:spLocks noGrp="1"/>
          </p:cNvSpPr>
          <p:nvPr>
            <p:ph type="sldNum" sz="quarter" idx="12"/>
          </p:nvPr>
        </p:nvSpPr>
        <p:spPr>
          <a:noFill/>
        </p:spPr>
        <p:txBody>
          <a:bodyPr/>
          <a:lstStyle/>
          <a:p>
            <a:fld id="{48392E6D-9D38-422A-8023-BA36F4B667BC}" type="slidenum">
              <a:rPr lang="en-US" smtClean="0"/>
              <a:pPr/>
              <a:t>58</a:t>
            </a:fld>
            <a:endParaRPr lang="en-US" smtClean="0"/>
          </a:p>
        </p:txBody>
      </p:sp>
      <p:sp>
        <p:nvSpPr>
          <p:cNvPr id="31748" name="Title 6"/>
          <p:cNvSpPr>
            <a:spLocks noGrp="1"/>
          </p:cNvSpPr>
          <p:nvPr>
            <p:ph type="ctrTitle"/>
          </p:nvPr>
        </p:nvSpPr>
        <p:spPr>
          <a:xfrm>
            <a:off x="685800" y="3009900"/>
            <a:ext cx="7772400" cy="838200"/>
          </a:xfrm>
        </p:spPr>
        <p:txBody>
          <a:bodyPr/>
          <a:lstStyle/>
          <a:p>
            <a:pPr eaLnBrk="1" hangingPunct="1"/>
            <a:r>
              <a:rPr lang="en-US" dirty="0" smtClean="0"/>
              <a:t>Thank you!</a:t>
            </a:r>
          </a:p>
        </p:txBody>
      </p:sp>
      <p:sp>
        <p:nvSpPr>
          <p:cNvPr id="31749" name="Date Placeholder 5"/>
          <p:cNvSpPr>
            <a:spLocks noGrp="1"/>
          </p:cNvSpPr>
          <p:nvPr>
            <p:ph type="dt" sz="quarter" idx="10"/>
          </p:nvPr>
        </p:nvSpPr>
        <p:spPr>
          <a:noFill/>
        </p:spPr>
        <p:txBody>
          <a:bodyPr/>
          <a:lstStyle/>
          <a:p>
            <a:r>
              <a:rPr lang="en-US" smtClean="0"/>
              <a:t>April 18, 2012</a:t>
            </a:r>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mtClean="0"/>
              <a:t>Acknowledgements</a:t>
            </a:r>
          </a:p>
        </p:txBody>
      </p:sp>
      <p:sp>
        <p:nvSpPr>
          <p:cNvPr id="32772" name="Footer Placeholder 4"/>
          <p:cNvSpPr>
            <a:spLocks noGrp="1"/>
          </p:cNvSpPr>
          <p:nvPr>
            <p:ph type="ftr" sz="quarter" idx="11"/>
          </p:nvPr>
        </p:nvSpPr>
        <p:spPr>
          <a:noFill/>
        </p:spPr>
        <p:txBody>
          <a:bodyPr/>
          <a:lstStyle/>
          <a:p>
            <a:r>
              <a:rPr lang="en-US" smtClean="0"/>
              <a:t>HDF/HDF-EOS Workshop XV</a:t>
            </a:r>
          </a:p>
        </p:txBody>
      </p:sp>
      <p:sp>
        <p:nvSpPr>
          <p:cNvPr id="32773" name="Slide Number Placeholder 5"/>
          <p:cNvSpPr>
            <a:spLocks noGrp="1"/>
          </p:cNvSpPr>
          <p:nvPr>
            <p:ph type="sldNum" sz="quarter" idx="12"/>
          </p:nvPr>
        </p:nvSpPr>
        <p:spPr>
          <a:noFill/>
        </p:spPr>
        <p:txBody>
          <a:bodyPr/>
          <a:lstStyle/>
          <a:p>
            <a:fld id="{5EC5E1DE-87EE-498E-9486-A08F3C133B15}" type="slidenum">
              <a:rPr lang="en-US" smtClean="0"/>
              <a:pPr/>
              <a:t>59</a:t>
            </a:fld>
            <a:endParaRPr lang="en-US" smtClean="0"/>
          </a:p>
        </p:txBody>
      </p:sp>
      <p:sp>
        <p:nvSpPr>
          <p:cNvPr id="32774" name="Date Placeholder 6"/>
          <p:cNvSpPr>
            <a:spLocks noGrp="1"/>
          </p:cNvSpPr>
          <p:nvPr>
            <p:ph type="dt" sz="quarter" idx="10"/>
          </p:nvPr>
        </p:nvSpPr>
        <p:spPr>
          <a:noFill/>
        </p:spPr>
        <p:txBody>
          <a:bodyPr/>
          <a:lstStyle/>
          <a:p>
            <a:r>
              <a:rPr lang="en-US" smtClean="0"/>
              <a:t>April 18, 2012</a:t>
            </a:r>
          </a:p>
        </p:txBody>
      </p:sp>
      <p:sp>
        <p:nvSpPr>
          <p:cNvPr id="7" name="Content Placeholder 2"/>
          <p:cNvSpPr txBox="1">
            <a:spLocks/>
          </p:cNvSpPr>
          <p:nvPr/>
        </p:nvSpPr>
        <p:spPr bwMode="auto">
          <a:xfrm>
            <a:off x="352425" y="1181100"/>
            <a:ext cx="8439150" cy="4495800"/>
          </a:xfrm>
          <a:prstGeom prst="rect">
            <a:avLst/>
          </a:prstGeom>
          <a:noFill/>
          <a:ln w="9525">
            <a:noFill/>
            <a:miter lim="800000"/>
            <a:headEnd/>
            <a:tailEnd/>
          </a:ln>
        </p:spPr>
        <p:txBody>
          <a:bodyPr vert="horz" wrap="square" lIns="91422" tIns="45711" rIns="91422" bIns="45711"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defRPr/>
            </a:pPr>
            <a: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  This work was supported by Subcontract number 114820 under Raytheon Contract number NNG10HP02C, funded by the National Aeronautics and Space Administration (NASA) and by cooperative agreement number NNX08AO77A from the NASA. Any opinions, findings, conclusions, or</a:t>
            </a:r>
            <a:b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br>
            <a: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recommendations expressed in this material are those of the authors and do not necessarily reflect the views of Raytheon or the National Aeronautics and Space Administration.</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defRPr/>
            </a:pPr>
            <a:endPar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ctrTitle"/>
          </p:nvPr>
        </p:nvSpPr>
        <p:spPr/>
        <p:txBody>
          <a:bodyPr/>
          <a:lstStyle/>
          <a:p>
            <a:pPr eaLnBrk="1" hangingPunct="1"/>
            <a:r>
              <a:rPr lang="en-US" dirty="0" smtClean="0"/>
              <a:t>Questions/comments?</a:t>
            </a:r>
            <a:br>
              <a:rPr lang="en-US" dirty="0" smtClean="0"/>
            </a:br>
            <a:r>
              <a:rPr lang="en-US" dirty="0" smtClean="0"/>
              <a:t/>
            </a:r>
            <a:br>
              <a:rPr lang="en-US" dirty="0" smtClean="0"/>
            </a:br>
            <a:r>
              <a:rPr lang="en-US" dirty="0" smtClean="0"/>
              <a:t>help@hdfgroup.org</a:t>
            </a:r>
          </a:p>
        </p:txBody>
      </p:sp>
      <p:sp>
        <p:nvSpPr>
          <p:cNvPr id="33796" name="Footer Placeholder 4"/>
          <p:cNvSpPr>
            <a:spLocks noGrp="1"/>
          </p:cNvSpPr>
          <p:nvPr>
            <p:ph type="ftr" sz="quarter" idx="11"/>
          </p:nvPr>
        </p:nvSpPr>
        <p:spPr>
          <a:noFill/>
        </p:spPr>
        <p:txBody>
          <a:bodyPr/>
          <a:lstStyle/>
          <a:p>
            <a:r>
              <a:rPr lang="en-US" smtClean="0"/>
              <a:t>HDF/HDF-EOS Workshop XV</a:t>
            </a:r>
          </a:p>
        </p:txBody>
      </p:sp>
      <p:sp>
        <p:nvSpPr>
          <p:cNvPr id="33797" name="Slide Number Placeholder 5"/>
          <p:cNvSpPr>
            <a:spLocks noGrp="1"/>
          </p:cNvSpPr>
          <p:nvPr>
            <p:ph type="sldNum" sz="quarter" idx="12"/>
          </p:nvPr>
        </p:nvSpPr>
        <p:spPr>
          <a:noFill/>
        </p:spPr>
        <p:txBody>
          <a:bodyPr/>
          <a:lstStyle/>
          <a:p>
            <a:fld id="{AAA4A046-B6EF-4531-911F-87D8741EEA7C}" type="slidenum">
              <a:rPr lang="en-US" smtClean="0"/>
              <a:pPr/>
              <a:t>60</a:t>
            </a:fld>
            <a:endParaRPr lang="en-US" smtClean="0"/>
          </a:p>
        </p:txBody>
      </p:sp>
      <p:sp>
        <p:nvSpPr>
          <p:cNvPr id="33798" name="Date Placeholder 6"/>
          <p:cNvSpPr>
            <a:spLocks noGrp="1"/>
          </p:cNvSpPr>
          <p:nvPr>
            <p:ph type="dt" sz="quarter" idx="10"/>
          </p:nvPr>
        </p:nvSpPr>
        <p:spPr>
          <a:noFill/>
        </p:spPr>
        <p:txBody>
          <a:bodyPr/>
          <a:lstStyle/>
          <a:p>
            <a:r>
              <a:rPr lang="en-US" smtClean="0"/>
              <a:t>April 18, 2012</a:t>
            </a:r>
          </a:p>
        </p:txBody>
      </p:sp>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BRANCHTO" val="0"/>
</p:tagLst>
</file>

<file path=ppt/theme/theme1.xml><?xml version="1.0" encoding="utf-8"?>
<a:theme xmlns:a="http://schemas.openxmlformats.org/drawingml/2006/main" name="template2">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Presentation on product or servic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template2</Template>
  <TotalTime>26206</TotalTime>
  <Words>2979</Words>
  <Application>Microsoft Macintosh PowerPoint</Application>
  <PresentationFormat>On-screen Show (4:3)</PresentationFormat>
  <Paragraphs>668</Paragraphs>
  <Slides>60</Slides>
  <Notes>41</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template2</vt:lpstr>
      <vt:lpstr>HDF-OPeNDAP  Project Update</vt:lpstr>
      <vt:lpstr>Outline</vt:lpstr>
      <vt:lpstr>Introduction to OPeNDAP</vt:lpstr>
      <vt:lpstr>Access HDF via FTP</vt:lpstr>
      <vt:lpstr>PowerPoint Presentation</vt:lpstr>
      <vt:lpstr>Access remote data easily </vt:lpstr>
      <vt:lpstr>without worrying about data plans.</vt:lpstr>
      <vt:lpstr>Visualize remote data easily, too. </vt:lpstr>
      <vt:lpstr>HDF handler is key</vt:lpstr>
      <vt:lpstr>because if handler doesn’t follow CF</vt:lpstr>
      <vt:lpstr>If handler gives up extra bonus</vt:lpstr>
      <vt:lpstr>What’s involved in extra bonus</vt:lpstr>
      <vt:lpstr>How handler developers feel</vt:lpstr>
      <vt:lpstr>Because we care all NASA products.</vt:lpstr>
      <vt:lpstr>Developers’ Dream</vt:lpstr>
      <vt:lpstr>What if all people agreed…</vt:lpstr>
      <vt:lpstr>Lessons from handler development</vt:lpstr>
      <vt:lpstr>Outline</vt:lpstr>
      <vt:lpstr>Redesign of HDF5 handler</vt:lpstr>
      <vt:lpstr>Why did we redesign?</vt:lpstr>
      <vt:lpstr>Why did we redesign?</vt:lpstr>
      <vt:lpstr>Why did we redesign?</vt:lpstr>
      <vt:lpstr>and more… so we gave up!</vt:lpstr>
      <vt:lpstr>We rebuilt one that can scale up</vt:lpstr>
      <vt:lpstr>by modularizing the design</vt:lpstr>
      <vt:lpstr>Key updates on HDF5 handler</vt:lpstr>
      <vt:lpstr>HDF-EOS5 products supported</vt:lpstr>
      <vt:lpstr>HDF5 products supported</vt:lpstr>
      <vt:lpstr>HIRDLS Zonal Average</vt:lpstr>
      <vt:lpstr>New TES Swath</vt:lpstr>
      <vt:lpstr>MEaSUREs GSSTF</vt:lpstr>
      <vt:lpstr>Aquarius Grid (Simulation)</vt:lpstr>
      <vt:lpstr>MEaSUREs SeaWiFS DeepBlue </vt:lpstr>
      <vt:lpstr>Ozone Profile (BUV)</vt:lpstr>
      <vt:lpstr>SMAP Swath (Simulation)</vt:lpstr>
      <vt:lpstr>SMAP Swath (Simulation)</vt:lpstr>
      <vt:lpstr>No CF magic for some products</vt:lpstr>
      <vt:lpstr>It doesn’t mean handler failure</vt:lpstr>
      <vt:lpstr>MATLAB and IDL will work too.</vt:lpstr>
      <vt:lpstr>Read if you can’t see</vt:lpstr>
      <vt:lpstr>or hear from Siri?</vt:lpstr>
      <vt:lpstr>Outline</vt:lpstr>
      <vt:lpstr>HDF4 OPeNDAP handler update</vt:lpstr>
      <vt:lpstr>Key updates on HDF4 handler</vt:lpstr>
      <vt:lpstr>MODIS scale / offset correction</vt:lpstr>
      <vt:lpstr>Support for LAMAZ projection</vt:lpstr>
      <vt:lpstr>Support for SOM projection</vt:lpstr>
      <vt:lpstr>HDF-EOS2 products supported</vt:lpstr>
      <vt:lpstr>HDF4 products supported</vt:lpstr>
      <vt:lpstr>HDF4 products supported</vt:lpstr>
      <vt:lpstr> HDF4 handler limitations</vt:lpstr>
      <vt:lpstr>Other limitations</vt:lpstr>
      <vt:lpstr>Outline</vt:lpstr>
      <vt:lpstr>We’ve updated handlers</vt:lpstr>
      <vt:lpstr>GES DISC Uses Handlers</vt:lpstr>
      <vt:lpstr>Please try HDF4/HDF5 handlers</vt:lpstr>
      <vt:lpstr>and give us feedback.</vt:lpstr>
      <vt:lpstr>Thank you!</vt:lpstr>
      <vt:lpstr>Acknowledgements</vt:lpstr>
      <vt:lpstr>Questions/comments?  help@hdfgroup.org</vt:lpstr>
    </vt:vector>
  </TitlesOfParts>
  <Company>The HDF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Easy Remote Access via OPeNDAP and Webification</dc:title>
  <dc:creator>MuQun Yang;Hyo-Kyung Joe Lee</dc:creator>
  <cp:lastModifiedBy>Hyo-Kyung Lee</cp:lastModifiedBy>
  <cp:revision>801</cp:revision>
  <cp:lastPrinted>1601-01-01T00:00:00Z</cp:lastPrinted>
  <dcterms:created xsi:type="dcterms:W3CDTF">2009-10-02T21:12:46Z</dcterms:created>
  <dcterms:modified xsi:type="dcterms:W3CDTF">2012-04-18T18:40:57Z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TC010178481033</vt:lpwstr>
  </property>
</Properties>
</file>