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7"/>
  </p:notesMasterIdLst>
  <p:handoutMasterIdLst>
    <p:handoutMasterId r:id="rId38"/>
  </p:handoutMasterIdLst>
  <p:sldIdLst>
    <p:sldId id="264" r:id="rId2"/>
    <p:sldId id="257" r:id="rId3"/>
    <p:sldId id="269" r:id="rId4"/>
    <p:sldId id="301" r:id="rId5"/>
    <p:sldId id="296" r:id="rId6"/>
    <p:sldId id="295" r:id="rId7"/>
    <p:sldId id="270" r:id="rId8"/>
    <p:sldId id="286" r:id="rId9"/>
    <p:sldId id="288" r:id="rId10"/>
    <p:sldId id="297" r:id="rId11"/>
    <p:sldId id="266" r:id="rId12"/>
    <p:sldId id="271" r:id="rId13"/>
    <p:sldId id="280" r:id="rId14"/>
    <p:sldId id="281" r:id="rId15"/>
    <p:sldId id="289" r:id="rId16"/>
    <p:sldId id="302" r:id="rId17"/>
    <p:sldId id="272" r:id="rId18"/>
    <p:sldId id="290" r:id="rId19"/>
    <p:sldId id="273" r:id="rId20"/>
    <p:sldId id="298" r:id="rId21"/>
    <p:sldId id="299" r:id="rId22"/>
    <p:sldId id="283" r:id="rId23"/>
    <p:sldId id="274" r:id="rId24"/>
    <p:sldId id="276" r:id="rId25"/>
    <p:sldId id="275" r:id="rId26"/>
    <p:sldId id="277" r:id="rId27"/>
    <p:sldId id="303" r:id="rId28"/>
    <p:sldId id="304" r:id="rId29"/>
    <p:sldId id="279" r:id="rId30"/>
    <p:sldId id="282" r:id="rId31"/>
    <p:sldId id="291" r:id="rId32"/>
    <p:sldId id="292" r:id="rId33"/>
    <p:sldId id="293" r:id="rId34"/>
    <p:sldId id="294" r:id="rId35"/>
    <p:sldId id="267" r:id="rId36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FF00"/>
    <a:srgbClr val="FFFF99"/>
    <a:srgbClr val="5A6A61"/>
    <a:srgbClr val="9148C8"/>
    <a:srgbClr val="6600FF"/>
    <a:srgbClr val="009999"/>
    <a:srgbClr val="FF3300"/>
    <a:srgbClr val="FF6633"/>
    <a:srgbClr val="F8F8F8"/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 varScale="1">
        <p:scale>
          <a:sx n="67" d="100"/>
          <a:sy n="67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179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4D5FE5-BD82-4EB6-BA83-11C6022D717F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6FA91544-3D27-41F6-A445-FB28F01B9554}">
      <dgm:prSet phldrT="[Text]"/>
      <dgm:spPr/>
      <dgm:t>
        <a:bodyPr/>
        <a:lstStyle/>
        <a:p>
          <a:r>
            <a:rPr lang="en-US" dirty="0" smtClean="0"/>
            <a:t>XLST</a:t>
          </a:r>
          <a:endParaRPr lang="en-US" dirty="0"/>
        </a:p>
      </dgm:t>
    </dgm:pt>
    <dgm:pt modelId="{43AF94F1-E0C5-4A6C-9929-6AB5D43DBB5A}" type="parTrans" cxnId="{D3F9B67C-B2F7-4C21-A691-DA5F3506E8B7}">
      <dgm:prSet/>
      <dgm:spPr/>
      <dgm:t>
        <a:bodyPr/>
        <a:lstStyle/>
        <a:p>
          <a:endParaRPr lang="en-US"/>
        </a:p>
      </dgm:t>
    </dgm:pt>
    <dgm:pt modelId="{EC83601B-3A6B-45AC-B0BA-F8DECD327233}" type="sibTrans" cxnId="{D3F9B67C-B2F7-4C21-A691-DA5F3506E8B7}">
      <dgm:prSet/>
      <dgm:spPr/>
      <dgm:t>
        <a:bodyPr/>
        <a:lstStyle/>
        <a:p>
          <a:endParaRPr lang="en-US"/>
        </a:p>
      </dgm:t>
    </dgm:pt>
    <dgm:pt modelId="{26CA7590-C7A3-4CBC-AE70-D9711C319DE5}">
      <dgm:prSet phldrT="[Text]"/>
      <dgm:spPr/>
      <dgm:t>
        <a:bodyPr/>
        <a:lstStyle/>
        <a:p>
          <a:r>
            <a:rPr lang="en-US" dirty="0" smtClean="0"/>
            <a:t>xml</a:t>
          </a:r>
          <a:endParaRPr lang="en-US" dirty="0"/>
        </a:p>
      </dgm:t>
    </dgm:pt>
    <dgm:pt modelId="{AABEDB07-35EF-488A-B15B-5DC5A5318055}" type="parTrans" cxnId="{278CC19C-E0A4-4918-95C0-700C96E1B586}">
      <dgm:prSet/>
      <dgm:spPr/>
      <dgm:t>
        <a:bodyPr/>
        <a:lstStyle/>
        <a:p>
          <a:endParaRPr lang="en-US"/>
        </a:p>
      </dgm:t>
    </dgm:pt>
    <dgm:pt modelId="{5894A9AD-A45B-4205-8EAB-EE76CD292145}" type="sibTrans" cxnId="{278CC19C-E0A4-4918-95C0-700C96E1B586}">
      <dgm:prSet/>
      <dgm:spPr/>
      <dgm:t>
        <a:bodyPr/>
        <a:lstStyle/>
        <a:p>
          <a:endParaRPr lang="en-US"/>
        </a:p>
      </dgm:t>
    </dgm:pt>
    <dgm:pt modelId="{D45356F3-0B47-42E5-9A4A-D8C78939DBE5}" type="pres">
      <dgm:prSet presAssocID="{4F4D5FE5-BD82-4EB6-BA83-11C6022D717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69B7295-3DE9-41D6-B97D-64AB4E845B90}" type="pres">
      <dgm:prSet presAssocID="{6FA91544-3D27-41F6-A445-FB28F01B9554}" presName="gear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950A17-355A-4C99-A69D-64FB3DCB1EFB}" type="pres">
      <dgm:prSet presAssocID="{6FA91544-3D27-41F6-A445-FB28F01B9554}" presName="gear1srcNode" presStyleLbl="node1" presStyleIdx="0" presStyleCnt="2"/>
      <dgm:spPr/>
      <dgm:t>
        <a:bodyPr/>
        <a:lstStyle/>
        <a:p>
          <a:endParaRPr lang="en-US"/>
        </a:p>
      </dgm:t>
    </dgm:pt>
    <dgm:pt modelId="{CA52C95B-B4D0-4E6F-9C54-AC64F0F093E0}" type="pres">
      <dgm:prSet presAssocID="{6FA91544-3D27-41F6-A445-FB28F01B9554}" presName="gear1dstNode" presStyleLbl="node1" presStyleIdx="0" presStyleCnt="2"/>
      <dgm:spPr/>
      <dgm:t>
        <a:bodyPr/>
        <a:lstStyle/>
        <a:p>
          <a:endParaRPr lang="en-US"/>
        </a:p>
      </dgm:t>
    </dgm:pt>
    <dgm:pt modelId="{2A08317E-D1EA-4B48-B26B-45BE7D11C2CD}" type="pres">
      <dgm:prSet presAssocID="{26CA7590-C7A3-4CBC-AE70-D9711C319DE5}" presName="gear2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EF028A-08FC-42E0-8F8B-5FB4E3B715CE}" type="pres">
      <dgm:prSet presAssocID="{26CA7590-C7A3-4CBC-AE70-D9711C319DE5}" presName="gear2srcNode" presStyleLbl="node1" presStyleIdx="1" presStyleCnt="2"/>
      <dgm:spPr/>
      <dgm:t>
        <a:bodyPr/>
        <a:lstStyle/>
        <a:p>
          <a:endParaRPr lang="en-US"/>
        </a:p>
      </dgm:t>
    </dgm:pt>
    <dgm:pt modelId="{658A4B28-D202-49C9-AC35-5EE653924366}" type="pres">
      <dgm:prSet presAssocID="{26CA7590-C7A3-4CBC-AE70-D9711C319DE5}" presName="gear2dstNode" presStyleLbl="node1" presStyleIdx="1" presStyleCnt="2"/>
      <dgm:spPr/>
      <dgm:t>
        <a:bodyPr/>
        <a:lstStyle/>
        <a:p>
          <a:endParaRPr lang="en-US"/>
        </a:p>
      </dgm:t>
    </dgm:pt>
    <dgm:pt modelId="{D1A9EA45-C72B-499E-A44F-6AA85487B004}" type="pres">
      <dgm:prSet presAssocID="{EC83601B-3A6B-45AC-B0BA-F8DECD327233}" presName="connector1" presStyleLbl="sibTrans2D1" presStyleIdx="0" presStyleCnt="2"/>
      <dgm:spPr/>
      <dgm:t>
        <a:bodyPr/>
        <a:lstStyle/>
        <a:p>
          <a:endParaRPr lang="en-US"/>
        </a:p>
      </dgm:t>
    </dgm:pt>
    <dgm:pt modelId="{C90E2380-3695-4469-8BB9-938A77907687}" type="pres">
      <dgm:prSet presAssocID="{5894A9AD-A45B-4205-8EAB-EE76CD292145}" presName="connector2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0CA5AE26-4246-4F9B-87C9-F074C6C7740F}" type="presOf" srcId="{26CA7590-C7A3-4CBC-AE70-D9711C319DE5}" destId="{2A08317E-D1EA-4B48-B26B-45BE7D11C2CD}" srcOrd="0" destOrd="0" presId="urn:microsoft.com/office/officeart/2005/8/layout/gear1"/>
    <dgm:cxn modelId="{8D2DAE06-FE22-45F9-A8BE-6C6458A4E362}" type="presOf" srcId="{26CA7590-C7A3-4CBC-AE70-D9711C319DE5}" destId="{658A4B28-D202-49C9-AC35-5EE653924366}" srcOrd="2" destOrd="0" presId="urn:microsoft.com/office/officeart/2005/8/layout/gear1"/>
    <dgm:cxn modelId="{AF4453D6-83AC-4D49-88D2-7DD01AEBDEE9}" type="presOf" srcId="{6FA91544-3D27-41F6-A445-FB28F01B9554}" destId="{569B7295-3DE9-41D6-B97D-64AB4E845B90}" srcOrd="0" destOrd="0" presId="urn:microsoft.com/office/officeart/2005/8/layout/gear1"/>
    <dgm:cxn modelId="{9102B74C-E5B6-4721-A80E-D9C48837F5F5}" type="presOf" srcId="{4F4D5FE5-BD82-4EB6-BA83-11C6022D717F}" destId="{D45356F3-0B47-42E5-9A4A-D8C78939DBE5}" srcOrd="0" destOrd="0" presId="urn:microsoft.com/office/officeart/2005/8/layout/gear1"/>
    <dgm:cxn modelId="{D3F9B67C-B2F7-4C21-A691-DA5F3506E8B7}" srcId="{4F4D5FE5-BD82-4EB6-BA83-11C6022D717F}" destId="{6FA91544-3D27-41F6-A445-FB28F01B9554}" srcOrd="0" destOrd="0" parTransId="{43AF94F1-E0C5-4A6C-9929-6AB5D43DBB5A}" sibTransId="{EC83601B-3A6B-45AC-B0BA-F8DECD327233}"/>
    <dgm:cxn modelId="{BAA4B7A2-A877-49EE-822A-91502609E751}" type="presOf" srcId="{26CA7590-C7A3-4CBC-AE70-D9711C319DE5}" destId="{8CEF028A-08FC-42E0-8F8B-5FB4E3B715CE}" srcOrd="1" destOrd="0" presId="urn:microsoft.com/office/officeart/2005/8/layout/gear1"/>
    <dgm:cxn modelId="{BCE252DF-E152-4436-87AE-EC66F13E3BD2}" type="presOf" srcId="{6FA91544-3D27-41F6-A445-FB28F01B9554}" destId="{41950A17-355A-4C99-A69D-64FB3DCB1EFB}" srcOrd="1" destOrd="0" presId="urn:microsoft.com/office/officeart/2005/8/layout/gear1"/>
    <dgm:cxn modelId="{278CC19C-E0A4-4918-95C0-700C96E1B586}" srcId="{4F4D5FE5-BD82-4EB6-BA83-11C6022D717F}" destId="{26CA7590-C7A3-4CBC-AE70-D9711C319DE5}" srcOrd="1" destOrd="0" parTransId="{AABEDB07-35EF-488A-B15B-5DC5A5318055}" sibTransId="{5894A9AD-A45B-4205-8EAB-EE76CD292145}"/>
    <dgm:cxn modelId="{05E6D7C7-75CF-4C04-A15C-D7792CA551CB}" type="presOf" srcId="{6FA91544-3D27-41F6-A445-FB28F01B9554}" destId="{CA52C95B-B4D0-4E6F-9C54-AC64F0F093E0}" srcOrd="2" destOrd="0" presId="urn:microsoft.com/office/officeart/2005/8/layout/gear1"/>
    <dgm:cxn modelId="{A4DDA0B3-8D08-4E7F-8E62-71C14FC80FC8}" type="presOf" srcId="{5894A9AD-A45B-4205-8EAB-EE76CD292145}" destId="{C90E2380-3695-4469-8BB9-938A77907687}" srcOrd="0" destOrd="0" presId="urn:microsoft.com/office/officeart/2005/8/layout/gear1"/>
    <dgm:cxn modelId="{FE633855-CC2B-4187-B100-A284B227C6C6}" type="presOf" srcId="{EC83601B-3A6B-45AC-B0BA-F8DECD327233}" destId="{D1A9EA45-C72B-499E-A44F-6AA85487B004}" srcOrd="0" destOrd="0" presId="urn:microsoft.com/office/officeart/2005/8/layout/gear1"/>
    <dgm:cxn modelId="{7FB6F499-4D48-4604-8112-908147571B52}" type="presParOf" srcId="{D45356F3-0B47-42E5-9A4A-D8C78939DBE5}" destId="{569B7295-3DE9-41D6-B97D-64AB4E845B90}" srcOrd="0" destOrd="0" presId="urn:microsoft.com/office/officeart/2005/8/layout/gear1"/>
    <dgm:cxn modelId="{1F58B4E9-541B-46CA-A2E9-BDC4421F06EC}" type="presParOf" srcId="{D45356F3-0B47-42E5-9A4A-D8C78939DBE5}" destId="{41950A17-355A-4C99-A69D-64FB3DCB1EFB}" srcOrd="1" destOrd="0" presId="urn:microsoft.com/office/officeart/2005/8/layout/gear1"/>
    <dgm:cxn modelId="{2FBCF3BA-9F24-426E-92DE-F6C076E3D208}" type="presParOf" srcId="{D45356F3-0B47-42E5-9A4A-D8C78939DBE5}" destId="{CA52C95B-B4D0-4E6F-9C54-AC64F0F093E0}" srcOrd="2" destOrd="0" presId="urn:microsoft.com/office/officeart/2005/8/layout/gear1"/>
    <dgm:cxn modelId="{7F89C01F-7BC8-49A1-85CD-829CB0693873}" type="presParOf" srcId="{D45356F3-0B47-42E5-9A4A-D8C78939DBE5}" destId="{2A08317E-D1EA-4B48-B26B-45BE7D11C2CD}" srcOrd="3" destOrd="0" presId="urn:microsoft.com/office/officeart/2005/8/layout/gear1"/>
    <dgm:cxn modelId="{4BCE64B3-41F7-4CB1-B84D-DAEE40163FBC}" type="presParOf" srcId="{D45356F3-0B47-42E5-9A4A-D8C78939DBE5}" destId="{8CEF028A-08FC-42E0-8F8B-5FB4E3B715CE}" srcOrd="4" destOrd="0" presId="urn:microsoft.com/office/officeart/2005/8/layout/gear1"/>
    <dgm:cxn modelId="{32464243-A77A-43E3-BFFC-30D09670872E}" type="presParOf" srcId="{D45356F3-0B47-42E5-9A4A-D8C78939DBE5}" destId="{658A4B28-D202-49C9-AC35-5EE653924366}" srcOrd="5" destOrd="0" presId="urn:microsoft.com/office/officeart/2005/8/layout/gear1"/>
    <dgm:cxn modelId="{222E479B-F1CB-486A-B468-B9F151D695AF}" type="presParOf" srcId="{D45356F3-0B47-42E5-9A4A-D8C78939DBE5}" destId="{D1A9EA45-C72B-499E-A44F-6AA85487B004}" srcOrd="6" destOrd="0" presId="urn:microsoft.com/office/officeart/2005/8/layout/gear1"/>
    <dgm:cxn modelId="{C396629E-850C-4026-A20F-9234D518C880}" type="presParOf" srcId="{D45356F3-0B47-42E5-9A4A-D8C78939DBE5}" destId="{C90E2380-3695-4469-8BB9-938A77907687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9B7295-3DE9-41D6-B97D-64AB4E845B90}">
      <dsp:nvSpPr>
        <dsp:cNvPr id="0" name=""/>
        <dsp:cNvSpPr/>
      </dsp:nvSpPr>
      <dsp:spPr>
        <a:xfrm>
          <a:off x="590550" y="400049"/>
          <a:ext cx="628650" cy="62865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XLST</a:t>
          </a:r>
          <a:endParaRPr lang="en-US" sz="1000" kern="1200" dirty="0"/>
        </a:p>
      </dsp:txBody>
      <dsp:txXfrm>
        <a:off x="590550" y="400049"/>
        <a:ext cx="628650" cy="628650"/>
      </dsp:txXfrm>
    </dsp:sp>
    <dsp:sp modelId="{2A08317E-D1EA-4B48-B26B-45BE7D11C2CD}">
      <dsp:nvSpPr>
        <dsp:cNvPr id="0" name=""/>
        <dsp:cNvSpPr/>
      </dsp:nvSpPr>
      <dsp:spPr>
        <a:xfrm>
          <a:off x="224790" y="251459"/>
          <a:ext cx="457200" cy="4572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xml</a:t>
          </a:r>
          <a:endParaRPr lang="en-US" sz="1000" kern="1200" dirty="0"/>
        </a:p>
      </dsp:txBody>
      <dsp:txXfrm>
        <a:off x="224790" y="251459"/>
        <a:ext cx="457200" cy="457200"/>
      </dsp:txXfrm>
    </dsp:sp>
    <dsp:sp modelId="{D1A9EA45-C72B-499E-A44F-6AA85487B004}">
      <dsp:nvSpPr>
        <dsp:cNvPr id="0" name=""/>
        <dsp:cNvSpPr/>
      </dsp:nvSpPr>
      <dsp:spPr>
        <a:xfrm>
          <a:off x="570325" y="319350"/>
          <a:ext cx="773239" cy="773239"/>
        </a:xfrm>
        <a:prstGeom prst="circularArrow">
          <a:avLst>
            <a:gd name="adj1" fmla="val 4878"/>
            <a:gd name="adj2" fmla="val 312630"/>
            <a:gd name="adj3" fmla="val 2698433"/>
            <a:gd name="adj4" fmla="val 15983257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E2380-3695-4469-8BB9-938A77907687}">
      <dsp:nvSpPr>
        <dsp:cNvPr id="0" name=""/>
        <dsp:cNvSpPr/>
      </dsp:nvSpPr>
      <dsp:spPr>
        <a:xfrm>
          <a:off x="143820" y="163393"/>
          <a:ext cx="584644" cy="58464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6F599-4FC0-454C-B454-1D20F5637159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C1C9-6FDC-4F0B-B1B7-639BA31A9D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41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9B6E9B6-1C19-44CE-97C3-214AEE21FD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8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A0EA4E8-ABF7-46F1-93DF-A0EC9DCF6EC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Consider storage layout</a:t>
            </a:r>
            <a:r>
              <a:rPr lang="en-US" baseline="0" dirty="0" smtClean="0">
                <a:latin typeface="Arial" pitchFamily="34" charset="0"/>
              </a:rPr>
              <a:t>, smart</a:t>
            </a:r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27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7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03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987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09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592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5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2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71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89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5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microsoft.com/office/2007/relationships/media" Target="../media/media1.wav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1.wav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xcao\Desktop\webglsamples\spacerocks\spacerocks.html" TargetMode="External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305724-AF33-4D99-9EC3-3B08B3ACFFEB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1981200"/>
            <a:ext cx="7772400" cy="1524000"/>
          </a:xfrm>
        </p:spPr>
        <p:txBody>
          <a:bodyPr/>
          <a:lstStyle/>
          <a:p>
            <a:pPr eaLnBrk="1" hangingPunct="1"/>
            <a:r>
              <a:rPr lang="en-US" dirty="0"/>
              <a:t>HDF5 Tools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Updates and Discussions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43000" y="4191000"/>
            <a:ext cx="6934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>
                <a:latin typeface="Arial (Body)"/>
              </a:rPr>
              <a:t>Peter Cao</a:t>
            </a:r>
          </a:p>
          <a:p>
            <a:pPr algn="ctr" eaLnBrk="1" hangingPunct="1"/>
            <a:r>
              <a:rPr lang="en-US" dirty="0" smtClean="0">
                <a:latin typeface="Arial (Body)"/>
              </a:rPr>
              <a:t>The </a:t>
            </a:r>
            <a:r>
              <a:rPr lang="en-US" dirty="0">
                <a:latin typeface="Arial (Body)"/>
              </a:rPr>
              <a:t>HDF Group</a:t>
            </a:r>
          </a:p>
          <a:p>
            <a:pPr algn="ctr" eaLnBrk="1" hangingPunct="1"/>
            <a:r>
              <a:rPr lang="en-US" dirty="0" smtClean="0">
                <a:latin typeface="Arial (Body)"/>
              </a:rPr>
              <a:t>The 15</a:t>
            </a:r>
            <a:r>
              <a:rPr lang="en-US" baseline="30000" dirty="0" smtClean="0">
                <a:latin typeface="Arial (Body)"/>
              </a:rPr>
              <a:t>th</a:t>
            </a:r>
            <a:r>
              <a:rPr lang="en-US" dirty="0" smtClean="0">
                <a:latin typeface="Arial (Body)"/>
              </a:rPr>
              <a:t> </a:t>
            </a:r>
            <a:r>
              <a:rPr lang="en-US" dirty="0">
                <a:latin typeface="Arial (Body)"/>
              </a:rPr>
              <a:t>HDF and HDF-EOS Workshop</a:t>
            </a:r>
          </a:p>
          <a:p>
            <a:pPr algn="ctr" eaLnBrk="1" hangingPunct="1"/>
            <a:r>
              <a:rPr lang="en-US" dirty="0" smtClean="0">
                <a:latin typeface="Arial (Body)"/>
              </a:rPr>
              <a:t>April 17-19, 2012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2819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Keep </a:t>
            </a:r>
            <a:r>
              <a:rPr lang="en-US" sz="4000" dirty="0" smtClean="0">
                <a:solidFill>
                  <a:srgbClr val="C00000"/>
                </a:solidFill>
              </a:rPr>
              <a:t>YOU</a:t>
            </a:r>
            <a:r>
              <a:rPr lang="en-US" sz="3200" dirty="0" smtClean="0"/>
              <a:t> updated</a:t>
            </a:r>
          </a:p>
          <a:p>
            <a:pPr eaLnBrk="1" hangingPunct="1"/>
            <a:r>
              <a:rPr lang="en-US" sz="3200" dirty="0" smtClean="0"/>
              <a:t>Report </a:t>
            </a:r>
            <a:r>
              <a:rPr lang="en-US" sz="4000" dirty="0" smtClean="0">
                <a:solidFill>
                  <a:srgbClr val="C00000"/>
                </a:solidFill>
              </a:rPr>
              <a:t>YOUR</a:t>
            </a:r>
            <a:r>
              <a:rPr lang="en-US" sz="3200" dirty="0" smtClean="0"/>
              <a:t> feedback on the survey</a:t>
            </a:r>
          </a:p>
          <a:p>
            <a:pPr eaLnBrk="1" hangingPunct="1"/>
            <a:r>
              <a:rPr lang="en-US" sz="3200" dirty="0" smtClean="0"/>
              <a:t>Want to know </a:t>
            </a:r>
            <a:r>
              <a:rPr lang="en-US" sz="4000" dirty="0" smtClean="0">
                <a:solidFill>
                  <a:srgbClr val="C00000"/>
                </a:solidFill>
              </a:rPr>
              <a:t>YOUR</a:t>
            </a:r>
            <a:r>
              <a:rPr lang="en-US" sz="3200" dirty="0" smtClean="0"/>
              <a:t> needs and thoughts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Tools Updates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HDF Java Products Highlights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828800" y="2514600"/>
            <a:ext cx="5867400" cy="914400"/>
          </a:xfrm>
        </p:spPr>
        <p:txBody>
          <a:bodyPr/>
          <a:lstStyle/>
          <a:p>
            <a:pPr eaLnBrk="1" hangingPunct="1">
              <a:buNone/>
            </a:pPr>
            <a:r>
              <a:rPr lang="en-US" sz="3200" dirty="0"/>
              <a:t>HDF-Java </a:t>
            </a:r>
            <a:r>
              <a:rPr lang="en-US" sz="3200" dirty="0" smtClean="0"/>
              <a:t>2.8 (Dec. 2011)</a:t>
            </a:r>
          </a:p>
        </p:txBody>
      </p:sp>
    </p:spTree>
    <p:extLst>
      <p:ext uri="{BB962C8B-B14F-4D97-AF65-F5344CB8AC3E}">
        <p14:creationId xmlns:p14="http://schemas.microsoft.com/office/powerpoint/2010/main" xmlns="" val="6214449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4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HDF Java Products Highlights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371600" y="1371600"/>
            <a:ext cx="5867400" cy="838200"/>
          </a:xfrm>
        </p:spPr>
        <p:txBody>
          <a:bodyPr/>
          <a:lstStyle/>
          <a:p>
            <a:pPr lvl="1" eaLnBrk="1" hangingPunct="1">
              <a:buNone/>
            </a:pPr>
            <a:r>
              <a:rPr lang="en-US" sz="3200" dirty="0" smtClean="0"/>
              <a:t>35 </a:t>
            </a:r>
            <a:r>
              <a:rPr lang="en-US" sz="3200" dirty="0"/>
              <a:t>bug </a:t>
            </a:r>
            <a:r>
              <a:rPr lang="en-US" sz="3200" dirty="0" smtClean="0"/>
              <a:t>fixes/enhancements</a:t>
            </a:r>
          </a:p>
          <a:p>
            <a:pPr marL="457200" lvl="1" indent="0" eaLnBrk="1" hangingPunct="1">
              <a:buNone/>
            </a:pP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5600"/>
            <a:ext cx="4797425" cy="2796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14449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HDF Java Products Highlights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010400" cy="1295400"/>
          </a:xfrm>
        </p:spPr>
        <p:txBody>
          <a:bodyPr/>
          <a:lstStyle/>
          <a:p>
            <a:pPr lvl="1" eaLnBrk="1" hangingPunct="1">
              <a:buNone/>
            </a:pPr>
            <a:r>
              <a:rPr lang="en-US" sz="3200" dirty="0" smtClean="0"/>
              <a:t>All </a:t>
            </a:r>
            <a:r>
              <a:rPr lang="en-US" sz="3200" dirty="0"/>
              <a:t>major HDF5 1.8 API </a:t>
            </a:r>
            <a:r>
              <a:rPr lang="en-US" sz="3200" dirty="0" smtClean="0"/>
              <a:t>functions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305050" y="2890981"/>
            <a:ext cx="3429000" cy="3429000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14600" y="2895600"/>
            <a:ext cx="3086100" cy="2881746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Java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</a:rPr>
              <a:t>369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143250" y="4343400"/>
            <a:ext cx="1885950" cy="1771536"/>
          </a:xfrm>
          <a:prstGeom prst="ellipse">
            <a:avLst/>
          </a:prstGeom>
          <a:solidFill>
            <a:srgbClr val="0070C0">
              <a:alpha val="6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V1.8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</a:rPr>
              <a:t>169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72250" y="3833227"/>
            <a:ext cx="16113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462</a:t>
            </a:r>
          </a:p>
          <a:p>
            <a:pPr algn="ctr"/>
            <a:r>
              <a:rPr lang="en-US" dirty="0" smtClean="0"/>
              <a:t>C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33426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HDF Java Products Highlights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914400"/>
          </a:xfrm>
        </p:spPr>
        <p:txBody>
          <a:bodyPr/>
          <a:lstStyle/>
          <a:p>
            <a:pPr lvl="1" eaLnBrk="1" hangingPunct="1">
              <a:buNone/>
            </a:pPr>
            <a:r>
              <a:rPr lang="en-US" dirty="0" smtClean="0"/>
              <a:t>Unit </a:t>
            </a:r>
            <a:r>
              <a:rPr lang="en-US" dirty="0"/>
              <a:t>tests </a:t>
            </a:r>
            <a:r>
              <a:rPr lang="en-US" dirty="0" smtClean="0"/>
              <a:t>for all </a:t>
            </a:r>
            <a:r>
              <a:rPr lang="en-US" dirty="0"/>
              <a:t>major HDF5 JNI </a:t>
            </a:r>
            <a:r>
              <a:rPr lang="en-US" dirty="0" smtClean="0"/>
              <a:t>functions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364673" y="3200400"/>
            <a:ext cx="6096000" cy="1905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</a:rPr>
              <a:t>            Tested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</a:rPr>
              <a:t>              300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5936673" y="3200400"/>
            <a:ext cx="1524000" cy="1905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Untested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xmlns="" val="3278566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7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Things in the </a:t>
            </a:r>
            <a:r>
              <a:rPr lang="en-US" dirty="0" smtClean="0"/>
              <a:t>Pipeline 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447800" y="1219200"/>
            <a:ext cx="7086600" cy="3962400"/>
          </a:xfrm>
        </p:spPr>
        <p:txBody>
          <a:bodyPr/>
          <a:lstStyle/>
          <a:p>
            <a:pPr eaLnBrk="1" hangingPunct="1">
              <a:buNone/>
            </a:pPr>
            <a:r>
              <a:rPr lang="en-US" sz="3200" dirty="0" smtClean="0"/>
              <a:t>HDF-Java 2.9 (Dec. 2012)</a:t>
            </a:r>
          </a:p>
          <a:p>
            <a:pPr eaLnBrk="1" hangingPunct="1"/>
            <a:endParaRPr lang="en-US" sz="3200" dirty="0" smtClean="0"/>
          </a:p>
          <a:p>
            <a:pPr lvl="1" eaLnBrk="1" hangingPunct="1"/>
            <a:r>
              <a:rPr lang="en-US" dirty="0" smtClean="0"/>
              <a:t>Build on HDF5 1.8.10</a:t>
            </a:r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 smtClean="0"/>
              <a:t>Add </a:t>
            </a:r>
            <a:r>
              <a:rPr lang="en-US" dirty="0" err="1" smtClean="0"/>
              <a:t>Cmake</a:t>
            </a:r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Continue bug </a:t>
            </a:r>
            <a:r>
              <a:rPr lang="en-US" dirty="0" smtClean="0"/>
              <a:t>fixes/enhancements</a:t>
            </a:r>
            <a:endParaRPr lang="en-US" dirty="0"/>
          </a:p>
          <a:p>
            <a:pPr eaLnBrk="1" hangingPunct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6275890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8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Mac Issues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4924"/>
            <a:ext cx="5919818" cy="335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20610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Mac Issues</a:t>
            </a: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2133600" y="1498472"/>
            <a:ext cx="4876799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C00000"/>
                </a:solidFill>
              </a:rPr>
              <a:t>No Support for MAC OS 10.5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4953000" cy="3100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77224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10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Mac Issues</a:t>
            </a: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533401" y="964674"/>
            <a:ext cx="380357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chemeClr val="tx2"/>
                </a:solidFill>
              </a:rPr>
              <a:t>Drop 32-bit Support 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3629" y="2895600"/>
            <a:ext cx="32385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>
            <a:stCxn id="2051" idx="3"/>
          </p:cNvCxnSpPr>
          <p:nvPr/>
        </p:nvCxnSpPr>
        <p:spPr bwMode="auto">
          <a:xfrm>
            <a:off x="4363609" y="3017044"/>
            <a:ext cx="2265791" cy="1071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/>
          </a:ln>
          <a:effectLst/>
        </p:spPr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8300"/>
            <a:ext cx="3830209" cy="275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24598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219200"/>
          </a:xfrm>
        </p:spPr>
        <p:txBody>
          <a:bodyPr/>
          <a:lstStyle/>
          <a:p>
            <a:pPr eaLnBrk="1" hangingPunct="1"/>
            <a:r>
              <a:rPr lang="en-US" dirty="0"/>
              <a:t>Command-line </a:t>
            </a:r>
            <a:r>
              <a:rPr lang="en-US" dirty="0" smtClean="0"/>
              <a:t>Tools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95F2A70-42B1-489F-86F5-242576FB9CD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12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Major Improvements 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305800" cy="4343400"/>
          </a:xfrm>
        </p:spPr>
        <p:txBody>
          <a:bodyPr/>
          <a:lstStyle/>
          <a:p>
            <a:pPr eaLnBrk="1" hangingPunct="1">
              <a:buNone/>
            </a:pPr>
            <a:r>
              <a:rPr lang="en-US" sz="3200" dirty="0"/>
              <a:t>h5dump</a:t>
            </a:r>
          </a:p>
          <a:p>
            <a:pPr lvl="1" eaLnBrk="1" hangingPunct="1"/>
            <a:r>
              <a:rPr lang="en-US" sz="2400" dirty="0" smtClean="0"/>
              <a:t>Fixed “-a” option to show </a:t>
            </a:r>
            <a:r>
              <a:rPr lang="en-US" sz="2400" dirty="0"/>
              <a:t>attributes </a:t>
            </a:r>
            <a:r>
              <a:rPr lang="en-US" sz="2400" dirty="0" smtClean="0"/>
              <a:t>with name containing “/”</a:t>
            </a:r>
          </a:p>
          <a:p>
            <a:pPr lvl="2" eaLnBrk="1" hangingPunct="1"/>
            <a:r>
              <a:rPr lang="en-US" sz="2200" dirty="0"/>
              <a:t>h5dump -a "/</a:t>
            </a:r>
            <a:r>
              <a:rPr lang="en-US" sz="2200" dirty="0" err="1"/>
              <a:t>bar_none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FF0000"/>
                </a:solidFill>
              </a:rPr>
              <a:t>high</a:t>
            </a:r>
            <a:r>
              <a:rPr lang="en-US" sz="2200" dirty="0">
                <a:solidFill>
                  <a:srgbClr val="0070C0"/>
                </a:solidFill>
              </a:rPr>
              <a:t>\</a:t>
            </a:r>
            <a:r>
              <a:rPr lang="en-US" sz="2200" dirty="0">
                <a:solidFill>
                  <a:srgbClr val="FF0000"/>
                </a:solidFill>
              </a:rPr>
              <a:t>/</a:t>
            </a:r>
            <a:r>
              <a:rPr lang="en-US" sz="2200" dirty="0" smtClean="0">
                <a:solidFill>
                  <a:srgbClr val="FF0000"/>
                </a:solidFill>
              </a:rPr>
              <a:t>low</a:t>
            </a:r>
            <a:r>
              <a:rPr lang="en-US" sz="2200" dirty="0" smtClean="0"/>
              <a:t>" </a:t>
            </a:r>
            <a:r>
              <a:rPr lang="en-US" sz="2200" dirty="0"/>
              <a:t>quux.h5</a:t>
            </a:r>
            <a:endParaRPr lang="en-US" sz="2200" dirty="0" smtClean="0"/>
          </a:p>
          <a:p>
            <a:pPr lvl="1" eaLnBrk="1" hangingPunct="1"/>
            <a:endParaRPr lang="en-US" sz="2400" dirty="0"/>
          </a:p>
          <a:p>
            <a:pPr lvl="1" eaLnBrk="1" hangingPunct="1"/>
            <a:r>
              <a:rPr lang="en-US" sz="2400" dirty="0" smtClean="0"/>
              <a:t>Added support for using a </a:t>
            </a:r>
            <a:r>
              <a:rPr lang="en-US" sz="2400" dirty="0"/>
              <a:t>wildcard in the </a:t>
            </a:r>
            <a:r>
              <a:rPr lang="en-US" sz="2400" dirty="0" smtClean="0"/>
              <a:t>filename</a:t>
            </a:r>
          </a:p>
          <a:p>
            <a:pPr lvl="2" eaLnBrk="1" hangingPunct="1">
              <a:buNone/>
            </a:pPr>
            <a:r>
              <a:rPr lang="en-US" sz="1600" dirty="0" smtClean="0"/>
              <a:t>OMI-Aura_L2G-OMAEROG_2004m1001_v003-2009m0112t161650.he5</a:t>
            </a:r>
          </a:p>
          <a:p>
            <a:pPr lvl="2" eaLnBrk="1" hangingPunct="1">
              <a:buNone/>
            </a:pPr>
            <a:r>
              <a:rPr lang="en-US" sz="1600" dirty="0" smtClean="0"/>
              <a:t>OMI-Aura_L2G-OMAEROG_2004m100</a:t>
            </a:r>
            <a:r>
              <a:rPr lang="en-US" sz="1600" dirty="0" smtClean="0">
                <a:solidFill>
                  <a:srgbClr val="FF0000"/>
                </a:solidFill>
              </a:rPr>
              <a:t>7_</a:t>
            </a:r>
            <a:r>
              <a:rPr lang="en-US" sz="1600" dirty="0" smtClean="0"/>
              <a:t>v003-2009m0112t161622.he5</a:t>
            </a:r>
          </a:p>
          <a:p>
            <a:pPr lvl="2" eaLnBrk="1" hangingPunct="1">
              <a:buNone/>
            </a:pPr>
            <a:r>
              <a:rPr lang="en-US" sz="1600" dirty="0" smtClean="0"/>
              <a:t>OMI-Aura_L2G-OMAEROG_2004m1009_v003-2009m0112t161705.he5</a:t>
            </a:r>
          </a:p>
          <a:p>
            <a:pPr lvl="2" eaLnBrk="1" hangingPunct="1"/>
            <a:r>
              <a:rPr lang="en-US" sz="2200" dirty="0" smtClean="0"/>
              <a:t>h</a:t>
            </a:r>
            <a:r>
              <a:rPr lang="en-US" sz="2200" dirty="0" smtClean="0"/>
              <a:t>5dump </a:t>
            </a:r>
            <a:r>
              <a:rPr lang="en-US" sz="2200" dirty="0" smtClean="0">
                <a:solidFill>
                  <a:srgbClr val="FF0000"/>
                </a:solidFill>
              </a:rPr>
              <a:t>*7_*.he5</a:t>
            </a:r>
            <a:endParaRPr lang="en-US" sz="2200" dirty="0"/>
          </a:p>
          <a:p>
            <a:pPr lvl="1" eaLnBrk="1" hangingPunct="1"/>
            <a:endParaRPr lang="en-US" sz="2400" dirty="0"/>
          </a:p>
          <a:p>
            <a:pPr lvl="1" eaLnBrk="1" hangingPunct="1"/>
            <a:r>
              <a:rPr lang="en-US" sz="2400" dirty="0" smtClean="0"/>
              <a:t>Completed </a:t>
            </a:r>
            <a:r>
              <a:rPr lang="en-US" sz="2400" dirty="0"/>
              <a:t>a major code </a:t>
            </a:r>
            <a:r>
              <a:rPr lang="en-US" sz="2400" dirty="0" smtClean="0"/>
              <a:t>refactoring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440280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13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Major Improvements 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924800" cy="2590800"/>
          </a:xfrm>
        </p:spPr>
        <p:txBody>
          <a:bodyPr/>
          <a:lstStyle/>
          <a:p>
            <a:pPr eaLnBrk="1" hangingPunct="1">
              <a:buNone/>
            </a:pPr>
            <a:r>
              <a:rPr lang="en-US" sz="3200" dirty="0" smtClean="0"/>
              <a:t>h5repack</a:t>
            </a:r>
            <a:endParaRPr lang="en-US" sz="3200" dirty="0"/>
          </a:p>
          <a:p>
            <a:pPr lvl="1" eaLnBrk="1" hangingPunct="1"/>
            <a:r>
              <a:rPr lang="en-US" sz="2400" dirty="0" smtClean="0"/>
              <a:t>Selecting </a:t>
            </a:r>
            <a:r>
              <a:rPr lang="en-US" sz="2400" dirty="0"/>
              <a:t>data based on chunk layout</a:t>
            </a:r>
          </a:p>
          <a:p>
            <a:pPr lvl="1" eaLnBrk="1" hangingPunct="1"/>
            <a:r>
              <a:rPr lang="en-US" sz="2400" dirty="0" smtClean="0"/>
              <a:t>Better performance (hundred </a:t>
            </a:r>
            <a:r>
              <a:rPr lang="en-US" sz="2400" dirty="0"/>
              <a:t>times faster for some </a:t>
            </a:r>
            <a:r>
              <a:rPr lang="en-US" sz="2400" dirty="0" smtClean="0"/>
              <a:t>cases)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440280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14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Major Improvements </a:t>
            </a:r>
            <a:endParaRPr lang="en-US" dirty="0" smtClean="0"/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2971800"/>
          </a:xfrm>
        </p:spPr>
        <p:txBody>
          <a:bodyPr/>
          <a:lstStyle/>
          <a:p>
            <a:pPr eaLnBrk="1" hangingPunct="1">
              <a:buNone/>
            </a:pPr>
            <a:r>
              <a:rPr lang="en-US" sz="3200" dirty="0" smtClean="0"/>
              <a:t>h5diff</a:t>
            </a:r>
            <a:endParaRPr lang="en-US" sz="3200" dirty="0"/>
          </a:p>
          <a:p>
            <a:pPr lvl="1" eaLnBrk="1" hangingPunct="1"/>
            <a:r>
              <a:rPr lang="en-US" sz="2400" dirty="0" smtClean="0"/>
              <a:t>Added </a:t>
            </a:r>
            <a:r>
              <a:rPr lang="en-US" sz="3200" dirty="0">
                <a:solidFill>
                  <a:srgbClr val="FF0000"/>
                </a:solidFill>
              </a:rPr>
              <a:t>–v1 and –v2 </a:t>
            </a:r>
            <a:r>
              <a:rPr lang="en-US" sz="2400" dirty="0"/>
              <a:t>options to show different levels of </a:t>
            </a:r>
            <a:r>
              <a:rPr lang="en-US" sz="2400" dirty="0" smtClean="0"/>
              <a:t>information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r>
              <a:rPr lang="en-US" sz="2400" dirty="0" smtClean="0"/>
              <a:t>Added </a:t>
            </a:r>
            <a:r>
              <a:rPr lang="en-US" sz="2400" dirty="0"/>
              <a:t>a new flag </a:t>
            </a:r>
            <a:r>
              <a:rPr lang="en-US" sz="3200" dirty="0">
                <a:solidFill>
                  <a:srgbClr val="FF0000"/>
                </a:solidFill>
              </a:rPr>
              <a:t>--exclude-path </a:t>
            </a:r>
            <a:r>
              <a:rPr lang="en-US" sz="2400" dirty="0"/>
              <a:t>to exclude objects from comparison</a:t>
            </a:r>
          </a:p>
          <a:p>
            <a:pPr eaLnBrk="1" hangingPunct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440280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>
          <a:xfrm>
            <a:off x="990600" y="2971800"/>
            <a:ext cx="70104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Tools Challenges </a:t>
            </a:r>
          </a:p>
        </p:txBody>
      </p:sp>
    </p:spTree>
    <p:extLst>
      <p:ext uri="{BB962C8B-B14F-4D97-AF65-F5344CB8AC3E}">
        <p14:creationId xmlns:p14="http://schemas.microsoft.com/office/powerpoint/2010/main" xmlns="" val="13647497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Tools Challenges </a:t>
            </a: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1371600" y="1399309"/>
            <a:ext cx="6629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457200" lvl="1" indent="0">
              <a:buNone/>
              <a:defRPr/>
            </a:pPr>
            <a:r>
              <a:rPr lang="en-US" sz="2400" dirty="0" smtClean="0"/>
              <a:t>Comp of </a:t>
            </a:r>
            <a:r>
              <a:rPr lang="en-US" sz="2400" dirty="0" err="1" smtClean="0"/>
              <a:t>Vlen</a:t>
            </a:r>
            <a:r>
              <a:rPr lang="en-US" sz="2400" dirty="0" smtClean="0"/>
              <a:t> of Comp of ARRAY of Comp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38400"/>
            <a:ext cx="5410200" cy="371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47497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17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Tools Challenges 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371600" y="2819400"/>
            <a:ext cx="1447800" cy="1447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Simple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Design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75" name="Picture 3" descr="C:\Users\xcao\AppData\Local\Microsoft\Windows\Temporary Internet Files\Content.IE5\AEL1O9XE\MC90005619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01775"/>
            <a:ext cx="1792224" cy="179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xcao\AppData\Local\Microsoft\Windows\Temporary Internet Files\Content.IE5\P6NB655N\MC900440035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7012" y="4267200"/>
            <a:ext cx="2362200" cy="167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>
            <a:stCxn id="2" idx="6"/>
            <a:endCxn id="3075" idx="1"/>
          </p:cNvCxnSpPr>
          <p:nvPr/>
        </p:nvCxnSpPr>
        <p:spPr bwMode="auto">
          <a:xfrm flipV="1">
            <a:off x="2819400" y="2301088"/>
            <a:ext cx="1752600" cy="12422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2" idx="6"/>
            <a:endCxn id="3076" idx="1"/>
          </p:cNvCxnSpPr>
          <p:nvPr/>
        </p:nvCxnSpPr>
        <p:spPr bwMode="auto">
          <a:xfrm>
            <a:off x="2819400" y="3543300"/>
            <a:ext cx="1467612" cy="15594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6172200" y="4687220"/>
            <a:ext cx="259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US" dirty="0" smtClean="0"/>
              <a:t>External links</a:t>
            </a:r>
          </a:p>
          <a:p>
            <a:pPr lvl="1">
              <a:defRPr/>
            </a:pPr>
            <a:r>
              <a:rPr lang="en-US" dirty="0" smtClean="0"/>
              <a:t>Compact </a:t>
            </a:r>
            <a:r>
              <a:rPr lang="en-US" dirty="0"/>
              <a:t>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3182727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18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Tools Challenges </a:t>
            </a: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1175833" y="5715000"/>
            <a:ext cx="676101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dirty="0" smtClean="0"/>
              <a:t>CMMI Team</a:t>
            </a:r>
          </a:p>
        </p:txBody>
      </p:sp>
      <p:pic>
        <p:nvPicPr>
          <p:cNvPr id="2" name="Picture 2" descr="C:\Users\xcao\AppData\Local\Microsoft\Windows\Temporary Internet Files\Content.IE5\QPROBJ7T\MP91021879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400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32439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19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New Development 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8001000" cy="1981200"/>
          </a:xfrm>
        </p:spPr>
        <p:txBody>
          <a:bodyPr/>
          <a:lstStyle/>
          <a:p>
            <a:pPr>
              <a:defRPr/>
            </a:pPr>
            <a:r>
              <a:rPr lang="en-US" dirty="0"/>
              <a:t>h5edit</a:t>
            </a:r>
          </a:p>
          <a:p>
            <a:pPr lvl="1">
              <a:defRPr/>
            </a:pPr>
            <a:r>
              <a:rPr lang="en-US" dirty="0" smtClean="0"/>
              <a:t>Command-line </a:t>
            </a:r>
            <a:r>
              <a:rPr lang="en-US" dirty="0"/>
              <a:t>tool for editing an HDF5 file</a:t>
            </a:r>
          </a:p>
          <a:p>
            <a:pPr lvl="1">
              <a:defRPr/>
            </a:pPr>
            <a:r>
              <a:rPr lang="en-US" sz="2600" dirty="0"/>
              <a:t>Create or Delete Attributes </a:t>
            </a:r>
          </a:p>
        </p:txBody>
      </p:sp>
    </p:spTree>
    <p:extLst>
      <p:ext uri="{BB962C8B-B14F-4D97-AF65-F5344CB8AC3E}">
        <p14:creationId xmlns:p14="http://schemas.microsoft.com/office/powerpoint/2010/main" xmlns="" val="3059780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20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New Development 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2590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H5Ocompare </a:t>
            </a:r>
            <a:r>
              <a:rPr lang="en-US" dirty="0"/>
              <a:t>API</a:t>
            </a:r>
          </a:p>
          <a:p>
            <a:pPr lvl="1">
              <a:defRPr/>
            </a:pPr>
            <a:r>
              <a:rPr lang="en-US" sz="2600" dirty="0"/>
              <a:t>A function that compares two HDF5 objects or files</a:t>
            </a:r>
          </a:p>
          <a:p>
            <a:pPr lvl="1">
              <a:defRPr/>
            </a:pPr>
            <a:r>
              <a:rPr lang="en-US" sz="2600" dirty="0"/>
              <a:t>RFC will be out in April or May </a:t>
            </a:r>
            <a:r>
              <a:rPr lang="en-US" sz="2600" dirty="0" smtClean="0"/>
              <a:t>2012</a:t>
            </a:r>
            <a:endParaRPr lang="en-US" sz="2600" dirty="0"/>
          </a:p>
          <a:p>
            <a:pPr lvl="1">
              <a:defRPr/>
            </a:pPr>
            <a:r>
              <a:rPr lang="en-US" sz="2600" dirty="0"/>
              <a:t>An independent tool, h5compare, may follow after the API </a:t>
            </a:r>
            <a:r>
              <a:rPr lang="en-US" sz="2600" dirty="0" smtClean="0"/>
              <a:t>develop</a:t>
            </a:r>
            <a:r>
              <a:rPr lang="en-US" dirty="0" smtClean="0"/>
              <a:t>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87399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New Development 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458200" cy="1905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h5augjpss</a:t>
            </a:r>
            <a:endParaRPr lang="en-US" dirty="0"/>
          </a:p>
          <a:p>
            <a:pPr lvl="1">
              <a:defRPr/>
            </a:pPr>
            <a:r>
              <a:rPr lang="en-US" dirty="0"/>
              <a:t>a tool for modifying a JPSS product file to make it accessible by netCDF-4 based applications</a:t>
            </a:r>
          </a:p>
          <a:p>
            <a:pPr eaLnBrk="1" hangingPunct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929490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HDF5-XML Tools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852699" y="2685969"/>
            <a:ext cx="1277620" cy="5334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h5dump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92799" y="2685969"/>
            <a:ext cx="1308100" cy="5334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xh5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52899" y="2685969"/>
            <a:ext cx="1371600" cy="5334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h5x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lowchart: Document 9"/>
          <p:cNvSpPr/>
          <p:nvPr/>
        </p:nvSpPr>
        <p:spPr>
          <a:xfrm>
            <a:off x="1776498" y="3864593"/>
            <a:ext cx="1173117" cy="814345"/>
          </a:xfrm>
          <a:prstGeom prst="flowChartDocument">
            <a:avLst/>
          </a:prstGeom>
          <a:pattFill prst="dash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old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xml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3421149" y="5082420"/>
            <a:ext cx="1435100" cy="914399"/>
          </a:xfrm>
          <a:prstGeom prst="flowChartDocument">
            <a:avLst/>
          </a:prstGeom>
          <a:solidFill>
            <a:srgbClr val="FFC000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HDF5/ XML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an 11"/>
          <p:cNvSpPr/>
          <p:nvPr/>
        </p:nvSpPr>
        <p:spPr>
          <a:xfrm>
            <a:off x="3605299" y="1168747"/>
            <a:ext cx="990600" cy="723900"/>
          </a:xfrm>
          <a:prstGeom prst="can">
            <a:avLst/>
          </a:prstGeom>
          <a:solidFill>
            <a:srgbClr val="92D050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HDF5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>
            <a:stCxn id="12" idx="2"/>
            <a:endCxn id="7" idx="0"/>
          </p:cNvCxnSpPr>
          <p:nvPr/>
        </p:nvCxnSpPr>
        <p:spPr>
          <a:xfrm flipH="1">
            <a:off x="2491509" y="1530697"/>
            <a:ext cx="1113790" cy="1155272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0"/>
            <a:endCxn id="8" idx="2"/>
          </p:cNvCxnSpPr>
          <p:nvPr/>
        </p:nvCxnSpPr>
        <p:spPr>
          <a:xfrm flipV="1">
            <a:off x="4138699" y="3219369"/>
            <a:ext cx="1708150" cy="1863051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21" idx="3"/>
            <a:endCxn id="11" idx="1"/>
          </p:cNvCxnSpPr>
          <p:nvPr/>
        </p:nvCxnSpPr>
        <p:spPr>
          <a:xfrm>
            <a:off x="2949616" y="5539620"/>
            <a:ext cx="471533" cy="0"/>
          </a:xfrm>
          <a:prstGeom prst="straightConnector1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2"/>
            <a:endCxn id="21" idx="0"/>
          </p:cNvCxnSpPr>
          <p:nvPr/>
        </p:nvCxnSpPr>
        <p:spPr>
          <a:xfrm flipH="1">
            <a:off x="2301916" y="4625101"/>
            <a:ext cx="61141" cy="343019"/>
          </a:xfrm>
          <a:prstGeom prst="straightConnector1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2"/>
            <a:endCxn id="10" idx="0"/>
          </p:cNvCxnSpPr>
          <p:nvPr/>
        </p:nvCxnSpPr>
        <p:spPr>
          <a:xfrm flipH="1">
            <a:off x="2363057" y="3219369"/>
            <a:ext cx="128452" cy="645224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0"/>
            <a:endCxn id="12" idx="4"/>
          </p:cNvCxnSpPr>
          <p:nvPr/>
        </p:nvCxnSpPr>
        <p:spPr>
          <a:xfrm flipH="1" flipV="1">
            <a:off x="4595899" y="1530697"/>
            <a:ext cx="1250950" cy="1155272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9" idx="0"/>
          </p:cNvCxnSpPr>
          <p:nvPr/>
        </p:nvCxnSpPr>
        <p:spPr>
          <a:xfrm>
            <a:off x="4100599" y="1892647"/>
            <a:ext cx="38100" cy="793322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1" idx="0"/>
          </p:cNvCxnSpPr>
          <p:nvPr/>
        </p:nvCxnSpPr>
        <p:spPr>
          <a:xfrm>
            <a:off x="4138699" y="3219369"/>
            <a:ext cx="0" cy="1863051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xmlns="" val="3516405460"/>
              </p:ext>
            </p:extLst>
          </p:nvPr>
        </p:nvGraphicFramePr>
        <p:xfrm>
          <a:off x="1654216" y="4968120"/>
          <a:ext cx="129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8749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Graphic spid="21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62000" y="2514600"/>
            <a:ext cx="7772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HDFView User Survey</a:t>
            </a:r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95F2A70-42B1-489F-86F5-242576FB9CD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23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22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surveymonkey.com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67818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1904070">
            <a:off x="2291186" y="3215314"/>
            <a:ext cx="1013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FF0000"/>
                </a:solidFill>
                <a:latin typeface="Arial (Body)"/>
              </a:rPr>
              <a:t>HDFView</a:t>
            </a:r>
            <a:endParaRPr lang="en-US" sz="1400" b="1" dirty="0">
              <a:solidFill>
                <a:srgbClr val="FF0000"/>
              </a:solidFill>
              <a:latin typeface="Arial (Body)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9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5" y="990600"/>
            <a:ext cx="836295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dirty="0" smtClean="0"/>
              <a:t>Usage</a:t>
            </a:r>
          </a:p>
        </p:txBody>
      </p:sp>
    </p:spTree>
    <p:extLst>
      <p:ext uri="{BB962C8B-B14F-4D97-AF65-F5344CB8AC3E}">
        <p14:creationId xmlns:p14="http://schemas.microsoft.com/office/powerpoint/2010/main" xmlns="" val="120401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713" y="990600"/>
            <a:ext cx="7648575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dirty="0" smtClean="0"/>
              <a:t>File Types</a:t>
            </a:r>
          </a:p>
        </p:txBody>
      </p:sp>
    </p:spTree>
    <p:extLst>
      <p:ext uri="{BB962C8B-B14F-4D97-AF65-F5344CB8AC3E}">
        <p14:creationId xmlns:p14="http://schemas.microsoft.com/office/powerpoint/2010/main" xmlns="" val="26730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smtClean="0"/>
              <a:t>Easy Installation</a:t>
            </a:r>
            <a:endParaRPr lang="en-US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371600"/>
            <a:ext cx="573405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730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dirty="0" smtClean="0"/>
              <a:t>Easy-use GUI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19200"/>
            <a:ext cx="5219700" cy="509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730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A78B-0BBB-47B9-88DA-E5C0BFDE8D2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7927" y="1066799"/>
            <a:ext cx="852297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</a:rPr>
              <a:t>Over 70% users who responded to the survey think the following are important:</a:t>
            </a:r>
          </a:p>
          <a:p>
            <a:pPr lvl="1"/>
            <a:endParaRPr lang="en-US" sz="2800" dirty="0" smtClean="0">
              <a:latin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</a:rPr>
              <a:t>Improve </a:t>
            </a:r>
            <a:r>
              <a:rPr lang="en-US" sz="2800" dirty="0">
                <a:latin typeface="Arial" pitchFamily="34" charset="0"/>
              </a:rPr>
              <a:t>GUI </a:t>
            </a:r>
            <a:r>
              <a:rPr lang="en-US" sz="2800" dirty="0" smtClean="0">
                <a:latin typeface="Arial" pitchFamily="34" charset="0"/>
              </a:rPr>
              <a:t>interface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800" dirty="0">
              <a:latin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</a:rPr>
              <a:t>Find objects by </a:t>
            </a:r>
            <a:r>
              <a:rPr lang="en-US" sz="2800" dirty="0" smtClean="0">
                <a:latin typeface="Arial" pitchFamily="34" charset="0"/>
              </a:rPr>
              <a:t>name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800" dirty="0">
              <a:latin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</a:rPr>
              <a:t>Search objects by </a:t>
            </a:r>
            <a:r>
              <a:rPr lang="en-US" sz="2800" dirty="0" smtClean="0">
                <a:latin typeface="Arial" pitchFamily="34" charset="0"/>
              </a:rPr>
              <a:t>attributes (name or value)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800" dirty="0">
              <a:latin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</a:rPr>
              <a:t>Search and query data </a:t>
            </a:r>
            <a:r>
              <a:rPr lang="en-US" sz="2800" dirty="0" smtClean="0">
                <a:latin typeface="Arial" pitchFamily="34" charset="0"/>
              </a:rPr>
              <a:t>content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800" dirty="0">
              <a:latin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</a:rPr>
              <a:t>View datasets larger than machine </a:t>
            </a:r>
            <a:r>
              <a:rPr lang="en-US" sz="2800" dirty="0" smtClean="0">
                <a:latin typeface="Arial" pitchFamily="34" charset="0"/>
              </a:rPr>
              <a:t>memory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dirty="0" smtClean="0"/>
              <a:t>Wishful Things</a:t>
            </a:r>
          </a:p>
        </p:txBody>
      </p:sp>
    </p:spTree>
    <p:extLst>
      <p:ext uri="{BB962C8B-B14F-4D97-AF65-F5344CB8AC3E}">
        <p14:creationId xmlns:p14="http://schemas.microsoft.com/office/powerpoint/2010/main" xmlns="" val="15804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95F2A70-42B1-489F-86F5-242576FB9CD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30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32" name="Picture 8" descr="C:\Users\xcao\AppData\Local\Microsoft\Windows\Temporary Internet Files\Content.IE5\SU27X9BM\MP900444868[1].jpg"/>
          <p:cNvPicPr>
            <a:picLocks noChangeAspect="1" noChangeArrowheads="1"/>
          </p:cNvPicPr>
          <p:nvPr/>
        </p:nvPicPr>
        <p:blipFill rotWithShape="1">
          <a:blip r:embed="rId2" cstate="print"/>
          <a:srcRect l="-1455" t="9707" r="1455" b="10881"/>
          <a:stretch/>
        </p:blipFill>
        <p:spPr bwMode="auto">
          <a:xfrm>
            <a:off x="2133600" y="1035330"/>
            <a:ext cx="5486400" cy="5386648"/>
          </a:xfrm>
          <a:prstGeom prst="rect">
            <a:avLst/>
          </a:prstGeom>
          <a:noFill/>
        </p:spPr>
      </p:pic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228599" y="2762250"/>
            <a:ext cx="1724025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sz="2400" dirty="0" smtClean="0"/>
              <a:t>Your Thoughts</a:t>
            </a:r>
          </a:p>
        </p:txBody>
      </p:sp>
    </p:spTree>
    <p:extLst>
      <p:ext uri="{BB962C8B-B14F-4D97-AF65-F5344CB8AC3E}">
        <p14:creationId xmlns:p14="http://schemas.microsoft.com/office/powerpoint/2010/main" xmlns="" val="93122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Wishful Thought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544893" cy="466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 rot="21029736">
            <a:off x="4267200" y="2415570"/>
            <a:ext cx="3400290" cy="1569660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Arial" pitchFamily="34" charset="0"/>
              </a:rPr>
              <a:t>HDF5</a:t>
            </a:r>
            <a:endParaRPr lang="en-US" sz="9600" b="1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5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7"/>
          <p:cNvCxnSpPr>
            <a:stCxn id="1026" idx="2"/>
            <a:endCxn id="1028" idx="1"/>
          </p:cNvCxnSpPr>
          <p:nvPr/>
        </p:nvCxnSpPr>
        <p:spPr bwMode="auto">
          <a:xfrm rot="16200000" flipH="1">
            <a:off x="4483815" y="2851909"/>
            <a:ext cx="457143" cy="83820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Elbow Connector 9"/>
          <p:cNvCxnSpPr>
            <a:stCxn id="1026" idx="2"/>
            <a:endCxn id="1031" idx="1"/>
          </p:cNvCxnSpPr>
          <p:nvPr/>
        </p:nvCxnSpPr>
        <p:spPr bwMode="auto">
          <a:xfrm rot="16200000" flipH="1">
            <a:off x="3941122" y="3394602"/>
            <a:ext cx="1536017" cy="83168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Elbow Connector 11"/>
          <p:cNvCxnSpPr>
            <a:stCxn id="1026" idx="2"/>
            <a:endCxn id="1029" idx="1"/>
          </p:cNvCxnSpPr>
          <p:nvPr/>
        </p:nvCxnSpPr>
        <p:spPr bwMode="auto">
          <a:xfrm rot="16200000" flipH="1">
            <a:off x="3523126" y="3812598"/>
            <a:ext cx="2499000" cy="95868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Wishful Thought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26" name="Picture 2" descr="C:\Users\xcao\AppData\Local\Microsoft\Windows\Temporary Internet Files\Content.IE5\QPROBJ7T\MC90043263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5086" y="1366038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xcao\AppData\Local\Microsoft\Windows\Temporary Internet Files\Content.IE5\AEL1O9XE\MC900441491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1486" y="3042438"/>
            <a:ext cx="914286" cy="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xcao\AppData\Local\Microsoft\Windows\Temporary Internet Files\Content.IE5\QPROBJ7T\MC900431504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974" y="4114800"/>
            <a:ext cx="927310" cy="92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5227919" y="5160438"/>
            <a:ext cx="799842" cy="7620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 descr="C:\Users\xcao\AppData\Local\Microsoft\Windows\Temporary Internet Files\Content.IE5\P6NB655N\MC900432653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1966" y="5235810"/>
            <a:ext cx="611256" cy="61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49637" y="1055159"/>
            <a:ext cx="2639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 Favorite Things</a:t>
            </a:r>
            <a:endParaRPr lang="en-US" dirty="0"/>
          </a:p>
        </p:txBody>
      </p:sp>
      <p:pic>
        <p:nvPicPr>
          <p:cNvPr id="1040" name="MS900431068[1]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962120" y="31947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861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10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7"/>
          <p:cNvCxnSpPr>
            <a:stCxn id="1026" idx="2"/>
            <a:endCxn id="1028" idx="1"/>
          </p:cNvCxnSpPr>
          <p:nvPr/>
        </p:nvCxnSpPr>
        <p:spPr bwMode="auto">
          <a:xfrm rot="16200000" flipH="1">
            <a:off x="1526586" y="2914638"/>
            <a:ext cx="457143" cy="83820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Elbow Connector 9"/>
          <p:cNvCxnSpPr>
            <a:stCxn id="1026" idx="2"/>
            <a:endCxn id="1031" idx="1"/>
          </p:cNvCxnSpPr>
          <p:nvPr/>
        </p:nvCxnSpPr>
        <p:spPr bwMode="auto">
          <a:xfrm rot="16200000" flipH="1">
            <a:off x="1018926" y="3422298"/>
            <a:ext cx="1472463" cy="83820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Elbow Connector 11"/>
          <p:cNvCxnSpPr>
            <a:stCxn id="1026" idx="2"/>
            <a:endCxn id="1029" idx="1"/>
          </p:cNvCxnSpPr>
          <p:nvPr/>
        </p:nvCxnSpPr>
        <p:spPr bwMode="auto">
          <a:xfrm rot="16200000" flipH="1">
            <a:off x="531466" y="3909757"/>
            <a:ext cx="2609008" cy="99982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1412257" y="4113975"/>
            <a:ext cx="2133600" cy="8382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Wishful Thought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026" name="Picture 2" descr="C:\Users\xcao\AppData\Local\Microsoft\Windows\Temporary Internet Files\Content.IE5\QPROBJ7T\MC900432636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857" y="1428767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xcao\AppData\Local\Microsoft\Windows\Temporary Internet Files\Content.IE5\AEL1O9XE\MC90044149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4257" y="3105167"/>
            <a:ext cx="914286" cy="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xcao\AppData\Local\Microsoft\Windows\Temporary Internet Files\Content.IE5\QPROBJ7T\MC900431504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4257" y="4113975"/>
            <a:ext cx="927310" cy="92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2301725" y="5333175"/>
            <a:ext cx="799842" cy="7620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 descr="C:\Users\xcao\AppData\Local\Microsoft\Windows\Temporary Internet Files\Content.IE5\P6NB655N\MC90043265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5884" y="5408547"/>
            <a:ext cx="611256" cy="61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2408" y="1055051"/>
            <a:ext cx="2639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 Favorite Things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0468" y="1055051"/>
            <a:ext cx="4828369" cy="5197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31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Elbow Connector 11"/>
          <p:cNvCxnSpPr>
            <a:stCxn id="1026" idx="2"/>
            <a:endCxn id="1029" idx="1"/>
          </p:cNvCxnSpPr>
          <p:nvPr/>
        </p:nvCxnSpPr>
        <p:spPr bwMode="auto">
          <a:xfrm rot="16200000" flipH="1">
            <a:off x="3614660" y="3919628"/>
            <a:ext cx="2609008" cy="99982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 19">
            <a:hlinkClick r:id="rId3" action="ppaction://hlinkfile">
              <a:snd r:embed="rId2" name="bomb.wav"/>
            </a:hlinkClick>
          </p:cNvPr>
          <p:cNvSpPr/>
          <p:nvPr/>
        </p:nvSpPr>
        <p:spPr bwMode="auto">
          <a:xfrm>
            <a:off x="4516119" y="5318108"/>
            <a:ext cx="2133600" cy="8382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Elbow Connector 7"/>
          <p:cNvCxnSpPr>
            <a:stCxn id="1026" idx="2"/>
            <a:endCxn id="1028" idx="1"/>
          </p:cNvCxnSpPr>
          <p:nvPr/>
        </p:nvCxnSpPr>
        <p:spPr bwMode="auto">
          <a:xfrm rot="16200000" flipH="1">
            <a:off x="4609780" y="2924509"/>
            <a:ext cx="457143" cy="83820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Elbow Connector 9"/>
          <p:cNvCxnSpPr>
            <a:stCxn id="1026" idx="2"/>
            <a:endCxn id="1031" idx="1"/>
          </p:cNvCxnSpPr>
          <p:nvPr/>
        </p:nvCxnSpPr>
        <p:spPr bwMode="auto">
          <a:xfrm rot="16200000" flipH="1">
            <a:off x="4102120" y="3432169"/>
            <a:ext cx="1472463" cy="83820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Wishful Thought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EAFBD-F6C1-4BBC-BE16-6ABDE0D892EA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026" name="Picture 2" descr="C:\Users\xcao\AppData\Local\Microsoft\Windows\Temporary Internet Files\Content.IE5\QPROBJ7T\MC900432636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051" y="1438638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xcao\AppData\Local\Microsoft\Windows\Temporary Internet Files\Content.IE5\AEL1O9XE\MC900441491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451" y="3115038"/>
            <a:ext cx="914286" cy="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xcao\AppData\Local\Microsoft\Windows\Temporary Internet Files\Content.IE5\QPROBJ7T\MC900431504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451" y="4123846"/>
            <a:ext cx="927310" cy="92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5384919" y="5343046"/>
            <a:ext cx="799842" cy="7620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 descr="C:\Users\xcao\AppData\Local\Microsoft\Windows\Temporary Internet Files\Content.IE5\P6NB655N\MC900432653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9078" y="5418418"/>
            <a:ext cx="611256" cy="61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99402" y="1142999"/>
            <a:ext cx="2639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 Favorite Things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37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This </a:t>
            </a:r>
            <a:r>
              <a:rPr lang="en-US" sz="2800" dirty="0"/>
              <a:t>work was supported by Subcontract </a:t>
            </a:r>
            <a:r>
              <a:rPr lang="en-US" sz="2800" dirty="0" smtClean="0"/>
              <a:t>number 114820 </a:t>
            </a:r>
            <a:r>
              <a:rPr lang="en-US" sz="2800" dirty="0"/>
              <a:t>under </a:t>
            </a:r>
            <a:r>
              <a:rPr lang="en-US" sz="2800" dirty="0" smtClean="0"/>
              <a:t>Raytheon</a:t>
            </a:r>
            <a:r>
              <a:rPr lang="en-US" sz="2800" dirty="0"/>
              <a:t> </a:t>
            </a:r>
            <a:r>
              <a:rPr lang="en-US" sz="2800" dirty="0" smtClean="0"/>
              <a:t>Contract </a:t>
            </a:r>
            <a:r>
              <a:rPr lang="en-US" sz="2800" dirty="0"/>
              <a:t>number NNG10HP02C, funded by the National Aeronautics </a:t>
            </a:r>
            <a:r>
              <a:rPr lang="en-US" sz="2800" dirty="0" smtClean="0"/>
              <a:t>and</a:t>
            </a:r>
            <a:r>
              <a:rPr lang="en-US" sz="2800" dirty="0"/>
              <a:t> </a:t>
            </a:r>
            <a:r>
              <a:rPr lang="en-US" sz="2800" dirty="0" smtClean="0"/>
              <a:t>Space </a:t>
            </a:r>
            <a:r>
              <a:rPr lang="en-US" sz="2800" dirty="0"/>
              <a:t>Administration (NASA) and </a:t>
            </a:r>
            <a:r>
              <a:rPr lang="en-US" sz="2800" dirty="0" smtClean="0"/>
              <a:t>by cooperative </a:t>
            </a:r>
            <a:r>
              <a:rPr lang="en-US" sz="2800" dirty="0"/>
              <a:t>agreement </a:t>
            </a:r>
            <a:r>
              <a:rPr lang="en-US" sz="2800" dirty="0" smtClean="0"/>
              <a:t>number</a:t>
            </a:r>
            <a:r>
              <a:rPr lang="en-US" sz="2800" dirty="0"/>
              <a:t> </a:t>
            </a:r>
            <a:r>
              <a:rPr lang="en-US" sz="2800" dirty="0" smtClean="0"/>
              <a:t>NNX08AO77A </a:t>
            </a:r>
            <a:r>
              <a:rPr lang="en-US" sz="2800" dirty="0"/>
              <a:t>from the NASA. </a:t>
            </a:r>
            <a:r>
              <a:rPr lang="en-US" sz="2800" dirty="0" smtClean="0"/>
              <a:t> Any </a:t>
            </a:r>
            <a:r>
              <a:rPr lang="en-US" sz="2800" dirty="0"/>
              <a:t>opinions, findings, conclusions, or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recommendations expressed in this material are those of the </a:t>
            </a:r>
            <a:r>
              <a:rPr lang="en-US" sz="2800" dirty="0" smtClean="0"/>
              <a:t>authors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do not necessarily reflect the views of Raytheon or the </a:t>
            </a:r>
            <a:r>
              <a:rPr lang="en-US" sz="2800" dirty="0" smtClean="0"/>
              <a:t>National</a:t>
            </a:r>
            <a:r>
              <a:rPr lang="en-US" sz="2800" dirty="0"/>
              <a:t> </a:t>
            </a:r>
            <a:r>
              <a:rPr lang="en-US" sz="2800" dirty="0" smtClean="0"/>
              <a:t>Aeronautics </a:t>
            </a:r>
            <a:r>
              <a:rPr lang="en-US" sz="2800" dirty="0"/>
              <a:t>and Space Administration.</a:t>
            </a:r>
            <a:endParaRPr lang="en-US" sz="2800" dirty="0" smtClean="0"/>
          </a:p>
          <a:p>
            <a:pPr marL="0" indent="0" eaLnBrk="1" hangingPunct="1"/>
            <a:endParaRPr lang="en-US" sz="2800" dirty="0" smtClean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4322CFB-96F8-43EA-B7E7-B169CE2D741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2100</TotalTime>
  <Words>787</Words>
  <Application>Microsoft Office PowerPoint</Application>
  <PresentationFormat>On-screen Show (4:3)</PresentationFormat>
  <Paragraphs>250</Paragraphs>
  <Slides>35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template2</vt:lpstr>
      <vt:lpstr>HDF5 Tools  Updates and Discussions</vt:lpstr>
      <vt:lpstr>Tools Updates</vt:lpstr>
      <vt:lpstr>HDF Java Products Highlights</vt:lpstr>
      <vt:lpstr>HDF Java Products Highlights</vt:lpstr>
      <vt:lpstr>HDF Java Products Highlights</vt:lpstr>
      <vt:lpstr>HDF Java Products Highlights</vt:lpstr>
      <vt:lpstr>Things in the Pipeline </vt:lpstr>
      <vt:lpstr>Mac Issues</vt:lpstr>
      <vt:lpstr>Mac Issues</vt:lpstr>
      <vt:lpstr>Mac Issues</vt:lpstr>
      <vt:lpstr>Command-line Tools</vt:lpstr>
      <vt:lpstr>Major Improvements </vt:lpstr>
      <vt:lpstr>Major Improvements </vt:lpstr>
      <vt:lpstr>Major Improvements </vt:lpstr>
      <vt:lpstr>Tools Challenges </vt:lpstr>
      <vt:lpstr>Tools Challenges </vt:lpstr>
      <vt:lpstr>Tools Challenges </vt:lpstr>
      <vt:lpstr>Tools Challenges </vt:lpstr>
      <vt:lpstr>New Development </vt:lpstr>
      <vt:lpstr>New Development </vt:lpstr>
      <vt:lpstr>New Development </vt:lpstr>
      <vt:lpstr>HDF5-XML Tools</vt:lpstr>
      <vt:lpstr>HDFView User Survey</vt:lpstr>
      <vt:lpstr>surveymonkey.com</vt:lpstr>
      <vt:lpstr>Slide 25</vt:lpstr>
      <vt:lpstr>Slide 26</vt:lpstr>
      <vt:lpstr>Slide 27</vt:lpstr>
      <vt:lpstr>Slide 28</vt:lpstr>
      <vt:lpstr>Slide 29</vt:lpstr>
      <vt:lpstr>Slide 30</vt:lpstr>
      <vt:lpstr>A Wishful Thought</vt:lpstr>
      <vt:lpstr>A Wishful Thought</vt:lpstr>
      <vt:lpstr>A Wishful Thought</vt:lpstr>
      <vt:lpstr>A Wishful Thought</vt:lpstr>
      <vt:lpstr>Acknowledgements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Sellidng a Product or Service</dc:title>
  <dc:creator>csingh3</dc:creator>
  <cp:lastModifiedBy>xcao</cp:lastModifiedBy>
  <cp:revision>71</cp:revision>
  <cp:lastPrinted>1601-01-01T00:00:00Z</cp:lastPrinted>
  <dcterms:created xsi:type="dcterms:W3CDTF">2009-10-02T21:12:46Z</dcterms:created>
  <dcterms:modified xsi:type="dcterms:W3CDTF">2012-04-18T17:32:38Z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