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78" r:id="rId3"/>
    <p:sldId id="268" r:id="rId4"/>
    <p:sldId id="269" r:id="rId5"/>
    <p:sldId id="276" r:id="rId6"/>
    <p:sldId id="261" r:id="rId7"/>
    <p:sldId id="281" r:id="rId8"/>
    <p:sldId id="282" r:id="rId9"/>
    <p:sldId id="272" r:id="rId10"/>
    <p:sldId id="264" r:id="rId11"/>
    <p:sldId id="271" r:id="rId12"/>
    <p:sldId id="263" r:id="rId13"/>
    <p:sldId id="275" r:id="rId14"/>
    <p:sldId id="279" r:id="rId15"/>
    <p:sldId id="280" r:id="rId16"/>
    <p:sldId id="267" r:id="rId17"/>
    <p:sldId id="283" r:id="rId18"/>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FD178"/>
    <a:srgbClr val="99CC00"/>
    <a:srgbClr val="003366"/>
    <a:srgbClr val="000A68"/>
    <a:srgbClr val="2B2B75"/>
    <a:srgbClr val="00004A"/>
    <a:srgbClr val="0F70F8"/>
    <a:srgbClr val="C7DC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autoAdjust="0"/>
    <p:restoredTop sz="82994" autoAdjust="0"/>
  </p:normalViewPr>
  <p:slideViewPr>
    <p:cSldViewPr showGuides="1">
      <p:cViewPr varScale="1">
        <p:scale>
          <a:sx n="73" d="100"/>
          <a:sy n="73" d="100"/>
        </p:scale>
        <p:origin x="-1704" y="-72"/>
      </p:cViewPr>
      <p:guideLst>
        <p:guide orient="horz" pos="672"/>
        <p:guide pos="3840"/>
      </p:guideLst>
    </p:cSldViewPr>
  </p:slideViewPr>
  <p:outlineViewPr>
    <p:cViewPr>
      <p:scale>
        <a:sx n="33" d="100"/>
        <a:sy n="33" d="100"/>
      </p:scale>
      <p:origin x="42" y="442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9" d="100"/>
          <a:sy n="99" d="100"/>
        </p:scale>
        <p:origin x="-351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5123"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5"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5127"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2A1293BF-794C-224B-82A4-164C0C08A1B4}" type="slidenum">
              <a:rPr lang="en-US"/>
              <a:pPr/>
              <a:t>‹#›</a:t>
            </a:fld>
            <a:endParaRPr lang="en-US"/>
          </a:p>
        </p:txBody>
      </p:sp>
    </p:spTree>
    <p:extLst>
      <p:ext uri="{BB962C8B-B14F-4D97-AF65-F5344CB8AC3E}">
        <p14:creationId xmlns:p14="http://schemas.microsoft.com/office/powerpoint/2010/main" val="3169759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8652428" indent="-38186541">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65887" eaLnBrk="0" fontAlgn="base" hangingPunct="0">
              <a:spcBef>
                <a:spcPct val="0"/>
              </a:spcBef>
              <a:spcAft>
                <a:spcPct val="0"/>
              </a:spcAft>
              <a:defRPr sz="2400">
                <a:solidFill>
                  <a:schemeClr val="tx1"/>
                </a:solidFill>
                <a:latin typeface="Times" charset="0"/>
                <a:ea typeface="ＭＳ Ｐゴシック" charset="0"/>
              </a:defRPr>
            </a:lvl6pPr>
            <a:lvl7pPr marL="931774" eaLnBrk="0" fontAlgn="base" hangingPunct="0">
              <a:spcBef>
                <a:spcPct val="0"/>
              </a:spcBef>
              <a:spcAft>
                <a:spcPct val="0"/>
              </a:spcAft>
              <a:defRPr sz="2400">
                <a:solidFill>
                  <a:schemeClr val="tx1"/>
                </a:solidFill>
                <a:latin typeface="Times" charset="0"/>
                <a:ea typeface="ＭＳ Ｐゴシック" charset="0"/>
              </a:defRPr>
            </a:lvl7pPr>
            <a:lvl8pPr marL="1397660" eaLnBrk="0" fontAlgn="base" hangingPunct="0">
              <a:spcBef>
                <a:spcPct val="0"/>
              </a:spcBef>
              <a:spcAft>
                <a:spcPct val="0"/>
              </a:spcAft>
              <a:defRPr sz="2400">
                <a:solidFill>
                  <a:schemeClr val="tx1"/>
                </a:solidFill>
                <a:latin typeface="Times" charset="0"/>
                <a:ea typeface="ＭＳ Ｐゴシック" charset="0"/>
              </a:defRPr>
            </a:lvl8pPr>
            <a:lvl9pPr marL="1863547" eaLnBrk="0" fontAlgn="base" hangingPunct="0">
              <a:spcBef>
                <a:spcPct val="0"/>
              </a:spcBef>
              <a:spcAft>
                <a:spcPct val="0"/>
              </a:spcAft>
              <a:defRPr sz="2400">
                <a:solidFill>
                  <a:schemeClr val="tx1"/>
                </a:solidFill>
                <a:latin typeface="Times" charset="0"/>
                <a:ea typeface="ＭＳ Ｐゴシック" charset="0"/>
              </a:defRPr>
            </a:lvl9pPr>
          </a:lstStyle>
          <a:p>
            <a:fld id="{DCF81837-3B3D-6B41-A4DB-0E0B56C6CBF4}"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smtClean="0"/>
              <a:t>Abstract:</a:t>
            </a:r>
          </a:p>
          <a:p>
            <a:pPr eaLnBrk="1" hangingPunct="1"/>
            <a:r>
              <a:rPr lang="en-US" dirty="0" smtClean="0"/>
              <a:t>The National Snow and Ice Data Center has been distributing products in HDF since 1997 and thus has a long history of providing support to users in the form of documentation, FAQs, tools and direct responses to user queries. Our presentation will highlight the HDF design features our various data products that are in HDF, specifically the structures, linkages between data fields, metadata, and conformance to conventions and standards. We will discuss the tools and other support that we provide and then offer suggestions for the design of future data products, in particular those coming from the Decadal Survey missions. </a:t>
            </a:r>
          </a:p>
          <a:p>
            <a:pPr eaLnBrk="1" hangingPunct="1"/>
            <a:r>
              <a:rPr lang="en-US" dirty="0" smtClean="0"/>
              <a:t>1. HDF4 or HDF5 </a:t>
            </a:r>
            <a:br>
              <a:rPr lang="en-US" dirty="0" smtClean="0"/>
            </a:br>
            <a:r>
              <a:rPr lang="en-US" dirty="0" smtClean="0"/>
              <a:t>2. HDF or HDF-EOS </a:t>
            </a:r>
            <a:br>
              <a:rPr lang="en-US" dirty="0" smtClean="0"/>
            </a:br>
            <a:r>
              <a:rPr lang="en-US" dirty="0" smtClean="0"/>
              <a:t>3. netCDF4 compliant (uses HDF5) </a:t>
            </a:r>
            <a:br>
              <a:rPr lang="en-US" dirty="0" smtClean="0"/>
            </a:br>
            <a:r>
              <a:rPr lang="en-US" dirty="0" smtClean="0"/>
              <a:t>4. what's coming:  SMAP (official), ICESat-2 (anticipated) </a:t>
            </a:r>
            <a:br>
              <a:rPr lang="en-US" dirty="0" smtClean="0"/>
            </a:br>
            <a:r>
              <a:rPr lang="en-US" dirty="0" smtClean="0"/>
              <a:t>5. datasets where HDF (netCDF4) is a distribution format option </a:t>
            </a:r>
            <a:br>
              <a:rPr lang="en-US" dirty="0" smtClean="0"/>
            </a:br>
            <a:r>
              <a:rPr lang="en-US" dirty="0" smtClean="0"/>
              <a:t>6. have associated tools </a:t>
            </a:r>
            <a:br>
              <a:rPr lang="en-US" dirty="0" smtClean="0"/>
            </a:br>
            <a:r>
              <a:rPr lang="en-US" dirty="0" smtClean="0"/>
              <a:t>7. something indicating usage/popularity </a:t>
            </a:r>
            <a:endParaRPr lang="en-US" dirty="0">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D16063CE-ACBF-4047-8E8B-187449EBE6EF}" type="slidenum">
              <a:rPr lang="en-US"/>
              <a:pPr/>
              <a:t>2</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a:latin typeface="Times" pitchFamily="-112" charset="0"/>
              </a:rPr>
              <a:t>Images:</a:t>
            </a:r>
          </a:p>
          <a:p>
            <a:pPr eaLnBrk="1" hangingPunct="1"/>
            <a:endParaRPr lang="en-US">
              <a:latin typeface="Times" pitchFamily="-112" charset="0"/>
            </a:endParaRPr>
          </a:p>
          <a:p>
            <a:pPr eaLnBrk="1" hangingPunct="1"/>
            <a:r>
              <a:rPr lang="en-US">
                <a:latin typeface="Times" pitchFamily="-112" charset="0"/>
              </a:rPr>
              <a:t>Top left: Near Real-Time SSM/I EASE-Grid Daily Global Ice Concentration and Snow Extent, 3 February 2008</a:t>
            </a:r>
          </a:p>
          <a:p>
            <a:pPr eaLnBrk="1" hangingPunct="1"/>
            <a:r>
              <a:rPr lang="en-US">
                <a:latin typeface="Times" pitchFamily="-112" charset="0"/>
              </a:rPr>
              <a:t>Top right: Pancake ice seen off the bow of the research vessel Aurora Australis, in the Southern Ocean near Antarctica. Photo courtesy Ted Scambos.</a:t>
            </a:r>
          </a:p>
          <a:p>
            <a:pPr eaLnBrk="1" hangingPunct="1"/>
            <a:r>
              <a:rPr lang="en-US">
                <a:latin typeface="Times" pitchFamily="-112" charset="0"/>
              </a:rPr>
              <a:t>Bottom right: Data from the Sea Ice Index, shown on Google Earth and distributed from our Web site in the form of a Quick Time movie. The left image is an animated time series of sea ice extent from 1979 to 2006; the static image on the right compares the extent in 2007.</a:t>
            </a:r>
          </a:p>
          <a:p>
            <a:pPr eaLnBrk="1" hangingPunct="1"/>
            <a:r>
              <a:rPr lang="en-US">
                <a:latin typeface="Times" pitchFamily="-112" charset="0"/>
              </a:rPr>
              <a:t>Bottom left: Global Monthly SWE Climatology Browse, from http://nsidc.org/data/nsidc-0271.html</a:t>
            </a:r>
          </a:p>
          <a:p>
            <a:pPr eaLnBrk="1" hangingPunct="1"/>
            <a:r>
              <a:rPr lang="en-US">
                <a:latin typeface="Times" pitchFamily="-112" charset="0"/>
              </a:rPr>
              <a:t>Center: A section of the online data set documentation from Sea Ice Charts of the Russian Arctic in Gridded Format, 1933-2006 (http://nsidc.org/data/g02176.html).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L1A data is in plain HDF4</a:t>
            </a:r>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3</a:t>
            </a:fld>
            <a:endParaRPr lang="en-US"/>
          </a:p>
        </p:txBody>
      </p:sp>
    </p:spTree>
    <p:extLst>
      <p:ext uri="{BB962C8B-B14F-4D97-AF65-F5344CB8AC3E}">
        <p14:creationId xmlns:p14="http://schemas.microsoft.com/office/powerpoint/2010/main" val="1016998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also </a:t>
            </a:r>
            <a:r>
              <a:rPr lang="en-US" baseline="0" dirty="0" err="1" smtClean="0"/>
              <a:t>amsr</a:t>
            </a:r>
            <a:r>
              <a:rPr lang="en-US" baseline="0" dirty="0" smtClean="0"/>
              <a:t> </a:t>
            </a:r>
            <a:r>
              <a:rPr lang="en-US" baseline="0" dirty="0" err="1" smtClean="0"/>
              <a:t>hdf</a:t>
            </a:r>
            <a:r>
              <a:rPr lang="en-US" baseline="0" dirty="0" smtClean="0"/>
              <a:t> tools?</a:t>
            </a:r>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4</a:t>
            </a:fld>
            <a:endParaRPr lang="en-US"/>
          </a:p>
        </p:txBody>
      </p:sp>
    </p:spTree>
    <p:extLst>
      <p:ext uri="{BB962C8B-B14F-4D97-AF65-F5344CB8AC3E}">
        <p14:creationId xmlns:p14="http://schemas.microsoft.com/office/powerpoint/2010/main" val="146784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5</a:t>
            </a:fld>
            <a:endParaRPr lang="en-US"/>
          </a:p>
        </p:txBody>
      </p:sp>
    </p:spTree>
    <p:extLst>
      <p:ext uri="{BB962C8B-B14F-4D97-AF65-F5344CB8AC3E}">
        <p14:creationId xmlns:p14="http://schemas.microsoft.com/office/powerpoint/2010/main" val="1187772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1293BF-794C-224B-82A4-164C0C08A1B4}" type="slidenum">
              <a:rPr lang="en-US" smtClean="0"/>
              <a:pPr/>
              <a:t>6</a:t>
            </a:fld>
            <a:endParaRPr lang="en-US"/>
          </a:p>
        </p:txBody>
      </p:sp>
    </p:spTree>
    <p:extLst>
      <p:ext uri="{BB962C8B-B14F-4D97-AF65-F5344CB8AC3E}">
        <p14:creationId xmlns:p14="http://schemas.microsoft.com/office/powerpoint/2010/main" val="3521666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8652428" indent="-38186541">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65887" eaLnBrk="0" fontAlgn="base" hangingPunct="0">
              <a:spcBef>
                <a:spcPct val="0"/>
              </a:spcBef>
              <a:spcAft>
                <a:spcPct val="0"/>
              </a:spcAft>
              <a:defRPr sz="2400">
                <a:solidFill>
                  <a:schemeClr val="tx1"/>
                </a:solidFill>
                <a:latin typeface="Times" charset="0"/>
                <a:ea typeface="ＭＳ Ｐゴシック" charset="0"/>
              </a:defRPr>
            </a:lvl6pPr>
            <a:lvl7pPr marL="931774" eaLnBrk="0" fontAlgn="base" hangingPunct="0">
              <a:spcBef>
                <a:spcPct val="0"/>
              </a:spcBef>
              <a:spcAft>
                <a:spcPct val="0"/>
              </a:spcAft>
              <a:defRPr sz="2400">
                <a:solidFill>
                  <a:schemeClr val="tx1"/>
                </a:solidFill>
                <a:latin typeface="Times" charset="0"/>
                <a:ea typeface="ＭＳ Ｐゴシック" charset="0"/>
              </a:defRPr>
            </a:lvl7pPr>
            <a:lvl8pPr marL="1397660" eaLnBrk="0" fontAlgn="base" hangingPunct="0">
              <a:spcBef>
                <a:spcPct val="0"/>
              </a:spcBef>
              <a:spcAft>
                <a:spcPct val="0"/>
              </a:spcAft>
              <a:defRPr sz="2400">
                <a:solidFill>
                  <a:schemeClr val="tx1"/>
                </a:solidFill>
                <a:latin typeface="Times" charset="0"/>
                <a:ea typeface="ＭＳ Ｐゴシック" charset="0"/>
              </a:defRPr>
            </a:lvl8pPr>
            <a:lvl9pPr marL="1863547" eaLnBrk="0" fontAlgn="base" hangingPunct="0">
              <a:spcBef>
                <a:spcPct val="0"/>
              </a:spcBef>
              <a:spcAft>
                <a:spcPct val="0"/>
              </a:spcAft>
              <a:defRPr sz="2400">
                <a:solidFill>
                  <a:schemeClr val="tx1"/>
                </a:solidFill>
                <a:latin typeface="Times" charset="0"/>
                <a:ea typeface="ＭＳ Ｐゴシック" charset="0"/>
              </a:defRPr>
            </a:lvl9pPr>
          </a:lstStyle>
          <a:p>
            <a:fld id="{93668E66-BA3F-1D4F-9D1C-49B3256915AC}" type="slidenum">
              <a:rPr lang="en-US" sz="1200"/>
              <a:pPr/>
              <a:t>7</a:t>
            </a:fld>
            <a:endParaRPr 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8652428" indent="-38186541">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65887" eaLnBrk="0" fontAlgn="base" hangingPunct="0">
              <a:spcBef>
                <a:spcPct val="0"/>
              </a:spcBef>
              <a:spcAft>
                <a:spcPct val="0"/>
              </a:spcAft>
              <a:defRPr sz="2400">
                <a:solidFill>
                  <a:schemeClr val="tx1"/>
                </a:solidFill>
                <a:latin typeface="Times" charset="0"/>
                <a:ea typeface="ＭＳ Ｐゴシック" charset="0"/>
              </a:defRPr>
            </a:lvl6pPr>
            <a:lvl7pPr marL="931774" eaLnBrk="0" fontAlgn="base" hangingPunct="0">
              <a:spcBef>
                <a:spcPct val="0"/>
              </a:spcBef>
              <a:spcAft>
                <a:spcPct val="0"/>
              </a:spcAft>
              <a:defRPr sz="2400">
                <a:solidFill>
                  <a:schemeClr val="tx1"/>
                </a:solidFill>
                <a:latin typeface="Times" charset="0"/>
                <a:ea typeface="ＭＳ Ｐゴシック" charset="0"/>
              </a:defRPr>
            </a:lvl7pPr>
            <a:lvl8pPr marL="1397660" eaLnBrk="0" fontAlgn="base" hangingPunct="0">
              <a:spcBef>
                <a:spcPct val="0"/>
              </a:spcBef>
              <a:spcAft>
                <a:spcPct val="0"/>
              </a:spcAft>
              <a:defRPr sz="2400">
                <a:solidFill>
                  <a:schemeClr val="tx1"/>
                </a:solidFill>
                <a:latin typeface="Times" charset="0"/>
                <a:ea typeface="ＭＳ Ｐゴシック" charset="0"/>
              </a:defRPr>
            </a:lvl8pPr>
            <a:lvl9pPr marL="1863547" eaLnBrk="0" fontAlgn="base" hangingPunct="0">
              <a:spcBef>
                <a:spcPct val="0"/>
              </a:spcBef>
              <a:spcAft>
                <a:spcPct val="0"/>
              </a:spcAft>
              <a:defRPr sz="2400">
                <a:solidFill>
                  <a:schemeClr val="tx1"/>
                </a:solidFill>
                <a:latin typeface="Times" charset="0"/>
                <a:ea typeface="ＭＳ Ｐゴシック" charset="0"/>
              </a:defRPr>
            </a:lvl9pPr>
          </a:lstStyle>
          <a:p>
            <a:fld id="{93668E66-BA3F-1D4F-9D1C-49B3256915AC}" type="slidenum">
              <a:rPr lang="en-US" sz="1200"/>
              <a:pPr/>
              <a:t>8</a:t>
            </a:fld>
            <a:endParaRPr 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9</a:t>
            </a:fld>
            <a:endParaRPr lang="en-US"/>
          </a:p>
        </p:txBody>
      </p:sp>
    </p:spTree>
    <p:extLst>
      <p:ext uri="{BB962C8B-B14F-4D97-AF65-F5344CB8AC3E}">
        <p14:creationId xmlns:p14="http://schemas.microsoft.com/office/powerpoint/2010/main" val="3939783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15 non ECS data sets utilize the versatility of HDF data.</a:t>
            </a:r>
          </a:p>
          <a:p>
            <a:pPr marL="0" indent="0">
              <a:buNone/>
            </a:pPr>
            <a:endParaRPr lang="en-US" dirty="0" smtClean="0"/>
          </a:p>
          <a:p>
            <a:pPr marL="0" indent="0">
              <a:buNone/>
            </a:pPr>
            <a:endParaRPr lang="en-US" dirty="0" smtClean="0"/>
          </a:p>
          <a:p>
            <a:pPr marL="0" indent="0">
              <a:buNone/>
            </a:pPr>
            <a:r>
              <a:rPr lang="en-US" dirty="0" smtClean="0"/>
              <a:t>Developed tools for users</a:t>
            </a:r>
            <a:r>
              <a:rPr lang="en-US" baseline="0" dirty="0" smtClean="0"/>
              <a:t> </a:t>
            </a:r>
            <a:r>
              <a:rPr lang="en-US" dirty="0" smtClean="0"/>
              <a:t>working with multiple types of data </a:t>
            </a:r>
          </a:p>
          <a:p>
            <a:pPr marL="0" indent="0">
              <a:buNone/>
            </a:pPr>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10</a:t>
            </a:fld>
            <a:endParaRPr lang="en-US"/>
          </a:p>
        </p:txBody>
      </p:sp>
    </p:spTree>
    <p:extLst>
      <p:ext uri="{BB962C8B-B14F-4D97-AF65-F5344CB8AC3E}">
        <p14:creationId xmlns:p14="http://schemas.microsoft.com/office/powerpoint/2010/main" val="3475470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11</a:t>
            </a:fld>
            <a:endParaRPr lang="en-US"/>
          </a:p>
        </p:txBody>
      </p:sp>
    </p:spTree>
    <p:extLst>
      <p:ext uri="{BB962C8B-B14F-4D97-AF65-F5344CB8AC3E}">
        <p14:creationId xmlns:p14="http://schemas.microsoft.com/office/powerpoint/2010/main" val="4074336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Needs info</a:t>
            </a:r>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12</a:t>
            </a:fld>
            <a:endParaRPr lang="en-US"/>
          </a:p>
        </p:txBody>
      </p:sp>
    </p:spTree>
    <p:extLst>
      <p:ext uri="{BB962C8B-B14F-4D97-AF65-F5344CB8AC3E}">
        <p14:creationId xmlns:p14="http://schemas.microsoft.com/office/powerpoint/2010/main" val="3247558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err="1" smtClean="0"/>
              <a:t>ICESat</a:t>
            </a:r>
            <a:r>
              <a:rPr lang="en-US" dirty="0" smtClean="0"/>
              <a:t> 2</a:t>
            </a:r>
          </a:p>
          <a:p>
            <a:endParaRPr lang="en-US" dirty="0"/>
          </a:p>
        </p:txBody>
      </p:sp>
      <p:sp>
        <p:nvSpPr>
          <p:cNvPr id="4" name="Slide Number Placeholder 3"/>
          <p:cNvSpPr>
            <a:spLocks noGrp="1"/>
          </p:cNvSpPr>
          <p:nvPr>
            <p:ph type="sldNum" sz="quarter" idx="10"/>
          </p:nvPr>
        </p:nvSpPr>
        <p:spPr/>
        <p:txBody>
          <a:bodyPr/>
          <a:lstStyle/>
          <a:p>
            <a:fld id="{2A1293BF-794C-224B-82A4-164C0C08A1B4}" type="slidenum">
              <a:rPr lang="en-US" smtClean="0"/>
              <a:pPr/>
              <a:t>13</a:t>
            </a:fld>
            <a:endParaRPr lang="en-US"/>
          </a:p>
        </p:txBody>
      </p:sp>
    </p:spTree>
    <p:extLst>
      <p:ext uri="{BB962C8B-B14F-4D97-AF65-F5344CB8AC3E}">
        <p14:creationId xmlns:p14="http://schemas.microsoft.com/office/powerpoint/2010/main" val="3589205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1293BF-794C-224B-82A4-164C0C08A1B4}" type="slidenum">
              <a:rPr lang="en-US" smtClean="0"/>
              <a:pPr/>
              <a:t>16</a:t>
            </a:fld>
            <a:endParaRPr lang="en-US"/>
          </a:p>
        </p:txBody>
      </p:sp>
    </p:spTree>
    <p:extLst>
      <p:ext uri="{BB962C8B-B14F-4D97-AF65-F5344CB8AC3E}">
        <p14:creationId xmlns:p14="http://schemas.microsoft.com/office/powerpoint/2010/main" val="2226769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5"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4FD443ED-69A6-4547-A47E-704A71DBC0E2}" type="slidenum">
              <a:rPr lang="en-US"/>
              <a:pPr/>
              <a:t>‹#›</a:t>
            </a:fld>
            <a:endParaRPr lang="en-US"/>
          </a:p>
        </p:txBody>
      </p:sp>
    </p:spTree>
    <p:extLst>
      <p:ext uri="{BB962C8B-B14F-4D97-AF65-F5344CB8AC3E}">
        <p14:creationId xmlns:p14="http://schemas.microsoft.com/office/powerpoint/2010/main" val="3521113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8A0C5A23-02AA-9B48-BB46-DA8E2BBB42B0}" type="slidenum">
              <a:rPr lang="en-US"/>
              <a:pPr/>
              <a:t>‹#›</a:t>
            </a:fld>
            <a:endParaRPr lang="en-US"/>
          </a:p>
        </p:txBody>
      </p:sp>
      <p:sp>
        <p:nvSpPr>
          <p:cNvPr id="4"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i="1" dirty="0" smtClean="0">
                <a:solidFill>
                  <a:srgbClr val="000000"/>
                </a:solidFill>
              </a:rPr>
              <a:t>Presentation by </a:t>
            </a:r>
            <a:r>
              <a:rPr lang="en-US" i="1" dirty="0" err="1" smtClean="0">
                <a:solidFill>
                  <a:srgbClr val="000000"/>
                </a:solidFill>
              </a:rPr>
              <a:t>Siri</a:t>
            </a:r>
            <a:r>
              <a:rPr lang="en-US" i="1" dirty="0" smtClean="0">
                <a:solidFill>
                  <a:srgbClr val="000000"/>
                </a:solidFill>
              </a:rPr>
              <a:t> </a:t>
            </a:r>
            <a:r>
              <a:rPr lang="en-US" i="1" dirty="0" err="1" smtClean="0">
                <a:solidFill>
                  <a:srgbClr val="000000"/>
                </a:solidFill>
              </a:rPr>
              <a:t>Jodha</a:t>
            </a:r>
            <a:r>
              <a:rPr lang="en-US" i="1" dirty="0" smtClean="0">
                <a:solidFill>
                  <a:srgbClr val="000000"/>
                </a:solidFill>
              </a:rPr>
              <a:t> Singh </a:t>
            </a:r>
            <a:r>
              <a:rPr lang="en-US" i="1" dirty="0" err="1" smtClean="0">
                <a:solidFill>
                  <a:srgbClr val="000000"/>
                </a:solidFill>
              </a:rPr>
              <a:t>Khalsa</a:t>
            </a:r>
            <a:r>
              <a:rPr lang="en-US" i="1" dirty="0" smtClean="0">
                <a:solidFill>
                  <a:srgbClr val="000000"/>
                </a:solidFill>
              </a:rPr>
              <a:t>  &amp;  Molly McAllister</a:t>
            </a:r>
          </a:p>
        </p:txBody>
      </p:sp>
    </p:spTree>
    <p:extLst>
      <p:ext uri="{BB962C8B-B14F-4D97-AF65-F5344CB8AC3E}">
        <p14:creationId xmlns:p14="http://schemas.microsoft.com/office/powerpoint/2010/main" val="26756889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5"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3AA4F532-16CB-A14F-A2D5-1689C81D1F42}" type="slidenum">
              <a:rPr lang="en-US"/>
              <a:pPr/>
              <a:t>‹#›</a:t>
            </a:fld>
            <a:endParaRPr lang="en-US"/>
          </a:p>
        </p:txBody>
      </p:sp>
    </p:spTree>
    <p:extLst>
      <p:ext uri="{BB962C8B-B14F-4D97-AF65-F5344CB8AC3E}">
        <p14:creationId xmlns:p14="http://schemas.microsoft.com/office/powerpoint/2010/main" val="1832731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6"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884487E2-3E5C-6041-9461-FF2A45B98F5F}" type="slidenum">
              <a:rPr lang="en-US"/>
              <a:pPr/>
              <a:t>‹#›</a:t>
            </a:fld>
            <a:endParaRPr lang="en-US"/>
          </a:p>
        </p:txBody>
      </p:sp>
    </p:spTree>
    <p:extLst>
      <p:ext uri="{BB962C8B-B14F-4D97-AF65-F5344CB8AC3E}">
        <p14:creationId xmlns:p14="http://schemas.microsoft.com/office/powerpoint/2010/main" val="145450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8"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DE5EC3F7-A853-924C-8484-8DA391D4DF7B}" type="slidenum">
              <a:rPr lang="en-US"/>
              <a:pPr/>
              <a:t>‹#›</a:t>
            </a:fld>
            <a:endParaRPr lang="en-US"/>
          </a:p>
        </p:txBody>
      </p:sp>
    </p:spTree>
    <p:extLst>
      <p:ext uri="{BB962C8B-B14F-4D97-AF65-F5344CB8AC3E}">
        <p14:creationId xmlns:p14="http://schemas.microsoft.com/office/powerpoint/2010/main" val="2611433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4"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D137B865-CA7F-5A4A-8EBD-261A01CC4C03}" type="slidenum">
              <a:rPr lang="en-US"/>
              <a:pPr/>
              <a:t>‹#›</a:t>
            </a:fld>
            <a:endParaRPr lang="en-US"/>
          </a:p>
        </p:txBody>
      </p:sp>
    </p:spTree>
    <p:extLst>
      <p:ext uri="{BB962C8B-B14F-4D97-AF65-F5344CB8AC3E}">
        <p14:creationId xmlns:p14="http://schemas.microsoft.com/office/powerpoint/2010/main" val="3589734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3"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0CF0A6CC-8B22-8D40-BD2B-49BF33ADD7B4}" type="slidenum">
              <a:rPr lang="en-US"/>
              <a:pPr/>
              <a:t>‹#›</a:t>
            </a:fld>
            <a:endParaRPr lang="en-US"/>
          </a:p>
        </p:txBody>
      </p:sp>
    </p:spTree>
    <p:extLst>
      <p:ext uri="{BB962C8B-B14F-4D97-AF65-F5344CB8AC3E}">
        <p14:creationId xmlns:p14="http://schemas.microsoft.com/office/powerpoint/2010/main" val="150612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6"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DCBE147F-6118-564C-B4E0-22F1F2D314D3}" type="slidenum">
              <a:rPr lang="en-US"/>
              <a:pPr/>
              <a:t>‹#›</a:t>
            </a:fld>
            <a:endParaRPr lang="en-US"/>
          </a:p>
        </p:txBody>
      </p:sp>
    </p:spTree>
    <p:extLst>
      <p:ext uri="{BB962C8B-B14F-4D97-AF65-F5344CB8AC3E}">
        <p14:creationId xmlns:p14="http://schemas.microsoft.com/office/powerpoint/2010/main" val="2278086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6"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1DB794B3-35B3-4E49-A299-20F51E98BCC3}" type="slidenum">
              <a:rPr lang="en-US"/>
              <a:pPr/>
              <a:t>‹#›</a:t>
            </a:fld>
            <a:endParaRPr lang="en-US"/>
          </a:p>
        </p:txBody>
      </p:sp>
    </p:spTree>
    <p:extLst>
      <p:ext uri="{BB962C8B-B14F-4D97-AF65-F5344CB8AC3E}">
        <p14:creationId xmlns:p14="http://schemas.microsoft.com/office/powerpoint/2010/main" val="251510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5"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E678E583-A7F6-A447-A474-7A3EFA0EDA53}" type="slidenum">
              <a:rPr lang="en-US"/>
              <a:pPr/>
              <a:t>‹#›</a:t>
            </a:fld>
            <a:endParaRPr lang="en-US"/>
          </a:p>
        </p:txBody>
      </p:sp>
    </p:spTree>
    <p:extLst>
      <p:ext uri="{BB962C8B-B14F-4D97-AF65-F5344CB8AC3E}">
        <p14:creationId xmlns:p14="http://schemas.microsoft.com/office/powerpoint/2010/main" val="361890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76200"/>
            <a:ext cx="20574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76200"/>
            <a:ext cx="60198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1371600" y="6400800"/>
            <a:ext cx="5105400" cy="304800"/>
          </a:xfrm>
          <a:prstGeom prst="rect">
            <a:avLst/>
          </a:prstGeom>
          <a:ln/>
        </p:spPr>
        <p:txBody>
          <a:bodyPr/>
          <a:lstStyle>
            <a:lvl1pPr>
              <a:defRPr/>
            </a:lvl1pPr>
          </a:lstStyle>
          <a:p>
            <a:r>
              <a:rPr lang="en-US"/>
              <a:t>Footer here. Sample content: tagline, conference title, presentation title, etc. </a:t>
            </a:r>
          </a:p>
        </p:txBody>
      </p:sp>
      <p:sp>
        <p:nvSpPr>
          <p:cNvPr id="5" name="Rectangle 6"/>
          <p:cNvSpPr>
            <a:spLocks noGrp="1" noChangeArrowheads="1"/>
          </p:cNvSpPr>
          <p:nvPr>
            <p:ph type="sldNum" sz="quarter" idx="11"/>
          </p:nvPr>
        </p:nvSpPr>
        <p:spPr>
          <a:xfrm>
            <a:off x="228600" y="6419850"/>
            <a:ext cx="990600" cy="266700"/>
          </a:xfrm>
          <a:prstGeom prst="rect">
            <a:avLst/>
          </a:prstGeom>
          <a:ln/>
        </p:spPr>
        <p:txBody>
          <a:bodyPr/>
          <a:lstStyle>
            <a:lvl1pPr>
              <a:defRPr/>
            </a:lvl1pPr>
          </a:lstStyle>
          <a:p>
            <a:fld id="{D6255B32-C70E-934D-B3B9-409757A2ABE6}" type="slidenum">
              <a:rPr lang="en-US"/>
              <a:pPr/>
              <a:t>‹#›</a:t>
            </a:fld>
            <a:endParaRPr lang="en-US"/>
          </a:p>
        </p:txBody>
      </p:sp>
    </p:spTree>
    <p:extLst>
      <p:ext uri="{BB962C8B-B14F-4D97-AF65-F5344CB8AC3E}">
        <p14:creationId xmlns:p14="http://schemas.microsoft.com/office/powerpoint/2010/main" val="551982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248400"/>
            <a:ext cx="9144000" cy="609600"/>
          </a:xfrm>
          <a:prstGeom prst="rect">
            <a:avLst/>
          </a:prstGeom>
          <a:solidFill>
            <a:srgbClr val="C7DCEE"/>
          </a:solidFill>
          <a:ln w="9525">
            <a:noFill/>
            <a:miter lim="800000"/>
            <a:headEnd/>
            <a:tailEnd/>
          </a:ln>
          <a:effectLst/>
        </p:spPr>
        <p:txBody>
          <a:bodyPr wrap="none" anchor="ctr"/>
          <a:lstStyle/>
          <a:p>
            <a:endParaRPr lang="en-US"/>
          </a:p>
        </p:txBody>
      </p:sp>
      <p:sp>
        <p:nvSpPr>
          <p:cNvPr id="1027" name="Rectangle 2"/>
          <p:cNvSpPr>
            <a:spLocks noGrp="1" noChangeArrowheads="1"/>
          </p:cNvSpPr>
          <p:nvPr>
            <p:ph type="title"/>
          </p:nvPr>
        </p:nvSpPr>
        <p:spPr bwMode="auto">
          <a:xfrm>
            <a:off x="228600" y="762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8" name="Rectangle 3"/>
          <p:cNvSpPr>
            <a:spLocks noGrp="1" noChangeArrowheads="1"/>
          </p:cNvSpPr>
          <p:nvPr>
            <p:ph type="body" idx="1"/>
          </p:nvPr>
        </p:nvSpPr>
        <p:spPr bwMode="auto">
          <a:xfrm>
            <a:off x="685800" y="15240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5" descr="nsidc_logo_notex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458200" y="6317456"/>
            <a:ext cx="609600"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7"/>
          <p:cNvSpPr>
            <a:spLocks noChangeShapeType="1"/>
          </p:cNvSpPr>
          <p:nvPr/>
        </p:nvSpPr>
        <p:spPr bwMode="auto">
          <a:xfrm>
            <a:off x="304800" y="685800"/>
            <a:ext cx="8458200" cy="0"/>
          </a:xfrm>
          <a:prstGeom prst="line">
            <a:avLst/>
          </a:prstGeom>
          <a:noFill/>
          <a:ln w="12700">
            <a:solidFill>
              <a:schemeClr val="bg2"/>
            </a:solidFill>
            <a:round/>
            <a:headEnd/>
            <a:tailEnd/>
          </a:ln>
          <a:effectLst/>
        </p:spPr>
        <p:txBody>
          <a:bodyPr wrap="none" anchor="ctr"/>
          <a:lstStyle/>
          <a:p>
            <a:pPr>
              <a:defRPr/>
            </a:pPr>
            <a:endParaRPr lang="en-US">
              <a:latin typeface="Times" pitchFamily="-65" charset="0"/>
              <a:ea typeface="+mn-ea"/>
              <a:cs typeface="+mn-cs"/>
            </a:endParaRPr>
          </a:p>
        </p:txBody>
      </p:sp>
      <p:sp>
        <p:nvSpPr>
          <p:cNvPr id="4" name="Slide Number Placeholder 3"/>
          <p:cNvSpPr>
            <a:spLocks noGrp="1"/>
          </p:cNvSpPr>
          <p:nvPr>
            <p:ph type="sldNum" sz="quarter" idx="4"/>
          </p:nvPr>
        </p:nvSpPr>
        <p:spPr>
          <a:xfrm>
            <a:off x="152400" y="6324600"/>
            <a:ext cx="533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1929E-2241-A548-B54E-6E5AB4E93551}" type="slidenum">
              <a:rPr lang="en-US" smtClean="0"/>
              <a:t>‹#›</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HDF Workshop</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l" rtl="0" eaLnBrk="1" fontAlgn="base" hangingPunct="1">
        <a:spcBef>
          <a:spcPct val="0"/>
        </a:spcBef>
        <a:spcAft>
          <a:spcPct val="0"/>
        </a:spcAft>
        <a:defRPr sz="3200" b="1" i="1">
          <a:solidFill>
            <a:schemeClr val="bg1"/>
          </a:solidFill>
          <a:latin typeface="+mj-lt"/>
          <a:ea typeface="ＭＳ Ｐゴシック" charset="-128"/>
          <a:cs typeface="ＭＳ Ｐゴシック" charset="-128"/>
        </a:defRPr>
      </a:lvl1pPr>
      <a:lvl2pPr algn="l" rtl="0" eaLnBrk="1" fontAlgn="base" hangingPunct="1">
        <a:spcBef>
          <a:spcPct val="0"/>
        </a:spcBef>
        <a:spcAft>
          <a:spcPct val="0"/>
        </a:spcAft>
        <a:defRPr sz="3200" b="1" i="1">
          <a:solidFill>
            <a:schemeClr val="bg1"/>
          </a:solidFill>
          <a:latin typeface="Garamond" pitchFamily="-65" charset="0"/>
          <a:ea typeface="ＭＳ Ｐゴシック" charset="-128"/>
          <a:cs typeface="ＭＳ Ｐゴシック" charset="-128"/>
        </a:defRPr>
      </a:lvl2pPr>
      <a:lvl3pPr algn="l" rtl="0" eaLnBrk="1" fontAlgn="base" hangingPunct="1">
        <a:spcBef>
          <a:spcPct val="0"/>
        </a:spcBef>
        <a:spcAft>
          <a:spcPct val="0"/>
        </a:spcAft>
        <a:defRPr sz="3200" b="1" i="1">
          <a:solidFill>
            <a:schemeClr val="bg1"/>
          </a:solidFill>
          <a:latin typeface="Garamond" pitchFamily="-65" charset="0"/>
          <a:ea typeface="ＭＳ Ｐゴシック" charset="-128"/>
          <a:cs typeface="ＭＳ Ｐゴシック" charset="-128"/>
        </a:defRPr>
      </a:lvl3pPr>
      <a:lvl4pPr algn="l" rtl="0" eaLnBrk="1" fontAlgn="base" hangingPunct="1">
        <a:spcBef>
          <a:spcPct val="0"/>
        </a:spcBef>
        <a:spcAft>
          <a:spcPct val="0"/>
        </a:spcAft>
        <a:defRPr sz="3200" b="1" i="1">
          <a:solidFill>
            <a:schemeClr val="bg1"/>
          </a:solidFill>
          <a:latin typeface="Garamond" pitchFamily="-65" charset="0"/>
          <a:ea typeface="ＭＳ Ｐゴシック" charset="-128"/>
          <a:cs typeface="ＭＳ Ｐゴシック" charset="-128"/>
        </a:defRPr>
      </a:lvl4pPr>
      <a:lvl5pPr algn="l" rtl="0" eaLnBrk="1" fontAlgn="base" hangingPunct="1">
        <a:spcBef>
          <a:spcPct val="0"/>
        </a:spcBef>
        <a:spcAft>
          <a:spcPct val="0"/>
        </a:spcAft>
        <a:defRPr sz="3200" b="1" i="1">
          <a:solidFill>
            <a:schemeClr val="bg1"/>
          </a:solidFill>
          <a:latin typeface="Garamond" pitchFamily="-65" charset="0"/>
          <a:ea typeface="ＭＳ Ｐゴシック" charset="-128"/>
          <a:cs typeface="ＭＳ Ｐゴシック" charset="-128"/>
        </a:defRPr>
      </a:lvl5pPr>
      <a:lvl6pPr marL="457200" algn="l" rtl="0" eaLnBrk="1" fontAlgn="base" hangingPunct="1">
        <a:spcBef>
          <a:spcPct val="0"/>
        </a:spcBef>
        <a:spcAft>
          <a:spcPct val="0"/>
        </a:spcAft>
        <a:defRPr sz="3200" b="1" i="1">
          <a:solidFill>
            <a:srgbClr val="000A68"/>
          </a:solidFill>
          <a:latin typeface="Garamond" pitchFamily="-65" charset="0"/>
        </a:defRPr>
      </a:lvl6pPr>
      <a:lvl7pPr marL="914400" algn="l" rtl="0" eaLnBrk="1" fontAlgn="base" hangingPunct="1">
        <a:spcBef>
          <a:spcPct val="0"/>
        </a:spcBef>
        <a:spcAft>
          <a:spcPct val="0"/>
        </a:spcAft>
        <a:defRPr sz="3200" b="1" i="1">
          <a:solidFill>
            <a:srgbClr val="000A68"/>
          </a:solidFill>
          <a:latin typeface="Garamond" pitchFamily="-65" charset="0"/>
        </a:defRPr>
      </a:lvl7pPr>
      <a:lvl8pPr marL="1371600" algn="l" rtl="0" eaLnBrk="1" fontAlgn="base" hangingPunct="1">
        <a:spcBef>
          <a:spcPct val="0"/>
        </a:spcBef>
        <a:spcAft>
          <a:spcPct val="0"/>
        </a:spcAft>
        <a:defRPr sz="3200" b="1" i="1">
          <a:solidFill>
            <a:srgbClr val="000A68"/>
          </a:solidFill>
          <a:latin typeface="Garamond" pitchFamily="-65" charset="0"/>
        </a:defRPr>
      </a:lvl8pPr>
      <a:lvl9pPr marL="1828800" algn="l" rtl="0" eaLnBrk="1" fontAlgn="base" hangingPunct="1">
        <a:spcBef>
          <a:spcPct val="0"/>
        </a:spcBef>
        <a:spcAft>
          <a:spcPct val="0"/>
        </a:spcAft>
        <a:defRPr sz="3200" b="1" i="1">
          <a:solidFill>
            <a:srgbClr val="000A68"/>
          </a:solidFill>
          <a:latin typeface="Garamond" pitchFamily="-65" charset="0"/>
        </a:defRPr>
      </a:lvl9pPr>
    </p:titleStyle>
    <p:bodyStyle>
      <a:lvl1pPr marL="342900" indent="-342900" algn="l" rtl="0" eaLnBrk="1" fontAlgn="base" hangingPunct="1">
        <a:spcBef>
          <a:spcPct val="20000"/>
        </a:spcBef>
        <a:spcAft>
          <a:spcPct val="0"/>
        </a:spcAft>
        <a:buClr>
          <a:schemeClr val="folHlink"/>
        </a:buClr>
        <a:buChar char="•"/>
        <a:defRPr sz="2800">
          <a:solidFill>
            <a:schemeClr val="bg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
          <a:schemeClr val="folHlink"/>
        </a:buClr>
        <a:buFont typeface="Wingdings" charset="0"/>
        <a:buChar char="§"/>
        <a:defRPr sz="2600">
          <a:solidFill>
            <a:schemeClr val="bg1"/>
          </a:solidFill>
          <a:latin typeface="+mn-lt"/>
          <a:ea typeface="ＭＳ Ｐゴシック" pitchFamily="-65" charset="-128"/>
        </a:defRPr>
      </a:lvl2pPr>
      <a:lvl3pPr marL="1143000" indent="-228600" algn="l" rtl="0" eaLnBrk="1" fontAlgn="base" hangingPunct="1">
        <a:spcBef>
          <a:spcPct val="20000"/>
        </a:spcBef>
        <a:spcAft>
          <a:spcPct val="0"/>
        </a:spcAft>
        <a:buClr>
          <a:schemeClr val="folHlink"/>
        </a:buClr>
        <a:buSzPct val="80000"/>
        <a:buChar char="o"/>
        <a:defRPr sz="2400">
          <a:solidFill>
            <a:schemeClr val="bg1"/>
          </a:solidFill>
          <a:latin typeface="+mn-lt"/>
          <a:ea typeface="ＭＳ Ｐゴシック" pitchFamily="-65" charset="-128"/>
        </a:defRPr>
      </a:lvl3pPr>
      <a:lvl4pPr marL="1600200" indent="-228600" algn="l" rtl="0" eaLnBrk="1" fontAlgn="base" hangingPunct="1">
        <a:spcBef>
          <a:spcPct val="20000"/>
        </a:spcBef>
        <a:spcAft>
          <a:spcPct val="0"/>
        </a:spcAft>
        <a:buClr>
          <a:schemeClr val="folHlink"/>
        </a:buClr>
        <a:buSzPct val="70000"/>
        <a:buFont typeface="Wingdings" charset="0"/>
        <a:buChar char="q"/>
        <a:defRPr sz="2000">
          <a:solidFill>
            <a:schemeClr val="bg1"/>
          </a:solidFill>
          <a:latin typeface="+mn-lt"/>
          <a:ea typeface="ＭＳ Ｐゴシック" pitchFamily="-65" charset="-128"/>
        </a:defRPr>
      </a:lvl4pPr>
      <a:lvl5pPr marL="2057400" indent="-228600" algn="l" rtl="0" eaLnBrk="1" fontAlgn="base" hangingPunct="1">
        <a:spcBef>
          <a:spcPct val="20000"/>
        </a:spcBef>
        <a:spcAft>
          <a:spcPct val="0"/>
        </a:spcAft>
        <a:buClr>
          <a:schemeClr val="folHlink"/>
        </a:buClr>
        <a:buChar char="»"/>
        <a:defRPr sz="2000">
          <a:solidFill>
            <a:schemeClr val="bg1"/>
          </a:solidFill>
          <a:latin typeface="+mn-lt"/>
          <a:ea typeface="ＭＳ Ｐゴシック" pitchFamily="-65" charset="-128"/>
        </a:defRPr>
      </a:lvl5pPr>
      <a:lvl6pPr marL="2514600" indent="-228600" algn="l" rtl="0" eaLnBrk="1" fontAlgn="base" hangingPunct="1">
        <a:spcBef>
          <a:spcPct val="20000"/>
        </a:spcBef>
        <a:spcAft>
          <a:spcPct val="0"/>
        </a:spcAft>
        <a:buClr>
          <a:schemeClr val="folHlink"/>
        </a:buClr>
        <a:buChar char="»"/>
        <a:defRPr sz="2000">
          <a:solidFill>
            <a:schemeClr val="tx1"/>
          </a:solidFill>
          <a:latin typeface="+mn-lt"/>
          <a:ea typeface="ＭＳ Ｐゴシック" pitchFamily="-65" charset="-128"/>
        </a:defRPr>
      </a:lvl6pPr>
      <a:lvl7pPr marL="2971800" indent="-228600" algn="l" rtl="0" eaLnBrk="1" fontAlgn="base" hangingPunct="1">
        <a:spcBef>
          <a:spcPct val="20000"/>
        </a:spcBef>
        <a:spcAft>
          <a:spcPct val="0"/>
        </a:spcAft>
        <a:buClr>
          <a:schemeClr val="folHlink"/>
        </a:buClr>
        <a:buChar char="»"/>
        <a:defRPr sz="2000">
          <a:solidFill>
            <a:schemeClr val="tx1"/>
          </a:solidFill>
          <a:latin typeface="+mn-lt"/>
          <a:ea typeface="ＭＳ Ｐゴシック" pitchFamily="-65" charset="-128"/>
        </a:defRPr>
      </a:lvl7pPr>
      <a:lvl8pPr marL="3429000" indent="-228600" algn="l" rtl="0" eaLnBrk="1" fontAlgn="base" hangingPunct="1">
        <a:spcBef>
          <a:spcPct val="20000"/>
        </a:spcBef>
        <a:spcAft>
          <a:spcPct val="0"/>
        </a:spcAft>
        <a:buClr>
          <a:schemeClr val="folHlink"/>
        </a:buClr>
        <a:buChar char="»"/>
        <a:defRPr sz="2000">
          <a:solidFill>
            <a:schemeClr val="tx1"/>
          </a:solidFill>
          <a:latin typeface="+mn-lt"/>
          <a:ea typeface="ＭＳ Ｐゴシック" pitchFamily="-65" charset="-128"/>
        </a:defRPr>
      </a:lvl8pPr>
      <a:lvl9pPr marL="3886200" indent="-228600" algn="l" rtl="0" eaLnBrk="1" fontAlgn="base" hangingPunct="1">
        <a:spcBef>
          <a:spcPct val="20000"/>
        </a:spcBef>
        <a:spcAft>
          <a:spcPct val="0"/>
        </a:spcAft>
        <a:buClr>
          <a:schemeClr val="folHlink"/>
        </a:buClr>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0.emf"/><Relationship Id="rId4" Type="http://schemas.openxmlformats.org/officeDocument/2006/relationships/package" Target="../embeddings/Microsoft_Excel_Worksheet1.xlsx"/></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0" y="1600200"/>
            <a:ext cx="9144000" cy="3733800"/>
          </a:xfrm>
          <a:prstGeom prst="rect">
            <a:avLst/>
          </a:prstGeom>
          <a:solidFill>
            <a:srgbClr val="C7DCE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a:p>
        </p:txBody>
      </p:sp>
      <p:pic>
        <p:nvPicPr>
          <p:cNvPr id="1433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457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14"/>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1" name="Rectangle 15"/>
          <p:cNvSpPr>
            <a:spLocks noGrp="1" noChangeArrowheads="1"/>
          </p:cNvSpPr>
          <p:nvPr>
            <p:ph type="ctrTitle"/>
          </p:nvPr>
        </p:nvSpPr>
        <p:spPr>
          <a:xfrm>
            <a:off x="4572000" y="1676400"/>
            <a:ext cx="4495800" cy="3505200"/>
          </a:xfrm>
        </p:spPr>
        <p:txBody>
          <a:bodyPr/>
          <a:lstStyle/>
          <a:p>
            <a:pPr algn="ctr" eaLnBrk="1" hangingPunct="1"/>
            <a:r>
              <a:rPr lang="en-US" sz="4000" b="0" i="0" dirty="0" smtClean="0">
                <a:ln>
                  <a:solidFill>
                    <a:schemeClr val="tx1"/>
                  </a:solidFill>
                </a:ln>
                <a:solidFill>
                  <a:srgbClr val="003366"/>
                </a:solidFill>
                <a:latin typeface="Garamond" charset="0"/>
                <a:ea typeface="ＭＳ Ｐゴシック" charset="0"/>
                <a:cs typeface="ＭＳ Ｐゴシック" charset="0"/>
              </a:rPr>
              <a:t>HDF &amp; HDF-EOS Data &amp; Support at NSIDC</a:t>
            </a:r>
            <a:br>
              <a:rPr lang="en-US" sz="4000" b="0" i="0" dirty="0" smtClean="0">
                <a:ln>
                  <a:solidFill>
                    <a:schemeClr val="tx1"/>
                  </a:solidFill>
                </a:ln>
                <a:solidFill>
                  <a:srgbClr val="003366"/>
                </a:solidFill>
                <a:latin typeface="Garamond" charset="0"/>
                <a:ea typeface="ＭＳ Ｐゴシック" charset="0"/>
                <a:cs typeface="ＭＳ Ｐゴシック" charset="0"/>
              </a:rPr>
            </a:br>
            <a:r>
              <a:rPr lang="en-US" sz="2000" b="0" i="0" dirty="0" smtClean="0">
                <a:ln>
                  <a:solidFill>
                    <a:schemeClr val="tx1"/>
                  </a:solidFill>
                </a:ln>
                <a:solidFill>
                  <a:srgbClr val="003366"/>
                </a:solidFill>
                <a:latin typeface="Garamond" charset="0"/>
                <a:ea typeface="ＭＳ Ｐゴシック" charset="0"/>
                <a:cs typeface="ＭＳ Ｐゴシック" charset="0"/>
              </a:rPr>
              <a:t/>
            </a:r>
            <a:br>
              <a:rPr lang="en-US" sz="2000" b="0" i="0" dirty="0" smtClean="0">
                <a:ln>
                  <a:solidFill>
                    <a:schemeClr val="tx1"/>
                  </a:solidFill>
                </a:ln>
                <a:solidFill>
                  <a:srgbClr val="003366"/>
                </a:solidFill>
                <a:latin typeface="Garamond" charset="0"/>
                <a:ea typeface="ＭＳ Ｐゴシック" charset="0"/>
                <a:cs typeface="ＭＳ Ｐゴシック" charset="0"/>
              </a:rPr>
            </a:br>
            <a:r>
              <a:rPr lang="en-US" b="0" i="0" dirty="0" err="1" smtClean="0">
                <a:ln>
                  <a:solidFill>
                    <a:schemeClr val="tx1"/>
                  </a:solidFill>
                </a:ln>
                <a:solidFill>
                  <a:srgbClr val="003366"/>
                </a:solidFill>
                <a:latin typeface="Calibri"/>
                <a:ea typeface="ＭＳ Ｐゴシック" charset="0"/>
                <a:cs typeface="Calibri"/>
              </a:rPr>
              <a:t>SiriJodha</a:t>
            </a:r>
            <a:r>
              <a:rPr lang="en-US" b="0" i="0" dirty="0" smtClean="0">
                <a:ln>
                  <a:solidFill>
                    <a:schemeClr val="tx1"/>
                  </a:solidFill>
                </a:ln>
                <a:solidFill>
                  <a:srgbClr val="003366"/>
                </a:solidFill>
                <a:latin typeface="Calibri"/>
                <a:ea typeface="ＭＳ Ｐゴシック" charset="0"/>
                <a:cs typeface="Calibri"/>
              </a:rPr>
              <a:t> </a:t>
            </a:r>
            <a:r>
              <a:rPr lang="en-US" b="0" i="0" dirty="0" err="1" smtClean="0">
                <a:ln>
                  <a:solidFill>
                    <a:schemeClr val="tx1"/>
                  </a:solidFill>
                </a:ln>
                <a:solidFill>
                  <a:srgbClr val="003366"/>
                </a:solidFill>
                <a:latin typeface="Calibri"/>
                <a:ea typeface="ＭＳ Ｐゴシック" charset="0"/>
                <a:cs typeface="Calibri"/>
              </a:rPr>
              <a:t>Khalsa</a:t>
            </a:r>
            <a:r>
              <a:rPr lang="en-US" b="0" i="0" dirty="0" smtClean="0">
                <a:ln>
                  <a:solidFill>
                    <a:schemeClr val="tx1"/>
                  </a:solidFill>
                </a:ln>
                <a:solidFill>
                  <a:srgbClr val="003366"/>
                </a:solidFill>
                <a:latin typeface="Calibri"/>
                <a:ea typeface="ＭＳ Ｐゴシック" charset="0"/>
                <a:cs typeface="Calibri"/>
              </a:rPr>
              <a:t/>
            </a:r>
            <a:br>
              <a:rPr lang="en-US" b="0" i="0" dirty="0" smtClean="0">
                <a:ln>
                  <a:solidFill>
                    <a:schemeClr val="tx1"/>
                  </a:solidFill>
                </a:ln>
                <a:solidFill>
                  <a:srgbClr val="003366"/>
                </a:solidFill>
                <a:latin typeface="Calibri"/>
                <a:ea typeface="ＭＳ Ｐゴシック" charset="0"/>
                <a:cs typeface="Calibri"/>
              </a:rPr>
            </a:br>
            <a:r>
              <a:rPr lang="en-US" b="0" i="0" dirty="0" smtClean="0">
                <a:ln>
                  <a:solidFill>
                    <a:schemeClr val="tx1"/>
                  </a:solidFill>
                </a:ln>
                <a:solidFill>
                  <a:srgbClr val="003366"/>
                </a:solidFill>
                <a:latin typeface="Calibri"/>
                <a:ea typeface="ＭＳ Ｐゴシック" charset="0"/>
                <a:cs typeface="Calibri"/>
              </a:rPr>
              <a:t>Molly McAllister</a:t>
            </a:r>
            <a:endParaRPr lang="en-US" b="0" i="0" dirty="0">
              <a:ln>
                <a:solidFill>
                  <a:schemeClr val="tx1"/>
                </a:solidFill>
              </a:ln>
              <a:solidFill>
                <a:srgbClr val="003366"/>
              </a:solidFill>
              <a:latin typeface="Calibri"/>
              <a:ea typeface="ＭＳ Ｐゴシック" charset="0"/>
              <a:cs typeface="Calibri"/>
            </a:endParaRPr>
          </a:p>
        </p:txBody>
      </p:sp>
      <p:sp>
        <p:nvSpPr>
          <p:cNvPr id="14344" name="Rectangle 10"/>
          <p:cNvSpPr>
            <a:spLocks noChangeArrowheads="1"/>
          </p:cNvSpPr>
          <p:nvPr/>
        </p:nvSpPr>
        <p:spPr bwMode="auto">
          <a:xfrm>
            <a:off x="-2569" y="5203861"/>
            <a:ext cx="9144000" cy="1676400"/>
          </a:xfrm>
          <a:prstGeom prst="rect">
            <a:avLst/>
          </a:prstGeom>
          <a:solidFill>
            <a:srgbClr val="003366"/>
          </a:solidFill>
          <a:ln w="9525">
            <a:solidFill>
              <a:schemeClr val="tx1"/>
            </a:solidFill>
            <a:round/>
            <a:headEnd/>
            <a:tailEnd/>
          </a:ln>
        </p:spPr>
        <p:txBody>
          <a:bodyPr/>
          <a:lstStyle/>
          <a:p>
            <a:endParaRPr lang="en-US"/>
          </a:p>
        </p:txBody>
      </p:sp>
      <p:pic>
        <p:nvPicPr>
          <p:cNvPr id="14346" name="Picture 11" descr="cires_new_logo_large.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9995" y="5433129"/>
            <a:ext cx="1094759"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 descr="nsidc_logo_text_letter_201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156248"/>
            <a:ext cx="1300956" cy="120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Boulder one line_2.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92665" y="6172200"/>
            <a:ext cx="3652090" cy="557213"/>
          </a:xfrm>
          <a:prstGeom prst="rect">
            <a:avLst/>
          </a:prstGeom>
          <a:noFill/>
          <a:ln>
            <a:noFill/>
          </a:ln>
          <a:extLst/>
        </p:spPr>
      </p:pic>
      <p:pic>
        <p:nvPicPr>
          <p:cNvPr id="16" name="Picture 10" descr="nsidc.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1" y="304800"/>
            <a:ext cx="6553200" cy="963602"/>
          </a:xfrm>
          <a:prstGeom prst="rect">
            <a:avLst/>
          </a:prstGeom>
          <a:noFill/>
          <a:ln>
            <a:noFill/>
          </a:ln>
          <a:effectLst/>
          <a:extLst/>
        </p:spPr>
      </p:pic>
      <p:sp>
        <p:nvSpPr>
          <p:cNvPr id="14342" name="Rectangle 16"/>
          <p:cNvSpPr>
            <a:spLocks noGrp="1" noChangeArrowheads="1"/>
          </p:cNvSpPr>
          <p:nvPr>
            <p:ph type="subTitle" idx="1"/>
          </p:nvPr>
        </p:nvSpPr>
        <p:spPr>
          <a:xfrm>
            <a:off x="304800" y="5309849"/>
            <a:ext cx="3810000" cy="1465117"/>
          </a:xfrm>
        </p:spPr>
        <p:txBody>
          <a:bodyPr/>
          <a:lstStyle/>
          <a:p>
            <a:r>
              <a:rPr lang="en-US" sz="2000" b="1" i="1" dirty="0" smtClean="0">
                <a:latin typeface="Times" charset="0"/>
                <a:ea typeface="ＭＳ Ｐゴシック" charset="0"/>
                <a:cs typeface="ＭＳ Ｐゴシック" charset="0"/>
              </a:rPr>
              <a:t>HDF &amp;HDF-EOS Workshop XV</a:t>
            </a:r>
          </a:p>
          <a:p>
            <a:r>
              <a:rPr lang="en-US" sz="2000" b="1" i="1" dirty="0" smtClean="0">
                <a:latin typeface="Times" charset="0"/>
                <a:ea typeface="ＭＳ Ｐゴシック" charset="0"/>
                <a:cs typeface="ＭＳ Ｐゴシック" charset="0"/>
              </a:rPr>
              <a:t>Riverdale, MD</a:t>
            </a:r>
          </a:p>
          <a:p>
            <a:r>
              <a:rPr lang="en-US" sz="2000" b="1" i="1" dirty="0" smtClean="0">
                <a:latin typeface="Times" charset="0"/>
                <a:ea typeface="ＭＳ Ｐゴシック" charset="0"/>
                <a:cs typeface="ＭＳ Ｐゴシック" charset="0"/>
              </a:rPr>
              <a:t>17-19 April 2012</a:t>
            </a:r>
            <a:endParaRPr lang="en-US" sz="2000" b="1" i="1" dirty="0">
              <a:latin typeface="Times" charset="0"/>
              <a:ea typeface="ＭＳ Ｐゴシック" charset="0"/>
              <a:cs typeface="ＭＳ Ｐゴシック"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2"/>
          <p:cNvSpPr>
            <a:spLocks noGrp="1"/>
          </p:cNvSpPr>
          <p:nvPr>
            <p:ph type="sldNum" sz="quarter" idx="11"/>
          </p:nvPr>
        </p:nvSpPr>
        <p:spPr>
          <a:noFill/>
        </p:spPr>
        <p:txBody>
          <a:bodyPr/>
          <a:lstStyle/>
          <a:p>
            <a:fld id="{B0C8CE70-EC06-A747-8EA3-E9B3424293AC}" type="slidenum">
              <a:rPr lang="en-US"/>
              <a:pPr/>
              <a:t>2</a:t>
            </a:fld>
            <a:endParaRPr lang="en-US"/>
          </a:p>
        </p:txBody>
      </p:sp>
      <p:pic>
        <p:nvPicPr>
          <p:cNvPr id="3075" name="Picture 52"/>
          <p:cNvPicPr>
            <a:picLocks noChangeAspect="1" noChangeArrowheads="1"/>
          </p:cNvPicPr>
          <p:nvPr/>
        </p:nvPicPr>
        <p:blipFill>
          <a:blip r:embed="rId3" cstate="print"/>
          <a:srcRect/>
          <a:stretch>
            <a:fillRect/>
          </a:stretch>
        </p:blipFill>
        <p:spPr bwMode="auto">
          <a:xfrm>
            <a:off x="0" y="0"/>
            <a:ext cx="9144000" cy="7177088"/>
          </a:xfrm>
          <a:prstGeom prst="rect">
            <a:avLst/>
          </a:prstGeom>
          <a:noFill/>
          <a:ln w="9525">
            <a:noFill/>
            <a:miter lim="800000"/>
            <a:headEnd/>
            <a:tailEnd/>
          </a:ln>
        </p:spPr>
      </p:pic>
      <p:sp>
        <p:nvSpPr>
          <p:cNvPr id="3076" name="Rectangle 47"/>
          <p:cNvSpPr>
            <a:spLocks noChangeArrowheads="1"/>
          </p:cNvSpPr>
          <p:nvPr/>
        </p:nvSpPr>
        <p:spPr bwMode="auto">
          <a:xfrm>
            <a:off x="5943600" y="4038600"/>
            <a:ext cx="2971800" cy="2514600"/>
          </a:xfrm>
          <a:prstGeom prst="rect">
            <a:avLst/>
          </a:prstGeom>
          <a:solidFill>
            <a:schemeClr val="bg1">
              <a:alpha val="47058"/>
            </a:schemeClr>
          </a:solidFill>
          <a:ln w="9525">
            <a:solidFill>
              <a:schemeClr val="bg2"/>
            </a:solidFill>
            <a:miter lim="800000"/>
            <a:headEnd/>
            <a:tailEnd/>
          </a:ln>
        </p:spPr>
        <p:txBody>
          <a:bodyPr wrap="none" anchor="ctr">
            <a:prstTxWarp prst="textNoShape">
              <a:avLst/>
            </a:prstTxWarp>
          </a:bodyPr>
          <a:lstStyle/>
          <a:p>
            <a:endParaRPr lang="en-US"/>
          </a:p>
        </p:txBody>
      </p:sp>
      <p:sp>
        <p:nvSpPr>
          <p:cNvPr id="3077" name="Rectangle 4"/>
          <p:cNvSpPr>
            <a:spLocks noChangeArrowheads="1"/>
          </p:cNvSpPr>
          <p:nvPr/>
        </p:nvSpPr>
        <p:spPr bwMode="auto">
          <a:xfrm>
            <a:off x="2590800" y="1447800"/>
            <a:ext cx="3810000" cy="4114800"/>
          </a:xfrm>
          <a:prstGeom prst="rect">
            <a:avLst/>
          </a:prstGeom>
          <a:noFill/>
          <a:ln w="9525">
            <a:noFill/>
            <a:miter lim="800000"/>
            <a:headEnd/>
            <a:tailEnd/>
          </a:ln>
        </p:spPr>
        <p:txBody>
          <a:bodyPr>
            <a:prstTxWarp prst="textNoShape">
              <a:avLst/>
            </a:prstTxWarp>
          </a:bodyPr>
          <a:lstStyle/>
          <a:p>
            <a:endParaRPr lang="en-US">
              <a:latin typeface="Times" pitchFamily="-112" charset="0"/>
            </a:endParaRPr>
          </a:p>
        </p:txBody>
      </p:sp>
      <p:sp>
        <p:nvSpPr>
          <p:cNvPr id="3078" name="Rectangle 45"/>
          <p:cNvSpPr>
            <a:spLocks noChangeArrowheads="1"/>
          </p:cNvSpPr>
          <p:nvPr/>
        </p:nvSpPr>
        <p:spPr bwMode="auto">
          <a:xfrm>
            <a:off x="228600" y="4038600"/>
            <a:ext cx="2971800" cy="2514600"/>
          </a:xfrm>
          <a:prstGeom prst="rect">
            <a:avLst/>
          </a:prstGeom>
          <a:solidFill>
            <a:schemeClr val="bg1">
              <a:alpha val="47058"/>
            </a:schemeClr>
          </a:solidFill>
          <a:ln w="9525">
            <a:solidFill>
              <a:schemeClr val="bg2"/>
            </a:solidFill>
            <a:miter lim="800000"/>
            <a:headEnd/>
            <a:tailEnd/>
          </a:ln>
        </p:spPr>
        <p:txBody>
          <a:bodyPr wrap="none" anchor="ctr">
            <a:prstTxWarp prst="textNoShape">
              <a:avLst/>
            </a:prstTxWarp>
          </a:bodyPr>
          <a:lstStyle/>
          <a:p>
            <a:endParaRPr lang="en-US"/>
          </a:p>
        </p:txBody>
      </p:sp>
      <p:sp>
        <p:nvSpPr>
          <p:cNvPr id="3079" name="Oval 50"/>
          <p:cNvSpPr>
            <a:spLocks noChangeArrowheads="1"/>
          </p:cNvSpPr>
          <p:nvPr/>
        </p:nvSpPr>
        <p:spPr bwMode="auto">
          <a:xfrm>
            <a:off x="2971800" y="2133600"/>
            <a:ext cx="3276600" cy="3200400"/>
          </a:xfrm>
          <a:prstGeom prst="ellipse">
            <a:avLst/>
          </a:prstGeom>
          <a:solidFill>
            <a:schemeClr val="bg1">
              <a:alpha val="49019"/>
            </a:schemeClr>
          </a:solidFill>
          <a:ln w="9525">
            <a:solidFill>
              <a:schemeClr val="bg2"/>
            </a:solidFill>
            <a:round/>
            <a:headEnd/>
            <a:tailEnd/>
          </a:ln>
        </p:spPr>
        <p:txBody>
          <a:bodyPr wrap="none" anchor="ctr">
            <a:prstTxWarp prst="textNoShape">
              <a:avLst/>
            </a:prstTxWarp>
          </a:bodyPr>
          <a:lstStyle/>
          <a:p>
            <a:endParaRPr lang="en-US"/>
          </a:p>
        </p:txBody>
      </p:sp>
      <p:sp>
        <p:nvSpPr>
          <p:cNvPr id="3080" name="Rectangle 46"/>
          <p:cNvSpPr>
            <a:spLocks noChangeArrowheads="1"/>
          </p:cNvSpPr>
          <p:nvPr/>
        </p:nvSpPr>
        <p:spPr bwMode="auto">
          <a:xfrm>
            <a:off x="5943600" y="914400"/>
            <a:ext cx="2971800" cy="2514600"/>
          </a:xfrm>
          <a:prstGeom prst="rect">
            <a:avLst/>
          </a:prstGeom>
          <a:solidFill>
            <a:schemeClr val="bg1">
              <a:alpha val="47058"/>
            </a:schemeClr>
          </a:solidFill>
          <a:ln w="9525">
            <a:solidFill>
              <a:schemeClr val="bg2"/>
            </a:solidFill>
            <a:miter lim="800000"/>
            <a:headEnd/>
            <a:tailEnd/>
          </a:ln>
        </p:spPr>
        <p:txBody>
          <a:bodyPr wrap="none" anchor="ctr">
            <a:prstTxWarp prst="textNoShape">
              <a:avLst/>
            </a:prstTxWarp>
          </a:bodyPr>
          <a:lstStyle/>
          <a:p>
            <a:endParaRPr lang="en-US"/>
          </a:p>
        </p:txBody>
      </p:sp>
      <p:pic>
        <p:nvPicPr>
          <p:cNvPr id="3081" name="Picture 27" descr="20070917_animation"/>
          <p:cNvPicPr>
            <a:picLocks noChangeAspect="1" noChangeArrowheads="1"/>
          </p:cNvPicPr>
          <p:nvPr/>
        </p:nvPicPr>
        <p:blipFill>
          <a:blip r:embed="rId4" cstate="print"/>
          <a:srcRect/>
          <a:stretch>
            <a:fillRect/>
          </a:stretch>
        </p:blipFill>
        <p:spPr bwMode="auto">
          <a:xfrm>
            <a:off x="5943600" y="4213225"/>
            <a:ext cx="2971800" cy="1425575"/>
          </a:xfrm>
          <a:prstGeom prst="rect">
            <a:avLst/>
          </a:prstGeom>
          <a:noFill/>
          <a:ln w="6350">
            <a:solidFill>
              <a:srgbClr val="808080"/>
            </a:solidFill>
            <a:miter lim="800000"/>
            <a:headEnd/>
            <a:tailEnd/>
          </a:ln>
        </p:spPr>
      </p:pic>
      <p:sp>
        <p:nvSpPr>
          <p:cNvPr id="3082" name="Rectangle 44"/>
          <p:cNvSpPr>
            <a:spLocks noChangeArrowheads="1"/>
          </p:cNvSpPr>
          <p:nvPr/>
        </p:nvSpPr>
        <p:spPr bwMode="auto">
          <a:xfrm>
            <a:off x="228600" y="914400"/>
            <a:ext cx="2971800" cy="2514600"/>
          </a:xfrm>
          <a:prstGeom prst="rect">
            <a:avLst/>
          </a:prstGeom>
          <a:solidFill>
            <a:schemeClr val="bg1">
              <a:alpha val="47058"/>
            </a:schemeClr>
          </a:solidFill>
          <a:ln w="9525">
            <a:solidFill>
              <a:schemeClr val="bg2"/>
            </a:solidFill>
            <a:miter lim="800000"/>
            <a:headEnd/>
            <a:tailEnd/>
          </a:ln>
        </p:spPr>
        <p:txBody>
          <a:bodyPr wrap="none" anchor="ctr">
            <a:prstTxWarp prst="textNoShape">
              <a:avLst/>
            </a:prstTxWarp>
          </a:bodyPr>
          <a:lstStyle/>
          <a:p>
            <a:endParaRPr lang="en-US"/>
          </a:p>
        </p:txBody>
      </p:sp>
      <p:sp>
        <p:nvSpPr>
          <p:cNvPr id="3083" name="Rectangle 12"/>
          <p:cNvSpPr>
            <a:spLocks noChangeArrowheads="1"/>
          </p:cNvSpPr>
          <p:nvPr/>
        </p:nvSpPr>
        <p:spPr bwMode="auto">
          <a:xfrm>
            <a:off x="228600" y="0"/>
            <a:ext cx="8458200" cy="685800"/>
          </a:xfrm>
          <a:prstGeom prst="rect">
            <a:avLst/>
          </a:prstGeom>
          <a:noFill/>
          <a:ln w="9525">
            <a:noFill/>
            <a:miter lim="800000"/>
            <a:headEnd/>
            <a:tailEnd/>
          </a:ln>
        </p:spPr>
        <p:txBody>
          <a:bodyPr anchor="ctr">
            <a:prstTxWarp prst="textNoShape">
              <a:avLst/>
            </a:prstTxWarp>
          </a:bodyPr>
          <a:lstStyle/>
          <a:p>
            <a:pPr eaLnBrk="1" hangingPunct="1"/>
            <a:r>
              <a:rPr lang="en-US" sz="3600" b="1">
                <a:solidFill>
                  <a:srgbClr val="000A68"/>
                </a:solidFill>
              </a:rPr>
              <a:t>The National Snow and Ice Data Center…</a:t>
            </a:r>
          </a:p>
        </p:txBody>
      </p:sp>
      <p:sp>
        <p:nvSpPr>
          <p:cNvPr id="3084" name="Rectangle 18"/>
          <p:cNvSpPr>
            <a:spLocks noChangeArrowheads="1"/>
          </p:cNvSpPr>
          <p:nvPr/>
        </p:nvSpPr>
        <p:spPr bwMode="auto">
          <a:xfrm>
            <a:off x="381000" y="5807075"/>
            <a:ext cx="2667000" cy="822325"/>
          </a:xfrm>
          <a:prstGeom prst="rect">
            <a:avLst/>
          </a:prstGeom>
          <a:noFill/>
          <a:ln w="9525">
            <a:noFill/>
            <a:miter lim="800000"/>
            <a:headEnd/>
            <a:tailEnd/>
          </a:ln>
        </p:spPr>
        <p:txBody>
          <a:bodyPr>
            <a:prstTxWarp prst="textNoShape">
              <a:avLst/>
            </a:prstTxWarp>
            <a:spAutoFit/>
          </a:bodyPr>
          <a:lstStyle/>
          <a:p>
            <a:pPr algn="ctr"/>
            <a:r>
              <a:rPr lang="en-US" b="1">
                <a:solidFill>
                  <a:srgbClr val="000A68"/>
                </a:solidFill>
              </a:rPr>
              <a:t>Creates tools for </a:t>
            </a:r>
          </a:p>
          <a:p>
            <a:pPr algn="ctr"/>
            <a:r>
              <a:rPr lang="en-US" b="1">
                <a:solidFill>
                  <a:srgbClr val="000A68"/>
                </a:solidFill>
              </a:rPr>
              <a:t>data access</a:t>
            </a:r>
          </a:p>
        </p:txBody>
      </p:sp>
      <p:sp>
        <p:nvSpPr>
          <p:cNvPr id="3085" name="Rectangle 16"/>
          <p:cNvSpPr>
            <a:spLocks noChangeArrowheads="1"/>
          </p:cNvSpPr>
          <p:nvPr/>
        </p:nvSpPr>
        <p:spPr bwMode="auto">
          <a:xfrm>
            <a:off x="228600" y="2317750"/>
            <a:ext cx="2819400" cy="1187450"/>
          </a:xfrm>
          <a:prstGeom prst="rect">
            <a:avLst/>
          </a:prstGeom>
          <a:noFill/>
          <a:ln w="9525">
            <a:noFill/>
            <a:miter lim="800000"/>
            <a:headEnd/>
            <a:tailEnd/>
          </a:ln>
        </p:spPr>
        <p:txBody>
          <a:bodyPr>
            <a:prstTxWarp prst="textNoShape">
              <a:avLst/>
            </a:prstTxWarp>
            <a:spAutoFit/>
          </a:bodyPr>
          <a:lstStyle/>
          <a:p>
            <a:pPr algn="ctr"/>
            <a:r>
              <a:rPr lang="en-US" b="1">
                <a:solidFill>
                  <a:srgbClr val="000A68"/>
                </a:solidFill>
              </a:rPr>
              <a:t>Manages and </a:t>
            </a:r>
          </a:p>
          <a:p>
            <a:pPr algn="ctr"/>
            <a:r>
              <a:rPr lang="en-US" b="1">
                <a:solidFill>
                  <a:srgbClr val="000A68"/>
                </a:solidFill>
              </a:rPr>
              <a:t>distributes</a:t>
            </a:r>
          </a:p>
          <a:p>
            <a:pPr algn="ctr"/>
            <a:r>
              <a:rPr lang="en-US" b="1">
                <a:solidFill>
                  <a:srgbClr val="000A68"/>
                </a:solidFill>
              </a:rPr>
              <a:t>scientific data </a:t>
            </a:r>
          </a:p>
        </p:txBody>
      </p:sp>
      <p:sp>
        <p:nvSpPr>
          <p:cNvPr id="3086" name="Rectangle 25"/>
          <p:cNvSpPr>
            <a:spLocks noChangeArrowheads="1"/>
          </p:cNvSpPr>
          <p:nvPr/>
        </p:nvSpPr>
        <p:spPr bwMode="auto">
          <a:xfrm>
            <a:off x="6102350" y="2514600"/>
            <a:ext cx="2603500" cy="822325"/>
          </a:xfrm>
          <a:prstGeom prst="rect">
            <a:avLst/>
          </a:prstGeom>
          <a:noFill/>
          <a:ln w="9525">
            <a:noFill/>
            <a:miter lim="800000"/>
            <a:headEnd/>
            <a:tailEnd/>
          </a:ln>
        </p:spPr>
        <p:txBody>
          <a:bodyPr wrap="none">
            <a:prstTxWarp prst="textNoShape">
              <a:avLst/>
            </a:prstTxWarp>
            <a:spAutoFit/>
          </a:bodyPr>
          <a:lstStyle/>
          <a:p>
            <a:pPr algn="ctr"/>
            <a:r>
              <a:rPr lang="en-US" b="1">
                <a:solidFill>
                  <a:srgbClr val="000A68"/>
                </a:solidFill>
              </a:rPr>
              <a:t>Performs scientific</a:t>
            </a:r>
          </a:p>
          <a:p>
            <a:pPr algn="ctr"/>
            <a:r>
              <a:rPr lang="en-US" b="1">
                <a:solidFill>
                  <a:srgbClr val="000A68"/>
                </a:solidFill>
              </a:rPr>
              <a:t>research</a:t>
            </a:r>
          </a:p>
        </p:txBody>
      </p:sp>
      <p:sp>
        <p:nvSpPr>
          <p:cNvPr id="3087" name="Rectangle 26"/>
          <p:cNvSpPr>
            <a:spLocks noChangeArrowheads="1"/>
          </p:cNvSpPr>
          <p:nvPr/>
        </p:nvSpPr>
        <p:spPr bwMode="auto">
          <a:xfrm>
            <a:off x="5956300" y="5730875"/>
            <a:ext cx="2882900" cy="749300"/>
          </a:xfrm>
          <a:prstGeom prst="rect">
            <a:avLst/>
          </a:prstGeom>
          <a:noFill/>
          <a:ln w="9525">
            <a:noFill/>
            <a:miter lim="800000"/>
            <a:headEnd/>
            <a:tailEnd/>
          </a:ln>
        </p:spPr>
        <p:txBody>
          <a:bodyPr wrap="none">
            <a:prstTxWarp prst="textNoShape">
              <a:avLst/>
            </a:prstTxWarp>
            <a:spAutoFit/>
          </a:bodyPr>
          <a:lstStyle/>
          <a:p>
            <a:pPr algn="ctr">
              <a:lnSpc>
                <a:spcPct val="90000"/>
              </a:lnSpc>
            </a:pPr>
            <a:r>
              <a:rPr lang="en-US" b="1">
                <a:solidFill>
                  <a:srgbClr val="000A68"/>
                </a:solidFill>
              </a:rPr>
              <a:t>Educates the public</a:t>
            </a:r>
          </a:p>
          <a:p>
            <a:pPr algn="ctr">
              <a:lnSpc>
                <a:spcPct val="90000"/>
              </a:lnSpc>
            </a:pPr>
            <a:r>
              <a:rPr lang="en-US" b="1">
                <a:solidFill>
                  <a:srgbClr val="000A68"/>
                </a:solidFill>
              </a:rPr>
              <a:t>about the cryosphere</a:t>
            </a:r>
          </a:p>
        </p:txBody>
      </p:sp>
      <p:pic>
        <p:nvPicPr>
          <p:cNvPr id="3088" name="Picture 33" descr="nise_daily"/>
          <p:cNvPicPr>
            <a:picLocks noChangeAspect="1" noChangeArrowheads="1"/>
          </p:cNvPicPr>
          <p:nvPr/>
        </p:nvPicPr>
        <p:blipFill>
          <a:blip r:embed="rId5" cstate="print"/>
          <a:srcRect/>
          <a:stretch>
            <a:fillRect/>
          </a:stretch>
        </p:blipFill>
        <p:spPr bwMode="auto">
          <a:xfrm>
            <a:off x="228600" y="914400"/>
            <a:ext cx="2971800" cy="1485900"/>
          </a:xfrm>
          <a:prstGeom prst="rect">
            <a:avLst/>
          </a:prstGeom>
          <a:noFill/>
          <a:ln w="6350">
            <a:solidFill>
              <a:srgbClr val="808080"/>
            </a:solidFill>
            <a:miter lim="800000"/>
            <a:headEnd/>
            <a:tailEnd/>
          </a:ln>
        </p:spPr>
      </p:pic>
      <p:pic>
        <p:nvPicPr>
          <p:cNvPr id="3089" name="Picture 22" descr="documentation"/>
          <p:cNvPicPr>
            <a:picLocks noChangeAspect="1" noChangeArrowheads="1"/>
          </p:cNvPicPr>
          <p:nvPr/>
        </p:nvPicPr>
        <p:blipFill>
          <a:blip r:embed="rId6" cstate="print"/>
          <a:srcRect/>
          <a:stretch>
            <a:fillRect/>
          </a:stretch>
        </p:blipFill>
        <p:spPr bwMode="auto">
          <a:xfrm>
            <a:off x="3505200" y="2640013"/>
            <a:ext cx="2209800" cy="1941512"/>
          </a:xfrm>
          <a:prstGeom prst="rect">
            <a:avLst/>
          </a:prstGeom>
          <a:noFill/>
          <a:ln w="6350">
            <a:solidFill>
              <a:srgbClr val="808080"/>
            </a:solidFill>
            <a:miter lim="800000"/>
            <a:headEnd/>
            <a:tailEnd/>
          </a:ln>
        </p:spPr>
      </p:pic>
      <p:sp>
        <p:nvSpPr>
          <p:cNvPr id="3090" name="Rectangle 23"/>
          <p:cNvSpPr>
            <a:spLocks noChangeArrowheads="1"/>
          </p:cNvSpPr>
          <p:nvPr/>
        </p:nvSpPr>
        <p:spPr bwMode="auto">
          <a:xfrm>
            <a:off x="3200400" y="4495800"/>
            <a:ext cx="2752725" cy="822325"/>
          </a:xfrm>
          <a:prstGeom prst="rect">
            <a:avLst/>
          </a:prstGeom>
          <a:noFill/>
          <a:ln w="9525">
            <a:noFill/>
            <a:miter lim="800000"/>
            <a:headEnd/>
            <a:tailEnd/>
          </a:ln>
        </p:spPr>
        <p:txBody>
          <a:bodyPr>
            <a:prstTxWarp prst="textNoShape">
              <a:avLst/>
            </a:prstTxWarp>
            <a:spAutoFit/>
          </a:bodyPr>
          <a:lstStyle/>
          <a:p>
            <a:pPr algn="ctr"/>
            <a:r>
              <a:rPr lang="en-US" b="1">
                <a:solidFill>
                  <a:srgbClr val="000A68"/>
                </a:solidFill>
              </a:rPr>
              <a:t>Supports data </a:t>
            </a:r>
          </a:p>
          <a:p>
            <a:pPr algn="ctr"/>
            <a:r>
              <a:rPr lang="en-US" b="1">
                <a:solidFill>
                  <a:srgbClr val="000A68"/>
                </a:solidFill>
              </a:rPr>
              <a:t>users</a:t>
            </a:r>
          </a:p>
        </p:txBody>
      </p:sp>
      <p:pic>
        <p:nvPicPr>
          <p:cNvPr id="3091" name="Picture 51"/>
          <p:cNvPicPr>
            <a:picLocks noChangeAspect="1" noChangeArrowheads="1"/>
          </p:cNvPicPr>
          <p:nvPr/>
        </p:nvPicPr>
        <p:blipFill>
          <a:blip r:embed="rId7" cstate="print"/>
          <a:srcRect/>
          <a:stretch>
            <a:fillRect/>
          </a:stretch>
        </p:blipFill>
        <p:spPr bwMode="auto">
          <a:xfrm>
            <a:off x="5943600" y="914400"/>
            <a:ext cx="2971800" cy="1498600"/>
          </a:xfrm>
          <a:prstGeom prst="rect">
            <a:avLst/>
          </a:prstGeom>
          <a:noFill/>
          <a:ln w="9525">
            <a:noFill/>
            <a:miter lim="800000"/>
            <a:headEnd/>
            <a:tailEnd/>
          </a:ln>
        </p:spPr>
      </p:pic>
      <p:pic>
        <p:nvPicPr>
          <p:cNvPr id="3092" name="Picture 56"/>
          <p:cNvPicPr>
            <a:picLocks noChangeAspect="1" noChangeArrowheads="1"/>
          </p:cNvPicPr>
          <p:nvPr/>
        </p:nvPicPr>
        <p:blipFill>
          <a:blip r:embed="rId8" cstate="print"/>
          <a:srcRect/>
          <a:stretch>
            <a:fillRect/>
          </a:stretch>
        </p:blipFill>
        <p:spPr bwMode="auto">
          <a:xfrm>
            <a:off x="457200" y="4048125"/>
            <a:ext cx="2514600" cy="1831975"/>
          </a:xfrm>
          <a:prstGeom prst="rect">
            <a:avLst/>
          </a:prstGeom>
          <a:noFill/>
          <a:ln w="6350">
            <a:solidFill>
              <a:srgbClr val="808080"/>
            </a:solidFill>
            <a:miter lim="800000"/>
            <a:headEnd/>
            <a:tailEnd/>
          </a:ln>
        </p:spPr>
      </p:pic>
    </p:spTree>
    <p:extLst>
      <p:ext uri="{BB962C8B-B14F-4D97-AF65-F5344CB8AC3E}">
        <p14:creationId xmlns:p14="http://schemas.microsoft.com/office/powerpoint/2010/main" val="594861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1467" y="2491983"/>
            <a:ext cx="3454401" cy="2590801"/>
          </a:xfrm>
          <a:prstGeom prst="rect">
            <a:avLst/>
          </a:prstGeom>
          <a:noFill/>
          <a:ln w="50800">
            <a:solidFill>
              <a:schemeClr val="accent1">
                <a:lumMod val="75000"/>
              </a:schemeClr>
            </a:solidFill>
            <a:miter lim="800000"/>
            <a:headEnd/>
            <a:tailEnd/>
          </a:ln>
          <a:effectLst/>
          <a:scene3d>
            <a:camera prst="orthographicFront"/>
            <a:lightRig rig="threePt" dir="t"/>
          </a:scene3d>
          <a:sp3d contourW="12700">
            <a:bevelT/>
            <a:contourClr>
              <a:schemeClr val="accent1"/>
            </a:contourClr>
          </a:sp3d>
          <a:extLst>
            <a:ext uri="{909E8E84-426E-40DD-AFC4-6F175D3DCCD1}">
              <a14:hiddenFill xmlns:a14="http://schemas.microsoft.com/office/drawing/2010/main">
                <a:solidFill>
                  <a:schemeClr val="accent1"/>
                </a:solidFill>
              </a14:hiddenFill>
            </a:ext>
          </a:extLst>
        </p:spPr>
      </p:pic>
      <p:sp>
        <p:nvSpPr>
          <p:cNvPr id="5" name="Rectangle 4"/>
          <p:cNvSpPr/>
          <p:nvPr/>
        </p:nvSpPr>
        <p:spPr>
          <a:xfrm>
            <a:off x="4569481" y="5082784"/>
            <a:ext cx="3466387" cy="584775"/>
          </a:xfrm>
          <a:prstGeom prst="rect">
            <a:avLst/>
          </a:prstGeom>
        </p:spPr>
        <p:txBody>
          <a:bodyPr wrap="square">
            <a:spAutoFit/>
          </a:bodyPr>
          <a:lstStyle/>
          <a:p>
            <a:r>
              <a:rPr lang="en-US" sz="1600" dirty="0">
                <a:solidFill>
                  <a:schemeClr val="bg1"/>
                </a:solidFill>
                <a:latin typeface="+mn-lt"/>
                <a:ea typeface="Verdana" pitchFamily="34" charset="0"/>
                <a:cs typeface="Verdana" pitchFamily="34" charset="0"/>
              </a:rPr>
              <a:t>Hurricane Katrina - Sea Surface </a:t>
            </a:r>
            <a:r>
              <a:rPr lang="en-US" sz="1600" dirty="0" smtClean="0">
                <a:solidFill>
                  <a:schemeClr val="bg1"/>
                </a:solidFill>
                <a:latin typeface="+mn-lt"/>
                <a:ea typeface="Verdana" pitchFamily="34" charset="0"/>
                <a:cs typeface="Verdana" pitchFamily="34" charset="0"/>
              </a:rPr>
              <a:t>Temperature 29 </a:t>
            </a:r>
            <a:r>
              <a:rPr lang="en-US" sz="1600" dirty="0">
                <a:solidFill>
                  <a:schemeClr val="bg1"/>
                </a:solidFill>
                <a:latin typeface="+mn-lt"/>
                <a:ea typeface="Verdana" pitchFamily="34" charset="0"/>
                <a:cs typeface="Verdana" pitchFamily="34" charset="0"/>
              </a:rPr>
              <a:t>August 2005</a:t>
            </a:r>
          </a:p>
        </p:txBody>
      </p:sp>
      <p:sp>
        <p:nvSpPr>
          <p:cNvPr id="6" name="Rectangle 5"/>
          <p:cNvSpPr/>
          <p:nvPr/>
        </p:nvSpPr>
        <p:spPr>
          <a:xfrm>
            <a:off x="304800" y="202450"/>
            <a:ext cx="8529362" cy="584775"/>
          </a:xfrm>
          <a:prstGeom prst="rect">
            <a:avLst/>
          </a:prstGeom>
        </p:spPr>
        <p:txBody>
          <a:bodyPr wrap="square">
            <a:spAutoFit/>
          </a:bodyPr>
          <a:lstStyle/>
          <a:p>
            <a:r>
              <a:rPr lang="en-US" sz="3200" b="1" i="1" dirty="0" smtClean="0">
                <a:solidFill>
                  <a:schemeClr val="bg1"/>
                </a:solidFill>
                <a:latin typeface="+mj-lt"/>
                <a:ea typeface="Verdana" pitchFamily="34" charset="0"/>
                <a:cs typeface="Verdana" pitchFamily="34" charset="0"/>
              </a:rPr>
              <a:t>Collections </a:t>
            </a:r>
            <a:r>
              <a:rPr lang="en-US" sz="3200" b="1" i="1" dirty="0">
                <a:solidFill>
                  <a:schemeClr val="bg1"/>
                </a:solidFill>
                <a:latin typeface="+mj-lt"/>
                <a:ea typeface="Verdana" pitchFamily="34" charset="0"/>
                <a:cs typeface="Verdana" pitchFamily="34" charset="0"/>
              </a:rPr>
              <a:t>in HDF-</a:t>
            </a:r>
            <a:r>
              <a:rPr lang="en-US" sz="3200" b="1" i="1" dirty="0" smtClean="0">
                <a:solidFill>
                  <a:schemeClr val="bg1"/>
                </a:solidFill>
                <a:latin typeface="+mj-lt"/>
                <a:ea typeface="Verdana" pitchFamily="34" charset="0"/>
                <a:cs typeface="Verdana" pitchFamily="34" charset="0"/>
              </a:rPr>
              <a:t>EOS2</a:t>
            </a:r>
            <a:endParaRPr lang="en-US" sz="3200" b="1" i="1" dirty="0">
              <a:solidFill>
                <a:schemeClr val="bg1"/>
              </a:solidFill>
              <a:latin typeface="+mj-lt"/>
              <a:ea typeface="Verdana" pitchFamily="34" charset="0"/>
              <a:cs typeface="Verdana" pitchFamily="34" charset="0"/>
            </a:endParaRPr>
          </a:p>
        </p:txBody>
      </p:sp>
      <p:sp>
        <p:nvSpPr>
          <p:cNvPr id="7" name="TextBox 6"/>
          <p:cNvSpPr txBox="1"/>
          <p:nvPr/>
        </p:nvSpPr>
        <p:spPr>
          <a:xfrm>
            <a:off x="609600" y="799212"/>
            <a:ext cx="3493264" cy="2000548"/>
          </a:xfrm>
          <a:prstGeom prst="rect">
            <a:avLst/>
          </a:prstGeom>
          <a:noFill/>
        </p:spPr>
        <p:txBody>
          <a:bodyPr wrap="none" rtlCol="0">
            <a:spAutoFit/>
          </a:bodyPr>
          <a:lstStyle/>
          <a:p>
            <a:r>
              <a:rPr lang="en-US" sz="2800" b="1" u="sng" dirty="0" smtClean="0">
                <a:solidFill>
                  <a:srgbClr val="2FD178"/>
                </a:solidFill>
                <a:latin typeface="+mj-lt"/>
                <a:ea typeface="Verdana" pitchFamily="34" charset="0"/>
                <a:cs typeface="Verdana" pitchFamily="34" charset="0"/>
              </a:rPr>
              <a:t>AMSR-E</a:t>
            </a:r>
          </a:p>
          <a:p>
            <a:pPr marL="342900" indent="-342900">
              <a:buClr>
                <a:srgbClr val="99CC00"/>
              </a:buClr>
              <a:buFont typeface="Arial" pitchFamily="34" charset="0"/>
              <a:buChar char="•"/>
            </a:pPr>
            <a:r>
              <a:rPr lang="en-US" dirty="0" smtClean="0">
                <a:solidFill>
                  <a:schemeClr val="bg1"/>
                </a:solidFill>
                <a:latin typeface="+mn-lt"/>
                <a:ea typeface="Verdana" pitchFamily="34" charset="0"/>
                <a:cs typeface="Verdana" pitchFamily="34" charset="0"/>
              </a:rPr>
              <a:t>3 HDF-EOS Data Types</a:t>
            </a:r>
          </a:p>
          <a:p>
            <a:pPr marL="800100" lvl="1" indent="-342900">
              <a:buClr>
                <a:srgbClr val="99CC00"/>
              </a:buClr>
              <a:buFont typeface="Arial" pitchFamily="34" charset="0"/>
              <a:buChar char="•"/>
            </a:pPr>
            <a:r>
              <a:rPr lang="en-US" dirty="0" smtClean="0">
                <a:solidFill>
                  <a:schemeClr val="bg1"/>
                </a:solidFill>
                <a:latin typeface="+mn-lt"/>
                <a:ea typeface="Verdana" pitchFamily="34" charset="0"/>
                <a:cs typeface="Verdana" pitchFamily="34" charset="0"/>
              </a:rPr>
              <a:t>Point</a:t>
            </a:r>
          </a:p>
          <a:p>
            <a:pPr marL="800100" lvl="1" indent="-342900">
              <a:buClr>
                <a:srgbClr val="99CC00"/>
              </a:buClr>
              <a:buFont typeface="Arial" pitchFamily="34" charset="0"/>
              <a:buChar char="•"/>
            </a:pPr>
            <a:r>
              <a:rPr lang="en-US" dirty="0" smtClean="0">
                <a:solidFill>
                  <a:schemeClr val="bg1"/>
                </a:solidFill>
                <a:latin typeface="+mn-lt"/>
                <a:ea typeface="Verdana" pitchFamily="34" charset="0"/>
                <a:cs typeface="Verdana" pitchFamily="34" charset="0"/>
              </a:rPr>
              <a:t>Grid</a:t>
            </a:r>
          </a:p>
          <a:p>
            <a:pPr marL="800100" lvl="1" indent="-342900">
              <a:buClr>
                <a:srgbClr val="99CC00"/>
              </a:buClr>
              <a:buFont typeface="Arial" pitchFamily="34" charset="0"/>
              <a:buChar char="•"/>
            </a:pPr>
            <a:r>
              <a:rPr lang="en-US" dirty="0" smtClean="0">
                <a:solidFill>
                  <a:schemeClr val="bg1"/>
                </a:solidFill>
                <a:latin typeface="+mn-lt"/>
                <a:ea typeface="Verdana" pitchFamily="34" charset="0"/>
                <a:cs typeface="Verdana" pitchFamily="34" charset="0"/>
              </a:rPr>
              <a:t>Swath</a:t>
            </a:r>
          </a:p>
        </p:txBody>
      </p:sp>
      <p:sp>
        <p:nvSpPr>
          <p:cNvPr id="9" name="Rectangle 8"/>
          <p:cNvSpPr/>
          <p:nvPr/>
        </p:nvSpPr>
        <p:spPr>
          <a:xfrm>
            <a:off x="576208" y="2712904"/>
            <a:ext cx="3614791" cy="3293209"/>
          </a:xfrm>
          <a:prstGeom prst="rect">
            <a:avLst/>
          </a:prstGeom>
        </p:spPr>
        <p:txBody>
          <a:bodyPr wrap="square">
            <a:spAutoFit/>
          </a:bodyPr>
          <a:lstStyle/>
          <a:p>
            <a:pPr marL="342900" indent="-342900">
              <a:buClr>
                <a:srgbClr val="99CC00"/>
              </a:buClr>
              <a:buFont typeface="Arial" pitchFamily="34" charset="0"/>
              <a:buChar char="•"/>
            </a:pPr>
            <a:r>
              <a:rPr lang="en-US" sz="2800" dirty="0">
                <a:solidFill>
                  <a:schemeClr val="bg1"/>
                </a:solidFill>
                <a:latin typeface="+mn-lt"/>
                <a:ea typeface="Verdana" pitchFamily="34" charset="0"/>
                <a:cs typeface="Verdana" pitchFamily="34" charset="0"/>
              </a:rPr>
              <a:t>Parameters</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precipitation rate</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sea surface temperature </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sea ice concentration</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snow water equivalent </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soil </a:t>
            </a:r>
            <a:r>
              <a:rPr lang="en-US" sz="2000" dirty="0" smtClean="0">
                <a:solidFill>
                  <a:schemeClr val="bg1"/>
                </a:solidFill>
                <a:latin typeface="+mn-lt"/>
                <a:ea typeface="Verdana" pitchFamily="34" charset="0"/>
                <a:cs typeface="Verdana" pitchFamily="34" charset="0"/>
              </a:rPr>
              <a:t>moisture</a:t>
            </a:r>
            <a:endParaRPr lang="en-US" sz="2000" dirty="0">
              <a:solidFill>
                <a:schemeClr val="bg1"/>
              </a:solidFill>
              <a:latin typeface="+mn-lt"/>
              <a:ea typeface="Verdana" pitchFamily="34" charset="0"/>
              <a:cs typeface="Verdana" pitchFamily="34" charset="0"/>
            </a:endParaRP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surface wetness</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wind speed</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atmospheric cloud water</a:t>
            </a:r>
          </a:p>
          <a:p>
            <a:pPr marL="800100" lvl="1" indent="-342900">
              <a:buClr>
                <a:srgbClr val="99CC00"/>
              </a:buClr>
              <a:buFont typeface="Arial" pitchFamily="34" charset="0"/>
              <a:buChar char="•"/>
            </a:pPr>
            <a:r>
              <a:rPr lang="en-US" sz="2000" dirty="0">
                <a:solidFill>
                  <a:schemeClr val="bg1"/>
                </a:solidFill>
                <a:latin typeface="+mn-lt"/>
                <a:ea typeface="Verdana" pitchFamily="34" charset="0"/>
                <a:cs typeface="Verdana" pitchFamily="34" charset="0"/>
              </a:rPr>
              <a:t>water vapor</a:t>
            </a:r>
          </a:p>
        </p:txBody>
      </p:sp>
      <p:sp>
        <p:nvSpPr>
          <p:cNvPr id="10" name="TextBox 9"/>
          <p:cNvSpPr txBox="1"/>
          <p:nvPr/>
        </p:nvSpPr>
        <p:spPr>
          <a:xfrm>
            <a:off x="4038600" y="1155738"/>
            <a:ext cx="4724400" cy="1077218"/>
          </a:xfrm>
          <a:prstGeom prst="rect">
            <a:avLst/>
          </a:prstGeom>
          <a:noFill/>
        </p:spPr>
        <p:txBody>
          <a:bodyPr wrap="square" rtlCol="0">
            <a:spAutoFit/>
          </a:bodyPr>
          <a:lstStyle/>
          <a:p>
            <a:pPr marL="342900" indent="-342900">
              <a:buClr>
                <a:srgbClr val="99CC00"/>
              </a:buClr>
              <a:buFont typeface="Arial" pitchFamily="34" charset="0"/>
              <a:buChar char="•"/>
            </a:pPr>
            <a:r>
              <a:rPr lang="en-US" dirty="0" smtClean="0">
                <a:solidFill>
                  <a:schemeClr val="bg1"/>
                </a:solidFill>
                <a:latin typeface="+mn-lt"/>
              </a:rPr>
              <a:t>17 Collections</a:t>
            </a:r>
          </a:p>
          <a:p>
            <a:pPr marL="800100" lvl="1" indent="-342900">
              <a:buClr>
                <a:srgbClr val="99CC00"/>
              </a:buClr>
              <a:buFont typeface="Arial" pitchFamily="34" charset="0"/>
              <a:buChar char="•"/>
            </a:pPr>
            <a:r>
              <a:rPr lang="en-US" sz="2000" dirty="0" smtClean="0">
                <a:solidFill>
                  <a:schemeClr val="bg1"/>
                </a:solidFill>
                <a:latin typeface="+mn-lt"/>
              </a:rPr>
              <a:t>NSIDC has developed tools in response to data questions from users</a:t>
            </a:r>
            <a:endParaRPr lang="en-US" sz="2000" dirty="0">
              <a:solidFill>
                <a:schemeClr val="bg1"/>
              </a:solidFill>
              <a:latin typeface="+mn-lt"/>
            </a:endParaRPr>
          </a:p>
        </p:txBody>
      </p:sp>
    </p:spTree>
    <p:extLst>
      <p:ext uri="{BB962C8B-B14F-4D97-AF65-F5344CB8AC3E}">
        <p14:creationId xmlns:p14="http://schemas.microsoft.com/office/powerpoint/2010/main" val="68138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8433"/>
            <a:ext cx="7772400" cy="762000"/>
          </a:xfrm>
        </p:spPr>
        <p:txBody>
          <a:bodyPr/>
          <a:lstStyle/>
          <a:p>
            <a:r>
              <a:rPr lang="en-US" dirty="0" smtClean="0"/>
              <a:t>Collections </a:t>
            </a:r>
            <a:r>
              <a:rPr lang="en-US" dirty="0"/>
              <a:t>in HDF-</a:t>
            </a:r>
            <a:r>
              <a:rPr lang="en-US" dirty="0" smtClean="0"/>
              <a:t>EOS2</a:t>
            </a:r>
            <a:endParaRPr lang="en-US" dirty="0"/>
          </a:p>
        </p:txBody>
      </p:sp>
      <p:sp>
        <p:nvSpPr>
          <p:cNvPr id="4" name="TextBox 3"/>
          <p:cNvSpPr txBox="1"/>
          <p:nvPr/>
        </p:nvSpPr>
        <p:spPr>
          <a:xfrm>
            <a:off x="318655" y="909934"/>
            <a:ext cx="2874505" cy="2739211"/>
          </a:xfrm>
          <a:prstGeom prst="rect">
            <a:avLst/>
          </a:prstGeom>
          <a:noFill/>
        </p:spPr>
        <p:txBody>
          <a:bodyPr wrap="none" rtlCol="0">
            <a:spAutoFit/>
          </a:bodyPr>
          <a:lstStyle/>
          <a:p>
            <a:r>
              <a:rPr lang="en-US" sz="2800" b="1" u="sng" dirty="0" smtClean="0">
                <a:solidFill>
                  <a:srgbClr val="2FD178"/>
                </a:solidFill>
                <a:latin typeface="+mj-lt"/>
              </a:rPr>
              <a:t>MODIS</a:t>
            </a:r>
            <a:endParaRPr lang="en-US" sz="2800" b="1" dirty="0" smtClean="0">
              <a:solidFill>
                <a:srgbClr val="2FD178"/>
              </a:solidFill>
              <a:latin typeface="+mj-lt"/>
            </a:endParaRPr>
          </a:p>
          <a:p>
            <a:pPr marL="342900" indent="-342900">
              <a:buClr>
                <a:srgbClr val="99CC00"/>
              </a:buClr>
              <a:buFont typeface="Arial" pitchFamily="34" charset="0"/>
              <a:buChar char="•"/>
            </a:pPr>
            <a:r>
              <a:rPr lang="en-US" dirty="0" smtClean="0">
                <a:solidFill>
                  <a:schemeClr val="bg1"/>
                </a:solidFill>
                <a:latin typeface="+mn-lt"/>
              </a:rPr>
              <a:t>2 Data Types</a:t>
            </a:r>
          </a:p>
          <a:p>
            <a:pPr marL="800100" lvl="1" indent="-342900">
              <a:buClr>
                <a:srgbClr val="99CC00"/>
              </a:buClr>
              <a:buFont typeface="Arial" pitchFamily="34" charset="0"/>
              <a:buChar char="•"/>
            </a:pPr>
            <a:r>
              <a:rPr lang="en-US" dirty="0" smtClean="0">
                <a:solidFill>
                  <a:schemeClr val="bg1"/>
                </a:solidFill>
                <a:latin typeface="+mn-lt"/>
              </a:rPr>
              <a:t>Swath</a:t>
            </a:r>
          </a:p>
          <a:p>
            <a:pPr marL="800100" lvl="1" indent="-342900">
              <a:buClr>
                <a:srgbClr val="99CC00"/>
              </a:buClr>
              <a:buFont typeface="Arial" pitchFamily="34" charset="0"/>
              <a:buChar char="•"/>
            </a:pPr>
            <a:r>
              <a:rPr lang="en-US" dirty="0" smtClean="0">
                <a:solidFill>
                  <a:schemeClr val="bg1"/>
                </a:solidFill>
                <a:latin typeface="+mn-lt"/>
              </a:rPr>
              <a:t>Grid</a:t>
            </a:r>
          </a:p>
          <a:p>
            <a:pPr marL="1257300" lvl="2" indent="-342900">
              <a:buClr>
                <a:srgbClr val="99CC00"/>
              </a:buClr>
              <a:buFont typeface="Arial" pitchFamily="34" charset="0"/>
              <a:buChar char="•"/>
            </a:pPr>
            <a:r>
              <a:rPr lang="en-US" dirty="0" smtClean="0">
                <a:solidFill>
                  <a:schemeClr val="bg1"/>
                </a:solidFill>
                <a:latin typeface="+mn-lt"/>
              </a:rPr>
              <a:t>Sinusoidal</a:t>
            </a:r>
          </a:p>
          <a:p>
            <a:pPr marL="1257300" lvl="2" indent="-342900">
              <a:buClr>
                <a:srgbClr val="99CC00"/>
              </a:buClr>
              <a:buFont typeface="Arial" pitchFamily="34" charset="0"/>
              <a:buChar char="•"/>
            </a:pPr>
            <a:r>
              <a:rPr lang="en-US" dirty="0" smtClean="0">
                <a:solidFill>
                  <a:schemeClr val="bg1"/>
                </a:solidFill>
                <a:latin typeface="+mn-lt"/>
              </a:rPr>
              <a:t>EASE-Grid</a:t>
            </a:r>
          </a:p>
          <a:p>
            <a:pPr marL="1257300" lvl="2" indent="-342900">
              <a:buClr>
                <a:srgbClr val="99CC00"/>
              </a:buClr>
              <a:buFont typeface="Arial" pitchFamily="34" charset="0"/>
              <a:buChar char="•"/>
            </a:pPr>
            <a:r>
              <a:rPr lang="en-US" dirty="0" smtClean="0">
                <a:solidFill>
                  <a:schemeClr val="bg1"/>
                </a:solidFill>
                <a:latin typeface="+mn-lt"/>
              </a:rPr>
              <a:t>CMG</a:t>
            </a:r>
            <a:endParaRPr lang="en-US" dirty="0">
              <a:solidFill>
                <a:schemeClr val="bg1"/>
              </a:solidFill>
              <a:latin typeface="+mn-lt"/>
            </a:endParaRPr>
          </a:p>
        </p:txBody>
      </p:sp>
      <p:sp>
        <p:nvSpPr>
          <p:cNvPr id="5" name="TextBox 4"/>
          <p:cNvSpPr txBox="1"/>
          <p:nvPr/>
        </p:nvSpPr>
        <p:spPr>
          <a:xfrm>
            <a:off x="2438400" y="1295399"/>
            <a:ext cx="2743200" cy="1200329"/>
          </a:xfrm>
          <a:prstGeom prst="rect">
            <a:avLst/>
          </a:prstGeom>
          <a:noFill/>
        </p:spPr>
        <p:txBody>
          <a:bodyPr wrap="square" rtlCol="0">
            <a:spAutoFit/>
          </a:bodyPr>
          <a:lstStyle/>
          <a:p>
            <a:pPr marL="342900" indent="-342900">
              <a:buClr>
                <a:srgbClr val="99CC00"/>
              </a:buClr>
              <a:buFont typeface="Arial" pitchFamily="34" charset="0"/>
              <a:buChar char="•"/>
            </a:pPr>
            <a:r>
              <a:rPr lang="en-US" dirty="0" smtClean="0">
                <a:solidFill>
                  <a:schemeClr val="bg1"/>
                </a:solidFill>
                <a:latin typeface="+mn-lt"/>
              </a:rPr>
              <a:t>Parameters</a:t>
            </a:r>
          </a:p>
          <a:p>
            <a:pPr marL="800100" lvl="1" indent="-342900">
              <a:buClr>
                <a:srgbClr val="99CC00"/>
              </a:buClr>
              <a:buFont typeface="Arial" pitchFamily="34" charset="0"/>
              <a:buChar char="•"/>
            </a:pPr>
            <a:r>
              <a:rPr lang="en-US" dirty="0" smtClean="0">
                <a:solidFill>
                  <a:schemeClr val="bg1"/>
                </a:solidFill>
                <a:latin typeface="+mn-lt"/>
              </a:rPr>
              <a:t>Snow</a:t>
            </a:r>
          </a:p>
          <a:p>
            <a:pPr marL="800100" lvl="1" indent="-342900">
              <a:buClr>
                <a:srgbClr val="99CC00"/>
              </a:buClr>
              <a:buFont typeface="Arial" pitchFamily="34" charset="0"/>
              <a:buChar char="•"/>
            </a:pPr>
            <a:r>
              <a:rPr lang="en-US" dirty="0" smtClean="0">
                <a:solidFill>
                  <a:schemeClr val="bg1"/>
                </a:solidFill>
                <a:latin typeface="+mn-lt"/>
              </a:rPr>
              <a:t>Sea Ice</a:t>
            </a:r>
            <a:endParaRPr lang="en-US" dirty="0">
              <a:solidFill>
                <a:schemeClr val="bg1"/>
              </a:solidFill>
              <a:latin typeface="+mn-lt"/>
            </a:endParaRPr>
          </a:p>
        </p:txBody>
      </p:sp>
      <p:sp>
        <p:nvSpPr>
          <p:cNvPr id="6" name="TextBox 5"/>
          <p:cNvSpPr txBox="1"/>
          <p:nvPr/>
        </p:nvSpPr>
        <p:spPr>
          <a:xfrm>
            <a:off x="304800" y="4022229"/>
            <a:ext cx="5250116" cy="1692771"/>
          </a:xfrm>
          <a:prstGeom prst="rect">
            <a:avLst/>
          </a:prstGeom>
          <a:noFill/>
        </p:spPr>
        <p:txBody>
          <a:bodyPr wrap="square" rtlCol="0">
            <a:spAutoFit/>
          </a:bodyPr>
          <a:lstStyle/>
          <a:p>
            <a:pPr marL="342900" indent="-342900">
              <a:buClr>
                <a:srgbClr val="99CC00"/>
              </a:buClr>
              <a:buFont typeface="Arial" pitchFamily="34" charset="0"/>
              <a:buChar char="•"/>
            </a:pPr>
            <a:r>
              <a:rPr lang="en-US" dirty="0" smtClean="0">
                <a:solidFill>
                  <a:schemeClr val="bg1"/>
                </a:solidFill>
                <a:latin typeface="+mn-lt"/>
              </a:rPr>
              <a:t>20 Version5 Data Sets</a:t>
            </a:r>
          </a:p>
          <a:p>
            <a:pPr marL="800100" lvl="1" indent="-342900">
              <a:buClr>
                <a:srgbClr val="99CC00"/>
              </a:buClr>
              <a:buFont typeface="Arial" pitchFamily="34" charset="0"/>
              <a:buChar char="•"/>
            </a:pPr>
            <a:r>
              <a:rPr lang="en-US" sz="2000" dirty="0" smtClean="0">
                <a:solidFill>
                  <a:schemeClr val="bg1"/>
                </a:solidFill>
                <a:latin typeface="+mn-lt"/>
              </a:rPr>
              <a:t>Advise users to utilize HDF-View &amp; other tools developed by the HDF Group</a:t>
            </a:r>
          </a:p>
          <a:p>
            <a:pPr marL="800100" lvl="1" indent="-342900">
              <a:buClr>
                <a:srgbClr val="99CC00"/>
              </a:buClr>
              <a:buFont typeface="Arial" pitchFamily="34" charset="0"/>
              <a:buChar char="•"/>
            </a:pPr>
            <a:r>
              <a:rPr lang="en-US" sz="2000" dirty="0" smtClean="0">
                <a:solidFill>
                  <a:schemeClr val="bg1"/>
                </a:solidFill>
                <a:latin typeface="+mn-lt"/>
              </a:rPr>
              <a:t>Developed a UNIX tool kit to </a:t>
            </a:r>
            <a:r>
              <a:rPr lang="en-US" sz="2000" dirty="0" err="1" smtClean="0">
                <a:solidFill>
                  <a:schemeClr val="bg1"/>
                </a:solidFill>
                <a:latin typeface="+mn-lt"/>
              </a:rPr>
              <a:t>reproject</a:t>
            </a:r>
            <a:r>
              <a:rPr lang="en-US" sz="2000" dirty="0" smtClean="0">
                <a:solidFill>
                  <a:schemeClr val="bg1"/>
                </a:solidFill>
                <a:latin typeface="+mn-lt"/>
              </a:rPr>
              <a:t> MODIS </a:t>
            </a:r>
            <a:r>
              <a:rPr lang="en-US" sz="2000" dirty="0">
                <a:solidFill>
                  <a:schemeClr val="bg1"/>
                </a:solidFill>
                <a:latin typeface="+mn-lt"/>
              </a:rPr>
              <a:t>s</a:t>
            </a:r>
            <a:r>
              <a:rPr lang="en-US" sz="2000" dirty="0" smtClean="0">
                <a:solidFill>
                  <a:schemeClr val="bg1"/>
                </a:solidFill>
                <a:latin typeface="+mn-lt"/>
              </a:rPr>
              <a:t>wath data into a grid, MS2GT</a:t>
            </a:r>
            <a:endParaRPr lang="en-US" sz="2000" dirty="0">
              <a:solidFill>
                <a:schemeClr val="bg1"/>
              </a:solidFill>
              <a:latin typeface="+mn-l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066800"/>
            <a:ext cx="4076700" cy="2038350"/>
          </a:xfrm>
          <a:prstGeom prst="rect">
            <a:avLst/>
          </a:prstGeom>
          <a:noFill/>
          <a:ln w="50800">
            <a:solidFill>
              <a:schemeClr val="accent1"/>
            </a:solidFill>
            <a:miter lim="800000"/>
            <a:headEnd/>
            <a:tailEnd/>
          </a:ln>
          <a:effectLst/>
          <a:scene3d>
            <a:camera prst="orthographicFront"/>
            <a:lightRig rig="threePt" dir="t"/>
          </a:scene3d>
          <a:sp3d>
            <a:bevelT w="152400" h="50800" prst="softRound"/>
          </a:sp3d>
          <a:extLst>
            <a:ext uri="{909E8E84-426E-40DD-AFC4-6F175D3DCCD1}">
              <a14:hiddenFill xmlns:a14="http://schemas.microsoft.com/office/drawing/2010/main">
                <a:solidFill>
                  <a:schemeClr val="accent1"/>
                </a:solidFill>
              </a14:hiddenFill>
            </a:ext>
          </a:extLst>
        </p:spPr>
      </p:pic>
      <p:sp>
        <p:nvSpPr>
          <p:cNvPr id="7" name="Rectangle 6"/>
          <p:cNvSpPr/>
          <p:nvPr/>
        </p:nvSpPr>
        <p:spPr>
          <a:xfrm>
            <a:off x="4800600" y="3172091"/>
            <a:ext cx="4076700" cy="830997"/>
          </a:xfrm>
          <a:prstGeom prst="rect">
            <a:avLst/>
          </a:prstGeom>
        </p:spPr>
        <p:txBody>
          <a:bodyPr wrap="square">
            <a:spAutoFit/>
          </a:bodyPr>
          <a:lstStyle/>
          <a:p>
            <a:r>
              <a:rPr lang="en-US" sz="1600" dirty="0" smtClean="0">
                <a:solidFill>
                  <a:schemeClr val="bg1"/>
                </a:solidFill>
                <a:latin typeface="+mn-lt"/>
              </a:rPr>
              <a:t>Image derived </a:t>
            </a:r>
            <a:r>
              <a:rPr lang="en-US" sz="1600" dirty="0">
                <a:solidFill>
                  <a:schemeClr val="bg1"/>
                </a:solidFill>
                <a:latin typeface="+mn-lt"/>
              </a:rPr>
              <a:t>from the 8-Day CMG Snow Cover field of the MODIS/Terra Snow Cover 8-Day L3 Global 0.05Deg CMG</a:t>
            </a:r>
          </a:p>
        </p:txBody>
      </p:sp>
    </p:spTree>
    <p:extLst>
      <p:ext uri="{BB962C8B-B14F-4D97-AF65-F5344CB8AC3E}">
        <p14:creationId xmlns:p14="http://schemas.microsoft.com/office/powerpoint/2010/main" val="389657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Non-ECS Datasets in HDF</a:t>
            </a:r>
            <a:endParaRPr lang="en-US" dirty="0"/>
          </a:p>
        </p:txBody>
      </p:sp>
      <p:sp>
        <p:nvSpPr>
          <p:cNvPr id="6" name="Content Placeholder 5"/>
          <p:cNvSpPr>
            <a:spLocks noGrp="1"/>
          </p:cNvSpPr>
          <p:nvPr>
            <p:ph sz="half" idx="1"/>
          </p:nvPr>
        </p:nvSpPr>
        <p:spPr>
          <a:xfrm>
            <a:off x="381000" y="838200"/>
            <a:ext cx="7620000" cy="1524000"/>
          </a:xfrm>
        </p:spPr>
        <p:txBody>
          <a:bodyPr/>
          <a:lstStyle/>
          <a:p>
            <a:r>
              <a:rPr lang="en-US" sz="2400" dirty="0"/>
              <a:t>Near-Real-Time SSM/I-SSMIS EASE-Grid Daily Global Ice Concentration and Snow Extent (HDF)</a:t>
            </a:r>
          </a:p>
          <a:p>
            <a:r>
              <a:rPr lang="en-US" sz="2400" dirty="0" smtClean="0"/>
              <a:t>NISE (HDF-EOS2)</a:t>
            </a:r>
          </a:p>
          <a:p>
            <a:pPr lvl="1"/>
            <a:r>
              <a:rPr lang="en-US" sz="2000" dirty="0" smtClean="0"/>
              <a:t>Used in operational EOS processing</a:t>
            </a:r>
          </a:p>
          <a:p>
            <a:pPr lvl="1"/>
            <a:r>
              <a:rPr lang="en-US" sz="2000" dirty="0" smtClean="0"/>
              <a:t>Production began in 1997</a:t>
            </a:r>
          </a:p>
          <a:p>
            <a:pPr lvl="1"/>
            <a:r>
              <a:rPr lang="en-US" sz="2000" dirty="0"/>
              <a:t>H</a:t>
            </a:r>
            <a:r>
              <a:rPr lang="en-US" sz="2000" dirty="0" smtClean="0"/>
              <a:t>as been reprocessed in support of MODIS</a:t>
            </a:r>
            <a:endParaRPr lang="en-US" sz="2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429000"/>
            <a:ext cx="4730320" cy="1921994"/>
          </a:xfrm>
          <a:prstGeom prst="rect">
            <a:avLst/>
          </a:prstGeom>
          <a:noFill/>
          <a:ln w="50800">
            <a:solidFill>
              <a:schemeClr val="accent1">
                <a:lumMod val="75000"/>
              </a:schemeClr>
            </a:solidFill>
            <a:miter lim="800000"/>
            <a:headEnd/>
            <a:tailEnd/>
          </a:ln>
          <a:effectLst/>
          <a:scene3d>
            <a:camera prst="orthographicFront"/>
            <a:lightRig rig="threePt" dir="t"/>
          </a:scene3d>
          <a:sp3d contourW="12700">
            <a:bevelT w="152400" h="50800" prst="softRound"/>
            <a:contourClr>
              <a:schemeClr val="tx1"/>
            </a:contourClr>
          </a:sp3d>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202094" y="5435024"/>
            <a:ext cx="4738026" cy="584776"/>
          </a:xfrm>
          <a:prstGeom prst="rect">
            <a:avLst/>
          </a:prstGeom>
        </p:spPr>
        <p:txBody>
          <a:bodyPr wrap="square">
            <a:spAutoFit/>
          </a:bodyPr>
          <a:lstStyle/>
          <a:p>
            <a:r>
              <a:rPr lang="en-US" sz="1600" dirty="0">
                <a:solidFill>
                  <a:schemeClr val="bg1"/>
                </a:solidFill>
                <a:latin typeface="+mn-lt"/>
              </a:rPr>
              <a:t>S</a:t>
            </a:r>
            <a:r>
              <a:rPr lang="en-US" sz="1600" dirty="0" smtClean="0">
                <a:solidFill>
                  <a:schemeClr val="bg1"/>
                </a:solidFill>
                <a:latin typeface="+mn-lt"/>
              </a:rPr>
              <a:t>now </a:t>
            </a:r>
            <a:r>
              <a:rPr lang="en-US" sz="1600" dirty="0">
                <a:solidFill>
                  <a:schemeClr val="bg1"/>
                </a:solidFill>
                <a:latin typeface="+mn-lt"/>
              </a:rPr>
              <a:t>extent, sea ice concentration, and </a:t>
            </a:r>
            <a:r>
              <a:rPr lang="en-US" sz="1600" dirty="0" smtClean="0">
                <a:solidFill>
                  <a:schemeClr val="bg1"/>
                </a:solidFill>
                <a:latin typeface="+mn-lt"/>
              </a:rPr>
              <a:t>data age </a:t>
            </a:r>
            <a:r>
              <a:rPr lang="en-US" sz="1600" dirty="0">
                <a:solidFill>
                  <a:schemeClr val="bg1"/>
                </a:solidFill>
                <a:latin typeface="+mn-lt"/>
              </a:rPr>
              <a:t>layers for the Northern Hemisphere for 03 February 2002</a:t>
            </a:r>
          </a:p>
        </p:txBody>
      </p:sp>
    </p:spTree>
    <p:extLst>
      <p:ext uri="{BB962C8B-B14F-4D97-AF65-F5344CB8AC3E}">
        <p14:creationId xmlns:p14="http://schemas.microsoft.com/office/powerpoint/2010/main" val="914718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t>
            </a:r>
            <a:r>
              <a:rPr lang="en-US" dirty="0" smtClean="0"/>
              <a:t>in HDF5</a:t>
            </a:r>
            <a:endParaRPr lang="en-US" dirty="0"/>
          </a:p>
        </p:txBody>
      </p:sp>
      <p:sp>
        <p:nvSpPr>
          <p:cNvPr id="3" name="Content Placeholder 2"/>
          <p:cNvSpPr>
            <a:spLocks noGrp="1"/>
          </p:cNvSpPr>
          <p:nvPr>
            <p:ph idx="1"/>
          </p:nvPr>
        </p:nvSpPr>
        <p:spPr>
          <a:xfrm>
            <a:off x="762000" y="4419600"/>
            <a:ext cx="7772400" cy="2286000"/>
          </a:xfrm>
        </p:spPr>
        <p:txBody>
          <a:bodyPr/>
          <a:lstStyle/>
          <a:p>
            <a:r>
              <a:rPr lang="en-US" sz="2400" dirty="0" err="1"/>
              <a:t>MEaSUREs</a:t>
            </a:r>
            <a:r>
              <a:rPr lang="en-US" sz="2400" dirty="0"/>
              <a:t> Global Record of Daily Landscape Freeze/Thaw Status, Version </a:t>
            </a:r>
            <a:r>
              <a:rPr lang="en-US" sz="2400" dirty="0" smtClean="0"/>
              <a:t>01</a:t>
            </a:r>
          </a:p>
          <a:p>
            <a:pPr lvl="1"/>
            <a:r>
              <a:rPr lang="en-US" sz="2400" dirty="0" smtClean="0"/>
              <a:t>Derived from SSM/I</a:t>
            </a:r>
          </a:p>
          <a:p>
            <a:pPr lvl="1"/>
            <a:r>
              <a:rPr lang="en-US" sz="2400" dirty="0" smtClean="0"/>
              <a:t>Is also netCDF4-CF compliant</a:t>
            </a:r>
            <a:endParaRPr lang="en-US" sz="2400" dirty="0"/>
          </a:p>
        </p:txBody>
      </p:sp>
      <p:pic>
        <p:nvPicPr>
          <p:cNvPr id="4" name="Picture 3" descr="ft_co_monthly_endless_loop_2007.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838200"/>
            <a:ext cx="7620000" cy="3449110"/>
          </a:xfrm>
          <a:prstGeom prst="rect">
            <a:avLst/>
          </a:prstGeom>
        </p:spPr>
      </p:pic>
      <p:sp>
        <p:nvSpPr>
          <p:cNvPr id="5" name="TextBox 4"/>
          <p:cNvSpPr txBox="1"/>
          <p:nvPr/>
        </p:nvSpPr>
        <p:spPr>
          <a:xfrm>
            <a:off x="609600" y="3267670"/>
            <a:ext cx="2209800" cy="923330"/>
          </a:xfrm>
          <a:prstGeom prst="rect">
            <a:avLst/>
          </a:prstGeom>
          <a:noFill/>
        </p:spPr>
        <p:txBody>
          <a:bodyPr wrap="square" rtlCol="0">
            <a:spAutoFit/>
          </a:bodyPr>
          <a:lstStyle/>
          <a:p>
            <a:r>
              <a:rPr lang="en-US" sz="1800" dirty="0" smtClean="0">
                <a:latin typeface="Arial"/>
                <a:cs typeface="Arial"/>
              </a:rPr>
              <a:t>Blue = frozen</a:t>
            </a:r>
          </a:p>
          <a:p>
            <a:r>
              <a:rPr lang="en-US" sz="1800" dirty="0" smtClean="0">
                <a:latin typeface="Arial"/>
                <a:cs typeface="Arial"/>
              </a:rPr>
              <a:t>Red = thawed</a:t>
            </a:r>
          </a:p>
          <a:p>
            <a:r>
              <a:rPr lang="en-US" sz="1800" dirty="0" smtClean="0">
                <a:latin typeface="Arial"/>
                <a:cs typeface="Arial"/>
              </a:rPr>
              <a:t>Olive = transitional</a:t>
            </a:r>
            <a:endParaRPr lang="en-US" sz="1800" dirty="0">
              <a:latin typeface="Arial"/>
              <a:cs typeface="Arial"/>
            </a:endParaRPr>
          </a:p>
        </p:txBody>
      </p:sp>
      <p:sp>
        <p:nvSpPr>
          <p:cNvPr id="7" name="Rectangle 6"/>
          <p:cNvSpPr/>
          <p:nvPr/>
        </p:nvSpPr>
        <p:spPr>
          <a:xfrm>
            <a:off x="7315200" y="3805535"/>
            <a:ext cx="838200" cy="461665"/>
          </a:xfrm>
          <a:prstGeom prst="rect">
            <a:avLst/>
          </a:prstGeom>
          <a:solidFill>
            <a:schemeClr val="bg1"/>
          </a:solidFill>
        </p:spPr>
        <p:txBody>
          <a:bodyPr wrap="square">
            <a:spAutoFit/>
          </a:bodyPr>
          <a:lstStyle/>
          <a:p>
            <a:r>
              <a:rPr lang="en-US" b="1" dirty="0" smtClean="0"/>
              <a:t>2007</a:t>
            </a:r>
            <a:endParaRPr lang="en-US" b="1" dirty="0"/>
          </a:p>
        </p:txBody>
      </p:sp>
    </p:spTree>
    <p:extLst>
      <p:ext uri="{BB962C8B-B14F-4D97-AF65-F5344CB8AC3E}">
        <p14:creationId xmlns:p14="http://schemas.microsoft.com/office/powerpoint/2010/main" val="1142128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r>
              <a:rPr lang="en-US" smtClean="0"/>
              <a:t>Other Datasets &amp; Collections in HDF-EOS</a:t>
            </a:r>
            <a:endParaRPr lang="en-US" dirty="0"/>
          </a:p>
        </p:txBody>
      </p:sp>
      <p:sp>
        <p:nvSpPr>
          <p:cNvPr id="6" name="Content Placeholder 5"/>
          <p:cNvSpPr>
            <a:spLocks noGrp="1"/>
          </p:cNvSpPr>
          <p:nvPr>
            <p:ph idx="1"/>
          </p:nvPr>
        </p:nvSpPr>
        <p:spPr>
          <a:xfrm>
            <a:off x="685800" y="1219200"/>
            <a:ext cx="8001000" cy="4343400"/>
          </a:xfrm>
        </p:spPr>
        <p:txBody>
          <a:bodyPr/>
          <a:lstStyle/>
          <a:p>
            <a:r>
              <a:rPr lang="en-US" dirty="0"/>
              <a:t>TOVS Pathfinder Path-P Daily and Monthly Polar Gridded Atmospheric Parameters</a:t>
            </a:r>
          </a:p>
          <a:p>
            <a:r>
              <a:rPr lang="en-US" dirty="0" smtClean="0"/>
              <a:t>CLPX-Satellite: MODIS Radiances, </a:t>
            </a:r>
            <a:r>
              <a:rPr lang="en-US" dirty="0" err="1" smtClean="0"/>
              <a:t>Reflectances</a:t>
            </a:r>
            <a:r>
              <a:rPr lang="en-US" dirty="0" smtClean="0"/>
              <a:t>, Snow Cover and Related Grids</a:t>
            </a:r>
          </a:p>
          <a:p>
            <a:r>
              <a:rPr lang="en-US" dirty="0" smtClean="0"/>
              <a:t>SMEX03 AMSR-E Daily Gridded Soil Moisture and Brightness Temperatures </a:t>
            </a:r>
          </a:p>
          <a:p>
            <a:r>
              <a:rPr lang="en-US" dirty="0" smtClean="0"/>
              <a:t>SMEX04 Terra MODIS Data </a:t>
            </a:r>
          </a:p>
          <a:p>
            <a:r>
              <a:rPr lang="en-US" dirty="0"/>
              <a:t>APR-2 Dual-frequency Airborne Radar Observations, </a:t>
            </a:r>
            <a:r>
              <a:rPr lang="en-US" dirty="0" err="1"/>
              <a:t>Wakasa</a:t>
            </a:r>
            <a:r>
              <a:rPr lang="en-US" dirty="0"/>
              <a:t> Bay</a:t>
            </a:r>
          </a:p>
          <a:p>
            <a:endParaRPr lang="en-US" dirty="0"/>
          </a:p>
        </p:txBody>
      </p:sp>
    </p:spTree>
    <p:extLst>
      <p:ext uri="{BB962C8B-B14F-4D97-AF65-F5344CB8AC3E}">
        <p14:creationId xmlns:p14="http://schemas.microsoft.com/office/powerpoint/2010/main" val="2047288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r>
              <a:rPr lang="en-US" smtClean="0"/>
              <a:t>Dataset in netCDF4</a:t>
            </a:r>
            <a:endParaRPr lang="en-US" dirty="0"/>
          </a:p>
        </p:txBody>
      </p:sp>
      <p:sp>
        <p:nvSpPr>
          <p:cNvPr id="6" name="Content Placeholder 5"/>
          <p:cNvSpPr>
            <a:spLocks noGrp="1"/>
          </p:cNvSpPr>
          <p:nvPr>
            <p:ph idx="1"/>
          </p:nvPr>
        </p:nvSpPr>
        <p:spPr/>
        <p:txBody>
          <a:bodyPr/>
          <a:lstStyle/>
          <a:p>
            <a:r>
              <a:rPr lang="en-US" sz="3200" dirty="0" smtClean="0"/>
              <a:t>Sea Ice Concentration Climate Data Record</a:t>
            </a:r>
          </a:p>
          <a:p>
            <a:pPr lvl="1"/>
            <a:r>
              <a:rPr lang="en-US" sz="2600" dirty="0" smtClean="0"/>
              <a:t>In development for NOAA</a:t>
            </a:r>
          </a:p>
          <a:p>
            <a:pPr lvl="1"/>
            <a:r>
              <a:rPr lang="en-US" sz="2800" dirty="0" smtClean="0"/>
              <a:t>Uses CF conventions</a:t>
            </a:r>
          </a:p>
          <a:p>
            <a:pPr lvl="1"/>
            <a:endParaRPr lang="en-US" sz="2800" dirty="0" smtClean="0"/>
          </a:p>
          <a:p>
            <a:endParaRPr lang="en-US" sz="3200" dirty="0"/>
          </a:p>
        </p:txBody>
      </p:sp>
      <p:pic>
        <p:nvPicPr>
          <p:cNvPr id="4" name="Picture 3" descr="nov11_fig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2819400"/>
            <a:ext cx="3560981" cy="3140249"/>
          </a:xfrm>
          <a:prstGeom prst="rect">
            <a:avLst/>
          </a:prstGeom>
        </p:spPr>
      </p:pic>
    </p:spTree>
    <p:extLst>
      <p:ext uri="{BB962C8B-B14F-4D97-AF65-F5344CB8AC3E}">
        <p14:creationId xmlns:p14="http://schemas.microsoft.com/office/powerpoint/2010/main" val="4230521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HDF? It’s What the Users Want</a:t>
            </a:r>
            <a:endParaRPr lang="en-US" dirty="0"/>
          </a:p>
        </p:txBody>
      </p:sp>
      <p:sp>
        <p:nvSpPr>
          <p:cNvPr id="3" name="Content Placeholder 2"/>
          <p:cNvSpPr>
            <a:spLocks noGrp="1"/>
          </p:cNvSpPr>
          <p:nvPr>
            <p:ph idx="1"/>
          </p:nvPr>
        </p:nvSpPr>
        <p:spPr>
          <a:xfrm>
            <a:off x="685800" y="1295400"/>
            <a:ext cx="7772400" cy="4495800"/>
          </a:xfrm>
        </p:spPr>
        <p:txBody>
          <a:bodyPr/>
          <a:lstStyle/>
          <a:p>
            <a:r>
              <a:rPr lang="en-US" dirty="0" smtClean="0"/>
              <a:t>NASA EOSDIS ACSI Survey </a:t>
            </a:r>
          </a:p>
          <a:p>
            <a:pPr lvl="1"/>
            <a:r>
              <a:rPr lang="en-US" dirty="0" smtClean="0"/>
              <a:t>HDF-EOS  34%</a:t>
            </a:r>
          </a:p>
          <a:p>
            <a:pPr lvl="2"/>
            <a:r>
              <a:rPr lang="en-US" dirty="0" smtClean="0"/>
              <a:t>One of the top two formats preferred by NSIDC users</a:t>
            </a:r>
          </a:p>
          <a:p>
            <a:pPr lvl="1"/>
            <a:r>
              <a:rPr lang="en-US" dirty="0" smtClean="0"/>
              <a:t>ASCII  47%</a:t>
            </a:r>
          </a:p>
          <a:p>
            <a:pPr lvl="2"/>
            <a:r>
              <a:rPr lang="en-US" dirty="0" smtClean="0"/>
              <a:t>The other format in demand</a:t>
            </a:r>
          </a:p>
          <a:p>
            <a:pPr lvl="2"/>
            <a:r>
              <a:rPr lang="en-US" dirty="0" smtClean="0"/>
              <a:t>Not practical for large EOS datasets</a:t>
            </a:r>
          </a:p>
          <a:p>
            <a:pPr>
              <a:buClr>
                <a:srgbClr val="99CC00"/>
              </a:buClr>
            </a:pPr>
            <a:r>
              <a:rPr lang="en-US" sz="2400" dirty="0"/>
              <a:t>S</a:t>
            </a:r>
            <a:r>
              <a:rPr lang="en-US" sz="2400" dirty="0" smtClean="0"/>
              <a:t>urvey information has guided tool development</a:t>
            </a:r>
            <a:endParaRPr lang="en-US" sz="2400" dirty="0"/>
          </a:p>
          <a:p>
            <a:pPr marL="800100" lvl="1" indent="-342900">
              <a:buClr>
                <a:srgbClr val="99CC00"/>
              </a:buClr>
              <a:buFont typeface="Arial" pitchFamily="34" charset="0"/>
              <a:buChar char="•"/>
            </a:pPr>
            <a:r>
              <a:rPr lang="en-US" sz="2400" dirty="0" smtClean="0"/>
              <a:t>Tools available </a:t>
            </a:r>
            <a:r>
              <a:rPr lang="en-US" sz="2400" dirty="0"/>
              <a:t>on our Web </a:t>
            </a:r>
            <a:r>
              <a:rPr lang="en-US" sz="2400" dirty="0" smtClean="0"/>
              <a:t>site</a:t>
            </a:r>
          </a:p>
          <a:p>
            <a:pPr lvl="1"/>
            <a:endParaRPr lang="en-US" dirty="0"/>
          </a:p>
        </p:txBody>
      </p:sp>
    </p:spTree>
    <p:extLst>
      <p:ext uri="{BB962C8B-B14F-4D97-AF65-F5344CB8AC3E}">
        <p14:creationId xmlns:p14="http://schemas.microsoft.com/office/powerpoint/2010/main" val="3350357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 Resources &amp; Tools</a:t>
            </a:r>
            <a:endParaRPr lang="en-US" dirty="0"/>
          </a:p>
        </p:txBody>
      </p:sp>
      <p:pic>
        <p:nvPicPr>
          <p:cNvPr id="5" name="Picture 7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6744" y="838200"/>
            <a:ext cx="8668656" cy="5334000"/>
          </a:xfrm>
          <a:prstGeom prst="rect">
            <a:avLst/>
          </a:prstGeom>
          <a:noFill/>
          <a:ln>
            <a:noFill/>
          </a:ln>
          <a:effectLst/>
          <a:scene3d>
            <a:camera prst="orthographicFront"/>
            <a:lightRig rig="threePt" dir="t"/>
          </a:scene3d>
          <a:sp3d prstMaterial="metal">
            <a:bevelT w="114300" prst="artDeco"/>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2780872" y="4038600"/>
            <a:ext cx="3940066" cy="461665"/>
            <a:chOff x="2780872" y="4038600"/>
            <a:chExt cx="3940066" cy="461665"/>
          </a:xfrm>
        </p:grpSpPr>
        <p:sp>
          <p:nvSpPr>
            <p:cNvPr id="3" name="Right Arrow 2"/>
            <p:cNvSpPr/>
            <p:nvPr/>
          </p:nvSpPr>
          <p:spPr bwMode="auto">
            <a:xfrm flipH="1">
              <a:off x="2780872" y="4084406"/>
              <a:ext cx="1008579" cy="381000"/>
            </a:xfrm>
            <a:prstGeom prst="rightArrow">
              <a:avLst/>
            </a:prstGeom>
            <a:solidFill>
              <a:srgbClr val="99CC00"/>
            </a:solidFill>
            <a:ln w="9525" cap="flat" cmpd="sng" algn="ctr">
              <a:solidFill>
                <a:schemeClr val="tx1"/>
              </a:solidFill>
              <a:prstDash val="solid"/>
              <a:round/>
              <a:headEnd type="none" w="med" len="med"/>
              <a:tailEnd type="none" w="med" len="med"/>
            </a:ln>
            <a:effectLst/>
            <a:scene3d>
              <a:camera prst="orthographicFront"/>
              <a:lightRig rig="threePt" dir="t"/>
            </a:scene3d>
            <a:sp3d>
              <a:bevelT w="152400" h="50800" prst="softRound"/>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4" name="TextBox 3"/>
            <p:cNvSpPr txBox="1"/>
            <p:nvPr/>
          </p:nvSpPr>
          <p:spPr>
            <a:xfrm>
              <a:off x="3962400" y="4038600"/>
              <a:ext cx="2758538" cy="461665"/>
            </a:xfrm>
            <a:prstGeom prst="rect">
              <a:avLst/>
            </a:prstGeom>
            <a:noFill/>
          </p:spPr>
          <p:txBody>
            <a:bodyPr wrap="none" rtlCol="0">
              <a:spAutoFit/>
            </a:bodyPr>
            <a:lstStyle/>
            <a:p>
              <a:r>
                <a:rPr lang="en-US" dirty="0" smtClean="0">
                  <a:solidFill>
                    <a:srgbClr val="000090"/>
                  </a:solidFill>
                </a:rPr>
                <a:t>HDF to ASCII dump</a:t>
              </a:r>
              <a:endParaRPr lang="en-US" dirty="0">
                <a:solidFill>
                  <a:srgbClr val="000090"/>
                </a:solidFill>
              </a:endParaRPr>
            </a:p>
          </p:txBody>
        </p:sp>
      </p:grpSp>
    </p:spTree>
    <p:extLst>
      <p:ext uri="{BB962C8B-B14F-4D97-AF65-F5344CB8AC3E}">
        <p14:creationId xmlns:p14="http://schemas.microsoft.com/office/powerpoint/2010/main" val="1970011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Tools &amp; Example Applications</a:t>
            </a:r>
            <a:endParaRPr lang="en-US" dirty="0"/>
          </a:p>
        </p:txBody>
      </p:sp>
      <p:sp>
        <p:nvSpPr>
          <p:cNvPr id="3" name="Content Placeholder 2"/>
          <p:cNvSpPr>
            <a:spLocks noGrp="1"/>
          </p:cNvSpPr>
          <p:nvPr>
            <p:ph idx="1"/>
          </p:nvPr>
        </p:nvSpPr>
        <p:spPr>
          <a:xfrm>
            <a:off x="685800" y="914400"/>
            <a:ext cx="7772400" cy="4724400"/>
          </a:xfrm>
        </p:spPr>
        <p:txBody>
          <a:bodyPr/>
          <a:lstStyle/>
          <a:p>
            <a:r>
              <a:rPr lang="en-US" dirty="0"/>
              <a:t>IDL Code to Grid </a:t>
            </a:r>
            <a:r>
              <a:rPr lang="en-US" dirty="0" err="1"/>
              <a:t>AE_Land</a:t>
            </a:r>
            <a:r>
              <a:rPr lang="en-US" dirty="0"/>
              <a:t> </a:t>
            </a:r>
            <a:r>
              <a:rPr lang="en-US" dirty="0" smtClean="0"/>
              <a:t>Data</a:t>
            </a:r>
          </a:p>
          <a:p>
            <a:pPr lvl="1"/>
            <a:r>
              <a:rPr lang="en-US" dirty="0" smtClean="0"/>
              <a:t>Point </a:t>
            </a:r>
            <a:r>
              <a:rPr lang="en-US" dirty="0" err="1" smtClean="0"/>
              <a:t>datatype</a:t>
            </a:r>
            <a:r>
              <a:rPr lang="en-US" dirty="0" smtClean="0"/>
              <a:t> to grid</a:t>
            </a:r>
          </a:p>
          <a:p>
            <a:pPr marL="457200" lvl="1" indent="0">
              <a:buNone/>
            </a:pPr>
            <a:endParaRPr lang="en-US" dirty="0" smtClean="0"/>
          </a:p>
          <a:p>
            <a:r>
              <a:rPr lang="en-US" b="1" dirty="0" smtClean="0"/>
              <a:t>Converting </a:t>
            </a:r>
            <a:r>
              <a:rPr lang="en-US" b="1" dirty="0"/>
              <a:t>from HDF to Binary </a:t>
            </a:r>
            <a:r>
              <a:rPr lang="en-US" b="1" dirty="0" smtClean="0"/>
              <a:t>Format</a:t>
            </a:r>
          </a:p>
          <a:p>
            <a:pPr lvl="1"/>
            <a:r>
              <a:rPr lang="en-US" dirty="0" smtClean="0"/>
              <a:t>Steps </a:t>
            </a:r>
            <a:r>
              <a:rPr lang="en-US" dirty="0"/>
              <a:t>for </a:t>
            </a:r>
            <a:r>
              <a:rPr lang="en-US" dirty="0" smtClean="0"/>
              <a:t>using </a:t>
            </a:r>
            <a:r>
              <a:rPr lang="en-US" dirty="0"/>
              <a:t>the HDF Group's </a:t>
            </a:r>
            <a:r>
              <a:rPr lang="en-US" dirty="0" err="1"/>
              <a:t>hdp</a:t>
            </a:r>
            <a:r>
              <a:rPr lang="en-US" dirty="0"/>
              <a:t> </a:t>
            </a:r>
            <a:r>
              <a:rPr lang="en-US" dirty="0" smtClean="0"/>
              <a:t>utility, or</a:t>
            </a:r>
          </a:p>
          <a:p>
            <a:pPr lvl="1"/>
            <a:r>
              <a:rPr lang="en-US" dirty="0" smtClean="0"/>
              <a:t>NSIDC-created </a:t>
            </a:r>
            <a:r>
              <a:rPr lang="en-US" dirty="0"/>
              <a:t>IDL program </a:t>
            </a:r>
            <a:r>
              <a:rPr lang="en-US" dirty="0" smtClean="0"/>
              <a:t>hdfeos2bin.pro</a:t>
            </a:r>
          </a:p>
          <a:p>
            <a:pPr marL="457200" lvl="1" indent="0">
              <a:buNone/>
            </a:pPr>
            <a:endParaRPr lang="en-US" b="1" dirty="0" smtClean="0"/>
          </a:p>
          <a:p>
            <a:r>
              <a:rPr lang="en-US" b="1" dirty="0"/>
              <a:t>Converting from HDF to ASCII Format</a:t>
            </a:r>
          </a:p>
          <a:p>
            <a:pPr lvl="1"/>
            <a:r>
              <a:rPr lang="en-US" dirty="0" smtClean="0"/>
              <a:t>Guidance and examples for using </a:t>
            </a:r>
            <a:r>
              <a:rPr lang="en-US" dirty="0" err="1" smtClean="0"/>
              <a:t>ncdump</a:t>
            </a:r>
            <a:endParaRPr lang="en-US" dirty="0" smtClean="0"/>
          </a:p>
        </p:txBody>
      </p:sp>
    </p:spTree>
    <p:extLst>
      <p:ext uri="{BB962C8B-B14F-4D97-AF65-F5344CB8AC3E}">
        <p14:creationId xmlns:p14="http://schemas.microsoft.com/office/powerpoint/2010/main" val="365331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What’s Coming?</a:t>
            </a:r>
            <a:endParaRPr lang="en-US" dirty="0"/>
          </a:p>
        </p:txBody>
      </p:sp>
      <p:sp>
        <p:nvSpPr>
          <p:cNvPr id="3" name="Content Placeholder 2"/>
          <p:cNvSpPr>
            <a:spLocks noGrp="1"/>
          </p:cNvSpPr>
          <p:nvPr>
            <p:ph idx="1"/>
          </p:nvPr>
        </p:nvSpPr>
        <p:spPr/>
        <p:txBody>
          <a:bodyPr/>
          <a:lstStyle/>
          <a:p>
            <a:r>
              <a:rPr lang="en-US" dirty="0" smtClean="0"/>
              <a:t>SMAP </a:t>
            </a:r>
          </a:p>
          <a:p>
            <a:pPr lvl="1"/>
            <a:r>
              <a:rPr lang="en-US" dirty="0" smtClean="0"/>
              <a:t>Soil Moisture Active-Passive (SMAP)</a:t>
            </a:r>
          </a:p>
          <a:p>
            <a:pPr lvl="1"/>
            <a:r>
              <a:rPr lang="en-US" dirty="0" smtClean="0"/>
              <a:t>Will use HDF5 with CF conventions</a:t>
            </a:r>
          </a:p>
          <a:p>
            <a:pPr lvl="1"/>
            <a:r>
              <a:rPr lang="en-US" dirty="0" smtClean="0"/>
              <a:t>Uses a combined radiometer and high-resolution radar to measure surface soil moisture and freeze-thaw state</a:t>
            </a:r>
          </a:p>
          <a:p>
            <a:pPr lvl="1"/>
            <a:r>
              <a:rPr lang="en-US" dirty="0" smtClean="0"/>
              <a:t>All products archived at NSIDC except radar-only products which will be archived at ASF</a:t>
            </a:r>
          </a:p>
          <a:p>
            <a:pPr lvl="1"/>
            <a:endParaRPr lang="en-US" dirty="0"/>
          </a:p>
        </p:txBody>
      </p:sp>
    </p:spTree>
    <p:extLst>
      <p:ext uri="{BB962C8B-B14F-4D97-AF65-F5344CB8AC3E}">
        <p14:creationId xmlns:p14="http://schemas.microsoft.com/office/powerpoint/2010/main" val="1008863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Coming?</a:t>
            </a:r>
            <a:endParaRPr lang="en-US" dirty="0"/>
          </a:p>
        </p:txBody>
      </p:sp>
      <p:sp>
        <p:nvSpPr>
          <p:cNvPr id="3" name="Content Placeholder 2"/>
          <p:cNvSpPr>
            <a:spLocks noGrp="1"/>
          </p:cNvSpPr>
          <p:nvPr>
            <p:ph idx="1"/>
          </p:nvPr>
        </p:nvSpPr>
        <p:spPr/>
        <p:txBody>
          <a:bodyPr/>
          <a:lstStyle/>
          <a:p>
            <a:r>
              <a:rPr lang="en-US" dirty="0" smtClean="0"/>
              <a:t>ICESat</a:t>
            </a:r>
            <a:r>
              <a:rPr lang="en-US" dirty="0"/>
              <a:t>-</a:t>
            </a:r>
            <a:r>
              <a:rPr lang="en-US" dirty="0" smtClean="0"/>
              <a:t>1 is converting final release from binary to HDF5</a:t>
            </a:r>
          </a:p>
          <a:p>
            <a:pPr lvl="1"/>
            <a:r>
              <a:rPr lang="en-US" dirty="0" smtClean="0"/>
              <a:t>See poster!</a:t>
            </a:r>
          </a:p>
          <a:p>
            <a:r>
              <a:rPr lang="en-US" dirty="0" smtClean="0"/>
              <a:t>MABEL ICESat-2 airborne simulator data in HDF5</a:t>
            </a:r>
          </a:p>
          <a:p>
            <a:r>
              <a:rPr lang="en-US" dirty="0" smtClean="0"/>
              <a:t>ICESat-2 will be in HDF5</a:t>
            </a:r>
          </a:p>
          <a:p>
            <a:r>
              <a:rPr lang="en-US" dirty="0" smtClean="0"/>
              <a:t>Seeking to be </a:t>
            </a:r>
            <a:r>
              <a:rPr lang="en-US" dirty="0" err="1" smtClean="0"/>
              <a:t>netCDF</a:t>
            </a:r>
            <a:r>
              <a:rPr lang="en-US" dirty="0" smtClean="0"/>
              <a:t>-friendly</a:t>
            </a:r>
          </a:p>
          <a:p>
            <a:endParaRPr lang="en-US" dirty="0"/>
          </a:p>
        </p:txBody>
      </p:sp>
    </p:spTree>
    <p:extLst>
      <p:ext uri="{BB962C8B-B14F-4D97-AF65-F5344CB8AC3E}">
        <p14:creationId xmlns:p14="http://schemas.microsoft.com/office/powerpoint/2010/main" val="544278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NASA Conventions for HDF5?</a:t>
            </a:r>
            <a:endParaRPr lang="en-US" dirty="0"/>
          </a:p>
        </p:txBody>
      </p:sp>
      <p:sp>
        <p:nvSpPr>
          <p:cNvPr id="3" name="Content Placeholder 2"/>
          <p:cNvSpPr>
            <a:spLocks noGrp="1"/>
          </p:cNvSpPr>
          <p:nvPr>
            <p:ph idx="1"/>
          </p:nvPr>
        </p:nvSpPr>
        <p:spPr>
          <a:xfrm>
            <a:off x="685800" y="1143000"/>
            <a:ext cx="7772400" cy="4876800"/>
          </a:xfrm>
        </p:spPr>
        <p:txBody>
          <a:bodyPr/>
          <a:lstStyle/>
          <a:p>
            <a:r>
              <a:rPr lang="en-US" sz="2200" dirty="0" smtClean="0"/>
              <a:t>Design </a:t>
            </a:r>
            <a:r>
              <a:rPr lang="en-US" sz="2200" dirty="0"/>
              <a:t>of </a:t>
            </a:r>
            <a:r>
              <a:rPr lang="en-US" sz="2200" dirty="0" smtClean="0"/>
              <a:t>NASA’s HDF5 </a:t>
            </a:r>
            <a:r>
              <a:rPr lang="en-US" sz="2200" dirty="0"/>
              <a:t>data </a:t>
            </a:r>
            <a:r>
              <a:rPr lang="en-US" sz="2200" dirty="0" smtClean="0"/>
              <a:t>products</a:t>
            </a:r>
          </a:p>
          <a:p>
            <a:pPr lvl="1"/>
            <a:r>
              <a:rPr lang="en-US" sz="2200" dirty="0" smtClean="0"/>
              <a:t>NetCDF4 compatibility</a:t>
            </a:r>
          </a:p>
          <a:p>
            <a:pPr lvl="1"/>
            <a:r>
              <a:rPr lang="en-US" sz="2200" dirty="0"/>
              <a:t>Logical groupings and hierarchies of data </a:t>
            </a:r>
            <a:r>
              <a:rPr lang="en-US" sz="2200" dirty="0" smtClean="0"/>
              <a:t>arrays</a:t>
            </a:r>
          </a:p>
          <a:p>
            <a:pPr lvl="1"/>
            <a:r>
              <a:rPr lang="en-US" sz="2200" dirty="0" smtClean="0"/>
              <a:t>Metadata</a:t>
            </a:r>
            <a:r>
              <a:rPr lang="en-US" sz="2200" dirty="0"/>
              <a:t>:  what to include, </a:t>
            </a:r>
            <a:r>
              <a:rPr lang="en-US" sz="2200" dirty="0" smtClean="0"/>
              <a:t>where </a:t>
            </a:r>
            <a:r>
              <a:rPr lang="en-US" sz="2200" dirty="0"/>
              <a:t>to put this </a:t>
            </a:r>
            <a:r>
              <a:rPr lang="en-US" sz="2200" dirty="0" smtClean="0"/>
              <a:t>information,</a:t>
            </a:r>
            <a:r>
              <a:rPr lang="en-US" sz="2200" dirty="0"/>
              <a:t> </a:t>
            </a:r>
            <a:r>
              <a:rPr lang="en-US" sz="2200" dirty="0" smtClean="0"/>
              <a:t>what </a:t>
            </a:r>
            <a:r>
              <a:rPr lang="en-US" sz="2200" dirty="0"/>
              <a:t>conventions to follow (ISO, CF</a:t>
            </a:r>
            <a:r>
              <a:rPr lang="en-US" sz="2200" dirty="0" smtClean="0"/>
              <a:t>)</a:t>
            </a:r>
          </a:p>
          <a:p>
            <a:pPr lvl="1"/>
            <a:r>
              <a:rPr lang="en-US" sz="2200" dirty="0" smtClean="0"/>
              <a:t>How </a:t>
            </a:r>
            <a:r>
              <a:rPr lang="en-US" sz="2200" dirty="0"/>
              <a:t>to utilize dimension mapping to link data arrays with time, position and possibly QA arrays </a:t>
            </a:r>
            <a:endParaRPr lang="en-US" sz="2200" dirty="0" smtClean="0"/>
          </a:p>
          <a:p>
            <a:r>
              <a:rPr lang="en-US" sz="2200" dirty="0" smtClean="0"/>
              <a:t>Attempt to </a:t>
            </a:r>
            <a:r>
              <a:rPr lang="en-US" sz="2200" dirty="0"/>
              <a:t>achieve some commonality, perhaps a NASA </a:t>
            </a:r>
            <a:r>
              <a:rPr lang="en-US" sz="2200" dirty="0" smtClean="0"/>
              <a:t>convention.</a:t>
            </a:r>
          </a:p>
          <a:p>
            <a:pPr lvl="1"/>
            <a:r>
              <a:rPr lang="en-US" sz="2200" dirty="0" smtClean="0"/>
              <a:t>Unlike </a:t>
            </a:r>
            <a:r>
              <a:rPr lang="en-US" sz="2200" dirty="0"/>
              <a:t>HDF-EOS, these conventions would not be imposed by a new software library. Rather, it would be up to the discretion of each mission whether and how to implement the guidelines. </a:t>
            </a:r>
          </a:p>
        </p:txBody>
      </p:sp>
    </p:spTree>
    <p:extLst>
      <p:ext uri="{BB962C8B-B14F-4D97-AF65-F5344CB8AC3E}">
        <p14:creationId xmlns:p14="http://schemas.microsoft.com/office/powerpoint/2010/main" val="3839370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130425"/>
            <a:ext cx="8077200" cy="1470025"/>
          </a:xfrm>
        </p:spPr>
        <p:txBody>
          <a:bodyPr/>
          <a:lstStyle/>
          <a:p>
            <a:r>
              <a:rPr lang="en-US" dirty="0" smtClean="0"/>
              <a:t>Post-Workshop Meeting on NASA HDF5 Conventions</a:t>
            </a:r>
            <a:endParaRPr lang="en-US" dirty="0"/>
          </a:p>
        </p:txBody>
      </p:sp>
      <p:sp>
        <p:nvSpPr>
          <p:cNvPr id="6" name="Subtitle 5"/>
          <p:cNvSpPr>
            <a:spLocks noGrp="1"/>
          </p:cNvSpPr>
          <p:nvPr>
            <p:ph type="subTitle" idx="1"/>
          </p:nvPr>
        </p:nvSpPr>
        <p:spPr/>
        <p:txBody>
          <a:bodyPr/>
          <a:lstStyle/>
          <a:p>
            <a:r>
              <a:rPr lang="en-US" dirty="0" smtClean="0"/>
              <a:t>Noon – 2 pm</a:t>
            </a:r>
          </a:p>
          <a:p>
            <a:r>
              <a:rPr lang="en-US" dirty="0" smtClean="0"/>
              <a:t>In the Raytheon Auditorium</a:t>
            </a:r>
            <a:endParaRPr lang="en-US" dirty="0"/>
          </a:p>
        </p:txBody>
      </p:sp>
    </p:spTree>
    <p:extLst>
      <p:ext uri="{BB962C8B-B14F-4D97-AF65-F5344CB8AC3E}">
        <p14:creationId xmlns:p14="http://schemas.microsoft.com/office/powerpoint/2010/main" val="3991089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9" name="Picture 5" descr="C:\Users\mcallimj\AppData\Local\Microsoft\Windows\Temporary Internet Files\Content.IE5\77X5J6JL\MC9004420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71600"/>
            <a:ext cx="3962229" cy="3962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619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Non-EOS HDF datasets at NSIDC</a:t>
            </a:r>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3372571670"/>
              </p:ext>
            </p:extLst>
          </p:nvPr>
        </p:nvGraphicFramePr>
        <p:xfrm>
          <a:off x="244475" y="1236663"/>
          <a:ext cx="8504238" cy="4606925"/>
        </p:xfrm>
        <a:graphic>
          <a:graphicData uri="http://schemas.openxmlformats.org/presentationml/2006/ole">
            <mc:AlternateContent xmlns:mc="http://schemas.openxmlformats.org/markup-compatibility/2006">
              <mc:Choice xmlns:v="urn:schemas-microsoft-com:vml" Requires="v">
                <p:oleObj spid="_x0000_s1027" name="Worksheet" r:id="rId4" imgW="7861300" imgH="4394200" progId="Excel.Sheet.12">
                  <p:embed/>
                </p:oleObj>
              </mc:Choice>
              <mc:Fallback>
                <p:oleObj name="Worksheet" r:id="rId4" imgW="7861300" imgH="4394200" progId="Excel.Sheet.12">
                  <p:embed/>
                  <p:pic>
                    <p:nvPicPr>
                      <p:cNvPr id="0" name=""/>
                      <p:cNvPicPr/>
                      <p:nvPr/>
                    </p:nvPicPr>
                    <p:blipFill>
                      <a:blip r:embed="rId5"/>
                      <a:stretch>
                        <a:fillRect/>
                      </a:stretch>
                    </p:blipFill>
                    <p:spPr>
                      <a:xfrm>
                        <a:off x="244475" y="1236663"/>
                        <a:ext cx="8504238" cy="4606925"/>
                      </a:xfrm>
                      <a:prstGeom prst="rect">
                        <a:avLst/>
                      </a:prstGeom>
                    </p:spPr>
                  </p:pic>
                </p:oleObj>
              </mc:Fallback>
            </mc:AlternateContent>
          </a:graphicData>
        </a:graphic>
      </p:graphicFrame>
    </p:spTree>
    <p:extLst>
      <p:ext uri="{BB962C8B-B14F-4D97-AF65-F5344CB8AC3E}">
        <p14:creationId xmlns:p14="http://schemas.microsoft.com/office/powerpoint/2010/main" val="2301113850"/>
      </p:ext>
    </p:extLst>
  </p:cSld>
  <p:clrMapOvr>
    <a:masterClrMapping/>
  </p:clrMapOvr>
</p:sld>
</file>

<file path=ppt/theme/theme1.xml><?xml version="1.0" encoding="utf-8"?>
<a:theme xmlns:a="http://schemas.openxmlformats.org/drawingml/2006/main" name="nsidcPPT_blueBckgrd_1012201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1073</TotalTime>
  <Words>866</Words>
  <Application>Microsoft Office PowerPoint</Application>
  <PresentationFormat>On-screen Show (4:3)</PresentationFormat>
  <Paragraphs>154</Paragraphs>
  <Slides>17</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nsidcPPT_blueBckgrd_10122011</vt:lpstr>
      <vt:lpstr>Worksheet</vt:lpstr>
      <vt:lpstr>HDF &amp; HDF-EOS Data &amp; Support at NSIDC  SiriJodha Khalsa Molly McAllister</vt:lpstr>
      <vt:lpstr>PowerPoint Presentation</vt:lpstr>
      <vt:lpstr>PowerPoint Presentation</vt:lpstr>
      <vt:lpstr>Collections in HDF-EOS2</vt:lpstr>
      <vt:lpstr>Non-ECS Datasets in HDF</vt:lpstr>
      <vt:lpstr>Data in HDF5</vt:lpstr>
      <vt:lpstr>Other Datasets &amp; Collections in HDF-EOS</vt:lpstr>
      <vt:lpstr>Dataset in netCDF4</vt:lpstr>
      <vt:lpstr>Why HDF? It’s What the Users Want</vt:lpstr>
      <vt:lpstr>HDF Resources &amp; Tools</vt:lpstr>
      <vt:lpstr>Other Tools &amp; Example Applications</vt:lpstr>
      <vt:lpstr>What’s Coming?</vt:lpstr>
      <vt:lpstr>What’s Coming?</vt:lpstr>
      <vt:lpstr>NASA Conventions for HDF5?</vt:lpstr>
      <vt:lpstr>Post-Workshop Meeting on NASA HDF5 Conventions</vt:lpstr>
      <vt:lpstr>Questions</vt:lpstr>
      <vt:lpstr>Non-EOS HDF datasets at NSIDC</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mcallimj</dc:creator>
  <cp:lastModifiedBy>Yang, Muqun</cp:lastModifiedBy>
  <cp:revision>72</cp:revision>
  <cp:lastPrinted>2012-04-11T19:34:02Z</cp:lastPrinted>
  <dcterms:created xsi:type="dcterms:W3CDTF">2012-04-10T17:33:48Z</dcterms:created>
  <dcterms:modified xsi:type="dcterms:W3CDTF">2012-04-18T14:51:40Z</dcterms:modified>
</cp:coreProperties>
</file>