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86" r:id="rId2"/>
    <p:sldId id="272" r:id="rId3"/>
    <p:sldId id="273" r:id="rId4"/>
    <p:sldId id="276" r:id="rId5"/>
    <p:sldId id="285" r:id="rId6"/>
    <p:sldId id="275" r:id="rId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70277" autoAdjust="0"/>
  </p:normalViewPr>
  <p:slideViewPr>
    <p:cSldViewPr snapToGrid="0" showGuides="1">
      <p:cViewPr>
        <p:scale>
          <a:sx n="66" d="100"/>
          <a:sy n="66" d="100"/>
        </p:scale>
        <p:origin x="-120" y="101"/>
      </p:cViewPr>
      <p:guideLst>
        <p:guide orient="horz" pos="1259"/>
        <p:guide orient="horz" pos="2182"/>
        <p:guide orient="horz" pos="605"/>
        <p:guide orient="horz" pos="655"/>
        <p:guide orient="horz" pos="4239"/>
        <p:guide orient="horz" pos="4055"/>
        <p:guide pos="2880"/>
        <p:guide pos="5617"/>
        <p:guide pos="3238"/>
        <p:guide pos="149"/>
        <p:guide pos="4702"/>
      </p:guideLst>
    </p:cSldViewPr>
  </p:slideViewPr>
  <p:outlineViewPr>
    <p:cViewPr>
      <p:scale>
        <a:sx n="33" d="100"/>
        <a:sy n="33" d="100"/>
      </p:scale>
      <p:origin x="0" y="1320"/>
    </p:cViewPr>
  </p:outlineViewPr>
  <p:notesTextViewPr>
    <p:cViewPr>
      <p:scale>
        <a:sx n="100" d="100"/>
        <a:sy n="100" d="100"/>
      </p:scale>
      <p:origin x="0" y="0"/>
    </p:cViewPr>
  </p:notesTextViewPr>
  <p:notesViewPr>
    <p:cSldViewPr snapToGrid="0" showGuides="1">
      <p:cViewPr varScale="1">
        <p:scale>
          <a:sx n="66" d="100"/>
          <a:sy n="66" d="100"/>
        </p:scale>
        <p:origin x="-3154" y="-77"/>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r>
              <a:rPr lang="en-US" dirty="0" smtClean="0">
                <a:latin typeface="Arial" pitchFamily="34" charset="0"/>
              </a:rPr>
              <a:t>Raytheon</a:t>
            </a:r>
            <a:endParaRPr lang="en-US" dirty="0">
              <a:latin typeface="Arial" pitchFamily="34" charset="0"/>
            </a:endParaRPr>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39E104DB-5A84-4417-9505-9949D8449EC3}" type="datetimeFigureOut">
              <a:rPr lang="en-US" smtClean="0">
                <a:latin typeface="Arial" pitchFamily="34" charset="0"/>
              </a:rPr>
              <a:pPr/>
              <a:t>4/18/2012</a:t>
            </a:fld>
            <a:endParaRPr lang="en-US" dirty="0">
              <a:latin typeface="Arial" pitchFamily="34" charset="0"/>
            </a:endParaRPr>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latin typeface="Arial" pitchFamily="34" charset="0"/>
            </a:endParaRPr>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F82DAC55-62D0-4EAE-A230-0CCA3BD4BC39}" type="slidenum">
              <a:rPr lang="en-US" smtClean="0">
                <a:latin typeface="Arial" pitchFamily="34" charset="0"/>
              </a:rPr>
              <a:pPr/>
              <a:t>‹#›</a:t>
            </a:fld>
            <a:endParaRPr lang="en-US" dirty="0">
              <a:latin typeface="Arial" pitchFamily="34" charset="0"/>
            </a:endParaRPr>
          </a:p>
        </p:txBody>
      </p:sp>
    </p:spTree>
    <p:extLst>
      <p:ext uri="{BB962C8B-B14F-4D97-AF65-F5344CB8AC3E}">
        <p14:creationId xmlns:p14="http://schemas.microsoft.com/office/powerpoint/2010/main" val="42385550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atin typeface="Arial" pitchFamily="34" charset="0"/>
              </a:defRPr>
            </a:lvl1pPr>
          </a:lstStyle>
          <a:p>
            <a:r>
              <a:rPr lang="en-US" dirty="0" smtClean="0"/>
              <a:t>Raytheon</a:t>
            </a:r>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atin typeface="Arial" pitchFamily="34" charset="0"/>
              </a:defRPr>
            </a:lvl1pPr>
          </a:lstStyle>
          <a:p>
            <a:fld id="{FC1312E8-DAE4-4DB4-9959-6EFE043C5908}" type="datetimeFigureOut">
              <a:rPr lang="en-US" smtClean="0"/>
              <a:pPr/>
              <a:t>4/18/2012</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atin typeface="Arial" pitchFamily="34" charset="0"/>
              </a:defRPr>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atin typeface="Arial" pitchFamily="34" charset="0"/>
              </a:defRPr>
            </a:lvl1pPr>
          </a:lstStyle>
          <a:p>
            <a:fld id="{B0D02AC4-1C81-4AB4-8D73-92191CCF549E}" type="slidenum">
              <a:rPr lang="en-US" smtClean="0"/>
              <a:pPr/>
              <a:t>‹#›</a:t>
            </a:fld>
            <a:endParaRPr lang="en-US" dirty="0"/>
          </a:p>
        </p:txBody>
      </p:sp>
    </p:spTree>
    <p:extLst>
      <p:ext uri="{BB962C8B-B14F-4D97-AF65-F5344CB8AC3E}">
        <p14:creationId xmlns:p14="http://schemas.microsoft.com/office/powerpoint/2010/main" val="73542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D02AC4-1C81-4AB4-8D73-92191CCF549E}" type="slidenum">
              <a:rPr lang="en-US" smtClean="0"/>
              <a:pPr/>
              <a:t>1</a:t>
            </a:fld>
            <a:endParaRPr lang="en-US" dirty="0"/>
          </a:p>
        </p:txBody>
      </p:sp>
    </p:spTree>
    <p:extLst>
      <p:ext uri="{BB962C8B-B14F-4D97-AF65-F5344CB8AC3E}">
        <p14:creationId xmlns:p14="http://schemas.microsoft.com/office/powerpoint/2010/main" val="260100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a:t>
            </a:r>
            <a:r>
              <a:rPr lang="en-US" baseline="0" dirty="0" smtClean="0"/>
              <a:t> 19115 is the most widely used geospatial standard. ISO 19115 compliance at NASA greatly increase the potential for interoperability and data access, discovery and exploitation. </a:t>
            </a:r>
            <a:endParaRPr lang="en-US" dirty="0"/>
          </a:p>
        </p:txBody>
      </p:sp>
      <p:sp>
        <p:nvSpPr>
          <p:cNvPr id="4" name="Slide Number Placeholder 3"/>
          <p:cNvSpPr>
            <a:spLocks noGrp="1"/>
          </p:cNvSpPr>
          <p:nvPr>
            <p:ph type="sldNum" sz="quarter" idx="10"/>
          </p:nvPr>
        </p:nvSpPr>
        <p:spPr/>
        <p:txBody>
          <a:bodyPr/>
          <a:lstStyle/>
          <a:p>
            <a:fld id="{B0D02AC4-1C81-4AB4-8D73-92191CCF549E}" type="slidenum">
              <a:rPr lang="en-US" smtClean="0"/>
              <a:pPr/>
              <a:t>2</a:t>
            </a:fld>
            <a:endParaRPr lang="en-US" dirty="0"/>
          </a:p>
        </p:txBody>
      </p:sp>
    </p:spTree>
    <p:extLst>
      <p:ext uri="{BB962C8B-B14F-4D97-AF65-F5344CB8AC3E}">
        <p14:creationId xmlns:p14="http://schemas.microsoft.com/office/powerpoint/2010/main" val="3572351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 has made the strategic decision to be ISO 19115 compliant. The</a:t>
            </a:r>
            <a:r>
              <a:rPr lang="en-US" baseline="0" dirty="0" smtClean="0"/>
              <a:t> transition to ISO will be easier for future missions (the Decadal Missions are the priority) with legacy metadata potentially more complex.</a:t>
            </a:r>
            <a:endParaRPr lang="en-US" dirty="0"/>
          </a:p>
        </p:txBody>
      </p:sp>
      <p:sp>
        <p:nvSpPr>
          <p:cNvPr id="4" name="Slide Number Placeholder 3"/>
          <p:cNvSpPr>
            <a:spLocks noGrp="1"/>
          </p:cNvSpPr>
          <p:nvPr>
            <p:ph type="sldNum" sz="quarter" idx="10"/>
          </p:nvPr>
        </p:nvSpPr>
        <p:spPr/>
        <p:txBody>
          <a:bodyPr/>
          <a:lstStyle/>
          <a:p>
            <a:fld id="{B0D02AC4-1C81-4AB4-8D73-92191CCF549E}" type="slidenum">
              <a:rPr lang="en-US" smtClean="0"/>
              <a:pPr/>
              <a:t>3</a:t>
            </a:fld>
            <a:endParaRPr lang="en-US" dirty="0"/>
          </a:p>
        </p:txBody>
      </p:sp>
    </p:spTree>
    <p:extLst>
      <p:ext uri="{BB962C8B-B14F-4D97-AF65-F5344CB8AC3E}">
        <p14:creationId xmlns:p14="http://schemas.microsoft.com/office/powerpoint/2010/main" val="24140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Technical Committee 211 of the International Standards Organization (ISO) has defined a family of standards for geographic metadata and services. ISO 19115 is the primary metadata standard in the ISO TC211 Collection. The objective of ISO 19115 is to provide a structure for describing digital geographic data. It defines metadata elements, provides a schema (ISO 19139) and establishes a common set of metadata terminology, definitions, and extension procedures. It provides information about the identification, the extent, the quality, the spatial and temporal schema, spatial reference, and distribution of digital geographic data. </a:t>
            </a:r>
          </a:p>
        </p:txBody>
      </p:sp>
      <p:sp>
        <p:nvSpPr>
          <p:cNvPr id="4" name="Slide Number Placeholder 3"/>
          <p:cNvSpPr>
            <a:spLocks noGrp="1"/>
          </p:cNvSpPr>
          <p:nvPr>
            <p:ph type="sldNum" sz="quarter" idx="10"/>
          </p:nvPr>
        </p:nvSpPr>
        <p:spPr/>
        <p:txBody>
          <a:bodyPr/>
          <a:lstStyle/>
          <a:p>
            <a:fld id="{B0D02AC4-1C81-4AB4-8D73-92191CCF549E}" type="slidenum">
              <a:rPr lang="en-US" smtClean="0"/>
              <a:pPr/>
              <a:t>4</a:t>
            </a:fld>
            <a:endParaRPr lang="en-US" dirty="0"/>
          </a:p>
        </p:txBody>
      </p:sp>
    </p:spTree>
    <p:extLst>
      <p:ext uri="{BB962C8B-B14F-4D97-AF65-F5344CB8AC3E}">
        <p14:creationId xmlns:p14="http://schemas.microsoft.com/office/powerpoint/2010/main" val="2121720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is an example of the HDF and ISO file generation and ingestion process using NASA JPL’s SMAP mission:</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HDF and ISO file generation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Files are passed to NSIDC and ASF</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ECS files are ingested and archived</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The BMGT subsystem</a:t>
            </a:r>
            <a:r>
              <a:rPr lang="en-US" baseline="0" dirty="0" smtClean="0"/>
              <a:t> exports the ECS data to the ECHO clearinghouse</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ECHO makes</a:t>
            </a:r>
            <a:r>
              <a:rPr lang="en-US" baseline="0" dirty="0" smtClean="0"/>
              <a:t> data available either directly or through clients such as Reverb</a:t>
            </a:r>
            <a:endParaRPr lang="en-US" dirty="0" smtClean="0"/>
          </a:p>
        </p:txBody>
      </p:sp>
      <p:sp>
        <p:nvSpPr>
          <p:cNvPr id="4" name="Slide Number Placeholder 3"/>
          <p:cNvSpPr>
            <a:spLocks noGrp="1"/>
          </p:cNvSpPr>
          <p:nvPr>
            <p:ph type="sldNum" sz="quarter" idx="10"/>
          </p:nvPr>
        </p:nvSpPr>
        <p:spPr/>
        <p:txBody>
          <a:bodyPr/>
          <a:lstStyle/>
          <a:p>
            <a:fld id="{B0D02AC4-1C81-4AB4-8D73-92191CCF549E}" type="slidenum">
              <a:rPr lang="en-US" smtClean="0"/>
              <a:pPr/>
              <a:t>5</a:t>
            </a:fld>
            <a:endParaRPr lang="en-US" dirty="0"/>
          </a:p>
        </p:txBody>
      </p:sp>
    </p:spTree>
    <p:extLst>
      <p:ext uri="{BB962C8B-B14F-4D97-AF65-F5344CB8AC3E}">
        <p14:creationId xmlns:p14="http://schemas.microsoft.com/office/powerpoint/2010/main" val="3256596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Functionally, the NASA</a:t>
            </a:r>
            <a:r>
              <a:rPr lang="en-US" baseline="0" dirty="0" smtClean="0"/>
              <a:t> </a:t>
            </a:r>
            <a:r>
              <a:rPr lang="en-US" baseline="0" dirty="0" err="1" smtClean="0"/>
              <a:t>Earthdata</a:t>
            </a:r>
            <a:r>
              <a:rPr lang="en-US" baseline="0" dirty="0" smtClean="0"/>
              <a:t> provides a place for the exchange of ideas on the ISO standard. It provides both private and public workspaces with a user groups supporting </a:t>
            </a:r>
            <a:r>
              <a:rPr lang="en-US" i="1" baseline="0" dirty="0" smtClean="0"/>
              <a:t>conformance, implementation and evolution</a:t>
            </a:r>
            <a:r>
              <a:rPr lang="en-US" i="0" baseline="0" dirty="0" smtClean="0"/>
              <a:t>. The wiki also provides a repository for knowledge on systems such as ECHO, ECS and their relationship to ISO 19115.</a:t>
            </a:r>
            <a:endParaRPr lang="en-US" dirty="0"/>
          </a:p>
        </p:txBody>
      </p:sp>
      <p:sp>
        <p:nvSpPr>
          <p:cNvPr id="4" name="Slide Number Placeholder 3"/>
          <p:cNvSpPr>
            <a:spLocks noGrp="1"/>
          </p:cNvSpPr>
          <p:nvPr>
            <p:ph type="sldNum" sz="quarter" idx="10"/>
          </p:nvPr>
        </p:nvSpPr>
        <p:spPr/>
        <p:txBody>
          <a:bodyPr/>
          <a:lstStyle/>
          <a:p>
            <a:fld id="{B0D02AC4-1C81-4AB4-8D73-92191CCF549E}" type="slidenum">
              <a:rPr lang="en-US" smtClean="0"/>
              <a:pPr/>
              <a:t>6</a:t>
            </a:fld>
            <a:endParaRPr lang="en-US" dirty="0"/>
          </a:p>
        </p:txBody>
      </p:sp>
    </p:spTree>
    <p:extLst>
      <p:ext uri="{BB962C8B-B14F-4D97-AF65-F5344CB8AC3E}">
        <p14:creationId xmlns:p14="http://schemas.microsoft.com/office/powerpoint/2010/main" val="26703235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Alternate 1">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6" name="Title"/>
          <p:cNvSpPr>
            <a:spLocks noGrp="1"/>
          </p:cNvSpPr>
          <p:nvPr>
            <p:ph type="body" sz="quarter" idx="10" hasCustomPrompt="1"/>
          </p:nvPr>
        </p:nvSpPr>
        <p:spPr>
          <a:xfrm>
            <a:off x="5140324" y="1998663"/>
            <a:ext cx="3763963" cy="1465262"/>
          </a:xfrm>
        </p:spPr>
        <p:txBody>
          <a:bodyPr vert="horz" lIns="0" tIns="0" rIns="0" bIns="0" rtlCol="0" anchor="ctr">
            <a:normAutofit/>
          </a:bodyPr>
          <a:lstStyle>
            <a:lvl1pPr marL="0" marR="0" indent="0" algn="r" defTabSz="914400" rtl="0" eaLnBrk="1" fontAlgn="auto" latinLnBrk="0" hangingPunct="1">
              <a:lnSpc>
                <a:spcPct val="100000"/>
              </a:lnSpc>
              <a:spcBef>
                <a:spcPct val="0"/>
              </a:spcBef>
              <a:spcAft>
                <a:spcPts val="0"/>
              </a:spcAft>
              <a:buClrTx/>
              <a:buSzTx/>
              <a:buFontTx/>
              <a:buNone/>
              <a:tabLst/>
              <a:defRPr kumimoji="0" lang="en-US" sz="2800" b="1" i="0" u="none" strike="noStrike" kern="1200" cap="none" spc="0" normalizeH="0" baseline="0" noProof="0" dirty="0" smtClean="0">
                <a:ln>
                  <a:noFill/>
                </a:ln>
                <a:solidFill>
                  <a:schemeClr val="tx1"/>
                </a:solidFill>
                <a:effectLst/>
                <a:uLnTx/>
                <a:uFillTx/>
                <a:latin typeface="Arial"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dirty="0" smtClean="0"/>
              <a:t>Click to edit Master title style</a:t>
            </a:r>
            <a:endParaRPr lang="en-US" dirty="0"/>
          </a:p>
        </p:txBody>
      </p:sp>
      <p:sp>
        <p:nvSpPr>
          <p:cNvPr id="17" name="Subtitle"/>
          <p:cNvSpPr>
            <a:spLocks noGrp="1"/>
          </p:cNvSpPr>
          <p:nvPr>
            <p:ph type="body" sz="quarter" idx="11" hasCustomPrompt="1"/>
          </p:nvPr>
        </p:nvSpPr>
        <p:spPr>
          <a:xfrm>
            <a:off x="5140325" y="4128117"/>
            <a:ext cx="3763963" cy="1278384"/>
          </a:xfrm>
        </p:spPr>
        <p:txBody>
          <a:bodyPr vert="horz" lIns="0" tIns="0" rIns="0" bIns="0" rtlCol="0" anchor="b" anchorCtr="0">
            <a:normAutofit/>
          </a:bodyPr>
          <a:lstStyle>
            <a:lvl1pPr marL="0" marR="0" indent="0" algn="r" defTabSz="914400" rtl="0" eaLnBrk="1" fontAlgn="auto" latinLnBrk="0" hangingPunct="1">
              <a:lnSpc>
                <a:spcPct val="100000"/>
              </a:lnSpc>
              <a:spcBef>
                <a:spcPct val="20000"/>
              </a:spcBef>
              <a:spcAft>
                <a:spcPts val="0"/>
              </a:spcAft>
              <a:buClrTx/>
              <a:buSzTx/>
              <a:buFont typeface="Wingdings" pitchFamily="2" charset="2"/>
              <a:buNone/>
              <a:tabLst/>
              <a:defRPr kumimoji="0" lang="en-US" sz="1800" b="0" i="0" u="none" strike="noStrike" kern="1200" cap="none" spc="0" normalizeH="0" baseline="0" noProof="0">
                <a:ln>
                  <a:noFill/>
                </a:ln>
                <a:solidFill>
                  <a:schemeClr val="tx1"/>
                </a:solidFill>
                <a:effectLst/>
                <a:uLnTx/>
                <a:uFillTx/>
                <a:latin typeface="Arial" pitchFamily="34" charset="0"/>
                <a:ea typeface="+mn-ea"/>
                <a:cs typeface="+mn-cs"/>
              </a:defRPr>
            </a:lvl1pPr>
          </a:lstStyle>
          <a:p>
            <a:pPr marL="0" marR="0" lvl="0" indent="0" algn="r" defTabSz="914400" rtl="0" eaLnBrk="1" fontAlgn="auto" latinLnBrk="0" hangingPunct="1">
              <a:lnSpc>
                <a:spcPct val="100000"/>
              </a:lnSpc>
              <a:spcBef>
                <a:spcPct val="20000"/>
              </a:spcBef>
              <a:spcAft>
                <a:spcPts val="0"/>
              </a:spcAft>
              <a:buClrTx/>
              <a:buSzTx/>
              <a:buFont typeface="Wingdings" pitchFamily="2" charset="2"/>
              <a:buNone/>
              <a:tabLst/>
              <a:defRPr/>
            </a:pPr>
            <a:r>
              <a:rPr lang="en-US" dirty="0" smtClean="0"/>
              <a:t>Click to edit Master subtitle style</a:t>
            </a:r>
            <a:endParaRPr lang="en-US" dirty="0"/>
          </a:p>
        </p:txBody>
      </p:sp>
      <p:sp>
        <p:nvSpPr>
          <p:cNvPr id="5" name="Confidential"/>
          <p:cNvSpPr/>
          <p:nvPr userDrawn="1"/>
        </p:nvSpPr>
        <p:spPr>
          <a:xfrm>
            <a:off x="3881362" y="6209186"/>
            <a:ext cx="5107122"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0188" marR="0" lvl="0" indent="-230188"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Copyright © 2011 Raytheon Company. All rights reserved. </a:t>
            </a:r>
            <a:b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br>
            <a:r>
              <a:rPr kumimoji="0" lang="en-US" sz="900" b="0" i="1"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Customer Success Is Our Mission</a:t>
            </a: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is a registered trademark of Raytheon Company.</a:t>
            </a:r>
            <a:endParaRPr kumimoji="0" lang="en-US" sz="9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Alternate 2">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6" name="Title"/>
          <p:cNvSpPr>
            <a:spLocks noGrp="1"/>
          </p:cNvSpPr>
          <p:nvPr>
            <p:ph type="body" sz="quarter" idx="10" hasCustomPrompt="1"/>
          </p:nvPr>
        </p:nvSpPr>
        <p:spPr>
          <a:xfrm>
            <a:off x="5140324" y="1998663"/>
            <a:ext cx="3763963" cy="1465262"/>
          </a:xfrm>
        </p:spPr>
        <p:txBody>
          <a:bodyPr vert="horz" lIns="0" tIns="0" rIns="0" bIns="0" rtlCol="0" anchor="ctr">
            <a:normAutofit/>
          </a:bodyPr>
          <a:lstStyle>
            <a:lvl1pPr marL="0" marR="0" indent="0" algn="r" defTabSz="914400" rtl="0" eaLnBrk="1" fontAlgn="auto" latinLnBrk="0" hangingPunct="1">
              <a:lnSpc>
                <a:spcPct val="100000"/>
              </a:lnSpc>
              <a:spcBef>
                <a:spcPct val="0"/>
              </a:spcBef>
              <a:spcAft>
                <a:spcPts val="0"/>
              </a:spcAft>
              <a:buClrTx/>
              <a:buSzTx/>
              <a:buFontTx/>
              <a:buNone/>
              <a:tabLst/>
              <a:defRPr kumimoji="0" lang="en-US" sz="2800" b="1" i="0" u="none" strike="noStrike" kern="1200" cap="none" spc="0" normalizeH="0" baseline="0" noProof="0" dirty="0" smtClean="0">
                <a:ln>
                  <a:noFill/>
                </a:ln>
                <a:solidFill>
                  <a:schemeClr val="tx1"/>
                </a:solidFill>
                <a:effectLst/>
                <a:uLnTx/>
                <a:uFillTx/>
                <a:latin typeface="Arial"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dirty="0" smtClean="0"/>
              <a:t>Click to edit Master title style</a:t>
            </a:r>
            <a:endParaRPr lang="en-US" dirty="0"/>
          </a:p>
        </p:txBody>
      </p:sp>
      <p:sp>
        <p:nvSpPr>
          <p:cNvPr id="17" name="Subtitle"/>
          <p:cNvSpPr>
            <a:spLocks noGrp="1"/>
          </p:cNvSpPr>
          <p:nvPr>
            <p:ph type="body" sz="quarter" idx="11" hasCustomPrompt="1"/>
          </p:nvPr>
        </p:nvSpPr>
        <p:spPr>
          <a:xfrm>
            <a:off x="5140325" y="4128117"/>
            <a:ext cx="3763963" cy="1278384"/>
          </a:xfrm>
        </p:spPr>
        <p:txBody>
          <a:bodyPr vert="horz" lIns="0" tIns="0" rIns="0" bIns="0" rtlCol="0" anchor="b" anchorCtr="0">
            <a:normAutofit/>
          </a:bodyPr>
          <a:lstStyle>
            <a:lvl1pPr marL="0" marR="0" indent="0" algn="r" defTabSz="914400" rtl="0" eaLnBrk="1" fontAlgn="auto" latinLnBrk="0" hangingPunct="1">
              <a:lnSpc>
                <a:spcPct val="100000"/>
              </a:lnSpc>
              <a:spcBef>
                <a:spcPct val="20000"/>
              </a:spcBef>
              <a:spcAft>
                <a:spcPts val="0"/>
              </a:spcAft>
              <a:buClrTx/>
              <a:buSzTx/>
              <a:buFont typeface="Wingdings" pitchFamily="2" charset="2"/>
              <a:buNone/>
              <a:tabLst/>
              <a:defRPr kumimoji="0" lang="en-US" sz="1800" b="0" i="0" u="none" strike="noStrike" kern="1200" cap="none" spc="0" normalizeH="0" baseline="0" noProof="0">
                <a:ln>
                  <a:noFill/>
                </a:ln>
                <a:solidFill>
                  <a:schemeClr val="tx1"/>
                </a:solidFill>
                <a:effectLst/>
                <a:uLnTx/>
                <a:uFillTx/>
                <a:latin typeface="Arial" pitchFamily="34" charset="0"/>
                <a:ea typeface="+mn-ea"/>
                <a:cs typeface="+mn-cs"/>
              </a:defRPr>
            </a:lvl1pPr>
          </a:lstStyle>
          <a:p>
            <a:pPr marL="0" marR="0" lvl="0" indent="0" algn="r" defTabSz="914400" rtl="0" eaLnBrk="1" fontAlgn="auto" latinLnBrk="0" hangingPunct="1">
              <a:lnSpc>
                <a:spcPct val="100000"/>
              </a:lnSpc>
              <a:spcBef>
                <a:spcPct val="20000"/>
              </a:spcBef>
              <a:spcAft>
                <a:spcPts val="0"/>
              </a:spcAft>
              <a:buClrTx/>
              <a:buSzTx/>
              <a:buFont typeface="Wingdings" pitchFamily="2" charset="2"/>
              <a:buNone/>
              <a:tabLst/>
              <a:defRPr/>
            </a:pPr>
            <a:r>
              <a:rPr lang="en-US" dirty="0" smtClean="0"/>
              <a:t>Click to edit Master subtitle style</a:t>
            </a:r>
            <a:endParaRPr lang="en-US" dirty="0"/>
          </a:p>
        </p:txBody>
      </p:sp>
      <p:sp>
        <p:nvSpPr>
          <p:cNvPr id="5" name="Confidential"/>
          <p:cNvSpPr/>
          <p:nvPr userDrawn="1"/>
        </p:nvSpPr>
        <p:spPr>
          <a:xfrm>
            <a:off x="3881362" y="6209186"/>
            <a:ext cx="5107122"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0188" marR="0" lvl="0" indent="-230188"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Copyright © 2011 Raytheon Company. All rights reserved. </a:t>
            </a:r>
            <a:b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br>
            <a:r>
              <a:rPr kumimoji="0" lang="en-US" sz="900" b="0" i="1"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Customer Success Is Our Mission</a:t>
            </a: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is a registered trademark of Raytheon Company.</a:t>
            </a:r>
            <a:endParaRPr kumimoji="0" lang="en-US" sz="9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Alternate 3">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5" name="Title"/>
          <p:cNvSpPr>
            <a:spLocks noGrp="1"/>
          </p:cNvSpPr>
          <p:nvPr>
            <p:ph type="body" sz="quarter" idx="10" hasCustomPrompt="1"/>
          </p:nvPr>
        </p:nvSpPr>
        <p:spPr>
          <a:xfrm>
            <a:off x="5140324" y="1998663"/>
            <a:ext cx="3763963" cy="1465262"/>
          </a:xfrm>
        </p:spPr>
        <p:txBody>
          <a:bodyPr vert="horz" lIns="0" tIns="0" rIns="0" bIns="0" rtlCol="0" anchor="ctr">
            <a:normAutofit/>
          </a:bodyPr>
          <a:lstStyle>
            <a:lvl1pPr marL="0" marR="0" indent="0" algn="r" defTabSz="914400" rtl="0" eaLnBrk="1" fontAlgn="auto" latinLnBrk="0" hangingPunct="1">
              <a:lnSpc>
                <a:spcPct val="100000"/>
              </a:lnSpc>
              <a:spcBef>
                <a:spcPct val="0"/>
              </a:spcBef>
              <a:spcAft>
                <a:spcPts val="0"/>
              </a:spcAft>
              <a:buClrTx/>
              <a:buSzTx/>
              <a:buFontTx/>
              <a:buNone/>
              <a:tabLst/>
              <a:defRPr kumimoji="0" lang="en-US" sz="2800" b="1" i="0" u="none" strike="noStrike" kern="1200" cap="none" spc="0" normalizeH="0" baseline="0" noProof="0" dirty="0" smtClean="0">
                <a:ln>
                  <a:noFill/>
                </a:ln>
                <a:solidFill>
                  <a:schemeClr val="tx1"/>
                </a:solidFill>
                <a:effectLst/>
                <a:uLnTx/>
                <a:uFillTx/>
                <a:latin typeface="Arial"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dirty="0" smtClean="0"/>
              <a:t>Click to edit Master title style</a:t>
            </a:r>
            <a:endParaRPr lang="en-US" dirty="0"/>
          </a:p>
        </p:txBody>
      </p:sp>
      <p:sp>
        <p:nvSpPr>
          <p:cNvPr id="26" name="Subtitle"/>
          <p:cNvSpPr>
            <a:spLocks noGrp="1"/>
          </p:cNvSpPr>
          <p:nvPr>
            <p:ph type="body" sz="quarter" idx="11" hasCustomPrompt="1"/>
          </p:nvPr>
        </p:nvSpPr>
        <p:spPr>
          <a:xfrm>
            <a:off x="5140325" y="4128117"/>
            <a:ext cx="3763963" cy="1278384"/>
          </a:xfrm>
        </p:spPr>
        <p:txBody>
          <a:bodyPr vert="horz" lIns="0" tIns="0" rIns="0" bIns="0" rtlCol="0" anchor="b" anchorCtr="0">
            <a:normAutofit/>
          </a:bodyPr>
          <a:lstStyle>
            <a:lvl1pPr marL="0" marR="0" indent="0" algn="r" defTabSz="914400" rtl="0" eaLnBrk="1" fontAlgn="auto" latinLnBrk="0" hangingPunct="1">
              <a:lnSpc>
                <a:spcPct val="100000"/>
              </a:lnSpc>
              <a:spcBef>
                <a:spcPct val="20000"/>
              </a:spcBef>
              <a:spcAft>
                <a:spcPts val="0"/>
              </a:spcAft>
              <a:buClrTx/>
              <a:buSzTx/>
              <a:buFont typeface="Wingdings" pitchFamily="2" charset="2"/>
              <a:buNone/>
              <a:tabLst/>
              <a:defRPr kumimoji="0" lang="en-US" sz="1800" b="0" i="0" u="none" strike="noStrike" kern="1200" cap="none" spc="0" normalizeH="0" baseline="0" noProof="0">
                <a:ln>
                  <a:noFill/>
                </a:ln>
                <a:solidFill>
                  <a:schemeClr val="tx1"/>
                </a:solidFill>
                <a:effectLst/>
                <a:uLnTx/>
                <a:uFillTx/>
                <a:latin typeface="Arial" pitchFamily="34" charset="0"/>
                <a:ea typeface="+mn-ea"/>
                <a:cs typeface="+mn-cs"/>
              </a:defRPr>
            </a:lvl1pPr>
          </a:lstStyle>
          <a:p>
            <a:pPr marL="0" marR="0" lvl="0" indent="0" algn="r" defTabSz="914400" rtl="0" eaLnBrk="1" fontAlgn="auto" latinLnBrk="0" hangingPunct="1">
              <a:lnSpc>
                <a:spcPct val="100000"/>
              </a:lnSpc>
              <a:spcBef>
                <a:spcPct val="20000"/>
              </a:spcBef>
              <a:spcAft>
                <a:spcPts val="0"/>
              </a:spcAft>
              <a:buClrTx/>
              <a:buSzTx/>
              <a:buFont typeface="Wingdings" pitchFamily="2" charset="2"/>
              <a:buNone/>
              <a:tabLst/>
              <a:defRPr/>
            </a:pPr>
            <a:r>
              <a:rPr lang="en-US" dirty="0" smtClean="0"/>
              <a:t>Click to edit Master subtitle style</a:t>
            </a:r>
            <a:endParaRPr lang="en-US" dirty="0"/>
          </a:p>
        </p:txBody>
      </p:sp>
      <p:sp>
        <p:nvSpPr>
          <p:cNvPr id="5" name="Confidential"/>
          <p:cNvSpPr/>
          <p:nvPr userDrawn="1"/>
        </p:nvSpPr>
        <p:spPr>
          <a:xfrm>
            <a:off x="3881362" y="6209186"/>
            <a:ext cx="5107122"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0188" marR="0" lvl="0" indent="-230188"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Copyright © 2011 Raytheon Company. All rights reserved. </a:t>
            </a:r>
            <a:b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br>
            <a:r>
              <a:rPr kumimoji="0" lang="en-US" sz="900" b="0" i="1"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Customer Success Is Our Mission</a:t>
            </a: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is a registered trademark of Raytheon Company.</a:t>
            </a:r>
            <a:endParaRPr kumimoji="0" lang="en-US" sz="9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8" name="Subtitle"/>
          <p:cNvSpPr>
            <a:spLocks noGrp="1"/>
          </p:cNvSpPr>
          <p:nvPr>
            <p:ph type="body" sz="quarter" idx="10" hasCustomPrompt="1"/>
          </p:nvPr>
        </p:nvSpPr>
        <p:spPr>
          <a:xfrm>
            <a:off x="1069974" y="3937000"/>
            <a:ext cx="7832726" cy="2057400"/>
          </a:xfrm>
          <a:noFill/>
          <a:ln w="9525"/>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2800" b="0" i="0" u="none" strike="noStrike" kern="0" cap="none" spc="0" normalizeH="0" baseline="0" noProof="0">
                <a:ln>
                  <a:noFill/>
                </a:ln>
                <a:solidFill>
                  <a:sysClr val="windowText" lastClr="000000"/>
                </a:solidFill>
                <a:effectLst/>
                <a:uLnTx/>
                <a:uFillTx/>
                <a:latin typeface="Arial" pitchFamily="34" charset="0"/>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Click to edit Master Subtitle</a:t>
            </a:r>
          </a:p>
        </p:txBody>
      </p:sp>
      <p:sp>
        <p:nvSpPr>
          <p:cNvPr id="29" name="Title 1"/>
          <p:cNvSpPr>
            <a:spLocks noGrp="1"/>
          </p:cNvSpPr>
          <p:nvPr>
            <p:ph type="ctrTitle"/>
          </p:nvPr>
        </p:nvSpPr>
        <p:spPr>
          <a:xfrm>
            <a:off x="1065213" y="2119313"/>
            <a:ext cx="7837487" cy="1327150"/>
          </a:xfrm>
          <a:noFill/>
          <a:ln w="12700">
            <a:noFill/>
            <a:miter lim="800000"/>
            <a:headEnd/>
            <a:tailEnd/>
          </a:ln>
        </p:spPr>
        <p:txBody>
          <a:bodyPr vert="horz" wrap="square" lIns="0" tIns="44450" rIns="90487" bIns="44450" numCol="1" anchor="t"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kern="0" cap="none" spc="0" normalizeH="0" baseline="0" noProof="0" dirty="0" smtClean="0">
                <a:ln>
                  <a:noFill/>
                </a:ln>
                <a:solidFill>
                  <a:srgbClr val="000000"/>
                </a:solidFill>
                <a:effectLst/>
                <a:uLnTx/>
                <a:uFillTx/>
                <a:latin typeface="Arial"/>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mtClean="0"/>
              <a:t>Click to edit Master title style</a:t>
            </a:r>
            <a:endParaRPr lang="en-US" dirty="0"/>
          </a:p>
        </p:txBody>
      </p:sp>
      <p:sp>
        <p:nvSpPr>
          <p:cNvPr id="5" name="Confidential"/>
          <p:cNvSpPr/>
          <p:nvPr userDrawn="1"/>
        </p:nvSpPr>
        <p:spPr>
          <a:xfrm>
            <a:off x="3881362" y="6209186"/>
            <a:ext cx="5107122"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0188" marR="0" lvl="0" indent="-230188"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Copyright © 2011 Raytheon Company. All rights reserved. </a:t>
            </a:r>
            <a:b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br>
            <a:r>
              <a:rPr kumimoji="0" lang="en-US" sz="900" b="0" i="1"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Customer Success Is Our Mission</a:t>
            </a:r>
            <a:r>
              <a:rPr kumimoji="0" lang="en-US" sz="9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is a registered trademark of Raytheon Company.</a:t>
            </a:r>
            <a:endParaRPr kumimoji="0" lang="en-US" sz="9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3724D0-DD0F-42EF-84DE-838DB5D26951}" type="datetime1">
              <a:rPr lang="en-US" smtClean="0"/>
              <a:pPr/>
              <a:t>4/18/2012</a:t>
            </a:fld>
            <a:endParaRPr lang="en-US" dirty="0"/>
          </a:p>
        </p:txBody>
      </p:sp>
      <p:sp>
        <p:nvSpPr>
          <p:cNvPr id="6" name="Slide Number Placeholder 5"/>
          <p:cNvSpPr>
            <a:spLocks noGrp="1"/>
          </p:cNvSpPr>
          <p:nvPr>
            <p:ph type="sldNum" sz="quarter" idx="12"/>
          </p:nvPr>
        </p:nvSpPr>
        <p:spPr/>
        <p:txBody>
          <a:bodyPr/>
          <a:lstStyle/>
          <a:p>
            <a:fld id="{8D57DBB9-07C6-49AB-BFD5-E737C7E241F6}"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36538" y="1039813"/>
            <a:ext cx="425926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039813"/>
            <a:ext cx="43322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8C322A-2CDA-45E0-AD6E-1642B6DA8D34}" type="datetime1">
              <a:rPr lang="en-US" smtClean="0"/>
              <a:pPr/>
              <a:t>4/18/2012</a:t>
            </a:fld>
            <a:endParaRPr lang="en-US"/>
          </a:p>
        </p:txBody>
      </p:sp>
      <p:sp>
        <p:nvSpPr>
          <p:cNvPr id="7" name="Slide Number Placeholder 6"/>
          <p:cNvSpPr>
            <a:spLocks noGrp="1"/>
          </p:cNvSpPr>
          <p:nvPr>
            <p:ph type="sldNum" sz="quarter" idx="12"/>
          </p:nvPr>
        </p:nvSpPr>
        <p:spPr/>
        <p:txBody>
          <a:bodyPr/>
          <a:lstStyle/>
          <a:p>
            <a:fld id="{8D57DBB9-07C6-49AB-BFD5-E737C7E241F6}"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20389F-DE1D-44C7-B37E-89BCC2F680BE}" type="datetime1">
              <a:rPr lang="en-US" smtClean="0"/>
              <a:pPr/>
              <a:t>4/18/2012</a:t>
            </a:fld>
            <a:endParaRPr lang="en-US"/>
          </a:p>
        </p:txBody>
      </p:sp>
      <p:sp>
        <p:nvSpPr>
          <p:cNvPr id="5" name="Slide Number Placeholder 4"/>
          <p:cNvSpPr>
            <a:spLocks noGrp="1"/>
          </p:cNvSpPr>
          <p:nvPr>
            <p:ph type="sldNum" sz="quarter" idx="12"/>
          </p:nvPr>
        </p:nvSpPr>
        <p:spPr/>
        <p:txBody>
          <a:bodyPr/>
          <a:lstStyle/>
          <a:p>
            <a:fld id="{8D57DBB9-07C6-49AB-BFD5-E737C7E241F6}"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Logo.png"/>
          <p:cNvPicPr>
            <a:picLocks noChangeAspect="1"/>
          </p:cNvPicPr>
          <p:nvPr/>
        </p:nvPicPr>
        <p:blipFill>
          <a:blip r:embed="rId9" cstate="print"/>
          <a:stretch>
            <a:fillRect/>
          </a:stretch>
        </p:blipFill>
        <p:spPr>
          <a:xfrm>
            <a:off x="7791450" y="205418"/>
            <a:ext cx="1123157" cy="221047"/>
          </a:xfrm>
          <a:prstGeom prst="rect">
            <a:avLst/>
          </a:prstGeom>
        </p:spPr>
      </p:pic>
      <p:sp>
        <p:nvSpPr>
          <p:cNvPr id="8" name="Line 4"/>
          <p:cNvSpPr>
            <a:spLocks noChangeShapeType="1"/>
          </p:cNvSpPr>
          <p:nvPr/>
        </p:nvSpPr>
        <p:spPr bwMode="auto">
          <a:xfrm>
            <a:off x="0" y="957263"/>
            <a:ext cx="9137650" cy="0"/>
          </a:xfrm>
          <a:prstGeom prst="line">
            <a:avLst/>
          </a:prstGeom>
          <a:noFill/>
          <a:ln w="12700">
            <a:solidFill>
              <a:srgbClr val="CE1126"/>
            </a:solidFill>
            <a:round/>
            <a:headEnd/>
            <a:tailEnd/>
          </a:ln>
          <a:effectLst/>
        </p:spPr>
        <p:txBody>
          <a:bodyPr wrap="none" anchor="ctr"/>
          <a:lstStyle/>
          <a:p>
            <a:pPr>
              <a:defRPr/>
            </a:pPr>
            <a:endParaRPr lang="en-US" dirty="0">
              <a:latin typeface="Arial" pitchFamily="34" charset="0"/>
            </a:endParaRPr>
          </a:p>
        </p:txBody>
      </p:sp>
      <p:sp>
        <p:nvSpPr>
          <p:cNvPr id="2" name="Title Placeholder 1"/>
          <p:cNvSpPr>
            <a:spLocks noGrp="1"/>
          </p:cNvSpPr>
          <p:nvPr>
            <p:ph type="title"/>
          </p:nvPr>
        </p:nvSpPr>
        <p:spPr>
          <a:xfrm>
            <a:off x="236538" y="274638"/>
            <a:ext cx="7227887"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36538" y="1039813"/>
            <a:ext cx="866775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43068" y="6356350"/>
            <a:ext cx="8265932" cy="365125"/>
          </a:xfrm>
          <a:prstGeom prst="rect">
            <a:avLst/>
          </a:prstGeom>
        </p:spPr>
        <p:txBody>
          <a:bodyPr vert="horz" lIns="91440" tIns="45720" rIns="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000" b="0">
                <a:solidFill>
                  <a:schemeClr val="tx1"/>
                </a:solidFill>
                <a:latin typeface="Arial" pitchFamily="34" charset="0"/>
              </a:defRPr>
            </a:lvl1pPr>
          </a:lstStyle>
          <a:p>
            <a:pPr algn="l"/>
            <a:r>
              <a:rPr lang="en-US" dirty="0" smtClean="0"/>
              <a:t>Funding provided under NASA EED Contract NNG10HP02C</a:t>
            </a:r>
          </a:p>
        </p:txBody>
      </p:sp>
      <p:sp>
        <p:nvSpPr>
          <p:cNvPr id="6" name="Slide Number Placeholder 5"/>
          <p:cNvSpPr>
            <a:spLocks noGrp="1"/>
          </p:cNvSpPr>
          <p:nvPr>
            <p:ph type="sldNum" sz="quarter" idx="4"/>
          </p:nvPr>
        </p:nvSpPr>
        <p:spPr>
          <a:xfrm>
            <a:off x="8661400" y="6356350"/>
            <a:ext cx="420688" cy="365125"/>
          </a:xfrm>
          <a:prstGeom prst="rect">
            <a:avLst/>
          </a:prstGeom>
        </p:spPr>
        <p:txBody>
          <a:bodyPr vert="horz" lIns="0" tIns="45720" rIns="0" bIns="45720" rtlCol="0" anchor="ctr"/>
          <a:lstStyle>
            <a:lvl1pPr algn="l">
              <a:defRPr sz="1000">
                <a:solidFill>
                  <a:schemeClr val="tx1"/>
                </a:solidFill>
                <a:latin typeface="Arial" pitchFamily="34" charset="0"/>
              </a:defRPr>
            </a:lvl1pPr>
          </a:lstStyle>
          <a:p>
            <a:fld id="{8D57DBB9-07C6-49AB-BFD5-E737C7E241F6}" type="slidenum">
              <a:rPr lang="en-US" smtClean="0"/>
              <a:pPr/>
              <a:t>‹#›</a:t>
            </a:fld>
            <a:endParaRPr lang="en-US" dirty="0"/>
          </a:p>
        </p:txBody>
      </p:sp>
      <p:sp>
        <p:nvSpPr>
          <p:cNvPr id="10" name="Line 28"/>
          <p:cNvSpPr>
            <a:spLocks noChangeShapeType="1"/>
          </p:cNvSpPr>
          <p:nvPr/>
        </p:nvSpPr>
        <p:spPr bwMode="auto">
          <a:xfrm>
            <a:off x="8580438" y="6438900"/>
            <a:ext cx="0" cy="200025"/>
          </a:xfrm>
          <a:prstGeom prst="line">
            <a:avLst/>
          </a:prstGeom>
          <a:noFill/>
          <a:ln w="12700">
            <a:solidFill>
              <a:schemeClr val="tx1"/>
            </a:solidFill>
            <a:round/>
            <a:headEnd/>
            <a:tailEnd/>
          </a:ln>
          <a:effectLst/>
        </p:spPr>
        <p:txBody>
          <a:bodyPr wrap="none" anchor="ctr"/>
          <a:lstStyle/>
          <a:p>
            <a:pPr>
              <a:defRPr/>
            </a:pPr>
            <a:endParaRPr lang="en-US" dirty="0">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49" r:id="rId3"/>
    <p:sldLayoutId id="2147483661" r:id="rId4"/>
    <p:sldLayoutId id="2147483650" r:id="rId5"/>
    <p:sldLayoutId id="2147483652" r:id="rId6"/>
    <p:sldLayoutId id="2147483654" r:id="rId7"/>
  </p:sldLayoutIdLst>
  <p:transition>
    <p:fade/>
  </p:transition>
  <p:timing>
    <p:tnLst>
      <p:par>
        <p:cTn id="1" dur="indefinite" restart="never" nodeType="tmRoot"/>
      </p:par>
    </p:tnLst>
  </p:timing>
  <p:hf hdr="0" ftr="0"/>
  <p:txStyles>
    <p:titleStyle>
      <a:lvl1pPr algn="l" defTabSz="914400" rtl="0" eaLnBrk="1" latinLnBrk="0" hangingPunct="1">
        <a:spcBef>
          <a:spcPct val="0"/>
        </a:spcBef>
        <a:buNone/>
        <a:defRPr sz="2800" b="1" kern="1200">
          <a:solidFill>
            <a:schemeClr val="tx1"/>
          </a:solidFill>
          <a:latin typeface="Arial" pitchFamily="34" charset="0"/>
          <a:ea typeface="+mj-ea"/>
          <a:cs typeface="+mj-cs"/>
        </a:defRPr>
      </a:lvl1pPr>
    </p:titleStyle>
    <p:bodyStyle>
      <a:lvl1pPr marL="230188" indent="-230188"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mn-cs"/>
        </a:defRPr>
      </a:lvl1pPr>
      <a:lvl2pPr marL="461963" indent="-231775"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mn-cs"/>
        </a:defRPr>
      </a:lvl2pPr>
      <a:lvl3pPr marL="684213" indent="-22225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mn-cs"/>
        </a:defRPr>
      </a:lvl3pPr>
      <a:lvl4pPr marL="914400" indent="-230188" algn="l" defTabSz="914400" rtl="0" eaLnBrk="1" latinLnBrk="0" hangingPunct="1">
        <a:spcBef>
          <a:spcPct val="20000"/>
        </a:spcBef>
        <a:buFont typeface="Arial" pitchFamily="34" charset="0"/>
        <a:buChar char="–"/>
        <a:defRPr sz="1800" b="0" kern="1200">
          <a:solidFill>
            <a:schemeClr val="tx1"/>
          </a:solidFill>
          <a:latin typeface="Arial" pitchFamily="34" charset="0"/>
          <a:ea typeface="+mn-ea"/>
          <a:cs typeface="+mn-cs"/>
        </a:defRPr>
      </a:lvl4pPr>
      <a:lvl5pPr marL="1144588" indent="-230188"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fontScale="92500" lnSpcReduction="10000"/>
          </a:bodyPr>
          <a:lstStyle/>
          <a:p>
            <a:r>
              <a:rPr lang="en-US" dirty="0"/>
              <a:t>The </a:t>
            </a:r>
            <a:r>
              <a:rPr lang="en-US" dirty="0" smtClean="0"/>
              <a:t>NASA </a:t>
            </a:r>
            <a:r>
              <a:rPr lang="en-US" dirty="0" err="1" smtClean="0"/>
              <a:t>Earthdata</a:t>
            </a:r>
            <a:r>
              <a:rPr lang="en-US" dirty="0" smtClean="0"/>
              <a:t> </a:t>
            </a:r>
            <a:r>
              <a:rPr lang="en-US" dirty="0"/>
              <a:t>Wiki: </a:t>
            </a:r>
            <a:endParaRPr lang="en-US" dirty="0" smtClean="0"/>
          </a:p>
          <a:p>
            <a:r>
              <a:rPr lang="en-US" dirty="0" smtClean="0"/>
              <a:t>A </a:t>
            </a:r>
            <a:r>
              <a:rPr lang="en-US" dirty="0"/>
              <a:t>Knowledge Base for </a:t>
            </a:r>
            <a:r>
              <a:rPr lang="en-US" dirty="0" smtClean="0"/>
              <a:t>ISO Conformance</a:t>
            </a:r>
            <a:endParaRPr lang="en-US" dirty="0"/>
          </a:p>
        </p:txBody>
      </p:sp>
      <p:sp>
        <p:nvSpPr>
          <p:cNvPr id="5" name="Text Placeholder 4"/>
          <p:cNvSpPr>
            <a:spLocks noGrp="1"/>
          </p:cNvSpPr>
          <p:nvPr>
            <p:ph type="body" sz="quarter" idx="11"/>
          </p:nvPr>
        </p:nvSpPr>
        <p:spPr>
          <a:xfrm>
            <a:off x="5140325" y="4128117"/>
            <a:ext cx="3763963" cy="1821270"/>
          </a:xfrm>
        </p:spPr>
        <p:txBody>
          <a:bodyPr>
            <a:normAutofit lnSpcReduction="10000"/>
          </a:bodyPr>
          <a:lstStyle/>
          <a:p>
            <a:r>
              <a:rPr lang="en-US" dirty="0" smtClean="0"/>
              <a:t>Benjamin White</a:t>
            </a:r>
          </a:p>
          <a:p>
            <a:r>
              <a:rPr lang="en-US" dirty="0" smtClean="0"/>
              <a:t>04/12/2012</a:t>
            </a:r>
          </a:p>
          <a:p>
            <a:endParaRPr lang="en-US" dirty="0"/>
          </a:p>
          <a:p>
            <a:endParaRPr lang="en-US" dirty="0" smtClean="0"/>
          </a:p>
          <a:p>
            <a:r>
              <a:rPr lang="en-US" dirty="0" smtClean="0"/>
              <a:t>NASA Contract Number:</a:t>
            </a:r>
          </a:p>
          <a:p>
            <a:r>
              <a:rPr lang="en-US" dirty="0" smtClean="0"/>
              <a:t>NNG10HP02C </a:t>
            </a:r>
            <a:endParaRPr lang="en-US" dirty="0"/>
          </a:p>
        </p:txBody>
      </p:sp>
    </p:spTree>
    <p:extLst>
      <p:ext uri="{BB962C8B-B14F-4D97-AF65-F5344CB8AC3E}">
        <p14:creationId xmlns:p14="http://schemas.microsoft.com/office/powerpoint/2010/main" val="276297815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5" name="Content Placeholder 4"/>
          <p:cNvSpPr>
            <a:spLocks noGrp="1"/>
          </p:cNvSpPr>
          <p:nvPr>
            <p:ph idx="1"/>
          </p:nvPr>
        </p:nvSpPr>
        <p:spPr>
          <a:xfrm>
            <a:off x="236538" y="1039813"/>
            <a:ext cx="8667750" cy="5129493"/>
          </a:xfrm>
        </p:spPr>
        <p:txBody>
          <a:bodyPr/>
          <a:lstStyle/>
          <a:p>
            <a:r>
              <a:rPr lang="en-US" dirty="0" smtClean="0"/>
              <a:t>NASA and ISO 19115</a:t>
            </a:r>
          </a:p>
          <a:p>
            <a:r>
              <a:rPr lang="en-US" dirty="0" smtClean="0"/>
              <a:t>ISO Implementation at NASA</a:t>
            </a:r>
          </a:p>
          <a:p>
            <a:r>
              <a:rPr lang="en-US" dirty="0" smtClean="0"/>
              <a:t>ISO and HDF</a:t>
            </a:r>
          </a:p>
          <a:p>
            <a:r>
              <a:rPr lang="en-US" dirty="0" smtClean="0"/>
              <a:t>Overview of the </a:t>
            </a:r>
            <a:r>
              <a:rPr lang="en-US" dirty="0" err="1" smtClean="0"/>
              <a:t>Earthdata</a:t>
            </a:r>
            <a:r>
              <a:rPr lang="en-US" dirty="0" smtClean="0"/>
              <a:t> Wiki</a:t>
            </a:r>
          </a:p>
          <a:p>
            <a:r>
              <a:rPr lang="en-US" dirty="0" smtClean="0"/>
              <a:t>State of the Wiki</a:t>
            </a:r>
          </a:p>
        </p:txBody>
      </p:sp>
      <p:sp>
        <p:nvSpPr>
          <p:cNvPr id="3" name="Date Placeholder 2"/>
          <p:cNvSpPr>
            <a:spLocks noGrp="1"/>
          </p:cNvSpPr>
          <p:nvPr>
            <p:ph type="dt" sz="half" idx="10"/>
          </p:nvPr>
        </p:nvSpPr>
        <p:spPr/>
        <p:txBody>
          <a:bodyPr/>
          <a:lstStyle/>
          <a:p>
            <a:fld id="{1620389F-DE1D-44C7-B37E-89BCC2F680BE}" type="datetime1">
              <a:rPr lang="en-US" smtClean="0"/>
              <a:pPr/>
              <a:t>4/18/2012</a:t>
            </a:fld>
            <a:endParaRPr lang="en-US"/>
          </a:p>
        </p:txBody>
      </p:sp>
      <p:sp>
        <p:nvSpPr>
          <p:cNvPr id="4" name="Slide Number Placeholder 3"/>
          <p:cNvSpPr>
            <a:spLocks noGrp="1"/>
          </p:cNvSpPr>
          <p:nvPr>
            <p:ph type="sldNum" sz="quarter" idx="12"/>
          </p:nvPr>
        </p:nvSpPr>
        <p:spPr/>
        <p:txBody>
          <a:bodyPr/>
          <a:lstStyle/>
          <a:p>
            <a:fld id="{8D57DBB9-07C6-49AB-BFD5-E737C7E241F6}" type="slidenum">
              <a:rPr lang="en-US" smtClean="0"/>
              <a:pPr/>
              <a:t>2</a:t>
            </a:fld>
            <a:endParaRPr lang="en-US"/>
          </a:p>
        </p:txBody>
      </p:sp>
    </p:spTree>
    <p:extLst>
      <p:ext uri="{BB962C8B-B14F-4D97-AF65-F5344CB8AC3E}">
        <p14:creationId xmlns:p14="http://schemas.microsoft.com/office/powerpoint/2010/main" val="3256669008"/>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NASA and ISO 19115</a:t>
            </a:r>
            <a:endParaRPr lang="en-US" dirty="0"/>
          </a:p>
        </p:txBody>
      </p:sp>
      <p:sp>
        <p:nvSpPr>
          <p:cNvPr id="3" name="Content Placeholder 2"/>
          <p:cNvSpPr>
            <a:spLocks noGrp="1"/>
          </p:cNvSpPr>
          <p:nvPr>
            <p:ph idx="1"/>
          </p:nvPr>
        </p:nvSpPr>
        <p:spPr/>
        <p:txBody>
          <a:bodyPr anchor="ctr">
            <a:normAutofit/>
          </a:bodyPr>
          <a:lstStyle/>
          <a:p>
            <a:pPr marL="0" indent="0" algn="ctr">
              <a:buNone/>
            </a:pPr>
            <a:r>
              <a:rPr lang="en-US" sz="3200" dirty="0" smtClean="0"/>
              <a:t>NASA Mandate</a:t>
            </a:r>
          </a:p>
          <a:p>
            <a:pPr algn="ctr">
              <a:buFont typeface="Wingdings" pitchFamily="2" charset="2"/>
              <a:buChar char="Ø"/>
            </a:pPr>
            <a:r>
              <a:rPr lang="en-US" sz="2000" dirty="0" smtClean="0"/>
              <a:t> Going forward</a:t>
            </a:r>
          </a:p>
          <a:p>
            <a:pPr algn="ctr">
              <a:buFont typeface="Wingdings" pitchFamily="2" charset="2"/>
              <a:buChar char="Ø"/>
            </a:pPr>
            <a:r>
              <a:rPr lang="en-US" sz="2000" dirty="0" smtClean="0"/>
              <a:t> L1G</a:t>
            </a:r>
          </a:p>
          <a:p>
            <a:pPr algn="ctr">
              <a:buFont typeface="Wingdings" pitchFamily="2" charset="2"/>
              <a:buChar char="Ø"/>
            </a:pPr>
            <a:r>
              <a:rPr lang="en-US" sz="2000" dirty="0" smtClean="0"/>
              <a:t> Legacy Data</a:t>
            </a:r>
          </a:p>
        </p:txBody>
      </p:sp>
      <p:sp>
        <p:nvSpPr>
          <p:cNvPr id="4" name="Date Placeholder 3"/>
          <p:cNvSpPr>
            <a:spLocks noGrp="1"/>
          </p:cNvSpPr>
          <p:nvPr>
            <p:ph type="dt" sz="half" idx="10"/>
          </p:nvPr>
        </p:nvSpPr>
        <p:spPr/>
        <p:txBody>
          <a:bodyPr/>
          <a:lstStyle/>
          <a:p>
            <a:fld id="{373724D0-DD0F-42EF-84DE-838DB5D26951}" type="datetime1">
              <a:rPr lang="en-US" smtClean="0"/>
              <a:pPr/>
              <a:t>4/18/2012</a:t>
            </a:fld>
            <a:endParaRPr lang="en-US" dirty="0"/>
          </a:p>
        </p:txBody>
      </p:sp>
      <p:sp>
        <p:nvSpPr>
          <p:cNvPr id="5" name="Slide Number Placeholder 4"/>
          <p:cNvSpPr>
            <a:spLocks noGrp="1"/>
          </p:cNvSpPr>
          <p:nvPr>
            <p:ph type="sldNum" sz="quarter" idx="12"/>
          </p:nvPr>
        </p:nvSpPr>
        <p:spPr/>
        <p:txBody>
          <a:bodyPr/>
          <a:lstStyle/>
          <a:p>
            <a:fld id="{8D57DBB9-07C6-49AB-BFD5-E737C7E241F6}" type="slidenum">
              <a:rPr lang="en-US" smtClean="0"/>
              <a:pPr/>
              <a:t>3</a:t>
            </a:fld>
            <a:endParaRPr lang="en-US"/>
          </a:p>
        </p:txBody>
      </p:sp>
    </p:spTree>
    <p:extLst>
      <p:ext uri="{BB962C8B-B14F-4D97-AF65-F5344CB8AC3E}">
        <p14:creationId xmlns:p14="http://schemas.microsoft.com/office/powerpoint/2010/main" val="137727724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19*** Family of Metadata at NASA</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2807" y="1190704"/>
            <a:ext cx="8375212" cy="4224179"/>
          </a:xfrm>
        </p:spPr>
      </p:pic>
      <p:sp>
        <p:nvSpPr>
          <p:cNvPr id="4" name="Date Placeholder 3"/>
          <p:cNvSpPr>
            <a:spLocks noGrp="1"/>
          </p:cNvSpPr>
          <p:nvPr>
            <p:ph type="dt" sz="half" idx="10"/>
          </p:nvPr>
        </p:nvSpPr>
        <p:spPr/>
        <p:txBody>
          <a:bodyPr/>
          <a:lstStyle/>
          <a:p>
            <a:fld id="{373724D0-DD0F-42EF-84DE-838DB5D26951}" type="datetime1">
              <a:rPr lang="en-US" smtClean="0"/>
              <a:pPr/>
              <a:t>4/18/2012</a:t>
            </a:fld>
            <a:endParaRPr lang="en-US" dirty="0"/>
          </a:p>
        </p:txBody>
      </p:sp>
      <p:sp>
        <p:nvSpPr>
          <p:cNvPr id="5" name="Slide Number Placeholder 4"/>
          <p:cNvSpPr>
            <a:spLocks noGrp="1"/>
          </p:cNvSpPr>
          <p:nvPr>
            <p:ph type="sldNum" sz="quarter" idx="12"/>
          </p:nvPr>
        </p:nvSpPr>
        <p:spPr/>
        <p:txBody>
          <a:bodyPr/>
          <a:lstStyle/>
          <a:p>
            <a:fld id="{8D57DBB9-07C6-49AB-BFD5-E737C7E241F6}" type="slidenum">
              <a:rPr lang="en-US" smtClean="0"/>
              <a:pPr/>
              <a:t>4</a:t>
            </a:fld>
            <a:endParaRPr lang="en-US"/>
          </a:p>
        </p:txBody>
      </p:sp>
    </p:spTree>
    <p:extLst>
      <p:ext uri="{BB962C8B-B14F-4D97-AF65-F5344CB8AC3E}">
        <p14:creationId xmlns:p14="http://schemas.microsoft.com/office/powerpoint/2010/main" val="3367978482"/>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p:txBody>
          <a:bodyPr/>
          <a:lstStyle/>
          <a:p>
            <a:fld id="{1620389F-DE1D-44C7-B37E-89BCC2F680BE}" type="datetime1">
              <a:rPr lang="en-US" smtClean="0"/>
              <a:pPr/>
              <a:t>4/18/2012</a:t>
            </a:fld>
            <a:endParaRPr lang="en-US"/>
          </a:p>
        </p:txBody>
      </p:sp>
      <p:sp>
        <p:nvSpPr>
          <p:cNvPr id="4" name="Slide Number Placeholder 3"/>
          <p:cNvSpPr>
            <a:spLocks noGrp="1"/>
          </p:cNvSpPr>
          <p:nvPr>
            <p:ph type="sldNum" sz="quarter" idx="12"/>
          </p:nvPr>
        </p:nvSpPr>
        <p:spPr/>
        <p:txBody>
          <a:bodyPr/>
          <a:lstStyle/>
          <a:p>
            <a:fld id="{8D57DBB9-07C6-49AB-BFD5-E737C7E241F6}" type="slidenum">
              <a:rPr lang="en-US" smtClean="0"/>
              <a:pPr/>
              <a:t>5</a:t>
            </a:fld>
            <a:endParaRPr lang="en-US"/>
          </a:p>
        </p:txBody>
      </p:sp>
      <p:pic>
        <p:nvPicPr>
          <p:cNvPr id="9218" name="Picture 2"/>
          <p:cNvPicPr>
            <a:picLocks noChangeAspect="1" noChangeArrowheads="1"/>
          </p:cNvPicPr>
          <p:nvPr/>
        </p:nvPicPr>
        <p:blipFill>
          <a:blip r:embed="rId3" cstate="print"/>
          <a:srcRect/>
          <a:stretch>
            <a:fillRect/>
          </a:stretch>
        </p:blipFill>
        <p:spPr bwMode="auto">
          <a:xfrm>
            <a:off x="46300" y="115750"/>
            <a:ext cx="9085241" cy="6516913"/>
          </a:xfrm>
          <a:prstGeom prst="rect">
            <a:avLst/>
          </a:prstGeom>
          <a:noFill/>
          <a:ln w="9525">
            <a:noFill/>
            <a:miter lim="800000"/>
            <a:headEnd/>
            <a:tailEnd/>
          </a:ln>
        </p:spPr>
      </p:pic>
      <p:sp>
        <p:nvSpPr>
          <p:cNvPr id="6" name="Title 1"/>
          <p:cNvSpPr txBox="1">
            <a:spLocks/>
          </p:cNvSpPr>
          <p:nvPr/>
        </p:nvSpPr>
        <p:spPr>
          <a:xfrm>
            <a:off x="5873410" y="115730"/>
            <a:ext cx="3096971" cy="1713054"/>
          </a:xfrm>
          <a:prstGeom prst="rect">
            <a:avLst/>
          </a:prstGeom>
        </p:spPr>
        <p:txBody>
          <a:bodyPr vert="horz" lIns="91440" tIns="45720" rIns="91440" bIns="45720" rtlCol="0" anchor="b" anchorCtr="0">
            <a:normAutofit lnSpcReduction="10000"/>
          </a:bodyPr>
          <a:lstStyle>
            <a:lvl1pPr algn="l" defTabSz="914400" rtl="0" eaLnBrk="1" latinLnBrk="0" hangingPunct="1">
              <a:spcBef>
                <a:spcPct val="0"/>
              </a:spcBef>
              <a:buNone/>
              <a:defRPr sz="2800" b="1" kern="1200">
                <a:solidFill>
                  <a:schemeClr val="tx1"/>
                </a:solidFill>
                <a:latin typeface="Arial" pitchFamily="34" charset="0"/>
                <a:ea typeface="+mj-ea"/>
                <a:cs typeface="+mj-cs"/>
              </a:defRPr>
            </a:lvl1pPr>
          </a:lstStyle>
          <a:p>
            <a:pPr algn="ctr"/>
            <a:r>
              <a:rPr lang="en-US" dirty="0" smtClean="0"/>
              <a:t>HDF in the Context of the Ingestion Workflow</a:t>
            </a:r>
            <a:endParaRPr lang="en-US" dirty="0"/>
          </a:p>
        </p:txBody>
      </p:sp>
      <p:sp>
        <p:nvSpPr>
          <p:cNvPr id="5" name="Oval 4"/>
          <p:cNvSpPr/>
          <p:nvPr/>
        </p:nvSpPr>
        <p:spPr bwMode="auto">
          <a:xfrm>
            <a:off x="3541855" y="1365812"/>
            <a:ext cx="1770926" cy="1024343"/>
          </a:xfrm>
          <a:prstGeom prst="ellipse">
            <a:avLst/>
          </a:prstGeom>
          <a:noFill/>
          <a:ln w="57150">
            <a:headEnd/>
            <a:tailEnd/>
          </a:ln>
        </p:spPr>
        <p:style>
          <a:lnRef idx="2">
            <a:schemeClr val="accent4"/>
          </a:lnRef>
          <a:fillRef idx="1">
            <a:schemeClr val="lt1"/>
          </a:fillRef>
          <a:effectRef idx="0">
            <a:schemeClr val="accent4"/>
          </a:effectRef>
          <a:fontRef idx="minor">
            <a:schemeClr val="dk1"/>
          </a:fontRef>
        </p:style>
        <p:txBody>
          <a:bodyPr wrap="none" rtlCol="0" anchor="ctr"/>
          <a:lstStyle/>
          <a:p>
            <a:pPr algn="ctr"/>
            <a:endParaRPr lang="en-US" dirty="0" err="1" smtClean="0"/>
          </a:p>
        </p:txBody>
      </p:sp>
    </p:spTree>
    <p:extLst>
      <p:ext uri="{BB962C8B-B14F-4D97-AF65-F5344CB8AC3E}">
        <p14:creationId xmlns:p14="http://schemas.microsoft.com/office/powerpoint/2010/main" val="81529940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a:t>
            </a:r>
            <a:r>
              <a:rPr lang="en-US" dirty="0" err="1" smtClean="0"/>
              <a:t>Earthdata</a:t>
            </a:r>
            <a:r>
              <a:rPr lang="en-US" dirty="0" smtClean="0"/>
              <a:t> Wiki</a:t>
            </a:r>
            <a:endParaRPr lang="en-US" dirty="0"/>
          </a:p>
        </p:txBody>
      </p:sp>
      <p:sp>
        <p:nvSpPr>
          <p:cNvPr id="3" name="Content Placeholder 2"/>
          <p:cNvSpPr>
            <a:spLocks noGrp="1"/>
          </p:cNvSpPr>
          <p:nvPr>
            <p:ph idx="1"/>
          </p:nvPr>
        </p:nvSpPr>
        <p:spPr/>
        <p:txBody>
          <a:bodyPr>
            <a:normAutofit/>
          </a:bodyPr>
          <a:lstStyle/>
          <a:p>
            <a:r>
              <a:rPr lang="en-US" dirty="0" smtClean="0"/>
              <a:t>Wiki functionality:</a:t>
            </a:r>
          </a:p>
          <a:p>
            <a:pPr lvl="1"/>
            <a:r>
              <a:rPr lang="en-US" dirty="0" smtClean="0"/>
              <a:t>Knowledge Repository</a:t>
            </a:r>
          </a:p>
          <a:p>
            <a:pPr lvl="1"/>
            <a:r>
              <a:rPr lang="en-US" dirty="0" smtClean="0"/>
              <a:t>Communication of conformance tracking</a:t>
            </a:r>
          </a:p>
          <a:p>
            <a:pPr lvl="2"/>
            <a:r>
              <a:rPr lang="en-US" dirty="0" smtClean="0"/>
              <a:t>Exploitation of NASA conformance</a:t>
            </a:r>
          </a:p>
          <a:p>
            <a:pPr lvl="1"/>
            <a:r>
              <a:rPr lang="en-US" dirty="0" smtClean="0"/>
              <a:t>Implementation of the ISO 19115 standard at NASA</a:t>
            </a:r>
          </a:p>
          <a:p>
            <a:pPr lvl="1"/>
            <a:r>
              <a:rPr lang="en-US" dirty="0" smtClean="0"/>
              <a:t>Evolution of the ISO 19115 family of standards </a:t>
            </a:r>
          </a:p>
          <a:p>
            <a:r>
              <a:rPr lang="en-US" dirty="0" smtClean="0"/>
              <a:t>Wiki Focal Areas:</a:t>
            </a:r>
          </a:p>
          <a:p>
            <a:pPr lvl="1"/>
            <a:r>
              <a:rPr lang="en-US" dirty="0"/>
              <a:t>The ISO family of metadata</a:t>
            </a:r>
          </a:p>
          <a:p>
            <a:pPr lvl="1"/>
            <a:r>
              <a:rPr lang="en-US" dirty="0"/>
              <a:t>ECS</a:t>
            </a:r>
          </a:p>
          <a:p>
            <a:pPr lvl="1"/>
            <a:r>
              <a:rPr lang="en-US" dirty="0"/>
              <a:t>ECHO</a:t>
            </a:r>
          </a:p>
          <a:p>
            <a:pPr lvl="1"/>
            <a:r>
              <a:rPr lang="en-US" dirty="0"/>
              <a:t>ISO-HDF</a:t>
            </a:r>
          </a:p>
          <a:p>
            <a:pPr lvl="1"/>
            <a:r>
              <a:rPr lang="en-US" dirty="0"/>
              <a:t>MENDS</a:t>
            </a:r>
          </a:p>
          <a:p>
            <a:pPr lvl="1"/>
            <a:r>
              <a:rPr lang="en-US" dirty="0"/>
              <a:t>Resources</a:t>
            </a:r>
          </a:p>
          <a:p>
            <a:endParaRPr lang="en-US" dirty="0" smtClean="0"/>
          </a:p>
        </p:txBody>
      </p:sp>
      <p:sp>
        <p:nvSpPr>
          <p:cNvPr id="4" name="Date Placeholder 3"/>
          <p:cNvSpPr>
            <a:spLocks noGrp="1"/>
          </p:cNvSpPr>
          <p:nvPr>
            <p:ph type="dt" sz="half" idx="10"/>
          </p:nvPr>
        </p:nvSpPr>
        <p:spPr/>
        <p:txBody>
          <a:bodyPr/>
          <a:lstStyle/>
          <a:p>
            <a:fld id="{373724D0-DD0F-42EF-84DE-838DB5D26951}" type="datetime1">
              <a:rPr lang="en-US" smtClean="0"/>
              <a:pPr/>
              <a:t>4/18/2012</a:t>
            </a:fld>
            <a:endParaRPr lang="en-US" dirty="0"/>
          </a:p>
        </p:txBody>
      </p:sp>
      <p:sp>
        <p:nvSpPr>
          <p:cNvPr id="5" name="Slide Number Placeholder 4"/>
          <p:cNvSpPr>
            <a:spLocks noGrp="1"/>
          </p:cNvSpPr>
          <p:nvPr>
            <p:ph type="sldNum" sz="quarter" idx="12"/>
          </p:nvPr>
        </p:nvSpPr>
        <p:spPr/>
        <p:txBody>
          <a:bodyPr/>
          <a:lstStyle/>
          <a:p>
            <a:fld id="{8D57DBB9-07C6-49AB-BFD5-E737C7E241F6}" type="slidenum">
              <a:rPr lang="en-US" smtClean="0"/>
              <a:pPr/>
              <a:t>6</a:t>
            </a:fld>
            <a:endParaRPr lang="en-US"/>
          </a:p>
        </p:txBody>
      </p:sp>
    </p:spTree>
    <p:extLst>
      <p:ext uri="{BB962C8B-B14F-4D97-AF65-F5344CB8AC3E}">
        <p14:creationId xmlns:p14="http://schemas.microsoft.com/office/powerpoint/2010/main" val="1096980766"/>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blank">
  <a:themeElements>
    <a:clrScheme name="Raytheon Corporate">
      <a:dk1>
        <a:srgbClr val="000000"/>
      </a:dk1>
      <a:lt1>
        <a:srgbClr val="FFFFFF"/>
      </a:lt1>
      <a:dk2>
        <a:srgbClr val="000000"/>
      </a:dk2>
      <a:lt2>
        <a:srgbClr val="B5B5B5"/>
      </a:lt2>
      <a:accent1>
        <a:srgbClr val="95A289"/>
      </a:accent1>
      <a:accent2>
        <a:srgbClr val="DAD9AD"/>
      </a:accent2>
      <a:accent3>
        <a:srgbClr val="7C96A1"/>
      </a:accent3>
      <a:accent4>
        <a:srgbClr val="CE1126"/>
      </a:accent4>
      <a:accent5>
        <a:srgbClr val="AC9F89"/>
      </a:accent5>
      <a:accent6>
        <a:srgbClr val="666465"/>
      </a:accent6>
      <a:hlink>
        <a:srgbClr val="7C96A1"/>
      </a:hlink>
      <a:folHlink>
        <a:srgbClr val="666465"/>
      </a:folHlink>
    </a:clrScheme>
    <a:fontScheme name="Raytheo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B5B5B5"/>
        </a:solidFill>
        <a:ln w="12700" algn="ctr">
          <a:noFill/>
          <a:miter lim="800000"/>
          <a:headEnd/>
          <a:tailEnd/>
        </a:ln>
      </a:spPr>
      <a:bodyPr wrap="none" anchor="ctr"/>
      <a:lstStyle>
        <a:defPPr>
          <a:defRPr dirty="0" err="1" smtClean="0"/>
        </a:defPPr>
      </a:lstStyle>
    </a:spDef>
    <a:lnDef>
      <a:spPr>
        <a:ln w="12700">
          <a:solidFill>
            <a:srgbClr val="B5B5B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7047</TotalTime>
  <Words>427</Words>
  <Application>Microsoft Office PowerPoint</Application>
  <PresentationFormat>On-screen Show (4:3)</PresentationFormat>
  <Paragraphs>61</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blank</vt:lpstr>
      <vt:lpstr>PowerPoint Presentation</vt:lpstr>
      <vt:lpstr>Overview</vt:lpstr>
      <vt:lpstr>NASA and ISO 19115</vt:lpstr>
      <vt:lpstr>ISO 19*** Family of Metadata at NASA</vt:lpstr>
      <vt:lpstr>PowerPoint Presentation</vt:lpstr>
      <vt:lpstr>Overview of the Earthdata Wiki</vt:lpstr>
    </vt:vector>
  </TitlesOfParts>
  <Company>Raytheon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Event Name</dc:subject>
  <dc:creator>NRP0228642</dc:creator>
  <cp:keywords>Raytheon</cp:keywords>
  <dc:description>Template: Mark Johnson, Silver Fox Productions
Formatting:
Event Date:
Event Location:
Audience Type: Internal</dc:description>
  <cp:lastModifiedBy>Yang, Muqun</cp:lastModifiedBy>
  <cp:revision>52</cp:revision>
  <dcterms:created xsi:type="dcterms:W3CDTF">2012-04-12T17:09:23Z</dcterms:created>
  <dcterms:modified xsi:type="dcterms:W3CDTF">2012-04-18T16:56:33Z</dcterms:modified>
</cp:coreProperties>
</file>