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2" r:id="rId2"/>
    <p:sldId id="257" r:id="rId3"/>
    <p:sldId id="261" r:id="rId4"/>
    <p:sldId id="260" r:id="rId5"/>
    <p:sldId id="262" r:id="rId6"/>
    <p:sldId id="274" r:id="rId7"/>
    <p:sldId id="263" r:id="rId8"/>
    <p:sldId id="264" r:id="rId9"/>
    <p:sldId id="270" r:id="rId10"/>
    <p:sldId id="271" r:id="rId11"/>
    <p:sldId id="272" r:id="rId12"/>
    <p:sldId id="268" r:id="rId13"/>
    <p:sldId id="269" r:id="rId14"/>
    <p:sldId id="266" r:id="rId15"/>
    <p:sldId id="267" r:id="rId16"/>
    <p:sldId id="279" r:id="rId17"/>
    <p:sldId id="280" r:id="rId18"/>
    <p:sldId id="275" r:id="rId19"/>
    <p:sldId id="281" r:id="rId20"/>
    <p:sldId id="276" r:id="rId21"/>
    <p:sldId id="278" r:id="rId22"/>
    <p:sldId id="265" r:id="rId23"/>
    <p:sldId id="25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34E"/>
    <a:srgbClr val="FFDB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3" autoAdjust="0"/>
    <p:restoredTop sz="86301" autoAdjust="0"/>
  </p:normalViewPr>
  <p:slideViewPr>
    <p:cSldViewPr snapToGrid="0" showGuides="1">
      <p:cViewPr varScale="1">
        <p:scale>
          <a:sx n="48" d="100"/>
          <a:sy n="48" d="100"/>
        </p:scale>
        <p:origin x="-2232" y="-62"/>
      </p:cViewPr>
      <p:guideLst>
        <p:guide orient="horz" pos="286"/>
        <p:guide pos="28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525E01-15AE-AC4A-AFD8-F1CF90BA3742}" type="datetimeFigureOut">
              <a:rPr lang="en-US" smtClean="0"/>
              <a:t>4/19/2012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702012-3BB6-6D4E-99D1-B508C43A348C}" type="slidenum">
              <a:rPr lang="en-US" smtClean="0"/>
              <a:t>‹#›</a:t>
            </a:fld>
            <a:endParaRPr lang="en-US"/>
          </a:p>
        </p:txBody>
      </p:sp>
    </p:spTree>
    <p:extLst>
      <p:ext uri="{BB962C8B-B14F-4D97-AF65-F5344CB8AC3E}">
        <p14:creationId xmlns:p14="http://schemas.microsoft.com/office/powerpoint/2010/main" val="196625495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23C808-AA07-4D11-9CCB-B63C3AFD7753}" type="slidenum">
              <a:rPr lang="en-US"/>
              <a:pPr/>
              <a:t>3</a:t>
            </a:fld>
            <a:endParaRPr lang="en-US" dirty="0"/>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adoption cycle starts with the occurrence of an event that destroys existing</a:t>
            </a:r>
            <a:r>
              <a:rPr lang="en-US" baseline="0" dirty="0" smtClean="0"/>
              <a:t> competence</a:t>
            </a:r>
            <a:r>
              <a:rPr lang="en-US" dirty="0" smtClean="0"/>
              <a:t>. This disruption leads to a number of questions (adopted from NASA</a:t>
            </a:r>
            <a:r>
              <a:rPr lang="en-US" b="0" baseline="0" dirty="0" smtClean="0"/>
              <a:t> </a:t>
            </a:r>
            <a:r>
              <a:rPr lang="en-US" sz="1200" b="0" kern="1200" baseline="0" dirty="0" smtClean="0">
                <a:solidFill>
                  <a:schemeClr val="tx1"/>
                </a:solidFill>
                <a:latin typeface="+mn-lt"/>
                <a:ea typeface="+mn-ea"/>
                <a:cs typeface="+mn-cs"/>
              </a:rPr>
              <a:t>Geospatial Interoperability Return on Investment Study, Booz Allen Hamilton, 2005) and a </a:t>
            </a:r>
            <a:r>
              <a:rPr lang="en-US" b="0" dirty="0" smtClean="0"/>
              <a:t>period of experimentation and ferment (see </a:t>
            </a:r>
            <a:r>
              <a:rPr lang="en-US" b="0" dirty="0" err="1" smtClean="0"/>
              <a:t>Tushman</a:t>
            </a:r>
            <a:r>
              <a:rPr lang="en-US" b="0" dirty="0" smtClean="0"/>
              <a:t>, M. L., &amp; Anderson, P.</a:t>
            </a:r>
            <a:r>
              <a:rPr lang="en-US" b="0" baseline="0" dirty="0" smtClean="0"/>
              <a:t>,</a:t>
            </a:r>
            <a:r>
              <a:rPr lang="en-US" b="0" dirty="0" smtClean="0"/>
              <a:t> Technological discontinuities and organizational environments. Administrative Science Quarterly, 31(3), 439-465, 1986)</a:t>
            </a:r>
            <a:r>
              <a:rPr lang="en-US" b="0" baseline="0" dirty="0" smtClean="0"/>
              <a:t> </a:t>
            </a:r>
            <a:r>
              <a:rPr lang="en-US" b="0" dirty="0" smtClean="0"/>
              <a:t>during which many different approaches to applyin</a:t>
            </a:r>
            <a:r>
              <a:rPr lang="en-US" dirty="0" smtClean="0"/>
              <a:t>g the new technology are explored.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Era of Ferment ends with the selection of a dominant design.</a:t>
            </a:r>
            <a:r>
              <a:rPr lang="en-US" dirty="0" smtClean="0"/>
              <a:t> </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495FD925-9AB1-448C-A14C-400EB46630AB}" type="slidenum">
              <a:rPr lang="en-US" smtClean="0"/>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23C808-AA07-4D11-9CCB-B63C3AFD7753}" type="slidenum">
              <a:rPr lang="en-US"/>
              <a:pPr/>
              <a:t>6</a:t>
            </a:fld>
            <a:endParaRPr lang="en-US" dirty="0"/>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adoption cycle starts with the occurrence of an event that destroys existing</a:t>
            </a:r>
            <a:r>
              <a:rPr lang="en-US" baseline="0" dirty="0" smtClean="0"/>
              <a:t> competence</a:t>
            </a:r>
            <a:r>
              <a:rPr lang="en-US" dirty="0" smtClean="0"/>
              <a:t>. This disruption leads to a number of questions (adopted from NASA</a:t>
            </a:r>
            <a:r>
              <a:rPr lang="en-US" b="0" baseline="0" dirty="0" smtClean="0"/>
              <a:t> </a:t>
            </a:r>
            <a:r>
              <a:rPr lang="en-US" sz="1200" b="0" kern="1200" baseline="0" dirty="0" smtClean="0">
                <a:solidFill>
                  <a:schemeClr val="tx1"/>
                </a:solidFill>
                <a:latin typeface="+mn-lt"/>
                <a:ea typeface="+mn-ea"/>
                <a:cs typeface="+mn-cs"/>
              </a:rPr>
              <a:t>Geospatial Interoperability Return on Investment Study, Booz Allen Hamilton, 2005) and a </a:t>
            </a:r>
            <a:r>
              <a:rPr lang="en-US" b="0" dirty="0" smtClean="0"/>
              <a:t>period of experimentation and ferment (see </a:t>
            </a:r>
            <a:r>
              <a:rPr lang="en-US" b="0" dirty="0" err="1" smtClean="0"/>
              <a:t>Tushman</a:t>
            </a:r>
            <a:r>
              <a:rPr lang="en-US" b="0" dirty="0" smtClean="0"/>
              <a:t>, M. L., &amp; Anderson, P.</a:t>
            </a:r>
            <a:r>
              <a:rPr lang="en-US" b="0" baseline="0" dirty="0" smtClean="0"/>
              <a:t>,</a:t>
            </a:r>
            <a:r>
              <a:rPr lang="en-US" b="0" dirty="0" smtClean="0"/>
              <a:t> Technological discontinuities and organizational environments. Administrative Science Quarterly, 31(3), 439-465, 1986)</a:t>
            </a:r>
            <a:r>
              <a:rPr lang="en-US" b="0" baseline="0" dirty="0" smtClean="0"/>
              <a:t> </a:t>
            </a:r>
            <a:r>
              <a:rPr lang="en-US" b="0" dirty="0" smtClean="0"/>
              <a:t>during which many different approaches to applyin</a:t>
            </a:r>
            <a:r>
              <a:rPr lang="en-US" dirty="0" smtClean="0"/>
              <a:t>g the new technology are explored.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Era of Ferment ends with the selection of a dominant design.</a:t>
            </a:r>
            <a:r>
              <a:rPr lang="en-US" dirty="0" smtClean="0"/>
              <a:t> </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1CB7C4-1CB1-BA40-8A09-384EB189EECF}" type="slidenum">
              <a:rPr lang="en-US"/>
              <a:pPr/>
              <a:t>7</a:t>
            </a:fld>
            <a:endParaRPr lang="en-US"/>
          </a:p>
        </p:txBody>
      </p:sp>
      <p:sp>
        <p:nvSpPr>
          <p:cNvPr id="11981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19811" name="Rectangle 3"/>
          <p:cNvSpPr>
            <a:spLocks noGrp="1" noChangeArrowheads="1"/>
          </p:cNvSpPr>
          <p:nvPr>
            <p:ph type="body" idx="1"/>
          </p:nvPr>
        </p:nvSpPr>
        <p:spPr/>
        <p:txBody>
          <a:bodyPr/>
          <a:lstStyle/>
          <a:p>
            <a:r>
              <a:rPr lang="en-US"/>
              <a:t>Positive Deviance is a model of organizational change based on the premise that organizations already contain members that are instantiating the desired end state of a change process. These are the secret change agents in the organization. The idea is that these people can lead the change in the broader organization.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8" tIns="45719" rIns="91438" bIns="45719" anchor="b"/>
          <a:lstStyle/>
          <a:p>
            <a:pPr algn="r"/>
            <a:fld id="{5CD32D23-F55D-43D1-B5A7-852A2D386563}" type="slidenum">
              <a:rPr lang="en-US" sz="1200"/>
              <a:pPr algn="r"/>
              <a:t>11</a:t>
            </a:fld>
            <a:endParaRPr lang="en-US" sz="120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spcBef>
                <a:spcPct val="0"/>
              </a:spcBef>
            </a:pPr>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9A93816-6DC2-4A02-AC2A-92DBFF1BB8A4}" type="slidenum">
              <a:rPr lang="en-US" smtClean="0"/>
              <a:pPr fontAlgn="base">
                <a:spcBef>
                  <a:spcPct val="0"/>
                </a:spcBef>
                <a:spcAft>
                  <a:spcPct val="0"/>
                </a:spcAft>
                <a:defRPr/>
              </a:pPr>
              <a:t>14</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9A93816-6DC2-4A02-AC2A-92DBFF1BB8A4}"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9155" name="Notes Placeholder 2"/>
          <p:cNvSpPr>
            <a:spLocks noGrp="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prstTxWarp prst="textNoShape">
              <a:avLst/>
            </a:prstTxWarp>
          </a:bodyPr>
          <a:lstStyle/>
          <a:p>
            <a:pPr>
              <a:spcBef>
                <a:spcPct val="0"/>
              </a:spcBef>
            </a:pPr>
            <a:r>
              <a:rPr lang="en-US" dirty="0" smtClean="0"/>
              <a:t>Many groups around the world have decided to adopt the ISO Metadata Standards. The World Meteorological Organization, the NextGen Project (FAA and NOAA/NWS), the GOES-R Project (NASA, NOAA/NESDIS, NOAA/NWS), the FGDC, the American Meteorology Society, the Federal Coordinator for Meteorology, ESDIS (NASA), the Group for High Resolution Sea Surface Temperature, the</a:t>
            </a:r>
            <a:r>
              <a:rPr lang="en-US" baseline="0" dirty="0" smtClean="0"/>
              <a:t> EU (INSPIRE), Australia and New Zealand</a:t>
            </a:r>
            <a:r>
              <a:rPr lang="en-US" dirty="0" smtClean="0"/>
              <a:t> have all adopted, or are considering adoption, of ISO documentation standards. All of these groups are beginning to work on guidance for application of these standards in their communities. This community effort is reflected in the revision process for the ISO documentation standards. The final picture in this set shows a segment of the model for the revisions to the ISO 19115 Standard that will coalesce into a new version of the standard during 2012. These revisions have benefitted significantly from input from the community of early adopters.</a:t>
            </a:r>
          </a:p>
        </p:txBody>
      </p:sp>
      <p:sp>
        <p:nvSpPr>
          <p:cNvPr id="4915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a:fld id="{1A6F26A8-2D46-4002-A783-8F6346E4AC0D}" type="slidenum">
              <a:rPr lang="en-US" sz="1200">
                <a:latin typeface="Calibri" pitchFamily="-72" charset="0"/>
              </a:rPr>
              <a:pPr algn="r"/>
              <a:t>18</a:t>
            </a:fld>
            <a:endParaRPr lang="en-US" sz="1200">
              <a:latin typeface="Calibri" pitchFamily="-72"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269257-CED4-0C44-B756-82DE8CCC4C19}" type="slidenum">
              <a:rPr lang="en-US"/>
              <a:pPr/>
              <a:t>22</a:t>
            </a:fld>
            <a:endParaRPr lang="en-US"/>
          </a:p>
        </p:txBody>
      </p:sp>
      <p:sp>
        <p:nvSpPr>
          <p:cNvPr id="8909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89091" name="Rectangle 3"/>
          <p:cNvSpPr>
            <a:spLocks noGrp="1" noChangeArrowheads="1"/>
          </p:cNvSpPr>
          <p:nvPr>
            <p:ph type="body" idx="1"/>
          </p:nvPr>
        </p:nvSpPr>
        <p:spPr/>
        <p:txBody>
          <a:bodyPr/>
          <a:lstStyle/>
          <a:p>
            <a:r>
              <a:rPr lang="en-US"/>
              <a:t>Andy Grove, the ex-chairman of Intel, proposes that the future of technology will be more about communications than computing. The evolution of computing from number crunching to word processing to the web clearly supports this hypothesis.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053D82-A4BA-4887-A92F-4D196DBF4B61}" type="datetimeFigureOut">
              <a:rPr lang="en-US" smtClean="0"/>
              <a:t>4/19/2012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9E88D-B4FA-484A-93E1-3C5D2A2E486E}" type="slidenum">
              <a:rPr lang="en-US" smtClean="0"/>
              <a:t>‹#›</a:t>
            </a:fld>
            <a:endParaRPr lang="en-US"/>
          </a:p>
        </p:txBody>
      </p:sp>
    </p:spTree>
    <p:extLst>
      <p:ext uri="{BB962C8B-B14F-4D97-AF65-F5344CB8AC3E}">
        <p14:creationId xmlns:p14="http://schemas.microsoft.com/office/powerpoint/2010/main" val="70470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053D82-A4BA-4887-A92F-4D196DBF4B61}" type="datetimeFigureOut">
              <a:rPr lang="en-US" smtClean="0"/>
              <a:t>4/19/2012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9E88D-B4FA-484A-93E1-3C5D2A2E486E}" type="slidenum">
              <a:rPr lang="en-US" smtClean="0"/>
              <a:t>‹#›</a:t>
            </a:fld>
            <a:endParaRPr lang="en-US"/>
          </a:p>
        </p:txBody>
      </p:sp>
    </p:spTree>
    <p:extLst>
      <p:ext uri="{BB962C8B-B14F-4D97-AF65-F5344CB8AC3E}">
        <p14:creationId xmlns:p14="http://schemas.microsoft.com/office/powerpoint/2010/main" val="544319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053D82-A4BA-4887-A92F-4D196DBF4B61}" type="datetimeFigureOut">
              <a:rPr lang="en-US" smtClean="0"/>
              <a:t>4/19/2012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9E88D-B4FA-484A-93E1-3C5D2A2E486E}" type="slidenum">
              <a:rPr lang="en-US" smtClean="0"/>
              <a:t>‹#›</a:t>
            </a:fld>
            <a:endParaRPr lang="en-US"/>
          </a:p>
        </p:txBody>
      </p:sp>
    </p:spTree>
    <p:extLst>
      <p:ext uri="{BB962C8B-B14F-4D97-AF65-F5344CB8AC3E}">
        <p14:creationId xmlns:p14="http://schemas.microsoft.com/office/powerpoint/2010/main" val="2359428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053D82-A4BA-4887-A92F-4D196DBF4B61}" type="datetimeFigureOut">
              <a:rPr lang="en-US" smtClean="0"/>
              <a:t>4/19/2012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F9E88D-B4FA-484A-93E1-3C5D2A2E486E}" type="slidenum">
              <a:rPr lang="en-US" smtClean="0"/>
              <a:t>‹#›</a:t>
            </a:fld>
            <a:endParaRPr lang="en-US"/>
          </a:p>
        </p:txBody>
      </p:sp>
    </p:spTree>
    <p:extLst>
      <p:ext uri="{BB962C8B-B14F-4D97-AF65-F5344CB8AC3E}">
        <p14:creationId xmlns:p14="http://schemas.microsoft.com/office/powerpoint/2010/main" val="962127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053D82-A4BA-4887-A92F-4D196DBF4B61}" type="datetimeFigureOut">
              <a:rPr lang="en-US" smtClean="0"/>
              <a:t>4/19/2012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F9E88D-B4FA-484A-93E1-3C5D2A2E486E}" type="slidenum">
              <a:rPr lang="en-US" smtClean="0"/>
              <a:t>‹#›</a:t>
            </a:fld>
            <a:endParaRPr lang="en-US"/>
          </a:p>
        </p:txBody>
      </p:sp>
    </p:spTree>
    <p:extLst>
      <p:ext uri="{BB962C8B-B14F-4D97-AF65-F5344CB8AC3E}">
        <p14:creationId xmlns:p14="http://schemas.microsoft.com/office/powerpoint/2010/main" val="29244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053D82-A4BA-4887-A92F-4D196DBF4B61}" type="datetimeFigureOut">
              <a:rPr lang="en-US" smtClean="0"/>
              <a:t>4/19/2012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F9E88D-B4FA-484A-93E1-3C5D2A2E486E}" type="slidenum">
              <a:rPr lang="en-US" smtClean="0"/>
              <a:t>‹#›</a:t>
            </a:fld>
            <a:endParaRPr lang="en-US"/>
          </a:p>
        </p:txBody>
      </p:sp>
    </p:spTree>
    <p:extLst>
      <p:ext uri="{BB962C8B-B14F-4D97-AF65-F5344CB8AC3E}">
        <p14:creationId xmlns:p14="http://schemas.microsoft.com/office/powerpoint/2010/main" val="1936038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053D82-A4BA-4887-A92F-4D196DBF4B61}" type="datetimeFigureOut">
              <a:rPr lang="en-US" smtClean="0"/>
              <a:t>4/19/2012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F9E88D-B4FA-484A-93E1-3C5D2A2E486E}" type="slidenum">
              <a:rPr lang="en-US" smtClean="0"/>
              <a:t>‹#›</a:t>
            </a:fld>
            <a:endParaRPr lang="en-US"/>
          </a:p>
        </p:txBody>
      </p:sp>
    </p:spTree>
    <p:extLst>
      <p:ext uri="{BB962C8B-B14F-4D97-AF65-F5344CB8AC3E}">
        <p14:creationId xmlns:p14="http://schemas.microsoft.com/office/powerpoint/2010/main" val="4080495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053D82-A4BA-4887-A92F-4D196DBF4B61}" type="datetimeFigureOut">
              <a:rPr lang="en-US" smtClean="0"/>
              <a:t>4/19/2012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F9E88D-B4FA-484A-93E1-3C5D2A2E486E}" type="slidenum">
              <a:rPr lang="en-US" smtClean="0"/>
              <a:t>‹#›</a:t>
            </a:fld>
            <a:endParaRPr lang="en-US"/>
          </a:p>
        </p:txBody>
      </p:sp>
    </p:spTree>
    <p:extLst>
      <p:ext uri="{BB962C8B-B14F-4D97-AF65-F5344CB8AC3E}">
        <p14:creationId xmlns:p14="http://schemas.microsoft.com/office/powerpoint/2010/main" val="1121016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053D82-A4BA-4887-A92F-4D196DBF4B61}" type="datetimeFigureOut">
              <a:rPr lang="en-US" smtClean="0"/>
              <a:t>4/19/2012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F9E88D-B4FA-484A-93E1-3C5D2A2E486E}" type="slidenum">
              <a:rPr lang="en-US" smtClean="0"/>
              <a:t>‹#›</a:t>
            </a:fld>
            <a:endParaRPr lang="en-US"/>
          </a:p>
        </p:txBody>
      </p:sp>
    </p:spTree>
    <p:extLst>
      <p:ext uri="{BB962C8B-B14F-4D97-AF65-F5344CB8AC3E}">
        <p14:creationId xmlns:p14="http://schemas.microsoft.com/office/powerpoint/2010/main" val="2694287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053D82-A4BA-4887-A92F-4D196DBF4B61}" type="datetimeFigureOut">
              <a:rPr lang="en-US" smtClean="0"/>
              <a:t>4/19/2012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9E88D-B4FA-484A-93E1-3C5D2A2E486E}" type="slidenum">
              <a:rPr lang="en-US" smtClean="0"/>
              <a:t>‹#›</a:t>
            </a:fld>
            <a:endParaRPr lang="en-US"/>
          </a:p>
        </p:txBody>
      </p:sp>
    </p:spTree>
    <p:extLst>
      <p:ext uri="{BB962C8B-B14F-4D97-AF65-F5344CB8AC3E}">
        <p14:creationId xmlns:p14="http://schemas.microsoft.com/office/powerpoint/2010/main" val="2735565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053D82-A4BA-4887-A92F-4D196DBF4B61}" type="datetimeFigureOut">
              <a:rPr lang="en-US" smtClean="0"/>
              <a:t>4/19/2012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9E88D-B4FA-484A-93E1-3C5D2A2E486E}" type="slidenum">
              <a:rPr lang="en-US" smtClean="0"/>
              <a:t>‹#›</a:t>
            </a:fld>
            <a:endParaRPr lang="en-US"/>
          </a:p>
        </p:txBody>
      </p:sp>
    </p:spTree>
    <p:extLst>
      <p:ext uri="{BB962C8B-B14F-4D97-AF65-F5344CB8AC3E}">
        <p14:creationId xmlns:p14="http://schemas.microsoft.com/office/powerpoint/2010/main" val="1061282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36178" y="372313"/>
            <a:ext cx="7767915" cy="469340"/>
          </a:xfrm>
        </p:spPr>
        <p:txBody>
          <a:bodyPr>
            <a:normAutofit/>
          </a:bodyPr>
          <a:lstStyle>
            <a:lvl1pPr algn="l">
              <a:defRPr sz="3600"/>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73213E0A-3BF5-42F5-A5F1-5783C523F9EB}" type="datetimeFigureOut">
              <a:rPr lang="en-US" smtClean="0"/>
              <a:pPr/>
              <a:t>4/19/2012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C35716-A2BA-4C3B-B310-29DE4E1F45B7}" type="slidenum">
              <a:rPr lang="en-US" smtClean="0"/>
              <a:pPr/>
              <a:t>‹#›</a:t>
            </a:fld>
            <a:endParaRPr lang="en-US" dirty="0"/>
          </a:p>
        </p:txBody>
      </p:sp>
    </p:spTree>
    <p:extLst>
      <p:ext uri="{BB962C8B-B14F-4D97-AF65-F5344CB8AC3E}">
        <p14:creationId xmlns:p14="http://schemas.microsoft.com/office/powerpoint/2010/main" val="1989189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053D82-A4BA-4887-A92F-4D196DBF4B61}" type="datetimeFigureOut">
              <a:rPr lang="en-US" smtClean="0"/>
              <a:t>4/19/2012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F9E88D-B4FA-484A-93E1-3C5D2A2E486E}" type="slidenum">
              <a:rPr lang="en-US" smtClean="0"/>
              <a:t>‹#›</a:t>
            </a:fld>
            <a:endParaRPr lang="en-US"/>
          </a:p>
        </p:txBody>
      </p:sp>
    </p:spTree>
    <p:extLst>
      <p:ext uri="{BB962C8B-B14F-4D97-AF65-F5344CB8AC3E}">
        <p14:creationId xmlns:p14="http://schemas.microsoft.com/office/powerpoint/2010/main" val="4076188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jp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wmf"/></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Granules are forever</a:t>
            </a:r>
            <a:endParaRPr lang="en-US" dirty="0"/>
          </a:p>
        </p:txBody>
      </p:sp>
      <p:sp>
        <p:nvSpPr>
          <p:cNvPr id="5" name="Subtitle 4"/>
          <p:cNvSpPr>
            <a:spLocks noGrp="1"/>
          </p:cNvSpPr>
          <p:nvPr>
            <p:ph type="subTitle" idx="1"/>
          </p:nvPr>
        </p:nvSpPr>
        <p:spPr/>
        <p:txBody>
          <a:bodyPr/>
          <a:lstStyle/>
          <a:p>
            <a:r>
              <a:rPr lang="en-US" dirty="0" smtClean="0"/>
              <a:t>Ted </a:t>
            </a:r>
            <a:r>
              <a:rPr lang="en-US" dirty="0" err="1" smtClean="0"/>
              <a:t>Habermann</a:t>
            </a:r>
            <a:endParaRPr lang="en-US" dirty="0" smtClean="0"/>
          </a:p>
          <a:p>
            <a:endParaRPr lang="en-US" dirty="0" smtClean="0"/>
          </a:p>
          <a:p>
            <a:r>
              <a:rPr lang="en-US" smtClean="0"/>
              <a:t>NOAA</a:t>
            </a:r>
            <a:endParaRPr lang="en-US"/>
          </a:p>
        </p:txBody>
      </p:sp>
    </p:spTree>
    <p:extLst>
      <p:ext uri="{BB962C8B-B14F-4D97-AF65-F5344CB8AC3E}">
        <p14:creationId xmlns:p14="http://schemas.microsoft.com/office/powerpoint/2010/main" val="2113190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73" y="253611"/>
            <a:ext cx="3661076" cy="672200"/>
          </a:xfrm>
        </p:spPr>
        <p:txBody>
          <a:bodyPr>
            <a:normAutofit/>
          </a:bodyPr>
          <a:lstStyle/>
          <a:p>
            <a:pPr algn="l"/>
            <a:r>
              <a:rPr lang="en-US" sz="3600" dirty="0" smtClean="0"/>
              <a:t>Conclusions</a:t>
            </a:r>
            <a:endParaRPr lang="en-US" sz="3600" dirty="0"/>
          </a:p>
        </p:txBody>
      </p:sp>
      <p:sp>
        <p:nvSpPr>
          <p:cNvPr id="4" name="TextBox 3"/>
          <p:cNvSpPr txBox="1"/>
          <p:nvPr/>
        </p:nvSpPr>
        <p:spPr>
          <a:xfrm>
            <a:off x="348815" y="1044528"/>
            <a:ext cx="8433427" cy="5355313"/>
          </a:xfrm>
          <a:prstGeom prst="rect">
            <a:avLst/>
          </a:prstGeom>
          <a:noFill/>
        </p:spPr>
        <p:txBody>
          <a:bodyPr wrap="square" rtlCol="0">
            <a:spAutoFit/>
          </a:bodyPr>
          <a:lstStyle/>
          <a:p>
            <a:r>
              <a:rPr lang="en-US" dirty="0"/>
              <a:t>1. HDF is a reasonable choice as a format for data which can be represented as images.</a:t>
            </a:r>
          </a:p>
          <a:p>
            <a:endParaRPr lang="en-US" dirty="0" smtClean="0"/>
          </a:p>
          <a:p>
            <a:r>
              <a:rPr lang="en-US" dirty="0" smtClean="0"/>
              <a:t>2</a:t>
            </a:r>
            <a:r>
              <a:rPr lang="en-US" dirty="0"/>
              <a:t>. Many tools for working with images in HDF are available in the public domain </a:t>
            </a:r>
            <a:r>
              <a:rPr lang="en-US" dirty="0" smtClean="0"/>
              <a:t>and from </a:t>
            </a:r>
            <a:r>
              <a:rPr lang="en-US" dirty="0"/>
              <a:t>the private sector. These tools may provide enough increased capabilities </a:t>
            </a:r>
            <a:r>
              <a:rPr lang="en-US" dirty="0" smtClean="0"/>
              <a:t>for some </a:t>
            </a:r>
            <a:r>
              <a:rPr lang="en-US" dirty="0"/>
              <a:t>groups in NOAA to immediately justify translation of their data into HDF.</a:t>
            </a:r>
          </a:p>
          <a:p>
            <a:endParaRPr lang="en-US" dirty="0" smtClean="0"/>
          </a:p>
          <a:p>
            <a:r>
              <a:rPr lang="en-US" dirty="0" smtClean="0"/>
              <a:t>3</a:t>
            </a:r>
            <a:r>
              <a:rPr lang="en-US" dirty="0"/>
              <a:t>. HDF presently has data structures for describing several types of point data, and </a:t>
            </a:r>
            <a:r>
              <a:rPr lang="en-US" dirty="0" smtClean="0"/>
              <a:t>is developing </a:t>
            </a:r>
            <a:r>
              <a:rPr lang="en-US" dirty="0"/>
              <a:t>others. Development of tools for this type of data has lagged behind </a:t>
            </a:r>
            <a:r>
              <a:rPr lang="en-US" dirty="0" smtClean="0"/>
              <a:t>the image </a:t>
            </a:r>
            <a:r>
              <a:rPr lang="en-US" dirty="0"/>
              <a:t>tools. This lag is presently being addressed by several government, university</a:t>
            </a:r>
            <a:r>
              <a:rPr lang="en-US" dirty="0" smtClean="0"/>
              <a:t>, and </a:t>
            </a:r>
            <a:r>
              <a:rPr lang="en-US" dirty="0"/>
              <a:t>commercial groups, making access to and </a:t>
            </a:r>
            <a:r>
              <a:rPr lang="en-US" dirty="0" smtClean="0"/>
              <a:t>analysis </a:t>
            </a:r>
            <a:r>
              <a:rPr lang="en-US" dirty="0"/>
              <a:t>of point data in HDF a </a:t>
            </a:r>
            <a:r>
              <a:rPr lang="en-US" dirty="0" smtClean="0"/>
              <a:t>very exciting </a:t>
            </a:r>
            <a:r>
              <a:rPr lang="en-US" dirty="0"/>
              <a:t>and active field of research. NOAA will certainly benefit from this work in </a:t>
            </a:r>
            <a:r>
              <a:rPr lang="en-US" dirty="0" smtClean="0"/>
              <a:t>the near </a:t>
            </a:r>
            <a:r>
              <a:rPr lang="en-US" dirty="0"/>
              <a:t>future.</a:t>
            </a:r>
          </a:p>
          <a:p>
            <a:endParaRPr lang="en-US" dirty="0" smtClean="0"/>
          </a:p>
          <a:p>
            <a:r>
              <a:rPr lang="en-US" dirty="0" smtClean="0"/>
              <a:t>4</a:t>
            </a:r>
            <a:r>
              <a:rPr lang="en-US" dirty="0"/>
              <a:t>. The diversity of NOAA data and NOAA data users suggests that, even with </a:t>
            </a:r>
            <a:r>
              <a:rPr lang="en-US" dirty="0" smtClean="0"/>
              <a:t>the selection </a:t>
            </a:r>
            <a:r>
              <a:rPr lang="en-US" dirty="0"/>
              <a:t>of HDF as a standard format, NOAA needs to incorporate format </a:t>
            </a:r>
            <a:r>
              <a:rPr lang="en-US" dirty="0" smtClean="0"/>
              <a:t>flexibility into </a:t>
            </a:r>
            <a:r>
              <a:rPr lang="en-US" dirty="0"/>
              <a:t>the foundation of its data access plans</a:t>
            </a:r>
            <a:r>
              <a:rPr lang="en-US" dirty="0" smtClean="0"/>
              <a:t>.</a:t>
            </a:r>
          </a:p>
          <a:p>
            <a:endParaRPr lang="en-US" dirty="0"/>
          </a:p>
          <a:p>
            <a:r>
              <a:rPr lang="en-US" dirty="0" smtClean="0"/>
              <a:t>5. Recent </a:t>
            </a:r>
            <a:r>
              <a:rPr lang="en-US" dirty="0"/>
              <a:t>developments in data access suggest that the importance of standard formats </a:t>
            </a:r>
            <a:r>
              <a:rPr lang="en-US" dirty="0" smtClean="0"/>
              <a:t>is decreasing </a:t>
            </a:r>
            <a:r>
              <a:rPr lang="en-US" dirty="0"/>
              <a:t>as a function of time</a:t>
            </a:r>
            <a:r>
              <a:rPr lang="en-US" dirty="0" smtClean="0"/>
              <a:t>.</a:t>
            </a:r>
            <a:endParaRPr lang="en-US" dirty="0"/>
          </a:p>
        </p:txBody>
      </p:sp>
      <p:pic>
        <p:nvPicPr>
          <p:cNvPr id="5" name="Picture 4"/>
          <p:cNvPicPr>
            <a:picLocks noChangeAspect="1"/>
          </p:cNvPicPr>
          <p:nvPr/>
        </p:nvPicPr>
        <p:blipFill>
          <a:blip r:embed="rId2"/>
          <a:stretch>
            <a:fillRect/>
          </a:stretch>
        </p:blipFill>
        <p:spPr>
          <a:xfrm>
            <a:off x="4342456" y="1121699"/>
            <a:ext cx="4427668" cy="5360572"/>
          </a:xfrm>
          <a:prstGeom prst="rect">
            <a:avLst/>
          </a:prstGeom>
          <a:ln>
            <a:solidFill>
              <a:schemeClr val="tx1"/>
            </a:solidFill>
          </a:ln>
        </p:spPr>
      </p:pic>
      <p:sp>
        <p:nvSpPr>
          <p:cNvPr id="7" name="TextBox 6"/>
          <p:cNvSpPr txBox="1"/>
          <p:nvPr/>
        </p:nvSpPr>
        <p:spPr>
          <a:xfrm>
            <a:off x="348081" y="5703667"/>
            <a:ext cx="8434161" cy="646331"/>
          </a:xfrm>
          <a:prstGeom prst="rect">
            <a:avLst/>
          </a:prstGeom>
          <a:solidFill>
            <a:schemeClr val="bg1"/>
          </a:solidFill>
          <a:ln>
            <a:solidFill>
              <a:schemeClr val="tx1"/>
            </a:solidFill>
          </a:ln>
        </p:spPr>
        <p:txBody>
          <a:bodyPr wrap="square" rtlCol="0">
            <a:spAutoFit/>
          </a:bodyPr>
          <a:lstStyle/>
          <a:p>
            <a:r>
              <a:rPr lang="en-US" dirty="0"/>
              <a:t>5. Recent developments in data access suggest that the importance of standard formats </a:t>
            </a:r>
            <a:r>
              <a:rPr lang="en-US" dirty="0" smtClean="0"/>
              <a:t>is decreasing </a:t>
            </a:r>
            <a:r>
              <a:rPr lang="en-US" dirty="0"/>
              <a:t>as a function of time</a:t>
            </a:r>
            <a:r>
              <a:rPr lang="en-US" dirty="0" smtClean="0"/>
              <a:t>.</a:t>
            </a:r>
            <a:endParaRPr lang="en-US" dirty="0"/>
          </a:p>
        </p:txBody>
      </p:sp>
      <p:sp>
        <p:nvSpPr>
          <p:cNvPr id="3" name="TextBox 2"/>
          <p:cNvSpPr txBox="1"/>
          <p:nvPr/>
        </p:nvSpPr>
        <p:spPr>
          <a:xfrm>
            <a:off x="348815" y="4602480"/>
            <a:ext cx="8421309" cy="923330"/>
          </a:xfrm>
          <a:prstGeom prst="rect">
            <a:avLst/>
          </a:prstGeom>
          <a:solidFill>
            <a:schemeClr val="bg1">
              <a:alpha val="50000"/>
            </a:schemeClr>
          </a:solidFill>
          <a:ln>
            <a:solidFill>
              <a:schemeClr val="tx1"/>
            </a:solidFill>
          </a:ln>
        </p:spPr>
        <p:txBody>
          <a:bodyPr wrap="square" rtlCol="0">
            <a:spAutoFit/>
          </a:bodyPr>
          <a:lstStyle/>
          <a:p>
            <a:r>
              <a:rPr lang="en-US" dirty="0"/>
              <a:t>4. The diversity of NOAA data and NOAA data users suggests that, even with the selection of </a:t>
            </a:r>
            <a:r>
              <a:rPr lang="en-US" dirty="0" err="1"/>
              <a:t>HDF</a:t>
            </a:r>
            <a:r>
              <a:rPr lang="en-US" dirty="0"/>
              <a:t> as a standard format, NOAA needs to incorporate format flexibility into the foundation of its data access plans</a:t>
            </a:r>
            <a:r>
              <a:rPr lang="en-US" dirty="0" smtClean="0"/>
              <a:t>.</a:t>
            </a:r>
            <a:endParaRPr lang="en-US" dirty="0"/>
          </a:p>
        </p:txBody>
      </p:sp>
      <p:sp>
        <p:nvSpPr>
          <p:cNvPr id="6" name="TextBox 5"/>
          <p:cNvSpPr txBox="1"/>
          <p:nvPr/>
        </p:nvSpPr>
        <p:spPr>
          <a:xfrm rot="18434858">
            <a:off x="5170390" y="3291389"/>
            <a:ext cx="2827436" cy="1323439"/>
          </a:xfrm>
          <a:prstGeom prst="rect">
            <a:avLst/>
          </a:prstGeom>
          <a:noFill/>
        </p:spPr>
        <p:txBody>
          <a:bodyPr wrap="none" rtlCol="0">
            <a:spAutoFit/>
          </a:bodyPr>
          <a:lstStyle/>
          <a:p>
            <a:r>
              <a:rPr lang="en-US" sz="8000" b="1" dirty="0" smtClean="0">
                <a:solidFill>
                  <a:srgbClr val="FF0000"/>
                </a:solidFill>
                <a:latin typeface="American Typewriter"/>
                <a:cs typeface="American Typewriter"/>
              </a:rPr>
              <a:t>1993</a:t>
            </a:r>
            <a:endParaRPr lang="en-US" sz="8000" b="1" dirty="0">
              <a:solidFill>
                <a:srgbClr val="FF0000"/>
              </a:solidFill>
              <a:latin typeface="American Typewriter"/>
              <a:cs typeface="American Typewriter"/>
            </a:endParaRPr>
          </a:p>
        </p:txBody>
      </p:sp>
    </p:spTree>
    <p:extLst>
      <p:ext uri="{BB962C8B-B14F-4D97-AF65-F5344CB8AC3E}">
        <p14:creationId xmlns:p14="http://schemas.microsoft.com/office/powerpoint/2010/main" val="3977965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wipe(left)">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wipe(left)">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wipe(left)">
                                      <p:cBhvr>
                                        <p:cTn id="27" dur="500"/>
                                        <p:tgtEl>
                                          <p:spTgt spid="4">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dissolv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left)">
                                      <p:cBhvr>
                                        <p:cTn id="42" dur="5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dissolve">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animBg="1"/>
      <p:bldP spid="3"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19"/>
          <p:cNvSpPr txBox="1">
            <a:spLocks noChangeArrowheads="1"/>
          </p:cNvSpPr>
          <p:nvPr/>
        </p:nvSpPr>
        <p:spPr bwMode="auto">
          <a:xfrm>
            <a:off x="676303" y="1853944"/>
            <a:ext cx="2689984" cy="2308324"/>
          </a:xfrm>
          <a:prstGeom prst="rect">
            <a:avLst/>
          </a:prstGeom>
          <a:noFill/>
          <a:ln w="9525">
            <a:noFill/>
            <a:miter lim="800000"/>
            <a:headEnd/>
            <a:tailEnd/>
          </a:ln>
          <a:effectLst/>
        </p:spPr>
        <p:txBody>
          <a:bodyPr wrap="square">
            <a:spAutoFit/>
          </a:bodyPr>
          <a:lstStyle/>
          <a:p>
            <a:r>
              <a:rPr lang="en-US" sz="2400" b="1" dirty="0" smtClean="0">
                <a:latin typeface="Calibri" charset="0"/>
              </a:rPr>
              <a:t>Era of Ferment</a:t>
            </a:r>
            <a:r>
              <a:rPr lang="en-US" sz="2400" dirty="0" smtClean="0">
                <a:latin typeface="Calibri" charset="0"/>
              </a:rPr>
              <a:t>: high risks, uncertainty, considerable waste</a:t>
            </a:r>
          </a:p>
          <a:p>
            <a:r>
              <a:rPr lang="en-US" sz="2400" dirty="0" smtClean="0">
                <a:latin typeface="Calibri" charset="0"/>
              </a:rPr>
              <a:t>and </a:t>
            </a:r>
          </a:p>
          <a:p>
            <a:r>
              <a:rPr lang="en-US" sz="2400" dirty="0" smtClean="0">
                <a:latin typeface="Calibri" charset="0"/>
              </a:rPr>
              <a:t>no interoperability</a:t>
            </a:r>
            <a:endParaRPr lang="en-US" sz="2400" dirty="0">
              <a:latin typeface="Calibri" charset="0"/>
            </a:endParaRPr>
          </a:p>
        </p:txBody>
      </p:sp>
      <p:sp>
        <p:nvSpPr>
          <p:cNvPr id="8197" name="Line 5"/>
          <p:cNvSpPr>
            <a:spLocks noChangeShapeType="1"/>
          </p:cNvSpPr>
          <p:nvPr/>
        </p:nvSpPr>
        <p:spPr bwMode="auto">
          <a:xfrm flipV="1">
            <a:off x="469900" y="6007100"/>
            <a:ext cx="8216900" cy="12700"/>
          </a:xfrm>
          <a:prstGeom prst="line">
            <a:avLst/>
          </a:prstGeom>
          <a:noFill/>
          <a:ln w="28575">
            <a:solidFill>
              <a:schemeClr val="tx1"/>
            </a:solidFill>
            <a:round/>
            <a:headEnd/>
            <a:tailEnd/>
          </a:ln>
          <a:effectLst/>
        </p:spPr>
        <p:txBody>
          <a:bodyPr/>
          <a:lstStyle/>
          <a:p>
            <a:endParaRPr lang="en-US" dirty="0"/>
          </a:p>
        </p:txBody>
      </p:sp>
      <p:sp>
        <p:nvSpPr>
          <p:cNvPr id="8198" name="Text Box 6"/>
          <p:cNvSpPr txBox="1">
            <a:spLocks noChangeArrowheads="1"/>
          </p:cNvSpPr>
          <p:nvPr/>
        </p:nvSpPr>
        <p:spPr bwMode="auto">
          <a:xfrm>
            <a:off x="4067175" y="6029325"/>
            <a:ext cx="838691" cy="461665"/>
          </a:xfrm>
          <a:prstGeom prst="rect">
            <a:avLst/>
          </a:prstGeom>
          <a:noFill/>
          <a:ln w="9525">
            <a:noFill/>
            <a:miter lim="800000"/>
            <a:headEnd/>
            <a:tailEnd/>
          </a:ln>
          <a:effectLst/>
        </p:spPr>
        <p:txBody>
          <a:bodyPr wrap="none">
            <a:spAutoFit/>
          </a:bodyPr>
          <a:lstStyle/>
          <a:p>
            <a:r>
              <a:rPr lang="en-US" sz="2400" dirty="0"/>
              <a:t>TIME</a:t>
            </a:r>
          </a:p>
        </p:txBody>
      </p:sp>
      <p:sp>
        <p:nvSpPr>
          <p:cNvPr id="8210" name="Text Box 18"/>
          <p:cNvSpPr txBox="1">
            <a:spLocks noChangeArrowheads="1"/>
          </p:cNvSpPr>
          <p:nvPr/>
        </p:nvSpPr>
        <p:spPr bwMode="auto">
          <a:xfrm>
            <a:off x="681256" y="1304925"/>
            <a:ext cx="1491370" cy="461665"/>
          </a:xfrm>
          <a:prstGeom prst="rect">
            <a:avLst/>
          </a:prstGeom>
          <a:noFill/>
          <a:ln w="9525">
            <a:noFill/>
            <a:miter lim="800000"/>
            <a:headEnd/>
            <a:tailEnd/>
          </a:ln>
          <a:effectLst/>
        </p:spPr>
        <p:txBody>
          <a:bodyPr wrap="none">
            <a:spAutoFit/>
          </a:bodyPr>
          <a:lstStyle/>
          <a:p>
            <a:r>
              <a:rPr lang="en-US" sz="2400" dirty="0" smtClean="0"/>
              <a:t>Disruption</a:t>
            </a:r>
            <a:endParaRPr lang="en-US" sz="2400" dirty="0"/>
          </a:p>
        </p:txBody>
      </p:sp>
      <p:sp>
        <p:nvSpPr>
          <p:cNvPr id="8231" name="Rectangle 39"/>
          <p:cNvSpPr>
            <a:spLocks noGrp="1" noChangeArrowheads="1"/>
          </p:cNvSpPr>
          <p:nvPr>
            <p:ph type="title" idx="4294967295"/>
          </p:nvPr>
        </p:nvSpPr>
        <p:spPr>
          <a:xfrm>
            <a:off x="314126" y="220395"/>
            <a:ext cx="6349139" cy="755999"/>
          </a:xfrm>
        </p:spPr>
        <p:txBody>
          <a:bodyPr>
            <a:normAutofit/>
          </a:bodyPr>
          <a:lstStyle/>
          <a:p>
            <a:pPr algn="l"/>
            <a:r>
              <a:rPr lang="en-US" sz="3600" dirty="0" smtClean="0"/>
              <a:t>Ferment in the Adoption </a:t>
            </a:r>
            <a:r>
              <a:rPr lang="en-US" sz="3600" dirty="0"/>
              <a:t>Cycle</a:t>
            </a:r>
          </a:p>
        </p:txBody>
      </p:sp>
      <p:sp>
        <p:nvSpPr>
          <p:cNvPr id="22" name="TextBox 21"/>
          <p:cNvSpPr txBox="1"/>
          <p:nvPr/>
        </p:nvSpPr>
        <p:spPr>
          <a:xfrm>
            <a:off x="681256" y="2870542"/>
            <a:ext cx="7660091" cy="2031325"/>
          </a:xfrm>
          <a:prstGeom prst="rect">
            <a:avLst/>
          </a:prstGeom>
          <a:noFill/>
        </p:spPr>
        <p:txBody>
          <a:bodyPr wrap="square" rtlCol="0">
            <a:spAutoFit/>
          </a:bodyPr>
          <a:lstStyle/>
          <a:p>
            <a:r>
              <a:rPr lang="en-US" dirty="0" smtClean="0"/>
              <a:t>Every disruption raises a series of questions:</a:t>
            </a:r>
          </a:p>
          <a:p>
            <a:r>
              <a:rPr lang="en-US" dirty="0" smtClean="0"/>
              <a:t>What impact will adoption have on existing resources and processes?</a:t>
            </a:r>
          </a:p>
          <a:p>
            <a:r>
              <a:rPr lang="en-US" dirty="0" smtClean="0"/>
              <a:t>Is adoption consistent with existing culture and values?</a:t>
            </a:r>
          </a:p>
          <a:p>
            <a:r>
              <a:rPr lang="en-US" dirty="0" smtClean="0"/>
              <a:t>If I don't adopt, why not? What are the trade-offs and costs?</a:t>
            </a:r>
          </a:p>
          <a:p>
            <a:r>
              <a:rPr lang="en-US" dirty="0" smtClean="0"/>
              <a:t>What will be the cost to me if a competing technology/emerges?</a:t>
            </a:r>
          </a:p>
          <a:p>
            <a:r>
              <a:rPr lang="en-US" dirty="0" smtClean="0"/>
              <a:t>How many of the organizations that I coordinate with are going to adopt?</a:t>
            </a:r>
          </a:p>
          <a:p>
            <a:r>
              <a:rPr lang="en-US" dirty="0" smtClean="0"/>
              <a:t>How is adoption going to affect my legacy data/applications?</a:t>
            </a:r>
          </a:p>
        </p:txBody>
      </p:sp>
      <p:sp>
        <p:nvSpPr>
          <p:cNvPr id="23" name="TextBox 22"/>
          <p:cNvSpPr txBox="1"/>
          <p:nvPr/>
        </p:nvSpPr>
        <p:spPr>
          <a:xfrm>
            <a:off x="681256" y="1698498"/>
            <a:ext cx="7461591" cy="646331"/>
          </a:xfrm>
          <a:prstGeom prst="rect">
            <a:avLst/>
          </a:prstGeom>
          <a:noFill/>
        </p:spPr>
        <p:txBody>
          <a:bodyPr wrap="square" rtlCol="0">
            <a:spAutoFit/>
          </a:bodyPr>
          <a:lstStyle/>
          <a:p>
            <a:r>
              <a:rPr lang="en-US" dirty="0" smtClean="0"/>
              <a:t>A disruption is an event that destroys existing competence. It could be a new innovation, a new technology or a new standard.</a:t>
            </a:r>
            <a:endParaRPr lang="en-US" dirty="0"/>
          </a:p>
        </p:txBody>
      </p:sp>
      <p:sp>
        <p:nvSpPr>
          <p:cNvPr id="33" name="TextBox 32"/>
          <p:cNvSpPr txBox="1"/>
          <p:nvPr/>
        </p:nvSpPr>
        <p:spPr>
          <a:xfrm>
            <a:off x="714425" y="2353868"/>
            <a:ext cx="5357419" cy="369332"/>
          </a:xfrm>
          <a:prstGeom prst="rect">
            <a:avLst/>
          </a:prstGeom>
          <a:noFill/>
        </p:spPr>
        <p:txBody>
          <a:bodyPr wrap="square" rtlCol="0">
            <a:spAutoFit/>
          </a:bodyPr>
          <a:lstStyle/>
          <a:p>
            <a:r>
              <a:rPr lang="en-US" dirty="0" smtClean="0"/>
              <a:t>and a period of (technical) experimentation begins</a:t>
            </a:r>
          </a:p>
        </p:txBody>
      </p:sp>
      <p:sp>
        <p:nvSpPr>
          <p:cNvPr id="34" name="Freeform 14"/>
          <p:cNvSpPr>
            <a:spLocks/>
          </p:cNvSpPr>
          <p:nvPr/>
        </p:nvSpPr>
        <p:spPr bwMode="auto">
          <a:xfrm>
            <a:off x="752525" y="5073655"/>
            <a:ext cx="2544051" cy="911225"/>
          </a:xfrm>
          <a:custGeom>
            <a:avLst/>
            <a:gdLst/>
            <a:ahLst/>
            <a:cxnLst>
              <a:cxn ang="0">
                <a:pos x="0" y="574"/>
              </a:cxn>
              <a:cxn ang="0">
                <a:pos x="404" y="452"/>
              </a:cxn>
              <a:cxn ang="0">
                <a:pos x="664" y="328"/>
              </a:cxn>
              <a:cxn ang="0">
                <a:pos x="844" y="172"/>
              </a:cxn>
              <a:cxn ang="0">
                <a:pos x="952" y="0"/>
              </a:cxn>
            </a:cxnLst>
            <a:rect l="0" t="0" r="r" b="b"/>
            <a:pathLst>
              <a:path w="952" h="574">
                <a:moveTo>
                  <a:pt x="0" y="574"/>
                </a:moveTo>
                <a:cubicBezTo>
                  <a:pt x="146" y="533"/>
                  <a:pt x="293" y="493"/>
                  <a:pt x="404" y="452"/>
                </a:cubicBezTo>
                <a:cubicBezTo>
                  <a:pt x="515" y="411"/>
                  <a:pt x="591" y="375"/>
                  <a:pt x="664" y="328"/>
                </a:cubicBezTo>
                <a:cubicBezTo>
                  <a:pt x="737" y="281"/>
                  <a:pt x="796" y="227"/>
                  <a:pt x="844" y="172"/>
                </a:cubicBezTo>
                <a:cubicBezTo>
                  <a:pt x="892" y="117"/>
                  <a:pt x="922" y="58"/>
                  <a:pt x="952" y="0"/>
                </a:cubicBezTo>
              </a:path>
            </a:pathLst>
          </a:custGeom>
          <a:noFill/>
          <a:ln w="19050" cmpd="sng">
            <a:solidFill>
              <a:schemeClr val="tx1"/>
            </a:solidFill>
            <a:round/>
            <a:headEnd/>
            <a:tailEnd/>
          </a:ln>
          <a:effectLst/>
        </p:spPr>
        <p:txBody>
          <a:bodyPr/>
          <a:lstStyle/>
          <a:p>
            <a:endParaRPr lang="en-US" dirty="0"/>
          </a:p>
        </p:txBody>
      </p:sp>
      <p:sp>
        <p:nvSpPr>
          <p:cNvPr id="35" name="Freeform 15"/>
          <p:cNvSpPr>
            <a:spLocks/>
          </p:cNvSpPr>
          <p:nvPr/>
        </p:nvSpPr>
        <p:spPr bwMode="auto">
          <a:xfrm>
            <a:off x="663625" y="4857755"/>
            <a:ext cx="2544051" cy="911225"/>
          </a:xfrm>
          <a:custGeom>
            <a:avLst/>
            <a:gdLst/>
            <a:ahLst/>
            <a:cxnLst>
              <a:cxn ang="0">
                <a:pos x="0" y="574"/>
              </a:cxn>
              <a:cxn ang="0">
                <a:pos x="404" y="452"/>
              </a:cxn>
              <a:cxn ang="0">
                <a:pos x="664" y="328"/>
              </a:cxn>
              <a:cxn ang="0">
                <a:pos x="844" y="172"/>
              </a:cxn>
              <a:cxn ang="0">
                <a:pos x="952" y="0"/>
              </a:cxn>
            </a:cxnLst>
            <a:rect l="0" t="0" r="r" b="b"/>
            <a:pathLst>
              <a:path w="952" h="574">
                <a:moveTo>
                  <a:pt x="0" y="574"/>
                </a:moveTo>
                <a:cubicBezTo>
                  <a:pt x="146" y="533"/>
                  <a:pt x="293" y="493"/>
                  <a:pt x="404" y="452"/>
                </a:cubicBezTo>
                <a:cubicBezTo>
                  <a:pt x="515" y="411"/>
                  <a:pt x="591" y="375"/>
                  <a:pt x="664" y="328"/>
                </a:cubicBezTo>
                <a:cubicBezTo>
                  <a:pt x="737" y="281"/>
                  <a:pt x="796" y="227"/>
                  <a:pt x="844" y="172"/>
                </a:cubicBezTo>
                <a:cubicBezTo>
                  <a:pt x="892" y="117"/>
                  <a:pt x="922" y="58"/>
                  <a:pt x="952" y="0"/>
                </a:cubicBezTo>
              </a:path>
            </a:pathLst>
          </a:custGeom>
          <a:noFill/>
          <a:ln w="19050" cmpd="sng">
            <a:solidFill>
              <a:schemeClr val="tx1"/>
            </a:solidFill>
            <a:round/>
            <a:headEnd/>
            <a:tailEnd/>
          </a:ln>
          <a:effectLst/>
        </p:spPr>
        <p:txBody>
          <a:bodyPr/>
          <a:lstStyle/>
          <a:p>
            <a:endParaRPr lang="en-US" dirty="0"/>
          </a:p>
        </p:txBody>
      </p:sp>
      <p:sp>
        <p:nvSpPr>
          <p:cNvPr id="37" name="Freeform 17"/>
          <p:cNvSpPr>
            <a:spLocks/>
          </p:cNvSpPr>
          <p:nvPr/>
        </p:nvSpPr>
        <p:spPr bwMode="auto">
          <a:xfrm>
            <a:off x="714425" y="4921255"/>
            <a:ext cx="2544051" cy="911225"/>
          </a:xfrm>
          <a:custGeom>
            <a:avLst/>
            <a:gdLst/>
            <a:ahLst/>
            <a:cxnLst>
              <a:cxn ang="0">
                <a:pos x="0" y="574"/>
              </a:cxn>
              <a:cxn ang="0">
                <a:pos x="404" y="452"/>
              </a:cxn>
              <a:cxn ang="0">
                <a:pos x="664" y="328"/>
              </a:cxn>
              <a:cxn ang="0">
                <a:pos x="844" y="172"/>
              </a:cxn>
              <a:cxn ang="0">
                <a:pos x="952" y="0"/>
              </a:cxn>
            </a:cxnLst>
            <a:rect l="0" t="0" r="r" b="b"/>
            <a:pathLst>
              <a:path w="952" h="574">
                <a:moveTo>
                  <a:pt x="0" y="574"/>
                </a:moveTo>
                <a:cubicBezTo>
                  <a:pt x="146" y="533"/>
                  <a:pt x="293" y="493"/>
                  <a:pt x="404" y="452"/>
                </a:cubicBezTo>
                <a:cubicBezTo>
                  <a:pt x="515" y="411"/>
                  <a:pt x="591" y="375"/>
                  <a:pt x="664" y="328"/>
                </a:cubicBezTo>
                <a:cubicBezTo>
                  <a:pt x="737" y="281"/>
                  <a:pt x="796" y="227"/>
                  <a:pt x="844" y="172"/>
                </a:cubicBezTo>
                <a:cubicBezTo>
                  <a:pt x="892" y="117"/>
                  <a:pt x="922" y="58"/>
                  <a:pt x="952" y="0"/>
                </a:cubicBezTo>
              </a:path>
            </a:pathLst>
          </a:custGeom>
          <a:noFill/>
          <a:ln w="19050" cmpd="sng">
            <a:solidFill>
              <a:schemeClr val="tx1"/>
            </a:solidFill>
            <a:round/>
            <a:headEnd/>
            <a:tailEnd/>
          </a:ln>
          <a:effectLst/>
        </p:spPr>
        <p:txBody>
          <a:bodyPr/>
          <a:lstStyle/>
          <a:p>
            <a:endParaRPr lang="en-US" dirty="0"/>
          </a:p>
        </p:txBody>
      </p:sp>
      <p:sp>
        <p:nvSpPr>
          <p:cNvPr id="38" name="Freeform 18"/>
          <p:cNvSpPr>
            <a:spLocks/>
          </p:cNvSpPr>
          <p:nvPr/>
        </p:nvSpPr>
        <p:spPr bwMode="auto">
          <a:xfrm>
            <a:off x="816025" y="5048255"/>
            <a:ext cx="2544051" cy="911225"/>
          </a:xfrm>
          <a:custGeom>
            <a:avLst/>
            <a:gdLst/>
            <a:ahLst/>
            <a:cxnLst>
              <a:cxn ang="0">
                <a:pos x="0" y="574"/>
              </a:cxn>
              <a:cxn ang="0">
                <a:pos x="404" y="452"/>
              </a:cxn>
              <a:cxn ang="0">
                <a:pos x="664" y="328"/>
              </a:cxn>
              <a:cxn ang="0">
                <a:pos x="844" y="172"/>
              </a:cxn>
              <a:cxn ang="0">
                <a:pos x="952" y="0"/>
              </a:cxn>
            </a:cxnLst>
            <a:rect l="0" t="0" r="r" b="b"/>
            <a:pathLst>
              <a:path w="952" h="574">
                <a:moveTo>
                  <a:pt x="0" y="574"/>
                </a:moveTo>
                <a:cubicBezTo>
                  <a:pt x="146" y="533"/>
                  <a:pt x="293" y="493"/>
                  <a:pt x="404" y="452"/>
                </a:cubicBezTo>
                <a:cubicBezTo>
                  <a:pt x="515" y="411"/>
                  <a:pt x="591" y="375"/>
                  <a:pt x="664" y="328"/>
                </a:cubicBezTo>
                <a:cubicBezTo>
                  <a:pt x="737" y="281"/>
                  <a:pt x="796" y="227"/>
                  <a:pt x="844" y="172"/>
                </a:cubicBezTo>
                <a:cubicBezTo>
                  <a:pt x="892" y="117"/>
                  <a:pt x="922" y="58"/>
                  <a:pt x="952" y="0"/>
                </a:cubicBezTo>
              </a:path>
            </a:pathLst>
          </a:custGeom>
          <a:noFill/>
          <a:ln w="19050" cmpd="sng">
            <a:solidFill>
              <a:schemeClr val="tx1"/>
            </a:solidFill>
            <a:round/>
            <a:headEnd/>
            <a:tailEnd/>
          </a:ln>
          <a:effectLst/>
        </p:spPr>
        <p:txBody>
          <a:bodyPr/>
          <a:lstStyle/>
          <a:p>
            <a:endParaRPr lang="en-US" dirty="0"/>
          </a:p>
        </p:txBody>
      </p:sp>
      <p:sp>
        <p:nvSpPr>
          <p:cNvPr id="39" name="Freeform 19"/>
          <p:cNvSpPr>
            <a:spLocks/>
          </p:cNvSpPr>
          <p:nvPr/>
        </p:nvSpPr>
        <p:spPr bwMode="auto">
          <a:xfrm>
            <a:off x="752525" y="4870455"/>
            <a:ext cx="2544051" cy="911225"/>
          </a:xfrm>
          <a:custGeom>
            <a:avLst/>
            <a:gdLst/>
            <a:ahLst/>
            <a:cxnLst>
              <a:cxn ang="0">
                <a:pos x="0" y="574"/>
              </a:cxn>
              <a:cxn ang="0">
                <a:pos x="404" y="452"/>
              </a:cxn>
              <a:cxn ang="0">
                <a:pos x="664" y="328"/>
              </a:cxn>
              <a:cxn ang="0">
                <a:pos x="844" y="172"/>
              </a:cxn>
              <a:cxn ang="0">
                <a:pos x="952" y="0"/>
              </a:cxn>
            </a:cxnLst>
            <a:rect l="0" t="0" r="r" b="b"/>
            <a:pathLst>
              <a:path w="952" h="574">
                <a:moveTo>
                  <a:pt x="0" y="574"/>
                </a:moveTo>
                <a:cubicBezTo>
                  <a:pt x="146" y="533"/>
                  <a:pt x="293" y="493"/>
                  <a:pt x="404" y="452"/>
                </a:cubicBezTo>
                <a:cubicBezTo>
                  <a:pt x="515" y="411"/>
                  <a:pt x="591" y="375"/>
                  <a:pt x="664" y="328"/>
                </a:cubicBezTo>
                <a:cubicBezTo>
                  <a:pt x="737" y="281"/>
                  <a:pt x="796" y="227"/>
                  <a:pt x="844" y="172"/>
                </a:cubicBezTo>
                <a:cubicBezTo>
                  <a:pt x="892" y="117"/>
                  <a:pt x="922" y="58"/>
                  <a:pt x="952" y="0"/>
                </a:cubicBezTo>
              </a:path>
            </a:pathLst>
          </a:custGeom>
          <a:noFill/>
          <a:ln w="19050" cmpd="sng">
            <a:solidFill>
              <a:schemeClr val="tx1"/>
            </a:solidFill>
            <a:round/>
            <a:headEnd/>
            <a:tailEnd/>
          </a:ln>
          <a:effectLst/>
        </p:spPr>
        <p:txBody>
          <a:bodyPr/>
          <a:lstStyle/>
          <a:p>
            <a:endParaRPr lang="en-US" dirty="0"/>
          </a:p>
        </p:txBody>
      </p:sp>
      <p:sp>
        <p:nvSpPr>
          <p:cNvPr id="40" name="Freeform 20"/>
          <p:cNvSpPr>
            <a:spLocks/>
          </p:cNvSpPr>
          <p:nvPr/>
        </p:nvSpPr>
        <p:spPr bwMode="auto">
          <a:xfrm>
            <a:off x="816025" y="4819655"/>
            <a:ext cx="2544051" cy="911225"/>
          </a:xfrm>
          <a:custGeom>
            <a:avLst/>
            <a:gdLst/>
            <a:ahLst/>
            <a:cxnLst>
              <a:cxn ang="0">
                <a:pos x="0" y="574"/>
              </a:cxn>
              <a:cxn ang="0">
                <a:pos x="404" y="452"/>
              </a:cxn>
              <a:cxn ang="0">
                <a:pos x="664" y="328"/>
              </a:cxn>
              <a:cxn ang="0">
                <a:pos x="844" y="172"/>
              </a:cxn>
              <a:cxn ang="0">
                <a:pos x="952" y="0"/>
              </a:cxn>
            </a:cxnLst>
            <a:rect l="0" t="0" r="r" b="b"/>
            <a:pathLst>
              <a:path w="952" h="574">
                <a:moveTo>
                  <a:pt x="0" y="574"/>
                </a:moveTo>
                <a:cubicBezTo>
                  <a:pt x="146" y="533"/>
                  <a:pt x="293" y="493"/>
                  <a:pt x="404" y="452"/>
                </a:cubicBezTo>
                <a:cubicBezTo>
                  <a:pt x="515" y="411"/>
                  <a:pt x="591" y="375"/>
                  <a:pt x="664" y="328"/>
                </a:cubicBezTo>
                <a:cubicBezTo>
                  <a:pt x="737" y="281"/>
                  <a:pt x="796" y="227"/>
                  <a:pt x="844" y="172"/>
                </a:cubicBezTo>
                <a:cubicBezTo>
                  <a:pt x="892" y="117"/>
                  <a:pt x="922" y="58"/>
                  <a:pt x="952" y="0"/>
                </a:cubicBezTo>
              </a:path>
            </a:pathLst>
          </a:custGeom>
          <a:noFill/>
          <a:ln w="19050" cmpd="sng">
            <a:solidFill>
              <a:schemeClr val="tx1"/>
            </a:solidFill>
            <a:round/>
            <a:headEnd/>
            <a:tailEnd/>
          </a:ln>
          <a:effectLst/>
        </p:spPr>
        <p:txBody>
          <a:bodyPr/>
          <a:lstStyle/>
          <a:p>
            <a:endParaRPr lang="en-US" dirty="0"/>
          </a:p>
        </p:txBody>
      </p:sp>
      <p:sp>
        <p:nvSpPr>
          <p:cNvPr id="41" name="Freeform 21"/>
          <p:cNvSpPr>
            <a:spLocks/>
          </p:cNvSpPr>
          <p:nvPr/>
        </p:nvSpPr>
        <p:spPr bwMode="auto">
          <a:xfrm>
            <a:off x="968425" y="5010155"/>
            <a:ext cx="2544051" cy="911225"/>
          </a:xfrm>
          <a:custGeom>
            <a:avLst/>
            <a:gdLst/>
            <a:ahLst/>
            <a:cxnLst>
              <a:cxn ang="0">
                <a:pos x="0" y="574"/>
              </a:cxn>
              <a:cxn ang="0">
                <a:pos x="404" y="452"/>
              </a:cxn>
              <a:cxn ang="0">
                <a:pos x="664" y="328"/>
              </a:cxn>
              <a:cxn ang="0">
                <a:pos x="844" y="172"/>
              </a:cxn>
              <a:cxn ang="0">
                <a:pos x="952" y="0"/>
              </a:cxn>
            </a:cxnLst>
            <a:rect l="0" t="0" r="r" b="b"/>
            <a:pathLst>
              <a:path w="952" h="574">
                <a:moveTo>
                  <a:pt x="0" y="574"/>
                </a:moveTo>
                <a:cubicBezTo>
                  <a:pt x="146" y="533"/>
                  <a:pt x="293" y="493"/>
                  <a:pt x="404" y="452"/>
                </a:cubicBezTo>
                <a:cubicBezTo>
                  <a:pt x="515" y="411"/>
                  <a:pt x="591" y="375"/>
                  <a:pt x="664" y="328"/>
                </a:cubicBezTo>
                <a:cubicBezTo>
                  <a:pt x="737" y="281"/>
                  <a:pt x="796" y="227"/>
                  <a:pt x="844" y="172"/>
                </a:cubicBezTo>
                <a:cubicBezTo>
                  <a:pt x="892" y="117"/>
                  <a:pt x="922" y="58"/>
                  <a:pt x="952" y="0"/>
                </a:cubicBezTo>
              </a:path>
            </a:pathLst>
          </a:custGeom>
          <a:noFill/>
          <a:ln w="19050" cmpd="sng">
            <a:solidFill>
              <a:schemeClr val="tx1"/>
            </a:solidFill>
            <a:round/>
            <a:headEnd/>
            <a:tailEnd/>
          </a:ln>
          <a:effectLst/>
        </p:spPr>
        <p:txBody>
          <a:bodyPr/>
          <a:lstStyle/>
          <a:p>
            <a:endParaRPr lang="en-US" dirty="0"/>
          </a:p>
        </p:txBody>
      </p:sp>
      <p:sp>
        <p:nvSpPr>
          <p:cNvPr id="8209" name="Line 17"/>
          <p:cNvSpPr>
            <a:spLocks noChangeShapeType="1"/>
          </p:cNvSpPr>
          <p:nvPr/>
        </p:nvSpPr>
        <p:spPr bwMode="auto">
          <a:xfrm>
            <a:off x="647700" y="1638300"/>
            <a:ext cx="0" cy="4254500"/>
          </a:xfrm>
          <a:prstGeom prst="line">
            <a:avLst/>
          </a:prstGeom>
          <a:noFill/>
          <a:ln w="57150">
            <a:solidFill>
              <a:srgbClr val="FF0000"/>
            </a:solidFill>
            <a:round/>
            <a:headEnd/>
            <a:tailEnd type="triangle" w="lg" len="lg"/>
          </a:ln>
          <a:effectLst/>
        </p:spPr>
        <p:txBody>
          <a:bodyPr/>
          <a:lstStyle/>
          <a:p>
            <a:endParaRPr lang="en-US" dirty="0"/>
          </a:p>
        </p:txBody>
      </p:sp>
      <p:sp>
        <p:nvSpPr>
          <p:cNvPr id="18" name="Freeform 4"/>
          <p:cNvSpPr>
            <a:spLocks/>
          </p:cNvSpPr>
          <p:nvPr/>
        </p:nvSpPr>
        <p:spPr bwMode="auto">
          <a:xfrm>
            <a:off x="636587" y="1219200"/>
            <a:ext cx="7728185" cy="4497788"/>
          </a:xfrm>
          <a:custGeom>
            <a:avLst/>
            <a:gdLst/>
            <a:ahLst/>
            <a:cxnLst>
              <a:cxn ang="0">
                <a:pos x="540" y="0"/>
              </a:cxn>
              <a:cxn ang="0">
                <a:pos x="340" y="92"/>
              </a:cxn>
              <a:cxn ang="0">
                <a:pos x="212" y="500"/>
              </a:cxn>
              <a:cxn ang="0">
                <a:pos x="0" y="604"/>
              </a:cxn>
            </a:cxnLst>
            <a:rect l="0" t="0" r="r" b="b"/>
            <a:pathLst>
              <a:path w="540" h="604">
                <a:moveTo>
                  <a:pt x="540" y="0"/>
                </a:moveTo>
                <a:cubicBezTo>
                  <a:pt x="467" y="4"/>
                  <a:pt x="395" y="9"/>
                  <a:pt x="340" y="92"/>
                </a:cubicBezTo>
                <a:cubicBezTo>
                  <a:pt x="285" y="175"/>
                  <a:pt x="269" y="415"/>
                  <a:pt x="212" y="500"/>
                </a:cubicBezTo>
                <a:cubicBezTo>
                  <a:pt x="155" y="585"/>
                  <a:pt x="35" y="587"/>
                  <a:pt x="0" y="604"/>
                </a:cubicBezTo>
              </a:path>
            </a:pathLst>
          </a:custGeom>
          <a:noFill/>
          <a:ln w="19050" cmpd="sng">
            <a:solidFill>
              <a:schemeClr val="tx1"/>
            </a:solidFill>
            <a:round/>
            <a:headEnd/>
            <a:tailEnd/>
          </a:ln>
          <a:effectLst/>
        </p:spPr>
        <p:txBody>
          <a:bodyPr/>
          <a:lstStyle/>
          <a:p>
            <a:endParaRPr lang="en-US" dirty="0"/>
          </a:p>
        </p:txBody>
      </p:sp>
      <p:sp>
        <p:nvSpPr>
          <p:cNvPr id="19" name="Line 22"/>
          <p:cNvSpPr>
            <a:spLocks noChangeShapeType="1"/>
          </p:cNvSpPr>
          <p:nvPr/>
        </p:nvSpPr>
        <p:spPr bwMode="auto">
          <a:xfrm>
            <a:off x="3544989" y="1638300"/>
            <a:ext cx="0" cy="4254500"/>
          </a:xfrm>
          <a:prstGeom prst="line">
            <a:avLst/>
          </a:prstGeom>
          <a:noFill/>
          <a:ln w="57150">
            <a:solidFill>
              <a:srgbClr val="FF0000"/>
            </a:solidFill>
            <a:round/>
            <a:headEnd/>
            <a:tailEnd type="triangle" w="lg" len="lg"/>
          </a:ln>
          <a:effectLst/>
        </p:spPr>
        <p:txBody>
          <a:bodyPr/>
          <a:lstStyle/>
          <a:p>
            <a:endParaRPr lang="en-US" dirty="0"/>
          </a:p>
        </p:txBody>
      </p:sp>
      <p:sp>
        <p:nvSpPr>
          <p:cNvPr id="20" name="Text Box 23"/>
          <p:cNvSpPr txBox="1">
            <a:spLocks noChangeArrowheads="1"/>
          </p:cNvSpPr>
          <p:nvPr/>
        </p:nvSpPr>
        <p:spPr bwMode="auto">
          <a:xfrm>
            <a:off x="3544989" y="1345565"/>
            <a:ext cx="1330814" cy="461665"/>
          </a:xfrm>
          <a:prstGeom prst="rect">
            <a:avLst/>
          </a:prstGeom>
          <a:noFill/>
          <a:ln w="9525">
            <a:noFill/>
            <a:miter lim="800000"/>
            <a:headEnd/>
            <a:tailEnd/>
          </a:ln>
          <a:effectLst/>
        </p:spPr>
        <p:txBody>
          <a:bodyPr wrap="none">
            <a:spAutoFit/>
          </a:bodyPr>
          <a:lstStyle/>
          <a:p>
            <a:r>
              <a:rPr lang="en-US" sz="2400" dirty="0"/>
              <a:t>Selection</a:t>
            </a:r>
          </a:p>
        </p:txBody>
      </p:sp>
      <p:sp>
        <p:nvSpPr>
          <p:cNvPr id="24" name="Text Box 19"/>
          <p:cNvSpPr txBox="1">
            <a:spLocks noChangeArrowheads="1"/>
          </p:cNvSpPr>
          <p:nvPr/>
        </p:nvSpPr>
        <p:spPr bwMode="auto">
          <a:xfrm>
            <a:off x="3553820" y="1853985"/>
            <a:ext cx="3230281" cy="1200329"/>
          </a:xfrm>
          <a:prstGeom prst="rect">
            <a:avLst/>
          </a:prstGeom>
          <a:noFill/>
          <a:ln w="9525">
            <a:noFill/>
            <a:miter lim="800000"/>
            <a:headEnd/>
            <a:tailEnd/>
          </a:ln>
          <a:effectLst/>
        </p:spPr>
        <p:txBody>
          <a:bodyPr wrap="square">
            <a:spAutoFit/>
          </a:bodyPr>
          <a:lstStyle/>
          <a:p>
            <a:r>
              <a:rPr lang="en-US" sz="2400" dirty="0" smtClean="0">
                <a:latin typeface="Calibri" charset="0"/>
              </a:rPr>
              <a:t>The Era of Ferment ends with the agreement on a dominant design. </a:t>
            </a:r>
            <a:endParaRPr lang="en-US" sz="2400" dirty="0">
              <a:latin typeface="Calibri" charset="0"/>
            </a:endParaRPr>
          </a:p>
        </p:txBody>
      </p:sp>
      <p:sp>
        <p:nvSpPr>
          <p:cNvPr id="25" name="Text Box 19"/>
          <p:cNvSpPr txBox="1">
            <a:spLocks noChangeArrowheads="1"/>
          </p:cNvSpPr>
          <p:nvPr/>
        </p:nvSpPr>
        <p:spPr bwMode="auto">
          <a:xfrm>
            <a:off x="5467510" y="1853944"/>
            <a:ext cx="3230281" cy="3046988"/>
          </a:xfrm>
          <a:prstGeom prst="rect">
            <a:avLst/>
          </a:prstGeom>
          <a:noFill/>
          <a:ln w="9525">
            <a:noFill/>
            <a:miter lim="800000"/>
            <a:headEnd/>
            <a:tailEnd/>
          </a:ln>
          <a:effectLst/>
        </p:spPr>
        <p:txBody>
          <a:bodyPr wrap="square">
            <a:spAutoFit/>
          </a:bodyPr>
          <a:lstStyle/>
          <a:p>
            <a:r>
              <a:rPr lang="en-US" sz="2400" dirty="0" smtClean="0">
                <a:latin typeface="Calibri" charset="0"/>
              </a:rPr>
              <a:t>The rate of progress increases because community energy is focused.</a:t>
            </a:r>
          </a:p>
          <a:p>
            <a:endParaRPr lang="en-US" sz="2400" dirty="0" smtClean="0">
              <a:latin typeface="Calibri" charset="0"/>
            </a:endParaRPr>
          </a:p>
          <a:p>
            <a:r>
              <a:rPr lang="en-US" sz="2400" dirty="0" smtClean="0">
                <a:latin typeface="Calibri" charset="0"/>
              </a:rPr>
              <a:t>Developments are supportive and cumulative</a:t>
            </a:r>
            <a:endParaRPr lang="en-US" sz="2400" dirty="0">
              <a:latin typeface="Calibri" charset="0"/>
            </a:endParaRPr>
          </a:p>
        </p:txBody>
      </p:sp>
    </p:spTree>
    <p:extLst>
      <p:ext uri="{BB962C8B-B14F-4D97-AF65-F5344CB8AC3E}">
        <p14:creationId xmlns:p14="http://schemas.microsoft.com/office/powerpoint/2010/main" val="25727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210"/>
                                        </p:tgtEl>
                                        <p:attrNameLst>
                                          <p:attrName>style.visibility</p:attrName>
                                        </p:attrNameLst>
                                      </p:cBhvr>
                                      <p:to>
                                        <p:strVal val="visible"/>
                                      </p:to>
                                    </p:set>
                                    <p:animEffect transition="in" filter="blinds(horizontal)">
                                      <p:cBhvr>
                                        <p:cTn id="7" dur="500"/>
                                        <p:tgtEl>
                                          <p:spTgt spid="821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209"/>
                                        </p:tgtEl>
                                        <p:attrNameLst>
                                          <p:attrName>style.visibility</p:attrName>
                                        </p:attrNameLst>
                                      </p:cBhvr>
                                      <p:to>
                                        <p:strVal val="visible"/>
                                      </p:to>
                                    </p:set>
                                    <p:animEffect transition="in" filter="blinds(horizontal)">
                                      <p:cBhvr>
                                        <p:cTn id="10" dur="500"/>
                                        <p:tgtEl>
                                          <p:spTgt spid="820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childTnLst>
                          </p:cTn>
                        </p:par>
                        <p:par>
                          <p:cTn id="20" fill="hold">
                            <p:stCondLst>
                              <p:cond delay="500"/>
                            </p:stCondLst>
                            <p:childTnLst>
                              <p:par>
                                <p:cTn id="21" presetID="22" presetClass="entr" presetSubtype="4"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down)">
                                      <p:cBhvr>
                                        <p:cTn id="23" dur="500"/>
                                        <p:tgtEl>
                                          <p:spTgt spid="3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down)">
                                      <p:cBhvr>
                                        <p:cTn id="26" dur="500"/>
                                        <p:tgtEl>
                                          <p:spTgt spid="40"/>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ipe(down)">
                                      <p:cBhvr>
                                        <p:cTn id="29" dur="500"/>
                                        <p:tgtEl>
                                          <p:spTgt spid="3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down)">
                                      <p:cBhvr>
                                        <p:cTn id="32" dur="500"/>
                                        <p:tgtEl>
                                          <p:spTgt spid="34"/>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down)">
                                      <p:cBhvr>
                                        <p:cTn id="35" dur="500"/>
                                        <p:tgtEl>
                                          <p:spTgt spid="39"/>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wipe(down)">
                                      <p:cBhvr>
                                        <p:cTn id="38" dur="500"/>
                                        <p:tgtEl>
                                          <p:spTgt spid="41"/>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down)">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2">
                                            <p:txEl>
                                              <p:pRg st="0" end="0"/>
                                            </p:txEl>
                                          </p:spTgt>
                                        </p:tgtEl>
                                        <p:attrNameLst>
                                          <p:attrName>style.visibility</p:attrName>
                                        </p:attrNameLst>
                                      </p:cBhvr>
                                      <p:to>
                                        <p:strVal val="visible"/>
                                      </p:to>
                                    </p:set>
                                    <p:animEffect transition="in" filter="wipe(left)">
                                      <p:cBhvr>
                                        <p:cTn id="46" dur="500"/>
                                        <p:tgtEl>
                                          <p:spTgt spid="2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2">
                                            <p:txEl>
                                              <p:pRg st="1" end="1"/>
                                            </p:txEl>
                                          </p:spTgt>
                                        </p:tgtEl>
                                        <p:attrNameLst>
                                          <p:attrName>style.visibility</p:attrName>
                                        </p:attrNameLst>
                                      </p:cBhvr>
                                      <p:to>
                                        <p:strVal val="visible"/>
                                      </p:to>
                                    </p:set>
                                    <p:animEffect transition="in" filter="wipe(left)">
                                      <p:cBhvr>
                                        <p:cTn id="51" dur="500"/>
                                        <p:tgtEl>
                                          <p:spTgt spid="22">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22">
                                            <p:txEl>
                                              <p:pRg st="2" end="2"/>
                                            </p:txEl>
                                          </p:spTgt>
                                        </p:tgtEl>
                                        <p:attrNameLst>
                                          <p:attrName>style.visibility</p:attrName>
                                        </p:attrNameLst>
                                      </p:cBhvr>
                                      <p:to>
                                        <p:strVal val="visible"/>
                                      </p:to>
                                    </p:set>
                                    <p:animEffect transition="in" filter="wipe(left)">
                                      <p:cBhvr>
                                        <p:cTn id="56" dur="500"/>
                                        <p:tgtEl>
                                          <p:spTgt spid="22">
                                            <p:txEl>
                                              <p:pRg st="2" end="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22">
                                            <p:txEl>
                                              <p:pRg st="3" end="3"/>
                                            </p:txEl>
                                          </p:spTgt>
                                        </p:tgtEl>
                                        <p:attrNameLst>
                                          <p:attrName>style.visibility</p:attrName>
                                        </p:attrNameLst>
                                      </p:cBhvr>
                                      <p:to>
                                        <p:strVal val="visible"/>
                                      </p:to>
                                    </p:set>
                                    <p:animEffect transition="in" filter="wipe(left)">
                                      <p:cBhvr>
                                        <p:cTn id="61" dur="500"/>
                                        <p:tgtEl>
                                          <p:spTgt spid="22">
                                            <p:txEl>
                                              <p:pRg st="3" end="3"/>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22">
                                            <p:txEl>
                                              <p:pRg st="4" end="4"/>
                                            </p:txEl>
                                          </p:spTgt>
                                        </p:tgtEl>
                                        <p:attrNameLst>
                                          <p:attrName>style.visibility</p:attrName>
                                        </p:attrNameLst>
                                      </p:cBhvr>
                                      <p:to>
                                        <p:strVal val="visible"/>
                                      </p:to>
                                    </p:set>
                                    <p:animEffect transition="in" filter="wipe(left)">
                                      <p:cBhvr>
                                        <p:cTn id="66" dur="500"/>
                                        <p:tgtEl>
                                          <p:spTgt spid="22">
                                            <p:txEl>
                                              <p:pRg st="4" end="4"/>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22">
                                            <p:txEl>
                                              <p:pRg st="5" end="5"/>
                                            </p:txEl>
                                          </p:spTgt>
                                        </p:tgtEl>
                                        <p:attrNameLst>
                                          <p:attrName>style.visibility</p:attrName>
                                        </p:attrNameLst>
                                      </p:cBhvr>
                                      <p:to>
                                        <p:strVal val="visible"/>
                                      </p:to>
                                    </p:set>
                                    <p:animEffect transition="in" filter="wipe(left)">
                                      <p:cBhvr>
                                        <p:cTn id="71" dur="500"/>
                                        <p:tgtEl>
                                          <p:spTgt spid="22">
                                            <p:txEl>
                                              <p:pRg st="5" end="5"/>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22">
                                            <p:txEl>
                                              <p:pRg st="6" end="6"/>
                                            </p:txEl>
                                          </p:spTgt>
                                        </p:tgtEl>
                                        <p:attrNameLst>
                                          <p:attrName>style.visibility</p:attrName>
                                        </p:attrNameLst>
                                      </p:cBhvr>
                                      <p:to>
                                        <p:strVal val="visible"/>
                                      </p:to>
                                    </p:set>
                                    <p:animEffect transition="in" filter="wipe(left)">
                                      <p:cBhvr>
                                        <p:cTn id="76" dur="500"/>
                                        <p:tgtEl>
                                          <p:spTgt spid="22">
                                            <p:txEl>
                                              <p:pRg st="6" end="6"/>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wipe(left)">
                                      <p:cBhvr>
                                        <p:cTn id="81" dur="500"/>
                                        <p:tgtEl>
                                          <p:spTgt spid="17"/>
                                        </p:tgtEl>
                                      </p:cBhvr>
                                    </p:animEffect>
                                  </p:childTnLst>
                                </p:cTn>
                              </p:par>
                              <p:par>
                                <p:cTn id="82" presetID="9" presetClass="exit" presetSubtype="0" fill="hold" grpId="1" nodeType="withEffect">
                                  <p:stCondLst>
                                    <p:cond delay="0"/>
                                  </p:stCondLst>
                                  <p:childTnLst>
                                    <p:animEffect transition="out" filter="dissolve">
                                      <p:cBhvr>
                                        <p:cTn id="83" dur="500"/>
                                        <p:tgtEl>
                                          <p:spTgt spid="22">
                                            <p:txEl>
                                              <p:pRg st="0" end="0"/>
                                            </p:txEl>
                                          </p:spTgt>
                                        </p:tgtEl>
                                      </p:cBhvr>
                                    </p:animEffect>
                                    <p:set>
                                      <p:cBhvr>
                                        <p:cTn id="84" dur="1" fill="hold">
                                          <p:stCondLst>
                                            <p:cond delay="499"/>
                                          </p:stCondLst>
                                        </p:cTn>
                                        <p:tgtEl>
                                          <p:spTgt spid="22">
                                            <p:txEl>
                                              <p:pRg st="0" end="0"/>
                                            </p:txEl>
                                          </p:spTgt>
                                        </p:tgtEl>
                                        <p:attrNameLst>
                                          <p:attrName>style.visibility</p:attrName>
                                        </p:attrNameLst>
                                      </p:cBhvr>
                                      <p:to>
                                        <p:strVal val="hidden"/>
                                      </p:to>
                                    </p:set>
                                  </p:childTnLst>
                                </p:cTn>
                              </p:par>
                              <p:par>
                                <p:cTn id="85" presetID="9" presetClass="exit" presetSubtype="0" fill="hold" grpId="1" nodeType="withEffect">
                                  <p:stCondLst>
                                    <p:cond delay="0"/>
                                  </p:stCondLst>
                                  <p:childTnLst>
                                    <p:animEffect transition="out" filter="dissolve">
                                      <p:cBhvr>
                                        <p:cTn id="86" dur="500"/>
                                        <p:tgtEl>
                                          <p:spTgt spid="22">
                                            <p:txEl>
                                              <p:pRg st="1" end="1"/>
                                            </p:txEl>
                                          </p:spTgt>
                                        </p:tgtEl>
                                      </p:cBhvr>
                                    </p:animEffect>
                                    <p:set>
                                      <p:cBhvr>
                                        <p:cTn id="87" dur="1" fill="hold">
                                          <p:stCondLst>
                                            <p:cond delay="499"/>
                                          </p:stCondLst>
                                        </p:cTn>
                                        <p:tgtEl>
                                          <p:spTgt spid="22">
                                            <p:txEl>
                                              <p:pRg st="1" end="1"/>
                                            </p:txEl>
                                          </p:spTgt>
                                        </p:tgtEl>
                                        <p:attrNameLst>
                                          <p:attrName>style.visibility</p:attrName>
                                        </p:attrNameLst>
                                      </p:cBhvr>
                                      <p:to>
                                        <p:strVal val="hidden"/>
                                      </p:to>
                                    </p:set>
                                  </p:childTnLst>
                                </p:cTn>
                              </p:par>
                              <p:par>
                                <p:cTn id="88" presetID="9" presetClass="exit" presetSubtype="0" fill="hold" grpId="1" nodeType="withEffect">
                                  <p:stCondLst>
                                    <p:cond delay="0"/>
                                  </p:stCondLst>
                                  <p:childTnLst>
                                    <p:animEffect transition="out" filter="dissolve">
                                      <p:cBhvr>
                                        <p:cTn id="89" dur="500"/>
                                        <p:tgtEl>
                                          <p:spTgt spid="22">
                                            <p:txEl>
                                              <p:pRg st="2" end="2"/>
                                            </p:txEl>
                                          </p:spTgt>
                                        </p:tgtEl>
                                      </p:cBhvr>
                                    </p:animEffect>
                                    <p:set>
                                      <p:cBhvr>
                                        <p:cTn id="90" dur="1" fill="hold">
                                          <p:stCondLst>
                                            <p:cond delay="499"/>
                                          </p:stCondLst>
                                        </p:cTn>
                                        <p:tgtEl>
                                          <p:spTgt spid="22">
                                            <p:txEl>
                                              <p:pRg st="2" end="2"/>
                                            </p:txEl>
                                          </p:spTgt>
                                        </p:tgtEl>
                                        <p:attrNameLst>
                                          <p:attrName>style.visibility</p:attrName>
                                        </p:attrNameLst>
                                      </p:cBhvr>
                                      <p:to>
                                        <p:strVal val="hidden"/>
                                      </p:to>
                                    </p:set>
                                  </p:childTnLst>
                                </p:cTn>
                              </p:par>
                              <p:par>
                                <p:cTn id="91" presetID="9" presetClass="exit" presetSubtype="0" fill="hold" grpId="1" nodeType="withEffect">
                                  <p:stCondLst>
                                    <p:cond delay="0"/>
                                  </p:stCondLst>
                                  <p:childTnLst>
                                    <p:animEffect transition="out" filter="dissolve">
                                      <p:cBhvr>
                                        <p:cTn id="92" dur="500"/>
                                        <p:tgtEl>
                                          <p:spTgt spid="22">
                                            <p:txEl>
                                              <p:pRg st="3" end="3"/>
                                            </p:txEl>
                                          </p:spTgt>
                                        </p:tgtEl>
                                      </p:cBhvr>
                                    </p:animEffect>
                                    <p:set>
                                      <p:cBhvr>
                                        <p:cTn id="93" dur="1" fill="hold">
                                          <p:stCondLst>
                                            <p:cond delay="499"/>
                                          </p:stCondLst>
                                        </p:cTn>
                                        <p:tgtEl>
                                          <p:spTgt spid="22">
                                            <p:txEl>
                                              <p:pRg st="3" end="3"/>
                                            </p:txEl>
                                          </p:spTgt>
                                        </p:tgtEl>
                                        <p:attrNameLst>
                                          <p:attrName>style.visibility</p:attrName>
                                        </p:attrNameLst>
                                      </p:cBhvr>
                                      <p:to>
                                        <p:strVal val="hidden"/>
                                      </p:to>
                                    </p:set>
                                  </p:childTnLst>
                                </p:cTn>
                              </p:par>
                              <p:par>
                                <p:cTn id="94" presetID="9" presetClass="exit" presetSubtype="0" fill="hold" grpId="1" nodeType="withEffect">
                                  <p:stCondLst>
                                    <p:cond delay="0"/>
                                  </p:stCondLst>
                                  <p:childTnLst>
                                    <p:animEffect transition="out" filter="dissolve">
                                      <p:cBhvr>
                                        <p:cTn id="95" dur="500"/>
                                        <p:tgtEl>
                                          <p:spTgt spid="22">
                                            <p:txEl>
                                              <p:pRg st="4" end="4"/>
                                            </p:txEl>
                                          </p:spTgt>
                                        </p:tgtEl>
                                      </p:cBhvr>
                                    </p:animEffect>
                                    <p:set>
                                      <p:cBhvr>
                                        <p:cTn id="96" dur="1" fill="hold">
                                          <p:stCondLst>
                                            <p:cond delay="499"/>
                                          </p:stCondLst>
                                        </p:cTn>
                                        <p:tgtEl>
                                          <p:spTgt spid="22">
                                            <p:txEl>
                                              <p:pRg st="4" end="4"/>
                                            </p:txEl>
                                          </p:spTgt>
                                        </p:tgtEl>
                                        <p:attrNameLst>
                                          <p:attrName>style.visibility</p:attrName>
                                        </p:attrNameLst>
                                      </p:cBhvr>
                                      <p:to>
                                        <p:strVal val="hidden"/>
                                      </p:to>
                                    </p:set>
                                  </p:childTnLst>
                                </p:cTn>
                              </p:par>
                              <p:par>
                                <p:cTn id="97" presetID="9" presetClass="exit" presetSubtype="0" fill="hold" grpId="1" nodeType="withEffect">
                                  <p:stCondLst>
                                    <p:cond delay="0"/>
                                  </p:stCondLst>
                                  <p:childTnLst>
                                    <p:animEffect transition="out" filter="dissolve">
                                      <p:cBhvr>
                                        <p:cTn id="98" dur="500"/>
                                        <p:tgtEl>
                                          <p:spTgt spid="22">
                                            <p:txEl>
                                              <p:pRg st="5" end="5"/>
                                            </p:txEl>
                                          </p:spTgt>
                                        </p:tgtEl>
                                      </p:cBhvr>
                                    </p:animEffect>
                                    <p:set>
                                      <p:cBhvr>
                                        <p:cTn id="99" dur="1" fill="hold">
                                          <p:stCondLst>
                                            <p:cond delay="499"/>
                                          </p:stCondLst>
                                        </p:cTn>
                                        <p:tgtEl>
                                          <p:spTgt spid="22">
                                            <p:txEl>
                                              <p:pRg st="5" end="5"/>
                                            </p:txEl>
                                          </p:spTgt>
                                        </p:tgtEl>
                                        <p:attrNameLst>
                                          <p:attrName>style.visibility</p:attrName>
                                        </p:attrNameLst>
                                      </p:cBhvr>
                                      <p:to>
                                        <p:strVal val="hidden"/>
                                      </p:to>
                                    </p:set>
                                  </p:childTnLst>
                                </p:cTn>
                              </p:par>
                              <p:par>
                                <p:cTn id="100" presetID="9" presetClass="exit" presetSubtype="0" fill="hold" grpId="1" nodeType="withEffect">
                                  <p:stCondLst>
                                    <p:cond delay="0"/>
                                  </p:stCondLst>
                                  <p:childTnLst>
                                    <p:animEffect transition="out" filter="dissolve">
                                      <p:cBhvr>
                                        <p:cTn id="101" dur="500"/>
                                        <p:tgtEl>
                                          <p:spTgt spid="22">
                                            <p:txEl>
                                              <p:pRg st="6" end="6"/>
                                            </p:txEl>
                                          </p:spTgt>
                                        </p:tgtEl>
                                      </p:cBhvr>
                                    </p:animEffect>
                                    <p:set>
                                      <p:cBhvr>
                                        <p:cTn id="102" dur="1" fill="hold">
                                          <p:stCondLst>
                                            <p:cond delay="499"/>
                                          </p:stCondLst>
                                        </p:cTn>
                                        <p:tgtEl>
                                          <p:spTgt spid="22">
                                            <p:txEl>
                                              <p:pRg st="6" end="6"/>
                                            </p:txEl>
                                          </p:spTgt>
                                        </p:tgtEl>
                                        <p:attrNameLst>
                                          <p:attrName>style.visibility</p:attrName>
                                        </p:attrNameLst>
                                      </p:cBhvr>
                                      <p:to>
                                        <p:strVal val="hidden"/>
                                      </p:to>
                                    </p:set>
                                  </p:childTnLst>
                                </p:cTn>
                              </p:par>
                              <p:par>
                                <p:cTn id="103" presetID="9" presetClass="exit" presetSubtype="0" fill="hold" grpId="1" nodeType="withEffect">
                                  <p:stCondLst>
                                    <p:cond delay="0"/>
                                  </p:stCondLst>
                                  <p:childTnLst>
                                    <p:animEffect transition="out" filter="dissolve">
                                      <p:cBhvr>
                                        <p:cTn id="104" dur="500"/>
                                        <p:tgtEl>
                                          <p:spTgt spid="23"/>
                                        </p:tgtEl>
                                      </p:cBhvr>
                                    </p:animEffect>
                                    <p:set>
                                      <p:cBhvr>
                                        <p:cTn id="105" dur="1" fill="hold">
                                          <p:stCondLst>
                                            <p:cond delay="499"/>
                                          </p:stCondLst>
                                        </p:cTn>
                                        <p:tgtEl>
                                          <p:spTgt spid="23"/>
                                        </p:tgtEl>
                                        <p:attrNameLst>
                                          <p:attrName>style.visibility</p:attrName>
                                        </p:attrNameLst>
                                      </p:cBhvr>
                                      <p:to>
                                        <p:strVal val="hidden"/>
                                      </p:to>
                                    </p:set>
                                  </p:childTnLst>
                                </p:cTn>
                              </p:par>
                              <p:par>
                                <p:cTn id="106" presetID="9" presetClass="exit" presetSubtype="0" fill="hold" grpId="1" nodeType="withEffect">
                                  <p:stCondLst>
                                    <p:cond delay="0"/>
                                  </p:stCondLst>
                                  <p:childTnLst>
                                    <p:animEffect transition="out" filter="dissolve">
                                      <p:cBhvr>
                                        <p:cTn id="107" dur="500"/>
                                        <p:tgtEl>
                                          <p:spTgt spid="33"/>
                                        </p:tgtEl>
                                      </p:cBhvr>
                                    </p:animEffect>
                                    <p:set>
                                      <p:cBhvr>
                                        <p:cTn id="108" dur="1" fill="hold">
                                          <p:stCondLst>
                                            <p:cond delay="499"/>
                                          </p:stCondLst>
                                        </p:cTn>
                                        <p:tgtEl>
                                          <p:spTgt spid="33"/>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9" presetClass="entr" presetSubtype="0" fill="hold" grpId="0" nodeType="clickEffect">
                                  <p:stCondLst>
                                    <p:cond delay="0"/>
                                  </p:stCondLst>
                                  <p:childTnLst>
                                    <p:set>
                                      <p:cBhvr>
                                        <p:cTn id="112" dur="1" fill="hold">
                                          <p:stCondLst>
                                            <p:cond delay="0"/>
                                          </p:stCondLst>
                                        </p:cTn>
                                        <p:tgtEl>
                                          <p:spTgt spid="20"/>
                                        </p:tgtEl>
                                        <p:attrNameLst>
                                          <p:attrName>style.visibility</p:attrName>
                                        </p:attrNameLst>
                                      </p:cBhvr>
                                      <p:to>
                                        <p:strVal val="visible"/>
                                      </p:to>
                                    </p:set>
                                    <p:animEffect transition="in" filter="dissolve">
                                      <p:cBhvr>
                                        <p:cTn id="113" dur="500"/>
                                        <p:tgtEl>
                                          <p:spTgt spid="20"/>
                                        </p:tgtEl>
                                      </p:cBhvr>
                                    </p:animEffect>
                                  </p:childTnLst>
                                </p:cTn>
                              </p:par>
                              <p:par>
                                <p:cTn id="114" presetID="9" presetClass="entr" presetSubtype="0" fill="hold" grpId="0" nodeType="withEffect">
                                  <p:stCondLst>
                                    <p:cond delay="0"/>
                                  </p:stCondLst>
                                  <p:childTnLst>
                                    <p:set>
                                      <p:cBhvr>
                                        <p:cTn id="115" dur="1" fill="hold">
                                          <p:stCondLst>
                                            <p:cond delay="0"/>
                                          </p:stCondLst>
                                        </p:cTn>
                                        <p:tgtEl>
                                          <p:spTgt spid="19"/>
                                        </p:tgtEl>
                                        <p:attrNameLst>
                                          <p:attrName>style.visibility</p:attrName>
                                        </p:attrNameLst>
                                      </p:cBhvr>
                                      <p:to>
                                        <p:strVal val="visible"/>
                                      </p:to>
                                    </p:set>
                                    <p:animEffect transition="in" filter="dissolve">
                                      <p:cBhvr>
                                        <p:cTn id="116" dur="500"/>
                                        <p:tgtEl>
                                          <p:spTgt spid="19"/>
                                        </p:tgtEl>
                                      </p:cBhvr>
                                    </p:animEffect>
                                  </p:childTnLst>
                                </p:cTn>
                              </p:par>
                            </p:childTnLst>
                          </p:cTn>
                        </p:par>
                        <p:par>
                          <p:cTn id="117" fill="hold">
                            <p:stCondLst>
                              <p:cond delay="500"/>
                            </p:stCondLst>
                            <p:childTnLst>
                              <p:par>
                                <p:cTn id="118" presetID="22" presetClass="entr" presetSubtype="8" fill="hold" grpId="0" nodeType="afterEffect">
                                  <p:stCondLst>
                                    <p:cond delay="0"/>
                                  </p:stCondLst>
                                  <p:childTnLst>
                                    <p:set>
                                      <p:cBhvr>
                                        <p:cTn id="119" dur="1" fill="hold">
                                          <p:stCondLst>
                                            <p:cond delay="0"/>
                                          </p:stCondLst>
                                        </p:cTn>
                                        <p:tgtEl>
                                          <p:spTgt spid="24"/>
                                        </p:tgtEl>
                                        <p:attrNameLst>
                                          <p:attrName>style.visibility</p:attrName>
                                        </p:attrNameLst>
                                      </p:cBhvr>
                                      <p:to>
                                        <p:strVal val="visible"/>
                                      </p:to>
                                    </p:set>
                                    <p:animEffect transition="in" filter="wipe(left)">
                                      <p:cBhvr>
                                        <p:cTn id="120" dur="500"/>
                                        <p:tgtEl>
                                          <p:spTgt spid="24"/>
                                        </p:tgtEl>
                                      </p:cBhvr>
                                    </p:animEffect>
                                  </p:childTnLst>
                                </p:cTn>
                              </p:par>
                            </p:childTnLst>
                          </p:cTn>
                        </p:par>
                      </p:childTnLst>
                    </p:cTn>
                  </p:par>
                  <p:par>
                    <p:cTn id="121" fill="hold">
                      <p:stCondLst>
                        <p:cond delay="indefinite"/>
                      </p:stCondLst>
                      <p:childTnLst>
                        <p:par>
                          <p:cTn id="122" fill="hold">
                            <p:stCondLst>
                              <p:cond delay="0"/>
                            </p:stCondLst>
                            <p:childTnLst>
                              <p:par>
                                <p:cTn id="123" presetID="9" presetClass="exit" presetSubtype="0" fill="hold" grpId="1" nodeType="clickEffect">
                                  <p:stCondLst>
                                    <p:cond delay="0"/>
                                  </p:stCondLst>
                                  <p:childTnLst>
                                    <p:animEffect transition="out" filter="dissolve">
                                      <p:cBhvr>
                                        <p:cTn id="124" dur="500"/>
                                        <p:tgtEl>
                                          <p:spTgt spid="24"/>
                                        </p:tgtEl>
                                      </p:cBhvr>
                                    </p:animEffect>
                                    <p:set>
                                      <p:cBhvr>
                                        <p:cTn id="125" dur="1" fill="hold">
                                          <p:stCondLst>
                                            <p:cond delay="499"/>
                                          </p:stCondLst>
                                        </p:cTn>
                                        <p:tgtEl>
                                          <p:spTgt spid="24"/>
                                        </p:tgtEl>
                                        <p:attrNameLst>
                                          <p:attrName>style.visibility</p:attrName>
                                        </p:attrNameLst>
                                      </p:cBhvr>
                                      <p:to>
                                        <p:strVal val="hidden"/>
                                      </p:to>
                                    </p:set>
                                  </p:childTnLst>
                                </p:cTn>
                              </p:par>
                            </p:childTnLst>
                          </p:cTn>
                        </p:par>
                        <p:par>
                          <p:cTn id="126" fill="hold">
                            <p:stCondLst>
                              <p:cond delay="500"/>
                            </p:stCondLst>
                            <p:childTnLst>
                              <p:par>
                                <p:cTn id="127" presetID="22" presetClass="entr" presetSubtype="4" fill="hold" grpId="0" nodeType="afterEffect">
                                  <p:stCondLst>
                                    <p:cond delay="0"/>
                                  </p:stCondLst>
                                  <p:childTnLst>
                                    <p:set>
                                      <p:cBhvr>
                                        <p:cTn id="128" dur="1" fill="hold">
                                          <p:stCondLst>
                                            <p:cond delay="0"/>
                                          </p:stCondLst>
                                        </p:cTn>
                                        <p:tgtEl>
                                          <p:spTgt spid="18"/>
                                        </p:tgtEl>
                                        <p:attrNameLst>
                                          <p:attrName>style.visibility</p:attrName>
                                        </p:attrNameLst>
                                      </p:cBhvr>
                                      <p:to>
                                        <p:strVal val="visible"/>
                                      </p:to>
                                    </p:set>
                                    <p:animEffect transition="in" filter="wipe(down)">
                                      <p:cBhvr>
                                        <p:cTn id="129" dur="500"/>
                                        <p:tgtEl>
                                          <p:spTgt spid="18"/>
                                        </p:tgtEl>
                                      </p:cBhvr>
                                    </p:animEffect>
                                  </p:childTnLst>
                                </p:cTn>
                              </p:par>
                            </p:childTnLst>
                          </p:cTn>
                        </p:par>
                        <p:par>
                          <p:cTn id="130" fill="hold">
                            <p:stCondLst>
                              <p:cond delay="1000"/>
                            </p:stCondLst>
                            <p:childTnLst>
                              <p:par>
                                <p:cTn id="131" presetID="22" presetClass="entr" presetSubtype="8" fill="hold" grpId="0" nodeType="afterEffect">
                                  <p:stCondLst>
                                    <p:cond delay="0"/>
                                  </p:stCondLst>
                                  <p:childTnLst>
                                    <p:set>
                                      <p:cBhvr>
                                        <p:cTn id="132" dur="1" fill="hold">
                                          <p:stCondLst>
                                            <p:cond delay="0"/>
                                          </p:stCondLst>
                                        </p:cTn>
                                        <p:tgtEl>
                                          <p:spTgt spid="25">
                                            <p:txEl>
                                              <p:pRg st="0" end="0"/>
                                            </p:txEl>
                                          </p:spTgt>
                                        </p:tgtEl>
                                        <p:attrNameLst>
                                          <p:attrName>style.visibility</p:attrName>
                                        </p:attrNameLst>
                                      </p:cBhvr>
                                      <p:to>
                                        <p:strVal val="visible"/>
                                      </p:to>
                                    </p:set>
                                    <p:animEffect transition="in" filter="wipe(left)">
                                      <p:cBhvr>
                                        <p:cTn id="133" dur="500"/>
                                        <p:tgtEl>
                                          <p:spTgt spid="25">
                                            <p:txEl>
                                              <p:pRg st="0" end="0"/>
                                            </p:txEl>
                                          </p:spTgt>
                                        </p:tgtEl>
                                      </p:cBhvr>
                                    </p:animEffect>
                                  </p:childTnLst>
                                </p:cTn>
                              </p:par>
                            </p:childTnLst>
                          </p:cTn>
                        </p:par>
                      </p:childTnLst>
                    </p:cTn>
                  </p:par>
                  <p:par>
                    <p:cTn id="134" fill="hold">
                      <p:stCondLst>
                        <p:cond delay="indefinite"/>
                      </p:stCondLst>
                      <p:childTnLst>
                        <p:par>
                          <p:cTn id="135" fill="hold">
                            <p:stCondLst>
                              <p:cond delay="0"/>
                            </p:stCondLst>
                            <p:childTnLst>
                              <p:par>
                                <p:cTn id="136" presetID="22" presetClass="entr" presetSubtype="8" fill="hold" grpId="0" nodeType="clickEffect">
                                  <p:stCondLst>
                                    <p:cond delay="0"/>
                                  </p:stCondLst>
                                  <p:childTnLst>
                                    <p:set>
                                      <p:cBhvr>
                                        <p:cTn id="137" dur="1" fill="hold">
                                          <p:stCondLst>
                                            <p:cond delay="0"/>
                                          </p:stCondLst>
                                        </p:cTn>
                                        <p:tgtEl>
                                          <p:spTgt spid="25">
                                            <p:txEl>
                                              <p:pRg st="2" end="2"/>
                                            </p:txEl>
                                          </p:spTgt>
                                        </p:tgtEl>
                                        <p:attrNameLst>
                                          <p:attrName>style.visibility</p:attrName>
                                        </p:attrNameLst>
                                      </p:cBhvr>
                                      <p:to>
                                        <p:strVal val="visible"/>
                                      </p:to>
                                    </p:set>
                                    <p:animEffect transition="in" filter="wipe(left)">
                                      <p:cBhvr>
                                        <p:cTn id="138" dur="500"/>
                                        <p:tgtEl>
                                          <p:spTgt spid="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8210" grpId="0"/>
      <p:bldP spid="22" grpId="0" build="p"/>
      <p:bldP spid="22" grpId="1" build="allAtOnce"/>
      <p:bldP spid="23" grpId="0"/>
      <p:bldP spid="23" grpId="1"/>
      <p:bldP spid="33" grpId="0"/>
      <p:bldP spid="33" grpId="1"/>
      <p:bldP spid="34" grpId="0" animBg="1"/>
      <p:bldP spid="35" grpId="0" animBg="1"/>
      <p:bldP spid="37" grpId="0" animBg="1"/>
      <p:bldP spid="38" grpId="0" animBg="1"/>
      <p:bldP spid="39" grpId="0" animBg="1"/>
      <p:bldP spid="40" grpId="0" animBg="1"/>
      <p:bldP spid="41" grpId="0" animBg="1"/>
      <p:bldP spid="8209" grpId="0" animBg="1"/>
      <p:bldP spid="18" grpId="0" animBg="1"/>
      <p:bldP spid="19" grpId="0" animBg="1"/>
      <p:bldP spid="20" grpId="0"/>
      <p:bldP spid="24" grpId="0"/>
      <p:bldP spid="24" grpId="1"/>
      <p:bldP spid="2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fire-tornado.jpg"/>
          <p:cNvPicPr>
            <a:picLocks noChangeAspect="1"/>
          </p:cNvPicPr>
          <p:nvPr/>
        </p:nvPicPr>
        <p:blipFill>
          <a:blip r:embed="rId3" cstate="print"/>
          <a:stretch>
            <a:fillRect/>
          </a:stretch>
        </p:blipFill>
        <p:spPr>
          <a:xfrm>
            <a:off x="454025" y="454025"/>
            <a:ext cx="8203372" cy="5992683"/>
          </a:xfrm>
          <a:prstGeom prst="rect">
            <a:avLst/>
          </a:prstGeom>
        </p:spPr>
      </p:pic>
      <p:sp>
        <p:nvSpPr>
          <p:cNvPr id="10" name="Rectangle 9"/>
          <p:cNvSpPr/>
          <p:nvPr/>
        </p:nvSpPr>
        <p:spPr>
          <a:xfrm>
            <a:off x="993084" y="3511807"/>
            <a:ext cx="2160248" cy="2677656"/>
          </a:xfrm>
          <a:prstGeom prst="rect">
            <a:avLst/>
          </a:prstGeom>
          <a:solidFill>
            <a:schemeClr val="bg1">
              <a:alpha val="67000"/>
            </a:schemeClr>
          </a:solidFill>
        </p:spPr>
        <p:txBody>
          <a:bodyPr wrap="square">
            <a:spAutoFit/>
          </a:bodyPr>
          <a:lstStyle/>
          <a:p>
            <a:r>
              <a:rPr lang="en-US" sz="2800" b="1" dirty="0" smtClean="0"/>
              <a:t>Ferment</a:t>
            </a:r>
            <a:r>
              <a:rPr lang="en-US" sz="2800" dirty="0" smtClean="0"/>
              <a:t>: A state of agitation, turbulent change or development</a:t>
            </a:r>
            <a:endParaRPr lang="en-US" sz="2800" dirty="0"/>
          </a:p>
        </p:txBody>
      </p:sp>
    </p:spTree>
    <p:extLst>
      <p:ext uri="{BB962C8B-B14F-4D97-AF65-F5344CB8AC3E}">
        <p14:creationId xmlns:p14="http://schemas.microsoft.com/office/powerpoint/2010/main" val="2994037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per-hero.jpg"/>
          <p:cNvPicPr>
            <a:picLocks noChangeAspect="1"/>
          </p:cNvPicPr>
          <p:nvPr/>
        </p:nvPicPr>
        <p:blipFill>
          <a:blip r:embed="rId2" cstate="print"/>
          <a:srcRect l="1253" r="1966" b="1739"/>
          <a:stretch>
            <a:fillRect/>
          </a:stretch>
        </p:blipFill>
        <p:spPr>
          <a:xfrm>
            <a:off x="2568274" y="1508763"/>
            <a:ext cx="3991555" cy="3818614"/>
          </a:xfrm>
          <a:prstGeom prst="rect">
            <a:avLst/>
          </a:prstGeom>
        </p:spPr>
      </p:pic>
      <p:sp>
        <p:nvSpPr>
          <p:cNvPr id="4" name="Rectangle 39"/>
          <p:cNvSpPr txBox="1">
            <a:spLocks noChangeArrowheads="1"/>
          </p:cNvSpPr>
          <p:nvPr/>
        </p:nvSpPr>
        <p:spPr>
          <a:xfrm>
            <a:off x="332608" y="196542"/>
            <a:ext cx="8215044" cy="755999"/>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600" dirty="0" smtClean="0">
                <a:latin typeface="+mj-lt"/>
                <a:ea typeface="+mj-ea"/>
                <a:cs typeface="+mj-cs"/>
              </a:rPr>
              <a:t>Heroes Don't End the Era of Ferment</a:t>
            </a:r>
            <a:endParaRPr kumimoji="0" lang="en-US" sz="36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quot;No&quot; Symbol 4"/>
          <p:cNvSpPr/>
          <p:nvPr/>
        </p:nvSpPr>
        <p:spPr>
          <a:xfrm>
            <a:off x="2761093" y="1664807"/>
            <a:ext cx="3617843" cy="3506526"/>
          </a:xfrm>
          <a:prstGeom prst="noSmoking">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ectangle 39"/>
          <p:cNvSpPr txBox="1">
            <a:spLocks noChangeArrowheads="1"/>
          </p:cNvSpPr>
          <p:nvPr/>
        </p:nvSpPr>
        <p:spPr>
          <a:xfrm>
            <a:off x="341894" y="5859198"/>
            <a:ext cx="5391249" cy="755999"/>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latin typeface="+mj-lt"/>
                <a:ea typeface="+mj-ea"/>
                <a:cs typeface="+mj-cs"/>
              </a:rPr>
              <a:t>Communities Do…</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pic>
        <p:nvPicPr>
          <p:cNvPr id="6" name="Picture 5" descr="marathon_fronts.jpg"/>
          <p:cNvPicPr>
            <a:picLocks noChangeAspect="1"/>
          </p:cNvPicPr>
          <p:nvPr/>
        </p:nvPicPr>
        <p:blipFill>
          <a:blip r:embed="rId3" cstate="print"/>
          <a:stretch>
            <a:fillRect/>
          </a:stretch>
        </p:blipFill>
        <p:spPr>
          <a:xfrm>
            <a:off x="1008699" y="1081041"/>
            <a:ext cx="7353340" cy="4906683"/>
          </a:xfrm>
          <a:prstGeom prst="rect">
            <a:avLst/>
          </a:prstGeom>
        </p:spPr>
      </p:pic>
    </p:spTree>
    <p:extLst>
      <p:ext uri="{BB962C8B-B14F-4D97-AF65-F5344CB8AC3E}">
        <p14:creationId xmlns:p14="http://schemas.microsoft.com/office/powerpoint/2010/main" val="2616940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Line 5"/>
          <p:cNvSpPr>
            <a:spLocks noChangeShapeType="1"/>
          </p:cNvSpPr>
          <p:nvPr/>
        </p:nvSpPr>
        <p:spPr bwMode="auto">
          <a:xfrm flipV="1">
            <a:off x="469900" y="6007100"/>
            <a:ext cx="8216900" cy="12700"/>
          </a:xfrm>
          <a:prstGeom prst="line">
            <a:avLst/>
          </a:prstGeom>
          <a:noFill/>
          <a:ln w="28575">
            <a:solidFill>
              <a:schemeClr val="tx1"/>
            </a:solidFill>
            <a:round/>
            <a:headEnd/>
            <a:tailEnd/>
          </a:ln>
          <a:effectLst/>
        </p:spPr>
        <p:txBody>
          <a:bodyPr/>
          <a:lstStyle/>
          <a:p>
            <a:endParaRPr lang="en-US" dirty="0"/>
          </a:p>
        </p:txBody>
      </p:sp>
      <p:sp>
        <p:nvSpPr>
          <p:cNvPr id="8198" name="Text Box 6"/>
          <p:cNvSpPr txBox="1">
            <a:spLocks noChangeArrowheads="1"/>
          </p:cNvSpPr>
          <p:nvPr/>
        </p:nvSpPr>
        <p:spPr bwMode="auto">
          <a:xfrm>
            <a:off x="4067175" y="6029325"/>
            <a:ext cx="838691" cy="461665"/>
          </a:xfrm>
          <a:prstGeom prst="rect">
            <a:avLst/>
          </a:prstGeom>
          <a:noFill/>
          <a:ln w="9525">
            <a:noFill/>
            <a:miter lim="800000"/>
            <a:headEnd/>
            <a:tailEnd/>
          </a:ln>
          <a:effectLst/>
        </p:spPr>
        <p:txBody>
          <a:bodyPr wrap="none">
            <a:spAutoFit/>
          </a:bodyPr>
          <a:lstStyle/>
          <a:p>
            <a:r>
              <a:rPr lang="en-US" sz="2400" dirty="0"/>
              <a:t>TIME</a:t>
            </a:r>
          </a:p>
        </p:txBody>
      </p:sp>
      <p:sp>
        <p:nvSpPr>
          <p:cNvPr id="8231" name="Rectangle 39"/>
          <p:cNvSpPr>
            <a:spLocks noGrp="1" noChangeArrowheads="1"/>
          </p:cNvSpPr>
          <p:nvPr>
            <p:ph type="title" idx="4294967295"/>
          </p:nvPr>
        </p:nvSpPr>
        <p:spPr>
          <a:xfrm>
            <a:off x="314126" y="220395"/>
            <a:ext cx="6349139" cy="755999"/>
          </a:xfrm>
        </p:spPr>
        <p:txBody>
          <a:bodyPr>
            <a:normAutofit/>
          </a:bodyPr>
          <a:lstStyle/>
          <a:p>
            <a:pPr algn="l"/>
            <a:r>
              <a:rPr lang="en-US" sz="3600" dirty="0" smtClean="0"/>
              <a:t>Ferment in the Adoption </a:t>
            </a:r>
            <a:r>
              <a:rPr lang="en-US" sz="3600" dirty="0"/>
              <a:t>Cycle</a:t>
            </a:r>
          </a:p>
        </p:txBody>
      </p:sp>
      <p:sp>
        <p:nvSpPr>
          <p:cNvPr id="34" name="Freeform 14"/>
          <p:cNvSpPr>
            <a:spLocks/>
          </p:cNvSpPr>
          <p:nvPr/>
        </p:nvSpPr>
        <p:spPr bwMode="auto">
          <a:xfrm>
            <a:off x="752525" y="5073655"/>
            <a:ext cx="2544051" cy="911225"/>
          </a:xfrm>
          <a:custGeom>
            <a:avLst/>
            <a:gdLst/>
            <a:ahLst/>
            <a:cxnLst>
              <a:cxn ang="0">
                <a:pos x="0" y="574"/>
              </a:cxn>
              <a:cxn ang="0">
                <a:pos x="404" y="452"/>
              </a:cxn>
              <a:cxn ang="0">
                <a:pos x="664" y="328"/>
              </a:cxn>
              <a:cxn ang="0">
                <a:pos x="844" y="172"/>
              </a:cxn>
              <a:cxn ang="0">
                <a:pos x="952" y="0"/>
              </a:cxn>
            </a:cxnLst>
            <a:rect l="0" t="0" r="r" b="b"/>
            <a:pathLst>
              <a:path w="952" h="574">
                <a:moveTo>
                  <a:pt x="0" y="574"/>
                </a:moveTo>
                <a:cubicBezTo>
                  <a:pt x="146" y="533"/>
                  <a:pt x="293" y="493"/>
                  <a:pt x="404" y="452"/>
                </a:cubicBezTo>
                <a:cubicBezTo>
                  <a:pt x="515" y="411"/>
                  <a:pt x="591" y="375"/>
                  <a:pt x="664" y="328"/>
                </a:cubicBezTo>
                <a:cubicBezTo>
                  <a:pt x="737" y="281"/>
                  <a:pt x="796" y="227"/>
                  <a:pt x="844" y="172"/>
                </a:cubicBezTo>
                <a:cubicBezTo>
                  <a:pt x="892" y="117"/>
                  <a:pt x="922" y="58"/>
                  <a:pt x="952" y="0"/>
                </a:cubicBezTo>
              </a:path>
            </a:pathLst>
          </a:custGeom>
          <a:noFill/>
          <a:ln w="19050" cmpd="sng">
            <a:solidFill>
              <a:schemeClr val="tx1"/>
            </a:solidFill>
            <a:round/>
            <a:headEnd/>
            <a:tailEnd/>
          </a:ln>
          <a:effectLst/>
        </p:spPr>
        <p:txBody>
          <a:bodyPr/>
          <a:lstStyle/>
          <a:p>
            <a:endParaRPr lang="en-US" dirty="0"/>
          </a:p>
        </p:txBody>
      </p:sp>
      <p:sp>
        <p:nvSpPr>
          <p:cNvPr id="35" name="Freeform 15"/>
          <p:cNvSpPr>
            <a:spLocks/>
          </p:cNvSpPr>
          <p:nvPr/>
        </p:nvSpPr>
        <p:spPr bwMode="auto">
          <a:xfrm>
            <a:off x="663625" y="4857755"/>
            <a:ext cx="2544051" cy="911225"/>
          </a:xfrm>
          <a:custGeom>
            <a:avLst/>
            <a:gdLst/>
            <a:ahLst/>
            <a:cxnLst>
              <a:cxn ang="0">
                <a:pos x="0" y="574"/>
              </a:cxn>
              <a:cxn ang="0">
                <a:pos x="404" y="452"/>
              </a:cxn>
              <a:cxn ang="0">
                <a:pos x="664" y="328"/>
              </a:cxn>
              <a:cxn ang="0">
                <a:pos x="844" y="172"/>
              </a:cxn>
              <a:cxn ang="0">
                <a:pos x="952" y="0"/>
              </a:cxn>
            </a:cxnLst>
            <a:rect l="0" t="0" r="r" b="b"/>
            <a:pathLst>
              <a:path w="952" h="574">
                <a:moveTo>
                  <a:pt x="0" y="574"/>
                </a:moveTo>
                <a:cubicBezTo>
                  <a:pt x="146" y="533"/>
                  <a:pt x="293" y="493"/>
                  <a:pt x="404" y="452"/>
                </a:cubicBezTo>
                <a:cubicBezTo>
                  <a:pt x="515" y="411"/>
                  <a:pt x="591" y="375"/>
                  <a:pt x="664" y="328"/>
                </a:cubicBezTo>
                <a:cubicBezTo>
                  <a:pt x="737" y="281"/>
                  <a:pt x="796" y="227"/>
                  <a:pt x="844" y="172"/>
                </a:cubicBezTo>
                <a:cubicBezTo>
                  <a:pt x="892" y="117"/>
                  <a:pt x="922" y="58"/>
                  <a:pt x="952" y="0"/>
                </a:cubicBezTo>
              </a:path>
            </a:pathLst>
          </a:custGeom>
          <a:noFill/>
          <a:ln w="19050" cmpd="sng">
            <a:solidFill>
              <a:schemeClr val="tx1"/>
            </a:solidFill>
            <a:round/>
            <a:headEnd/>
            <a:tailEnd/>
          </a:ln>
          <a:effectLst/>
        </p:spPr>
        <p:txBody>
          <a:bodyPr/>
          <a:lstStyle/>
          <a:p>
            <a:endParaRPr lang="en-US" dirty="0"/>
          </a:p>
        </p:txBody>
      </p:sp>
      <p:sp>
        <p:nvSpPr>
          <p:cNvPr id="37" name="Freeform 17"/>
          <p:cNvSpPr>
            <a:spLocks/>
          </p:cNvSpPr>
          <p:nvPr/>
        </p:nvSpPr>
        <p:spPr bwMode="auto">
          <a:xfrm>
            <a:off x="714425" y="4921255"/>
            <a:ext cx="2544051" cy="911225"/>
          </a:xfrm>
          <a:custGeom>
            <a:avLst/>
            <a:gdLst/>
            <a:ahLst/>
            <a:cxnLst>
              <a:cxn ang="0">
                <a:pos x="0" y="574"/>
              </a:cxn>
              <a:cxn ang="0">
                <a:pos x="404" y="452"/>
              </a:cxn>
              <a:cxn ang="0">
                <a:pos x="664" y="328"/>
              </a:cxn>
              <a:cxn ang="0">
                <a:pos x="844" y="172"/>
              </a:cxn>
              <a:cxn ang="0">
                <a:pos x="952" y="0"/>
              </a:cxn>
            </a:cxnLst>
            <a:rect l="0" t="0" r="r" b="b"/>
            <a:pathLst>
              <a:path w="952" h="574">
                <a:moveTo>
                  <a:pt x="0" y="574"/>
                </a:moveTo>
                <a:cubicBezTo>
                  <a:pt x="146" y="533"/>
                  <a:pt x="293" y="493"/>
                  <a:pt x="404" y="452"/>
                </a:cubicBezTo>
                <a:cubicBezTo>
                  <a:pt x="515" y="411"/>
                  <a:pt x="591" y="375"/>
                  <a:pt x="664" y="328"/>
                </a:cubicBezTo>
                <a:cubicBezTo>
                  <a:pt x="737" y="281"/>
                  <a:pt x="796" y="227"/>
                  <a:pt x="844" y="172"/>
                </a:cubicBezTo>
                <a:cubicBezTo>
                  <a:pt x="892" y="117"/>
                  <a:pt x="922" y="58"/>
                  <a:pt x="952" y="0"/>
                </a:cubicBezTo>
              </a:path>
            </a:pathLst>
          </a:custGeom>
          <a:noFill/>
          <a:ln w="19050" cmpd="sng">
            <a:solidFill>
              <a:schemeClr val="tx1"/>
            </a:solidFill>
            <a:round/>
            <a:headEnd/>
            <a:tailEnd/>
          </a:ln>
          <a:effectLst/>
        </p:spPr>
        <p:txBody>
          <a:bodyPr/>
          <a:lstStyle/>
          <a:p>
            <a:endParaRPr lang="en-US" dirty="0"/>
          </a:p>
        </p:txBody>
      </p:sp>
      <p:sp>
        <p:nvSpPr>
          <p:cNvPr id="38" name="Freeform 18"/>
          <p:cNvSpPr>
            <a:spLocks/>
          </p:cNvSpPr>
          <p:nvPr/>
        </p:nvSpPr>
        <p:spPr bwMode="auto">
          <a:xfrm>
            <a:off x="816025" y="5048255"/>
            <a:ext cx="2544051" cy="911225"/>
          </a:xfrm>
          <a:custGeom>
            <a:avLst/>
            <a:gdLst/>
            <a:ahLst/>
            <a:cxnLst>
              <a:cxn ang="0">
                <a:pos x="0" y="574"/>
              </a:cxn>
              <a:cxn ang="0">
                <a:pos x="404" y="452"/>
              </a:cxn>
              <a:cxn ang="0">
                <a:pos x="664" y="328"/>
              </a:cxn>
              <a:cxn ang="0">
                <a:pos x="844" y="172"/>
              </a:cxn>
              <a:cxn ang="0">
                <a:pos x="952" y="0"/>
              </a:cxn>
            </a:cxnLst>
            <a:rect l="0" t="0" r="r" b="b"/>
            <a:pathLst>
              <a:path w="952" h="574">
                <a:moveTo>
                  <a:pt x="0" y="574"/>
                </a:moveTo>
                <a:cubicBezTo>
                  <a:pt x="146" y="533"/>
                  <a:pt x="293" y="493"/>
                  <a:pt x="404" y="452"/>
                </a:cubicBezTo>
                <a:cubicBezTo>
                  <a:pt x="515" y="411"/>
                  <a:pt x="591" y="375"/>
                  <a:pt x="664" y="328"/>
                </a:cubicBezTo>
                <a:cubicBezTo>
                  <a:pt x="737" y="281"/>
                  <a:pt x="796" y="227"/>
                  <a:pt x="844" y="172"/>
                </a:cubicBezTo>
                <a:cubicBezTo>
                  <a:pt x="892" y="117"/>
                  <a:pt x="922" y="58"/>
                  <a:pt x="952" y="0"/>
                </a:cubicBezTo>
              </a:path>
            </a:pathLst>
          </a:custGeom>
          <a:noFill/>
          <a:ln w="19050" cmpd="sng">
            <a:solidFill>
              <a:schemeClr val="tx1"/>
            </a:solidFill>
            <a:round/>
            <a:headEnd/>
            <a:tailEnd/>
          </a:ln>
          <a:effectLst/>
        </p:spPr>
        <p:txBody>
          <a:bodyPr/>
          <a:lstStyle/>
          <a:p>
            <a:endParaRPr lang="en-US" dirty="0"/>
          </a:p>
        </p:txBody>
      </p:sp>
      <p:sp>
        <p:nvSpPr>
          <p:cNvPr id="39" name="Freeform 19"/>
          <p:cNvSpPr>
            <a:spLocks/>
          </p:cNvSpPr>
          <p:nvPr/>
        </p:nvSpPr>
        <p:spPr bwMode="auto">
          <a:xfrm>
            <a:off x="752525" y="4870455"/>
            <a:ext cx="2544051" cy="911225"/>
          </a:xfrm>
          <a:custGeom>
            <a:avLst/>
            <a:gdLst/>
            <a:ahLst/>
            <a:cxnLst>
              <a:cxn ang="0">
                <a:pos x="0" y="574"/>
              </a:cxn>
              <a:cxn ang="0">
                <a:pos x="404" y="452"/>
              </a:cxn>
              <a:cxn ang="0">
                <a:pos x="664" y="328"/>
              </a:cxn>
              <a:cxn ang="0">
                <a:pos x="844" y="172"/>
              </a:cxn>
              <a:cxn ang="0">
                <a:pos x="952" y="0"/>
              </a:cxn>
            </a:cxnLst>
            <a:rect l="0" t="0" r="r" b="b"/>
            <a:pathLst>
              <a:path w="952" h="574">
                <a:moveTo>
                  <a:pt x="0" y="574"/>
                </a:moveTo>
                <a:cubicBezTo>
                  <a:pt x="146" y="533"/>
                  <a:pt x="293" y="493"/>
                  <a:pt x="404" y="452"/>
                </a:cubicBezTo>
                <a:cubicBezTo>
                  <a:pt x="515" y="411"/>
                  <a:pt x="591" y="375"/>
                  <a:pt x="664" y="328"/>
                </a:cubicBezTo>
                <a:cubicBezTo>
                  <a:pt x="737" y="281"/>
                  <a:pt x="796" y="227"/>
                  <a:pt x="844" y="172"/>
                </a:cubicBezTo>
                <a:cubicBezTo>
                  <a:pt x="892" y="117"/>
                  <a:pt x="922" y="58"/>
                  <a:pt x="952" y="0"/>
                </a:cubicBezTo>
              </a:path>
            </a:pathLst>
          </a:custGeom>
          <a:noFill/>
          <a:ln w="19050" cmpd="sng">
            <a:solidFill>
              <a:schemeClr val="tx1"/>
            </a:solidFill>
            <a:round/>
            <a:headEnd/>
            <a:tailEnd/>
          </a:ln>
          <a:effectLst/>
        </p:spPr>
        <p:txBody>
          <a:bodyPr/>
          <a:lstStyle/>
          <a:p>
            <a:endParaRPr lang="en-US" dirty="0"/>
          </a:p>
        </p:txBody>
      </p:sp>
      <p:sp>
        <p:nvSpPr>
          <p:cNvPr id="40" name="Freeform 20"/>
          <p:cNvSpPr>
            <a:spLocks/>
          </p:cNvSpPr>
          <p:nvPr/>
        </p:nvSpPr>
        <p:spPr bwMode="auto">
          <a:xfrm>
            <a:off x="816025" y="4819655"/>
            <a:ext cx="2544051" cy="911225"/>
          </a:xfrm>
          <a:custGeom>
            <a:avLst/>
            <a:gdLst/>
            <a:ahLst/>
            <a:cxnLst>
              <a:cxn ang="0">
                <a:pos x="0" y="574"/>
              </a:cxn>
              <a:cxn ang="0">
                <a:pos x="404" y="452"/>
              </a:cxn>
              <a:cxn ang="0">
                <a:pos x="664" y="328"/>
              </a:cxn>
              <a:cxn ang="0">
                <a:pos x="844" y="172"/>
              </a:cxn>
              <a:cxn ang="0">
                <a:pos x="952" y="0"/>
              </a:cxn>
            </a:cxnLst>
            <a:rect l="0" t="0" r="r" b="b"/>
            <a:pathLst>
              <a:path w="952" h="574">
                <a:moveTo>
                  <a:pt x="0" y="574"/>
                </a:moveTo>
                <a:cubicBezTo>
                  <a:pt x="146" y="533"/>
                  <a:pt x="293" y="493"/>
                  <a:pt x="404" y="452"/>
                </a:cubicBezTo>
                <a:cubicBezTo>
                  <a:pt x="515" y="411"/>
                  <a:pt x="591" y="375"/>
                  <a:pt x="664" y="328"/>
                </a:cubicBezTo>
                <a:cubicBezTo>
                  <a:pt x="737" y="281"/>
                  <a:pt x="796" y="227"/>
                  <a:pt x="844" y="172"/>
                </a:cubicBezTo>
                <a:cubicBezTo>
                  <a:pt x="892" y="117"/>
                  <a:pt x="922" y="58"/>
                  <a:pt x="952" y="0"/>
                </a:cubicBezTo>
              </a:path>
            </a:pathLst>
          </a:custGeom>
          <a:noFill/>
          <a:ln w="19050" cmpd="sng">
            <a:solidFill>
              <a:schemeClr val="tx1"/>
            </a:solidFill>
            <a:round/>
            <a:headEnd/>
            <a:tailEnd/>
          </a:ln>
          <a:effectLst/>
        </p:spPr>
        <p:txBody>
          <a:bodyPr/>
          <a:lstStyle/>
          <a:p>
            <a:endParaRPr lang="en-US" dirty="0"/>
          </a:p>
        </p:txBody>
      </p:sp>
      <p:sp>
        <p:nvSpPr>
          <p:cNvPr id="41" name="Freeform 21"/>
          <p:cNvSpPr>
            <a:spLocks/>
          </p:cNvSpPr>
          <p:nvPr/>
        </p:nvSpPr>
        <p:spPr bwMode="auto">
          <a:xfrm>
            <a:off x="968425" y="5010155"/>
            <a:ext cx="2544051" cy="911225"/>
          </a:xfrm>
          <a:custGeom>
            <a:avLst/>
            <a:gdLst/>
            <a:ahLst/>
            <a:cxnLst>
              <a:cxn ang="0">
                <a:pos x="0" y="574"/>
              </a:cxn>
              <a:cxn ang="0">
                <a:pos x="404" y="452"/>
              </a:cxn>
              <a:cxn ang="0">
                <a:pos x="664" y="328"/>
              </a:cxn>
              <a:cxn ang="0">
                <a:pos x="844" y="172"/>
              </a:cxn>
              <a:cxn ang="0">
                <a:pos x="952" y="0"/>
              </a:cxn>
            </a:cxnLst>
            <a:rect l="0" t="0" r="r" b="b"/>
            <a:pathLst>
              <a:path w="952" h="574">
                <a:moveTo>
                  <a:pt x="0" y="574"/>
                </a:moveTo>
                <a:cubicBezTo>
                  <a:pt x="146" y="533"/>
                  <a:pt x="293" y="493"/>
                  <a:pt x="404" y="452"/>
                </a:cubicBezTo>
                <a:cubicBezTo>
                  <a:pt x="515" y="411"/>
                  <a:pt x="591" y="375"/>
                  <a:pt x="664" y="328"/>
                </a:cubicBezTo>
                <a:cubicBezTo>
                  <a:pt x="737" y="281"/>
                  <a:pt x="796" y="227"/>
                  <a:pt x="844" y="172"/>
                </a:cubicBezTo>
                <a:cubicBezTo>
                  <a:pt x="892" y="117"/>
                  <a:pt x="922" y="58"/>
                  <a:pt x="952" y="0"/>
                </a:cubicBezTo>
              </a:path>
            </a:pathLst>
          </a:custGeom>
          <a:noFill/>
          <a:ln w="19050" cmpd="sng">
            <a:solidFill>
              <a:schemeClr val="tx1"/>
            </a:solidFill>
            <a:round/>
            <a:headEnd/>
            <a:tailEnd/>
          </a:ln>
          <a:effectLst/>
        </p:spPr>
        <p:txBody>
          <a:bodyPr/>
          <a:lstStyle/>
          <a:p>
            <a:endParaRPr lang="en-US" dirty="0"/>
          </a:p>
        </p:txBody>
      </p:sp>
      <p:sp>
        <p:nvSpPr>
          <p:cNvPr id="8209" name="Line 17"/>
          <p:cNvSpPr>
            <a:spLocks noChangeShapeType="1"/>
          </p:cNvSpPr>
          <p:nvPr/>
        </p:nvSpPr>
        <p:spPr bwMode="auto">
          <a:xfrm>
            <a:off x="647700" y="1638300"/>
            <a:ext cx="0" cy="4254500"/>
          </a:xfrm>
          <a:prstGeom prst="line">
            <a:avLst/>
          </a:prstGeom>
          <a:noFill/>
          <a:ln w="57150">
            <a:solidFill>
              <a:srgbClr val="FF0000"/>
            </a:solidFill>
            <a:round/>
            <a:headEnd/>
            <a:tailEnd type="triangle" w="lg" len="lg"/>
          </a:ln>
          <a:effectLst/>
        </p:spPr>
        <p:txBody>
          <a:bodyPr/>
          <a:lstStyle/>
          <a:p>
            <a:endParaRPr lang="en-US" dirty="0"/>
          </a:p>
        </p:txBody>
      </p:sp>
      <p:sp>
        <p:nvSpPr>
          <p:cNvPr id="18" name="Freeform 4"/>
          <p:cNvSpPr>
            <a:spLocks/>
          </p:cNvSpPr>
          <p:nvPr/>
        </p:nvSpPr>
        <p:spPr bwMode="auto">
          <a:xfrm>
            <a:off x="636587" y="1219200"/>
            <a:ext cx="7728185" cy="4497788"/>
          </a:xfrm>
          <a:custGeom>
            <a:avLst/>
            <a:gdLst/>
            <a:ahLst/>
            <a:cxnLst>
              <a:cxn ang="0">
                <a:pos x="540" y="0"/>
              </a:cxn>
              <a:cxn ang="0">
                <a:pos x="340" y="92"/>
              </a:cxn>
              <a:cxn ang="0">
                <a:pos x="212" y="500"/>
              </a:cxn>
              <a:cxn ang="0">
                <a:pos x="0" y="604"/>
              </a:cxn>
            </a:cxnLst>
            <a:rect l="0" t="0" r="r" b="b"/>
            <a:pathLst>
              <a:path w="540" h="604">
                <a:moveTo>
                  <a:pt x="540" y="0"/>
                </a:moveTo>
                <a:cubicBezTo>
                  <a:pt x="467" y="4"/>
                  <a:pt x="395" y="9"/>
                  <a:pt x="340" y="92"/>
                </a:cubicBezTo>
                <a:cubicBezTo>
                  <a:pt x="285" y="175"/>
                  <a:pt x="269" y="415"/>
                  <a:pt x="212" y="500"/>
                </a:cubicBezTo>
                <a:cubicBezTo>
                  <a:pt x="155" y="585"/>
                  <a:pt x="35" y="587"/>
                  <a:pt x="0" y="604"/>
                </a:cubicBezTo>
              </a:path>
            </a:pathLst>
          </a:custGeom>
          <a:noFill/>
          <a:ln w="19050" cmpd="sng">
            <a:solidFill>
              <a:schemeClr val="tx1"/>
            </a:solidFill>
            <a:round/>
            <a:headEnd/>
            <a:tailEnd/>
          </a:ln>
          <a:effectLst/>
        </p:spPr>
        <p:txBody>
          <a:bodyPr/>
          <a:lstStyle/>
          <a:p>
            <a:endParaRPr lang="en-US" dirty="0"/>
          </a:p>
        </p:txBody>
      </p:sp>
      <p:sp>
        <p:nvSpPr>
          <p:cNvPr id="19" name="Line 22"/>
          <p:cNvSpPr>
            <a:spLocks noChangeShapeType="1"/>
          </p:cNvSpPr>
          <p:nvPr/>
        </p:nvSpPr>
        <p:spPr bwMode="auto">
          <a:xfrm>
            <a:off x="3544989" y="1638300"/>
            <a:ext cx="0" cy="4254500"/>
          </a:xfrm>
          <a:prstGeom prst="line">
            <a:avLst/>
          </a:prstGeom>
          <a:noFill/>
          <a:ln w="57150">
            <a:solidFill>
              <a:srgbClr val="FF0000"/>
            </a:solidFill>
            <a:round/>
            <a:headEnd/>
            <a:tailEnd type="triangle" w="lg" len="lg"/>
          </a:ln>
          <a:effectLst/>
        </p:spPr>
        <p:txBody>
          <a:bodyPr/>
          <a:lstStyle/>
          <a:p>
            <a:endParaRPr lang="en-US" dirty="0"/>
          </a:p>
        </p:txBody>
      </p:sp>
      <p:sp>
        <p:nvSpPr>
          <p:cNvPr id="20" name="Text Box 23"/>
          <p:cNvSpPr txBox="1">
            <a:spLocks noChangeArrowheads="1"/>
          </p:cNvSpPr>
          <p:nvPr/>
        </p:nvSpPr>
        <p:spPr bwMode="auto">
          <a:xfrm>
            <a:off x="3544989" y="1345565"/>
            <a:ext cx="1330814" cy="461665"/>
          </a:xfrm>
          <a:prstGeom prst="rect">
            <a:avLst/>
          </a:prstGeom>
          <a:noFill/>
          <a:ln w="9525">
            <a:noFill/>
            <a:miter lim="800000"/>
            <a:headEnd/>
            <a:tailEnd/>
          </a:ln>
          <a:effectLst/>
        </p:spPr>
        <p:txBody>
          <a:bodyPr wrap="none">
            <a:spAutoFit/>
          </a:bodyPr>
          <a:lstStyle/>
          <a:p>
            <a:r>
              <a:rPr lang="en-US" sz="2400" dirty="0"/>
              <a:t>Selection</a:t>
            </a:r>
          </a:p>
        </p:txBody>
      </p:sp>
      <p:sp>
        <p:nvSpPr>
          <p:cNvPr id="25" name="Text Box 19"/>
          <p:cNvSpPr txBox="1">
            <a:spLocks noChangeArrowheads="1"/>
          </p:cNvSpPr>
          <p:nvPr/>
        </p:nvSpPr>
        <p:spPr bwMode="auto">
          <a:xfrm>
            <a:off x="5467510" y="1853944"/>
            <a:ext cx="3230281" cy="3046988"/>
          </a:xfrm>
          <a:prstGeom prst="rect">
            <a:avLst/>
          </a:prstGeom>
          <a:noFill/>
          <a:ln w="9525">
            <a:noFill/>
            <a:miter lim="800000"/>
            <a:headEnd/>
            <a:tailEnd/>
          </a:ln>
          <a:effectLst/>
        </p:spPr>
        <p:txBody>
          <a:bodyPr wrap="square">
            <a:spAutoFit/>
          </a:bodyPr>
          <a:lstStyle/>
          <a:p>
            <a:r>
              <a:rPr lang="en-US" sz="2400" dirty="0" smtClean="0">
                <a:latin typeface="Calibri" charset="0"/>
              </a:rPr>
              <a:t>The rate of progress increases because community energy is focused.</a:t>
            </a:r>
          </a:p>
          <a:p>
            <a:endParaRPr lang="en-US" sz="2400" dirty="0" smtClean="0">
              <a:latin typeface="Calibri" charset="0"/>
            </a:endParaRPr>
          </a:p>
          <a:p>
            <a:r>
              <a:rPr lang="en-US" sz="2400" dirty="0" smtClean="0">
                <a:latin typeface="Calibri" charset="0"/>
              </a:rPr>
              <a:t>Developments are supportive and cumulative</a:t>
            </a:r>
            <a:endParaRPr lang="en-US" sz="2400" dirty="0">
              <a:latin typeface="Calibri" charset="0"/>
            </a:endParaRPr>
          </a:p>
        </p:txBody>
      </p:sp>
    </p:spTree>
    <p:extLst>
      <p:ext uri="{BB962C8B-B14F-4D97-AF65-F5344CB8AC3E}">
        <p14:creationId xmlns:p14="http://schemas.microsoft.com/office/powerpoint/2010/main" val="4126254709"/>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Grp="1" noChangeArrowheads="1"/>
          </p:cNvSpPr>
          <p:nvPr>
            <p:ph type="title"/>
          </p:nvPr>
        </p:nvSpPr>
        <p:spPr>
          <a:xfrm>
            <a:off x="312815" y="214478"/>
            <a:ext cx="8185971" cy="711951"/>
          </a:xfrm>
        </p:spPr>
        <p:txBody>
          <a:bodyPr/>
          <a:lstStyle/>
          <a:p>
            <a:pPr algn="l"/>
            <a:r>
              <a:rPr lang="en-US" sz="3600" dirty="0">
                <a:latin typeface="+mn-lt"/>
              </a:rPr>
              <a:t>Leadership Model: Positive Deviance</a:t>
            </a:r>
          </a:p>
        </p:txBody>
      </p:sp>
      <p:pic>
        <p:nvPicPr>
          <p:cNvPr id="63493" name="Picture 5" descr="PosDev1_ra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19200"/>
            <a:ext cx="25908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63494" name="Picture 6" descr="PosDev3_ras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1219200"/>
            <a:ext cx="2590800" cy="2062163"/>
          </a:xfrm>
          <a:prstGeom prst="rect">
            <a:avLst/>
          </a:prstGeom>
          <a:noFill/>
          <a:extLst>
            <a:ext uri="{909E8E84-426E-40DD-AFC4-6F175D3DCCD1}">
              <a14:hiddenFill xmlns:a14="http://schemas.microsoft.com/office/drawing/2010/main">
                <a:solidFill>
                  <a:srgbClr val="FFFFFF"/>
                </a:solidFill>
              </a14:hiddenFill>
            </a:ext>
          </a:extLst>
        </p:spPr>
      </p:pic>
      <p:sp>
        <p:nvSpPr>
          <p:cNvPr id="63495" name="Rectangle 7"/>
          <p:cNvSpPr>
            <a:spLocks noChangeArrowheads="1"/>
          </p:cNvSpPr>
          <p:nvPr/>
        </p:nvSpPr>
        <p:spPr bwMode="auto">
          <a:xfrm>
            <a:off x="368300" y="3479800"/>
            <a:ext cx="845820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2000" dirty="0">
                <a:cs typeface="Times New Roman" charset="0"/>
              </a:rPr>
              <a:t>Positive deviance says that if you want to create change, you must scale it down to the lowest level of granularity and look for people within the social system who are already manifesting the desired future state. Take only the arrows that are already pointing toward the way you want to go, and ignore the others. Identify and differentiate those people who are headed in the right direction. Give them visibility and resources. Bring them together. Aggregate them. </a:t>
            </a:r>
            <a:r>
              <a:rPr lang="en-US" sz="2000" i="1" dirty="0">
                <a:cs typeface="Times New Roman" charset="0"/>
              </a:rPr>
              <a:t>Barbara Waugh</a:t>
            </a:r>
            <a:r>
              <a:rPr lang="en-US" sz="1900" dirty="0"/>
              <a:t> </a:t>
            </a:r>
            <a:endParaRPr lang="en-US" sz="4000" dirty="0"/>
          </a:p>
        </p:txBody>
      </p:sp>
      <p:grpSp>
        <p:nvGrpSpPr>
          <p:cNvPr id="2" name="Group 1"/>
          <p:cNvGrpSpPr/>
          <p:nvPr/>
        </p:nvGrpSpPr>
        <p:grpSpPr>
          <a:xfrm>
            <a:off x="6400800" y="1371600"/>
            <a:ext cx="2209800" cy="1752600"/>
            <a:chOff x="6400800" y="1371600"/>
            <a:chExt cx="2209800" cy="1752600"/>
          </a:xfrm>
        </p:grpSpPr>
        <p:sp>
          <p:nvSpPr>
            <p:cNvPr id="63496" name="AutoShape 8"/>
            <p:cNvSpPr>
              <a:spLocks noChangeArrowheads="1"/>
            </p:cNvSpPr>
            <p:nvPr/>
          </p:nvSpPr>
          <p:spPr bwMode="auto">
            <a:xfrm flipH="1">
              <a:off x="6400800" y="1371600"/>
              <a:ext cx="2209800" cy="1752600"/>
            </a:xfrm>
            <a:prstGeom prst="leftArrow">
              <a:avLst>
                <a:gd name="adj1" fmla="val 50000"/>
                <a:gd name="adj2" fmla="val 31522"/>
              </a:avLst>
            </a:prstGeom>
            <a:solidFill>
              <a:schemeClr val="bg1"/>
            </a:solidFill>
            <a:ln w="76200">
              <a:solidFill>
                <a:srgbClr val="FF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3497" name="AutoShape 9"/>
            <p:cNvSpPr>
              <a:spLocks noChangeArrowheads="1"/>
            </p:cNvSpPr>
            <p:nvPr/>
          </p:nvSpPr>
          <p:spPr bwMode="auto">
            <a:xfrm rot="1206374">
              <a:off x="6477000" y="1905000"/>
              <a:ext cx="304800" cy="228600"/>
            </a:xfrm>
            <a:prstGeom prst="rightArrow">
              <a:avLst>
                <a:gd name="adj1" fmla="val 50000"/>
                <a:gd name="adj2" fmla="val 57636"/>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3498" name="AutoShape 10"/>
            <p:cNvSpPr>
              <a:spLocks noChangeArrowheads="1"/>
            </p:cNvSpPr>
            <p:nvPr/>
          </p:nvSpPr>
          <p:spPr bwMode="auto">
            <a:xfrm rot="-2054640">
              <a:off x="6553200" y="2286000"/>
              <a:ext cx="304800" cy="228600"/>
            </a:xfrm>
            <a:prstGeom prst="rightArrow">
              <a:avLst>
                <a:gd name="adj1" fmla="val 50000"/>
                <a:gd name="adj2" fmla="val 57636"/>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3499" name="AutoShape 11"/>
            <p:cNvSpPr>
              <a:spLocks noChangeArrowheads="1"/>
            </p:cNvSpPr>
            <p:nvPr/>
          </p:nvSpPr>
          <p:spPr bwMode="auto">
            <a:xfrm rot="-1285720">
              <a:off x="6934200" y="1981200"/>
              <a:ext cx="304800" cy="228600"/>
            </a:xfrm>
            <a:prstGeom prst="rightArrow">
              <a:avLst>
                <a:gd name="adj1" fmla="val 50000"/>
                <a:gd name="adj2" fmla="val 57636"/>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3500" name="AutoShape 12"/>
            <p:cNvSpPr>
              <a:spLocks noChangeArrowheads="1"/>
            </p:cNvSpPr>
            <p:nvPr/>
          </p:nvSpPr>
          <p:spPr bwMode="auto">
            <a:xfrm rot="1720310">
              <a:off x="6934200" y="2286000"/>
              <a:ext cx="304800" cy="228600"/>
            </a:xfrm>
            <a:prstGeom prst="rightArrow">
              <a:avLst>
                <a:gd name="adj1" fmla="val 50000"/>
                <a:gd name="adj2" fmla="val 57636"/>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3501" name="AutoShape 13"/>
            <p:cNvSpPr>
              <a:spLocks noChangeArrowheads="1"/>
            </p:cNvSpPr>
            <p:nvPr/>
          </p:nvSpPr>
          <p:spPr bwMode="auto">
            <a:xfrm rot="-1261430">
              <a:off x="7315200" y="1905000"/>
              <a:ext cx="304800" cy="228600"/>
            </a:xfrm>
            <a:prstGeom prst="rightArrow">
              <a:avLst>
                <a:gd name="adj1" fmla="val 50000"/>
                <a:gd name="adj2" fmla="val 57636"/>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3502" name="AutoShape 14"/>
            <p:cNvSpPr>
              <a:spLocks noChangeArrowheads="1"/>
            </p:cNvSpPr>
            <p:nvPr/>
          </p:nvSpPr>
          <p:spPr bwMode="auto">
            <a:xfrm rot="1042611">
              <a:off x="7620000" y="2120900"/>
              <a:ext cx="304800" cy="228600"/>
            </a:xfrm>
            <a:prstGeom prst="rightArrow">
              <a:avLst>
                <a:gd name="adj1" fmla="val 50000"/>
                <a:gd name="adj2" fmla="val 57636"/>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3503" name="AutoShape 15"/>
            <p:cNvSpPr>
              <a:spLocks noChangeArrowheads="1"/>
            </p:cNvSpPr>
            <p:nvPr/>
          </p:nvSpPr>
          <p:spPr bwMode="auto">
            <a:xfrm rot="-589484">
              <a:off x="7315200" y="2362200"/>
              <a:ext cx="304800" cy="228600"/>
            </a:xfrm>
            <a:prstGeom prst="rightArrow">
              <a:avLst>
                <a:gd name="adj1" fmla="val 50000"/>
                <a:gd name="adj2" fmla="val 57636"/>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3504" name="AutoShape 16"/>
            <p:cNvSpPr>
              <a:spLocks noChangeArrowheads="1"/>
            </p:cNvSpPr>
            <p:nvPr/>
          </p:nvSpPr>
          <p:spPr bwMode="auto">
            <a:xfrm rot="1696111">
              <a:off x="7848600" y="1905000"/>
              <a:ext cx="304800" cy="228600"/>
            </a:xfrm>
            <a:prstGeom prst="rightArrow">
              <a:avLst>
                <a:gd name="adj1" fmla="val 50000"/>
                <a:gd name="adj2" fmla="val 57636"/>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3505" name="AutoShape 17"/>
            <p:cNvSpPr>
              <a:spLocks noChangeArrowheads="1"/>
            </p:cNvSpPr>
            <p:nvPr/>
          </p:nvSpPr>
          <p:spPr bwMode="auto">
            <a:xfrm rot="-1349680">
              <a:off x="7683500" y="2362200"/>
              <a:ext cx="304800" cy="228600"/>
            </a:xfrm>
            <a:prstGeom prst="rightArrow">
              <a:avLst>
                <a:gd name="adj1" fmla="val 50000"/>
                <a:gd name="adj2" fmla="val 57636"/>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3506" name="AutoShape 18"/>
            <p:cNvSpPr>
              <a:spLocks noChangeArrowheads="1"/>
            </p:cNvSpPr>
            <p:nvPr/>
          </p:nvSpPr>
          <p:spPr bwMode="auto">
            <a:xfrm rot="138835">
              <a:off x="8153400" y="2133600"/>
              <a:ext cx="304800" cy="228600"/>
            </a:xfrm>
            <a:prstGeom prst="rightArrow">
              <a:avLst>
                <a:gd name="adj1" fmla="val 50000"/>
                <a:gd name="adj2" fmla="val 57636"/>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3507" name="AutoShape 19"/>
            <p:cNvSpPr>
              <a:spLocks noChangeArrowheads="1"/>
            </p:cNvSpPr>
            <p:nvPr/>
          </p:nvSpPr>
          <p:spPr bwMode="auto">
            <a:xfrm rot="1809238">
              <a:off x="8001000" y="2362200"/>
              <a:ext cx="304800" cy="228600"/>
            </a:xfrm>
            <a:prstGeom prst="rightArrow">
              <a:avLst>
                <a:gd name="adj1" fmla="val 50000"/>
                <a:gd name="adj2" fmla="val 57636"/>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5446014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3493"/>
                                        </p:tgtEl>
                                        <p:attrNameLst>
                                          <p:attrName>style.visibility</p:attrName>
                                        </p:attrNameLst>
                                      </p:cBhvr>
                                      <p:to>
                                        <p:strVal val="visible"/>
                                      </p:to>
                                    </p:set>
                                    <p:animEffect transition="in" filter="dissolve">
                                      <p:cBhvr>
                                        <p:cTn id="7" dur="500"/>
                                        <p:tgtEl>
                                          <p:spTgt spid="6349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495"/>
                                        </p:tgtEl>
                                        <p:attrNameLst>
                                          <p:attrName>style.visibility</p:attrName>
                                        </p:attrNameLst>
                                      </p:cBhvr>
                                      <p:to>
                                        <p:strVal val="visible"/>
                                      </p:to>
                                    </p:set>
                                    <p:animEffect transition="in" filter="wipe(left)">
                                      <p:cBhvr>
                                        <p:cTn id="12" dur="500"/>
                                        <p:tgtEl>
                                          <p:spTgt spid="63495"/>
                                        </p:tgtEl>
                                      </p:cBhvr>
                                    </p:animEffect>
                                  </p:childTnLst>
                                </p:cTn>
                              </p:par>
                              <p:par>
                                <p:cTn id="13" presetID="9" presetClass="entr" presetSubtype="0" fill="hold" nodeType="withEffect">
                                  <p:stCondLst>
                                    <p:cond delay="0"/>
                                  </p:stCondLst>
                                  <p:childTnLst>
                                    <p:set>
                                      <p:cBhvr>
                                        <p:cTn id="14" dur="1" fill="hold">
                                          <p:stCondLst>
                                            <p:cond delay="0"/>
                                          </p:stCondLst>
                                        </p:cTn>
                                        <p:tgtEl>
                                          <p:spTgt spid="63494"/>
                                        </p:tgtEl>
                                        <p:attrNameLst>
                                          <p:attrName>style.visibility</p:attrName>
                                        </p:attrNameLst>
                                      </p:cBhvr>
                                      <p:to>
                                        <p:strVal val="visible"/>
                                      </p:to>
                                    </p:set>
                                    <p:animEffect transition="in" filter="dissolve">
                                      <p:cBhvr>
                                        <p:cTn id="15" dur="500"/>
                                        <p:tgtEl>
                                          <p:spTgt spid="6349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dissolv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063" y="209322"/>
            <a:ext cx="8060429" cy="726848"/>
          </a:xfrm>
        </p:spPr>
        <p:txBody>
          <a:bodyPr>
            <a:normAutofit/>
          </a:bodyPr>
          <a:lstStyle/>
          <a:p>
            <a:pPr algn="l"/>
            <a:r>
              <a:rPr lang="en-US" sz="3200" dirty="0" smtClean="0"/>
              <a:t>Data and Information: End-to-End Process</a:t>
            </a:r>
            <a:endParaRPr lang="en-US" sz="3200" dirty="0"/>
          </a:p>
        </p:txBody>
      </p:sp>
      <p:grpSp>
        <p:nvGrpSpPr>
          <p:cNvPr id="3" name="Group 15"/>
          <p:cNvGrpSpPr/>
          <p:nvPr/>
        </p:nvGrpSpPr>
        <p:grpSpPr>
          <a:xfrm>
            <a:off x="1194108" y="2198102"/>
            <a:ext cx="2000923" cy="2000923"/>
            <a:chOff x="1194108" y="2417780"/>
            <a:chExt cx="2000923" cy="2000923"/>
          </a:xfrm>
          <a:solidFill>
            <a:schemeClr val="tx2">
              <a:lumMod val="20000"/>
              <a:lumOff val="80000"/>
            </a:schemeClr>
          </a:solidFill>
        </p:grpSpPr>
        <p:sp>
          <p:nvSpPr>
            <p:cNvPr id="12" name="Oval 11"/>
            <p:cNvSpPr/>
            <p:nvPr/>
          </p:nvSpPr>
          <p:spPr>
            <a:xfrm>
              <a:off x="1194108" y="2417780"/>
              <a:ext cx="2000923" cy="2000923"/>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2400" b="1" dirty="0"/>
            </a:p>
          </p:txBody>
        </p:sp>
        <p:sp>
          <p:nvSpPr>
            <p:cNvPr id="7" name="TextBox 6"/>
            <p:cNvSpPr txBox="1"/>
            <p:nvPr/>
          </p:nvSpPr>
          <p:spPr>
            <a:xfrm>
              <a:off x="1812093" y="2728717"/>
              <a:ext cx="764953" cy="400110"/>
            </a:xfrm>
            <a:prstGeom prst="rect">
              <a:avLst/>
            </a:prstGeom>
            <a:grpFill/>
          </p:spPr>
          <p:txBody>
            <a:bodyPr wrap="none" rtlCol="0">
              <a:spAutoFit/>
            </a:bodyPr>
            <a:lstStyle/>
            <a:p>
              <a:r>
                <a:rPr lang="en-US" sz="2000" b="1" dirty="0" smtClean="0">
                  <a:solidFill>
                    <a:schemeClr val="bg1"/>
                  </a:solidFill>
                  <a:latin typeface="Arial Rounded MT Bold" pitchFamily="34" charset="0"/>
                </a:rPr>
                <a:t>Data</a:t>
              </a:r>
              <a:endParaRPr lang="en-US" sz="2000" b="1" dirty="0">
                <a:solidFill>
                  <a:schemeClr val="bg1"/>
                </a:solidFill>
                <a:latin typeface="Arial Rounded MT Bold" pitchFamily="34" charset="0"/>
              </a:endParaRPr>
            </a:p>
          </p:txBody>
        </p:sp>
      </p:grpSp>
      <p:sp>
        <p:nvSpPr>
          <p:cNvPr id="21" name="TextBox 20"/>
          <p:cNvSpPr txBox="1"/>
          <p:nvPr/>
        </p:nvSpPr>
        <p:spPr>
          <a:xfrm>
            <a:off x="2277642" y="887323"/>
            <a:ext cx="1479764" cy="400110"/>
          </a:xfrm>
          <a:prstGeom prst="rect">
            <a:avLst/>
          </a:prstGeom>
          <a:noFill/>
        </p:spPr>
        <p:txBody>
          <a:bodyPr wrap="none" rtlCol="0">
            <a:spAutoFit/>
          </a:bodyPr>
          <a:lstStyle/>
          <a:p>
            <a:r>
              <a:rPr lang="en-US" sz="2000" b="1" dirty="0" smtClean="0">
                <a:solidFill>
                  <a:srgbClr val="FFC000"/>
                </a:solidFill>
                <a:latin typeface="Arial Rounded MT Bold" pitchFamily="34" charset="0"/>
              </a:rPr>
              <a:t>Producers</a:t>
            </a:r>
            <a:endParaRPr lang="en-US" sz="2000" b="1" dirty="0">
              <a:solidFill>
                <a:srgbClr val="FFC000"/>
              </a:solidFill>
              <a:latin typeface="Arial Rounded MT Bold" pitchFamily="34" charset="0"/>
            </a:endParaRPr>
          </a:p>
        </p:txBody>
      </p:sp>
      <p:sp>
        <p:nvSpPr>
          <p:cNvPr id="22" name="TextBox 21"/>
          <p:cNvSpPr txBox="1"/>
          <p:nvPr/>
        </p:nvSpPr>
        <p:spPr>
          <a:xfrm>
            <a:off x="3861972" y="887323"/>
            <a:ext cx="1606530" cy="400110"/>
          </a:xfrm>
          <a:prstGeom prst="rect">
            <a:avLst/>
          </a:prstGeom>
          <a:noFill/>
        </p:spPr>
        <p:txBody>
          <a:bodyPr wrap="none" rtlCol="0">
            <a:spAutoFit/>
          </a:bodyPr>
          <a:lstStyle/>
          <a:p>
            <a:r>
              <a:rPr lang="en-US" sz="2000" b="1" dirty="0" smtClean="0">
                <a:solidFill>
                  <a:srgbClr val="FFC000"/>
                </a:solidFill>
                <a:latin typeface="Arial Rounded MT Bold" pitchFamily="34" charset="0"/>
              </a:rPr>
              <a:t>Consumers</a:t>
            </a:r>
            <a:endParaRPr lang="en-US" sz="2000" b="1" dirty="0">
              <a:solidFill>
                <a:srgbClr val="FFC000"/>
              </a:solidFill>
              <a:latin typeface="Arial Rounded MT Bold" pitchFamily="34" charset="0"/>
            </a:endParaRPr>
          </a:p>
        </p:txBody>
      </p:sp>
      <p:sp>
        <p:nvSpPr>
          <p:cNvPr id="23" name="TextBox 22"/>
          <p:cNvSpPr txBox="1"/>
          <p:nvPr/>
        </p:nvSpPr>
        <p:spPr>
          <a:xfrm>
            <a:off x="5556931" y="887323"/>
            <a:ext cx="1593513" cy="400110"/>
          </a:xfrm>
          <a:prstGeom prst="rect">
            <a:avLst/>
          </a:prstGeom>
          <a:noFill/>
        </p:spPr>
        <p:txBody>
          <a:bodyPr wrap="none" rtlCol="0">
            <a:spAutoFit/>
          </a:bodyPr>
          <a:lstStyle/>
          <a:p>
            <a:r>
              <a:rPr lang="en-US" sz="2000" b="1" dirty="0" smtClean="0">
                <a:solidFill>
                  <a:srgbClr val="FFC000"/>
                </a:solidFill>
                <a:latin typeface="Arial Rounded MT Bold" pitchFamily="34" charset="0"/>
              </a:rPr>
              <a:t>Community</a:t>
            </a:r>
            <a:endParaRPr lang="en-US" sz="2000" b="1" dirty="0">
              <a:solidFill>
                <a:srgbClr val="FFC000"/>
              </a:solidFill>
              <a:latin typeface="Arial Rounded MT Bold" pitchFamily="34" charset="0"/>
            </a:endParaRPr>
          </a:p>
        </p:txBody>
      </p:sp>
      <p:grpSp>
        <p:nvGrpSpPr>
          <p:cNvPr id="4" name="Group 16"/>
          <p:cNvGrpSpPr/>
          <p:nvPr/>
        </p:nvGrpSpPr>
        <p:grpSpPr>
          <a:xfrm>
            <a:off x="2810026" y="2208860"/>
            <a:ext cx="2000923" cy="2000923"/>
            <a:chOff x="2847427" y="2428538"/>
            <a:chExt cx="2000923" cy="2000923"/>
          </a:xfrm>
          <a:solidFill>
            <a:schemeClr val="tx2">
              <a:lumMod val="40000"/>
              <a:lumOff val="60000"/>
              <a:alpha val="87000"/>
            </a:schemeClr>
          </a:solidFill>
        </p:grpSpPr>
        <p:sp>
          <p:nvSpPr>
            <p:cNvPr id="5" name="Oval 4"/>
            <p:cNvSpPr/>
            <p:nvPr/>
          </p:nvSpPr>
          <p:spPr>
            <a:xfrm>
              <a:off x="2847427" y="2428538"/>
              <a:ext cx="2000923" cy="2000923"/>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2400" b="1" dirty="0"/>
            </a:p>
          </p:txBody>
        </p:sp>
        <p:sp>
          <p:nvSpPr>
            <p:cNvPr id="6" name="TextBox 5"/>
            <p:cNvSpPr txBox="1"/>
            <p:nvPr/>
          </p:nvSpPr>
          <p:spPr>
            <a:xfrm>
              <a:off x="3040712" y="2728717"/>
              <a:ext cx="1614353" cy="400110"/>
            </a:xfrm>
            <a:prstGeom prst="rect">
              <a:avLst/>
            </a:prstGeom>
            <a:noFill/>
          </p:spPr>
          <p:txBody>
            <a:bodyPr wrap="none" rtlCol="0">
              <a:spAutoFit/>
            </a:bodyPr>
            <a:lstStyle/>
            <a:p>
              <a:r>
                <a:rPr lang="en-US" sz="2000" b="1" dirty="0" smtClean="0">
                  <a:solidFill>
                    <a:schemeClr val="bg1"/>
                  </a:solidFill>
                  <a:latin typeface="Arial Rounded MT Bold" pitchFamily="34" charset="0"/>
                </a:rPr>
                <a:t>Information</a:t>
              </a:r>
              <a:endParaRPr lang="en-US" sz="2000" b="1" dirty="0">
                <a:solidFill>
                  <a:schemeClr val="bg1"/>
                </a:solidFill>
                <a:latin typeface="Arial Rounded MT Bold" pitchFamily="34" charset="0"/>
              </a:endParaRPr>
            </a:p>
          </p:txBody>
        </p:sp>
      </p:grpSp>
      <p:grpSp>
        <p:nvGrpSpPr>
          <p:cNvPr id="13" name="Group 13"/>
          <p:cNvGrpSpPr/>
          <p:nvPr/>
        </p:nvGrpSpPr>
        <p:grpSpPr>
          <a:xfrm>
            <a:off x="4500746" y="2208860"/>
            <a:ext cx="2000923" cy="2000923"/>
            <a:chOff x="4295542" y="2428538"/>
            <a:chExt cx="2000923" cy="2000923"/>
          </a:xfrm>
          <a:solidFill>
            <a:schemeClr val="tx2">
              <a:lumMod val="60000"/>
              <a:lumOff val="40000"/>
              <a:alpha val="82000"/>
            </a:schemeClr>
          </a:solidFill>
        </p:grpSpPr>
        <p:sp>
          <p:nvSpPr>
            <p:cNvPr id="8" name="Oval 7"/>
            <p:cNvSpPr/>
            <p:nvPr/>
          </p:nvSpPr>
          <p:spPr>
            <a:xfrm>
              <a:off x="4295542" y="2428538"/>
              <a:ext cx="2000923" cy="2000923"/>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2400" b="1" dirty="0"/>
            </a:p>
          </p:txBody>
        </p:sp>
        <p:sp>
          <p:nvSpPr>
            <p:cNvPr id="9" name="TextBox 8"/>
            <p:cNvSpPr txBox="1"/>
            <p:nvPr/>
          </p:nvSpPr>
          <p:spPr>
            <a:xfrm>
              <a:off x="4504761" y="2728717"/>
              <a:ext cx="1582484" cy="400110"/>
            </a:xfrm>
            <a:prstGeom prst="rect">
              <a:avLst/>
            </a:prstGeom>
            <a:noFill/>
          </p:spPr>
          <p:txBody>
            <a:bodyPr wrap="none" rtlCol="0">
              <a:spAutoFit/>
            </a:bodyPr>
            <a:lstStyle/>
            <a:p>
              <a:r>
                <a:rPr lang="en-US" sz="2000" b="1" dirty="0" smtClean="0">
                  <a:solidFill>
                    <a:schemeClr val="bg1"/>
                  </a:solidFill>
                  <a:latin typeface="Arial Rounded MT Bold" pitchFamily="34" charset="0"/>
                </a:rPr>
                <a:t>Knowledge</a:t>
              </a:r>
              <a:endParaRPr lang="en-US" sz="2000" b="1" dirty="0">
                <a:solidFill>
                  <a:schemeClr val="bg1"/>
                </a:solidFill>
                <a:latin typeface="Arial Rounded MT Bold" pitchFamily="34" charset="0"/>
              </a:endParaRPr>
            </a:p>
          </p:txBody>
        </p:sp>
      </p:grpSp>
      <p:grpSp>
        <p:nvGrpSpPr>
          <p:cNvPr id="14" name="Group 12"/>
          <p:cNvGrpSpPr/>
          <p:nvPr/>
        </p:nvGrpSpPr>
        <p:grpSpPr>
          <a:xfrm>
            <a:off x="6206418" y="2208860"/>
            <a:ext cx="2000923" cy="2000923"/>
            <a:chOff x="6154065" y="2428538"/>
            <a:chExt cx="2000923" cy="2000923"/>
          </a:xfrm>
          <a:solidFill>
            <a:schemeClr val="tx2">
              <a:lumMod val="75000"/>
              <a:alpha val="62000"/>
            </a:schemeClr>
          </a:solidFill>
        </p:grpSpPr>
        <p:sp>
          <p:nvSpPr>
            <p:cNvPr id="10" name="Oval 9"/>
            <p:cNvSpPr/>
            <p:nvPr/>
          </p:nvSpPr>
          <p:spPr>
            <a:xfrm>
              <a:off x="6154065" y="2428538"/>
              <a:ext cx="2000923" cy="2000923"/>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2400" b="1" dirty="0"/>
            </a:p>
          </p:txBody>
        </p:sp>
        <p:sp>
          <p:nvSpPr>
            <p:cNvPr id="11" name="TextBox 10"/>
            <p:cNvSpPr txBox="1"/>
            <p:nvPr/>
          </p:nvSpPr>
          <p:spPr>
            <a:xfrm>
              <a:off x="6566064" y="2728717"/>
              <a:ext cx="1176925" cy="400110"/>
            </a:xfrm>
            <a:prstGeom prst="rect">
              <a:avLst/>
            </a:prstGeom>
            <a:noFill/>
          </p:spPr>
          <p:txBody>
            <a:bodyPr wrap="none" rtlCol="0">
              <a:spAutoFit/>
            </a:bodyPr>
            <a:lstStyle/>
            <a:p>
              <a:r>
                <a:rPr lang="en-US" sz="2000" b="1" dirty="0" smtClean="0">
                  <a:solidFill>
                    <a:schemeClr val="bg1"/>
                  </a:solidFill>
                  <a:latin typeface="Arial Rounded MT Bold" pitchFamily="34" charset="0"/>
                </a:rPr>
                <a:t>Wisdom</a:t>
              </a:r>
              <a:endParaRPr lang="en-US" sz="2000" b="1" dirty="0">
                <a:solidFill>
                  <a:schemeClr val="bg1"/>
                </a:solidFill>
                <a:latin typeface="Arial Rounded MT Bold" pitchFamily="34" charset="0"/>
              </a:endParaRPr>
            </a:p>
          </p:txBody>
        </p:sp>
      </p:grpSp>
      <p:sp>
        <p:nvSpPr>
          <p:cNvPr id="18" name="Oval 17"/>
          <p:cNvSpPr/>
          <p:nvPr/>
        </p:nvSpPr>
        <p:spPr>
          <a:xfrm>
            <a:off x="1140314" y="1372454"/>
            <a:ext cx="3754421" cy="3754414"/>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2788027" y="1341968"/>
            <a:ext cx="3754421" cy="3754414"/>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476477" y="1332115"/>
            <a:ext cx="3754421" cy="3754414"/>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lowchart: Process 27"/>
          <p:cNvSpPr/>
          <p:nvPr/>
        </p:nvSpPr>
        <p:spPr>
          <a:xfrm>
            <a:off x="1979416" y="3012097"/>
            <a:ext cx="430306" cy="430306"/>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lowchart: Process 28"/>
          <p:cNvSpPr/>
          <p:nvPr/>
        </p:nvSpPr>
        <p:spPr>
          <a:xfrm>
            <a:off x="3595334" y="3012097"/>
            <a:ext cx="430306" cy="430306"/>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Process 29"/>
          <p:cNvSpPr/>
          <p:nvPr/>
        </p:nvSpPr>
        <p:spPr>
          <a:xfrm>
            <a:off x="5286054" y="3012097"/>
            <a:ext cx="430306" cy="430306"/>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Process 30"/>
          <p:cNvSpPr/>
          <p:nvPr/>
        </p:nvSpPr>
        <p:spPr>
          <a:xfrm>
            <a:off x="6991726" y="3012097"/>
            <a:ext cx="430306" cy="430306"/>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Elbow Connector 32"/>
          <p:cNvCxnSpPr>
            <a:stCxn id="28" idx="3"/>
            <a:endCxn id="29" idx="1"/>
          </p:cNvCxnSpPr>
          <p:nvPr/>
        </p:nvCxnSpPr>
        <p:spPr>
          <a:xfrm>
            <a:off x="2409722" y="3227250"/>
            <a:ext cx="1185612" cy="1588"/>
          </a:xfrm>
          <a:prstGeom prst="bentConnector3">
            <a:avLst>
              <a:gd name="adj1" fmla="val 50000"/>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29" idx="3"/>
            <a:endCxn id="30" idx="1"/>
          </p:cNvCxnSpPr>
          <p:nvPr/>
        </p:nvCxnSpPr>
        <p:spPr>
          <a:xfrm>
            <a:off x="4025640" y="3227250"/>
            <a:ext cx="1260414" cy="1588"/>
          </a:xfrm>
          <a:prstGeom prst="bentConnector3">
            <a:avLst>
              <a:gd name="adj1" fmla="val 50000"/>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7" name="Elbow Connector 36"/>
          <p:cNvCxnSpPr>
            <a:stCxn id="30" idx="3"/>
            <a:endCxn id="31" idx="1"/>
          </p:cNvCxnSpPr>
          <p:nvPr/>
        </p:nvCxnSpPr>
        <p:spPr>
          <a:xfrm>
            <a:off x="5716360" y="3227250"/>
            <a:ext cx="1275366" cy="1588"/>
          </a:xfrm>
          <a:prstGeom prst="bentConnector3">
            <a:avLst>
              <a:gd name="adj1" fmla="val 50000"/>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371442" y="5584282"/>
            <a:ext cx="2769933" cy="830997"/>
          </a:xfrm>
          <a:prstGeom prst="rect">
            <a:avLst/>
          </a:prstGeom>
        </p:spPr>
        <p:txBody>
          <a:bodyPr wrap="square">
            <a:spAutoFit/>
          </a:bodyPr>
          <a:lstStyle/>
          <a:p>
            <a:r>
              <a:rPr lang="en-US" sz="1600" dirty="0" smtClean="0"/>
              <a:t>Variables and Properties</a:t>
            </a:r>
          </a:p>
          <a:p>
            <a:r>
              <a:rPr lang="en-US" sz="1600" dirty="0" smtClean="0"/>
              <a:t>Multiple Dialects</a:t>
            </a:r>
          </a:p>
          <a:p>
            <a:r>
              <a:rPr lang="en-US" sz="1600" dirty="0" smtClean="0"/>
              <a:t>Persistence vs. Transport</a:t>
            </a:r>
          </a:p>
        </p:txBody>
      </p:sp>
      <p:sp>
        <p:nvSpPr>
          <p:cNvPr id="35" name="Rectangle 34"/>
          <p:cNvSpPr/>
          <p:nvPr/>
        </p:nvSpPr>
        <p:spPr>
          <a:xfrm>
            <a:off x="3317864" y="5584282"/>
            <a:ext cx="2831496" cy="830997"/>
          </a:xfrm>
          <a:prstGeom prst="rect">
            <a:avLst/>
          </a:prstGeom>
        </p:spPr>
        <p:txBody>
          <a:bodyPr wrap="square">
            <a:spAutoFit/>
          </a:bodyPr>
          <a:lstStyle/>
          <a:p>
            <a:r>
              <a:rPr lang="en-US" sz="1600" dirty="0" smtClean="0"/>
              <a:t>Standards and Conventions</a:t>
            </a:r>
          </a:p>
          <a:p>
            <a:r>
              <a:rPr lang="en-US" sz="1600" dirty="0" smtClean="0"/>
              <a:t>Spiral Development</a:t>
            </a:r>
          </a:p>
          <a:p>
            <a:r>
              <a:rPr lang="en-US" sz="1600" dirty="0" smtClean="0"/>
              <a:t>Spatial/Temporal Data Systems</a:t>
            </a:r>
          </a:p>
        </p:txBody>
      </p:sp>
      <p:sp>
        <p:nvSpPr>
          <p:cNvPr id="36" name="TextBox 35"/>
          <p:cNvSpPr txBox="1"/>
          <p:nvPr/>
        </p:nvSpPr>
        <p:spPr>
          <a:xfrm>
            <a:off x="362488" y="5314442"/>
            <a:ext cx="3822008" cy="369332"/>
          </a:xfrm>
          <a:prstGeom prst="rect">
            <a:avLst/>
          </a:prstGeom>
          <a:noFill/>
        </p:spPr>
        <p:txBody>
          <a:bodyPr wrap="none" rtlCol="0">
            <a:spAutoFit/>
          </a:bodyPr>
          <a:lstStyle/>
          <a:p>
            <a:r>
              <a:rPr lang="en-US" b="1" dirty="0" smtClean="0"/>
              <a:t>Data to Information Concept Mapping</a:t>
            </a:r>
            <a:endParaRPr lang="en-US" b="1" dirty="0"/>
          </a:p>
        </p:txBody>
      </p:sp>
      <p:sp>
        <p:nvSpPr>
          <p:cNvPr id="38" name="Rectangle 37"/>
          <p:cNvSpPr/>
          <p:nvPr/>
        </p:nvSpPr>
        <p:spPr>
          <a:xfrm>
            <a:off x="6325848" y="5584282"/>
            <a:ext cx="2348252" cy="830997"/>
          </a:xfrm>
          <a:prstGeom prst="rect">
            <a:avLst/>
          </a:prstGeom>
        </p:spPr>
        <p:txBody>
          <a:bodyPr wrap="square">
            <a:spAutoFit/>
          </a:bodyPr>
          <a:lstStyle/>
          <a:p>
            <a:r>
              <a:rPr lang="en-US" sz="1600" dirty="0" smtClean="0"/>
              <a:t>Hierarchical Organizations</a:t>
            </a:r>
          </a:p>
          <a:p>
            <a:r>
              <a:rPr lang="en-US" sz="1600" dirty="0" smtClean="0"/>
              <a:t>Training</a:t>
            </a:r>
          </a:p>
          <a:p>
            <a:r>
              <a:rPr lang="en-US" sz="1600" dirty="0" smtClean="0"/>
              <a:t>Evolution</a:t>
            </a:r>
          </a:p>
        </p:txBody>
      </p:sp>
      <p:sp>
        <p:nvSpPr>
          <p:cNvPr id="39" name="Rectangle 38"/>
          <p:cNvSpPr/>
          <p:nvPr/>
        </p:nvSpPr>
        <p:spPr>
          <a:xfrm>
            <a:off x="358959" y="5319992"/>
            <a:ext cx="8129144" cy="830997"/>
          </a:xfrm>
          <a:prstGeom prst="rect">
            <a:avLst/>
          </a:prstGeom>
        </p:spPr>
        <p:txBody>
          <a:bodyPr wrap="square">
            <a:spAutoFit/>
          </a:bodyPr>
          <a:lstStyle/>
          <a:p>
            <a:r>
              <a:rPr lang="en-US" sz="1600" dirty="0" smtClean="0"/>
              <a:t>Many concepts have been well developed and successfully implemented to achieve (or at least improve) data interoperability.</a:t>
            </a:r>
          </a:p>
          <a:p>
            <a:r>
              <a:rPr lang="en-US" sz="1600" dirty="0" smtClean="0"/>
              <a:t>Can the same concepts facilitate interoperable information?  </a:t>
            </a:r>
            <a:endParaRPr lang="en-US" sz="1600" i="1" dirty="0"/>
          </a:p>
        </p:txBody>
      </p:sp>
      <p:sp>
        <p:nvSpPr>
          <p:cNvPr id="15" name="5-Point Star 14"/>
          <p:cNvSpPr/>
          <p:nvPr/>
        </p:nvSpPr>
        <p:spPr>
          <a:xfrm>
            <a:off x="2449229" y="5555945"/>
            <a:ext cx="250301" cy="279687"/>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p:cNvSpPr/>
          <p:nvPr/>
        </p:nvSpPr>
        <p:spPr>
          <a:xfrm>
            <a:off x="8573533" y="5542044"/>
            <a:ext cx="250301" cy="279687"/>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p:cNvSpPr/>
          <p:nvPr/>
        </p:nvSpPr>
        <p:spPr>
          <a:xfrm>
            <a:off x="2526039" y="6018268"/>
            <a:ext cx="250301" cy="279687"/>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9711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par>
                                <p:cTn id="14" presetID="22" presetClass="entr" presetSubtype="8"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500"/>
                                        <p:tgtEl>
                                          <p:spTgt spid="34"/>
                                        </p:tgtEl>
                                      </p:cBhvr>
                                    </p:animEffect>
                                  </p:childTnLst>
                                </p:cTn>
                              </p:par>
                              <p:par>
                                <p:cTn id="17" presetID="22" presetClass="entr" presetSubtype="8"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par>
                                <p:cTn id="23" presetID="22" presetClass="entr" presetSubtype="8"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500"/>
                                        <p:tgtEl>
                                          <p:spTgt spid="31"/>
                                        </p:tgtEl>
                                      </p:cBhvr>
                                    </p:animEffect>
                                  </p:childTnLst>
                                </p:cTn>
                              </p:par>
                              <p:par>
                                <p:cTn id="29" presetID="22" presetClass="entr" presetSubtype="4"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down)">
                                      <p:cBhvr>
                                        <p:cTn id="31" dur="500"/>
                                        <p:tgtEl>
                                          <p:spTgt spid="3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dissolve">
                                      <p:cBhvr>
                                        <p:cTn id="36" dur="500"/>
                                        <p:tgtEl>
                                          <p:spTgt spid="18"/>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dissolve">
                                      <p:cBhvr>
                                        <p:cTn id="39" dur="5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dissolve">
                                      <p:cBhvr>
                                        <p:cTn id="44" dur="500"/>
                                        <p:tgtEl>
                                          <p:spTgt spid="19"/>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dissolve">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dissolve">
                                      <p:cBhvr>
                                        <p:cTn id="52" dur="500"/>
                                        <p:tgtEl>
                                          <p:spTgt spid="20"/>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dissolve">
                                      <p:cBhvr>
                                        <p:cTn id="55" dur="500"/>
                                        <p:tgtEl>
                                          <p:spTgt spid="2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39">
                                            <p:txEl>
                                              <p:pRg st="0" end="0"/>
                                            </p:txEl>
                                          </p:spTgt>
                                        </p:tgtEl>
                                        <p:attrNameLst>
                                          <p:attrName>style.visibility</p:attrName>
                                        </p:attrNameLst>
                                      </p:cBhvr>
                                      <p:to>
                                        <p:strVal val="visible"/>
                                      </p:to>
                                    </p:set>
                                    <p:animEffect transition="in" filter="wipe(left)">
                                      <p:cBhvr>
                                        <p:cTn id="60" dur="500"/>
                                        <p:tgtEl>
                                          <p:spTgt spid="39">
                                            <p:txEl>
                                              <p:pRg st="0" end="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39">
                                            <p:txEl>
                                              <p:pRg st="1" end="1"/>
                                            </p:txEl>
                                          </p:spTgt>
                                        </p:tgtEl>
                                        <p:attrNameLst>
                                          <p:attrName>style.visibility</p:attrName>
                                        </p:attrNameLst>
                                      </p:cBhvr>
                                      <p:to>
                                        <p:strVal val="visible"/>
                                      </p:to>
                                    </p:set>
                                    <p:animEffect transition="in" filter="wipe(left)">
                                      <p:cBhvr>
                                        <p:cTn id="65" dur="500"/>
                                        <p:tgtEl>
                                          <p:spTgt spid="39">
                                            <p:txEl>
                                              <p:pRg st="1" end="1"/>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xit" presetSubtype="0" fill="hold" grpId="1" nodeType="clickEffect">
                                  <p:stCondLst>
                                    <p:cond delay="0"/>
                                  </p:stCondLst>
                                  <p:childTnLst>
                                    <p:animEffect transition="out" filter="dissolve">
                                      <p:cBhvr>
                                        <p:cTn id="69" dur="500"/>
                                        <p:tgtEl>
                                          <p:spTgt spid="39">
                                            <p:txEl>
                                              <p:pRg st="0" end="0"/>
                                            </p:txEl>
                                          </p:spTgt>
                                        </p:tgtEl>
                                      </p:cBhvr>
                                    </p:animEffect>
                                    <p:set>
                                      <p:cBhvr>
                                        <p:cTn id="70" dur="1" fill="hold">
                                          <p:stCondLst>
                                            <p:cond delay="499"/>
                                          </p:stCondLst>
                                        </p:cTn>
                                        <p:tgtEl>
                                          <p:spTgt spid="39">
                                            <p:txEl>
                                              <p:pRg st="0" end="0"/>
                                            </p:txEl>
                                          </p:spTgt>
                                        </p:tgtEl>
                                        <p:attrNameLst>
                                          <p:attrName>style.visibility</p:attrName>
                                        </p:attrNameLst>
                                      </p:cBhvr>
                                      <p:to>
                                        <p:strVal val="hidden"/>
                                      </p:to>
                                    </p:set>
                                  </p:childTnLst>
                                </p:cTn>
                              </p:par>
                              <p:par>
                                <p:cTn id="71" presetID="9" presetClass="exit" presetSubtype="0" fill="hold" grpId="1" nodeType="withEffect">
                                  <p:stCondLst>
                                    <p:cond delay="0"/>
                                  </p:stCondLst>
                                  <p:childTnLst>
                                    <p:animEffect transition="out" filter="dissolve">
                                      <p:cBhvr>
                                        <p:cTn id="72" dur="500"/>
                                        <p:tgtEl>
                                          <p:spTgt spid="39">
                                            <p:txEl>
                                              <p:pRg st="1" end="1"/>
                                            </p:txEl>
                                          </p:spTgt>
                                        </p:tgtEl>
                                      </p:cBhvr>
                                    </p:animEffect>
                                    <p:set>
                                      <p:cBhvr>
                                        <p:cTn id="73" dur="1" fill="hold">
                                          <p:stCondLst>
                                            <p:cond delay="499"/>
                                          </p:stCondLst>
                                        </p:cTn>
                                        <p:tgtEl>
                                          <p:spTgt spid="39">
                                            <p:txEl>
                                              <p:pRg st="1" end="1"/>
                                            </p:txEl>
                                          </p:spTgt>
                                        </p:tgtEl>
                                        <p:attrNameLst>
                                          <p:attrName>style.visibility</p:attrName>
                                        </p:attrNameLst>
                                      </p:cBhvr>
                                      <p:to>
                                        <p:strVal val="hidden"/>
                                      </p:to>
                                    </p:set>
                                  </p:childTnLst>
                                </p:cTn>
                              </p:par>
                            </p:childTnLst>
                          </p:cTn>
                        </p:par>
                        <p:par>
                          <p:cTn id="74" fill="hold">
                            <p:stCondLst>
                              <p:cond delay="500"/>
                            </p:stCondLst>
                            <p:childTnLst>
                              <p:par>
                                <p:cTn id="75" presetID="22" presetClass="entr" presetSubtype="8" fill="hold" grpId="0" nodeType="after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wipe(left)">
                                      <p:cBhvr>
                                        <p:cTn id="77" dur="500"/>
                                        <p:tgtEl>
                                          <p:spTgt spid="36"/>
                                        </p:tgtEl>
                                      </p:cBhvr>
                                    </p:animEffect>
                                  </p:childTnLst>
                                </p:cTn>
                              </p:par>
                            </p:childTnLst>
                          </p:cTn>
                        </p:par>
                        <p:par>
                          <p:cTn id="78" fill="hold">
                            <p:stCondLst>
                              <p:cond delay="1000"/>
                            </p:stCondLst>
                            <p:childTnLst>
                              <p:par>
                                <p:cTn id="79" presetID="22" presetClass="entr" presetSubtype="8"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left)">
                                      <p:cBhvr>
                                        <p:cTn id="81" dur="500"/>
                                        <p:tgtEl>
                                          <p:spTgt spid="32"/>
                                        </p:tgtEl>
                                      </p:cBhvr>
                                    </p:animEffect>
                                  </p:childTnLst>
                                </p:cTn>
                              </p:par>
                            </p:childTnLst>
                          </p:cTn>
                        </p:par>
                        <p:par>
                          <p:cTn id="82" fill="hold">
                            <p:stCondLst>
                              <p:cond delay="1500"/>
                            </p:stCondLst>
                            <p:childTnLst>
                              <p:par>
                                <p:cTn id="83" presetID="22" presetClass="entr" presetSubtype="8" fill="hold" grpId="0" nodeType="after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wipe(left)">
                                      <p:cBhvr>
                                        <p:cTn id="85" dur="500"/>
                                        <p:tgtEl>
                                          <p:spTgt spid="35"/>
                                        </p:tgtEl>
                                      </p:cBhvr>
                                    </p:animEffect>
                                  </p:childTnLst>
                                </p:cTn>
                              </p:par>
                            </p:childTnLst>
                          </p:cTn>
                        </p:par>
                        <p:par>
                          <p:cTn id="86" fill="hold">
                            <p:stCondLst>
                              <p:cond delay="2000"/>
                            </p:stCondLst>
                            <p:childTnLst>
                              <p:par>
                                <p:cTn id="87" presetID="22" presetClass="entr" presetSubtype="8"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wipe(left)">
                                      <p:cBhvr>
                                        <p:cTn id="89" dur="500"/>
                                        <p:tgtEl>
                                          <p:spTgt spid="38"/>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41"/>
                                        </p:tgtEl>
                                        <p:attrNameLst>
                                          <p:attrName>style.visibility</p:attrName>
                                        </p:attrNameLst>
                                      </p:cBhvr>
                                      <p:to>
                                        <p:strVal val="visible"/>
                                      </p:to>
                                    </p:set>
                                    <p:animEffect transition="in" filter="dissolve">
                                      <p:cBhvr>
                                        <p:cTn id="94" dur="500"/>
                                        <p:tgtEl>
                                          <p:spTgt spid="41"/>
                                        </p:tgtEl>
                                      </p:cBhvr>
                                    </p:animEffect>
                                  </p:childTnLst>
                                </p:cTn>
                              </p:par>
                              <p:par>
                                <p:cTn id="95" presetID="9" presetClass="entr" presetSubtype="0" fill="hold" grpId="0" nodeType="with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dissolve">
                                      <p:cBhvr>
                                        <p:cTn id="97" dur="500"/>
                                        <p:tgtEl>
                                          <p:spTgt spid="15"/>
                                        </p:tgtEl>
                                      </p:cBhvr>
                                    </p:animEffect>
                                  </p:childTnLst>
                                </p:cTn>
                              </p:par>
                              <p:par>
                                <p:cTn id="98" presetID="9" presetClass="entr" presetSubtype="0" fill="hold" grpId="0" nodeType="withEffect">
                                  <p:stCondLst>
                                    <p:cond delay="0"/>
                                  </p:stCondLst>
                                  <p:childTnLst>
                                    <p:set>
                                      <p:cBhvr>
                                        <p:cTn id="99" dur="1" fill="hold">
                                          <p:stCondLst>
                                            <p:cond delay="0"/>
                                          </p:stCondLst>
                                        </p:cTn>
                                        <p:tgtEl>
                                          <p:spTgt spid="40"/>
                                        </p:tgtEl>
                                        <p:attrNameLst>
                                          <p:attrName>style.visibility</p:attrName>
                                        </p:attrNameLst>
                                      </p:cBhvr>
                                      <p:to>
                                        <p:strVal val="visible"/>
                                      </p:to>
                                    </p:set>
                                    <p:animEffect transition="in" filter="dissolve">
                                      <p:cBhvr>
                                        <p:cTn id="10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18" grpId="0" animBg="1"/>
      <p:bldP spid="19" grpId="0" animBg="1"/>
      <p:bldP spid="20" grpId="0" animBg="1"/>
      <p:bldP spid="29" grpId="0" animBg="1"/>
      <p:bldP spid="30" grpId="0" animBg="1"/>
      <p:bldP spid="31" grpId="0" animBg="1"/>
      <p:bldP spid="32" grpId="0"/>
      <p:bldP spid="35" grpId="0"/>
      <p:bldP spid="36" grpId="0"/>
      <p:bldP spid="38" grpId="0"/>
      <p:bldP spid="39" grpId="0" build="p"/>
      <p:bldP spid="39" grpId="1" build="allAtOnce"/>
      <p:bldP spid="15" grpId="0" animBg="1"/>
      <p:bldP spid="40" grpId="0" animBg="1"/>
      <p:bldP spid="4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34664" y="275999"/>
            <a:ext cx="8364538" cy="590550"/>
          </a:xfrm>
        </p:spPr>
        <p:txBody>
          <a:bodyPr/>
          <a:lstStyle/>
          <a:p>
            <a:pPr algn="l"/>
            <a:r>
              <a:rPr lang="en-US" sz="3200" dirty="0" smtClean="0"/>
              <a:t>Hierarchical Organization: </a:t>
            </a:r>
            <a:r>
              <a:rPr lang="en-US" sz="3200" dirty="0" smtClean="0">
                <a:latin typeface="Calibri" pitchFamily="34" charset="0"/>
              </a:rPr>
              <a:t>Data</a:t>
            </a:r>
          </a:p>
        </p:txBody>
      </p:sp>
      <p:sp>
        <p:nvSpPr>
          <p:cNvPr id="14339" name="Text Box 3"/>
          <p:cNvSpPr txBox="1">
            <a:spLocks noChangeArrowheads="1"/>
          </p:cNvSpPr>
          <p:nvPr/>
        </p:nvSpPr>
        <p:spPr bwMode="auto">
          <a:xfrm>
            <a:off x="3710437" y="1805928"/>
            <a:ext cx="2444457" cy="461665"/>
          </a:xfrm>
          <a:prstGeom prst="rect">
            <a:avLst/>
          </a:prstGeom>
          <a:noFill/>
          <a:ln w="9525">
            <a:solidFill>
              <a:schemeClr val="tx1"/>
            </a:solidFill>
            <a:miter lim="800000"/>
            <a:headEnd/>
            <a:tailEnd/>
          </a:ln>
        </p:spPr>
        <p:txBody>
          <a:bodyPr wrap="square">
            <a:spAutoFit/>
          </a:bodyPr>
          <a:lstStyle/>
          <a:p>
            <a:pPr algn="ctr"/>
            <a:r>
              <a:rPr lang="en-US" sz="2400" dirty="0" smtClean="0">
                <a:ea typeface="ＭＳ Ｐゴシック"/>
                <a:cs typeface="ＭＳ Ｐゴシック"/>
              </a:rPr>
              <a:t>File</a:t>
            </a:r>
            <a:endParaRPr lang="en-US" sz="2400" dirty="0">
              <a:ea typeface="ＭＳ Ｐゴシック"/>
              <a:cs typeface="ＭＳ Ｐゴシック"/>
            </a:endParaRPr>
          </a:p>
        </p:txBody>
      </p:sp>
      <p:sp>
        <p:nvSpPr>
          <p:cNvPr id="14388" name="Text Box 46"/>
          <p:cNvSpPr txBox="1">
            <a:spLocks noChangeArrowheads="1"/>
          </p:cNvSpPr>
          <p:nvPr/>
        </p:nvSpPr>
        <p:spPr bwMode="auto">
          <a:xfrm>
            <a:off x="2906724" y="4461973"/>
            <a:ext cx="1480103" cy="461665"/>
          </a:xfrm>
          <a:prstGeom prst="rect">
            <a:avLst/>
          </a:prstGeom>
          <a:noFill/>
          <a:ln w="9525">
            <a:solidFill>
              <a:schemeClr val="tx1"/>
            </a:solidFill>
            <a:miter lim="800000"/>
            <a:headEnd/>
            <a:tailEnd/>
          </a:ln>
        </p:spPr>
        <p:txBody>
          <a:bodyPr wrap="square">
            <a:spAutoFit/>
          </a:bodyPr>
          <a:lstStyle/>
          <a:p>
            <a:pPr algn="ctr"/>
            <a:r>
              <a:rPr lang="en-US" sz="2400" dirty="0" smtClean="0"/>
              <a:t>Platform</a:t>
            </a:r>
            <a:endParaRPr lang="en-US" sz="2400" dirty="0"/>
          </a:p>
        </p:txBody>
      </p:sp>
      <p:sp>
        <p:nvSpPr>
          <p:cNvPr id="14382" name="Text Box 54"/>
          <p:cNvSpPr txBox="1">
            <a:spLocks noChangeArrowheads="1"/>
          </p:cNvSpPr>
          <p:nvPr/>
        </p:nvSpPr>
        <p:spPr bwMode="auto">
          <a:xfrm>
            <a:off x="5657950" y="4461973"/>
            <a:ext cx="1480103" cy="461665"/>
          </a:xfrm>
          <a:prstGeom prst="rect">
            <a:avLst/>
          </a:prstGeom>
          <a:noFill/>
          <a:ln w="9525">
            <a:solidFill>
              <a:schemeClr val="tx1"/>
            </a:solidFill>
            <a:miter lim="800000"/>
            <a:headEnd/>
            <a:tailEnd/>
          </a:ln>
        </p:spPr>
        <p:txBody>
          <a:bodyPr wrap="square">
            <a:spAutoFit/>
          </a:bodyPr>
          <a:lstStyle/>
          <a:p>
            <a:pPr algn="ctr"/>
            <a:r>
              <a:rPr lang="en-US" sz="2400" dirty="0" smtClean="0"/>
              <a:t>Sensor</a:t>
            </a:r>
            <a:endParaRPr lang="en-US" sz="2400" dirty="0"/>
          </a:p>
        </p:txBody>
      </p:sp>
      <p:cxnSp>
        <p:nvCxnSpPr>
          <p:cNvPr id="14349" name="AutoShape 57"/>
          <p:cNvCxnSpPr>
            <a:cxnSpLocks noChangeShapeType="1"/>
            <a:stCxn id="14406" idx="0"/>
            <a:endCxn id="14339" idx="2"/>
          </p:cNvCxnSpPr>
          <p:nvPr/>
        </p:nvCxnSpPr>
        <p:spPr bwMode="auto">
          <a:xfrm rot="5400000" flipH="1" flipV="1">
            <a:off x="4469937" y="2730321"/>
            <a:ext cx="925456" cy="1"/>
          </a:xfrm>
          <a:prstGeom prst="bentConnector3">
            <a:avLst>
              <a:gd name="adj1" fmla="val 50000"/>
            </a:avLst>
          </a:prstGeom>
          <a:noFill/>
          <a:ln w="12700">
            <a:solidFill>
              <a:schemeClr val="tx1"/>
            </a:solidFill>
            <a:miter lim="800000"/>
            <a:headEnd type="none" w="lg" len="lg"/>
            <a:tailEnd type="none" w="lg" len="lg"/>
          </a:ln>
        </p:spPr>
      </p:cxnSp>
      <p:sp>
        <p:nvSpPr>
          <p:cNvPr id="14352" name="Rectangle 60"/>
          <p:cNvSpPr>
            <a:spLocks noChangeArrowheads="1"/>
          </p:cNvSpPr>
          <p:nvPr/>
        </p:nvSpPr>
        <p:spPr bwMode="auto">
          <a:xfrm>
            <a:off x="6364617" y="2042986"/>
            <a:ext cx="918332" cy="415498"/>
          </a:xfrm>
          <a:prstGeom prst="rect">
            <a:avLst/>
          </a:prstGeom>
          <a:noFill/>
          <a:ln w="9525">
            <a:noFill/>
            <a:miter lim="800000"/>
            <a:headEnd/>
            <a:tailEnd/>
          </a:ln>
        </p:spPr>
        <p:txBody>
          <a:bodyPr wrap="square">
            <a:spAutoFit/>
          </a:bodyPr>
          <a:lstStyle/>
          <a:p>
            <a:pPr eaLnBrk="0" hangingPunct="0">
              <a:lnSpc>
                <a:spcPct val="50000"/>
              </a:lnSpc>
              <a:spcBef>
                <a:spcPct val="50000"/>
              </a:spcBef>
            </a:pPr>
            <a:r>
              <a:rPr lang="en-US" sz="1200" dirty="0">
                <a:ea typeface="ＭＳ Ｐゴシック"/>
                <a:cs typeface="ＭＳ Ｐゴシック"/>
              </a:rPr>
              <a:t>+</a:t>
            </a:r>
            <a:r>
              <a:rPr lang="en-US" dirty="0">
                <a:ea typeface="ＭＳ Ｐゴシック"/>
                <a:cs typeface="ＭＳ Ｐゴシック"/>
              </a:rPr>
              <a:t>h</a:t>
            </a:r>
            <a:r>
              <a:rPr lang="en-US" dirty="0"/>
              <a:t>as</a:t>
            </a:r>
          </a:p>
          <a:p>
            <a:pPr eaLnBrk="0" hangingPunct="0">
              <a:lnSpc>
                <a:spcPct val="50000"/>
              </a:lnSpc>
              <a:spcBef>
                <a:spcPct val="50000"/>
              </a:spcBef>
            </a:pPr>
            <a:r>
              <a:rPr lang="en-US" sz="1200" dirty="0">
                <a:ea typeface="ＭＳ Ｐゴシック"/>
                <a:cs typeface="ＭＳ Ｐゴシック"/>
              </a:rPr>
              <a:t>0</a:t>
            </a:r>
            <a:r>
              <a:rPr lang="en-US" sz="1200" dirty="0" smtClean="0">
                <a:ea typeface="ＭＳ Ｐゴシック"/>
                <a:cs typeface="ＭＳ Ｐゴシック"/>
              </a:rPr>
              <a:t>..*</a:t>
            </a:r>
            <a:endParaRPr lang="en-US" sz="1200" dirty="0">
              <a:ea typeface="ＭＳ Ｐゴシック"/>
              <a:cs typeface="ＭＳ Ｐゴシック"/>
            </a:endParaRPr>
          </a:p>
        </p:txBody>
      </p:sp>
      <p:sp>
        <p:nvSpPr>
          <p:cNvPr id="14353" name="Rectangle 61"/>
          <p:cNvSpPr>
            <a:spLocks noChangeArrowheads="1"/>
          </p:cNvSpPr>
          <p:nvPr/>
        </p:nvSpPr>
        <p:spPr bwMode="auto">
          <a:xfrm>
            <a:off x="4874872" y="2368046"/>
            <a:ext cx="1231900" cy="257122"/>
          </a:xfrm>
          <a:prstGeom prst="rect">
            <a:avLst/>
          </a:prstGeom>
          <a:noFill/>
          <a:ln w="9525">
            <a:noFill/>
            <a:miter lim="800000"/>
            <a:headEnd/>
            <a:tailEnd/>
          </a:ln>
        </p:spPr>
        <p:txBody>
          <a:bodyPr>
            <a:spAutoFit/>
          </a:bodyPr>
          <a:lstStyle/>
          <a:p>
            <a:pPr eaLnBrk="0" hangingPunct="0">
              <a:lnSpc>
                <a:spcPct val="50000"/>
              </a:lnSpc>
              <a:spcBef>
                <a:spcPct val="50000"/>
              </a:spcBef>
            </a:pPr>
            <a:r>
              <a:rPr lang="en-US" sz="1200" dirty="0">
                <a:ea typeface="ＭＳ Ｐゴシック"/>
                <a:cs typeface="ＭＳ Ｐゴシック"/>
              </a:rPr>
              <a:t>+ </a:t>
            </a:r>
            <a:r>
              <a:rPr lang="en-US" dirty="0" smtClean="0">
                <a:ea typeface="ＭＳ Ｐゴシック"/>
                <a:cs typeface="ＭＳ Ｐゴシック"/>
              </a:rPr>
              <a:t>readme</a:t>
            </a:r>
            <a:endParaRPr lang="en-US" sz="1200" dirty="0"/>
          </a:p>
        </p:txBody>
      </p:sp>
      <p:cxnSp>
        <p:nvCxnSpPr>
          <p:cNvPr id="14355" name="AutoShape 63"/>
          <p:cNvCxnSpPr>
            <a:cxnSpLocks noChangeShapeType="1"/>
            <a:stCxn id="14339" idx="3"/>
            <a:endCxn id="14406" idx="3"/>
          </p:cNvCxnSpPr>
          <p:nvPr/>
        </p:nvCxnSpPr>
        <p:spPr bwMode="auto">
          <a:xfrm flipH="1">
            <a:off x="6098463" y="2036761"/>
            <a:ext cx="56431" cy="1387121"/>
          </a:xfrm>
          <a:prstGeom prst="bentConnector3">
            <a:avLst>
              <a:gd name="adj1" fmla="val -405096"/>
            </a:avLst>
          </a:prstGeom>
          <a:noFill/>
          <a:ln w="12700">
            <a:solidFill>
              <a:schemeClr val="tx1"/>
            </a:solidFill>
            <a:miter lim="800000"/>
            <a:headEnd type="none" w="lg" len="lg"/>
            <a:tailEnd type="none" w="lg" len="lg"/>
          </a:ln>
        </p:spPr>
      </p:cxnSp>
      <p:sp>
        <p:nvSpPr>
          <p:cNvPr id="14363" name="AutoShape 71"/>
          <p:cNvSpPr>
            <a:spLocks noChangeArrowheads="1"/>
          </p:cNvSpPr>
          <p:nvPr/>
        </p:nvSpPr>
        <p:spPr bwMode="auto">
          <a:xfrm>
            <a:off x="4893399" y="3662958"/>
            <a:ext cx="106363" cy="141287"/>
          </a:xfrm>
          <a:prstGeom prst="triangle">
            <a:avLst>
              <a:gd name="adj" fmla="val 50000"/>
            </a:avLst>
          </a:prstGeom>
          <a:noFill/>
          <a:ln w="9525">
            <a:solidFill>
              <a:schemeClr val="tx1"/>
            </a:solidFill>
            <a:miter lim="800000"/>
            <a:headEnd/>
            <a:tailEnd/>
          </a:ln>
        </p:spPr>
        <p:txBody>
          <a:bodyPr wrap="none" anchor="ctr"/>
          <a:lstStyle/>
          <a:p>
            <a:endParaRPr lang="en-US" sz="2800"/>
          </a:p>
        </p:txBody>
      </p:sp>
      <p:cxnSp>
        <p:nvCxnSpPr>
          <p:cNvPr id="14364" name="AutoShape 72"/>
          <p:cNvCxnSpPr>
            <a:cxnSpLocks noChangeShapeType="1"/>
            <a:stCxn id="14388" idx="0"/>
            <a:endCxn id="14363" idx="3"/>
          </p:cNvCxnSpPr>
          <p:nvPr/>
        </p:nvCxnSpPr>
        <p:spPr bwMode="auto">
          <a:xfrm rot="5400000" flipH="1" flipV="1">
            <a:off x="3967814" y="3483207"/>
            <a:ext cx="657728" cy="1299805"/>
          </a:xfrm>
          <a:prstGeom prst="bentConnector3">
            <a:avLst>
              <a:gd name="adj1" fmla="val 50000"/>
            </a:avLst>
          </a:prstGeom>
          <a:noFill/>
          <a:ln w="12700">
            <a:solidFill>
              <a:schemeClr val="tx1"/>
            </a:solidFill>
            <a:miter lim="800000"/>
            <a:headEnd type="none" w="lg" len="lg"/>
            <a:tailEnd type="none" w="lg" len="lg"/>
          </a:ln>
        </p:spPr>
      </p:cxnSp>
      <p:cxnSp>
        <p:nvCxnSpPr>
          <p:cNvPr id="14365" name="AutoShape 73"/>
          <p:cNvCxnSpPr>
            <a:cxnSpLocks noChangeShapeType="1"/>
            <a:stCxn id="14382" idx="0"/>
            <a:endCxn id="14363" idx="3"/>
          </p:cNvCxnSpPr>
          <p:nvPr/>
        </p:nvCxnSpPr>
        <p:spPr bwMode="auto">
          <a:xfrm rot="16200000" flipV="1">
            <a:off x="5343428" y="3407398"/>
            <a:ext cx="657728" cy="1451421"/>
          </a:xfrm>
          <a:prstGeom prst="bentConnector3">
            <a:avLst>
              <a:gd name="adj1" fmla="val 50000"/>
            </a:avLst>
          </a:prstGeom>
          <a:noFill/>
          <a:ln w="12700">
            <a:solidFill>
              <a:schemeClr val="tx1"/>
            </a:solidFill>
            <a:miter lim="800000"/>
            <a:headEnd type="none" w="lg" len="lg"/>
            <a:tailEnd type="none" w="lg" len="lg"/>
          </a:ln>
        </p:spPr>
      </p:cxnSp>
      <p:cxnSp>
        <p:nvCxnSpPr>
          <p:cNvPr id="14368" name="AutoShape 76"/>
          <p:cNvCxnSpPr>
            <a:cxnSpLocks noChangeShapeType="1"/>
          </p:cNvCxnSpPr>
          <p:nvPr/>
        </p:nvCxnSpPr>
        <p:spPr bwMode="auto">
          <a:xfrm rot="10800000" flipV="1">
            <a:off x="3775464" y="3288516"/>
            <a:ext cx="968" cy="221981"/>
          </a:xfrm>
          <a:prstGeom prst="bentConnector3">
            <a:avLst>
              <a:gd name="adj1" fmla="val 195971549"/>
            </a:avLst>
          </a:prstGeom>
          <a:noFill/>
          <a:ln w="12700">
            <a:solidFill>
              <a:schemeClr val="tx1"/>
            </a:solidFill>
            <a:miter lim="800000"/>
            <a:headEnd type="none" w="lg" len="lg"/>
            <a:tailEnd type="none" w="lg" len="lg"/>
          </a:ln>
        </p:spPr>
      </p:cxnSp>
      <p:sp>
        <p:nvSpPr>
          <p:cNvPr id="14370" name="Rectangle 78"/>
          <p:cNvSpPr>
            <a:spLocks noChangeArrowheads="1"/>
          </p:cNvSpPr>
          <p:nvPr/>
        </p:nvSpPr>
        <p:spPr bwMode="auto">
          <a:xfrm>
            <a:off x="1751662" y="2707363"/>
            <a:ext cx="2075318" cy="646331"/>
          </a:xfrm>
          <a:prstGeom prst="rect">
            <a:avLst/>
          </a:prstGeom>
          <a:noFill/>
          <a:ln w="9525">
            <a:noFill/>
            <a:miter lim="800000"/>
            <a:headEnd/>
            <a:tailEnd/>
          </a:ln>
        </p:spPr>
        <p:txBody>
          <a:bodyPr wrap="square">
            <a:spAutoFit/>
          </a:bodyPr>
          <a:lstStyle/>
          <a:p>
            <a:pPr algn="r" eaLnBrk="0" hangingPunct="0">
              <a:spcBef>
                <a:spcPct val="50000"/>
              </a:spcBef>
            </a:pPr>
            <a:r>
              <a:rPr lang="en-US" dirty="0">
                <a:ea typeface="ＭＳ Ｐゴシック"/>
                <a:cs typeface="ＭＳ Ｐゴシック"/>
              </a:rPr>
              <a:t>+ </a:t>
            </a:r>
            <a:r>
              <a:rPr lang="en-US" dirty="0" err="1" smtClean="0"/>
              <a:t>parentDirectory</a:t>
            </a:r>
            <a:r>
              <a:rPr lang="en-US" dirty="0" smtClean="0"/>
              <a:t> </a:t>
            </a:r>
            <a:r>
              <a:rPr lang="en-US" dirty="0">
                <a:ea typeface="ＭＳ Ｐゴシック"/>
                <a:cs typeface="ＭＳ Ｐゴシック"/>
              </a:rPr>
              <a:t>0..*</a:t>
            </a:r>
          </a:p>
        </p:txBody>
      </p:sp>
      <p:sp>
        <p:nvSpPr>
          <p:cNvPr id="14371" name="Rectangle 79"/>
          <p:cNvSpPr>
            <a:spLocks noChangeArrowheads="1"/>
          </p:cNvSpPr>
          <p:nvPr/>
        </p:nvSpPr>
        <p:spPr bwMode="auto">
          <a:xfrm>
            <a:off x="1549105" y="3460391"/>
            <a:ext cx="2245591" cy="646331"/>
          </a:xfrm>
          <a:prstGeom prst="rect">
            <a:avLst/>
          </a:prstGeom>
          <a:noFill/>
          <a:ln w="9525">
            <a:noFill/>
            <a:miter lim="800000"/>
            <a:headEnd/>
            <a:tailEnd/>
          </a:ln>
        </p:spPr>
        <p:txBody>
          <a:bodyPr wrap="square">
            <a:spAutoFit/>
          </a:bodyPr>
          <a:lstStyle/>
          <a:p>
            <a:pPr algn="r" eaLnBrk="0" hangingPunct="0"/>
            <a:r>
              <a:rPr lang="en-US" dirty="0">
                <a:ea typeface="ＭＳ Ｐゴシック"/>
                <a:cs typeface="ＭＳ Ｐゴシック"/>
              </a:rPr>
              <a:t>+ </a:t>
            </a:r>
            <a:r>
              <a:rPr lang="en-US" dirty="0" smtClean="0"/>
              <a:t>subdirectory</a:t>
            </a:r>
          </a:p>
          <a:p>
            <a:pPr algn="r" eaLnBrk="0" hangingPunct="0"/>
            <a:r>
              <a:rPr lang="en-US" dirty="0" smtClean="0">
                <a:ea typeface="ＭＳ Ｐゴシック"/>
                <a:cs typeface="ＭＳ Ｐゴシック"/>
              </a:rPr>
              <a:t>0</a:t>
            </a:r>
            <a:r>
              <a:rPr lang="en-US" dirty="0">
                <a:ea typeface="ＭＳ Ｐゴシック"/>
                <a:cs typeface="ＭＳ Ｐゴシック"/>
              </a:rPr>
              <a:t>..*</a:t>
            </a:r>
          </a:p>
        </p:txBody>
      </p:sp>
      <p:sp>
        <p:nvSpPr>
          <p:cNvPr id="14406" name="Text Box 22"/>
          <p:cNvSpPr txBox="1">
            <a:spLocks noChangeArrowheads="1"/>
          </p:cNvSpPr>
          <p:nvPr/>
        </p:nvSpPr>
        <p:spPr bwMode="auto">
          <a:xfrm>
            <a:off x="3766867" y="3193049"/>
            <a:ext cx="2331596" cy="461665"/>
          </a:xfrm>
          <a:prstGeom prst="rect">
            <a:avLst/>
          </a:prstGeom>
          <a:noFill/>
          <a:ln w="9525">
            <a:solidFill>
              <a:schemeClr val="tx1"/>
            </a:solidFill>
            <a:miter lim="800000"/>
            <a:headEnd/>
            <a:tailEnd/>
          </a:ln>
        </p:spPr>
        <p:txBody>
          <a:bodyPr wrap="square">
            <a:spAutoFit/>
          </a:bodyPr>
          <a:lstStyle/>
          <a:p>
            <a:pPr algn="ctr"/>
            <a:r>
              <a:rPr lang="en-US" sz="2400" dirty="0" smtClean="0"/>
              <a:t>Directory</a:t>
            </a:r>
            <a:endParaRPr lang="en-US" sz="2400" dirty="0"/>
          </a:p>
        </p:txBody>
      </p:sp>
      <p:sp>
        <p:nvSpPr>
          <p:cNvPr id="111" name="Text Box 54"/>
          <p:cNvSpPr txBox="1">
            <a:spLocks noChangeArrowheads="1"/>
          </p:cNvSpPr>
          <p:nvPr/>
        </p:nvSpPr>
        <p:spPr bwMode="auto">
          <a:xfrm>
            <a:off x="2906724" y="5230824"/>
            <a:ext cx="1480103" cy="461665"/>
          </a:xfrm>
          <a:prstGeom prst="rect">
            <a:avLst/>
          </a:prstGeom>
          <a:noFill/>
          <a:ln w="9525">
            <a:solidFill>
              <a:schemeClr val="tx1"/>
            </a:solidFill>
            <a:miter lim="800000"/>
            <a:headEnd/>
            <a:tailEnd/>
          </a:ln>
        </p:spPr>
        <p:txBody>
          <a:bodyPr wrap="square">
            <a:spAutoFit/>
          </a:bodyPr>
          <a:lstStyle/>
          <a:p>
            <a:pPr algn="ctr"/>
            <a:r>
              <a:rPr lang="en-US" sz="2400" dirty="0" smtClean="0"/>
              <a:t>Sensor</a:t>
            </a:r>
            <a:endParaRPr lang="en-US" sz="2400" dirty="0"/>
          </a:p>
        </p:txBody>
      </p:sp>
      <p:cxnSp>
        <p:nvCxnSpPr>
          <p:cNvPr id="112" name="AutoShape 73"/>
          <p:cNvCxnSpPr>
            <a:cxnSpLocks noChangeShapeType="1"/>
            <a:stCxn id="111" idx="0"/>
            <a:endCxn id="14388" idx="2"/>
          </p:cNvCxnSpPr>
          <p:nvPr/>
        </p:nvCxnSpPr>
        <p:spPr bwMode="auto">
          <a:xfrm rot="5400000" flipH="1" flipV="1">
            <a:off x="3493183" y="5077231"/>
            <a:ext cx="307186" cy="1588"/>
          </a:xfrm>
          <a:prstGeom prst="bentConnector3">
            <a:avLst>
              <a:gd name="adj1" fmla="val 50000"/>
            </a:avLst>
          </a:prstGeom>
          <a:noFill/>
          <a:ln w="12700">
            <a:solidFill>
              <a:schemeClr val="tx1"/>
            </a:solidFill>
            <a:miter lim="800000"/>
            <a:headEnd type="none" w="lg" len="lg"/>
            <a:tailEnd type="none" w="lg" len="lg"/>
          </a:ln>
        </p:spPr>
      </p:cxnSp>
    </p:spTree>
    <p:extLst>
      <p:ext uri="{BB962C8B-B14F-4D97-AF65-F5344CB8AC3E}">
        <p14:creationId xmlns:p14="http://schemas.microsoft.com/office/powerpoint/2010/main" val="318746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dissolve">
                                      <p:cBhvr>
                                        <p:cTn id="7" dur="500"/>
                                        <p:tgtEl>
                                          <p:spTgt spid="1433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355"/>
                                        </p:tgtEl>
                                        <p:attrNameLst>
                                          <p:attrName>style.visibility</p:attrName>
                                        </p:attrNameLst>
                                      </p:cBhvr>
                                      <p:to>
                                        <p:strVal val="visible"/>
                                      </p:to>
                                    </p:set>
                                    <p:animEffect transition="in" filter="wipe(down)">
                                      <p:cBhvr>
                                        <p:cTn id="12" dur="500"/>
                                        <p:tgtEl>
                                          <p:spTgt spid="1435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4352"/>
                                        </p:tgtEl>
                                        <p:attrNameLst>
                                          <p:attrName>style.visibility</p:attrName>
                                        </p:attrNameLst>
                                      </p:cBhvr>
                                      <p:to>
                                        <p:strVal val="visible"/>
                                      </p:to>
                                    </p:set>
                                    <p:animEffect transition="in" filter="wipe(down)">
                                      <p:cBhvr>
                                        <p:cTn id="15" dur="500"/>
                                        <p:tgtEl>
                                          <p:spTgt spid="1435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4349"/>
                                        </p:tgtEl>
                                        <p:attrNameLst>
                                          <p:attrName>style.visibility</p:attrName>
                                        </p:attrNameLst>
                                      </p:cBhvr>
                                      <p:to>
                                        <p:strVal val="visible"/>
                                      </p:to>
                                    </p:set>
                                    <p:animEffect transition="in" filter="wipe(down)">
                                      <p:cBhvr>
                                        <p:cTn id="20" dur="500"/>
                                        <p:tgtEl>
                                          <p:spTgt spid="14349"/>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4353"/>
                                        </p:tgtEl>
                                        <p:attrNameLst>
                                          <p:attrName>style.visibility</p:attrName>
                                        </p:attrNameLst>
                                      </p:cBhvr>
                                      <p:to>
                                        <p:strVal val="visible"/>
                                      </p:to>
                                    </p:set>
                                    <p:animEffect transition="in" filter="wipe(down)">
                                      <p:cBhvr>
                                        <p:cTn id="23" dur="500"/>
                                        <p:tgtEl>
                                          <p:spTgt spid="1435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4368"/>
                                        </p:tgtEl>
                                        <p:attrNameLst>
                                          <p:attrName>style.visibility</p:attrName>
                                        </p:attrNameLst>
                                      </p:cBhvr>
                                      <p:to>
                                        <p:strVal val="visible"/>
                                      </p:to>
                                    </p:set>
                                    <p:animEffect transition="in" filter="wipe(left)">
                                      <p:cBhvr>
                                        <p:cTn id="28" dur="500"/>
                                        <p:tgtEl>
                                          <p:spTgt spid="1436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4370"/>
                                        </p:tgtEl>
                                        <p:attrNameLst>
                                          <p:attrName>style.visibility</p:attrName>
                                        </p:attrNameLst>
                                      </p:cBhvr>
                                      <p:to>
                                        <p:strVal val="visible"/>
                                      </p:to>
                                    </p:set>
                                    <p:animEffect transition="in" filter="wipe(left)">
                                      <p:cBhvr>
                                        <p:cTn id="31" dur="500"/>
                                        <p:tgtEl>
                                          <p:spTgt spid="14370"/>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4371"/>
                                        </p:tgtEl>
                                        <p:attrNameLst>
                                          <p:attrName>style.visibility</p:attrName>
                                        </p:attrNameLst>
                                      </p:cBhvr>
                                      <p:to>
                                        <p:strVal val="visible"/>
                                      </p:to>
                                    </p:set>
                                    <p:animEffect transition="in" filter="wipe(left)">
                                      <p:cBhvr>
                                        <p:cTn id="34" dur="500"/>
                                        <p:tgtEl>
                                          <p:spTgt spid="1437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4388"/>
                                        </p:tgtEl>
                                        <p:attrNameLst>
                                          <p:attrName>style.visibility</p:attrName>
                                        </p:attrNameLst>
                                      </p:cBhvr>
                                      <p:to>
                                        <p:strVal val="visible"/>
                                      </p:to>
                                    </p:set>
                                    <p:animEffect transition="in" filter="wipe(up)">
                                      <p:cBhvr>
                                        <p:cTn id="39" dur="500"/>
                                        <p:tgtEl>
                                          <p:spTgt spid="1438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14382"/>
                                        </p:tgtEl>
                                        <p:attrNameLst>
                                          <p:attrName>style.visibility</p:attrName>
                                        </p:attrNameLst>
                                      </p:cBhvr>
                                      <p:to>
                                        <p:strVal val="visible"/>
                                      </p:to>
                                    </p:set>
                                    <p:animEffect transition="in" filter="wipe(up)">
                                      <p:cBhvr>
                                        <p:cTn id="42" dur="500"/>
                                        <p:tgtEl>
                                          <p:spTgt spid="14382"/>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4363"/>
                                        </p:tgtEl>
                                        <p:attrNameLst>
                                          <p:attrName>style.visibility</p:attrName>
                                        </p:attrNameLst>
                                      </p:cBhvr>
                                      <p:to>
                                        <p:strVal val="visible"/>
                                      </p:to>
                                    </p:set>
                                    <p:animEffect transition="in" filter="wipe(up)">
                                      <p:cBhvr>
                                        <p:cTn id="45" dur="500"/>
                                        <p:tgtEl>
                                          <p:spTgt spid="14363"/>
                                        </p:tgtEl>
                                      </p:cBhvr>
                                    </p:animEffect>
                                  </p:childTnLst>
                                </p:cTn>
                              </p:par>
                              <p:par>
                                <p:cTn id="46" presetID="22" presetClass="entr" presetSubtype="1" fill="hold" nodeType="withEffect">
                                  <p:stCondLst>
                                    <p:cond delay="0"/>
                                  </p:stCondLst>
                                  <p:childTnLst>
                                    <p:set>
                                      <p:cBhvr>
                                        <p:cTn id="47" dur="1" fill="hold">
                                          <p:stCondLst>
                                            <p:cond delay="0"/>
                                          </p:stCondLst>
                                        </p:cTn>
                                        <p:tgtEl>
                                          <p:spTgt spid="14364"/>
                                        </p:tgtEl>
                                        <p:attrNameLst>
                                          <p:attrName>style.visibility</p:attrName>
                                        </p:attrNameLst>
                                      </p:cBhvr>
                                      <p:to>
                                        <p:strVal val="visible"/>
                                      </p:to>
                                    </p:set>
                                    <p:animEffect transition="in" filter="wipe(up)">
                                      <p:cBhvr>
                                        <p:cTn id="48" dur="500"/>
                                        <p:tgtEl>
                                          <p:spTgt spid="14364"/>
                                        </p:tgtEl>
                                      </p:cBhvr>
                                    </p:animEffect>
                                  </p:childTnLst>
                                </p:cTn>
                              </p:par>
                              <p:par>
                                <p:cTn id="49" presetID="22" presetClass="entr" presetSubtype="1" fill="hold" nodeType="withEffect">
                                  <p:stCondLst>
                                    <p:cond delay="0"/>
                                  </p:stCondLst>
                                  <p:childTnLst>
                                    <p:set>
                                      <p:cBhvr>
                                        <p:cTn id="50" dur="1" fill="hold">
                                          <p:stCondLst>
                                            <p:cond delay="0"/>
                                          </p:stCondLst>
                                        </p:cTn>
                                        <p:tgtEl>
                                          <p:spTgt spid="14365"/>
                                        </p:tgtEl>
                                        <p:attrNameLst>
                                          <p:attrName>style.visibility</p:attrName>
                                        </p:attrNameLst>
                                      </p:cBhvr>
                                      <p:to>
                                        <p:strVal val="visible"/>
                                      </p:to>
                                    </p:set>
                                    <p:animEffect transition="in" filter="wipe(up)">
                                      <p:cBhvr>
                                        <p:cTn id="51" dur="500"/>
                                        <p:tgtEl>
                                          <p:spTgt spid="14365"/>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112"/>
                                        </p:tgtEl>
                                        <p:attrNameLst>
                                          <p:attrName>style.visibility</p:attrName>
                                        </p:attrNameLst>
                                      </p:cBhvr>
                                      <p:to>
                                        <p:strVal val="visible"/>
                                      </p:to>
                                    </p:set>
                                    <p:animEffect transition="in" filter="wipe(down)">
                                      <p:cBhvr>
                                        <p:cTn id="56" dur="500"/>
                                        <p:tgtEl>
                                          <p:spTgt spid="112"/>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11"/>
                                        </p:tgtEl>
                                        <p:attrNameLst>
                                          <p:attrName>style.visibility</p:attrName>
                                        </p:attrNameLst>
                                      </p:cBhvr>
                                      <p:to>
                                        <p:strVal val="visible"/>
                                      </p:to>
                                    </p:set>
                                    <p:animEffect transition="in" filter="wipe(down)">
                                      <p:cBhvr>
                                        <p:cTn id="59" dur="500"/>
                                        <p:tgtEl>
                                          <p:spTgt spid="111"/>
                                        </p:tgtEl>
                                      </p:cBhvr>
                                    </p:animEffect>
                                  </p:childTnLst>
                                </p:cTn>
                              </p:par>
                              <p:par>
                                <p:cTn id="60" presetID="1" presetClass="exit" presetSubtype="0" fill="hold" nodeType="withEffect">
                                  <p:stCondLst>
                                    <p:cond delay="0"/>
                                  </p:stCondLst>
                                  <p:childTnLst>
                                    <p:set>
                                      <p:cBhvr>
                                        <p:cTn id="61" dur="1" fill="hold">
                                          <p:stCondLst>
                                            <p:cond delay="0"/>
                                          </p:stCondLst>
                                        </p:cTn>
                                        <p:tgtEl>
                                          <p:spTgt spid="14365"/>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143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animBg="1"/>
      <p:bldP spid="14388" grpId="0" animBg="1"/>
      <p:bldP spid="14382" grpId="0" animBg="1"/>
      <p:bldP spid="14382" grpId="1" animBg="1"/>
      <p:bldP spid="14352" grpId="0"/>
      <p:bldP spid="14353" grpId="0"/>
      <p:bldP spid="14363" grpId="0" animBg="1"/>
      <p:bldP spid="14370" grpId="0"/>
      <p:bldP spid="14371" grpId="0"/>
      <p:bldP spid="1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34664" y="275999"/>
            <a:ext cx="8508546" cy="590550"/>
          </a:xfrm>
        </p:spPr>
        <p:txBody>
          <a:bodyPr/>
          <a:lstStyle/>
          <a:p>
            <a:pPr algn="l"/>
            <a:r>
              <a:rPr lang="en-US" sz="3200" dirty="0" smtClean="0"/>
              <a:t>Hierarchical Organization</a:t>
            </a:r>
            <a:r>
              <a:rPr lang="en-US" sz="3200" dirty="0" smtClean="0">
                <a:latin typeface="Calibri" pitchFamily="34" charset="0"/>
              </a:rPr>
              <a:t>: Documentation</a:t>
            </a:r>
          </a:p>
        </p:txBody>
      </p:sp>
      <p:sp>
        <p:nvSpPr>
          <p:cNvPr id="14339" name="Text Box 3"/>
          <p:cNvSpPr txBox="1">
            <a:spLocks noChangeArrowheads="1"/>
          </p:cNvSpPr>
          <p:nvPr/>
        </p:nvSpPr>
        <p:spPr bwMode="auto">
          <a:xfrm>
            <a:off x="2528053" y="1397124"/>
            <a:ext cx="4066391" cy="646331"/>
          </a:xfrm>
          <a:prstGeom prst="rect">
            <a:avLst/>
          </a:prstGeom>
          <a:noFill/>
          <a:ln w="9525">
            <a:solidFill>
              <a:schemeClr val="tx1"/>
            </a:solidFill>
            <a:miter lim="800000"/>
            <a:headEnd/>
            <a:tailEnd/>
          </a:ln>
        </p:spPr>
        <p:txBody>
          <a:bodyPr wrap="square">
            <a:spAutoFit/>
          </a:bodyPr>
          <a:lstStyle/>
          <a:p>
            <a:pPr algn="ctr"/>
            <a:r>
              <a:rPr lang="en-US" dirty="0" err="1">
                <a:ea typeface="ＭＳ Ｐゴシック"/>
                <a:cs typeface="ＭＳ Ｐゴシック"/>
              </a:rPr>
              <a:t>MI_Metadata</a:t>
            </a:r>
            <a:endParaRPr lang="en-US" dirty="0">
              <a:ea typeface="ＭＳ Ｐゴシック"/>
              <a:cs typeface="ＭＳ Ｐゴシック"/>
            </a:endParaRPr>
          </a:p>
          <a:p>
            <a:pPr algn="ctr"/>
            <a:r>
              <a:rPr lang="en-US" dirty="0">
                <a:ea typeface="ＭＳ Ｐゴシック"/>
                <a:cs typeface="ＭＳ Ｐゴシック"/>
              </a:rPr>
              <a:t>(from Metadata entity set information)</a:t>
            </a:r>
          </a:p>
        </p:txBody>
      </p:sp>
      <p:grpSp>
        <p:nvGrpSpPr>
          <p:cNvPr id="465" name="Group 464"/>
          <p:cNvGrpSpPr/>
          <p:nvPr/>
        </p:nvGrpSpPr>
        <p:grpSpPr>
          <a:xfrm>
            <a:off x="6884893" y="3087446"/>
            <a:ext cx="1484257" cy="639989"/>
            <a:chOff x="6669741" y="3680783"/>
            <a:chExt cx="1839259" cy="510805"/>
          </a:xfrm>
        </p:grpSpPr>
        <p:sp>
          <p:nvSpPr>
            <p:cNvPr id="14403" name="Text Box 26"/>
            <p:cNvSpPr txBox="1">
              <a:spLocks noChangeArrowheads="1"/>
            </p:cNvSpPr>
            <p:nvPr/>
          </p:nvSpPr>
          <p:spPr bwMode="auto">
            <a:xfrm>
              <a:off x="6669741" y="3680783"/>
              <a:ext cx="1836668" cy="369332"/>
            </a:xfrm>
            <a:prstGeom prst="rect">
              <a:avLst/>
            </a:prstGeom>
            <a:noFill/>
            <a:ln w="9525">
              <a:solidFill>
                <a:schemeClr val="tx1"/>
              </a:solidFill>
              <a:miter lim="800000"/>
              <a:headEnd/>
              <a:tailEnd/>
            </a:ln>
          </p:spPr>
          <p:txBody>
            <a:bodyPr wrap="square">
              <a:spAutoFit/>
            </a:bodyPr>
            <a:lstStyle/>
            <a:p>
              <a:pPr algn="ctr"/>
              <a:r>
                <a:rPr lang="en-US"/>
                <a:t>DS_DataSet</a:t>
              </a:r>
            </a:p>
          </p:txBody>
        </p:sp>
        <p:sp>
          <p:nvSpPr>
            <p:cNvPr id="14404" name="Rectangle 27"/>
            <p:cNvSpPr>
              <a:spLocks noChangeArrowheads="1"/>
            </p:cNvSpPr>
            <p:nvPr/>
          </p:nvSpPr>
          <p:spPr bwMode="auto">
            <a:xfrm>
              <a:off x="6669741" y="4116975"/>
              <a:ext cx="1839259" cy="74613"/>
            </a:xfrm>
            <a:prstGeom prst="rect">
              <a:avLst/>
            </a:prstGeom>
            <a:noFill/>
            <a:ln w="9525">
              <a:solidFill>
                <a:schemeClr val="tx1"/>
              </a:solidFill>
              <a:miter lim="800000"/>
              <a:headEnd/>
              <a:tailEnd/>
            </a:ln>
          </p:spPr>
          <p:txBody>
            <a:bodyPr wrap="none" anchor="ctr"/>
            <a:lstStyle/>
            <a:p>
              <a:endParaRPr lang="en-US"/>
            </a:p>
          </p:txBody>
        </p:sp>
        <p:sp>
          <p:nvSpPr>
            <p:cNvPr id="14405" name="Rectangle 28"/>
            <p:cNvSpPr>
              <a:spLocks noChangeArrowheads="1"/>
            </p:cNvSpPr>
            <p:nvPr/>
          </p:nvSpPr>
          <p:spPr bwMode="auto">
            <a:xfrm>
              <a:off x="6669741" y="4042362"/>
              <a:ext cx="1839259" cy="74613"/>
            </a:xfrm>
            <a:prstGeom prst="rect">
              <a:avLst/>
            </a:prstGeom>
            <a:noFill/>
            <a:ln w="9525">
              <a:solidFill>
                <a:schemeClr val="tx1"/>
              </a:solidFill>
              <a:miter lim="800000"/>
              <a:headEnd/>
              <a:tailEnd/>
            </a:ln>
          </p:spPr>
          <p:txBody>
            <a:bodyPr wrap="none" anchor="ctr"/>
            <a:lstStyle/>
            <a:p>
              <a:endParaRPr lang="en-US"/>
            </a:p>
          </p:txBody>
        </p:sp>
      </p:grpSp>
      <p:grpSp>
        <p:nvGrpSpPr>
          <p:cNvPr id="40" name="Group 39"/>
          <p:cNvGrpSpPr/>
          <p:nvPr/>
        </p:nvGrpSpPr>
        <p:grpSpPr>
          <a:xfrm>
            <a:off x="1785770" y="4747960"/>
            <a:ext cx="1981443" cy="584311"/>
            <a:chOff x="1785770" y="4720170"/>
            <a:chExt cx="1981443" cy="584311"/>
          </a:xfrm>
        </p:grpSpPr>
        <p:sp>
          <p:nvSpPr>
            <p:cNvPr id="14388" name="Text Box 46"/>
            <p:cNvSpPr txBox="1">
              <a:spLocks noChangeArrowheads="1"/>
            </p:cNvSpPr>
            <p:nvPr/>
          </p:nvSpPr>
          <p:spPr bwMode="auto">
            <a:xfrm>
              <a:off x="1787165" y="4720170"/>
              <a:ext cx="1978652" cy="378956"/>
            </a:xfrm>
            <a:prstGeom prst="rect">
              <a:avLst/>
            </a:prstGeom>
            <a:noFill/>
            <a:ln w="9525">
              <a:solidFill>
                <a:schemeClr val="tx1"/>
              </a:solidFill>
              <a:miter lim="800000"/>
              <a:headEnd/>
              <a:tailEnd/>
            </a:ln>
          </p:spPr>
          <p:txBody>
            <a:bodyPr wrap="square">
              <a:spAutoFit/>
            </a:bodyPr>
            <a:lstStyle/>
            <a:p>
              <a:pPr algn="ctr"/>
              <a:r>
                <a:rPr lang="en-US" dirty="0"/>
                <a:t>DS_Platform</a:t>
              </a:r>
            </a:p>
          </p:txBody>
        </p:sp>
        <p:sp>
          <p:nvSpPr>
            <p:cNvPr id="14389" name="Rectangle 47"/>
            <p:cNvSpPr>
              <a:spLocks noChangeArrowheads="1"/>
            </p:cNvSpPr>
            <p:nvPr/>
          </p:nvSpPr>
          <p:spPr bwMode="auto">
            <a:xfrm>
              <a:off x="1785770" y="5202332"/>
              <a:ext cx="1981443" cy="102149"/>
            </a:xfrm>
            <a:prstGeom prst="rect">
              <a:avLst/>
            </a:prstGeom>
            <a:noFill/>
            <a:ln w="9525">
              <a:solidFill>
                <a:schemeClr val="tx1"/>
              </a:solidFill>
              <a:miter lim="800000"/>
              <a:headEnd/>
              <a:tailEnd/>
            </a:ln>
          </p:spPr>
          <p:txBody>
            <a:bodyPr wrap="none" anchor="ctr"/>
            <a:lstStyle/>
            <a:p>
              <a:endParaRPr lang="en-US"/>
            </a:p>
          </p:txBody>
        </p:sp>
        <p:sp>
          <p:nvSpPr>
            <p:cNvPr id="14390" name="Rectangle 48"/>
            <p:cNvSpPr>
              <a:spLocks noChangeArrowheads="1"/>
            </p:cNvSpPr>
            <p:nvPr/>
          </p:nvSpPr>
          <p:spPr bwMode="auto">
            <a:xfrm>
              <a:off x="1785770" y="5100184"/>
              <a:ext cx="1981443" cy="102149"/>
            </a:xfrm>
            <a:prstGeom prst="rect">
              <a:avLst/>
            </a:prstGeom>
            <a:noFill/>
            <a:ln w="9525">
              <a:solidFill>
                <a:schemeClr val="tx1"/>
              </a:solidFill>
              <a:miter lim="800000"/>
              <a:headEnd/>
              <a:tailEnd/>
            </a:ln>
          </p:spPr>
          <p:txBody>
            <a:bodyPr wrap="none" anchor="ctr"/>
            <a:lstStyle/>
            <a:p>
              <a:endParaRPr lang="en-US"/>
            </a:p>
          </p:txBody>
        </p:sp>
      </p:grpSp>
      <p:cxnSp>
        <p:nvCxnSpPr>
          <p:cNvPr id="14349" name="AutoShape 57"/>
          <p:cNvCxnSpPr>
            <a:cxnSpLocks noChangeShapeType="1"/>
            <a:stCxn id="46" idx="0"/>
            <a:endCxn id="14339" idx="2"/>
          </p:cNvCxnSpPr>
          <p:nvPr/>
        </p:nvCxnSpPr>
        <p:spPr bwMode="auto">
          <a:xfrm rot="5400000" flipH="1" flipV="1">
            <a:off x="4012759" y="2588355"/>
            <a:ext cx="1093389" cy="3591"/>
          </a:xfrm>
          <a:prstGeom prst="bentConnector3">
            <a:avLst>
              <a:gd name="adj1" fmla="val 50000"/>
            </a:avLst>
          </a:prstGeom>
          <a:noFill/>
          <a:ln w="12700">
            <a:solidFill>
              <a:schemeClr val="tx1"/>
            </a:solidFill>
            <a:miter lim="800000"/>
            <a:headEnd type="none" w="lg" len="lg"/>
            <a:tailEnd type="none" w="lg" len="lg"/>
          </a:ln>
        </p:spPr>
      </p:cxnSp>
      <p:cxnSp>
        <p:nvCxnSpPr>
          <p:cNvPr id="14350" name="AutoShape 58"/>
          <p:cNvCxnSpPr>
            <a:cxnSpLocks noChangeShapeType="1"/>
            <a:stCxn id="14403" idx="0"/>
            <a:endCxn id="14339" idx="3"/>
          </p:cNvCxnSpPr>
          <p:nvPr/>
        </p:nvCxnSpPr>
        <p:spPr bwMode="auto">
          <a:xfrm rot="16200000" flipV="1">
            <a:off x="6426632" y="1888102"/>
            <a:ext cx="1367156" cy="1031532"/>
          </a:xfrm>
          <a:prstGeom prst="bentConnector2">
            <a:avLst/>
          </a:prstGeom>
          <a:noFill/>
          <a:ln w="12700">
            <a:solidFill>
              <a:schemeClr val="tx1"/>
            </a:solidFill>
            <a:miter lim="800000"/>
            <a:headEnd type="none" w="lg" len="lg"/>
            <a:tailEnd type="none" w="lg" len="lg"/>
          </a:ln>
        </p:spPr>
      </p:cxnSp>
      <p:sp>
        <p:nvSpPr>
          <p:cNvPr id="14352" name="Rectangle 60"/>
          <p:cNvSpPr>
            <a:spLocks noChangeArrowheads="1"/>
          </p:cNvSpPr>
          <p:nvPr/>
        </p:nvSpPr>
        <p:spPr bwMode="auto">
          <a:xfrm>
            <a:off x="6590110" y="1764360"/>
            <a:ext cx="972521" cy="461665"/>
          </a:xfrm>
          <a:prstGeom prst="rect">
            <a:avLst/>
          </a:prstGeom>
          <a:noFill/>
          <a:ln w="9525">
            <a:noFill/>
            <a:miter lim="800000"/>
            <a:headEnd/>
            <a:tailEnd/>
          </a:ln>
        </p:spPr>
        <p:txBody>
          <a:bodyPr wrap="square">
            <a:spAutoFit/>
          </a:bodyPr>
          <a:lstStyle/>
          <a:p>
            <a:pPr eaLnBrk="0" hangingPunct="0">
              <a:lnSpc>
                <a:spcPct val="50000"/>
              </a:lnSpc>
              <a:spcBef>
                <a:spcPct val="50000"/>
              </a:spcBef>
            </a:pPr>
            <a:r>
              <a:rPr lang="en-US" sz="1600" dirty="0">
                <a:ea typeface="ＭＳ Ｐゴシック"/>
                <a:cs typeface="ＭＳ Ｐゴシック"/>
              </a:rPr>
              <a:t>+h</a:t>
            </a:r>
            <a:r>
              <a:rPr lang="en-US" sz="1600" dirty="0"/>
              <a:t>as</a:t>
            </a:r>
          </a:p>
          <a:p>
            <a:pPr eaLnBrk="0" hangingPunct="0">
              <a:lnSpc>
                <a:spcPct val="50000"/>
              </a:lnSpc>
              <a:spcBef>
                <a:spcPct val="50000"/>
              </a:spcBef>
            </a:pPr>
            <a:r>
              <a:rPr lang="en-US" sz="1600" dirty="0">
                <a:ea typeface="ＭＳ Ｐゴシック"/>
                <a:cs typeface="ＭＳ Ｐゴシック"/>
              </a:rPr>
              <a:t>1..*</a:t>
            </a:r>
          </a:p>
        </p:txBody>
      </p:sp>
      <p:sp>
        <p:nvSpPr>
          <p:cNvPr id="14353" name="Rectangle 61"/>
          <p:cNvSpPr>
            <a:spLocks noChangeArrowheads="1"/>
          </p:cNvSpPr>
          <p:nvPr/>
        </p:nvSpPr>
        <p:spPr bwMode="auto">
          <a:xfrm>
            <a:off x="4546640" y="2093820"/>
            <a:ext cx="1703555" cy="461665"/>
          </a:xfrm>
          <a:prstGeom prst="rect">
            <a:avLst/>
          </a:prstGeom>
          <a:noFill/>
          <a:ln w="9525">
            <a:noFill/>
            <a:miter lim="800000"/>
            <a:headEnd/>
            <a:tailEnd/>
          </a:ln>
        </p:spPr>
        <p:txBody>
          <a:bodyPr wrap="square">
            <a:spAutoFit/>
          </a:bodyPr>
          <a:lstStyle/>
          <a:p>
            <a:pPr eaLnBrk="0" hangingPunct="0">
              <a:lnSpc>
                <a:spcPct val="50000"/>
              </a:lnSpc>
              <a:spcBef>
                <a:spcPct val="50000"/>
              </a:spcBef>
            </a:pPr>
            <a:r>
              <a:rPr lang="en-US" sz="1600" dirty="0">
                <a:ea typeface="ＭＳ Ｐゴシック"/>
                <a:cs typeface="ＭＳ Ｐゴシック"/>
              </a:rPr>
              <a:t>+ </a:t>
            </a:r>
            <a:r>
              <a:rPr lang="en-US" sz="1600" dirty="0" err="1">
                <a:ea typeface="ＭＳ Ｐゴシック"/>
                <a:cs typeface="ＭＳ Ｐゴシック"/>
              </a:rPr>
              <a:t>seriesMetadata</a:t>
            </a:r>
            <a:endParaRPr lang="en-US" sz="1600" dirty="0"/>
          </a:p>
          <a:p>
            <a:pPr eaLnBrk="0" hangingPunct="0">
              <a:lnSpc>
                <a:spcPct val="50000"/>
              </a:lnSpc>
              <a:spcBef>
                <a:spcPct val="50000"/>
              </a:spcBef>
            </a:pPr>
            <a:r>
              <a:rPr lang="en-US" sz="1600" dirty="0">
                <a:ea typeface="ＭＳ Ｐゴシック"/>
                <a:cs typeface="ＭＳ Ｐゴシック"/>
              </a:rPr>
              <a:t>1..*</a:t>
            </a:r>
          </a:p>
        </p:txBody>
      </p:sp>
      <p:sp>
        <p:nvSpPr>
          <p:cNvPr id="14354" name="AutoShape 62"/>
          <p:cNvSpPr>
            <a:spLocks noChangeArrowheads="1"/>
          </p:cNvSpPr>
          <p:nvPr/>
        </p:nvSpPr>
        <p:spPr bwMode="auto">
          <a:xfrm rot="5216103">
            <a:off x="5489992" y="3232157"/>
            <a:ext cx="103188" cy="187325"/>
          </a:xfrm>
          <a:prstGeom prst="diamond">
            <a:avLst/>
          </a:prstGeom>
          <a:noFill/>
          <a:ln w="9525">
            <a:solidFill>
              <a:schemeClr val="tx1"/>
            </a:solidFill>
            <a:miter lim="800000"/>
            <a:headEnd/>
            <a:tailEnd/>
          </a:ln>
        </p:spPr>
        <p:txBody>
          <a:bodyPr wrap="none" anchor="ctr"/>
          <a:lstStyle/>
          <a:p>
            <a:endParaRPr lang="en-US"/>
          </a:p>
        </p:txBody>
      </p:sp>
      <p:cxnSp>
        <p:nvCxnSpPr>
          <p:cNvPr id="14355" name="AutoShape 63"/>
          <p:cNvCxnSpPr>
            <a:cxnSpLocks noChangeShapeType="1"/>
            <a:stCxn id="14403" idx="1"/>
            <a:endCxn id="14354" idx="0"/>
          </p:cNvCxnSpPr>
          <p:nvPr/>
        </p:nvCxnSpPr>
        <p:spPr bwMode="auto">
          <a:xfrm rot="10800000" flipV="1">
            <a:off x="5635115" y="3318814"/>
            <a:ext cx="1249778" cy="1997"/>
          </a:xfrm>
          <a:prstGeom prst="bentConnector3">
            <a:avLst>
              <a:gd name="adj1" fmla="val 50000"/>
            </a:avLst>
          </a:prstGeom>
          <a:noFill/>
          <a:ln w="12700">
            <a:solidFill>
              <a:schemeClr val="tx1"/>
            </a:solidFill>
            <a:miter lim="800000"/>
            <a:headEnd type="none" w="lg" len="lg"/>
            <a:tailEnd type="none" w="lg" len="lg"/>
          </a:ln>
        </p:spPr>
      </p:cxnSp>
      <p:sp>
        <p:nvSpPr>
          <p:cNvPr id="14357" name="Rectangle 65"/>
          <p:cNvSpPr>
            <a:spLocks noChangeArrowheads="1"/>
          </p:cNvSpPr>
          <p:nvPr/>
        </p:nvSpPr>
        <p:spPr bwMode="auto">
          <a:xfrm>
            <a:off x="5357304" y="3396726"/>
            <a:ext cx="1549101" cy="485005"/>
          </a:xfrm>
          <a:prstGeom prst="rect">
            <a:avLst/>
          </a:prstGeom>
          <a:noFill/>
          <a:ln w="9525">
            <a:noFill/>
            <a:miter lim="800000"/>
            <a:headEnd/>
            <a:tailEnd/>
          </a:ln>
        </p:spPr>
        <p:txBody>
          <a:bodyPr wrap="square">
            <a:spAutoFit/>
          </a:bodyPr>
          <a:lstStyle/>
          <a:p>
            <a:pPr algn="r" eaLnBrk="0" hangingPunct="0">
              <a:lnSpc>
                <a:spcPct val="50000"/>
              </a:lnSpc>
              <a:spcBef>
                <a:spcPct val="50000"/>
              </a:spcBef>
            </a:pPr>
            <a:r>
              <a:rPr lang="en-US" sz="1600" dirty="0">
                <a:ea typeface="ＭＳ Ｐゴシック"/>
                <a:cs typeface="ＭＳ Ｐゴシック"/>
              </a:rPr>
              <a:t>+ </a:t>
            </a:r>
            <a:r>
              <a:rPr lang="en-US" sz="1600" dirty="0" err="1">
                <a:ea typeface="ＭＳ Ｐゴシック"/>
                <a:cs typeface="ＭＳ Ｐゴシック"/>
              </a:rPr>
              <a:t>composedOf</a:t>
            </a:r>
            <a:endParaRPr lang="en-US" sz="1600" dirty="0"/>
          </a:p>
          <a:p>
            <a:pPr algn="r" eaLnBrk="0" hangingPunct="0">
              <a:lnSpc>
                <a:spcPct val="50000"/>
              </a:lnSpc>
              <a:spcBef>
                <a:spcPct val="50000"/>
              </a:spcBef>
            </a:pPr>
            <a:r>
              <a:rPr lang="en-US" sz="1600" dirty="0">
                <a:ea typeface="ＭＳ Ｐゴシック"/>
                <a:cs typeface="ＭＳ Ｐゴシック"/>
              </a:rPr>
              <a:t>1..*</a:t>
            </a:r>
          </a:p>
        </p:txBody>
      </p:sp>
      <p:cxnSp>
        <p:nvCxnSpPr>
          <p:cNvPr id="14364" name="AutoShape 72"/>
          <p:cNvCxnSpPr>
            <a:cxnSpLocks noChangeShapeType="1"/>
            <a:stCxn id="14388" idx="0"/>
            <a:endCxn id="467" idx="3"/>
          </p:cNvCxnSpPr>
          <p:nvPr/>
        </p:nvCxnSpPr>
        <p:spPr bwMode="auto">
          <a:xfrm rot="5400000" flipH="1" flipV="1">
            <a:off x="3270964" y="3453585"/>
            <a:ext cx="799903" cy="1788848"/>
          </a:xfrm>
          <a:prstGeom prst="bentConnector3">
            <a:avLst>
              <a:gd name="adj1" fmla="val 50000"/>
            </a:avLst>
          </a:prstGeom>
          <a:noFill/>
          <a:ln w="12700">
            <a:solidFill>
              <a:schemeClr val="tx1"/>
            </a:solidFill>
            <a:miter lim="800000"/>
            <a:headEnd type="none" w="lg" len="lg"/>
            <a:tailEnd type="none" w="lg" len="lg"/>
          </a:ln>
        </p:spPr>
      </p:cxnSp>
      <p:cxnSp>
        <p:nvCxnSpPr>
          <p:cNvPr id="14368" name="AutoShape 76"/>
          <p:cNvCxnSpPr>
            <a:cxnSpLocks noChangeShapeType="1"/>
            <a:stCxn id="46" idx="1"/>
            <a:endCxn id="47" idx="1"/>
          </p:cNvCxnSpPr>
          <p:nvPr/>
        </p:nvCxnSpPr>
        <p:spPr bwMode="auto">
          <a:xfrm rot="10800000" flipV="1">
            <a:off x="3671946" y="3326321"/>
            <a:ext cx="1247" cy="343759"/>
          </a:xfrm>
          <a:prstGeom prst="bentConnector3">
            <a:avLst>
              <a:gd name="adj1" fmla="val 152147762"/>
            </a:avLst>
          </a:prstGeom>
          <a:noFill/>
          <a:ln w="12700">
            <a:solidFill>
              <a:schemeClr val="tx1"/>
            </a:solidFill>
            <a:miter lim="800000"/>
            <a:headEnd type="none" w="lg" len="lg"/>
            <a:tailEnd type="none" w="lg" len="lg"/>
          </a:ln>
        </p:spPr>
      </p:cxnSp>
      <p:sp>
        <p:nvSpPr>
          <p:cNvPr id="14369" name="Rectangle 77"/>
          <p:cNvSpPr>
            <a:spLocks noChangeArrowheads="1"/>
          </p:cNvSpPr>
          <p:nvPr/>
        </p:nvSpPr>
        <p:spPr bwMode="auto">
          <a:xfrm>
            <a:off x="416326" y="3245039"/>
            <a:ext cx="1379538" cy="584775"/>
          </a:xfrm>
          <a:prstGeom prst="rect">
            <a:avLst/>
          </a:prstGeom>
          <a:noFill/>
          <a:ln w="9525">
            <a:noFill/>
            <a:miter lim="800000"/>
            <a:headEnd/>
            <a:tailEnd/>
          </a:ln>
        </p:spPr>
        <p:txBody>
          <a:bodyPr>
            <a:spAutoFit/>
          </a:bodyPr>
          <a:lstStyle/>
          <a:p>
            <a:pPr algn="r" eaLnBrk="0" hangingPunct="0"/>
            <a:r>
              <a:rPr lang="en-US" sz="1600" dirty="0" smtClean="0">
                <a:ea typeface="ＭＳ Ｐゴシック"/>
                <a:cs typeface="ＭＳ Ｐゴシック"/>
              </a:rPr>
              <a:t>Multiple</a:t>
            </a:r>
          </a:p>
          <a:p>
            <a:pPr algn="r" eaLnBrk="0" hangingPunct="0"/>
            <a:r>
              <a:rPr lang="en-US" sz="1600" dirty="0" smtClean="0">
                <a:ea typeface="ＭＳ Ｐゴシック"/>
                <a:cs typeface="ＭＳ Ｐゴシック"/>
              </a:rPr>
              <a:t>Aggregation</a:t>
            </a:r>
            <a:endParaRPr lang="en-US" sz="1600" dirty="0">
              <a:ea typeface="ＭＳ Ｐゴシック"/>
              <a:cs typeface="ＭＳ Ｐゴシック"/>
            </a:endParaRPr>
          </a:p>
        </p:txBody>
      </p:sp>
      <p:sp>
        <p:nvSpPr>
          <p:cNvPr id="14370" name="Rectangle 78"/>
          <p:cNvSpPr>
            <a:spLocks noChangeArrowheads="1"/>
          </p:cNvSpPr>
          <p:nvPr/>
        </p:nvSpPr>
        <p:spPr bwMode="auto">
          <a:xfrm>
            <a:off x="2162286" y="2989060"/>
            <a:ext cx="1557113" cy="338554"/>
          </a:xfrm>
          <a:prstGeom prst="rect">
            <a:avLst/>
          </a:prstGeom>
          <a:noFill/>
          <a:ln w="9525">
            <a:noFill/>
            <a:miter lim="800000"/>
            <a:headEnd/>
            <a:tailEnd/>
          </a:ln>
        </p:spPr>
        <p:txBody>
          <a:bodyPr wrap="square">
            <a:spAutoFit/>
          </a:bodyPr>
          <a:lstStyle/>
          <a:p>
            <a:pPr algn="r" eaLnBrk="0" hangingPunct="0">
              <a:spcBef>
                <a:spcPct val="50000"/>
              </a:spcBef>
            </a:pPr>
            <a:r>
              <a:rPr lang="en-US" sz="1600" dirty="0">
                <a:ea typeface="ＭＳ Ｐゴシック"/>
                <a:cs typeface="ＭＳ Ｐゴシック"/>
              </a:rPr>
              <a:t>+ </a:t>
            </a:r>
            <a:r>
              <a:rPr lang="en-US" sz="1600" dirty="0" smtClean="0"/>
              <a:t>superset </a:t>
            </a:r>
            <a:r>
              <a:rPr lang="en-US" sz="1600" dirty="0" smtClean="0">
                <a:ea typeface="ＭＳ Ｐゴシック"/>
                <a:cs typeface="ＭＳ Ｐゴシック"/>
              </a:rPr>
              <a:t>0</a:t>
            </a:r>
            <a:r>
              <a:rPr lang="en-US" sz="1600" dirty="0">
                <a:ea typeface="ＭＳ Ｐゴシック"/>
                <a:cs typeface="ＭＳ Ｐゴシック"/>
              </a:rPr>
              <a:t>..*</a:t>
            </a:r>
          </a:p>
        </p:txBody>
      </p:sp>
      <p:sp>
        <p:nvSpPr>
          <p:cNvPr id="14371" name="Rectangle 79"/>
          <p:cNvSpPr>
            <a:spLocks noChangeArrowheads="1"/>
          </p:cNvSpPr>
          <p:nvPr/>
        </p:nvSpPr>
        <p:spPr bwMode="auto">
          <a:xfrm>
            <a:off x="2339861" y="3648942"/>
            <a:ext cx="1379538" cy="338554"/>
          </a:xfrm>
          <a:prstGeom prst="rect">
            <a:avLst/>
          </a:prstGeom>
          <a:noFill/>
          <a:ln w="9525">
            <a:noFill/>
            <a:miter lim="800000"/>
            <a:headEnd/>
            <a:tailEnd/>
          </a:ln>
        </p:spPr>
        <p:txBody>
          <a:bodyPr>
            <a:spAutoFit/>
          </a:bodyPr>
          <a:lstStyle/>
          <a:p>
            <a:pPr algn="r" eaLnBrk="0" hangingPunct="0">
              <a:spcBef>
                <a:spcPct val="50000"/>
              </a:spcBef>
            </a:pPr>
            <a:r>
              <a:rPr lang="en-US" sz="1600" dirty="0">
                <a:ea typeface="ＭＳ Ｐゴシック"/>
                <a:cs typeface="ＭＳ Ｐゴシック"/>
              </a:rPr>
              <a:t>+ </a:t>
            </a:r>
            <a:r>
              <a:rPr lang="en-US" sz="1600" dirty="0"/>
              <a:t>subset </a:t>
            </a:r>
            <a:r>
              <a:rPr lang="en-US" sz="1600" dirty="0">
                <a:ea typeface="ＭＳ Ｐゴシック"/>
                <a:cs typeface="ＭＳ Ｐゴシック"/>
              </a:rPr>
              <a:t>0..*</a:t>
            </a:r>
          </a:p>
        </p:txBody>
      </p:sp>
      <p:grpSp>
        <p:nvGrpSpPr>
          <p:cNvPr id="41" name="Group 40"/>
          <p:cNvGrpSpPr/>
          <p:nvPr/>
        </p:nvGrpSpPr>
        <p:grpSpPr>
          <a:xfrm>
            <a:off x="5143956" y="4747960"/>
            <a:ext cx="1981443" cy="584311"/>
            <a:chOff x="1785770" y="4720170"/>
            <a:chExt cx="1981443" cy="584311"/>
          </a:xfrm>
        </p:grpSpPr>
        <p:sp>
          <p:nvSpPr>
            <p:cNvPr id="42" name="Text Box 46"/>
            <p:cNvSpPr txBox="1">
              <a:spLocks noChangeArrowheads="1"/>
            </p:cNvSpPr>
            <p:nvPr/>
          </p:nvSpPr>
          <p:spPr bwMode="auto">
            <a:xfrm>
              <a:off x="1787165" y="4720170"/>
              <a:ext cx="1978652" cy="378956"/>
            </a:xfrm>
            <a:prstGeom prst="rect">
              <a:avLst/>
            </a:prstGeom>
            <a:noFill/>
            <a:ln w="9525">
              <a:solidFill>
                <a:schemeClr val="tx1"/>
              </a:solidFill>
              <a:miter lim="800000"/>
              <a:headEnd/>
              <a:tailEnd/>
            </a:ln>
          </p:spPr>
          <p:txBody>
            <a:bodyPr wrap="square">
              <a:spAutoFit/>
            </a:bodyPr>
            <a:lstStyle/>
            <a:p>
              <a:pPr algn="ctr"/>
              <a:r>
                <a:rPr lang="en-US" dirty="0" smtClean="0"/>
                <a:t>DS_Sensor</a:t>
              </a:r>
              <a:endParaRPr lang="en-US" dirty="0"/>
            </a:p>
          </p:txBody>
        </p:sp>
        <p:sp>
          <p:nvSpPr>
            <p:cNvPr id="43" name="Rectangle 47"/>
            <p:cNvSpPr>
              <a:spLocks noChangeArrowheads="1"/>
            </p:cNvSpPr>
            <p:nvPr/>
          </p:nvSpPr>
          <p:spPr bwMode="auto">
            <a:xfrm>
              <a:off x="1785770" y="5202332"/>
              <a:ext cx="1981443" cy="102149"/>
            </a:xfrm>
            <a:prstGeom prst="rect">
              <a:avLst/>
            </a:prstGeom>
            <a:noFill/>
            <a:ln w="9525">
              <a:solidFill>
                <a:schemeClr val="tx1"/>
              </a:solidFill>
              <a:miter lim="800000"/>
              <a:headEnd/>
              <a:tailEnd/>
            </a:ln>
          </p:spPr>
          <p:txBody>
            <a:bodyPr wrap="none" anchor="ctr"/>
            <a:lstStyle/>
            <a:p>
              <a:endParaRPr lang="en-US"/>
            </a:p>
          </p:txBody>
        </p:sp>
        <p:sp>
          <p:nvSpPr>
            <p:cNvPr id="44" name="Rectangle 48"/>
            <p:cNvSpPr>
              <a:spLocks noChangeArrowheads="1"/>
            </p:cNvSpPr>
            <p:nvPr/>
          </p:nvSpPr>
          <p:spPr bwMode="auto">
            <a:xfrm>
              <a:off x="1785770" y="5100184"/>
              <a:ext cx="1981443" cy="102149"/>
            </a:xfrm>
            <a:prstGeom prst="rect">
              <a:avLst/>
            </a:prstGeom>
            <a:noFill/>
            <a:ln w="9525">
              <a:solidFill>
                <a:schemeClr val="tx1"/>
              </a:solidFill>
              <a:miter lim="800000"/>
              <a:headEnd/>
              <a:tailEnd/>
            </a:ln>
          </p:spPr>
          <p:txBody>
            <a:bodyPr wrap="none" anchor="ctr"/>
            <a:lstStyle/>
            <a:p>
              <a:endParaRPr lang="en-US"/>
            </a:p>
          </p:txBody>
        </p:sp>
      </p:grpSp>
      <p:grpSp>
        <p:nvGrpSpPr>
          <p:cNvPr id="45" name="Group 44"/>
          <p:cNvGrpSpPr/>
          <p:nvPr/>
        </p:nvGrpSpPr>
        <p:grpSpPr>
          <a:xfrm>
            <a:off x="3671945" y="3136844"/>
            <a:ext cx="1771426" cy="584311"/>
            <a:chOff x="1785770" y="4720170"/>
            <a:chExt cx="1981443" cy="584311"/>
          </a:xfrm>
        </p:grpSpPr>
        <p:sp>
          <p:nvSpPr>
            <p:cNvPr id="46" name="Text Box 46"/>
            <p:cNvSpPr txBox="1">
              <a:spLocks noChangeArrowheads="1"/>
            </p:cNvSpPr>
            <p:nvPr/>
          </p:nvSpPr>
          <p:spPr bwMode="auto">
            <a:xfrm>
              <a:off x="1787165" y="4720170"/>
              <a:ext cx="1978652" cy="378956"/>
            </a:xfrm>
            <a:prstGeom prst="rect">
              <a:avLst/>
            </a:prstGeom>
            <a:noFill/>
            <a:ln w="9525">
              <a:solidFill>
                <a:schemeClr val="tx1"/>
              </a:solidFill>
              <a:miter lim="800000"/>
              <a:headEnd/>
              <a:tailEnd/>
            </a:ln>
          </p:spPr>
          <p:txBody>
            <a:bodyPr wrap="square">
              <a:spAutoFit/>
            </a:bodyPr>
            <a:lstStyle/>
            <a:p>
              <a:pPr algn="ctr"/>
              <a:r>
                <a:rPr lang="en-US" dirty="0" smtClean="0"/>
                <a:t>DS_Series</a:t>
              </a:r>
              <a:endParaRPr lang="en-US" dirty="0"/>
            </a:p>
          </p:txBody>
        </p:sp>
        <p:sp>
          <p:nvSpPr>
            <p:cNvPr id="47" name="Rectangle 47"/>
            <p:cNvSpPr>
              <a:spLocks noChangeArrowheads="1"/>
            </p:cNvSpPr>
            <p:nvPr/>
          </p:nvSpPr>
          <p:spPr bwMode="auto">
            <a:xfrm>
              <a:off x="1785770" y="5202332"/>
              <a:ext cx="1981443" cy="102149"/>
            </a:xfrm>
            <a:prstGeom prst="rect">
              <a:avLst/>
            </a:prstGeom>
            <a:noFill/>
            <a:ln w="9525">
              <a:solidFill>
                <a:schemeClr val="tx1"/>
              </a:solidFill>
              <a:miter lim="800000"/>
              <a:headEnd/>
              <a:tailEnd/>
            </a:ln>
          </p:spPr>
          <p:txBody>
            <a:bodyPr wrap="none" anchor="ctr"/>
            <a:lstStyle/>
            <a:p>
              <a:endParaRPr lang="en-US"/>
            </a:p>
          </p:txBody>
        </p:sp>
        <p:sp>
          <p:nvSpPr>
            <p:cNvPr id="48" name="Rectangle 48"/>
            <p:cNvSpPr>
              <a:spLocks noChangeArrowheads="1"/>
            </p:cNvSpPr>
            <p:nvPr/>
          </p:nvSpPr>
          <p:spPr bwMode="auto">
            <a:xfrm>
              <a:off x="1785770" y="5100184"/>
              <a:ext cx="1981443" cy="102149"/>
            </a:xfrm>
            <a:prstGeom prst="rect">
              <a:avLst/>
            </a:prstGeom>
            <a:noFill/>
            <a:ln w="9525">
              <a:solidFill>
                <a:schemeClr val="tx1"/>
              </a:solidFill>
              <a:miter lim="800000"/>
              <a:headEnd/>
              <a:tailEnd/>
            </a:ln>
          </p:spPr>
          <p:txBody>
            <a:bodyPr wrap="none" anchor="ctr"/>
            <a:lstStyle/>
            <a:p>
              <a:endParaRPr lang="en-US"/>
            </a:p>
          </p:txBody>
        </p:sp>
      </p:grpSp>
      <p:sp>
        <p:nvSpPr>
          <p:cNvPr id="467" name="AutoShape 71"/>
          <p:cNvSpPr>
            <a:spLocks noChangeArrowheads="1"/>
          </p:cNvSpPr>
          <p:nvPr/>
        </p:nvSpPr>
        <p:spPr bwMode="auto">
          <a:xfrm>
            <a:off x="4475171" y="3705022"/>
            <a:ext cx="180336" cy="243035"/>
          </a:xfrm>
          <a:prstGeom prst="triangle">
            <a:avLst>
              <a:gd name="adj" fmla="val 50000"/>
            </a:avLst>
          </a:prstGeom>
          <a:noFill/>
          <a:ln w="9525">
            <a:solidFill>
              <a:schemeClr val="tx1"/>
            </a:solidFill>
            <a:miter lim="800000"/>
            <a:headEnd/>
            <a:tailEnd/>
          </a:ln>
        </p:spPr>
        <p:txBody>
          <a:bodyPr wrap="none" anchor="ctr"/>
          <a:lstStyle/>
          <a:p>
            <a:endParaRPr lang="en-US" sz="2800"/>
          </a:p>
        </p:txBody>
      </p:sp>
      <p:cxnSp>
        <p:nvCxnSpPr>
          <p:cNvPr id="542" name="AutoShape 58"/>
          <p:cNvCxnSpPr>
            <a:cxnSpLocks noChangeShapeType="1"/>
            <a:stCxn id="42" idx="0"/>
            <a:endCxn id="467" idx="3"/>
          </p:cNvCxnSpPr>
          <p:nvPr/>
        </p:nvCxnSpPr>
        <p:spPr bwMode="auto">
          <a:xfrm rot="16200000" flipV="1">
            <a:off x="4950057" y="3563340"/>
            <a:ext cx="799903" cy="1569338"/>
          </a:xfrm>
          <a:prstGeom prst="bentConnector3">
            <a:avLst>
              <a:gd name="adj1" fmla="val 50000"/>
            </a:avLst>
          </a:prstGeom>
          <a:noFill/>
          <a:ln w="12700">
            <a:solidFill>
              <a:schemeClr val="tx1"/>
            </a:solidFill>
            <a:miter lim="800000"/>
            <a:headEnd type="none" w="lg" len="lg"/>
            <a:tailEnd type="none" w="lg" len="lg"/>
          </a:ln>
        </p:spPr>
      </p:cxnSp>
    </p:spTree>
    <p:extLst>
      <p:ext uri="{BB962C8B-B14F-4D97-AF65-F5344CB8AC3E}">
        <p14:creationId xmlns:p14="http://schemas.microsoft.com/office/powerpoint/2010/main" val="16082247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Box 5"/>
          <p:cNvSpPr txBox="1">
            <a:spLocks noChangeArrowheads="1"/>
          </p:cNvSpPr>
          <p:nvPr/>
        </p:nvSpPr>
        <p:spPr bwMode="auto">
          <a:xfrm>
            <a:off x="6338888" y="3325813"/>
            <a:ext cx="2343150" cy="2308225"/>
          </a:xfrm>
          <a:prstGeom prst="rect">
            <a:avLst/>
          </a:prstGeom>
          <a:solidFill>
            <a:schemeClr val="bg1"/>
          </a:solidFill>
          <a:ln w="9525">
            <a:solidFill>
              <a:schemeClr val="tx1"/>
            </a:solidFill>
            <a:miter lim="800000"/>
            <a:headEnd/>
            <a:tailEnd/>
          </a:ln>
          <a:effectLst>
            <a:outerShdw dist="45791" dir="3378596" algn="ctr" rotWithShape="0">
              <a:schemeClr val="bg2">
                <a:alpha val="50000"/>
              </a:schemeClr>
            </a:outerShdw>
          </a:effectLst>
        </p:spPr>
        <p:txBody>
          <a:bodyPr>
            <a:spAutoFit/>
          </a:bodyPr>
          <a:lstStyle/>
          <a:p>
            <a:pPr fontAlgn="auto">
              <a:spcBef>
                <a:spcPts val="0"/>
              </a:spcBef>
              <a:spcAft>
                <a:spcPts val="0"/>
              </a:spcAft>
              <a:defRPr/>
            </a:pPr>
            <a:r>
              <a:rPr lang="en-US" sz="1200" b="1" dirty="0">
                <a:latin typeface="Calibri" pitchFamily="34" charset="0"/>
              </a:rPr>
              <a:t>Platform Documentation</a:t>
            </a:r>
          </a:p>
          <a:p>
            <a:pPr fontAlgn="auto">
              <a:spcBef>
                <a:spcPts val="0"/>
              </a:spcBef>
              <a:spcAft>
                <a:spcPts val="0"/>
              </a:spcAft>
              <a:defRPr/>
            </a:pPr>
            <a:r>
              <a:rPr lang="en-US" sz="1200" b="1" dirty="0">
                <a:latin typeface="Calibri" pitchFamily="34" charset="0"/>
              </a:rPr>
              <a:t>DS_Platform</a:t>
            </a:r>
          </a:p>
          <a:p>
            <a:pPr fontAlgn="auto">
              <a:spcBef>
                <a:spcPts val="0"/>
              </a:spcBef>
              <a:spcAft>
                <a:spcPts val="0"/>
              </a:spcAft>
              <a:defRPr/>
            </a:pPr>
            <a:r>
              <a:rPr lang="en-US" sz="1200" b="1" dirty="0" err="1">
                <a:latin typeface="Calibri" pitchFamily="34" charset="0"/>
              </a:rPr>
              <a:t>seriesMetadata</a:t>
            </a:r>
            <a:endParaRPr lang="en-US" sz="1200" b="1" dirty="0">
              <a:latin typeface="Calibri" pitchFamily="34" charset="0"/>
            </a:endParaRPr>
          </a:p>
          <a:p>
            <a:pPr fontAlgn="auto">
              <a:spcBef>
                <a:spcPts val="0"/>
              </a:spcBef>
              <a:spcAft>
                <a:spcPts val="0"/>
              </a:spcAft>
              <a:defRPr/>
            </a:pPr>
            <a:r>
              <a:rPr lang="en-US" sz="1200" dirty="0">
                <a:latin typeface="Calibri" pitchFamily="34" charset="0"/>
              </a:rPr>
              <a:t>    MI – Platform</a:t>
            </a:r>
          </a:p>
          <a:p>
            <a:pPr fontAlgn="auto">
              <a:spcBef>
                <a:spcPts val="0"/>
              </a:spcBef>
              <a:spcAft>
                <a:spcPts val="0"/>
              </a:spcAft>
              <a:defRPr/>
            </a:pPr>
            <a:r>
              <a:rPr lang="en-US" sz="1200" b="1" dirty="0">
                <a:latin typeface="Calibri" pitchFamily="34" charset="0"/>
              </a:rPr>
              <a:t>subset</a:t>
            </a:r>
          </a:p>
          <a:p>
            <a:pPr fontAlgn="auto">
              <a:spcBef>
                <a:spcPts val="0"/>
              </a:spcBef>
              <a:spcAft>
                <a:spcPts val="0"/>
              </a:spcAft>
              <a:defRPr/>
            </a:pPr>
            <a:r>
              <a:rPr lang="en-US" sz="1200" b="1" dirty="0">
                <a:latin typeface="Calibri" pitchFamily="34" charset="0"/>
              </a:rPr>
              <a:t>     DS_Sensor</a:t>
            </a:r>
          </a:p>
          <a:p>
            <a:pPr fontAlgn="auto">
              <a:spcBef>
                <a:spcPts val="0"/>
              </a:spcBef>
              <a:spcAft>
                <a:spcPts val="0"/>
              </a:spcAft>
              <a:defRPr/>
            </a:pPr>
            <a:r>
              <a:rPr lang="en-US" sz="1200" b="1" dirty="0">
                <a:latin typeface="Calibri" pitchFamily="34" charset="0"/>
              </a:rPr>
              <a:t>          </a:t>
            </a:r>
            <a:r>
              <a:rPr lang="en-US" sz="1200" b="1" dirty="0" err="1">
                <a:latin typeface="Calibri" pitchFamily="34" charset="0"/>
              </a:rPr>
              <a:t>DS_DataSet</a:t>
            </a:r>
            <a:endParaRPr lang="en-US" sz="1200" b="1" dirty="0">
              <a:latin typeface="Calibri" pitchFamily="34" charset="0"/>
            </a:endParaRPr>
          </a:p>
          <a:p>
            <a:pPr fontAlgn="auto">
              <a:spcBef>
                <a:spcPts val="0"/>
              </a:spcBef>
              <a:spcAft>
                <a:spcPts val="0"/>
              </a:spcAft>
              <a:defRPr/>
            </a:pPr>
            <a:r>
              <a:rPr lang="en-US" sz="1200" dirty="0">
                <a:latin typeface="Calibri" pitchFamily="34" charset="0"/>
              </a:rPr>
              <a:t>               MI – Deployment 1</a:t>
            </a:r>
          </a:p>
          <a:p>
            <a:pPr fontAlgn="auto">
              <a:spcBef>
                <a:spcPts val="0"/>
              </a:spcBef>
              <a:spcAft>
                <a:spcPts val="0"/>
              </a:spcAft>
              <a:defRPr/>
            </a:pPr>
            <a:r>
              <a:rPr lang="en-US" sz="1200" dirty="0">
                <a:latin typeface="Calibri" pitchFamily="34" charset="0"/>
              </a:rPr>
              <a:t>               MI – Deployment 2</a:t>
            </a:r>
          </a:p>
          <a:p>
            <a:pPr fontAlgn="auto">
              <a:spcBef>
                <a:spcPts val="0"/>
              </a:spcBef>
              <a:spcAft>
                <a:spcPts val="0"/>
              </a:spcAft>
              <a:defRPr/>
            </a:pPr>
            <a:r>
              <a:rPr lang="en-US" sz="1200" dirty="0">
                <a:latin typeface="Calibri" pitchFamily="34" charset="0"/>
              </a:rPr>
              <a:t>               MI – Deployment 3</a:t>
            </a:r>
          </a:p>
          <a:p>
            <a:pPr fontAlgn="auto">
              <a:spcBef>
                <a:spcPts val="0"/>
              </a:spcBef>
              <a:spcAft>
                <a:spcPts val="0"/>
              </a:spcAft>
              <a:defRPr/>
            </a:pPr>
            <a:r>
              <a:rPr lang="en-US" sz="1200" dirty="0">
                <a:latin typeface="Calibri" pitchFamily="34" charset="0"/>
              </a:rPr>
              <a:t>        </a:t>
            </a:r>
            <a:r>
              <a:rPr lang="en-US" sz="1200" b="1" dirty="0" err="1">
                <a:latin typeface="Calibri" pitchFamily="34" charset="0"/>
              </a:rPr>
              <a:t>seriesMetadata</a:t>
            </a:r>
            <a:r>
              <a:rPr lang="en-US" sz="1200" dirty="0">
                <a:latin typeface="Calibri" pitchFamily="34" charset="0"/>
              </a:rPr>
              <a:t> </a:t>
            </a:r>
          </a:p>
          <a:p>
            <a:pPr fontAlgn="auto">
              <a:spcBef>
                <a:spcPts val="0"/>
              </a:spcBef>
              <a:spcAft>
                <a:spcPts val="0"/>
              </a:spcAft>
              <a:defRPr/>
            </a:pPr>
            <a:r>
              <a:rPr lang="en-US" sz="1200" dirty="0">
                <a:latin typeface="Calibri" pitchFamily="34" charset="0"/>
              </a:rPr>
              <a:t>             MI - Sensor</a:t>
            </a:r>
          </a:p>
        </p:txBody>
      </p:sp>
      <p:sp>
        <p:nvSpPr>
          <p:cNvPr id="80" name="Rectangle 79"/>
          <p:cNvSpPr/>
          <p:nvPr/>
        </p:nvSpPr>
        <p:spPr>
          <a:xfrm>
            <a:off x="7970838" y="3341688"/>
            <a:ext cx="134937"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2" name="Rectangle 81"/>
          <p:cNvSpPr/>
          <p:nvPr/>
        </p:nvSpPr>
        <p:spPr>
          <a:xfrm>
            <a:off x="7864475" y="5486400"/>
            <a:ext cx="134938"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01" name="Text Box 5"/>
          <p:cNvSpPr txBox="1">
            <a:spLocks noChangeArrowheads="1"/>
          </p:cNvSpPr>
          <p:nvPr/>
        </p:nvSpPr>
        <p:spPr bwMode="auto">
          <a:xfrm>
            <a:off x="2268538" y="1984375"/>
            <a:ext cx="1208087" cy="466725"/>
          </a:xfrm>
          <a:prstGeom prst="rect">
            <a:avLst/>
          </a:prstGeom>
          <a:solidFill>
            <a:schemeClr val="bg1"/>
          </a:solidFill>
          <a:ln w="9525">
            <a:solidFill>
              <a:schemeClr val="tx1"/>
            </a:solidFill>
            <a:miter lim="800000"/>
            <a:headEnd/>
            <a:tailEnd/>
          </a:ln>
          <a:effectLst>
            <a:outerShdw dist="45791" dir="3378596" algn="ctr" rotWithShape="0">
              <a:schemeClr val="bg2">
                <a:alpha val="50000"/>
              </a:schemeClr>
            </a:outerShdw>
          </a:effectLst>
        </p:spPr>
        <p:txBody>
          <a:bodyPr>
            <a:spAutoFit/>
          </a:bodyPr>
          <a:lstStyle/>
          <a:p>
            <a:pPr fontAlgn="auto">
              <a:spcBef>
                <a:spcPts val="0"/>
              </a:spcBef>
              <a:spcAft>
                <a:spcPts val="0"/>
              </a:spcAft>
              <a:defRPr/>
            </a:pPr>
            <a:r>
              <a:rPr lang="en-US" sz="1200" b="1" dirty="0">
                <a:latin typeface="Calibri" pitchFamily="34" charset="0"/>
              </a:rPr>
              <a:t>Project Documentation</a:t>
            </a:r>
          </a:p>
        </p:txBody>
      </p:sp>
      <p:cxnSp>
        <p:nvCxnSpPr>
          <p:cNvPr id="15366" name="AutoShape 7"/>
          <p:cNvCxnSpPr>
            <a:cxnSpLocks noChangeShapeType="1"/>
          </p:cNvCxnSpPr>
          <p:nvPr/>
        </p:nvCxnSpPr>
        <p:spPr bwMode="auto">
          <a:xfrm rot="5400000" flipH="1">
            <a:off x="3706813" y="1993900"/>
            <a:ext cx="379412" cy="827088"/>
          </a:xfrm>
          <a:prstGeom prst="bentConnector2">
            <a:avLst/>
          </a:prstGeom>
          <a:noFill/>
          <a:ln w="19050">
            <a:solidFill>
              <a:schemeClr val="tx1"/>
            </a:solidFill>
            <a:prstDash val="dash"/>
            <a:miter lim="800000"/>
            <a:headEnd/>
            <a:tailEnd type="triangle" w="med" len="med"/>
          </a:ln>
        </p:spPr>
      </p:cxnSp>
      <p:sp>
        <p:nvSpPr>
          <p:cNvPr id="15367" name="Rectangle 41"/>
          <p:cNvSpPr>
            <a:spLocks noChangeArrowheads="1"/>
          </p:cNvSpPr>
          <p:nvPr/>
        </p:nvSpPr>
        <p:spPr bwMode="auto">
          <a:xfrm>
            <a:off x="1558925" y="1363663"/>
            <a:ext cx="142875" cy="142875"/>
          </a:xfrm>
          <a:prstGeom prst="rect">
            <a:avLst/>
          </a:prstGeom>
          <a:noFill/>
          <a:ln w="9525">
            <a:noFill/>
            <a:miter lim="800000"/>
            <a:headEnd/>
            <a:tailEnd/>
          </a:ln>
        </p:spPr>
        <p:txBody>
          <a:bodyPr wrap="none" anchor="ctr"/>
          <a:lstStyle/>
          <a:p>
            <a:endParaRPr lang="en-US">
              <a:latin typeface="Calibri" pitchFamily="34" charset="0"/>
            </a:endParaRPr>
          </a:p>
        </p:txBody>
      </p:sp>
      <p:sp>
        <p:nvSpPr>
          <p:cNvPr id="36" name="Text Box 5"/>
          <p:cNvSpPr txBox="1">
            <a:spLocks noChangeArrowheads="1"/>
          </p:cNvSpPr>
          <p:nvPr/>
        </p:nvSpPr>
        <p:spPr bwMode="auto">
          <a:xfrm>
            <a:off x="458788" y="1154113"/>
            <a:ext cx="1257300" cy="831850"/>
          </a:xfrm>
          <a:prstGeom prst="rect">
            <a:avLst/>
          </a:prstGeom>
          <a:solidFill>
            <a:schemeClr val="bg1"/>
          </a:solidFill>
          <a:ln w="9525">
            <a:solidFill>
              <a:schemeClr val="tx1"/>
            </a:solidFill>
            <a:miter lim="800000"/>
            <a:headEnd/>
            <a:tailEnd/>
          </a:ln>
          <a:effectLst>
            <a:outerShdw dist="45791" dir="3378596" algn="ctr" rotWithShape="0">
              <a:schemeClr val="bg2">
                <a:alpha val="50000"/>
              </a:schemeClr>
            </a:outerShdw>
          </a:effectLst>
        </p:spPr>
        <p:txBody>
          <a:bodyPr>
            <a:spAutoFit/>
          </a:bodyPr>
          <a:lstStyle/>
          <a:p>
            <a:pPr fontAlgn="auto">
              <a:spcBef>
                <a:spcPts val="0"/>
              </a:spcBef>
              <a:spcAft>
                <a:spcPts val="0"/>
              </a:spcAft>
              <a:defRPr/>
            </a:pPr>
            <a:r>
              <a:rPr lang="en-US" sz="1200" b="1" dirty="0">
                <a:latin typeface="Calibri" pitchFamily="34" charset="0"/>
              </a:rPr>
              <a:t>Program Documentation</a:t>
            </a:r>
          </a:p>
          <a:p>
            <a:pPr fontAlgn="auto">
              <a:spcBef>
                <a:spcPts val="0"/>
              </a:spcBef>
              <a:spcAft>
                <a:spcPts val="0"/>
              </a:spcAft>
              <a:defRPr/>
            </a:pPr>
            <a:r>
              <a:rPr lang="en-US" sz="1200" dirty="0">
                <a:latin typeface="Calibri" pitchFamily="34" charset="0"/>
              </a:rPr>
              <a:t>Office of Climate Observations</a:t>
            </a:r>
          </a:p>
        </p:txBody>
      </p:sp>
      <p:cxnSp>
        <p:nvCxnSpPr>
          <p:cNvPr id="15369" name="AutoShape 7"/>
          <p:cNvCxnSpPr>
            <a:cxnSpLocks noChangeShapeType="1"/>
          </p:cNvCxnSpPr>
          <p:nvPr/>
        </p:nvCxnSpPr>
        <p:spPr bwMode="auto">
          <a:xfrm rot="5400000" flipH="1">
            <a:off x="1835150" y="1457326"/>
            <a:ext cx="422275" cy="647700"/>
          </a:xfrm>
          <a:prstGeom prst="bentConnector2">
            <a:avLst/>
          </a:prstGeom>
          <a:noFill/>
          <a:ln w="19050">
            <a:solidFill>
              <a:schemeClr val="tx1"/>
            </a:solidFill>
            <a:prstDash val="dash"/>
            <a:miter lim="800000"/>
            <a:headEnd/>
            <a:tailEnd type="triangle" w="med" len="med"/>
          </a:ln>
        </p:spPr>
      </p:cxnSp>
      <p:cxnSp>
        <p:nvCxnSpPr>
          <p:cNvPr id="15370" name="AutoShape 7"/>
          <p:cNvCxnSpPr>
            <a:cxnSpLocks noChangeShapeType="1"/>
            <a:stCxn id="80" idx="0"/>
            <a:endCxn id="54" idx="3"/>
          </p:cNvCxnSpPr>
          <p:nvPr/>
        </p:nvCxnSpPr>
        <p:spPr bwMode="auto">
          <a:xfrm rot="16200000" flipV="1">
            <a:off x="6796088" y="2098675"/>
            <a:ext cx="234950" cy="2251075"/>
          </a:xfrm>
          <a:prstGeom prst="bentConnector2">
            <a:avLst/>
          </a:prstGeom>
          <a:noFill/>
          <a:ln w="19050">
            <a:solidFill>
              <a:schemeClr val="tx1"/>
            </a:solidFill>
            <a:prstDash val="dash"/>
            <a:miter lim="800000"/>
            <a:headEnd/>
            <a:tailEnd type="triangle" w="med" len="med"/>
          </a:ln>
        </p:spPr>
      </p:cxnSp>
      <p:sp>
        <p:nvSpPr>
          <p:cNvPr id="33" name="Oval 32"/>
          <p:cNvSpPr/>
          <p:nvPr/>
        </p:nvSpPr>
        <p:spPr>
          <a:xfrm>
            <a:off x="5507038" y="3675063"/>
            <a:ext cx="93662" cy="87312"/>
          </a:xfrm>
          <a:prstGeom prst="ellipse">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 name="Text Box 5"/>
          <p:cNvSpPr txBox="1">
            <a:spLocks noChangeArrowheads="1"/>
          </p:cNvSpPr>
          <p:nvPr/>
        </p:nvSpPr>
        <p:spPr bwMode="auto">
          <a:xfrm>
            <a:off x="458788" y="5624513"/>
            <a:ext cx="1560512" cy="646112"/>
          </a:xfrm>
          <a:prstGeom prst="rect">
            <a:avLst/>
          </a:prstGeom>
          <a:solidFill>
            <a:schemeClr val="bg1"/>
          </a:solidFill>
          <a:ln w="9525">
            <a:solidFill>
              <a:schemeClr val="tx1"/>
            </a:solidFill>
            <a:miter lim="800000"/>
            <a:headEnd/>
            <a:tailEnd/>
          </a:ln>
          <a:effectLst>
            <a:outerShdw dist="45791" dir="3378596" algn="ctr" rotWithShape="0">
              <a:schemeClr val="bg2">
                <a:alpha val="50000"/>
              </a:schemeClr>
            </a:outerShdw>
          </a:effectLst>
        </p:spPr>
        <p:txBody>
          <a:bodyPr>
            <a:spAutoFit/>
          </a:bodyPr>
          <a:lstStyle/>
          <a:p>
            <a:pPr fontAlgn="auto">
              <a:spcBef>
                <a:spcPts val="0"/>
              </a:spcBef>
              <a:spcAft>
                <a:spcPts val="0"/>
              </a:spcAft>
              <a:defRPr/>
            </a:pPr>
            <a:r>
              <a:rPr lang="en-US" sz="1200" b="1" dirty="0">
                <a:latin typeface="Calibri" pitchFamily="34" charset="0"/>
              </a:rPr>
              <a:t>THREDDS Data Server</a:t>
            </a:r>
          </a:p>
          <a:p>
            <a:pPr fontAlgn="auto">
              <a:spcBef>
                <a:spcPts val="0"/>
              </a:spcBef>
              <a:spcAft>
                <a:spcPts val="0"/>
              </a:spcAft>
              <a:defRPr/>
            </a:pPr>
            <a:r>
              <a:rPr lang="en-US" sz="1200" dirty="0" err="1">
                <a:latin typeface="Calibri" pitchFamily="34" charset="0"/>
              </a:rPr>
              <a:t>netCDF</a:t>
            </a:r>
            <a:r>
              <a:rPr lang="en-US" sz="1200" dirty="0">
                <a:latin typeface="Calibri" pitchFamily="34" charset="0"/>
              </a:rPr>
              <a:t> files</a:t>
            </a:r>
          </a:p>
          <a:p>
            <a:pPr fontAlgn="auto">
              <a:spcBef>
                <a:spcPts val="0"/>
              </a:spcBef>
              <a:spcAft>
                <a:spcPts val="0"/>
              </a:spcAft>
              <a:defRPr/>
            </a:pPr>
            <a:r>
              <a:rPr lang="en-US" sz="1200" dirty="0">
                <a:latin typeface="Calibri" pitchFamily="34" charset="0"/>
              </a:rPr>
              <a:t>Other formats</a:t>
            </a:r>
          </a:p>
        </p:txBody>
      </p:sp>
      <p:sp>
        <p:nvSpPr>
          <p:cNvPr id="25" name="Oval 24"/>
          <p:cNvSpPr/>
          <p:nvPr/>
        </p:nvSpPr>
        <p:spPr>
          <a:xfrm>
            <a:off x="8890000" y="5951538"/>
            <a:ext cx="93663" cy="85725"/>
          </a:xfrm>
          <a:prstGeom prst="ellipse">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5374" name="AutoShape 7"/>
          <p:cNvCxnSpPr>
            <a:cxnSpLocks noChangeShapeType="1"/>
            <a:stCxn id="43" idx="3"/>
            <a:endCxn id="63" idx="1"/>
          </p:cNvCxnSpPr>
          <p:nvPr/>
        </p:nvCxnSpPr>
        <p:spPr bwMode="auto">
          <a:xfrm>
            <a:off x="2019300" y="5946775"/>
            <a:ext cx="633413" cy="3175"/>
          </a:xfrm>
          <a:prstGeom prst="bentConnector3">
            <a:avLst>
              <a:gd name="adj1" fmla="val 50000"/>
            </a:avLst>
          </a:prstGeom>
          <a:noFill/>
          <a:ln w="19050">
            <a:solidFill>
              <a:schemeClr val="tx1"/>
            </a:solidFill>
            <a:miter lim="800000"/>
            <a:headEnd/>
            <a:tailEnd type="triangle" w="med" len="med"/>
          </a:ln>
        </p:spPr>
      </p:cxnSp>
      <p:sp>
        <p:nvSpPr>
          <p:cNvPr id="15375" name="TextBox 60"/>
          <p:cNvSpPr txBox="1">
            <a:spLocks noChangeArrowheads="1"/>
          </p:cNvSpPr>
          <p:nvPr/>
        </p:nvSpPr>
        <p:spPr bwMode="auto">
          <a:xfrm>
            <a:off x="1981200" y="5913438"/>
            <a:ext cx="541338" cy="274637"/>
          </a:xfrm>
          <a:prstGeom prst="rect">
            <a:avLst/>
          </a:prstGeom>
          <a:noFill/>
          <a:ln w="9525">
            <a:noFill/>
            <a:miter lim="800000"/>
            <a:headEnd/>
            <a:tailEnd/>
          </a:ln>
        </p:spPr>
        <p:txBody>
          <a:bodyPr wrap="none">
            <a:spAutoFit/>
          </a:bodyPr>
          <a:lstStyle/>
          <a:p>
            <a:r>
              <a:rPr lang="en-US" sz="1200">
                <a:latin typeface="Calibri" pitchFamily="34" charset="0"/>
              </a:rPr>
              <a:t>NcML</a:t>
            </a:r>
          </a:p>
        </p:txBody>
      </p:sp>
      <p:sp>
        <p:nvSpPr>
          <p:cNvPr id="63" name="Text Box 5"/>
          <p:cNvSpPr txBox="1">
            <a:spLocks noChangeArrowheads="1"/>
          </p:cNvSpPr>
          <p:nvPr/>
        </p:nvSpPr>
        <p:spPr bwMode="auto">
          <a:xfrm>
            <a:off x="2652713" y="5808663"/>
            <a:ext cx="647700" cy="284162"/>
          </a:xfrm>
          <a:prstGeom prst="rect">
            <a:avLst/>
          </a:prstGeom>
          <a:solidFill>
            <a:schemeClr val="bg1"/>
          </a:solidFill>
          <a:ln w="9525">
            <a:solidFill>
              <a:schemeClr val="tx1"/>
            </a:solidFill>
            <a:miter lim="800000"/>
            <a:headEnd/>
            <a:tailEnd/>
          </a:ln>
          <a:effectLst>
            <a:outerShdw dist="45791" dir="3378596" algn="ctr" rotWithShape="0">
              <a:schemeClr val="bg2">
                <a:alpha val="50000"/>
              </a:schemeClr>
            </a:outerShdw>
          </a:effectLst>
        </p:spPr>
        <p:txBody>
          <a:bodyPr>
            <a:spAutoFit/>
          </a:bodyPr>
          <a:lstStyle/>
          <a:p>
            <a:pPr algn="ctr" fontAlgn="auto">
              <a:spcBef>
                <a:spcPts val="0"/>
              </a:spcBef>
              <a:spcAft>
                <a:spcPts val="0"/>
              </a:spcAft>
              <a:defRPr/>
            </a:pPr>
            <a:r>
              <a:rPr lang="en-US" sz="1200" dirty="0">
                <a:latin typeface="Calibri" pitchFamily="34" charset="0"/>
              </a:rPr>
              <a:t>XSLT</a:t>
            </a:r>
          </a:p>
        </p:txBody>
      </p:sp>
      <p:sp>
        <p:nvSpPr>
          <p:cNvPr id="69" name="Rectangle 68"/>
          <p:cNvSpPr/>
          <p:nvPr/>
        </p:nvSpPr>
        <p:spPr>
          <a:xfrm>
            <a:off x="8275638" y="6003925"/>
            <a:ext cx="119062"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5378" name="AutoShape 7"/>
          <p:cNvCxnSpPr>
            <a:cxnSpLocks noChangeShapeType="1"/>
            <a:stCxn id="72" idx="2"/>
            <a:endCxn id="101" idx="1"/>
          </p:cNvCxnSpPr>
          <p:nvPr/>
        </p:nvCxnSpPr>
        <p:spPr bwMode="auto">
          <a:xfrm rot="5400000" flipH="1" flipV="1">
            <a:off x="5949950" y="4781550"/>
            <a:ext cx="603250" cy="1295400"/>
          </a:xfrm>
          <a:prstGeom prst="bentConnector2">
            <a:avLst/>
          </a:prstGeom>
          <a:noFill/>
          <a:ln w="19050">
            <a:solidFill>
              <a:schemeClr val="tx1"/>
            </a:solidFill>
            <a:prstDash val="lgDash"/>
            <a:miter lim="800000"/>
            <a:headEnd/>
            <a:tailEnd type="triangle" w="med" len="med"/>
          </a:ln>
        </p:spPr>
      </p:cxnSp>
      <p:sp>
        <p:nvSpPr>
          <p:cNvPr id="15379" name="TextBox 75"/>
          <p:cNvSpPr txBox="1">
            <a:spLocks noChangeArrowheads="1"/>
          </p:cNvSpPr>
          <p:nvPr/>
        </p:nvSpPr>
        <p:spPr bwMode="auto">
          <a:xfrm>
            <a:off x="3322638" y="5913438"/>
            <a:ext cx="393700" cy="274637"/>
          </a:xfrm>
          <a:prstGeom prst="rect">
            <a:avLst/>
          </a:prstGeom>
          <a:noFill/>
          <a:ln w="9525">
            <a:noFill/>
            <a:miter lim="800000"/>
            <a:headEnd/>
            <a:tailEnd/>
          </a:ln>
        </p:spPr>
        <p:txBody>
          <a:bodyPr wrap="none">
            <a:spAutoFit/>
          </a:bodyPr>
          <a:lstStyle/>
          <a:p>
            <a:r>
              <a:rPr lang="en-US" sz="1200">
                <a:latin typeface="Calibri" pitchFamily="34" charset="0"/>
              </a:rPr>
              <a:t>ISO</a:t>
            </a:r>
          </a:p>
        </p:txBody>
      </p:sp>
      <p:cxnSp>
        <p:nvCxnSpPr>
          <p:cNvPr id="15380" name="AutoShape 7"/>
          <p:cNvCxnSpPr>
            <a:cxnSpLocks noChangeShapeType="1"/>
            <a:stCxn id="72" idx="2"/>
            <a:endCxn id="100" idx="1"/>
          </p:cNvCxnSpPr>
          <p:nvPr/>
        </p:nvCxnSpPr>
        <p:spPr bwMode="auto">
          <a:xfrm rot="5400000" flipH="1" flipV="1">
            <a:off x="5860257" y="4691856"/>
            <a:ext cx="781050" cy="1296987"/>
          </a:xfrm>
          <a:prstGeom prst="bentConnector2">
            <a:avLst/>
          </a:prstGeom>
          <a:noFill/>
          <a:ln w="19050">
            <a:solidFill>
              <a:schemeClr val="tx1"/>
            </a:solidFill>
            <a:prstDash val="lgDash"/>
            <a:miter lim="800000"/>
            <a:headEnd/>
            <a:tailEnd type="triangle" w="med" len="med"/>
          </a:ln>
        </p:spPr>
      </p:cxnSp>
      <p:cxnSp>
        <p:nvCxnSpPr>
          <p:cNvPr id="15381" name="AutoShape 7"/>
          <p:cNvCxnSpPr>
            <a:cxnSpLocks noChangeShapeType="1"/>
            <a:stCxn id="72" idx="2"/>
            <a:endCxn id="99" idx="1"/>
          </p:cNvCxnSpPr>
          <p:nvPr/>
        </p:nvCxnSpPr>
        <p:spPr bwMode="auto">
          <a:xfrm rot="5400000" flipH="1" flipV="1">
            <a:off x="5767387" y="4598988"/>
            <a:ext cx="968375" cy="1295400"/>
          </a:xfrm>
          <a:prstGeom prst="bentConnector2">
            <a:avLst/>
          </a:prstGeom>
          <a:noFill/>
          <a:ln w="19050">
            <a:solidFill>
              <a:schemeClr val="tx1"/>
            </a:solidFill>
            <a:prstDash val="lgDash"/>
            <a:miter lim="800000"/>
            <a:headEnd/>
            <a:tailEnd type="triangle" w="med" len="med"/>
          </a:ln>
        </p:spPr>
      </p:cxnSp>
      <p:grpSp>
        <p:nvGrpSpPr>
          <p:cNvPr id="2" name="Group 149"/>
          <p:cNvGrpSpPr>
            <a:grpSpLocks/>
          </p:cNvGrpSpPr>
          <p:nvPr/>
        </p:nvGrpSpPr>
        <p:grpSpPr bwMode="auto">
          <a:xfrm>
            <a:off x="4029075" y="2598738"/>
            <a:ext cx="1758950" cy="1014412"/>
            <a:chOff x="3215445" y="1710712"/>
            <a:chExt cx="1758489" cy="1015310"/>
          </a:xfrm>
        </p:grpSpPr>
        <p:sp>
          <p:nvSpPr>
            <p:cNvPr id="54" name="Text Box 5"/>
            <p:cNvSpPr txBox="1">
              <a:spLocks noChangeArrowheads="1"/>
            </p:cNvSpPr>
            <p:nvPr/>
          </p:nvSpPr>
          <p:spPr bwMode="auto">
            <a:xfrm>
              <a:off x="3215445" y="1710712"/>
              <a:ext cx="1758489" cy="1015310"/>
            </a:xfrm>
            <a:prstGeom prst="rect">
              <a:avLst/>
            </a:prstGeom>
            <a:solidFill>
              <a:schemeClr val="bg1"/>
            </a:solidFill>
            <a:ln w="9525">
              <a:solidFill>
                <a:schemeClr val="tx1"/>
              </a:solidFill>
              <a:miter lim="800000"/>
              <a:headEnd/>
              <a:tailEnd/>
            </a:ln>
            <a:effectLst>
              <a:outerShdw dist="45791" dir="3378596" algn="ctr" rotWithShape="0">
                <a:schemeClr val="bg2">
                  <a:alpha val="50000"/>
                </a:schemeClr>
              </a:outerShdw>
            </a:effectLst>
          </p:spPr>
          <p:txBody>
            <a:bodyPr>
              <a:spAutoFit/>
            </a:bodyPr>
            <a:lstStyle/>
            <a:p>
              <a:pPr fontAlgn="auto">
                <a:spcBef>
                  <a:spcPts val="0"/>
                </a:spcBef>
                <a:spcAft>
                  <a:spcPts val="0"/>
                </a:spcAft>
                <a:defRPr/>
              </a:pPr>
              <a:r>
                <a:rPr lang="en-US" sz="1200" b="1" dirty="0">
                  <a:latin typeface="Calibri" pitchFamily="34" charset="0"/>
                </a:rPr>
                <a:t>Network Documentation</a:t>
              </a:r>
            </a:p>
            <a:p>
              <a:pPr fontAlgn="auto">
                <a:spcBef>
                  <a:spcPts val="0"/>
                </a:spcBef>
                <a:spcAft>
                  <a:spcPts val="0"/>
                </a:spcAft>
                <a:defRPr/>
              </a:pPr>
              <a:r>
                <a:rPr lang="en-US" sz="1200" dirty="0">
                  <a:latin typeface="Calibri" pitchFamily="34" charset="0"/>
                </a:rPr>
                <a:t>MI – Network</a:t>
              </a:r>
            </a:p>
            <a:p>
              <a:pPr fontAlgn="auto">
                <a:spcBef>
                  <a:spcPts val="0"/>
                </a:spcBef>
                <a:spcAft>
                  <a:spcPts val="0"/>
                </a:spcAft>
                <a:defRPr/>
              </a:pPr>
              <a:r>
                <a:rPr lang="en-US" sz="1200" dirty="0">
                  <a:latin typeface="Calibri" pitchFamily="34" charset="0"/>
                </a:rPr>
                <a:t>     Extent</a:t>
              </a:r>
            </a:p>
            <a:p>
              <a:pPr fontAlgn="auto">
                <a:spcBef>
                  <a:spcPts val="0"/>
                </a:spcBef>
                <a:spcAft>
                  <a:spcPts val="0"/>
                </a:spcAft>
                <a:defRPr/>
              </a:pPr>
              <a:r>
                <a:rPr lang="en-US" sz="1200" dirty="0">
                  <a:latin typeface="Calibri" pitchFamily="34" charset="0"/>
                </a:rPr>
                <a:t>     Distribution           </a:t>
              </a:r>
            </a:p>
          </p:txBody>
        </p:sp>
        <p:sp>
          <p:nvSpPr>
            <p:cNvPr id="92" name="Rectangle 91"/>
            <p:cNvSpPr/>
            <p:nvPr/>
          </p:nvSpPr>
          <p:spPr>
            <a:xfrm>
              <a:off x="4277205" y="2138127"/>
              <a:ext cx="150772" cy="139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98" name="Text Box 5"/>
          <p:cNvSpPr txBox="1">
            <a:spLocks noChangeArrowheads="1"/>
          </p:cNvSpPr>
          <p:nvPr/>
        </p:nvSpPr>
        <p:spPr bwMode="auto">
          <a:xfrm>
            <a:off x="3965575" y="5719763"/>
            <a:ext cx="2190750" cy="461962"/>
          </a:xfrm>
          <a:prstGeom prst="rect">
            <a:avLst/>
          </a:prstGeom>
          <a:solidFill>
            <a:schemeClr val="bg1"/>
          </a:solidFill>
          <a:ln w="9525">
            <a:solidFill>
              <a:schemeClr val="tx1"/>
            </a:solidFill>
            <a:miter lim="800000"/>
            <a:headEnd/>
            <a:tailEnd/>
          </a:ln>
          <a:effectLst>
            <a:outerShdw dist="45791" dir="3378596" algn="ctr" rotWithShape="0">
              <a:schemeClr val="bg2">
                <a:alpha val="50000"/>
              </a:schemeClr>
            </a:outerShdw>
          </a:effectLst>
        </p:spPr>
        <p:txBody>
          <a:bodyPr>
            <a:spAutoFit/>
          </a:bodyPr>
          <a:lstStyle/>
          <a:p>
            <a:pPr fontAlgn="auto">
              <a:spcBef>
                <a:spcPts val="0"/>
              </a:spcBef>
              <a:spcAft>
                <a:spcPts val="0"/>
              </a:spcAft>
              <a:defRPr/>
            </a:pPr>
            <a:r>
              <a:rPr lang="en-US" sz="1200" b="1" dirty="0">
                <a:latin typeface="Calibri" pitchFamily="34" charset="0"/>
              </a:rPr>
              <a:t>Deployment Documentation</a:t>
            </a:r>
          </a:p>
          <a:p>
            <a:pPr fontAlgn="auto">
              <a:spcBef>
                <a:spcPts val="0"/>
              </a:spcBef>
              <a:spcAft>
                <a:spcPts val="0"/>
              </a:spcAft>
              <a:defRPr/>
            </a:pPr>
            <a:r>
              <a:rPr lang="en-US" sz="1200" dirty="0">
                <a:latin typeface="Calibri" pitchFamily="34" charset="0"/>
              </a:rPr>
              <a:t>MI – Deployment</a:t>
            </a:r>
          </a:p>
        </p:txBody>
      </p:sp>
      <p:sp>
        <p:nvSpPr>
          <p:cNvPr id="99" name="Rectangle 98"/>
          <p:cNvSpPr/>
          <p:nvPr/>
        </p:nvSpPr>
        <p:spPr>
          <a:xfrm>
            <a:off x="6899275" y="4691063"/>
            <a:ext cx="134938" cy="1412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0" name="Rectangle 99"/>
          <p:cNvSpPr/>
          <p:nvPr/>
        </p:nvSpPr>
        <p:spPr>
          <a:xfrm>
            <a:off x="6899275" y="4878388"/>
            <a:ext cx="134938"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1" name="Rectangle 100"/>
          <p:cNvSpPr/>
          <p:nvPr/>
        </p:nvSpPr>
        <p:spPr>
          <a:xfrm>
            <a:off x="6899275" y="5057775"/>
            <a:ext cx="134938" cy="141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5387" name="AutoShape 7"/>
          <p:cNvCxnSpPr>
            <a:cxnSpLocks noChangeShapeType="1"/>
            <a:stCxn id="63" idx="3"/>
            <a:endCxn id="98" idx="1"/>
          </p:cNvCxnSpPr>
          <p:nvPr/>
        </p:nvCxnSpPr>
        <p:spPr bwMode="auto">
          <a:xfrm>
            <a:off x="3300413" y="5951538"/>
            <a:ext cx="665162" cy="0"/>
          </a:xfrm>
          <a:prstGeom prst="bentConnector3">
            <a:avLst>
              <a:gd name="adj1" fmla="val 50000"/>
            </a:avLst>
          </a:prstGeom>
          <a:noFill/>
          <a:ln w="19050">
            <a:solidFill>
              <a:schemeClr val="tx1"/>
            </a:solidFill>
            <a:miter lim="800000"/>
            <a:headEnd/>
            <a:tailEnd type="triangle" w="med" len="med"/>
          </a:ln>
        </p:spPr>
      </p:cxnSp>
      <p:sp>
        <p:nvSpPr>
          <p:cNvPr id="107" name="Rectangle 106"/>
          <p:cNvSpPr/>
          <p:nvPr/>
        </p:nvSpPr>
        <p:spPr>
          <a:xfrm>
            <a:off x="8266113" y="2670175"/>
            <a:ext cx="134937"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89" name="TextBox 128"/>
          <p:cNvSpPr txBox="1">
            <a:spLocks noChangeArrowheads="1"/>
          </p:cNvSpPr>
          <p:nvPr/>
        </p:nvSpPr>
        <p:spPr bwMode="auto">
          <a:xfrm>
            <a:off x="7296150" y="2616200"/>
            <a:ext cx="660400" cy="457200"/>
          </a:xfrm>
          <a:prstGeom prst="rect">
            <a:avLst/>
          </a:prstGeom>
          <a:noFill/>
          <a:ln w="9525">
            <a:noFill/>
            <a:miter lim="800000"/>
            <a:headEnd/>
            <a:tailEnd/>
          </a:ln>
        </p:spPr>
        <p:txBody>
          <a:bodyPr wrap="none">
            <a:spAutoFit/>
          </a:bodyPr>
          <a:lstStyle/>
          <a:p>
            <a:r>
              <a:rPr lang="en-US" sz="1200">
                <a:latin typeface="Calibri" pitchFamily="34" charset="0"/>
              </a:rPr>
              <a:t>AggInfo</a:t>
            </a:r>
          </a:p>
          <a:p>
            <a:r>
              <a:rPr lang="en-US" sz="1200">
                <a:latin typeface="Calibri" pitchFamily="34" charset="0"/>
              </a:rPr>
              <a:t>LWCit</a:t>
            </a:r>
          </a:p>
        </p:txBody>
      </p:sp>
      <p:sp>
        <p:nvSpPr>
          <p:cNvPr id="131" name="Text Box 5"/>
          <p:cNvSpPr txBox="1">
            <a:spLocks noChangeArrowheads="1"/>
          </p:cNvSpPr>
          <p:nvPr/>
        </p:nvSpPr>
        <p:spPr bwMode="auto">
          <a:xfrm>
            <a:off x="7313613" y="6145213"/>
            <a:ext cx="1235075" cy="284162"/>
          </a:xfrm>
          <a:prstGeom prst="rect">
            <a:avLst/>
          </a:prstGeom>
          <a:solidFill>
            <a:schemeClr val="bg1"/>
          </a:solidFill>
          <a:ln w="9525">
            <a:solidFill>
              <a:schemeClr val="tx1"/>
            </a:solidFill>
            <a:miter lim="800000"/>
            <a:headEnd/>
            <a:tailEnd/>
          </a:ln>
          <a:effectLst>
            <a:outerShdw dist="45791" dir="3378596" algn="ctr" rotWithShape="0">
              <a:schemeClr val="bg2">
                <a:alpha val="50000"/>
              </a:schemeClr>
            </a:outerShdw>
          </a:effectLst>
        </p:spPr>
        <p:txBody>
          <a:bodyPr>
            <a:spAutoFit/>
          </a:bodyPr>
          <a:lstStyle/>
          <a:p>
            <a:pPr algn="ctr" fontAlgn="auto">
              <a:spcBef>
                <a:spcPts val="0"/>
              </a:spcBef>
              <a:spcAft>
                <a:spcPts val="0"/>
              </a:spcAft>
              <a:defRPr/>
            </a:pPr>
            <a:r>
              <a:rPr lang="en-US" sz="1200" b="1" dirty="0">
                <a:latin typeface="Calibri" pitchFamily="34" charset="0"/>
              </a:rPr>
              <a:t>Other Platforms</a:t>
            </a:r>
            <a:endParaRPr lang="en-US" sz="1200" dirty="0">
              <a:latin typeface="Calibri" pitchFamily="34" charset="0"/>
            </a:endParaRPr>
          </a:p>
        </p:txBody>
      </p:sp>
      <p:sp>
        <p:nvSpPr>
          <p:cNvPr id="136" name="Text Box 5"/>
          <p:cNvSpPr txBox="1">
            <a:spLocks noChangeArrowheads="1"/>
          </p:cNvSpPr>
          <p:nvPr/>
        </p:nvSpPr>
        <p:spPr bwMode="auto">
          <a:xfrm>
            <a:off x="3760788" y="4433888"/>
            <a:ext cx="1435100" cy="276225"/>
          </a:xfrm>
          <a:prstGeom prst="rect">
            <a:avLst/>
          </a:prstGeom>
          <a:solidFill>
            <a:schemeClr val="bg1"/>
          </a:solidFill>
          <a:ln w="9525">
            <a:solidFill>
              <a:schemeClr val="tx1"/>
            </a:solidFill>
            <a:miter lim="800000"/>
            <a:headEnd/>
            <a:tailEnd/>
          </a:ln>
          <a:effectLst>
            <a:outerShdw dist="45791" dir="3378596" algn="ctr" rotWithShape="0">
              <a:schemeClr val="bg2">
                <a:alpha val="50000"/>
              </a:schemeClr>
            </a:outerShdw>
          </a:effectLst>
        </p:spPr>
        <p:txBody>
          <a:bodyPr>
            <a:spAutoFit/>
          </a:bodyPr>
          <a:lstStyle/>
          <a:p>
            <a:pPr algn="ctr" fontAlgn="auto">
              <a:spcBef>
                <a:spcPts val="0"/>
              </a:spcBef>
              <a:spcAft>
                <a:spcPts val="0"/>
              </a:spcAft>
              <a:defRPr/>
            </a:pPr>
            <a:r>
              <a:rPr lang="en-US" sz="1200" b="1" dirty="0">
                <a:latin typeface="Calibri" pitchFamily="34" charset="0"/>
              </a:rPr>
              <a:t>Other Deployments</a:t>
            </a:r>
            <a:endParaRPr lang="en-US" sz="1200" dirty="0">
              <a:latin typeface="Calibri" pitchFamily="34" charset="0"/>
            </a:endParaRPr>
          </a:p>
        </p:txBody>
      </p:sp>
      <p:cxnSp>
        <p:nvCxnSpPr>
          <p:cNvPr id="15392" name="AutoShape 7"/>
          <p:cNvCxnSpPr>
            <a:cxnSpLocks noChangeShapeType="1"/>
            <a:stCxn id="82" idx="2"/>
            <a:endCxn id="131" idx="0"/>
          </p:cNvCxnSpPr>
          <p:nvPr/>
        </p:nvCxnSpPr>
        <p:spPr bwMode="auto">
          <a:xfrm rot="5400000">
            <a:off x="7673975" y="5886450"/>
            <a:ext cx="515938" cy="1588"/>
          </a:xfrm>
          <a:prstGeom prst="bentConnector3">
            <a:avLst>
              <a:gd name="adj1" fmla="val 50000"/>
            </a:avLst>
          </a:prstGeom>
          <a:noFill/>
          <a:ln w="19050">
            <a:solidFill>
              <a:schemeClr val="tx1"/>
            </a:solidFill>
            <a:prstDash val="dash"/>
            <a:miter lim="800000"/>
            <a:headEnd/>
            <a:tailEnd type="triangle" w="med" len="med"/>
          </a:ln>
        </p:spPr>
      </p:cxnSp>
      <p:sp>
        <p:nvSpPr>
          <p:cNvPr id="15393" name="TextBox 137"/>
          <p:cNvSpPr txBox="1">
            <a:spLocks noChangeArrowheads="1"/>
          </p:cNvSpPr>
          <p:nvPr/>
        </p:nvSpPr>
        <p:spPr bwMode="auto">
          <a:xfrm>
            <a:off x="7896225" y="5662613"/>
            <a:ext cx="725488" cy="457200"/>
          </a:xfrm>
          <a:prstGeom prst="rect">
            <a:avLst/>
          </a:prstGeom>
          <a:noFill/>
          <a:ln w="9525">
            <a:noFill/>
            <a:miter lim="800000"/>
            <a:headEnd/>
            <a:tailEnd/>
          </a:ln>
        </p:spPr>
        <p:txBody>
          <a:bodyPr>
            <a:spAutoFit/>
          </a:bodyPr>
          <a:lstStyle/>
          <a:p>
            <a:r>
              <a:rPr lang="en-US" sz="1200">
                <a:latin typeface="Calibri" pitchFamily="34" charset="0"/>
              </a:rPr>
              <a:t>AggInfo</a:t>
            </a:r>
          </a:p>
          <a:p>
            <a:r>
              <a:rPr lang="en-US" sz="1200">
                <a:latin typeface="Calibri" pitchFamily="34" charset="0"/>
              </a:rPr>
              <a:t>CRef</a:t>
            </a:r>
          </a:p>
        </p:txBody>
      </p:sp>
      <p:cxnSp>
        <p:nvCxnSpPr>
          <p:cNvPr id="15394" name="AutoShape 7"/>
          <p:cNvCxnSpPr>
            <a:cxnSpLocks noChangeShapeType="1"/>
            <a:stCxn id="67" idx="2"/>
            <a:endCxn id="136" idx="2"/>
          </p:cNvCxnSpPr>
          <p:nvPr/>
        </p:nvCxnSpPr>
        <p:spPr bwMode="auto">
          <a:xfrm rot="16200000" flipV="1">
            <a:off x="3971132" y="5217319"/>
            <a:ext cx="1016000" cy="1587"/>
          </a:xfrm>
          <a:prstGeom prst="straightConnector1">
            <a:avLst/>
          </a:prstGeom>
          <a:noFill/>
          <a:ln w="19050">
            <a:solidFill>
              <a:schemeClr val="tx1"/>
            </a:solidFill>
            <a:prstDash val="dash"/>
            <a:round/>
            <a:headEnd/>
            <a:tailEnd type="triangle" w="med" len="med"/>
          </a:ln>
        </p:spPr>
      </p:cxnSp>
      <p:sp>
        <p:nvSpPr>
          <p:cNvPr id="15395" name="TextBox 142"/>
          <p:cNvSpPr txBox="1">
            <a:spLocks noChangeArrowheads="1"/>
          </p:cNvSpPr>
          <p:nvPr/>
        </p:nvSpPr>
        <p:spPr bwMode="auto">
          <a:xfrm>
            <a:off x="4440238" y="4857750"/>
            <a:ext cx="725487" cy="457200"/>
          </a:xfrm>
          <a:prstGeom prst="rect">
            <a:avLst/>
          </a:prstGeom>
          <a:noFill/>
          <a:ln w="9525">
            <a:noFill/>
            <a:miter lim="800000"/>
            <a:headEnd/>
            <a:tailEnd/>
          </a:ln>
        </p:spPr>
        <p:txBody>
          <a:bodyPr>
            <a:spAutoFit/>
          </a:bodyPr>
          <a:lstStyle/>
          <a:p>
            <a:r>
              <a:rPr lang="en-US" sz="1200">
                <a:latin typeface="Calibri" pitchFamily="34" charset="0"/>
              </a:rPr>
              <a:t>AggInfo </a:t>
            </a:r>
          </a:p>
          <a:p>
            <a:r>
              <a:rPr lang="en-US" sz="1200">
                <a:latin typeface="Calibri" pitchFamily="34" charset="0"/>
              </a:rPr>
              <a:t>CRef</a:t>
            </a:r>
          </a:p>
        </p:txBody>
      </p:sp>
      <p:sp>
        <p:nvSpPr>
          <p:cNvPr id="72" name="Rectangle 71"/>
          <p:cNvSpPr/>
          <p:nvPr/>
        </p:nvSpPr>
        <p:spPr>
          <a:xfrm flipV="1">
            <a:off x="5535613" y="5730875"/>
            <a:ext cx="134937" cy="141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97" name="TextBox 161"/>
          <p:cNvSpPr txBox="1">
            <a:spLocks noChangeArrowheads="1"/>
          </p:cNvSpPr>
          <p:nvPr/>
        </p:nvSpPr>
        <p:spPr bwMode="auto">
          <a:xfrm>
            <a:off x="4259263" y="2162175"/>
            <a:ext cx="660400" cy="457200"/>
          </a:xfrm>
          <a:prstGeom prst="rect">
            <a:avLst/>
          </a:prstGeom>
          <a:noFill/>
          <a:ln w="9525">
            <a:noFill/>
            <a:miter lim="800000"/>
            <a:headEnd/>
            <a:tailEnd/>
          </a:ln>
        </p:spPr>
        <p:txBody>
          <a:bodyPr wrap="none">
            <a:spAutoFit/>
          </a:bodyPr>
          <a:lstStyle/>
          <a:p>
            <a:r>
              <a:rPr lang="en-US" sz="1200">
                <a:latin typeface="Calibri" pitchFamily="34" charset="0"/>
              </a:rPr>
              <a:t>AggInfo</a:t>
            </a:r>
          </a:p>
          <a:p>
            <a:r>
              <a:rPr lang="en-US" sz="1200">
                <a:latin typeface="Calibri" pitchFamily="34" charset="0"/>
              </a:rPr>
              <a:t>LWCit</a:t>
            </a:r>
          </a:p>
        </p:txBody>
      </p:sp>
      <p:sp>
        <p:nvSpPr>
          <p:cNvPr id="15398" name="TextBox 162"/>
          <p:cNvSpPr txBox="1">
            <a:spLocks noChangeArrowheads="1"/>
          </p:cNvSpPr>
          <p:nvPr/>
        </p:nvSpPr>
        <p:spPr bwMode="auto">
          <a:xfrm>
            <a:off x="2327275" y="1562100"/>
            <a:ext cx="660400" cy="457200"/>
          </a:xfrm>
          <a:prstGeom prst="rect">
            <a:avLst/>
          </a:prstGeom>
          <a:noFill/>
          <a:ln w="9525">
            <a:noFill/>
            <a:miter lim="800000"/>
            <a:headEnd/>
            <a:tailEnd/>
          </a:ln>
        </p:spPr>
        <p:txBody>
          <a:bodyPr wrap="none">
            <a:spAutoFit/>
          </a:bodyPr>
          <a:lstStyle/>
          <a:p>
            <a:r>
              <a:rPr lang="en-US" sz="1200">
                <a:latin typeface="Calibri" pitchFamily="34" charset="0"/>
              </a:rPr>
              <a:t>AggInfo</a:t>
            </a:r>
          </a:p>
          <a:p>
            <a:r>
              <a:rPr lang="en-US" sz="1200">
                <a:latin typeface="Calibri" pitchFamily="34" charset="0"/>
              </a:rPr>
              <a:t>LWCit</a:t>
            </a:r>
          </a:p>
        </p:txBody>
      </p:sp>
      <p:sp>
        <p:nvSpPr>
          <p:cNvPr id="53" name="Text Box 5"/>
          <p:cNvSpPr txBox="1">
            <a:spLocks noChangeArrowheads="1"/>
          </p:cNvSpPr>
          <p:nvPr/>
        </p:nvSpPr>
        <p:spPr bwMode="auto">
          <a:xfrm>
            <a:off x="4592638" y="1154113"/>
            <a:ext cx="1435100" cy="284162"/>
          </a:xfrm>
          <a:prstGeom prst="rect">
            <a:avLst/>
          </a:prstGeom>
          <a:solidFill>
            <a:schemeClr val="bg1"/>
          </a:solidFill>
          <a:ln w="9525">
            <a:solidFill>
              <a:schemeClr val="tx1"/>
            </a:solidFill>
            <a:miter lim="800000"/>
            <a:headEnd/>
            <a:tailEnd/>
          </a:ln>
          <a:effectLst>
            <a:outerShdw dist="45791" dir="3378596" algn="ctr" rotWithShape="0">
              <a:schemeClr val="bg2">
                <a:alpha val="50000"/>
              </a:schemeClr>
            </a:outerShdw>
          </a:effectLst>
        </p:spPr>
        <p:txBody>
          <a:bodyPr>
            <a:spAutoFit/>
          </a:bodyPr>
          <a:lstStyle/>
          <a:p>
            <a:pPr algn="ctr" fontAlgn="auto">
              <a:spcBef>
                <a:spcPts val="0"/>
              </a:spcBef>
              <a:spcAft>
                <a:spcPts val="0"/>
              </a:spcAft>
              <a:defRPr/>
            </a:pPr>
            <a:r>
              <a:rPr lang="en-US" sz="1200" b="1" dirty="0">
                <a:latin typeface="Calibri" pitchFamily="34" charset="0"/>
              </a:rPr>
              <a:t>Other Networks</a:t>
            </a:r>
            <a:endParaRPr lang="en-US" sz="1200" dirty="0">
              <a:latin typeface="Calibri" pitchFamily="34" charset="0"/>
            </a:endParaRPr>
          </a:p>
        </p:txBody>
      </p:sp>
      <p:cxnSp>
        <p:nvCxnSpPr>
          <p:cNvPr id="15400" name="AutoShape 7"/>
          <p:cNvCxnSpPr>
            <a:cxnSpLocks noChangeShapeType="1"/>
          </p:cNvCxnSpPr>
          <p:nvPr/>
        </p:nvCxnSpPr>
        <p:spPr bwMode="auto">
          <a:xfrm rot="5400000" flipH="1">
            <a:off x="4732338" y="2022475"/>
            <a:ext cx="1171575" cy="3175"/>
          </a:xfrm>
          <a:prstGeom prst="bentConnector3">
            <a:avLst>
              <a:gd name="adj1" fmla="val 50000"/>
            </a:avLst>
          </a:prstGeom>
          <a:noFill/>
          <a:ln w="19050">
            <a:solidFill>
              <a:schemeClr val="tx1"/>
            </a:solidFill>
            <a:prstDash val="dash"/>
            <a:miter lim="800000"/>
            <a:headEnd/>
            <a:tailEnd type="triangle" w="med" len="med"/>
          </a:ln>
        </p:spPr>
      </p:cxnSp>
      <p:sp>
        <p:nvSpPr>
          <p:cNvPr id="15401" name="TextBox 56"/>
          <p:cNvSpPr txBox="1">
            <a:spLocks noChangeArrowheads="1"/>
          </p:cNvSpPr>
          <p:nvPr/>
        </p:nvSpPr>
        <p:spPr bwMode="auto">
          <a:xfrm>
            <a:off x="5287963" y="2154238"/>
            <a:ext cx="725487" cy="457200"/>
          </a:xfrm>
          <a:prstGeom prst="rect">
            <a:avLst/>
          </a:prstGeom>
          <a:noFill/>
          <a:ln w="9525">
            <a:noFill/>
            <a:miter lim="800000"/>
            <a:headEnd/>
            <a:tailEnd/>
          </a:ln>
        </p:spPr>
        <p:txBody>
          <a:bodyPr>
            <a:spAutoFit/>
          </a:bodyPr>
          <a:lstStyle/>
          <a:p>
            <a:r>
              <a:rPr lang="en-US" sz="1200">
                <a:latin typeface="Calibri" pitchFamily="34" charset="0"/>
              </a:rPr>
              <a:t>AggInfo </a:t>
            </a:r>
          </a:p>
          <a:p>
            <a:r>
              <a:rPr lang="en-US" sz="1200">
                <a:latin typeface="Calibri" pitchFamily="34" charset="0"/>
              </a:rPr>
              <a:t>CRef</a:t>
            </a:r>
          </a:p>
        </p:txBody>
      </p:sp>
      <p:sp>
        <p:nvSpPr>
          <p:cNvPr id="59" name="Rectangle 58"/>
          <p:cNvSpPr/>
          <p:nvPr/>
        </p:nvSpPr>
        <p:spPr>
          <a:xfrm>
            <a:off x="5245100" y="2609850"/>
            <a:ext cx="134938"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2" name="Rectangle 61"/>
          <p:cNvSpPr/>
          <p:nvPr/>
        </p:nvSpPr>
        <p:spPr>
          <a:xfrm>
            <a:off x="4235450" y="2597150"/>
            <a:ext cx="134938"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5" name="Rectangle 64"/>
          <p:cNvSpPr/>
          <p:nvPr/>
        </p:nvSpPr>
        <p:spPr>
          <a:xfrm>
            <a:off x="2295525" y="1992313"/>
            <a:ext cx="136525"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0" name="Text Box 5"/>
          <p:cNvSpPr txBox="1">
            <a:spLocks noChangeArrowheads="1"/>
          </p:cNvSpPr>
          <p:nvPr/>
        </p:nvSpPr>
        <p:spPr bwMode="auto">
          <a:xfrm>
            <a:off x="2662238" y="1154113"/>
            <a:ext cx="1435100" cy="284162"/>
          </a:xfrm>
          <a:prstGeom prst="rect">
            <a:avLst/>
          </a:prstGeom>
          <a:solidFill>
            <a:schemeClr val="bg1"/>
          </a:solidFill>
          <a:ln w="9525">
            <a:solidFill>
              <a:schemeClr val="tx1"/>
            </a:solidFill>
            <a:miter lim="800000"/>
            <a:headEnd/>
            <a:tailEnd/>
          </a:ln>
          <a:effectLst>
            <a:outerShdw dist="45791" dir="3378596" algn="ctr" rotWithShape="0">
              <a:schemeClr val="bg2">
                <a:alpha val="50000"/>
              </a:schemeClr>
            </a:outerShdw>
          </a:effectLst>
        </p:spPr>
        <p:txBody>
          <a:bodyPr>
            <a:spAutoFit/>
          </a:bodyPr>
          <a:lstStyle/>
          <a:p>
            <a:pPr algn="ctr" fontAlgn="auto">
              <a:spcBef>
                <a:spcPts val="0"/>
              </a:spcBef>
              <a:spcAft>
                <a:spcPts val="0"/>
              </a:spcAft>
              <a:defRPr/>
            </a:pPr>
            <a:r>
              <a:rPr lang="en-US" sz="1200" b="1" dirty="0">
                <a:latin typeface="Calibri" pitchFamily="34" charset="0"/>
              </a:rPr>
              <a:t>Other Projects</a:t>
            </a:r>
            <a:endParaRPr lang="en-US" sz="1200" dirty="0">
              <a:latin typeface="Calibri" pitchFamily="34" charset="0"/>
            </a:endParaRPr>
          </a:p>
        </p:txBody>
      </p:sp>
      <p:cxnSp>
        <p:nvCxnSpPr>
          <p:cNvPr id="15406" name="AutoShape 7"/>
          <p:cNvCxnSpPr>
            <a:cxnSpLocks noChangeShapeType="1"/>
          </p:cNvCxnSpPr>
          <p:nvPr/>
        </p:nvCxnSpPr>
        <p:spPr bwMode="auto">
          <a:xfrm rot="5400000" flipH="1">
            <a:off x="3121819" y="1702594"/>
            <a:ext cx="530225" cy="1587"/>
          </a:xfrm>
          <a:prstGeom prst="bentConnector3">
            <a:avLst>
              <a:gd name="adj1" fmla="val 50000"/>
            </a:avLst>
          </a:prstGeom>
          <a:noFill/>
          <a:ln w="19050">
            <a:solidFill>
              <a:schemeClr val="tx1"/>
            </a:solidFill>
            <a:prstDash val="dash"/>
            <a:miter lim="800000"/>
            <a:headEnd/>
            <a:tailEnd type="triangle" w="med" len="med"/>
          </a:ln>
        </p:spPr>
      </p:cxnSp>
      <p:sp>
        <p:nvSpPr>
          <p:cNvPr id="15407" name="TextBox 73"/>
          <p:cNvSpPr txBox="1">
            <a:spLocks noChangeArrowheads="1"/>
          </p:cNvSpPr>
          <p:nvPr/>
        </p:nvSpPr>
        <p:spPr bwMode="auto">
          <a:xfrm>
            <a:off x="3333750" y="1562100"/>
            <a:ext cx="727075" cy="457200"/>
          </a:xfrm>
          <a:prstGeom prst="rect">
            <a:avLst/>
          </a:prstGeom>
          <a:noFill/>
          <a:ln w="9525">
            <a:noFill/>
            <a:miter lim="800000"/>
            <a:headEnd/>
            <a:tailEnd/>
          </a:ln>
        </p:spPr>
        <p:txBody>
          <a:bodyPr>
            <a:spAutoFit/>
          </a:bodyPr>
          <a:lstStyle/>
          <a:p>
            <a:r>
              <a:rPr lang="en-US" sz="1200">
                <a:latin typeface="Calibri" pitchFamily="34" charset="0"/>
              </a:rPr>
              <a:t>AggInfo </a:t>
            </a:r>
          </a:p>
          <a:p>
            <a:r>
              <a:rPr lang="en-US" sz="1200">
                <a:latin typeface="Calibri" pitchFamily="34" charset="0"/>
              </a:rPr>
              <a:t>CRef</a:t>
            </a:r>
          </a:p>
        </p:txBody>
      </p:sp>
      <p:sp>
        <p:nvSpPr>
          <p:cNvPr id="75" name="Rectangle 74"/>
          <p:cNvSpPr/>
          <p:nvPr/>
        </p:nvSpPr>
        <p:spPr>
          <a:xfrm>
            <a:off x="3313113" y="1968500"/>
            <a:ext cx="134937"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409" name="Text Box 52"/>
          <p:cNvSpPr txBox="1">
            <a:spLocks noChangeArrowheads="1"/>
          </p:cNvSpPr>
          <p:nvPr/>
        </p:nvSpPr>
        <p:spPr bwMode="auto">
          <a:xfrm>
            <a:off x="609600" y="3041650"/>
            <a:ext cx="184150" cy="366713"/>
          </a:xfrm>
          <a:prstGeom prst="rect">
            <a:avLst/>
          </a:prstGeom>
          <a:noFill/>
          <a:ln w="9525">
            <a:noFill/>
            <a:miter lim="800000"/>
            <a:headEnd/>
            <a:tailEnd/>
          </a:ln>
        </p:spPr>
        <p:txBody>
          <a:bodyPr wrap="none">
            <a:spAutoFit/>
          </a:bodyPr>
          <a:lstStyle/>
          <a:p>
            <a:endParaRPr lang="en-US"/>
          </a:p>
        </p:txBody>
      </p:sp>
      <p:grpSp>
        <p:nvGrpSpPr>
          <p:cNvPr id="3" name="Group 60"/>
          <p:cNvGrpSpPr>
            <a:grpSpLocks/>
          </p:cNvGrpSpPr>
          <p:nvPr/>
        </p:nvGrpSpPr>
        <p:grpSpPr bwMode="auto">
          <a:xfrm>
            <a:off x="458788" y="2660650"/>
            <a:ext cx="2925762" cy="2432050"/>
            <a:chOff x="458788" y="2776538"/>
            <a:chExt cx="2925762" cy="2432834"/>
          </a:xfrm>
        </p:grpSpPr>
        <p:sp>
          <p:nvSpPr>
            <p:cNvPr id="15413" name="Text Box 54"/>
            <p:cNvSpPr txBox="1">
              <a:spLocks noChangeArrowheads="1"/>
            </p:cNvSpPr>
            <p:nvPr/>
          </p:nvSpPr>
          <p:spPr bwMode="auto">
            <a:xfrm>
              <a:off x="458788" y="2776538"/>
              <a:ext cx="2925762" cy="406263"/>
            </a:xfrm>
            <a:prstGeom prst="rect">
              <a:avLst/>
            </a:prstGeom>
            <a:noFill/>
            <a:ln w="9525">
              <a:solidFill>
                <a:schemeClr val="tx1"/>
              </a:solidFill>
              <a:miter lim="800000"/>
              <a:headEnd/>
              <a:tailEnd/>
            </a:ln>
          </p:spPr>
          <p:txBody>
            <a:bodyPr>
              <a:spAutoFit/>
            </a:bodyPr>
            <a:lstStyle/>
            <a:p>
              <a:pPr algn="ctr"/>
              <a:r>
                <a:rPr lang="en-US" sz="1000">
                  <a:latin typeface="Calibri" pitchFamily="34" charset="0"/>
                  <a:ea typeface="ＭＳ Ｐゴシック"/>
                  <a:cs typeface="ＭＳ Ｐゴシック"/>
                </a:rPr>
                <a:t>&lt;&lt;CodeList&gt;&gt;</a:t>
              </a:r>
            </a:p>
            <a:p>
              <a:pPr algn="ctr"/>
              <a:r>
                <a:rPr lang="en-US" sz="1000">
                  <a:latin typeface="Calibri" pitchFamily="34" charset="0"/>
                  <a:ea typeface="ＭＳ Ｐゴシック"/>
                  <a:cs typeface="ＭＳ Ｐゴシック"/>
                </a:rPr>
                <a:t>MX_ScopeCode</a:t>
              </a:r>
            </a:p>
          </p:txBody>
        </p:sp>
        <p:sp>
          <p:nvSpPr>
            <p:cNvPr id="15414" name="Text Box 55"/>
            <p:cNvSpPr txBox="1">
              <a:spLocks noChangeArrowheads="1"/>
            </p:cNvSpPr>
            <p:nvPr/>
          </p:nvSpPr>
          <p:spPr bwMode="auto">
            <a:xfrm>
              <a:off x="458788" y="3187562"/>
              <a:ext cx="2925762" cy="1938992"/>
            </a:xfrm>
            <a:prstGeom prst="rect">
              <a:avLst/>
            </a:prstGeom>
            <a:noFill/>
            <a:ln w="9525">
              <a:solidFill>
                <a:schemeClr val="tx1"/>
              </a:solidFill>
              <a:miter lim="800000"/>
              <a:headEnd/>
              <a:tailEnd/>
            </a:ln>
          </p:spPr>
          <p:txBody>
            <a:bodyPr>
              <a:spAutoFit/>
            </a:bodyPr>
            <a:lstStyle/>
            <a:p>
              <a:r>
                <a:rPr lang="en-US" sz="1000">
                  <a:latin typeface="Calibri" pitchFamily="34" charset="0"/>
                </a:rPr>
                <a:t>+ attribute 		+ feature </a:t>
              </a:r>
            </a:p>
            <a:p>
              <a:r>
                <a:rPr lang="en-US" sz="1000">
                  <a:latin typeface="Calibri" pitchFamily="34" charset="0"/>
                </a:rPr>
                <a:t>+ attributeType 		+ featureType</a:t>
              </a:r>
            </a:p>
            <a:p>
              <a:r>
                <a:rPr lang="en-US" sz="1000">
                  <a:latin typeface="Calibri" pitchFamily="34" charset="0"/>
                </a:rPr>
                <a:t>+ collectionHardware 	+ propertyType</a:t>
              </a:r>
            </a:p>
            <a:p>
              <a:r>
                <a:rPr lang="en-US" sz="1000">
                  <a:latin typeface="Calibri" pitchFamily="34" charset="0"/>
                </a:rPr>
                <a:t>+ collectionSession 	+ fieldSession</a:t>
              </a:r>
            </a:p>
            <a:p>
              <a:r>
                <a:rPr lang="en-US" sz="1000">
                  <a:latin typeface="Calibri" pitchFamily="34" charset="0"/>
                </a:rPr>
                <a:t>+ dataset 		+ software</a:t>
              </a:r>
            </a:p>
            <a:p>
              <a:r>
                <a:rPr lang="en-US" sz="1000">
                  <a:latin typeface="Calibri" pitchFamily="34" charset="0"/>
                </a:rPr>
                <a:t>+ series 		+ service</a:t>
              </a:r>
            </a:p>
            <a:p>
              <a:r>
                <a:rPr lang="en-US" sz="1000">
                  <a:latin typeface="Calibri" pitchFamily="34" charset="0"/>
                </a:rPr>
                <a:t>+ nonGeographicDataset 	+ model</a:t>
              </a:r>
            </a:p>
            <a:p>
              <a:r>
                <a:rPr lang="en-US" sz="1000">
                  <a:latin typeface="Calibri" pitchFamily="34" charset="0"/>
                </a:rPr>
                <a:t>+ dimensionGroup 	+ tile</a:t>
              </a:r>
            </a:p>
            <a:p>
              <a:r>
                <a:rPr lang="en-US" sz="1000">
                  <a:solidFill>
                    <a:srgbClr val="FF0000"/>
                  </a:solidFill>
                  <a:latin typeface="Calibri" pitchFamily="34" charset="0"/>
                </a:rPr>
                <a:t>+ productionSeries	+ initiative</a:t>
              </a:r>
            </a:p>
            <a:p>
              <a:r>
                <a:rPr lang="en-US" sz="1000">
                  <a:solidFill>
                    <a:srgbClr val="FF0000"/>
                  </a:solidFill>
                  <a:latin typeface="Calibri" pitchFamily="34" charset="0"/>
                </a:rPr>
                <a:t>+ sensorSeries		+ sensor</a:t>
              </a:r>
            </a:p>
            <a:p>
              <a:r>
                <a:rPr lang="en-US" sz="1000">
                  <a:solidFill>
                    <a:srgbClr val="FF0000"/>
                  </a:solidFill>
                  <a:latin typeface="Calibri" pitchFamily="34" charset="0"/>
                </a:rPr>
                <a:t>+ platformSeries		+ otherAggregate</a:t>
              </a:r>
            </a:p>
            <a:p>
              <a:r>
                <a:rPr lang="en-US" sz="1000">
                  <a:solidFill>
                    <a:srgbClr val="FF0000"/>
                  </a:solidFill>
                  <a:latin typeface="Calibri" pitchFamily="34" charset="0"/>
                </a:rPr>
                <a:t>+ transferAggregate	+ stereoMate</a:t>
              </a:r>
            </a:p>
          </p:txBody>
        </p:sp>
        <p:sp>
          <p:nvSpPr>
            <p:cNvPr id="15415" name="Rectangle 56"/>
            <p:cNvSpPr>
              <a:spLocks noChangeArrowheads="1"/>
            </p:cNvSpPr>
            <p:nvPr/>
          </p:nvSpPr>
          <p:spPr bwMode="auto">
            <a:xfrm>
              <a:off x="458788" y="5134785"/>
              <a:ext cx="2925762" cy="74587"/>
            </a:xfrm>
            <a:prstGeom prst="rect">
              <a:avLst/>
            </a:prstGeom>
            <a:noFill/>
            <a:ln w="9525">
              <a:solidFill>
                <a:schemeClr val="tx1"/>
              </a:solidFill>
              <a:miter lim="800000"/>
              <a:headEnd/>
              <a:tailEnd/>
            </a:ln>
          </p:spPr>
          <p:txBody>
            <a:bodyPr wrap="none" anchor="ctr"/>
            <a:lstStyle/>
            <a:p>
              <a:endParaRPr lang="en-US"/>
            </a:p>
          </p:txBody>
        </p:sp>
      </p:grpSp>
      <p:sp>
        <p:nvSpPr>
          <p:cNvPr id="15411" name="Rectangle 57"/>
          <p:cNvSpPr>
            <a:spLocks noGrp="1"/>
          </p:cNvSpPr>
          <p:nvPr>
            <p:ph type="title" idx="4294967295"/>
          </p:nvPr>
        </p:nvSpPr>
        <p:spPr>
          <a:xfrm>
            <a:off x="336550" y="231991"/>
            <a:ext cx="8337550" cy="666750"/>
          </a:xfrm>
        </p:spPr>
        <p:txBody>
          <a:bodyPr/>
          <a:lstStyle/>
          <a:p>
            <a:pPr algn="l"/>
            <a:r>
              <a:rPr lang="en-US" sz="3200" dirty="0" smtClean="0"/>
              <a:t>Hierarchical Organization</a:t>
            </a:r>
            <a:r>
              <a:rPr lang="en-US" sz="3200" dirty="0" smtClean="0">
                <a:latin typeface="Calibri" pitchFamily="34" charset="0"/>
              </a:rPr>
              <a:t>: </a:t>
            </a:r>
            <a:r>
              <a:rPr lang="en-US" sz="3200" dirty="0" err="1" smtClean="0">
                <a:latin typeface="Calibri" pitchFamily="34" charset="0"/>
              </a:rPr>
              <a:t>InSitu</a:t>
            </a:r>
            <a:r>
              <a:rPr lang="en-US" sz="3200" dirty="0" smtClean="0">
                <a:latin typeface="Calibri" pitchFamily="34" charset="0"/>
              </a:rPr>
              <a:t> Documentation</a:t>
            </a:r>
            <a:endParaRPr lang="en-US" dirty="0" smtClean="0">
              <a:latin typeface="Calibri" pitchFamily="34" charset="0"/>
            </a:endParaRPr>
          </a:p>
        </p:txBody>
      </p:sp>
      <p:sp>
        <p:nvSpPr>
          <p:cNvPr id="67" name="Rectangle 66"/>
          <p:cNvSpPr/>
          <p:nvPr/>
        </p:nvSpPr>
        <p:spPr>
          <a:xfrm flipV="1">
            <a:off x="4411663" y="5726113"/>
            <a:ext cx="134937" cy="1412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Box 3"/>
          <p:cNvSpPr txBox="1"/>
          <p:nvPr/>
        </p:nvSpPr>
        <p:spPr>
          <a:xfrm>
            <a:off x="469062" y="5148913"/>
            <a:ext cx="1508875" cy="523220"/>
          </a:xfrm>
          <a:prstGeom prst="rect">
            <a:avLst/>
          </a:prstGeom>
          <a:noFill/>
        </p:spPr>
        <p:txBody>
          <a:bodyPr wrap="none" rtlCol="0">
            <a:spAutoFit/>
          </a:bodyPr>
          <a:lstStyle/>
          <a:p>
            <a:r>
              <a:rPr lang="en-US" sz="2800" b="1" dirty="0" smtClean="0">
                <a:solidFill>
                  <a:srgbClr val="FF0000"/>
                </a:solidFill>
              </a:rPr>
              <a:t>Granules</a:t>
            </a:r>
            <a:endParaRPr lang="en-US" sz="2800" b="1" dirty="0">
              <a:solidFill>
                <a:srgbClr val="FF0000"/>
              </a:solidFill>
            </a:endParaRPr>
          </a:p>
        </p:txBody>
      </p:sp>
    </p:spTree>
    <p:extLst>
      <p:ext uri="{BB962C8B-B14F-4D97-AF65-F5344CB8AC3E}">
        <p14:creationId xmlns:p14="http://schemas.microsoft.com/office/powerpoint/2010/main" val="2425892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66"/>
          <p:cNvSpPr/>
          <p:nvPr/>
        </p:nvSpPr>
        <p:spPr>
          <a:xfrm>
            <a:off x="5828728" y="968969"/>
            <a:ext cx="2562149" cy="2777996"/>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a:defRPr/>
            </a:pPr>
            <a:endParaRPr lang="en-US" dirty="0">
              <a:solidFill>
                <a:schemeClr val="tx1"/>
              </a:solidFill>
            </a:endParaRPr>
          </a:p>
        </p:txBody>
      </p:sp>
      <p:sp>
        <p:nvSpPr>
          <p:cNvPr id="70" name="TextBox 12"/>
          <p:cNvSpPr txBox="1">
            <a:spLocks noChangeArrowheads="1"/>
          </p:cNvSpPr>
          <p:nvPr/>
        </p:nvSpPr>
        <p:spPr bwMode="auto">
          <a:xfrm>
            <a:off x="6109891" y="999871"/>
            <a:ext cx="1999823" cy="338598"/>
          </a:xfrm>
          <a:prstGeom prst="rect">
            <a:avLst/>
          </a:prstGeom>
          <a:noFill/>
          <a:ln w="9525">
            <a:noFill/>
            <a:miter lim="800000"/>
            <a:headEnd/>
            <a:tailEnd/>
          </a:ln>
        </p:spPr>
        <p:txBody>
          <a:bodyPr wrap="square">
            <a:spAutoFit/>
          </a:bodyPr>
          <a:lstStyle/>
          <a:p>
            <a:pPr algn="ctr"/>
            <a:r>
              <a:rPr lang="en-US" sz="1600" dirty="0" smtClean="0"/>
              <a:t>File System</a:t>
            </a:r>
            <a:endParaRPr lang="en-US" sz="1600" dirty="0"/>
          </a:p>
        </p:txBody>
      </p:sp>
      <p:sp>
        <p:nvSpPr>
          <p:cNvPr id="129" name="Flowchart: Multidocument 128"/>
          <p:cNvSpPr/>
          <p:nvPr/>
        </p:nvSpPr>
        <p:spPr>
          <a:xfrm>
            <a:off x="6148285" y="1866452"/>
            <a:ext cx="835921" cy="785308"/>
          </a:xfrm>
          <a:prstGeom prst="flowChartMultidocumen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TextBox 12"/>
          <p:cNvSpPr txBox="1"/>
          <p:nvPr/>
        </p:nvSpPr>
        <p:spPr>
          <a:xfrm>
            <a:off x="330024" y="274152"/>
            <a:ext cx="7055166" cy="5847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US" sz="3200" dirty="0" smtClean="0"/>
              <a:t>Persistence vs. Transport - </a:t>
            </a:r>
            <a:r>
              <a:rPr lang="en-US" sz="3200" dirty="0" err="1" smtClean="0"/>
              <a:t>OPeNDAP</a:t>
            </a:r>
            <a:endParaRPr lang="en-US" sz="3200" dirty="0" smtClean="0"/>
          </a:p>
        </p:txBody>
      </p:sp>
      <p:sp>
        <p:nvSpPr>
          <p:cNvPr id="6" name="Rectangle 5"/>
          <p:cNvSpPr/>
          <p:nvPr/>
        </p:nvSpPr>
        <p:spPr>
          <a:xfrm>
            <a:off x="738459" y="968969"/>
            <a:ext cx="2617927" cy="2777996"/>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a:defRPr/>
            </a:pPr>
            <a:endParaRPr lang="en-US" dirty="0">
              <a:solidFill>
                <a:schemeClr val="tx1"/>
              </a:solidFill>
            </a:endParaRPr>
          </a:p>
        </p:txBody>
      </p:sp>
      <p:sp>
        <p:nvSpPr>
          <p:cNvPr id="4106" name="TextBox 12"/>
          <p:cNvSpPr txBox="1">
            <a:spLocks noChangeArrowheads="1"/>
          </p:cNvSpPr>
          <p:nvPr/>
        </p:nvSpPr>
        <p:spPr bwMode="auto">
          <a:xfrm>
            <a:off x="1435506" y="999871"/>
            <a:ext cx="1223832" cy="338598"/>
          </a:xfrm>
          <a:prstGeom prst="rect">
            <a:avLst/>
          </a:prstGeom>
          <a:noFill/>
          <a:ln w="9525">
            <a:noFill/>
            <a:miter lim="800000"/>
            <a:headEnd/>
            <a:tailEnd/>
          </a:ln>
        </p:spPr>
        <p:txBody>
          <a:bodyPr wrap="square">
            <a:spAutoFit/>
          </a:bodyPr>
          <a:lstStyle/>
          <a:p>
            <a:pPr algn="ctr"/>
            <a:r>
              <a:rPr lang="en-US" sz="1600" dirty="0" smtClean="0"/>
              <a:t>File System</a:t>
            </a:r>
            <a:endParaRPr lang="en-US" sz="1600" dirty="0"/>
          </a:p>
        </p:txBody>
      </p:sp>
      <p:sp>
        <p:nvSpPr>
          <p:cNvPr id="14" name="Rectangle 13"/>
          <p:cNvSpPr/>
          <p:nvPr/>
        </p:nvSpPr>
        <p:spPr>
          <a:xfrm>
            <a:off x="1668095" y="4046222"/>
            <a:ext cx="623454" cy="340822"/>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5" name="Rectangle 14"/>
          <p:cNvSpPr/>
          <p:nvPr/>
        </p:nvSpPr>
        <p:spPr>
          <a:xfrm>
            <a:off x="1668095" y="4491646"/>
            <a:ext cx="623454" cy="340822"/>
          </a:xfrm>
          <a:prstGeom prst="rect">
            <a:avLst/>
          </a:prstGeom>
          <a:solidFill>
            <a:srgbClr val="FFC000"/>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7" name="Rectangle 16"/>
          <p:cNvSpPr/>
          <p:nvPr/>
        </p:nvSpPr>
        <p:spPr>
          <a:xfrm>
            <a:off x="1668095" y="4937070"/>
            <a:ext cx="623454" cy="340822"/>
          </a:xfrm>
          <a:prstGeom prst="rect">
            <a:avLst/>
          </a:prstGeom>
          <a:solidFill>
            <a:schemeClr val="accent3">
              <a:lumMod val="75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8" name="Rectangle 17"/>
          <p:cNvSpPr/>
          <p:nvPr/>
        </p:nvSpPr>
        <p:spPr>
          <a:xfrm>
            <a:off x="1668095" y="5382494"/>
            <a:ext cx="623454" cy="340822"/>
          </a:xfrm>
          <a:prstGeom prst="rect">
            <a:avLst/>
          </a:prstGeom>
          <a:solidFill>
            <a:schemeClr val="accent4">
              <a:lumMod val="60000"/>
              <a:lumOff val="4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9" name="Rectangle 18"/>
          <p:cNvSpPr/>
          <p:nvPr/>
        </p:nvSpPr>
        <p:spPr>
          <a:xfrm>
            <a:off x="1668095" y="5827917"/>
            <a:ext cx="623454" cy="340822"/>
          </a:xfrm>
          <a:prstGeom prst="rect">
            <a:avLst/>
          </a:prstGeom>
          <a:solidFill>
            <a:schemeClr val="accent2">
              <a:lumMod val="75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cxnSp>
        <p:nvCxnSpPr>
          <p:cNvPr id="21" name="Elbow Connector 20"/>
          <p:cNvCxnSpPr>
            <a:stCxn id="123" idx="2"/>
            <a:endCxn id="19" idx="1"/>
          </p:cNvCxnSpPr>
          <p:nvPr/>
        </p:nvCxnSpPr>
        <p:spPr>
          <a:xfrm rot="16200000" flipH="1">
            <a:off x="-182024" y="4148209"/>
            <a:ext cx="3424712" cy="275526"/>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123" idx="2"/>
            <a:endCxn id="18" idx="1"/>
          </p:cNvCxnSpPr>
          <p:nvPr/>
        </p:nvCxnSpPr>
        <p:spPr>
          <a:xfrm rot="16200000" flipH="1">
            <a:off x="40688" y="3925497"/>
            <a:ext cx="2979289" cy="275526"/>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Elbow Connector 28"/>
          <p:cNvCxnSpPr>
            <a:stCxn id="124" idx="2"/>
            <a:endCxn id="14" idx="0"/>
          </p:cNvCxnSpPr>
          <p:nvPr/>
        </p:nvCxnSpPr>
        <p:spPr>
          <a:xfrm rot="16200000" flipH="1">
            <a:off x="1451912" y="3518312"/>
            <a:ext cx="1051270" cy="4550"/>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a:endCxn id="17" idx="3"/>
          </p:cNvCxnSpPr>
          <p:nvPr/>
        </p:nvCxnSpPr>
        <p:spPr>
          <a:xfrm rot="5400000">
            <a:off x="1218508" y="3607458"/>
            <a:ext cx="2573064" cy="426982"/>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Elbow Connector 32"/>
          <p:cNvCxnSpPr>
            <a:endCxn id="15" idx="3"/>
          </p:cNvCxnSpPr>
          <p:nvPr/>
        </p:nvCxnSpPr>
        <p:spPr>
          <a:xfrm rot="5400000">
            <a:off x="1441220" y="3384746"/>
            <a:ext cx="2127640" cy="426982"/>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60" name="Group 59"/>
          <p:cNvGrpSpPr/>
          <p:nvPr/>
        </p:nvGrpSpPr>
        <p:grpSpPr>
          <a:xfrm>
            <a:off x="4215656" y="4020423"/>
            <a:ext cx="704633" cy="2103120"/>
            <a:chOff x="6309353" y="4106487"/>
            <a:chExt cx="704633" cy="2103120"/>
          </a:xfrm>
        </p:grpSpPr>
        <p:sp>
          <p:nvSpPr>
            <p:cNvPr id="84" name="Folded Corner 83"/>
            <p:cNvSpPr/>
            <p:nvPr/>
          </p:nvSpPr>
          <p:spPr>
            <a:xfrm>
              <a:off x="6309353" y="4106487"/>
              <a:ext cx="704633" cy="2103120"/>
            </a:xfrm>
            <a:prstGeom prst="foldedCorner">
              <a:avLst/>
            </a:prstGeom>
            <a:solidFill>
              <a:schemeClr val="bg1"/>
            </a:solidFill>
            <a:ln w="3175">
              <a:solidFill>
                <a:schemeClr val="tx1"/>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85" name="Rectangle 84"/>
            <p:cNvSpPr/>
            <p:nvPr/>
          </p:nvSpPr>
          <p:spPr>
            <a:xfrm flipV="1">
              <a:off x="6522160" y="4633075"/>
              <a:ext cx="226664" cy="12391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86" name="Rectangle 85"/>
            <p:cNvSpPr/>
            <p:nvPr/>
          </p:nvSpPr>
          <p:spPr>
            <a:xfrm flipV="1">
              <a:off x="6522160" y="5315566"/>
              <a:ext cx="226664" cy="123910"/>
            </a:xfrm>
            <a:prstGeom prst="rect">
              <a:avLst/>
            </a:prstGeom>
            <a:solidFill>
              <a:srgbClr val="FFC000"/>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87" name="Rectangle 86"/>
            <p:cNvSpPr/>
            <p:nvPr/>
          </p:nvSpPr>
          <p:spPr>
            <a:xfrm flipV="1">
              <a:off x="6522160" y="4416583"/>
              <a:ext cx="226664" cy="123910"/>
            </a:xfrm>
            <a:prstGeom prst="rect">
              <a:avLst/>
            </a:prstGeom>
            <a:solidFill>
              <a:schemeClr val="accent3">
                <a:lumMod val="75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88" name="Rectangle 87"/>
            <p:cNvSpPr/>
            <p:nvPr/>
          </p:nvSpPr>
          <p:spPr>
            <a:xfrm flipV="1">
              <a:off x="6522160" y="5099074"/>
              <a:ext cx="226664" cy="123910"/>
            </a:xfrm>
            <a:prstGeom prst="rect">
              <a:avLst/>
            </a:prstGeom>
            <a:solidFill>
              <a:schemeClr val="accent4">
                <a:lumMod val="60000"/>
                <a:lumOff val="4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89" name="Rectangle 88"/>
            <p:cNvSpPr/>
            <p:nvPr/>
          </p:nvSpPr>
          <p:spPr>
            <a:xfrm flipV="1">
              <a:off x="6522160" y="5998057"/>
              <a:ext cx="226664" cy="123910"/>
            </a:xfrm>
            <a:prstGeom prst="rect">
              <a:avLst/>
            </a:prstGeom>
            <a:solidFill>
              <a:schemeClr val="accent2">
                <a:lumMod val="75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90" name="Rectangle 89"/>
            <p:cNvSpPr/>
            <p:nvPr/>
          </p:nvSpPr>
          <p:spPr>
            <a:xfrm>
              <a:off x="6516345" y="4167076"/>
              <a:ext cx="238294" cy="156925"/>
            </a:xfrm>
            <a:prstGeom prst="rect">
              <a:avLst/>
            </a:prstGeom>
            <a:ln w="127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91" name="Rectangle 90"/>
            <p:cNvSpPr/>
            <p:nvPr/>
          </p:nvSpPr>
          <p:spPr>
            <a:xfrm>
              <a:off x="6516345" y="4849567"/>
              <a:ext cx="238294" cy="156925"/>
            </a:xfrm>
            <a:prstGeom prst="rect">
              <a:avLst/>
            </a:prstGeom>
            <a:ln w="127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95" name="Rectangle 94"/>
            <p:cNvSpPr/>
            <p:nvPr/>
          </p:nvSpPr>
          <p:spPr>
            <a:xfrm flipV="1">
              <a:off x="6522160" y="5781565"/>
              <a:ext cx="226664" cy="12391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97" name="Rectangle 96"/>
            <p:cNvSpPr/>
            <p:nvPr/>
          </p:nvSpPr>
          <p:spPr>
            <a:xfrm>
              <a:off x="6516345" y="5532058"/>
              <a:ext cx="238294" cy="156925"/>
            </a:xfrm>
            <a:prstGeom prst="rect">
              <a:avLst/>
            </a:prstGeom>
            <a:ln w="127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grpSp>
      <p:cxnSp>
        <p:nvCxnSpPr>
          <p:cNvPr id="103" name="Elbow Connector 102"/>
          <p:cNvCxnSpPr>
            <a:stCxn id="106" idx="1"/>
            <a:endCxn id="84" idx="3"/>
          </p:cNvCxnSpPr>
          <p:nvPr/>
        </p:nvCxnSpPr>
        <p:spPr>
          <a:xfrm rot="10800000" flipV="1">
            <a:off x="4920289" y="5069989"/>
            <a:ext cx="736318" cy="1994"/>
          </a:xfrm>
          <a:prstGeom prst="bentConnector3">
            <a:avLst>
              <a:gd name="adj1" fmla="val 50000"/>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6745624" y="4046222"/>
            <a:ext cx="623454" cy="340822"/>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73" name="Rectangle 72"/>
          <p:cNvSpPr/>
          <p:nvPr/>
        </p:nvSpPr>
        <p:spPr>
          <a:xfrm>
            <a:off x="6745624" y="4491646"/>
            <a:ext cx="623454" cy="340822"/>
          </a:xfrm>
          <a:prstGeom prst="rect">
            <a:avLst/>
          </a:prstGeom>
          <a:solidFill>
            <a:srgbClr val="FFC000"/>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74" name="Rectangle 73"/>
          <p:cNvSpPr/>
          <p:nvPr/>
        </p:nvSpPr>
        <p:spPr>
          <a:xfrm>
            <a:off x="6745624" y="4933846"/>
            <a:ext cx="623454" cy="340822"/>
          </a:xfrm>
          <a:prstGeom prst="rect">
            <a:avLst/>
          </a:prstGeom>
          <a:solidFill>
            <a:schemeClr val="accent3">
              <a:lumMod val="75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76" name="Rectangle 75"/>
          <p:cNvSpPr/>
          <p:nvPr/>
        </p:nvSpPr>
        <p:spPr>
          <a:xfrm>
            <a:off x="6745624" y="5382494"/>
            <a:ext cx="623454" cy="340822"/>
          </a:xfrm>
          <a:prstGeom prst="rect">
            <a:avLst/>
          </a:prstGeom>
          <a:solidFill>
            <a:schemeClr val="accent4">
              <a:lumMod val="60000"/>
              <a:lumOff val="4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77" name="Rectangle 76"/>
          <p:cNvSpPr/>
          <p:nvPr/>
        </p:nvSpPr>
        <p:spPr>
          <a:xfrm>
            <a:off x="6745624" y="5827917"/>
            <a:ext cx="623454" cy="340822"/>
          </a:xfrm>
          <a:prstGeom prst="rect">
            <a:avLst/>
          </a:prstGeom>
          <a:solidFill>
            <a:schemeClr val="accent2">
              <a:lumMod val="75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cxnSp>
        <p:nvCxnSpPr>
          <p:cNvPr id="79" name="Elbow Connector 78"/>
          <p:cNvCxnSpPr>
            <a:stCxn id="129" idx="2"/>
            <a:endCxn id="77" idx="1"/>
          </p:cNvCxnSpPr>
          <p:nvPr/>
        </p:nvCxnSpPr>
        <p:spPr>
          <a:xfrm rot="16200000" flipH="1">
            <a:off x="4938717" y="4191421"/>
            <a:ext cx="3376308" cy="237506"/>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0" name="Elbow Connector 79"/>
          <p:cNvCxnSpPr>
            <a:stCxn id="129" idx="2"/>
            <a:endCxn id="76" idx="1"/>
          </p:cNvCxnSpPr>
          <p:nvPr/>
        </p:nvCxnSpPr>
        <p:spPr>
          <a:xfrm rot="16200000" flipH="1">
            <a:off x="5161429" y="3968709"/>
            <a:ext cx="2930885" cy="237506"/>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2" name="Elbow Connector 81"/>
          <p:cNvCxnSpPr>
            <a:stCxn id="130" idx="2"/>
            <a:endCxn id="71" idx="0"/>
          </p:cNvCxnSpPr>
          <p:nvPr/>
        </p:nvCxnSpPr>
        <p:spPr>
          <a:xfrm rot="5400000">
            <a:off x="6545560" y="3531846"/>
            <a:ext cx="1026168" cy="2585"/>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3" name="Elbow Connector 31"/>
          <p:cNvCxnSpPr>
            <a:stCxn id="146" idx="3"/>
            <a:endCxn id="74" idx="3"/>
          </p:cNvCxnSpPr>
          <p:nvPr/>
        </p:nvCxnSpPr>
        <p:spPr>
          <a:xfrm rot="5400000">
            <a:off x="6244085" y="3702441"/>
            <a:ext cx="2526810" cy="276823"/>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2" name="Elbow Connector 32"/>
          <p:cNvCxnSpPr>
            <a:stCxn id="146" idx="3"/>
            <a:endCxn id="73" idx="3"/>
          </p:cNvCxnSpPr>
          <p:nvPr/>
        </p:nvCxnSpPr>
        <p:spPr>
          <a:xfrm rot="5400000">
            <a:off x="6465185" y="3481341"/>
            <a:ext cx="2084610" cy="276823"/>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6" name="Left Brace 105"/>
          <p:cNvSpPr/>
          <p:nvPr/>
        </p:nvSpPr>
        <p:spPr>
          <a:xfrm>
            <a:off x="5656607" y="3965089"/>
            <a:ext cx="968188" cy="2209800"/>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2" name="Elbow Connector 111"/>
          <p:cNvCxnSpPr>
            <a:stCxn id="113" idx="1"/>
            <a:endCxn id="84" idx="1"/>
          </p:cNvCxnSpPr>
          <p:nvPr/>
        </p:nvCxnSpPr>
        <p:spPr>
          <a:xfrm>
            <a:off x="3485477" y="5069925"/>
            <a:ext cx="730179" cy="2058"/>
          </a:xfrm>
          <a:prstGeom prst="bentConnector3">
            <a:avLst>
              <a:gd name="adj1" fmla="val 50000"/>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3" name="Left Brace 112"/>
          <p:cNvSpPr/>
          <p:nvPr/>
        </p:nvSpPr>
        <p:spPr>
          <a:xfrm flipH="1">
            <a:off x="2293170" y="3965089"/>
            <a:ext cx="1192307" cy="2231316"/>
          </a:xfrm>
          <a:prstGeom prst="leftBrace">
            <a:avLst>
              <a:gd name="adj1" fmla="val 8333"/>
              <a:gd name="adj2" fmla="val 49515"/>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3" name="Flowchart: Multidocument 122"/>
          <p:cNvSpPr/>
          <p:nvPr/>
        </p:nvSpPr>
        <p:spPr>
          <a:xfrm>
            <a:off x="1032736" y="1818048"/>
            <a:ext cx="835921" cy="785308"/>
          </a:xfrm>
          <a:prstGeom prst="flowChartMultidocumen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5" name="Flowchart: Multidocument 124"/>
          <p:cNvSpPr/>
          <p:nvPr/>
        </p:nvSpPr>
        <p:spPr>
          <a:xfrm>
            <a:off x="2316481" y="1810871"/>
            <a:ext cx="835921" cy="785308"/>
          </a:xfrm>
          <a:prstGeom prst="flowChartMultidocumen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4" name="Flowchart: Multidocument 123"/>
          <p:cNvSpPr/>
          <p:nvPr/>
        </p:nvSpPr>
        <p:spPr>
          <a:xfrm>
            <a:off x="1615439" y="2239384"/>
            <a:ext cx="835921" cy="785308"/>
          </a:xfrm>
          <a:prstGeom prst="flowChartMultidocumen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0" name="TextBox 12"/>
          <p:cNvSpPr txBox="1">
            <a:spLocks noChangeArrowheads="1"/>
          </p:cNvSpPr>
          <p:nvPr/>
        </p:nvSpPr>
        <p:spPr bwMode="auto">
          <a:xfrm>
            <a:off x="4065329" y="6208365"/>
            <a:ext cx="999912" cy="338598"/>
          </a:xfrm>
          <a:prstGeom prst="rect">
            <a:avLst/>
          </a:prstGeom>
          <a:noFill/>
          <a:ln w="9525">
            <a:noFill/>
            <a:miter lim="800000"/>
            <a:headEnd/>
            <a:tailEnd/>
          </a:ln>
        </p:spPr>
        <p:txBody>
          <a:bodyPr wrap="square">
            <a:spAutoFit/>
          </a:bodyPr>
          <a:lstStyle/>
          <a:p>
            <a:pPr algn="ctr"/>
            <a:r>
              <a:rPr lang="en-US" sz="1600" dirty="0" smtClean="0"/>
              <a:t>Client</a:t>
            </a:r>
            <a:endParaRPr lang="en-US" sz="1600" dirty="0"/>
          </a:p>
        </p:txBody>
      </p:sp>
      <p:sp>
        <p:nvSpPr>
          <p:cNvPr id="142" name="TextBox 12"/>
          <p:cNvSpPr txBox="1">
            <a:spLocks noChangeArrowheads="1"/>
          </p:cNvSpPr>
          <p:nvPr/>
        </p:nvSpPr>
        <p:spPr bwMode="auto">
          <a:xfrm>
            <a:off x="4960001" y="5070737"/>
            <a:ext cx="999912" cy="523220"/>
          </a:xfrm>
          <a:prstGeom prst="rect">
            <a:avLst/>
          </a:prstGeom>
          <a:noFill/>
          <a:ln w="9525">
            <a:noFill/>
            <a:miter lim="800000"/>
            <a:headEnd/>
            <a:tailEnd/>
          </a:ln>
        </p:spPr>
        <p:txBody>
          <a:bodyPr wrap="square">
            <a:spAutoFit/>
          </a:bodyPr>
          <a:lstStyle/>
          <a:p>
            <a:pPr algn="ctr"/>
            <a:r>
              <a:rPr lang="en-US" sz="2800" dirty="0" smtClean="0"/>
              <a:t>DAP</a:t>
            </a:r>
            <a:endParaRPr lang="en-US" sz="2800" dirty="0"/>
          </a:p>
        </p:txBody>
      </p:sp>
      <p:sp>
        <p:nvSpPr>
          <p:cNvPr id="143" name="TextBox 12"/>
          <p:cNvSpPr txBox="1">
            <a:spLocks noChangeArrowheads="1"/>
          </p:cNvSpPr>
          <p:nvPr/>
        </p:nvSpPr>
        <p:spPr bwMode="auto">
          <a:xfrm>
            <a:off x="3176033" y="5070737"/>
            <a:ext cx="999912" cy="523220"/>
          </a:xfrm>
          <a:prstGeom prst="rect">
            <a:avLst/>
          </a:prstGeom>
          <a:noFill/>
          <a:ln w="9525">
            <a:noFill/>
            <a:miter lim="800000"/>
            <a:headEnd/>
            <a:tailEnd/>
          </a:ln>
        </p:spPr>
        <p:txBody>
          <a:bodyPr wrap="square">
            <a:spAutoFit/>
          </a:bodyPr>
          <a:lstStyle/>
          <a:p>
            <a:pPr algn="ctr"/>
            <a:r>
              <a:rPr lang="en-US" sz="2800" dirty="0" smtClean="0"/>
              <a:t>DAP</a:t>
            </a:r>
            <a:endParaRPr lang="en-US" sz="2800" dirty="0"/>
          </a:p>
        </p:txBody>
      </p:sp>
      <p:sp>
        <p:nvSpPr>
          <p:cNvPr id="146" name="Can 145"/>
          <p:cNvSpPr/>
          <p:nvPr/>
        </p:nvSpPr>
        <p:spPr bwMode="auto">
          <a:xfrm>
            <a:off x="7257754" y="1741027"/>
            <a:ext cx="776294" cy="836420"/>
          </a:xfrm>
          <a:prstGeom prst="can">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0" name="Flowchart: Multidocument 129"/>
          <p:cNvSpPr/>
          <p:nvPr/>
        </p:nvSpPr>
        <p:spPr>
          <a:xfrm>
            <a:off x="6700103" y="2264486"/>
            <a:ext cx="835921" cy="785308"/>
          </a:xfrm>
          <a:prstGeom prst="flowChartMultidocumen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156983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par>
                                <p:cTn id="8" presetID="22" presetClass="entr" presetSubtype="1"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up)">
                                      <p:cBhvr>
                                        <p:cTn id="10" dur="500"/>
                                        <p:tgtEl>
                                          <p:spTgt spid="21"/>
                                        </p:tgtEl>
                                      </p:cBhvr>
                                    </p:animEffect>
                                  </p:childTnLst>
                                </p:cTn>
                              </p:par>
                              <p:par>
                                <p:cTn id="11" presetID="22" presetClass="entr" presetSubtype="1"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up)">
                                      <p:cBhvr>
                                        <p:cTn id="13" dur="500"/>
                                        <p:tgtEl>
                                          <p:spTgt spid="29"/>
                                        </p:tgtEl>
                                      </p:cBhvr>
                                    </p:animEffect>
                                  </p:childTnLst>
                                </p:cTn>
                              </p:par>
                              <p:par>
                                <p:cTn id="14" presetID="22" presetClass="entr" presetSubtype="1"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up)">
                                      <p:cBhvr>
                                        <p:cTn id="16" dur="500"/>
                                        <p:tgtEl>
                                          <p:spTgt spid="33"/>
                                        </p:tgtEl>
                                      </p:cBhvr>
                                    </p:animEffect>
                                  </p:childTnLst>
                                </p:cTn>
                              </p:par>
                              <p:par>
                                <p:cTn id="17" presetID="22" presetClass="entr" presetSubtype="1"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500"/>
                                        <p:tgtEl>
                                          <p:spTgt spid="32"/>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dissolve">
                                      <p:cBhvr>
                                        <p:cTn id="22" dur="500"/>
                                        <p:tgtEl>
                                          <p:spTgt spid="14"/>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dissolve">
                                      <p:cBhvr>
                                        <p:cTn id="25" dur="500"/>
                                        <p:tgtEl>
                                          <p:spTgt spid="1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dissolve">
                                      <p:cBhvr>
                                        <p:cTn id="28" dur="500"/>
                                        <p:tgtEl>
                                          <p:spTgt spid="17"/>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dissolve">
                                      <p:cBhvr>
                                        <p:cTn id="31" dur="500"/>
                                        <p:tgtEl>
                                          <p:spTgt spid="18"/>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dissolve">
                                      <p:cBhvr>
                                        <p:cTn id="34" dur="500"/>
                                        <p:tgtEl>
                                          <p:spTgt spid="19"/>
                                        </p:tgtEl>
                                      </p:cBhvr>
                                    </p:animEffect>
                                  </p:childTnLst>
                                </p:cTn>
                              </p:par>
                              <p:par>
                                <p:cTn id="35" presetID="22" presetClass="entr" presetSubtype="1" fill="hold"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up)">
                                      <p:cBhvr>
                                        <p:cTn id="37" dur="500"/>
                                        <p:tgtEl>
                                          <p:spTgt spid="79"/>
                                        </p:tgtEl>
                                      </p:cBhvr>
                                    </p:animEffect>
                                  </p:childTnLst>
                                </p:cTn>
                              </p:par>
                              <p:par>
                                <p:cTn id="38" presetID="22" presetClass="entr" presetSubtype="1" fill="hold" nodeType="with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wipe(up)">
                                      <p:cBhvr>
                                        <p:cTn id="40" dur="500"/>
                                        <p:tgtEl>
                                          <p:spTgt spid="80"/>
                                        </p:tgtEl>
                                      </p:cBhvr>
                                    </p:animEffect>
                                  </p:childTnLst>
                                </p:cTn>
                              </p:par>
                              <p:par>
                                <p:cTn id="41" presetID="22" presetClass="entr" presetSubtype="1" fill="hold" nodeType="with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wipe(up)">
                                      <p:cBhvr>
                                        <p:cTn id="43" dur="500"/>
                                        <p:tgtEl>
                                          <p:spTgt spid="83"/>
                                        </p:tgtEl>
                                      </p:cBhvr>
                                    </p:animEffect>
                                  </p:childTnLst>
                                </p:cTn>
                              </p:par>
                              <p:par>
                                <p:cTn id="44" presetID="22" presetClass="entr" presetSubtype="1" fill="hold" nodeType="withEffect">
                                  <p:stCondLst>
                                    <p:cond delay="0"/>
                                  </p:stCondLst>
                                  <p:childTnLst>
                                    <p:set>
                                      <p:cBhvr>
                                        <p:cTn id="45" dur="1" fill="hold">
                                          <p:stCondLst>
                                            <p:cond delay="0"/>
                                          </p:stCondLst>
                                        </p:cTn>
                                        <p:tgtEl>
                                          <p:spTgt spid="92"/>
                                        </p:tgtEl>
                                        <p:attrNameLst>
                                          <p:attrName>style.visibility</p:attrName>
                                        </p:attrNameLst>
                                      </p:cBhvr>
                                      <p:to>
                                        <p:strVal val="visible"/>
                                      </p:to>
                                    </p:set>
                                    <p:animEffect transition="in" filter="wipe(up)">
                                      <p:cBhvr>
                                        <p:cTn id="46" dur="500"/>
                                        <p:tgtEl>
                                          <p:spTgt spid="92"/>
                                        </p:tgtEl>
                                      </p:cBhvr>
                                    </p:animEffect>
                                  </p:childTnLst>
                                </p:cTn>
                              </p:par>
                              <p:par>
                                <p:cTn id="47" presetID="22" presetClass="entr" presetSubtype="1" fill="hold" nodeType="with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wipe(up)">
                                      <p:cBhvr>
                                        <p:cTn id="49" dur="500"/>
                                        <p:tgtEl>
                                          <p:spTgt spid="82"/>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71"/>
                                        </p:tgtEl>
                                        <p:attrNameLst>
                                          <p:attrName>style.visibility</p:attrName>
                                        </p:attrNameLst>
                                      </p:cBhvr>
                                      <p:to>
                                        <p:strVal val="visible"/>
                                      </p:to>
                                    </p:set>
                                    <p:animEffect transition="in" filter="dissolve">
                                      <p:cBhvr>
                                        <p:cTn id="52" dur="500"/>
                                        <p:tgtEl>
                                          <p:spTgt spid="71"/>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dissolve">
                                      <p:cBhvr>
                                        <p:cTn id="55" dur="500"/>
                                        <p:tgtEl>
                                          <p:spTgt spid="73"/>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74"/>
                                        </p:tgtEl>
                                        <p:attrNameLst>
                                          <p:attrName>style.visibility</p:attrName>
                                        </p:attrNameLst>
                                      </p:cBhvr>
                                      <p:to>
                                        <p:strVal val="visible"/>
                                      </p:to>
                                    </p:set>
                                    <p:animEffect transition="in" filter="dissolve">
                                      <p:cBhvr>
                                        <p:cTn id="58" dur="500"/>
                                        <p:tgtEl>
                                          <p:spTgt spid="74"/>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76"/>
                                        </p:tgtEl>
                                        <p:attrNameLst>
                                          <p:attrName>style.visibility</p:attrName>
                                        </p:attrNameLst>
                                      </p:cBhvr>
                                      <p:to>
                                        <p:strVal val="visible"/>
                                      </p:to>
                                    </p:set>
                                    <p:animEffect transition="in" filter="dissolve">
                                      <p:cBhvr>
                                        <p:cTn id="61" dur="500"/>
                                        <p:tgtEl>
                                          <p:spTgt spid="76"/>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77"/>
                                        </p:tgtEl>
                                        <p:attrNameLst>
                                          <p:attrName>style.visibility</p:attrName>
                                        </p:attrNameLst>
                                      </p:cBhvr>
                                      <p:to>
                                        <p:strVal val="visible"/>
                                      </p:to>
                                    </p:set>
                                    <p:animEffect transition="in" filter="dissolve">
                                      <p:cBhvr>
                                        <p:cTn id="64" dur="500"/>
                                        <p:tgtEl>
                                          <p:spTgt spid="7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12"/>
                                        </p:tgtEl>
                                        <p:attrNameLst>
                                          <p:attrName>style.visibility</p:attrName>
                                        </p:attrNameLst>
                                      </p:cBhvr>
                                      <p:to>
                                        <p:strVal val="visible"/>
                                      </p:to>
                                    </p:set>
                                    <p:animEffect transition="in" filter="wipe(left)">
                                      <p:cBhvr>
                                        <p:cTn id="69" dur="500"/>
                                        <p:tgtEl>
                                          <p:spTgt spid="112"/>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13"/>
                                        </p:tgtEl>
                                        <p:attrNameLst>
                                          <p:attrName>style.visibility</p:attrName>
                                        </p:attrNameLst>
                                      </p:cBhvr>
                                      <p:to>
                                        <p:strVal val="visible"/>
                                      </p:to>
                                    </p:set>
                                    <p:animEffect transition="in" filter="wipe(left)">
                                      <p:cBhvr>
                                        <p:cTn id="72" dur="500"/>
                                        <p:tgtEl>
                                          <p:spTgt spid="113"/>
                                        </p:tgtEl>
                                      </p:cBhvr>
                                    </p:animEffect>
                                  </p:childTnLst>
                                </p:cTn>
                              </p:par>
                              <p:par>
                                <p:cTn id="73" presetID="22" presetClass="entr" presetSubtype="2" fill="hold" nodeType="withEffect">
                                  <p:stCondLst>
                                    <p:cond delay="0"/>
                                  </p:stCondLst>
                                  <p:childTnLst>
                                    <p:set>
                                      <p:cBhvr>
                                        <p:cTn id="74" dur="1" fill="hold">
                                          <p:stCondLst>
                                            <p:cond delay="0"/>
                                          </p:stCondLst>
                                        </p:cTn>
                                        <p:tgtEl>
                                          <p:spTgt spid="103"/>
                                        </p:tgtEl>
                                        <p:attrNameLst>
                                          <p:attrName>style.visibility</p:attrName>
                                        </p:attrNameLst>
                                      </p:cBhvr>
                                      <p:to>
                                        <p:strVal val="visible"/>
                                      </p:to>
                                    </p:set>
                                    <p:animEffect transition="in" filter="wipe(right)">
                                      <p:cBhvr>
                                        <p:cTn id="75" dur="500"/>
                                        <p:tgtEl>
                                          <p:spTgt spid="103"/>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106"/>
                                        </p:tgtEl>
                                        <p:attrNameLst>
                                          <p:attrName>style.visibility</p:attrName>
                                        </p:attrNameLst>
                                      </p:cBhvr>
                                      <p:to>
                                        <p:strVal val="visible"/>
                                      </p:to>
                                    </p:set>
                                    <p:animEffect transition="in" filter="wipe(right)">
                                      <p:cBhvr>
                                        <p:cTn id="78" dur="500"/>
                                        <p:tgtEl>
                                          <p:spTgt spid="106"/>
                                        </p:tgtEl>
                                      </p:cBhvr>
                                    </p:animEffect>
                                  </p:childTnLst>
                                </p:cTn>
                              </p:par>
                            </p:childTnLst>
                          </p:cTn>
                        </p:par>
                      </p:childTnLst>
                    </p:cTn>
                  </p:par>
                  <p:par>
                    <p:cTn id="79" fill="hold">
                      <p:stCondLst>
                        <p:cond delay="indefinite"/>
                      </p:stCondLst>
                      <p:childTnLst>
                        <p:par>
                          <p:cTn id="80" fill="hold">
                            <p:stCondLst>
                              <p:cond delay="0"/>
                            </p:stCondLst>
                            <p:childTnLst>
                              <p:par>
                                <p:cTn id="81" presetID="9" presetClass="entr" presetSubtype="0" fill="hold" grpId="0" nodeType="clickEffect">
                                  <p:stCondLst>
                                    <p:cond delay="0"/>
                                  </p:stCondLst>
                                  <p:childTnLst>
                                    <p:set>
                                      <p:cBhvr>
                                        <p:cTn id="82" dur="1" fill="hold">
                                          <p:stCondLst>
                                            <p:cond delay="0"/>
                                          </p:stCondLst>
                                        </p:cTn>
                                        <p:tgtEl>
                                          <p:spTgt spid="143"/>
                                        </p:tgtEl>
                                        <p:attrNameLst>
                                          <p:attrName>style.visibility</p:attrName>
                                        </p:attrNameLst>
                                      </p:cBhvr>
                                      <p:to>
                                        <p:strVal val="visible"/>
                                      </p:to>
                                    </p:set>
                                    <p:animEffect transition="in" filter="dissolve">
                                      <p:cBhvr>
                                        <p:cTn id="83" dur="500"/>
                                        <p:tgtEl>
                                          <p:spTgt spid="143"/>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142"/>
                                        </p:tgtEl>
                                        <p:attrNameLst>
                                          <p:attrName>style.visibility</p:attrName>
                                        </p:attrNameLst>
                                      </p:cBhvr>
                                      <p:to>
                                        <p:strVal val="visible"/>
                                      </p:to>
                                    </p:set>
                                    <p:animEffect transition="in" filter="dissolve">
                                      <p:cBhvr>
                                        <p:cTn id="86"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18" grpId="0" animBg="1"/>
      <p:bldP spid="19" grpId="0" animBg="1"/>
      <p:bldP spid="71" grpId="0" animBg="1"/>
      <p:bldP spid="73" grpId="0" animBg="1"/>
      <p:bldP spid="74" grpId="0" animBg="1"/>
      <p:bldP spid="76" grpId="0" animBg="1"/>
      <p:bldP spid="77" grpId="0" animBg="1"/>
      <p:bldP spid="106" grpId="0" animBg="1"/>
      <p:bldP spid="113" grpId="0" animBg="1"/>
      <p:bldP spid="142" grpId="0"/>
      <p:bldP spid="1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5828728" y="968969"/>
            <a:ext cx="2562149" cy="2777996"/>
            <a:chOff x="5992008" y="968969"/>
            <a:chExt cx="2562149" cy="2777996"/>
          </a:xfrm>
        </p:grpSpPr>
        <p:sp>
          <p:nvSpPr>
            <p:cNvPr id="50" name="Rectangle 49"/>
            <p:cNvSpPr/>
            <p:nvPr/>
          </p:nvSpPr>
          <p:spPr>
            <a:xfrm>
              <a:off x="5992008" y="968969"/>
              <a:ext cx="2562149" cy="2777996"/>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a:defRPr/>
              </a:pPr>
              <a:endParaRPr lang="en-US" dirty="0">
                <a:solidFill>
                  <a:schemeClr val="tx1"/>
                </a:solidFill>
              </a:endParaRPr>
            </a:p>
          </p:txBody>
        </p:sp>
        <p:sp>
          <p:nvSpPr>
            <p:cNvPr id="51" name="TextBox 12"/>
            <p:cNvSpPr txBox="1">
              <a:spLocks noChangeArrowheads="1"/>
            </p:cNvSpPr>
            <p:nvPr/>
          </p:nvSpPr>
          <p:spPr bwMode="auto">
            <a:xfrm>
              <a:off x="6273171" y="999871"/>
              <a:ext cx="1999823" cy="338598"/>
            </a:xfrm>
            <a:prstGeom prst="rect">
              <a:avLst/>
            </a:prstGeom>
            <a:noFill/>
            <a:ln w="9525">
              <a:noFill/>
              <a:miter lim="800000"/>
              <a:headEnd/>
              <a:tailEnd/>
            </a:ln>
          </p:spPr>
          <p:txBody>
            <a:bodyPr wrap="square">
              <a:spAutoFit/>
            </a:bodyPr>
            <a:lstStyle/>
            <a:p>
              <a:pPr algn="ctr"/>
              <a:r>
                <a:rPr lang="en-US" sz="1600" dirty="0" smtClean="0"/>
                <a:t>File System</a:t>
              </a:r>
              <a:endParaRPr lang="en-US" sz="1600" dirty="0"/>
            </a:p>
          </p:txBody>
        </p:sp>
        <p:sp>
          <p:nvSpPr>
            <p:cNvPr id="52" name="Flowchart: Multidocument 51"/>
            <p:cNvSpPr/>
            <p:nvPr/>
          </p:nvSpPr>
          <p:spPr>
            <a:xfrm>
              <a:off x="6311565" y="1866452"/>
              <a:ext cx="835921" cy="785308"/>
            </a:xfrm>
            <a:prstGeom prst="flowChartMultidocumen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Flowchart: Multidocument 52"/>
            <p:cNvSpPr/>
            <p:nvPr/>
          </p:nvSpPr>
          <p:spPr>
            <a:xfrm>
              <a:off x="7440707" y="1826112"/>
              <a:ext cx="835921" cy="785308"/>
            </a:xfrm>
            <a:prstGeom prst="flowChartMultidocumen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4" name="Flowchart: Multidocument 53"/>
            <p:cNvSpPr/>
            <p:nvPr/>
          </p:nvSpPr>
          <p:spPr>
            <a:xfrm>
              <a:off x="6863383" y="2264486"/>
              <a:ext cx="835921" cy="785308"/>
            </a:xfrm>
            <a:prstGeom prst="flowChartMultidocumen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13" name="TextBox 12"/>
          <p:cNvSpPr txBox="1"/>
          <p:nvPr/>
        </p:nvSpPr>
        <p:spPr>
          <a:xfrm>
            <a:off x="324579" y="274152"/>
            <a:ext cx="7948052" cy="5847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endParaRPr lang="en-US" sz="3200" dirty="0">
              <a:latin typeface="Calibri" pitchFamily="34" charset="0"/>
            </a:endParaRPr>
          </a:p>
        </p:txBody>
      </p:sp>
      <p:sp>
        <p:nvSpPr>
          <p:cNvPr id="6" name="Rectangle 5"/>
          <p:cNvSpPr/>
          <p:nvPr/>
        </p:nvSpPr>
        <p:spPr>
          <a:xfrm>
            <a:off x="738459" y="968969"/>
            <a:ext cx="2617927" cy="2777996"/>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a:defRPr/>
            </a:pPr>
            <a:endParaRPr lang="en-US" dirty="0">
              <a:solidFill>
                <a:schemeClr val="tx1"/>
              </a:solidFill>
            </a:endParaRPr>
          </a:p>
        </p:txBody>
      </p:sp>
      <p:sp>
        <p:nvSpPr>
          <p:cNvPr id="7" name="Can 6"/>
          <p:cNvSpPr/>
          <p:nvPr/>
        </p:nvSpPr>
        <p:spPr bwMode="auto">
          <a:xfrm>
            <a:off x="930952" y="1434279"/>
            <a:ext cx="923925" cy="993775"/>
          </a:xfrm>
          <a:prstGeom prst="can">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Can 8"/>
          <p:cNvSpPr/>
          <p:nvPr/>
        </p:nvSpPr>
        <p:spPr bwMode="auto">
          <a:xfrm>
            <a:off x="2257362" y="1540642"/>
            <a:ext cx="922338" cy="993775"/>
          </a:xfrm>
          <a:prstGeom prst="can">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Can 7"/>
          <p:cNvSpPr/>
          <p:nvPr/>
        </p:nvSpPr>
        <p:spPr bwMode="auto">
          <a:xfrm>
            <a:off x="1516000" y="2045467"/>
            <a:ext cx="923925" cy="993775"/>
          </a:xfrm>
          <a:prstGeom prst="can">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Rich Inventory</a:t>
            </a:r>
          </a:p>
        </p:txBody>
      </p:sp>
      <p:sp>
        <p:nvSpPr>
          <p:cNvPr id="4106" name="TextBox 12"/>
          <p:cNvSpPr txBox="1">
            <a:spLocks noChangeArrowheads="1"/>
          </p:cNvSpPr>
          <p:nvPr/>
        </p:nvSpPr>
        <p:spPr bwMode="auto">
          <a:xfrm>
            <a:off x="1196639" y="999871"/>
            <a:ext cx="1999823" cy="338598"/>
          </a:xfrm>
          <a:prstGeom prst="rect">
            <a:avLst/>
          </a:prstGeom>
          <a:noFill/>
          <a:ln w="9525">
            <a:noFill/>
            <a:miter lim="800000"/>
            <a:headEnd/>
            <a:tailEnd/>
          </a:ln>
        </p:spPr>
        <p:txBody>
          <a:bodyPr wrap="square">
            <a:spAutoFit/>
          </a:bodyPr>
          <a:lstStyle/>
          <a:p>
            <a:r>
              <a:rPr lang="en-US" sz="1600" dirty="0"/>
              <a:t>Relational Databases</a:t>
            </a:r>
          </a:p>
        </p:txBody>
      </p:sp>
      <p:sp>
        <p:nvSpPr>
          <p:cNvPr id="14" name="Rectangle 13"/>
          <p:cNvSpPr/>
          <p:nvPr/>
        </p:nvSpPr>
        <p:spPr>
          <a:xfrm>
            <a:off x="1668095" y="4046222"/>
            <a:ext cx="623454" cy="340822"/>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5" name="Rectangle 14"/>
          <p:cNvSpPr/>
          <p:nvPr/>
        </p:nvSpPr>
        <p:spPr>
          <a:xfrm>
            <a:off x="1668095" y="4491646"/>
            <a:ext cx="623454" cy="340822"/>
          </a:xfrm>
          <a:prstGeom prst="rect">
            <a:avLst/>
          </a:prstGeom>
          <a:solidFill>
            <a:srgbClr val="FFC000"/>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7" name="Rectangle 16"/>
          <p:cNvSpPr/>
          <p:nvPr/>
        </p:nvSpPr>
        <p:spPr>
          <a:xfrm>
            <a:off x="1668095" y="4937070"/>
            <a:ext cx="623454" cy="340822"/>
          </a:xfrm>
          <a:prstGeom prst="rect">
            <a:avLst/>
          </a:prstGeom>
          <a:solidFill>
            <a:schemeClr val="accent3">
              <a:lumMod val="75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8" name="Rectangle 17"/>
          <p:cNvSpPr/>
          <p:nvPr/>
        </p:nvSpPr>
        <p:spPr>
          <a:xfrm>
            <a:off x="1668095" y="5382494"/>
            <a:ext cx="623454" cy="340822"/>
          </a:xfrm>
          <a:prstGeom prst="rect">
            <a:avLst/>
          </a:prstGeom>
          <a:solidFill>
            <a:schemeClr val="accent4">
              <a:lumMod val="60000"/>
              <a:lumOff val="4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9" name="Rectangle 18"/>
          <p:cNvSpPr/>
          <p:nvPr/>
        </p:nvSpPr>
        <p:spPr>
          <a:xfrm>
            <a:off x="1668095" y="5827917"/>
            <a:ext cx="623454" cy="340822"/>
          </a:xfrm>
          <a:prstGeom prst="rect">
            <a:avLst/>
          </a:prstGeom>
          <a:solidFill>
            <a:schemeClr val="accent2">
              <a:lumMod val="75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cxnSp>
        <p:nvCxnSpPr>
          <p:cNvPr id="21" name="Elbow Connector 20"/>
          <p:cNvCxnSpPr>
            <a:stCxn id="7" idx="3"/>
            <a:endCxn id="19" idx="1"/>
          </p:cNvCxnSpPr>
          <p:nvPr/>
        </p:nvCxnSpPr>
        <p:spPr>
          <a:xfrm rot="16200000" flipH="1">
            <a:off x="-254632" y="4075601"/>
            <a:ext cx="3570274" cy="275180"/>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7" idx="3"/>
            <a:endCxn id="18" idx="1"/>
          </p:cNvCxnSpPr>
          <p:nvPr/>
        </p:nvCxnSpPr>
        <p:spPr>
          <a:xfrm rot="16200000" flipH="1">
            <a:off x="-31920" y="3852889"/>
            <a:ext cx="3124851" cy="275180"/>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Elbow Connector 28"/>
          <p:cNvCxnSpPr>
            <a:stCxn id="8" idx="3"/>
            <a:endCxn id="14" idx="0"/>
          </p:cNvCxnSpPr>
          <p:nvPr/>
        </p:nvCxnSpPr>
        <p:spPr>
          <a:xfrm rot="16200000" flipH="1">
            <a:off x="1475402" y="3541802"/>
            <a:ext cx="1006980" cy="1859"/>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9" idx="3"/>
            <a:endCxn id="17" idx="3"/>
          </p:cNvCxnSpPr>
          <p:nvPr/>
        </p:nvCxnSpPr>
        <p:spPr>
          <a:xfrm rot="5400000">
            <a:off x="1218508" y="3607458"/>
            <a:ext cx="2573064" cy="426982"/>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9" idx="3"/>
            <a:endCxn id="15" idx="3"/>
          </p:cNvCxnSpPr>
          <p:nvPr/>
        </p:nvCxnSpPr>
        <p:spPr>
          <a:xfrm rot="5400000">
            <a:off x="1441220" y="3384746"/>
            <a:ext cx="2127640" cy="426982"/>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 name="Group 59"/>
          <p:cNvGrpSpPr/>
          <p:nvPr/>
        </p:nvGrpSpPr>
        <p:grpSpPr>
          <a:xfrm>
            <a:off x="4214806" y="4020423"/>
            <a:ext cx="704633" cy="2103120"/>
            <a:chOff x="6309353" y="4106487"/>
            <a:chExt cx="704633" cy="2103120"/>
          </a:xfrm>
        </p:grpSpPr>
        <p:sp>
          <p:nvSpPr>
            <p:cNvPr id="84" name="Folded Corner 83"/>
            <p:cNvSpPr/>
            <p:nvPr/>
          </p:nvSpPr>
          <p:spPr>
            <a:xfrm>
              <a:off x="6309353" y="4106487"/>
              <a:ext cx="704633" cy="2103120"/>
            </a:xfrm>
            <a:prstGeom prst="foldedCorner">
              <a:avLst/>
            </a:prstGeom>
            <a:solidFill>
              <a:schemeClr val="bg1"/>
            </a:solidFill>
            <a:ln w="3175">
              <a:solidFill>
                <a:schemeClr val="tx1"/>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85" name="Rectangle 84"/>
            <p:cNvSpPr/>
            <p:nvPr/>
          </p:nvSpPr>
          <p:spPr>
            <a:xfrm flipV="1">
              <a:off x="6522160" y="4633075"/>
              <a:ext cx="226664" cy="12391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86" name="Rectangle 85"/>
            <p:cNvSpPr/>
            <p:nvPr/>
          </p:nvSpPr>
          <p:spPr>
            <a:xfrm flipV="1">
              <a:off x="6522160" y="5315566"/>
              <a:ext cx="226664" cy="123910"/>
            </a:xfrm>
            <a:prstGeom prst="rect">
              <a:avLst/>
            </a:prstGeom>
            <a:solidFill>
              <a:srgbClr val="FFC000"/>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87" name="Rectangle 86"/>
            <p:cNvSpPr/>
            <p:nvPr/>
          </p:nvSpPr>
          <p:spPr>
            <a:xfrm flipV="1">
              <a:off x="6522160" y="4416583"/>
              <a:ext cx="226664" cy="123910"/>
            </a:xfrm>
            <a:prstGeom prst="rect">
              <a:avLst/>
            </a:prstGeom>
            <a:solidFill>
              <a:schemeClr val="accent3">
                <a:lumMod val="75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88" name="Rectangle 87"/>
            <p:cNvSpPr/>
            <p:nvPr/>
          </p:nvSpPr>
          <p:spPr>
            <a:xfrm flipV="1">
              <a:off x="6522160" y="5099074"/>
              <a:ext cx="226664" cy="123910"/>
            </a:xfrm>
            <a:prstGeom prst="rect">
              <a:avLst/>
            </a:prstGeom>
            <a:solidFill>
              <a:schemeClr val="accent4">
                <a:lumMod val="60000"/>
                <a:lumOff val="4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89" name="Rectangle 88"/>
            <p:cNvSpPr/>
            <p:nvPr/>
          </p:nvSpPr>
          <p:spPr>
            <a:xfrm flipV="1">
              <a:off x="6522160" y="5998057"/>
              <a:ext cx="226664" cy="123910"/>
            </a:xfrm>
            <a:prstGeom prst="rect">
              <a:avLst/>
            </a:prstGeom>
            <a:solidFill>
              <a:schemeClr val="accent2">
                <a:lumMod val="75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90" name="Rectangle 89"/>
            <p:cNvSpPr/>
            <p:nvPr/>
          </p:nvSpPr>
          <p:spPr>
            <a:xfrm>
              <a:off x="6516345" y="4167076"/>
              <a:ext cx="238294" cy="156925"/>
            </a:xfrm>
            <a:prstGeom prst="rect">
              <a:avLst/>
            </a:prstGeom>
            <a:ln w="127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91" name="Rectangle 90"/>
            <p:cNvSpPr/>
            <p:nvPr/>
          </p:nvSpPr>
          <p:spPr>
            <a:xfrm>
              <a:off x="6516345" y="4849567"/>
              <a:ext cx="238294" cy="156925"/>
            </a:xfrm>
            <a:prstGeom prst="rect">
              <a:avLst/>
            </a:prstGeom>
            <a:ln w="127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95" name="Rectangle 94"/>
            <p:cNvSpPr/>
            <p:nvPr/>
          </p:nvSpPr>
          <p:spPr>
            <a:xfrm flipV="1">
              <a:off x="6522160" y="5781565"/>
              <a:ext cx="226664" cy="12391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97" name="Rectangle 96"/>
            <p:cNvSpPr/>
            <p:nvPr/>
          </p:nvSpPr>
          <p:spPr>
            <a:xfrm>
              <a:off x="6516345" y="5532058"/>
              <a:ext cx="238294" cy="156925"/>
            </a:xfrm>
            <a:prstGeom prst="rect">
              <a:avLst/>
            </a:prstGeom>
            <a:ln w="127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grpSp>
      <p:cxnSp>
        <p:nvCxnSpPr>
          <p:cNvPr id="103" name="Elbow Connector 102"/>
          <p:cNvCxnSpPr>
            <a:stCxn id="106" idx="1"/>
            <a:endCxn id="84" idx="3"/>
          </p:cNvCxnSpPr>
          <p:nvPr/>
        </p:nvCxnSpPr>
        <p:spPr>
          <a:xfrm rot="10800000" flipV="1">
            <a:off x="4919439" y="5069989"/>
            <a:ext cx="737168" cy="1994"/>
          </a:xfrm>
          <a:prstGeom prst="bentConnector3">
            <a:avLst>
              <a:gd name="adj1" fmla="val 50000"/>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6745624" y="4046222"/>
            <a:ext cx="623454" cy="340822"/>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73" name="Rectangle 72"/>
          <p:cNvSpPr/>
          <p:nvPr/>
        </p:nvSpPr>
        <p:spPr>
          <a:xfrm>
            <a:off x="6745624" y="4491646"/>
            <a:ext cx="623454" cy="340822"/>
          </a:xfrm>
          <a:prstGeom prst="rect">
            <a:avLst/>
          </a:prstGeom>
          <a:solidFill>
            <a:srgbClr val="FFC000"/>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74" name="Rectangle 73"/>
          <p:cNvSpPr/>
          <p:nvPr/>
        </p:nvSpPr>
        <p:spPr>
          <a:xfrm>
            <a:off x="6745624" y="4933846"/>
            <a:ext cx="623454" cy="340822"/>
          </a:xfrm>
          <a:prstGeom prst="rect">
            <a:avLst/>
          </a:prstGeom>
          <a:solidFill>
            <a:schemeClr val="accent3">
              <a:lumMod val="75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76" name="Rectangle 75"/>
          <p:cNvSpPr/>
          <p:nvPr/>
        </p:nvSpPr>
        <p:spPr>
          <a:xfrm>
            <a:off x="6745624" y="5382494"/>
            <a:ext cx="623454" cy="340822"/>
          </a:xfrm>
          <a:prstGeom prst="rect">
            <a:avLst/>
          </a:prstGeom>
          <a:solidFill>
            <a:schemeClr val="accent4">
              <a:lumMod val="60000"/>
              <a:lumOff val="4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77" name="Rectangle 76"/>
          <p:cNvSpPr/>
          <p:nvPr/>
        </p:nvSpPr>
        <p:spPr>
          <a:xfrm>
            <a:off x="6745624" y="5827917"/>
            <a:ext cx="623454" cy="340822"/>
          </a:xfrm>
          <a:prstGeom prst="rect">
            <a:avLst/>
          </a:prstGeom>
          <a:solidFill>
            <a:schemeClr val="accent2">
              <a:lumMod val="75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cxnSp>
        <p:nvCxnSpPr>
          <p:cNvPr id="79" name="Elbow Connector 78"/>
          <p:cNvCxnSpPr>
            <a:endCxn id="77" idx="1"/>
          </p:cNvCxnSpPr>
          <p:nvPr/>
        </p:nvCxnSpPr>
        <p:spPr>
          <a:xfrm rot="16200000" flipH="1">
            <a:off x="4938717" y="4191421"/>
            <a:ext cx="3376308" cy="237506"/>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0" name="Elbow Connector 79"/>
          <p:cNvCxnSpPr>
            <a:endCxn id="76" idx="1"/>
          </p:cNvCxnSpPr>
          <p:nvPr/>
        </p:nvCxnSpPr>
        <p:spPr>
          <a:xfrm rot="16200000" flipH="1">
            <a:off x="5161429" y="3968709"/>
            <a:ext cx="2930885" cy="237506"/>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2" name="Elbow Connector 81"/>
          <p:cNvCxnSpPr>
            <a:endCxn id="71" idx="0"/>
          </p:cNvCxnSpPr>
          <p:nvPr/>
        </p:nvCxnSpPr>
        <p:spPr>
          <a:xfrm rot="5400000">
            <a:off x="6545560" y="3531846"/>
            <a:ext cx="1026168" cy="2585"/>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3" name="Elbow Connector 31"/>
          <p:cNvCxnSpPr>
            <a:endCxn id="74" idx="3"/>
          </p:cNvCxnSpPr>
          <p:nvPr/>
        </p:nvCxnSpPr>
        <p:spPr>
          <a:xfrm rot="5400000">
            <a:off x="6241881" y="3708877"/>
            <a:ext cx="2522577" cy="268182"/>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2" name="Elbow Connector 32"/>
          <p:cNvCxnSpPr>
            <a:endCxn id="73" idx="3"/>
          </p:cNvCxnSpPr>
          <p:nvPr/>
        </p:nvCxnSpPr>
        <p:spPr>
          <a:xfrm rot="5400000">
            <a:off x="6462981" y="3487777"/>
            <a:ext cx="2080377" cy="268182"/>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6" name="Left Brace 105"/>
          <p:cNvSpPr/>
          <p:nvPr/>
        </p:nvSpPr>
        <p:spPr>
          <a:xfrm>
            <a:off x="5656607" y="3965089"/>
            <a:ext cx="968188" cy="2209800"/>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2" name="Elbow Connector 111"/>
          <p:cNvCxnSpPr>
            <a:stCxn id="113" idx="1"/>
            <a:endCxn id="84" idx="1"/>
          </p:cNvCxnSpPr>
          <p:nvPr/>
        </p:nvCxnSpPr>
        <p:spPr>
          <a:xfrm>
            <a:off x="3485477" y="5069925"/>
            <a:ext cx="729329" cy="2058"/>
          </a:xfrm>
          <a:prstGeom prst="bentConnector3">
            <a:avLst>
              <a:gd name="adj1" fmla="val 50000"/>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3" name="Left Brace 112"/>
          <p:cNvSpPr/>
          <p:nvPr/>
        </p:nvSpPr>
        <p:spPr>
          <a:xfrm flipH="1">
            <a:off x="2293170" y="3965089"/>
            <a:ext cx="1192307" cy="2231316"/>
          </a:xfrm>
          <a:prstGeom prst="leftBrace">
            <a:avLst>
              <a:gd name="adj1" fmla="val 8333"/>
              <a:gd name="adj2" fmla="val 49515"/>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TextBox 12"/>
          <p:cNvSpPr txBox="1">
            <a:spLocks noChangeArrowheads="1"/>
          </p:cNvSpPr>
          <p:nvPr/>
        </p:nvSpPr>
        <p:spPr bwMode="auto">
          <a:xfrm>
            <a:off x="4065329" y="6208365"/>
            <a:ext cx="999912" cy="338598"/>
          </a:xfrm>
          <a:prstGeom prst="rect">
            <a:avLst/>
          </a:prstGeom>
          <a:noFill/>
          <a:ln w="9525">
            <a:noFill/>
            <a:miter lim="800000"/>
            <a:headEnd/>
            <a:tailEnd/>
          </a:ln>
        </p:spPr>
        <p:txBody>
          <a:bodyPr wrap="square">
            <a:spAutoFit/>
          </a:bodyPr>
          <a:lstStyle/>
          <a:p>
            <a:pPr algn="ctr"/>
            <a:r>
              <a:rPr lang="en-US" sz="1600" dirty="0" smtClean="0"/>
              <a:t>Client</a:t>
            </a:r>
            <a:endParaRPr lang="en-US" sz="1600" dirty="0"/>
          </a:p>
        </p:txBody>
      </p:sp>
      <p:sp>
        <p:nvSpPr>
          <p:cNvPr id="61" name="TextBox 12"/>
          <p:cNvSpPr txBox="1">
            <a:spLocks noChangeArrowheads="1"/>
          </p:cNvSpPr>
          <p:nvPr/>
        </p:nvSpPr>
        <p:spPr bwMode="auto">
          <a:xfrm>
            <a:off x="4938485" y="5087768"/>
            <a:ext cx="999912" cy="523220"/>
          </a:xfrm>
          <a:prstGeom prst="rect">
            <a:avLst/>
          </a:prstGeom>
          <a:noFill/>
          <a:ln w="9525">
            <a:noFill/>
            <a:miter lim="800000"/>
            <a:headEnd/>
            <a:tailEnd/>
          </a:ln>
        </p:spPr>
        <p:txBody>
          <a:bodyPr wrap="square">
            <a:spAutoFit/>
          </a:bodyPr>
          <a:lstStyle/>
          <a:p>
            <a:pPr algn="ctr"/>
            <a:r>
              <a:rPr lang="en-US" sz="2800" dirty="0" smtClean="0"/>
              <a:t>XML</a:t>
            </a:r>
            <a:endParaRPr lang="en-US" sz="2800" dirty="0"/>
          </a:p>
        </p:txBody>
      </p:sp>
      <p:sp>
        <p:nvSpPr>
          <p:cNvPr id="62" name="TextBox 12"/>
          <p:cNvSpPr txBox="1">
            <a:spLocks noChangeArrowheads="1"/>
          </p:cNvSpPr>
          <p:nvPr/>
        </p:nvSpPr>
        <p:spPr bwMode="auto">
          <a:xfrm>
            <a:off x="3229817" y="5087768"/>
            <a:ext cx="999912" cy="523220"/>
          </a:xfrm>
          <a:prstGeom prst="rect">
            <a:avLst/>
          </a:prstGeom>
          <a:noFill/>
          <a:ln w="9525">
            <a:noFill/>
            <a:miter lim="800000"/>
            <a:headEnd/>
            <a:tailEnd/>
          </a:ln>
        </p:spPr>
        <p:txBody>
          <a:bodyPr wrap="square">
            <a:spAutoFit/>
          </a:bodyPr>
          <a:lstStyle/>
          <a:p>
            <a:pPr algn="ctr"/>
            <a:r>
              <a:rPr lang="en-US" sz="2800" dirty="0" smtClean="0"/>
              <a:t>XML</a:t>
            </a:r>
            <a:endParaRPr lang="en-US" sz="2800" dirty="0"/>
          </a:p>
        </p:txBody>
      </p:sp>
      <p:sp>
        <p:nvSpPr>
          <p:cNvPr id="56" name="TextBox 55"/>
          <p:cNvSpPr txBox="1"/>
          <p:nvPr/>
        </p:nvSpPr>
        <p:spPr>
          <a:xfrm>
            <a:off x="330024" y="274152"/>
            <a:ext cx="8344076" cy="5847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US" sz="3200" dirty="0" smtClean="0"/>
              <a:t>Persistence vs. Transport - Documentation</a:t>
            </a:r>
          </a:p>
        </p:txBody>
      </p:sp>
    </p:spTree>
    <p:extLst>
      <p:ext uri="{BB962C8B-B14F-4D97-AF65-F5344CB8AC3E}">
        <p14:creationId xmlns:p14="http://schemas.microsoft.com/office/powerpoint/2010/main" val="10879327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6"/>
          <p:cNvSpPr>
            <a:spLocks noGrp="1" noChangeArrowheads="1"/>
          </p:cNvSpPr>
          <p:nvPr>
            <p:ph type="title"/>
          </p:nvPr>
        </p:nvSpPr>
        <p:spPr>
          <a:xfrm>
            <a:off x="356327" y="301625"/>
            <a:ext cx="6245225" cy="525463"/>
          </a:xfrm>
        </p:spPr>
        <p:txBody>
          <a:bodyPr>
            <a:normAutofit fontScale="90000"/>
          </a:bodyPr>
          <a:lstStyle/>
          <a:p>
            <a:pPr algn="l"/>
            <a:r>
              <a:rPr lang="en-US" sz="3200" dirty="0" smtClean="0"/>
              <a:t>Variables and Properties - Data</a:t>
            </a:r>
            <a:endParaRPr lang="en-US" sz="3200" dirty="0" smtClean="0">
              <a:ea typeface="ＭＳ Ｐゴシック"/>
              <a:cs typeface="ＭＳ Ｐゴシック"/>
            </a:endParaRPr>
          </a:p>
        </p:txBody>
      </p:sp>
      <p:sp>
        <p:nvSpPr>
          <p:cNvPr id="56" name="TextBox 55"/>
          <p:cNvSpPr txBox="1"/>
          <p:nvPr/>
        </p:nvSpPr>
        <p:spPr>
          <a:xfrm>
            <a:off x="358334" y="1096994"/>
            <a:ext cx="8315766" cy="3539430"/>
          </a:xfrm>
          <a:prstGeom prst="rect">
            <a:avLst/>
          </a:prstGeom>
          <a:noFill/>
        </p:spPr>
        <p:txBody>
          <a:bodyPr wrap="square" rtlCol="0">
            <a:spAutoFit/>
          </a:bodyPr>
          <a:lstStyle/>
          <a:p>
            <a:r>
              <a:rPr lang="en-US" sz="1400" dirty="0" smtClean="0">
                <a:latin typeface="Courier New" pitchFamily="49" charset="0"/>
                <a:cs typeface="Courier New" pitchFamily="49" charset="0"/>
              </a:rPr>
              <a:t>&lt;variable name="</a:t>
            </a:r>
            <a:r>
              <a:rPr lang="en-US" sz="1400" dirty="0" err="1" smtClean="0">
                <a:latin typeface="Courier New" pitchFamily="49" charset="0"/>
                <a:cs typeface="Courier New" pitchFamily="49" charset="0"/>
              </a:rPr>
              <a:t>MHchla</a:t>
            </a:r>
            <a:r>
              <a:rPr lang="en-US" sz="1400" dirty="0" smtClean="0">
                <a:latin typeface="Courier New" pitchFamily="49" charset="0"/>
                <a:cs typeface="Courier New" pitchFamily="49" charset="0"/>
              </a:rPr>
              <a:t>" type="float" shape="time altitude lat </a:t>
            </a:r>
            <a:r>
              <a:rPr lang="en-US" sz="1400" dirty="0" err="1" smtClean="0">
                <a:latin typeface="Courier New" pitchFamily="49" charset="0"/>
                <a:cs typeface="Courier New" pitchFamily="49" charset="0"/>
              </a:rPr>
              <a:t>lon</a:t>
            </a:r>
            <a:r>
              <a:rPr lang="en-US" sz="1400" dirty="0" smtClean="0">
                <a:latin typeface="Courier New" pitchFamily="49" charset="0"/>
                <a:cs typeface="Courier New" pitchFamily="49" charset="0"/>
              </a:rPr>
              <a:t>"&gt;</a:t>
            </a:r>
          </a:p>
          <a:p>
            <a:r>
              <a:rPr lang="en-US" sz="1400" dirty="0" smtClean="0">
                <a:latin typeface="Courier New" pitchFamily="49" charset="0"/>
                <a:cs typeface="Courier New" pitchFamily="49" charset="0"/>
              </a:rPr>
              <a:t>  &lt;attribute name="_</a:t>
            </a:r>
            <a:r>
              <a:rPr lang="en-US" sz="1400" dirty="0" err="1" smtClean="0">
                <a:latin typeface="Courier New" pitchFamily="49" charset="0"/>
                <a:cs typeface="Courier New" pitchFamily="49" charset="0"/>
              </a:rPr>
              <a:t>CoordinateAxes</a:t>
            </a:r>
            <a:r>
              <a:rPr lang="en-US" sz="1400" dirty="0" smtClean="0">
                <a:latin typeface="Courier New" pitchFamily="49" charset="0"/>
                <a:cs typeface="Courier New" pitchFamily="49" charset="0"/>
              </a:rPr>
              <a:t>" value="time altitude lat </a:t>
            </a:r>
            <a:r>
              <a:rPr lang="en-US" sz="1400" dirty="0" err="1" smtClean="0">
                <a:latin typeface="Courier New" pitchFamily="49" charset="0"/>
                <a:cs typeface="Courier New" pitchFamily="49" charset="0"/>
              </a:rPr>
              <a:t>lon</a:t>
            </a:r>
            <a:r>
              <a:rPr lang="en-US" sz="1400" dirty="0" smtClean="0">
                <a:latin typeface="Courier New" pitchFamily="49" charset="0"/>
                <a:cs typeface="Courier New" pitchFamily="49" charset="0"/>
              </a:rPr>
              <a:t> "/&gt;</a:t>
            </a:r>
          </a:p>
          <a:p>
            <a:r>
              <a:rPr lang="en-US" sz="1400" dirty="0" smtClean="0">
                <a:latin typeface="Courier New" pitchFamily="49" charset="0"/>
                <a:cs typeface="Courier New" pitchFamily="49" charset="0"/>
              </a:rPr>
              <a:t>  &lt;attribute name="_</a:t>
            </a:r>
            <a:r>
              <a:rPr lang="en-US" sz="1400" dirty="0" err="1" smtClean="0">
                <a:latin typeface="Courier New" pitchFamily="49" charset="0"/>
                <a:cs typeface="Courier New" pitchFamily="49" charset="0"/>
              </a:rPr>
              <a:t>FillValue</a:t>
            </a:r>
            <a:r>
              <a:rPr lang="en-US" sz="1400" dirty="0" smtClean="0">
                <a:latin typeface="Courier New" pitchFamily="49" charset="0"/>
                <a:cs typeface="Courier New" pitchFamily="49" charset="0"/>
              </a:rPr>
              <a:t>" value="-9999999.0 " type="float"/&gt;</a:t>
            </a:r>
          </a:p>
          <a:p>
            <a:r>
              <a:rPr lang="en-US" sz="1400" dirty="0" smtClean="0">
                <a:latin typeface="Courier New" pitchFamily="49" charset="0"/>
                <a:cs typeface="Courier New" pitchFamily="49" charset="0"/>
              </a:rPr>
              <a:t>  &lt;attribute name="</a:t>
            </a:r>
            <a:r>
              <a:rPr lang="en-US" sz="1400" dirty="0" err="1" smtClean="0">
                <a:latin typeface="Courier New" pitchFamily="49" charset="0"/>
                <a:cs typeface="Courier New" pitchFamily="49" charset="0"/>
              </a:rPr>
              <a:t>actual_range</a:t>
            </a:r>
            <a:r>
              <a:rPr lang="en-US" sz="1400" dirty="0" smtClean="0">
                <a:latin typeface="Courier New" pitchFamily="49" charset="0"/>
                <a:cs typeface="Courier New" pitchFamily="49" charset="0"/>
              </a:rPr>
              <a:t>" value="0.01  63.997 " type="float"/&gt;</a:t>
            </a:r>
          </a:p>
          <a:p>
            <a:r>
              <a:rPr lang="en-US" sz="1400" dirty="0" smtClean="0">
                <a:latin typeface="Courier New" pitchFamily="49" charset="0"/>
                <a:cs typeface="Courier New" pitchFamily="49" charset="0"/>
              </a:rPr>
              <a:t>  &lt;attribute name="</a:t>
            </a:r>
            <a:r>
              <a:rPr lang="en-US" sz="1400" dirty="0" err="1" smtClean="0">
                <a:latin typeface="Courier New" pitchFamily="49" charset="0"/>
                <a:cs typeface="Courier New" pitchFamily="49" charset="0"/>
              </a:rPr>
              <a:t>coordsys</a:t>
            </a:r>
            <a:r>
              <a:rPr lang="en-US" sz="1400" dirty="0" smtClean="0">
                <a:latin typeface="Courier New" pitchFamily="49" charset="0"/>
                <a:cs typeface="Courier New" pitchFamily="49" charset="0"/>
              </a:rPr>
              <a:t>" value="geographic"/&gt;</a:t>
            </a:r>
          </a:p>
          <a:p>
            <a:r>
              <a:rPr lang="en-US" sz="1400" dirty="0" smtClean="0">
                <a:latin typeface="Courier New" pitchFamily="49" charset="0"/>
                <a:cs typeface="Courier New" pitchFamily="49" charset="0"/>
              </a:rPr>
              <a:t>  &lt;attribute name="</a:t>
            </a:r>
            <a:r>
              <a:rPr lang="en-US" sz="1400" dirty="0" err="1" smtClean="0">
                <a:latin typeface="Courier New" pitchFamily="49" charset="0"/>
                <a:cs typeface="Courier New" pitchFamily="49" charset="0"/>
              </a:rPr>
              <a:t>fraction_digits</a:t>
            </a:r>
            <a:r>
              <a:rPr lang="en-US" sz="1400" dirty="0" smtClean="0">
                <a:latin typeface="Courier New" pitchFamily="49" charset="0"/>
                <a:cs typeface="Courier New" pitchFamily="49" charset="0"/>
              </a:rPr>
              <a:t>" value="2 " type="</a:t>
            </a:r>
            <a:r>
              <a:rPr lang="en-US" sz="1400" dirty="0" err="1" smtClean="0">
                <a:latin typeface="Courier New" pitchFamily="49" charset="0"/>
                <a:cs typeface="Courier New" pitchFamily="49" charset="0"/>
              </a:rPr>
              <a:t>int</a:t>
            </a:r>
            <a:r>
              <a:rPr lang="en-US" sz="1400" dirty="0" smtClean="0">
                <a:latin typeface="Courier New" pitchFamily="49" charset="0"/>
                <a:cs typeface="Courier New" pitchFamily="49" charset="0"/>
              </a:rPr>
              <a:t>"/&gt;</a:t>
            </a:r>
          </a:p>
          <a:p>
            <a:r>
              <a:rPr lang="en-US" sz="1400" dirty="0" smtClean="0">
                <a:latin typeface="Courier New" pitchFamily="49" charset="0"/>
                <a:cs typeface="Courier New" pitchFamily="49" charset="0"/>
              </a:rPr>
              <a:t>  &lt;attribute name="</a:t>
            </a:r>
            <a:r>
              <a:rPr lang="en-US" sz="1400" dirty="0" err="1" smtClean="0">
                <a:latin typeface="Courier New" pitchFamily="49" charset="0"/>
                <a:cs typeface="Courier New" pitchFamily="49" charset="0"/>
              </a:rPr>
              <a:t>long_name</a:t>
            </a:r>
            <a:r>
              <a:rPr lang="en-US" sz="1400" dirty="0" smtClean="0">
                <a:latin typeface="Courier New" pitchFamily="49" charset="0"/>
                <a:cs typeface="Courier New" pitchFamily="49" charset="0"/>
              </a:rPr>
              <a:t>" value="Chlorophyll-a, Aqua MODIS, NPP, 0.05</a:t>
            </a:r>
          </a:p>
          <a:p>
            <a:r>
              <a:rPr lang="en-US" sz="1400" dirty="0" smtClean="0">
                <a:latin typeface="Courier New" pitchFamily="49" charset="0"/>
                <a:cs typeface="Courier New" pitchFamily="49" charset="0"/>
              </a:rPr>
              <a:t>    degrees, Global, Science Quality"/&gt;</a:t>
            </a:r>
          </a:p>
          <a:p>
            <a:r>
              <a:rPr lang="en-US" sz="1400" dirty="0" smtClean="0">
                <a:latin typeface="Courier New" pitchFamily="49" charset="0"/>
                <a:cs typeface="Courier New" pitchFamily="49" charset="0"/>
              </a:rPr>
              <a:t>  &lt;attribute name="</a:t>
            </a:r>
            <a:r>
              <a:rPr lang="en-US" sz="1400" dirty="0" err="1" smtClean="0">
                <a:latin typeface="Courier New" pitchFamily="49" charset="0"/>
                <a:cs typeface="Courier New" pitchFamily="49" charset="0"/>
              </a:rPr>
              <a:t>missing_value</a:t>
            </a:r>
            <a:r>
              <a:rPr lang="en-US" sz="1400" dirty="0" smtClean="0">
                <a:latin typeface="Courier New" pitchFamily="49" charset="0"/>
                <a:cs typeface="Courier New" pitchFamily="49" charset="0"/>
              </a:rPr>
              <a:t>" value="-9999999.0 " type="float"/&gt;</a:t>
            </a:r>
          </a:p>
          <a:p>
            <a:r>
              <a:rPr lang="en-US" sz="1400" dirty="0" smtClean="0">
                <a:latin typeface="Courier New" pitchFamily="49" charset="0"/>
                <a:cs typeface="Courier New" pitchFamily="49" charset="0"/>
              </a:rPr>
              <a:t>  &lt;attribute name="</a:t>
            </a:r>
            <a:r>
              <a:rPr lang="en-US" sz="1400" dirty="0" err="1" smtClean="0">
                <a:latin typeface="Courier New" pitchFamily="49" charset="0"/>
                <a:cs typeface="Courier New" pitchFamily="49" charset="0"/>
              </a:rPr>
              <a:t>numberOfObservations</a:t>
            </a:r>
            <a:r>
              <a:rPr lang="en-US" sz="1400" dirty="0" smtClean="0">
                <a:latin typeface="Courier New" pitchFamily="49" charset="0"/>
                <a:cs typeface="Courier New" pitchFamily="49" charset="0"/>
              </a:rPr>
              <a:t>" value="9664503 " type="</a:t>
            </a:r>
            <a:r>
              <a:rPr lang="en-US" sz="1400" dirty="0" err="1" smtClean="0">
                <a:latin typeface="Courier New" pitchFamily="49" charset="0"/>
                <a:cs typeface="Courier New" pitchFamily="49" charset="0"/>
              </a:rPr>
              <a:t>int</a:t>
            </a:r>
            <a:r>
              <a:rPr lang="en-US" sz="1400" dirty="0" smtClean="0">
                <a:latin typeface="Courier New" pitchFamily="49" charset="0"/>
                <a:cs typeface="Courier New" pitchFamily="49" charset="0"/>
              </a:rPr>
              <a:t>"/&gt;</a:t>
            </a:r>
          </a:p>
          <a:p>
            <a:r>
              <a:rPr lang="en-US" sz="1400" dirty="0" smtClean="0">
                <a:latin typeface="Courier New" pitchFamily="49" charset="0"/>
                <a:cs typeface="Courier New" pitchFamily="49" charset="0"/>
              </a:rPr>
              <a:t>  &lt;attribute name="</a:t>
            </a:r>
            <a:r>
              <a:rPr lang="en-US" sz="1400" dirty="0" err="1" smtClean="0">
                <a:latin typeface="Courier New" pitchFamily="49" charset="0"/>
                <a:cs typeface="Courier New" pitchFamily="49" charset="0"/>
              </a:rPr>
              <a:t>percentCoverage</a:t>
            </a:r>
            <a:r>
              <a:rPr lang="en-US" sz="1400" dirty="0" smtClean="0">
                <a:latin typeface="Courier New" pitchFamily="49" charset="0"/>
                <a:cs typeface="Courier New" pitchFamily="49" charset="0"/>
              </a:rPr>
              <a:t>" value="0.2589298000257202 "</a:t>
            </a:r>
          </a:p>
          <a:p>
            <a:r>
              <a:rPr lang="en-US" sz="1400" dirty="0" smtClean="0">
                <a:latin typeface="Courier New" pitchFamily="49" charset="0"/>
                <a:cs typeface="Courier New" pitchFamily="49" charset="0"/>
              </a:rPr>
              <a:t>    type="double"/&gt;</a:t>
            </a:r>
          </a:p>
          <a:p>
            <a:r>
              <a:rPr lang="en-US" sz="1400" dirty="0" smtClean="0">
                <a:latin typeface="Courier New" pitchFamily="49" charset="0"/>
                <a:cs typeface="Courier New" pitchFamily="49" charset="0"/>
              </a:rPr>
              <a:t>  &lt;attribute name="</a:t>
            </a:r>
            <a:r>
              <a:rPr lang="en-US" sz="1400" dirty="0" err="1" smtClean="0">
                <a:latin typeface="Courier New" pitchFamily="49" charset="0"/>
                <a:cs typeface="Courier New" pitchFamily="49" charset="0"/>
              </a:rPr>
              <a:t>standard_name</a:t>
            </a:r>
            <a:r>
              <a:rPr lang="en-US" sz="1400" dirty="0" smtClean="0">
                <a:latin typeface="Courier New" pitchFamily="49" charset="0"/>
                <a:cs typeface="Courier New" pitchFamily="49" charset="0"/>
              </a:rPr>
              <a:t>"</a:t>
            </a:r>
          </a:p>
          <a:p>
            <a:r>
              <a:rPr lang="en-US" sz="1400" dirty="0" smtClean="0">
                <a:latin typeface="Courier New" pitchFamily="49" charset="0"/>
                <a:cs typeface="Courier New" pitchFamily="49" charset="0"/>
              </a:rPr>
              <a:t>    value="</a:t>
            </a:r>
            <a:r>
              <a:rPr lang="en-US" sz="1400" dirty="0" err="1" smtClean="0">
                <a:latin typeface="Courier New" pitchFamily="49" charset="0"/>
                <a:cs typeface="Courier New" pitchFamily="49" charset="0"/>
              </a:rPr>
              <a:t>concentration_of_chlorophyll_in_sea_water</a:t>
            </a:r>
            <a:r>
              <a:rPr lang="en-US" sz="1400" dirty="0" smtClean="0">
                <a:latin typeface="Courier New" pitchFamily="49" charset="0"/>
                <a:cs typeface="Courier New" pitchFamily="49" charset="0"/>
              </a:rPr>
              <a:t>"/&gt;</a:t>
            </a:r>
          </a:p>
          <a:p>
            <a:r>
              <a:rPr lang="en-US" sz="1400" dirty="0" smtClean="0">
                <a:latin typeface="Courier New" pitchFamily="49" charset="0"/>
                <a:cs typeface="Courier New" pitchFamily="49" charset="0"/>
              </a:rPr>
              <a:t>  &lt;attribute name="units" value="mg m-3"/&gt;</a:t>
            </a:r>
          </a:p>
          <a:p>
            <a:r>
              <a:rPr lang="en-US" sz="1400" dirty="0" smtClean="0">
                <a:latin typeface="Courier New" pitchFamily="49" charset="0"/>
                <a:cs typeface="Courier New" pitchFamily="49" charset="0"/>
              </a:rPr>
              <a:t>&lt;/variable&gt;</a:t>
            </a:r>
            <a:endParaRPr lang="en-US" sz="1400" dirty="0">
              <a:latin typeface="Courier New" pitchFamily="49" charset="0"/>
              <a:cs typeface="Courier New" pitchFamily="49" charset="0"/>
            </a:endParaRPr>
          </a:p>
        </p:txBody>
      </p:sp>
    </p:spTree>
    <p:extLst>
      <p:ext uri="{BB962C8B-B14F-4D97-AF65-F5344CB8AC3E}">
        <p14:creationId xmlns:p14="http://schemas.microsoft.com/office/powerpoint/2010/main" val="25120406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8"/>
          <p:cNvGrpSpPr/>
          <p:nvPr/>
        </p:nvGrpSpPr>
        <p:grpSpPr>
          <a:xfrm>
            <a:off x="446484" y="5533265"/>
            <a:ext cx="2490788" cy="886477"/>
            <a:chOff x="3320716" y="5207167"/>
            <a:chExt cx="2490788" cy="886477"/>
          </a:xfrm>
        </p:grpSpPr>
        <p:sp>
          <p:nvSpPr>
            <p:cNvPr id="14338" name="Text Box 3"/>
            <p:cNvSpPr txBox="1">
              <a:spLocks noChangeArrowheads="1"/>
            </p:cNvSpPr>
            <p:nvPr/>
          </p:nvSpPr>
          <p:spPr bwMode="auto">
            <a:xfrm>
              <a:off x="3320716" y="5207167"/>
              <a:ext cx="2490788" cy="254000"/>
            </a:xfrm>
            <a:prstGeom prst="rect">
              <a:avLst/>
            </a:prstGeom>
            <a:noFill/>
            <a:ln w="9525">
              <a:solidFill>
                <a:schemeClr val="tx1"/>
              </a:solidFill>
              <a:miter lim="800000"/>
              <a:headEnd/>
              <a:tailEnd/>
            </a:ln>
          </p:spPr>
          <p:txBody>
            <a:bodyPr>
              <a:spAutoFit/>
            </a:bodyPr>
            <a:lstStyle/>
            <a:p>
              <a:pPr algn="ctr"/>
              <a:r>
                <a:rPr lang="en-US" sz="1000">
                  <a:latin typeface="Calibri" pitchFamily="34" charset="0"/>
                  <a:ea typeface="ＭＳ Ｐゴシック"/>
                  <a:cs typeface="ＭＳ Ｐゴシック"/>
                </a:rPr>
                <a:t>MD_Band</a:t>
              </a:r>
            </a:p>
          </p:txBody>
        </p:sp>
        <p:sp>
          <p:nvSpPr>
            <p:cNvPr id="14339" name="Text Box 4"/>
            <p:cNvSpPr txBox="1">
              <a:spLocks noChangeArrowheads="1"/>
            </p:cNvSpPr>
            <p:nvPr/>
          </p:nvSpPr>
          <p:spPr bwMode="auto">
            <a:xfrm>
              <a:off x="3320716" y="5467517"/>
              <a:ext cx="2490788" cy="553998"/>
            </a:xfrm>
            <a:prstGeom prst="rect">
              <a:avLst/>
            </a:prstGeom>
            <a:noFill/>
            <a:ln w="9525">
              <a:solidFill>
                <a:schemeClr val="tx1"/>
              </a:solidFill>
              <a:miter lim="800000"/>
              <a:headEnd/>
              <a:tailEnd/>
            </a:ln>
          </p:spPr>
          <p:txBody>
            <a:bodyPr>
              <a:spAutoFit/>
            </a:bodyPr>
            <a:lstStyle/>
            <a:p>
              <a:r>
                <a:rPr lang="en-US" sz="1000" dirty="0" smtClean="0">
                  <a:latin typeface="Calibri" pitchFamily="34" charset="0"/>
                </a:rPr>
                <a:t>+ </a:t>
              </a:r>
              <a:r>
                <a:rPr lang="en-US" sz="1000" dirty="0" err="1">
                  <a:latin typeface="Calibri" pitchFamily="34" charset="0"/>
                </a:rPr>
                <a:t>peakResponse</a:t>
              </a:r>
              <a:r>
                <a:rPr lang="en-US" sz="1000" dirty="0">
                  <a:latin typeface="Calibri" pitchFamily="34" charset="0"/>
                </a:rPr>
                <a:t> [0..1] : Real </a:t>
              </a:r>
            </a:p>
            <a:p>
              <a:r>
                <a:rPr lang="en-US" sz="1000" dirty="0">
                  <a:latin typeface="Calibri" pitchFamily="34" charset="0"/>
                </a:rPr>
                <a:t>+ </a:t>
              </a:r>
              <a:r>
                <a:rPr lang="en-US" sz="1000" dirty="0" err="1">
                  <a:latin typeface="Calibri" pitchFamily="34" charset="0"/>
                </a:rPr>
                <a:t>bitsPerValue</a:t>
              </a:r>
              <a:r>
                <a:rPr lang="en-US" sz="1000" dirty="0">
                  <a:latin typeface="Calibri" pitchFamily="34" charset="0"/>
                </a:rPr>
                <a:t> [0..1] : Integer </a:t>
              </a:r>
            </a:p>
            <a:p>
              <a:r>
                <a:rPr lang="en-US" sz="1000" dirty="0">
                  <a:latin typeface="Calibri" pitchFamily="34" charset="0"/>
                </a:rPr>
                <a:t>+ </a:t>
              </a:r>
              <a:r>
                <a:rPr lang="en-US" sz="1000" dirty="0" err="1">
                  <a:latin typeface="Calibri" pitchFamily="34" charset="0"/>
                </a:rPr>
                <a:t>toneGradation</a:t>
              </a:r>
              <a:r>
                <a:rPr lang="en-US" sz="1000" dirty="0">
                  <a:latin typeface="Calibri" pitchFamily="34" charset="0"/>
                </a:rPr>
                <a:t> [0..1] : Integer </a:t>
              </a:r>
            </a:p>
          </p:txBody>
        </p:sp>
        <p:sp>
          <p:nvSpPr>
            <p:cNvPr id="14340" name="Rectangle 5"/>
            <p:cNvSpPr>
              <a:spLocks noChangeArrowheads="1"/>
            </p:cNvSpPr>
            <p:nvPr/>
          </p:nvSpPr>
          <p:spPr bwMode="auto">
            <a:xfrm>
              <a:off x="3320716" y="6019032"/>
              <a:ext cx="2490788" cy="74612"/>
            </a:xfrm>
            <a:prstGeom prst="rect">
              <a:avLst/>
            </a:prstGeom>
            <a:noFill/>
            <a:ln w="9525">
              <a:solidFill>
                <a:schemeClr val="tx1"/>
              </a:solidFill>
              <a:miter lim="800000"/>
              <a:headEnd/>
              <a:tailEnd/>
            </a:ln>
          </p:spPr>
          <p:txBody>
            <a:bodyPr wrap="none" anchor="ctr"/>
            <a:lstStyle/>
            <a:p>
              <a:endParaRPr lang="en-US">
                <a:latin typeface="Calibri" pitchFamily="34" charset="0"/>
              </a:endParaRPr>
            </a:p>
          </p:txBody>
        </p:sp>
      </p:grpSp>
      <p:sp>
        <p:nvSpPr>
          <p:cNvPr id="14341" name="Rectangle 6"/>
          <p:cNvSpPr>
            <a:spLocks noGrp="1" noChangeArrowheads="1"/>
          </p:cNvSpPr>
          <p:nvPr>
            <p:ph type="title"/>
          </p:nvPr>
        </p:nvSpPr>
        <p:spPr>
          <a:xfrm>
            <a:off x="356327" y="301625"/>
            <a:ext cx="8317773" cy="525463"/>
          </a:xfrm>
        </p:spPr>
        <p:txBody>
          <a:bodyPr>
            <a:normAutofit fontScale="90000"/>
          </a:bodyPr>
          <a:lstStyle/>
          <a:p>
            <a:pPr algn="l"/>
            <a:r>
              <a:rPr lang="en-US" sz="3200" dirty="0" smtClean="0"/>
              <a:t>Variables and Properties - Documentation</a:t>
            </a:r>
            <a:endParaRPr lang="en-US" sz="3200" dirty="0" smtClean="0">
              <a:ea typeface="ＭＳ Ｐゴシック"/>
              <a:cs typeface="ＭＳ Ｐゴシック"/>
            </a:endParaRPr>
          </a:p>
        </p:txBody>
      </p:sp>
      <p:sp>
        <p:nvSpPr>
          <p:cNvPr id="14342" name="Text Box 7"/>
          <p:cNvSpPr txBox="1">
            <a:spLocks noChangeArrowheads="1"/>
          </p:cNvSpPr>
          <p:nvPr/>
        </p:nvSpPr>
        <p:spPr bwMode="auto">
          <a:xfrm>
            <a:off x="457200" y="995363"/>
            <a:ext cx="1247775" cy="254000"/>
          </a:xfrm>
          <a:prstGeom prst="rect">
            <a:avLst/>
          </a:prstGeom>
          <a:noFill/>
          <a:ln w="9525">
            <a:solidFill>
              <a:schemeClr val="tx1"/>
            </a:solidFill>
            <a:miter lim="800000"/>
            <a:headEnd/>
            <a:tailEnd/>
          </a:ln>
        </p:spPr>
        <p:txBody>
          <a:bodyPr>
            <a:spAutoFit/>
          </a:bodyPr>
          <a:lstStyle/>
          <a:p>
            <a:pPr algn="ctr"/>
            <a:r>
              <a:rPr lang="en-US" sz="1000" dirty="0">
                <a:latin typeface="Calibri" pitchFamily="34" charset="0"/>
                <a:ea typeface="ＭＳ Ｐゴシック"/>
                <a:cs typeface="ＭＳ Ｐゴシック"/>
              </a:rPr>
              <a:t>MD_Metadata</a:t>
            </a:r>
          </a:p>
        </p:txBody>
      </p:sp>
      <p:sp>
        <p:nvSpPr>
          <p:cNvPr id="14343" name="AutoShape 8"/>
          <p:cNvSpPr>
            <a:spLocks noChangeArrowheads="1"/>
          </p:cNvSpPr>
          <p:nvPr/>
        </p:nvSpPr>
        <p:spPr bwMode="auto">
          <a:xfrm rot="5400000">
            <a:off x="1747044" y="1032669"/>
            <a:ext cx="103187" cy="187325"/>
          </a:xfrm>
          <a:prstGeom prst="diamond">
            <a:avLst/>
          </a:prstGeom>
          <a:noFill/>
          <a:ln w="9525">
            <a:solidFill>
              <a:schemeClr val="tx1"/>
            </a:solidFill>
            <a:miter lim="800000"/>
            <a:headEnd/>
            <a:tailEnd/>
          </a:ln>
        </p:spPr>
        <p:txBody>
          <a:bodyPr wrap="none" anchor="ctr"/>
          <a:lstStyle/>
          <a:p>
            <a:endParaRPr lang="en-US">
              <a:latin typeface="Calibri" pitchFamily="34" charset="0"/>
            </a:endParaRPr>
          </a:p>
        </p:txBody>
      </p:sp>
      <p:cxnSp>
        <p:nvCxnSpPr>
          <p:cNvPr id="14344" name="AutoShape 9"/>
          <p:cNvCxnSpPr>
            <a:cxnSpLocks noChangeShapeType="1"/>
            <a:stCxn id="14343" idx="0"/>
            <a:endCxn id="14374" idx="1"/>
          </p:cNvCxnSpPr>
          <p:nvPr/>
        </p:nvCxnSpPr>
        <p:spPr bwMode="auto">
          <a:xfrm flipV="1">
            <a:off x="1892300" y="1121026"/>
            <a:ext cx="2224603" cy="5306"/>
          </a:xfrm>
          <a:prstGeom prst="straightConnector1">
            <a:avLst/>
          </a:prstGeom>
          <a:noFill/>
          <a:ln w="19050">
            <a:solidFill>
              <a:schemeClr val="tx1"/>
            </a:solidFill>
            <a:round/>
            <a:headEnd type="none" w="lg" len="lg"/>
            <a:tailEnd type="arrow" w="sm" len="sm"/>
          </a:ln>
        </p:spPr>
      </p:cxnSp>
      <p:sp>
        <p:nvSpPr>
          <p:cNvPr id="14345" name="Rectangle 10"/>
          <p:cNvSpPr>
            <a:spLocks noChangeArrowheads="1"/>
          </p:cNvSpPr>
          <p:nvPr/>
        </p:nvSpPr>
        <p:spPr bwMode="auto">
          <a:xfrm>
            <a:off x="3043726" y="1116508"/>
            <a:ext cx="1133475" cy="244475"/>
          </a:xfrm>
          <a:prstGeom prst="rect">
            <a:avLst/>
          </a:prstGeom>
          <a:noFill/>
          <a:ln w="9525">
            <a:noFill/>
            <a:miter lim="800000"/>
            <a:headEnd/>
            <a:tailEnd/>
          </a:ln>
        </p:spPr>
        <p:txBody>
          <a:bodyPr>
            <a:spAutoFit/>
          </a:bodyPr>
          <a:lstStyle/>
          <a:p>
            <a:pPr eaLnBrk="0" hangingPunct="0">
              <a:spcBef>
                <a:spcPct val="50000"/>
              </a:spcBef>
            </a:pPr>
            <a:r>
              <a:rPr lang="en-US" sz="1000" dirty="0">
                <a:latin typeface="Calibri" pitchFamily="34" charset="0"/>
                <a:ea typeface="ＭＳ Ｐゴシック"/>
                <a:cs typeface="ＭＳ Ｐゴシック"/>
              </a:rPr>
              <a:t>+</a:t>
            </a:r>
            <a:r>
              <a:rPr lang="en-US" sz="1000" dirty="0" err="1">
                <a:latin typeface="Calibri" pitchFamily="34" charset="0"/>
                <a:ea typeface="ＭＳ Ｐゴシック"/>
                <a:cs typeface="ＭＳ Ｐゴシック"/>
              </a:rPr>
              <a:t>contentInfo</a:t>
            </a:r>
            <a:r>
              <a:rPr lang="en-US" sz="1000" dirty="0">
                <a:latin typeface="Calibri" pitchFamily="34" charset="0"/>
                <a:ea typeface="ＭＳ Ｐゴシック"/>
                <a:cs typeface="ＭＳ Ｐゴシック"/>
              </a:rPr>
              <a:t> 0..*</a:t>
            </a:r>
          </a:p>
        </p:txBody>
      </p:sp>
      <p:grpSp>
        <p:nvGrpSpPr>
          <p:cNvPr id="3" name="Group 44"/>
          <p:cNvGrpSpPr/>
          <p:nvPr/>
        </p:nvGrpSpPr>
        <p:grpSpPr>
          <a:xfrm>
            <a:off x="6629395" y="4366109"/>
            <a:ext cx="1918136" cy="1663048"/>
            <a:chOff x="457201" y="3931650"/>
            <a:chExt cx="2225841" cy="1663048"/>
          </a:xfrm>
        </p:grpSpPr>
        <p:sp>
          <p:nvSpPr>
            <p:cNvPr id="14377" name="Text Box 21"/>
            <p:cNvSpPr txBox="1">
              <a:spLocks noChangeArrowheads="1"/>
            </p:cNvSpPr>
            <p:nvPr/>
          </p:nvSpPr>
          <p:spPr bwMode="auto">
            <a:xfrm>
              <a:off x="457201" y="3931650"/>
              <a:ext cx="2225841" cy="406415"/>
            </a:xfrm>
            <a:prstGeom prst="rect">
              <a:avLst/>
            </a:prstGeom>
            <a:noFill/>
            <a:ln w="9525">
              <a:solidFill>
                <a:schemeClr val="tx1"/>
              </a:solidFill>
              <a:miter lim="800000"/>
              <a:headEnd/>
              <a:tailEnd/>
            </a:ln>
          </p:spPr>
          <p:txBody>
            <a:bodyPr>
              <a:spAutoFit/>
            </a:bodyPr>
            <a:lstStyle/>
            <a:p>
              <a:pPr algn="ctr"/>
              <a:r>
                <a:rPr lang="en-US" sz="1000" dirty="0">
                  <a:latin typeface="Calibri" pitchFamily="34" charset="0"/>
                  <a:ea typeface="ＭＳ Ｐゴシック"/>
                  <a:cs typeface="ＭＳ Ｐゴシック"/>
                </a:rPr>
                <a:t>&lt;&lt;</a:t>
              </a:r>
              <a:r>
                <a:rPr lang="en-US" sz="1000" dirty="0" err="1">
                  <a:latin typeface="Calibri" pitchFamily="34" charset="0"/>
                  <a:ea typeface="ＭＳ Ｐゴシック"/>
                  <a:cs typeface="ＭＳ Ｐゴシック"/>
                </a:rPr>
                <a:t>CodeList</a:t>
              </a:r>
              <a:r>
                <a:rPr lang="en-US" sz="1000" dirty="0">
                  <a:latin typeface="Calibri" pitchFamily="34" charset="0"/>
                  <a:ea typeface="ＭＳ Ｐゴシック"/>
                  <a:cs typeface="ＭＳ Ｐゴシック"/>
                </a:rPr>
                <a:t>&gt;&gt;</a:t>
              </a:r>
            </a:p>
            <a:p>
              <a:pPr algn="ctr"/>
              <a:r>
                <a:rPr lang="en-US" sz="1000" dirty="0" err="1">
                  <a:latin typeface="Calibri" pitchFamily="34" charset="0"/>
                </a:rPr>
                <a:t>MD_CoverageContentTypeCode</a:t>
              </a:r>
              <a:endParaRPr lang="en-US" sz="1000" dirty="0">
                <a:latin typeface="Calibri" pitchFamily="34" charset="0"/>
              </a:endParaRPr>
            </a:p>
          </p:txBody>
        </p:sp>
        <p:sp>
          <p:nvSpPr>
            <p:cNvPr id="5159" name="Text Box 22"/>
            <p:cNvSpPr txBox="1">
              <a:spLocks noChangeArrowheads="1"/>
            </p:cNvSpPr>
            <p:nvPr/>
          </p:nvSpPr>
          <p:spPr bwMode="auto">
            <a:xfrm>
              <a:off x="457201" y="4347577"/>
              <a:ext cx="2225841" cy="1169551"/>
            </a:xfrm>
            <a:prstGeom prst="rect">
              <a:avLst/>
            </a:prstGeom>
            <a:noFill/>
            <a:ln w="9525">
              <a:solidFill>
                <a:schemeClr val="tx1"/>
              </a:solidFill>
              <a:miter lim="800000"/>
              <a:headEnd/>
              <a:tailEnd/>
            </a:ln>
          </p:spPr>
          <p:txBody>
            <a:bodyPr>
              <a:spAutoFit/>
            </a:bodyPr>
            <a:lstStyle/>
            <a:p>
              <a:pPr>
                <a:defRPr/>
              </a:pPr>
              <a:r>
                <a:rPr lang="en-US" sz="1000" dirty="0">
                  <a:latin typeface="Calibri" pitchFamily="34" charset="0"/>
                </a:rPr>
                <a:t>+ image                                 </a:t>
              </a:r>
              <a:endParaRPr lang="en-US" sz="1000" dirty="0" smtClean="0">
                <a:latin typeface="Calibri" pitchFamily="34" charset="0"/>
              </a:endParaRPr>
            </a:p>
            <a:p>
              <a:pPr>
                <a:defRPr/>
              </a:pPr>
              <a:r>
                <a:rPr lang="en-US" sz="1000" dirty="0" smtClean="0">
                  <a:latin typeface="Calibri" pitchFamily="34" charset="0"/>
                </a:rPr>
                <a:t>+ </a:t>
              </a:r>
              <a:r>
                <a:rPr lang="en-US" sz="1000" dirty="0" err="1">
                  <a:latin typeface="Calibri" pitchFamily="34" charset="0"/>
                </a:rPr>
                <a:t>thematicClassification</a:t>
              </a:r>
              <a:r>
                <a:rPr lang="en-US" sz="1000" dirty="0">
                  <a:latin typeface="Calibri" pitchFamily="34" charset="0"/>
                </a:rPr>
                <a:t> </a:t>
              </a:r>
            </a:p>
            <a:p>
              <a:pPr>
                <a:defRPr/>
              </a:pPr>
              <a:r>
                <a:rPr lang="en-US" sz="1000" dirty="0">
                  <a:latin typeface="Calibri" pitchFamily="34" charset="0"/>
                </a:rPr>
                <a:t>+ </a:t>
              </a:r>
              <a:r>
                <a:rPr lang="en-US" sz="1000" dirty="0" err="1">
                  <a:latin typeface="Calibri" pitchFamily="34" charset="0"/>
                </a:rPr>
                <a:t>physicalMeasurement</a:t>
              </a:r>
              <a:r>
                <a:rPr lang="en-US" sz="1000" dirty="0">
                  <a:latin typeface="Calibri" pitchFamily="34" charset="0"/>
                </a:rPr>
                <a:t>    </a:t>
              </a:r>
              <a:endParaRPr lang="en-US" sz="1000" dirty="0" smtClean="0">
                <a:latin typeface="Calibri" pitchFamily="34" charset="0"/>
              </a:endParaRPr>
            </a:p>
            <a:p>
              <a:pPr>
                <a:defRPr/>
              </a:pPr>
              <a:r>
                <a:rPr lang="en-US" sz="1000" kern="0" dirty="0" smtClean="0">
                  <a:latin typeface="Calibri" pitchFamily="34" charset="0"/>
                  <a:ea typeface="ＭＳ Ｐゴシック" pitchFamily="1" charset="-128"/>
                </a:rPr>
                <a:t>+ </a:t>
              </a:r>
              <a:r>
                <a:rPr lang="en-US" sz="1000" kern="0" dirty="0" err="1">
                  <a:latin typeface="Calibri" pitchFamily="34" charset="0"/>
                  <a:ea typeface="ＭＳ Ｐゴシック" pitchFamily="1" charset="-128"/>
                </a:rPr>
                <a:t>referenceInformation</a:t>
              </a:r>
              <a:endParaRPr lang="en-US" sz="1000" kern="0" dirty="0">
                <a:latin typeface="Calibri" pitchFamily="34" charset="0"/>
                <a:ea typeface="ＭＳ Ｐゴシック" pitchFamily="1" charset="-128"/>
              </a:endParaRPr>
            </a:p>
            <a:p>
              <a:pPr fontAlgn="auto">
                <a:spcBef>
                  <a:spcPts val="0"/>
                </a:spcBef>
                <a:spcAft>
                  <a:spcPts val="0"/>
                </a:spcAft>
                <a:defRPr/>
              </a:pPr>
              <a:r>
                <a:rPr lang="en-US" sz="1000" kern="0" dirty="0">
                  <a:latin typeface="Calibri" pitchFamily="34" charset="0"/>
                  <a:ea typeface="ＭＳ Ｐゴシック" pitchFamily="1" charset="-128"/>
                </a:rPr>
                <a:t>+ </a:t>
              </a:r>
              <a:r>
                <a:rPr lang="en-US" sz="1000" kern="0" dirty="0" err="1">
                  <a:latin typeface="Calibri" pitchFamily="34" charset="0"/>
                  <a:ea typeface="ＭＳ Ｐゴシック" pitchFamily="1" charset="-128"/>
                </a:rPr>
                <a:t>qualityInformation</a:t>
              </a:r>
              <a:r>
                <a:rPr lang="en-US" sz="1000" kern="0" dirty="0">
                  <a:latin typeface="Calibri" pitchFamily="34" charset="0"/>
                  <a:ea typeface="ＭＳ Ｐゴシック" pitchFamily="1" charset="-128"/>
                </a:rPr>
                <a:t>           </a:t>
              </a:r>
              <a:endParaRPr lang="en-US" sz="1000" kern="0" dirty="0" smtClean="0">
                <a:latin typeface="Calibri" pitchFamily="34" charset="0"/>
                <a:ea typeface="ＭＳ Ｐゴシック" pitchFamily="1" charset="-128"/>
              </a:endParaRPr>
            </a:p>
            <a:p>
              <a:pPr fontAlgn="auto">
                <a:spcBef>
                  <a:spcPts val="0"/>
                </a:spcBef>
                <a:spcAft>
                  <a:spcPts val="0"/>
                </a:spcAft>
                <a:defRPr/>
              </a:pPr>
              <a:r>
                <a:rPr lang="en-US" sz="1000" kern="0" dirty="0" smtClean="0">
                  <a:latin typeface="Calibri" pitchFamily="34" charset="0"/>
                  <a:ea typeface="ＭＳ Ｐゴシック" pitchFamily="1" charset="-128"/>
                </a:rPr>
                <a:t>+ </a:t>
              </a:r>
              <a:r>
                <a:rPr lang="en-US" sz="1000" kern="0" dirty="0" err="1">
                  <a:latin typeface="Calibri" pitchFamily="34" charset="0"/>
                  <a:ea typeface="ＭＳ Ｐゴシック" pitchFamily="1" charset="-128"/>
                </a:rPr>
                <a:t>auxilliaryData</a:t>
              </a:r>
              <a:endParaRPr lang="en-US" sz="1000" kern="0" dirty="0">
                <a:latin typeface="Calibri" pitchFamily="34" charset="0"/>
                <a:ea typeface="ＭＳ Ｐゴシック" pitchFamily="1" charset="-128"/>
              </a:endParaRPr>
            </a:p>
            <a:p>
              <a:pPr fontAlgn="auto">
                <a:spcBef>
                  <a:spcPts val="0"/>
                </a:spcBef>
                <a:spcAft>
                  <a:spcPts val="0"/>
                </a:spcAft>
                <a:defRPr/>
              </a:pPr>
              <a:r>
                <a:rPr lang="en-US" sz="1000" kern="0" dirty="0">
                  <a:latin typeface="Calibri" pitchFamily="34" charset="0"/>
                  <a:ea typeface="ＭＳ Ｐゴシック" pitchFamily="1" charset="-128"/>
                </a:rPr>
                <a:t>+ </a:t>
              </a:r>
              <a:r>
                <a:rPr lang="en-US" sz="1000" kern="0" dirty="0" err="1">
                  <a:latin typeface="Calibri" pitchFamily="34" charset="0"/>
                  <a:ea typeface="ＭＳ Ｐゴシック" pitchFamily="1" charset="-128"/>
                </a:rPr>
                <a:t>modelResult</a:t>
              </a:r>
              <a:endParaRPr lang="en-US" sz="800" kern="0" dirty="0">
                <a:latin typeface="Calibri" pitchFamily="34" charset="0"/>
                <a:ea typeface="ＭＳ Ｐゴシック" pitchFamily="1" charset="-128"/>
              </a:endParaRPr>
            </a:p>
          </p:txBody>
        </p:sp>
        <p:sp>
          <p:nvSpPr>
            <p:cNvPr id="14379" name="Rectangle 23"/>
            <p:cNvSpPr>
              <a:spLocks noChangeArrowheads="1"/>
            </p:cNvSpPr>
            <p:nvPr/>
          </p:nvSpPr>
          <p:spPr bwMode="auto">
            <a:xfrm>
              <a:off x="457201" y="5520083"/>
              <a:ext cx="2225841" cy="74615"/>
            </a:xfrm>
            <a:prstGeom prst="rect">
              <a:avLst/>
            </a:prstGeom>
            <a:noFill/>
            <a:ln w="9525">
              <a:solidFill>
                <a:schemeClr val="tx1"/>
              </a:solidFill>
              <a:miter lim="800000"/>
              <a:headEnd/>
              <a:tailEnd/>
            </a:ln>
          </p:spPr>
          <p:txBody>
            <a:bodyPr wrap="none" anchor="ctr"/>
            <a:lstStyle/>
            <a:p>
              <a:endParaRPr lang="en-US">
                <a:latin typeface="Calibri" pitchFamily="34" charset="0"/>
              </a:endParaRPr>
            </a:p>
          </p:txBody>
        </p:sp>
      </p:grpSp>
      <p:grpSp>
        <p:nvGrpSpPr>
          <p:cNvPr id="4" name="Group 52"/>
          <p:cNvGrpSpPr/>
          <p:nvPr/>
        </p:nvGrpSpPr>
        <p:grpSpPr>
          <a:xfrm>
            <a:off x="4116903" y="993775"/>
            <a:ext cx="3054350" cy="882729"/>
            <a:chOff x="3128963" y="993775"/>
            <a:chExt cx="3054350" cy="882729"/>
          </a:xfrm>
        </p:grpSpPr>
        <p:sp>
          <p:nvSpPr>
            <p:cNvPr id="14374" name="Text Box 25"/>
            <p:cNvSpPr txBox="1">
              <a:spLocks noChangeArrowheads="1"/>
            </p:cNvSpPr>
            <p:nvPr/>
          </p:nvSpPr>
          <p:spPr bwMode="auto">
            <a:xfrm>
              <a:off x="3128963" y="993775"/>
              <a:ext cx="3054350" cy="254502"/>
            </a:xfrm>
            <a:prstGeom prst="rect">
              <a:avLst/>
            </a:prstGeom>
            <a:noFill/>
            <a:ln w="9525">
              <a:solidFill>
                <a:schemeClr val="tx1"/>
              </a:solidFill>
              <a:miter lim="800000"/>
              <a:headEnd/>
              <a:tailEnd/>
            </a:ln>
          </p:spPr>
          <p:txBody>
            <a:bodyPr>
              <a:spAutoFit/>
            </a:bodyPr>
            <a:lstStyle/>
            <a:p>
              <a:pPr algn="ctr"/>
              <a:r>
                <a:rPr lang="en-US" sz="1000">
                  <a:latin typeface="Calibri" pitchFamily="34" charset="0"/>
                </a:rPr>
                <a:t>MD_CoverageDescription</a:t>
              </a:r>
              <a:endParaRPr lang="en-US" sz="1000">
                <a:latin typeface="Calibri" pitchFamily="34" charset="0"/>
                <a:ea typeface="ＭＳ Ｐゴシック"/>
                <a:cs typeface="ＭＳ Ｐゴシック"/>
              </a:endParaRPr>
            </a:p>
          </p:txBody>
        </p:sp>
        <p:sp>
          <p:nvSpPr>
            <p:cNvPr id="14375" name="Text Box 26"/>
            <p:cNvSpPr txBox="1">
              <a:spLocks noChangeArrowheads="1"/>
            </p:cNvSpPr>
            <p:nvPr/>
          </p:nvSpPr>
          <p:spPr bwMode="auto">
            <a:xfrm>
              <a:off x="3128963" y="1245096"/>
              <a:ext cx="3054350" cy="553998"/>
            </a:xfrm>
            <a:prstGeom prst="rect">
              <a:avLst/>
            </a:prstGeom>
            <a:noFill/>
            <a:ln w="9525">
              <a:solidFill>
                <a:schemeClr val="tx1"/>
              </a:solidFill>
              <a:miter lim="800000"/>
              <a:headEnd/>
              <a:tailEnd/>
            </a:ln>
          </p:spPr>
          <p:txBody>
            <a:bodyPr>
              <a:spAutoFit/>
            </a:bodyPr>
            <a:lstStyle/>
            <a:p>
              <a:r>
                <a:rPr lang="en-US" sz="1000" dirty="0">
                  <a:latin typeface="Calibri" pitchFamily="34" charset="0"/>
                </a:rPr>
                <a:t>+ </a:t>
              </a:r>
              <a:r>
                <a:rPr lang="en-US" sz="1000" dirty="0" err="1">
                  <a:latin typeface="Calibri" pitchFamily="34" charset="0"/>
                </a:rPr>
                <a:t>attributeDescription</a:t>
              </a:r>
              <a:r>
                <a:rPr lang="en-US" sz="1000" dirty="0">
                  <a:latin typeface="Calibri" pitchFamily="34" charset="0"/>
                </a:rPr>
                <a:t> : </a:t>
              </a:r>
              <a:r>
                <a:rPr lang="en-US" sz="1000" dirty="0" err="1">
                  <a:latin typeface="Calibri" pitchFamily="34" charset="0"/>
                </a:rPr>
                <a:t>RecordType</a:t>
              </a:r>
              <a:r>
                <a:rPr lang="en-US" sz="1000" dirty="0">
                  <a:latin typeface="Calibri" pitchFamily="34" charset="0"/>
                </a:rPr>
                <a:t> </a:t>
              </a:r>
            </a:p>
            <a:p>
              <a:r>
                <a:rPr lang="en-US" sz="1000" dirty="0">
                  <a:latin typeface="Calibri" pitchFamily="34" charset="0"/>
                </a:rPr>
                <a:t>+ </a:t>
              </a:r>
              <a:r>
                <a:rPr lang="en-US" sz="1000" dirty="0" err="1">
                  <a:latin typeface="Calibri" pitchFamily="34" charset="0"/>
                </a:rPr>
                <a:t>contentType</a:t>
              </a:r>
              <a:r>
                <a:rPr lang="en-US" sz="1000" dirty="0">
                  <a:latin typeface="Calibri" pitchFamily="34" charset="0"/>
                </a:rPr>
                <a:t> </a:t>
              </a:r>
              <a:r>
                <a:rPr lang="en-US" sz="1000" dirty="0" smtClean="0">
                  <a:latin typeface="Calibri" pitchFamily="34" charset="0"/>
                </a:rPr>
                <a:t>[1.*]: </a:t>
              </a:r>
              <a:r>
                <a:rPr lang="en-US" sz="1000" dirty="0" err="1">
                  <a:latin typeface="Calibri" pitchFamily="34" charset="0"/>
                </a:rPr>
                <a:t>MD_CoverageContentTypeCode</a:t>
              </a:r>
              <a:endParaRPr lang="en-US" sz="1000" dirty="0">
                <a:latin typeface="Calibri" pitchFamily="34" charset="0"/>
              </a:endParaRPr>
            </a:p>
            <a:p>
              <a:r>
                <a:rPr lang="en-US" sz="1000" dirty="0">
                  <a:latin typeface="Calibri" pitchFamily="34" charset="0"/>
                </a:rPr>
                <a:t>+ </a:t>
              </a:r>
              <a:r>
                <a:rPr lang="en-US" sz="1000" dirty="0" err="1">
                  <a:latin typeface="Calibri" pitchFamily="34" charset="0"/>
                </a:rPr>
                <a:t>processingLevelCode</a:t>
              </a:r>
              <a:r>
                <a:rPr lang="en-US" sz="1000" dirty="0">
                  <a:latin typeface="Calibri" pitchFamily="34" charset="0"/>
                </a:rPr>
                <a:t> [0..1]: </a:t>
              </a:r>
              <a:r>
                <a:rPr lang="en-US" sz="1000" dirty="0" err="1" smtClean="0">
                  <a:latin typeface="Calibri" pitchFamily="34" charset="0"/>
                </a:rPr>
                <a:t>MD_Identifier</a:t>
              </a:r>
              <a:endParaRPr lang="en-US" sz="1000" dirty="0">
                <a:latin typeface="Calibri" pitchFamily="34" charset="0"/>
              </a:endParaRPr>
            </a:p>
          </p:txBody>
        </p:sp>
        <p:sp>
          <p:nvSpPr>
            <p:cNvPr id="14376" name="Rectangle 27"/>
            <p:cNvSpPr>
              <a:spLocks noChangeArrowheads="1"/>
            </p:cNvSpPr>
            <p:nvPr/>
          </p:nvSpPr>
          <p:spPr bwMode="auto">
            <a:xfrm>
              <a:off x="3128963" y="1801744"/>
              <a:ext cx="3054350" cy="74760"/>
            </a:xfrm>
            <a:prstGeom prst="rect">
              <a:avLst/>
            </a:prstGeom>
            <a:noFill/>
            <a:ln w="9525">
              <a:solidFill>
                <a:schemeClr val="tx1"/>
              </a:solidFill>
              <a:miter lim="800000"/>
              <a:headEnd/>
              <a:tailEnd/>
            </a:ln>
          </p:spPr>
          <p:txBody>
            <a:bodyPr wrap="none" anchor="ctr"/>
            <a:lstStyle/>
            <a:p>
              <a:endParaRPr lang="en-US">
                <a:latin typeface="Calibri" pitchFamily="34" charset="0"/>
              </a:endParaRPr>
            </a:p>
          </p:txBody>
        </p:sp>
      </p:grpSp>
      <p:sp>
        <p:nvSpPr>
          <p:cNvPr id="14348" name="AutoShape 28"/>
          <p:cNvSpPr>
            <a:spLocks noChangeArrowheads="1"/>
          </p:cNvSpPr>
          <p:nvPr/>
        </p:nvSpPr>
        <p:spPr bwMode="auto">
          <a:xfrm rot="5400000">
            <a:off x="3979584" y="1575421"/>
            <a:ext cx="103187" cy="187325"/>
          </a:xfrm>
          <a:prstGeom prst="diamond">
            <a:avLst/>
          </a:prstGeom>
          <a:noFill/>
          <a:ln w="9525">
            <a:solidFill>
              <a:schemeClr val="tx1"/>
            </a:solidFill>
            <a:miter lim="800000"/>
            <a:headEnd/>
            <a:tailEnd/>
          </a:ln>
        </p:spPr>
        <p:txBody>
          <a:bodyPr wrap="none" anchor="ctr"/>
          <a:lstStyle/>
          <a:p>
            <a:endParaRPr lang="en-US">
              <a:latin typeface="Calibri" pitchFamily="34" charset="0"/>
            </a:endParaRPr>
          </a:p>
        </p:txBody>
      </p:sp>
      <p:sp>
        <p:nvSpPr>
          <p:cNvPr id="14349" name="Rectangle 31"/>
          <p:cNvSpPr>
            <a:spLocks noChangeArrowheads="1"/>
          </p:cNvSpPr>
          <p:nvPr/>
        </p:nvSpPr>
        <p:spPr bwMode="auto">
          <a:xfrm>
            <a:off x="1670050" y="1791858"/>
            <a:ext cx="1133475" cy="244475"/>
          </a:xfrm>
          <a:prstGeom prst="rect">
            <a:avLst/>
          </a:prstGeom>
          <a:noFill/>
          <a:ln w="9525">
            <a:noFill/>
            <a:miter lim="800000"/>
            <a:headEnd/>
            <a:tailEnd/>
          </a:ln>
        </p:spPr>
        <p:txBody>
          <a:bodyPr>
            <a:spAutoFit/>
          </a:bodyPr>
          <a:lstStyle/>
          <a:p>
            <a:pPr eaLnBrk="0" hangingPunct="0">
              <a:spcBef>
                <a:spcPct val="50000"/>
              </a:spcBef>
            </a:pPr>
            <a:r>
              <a:rPr lang="en-US" sz="1000" dirty="0" smtClean="0">
                <a:latin typeface="Calibri" pitchFamily="34" charset="0"/>
                <a:ea typeface="ＭＳ Ｐゴシック"/>
                <a:cs typeface="ＭＳ Ｐゴシック"/>
              </a:rPr>
              <a:t>+attribute </a:t>
            </a:r>
            <a:r>
              <a:rPr lang="en-US" sz="1000" dirty="0">
                <a:latin typeface="Calibri" pitchFamily="34" charset="0"/>
                <a:ea typeface="ＭＳ Ｐゴシック"/>
                <a:cs typeface="ＭＳ Ｐゴシック"/>
              </a:rPr>
              <a:t>0..*</a:t>
            </a:r>
          </a:p>
        </p:txBody>
      </p:sp>
      <p:grpSp>
        <p:nvGrpSpPr>
          <p:cNvPr id="5" name="Group 38"/>
          <p:cNvGrpSpPr>
            <a:grpSpLocks/>
          </p:cNvGrpSpPr>
          <p:nvPr/>
        </p:nvGrpSpPr>
        <p:grpSpPr bwMode="auto">
          <a:xfrm>
            <a:off x="4635160" y="3343131"/>
            <a:ext cx="2063750" cy="890587"/>
            <a:chOff x="2394" y="2838"/>
            <a:chExt cx="1300" cy="561"/>
          </a:xfrm>
        </p:grpSpPr>
        <p:sp>
          <p:nvSpPr>
            <p:cNvPr id="14371" name="Text Box 39"/>
            <p:cNvSpPr txBox="1">
              <a:spLocks noChangeArrowheads="1"/>
            </p:cNvSpPr>
            <p:nvPr/>
          </p:nvSpPr>
          <p:spPr bwMode="auto">
            <a:xfrm>
              <a:off x="2394" y="2838"/>
              <a:ext cx="1300" cy="160"/>
            </a:xfrm>
            <a:prstGeom prst="rect">
              <a:avLst/>
            </a:prstGeom>
            <a:noFill/>
            <a:ln w="9525">
              <a:solidFill>
                <a:schemeClr val="tx1"/>
              </a:solidFill>
              <a:miter lim="800000"/>
              <a:headEnd/>
              <a:tailEnd/>
            </a:ln>
          </p:spPr>
          <p:txBody>
            <a:bodyPr>
              <a:spAutoFit/>
            </a:bodyPr>
            <a:lstStyle/>
            <a:p>
              <a:pPr algn="ctr"/>
              <a:r>
                <a:rPr lang="en-US" sz="1000">
                  <a:latin typeface="Calibri" pitchFamily="34" charset="0"/>
                </a:rPr>
                <a:t>MI_RangeElementDescription</a:t>
              </a:r>
            </a:p>
          </p:txBody>
        </p:sp>
        <p:sp>
          <p:nvSpPr>
            <p:cNvPr id="14372" name="Text Box 40"/>
            <p:cNvSpPr txBox="1">
              <a:spLocks noChangeArrowheads="1"/>
            </p:cNvSpPr>
            <p:nvPr/>
          </p:nvSpPr>
          <p:spPr bwMode="auto">
            <a:xfrm>
              <a:off x="2394" y="2994"/>
              <a:ext cx="1300" cy="352"/>
            </a:xfrm>
            <a:prstGeom prst="rect">
              <a:avLst/>
            </a:prstGeom>
            <a:noFill/>
            <a:ln w="9525">
              <a:solidFill>
                <a:schemeClr val="tx1"/>
              </a:solidFill>
              <a:miter lim="800000"/>
              <a:headEnd/>
              <a:tailEnd/>
            </a:ln>
          </p:spPr>
          <p:txBody>
            <a:bodyPr>
              <a:spAutoFit/>
            </a:bodyPr>
            <a:lstStyle/>
            <a:p>
              <a:r>
                <a:rPr lang="en-US" sz="1000" dirty="0">
                  <a:latin typeface="Calibri" pitchFamily="34" charset="0"/>
                </a:rPr>
                <a:t>+ name : </a:t>
              </a:r>
              <a:r>
                <a:rPr lang="en-US" sz="1000" dirty="0" err="1">
                  <a:latin typeface="Calibri" pitchFamily="34" charset="0"/>
                </a:rPr>
                <a:t>CharacterString</a:t>
              </a:r>
              <a:endParaRPr lang="en-US" sz="1000" dirty="0">
                <a:latin typeface="Calibri" pitchFamily="34" charset="0"/>
              </a:endParaRPr>
            </a:p>
            <a:p>
              <a:r>
                <a:rPr lang="en-US" sz="1000" dirty="0">
                  <a:latin typeface="Calibri" pitchFamily="34" charset="0"/>
                </a:rPr>
                <a:t>+ definition : </a:t>
              </a:r>
              <a:r>
                <a:rPr lang="en-US" sz="1000" dirty="0" err="1">
                  <a:latin typeface="Calibri" pitchFamily="34" charset="0"/>
                </a:rPr>
                <a:t>CharacterString</a:t>
              </a:r>
              <a:endParaRPr lang="en-US" sz="1000" dirty="0">
                <a:latin typeface="Calibri" pitchFamily="34" charset="0"/>
              </a:endParaRPr>
            </a:p>
            <a:p>
              <a:r>
                <a:rPr lang="en-US" sz="1000" dirty="0">
                  <a:latin typeface="Calibri" pitchFamily="34" charset="0"/>
                </a:rPr>
                <a:t>+ </a:t>
              </a:r>
              <a:r>
                <a:rPr lang="en-US" sz="1000" dirty="0" err="1">
                  <a:latin typeface="Calibri" pitchFamily="34" charset="0"/>
                </a:rPr>
                <a:t>rangeElement</a:t>
              </a:r>
              <a:r>
                <a:rPr lang="en-US" sz="1000" dirty="0">
                  <a:latin typeface="Calibri" pitchFamily="34" charset="0"/>
                </a:rPr>
                <a:t>[1..*] : Record</a:t>
              </a:r>
            </a:p>
          </p:txBody>
        </p:sp>
        <p:sp>
          <p:nvSpPr>
            <p:cNvPr id="14373" name="Rectangle 41"/>
            <p:cNvSpPr>
              <a:spLocks noChangeArrowheads="1"/>
            </p:cNvSpPr>
            <p:nvPr/>
          </p:nvSpPr>
          <p:spPr bwMode="auto">
            <a:xfrm>
              <a:off x="2394" y="3352"/>
              <a:ext cx="1300" cy="47"/>
            </a:xfrm>
            <a:prstGeom prst="rect">
              <a:avLst/>
            </a:prstGeom>
            <a:noFill/>
            <a:ln w="9525">
              <a:solidFill>
                <a:schemeClr val="tx1"/>
              </a:solidFill>
              <a:miter lim="800000"/>
              <a:headEnd/>
              <a:tailEnd/>
            </a:ln>
          </p:spPr>
          <p:txBody>
            <a:bodyPr wrap="none" anchor="ctr"/>
            <a:lstStyle/>
            <a:p>
              <a:endParaRPr lang="en-US">
                <a:latin typeface="Calibri" pitchFamily="34" charset="0"/>
              </a:endParaRPr>
            </a:p>
          </p:txBody>
        </p:sp>
      </p:grpSp>
      <p:sp>
        <p:nvSpPr>
          <p:cNvPr id="14351" name="AutoShape 43"/>
          <p:cNvSpPr>
            <a:spLocks noChangeArrowheads="1"/>
          </p:cNvSpPr>
          <p:nvPr/>
        </p:nvSpPr>
        <p:spPr bwMode="auto">
          <a:xfrm>
            <a:off x="5618374" y="1873756"/>
            <a:ext cx="103188" cy="187325"/>
          </a:xfrm>
          <a:prstGeom prst="diamond">
            <a:avLst/>
          </a:prstGeom>
          <a:noFill/>
          <a:ln w="9525">
            <a:solidFill>
              <a:schemeClr val="tx1"/>
            </a:solidFill>
            <a:miter lim="800000"/>
            <a:headEnd/>
            <a:tailEnd/>
          </a:ln>
        </p:spPr>
        <p:txBody>
          <a:bodyPr wrap="none" anchor="ctr"/>
          <a:lstStyle/>
          <a:p>
            <a:endParaRPr lang="en-US">
              <a:latin typeface="Calibri" pitchFamily="34" charset="0"/>
            </a:endParaRPr>
          </a:p>
        </p:txBody>
      </p:sp>
      <p:sp>
        <p:nvSpPr>
          <p:cNvPr id="14352" name="Rectangle 44"/>
          <p:cNvSpPr>
            <a:spLocks noChangeArrowheads="1"/>
          </p:cNvSpPr>
          <p:nvPr/>
        </p:nvSpPr>
        <p:spPr bwMode="auto">
          <a:xfrm>
            <a:off x="5604692" y="2957404"/>
            <a:ext cx="1819275" cy="246062"/>
          </a:xfrm>
          <a:prstGeom prst="rect">
            <a:avLst/>
          </a:prstGeom>
          <a:noFill/>
          <a:ln w="9525">
            <a:noFill/>
            <a:miter lim="800000"/>
            <a:headEnd/>
            <a:tailEnd/>
          </a:ln>
        </p:spPr>
        <p:txBody>
          <a:bodyPr>
            <a:spAutoFit/>
          </a:bodyPr>
          <a:lstStyle/>
          <a:p>
            <a:pPr eaLnBrk="0" hangingPunct="0">
              <a:spcBef>
                <a:spcPct val="50000"/>
              </a:spcBef>
            </a:pPr>
            <a:r>
              <a:rPr lang="en-US" sz="1000" dirty="0">
                <a:latin typeface="Calibri" pitchFamily="34" charset="0"/>
                <a:ea typeface="ＭＳ Ｐゴシック"/>
                <a:cs typeface="ＭＳ Ｐゴシック"/>
              </a:rPr>
              <a:t>+</a:t>
            </a:r>
            <a:r>
              <a:rPr lang="en-US" sz="1000" dirty="0" err="1">
                <a:latin typeface="Calibri" pitchFamily="34" charset="0"/>
              </a:rPr>
              <a:t>rangeElementDescription</a:t>
            </a:r>
            <a:r>
              <a:rPr lang="en-US" sz="1000" dirty="0">
                <a:latin typeface="Calibri" pitchFamily="34" charset="0"/>
                <a:ea typeface="ＭＳ Ｐゴシック"/>
                <a:cs typeface="ＭＳ Ｐゴシック"/>
              </a:rPr>
              <a:t> 0..*</a:t>
            </a:r>
          </a:p>
        </p:txBody>
      </p:sp>
      <p:cxnSp>
        <p:nvCxnSpPr>
          <p:cNvPr id="14353" name="AutoShape 45"/>
          <p:cNvCxnSpPr>
            <a:cxnSpLocks noChangeShapeType="1"/>
            <a:stCxn id="14351" idx="2"/>
            <a:endCxn id="14371" idx="0"/>
          </p:cNvCxnSpPr>
          <p:nvPr/>
        </p:nvCxnSpPr>
        <p:spPr bwMode="auto">
          <a:xfrm rot="5400000">
            <a:off x="5027477" y="2700640"/>
            <a:ext cx="1282050" cy="2933"/>
          </a:xfrm>
          <a:prstGeom prst="bentConnector3">
            <a:avLst>
              <a:gd name="adj1" fmla="val 50000"/>
            </a:avLst>
          </a:prstGeom>
          <a:noFill/>
          <a:ln w="19050">
            <a:solidFill>
              <a:schemeClr val="tx1"/>
            </a:solidFill>
            <a:miter lim="800000"/>
            <a:headEnd type="none" w="lg" len="lg"/>
            <a:tailEnd type="arrow" w="sm" len="sm"/>
          </a:ln>
        </p:spPr>
      </p:cxnSp>
      <p:sp>
        <p:nvSpPr>
          <p:cNvPr id="46" name="Rectangle 45"/>
          <p:cNvSpPr/>
          <p:nvPr/>
        </p:nvSpPr>
        <p:spPr>
          <a:xfrm>
            <a:off x="790575" y="5861050"/>
            <a:ext cx="269875" cy="1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 name="Group 49"/>
          <p:cNvGrpSpPr/>
          <p:nvPr/>
        </p:nvGrpSpPr>
        <p:grpSpPr>
          <a:xfrm>
            <a:off x="453519" y="3292685"/>
            <a:ext cx="2476718" cy="1948625"/>
            <a:chOff x="3282950" y="3019425"/>
            <a:chExt cx="2747963" cy="1948625"/>
          </a:xfrm>
        </p:grpSpPr>
        <p:sp>
          <p:nvSpPr>
            <p:cNvPr id="14368" name="Text Box 3"/>
            <p:cNvSpPr txBox="1">
              <a:spLocks noChangeArrowheads="1"/>
            </p:cNvSpPr>
            <p:nvPr/>
          </p:nvSpPr>
          <p:spPr bwMode="auto">
            <a:xfrm>
              <a:off x="3282950" y="3019425"/>
              <a:ext cx="2747963" cy="254002"/>
            </a:xfrm>
            <a:prstGeom prst="rect">
              <a:avLst/>
            </a:prstGeom>
            <a:noFill/>
            <a:ln w="9525">
              <a:solidFill>
                <a:schemeClr val="tx1"/>
              </a:solidFill>
              <a:miter lim="800000"/>
              <a:headEnd/>
              <a:tailEnd/>
            </a:ln>
          </p:spPr>
          <p:txBody>
            <a:bodyPr>
              <a:spAutoFit/>
            </a:bodyPr>
            <a:lstStyle/>
            <a:p>
              <a:pPr algn="ctr"/>
              <a:r>
                <a:rPr lang="en-US" sz="1000" dirty="0" err="1">
                  <a:latin typeface="Calibri" pitchFamily="34" charset="0"/>
                  <a:ea typeface="ＭＳ Ｐゴシック"/>
                  <a:cs typeface="ＭＳ Ｐゴシック"/>
                </a:rPr>
                <a:t>MD_SampleDimension</a:t>
              </a:r>
              <a:endParaRPr lang="en-US" sz="1000" dirty="0">
                <a:latin typeface="Calibri" pitchFamily="34" charset="0"/>
                <a:ea typeface="ＭＳ Ｐゴシック"/>
                <a:cs typeface="ＭＳ Ｐゴシック"/>
              </a:endParaRPr>
            </a:p>
          </p:txBody>
        </p:sp>
        <p:sp>
          <p:nvSpPr>
            <p:cNvPr id="14369" name="Text Box 4"/>
            <p:cNvSpPr txBox="1">
              <a:spLocks noChangeArrowheads="1"/>
            </p:cNvSpPr>
            <p:nvPr/>
          </p:nvSpPr>
          <p:spPr bwMode="auto">
            <a:xfrm>
              <a:off x="3282950" y="3268665"/>
              <a:ext cx="2747963" cy="1631216"/>
            </a:xfrm>
            <a:prstGeom prst="rect">
              <a:avLst/>
            </a:prstGeom>
            <a:noFill/>
            <a:ln w="9525">
              <a:solidFill>
                <a:schemeClr val="tx1"/>
              </a:solidFill>
              <a:miter lim="800000"/>
              <a:headEnd/>
              <a:tailEnd/>
            </a:ln>
          </p:spPr>
          <p:txBody>
            <a:bodyPr>
              <a:spAutoFit/>
            </a:bodyPr>
            <a:lstStyle/>
            <a:p>
              <a:r>
                <a:rPr lang="en-US" sz="1000" dirty="0">
                  <a:latin typeface="Calibri" pitchFamily="34" charset="0"/>
                </a:rPr>
                <a:t>+ </a:t>
              </a:r>
              <a:r>
                <a:rPr lang="en-US" sz="1000" dirty="0" err="1">
                  <a:latin typeface="Calibri" pitchFamily="34" charset="0"/>
                </a:rPr>
                <a:t>minValue</a:t>
              </a:r>
              <a:r>
                <a:rPr lang="en-US" sz="1000" dirty="0">
                  <a:latin typeface="Calibri" pitchFamily="34" charset="0"/>
                </a:rPr>
                <a:t> [0..1] : Real </a:t>
              </a:r>
            </a:p>
            <a:p>
              <a:r>
                <a:rPr lang="en-US" sz="1000" dirty="0">
                  <a:latin typeface="Calibri" pitchFamily="34" charset="0"/>
                </a:rPr>
                <a:t>+ </a:t>
              </a:r>
              <a:r>
                <a:rPr lang="en-US" sz="1000" dirty="0" err="1">
                  <a:latin typeface="Calibri" pitchFamily="34" charset="0"/>
                </a:rPr>
                <a:t>maxValue</a:t>
              </a:r>
              <a:r>
                <a:rPr lang="en-US" sz="1000" dirty="0">
                  <a:latin typeface="Calibri" pitchFamily="34" charset="0"/>
                </a:rPr>
                <a:t> [0..1] : Real</a:t>
              </a:r>
            </a:p>
            <a:p>
              <a:r>
                <a:rPr lang="en-US" sz="1000" dirty="0">
                  <a:latin typeface="Calibri" pitchFamily="34" charset="0"/>
                </a:rPr>
                <a:t>+ units [0..1] : </a:t>
              </a:r>
              <a:r>
                <a:rPr lang="en-US" sz="1000" dirty="0" err="1" smtClean="0">
                  <a:latin typeface="Calibri" pitchFamily="34" charset="0"/>
                </a:rPr>
                <a:t>UnitOfMeasure</a:t>
              </a:r>
              <a:endParaRPr lang="en-US" sz="1000" dirty="0" smtClean="0">
                <a:latin typeface="Calibri" pitchFamily="34" charset="0"/>
              </a:endParaRPr>
            </a:p>
            <a:p>
              <a:r>
                <a:rPr lang="en-US" sz="1000" dirty="0" smtClean="0">
                  <a:latin typeface="Calibri" pitchFamily="34" charset="0"/>
                </a:rPr>
                <a:t>+ </a:t>
              </a:r>
              <a:r>
                <a:rPr lang="en-US" sz="1000" dirty="0" err="1" smtClean="0">
                  <a:latin typeface="Calibri" pitchFamily="34" charset="0"/>
                </a:rPr>
                <a:t>scaleFactor</a:t>
              </a:r>
              <a:r>
                <a:rPr lang="en-US" sz="1000" dirty="0" smtClean="0">
                  <a:latin typeface="Calibri" pitchFamily="34" charset="0"/>
                </a:rPr>
                <a:t> [0..1] : Real </a:t>
              </a:r>
            </a:p>
            <a:p>
              <a:r>
                <a:rPr lang="en-US" sz="1000" dirty="0" smtClean="0">
                  <a:latin typeface="Calibri" pitchFamily="34" charset="0"/>
                </a:rPr>
                <a:t>+ offset [0..1] : Real</a:t>
              </a:r>
              <a:endParaRPr lang="en-US" sz="1000" dirty="0">
                <a:latin typeface="Calibri" pitchFamily="34" charset="0"/>
              </a:endParaRPr>
            </a:p>
            <a:p>
              <a:r>
                <a:rPr lang="en-US" sz="1000" dirty="0">
                  <a:latin typeface="Calibri" pitchFamily="34" charset="0"/>
                </a:rPr>
                <a:t>+ </a:t>
              </a:r>
              <a:r>
                <a:rPr lang="en-US" sz="1000" dirty="0" err="1">
                  <a:latin typeface="Calibri" pitchFamily="34" charset="0"/>
                </a:rPr>
                <a:t>numberOfValues</a:t>
              </a:r>
              <a:r>
                <a:rPr lang="en-US" sz="1000" dirty="0">
                  <a:latin typeface="Calibri" pitchFamily="34" charset="0"/>
                </a:rPr>
                <a:t> [0..1] : Integer</a:t>
              </a:r>
            </a:p>
            <a:p>
              <a:r>
                <a:rPr lang="en-US" sz="1000" dirty="0">
                  <a:latin typeface="Calibri" pitchFamily="34" charset="0"/>
                </a:rPr>
                <a:t>+ </a:t>
              </a:r>
              <a:r>
                <a:rPr lang="en-US" sz="1000" dirty="0" err="1">
                  <a:latin typeface="Calibri" pitchFamily="34" charset="0"/>
                </a:rPr>
                <a:t>meanValue</a:t>
              </a:r>
              <a:r>
                <a:rPr lang="en-US" sz="1000" dirty="0">
                  <a:latin typeface="Calibri" pitchFamily="34" charset="0"/>
                </a:rPr>
                <a:t> [0..1] : Real</a:t>
              </a:r>
            </a:p>
            <a:p>
              <a:r>
                <a:rPr lang="en-US" sz="1000" dirty="0">
                  <a:latin typeface="Calibri" pitchFamily="34" charset="0"/>
                </a:rPr>
                <a:t>+ </a:t>
              </a:r>
              <a:r>
                <a:rPr lang="en-US" sz="1000" dirty="0" err="1">
                  <a:latin typeface="Calibri" pitchFamily="34" charset="0"/>
                </a:rPr>
                <a:t>standardDeviation</a:t>
              </a:r>
              <a:r>
                <a:rPr lang="en-US" sz="1000" dirty="0">
                  <a:latin typeface="Calibri" pitchFamily="34" charset="0"/>
                </a:rPr>
                <a:t> [0..1] : Real</a:t>
              </a:r>
            </a:p>
            <a:p>
              <a:r>
                <a:rPr lang="en-US" sz="1000" dirty="0">
                  <a:latin typeface="Calibri" pitchFamily="34" charset="0"/>
                </a:rPr>
                <a:t>+ </a:t>
              </a:r>
              <a:r>
                <a:rPr lang="en-US" sz="1000" dirty="0" err="1">
                  <a:latin typeface="Calibri" pitchFamily="34" charset="0"/>
                </a:rPr>
                <a:t>otherAttributeType</a:t>
              </a:r>
              <a:r>
                <a:rPr lang="en-US" sz="1000" dirty="0">
                  <a:latin typeface="Calibri" pitchFamily="34" charset="0"/>
                </a:rPr>
                <a:t> [0..1] : </a:t>
              </a:r>
              <a:r>
                <a:rPr lang="en-US" sz="1000" dirty="0" err="1">
                  <a:latin typeface="Calibri" pitchFamily="34" charset="0"/>
                </a:rPr>
                <a:t>RecordType</a:t>
              </a:r>
              <a:endParaRPr lang="en-US" sz="1000" dirty="0">
                <a:latin typeface="Calibri" pitchFamily="34" charset="0"/>
              </a:endParaRPr>
            </a:p>
            <a:p>
              <a:r>
                <a:rPr lang="en-US" sz="1000" dirty="0">
                  <a:latin typeface="Calibri" pitchFamily="34" charset="0"/>
                </a:rPr>
                <a:t>+ </a:t>
              </a:r>
              <a:r>
                <a:rPr lang="en-US" sz="1000" dirty="0" err="1" smtClean="0">
                  <a:latin typeface="Calibri" pitchFamily="34" charset="0"/>
                </a:rPr>
                <a:t>otherAttribute</a:t>
              </a:r>
              <a:r>
                <a:rPr lang="en-US" sz="1000" dirty="0" smtClean="0">
                  <a:latin typeface="Calibri" pitchFamily="34" charset="0"/>
                </a:rPr>
                <a:t> [0</a:t>
              </a:r>
              <a:r>
                <a:rPr lang="en-US" sz="1000" dirty="0">
                  <a:latin typeface="Calibri" pitchFamily="34" charset="0"/>
                </a:rPr>
                <a:t>..1] : Record</a:t>
              </a:r>
            </a:p>
          </p:txBody>
        </p:sp>
        <p:sp>
          <p:nvSpPr>
            <p:cNvPr id="14370" name="Rectangle 5"/>
            <p:cNvSpPr>
              <a:spLocks noChangeArrowheads="1"/>
            </p:cNvSpPr>
            <p:nvPr/>
          </p:nvSpPr>
          <p:spPr bwMode="auto">
            <a:xfrm>
              <a:off x="3282950" y="4893436"/>
              <a:ext cx="2747963" cy="74614"/>
            </a:xfrm>
            <a:prstGeom prst="rect">
              <a:avLst/>
            </a:prstGeom>
            <a:noFill/>
            <a:ln w="9525">
              <a:solidFill>
                <a:schemeClr val="tx1"/>
              </a:solidFill>
              <a:miter lim="800000"/>
              <a:headEnd/>
              <a:tailEnd/>
            </a:ln>
          </p:spPr>
          <p:txBody>
            <a:bodyPr wrap="none" anchor="ctr"/>
            <a:lstStyle/>
            <a:p>
              <a:endParaRPr lang="en-US">
                <a:latin typeface="Calibri" pitchFamily="34" charset="0"/>
              </a:endParaRPr>
            </a:p>
          </p:txBody>
        </p:sp>
      </p:grpSp>
      <p:cxnSp>
        <p:nvCxnSpPr>
          <p:cNvPr id="14357" name="AutoShape 45"/>
          <p:cNvCxnSpPr>
            <a:cxnSpLocks noChangeShapeType="1"/>
            <a:stCxn id="14348" idx="2"/>
            <a:endCxn id="14365" idx="0"/>
          </p:cNvCxnSpPr>
          <p:nvPr/>
        </p:nvCxnSpPr>
        <p:spPr bwMode="auto">
          <a:xfrm rot="10800000" flipV="1">
            <a:off x="1691879" y="1669083"/>
            <a:ext cx="2245636" cy="429161"/>
          </a:xfrm>
          <a:prstGeom prst="bentConnector2">
            <a:avLst/>
          </a:prstGeom>
          <a:noFill/>
          <a:ln w="19050">
            <a:solidFill>
              <a:schemeClr val="tx1"/>
            </a:solidFill>
            <a:miter lim="800000"/>
            <a:headEnd type="none" w="lg" len="lg"/>
            <a:tailEnd type="arrow" w="sm" len="sm"/>
          </a:ln>
        </p:spPr>
      </p:cxnSp>
      <p:cxnSp>
        <p:nvCxnSpPr>
          <p:cNvPr id="14358" name="AutoShape 45"/>
          <p:cNvCxnSpPr>
            <a:cxnSpLocks noChangeShapeType="1"/>
            <a:stCxn id="51" idx="3"/>
            <a:endCxn id="14368" idx="0"/>
          </p:cNvCxnSpPr>
          <p:nvPr/>
        </p:nvCxnSpPr>
        <p:spPr bwMode="auto">
          <a:xfrm rot="16200000" flipH="1">
            <a:off x="1613611" y="3214418"/>
            <a:ext cx="152074" cy="4459"/>
          </a:xfrm>
          <a:prstGeom prst="bentConnector3">
            <a:avLst>
              <a:gd name="adj1" fmla="val 50000"/>
            </a:avLst>
          </a:prstGeom>
          <a:noFill/>
          <a:ln w="19050">
            <a:solidFill>
              <a:schemeClr val="tx1"/>
            </a:solidFill>
            <a:miter lim="800000"/>
            <a:headEnd type="none" w="lg" len="lg"/>
            <a:tailEnd type="none" w="sm" len="sm"/>
          </a:ln>
        </p:spPr>
      </p:cxnSp>
      <p:sp>
        <p:nvSpPr>
          <p:cNvPr id="14359" name="AutoShape 43"/>
          <p:cNvSpPr>
            <a:spLocks noChangeArrowheads="1"/>
          </p:cNvSpPr>
          <p:nvPr/>
        </p:nvSpPr>
        <p:spPr bwMode="auto">
          <a:xfrm rot="-5400000">
            <a:off x="2969288" y="3778842"/>
            <a:ext cx="103188" cy="187325"/>
          </a:xfrm>
          <a:prstGeom prst="diamond">
            <a:avLst/>
          </a:prstGeom>
          <a:noFill/>
          <a:ln w="9525">
            <a:solidFill>
              <a:schemeClr val="tx1"/>
            </a:solidFill>
            <a:miter lim="800000"/>
            <a:headEnd/>
            <a:tailEnd/>
          </a:ln>
        </p:spPr>
        <p:txBody>
          <a:bodyPr wrap="none" anchor="ctr"/>
          <a:lstStyle/>
          <a:p>
            <a:endParaRPr lang="en-US">
              <a:latin typeface="Calibri" pitchFamily="34" charset="0"/>
            </a:endParaRPr>
          </a:p>
        </p:txBody>
      </p:sp>
      <p:cxnSp>
        <p:nvCxnSpPr>
          <p:cNvPr id="14360" name="AutoShape 45"/>
          <p:cNvCxnSpPr>
            <a:cxnSpLocks noChangeShapeType="1"/>
            <a:stCxn id="14359" idx="2"/>
            <a:endCxn id="14372" idx="1"/>
          </p:cNvCxnSpPr>
          <p:nvPr/>
        </p:nvCxnSpPr>
        <p:spPr bwMode="auto">
          <a:xfrm flipV="1">
            <a:off x="3114545" y="3870181"/>
            <a:ext cx="1520615" cy="2324"/>
          </a:xfrm>
          <a:prstGeom prst="bentConnector3">
            <a:avLst>
              <a:gd name="adj1" fmla="val 50000"/>
            </a:avLst>
          </a:prstGeom>
          <a:noFill/>
          <a:ln w="19050">
            <a:solidFill>
              <a:schemeClr val="tx1"/>
            </a:solidFill>
            <a:miter lim="800000"/>
            <a:headEnd type="none" w="lg" len="lg"/>
            <a:tailEnd type="arrow" w="sm" len="sm"/>
          </a:ln>
        </p:spPr>
      </p:cxnSp>
      <p:grpSp>
        <p:nvGrpSpPr>
          <p:cNvPr id="7" name="Group 55"/>
          <p:cNvGrpSpPr/>
          <p:nvPr/>
        </p:nvGrpSpPr>
        <p:grpSpPr>
          <a:xfrm>
            <a:off x="458391" y="2098245"/>
            <a:ext cx="2466975" cy="889747"/>
            <a:chOff x="457200" y="2098245"/>
            <a:chExt cx="2466975" cy="889747"/>
          </a:xfrm>
        </p:grpSpPr>
        <p:sp>
          <p:nvSpPr>
            <p:cNvPr id="14365" name="Text Box 39"/>
            <p:cNvSpPr txBox="1">
              <a:spLocks noChangeArrowheads="1"/>
            </p:cNvSpPr>
            <p:nvPr/>
          </p:nvSpPr>
          <p:spPr bwMode="auto">
            <a:xfrm>
              <a:off x="457200" y="2098245"/>
              <a:ext cx="2466975" cy="253958"/>
            </a:xfrm>
            <a:prstGeom prst="rect">
              <a:avLst/>
            </a:prstGeom>
            <a:noFill/>
            <a:ln w="9525">
              <a:solidFill>
                <a:schemeClr val="tx1"/>
              </a:solidFill>
              <a:miter lim="800000"/>
              <a:headEnd/>
              <a:tailEnd/>
            </a:ln>
          </p:spPr>
          <p:txBody>
            <a:bodyPr>
              <a:spAutoFit/>
            </a:bodyPr>
            <a:lstStyle/>
            <a:p>
              <a:pPr algn="ctr"/>
              <a:r>
                <a:rPr lang="en-US" sz="1000">
                  <a:latin typeface="Calibri" pitchFamily="34" charset="0"/>
                </a:rPr>
                <a:t>MD_RangeDimension</a:t>
              </a:r>
            </a:p>
          </p:txBody>
        </p:sp>
        <p:sp>
          <p:nvSpPr>
            <p:cNvPr id="14366" name="Text Box 40"/>
            <p:cNvSpPr txBox="1">
              <a:spLocks noChangeArrowheads="1"/>
            </p:cNvSpPr>
            <p:nvPr/>
          </p:nvSpPr>
          <p:spPr bwMode="auto">
            <a:xfrm>
              <a:off x="457200" y="2357884"/>
              <a:ext cx="2466975" cy="553998"/>
            </a:xfrm>
            <a:prstGeom prst="rect">
              <a:avLst/>
            </a:prstGeom>
            <a:noFill/>
            <a:ln w="9525">
              <a:solidFill>
                <a:schemeClr val="tx1"/>
              </a:solidFill>
              <a:miter lim="800000"/>
              <a:headEnd/>
              <a:tailEnd/>
            </a:ln>
          </p:spPr>
          <p:txBody>
            <a:bodyPr>
              <a:spAutoFit/>
            </a:bodyPr>
            <a:lstStyle/>
            <a:p>
              <a:r>
                <a:rPr lang="en-US" sz="1000" dirty="0">
                  <a:latin typeface="Calibri" pitchFamily="34" charset="0"/>
                </a:rPr>
                <a:t>+ </a:t>
              </a:r>
              <a:r>
                <a:rPr lang="en-US" sz="1000" dirty="0" err="1">
                  <a:latin typeface="Calibri" pitchFamily="34" charset="0"/>
                </a:rPr>
                <a:t>sequenceIdentifier</a:t>
              </a:r>
              <a:r>
                <a:rPr lang="en-US" sz="1000" dirty="0">
                  <a:latin typeface="Calibri" pitchFamily="34" charset="0"/>
                </a:rPr>
                <a:t> [0..1] : </a:t>
              </a:r>
              <a:r>
                <a:rPr lang="en-US" sz="1000" dirty="0" err="1" smtClean="0">
                  <a:latin typeface="Calibri" pitchFamily="34" charset="0"/>
                </a:rPr>
                <a:t>MemberName</a:t>
              </a:r>
              <a:endParaRPr lang="en-US" sz="1000" dirty="0" smtClean="0">
                <a:latin typeface="Calibri" pitchFamily="34" charset="0"/>
              </a:endParaRPr>
            </a:p>
            <a:p>
              <a:r>
                <a:rPr lang="en-US" sz="1000" dirty="0" smtClean="0">
                  <a:latin typeface="Calibri" pitchFamily="34" charset="0"/>
                </a:rPr>
                <a:t>+ name[0..*]: </a:t>
              </a:r>
              <a:r>
                <a:rPr lang="en-US" sz="1000" dirty="0" err="1" smtClean="0">
                  <a:latin typeface="Calibri" pitchFamily="34" charset="0"/>
                </a:rPr>
                <a:t>MD_Identifier</a:t>
              </a:r>
              <a:r>
                <a:rPr lang="en-US" sz="1000" dirty="0" smtClean="0">
                  <a:latin typeface="Calibri" pitchFamily="34" charset="0"/>
                </a:rPr>
                <a:t> </a:t>
              </a:r>
              <a:endParaRPr lang="en-US" sz="1000" dirty="0">
                <a:latin typeface="Calibri" pitchFamily="34" charset="0"/>
              </a:endParaRPr>
            </a:p>
            <a:p>
              <a:r>
                <a:rPr lang="en-US" sz="1000" dirty="0">
                  <a:latin typeface="Calibri" pitchFamily="34" charset="0"/>
                </a:rPr>
                <a:t>+ description [0..1] : </a:t>
              </a:r>
              <a:r>
                <a:rPr lang="en-US" sz="1000" dirty="0" err="1" smtClean="0">
                  <a:latin typeface="Calibri" pitchFamily="34" charset="0"/>
                </a:rPr>
                <a:t>CharacterString</a:t>
              </a:r>
              <a:endParaRPr lang="en-US" sz="1000" dirty="0">
                <a:latin typeface="Calibri" pitchFamily="34" charset="0"/>
              </a:endParaRPr>
            </a:p>
          </p:txBody>
        </p:sp>
        <p:sp>
          <p:nvSpPr>
            <p:cNvPr id="14367" name="Rectangle 41"/>
            <p:cNvSpPr>
              <a:spLocks noChangeArrowheads="1"/>
            </p:cNvSpPr>
            <p:nvPr/>
          </p:nvSpPr>
          <p:spPr bwMode="auto">
            <a:xfrm>
              <a:off x="457200" y="2913391"/>
              <a:ext cx="2466975" cy="74601"/>
            </a:xfrm>
            <a:prstGeom prst="rect">
              <a:avLst/>
            </a:prstGeom>
            <a:noFill/>
            <a:ln w="9525">
              <a:solidFill>
                <a:schemeClr val="tx1"/>
              </a:solidFill>
              <a:miter lim="800000"/>
              <a:headEnd/>
              <a:tailEnd/>
            </a:ln>
          </p:spPr>
          <p:txBody>
            <a:bodyPr wrap="none" anchor="ctr"/>
            <a:lstStyle/>
            <a:p>
              <a:endParaRPr lang="en-US">
                <a:latin typeface="Calibri" pitchFamily="34" charset="0"/>
              </a:endParaRPr>
            </a:p>
          </p:txBody>
        </p:sp>
      </p:grpSp>
      <p:sp>
        <p:nvSpPr>
          <p:cNvPr id="48" name="AutoShape 54"/>
          <p:cNvSpPr>
            <a:spLocks noChangeArrowheads="1"/>
          </p:cNvSpPr>
          <p:nvPr/>
        </p:nvSpPr>
        <p:spPr bwMode="auto">
          <a:xfrm>
            <a:off x="1639930" y="5256181"/>
            <a:ext cx="106362" cy="141288"/>
          </a:xfrm>
          <a:prstGeom prst="triangle">
            <a:avLst>
              <a:gd name="adj" fmla="val 50000"/>
            </a:avLst>
          </a:prstGeom>
          <a:noFill/>
          <a:ln w="9525">
            <a:solidFill>
              <a:schemeClr val="tx1"/>
            </a:solidFill>
            <a:miter lim="800000"/>
            <a:headEnd/>
            <a:tailEnd/>
          </a:ln>
        </p:spPr>
        <p:txBody>
          <a:bodyPr wrap="none" anchor="ctr"/>
          <a:lstStyle/>
          <a:p>
            <a:endParaRPr lang="en-US">
              <a:latin typeface="Calibri" pitchFamily="34" charset="0"/>
            </a:endParaRPr>
          </a:p>
        </p:txBody>
      </p:sp>
      <p:cxnSp>
        <p:nvCxnSpPr>
          <p:cNvPr id="14363" name="AutoShape 45"/>
          <p:cNvCxnSpPr>
            <a:cxnSpLocks noChangeShapeType="1"/>
            <a:stCxn id="14338" idx="0"/>
            <a:endCxn id="48" idx="3"/>
          </p:cNvCxnSpPr>
          <p:nvPr/>
        </p:nvCxnSpPr>
        <p:spPr bwMode="auto">
          <a:xfrm rot="5400000" flipH="1" flipV="1">
            <a:off x="1624596" y="5464751"/>
            <a:ext cx="135796" cy="1233"/>
          </a:xfrm>
          <a:prstGeom prst="bentConnector3">
            <a:avLst>
              <a:gd name="adj1" fmla="val 50000"/>
            </a:avLst>
          </a:prstGeom>
          <a:noFill/>
          <a:ln w="19050">
            <a:solidFill>
              <a:schemeClr val="tx1"/>
            </a:solidFill>
            <a:miter lim="800000"/>
            <a:headEnd type="none" w="lg" len="lg"/>
            <a:tailEnd type="none" w="sm" len="sm"/>
          </a:ln>
        </p:spPr>
      </p:cxnSp>
      <p:sp>
        <p:nvSpPr>
          <p:cNvPr id="51" name="AutoShape 54"/>
          <p:cNvSpPr>
            <a:spLocks noChangeArrowheads="1"/>
          </p:cNvSpPr>
          <p:nvPr/>
        </p:nvSpPr>
        <p:spPr bwMode="auto">
          <a:xfrm>
            <a:off x="1634237" y="2999323"/>
            <a:ext cx="106363" cy="141288"/>
          </a:xfrm>
          <a:prstGeom prst="triangle">
            <a:avLst>
              <a:gd name="adj" fmla="val 50000"/>
            </a:avLst>
          </a:prstGeom>
          <a:noFill/>
          <a:ln w="9525">
            <a:solidFill>
              <a:schemeClr val="tx1"/>
            </a:solidFill>
            <a:miter lim="800000"/>
            <a:headEnd/>
            <a:tailEnd/>
          </a:ln>
        </p:spPr>
        <p:txBody>
          <a:bodyPr wrap="none" anchor="ctr"/>
          <a:lstStyle/>
          <a:p>
            <a:endParaRPr lang="en-US">
              <a:latin typeface="Calibri" pitchFamily="34" charset="0"/>
            </a:endParaRPr>
          </a:p>
        </p:txBody>
      </p:sp>
      <p:sp>
        <p:nvSpPr>
          <p:cNvPr id="52" name="Snip Single Corner Rectangle 51"/>
          <p:cNvSpPr/>
          <p:nvPr/>
        </p:nvSpPr>
        <p:spPr>
          <a:xfrm>
            <a:off x="3914833" y="5154861"/>
            <a:ext cx="1985210" cy="936784"/>
          </a:xfrm>
          <a:prstGeom prst="snip1Rect">
            <a:avLst/>
          </a:prstGeom>
          <a:noFill/>
          <a:ln w="9525">
            <a:solidFill>
              <a:schemeClr val="tx1"/>
            </a:solidFill>
            <a:miter lim="800000"/>
            <a:headEnd/>
            <a:tailEnd/>
          </a:ln>
        </p:spPr>
        <p:txBody>
          <a:bodyPr wrap="square">
            <a:spAutoFit/>
          </a:bodyPr>
          <a:lstStyle/>
          <a:p>
            <a:r>
              <a:rPr lang="en-US" sz="1000" dirty="0" err="1" smtClean="0">
                <a:latin typeface="Calibri" pitchFamily="34" charset="0"/>
                <a:ea typeface="ＭＳ Ｐゴシック"/>
                <a:cs typeface="ＭＳ Ｐゴシック"/>
              </a:rPr>
              <a:t>minValue</a:t>
            </a:r>
            <a:r>
              <a:rPr lang="en-US" sz="1000" dirty="0" smtClean="0">
                <a:latin typeface="Calibri" pitchFamily="34" charset="0"/>
                <a:ea typeface="ＭＳ Ｐゴシック"/>
                <a:cs typeface="ＭＳ Ｐゴシック"/>
              </a:rPr>
              <a:t>, </a:t>
            </a:r>
            <a:r>
              <a:rPr lang="en-US" sz="1000" dirty="0" err="1" smtClean="0">
                <a:latin typeface="Calibri" pitchFamily="34" charset="0"/>
                <a:ea typeface="ＭＳ Ｐゴシック"/>
                <a:cs typeface="ＭＳ Ｐゴシック"/>
              </a:rPr>
              <a:t>maxValue</a:t>
            </a:r>
            <a:r>
              <a:rPr lang="en-US" sz="1000" dirty="0" smtClean="0">
                <a:latin typeface="Calibri" pitchFamily="34" charset="0"/>
                <a:ea typeface="ＭＳ Ｐゴシック"/>
                <a:cs typeface="ＭＳ Ｐゴシック"/>
              </a:rPr>
              <a:t> and units must have units of length. </a:t>
            </a:r>
          </a:p>
          <a:p>
            <a:r>
              <a:rPr lang="en-US" sz="1000" dirty="0" err="1" smtClean="0">
                <a:latin typeface="Calibri" pitchFamily="34" charset="0"/>
                <a:ea typeface="ＭＳ Ｐゴシック"/>
                <a:cs typeface="ＭＳ Ｐゴシック"/>
              </a:rPr>
              <a:t>RangeElement</a:t>
            </a:r>
            <a:r>
              <a:rPr lang="en-US" sz="1000" dirty="0" smtClean="0">
                <a:latin typeface="Calibri" pitchFamily="34" charset="0"/>
                <a:ea typeface="ＭＳ Ｐゴシック"/>
                <a:cs typeface="ＭＳ Ｐゴシック"/>
              </a:rPr>
              <a:t>, </a:t>
            </a:r>
            <a:r>
              <a:rPr lang="en-US" sz="1000" dirty="0" err="1" smtClean="0">
                <a:latin typeface="Calibri" pitchFamily="34" charset="0"/>
                <a:ea typeface="ＭＳ Ｐゴシック"/>
                <a:cs typeface="ＭＳ Ｐゴシック"/>
              </a:rPr>
              <a:t>otherAttributeType</a:t>
            </a:r>
            <a:r>
              <a:rPr lang="en-US" sz="1000" dirty="0" smtClean="0">
                <a:latin typeface="Calibri" pitchFamily="34" charset="0"/>
                <a:ea typeface="ＭＳ Ｐゴシック"/>
                <a:cs typeface="ＭＳ Ｐゴシック"/>
              </a:rPr>
              <a:t>, and other Attribute have cardinality [0..0]</a:t>
            </a:r>
            <a:endParaRPr lang="en-US" sz="1000" dirty="0">
              <a:latin typeface="Calibri" pitchFamily="34" charset="0"/>
              <a:ea typeface="ＭＳ Ｐゴシック"/>
              <a:cs typeface="ＭＳ Ｐゴシック"/>
            </a:endParaRPr>
          </a:p>
        </p:txBody>
      </p:sp>
      <p:cxnSp>
        <p:nvCxnSpPr>
          <p:cNvPr id="54" name="Straight Connector 53"/>
          <p:cNvCxnSpPr>
            <a:stCxn id="52" idx="2"/>
            <a:endCxn id="14339" idx="3"/>
          </p:cNvCxnSpPr>
          <p:nvPr/>
        </p:nvCxnSpPr>
        <p:spPr>
          <a:xfrm rot="10800000" flipV="1">
            <a:off x="2937273" y="5623252"/>
            <a:ext cx="977561" cy="44736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5" name="Rectangle 44"/>
          <p:cNvSpPr>
            <a:spLocks noChangeArrowheads="1"/>
          </p:cNvSpPr>
          <p:nvPr/>
        </p:nvSpPr>
        <p:spPr bwMode="auto">
          <a:xfrm>
            <a:off x="2772164" y="3635320"/>
            <a:ext cx="1819275" cy="477054"/>
          </a:xfrm>
          <a:prstGeom prst="rect">
            <a:avLst/>
          </a:prstGeom>
          <a:noFill/>
          <a:ln w="9525">
            <a:noFill/>
            <a:miter lim="800000"/>
            <a:headEnd/>
            <a:tailEnd/>
          </a:ln>
        </p:spPr>
        <p:txBody>
          <a:bodyPr>
            <a:spAutoFit/>
          </a:bodyPr>
          <a:lstStyle/>
          <a:p>
            <a:pPr algn="r" eaLnBrk="0" hangingPunct="0">
              <a:spcBef>
                <a:spcPct val="50000"/>
              </a:spcBef>
            </a:pPr>
            <a:r>
              <a:rPr lang="en-US" sz="1000" dirty="0">
                <a:latin typeface="Calibri" pitchFamily="34" charset="0"/>
                <a:ea typeface="ＭＳ Ｐゴシック"/>
                <a:cs typeface="ＭＳ Ｐゴシック"/>
              </a:rPr>
              <a:t>+</a:t>
            </a:r>
            <a:r>
              <a:rPr lang="en-US" sz="1000" dirty="0" err="1" smtClean="0">
                <a:latin typeface="Calibri" pitchFamily="34" charset="0"/>
              </a:rPr>
              <a:t>rangeElementDescription</a:t>
            </a:r>
            <a:endParaRPr lang="en-US" sz="1000" dirty="0">
              <a:latin typeface="Calibri" pitchFamily="34" charset="0"/>
              <a:ea typeface="ＭＳ Ｐゴシック"/>
            </a:endParaRPr>
          </a:p>
          <a:p>
            <a:pPr algn="r" eaLnBrk="0" hangingPunct="0">
              <a:spcBef>
                <a:spcPct val="50000"/>
              </a:spcBef>
            </a:pPr>
            <a:r>
              <a:rPr lang="en-US" sz="1000" dirty="0" smtClean="0">
                <a:latin typeface="Calibri" pitchFamily="34" charset="0"/>
                <a:ea typeface="ＭＳ Ｐゴシック"/>
                <a:cs typeface="ＭＳ Ｐゴシック"/>
              </a:rPr>
              <a:t>0</a:t>
            </a:r>
            <a:r>
              <a:rPr lang="en-US" sz="1000" dirty="0">
                <a:latin typeface="Calibri" pitchFamily="34" charset="0"/>
                <a:ea typeface="ＭＳ Ｐゴシック"/>
                <a:cs typeface="ＭＳ Ｐゴシック"/>
              </a:rPr>
              <a:t>..*</a:t>
            </a:r>
          </a:p>
        </p:txBody>
      </p:sp>
      <p:cxnSp>
        <p:nvCxnSpPr>
          <p:cNvPr id="73" name="Straight Arrow Connector 72"/>
          <p:cNvCxnSpPr/>
          <p:nvPr/>
        </p:nvCxnSpPr>
        <p:spPr>
          <a:xfrm rot="10800000">
            <a:off x="7018328" y="1543800"/>
            <a:ext cx="795647"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rot="10800000">
            <a:off x="2725923" y="2680030"/>
            <a:ext cx="795647"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rot="10800000">
            <a:off x="2725923" y="4973790"/>
            <a:ext cx="795647"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rot="10800000">
            <a:off x="2725923" y="4607842"/>
            <a:ext cx="795647"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436563" y="3287486"/>
            <a:ext cx="2491694" cy="194854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p:cNvSpPr txBox="1"/>
          <p:nvPr/>
        </p:nvSpPr>
        <p:spPr>
          <a:xfrm>
            <a:off x="5793697" y="6153461"/>
            <a:ext cx="3000117" cy="369332"/>
          </a:xfrm>
          <a:prstGeom prst="rect">
            <a:avLst/>
          </a:prstGeom>
          <a:noFill/>
        </p:spPr>
        <p:txBody>
          <a:bodyPr wrap="none" rtlCol="0">
            <a:spAutoFit/>
          </a:bodyPr>
          <a:lstStyle/>
          <a:p>
            <a:r>
              <a:rPr lang="en-US" dirty="0" smtClean="0">
                <a:solidFill>
                  <a:srgbClr val="FF0000"/>
                </a:solidFill>
              </a:rPr>
              <a:t>Community Input to Revisions</a:t>
            </a:r>
            <a:endParaRPr lang="en-US" dirty="0">
              <a:solidFill>
                <a:srgbClr val="FF0000"/>
              </a:solidFill>
            </a:endParaRPr>
          </a:p>
        </p:txBody>
      </p:sp>
      <p:cxnSp>
        <p:nvCxnSpPr>
          <p:cNvPr id="57" name="Straight Arrow Connector 56"/>
          <p:cNvCxnSpPr/>
          <p:nvPr/>
        </p:nvCxnSpPr>
        <p:spPr>
          <a:xfrm rot="10800000">
            <a:off x="2725923" y="1927930"/>
            <a:ext cx="795647"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9919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342"/>
                                        </p:tgtEl>
                                        <p:attrNameLst>
                                          <p:attrName>style.visibility</p:attrName>
                                        </p:attrNameLst>
                                      </p:cBhvr>
                                      <p:to>
                                        <p:strVal val="visible"/>
                                      </p:to>
                                    </p:set>
                                    <p:animEffect transition="in" filter="dissolve">
                                      <p:cBhvr>
                                        <p:cTn id="10" dur="500"/>
                                        <p:tgtEl>
                                          <p:spTgt spid="1434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4343"/>
                                        </p:tgtEl>
                                        <p:attrNameLst>
                                          <p:attrName>style.visibility</p:attrName>
                                        </p:attrNameLst>
                                      </p:cBhvr>
                                      <p:to>
                                        <p:strVal val="visible"/>
                                      </p:to>
                                    </p:set>
                                    <p:animEffect transition="in" filter="dissolve">
                                      <p:cBhvr>
                                        <p:cTn id="13" dur="500"/>
                                        <p:tgtEl>
                                          <p:spTgt spid="14343"/>
                                        </p:tgtEl>
                                      </p:cBhvr>
                                    </p:animEffect>
                                  </p:childTnLst>
                                </p:cTn>
                              </p:par>
                              <p:par>
                                <p:cTn id="14" presetID="9" presetClass="entr" presetSubtype="0" fill="hold" nodeType="withEffect">
                                  <p:stCondLst>
                                    <p:cond delay="0"/>
                                  </p:stCondLst>
                                  <p:childTnLst>
                                    <p:set>
                                      <p:cBhvr>
                                        <p:cTn id="15" dur="1" fill="hold">
                                          <p:stCondLst>
                                            <p:cond delay="0"/>
                                          </p:stCondLst>
                                        </p:cTn>
                                        <p:tgtEl>
                                          <p:spTgt spid="14344"/>
                                        </p:tgtEl>
                                        <p:attrNameLst>
                                          <p:attrName>style.visibility</p:attrName>
                                        </p:attrNameLst>
                                      </p:cBhvr>
                                      <p:to>
                                        <p:strVal val="visible"/>
                                      </p:to>
                                    </p:set>
                                    <p:animEffect transition="in" filter="dissolve">
                                      <p:cBhvr>
                                        <p:cTn id="16" dur="500"/>
                                        <p:tgtEl>
                                          <p:spTgt spid="14344"/>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4345"/>
                                        </p:tgtEl>
                                        <p:attrNameLst>
                                          <p:attrName>style.visibility</p:attrName>
                                        </p:attrNameLst>
                                      </p:cBhvr>
                                      <p:to>
                                        <p:strVal val="visible"/>
                                      </p:to>
                                    </p:set>
                                    <p:animEffect transition="in" filter="dissolve">
                                      <p:cBhvr>
                                        <p:cTn id="19" dur="500"/>
                                        <p:tgtEl>
                                          <p:spTgt spid="14345"/>
                                        </p:tgtEl>
                                      </p:cBhvr>
                                    </p:animEffect>
                                  </p:childTnLst>
                                </p:cTn>
                              </p:par>
                              <p:par>
                                <p:cTn id="20" presetID="9"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dissolve">
                                      <p:cBhvr>
                                        <p:cTn id="22" dur="500"/>
                                        <p:tgtEl>
                                          <p:spTgt spid="3"/>
                                        </p:tgtEl>
                                      </p:cBhvr>
                                    </p:animEffect>
                                  </p:childTnLst>
                                </p:cTn>
                              </p:par>
                              <p:par>
                                <p:cTn id="23" presetID="9"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4348"/>
                                        </p:tgtEl>
                                        <p:attrNameLst>
                                          <p:attrName>style.visibility</p:attrName>
                                        </p:attrNameLst>
                                      </p:cBhvr>
                                      <p:to>
                                        <p:strVal val="visible"/>
                                      </p:to>
                                    </p:set>
                                    <p:animEffect transition="in" filter="dissolve">
                                      <p:cBhvr>
                                        <p:cTn id="28" dur="500"/>
                                        <p:tgtEl>
                                          <p:spTgt spid="14348"/>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4349"/>
                                        </p:tgtEl>
                                        <p:attrNameLst>
                                          <p:attrName>style.visibility</p:attrName>
                                        </p:attrNameLst>
                                      </p:cBhvr>
                                      <p:to>
                                        <p:strVal val="visible"/>
                                      </p:to>
                                    </p:set>
                                    <p:animEffect transition="in" filter="dissolve">
                                      <p:cBhvr>
                                        <p:cTn id="31" dur="500"/>
                                        <p:tgtEl>
                                          <p:spTgt spid="14349"/>
                                        </p:tgtEl>
                                      </p:cBhvr>
                                    </p:animEffect>
                                  </p:childTnLst>
                                </p:cTn>
                              </p:par>
                              <p:par>
                                <p:cTn id="32" presetID="9" presetClass="entr" presetSubtype="0"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dissolve">
                                      <p:cBhvr>
                                        <p:cTn id="34" dur="500"/>
                                        <p:tgtEl>
                                          <p:spTgt spid="5"/>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4351"/>
                                        </p:tgtEl>
                                        <p:attrNameLst>
                                          <p:attrName>style.visibility</p:attrName>
                                        </p:attrNameLst>
                                      </p:cBhvr>
                                      <p:to>
                                        <p:strVal val="visible"/>
                                      </p:to>
                                    </p:set>
                                    <p:animEffect transition="in" filter="dissolve">
                                      <p:cBhvr>
                                        <p:cTn id="37" dur="500"/>
                                        <p:tgtEl>
                                          <p:spTgt spid="14351"/>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4352"/>
                                        </p:tgtEl>
                                        <p:attrNameLst>
                                          <p:attrName>style.visibility</p:attrName>
                                        </p:attrNameLst>
                                      </p:cBhvr>
                                      <p:to>
                                        <p:strVal val="visible"/>
                                      </p:to>
                                    </p:set>
                                    <p:animEffect transition="in" filter="dissolve">
                                      <p:cBhvr>
                                        <p:cTn id="40" dur="500"/>
                                        <p:tgtEl>
                                          <p:spTgt spid="14352"/>
                                        </p:tgtEl>
                                      </p:cBhvr>
                                    </p:animEffect>
                                  </p:childTnLst>
                                </p:cTn>
                              </p:par>
                              <p:par>
                                <p:cTn id="41" presetID="9" presetClass="entr" presetSubtype="0" fill="hold" nodeType="withEffect">
                                  <p:stCondLst>
                                    <p:cond delay="0"/>
                                  </p:stCondLst>
                                  <p:childTnLst>
                                    <p:set>
                                      <p:cBhvr>
                                        <p:cTn id="42" dur="1" fill="hold">
                                          <p:stCondLst>
                                            <p:cond delay="0"/>
                                          </p:stCondLst>
                                        </p:cTn>
                                        <p:tgtEl>
                                          <p:spTgt spid="14353"/>
                                        </p:tgtEl>
                                        <p:attrNameLst>
                                          <p:attrName>style.visibility</p:attrName>
                                        </p:attrNameLst>
                                      </p:cBhvr>
                                      <p:to>
                                        <p:strVal val="visible"/>
                                      </p:to>
                                    </p:set>
                                    <p:animEffect transition="in" filter="dissolve">
                                      <p:cBhvr>
                                        <p:cTn id="43" dur="500"/>
                                        <p:tgtEl>
                                          <p:spTgt spid="14353"/>
                                        </p:tgtEl>
                                      </p:cBhvr>
                                    </p:animEffect>
                                  </p:childTnLst>
                                </p:cTn>
                              </p:par>
                              <p:par>
                                <p:cTn id="44" presetID="9" presetClass="entr" presetSubtype="0" fill="hold" grpId="0" nodeType="withEffect" nodePh="1">
                                  <p:stCondLst>
                                    <p:cond delay="0"/>
                                  </p:stCondLst>
                                  <p:endCondLst>
                                    <p:cond evt="begin" delay="0">
                                      <p:tn val="44"/>
                                    </p:cond>
                                  </p:endCondLst>
                                  <p:childTnLst>
                                    <p:set>
                                      <p:cBhvr>
                                        <p:cTn id="45" dur="1" fill="hold">
                                          <p:stCondLst>
                                            <p:cond delay="0"/>
                                          </p:stCondLst>
                                        </p:cTn>
                                        <p:tgtEl>
                                          <p:spTgt spid="46"/>
                                        </p:tgtEl>
                                        <p:attrNameLst>
                                          <p:attrName>style.visibility</p:attrName>
                                        </p:attrNameLst>
                                      </p:cBhvr>
                                      <p:to>
                                        <p:strVal val="visible"/>
                                      </p:to>
                                    </p:set>
                                    <p:animEffect transition="in" filter="dissolve">
                                      <p:cBhvr>
                                        <p:cTn id="46" dur="500"/>
                                        <p:tgtEl>
                                          <p:spTgt spid="46"/>
                                        </p:tgtEl>
                                      </p:cBhvr>
                                    </p:animEffect>
                                  </p:childTnLst>
                                </p:cTn>
                              </p:par>
                              <p:par>
                                <p:cTn id="47" presetID="9" presetClass="entr" presetSubtype="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dissolve">
                                      <p:cBhvr>
                                        <p:cTn id="49" dur="500"/>
                                        <p:tgtEl>
                                          <p:spTgt spid="6"/>
                                        </p:tgtEl>
                                      </p:cBhvr>
                                    </p:animEffect>
                                  </p:childTnLst>
                                </p:cTn>
                              </p:par>
                              <p:par>
                                <p:cTn id="50" presetID="9" presetClass="entr" presetSubtype="0" fill="hold" nodeType="withEffect">
                                  <p:stCondLst>
                                    <p:cond delay="0"/>
                                  </p:stCondLst>
                                  <p:childTnLst>
                                    <p:set>
                                      <p:cBhvr>
                                        <p:cTn id="51" dur="1" fill="hold">
                                          <p:stCondLst>
                                            <p:cond delay="0"/>
                                          </p:stCondLst>
                                        </p:cTn>
                                        <p:tgtEl>
                                          <p:spTgt spid="14357"/>
                                        </p:tgtEl>
                                        <p:attrNameLst>
                                          <p:attrName>style.visibility</p:attrName>
                                        </p:attrNameLst>
                                      </p:cBhvr>
                                      <p:to>
                                        <p:strVal val="visible"/>
                                      </p:to>
                                    </p:set>
                                    <p:animEffect transition="in" filter="dissolve">
                                      <p:cBhvr>
                                        <p:cTn id="52" dur="500"/>
                                        <p:tgtEl>
                                          <p:spTgt spid="14357"/>
                                        </p:tgtEl>
                                      </p:cBhvr>
                                    </p:animEffect>
                                  </p:childTnLst>
                                </p:cTn>
                              </p:par>
                              <p:par>
                                <p:cTn id="53" presetID="9" presetClass="entr" presetSubtype="0" fill="hold" nodeType="withEffect">
                                  <p:stCondLst>
                                    <p:cond delay="0"/>
                                  </p:stCondLst>
                                  <p:childTnLst>
                                    <p:set>
                                      <p:cBhvr>
                                        <p:cTn id="54" dur="1" fill="hold">
                                          <p:stCondLst>
                                            <p:cond delay="0"/>
                                          </p:stCondLst>
                                        </p:cTn>
                                        <p:tgtEl>
                                          <p:spTgt spid="14358"/>
                                        </p:tgtEl>
                                        <p:attrNameLst>
                                          <p:attrName>style.visibility</p:attrName>
                                        </p:attrNameLst>
                                      </p:cBhvr>
                                      <p:to>
                                        <p:strVal val="visible"/>
                                      </p:to>
                                    </p:set>
                                    <p:animEffect transition="in" filter="dissolve">
                                      <p:cBhvr>
                                        <p:cTn id="55" dur="500"/>
                                        <p:tgtEl>
                                          <p:spTgt spid="14358"/>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14359"/>
                                        </p:tgtEl>
                                        <p:attrNameLst>
                                          <p:attrName>style.visibility</p:attrName>
                                        </p:attrNameLst>
                                      </p:cBhvr>
                                      <p:to>
                                        <p:strVal val="visible"/>
                                      </p:to>
                                    </p:set>
                                    <p:animEffect transition="in" filter="dissolve">
                                      <p:cBhvr>
                                        <p:cTn id="58" dur="500"/>
                                        <p:tgtEl>
                                          <p:spTgt spid="14359"/>
                                        </p:tgtEl>
                                      </p:cBhvr>
                                    </p:animEffect>
                                  </p:childTnLst>
                                </p:cTn>
                              </p:par>
                              <p:par>
                                <p:cTn id="59" presetID="9" presetClass="entr" presetSubtype="0" fill="hold" nodeType="withEffect">
                                  <p:stCondLst>
                                    <p:cond delay="0"/>
                                  </p:stCondLst>
                                  <p:childTnLst>
                                    <p:set>
                                      <p:cBhvr>
                                        <p:cTn id="60" dur="1" fill="hold">
                                          <p:stCondLst>
                                            <p:cond delay="0"/>
                                          </p:stCondLst>
                                        </p:cTn>
                                        <p:tgtEl>
                                          <p:spTgt spid="14360"/>
                                        </p:tgtEl>
                                        <p:attrNameLst>
                                          <p:attrName>style.visibility</p:attrName>
                                        </p:attrNameLst>
                                      </p:cBhvr>
                                      <p:to>
                                        <p:strVal val="visible"/>
                                      </p:to>
                                    </p:set>
                                    <p:animEffect transition="in" filter="dissolve">
                                      <p:cBhvr>
                                        <p:cTn id="61" dur="500"/>
                                        <p:tgtEl>
                                          <p:spTgt spid="14360"/>
                                        </p:tgtEl>
                                      </p:cBhvr>
                                    </p:animEffect>
                                  </p:childTnLst>
                                </p:cTn>
                              </p:par>
                              <p:par>
                                <p:cTn id="62" presetID="9" presetClass="entr" presetSubtype="0" fill="hold" nodeType="with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dissolve">
                                      <p:cBhvr>
                                        <p:cTn id="64" dur="500"/>
                                        <p:tgtEl>
                                          <p:spTgt spid="7"/>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dissolve">
                                      <p:cBhvr>
                                        <p:cTn id="67" dur="500"/>
                                        <p:tgtEl>
                                          <p:spTgt spid="48"/>
                                        </p:tgtEl>
                                      </p:cBhvr>
                                    </p:animEffect>
                                  </p:childTnLst>
                                </p:cTn>
                              </p:par>
                              <p:par>
                                <p:cTn id="68" presetID="9" presetClass="entr" presetSubtype="0" fill="hold" nodeType="withEffect">
                                  <p:stCondLst>
                                    <p:cond delay="0"/>
                                  </p:stCondLst>
                                  <p:childTnLst>
                                    <p:set>
                                      <p:cBhvr>
                                        <p:cTn id="69" dur="1" fill="hold">
                                          <p:stCondLst>
                                            <p:cond delay="0"/>
                                          </p:stCondLst>
                                        </p:cTn>
                                        <p:tgtEl>
                                          <p:spTgt spid="14363"/>
                                        </p:tgtEl>
                                        <p:attrNameLst>
                                          <p:attrName>style.visibility</p:attrName>
                                        </p:attrNameLst>
                                      </p:cBhvr>
                                      <p:to>
                                        <p:strVal val="visible"/>
                                      </p:to>
                                    </p:set>
                                    <p:animEffect transition="in" filter="dissolve">
                                      <p:cBhvr>
                                        <p:cTn id="70" dur="500"/>
                                        <p:tgtEl>
                                          <p:spTgt spid="14363"/>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dissolve">
                                      <p:cBhvr>
                                        <p:cTn id="73" dur="500"/>
                                        <p:tgtEl>
                                          <p:spTgt spid="51"/>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dissolve">
                                      <p:cBhvr>
                                        <p:cTn id="76" dur="500"/>
                                        <p:tgtEl>
                                          <p:spTgt spid="52"/>
                                        </p:tgtEl>
                                      </p:cBhvr>
                                    </p:animEffect>
                                  </p:childTnLst>
                                </p:cTn>
                              </p:par>
                              <p:par>
                                <p:cTn id="77" presetID="9" presetClass="entr" presetSubtype="0" fill="hold" nodeType="with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dissolve">
                                      <p:cBhvr>
                                        <p:cTn id="79" dur="500"/>
                                        <p:tgtEl>
                                          <p:spTgt spid="54"/>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dissolve">
                                      <p:cBhvr>
                                        <p:cTn id="82" dur="500"/>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nodeType="click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dissolve">
                                      <p:cBhvr>
                                        <p:cTn id="87" dur="500"/>
                                        <p:tgtEl>
                                          <p:spTgt spid="73"/>
                                        </p:tgtEl>
                                      </p:cBhvr>
                                    </p:animEffect>
                                  </p:childTnLst>
                                </p:cTn>
                              </p:par>
                              <p:par>
                                <p:cTn id="88" presetID="9" presetClass="entr" presetSubtype="0" fill="hold" nodeType="withEffect">
                                  <p:stCondLst>
                                    <p:cond delay="0"/>
                                  </p:stCondLst>
                                  <p:childTnLst>
                                    <p:set>
                                      <p:cBhvr>
                                        <p:cTn id="89" dur="1" fill="hold">
                                          <p:stCondLst>
                                            <p:cond delay="0"/>
                                          </p:stCondLst>
                                        </p:cTn>
                                        <p:tgtEl>
                                          <p:spTgt spid="74"/>
                                        </p:tgtEl>
                                        <p:attrNameLst>
                                          <p:attrName>style.visibility</p:attrName>
                                        </p:attrNameLst>
                                      </p:cBhvr>
                                      <p:to>
                                        <p:strVal val="visible"/>
                                      </p:to>
                                    </p:set>
                                    <p:animEffect transition="in" filter="dissolve">
                                      <p:cBhvr>
                                        <p:cTn id="90" dur="500"/>
                                        <p:tgtEl>
                                          <p:spTgt spid="74"/>
                                        </p:tgtEl>
                                      </p:cBhvr>
                                    </p:animEffect>
                                  </p:childTnLst>
                                </p:cTn>
                              </p:par>
                              <p:par>
                                <p:cTn id="91" presetID="9" presetClass="entr" presetSubtype="0" fill="hold" grpId="0" nodeType="with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dissolve">
                                      <p:cBhvr>
                                        <p:cTn id="93" dur="500"/>
                                        <p:tgtEl>
                                          <p:spTgt spid="53"/>
                                        </p:tgtEl>
                                      </p:cBhvr>
                                    </p:animEffect>
                                  </p:childTnLst>
                                </p:cTn>
                              </p:par>
                              <p:par>
                                <p:cTn id="94" presetID="9" presetClass="entr" presetSubtype="0" fill="hold" nodeType="withEffect">
                                  <p:stCondLst>
                                    <p:cond delay="0"/>
                                  </p:stCondLst>
                                  <p:childTnLst>
                                    <p:set>
                                      <p:cBhvr>
                                        <p:cTn id="95" dur="1" fill="hold">
                                          <p:stCondLst>
                                            <p:cond delay="0"/>
                                          </p:stCondLst>
                                        </p:cTn>
                                        <p:tgtEl>
                                          <p:spTgt spid="76"/>
                                        </p:tgtEl>
                                        <p:attrNameLst>
                                          <p:attrName>style.visibility</p:attrName>
                                        </p:attrNameLst>
                                      </p:cBhvr>
                                      <p:to>
                                        <p:strVal val="visible"/>
                                      </p:to>
                                    </p:set>
                                    <p:animEffect transition="in" filter="dissolve">
                                      <p:cBhvr>
                                        <p:cTn id="96" dur="500"/>
                                        <p:tgtEl>
                                          <p:spTgt spid="76"/>
                                        </p:tgtEl>
                                      </p:cBhvr>
                                    </p:animEffect>
                                  </p:childTnLst>
                                </p:cTn>
                              </p:par>
                              <p:par>
                                <p:cTn id="97" presetID="9" presetClass="entr" presetSubtype="0" fill="hold" nodeType="withEffect">
                                  <p:stCondLst>
                                    <p:cond delay="0"/>
                                  </p:stCondLst>
                                  <p:childTnLst>
                                    <p:set>
                                      <p:cBhvr>
                                        <p:cTn id="98" dur="1" fill="hold">
                                          <p:stCondLst>
                                            <p:cond delay="0"/>
                                          </p:stCondLst>
                                        </p:cTn>
                                        <p:tgtEl>
                                          <p:spTgt spid="75"/>
                                        </p:tgtEl>
                                        <p:attrNameLst>
                                          <p:attrName>style.visibility</p:attrName>
                                        </p:attrNameLst>
                                      </p:cBhvr>
                                      <p:to>
                                        <p:strVal val="visible"/>
                                      </p:to>
                                    </p:set>
                                    <p:animEffect transition="in" filter="dissolve">
                                      <p:cBhvr>
                                        <p:cTn id="99" dur="500"/>
                                        <p:tgtEl>
                                          <p:spTgt spid="75"/>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wipe(left)">
                                      <p:cBhvr>
                                        <p:cTn id="102" dur="500"/>
                                        <p:tgtEl>
                                          <p:spTgt spid="56"/>
                                        </p:tgtEl>
                                      </p:cBhvr>
                                    </p:animEffect>
                                  </p:childTnLst>
                                </p:cTn>
                              </p:par>
                              <p:par>
                                <p:cTn id="103" presetID="9" presetClass="entr" presetSubtype="0" fill="hold" nodeType="withEffect">
                                  <p:stCondLst>
                                    <p:cond delay="0"/>
                                  </p:stCondLst>
                                  <p:childTnLst>
                                    <p:set>
                                      <p:cBhvr>
                                        <p:cTn id="104" dur="1" fill="hold">
                                          <p:stCondLst>
                                            <p:cond delay="0"/>
                                          </p:stCondLst>
                                        </p:cTn>
                                        <p:tgtEl>
                                          <p:spTgt spid="57"/>
                                        </p:tgtEl>
                                        <p:attrNameLst>
                                          <p:attrName>style.visibility</p:attrName>
                                        </p:attrNameLst>
                                      </p:cBhvr>
                                      <p:to>
                                        <p:strVal val="visible"/>
                                      </p:to>
                                    </p:set>
                                    <p:animEffect transition="in" filter="dissolve">
                                      <p:cBhvr>
                                        <p:cTn id="10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2" grpId="0" animBg="1"/>
      <p:bldP spid="14343" grpId="0" animBg="1"/>
      <p:bldP spid="14345" grpId="0"/>
      <p:bldP spid="14348" grpId="0" animBg="1"/>
      <p:bldP spid="14349" grpId="0"/>
      <p:bldP spid="14351" grpId="0" animBg="1"/>
      <p:bldP spid="14352" grpId="0"/>
      <p:bldP spid="46" grpId="0"/>
      <p:bldP spid="14359" grpId="0" animBg="1"/>
      <p:bldP spid="48" grpId="0" animBg="1"/>
      <p:bldP spid="51" grpId="0" animBg="1"/>
      <p:bldP spid="52" grpId="0" animBg="1"/>
      <p:bldP spid="55" grpId="0"/>
      <p:bldP spid="53" grpId="0" animBg="1"/>
      <p:bldP spid="5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rapezoid 8"/>
          <p:cNvSpPr/>
          <p:nvPr/>
        </p:nvSpPr>
        <p:spPr bwMode="auto">
          <a:xfrm rot="5400000">
            <a:off x="926773" y="678189"/>
            <a:ext cx="5542616" cy="6472237"/>
          </a:xfrm>
          <a:prstGeom prst="trapezoid">
            <a:avLst>
              <a:gd name="adj" fmla="val 19370"/>
            </a:avLst>
          </a:prstGeom>
          <a:solidFill>
            <a:schemeClr val="accent5">
              <a:lumMod val="20000"/>
              <a:lumOff val="80000"/>
            </a:schemeClr>
          </a:solidFill>
          <a:ln w="9525" cap="flat" cmpd="sng" algn="ctr">
            <a:noFill/>
            <a:prstDash val="solid"/>
            <a:round/>
            <a:headEnd type="none" w="med" len="med"/>
            <a:tailEnd type="none" w="med" len="med"/>
          </a:ln>
          <a:effectLst/>
        </p:spPr>
        <p:txBody>
          <a:bodyPr wrap="none" anchor="ctr"/>
          <a:lstStyle/>
          <a:p>
            <a:pPr algn="ctr">
              <a:defRPr/>
            </a:pPr>
            <a:endParaRPr lang="en-US"/>
          </a:p>
        </p:txBody>
      </p:sp>
      <p:sp>
        <p:nvSpPr>
          <p:cNvPr id="10" name="TextBox 9"/>
          <p:cNvSpPr txBox="1">
            <a:spLocks noChangeArrowheads="1"/>
          </p:cNvSpPr>
          <p:nvPr/>
        </p:nvSpPr>
        <p:spPr bwMode="auto">
          <a:xfrm>
            <a:off x="572120" y="1600200"/>
            <a:ext cx="1447800" cy="6858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nchor="ctr"/>
          <a:lstStyle/>
          <a:p>
            <a:pPr algn="ctr">
              <a:defRPr/>
            </a:pPr>
            <a:r>
              <a:rPr lang="en-US" sz="1400" dirty="0"/>
              <a:t>O&amp;M 1.0</a:t>
            </a:r>
          </a:p>
        </p:txBody>
      </p:sp>
      <p:sp>
        <p:nvSpPr>
          <p:cNvPr id="11" name="Isosceles Triangle 10"/>
          <p:cNvSpPr/>
          <p:nvPr/>
        </p:nvSpPr>
        <p:spPr bwMode="auto">
          <a:xfrm rot="5400000">
            <a:off x="5791200" y="2971800"/>
            <a:ext cx="4114800" cy="1981200"/>
          </a:xfrm>
          <a:prstGeom prst="triangle">
            <a:avLst>
              <a:gd name="adj" fmla="val 50616"/>
            </a:avLst>
          </a:prstGeom>
          <a:solidFill>
            <a:schemeClr val="accent5">
              <a:lumMod val="20000"/>
              <a:lumOff val="80000"/>
            </a:schemeClr>
          </a:solidFill>
          <a:ln w="9525" cap="flat" cmpd="sng" algn="ctr">
            <a:noFill/>
            <a:prstDash val="solid"/>
            <a:round/>
            <a:headEnd type="none" w="med" len="med"/>
            <a:tailEnd type="none" w="med" len="med"/>
          </a:ln>
          <a:effectLst/>
        </p:spPr>
        <p:txBody>
          <a:bodyPr wrap="none" anchor="ctr"/>
          <a:lstStyle/>
          <a:p>
            <a:pPr algn="ctr">
              <a:defRPr/>
            </a:pPr>
            <a:endParaRPr lang="en-US"/>
          </a:p>
        </p:txBody>
      </p:sp>
      <p:sp>
        <p:nvSpPr>
          <p:cNvPr id="12" name="TextBox 11"/>
          <p:cNvSpPr txBox="1">
            <a:spLocks noChangeArrowheads="1"/>
          </p:cNvSpPr>
          <p:nvPr/>
        </p:nvSpPr>
        <p:spPr bwMode="auto">
          <a:xfrm>
            <a:off x="876920" y="2057400"/>
            <a:ext cx="1447800" cy="685800"/>
          </a:xfrm>
          <a:prstGeom prst="rect">
            <a:avLst/>
          </a:prstGeom>
          <a:solidFill>
            <a:srgbClr val="9ED3D7"/>
          </a:solidFill>
          <a:ln w="9525">
            <a:solidFill>
              <a:schemeClr val="tx1"/>
            </a:solidFill>
            <a:miter lim="800000"/>
            <a:headEnd/>
            <a:tailEnd/>
          </a:ln>
          <a:effectLst>
            <a:outerShdw dist="38100" dir="2700000" rotWithShape="0">
              <a:srgbClr val="808080">
                <a:alpha val="42999"/>
              </a:srgbClr>
            </a:outerShdw>
          </a:effectLst>
        </p:spPr>
        <p:txBody>
          <a:bodyPr anchor="ctr"/>
          <a:lstStyle/>
          <a:p>
            <a:pPr algn="ctr">
              <a:defRPr/>
            </a:pPr>
            <a:r>
              <a:rPr lang="en-US" sz="1400"/>
              <a:t>WXXM 1.0</a:t>
            </a:r>
          </a:p>
        </p:txBody>
      </p:sp>
      <p:sp>
        <p:nvSpPr>
          <p:cNvPr id="13" name="TextBox 12"/>
          <p:cNvSpPr txBox="1">
            <a:spLocks noChangeArrowheads="1"/>
          </p:cNvSpPr>
          <p:nvPr/>
        </p:nvSpPr>
        <p:spPr bwMode="auto">
          <a:xfrm>
            <a:off x="876920" y="3505200"/>
            <a:ext cx="1447800" cy="685800"/>
          </a:xfrm>
          <a:prstGeom prst="rect">
            <a:avLst/>
          </a:prstGeom>
          <a:solidFill>
            <a:srgbClr val="9ED3D7"/>
          </a:solidFill>
          <a:ln w="9525">
            <a:solidFill>
              <a:schemeClr val="tx1"/>
            </a:solidFill>
            <a:miter lim="800000"/>
            <a:headEnd/>
            <a:tailEnd/>
          </a:ln>
          <a:effectLst>
            <a:outerShdw dist="38100" dir="2700000" rotWithShape="0">
              <a:srgbClr val="808080">
                <a:alpha val="42999"/>
              </a:srgbClr>
            </a:outerShdw>
          </a:effectLst>
        </p:spPr>
        <p:txBody>
          <a:bodyPr anchor="ctr"/>
          <a:lstStyle/>
          <a:p>
            <a:pPr algn="ctr">
              <a:defRPr/>
            </a:pPr>
            <a:r>
              <a:rPr lang="en-US" sz="1400"/>
              <a:t>CSML 1.0</a:t>
            </a:r>
          </a:p>
        </p:txBody>
      </p:sp>
      <p:sp>
        <p:nvSpPr>
          <p:cNvPr id="14" name="TextBox 13"/>
          <p:cNvSpPr txBox="1">
            <a:spLocks noChangeArrowheads="1"/>
          </p:cNvSpPr>
          <p:nvPr/>
        </p:nvSpPr>
        <p:spPr bwMode="auto">
          <a:xfrm>
            <a:off x="876920" y="4959870"/>
            <a:ext cx="1447800" cy="685800"/>
          </a:xfrm>
          <a:prstGeom prst="rect">
            <a:avLst/>
          </a:prstGeom>
          <a:solidFill>
            <a:srgbClr val="9ED3D7"/>
          </a:solidFill>
          <a:ln w="9525">
            <a:solidFill>
              <a:schemeClr val="tx1"/>
            </a:solidFill>
            <a:miter lim="800000"/>
            <a:headEnd/>
            <a:tailEnd/>
          </a:ln>
          <a:effectLst>
            <a:outerShdw dist="38100" dir="2700000" rotWithShape="0">
              <a:srgbClr val="808080">
                <a:alpha val="42999"/>
              </a:srgbClr>
            </a:outerShdw>
          </a:effectLst>
        </p:spPr>
        <p:txBody>
          <a:bodyPr anchor="ctr"/>
          <a:lstStyle/>
          <a:p>
            <a:pPr algn="ctr">
              <a:defRPr/>
            </a:pPr>
            <a:r>
              <a:rPr lang="en-US" sz="1400"/>
              <a:t>Unidata CDM </a:t>
            </a:r>
          </a:p>
        </p:txBody>
      </p:sp>
      <p:sp>
        <p:nvSpPr>
          <p:cNvPr id="15" name="TextBox 14"/>
          <p:cNvSpPr txBox="1">
            <a:spLocks noChangeArrowheads="1"/>
          </p:cNvSpPr>
          <p:nvPr/>
        </p:nvSpPr>
        <p:spPr bwMode="auto">
          <a:xfrm>
            <a:off x="2990535" y="3505200"/>
            <a:ext cx="1447800" cy="685800"/>
          </a:xfrm>
          <a:prstGeom prst="rect">
            <a:avLst/>
          </a:prstGeom>
          <a:solidFill>
            <a:srgbClr val="9ED3D7"/>
          </a:solidFill>
          <a:ln w="9525">
            <a:solidFill>
              <a:schemeClr val="tx1"/>
            </a:solidFill>
            <a:miter lim="800000"/>
            <a:headEnd/>
            <a:tailEnd/>
          </a:ln>
          <a:effectLst>
            <a:outerShdw dist="38100" dir="2700000" rotWithShape="0">
              <a:srgbClr val="808080">
                <a:alpha val="42999"/>
              </a:srgbClr>
            </a:outerShdw>
          </a:effectLst>
        </p:spPr>
        <p:txBody>
          <a:bodyPr anchor="ctr"/>
          <a:lstStyle/>
          <a:p>
            <a:pPr algn="ctr">
              <a:defRPr/>
            </a:pPr>
            <a:r>
              <a:rPr lang="en-US" sz="1400"/>
              <a:t>CSML 2.X</a:t>
            </a:r>
          </a:p>
        </p:txBody>
      </p:sp>
      <p:sp>
        <p:nvSpPr>
          <p:cNvPr id="16" name="TextBox 15"/>
          <p:cNvSpPr txBox="1">
            <a:spLocks noChangeArrowheads="1"/>
          </p:cNvSpPr>
          <p:nvPr/>
        </p:nvSpPr>
        <p:spPr bwMode="auto">
          <a:xfrm>
            <a:off x="2990535" y="4959870"/>
            <a:ext cx="1447800" cy="685800"/>
          </a:xfrm>
          <a:prstGeom prst="rect">
            <a:avLst/>
          </a:prstGeom>
          <a:solidFill>
            <a:srgbClr val="9ED3D7"/>
          </a:solidFill>
          <a:ln w="9525">
            <a:solidFill>
              <a:schemeClr val="tx1"/>
            </a:solidFill>
            <a:miter lim="800000"/>
            <a:headEnd/>
            <a:tailEnd/>
          </a:ln>
          <a:effectLst>
            <a:outerShdw dist="38100" dir="2700000" rotWithShape="0">
              <a:srgbClr val="808080">
                <a:alpha val="42999"/>
              </a:srgbClr>
            </a:outerShdw>
          </a:effectLst>
        </p:spPr>
        <p:txBody>
          <a:bodyPr anchor="ctr"/>
          <a:lstStyle/>
          <a:p>
            <a:pPr algn="ctr">
              <a:defRPr/>
            </a:pPr>
            <a:r>
              <a:rPr lang="en-US" sz="1400" dirty="0" err="1"/>
              <a:t>Unidata</a:t>
            </a:r>
            <a:r>
              <a:rPr lang="en-US" sz="1400" dirty="0"/>
              <a:t> CDM </a:t>
            </a:r>
          </a:p>
        </p:txBody>
      </p:sp>
      <p:sp>
        <p:nvSpPr>
          <p:cNvPr id="17" name="Up-Down Arrow 9"/>
          <p:cNvSpPr>
            <a:spLocks noChangeArrowheads="1"/>
          </p:cNvSpPr>
          <p:nvPr/>
        </p:nvSpPr>
        <p:spPr bwMode="auto">
          <a:xfrm>
            <a:off x="3523935" y="2819400"/>
            <a:ext cx="304800" cy="533400"/>
          </a:xfrm>
          <a:prstGeom prst="upDownArrow">
            <a:avLst>
              <a:gd name="adj1" fmla="val 50000"/>
              <a:gd name="adj2" fmla="val 49997"/>
            </a:avLst>
          </a:prstGeom>
          <a:solidFill>
            <a:srgbClr val="0070C0"/>
          </a:solidFill>
          <a:ln w="9525">
            <a:solidFill>
              <a:schemeClr val="tx1"/>
            </a:solidFill>
            <a:round/>
            <a:headEnd/>
            <a:tailEnd/>
          </a:ln>
        </p:spPr>
        <p:txBody>
          <a:bodyPr wrap="none" anchor="ctr"/>
          <a:lstStyle/>
          <a:p>
            <a:pPr algn="ctr"/>
            <a:endParaRPr lang="en-US"/>
          </a:p>
        </p:txBody>
      </p:sp>
      <p:sp>
        <p:nvSpPr>
          <p:cNvPr id="18" name="Up-Down Arrow 11"/>
          <p:cNvSpPr>
            <a:spLocks noChangeArrowheads="1"/>
          </p:cNvSpPr>
          <p:nvPr/>
        </p:nvSpPr>
        <p:spPr bwMode="auto">
          <a:xfrm>
            <a:off x="3583895" y="4380250"/>
            <a:ext cx="304800" cy="533400"/>
          </a:xfrm>
          <a:prstGeom prst="upDownArrow">
            <a:avLst>
              <a:gd name="adj1" fmla="val 50000"/>
              <a:gd name="adj2" fmla="val 49997"/>
            </a:avLst>
          </a:prstGeom>
          <a:solidFill>
            <a:srgbClr val="0070C0"/>
          </a:solidFill>
          <a:ln w="9525">
            <a:solidFill>
              <a:schemeClr val="tx1"/>
            </a:solidFill>
            <a:round/>
            <a:headEnd/>
            <a:tailEnd/>
          </a:ln>
        </p:spPr>
        <p:txBody>
          <a:bodyPr wrap="none" anchor="ctr"/>
          <a:lstStyle/>
          <a:p>
            <a:pPr algn="ctr"/>
            <a:endParaRPr lang="en-US"/>
          </a:p>
        </p:txBody>
      </p:sp>
      <p:sp>
        <p:nvSpPr>
          <p:cNvPr id="19" name="TextBox 12"/>
          <p:cNvSpPr txBox="1">
            <a:spLocks noChangeArrowheads="1"/>
          </p:cNvSpPr>
          <p:nvPr/>
        </p:nvSpPr>
        <p:spPr bwMode="auto">
          <a:xfrm>
            <a:off x="3773148" y="4508838"/>
            <a:ext cx="1027113" cy="276225"/>
          </a:xfrm>
          <a:prstGeom prst="rect">
            <a:avLst/>
          </a:prstGeom>
          <a:noFill/>
          <a:ln w="9525">
            <a:noFill/>
            <a:miter lim="800000"/>
            <a:headEnd/>
            <a:tailEnd/>
          </a:ln>
        </p:spPr>
        <p:txBody>
          <a:bodyPr wrap="none">
            <a:spAutoFit/>
          </a:bodyPr>
          <a:lstStyle/>
          <a:p>
            <a:r>
              <a:rPr lang="en-US" sz="1200"/>
              <a:t>Aligned with</a:t>
            </a:r>
          </a:p>
        </p:txBody>
      </p:sp>
      <p:sp>
        <p:nvSpPr>
          <p:cNvPr id="20" name="TextBox 14"/>
          <p:cNvSpPr txBox="1">
            <a:spLocks noChangeArrowheads="1"/>
          </p:cNvSpPr>
          <p:nvPr/>
        </p:nvSpPr>
        <p:spPr bwMode="auto">
          <a:xfrm>
            <a:off x="3773148" y="2924175"/>
            <a:ext cx="1027113" cy="276225"/>
          </a:xfrm>
          <a:prstGeom prst="rect">
            <a:avLst/>
          </a:prstGeom>
          <a:noFill/>
          <a:ln w="9525">
            <a:noFill/>
            <a:miter lim="800000"/>
            <a:headEnd/>
            <a:tailEnd/>
          </a:ln>
        </p:spPr>
        <p:txBody>
          <a:bodyPr wrap="none">
            <a:spAutoFit/>
          </a:bodyPr>
          <a:lstStyle/>
          <a:p>
            <a:r>
              <a:rPr lang="en-US" sz="1200" dirty="0"/>
              <a:t>Aligned with</a:t>
            </a:r>
          </a:p>
        </p:txBody>
      </p:sp>
      <p:sp>
        <p:nvSpPr>
          <p:cNvPr id="21" name="TextBox 20"/>
          <p:cNvSpPr txBox="1">
            <a:spLocks noChangeArrowheads="1"/>
          </p:cNvSpPr>
          <p:nvPr/>
        </p:nvSpPr>
        <p:spPr bwMode="auto">
          <a:xfrm>
            <a:off x="5187950" y="4959870"/>
            <a:ext cx="1447800" cy="685800"/>
          </a:xfrm>
          <a:prstGeom prst="rect">
            <a:avLst/>
          </a:prstGeom>
          <a:solidFill>
            <a:srgbClr val="9ED3D7"/>
          </a:solidFill>
          <a:ln w="9525">
            <a:solidFill>
              <a:schemeClr val="tx1"/>
            </a:solidFill>
            <a:miter lim="800000"/>
            <a:headEnd/>
            <a:tailEnd/>
          </a:ln>
          <a:effectLst>
            <a:outerShdw dist="38100" dir="2700000" rotWithShape="0">
              <a:srgbClr val="808080">
                <a:alpha val="42999"/>
              </a:srgbClr>
            </a:outerShdw>
          </a:effectLst>
        </p:spPr>
        <p:txBody>
          <a:bodyPr anchor="ctr"/>
          <a:lstStyle/>
          <a:p>
            <a:pPr algn="ctr">
              <a:defRPr/>
            </a:pPr>
            <a:r>
              <a:rPr lang="en-US" sz="1400"/>
              <a:t>Unidata CDM </a:t>
            </a:r>
          </a:p>
        </p:txBody>
      </p:sp>
      <p:sp>
        <p:nvSpPr>
          <p:cNvPr id="22" name="Up-Down Arrow 19"/>
          <p:cNvSpPr>
            <a:spLocks noChangeArrowheads="1"/>
          </p:cNvSpPr>
          <p:nvPr/>
        </p:nvSpPr>
        <p:spPr bwMode="auto">
          <a:xfrm>
            <a:off x="5743835" y="4380250"/>
            <a:ext cx="304800" cy="533400"/>
          </a:xfrm>
          <a:prstGeom prst="upDownArrow">
            <a:avLst>
              <a:gd name="adj1" fmla="val 50000"/>
              <a:gd name="adj2" fmla="val 49997"/>
            </a:avLst>
          </a:prstGeom>
          <a:solidFill>
            <a:srgbClr val="0070C0"/>
          </a:solidFill>
          <a:ln w="9525">
            <a:solidFill>
              <a:schemeClr val="tx1"/>
            </a:solidFill>
            <a:round/>
            <a:headEnd/>
            <a:tailEnd/>
          </a:ln>
        </p:spPr>
        <p:txBody>
          <a:bodyPr wrap="none" anchor="ctr"/>
          <a:lstStyle/>
          <a:p>
            <a:pPr algn="ctr"/>
            <a:endParaRPr lang="en-US"/>
          </a:p>
        </p:txBody>
      </p:sp>
      <p:sp>
        <p:nvSpPr>
          <p:cNvPr id="23" name="TextBox 20"/>
          <p:cNvSpPr txBox="1">
            <a:spLocks noChangeArrowheads="1"/>
          </p:cNvSpPr>
          <p:nvPr/>
        </p:nvSpPr>
        <p:spPr bwMode="auto">
          <a:xfrm>
            <a:off x="6026150" y="4508838"/>
            <a:ext cx="1028700" cy="276225"/>
          </a:xfrm>
          <a:prstGeom prst="rect">
            <a:avLst/>
          </a:prstGeom>
          <a:noFill/>
          <a:ln w="9525">
            <a:noFill/>
            <a:miter lim="800000"/>
            <a:headEnd/>
            <a:tailEnd/>
          </a:ln>
        </p:spPr>
        <p:txBody>
          <a:bodyPr wrap="none">
            <a:spAutoFit/>
          </a:bodyPr>
          <a:lstStyle/>
          <a:p>
            <a:r>
              <a:rPr lang="en-US" sz="1200"/>
              <a:t>Aligned with</a:t>
            </a:r>
          </a:p>
        </p:txBody>
      </p:sp>
      <p:sp>
        <p:nvSpPr>
          <p:cNvPr id="24" name="Right Brace 22"/>
          <p:cNvSpPr>
            <a:spLocks/>
          </p:cNvSpPr>
          <p:nvPr/>
        </p:nvSpPr>
        <p:spPr bwMode="auto">
          <a:xfrm>
            <a:off x="6788150" y="2362200"/>
            <a:ext cx="228600" cy="1981200"/>
          </a:xfrm>
          <a:prstGeom prst="rightBrace">
            <a:avLst>
              <a:gd name="adj1" fmla="val 8346"/>
              <a:gd name="adj2" fmla="val 50000"/>
            </a:avLst>
          </a:prstGeom>
          <a:noFill/>
          <a:ln w="9525">
            <a:solidFill>
              <a:schemeClr val="tx1"/>
            </a:solidFill>
            <a:round/>
            <a:headEnd/>
            <a:tailEnd/>
          </a:ln>
        </p:spPr>
        <p:txBody>
          <a:bodyPr wrap="none" anchor="ctr"/>
          <a:lstStyle/>
          <a:p>
            <a:pPr algn="ctr"/>
            <a:endParaRPr lang="en-US"/>
          </a:p>
        </p:txBody>
      </p:sp>
      <p:sp>
        <p:nvSpPr>
          <p:cNvPr id="25" name="TextBox 24"/>
          <p:cNvSpPr txBox="1">
            <a:spLocks noChangeArrowheads="1"/>
          </p:cNvSpPr>
          <p:nvPr/>
        </p:nvSpPr>
        <p:spPr bwMode="auto">
          <a:xfrm>
            <a:off x="4876800" y="1905000"/>
            <a:ext cx="1447800" cy="6858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nchor="ctr"/>
          <a:lstStyle/>
          <a:p>
            <a:pPr algn="ctr">
              <a:defRPr/>
            </a:pPr>
            <a:r>
              <a:rPr lang="en-US" sz="1400" dirty="0"/>
              <a:t>O&amp;M 2.0</a:t>
            </a:r>
          </a:p>
        </p:txBody>
      </p:sp>
      <p:sp>
        <p:nvSpPr>
          <p:cNvPr id="26" name="TextBox 23"/>
          <p:cNvSpPr txBox="1">
            <a:spLocks noChangeArrowheads="1"/>
          </p:cNvSpPr>
          <p:nvPr/>
        </p:nvSpPr>
        <p:spPr bwMode="auto">
          <a:xfrm>
            <a:off x="7016750" y="2971800"/>
            <a:ext cx="1266825" cy="830263"/>
          </a:xfrm>
          <a:prstGeom prst="rect">
            <a:avLst/>
          </a:prstGeom>
          <a:noFill/>
          <a:ln w="9525">
            <a:noFill/>
            <a:miter lim="800000"/>
            <a:headEnd/>
            <a:tailEnd/>
          </a:ln>
        </p:spPr>
        <p:txBody>
          <a:bodyPr wrap="none">
            <a:spAutoFit/>
          </a:bodyPr>
          <a:lstStyle/>
          <a:p>
            <a:r>
              <a:rPr lang="en-US" sz="1200"/>
              <a:t>WXXM Builds</a:t>
            </a:r>
          </a:p>
          <a:p>
            <a:r>
              <a:rPr lang="en-US" sz="1200"/>
              <a:t>on CSML 3.X</a:t>
            </a:r>
          </a:p>
          <a:p>
            <a:endParaRPr lang="en-US" sz="1200"/>
          </a:p>
          <a:p>
            <a:r>
              <a:rPr lang="en-US" sz="1200"/>
              <a:t>(XML encoding)</a:t>
            </a:r>
          </a:p>
        </p:txBody>
      </p:sp>
      <p:sp>
        <p:nvSpPr>
          <p:cNvPr id="27" name="TextBox 24"/>
          <p:cNvSpPr txBox="1">
            <a:spLocks noChangeArrowheads="1"/>
          </p:cNvSpPr>
          <p:nvPr/>
        </p:nvSpPr>
        <p:spPr bwMode="auto">
          <a:xfrm>
            <a:off x="7016750" y="5133975"/>
            <a:ext cx="1390650" cy="276225"/>
          </a:xfrm>
          <a:prstGeom prst="rect">
            <a:avLst/>
          </a:prstGeom>
          <a:noFill/>
          <a:ln w="9525">
            <a:noFill/>
            <a:miter lim="800000"/>
            <a:headEnd/>
            <a:tailEnd/>
          </a:ln>
        </p:spPr>
        <p:txBody>
          <a:bodyPr wrap="none">
            <a:spAutoFit/>
          </a:bodyPr>
          <a:lstStyle/>
          <a:p>
            <a:r>
              <a:rPr lang="en-US" sz="1200"/>
              <a:t>(Binary encoding)</a:t>
            </a:r>
          </a:p>
        </p:txBody>
      </p:sp>
      <p:sp>
        <p:nvSpPr>
          <p:cNvPr id="28" name="Right Brace 25"/>
          <p:cNvSpPr>
            <a:spLocks/>
          </p:cNvSpPr>
          <p:nvPr/>
        </p:nvSpPr>
        <p:spPr bwMode="auto">
          <a:xfrm>
            <a:off x="6788150" y="4953000"/>
            <a:ext cx="228600" cy="685800"/>
          </a:xfrm>
          <a:prstGeom prst="rightBrace">
            <a:avLst>
              <a:gd name="adj1" fmla="val 8333"/>
              <a:gd name="adj2" fmla="val 50000"/>
            </a:avLst>
          </a:prstGeom>
          <a:noFill/>
          <a:ln w="9525">
            <a:solidFill>
              <a:schemeClr val="tx1"/>
            </a:solidFill>
            <a:round/>
            <a:headEnd/>
            <a:tailEnd/>
          </a:ln>
        </p:spPr>
        <p:txBody>
          <a:bodyPr wrap="none" anchor="ctr"/>
          <a:lstStyle/>
          <a:p>
            <a:pPr algn="ctr"/>
            <a:endParaRPr lang="en-US"/>
          </a:p>
        </p:txBody>
      </p:sp>
      <p:cxnSp>
        <p:nvCxnSpPr>
          <p:cNvPr id="29" name="Straight Connector 32"/>
          <p:cNvCxnSpPr>
            <a:cxnSpLocks noChangeShapeType="1"/>
          </p:cNvCxnSpPr>
          <p:nvPr/>
        </p:nvCxnSpPr>
        <p:spPr bwMode="auto">
          <a:xfrm rot="5400000">
            <a:off x="218149" y="3961606"/>
            <a:ext cx="4572000" cy="1588"/>
          </a:xfrm>
          <a:prstGeom prst="line">
            <a:avLst/>
          </a:prstGeom>
          <a:noFill/>
          <a:ln w="9525">
            <a:solidFill>
              <a:schemeClr val="tx1"/>
            </a:solidFill>
            <a:prstDash val="dash"/>
            <a:round/>
            <a:headEnd/>
            <a:tailEnd/>
          </a:ln>
        </p:spPr>
      </p:cxnSp>
      <p:cxnSp>
        <p:nvCxnSpPr>
          <p:cNvPr id="30" name="Straight Connector 33"/>
          <p:cNvCxnSpPr>
            <a:cxnSpLocks noChangeShapeType="1"/>
          </p:cNvCxnSpPr>
          <p:nvPr/>
        </p:nvCxnSpPr>
        <p:spPr bwMode="auto">
          <a:xfrm rot="5400000">
            <a:off x="2858294" y="3923506"/>
            <a:ext cx="3886200" cy="1588"/>
          </a:xfrm>
          <a:prstGeom prst="line">
            <a:avLst/>
          </a:prstGeom>
          <a:noFill/>
          <a:ln w="9525">
            <a:solidFill>
              <a:schemeClr val="tx1"/>
            </a:solidFill>
            <a:prstDash val="dash"/>
            <a:round/>
            <a:headEnd/>
            <a:tailEnd/>
          </a:ln>
        </p:spPr>
      </p:cxnSp>
      <p:sp>
        <p:nvSpPr>
          <p:cNvPr id="31" name="TextBox 30"/>
          <p:cNvSpPr txBox="1">
            <a:spLocks noChangeArrowheads="1"/>
          </p:cNvSpPr>
          <p:nvPr/>
        </p:nvSpPr>
        <p:spPr bwMode="auto">
          <a:xfrm>
            <a:off x="2685735" y="1600200"/>
            <a:ext cx="1447800" cy="6858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nchor="ctr"/>
          <a:lstStyle/>
          <a:p>
            <a:pPr algn="ctr">
              <a:defRPr/>
            </a:pPr>
            <a:r>
              <a:rPr lang="en-US" sz="1400" dirty="0"/>
              <a:t>O&amp;M 1.0</a:t>
            </a:r>
          </a:p>
        </p:txBody>
      </p:sp>
      <p:sp>
        <p:nvSpPr>
          <p:cNvPr id="32" name="TextBox 31"/>
          <p:cNvSpPr txBox="1">
            <a:spLocks noChangeArrowheads="1"/>
          </p:cNvSpPr>
          <p:nvPr/>
        </p:nvSpPr>
        <p:spPr bwMode="auto">
          <a:xfrm>
            <a:off x="2990535" y="2057400"/>
            <a:ext cx="1447800" cy="685800"/>
          </a:xfrm>
          <a:prstGeom prst="rect">
            <a:avLst/>
          </a:prstGeom>
          <a:solidFill>
            <a:srgbClr val="9ED3D7"/>
          </a:solidFill>
          <a:ln w="9525">
            <a:solidFill>
              <a:schemeClr val="tx1"/>
            </a:solidFill>
            <a:miter lim="800000"/>
            <a:headEnd/>
            <a:tailEnd/>
          </a:ln>
          <a:effectLst>
            <a:outerShdw dist="38100" dir="2700000" rotWithShape="0">
              <a:srgbClr val="808080">
                <a:alpha val="42999"/>
              </a:srgbClr>
            </a:outerShdw>
          </a:effectLst>
        </p:spPr>
        <p:txBody>
          <a:bodyPr anchor="ctr"/>
          <a:lstStyle/>
          <a:p>
            <a:pPr algn="ctr">
              <a:defRPr/>
            </a:pPr>
            <a:r>
              <a:rPr lang="en-US" sz="1400"/>
              <a:t>WXXM 1.1</a:t>
            </a:r>
          </a:p>
        </p:txBody>
      </p:sp>
      <p:sp>
        <p:nvSpPr>
          <p:cNvPr id="33" name="TextBox 32"/>
          <p:cNvSpPr txBox="1">
            <a:spLocks noChangeArrowheads="1"/>
          </p:cNvSpPr>
          <p:nvPr/>
        </p:nvSpPr>
        <p:spPr bwMode="auto">
          <a:xfrm>
            <a:off x="5187950" y="2362200"/>
            <a:ext cx="1447800" cy="685800"/>
          </a:xfrm>
          <a:prstGeom prst="rect">
            <a:avLst/>
          </a:prstGeom>
          <a:solidFill>
            <a:srgbClr val="9ED3D7"/>
          </a:solidFill>
          <a:ln w="9525">
            <a:solidFill>
              <a:schemeClr val="tx1"/>
            </a:solidFill>
            <a:miter lim="800000"/>
            <a:headEnd/>
            <a:tailEnd/>
          </a:ln>
          <a:effectLst>
            <a:outerShdw dist="38100" dir="2700000" rotWithShape="0">
              <a:srgbClr val="808080">
                <a:alpha val="42999"/>
              </a:srgbClr>
            </a:outerShdw>
          </a:effectLst>
        </p:spPr>
        <p:txBody>
          <a:bodyPr anchor="ctr"/>
          <a:lstStyle/>
          <a:p>
            <a:pPr algn="ctr">
              <a:defRPr/>
            </a:pPr>
            <a:r>
              <a:rPr lang="en-US" sz="1400"/>
              <a:t>WXXM 2.X</a:t>
            </a:r>
          </a:p>
        </p:txBody>
      </p:sp>
      <p:sp>
        <p:nvSpPr>
          <p:cNvPr id="34" name="TextBox 33"/>
          <p:cNvSpPr txBox="1">
            <a:spLocks noChangeArrowheads="1"/>
          </p:cNvSpPr>
          <p:nvPr/>
        </p:nvSpPr>
        <p:spPr bwMode="auto">
          <a:xfrm>
            <a:off x="4876800" y="3200400"/>
            <a:ext cx="1447800" cy="6858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nchor="ctr"/>
          <a:lstStyle/>
          <a:p>
            <a:pPr algn="ctr">
              <a:defRPr/>
            </a:pPr>
            <a:r>
              <a:rPr lang="en-US" sz="1400" dirty="0"/>
              <a:t>O&amp;M 2.0</a:t>
            </a:r>
          </a:p>
        </p:txBody>
      </p:sp>
      <p:sp>
        <p:nvSpPr>
          <p:cNvPr id="35" name="TextBox 34"/>
          <p:cNvSpPr txBox="1">
            <a:spLocks noChangeArrowheads="1"/>
          </p:cNvSpPr>
          <p:nvPr/>
        </p:nvSpPr>
        <p:spPr bwMode="auto">
          <a:xfrm>
            <a:off x="5187950" y="3657600"/>
            <a:ext cx="1447800" cy="685800"/>
          </a:xfrm>
          <a:prstGeom prst="rect">
            <a:avLst/>
          </a:prstGeom>
          <a:solidFill>
            <a:srgbClr val="9ED3D7"/>
          </a:solidFill>
          <a:ln w="9525">
            <a:solidFill>
              <a:schemeClr val="tx1"/>
            </a:solidFill>
            <a:miter lim="800000"/>
            <a:headEnd/>
            <a:tailEnd/>
          </a:ln>
          <a:effectLst>
            <a:outerShdw dist="38100" dir="2700000" rotWithShape="0">
              <a:srgbClr val="808080">
                <a:alpha val="42999"/>
              </a:srgbClr>
            </a:outerShdw>
          </a:effectLst>
        </p:spPr>
        <p:txBody>
          <a:bodyPr anchor="ctr"/>
          <a:lstStyle/>
          <a:p>
            <a:pPr algn="ctr">
              <a:defRPr/>
            </a:pPr>
            <a:r>
              <a:rPr lang="en-US" sz="1400"/>
              <a:t>CSML 3.X</a:t>
            </a:r>
          </a:p>
        </p:txBody>
      </p:sp>
      <p:sp>
        <p:nvSpPr>
          <p:cNvPr id="36" name="Rectangle 2"/>
          <p:cNvSpPr>
            <a:spLocks noGrp="1" noChangeArrowheads="1"/>
          </p:cNvSpPr>
          <p:nvPr>
            <p:ph type="title" idx="4294967295"/>
          </p:nvPr>
        </p:nvSpPr>
        <p:spPr>
          <a:xfrm>
            <a:off x="349662" y="322349"/>
            <a:ext cx="4491976" cy="523407"/>
          </a:xfrm>
        </p:spPr>
        <p:txBody>
          <a:bodyPr>
            <a:normAutofit fontScale="90000"/>
          </a:bodyPr>
          <a:lstStyle/>
          <a:p>
            <a:pPr algn="l">
              <a:defRPr/>
            </a:pPr>
            <a:r>
              <a:rPr lang="en-US" sz="3200" dirty="0" smtClean="0"/>
              <a:t>Convergence: Data</a:t>
            </a:r>
          </a:p>
        </p:txBody>
      </p:sp>
    </p:spTree>
    <p:extLst>
      <p:ext uri="{BB962C8B-B14F-4D97-AF65-F5344CB8AC3E}">
        <p14:creationId xmlns:p14="http://schemas.microsoft.com/office/powerpoint/2010/main" val="21200987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076" y="274638"/>
            <a:ext cx="3539765" cy="620908"/>
          </a:xfrm>
        </p:spPr>
        <p:txBody>
          <a:bodyPr>
            <a:normAutofit/>
          </a:bodyPr>
          <a:lstStyle/>
          <a:p>
            <a:pPr algn="l"/>
            <a:r>
              <a:rPr lang="en-US" sz="3200" dirty="0" smtClean="0"/>
              <a:t>Convergence: Data</a:t>
            </a:r>
            <a:endParaRPr lang="en-US" sz="3200" dirty="0"/>
          </a:p>
        </p:txBody>
      </p:sp>
      <p:pic>
        <p:nvPicPr>
          <p:cNvPr id="1026" name="Picture 2"/>
          <p:cNvPicPr>
            <a:picLocks noChangeAspect="1" noChangeArrowheads="1"/>
          </p:cNvPicPr>
          <p:nvPr/>
        </p:nvPicPr>
        <p:blipFill>
          <a:blip r:embed="rId2" cstate="print"/>
          <a:srcRect/>
          <a:stretch>
            <a:fillRect/>
          </a:stretch>
        </p:blipFill>
        <p:spPr bwMode="auto">
          <a:xfrm>
            <a:off x="457200" y="1102937"/>
            <a:ext cx="3995482" cy="5183154"/>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pic>
      <p:sp>
        <p:nvSpPr>
          <p:cNvPr id="5" name="TextBox 4"/>
          <p:cNvSpPr txBox="1"/>
          <p:nvPr/>
        </p:nvSpPr>
        <p:spPr>
          <a:xfrm>
            <a:off x="2962022" y="3072410"/>
            <a:ext cx="5221146" cy="2739211"/>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txBody>
          <a:bodyPr wrap="square" rtlCol="0">
            <a:spAutoFit/>
          </a:bodyPr>
          <a:lstStyle/>
          <a:p>
            <a:r>
              <a:rPr lang="en-US" sz="2400" dirty="0" smtClean="0"/>
              <a:t>The Open Geospatial Consortium (OGC®) membership has approved the OGC Network Common Data Form(netCDF) Core Encoding Standard, and netCDF Binary Encoding Extension Standard - netCDF Classic and 64-bit Offset Format as official OGC standards.</a:t>
            </a:r>
            <a:endParaRPr lang="en-US" sz="2400" dirty="0"/>
          </a:p>
        </p:txBody>
      </p:sp>
    </p:spTree>
    <p:extLst>
      <p:ext uri="{BB962C8B-B14F-4D97-AF65-F5344CB8AC3E}">
        <p14:creationId xmlns:p14="http://schemas.microsoft.com/office/powerpoint/2010/main" val="208715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idx="4294967295"/>
          </p:nvPr>
        </p:nvSpPr>
        <p:spPr>
          <a:xfrm>
            <a:off x="344595" y="275194"/>
            <a:ext cx="5860720" cy="619125"/>
          </a:xfrm>
        </p:spPr>
        <p:txBody>
          <a:bodyPr>
            <a:normAutofit fontScale="90000"/>
          </a:bodyPr>
          <a:lstStyle/>
          <a:p>
            <a:pPr algn="l"/>
            <a:r>
              <a:rPr lang="en-US" sz="3600" dirty="0" smtClean="0"/>
              <a:t>Convergence: Documentation</a:t>
            </a:r>
          </a:p>
        </p:txBody>
      </p:sp>
      <p:pic>
        <p:nvPicPr>
          <p:cNvPr id="9222" name="Picture 24" descr="wmo.png"/>
          <p:cNvPicPr>
            <a:picLocks noChangeAspect="1"/>
          </p:cNvPicPr>
          <p:nvPr/>
        </p:nvPicPr>
        <p:blipFill>
          <a:blip r:embed="rId3" cstate="print"/>
          <a:srcRect/>
          <a:stretch>
            <a:fillRect/>
          </a:stretch>
        </p:blipFill>
        <p:spPr bwMode="auto">
          <a:xfrm rot="20469526">
            <a:off x="1158875" y="1435100"/>
            <a:ext cx="3738563" cy="4497388"/>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pic>
      <p:pic>
        <p:nvPicPr>
          <p:cNvPr id="9224" name="Picture 26" descr="nnew.png"/>
          <p:cNvPicPr>
            <a:picLocks noChangeAspect="1"/>
          </p:cNvPicPr>
          <p:nvPr/>
        </p:nvPicPr>
        <p:blipFill>
          <a:blip r:embed="rId4" cstate="print"/>
          <a:srcRect/>
          <a:stretch>
            <a:fillRect/>
          </a:stretch>
        </p:blipFill>
        <p:spPr bwMode="auto">
          <a:xfrm rot="19558912">
            <a:off x="2919413" y="1570038"/>
            <a:ext cx="3471862" cy="4486275"/>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pic>
      <p:grpSp>
        <p:nvGrpSpPr>
          <p:cNvPr id="2" name="Group 29"/>
          <p:cNvGrpSpPr>
            <a:grpSpLocks/>
          </p:cNvGrpSpPr>
          <p:nvPr/>
        </p:nvGrpSpPr>
        <p:grpSpPr bwMode="auto">
          <a:xfrm rot="1211866">
            <a:off x="3398838" y="1492250"/>
            <a:ext cx="3214687" cy="3967163"/>
            <a:chOff x="4760973" y="922149"/>
            <a:chExt cx="3215421" cy="3967566"/>
          </a:xfrm>
        </p:grpSpPr>
        <p:pic>
          <p:nvPicPr>
            <p:cNvPr id="25" name="Picture 24" descr="GOES-RModelCover.png"/>
            <p:cNvPicPr>
              <a:picLocks noChangeAspect="1"/>
            </p:cNvPicPr>
            <p:nvPr/>
          </p:nvPicPr>
          <p:blipFill>
            <a:blip r:embed="rId5" cstate="print"/>
            <a:stretch>
              <a:fillRect/>
            </a:stretch>
          </p:blipFill>
          <p:spPr>
            <a:xfrm>
              <a:off x="4760973" y="922149"/>
              <a:ext cx="3215421" cy="3967566"/>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pic>
        <p:sp>
          <p:nvSpPr>
            <p:cNvPr id="48135" name="TextBox 28"/>
            <p:cNvSpPr txBox="1">
              <a:spLocks noChangeArrowheads="1"/>
            </p:cNvSpPr>
            <p:nvPr/>
          </p:nvSpPr>
          <p:spPr bwMode="auto">
            <a:xfrm>
              <a:off x="5089660" y="4151452"/>
              <a:ext cx="2537404" cy="366750"/>
            </a:xfrm>
            <a:prstGeom prst="rect">
              <a:avLst/>
            </a:prstGeom>
            <a:noFill/>
            <a:ln w="9525">
              <a:noFill/>
              <a:miter lim="800000"/>
              <a:headEnd/>
              <a:tailEnd/>
            </a:ln>
          </p:spPr>
          <p:txBody>
            <a:bodyPr wrap="none">
              <a:prstTxWarp prst="textNoShape">
                <a:avLst/>
              </a:prstTxWarp>
              <a:spAutoFit/>
            </a:bodyPr>
            <a:lstStyle/>
            <a:p>
              <a:r>
                <a:rPr lang="en-US">
                  <a:latin typeface="Calibri" pitchFamily="-72" charset="0"/>
                </a:rPr>
                <a:t>GOES-R: NOAA and NASA</a:t>
              </a:r>
            </a:p>
          </p:txBody>
        </p:sp>
      </p:grpSp>
      <p:pic>
        <p:nvPicPr>
          <p:cNvPr id="13" name="Picture 12" descr="usgin.png"/>
          <p:cNvPicPr>
            <a:picLocks noChangeAspect="1"/>
          </p:cNvPicPr>
          <p:nvPr/>
        </p:nvPicPr>
        <p:blipFill>
          <a:blip r:embed="rId6" cstate="print"/>
          <a:stretch>
            <a:fillRect/>
          </a:stretch>
        </p:blipFill>
        <p:spPr>
          <a:xfrm rot="19902232">
            <a:off x="5614988" y="1536700"/>
            <a:ext cx="2803525" cy="3765550"/>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pic>
      <p:pic>
        <p:nvPicPr>
          <p:cNvPr id="31" name="Picture 30" descr="NASA19115.PNG"/>
          <p:cNvPicPr>
            <a:picLocks noChangeAspect="1"/>
          </p:cNvPicPr>
          <p:nvPr/>
        </p:nvPicPr>
        <p:blipFill>
          <a:blip r:embed="rId7" cstate="print"/>
          <a:srcRect/>
          <a:stretch>
            <a:fillRect/>
          </a:stretch>
        </p:blipFill>
        <p:spPr bwMode="auto">
          <a:xfrm rot="1726846">
            <a:off x="4071938" y="3128963"/>
            <a:ext cx="3679825" cy="3030537"/>
          </a:xfrm>
          <a:prstGeom prst="rect">
            <a:avLst/>
          </a:prstGeom>
          <a:noFill/>
          <a:ln w="9525">
            <a:noFill/>
            <a:miter lim="800000"/>
            <a:headEnd/>
            <a:tailEnd/>
          </a:ln>
        </p:spPr>
      </p:pic>
      <p:pic>
        <p:nvPicPr>
          <p:cNvPr id="9223" name="Picture 25" descr="19115.PNG"/>
          <p:cNvPicPr>
            <a:picLocks noChangeAspect="1"/>
          </p:cNvPicPr>
          <p:nvPr/>
        </p:nvPicPr>
        <p:blipFill>
          <a:blip r:embed="rId8" cstate="print"/>
          <a:srcRect/>
          <a:stretch>
            <a:fillRect/>
          </a:stretch>
        </p:blipFill>
        <p:spPr bwMode="auto">
          <a:xfrm rot="20065636">
            <a:off x="1795463" y="3111500"/>
            <a:ext cx="4175125" cy="2609850"/>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pic>
      <p:sp>
        <p:nvSpPr>
          <p:cNvPr id="28" name="TextBox 27"/>
          <p:cNvSpPr txBox="1"/>
          <p:nvPr/>
        </p:nvSpPr>
        <p:spPr>
          <a:xfrm rot="20157054">
            <a:off x="364903" y="2309619"/>
            <a:ext cx="5465763" cy="2298700"/>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txBody>
          <a:bodyPr>
            <a:spAutoFit/>
          </a:bodyPr>
          <a:lstStyle/>
          <a:p>
            <a:pPr fontAlgn="auto">
              <a:spcBef>
                <a:spcPts val="0"/>
              </a:spcBef>
              <a:spcAft>
                <a:spcPts val="0"/>
              </a:spcAft>
              <a:defRPr/>
            </a:pPr>
            <a:r>
              <a:rPr lang="en-US" b="1" dirty="0">
                <a:latin typeface="+mn-lt"/>
                <a:ea typeface="+mn-ea"/>
                <a:cs typeface="+mn-cs"/>
              </a:rPr>
              <a:t>Federal Coordinator for Meteorology Metadata Joint Action Committee </a:t>
            </a:r>
          </a:p>
          <a:p>
            <a:pPr fontAlgn="auto">
              <a:spcBef>
                <a:spcPts val="0"/>
              </a:spcBef>
              <a:spcAft>
                <a:spcPts val="0"/>
              </a:spcAft>
              <a:defRPr/>
            </a:pPr>
            <a:endParaRPr lang="en-US" dirty="0">
              <a:latin typeface="+mn-lt"/>
              <a:ea typeface="+mn-ea"/>
              <a:cs typeface="+mn-cs"/>
            </a:endParaRPr>
          </a:p>
          <a:p>
            <a:pPr fontAlgn="auto">
              <a:spcBef>
                <a:spcPts val="0"/>
              </a:spcBef>
              <a:spcAft>
                <a:spcPts val="0"/>
              </a:spcAft>
              <a:defRPr/>
            </a:pPr>
            <a:r>
              <a:rPr lang="en-US" dirty="0">
                <a:latin typeface="+mn-lt"/>
                <a:ea typeface="+mn-ea"/>
                <a:cs typeface="+mn-cs"/>
              </a:rPr>
              <a:t>The Joint Action Group recommends that the Federal departments and agencies adopt ISO 19115-2 and SensorML as weather observation metadata standards and participate in the process of implementing those standards across the national weather enterprise.</a:t>
            </a:r>
          </a:p>
        </p:txBody>
      </p:sp>
      <p:grpSp>
        <p:nvGrpSpPr>
          <p:cNvPr id="3" name="Group 32"/>
          <p:cNvGrpSpPr>
            <a:grpSpLocks/>
          </p:cNvGrpSpPr>
          <p:nvPr/>
        </p:nvGrpSpPr>
        <p:grpSpPr bwMode="auto">
          <a:xfrm rot="-1040963">
            <a:off x="608013" y="1905000"/>
            <a:ext cx="5495925" cy="3338513"/>
            <a:chOff x="897622" y="1094693"/>
            <a:chExt cx="7931333" cy="5421368"/>
          </a:xfrm>
        </p:grpSpPr>
        <p:sp>
          <p:nvSpPr>
            <p:cNvPr id="34" name="Rectangle 33"/>
            <p:cNvSpPr/>
            <p:nvPr/>
          </p:nvSpPr>
          <p:spPr>
            <a:xfrm>
              <a:off x="906577" y="1098809"/>
              <a:ext cx="7922169" cy="5416211"/>
            </a:xfrm>
            <a:prstGeom prst="rect">
              <a:avLst/>
            </a:prstGeom>
            <a:solidFill>
              <a:schemeClr val="bg1"/>
            </a:solidFill>
            <a:ln>
              <a:noFill/>
            </a:ln>
            <a:effectLst>
              <a:outerShdw blurRad="1143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4" name="Group 8"/>
            <p:cNvGrpSpPr>
              <a:grpSpLocks/>
            </p:cNvGrpSpPr>
            <p:nvPr/>
          </p:nvGrpSpPr>
          <p:grpSpPr bwMode="auto">
            <a:xfrm>
              <a:off x="897622" y="1094693"/>
              <a:ext cx="7914555" cy="5394192"/>
              <a:chOff x="922084" y="1114184"/>
              <a:chExt cx="7914555" cy="5394192"/>
            </a:xfrm>
          </p:grpSpPr>
          <p:sp>
            <p:nvSpPr>
              <p:cNvPr id="48144" name="TextBox 35"/>
              <p:cNvSpPr txBox="1">
                <a:spLocks noChangeArrowheads="1"/>
              </p:cNvSpPr>
              <p:nvPr/>
            </p:nvSpPr>
            <p:spPr bwMode="auto">
              <a:xfrm>
                <a:off x="1011432" y="3124962"/>
                <a:ext cx="7793875" cy="3016168"/>
              </a:xfrm>
              <a:prstGeom prst="rect">
                <a:avLst/>
              </a:prstGeom>
              <a:noFill/>
              <a:ln w="9525">
                <a:noFill/>
                <a:miter lim="800000"/>
                <a:headEnd/>
                <a:tailEnd/>
              </a:ln>
            </p:spPr>
            <p:txBody>
              <a:bodyPr>
                <a:prstTxWarp prst="textNoShape">
                  <a:avLst/>
                </a:prstTxWarp>
                <a:spAutoFit/>
              </a:bodyPr>
              <a:lstStyle/>
              <a:p>
                <a:r>
                  <a:rPr lang="en-US" sz="1600" b="1">
                    <a:latin typeface="Calibri" pitchFamily="-72" charset="0"/>
                  </a:rPr>
                  <a:t>Chapter VI - Other Post Award Requirements and Considerations </a:t>
                </a:r>
              </a:p>
              <a:p>
                <a:r>
                  <a:rPr lang="en-US" sz="1400" b="1">
                    <a:latin typeface="Calibri" pitchFamily="-72" charset="0"/>
                  </a:rPr>
                  <a:t>4. Dissemination and Sharing of Research Results</a:t>
                </a:r>
                <a:endParaRPr lang="en-US" sz="1400">
                  <a:latin typeface="Calibri" pitchFamily="-72" charset="0"/>
                </a:endParaRPr>
              </a:p>
              <a:p>
                <a:r>
                  <a:rPr lang="en-US" sz="1400">
                    <a:latin typeface="Calibri" pitchFamily="-72" charset="0"/>
                  </a:rPr>
                  <a:t>b. Investigators are expected to share with other researchers, at no more than incremental cost and within a reasonable time, the primary data, samples, physical collections and other supporting materials created or gathered in the course of work under NSF grants. Grantees are expected to encourage and facilitate such sharing. </a:t>
                </a:r>
              </a:p>
            </p:txBody>
          </p:sp>
          <p:grpSp>
            <p:nvGrpSpPr>
              <p:cNvPr id="5" name="Group 7"/>
              <p:cNvGrpSpPr>
                <a:grpSpLocks/>
              </p:cNvGrpSpPr>
              <p:nvPr/>
            </p:nvGrpSpPr>
            <p:grpSpPr bwMode="auto">
              <a:xfrm>
                <a:off x="922084" y="1114184"/>
                <a:ext cx="7914555" cy="5394192"/>
                <a:chOff x="683879" y="1483018"/>
                <a:chExt cx="7143363" cy="4702629"/>
              </a:xfrm>
            </p:grpSpPr>
            <p:pic>
              <p:nvPicPr>
                <p:cNvPr id="48146" name="Picture 2"/>
                <p:cNvPicPr>
                  <a:picLocks noChangeAspect="1" noChangeArrowheads="1"/>
                </p:cNvPicPr>
                <p:nvPr/>
              </p:nvPicPr>
              <p:blipFill>
                <a:blip r:embed="rId9" cstate="print"/>
                <a:srcRect t="2019"/>
                <a:stretch>
                  <a:fillRect/>
                </a:stretch>
              </p:blipFill>
              <p:spPr bwMode="auto">
                <a:xfrm>
                  <a:off x="685079" y="1506071"/>
                  <a:ext cx="7142163" cy="1698572"/>
                </a:xfrm>
                <a:prstGeom prst="rect">
                  <a:avLst/>
                </a:prstGeom>
                <a:noFill/>
                <a:ln w="9525">
                  <a:noFill/>
                  <a:miter lim="800000"/>
                  <a:headEnd/>
                  <a:tailEnd/>
                </a:ln>
              </p:spPr>
            </p:pic>
            <p:sp>
              <p:nvSpPr>
                <p:cNvPr id="39" name="Rectangle 38"/>
                <p:cNvSpPr/>
                <p:nvPr/>
              </p:nvSpPr>
              <p:spPr>
                <a:xfrm>
                  <a:off x="683318" y="1480030"/>
                  <a:ext cx="7131625" cy="4701598"/>
                </a:xfrm>
                <a:prstGeom prst="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grpSp>
      <p:pic>
        <p:nvPicPr>
          <p:cNvPr id="2050" name="Picture 2"/>
          <p:cNvPicPr>
            <a:picLocks noChangeAspect="1" noChangeArrowheads="1"/>
          </p:cNvPicPr>
          <p:nvPr/>
        </p:nvPicPr>
        <p:blipFill>
          <a:blip r:embed="rId10" cstate="print"/>
          <a:srcRect/>
          <a:stretch>
            <a:fillRect/>
          </a:stretch>
        </p:blipFill>
        <p:spPr bwMode="auto">
          <a:xfrm rot="680293">
            <a:off x="3130550" y="1381125"/>
            <a:ext cx="5353050" cy="3675063"/>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pic>
      <p:pic>
        <p:nvPicPr>
          <p:cNvPr id="97282" name="Picture 2"/>
          <p:cNvPicPr>
            <a:picLocks noChangeAspect="1" noChangeArrowheads="1"/>
          </p:cNvPicPr>
          <p:nvPr/>
        </p:nvPicPr>
        <p:blipFill>
          <a:blip r:embed="rId11" cstate="print"/>
          <a:srcRect/>
          <a:stretch>
            <a:fillRect/>
          </a:stretch>
        </p:blipFill>
        <p:spPr bwMode="auto">
          <a:xfrm rot="20652587">
            <a:off x="1185730" y="2671638"/>
            <a:ext cx="4315023" cy="3421008"/>
          </a:xfrm>
          <a:prstGeom prst="rect">
            <a:avLst/>
          </a:prstGeom>
          <a:noFill/>
          <a:ln w="9525">
            <a:solidFill>
              <a:schemeClr val="tx1"/>
            </a:solidFill>
            <a:miter lim="800000"/>
            <a:headEnd/>
            <a:tailEnd/>
          </a:ln>
        </p:spPr>
      </p:pic>
      <p:pic>
        <p:nvPicPr>
          <p:cNvPr id="97283" name="Picture 3"/>
          <p:cNvPicPr>
            <a:picLocks noChangeAspect="1" noChangeArrowheads="1"/>
          </p:cNvPicPr>
          <p:nvPr/>
        </p:nvPicPr>
        <p:blipFill>
          <a:blip r:embed="rId12" cstate="print"/>
          <a:srcRect/>
          <a:stretch>
            <a:fillRect/>
          </a:stretch>
        </p:blipFill>
        <p:spPr bwMode="auto">
          <a:xfrm rot="1134955">
            <a:off x="3128800" y="1598986"/>
            <a:ext cx="4536260" cy="4494005"/>
          </a:xfrm>
          <a:prstGeom prst="rect">
            <a:avLst/>
          </a:prstGeom>
          <a:noFill/>
          <a:ln w="9525">
            <a:solidFill>
              <a:schemeClr val="tx1"/>
            </a:solidFill>
            <a:miter lim="800000"/>
            <a:headEnd/>
            <a:tailEnd/>
          </a:ln>
        </p:spPr>
      </p:pic>
      <p:pic>
        <p:nvPicPr>
          <p:cNvPr id="97284" name="Picture 4"/>
          <p:cNvPicPr>
            <a:picLocks noChangeAspect="1" noChangeArrowheads="1"/>
          </p:cNvPicPr>
          <p:nvPr/>
        </p:nvPicPr>
        <p:blipFill>
          <a:blip r:embed="rId13" cstate="print"/>
          <a:srcRect/>
          <a:stretch>
            <a:fillRect/>
          </a:stretch>
        </p:blipFill>
        <p:spPr bwMode="auto">
          <a:xfrm rot="20611298">
            <a:off x="2190628" y="1511326"/>
            <a:ext cx="4965963" cy="4548974"/>
          </a:xfrm>
          <a:prstGeom prst="rect">
            <a:avLst/>
          </a:prstGeom>
          <a:noFill/>
          <a:ln w="9525">
            <a:solidFill>
              <a:schemeClr val="tx1"/>
            </a:solidFill>
            <a:miter lim="800000"/>
            <a:headEnd/>
            <a:tailEnd/>
          </a:ln>
        </p:spPr>
      </p:pic>
      <p:sp>
        <p:nvSpPr>
          <p:cNvPr id="14" name="TextBox 13"/>
          <p:cNvSpPr txBox="1"/>
          <p:nvPr/>
        </p:nvSpPr>
        <p:spPr>
          <a:xfrm rot="995222">
            <a:off x="2236788" y="2032000"/>
            <a:ext cx="6226175" cy="3768725"/>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txBody>
          <a:bodyPr>
            <a:spAutoFit/>
          </a:bodyPr>
          <a:lstStyle/>
          <a:p>
            <a:pPr fontAlgn="auto">
              <a:spcBef>
                <a:spcPts val="0"/>
              </a:spcBef>
              <a:spcAft>
                <a:spcPts val="0"/>
              </a:spcAft>
              <a:defRPr/>
            </a:pPr>
            <a:r>
              <a:rPr lang="en-US" sz="1600" b="1" dirty="0">
                <a:latin typeface="+mn-lt"/>
                <a:ea typeface="+mn-ea"/>
                <a:cs typeface="+mn-cs"/>
              </a:rPr>
              <a:t>AMS Metadata Policy Working Group Recommendations:</a:t>
            </a:r>
          </a:p>
          <a:p>
            <a:pPr fontAlgn="auto">
              <a:spcBef>
                <a:spcPts val="0"/>
              </a:spcBef>
              <a:spcAft>
                <a:spcPts val="0"/>
              </a:spcAft>
              <a:defRPr/>
            </a:pPr>
            <a:endParaRPr lang="en-US" sz="1600" dirty="0">
              <a:latin typeface="+mn-lt"/>
              <a:ea typeface="+mn-ea"/>
              <a:cs typeface="+mn-cs"/>
            </a:endParaRPr>
          </a:p>
          <a:p>
            <a:pPr fontAlgn="auto">
              <a:spcBef>
                <a:spcPts val="0"/>
              </a:spcBef>
              <a:spcAft>
                <a:spcPts val="0"/>
              </a:spcAft>
              <a:defRPr/>
            </a:pPr>
            <a:r>
              <a:rPr lang="en-US" sz="1600" dirty="0">
                <a:latin typeface="+mn-lt"/>
                <a:ea typeface="+mn-ea"/>
                <a:cs typeface="+mn-cs"/>
              </a:rPr>
              <a:t>The AMS should adopt ISO 19115-2 and SensorML as the metadata standards for the Nationwide Network of Networks.</a:t>
            </a:r>
          </a:p>
          <a:p>
            <a:pPr fontAlgn="auto">
              <a:spcBef>
                <a:spcPts val="0"/>
              </a:spcBef>
              <a:spcAft>
                <a:spcPts val="0"/>
              </a:spcAft>
              <a:defRPr/>
            </a:pPr>
            <a:endParaRPr lang="en-US" sz="1600" dirty="0">
              <a:latin typeface="+mn-lt"/>
              <a:ea typeface="+mn-ea"/>
              <a:cs typeface="+mn-cs"/>
            </a:endParaRPr>
          </a:p>
          <a:p>
            <a:pPr fontAlgn="auto">
              <a:spcBef>
                <a:spcPts val="0"/>
              </a:spcBef>
              <a:spcAft>
                <a:spcPts val="0"/>
              </a:spcAft>
              <a:defRPr/>
            </a:pPr>
            <a:r>
              <a:rPr lang="en-US" sz="1600" dirty="0">
                <a:latin typeface="+mn-lt"/>
                <a:ea typeface="+mn-ea"/>
                <a:cs typeface="+mn-cs"/>
              </a:rPr>
              <a:t>In coordination with other organizations within the broader atmospheric and oceanic sciences community, the AMS should provide opportunities for its members to become better educated on the nomenclature, structure, and implementation of metadata and the standards recommended </a:t>
            </a:r>
            <a:r>
              <a:rPr lang="en-US" sz="1600" dirty="0" smtClean="0">
                <a:latin typeface="+mn-lt"/>
                <a:ea typeface="+mn-ea"/>
                <a:cs typeface="+mn-cs"/>
              </a:rPr>
              <a:t>above.</a:t>
            </a:r>
            <a:endParaRPr lang="en-US" sz="1600" dirty="0">
              <a:latin typeface="+mn-lt"/>
              <a:ea typeface="+mn-ea"/>
              <a:cs typeface="+mn-cs"/>
            </a:endParaRPr>
          </a:p>
          <a:p>
            <a:pPr fontAlgn="auto">
              <a:spcBef>
                <a:spcPts val="0"/>
              </a:spcBef>
              <a:spcAft>
                <a:spcPts val="0"/>
              </a:spcAft>
              <a:defRPr/>
            </a:pPr>
            <a:endParaRPr lang="en-US" sz="1600" dirty="0">
              <a:latin typeface="+mn-lt"/>
              <a:ea typeface="+mn-ea"/>
              <a:cs typeface="+mn-cs"/>
            </a:endParaRPr>
          </a:p>
          <a:p>
            <a:pPr fontAlgn="auto">
              <a:spcBef>
                <a:spcPts val="0"/>
              </a:spcBef>
              <a:spcAft>
                <a:spcPts val="0"/>
              </a:spcAft>
              <a:defRPr/>
            </a:pPr>
            <a:r>
              <a:rPr lang="en-US" sz="1600" dirty="0">
                <a:latin typeface="+mn-lt"/>
                <a:ea typeface="+mn-ea"/>
                <a:cs typeface="+mn-cs"/>
              </a:rPr>
              <a:t>The AMS should establish a permanent committee to serve as a body of experts … to provide advice to organizations working to implement a Nationwide Network of Networks and to coordinate with the Federal Committee for Integrated Observing Systems (CIOS).</a:t>
            </a:r>
          </a:p>
        </p:txBody>
      </p:sp>
      <p:sp>
        <p:nvSpPr>
          <p:cNvPr id="50" name="Rectangle 49"/>
          <p:cNvSpPr/>
          <p:nvPr/>
        </p:nvSpPr>
        <p:spPr>
          <a:xfrm rot="1005656">
            <a:off x="2249030" y="3280651"/>
            <a:ext cx="6130927" cy="127451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3691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224"/>
                                        </p:tgtEl>
                                        <p:attrNameLst>
                                          <p:attrName>style.visibility</p:attrName>
                                        </p:attrNameLst>
                                      </p:cBhvr>
                                      <p:to>
                                        <p:strVal val="visible"/>
                                      </p:to>
                                    </p:set>
                                    <p:animEffect transition="in" filter="dissolve">
                                      <p:cBhvr>
                                        <p:cTn id="7" dur="500"/>
                                        <p:tgtEl>
                                          <p:spTgt spid="922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dissolv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dissolve">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9223"/>
                                        </p:tgtEl>
                                        <p:attrNameLst>
                                          <p:attrName>style.visibility</p:attrName>
                                        </p:attrNameLst>
                                      </p:cBhvr>
                                      <p:to>
                                        <p:strVal val="visible"/>
                                      </p:to>
                                    </p:set>
                                    <p:animEffect transition="in" filter="dissolve">
                                      <p:cBhvr>
                                        <p:cTn id="27" dur="500"/>
                                        <p:tgtEl>
                                          <p:spTgt spid="922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dissolve">
                                      <p:cBhvr>
                                        <p:cTn id="32" dur="500"/>
                                        <p:tgtEl>
                                          <p:spTgt spid="2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dissolve">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2050"/>
                                        </p:tgtEl>
                                        <p:attrNameLst>
                                          <p:attrName>style.visibility</p:attrName>
                                        </p:attrNameLst>
                                      </p:cBhvr>
                                      <p:to>
                                        <p:strVal val="visible"/>
                                      </p:to>
                                    </p:set>
                                    <p:animEffect transition="in" filter="dissolve">
                                      <p:cBhvr>
                                        <p:cTn id="42" dur="500"/>
                                        <p:tgtEl>
                                          <p:spTgt spid="2050"/>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97282"/>
                                        </p:tgtEl>
                                        <p:attrNameLst>
                                          <p:attrName>style.visibility</p:attrName>
                                        </p:attrNameLst>
                                      </p:cBhvr>
                                      <p:to>
                                        <p:strVal val="visible"/>
                                      </p:to>
                                    </p:set>
                                    <p:animEffect transition="in" filter="dissolve">
                                      <p:cBhvr>
                                        <p:cTn id="47" dur="500"/>
                                        <p:tgtEl>
                                          <p:spTgt spid="97282"/>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97283"/>
                                        </p:tgtEl>
                                        <p:attrNameLst>
                                          <p:attrName>style.visibility</p:attrName>
                                        </p:attrNameLst>
                                      </p:cBhvr>
                                      <p:to>
                                        <p:strVal val="visible"/>
                                      </p:to>
                                    </p:set>
                                    <p:animEffect transition="in" filter="dissolve">
                                      <p:cBhvr>
                                        <p:cTn id="52" dur="500"/>
                                        <p:tgtEl>
                                          <p:spTgt spid="97283"/>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97284"/>
                                        </p:tgtEl>
                                        <p:attrNameLst>
                                          <p:attrName>style.visibility</p:attrName>
                                        </p:attrNameLst>
                                      </p:cBhvr>
                                      <p:to>
                                        <p:strVal val="visible"/>
                                      </p:to>
                                    </p:set>
                                    <p:animEffect transition="in" filter="dissolve">
                                      <p:cBhvr>
                                        <p:cTn id="57" dur="500"/>
                                        <p:tgtEl>
                                          <p:spTgt spid="97284"/>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dissolve">
                                      <p:cBhvr>
                                        <p:cTn id="62" dur="5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dissolve">
                                      <p:cBhvr>
                                        <p:cTn id="6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4" grpId="0" animBg="1"/>
      <p:bldP spid="5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per-hero.jpg"/>
          <p:cNvPicPr>
            <a:picLocks noChangeAspect="1"/>
          </p:cNvPicPr>
          <p:nvPr/>
        </p:nvPicPr>
        <p:blipFill>
          <a:blip r:embed="rId2" cstate="print"/>
          <a:srcRect l="1253" r="1966" b="1739"/>
          <a:stretch>
            <a:fillRect/>
          </a:stretch>
        </p:blipFill>
        <p:spPr>
          <a:xfrm>
            <a:off x="454025" y="1559190"/>
            <a:ext cx="1995777" cy="1909307"/>
          </a:xfrm>
          <a:prstGeom prst="rect">
            <a:avLst/>
          </a:prstGeom>
        </p:spPr>
      </p:pic>
      <p:pic>
        <p:nvPicPr>
          <p:cNvPr id="4" name="Picture 3" descr="super-hero.jpg"/>
          <p:cNvPicPr>
            <a:picLocks noChangeAspect="1"/>
          </p:cNvPicPr>
          <p:nvPr/>
        </p:nvPicPr>
        <p:blipFill>
          <a:blip r:embed="rId2" cstate="print"/>
          <a:srcRect l="1253" r="1966" b="1739"/>
          <a:stretch>
            <a:fillRect/>
          </a:stretch>
        </p:blipFill>
        <p:spPr>
          <a:xfrm>
            <a:off x="2024146" y="3967806"/>
            <a:ext cx="1995777" cy="1909307"/>
          </a:xfrm>
          <a:prstGeom prst="rect">
            <a:avLst/>
          </a:prstGeom>
        </p:spPr>
      </p:pic>
      <p:pic>
        <p:nvPicPr>
          <p:cNvPr id="5" name="Picture 4" descr="super-hero.jpg"/>
          <p:cNvPicPr>
            <a:picLocks noChangeAspect="1"/>
          </p:cNvPicPr>
          <p:nvPr/>
        </p:nvPicPr>
        <p:blipFill>
          <a:blip r:embed="rId2" cstate="print"/>
          <a:srcRect l="1253" r="1966" b="1739"/>
          <a:stretch>
            <a:fillRect/>
          </a:stretch>
        </p:blipFill>
        <p:spPr>
          <a:xfrm>
            <a:off x="3594267" y="1559190"/>
            <a:ext cx="1995777" cy="1909307"/>
          </a:xfrm>
          <a:prstGeom prst="rect">
            <a:avLst/>
          </a:prstGeom>
        </p:spPr>
      </p:pic>
      <p:pic>
        <p:nvPicPr>
          <p:cNvPr id="6" name="Picture 5" descr="super-hero.jpg"/>
          <p:cNvPicPr>
            <a:picLocks noChangeAspect="1"/>
          </p:cNvPicPr>
          <p:nvPr/>
        </p:nvPicPr>
        <p:blipFill>
          <a:blip r:embed="rId2" cstate="print"/>
          <a:srcRect l="1253" r="1966" b="1739"/>
          <a:stretch>
            <a:fillRect/>
          </a:stretch>
        </p:blipFill>
        <p:spPr>
          <a:xfrm>
            <a:off x="6734508" y="1559190"/>
            <a:ext cx="1995777" cy="1909307"/>
          </a:xfrm>
          <a:prstGeom prst="rect">
            <a:avLst/>
          </a:prstGeom>
        </p:spPr>
      </p:pic>
      <p:pic>
        <p:nvPicPr>
          <p:cNvPr id="7" name="Picture 6" descr="super-hero.jpg"/>
          <p:cNvPicPr>
            <a:picLocks noChangeAspect="1"/>
          </p:cNvPicPr>
          <p:nvPr/>
        </p:nvPicPr>
        <p:blipFill>
          <a:blip r:embed="rId2" cstate="print"/>
          <a:srcRect l="1253" r="1966" b="1739"/>
          <a:stretch>
            <a:fillRect/>
          </a:stretch>
        </p:blipFill>
        <p:spPr>
          <a:xfrm>
            <a:off x="5164388" y="3981383"/>
            <a:ext cx="1995777" cy="1909307"/>
          </a:xfrm>
          <a:prstGeom prst="rect">
            <a:avLst/>
          </a:prstGeom>
        </p:spPr>
      </p:pic>
      <p:pic>
        <p:nvPicPr>
          <p:cNvPr id="9" name="Picture 8" descr="marathon_fronts.jpg"/>
          <p:cNvPicPr>
            <a:picLocks noChangeAspect="1"/>
          </p:cNvPicPr>
          <p:nvPr/>
        </p:nvPicPr>
        <p:blipFill>
          <a:blip r:embed="rId3" cstate="print"/>
          <a:stretch>
            <a:fillRect/>
          </a:stretch>
        </p:blipFill>
        <p:spPr>
          <a:xfrm>
            <a:off x="454025" y="710922"/>
            <a:ext cx="8276260" cy="5522523"/>
          </a:xfrm>
          <a:prstGeom prst="rect">
            <a:avLst/>
          </a:prstGeom>
        </p:spPr>
      </p:pic>
    </p:spTree>
    <p:extLst>
      <p:ext uri="{BB962C8B-B14F-4D97-AF65-F5344CB8AC3E}">
        <p14:creationId xmlns:p14="http://schemas.microsoft.com/office/powerpoint/2010/main" val="53314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345761" y="267836"/>
            <a:ext cx="7772400" cy="554037"/>
          </a:xfrm>
        </p:spPr>
        <p:txBody>
          <a:bodyPr>
            <a:normAutofit fontScale="90000"/>
          </a:bodyPr>
          <a:lstStyle/>
          <a:p>
            <a:pPr algn="l"/>
            <a:r>
              <a:rPr lang="en-US" sz="3200" dirty="0" smtClean="0"/>
              <a:t>Metadata Types and Sharing</a:t>
            </a:r>
          </a:p>
        </p:txBody>
      </p:sp>
      <p:grpSp>
        <p:nvGrpSpPr>
          <p:cNvPr id="3" name="Group 34"/>
          <p:cNvGrpSpPr>
            <a:grpSpLocks/>
          </p:cNvGrpSpPr>
          <p:nvPr/>
        </p:nvGrpSpPr>
        <p:grpSpPr bwMode="auto">
          <a:xfrm>
            <a:off x="572895" y="2627534"/>
            <a:ext cx="2605088" cy="2606675"/>
            <a:chOff x="1459782" y="3006461"/>
            <a:chExt cx="2606467" cy="2606467"/>
          </a:xfrm>
        </p:grpSpPr>
        <p:sp>
          <p:nvSpPr>
            <p:cNvPr id="5" name="Oval 4"/>
            <p:cNvSpPr/>
            <p:nvPr/>
          </p:nvSpPr>
          <p:spPr>
            <a:xfrm>
              <a:off x="1459782" y="3006461"/>
              <a:ext cx="2606467" cy="2606467"/>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p:cNvSpPr>
              <a:spLocks noChangeAspect="1"/>
            </p:cNvSpPr>
            <p:nvPr/>
          </p:nvSpPr>
          <p:spPr>
            <a:xfrm>
              <a:off x="1720270" y="3266790"/>
              <a:ext cx="2085491" cy="2085809"/>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Oval 8"/>
            <p:cNvSpPr>
              <a:spLocks noChangeAspect="1"/>
            </p:cNvSpPr>
            <p:nvPr/>
          </p:nvSpPr>
          <p:spPr>
            <a:xfrm>
              <a:off x="1861633" y="3411242"/>
              <a:ext cx="1807531" cy="1808018"/>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1" name="TextBox 10"/>
          <p:cNvSpPr txBox="1">
            <a:spLocks noChangeArrowheads="1"/>
          </p:cNvSpPr>
          <p:nvPr/>
        </p:nvSpPr>
        <p:spPr bwMode="auto">
          <a:xfrm>
            <a:off x="3622483" y="4456334"/>
            <a:ext cx="10906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dirty="0"/>
              <a:t>Discovery</a:t>
            </a:r>
          </a:p>
        </p:txBody>
      </p:sp>
      <p:sp>
        <p:nvSpPr>
          <p:cNvPr id="12" name="TextBox 11"/>
          <p:cNvSpPr txBox="1">
            <a:spLocks noChangeArrowheads="1"/>
          </p:cNvSpPr>
          <p:nvPr/>
        </p:nvSpPr>
        <p:spPr bwMode="auto">
          <a:xfrm>
            <a:off x="3419283" y="4880197"/>
            <a:ext cx="14970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t>Use / Mashup</a:t>
            </a:r>
          </a:p>
        </p:txBody>
      </p:sp>
      <p:sp>
        <p:nvSpPr>
          <p:cNvPr id="13" name="TextBox 12"/>
          <p:cNvSpPr txBox="1">
            <a:spLocks noChangeArrowheads="1"/>
          </p:cNvSpPr>
          <p:nvPr/>
        </p:nvSpPr>
        <p:spPr bwMode="auto">
          <a:xfrm>
            <a:off x="3384358" y="5304059"/>
            <a:ext cx="1566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t>Understanding</a:t>
            </a:r>
          </a:p>
        </p:txBody>
      </p:sp>
      <p:cxnSp>
        <p:nvCxnSpPr>
          <p:cNvPr id="15" name="Elbow Connector 14"/>
          <p:cNvCxnSpPr>
            <a:stCxn id="11" idx="1"/>
            <a:endCxn id="5" idx="6"/>
          </p:cNvCxnSpPr>
          <p:nvPr/>
        </p:nvCxnSpPr>
        <p:spPr>
          <a:xfrm rot="10800000">
            <a:off x="3177983" y="3930872"/>
            <a:ext cx="444500" cy="711200"/>
          </a:xfrm>
          <a:prstGeom prst="bentConnector3">
            <a:avLst>
              <a:gd name="adj1" fmla="val 50000"/>
            </a:avLst>
          </a:prstGeom>
          <a:ln w="28575">
            <a:solidFill>
              <a:schemeClr val="tx2">
                <a:lumMod val="20000"/>
                <a:lumOff val="8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12" idx="1"/>
            <a:endCxn id="7" idx="5"/>
          </p:cNvCxnSpPr>
          <p:nvPr/>
        </p:nvCxnSpPr>
        <p:spPr>
          <a:xfrm rot="10800000">
            <a:off x="2612833" y="4667472"/>
            <a:ext cx="806450" cy="396875"/>
          </a:xfrm>
          <a:prstGeom prst="bentConnector2">
            <a:avLst/>
          </a:prstGeom>
          <a:ln w="28575">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Elbow Connector 18"/>
          <p:cNvCxnSpPr>
            <a:stCxn id="13" idx="1"/>
            <a:endCxn id="9" idx="4"/>
          </p:cNvCxnSpPr>
          <p:nvPr/>
        </p:nvCxnSpPr>
        <p:spPr>
          <a:xfrm rot="10800000">
            <a:off x="1877820" y="4838922"/>
            <a:ext cx="1506538" cy="649287"/>
          </a:xfrm>
          <a:prstGeom prst="bentConnector2">
            <a:avLst/>
          </a:prstGeom>
          <a:ln w="28575">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44" name="Rounded Rectangle 43"/>
          <p:cNvSpPr/>
          <p:nvPr/>
        </p:nvSpPr>
        <p:spPr>
          <a:xfrm>
            <a:off x="1594085" y="1539931"/>
            <a:ext cx="2552891" cy="4572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dirty="0">
                <a:solidFill>
                  <a:schemeClr val="tx1"/>
                </a:solidFill>
              </a:rPr>
              <a:t>Discovery Portal</a:t>
            </a:r>
          </a:p>
        </p:txBody>
      </p:sp>
      <p:cxnSp>
        <p:nvCxnSpPr>
          <p:cNvPr id="62" name="Elbow Connector 61"/>
          <p:cNvCxnSpPr>
            <a:stCxn id="7" idx="7"/>
            <a:endCxn id="70" idx="2"/>
          </p:cNvCxnSpPr>
          <p:nvPr/>
        </p:nvCxnSpPr>
        <p:spPr>
          <a:xfrm rot="5400000" flipH="1" flipV="1">
            <a:off x="2165911" y="2443602"/>
            <a:ext cx="1196237" cy="303297"/>
          </a:xfrm>
          <a:prstGeom prst="bentConnector3">
            <a:avLst>
              <a:gd name="adj1" fmla="val 50000"/>
            </a:avLst>
          </a:prstGeom>
          <a:ln w="28575">
            <a:solidFill>
              <a:schemeClr val="tx2">
                <a:lumMod val="60000"/>
                <a:lumOff val="40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2786297" y="1762181"/>
            <a:ext cx="258762" cy="23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2" name="Elbow Connector 71"/>
          <p:cNvCxnSpPr>
            <a:stCxn id="9" idx="1"/>
            <a:endCxn id="47" idx="2"/>
          </p:cNvCxnSpPr>
          <p:nvPr/>
        </p:nvCxnSpPr>
        <p:spPr>
          <a:xfrm rot="16200000" flipV="1">
            <a:off x="434473" y="2492519"/>
            <a:ext cx="1338494" cy="270760"/>
          </a:xfrm>
          <a:prstGeom prst="bentConnector3">
            <a:avLst>
              <a:gd name="adj1" fmla="val 50000"/>
            </a:avLst>
          </a:prstGeom>
          <a:ln w="28575">
            <a:solidFill>
              <a:schemeClr val="accent1">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47" name="Rounded Rectangle 46"/>
          <p:cNvSpPr/>
          <p:nvPr/>
        </p:nvSpPr>
        <p:spPr>
          <a:xfrm>
            <a:off x="537334" y="1564952"/>
            <a:ext cx="862012" cy="3937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dirty="0">
                <a:solidFill>
                  <a:schemeClr val="tx1"/>
                </a:solidFill>
              </a:rPr>
              <a:t>User</a:t>
            </a:r>
          </a:p>
        </p:txBody>
      </p:sp>
      <p:cxnSp>
        <p:nvCxnSpPr>
          <p:cNvPr id="45" name="Elbow Connector 44"/>
          <p:cNvCxnSpPr>
            <a:stCxn id="5" idx="0"/>
            <a:endCxn id="54" idx="2"/>
          </p:cNvCxnSpPr>
          <p:nvPr/>
        </p:nvCxnSpPr>
        <p:spPr>
          <a:xfrm rot="5400000" flipH="1" flipV="1">
            <a:off x="1822389" y="2050182"/>
            <a:ext cx="630403" cy="524302"/>
          </a:xfrm>
          <a:prstGeom prst="bentConnector3">
            <a:avLst>
              <a:gd name="adj1" fmla="val 50000"/>
            </a:avLst>
          </a:prstGeom>
          <a:ln w="28575">
            <a:solidFill>
              <a:schemeClr val="tx2">
                <a:lumMod val="20000"/>
                <a:lumOff val="80000"/>
              </a:schemeClr>
            </a:solidFill>
            <a:tailEnd type="arrow"/>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2270359" y="1762181"/>
            <a:ext cx="258763" cy="23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TextBox 33"/>
          <p:cNvSpPr txBox="1">
            <a:spLocks noChangeArrowheads="1"/>
          </p:cNvSpPr>
          <p:nvPr/>
        </p:nvSpPr>
        <p:spPr bwMode="auto">
          <a:xfrm>
            <a:off x="4759253" y="1529977"/>
            <a:ext cx="304957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sz="2000" i="1" dirty="0"/>
              <a:t>More documentation is required for understanding data than discovering or using it. </a:t>
            </a:r>
          </a:p>
        </p:txBody>
      </p:sp>
    </p:spTree>
    <p:extLst>
      <p:ext uri="{BB962C8B-B14F-4D97-AF65-F5344CB8AC3E}">
        <p14:creationId xmlns:p14="http://schemas.microsoft.com/office/powerpoint/2010/main" val="11590927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500"/>
                                        <p:tgtEl>
                                          <p:spTgt spid="44"/>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par>
                                <p:cTn id="16" presetID="22" presetClass="entr" presetSubtype="4"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cTn>
                              </p:par>
                              <p:par>
                                <p:cTn id="19" presetID="22" presetClass="entr" presetSubtype="4"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wipe(down)">
                                      <p:cBhvr>
                                        <p:cTn id="21" dur="500"/>
                                        <p:tgtEl>
                                          <p:spTgt spid="4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par>
                                <p:cTn id="27" presetID="22" presetClass="entr" presetSubtype="4"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down)">
                                      <p:cBhvr>
                                        <p:cTn id="29" dur="500"/>
                                        <p:tgtEl>
                                          <p:spTgt spid="19"/>
                                        </p:tgtEl>
                                      </p:cBhvr>
                                    </p:animEffect>
                                  </p:childTnLst>
                                </p:cTn>
                              </p:par>
                              <p:par>
                                <p:cTn id="30" presetID="22" presetClass="entr" presetSubtype="4" fill="hold" nodeType="with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wipe(down)">
                                      <p:cBhvr>
                                        <p:cTn id="32" dur="500"/>
                                        <p:tgtEl>
                                          <p:spTgt spid="6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down)">
                                      <p:cBhvr>
                                        <p:cTn id="37" dur="500"/>
                                        <p:tgtEl>
                                          <p:spTgt spid="22"/>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par>
                                <p:cTn id="41" presetID="22" presetClass="entr" presetSubtype="4" fill="hold"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down)">
                                      <p:cBhvr>
                                        <p:cTn id="43" dur="500"/>
                                        <p:tgtEl>
                                          <p:spTgt spid="72"/>
                                        </p:tgtEl>
                                      </p:cBhvr>
                                    </p:animEffect>
                                  </p:childTnLst>
                                </p:cTn>
                              </p:par>
                            </p:childTnLst>
                          </p:cTn>
                        </p:par>
                        <p:par>
                          <p:cTn id="44" fill="hold" nodeType="afterGroup">
                            <p:stCondLst>
                              <p:cond delay="500"/>
                            </p:stCondLst>
                            <p:childTnLst>
                              <p:par>
                                <p:cTn id="45" presetID="22" presetClass="entr" presetSubtype="4"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down)">
                                      <p:cBhvr>
                                        <p:cTn id="47" dur="500"/>
                                        <p:tgtEl>
                                          <p:spTgt spid="4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44" grpId="0" animBg="1"/>
      <p:bldP spid="47" grpId="0" animBg="1"/>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912" y="274638"/>
            <a:ext cx="4033202" cy="588391"/>
          </a:xfrm>
        </p:spPr>
        <p:txBody>
          <a:bodyPr>
            <a:normAutofit/>
          </a:bodyPr>
          <a:lstStyle/>
          <a:p>
            <a:pPr algn="l"/>
            <a:r>
              <a:rPr lang="en-US" sz="3200" dirty="0" smtClean="0"/>
              <a:t>Granules Are Forever</a:t>
            </a:r>
            <a:endParaRPr lang="en-US" sz="3200" dirty="0"/>
          </a:p>
        </p:txBody>
      </p:sp>
      <p:sp>
        <p:nvSpPr>
          <p:cNvPr id="46" name="Folded Corner 45"/>
          <p:cNvSpPr/>
          <p:nvPr/>
        </p:nvSpPr>
        <p:spPr>
          <a:xfrm>
            <a:off x="606500" y="1373604"/>
            <a:ext cx="2033737" cy="2821115"/>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pSp>
        <p:nvGrpSpPr>
          <p:cNvPr id="74" name="Group 73"/>
          <p:cNvGrpSpPr/>
          <p:nvPr/>
        </p:nvGrpSpPr>
        <p:grpSpPr>
          <a:xfrm>
            <a:off x="3839227" y="5048656"/>
            <a:ext cx="665224" cy="968238"/>
            <a:chOff x="3957784" y="2328206"/>
            <a:chExt cx="665224" cy="968238"/>
          </a:xfrm>
        </p:grpSpPr>
        <p:sp>
          <p:nvSpPr>
            <p:cNvPr id="4" name="Folded Corner 3"/>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TextBox 72"/>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7" name="Picture 6"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sp>
        <p:nvSpPr>
          <p:cNvPr id="75" name="TextBox 74"/>
          <p:cNvSpPr txBox="1"/>
          <p:nvPr/>
        </p:nvSpPr>
        <p:spPr>
          <a:xfrm>
            <a:off x="656107" y="1357960"/>
            <a:ext cx="1934523" cy="2862323"/>
          </a:xfrm>
          <a:prstGeom prst="rect">
            <a:avLst/>
          </a:prstGeom>
          <a:noFill/>
        </p:spPr>
        <p:txBody>
          <a:bodyPr wrap="square" rtlCol="0">
            <a:spAutoFit/>
          </a:bodyPr>
          <a:lstStyle/>
          <a:p>
            <a:r>
              <a:rPr lang="en-US" dirty="0" smtClean="0"/>
              <a:t>1010101010101010101111100100101101001001001001000100100010010101001001010010010101000100100010100100100101010101010101010101010100010010101000010100</a:t>
            </a:r>
            <a:endParaRPr lang="en-US" dirty="0"/>
          </a:p>
        </p:txBody>
      </p:sp>
      <p:pic>
        <p:nvPicPr>
          <p:cNvPr id="47" name="Picture 46" descr="information_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520" y="1517494"/>
            <a:ext cx="1173697" cy="1173697"/>
          </a:xfrm>
          <a:prstGeom prst="rect">
            <a:avLst/>
          </a:prstGeom>
        </p:spPr>
      </p:pic>
      <p:grpSp>
        <p:nvGrpSpPr>
          <p:cNvPr id="76" name="Group 75"/>
          <p:cNvGrpSpPr/>
          <p:nvPr/>
        </p:nvGrpSpPr>
        <p:grpSpPr>
          <a:xfrm>
            <a:off x="4663198" y="4564874"/>
            <a:ext cx="665224" cy="968238"/>
            <a:chOff x="3957784" y="2328206"/>
            <a:chExt cx="665224" cy="968238"/>
          </a:xfrm>
        </p:grpSpPr>
        <p:sp>
          <p:nvSpPr>
            <p:cNvPr id="77" name="Folded Corner 76"/>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TextBox 77"/>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79" name="Picture 78"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80" name="Group 79"/>
          <p:cNvGrpSpPr/>
          <p:nvPr/>
        </p:nvGrpSpPr>
        <p:grpSpPr>
          <a:xfrm>
            <a:off x="2419278" y="4558533"/>
            <a:ext cx="665224" cy="968238"/>
            <a:chOff x="3957784" y="2328206"/>
            <a:chExt cx="665224" cy="968238"/>
          </a:xfrm>
        </p:grpSpPr>
        <p:sp>
          <p:nvSpPr>
            <p:cNvPr id="81" name="Folded Corner 80"/>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TextBox 81"/>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83" name="Picture 82"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84" name="Group 83"/>
          <p:cNvGrpSpPr/>
          <p:nvPr/>
        </p:nvGrpSpPr>
        <p:grpSpPr>
          <a:xfrm>
            <a:off x="5678578" y="4514396"/>
            <a:ext cx="665224" cy="968238"/>
            <a:chOff x="3957784" y="2328206"/>
            <a:chExt cx="665224" cy="968238"/>
          </a:xfrm>
        </p:grpSpPr>
        <p:sp>
          <p:nvSpPr>
            <p:cNvPr id="85" name="Folded Corner 84"/>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TextBox 85"/>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87" name="Picture 86"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88" name="Group 87"/>
          <p:cNvGrpSpPr/>
          <p:nvPr/>
        </p:nvGrpSpPr>
        <p:grpSpPr>
          <a:xfrm>
            <a:off x="6753220" y="4545850"/>
            <a:ext cx="665224" cy="968238"/>
            <a:chOff x="3957784" y="2328206"/>
            <a:chExt cx="665224" cy="968238"/>
          </a:xfrm>
        </p:grpSpPr>
        <p:sp>
          <p:nvSpPr>
            <p:cNvPr id="89" name="Folded Corner 88"/>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TextBox 89"/>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91" name="Picture 90"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92" name="Group 91"/>
          <p:cNvGrpSpPr/>
          <p:nvPr/>
        </p:nvGrpSpPr>
        <p:grpSpPr>
          <a:xfrm>
            <a:off x="7366742" y="5227389"/>
            <a:ext cx="665224" cy="968238"/>
            <a:chOff x="3957784" y="2328206"/>
            <a:chExt cx="665224" cy="968238"/>
          </a:xfrm>
        </p:grpSpPr>
        <p:sp>
          <p:nvSpPr>
            <p:cNvPr id="93" name="Folded Corner 92"/>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TextBox 93"/>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95" name="Picture 94"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96" name="Group 95"/>
          <p:cNvGrpSpPr/>
          <p:nvPr/>
        </p:nvGrpSpPr>
        <p:grpSpPr>
          <a:xfrm>
            <a:off x="4215698" y="4276158"/>
            <a:ext cx="665224" cy="968238"/>
            <a:chOff x="3957784" y="2328206"/>
            <a:chExt cx="665224" cy="968238"/>
          </a:xfrm>
        </p:grpSpPr>
        <p:sp>
          <p:nvSpPr>
            <p:cNvPr id="97" name="Folded Corner 96"/>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TextBox 97"/>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99" name="Picture 98"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00" name="Group 99"/>
          <p:cNvGrpSpPr/>
          <p:nvPr/>
        </p:nvGrpSpPr>
        <p:grpSpPr>
          <a:xfrm>
            <a:off x="3083006" y="3997690"/>
            <a:ext cx="665224" cy="968238"/>
            <a:chOff x="3957784" y="2328206"/>
            <a:chExt cx="665224" cy="968238"/>
          </a:xfrm>
        </p:grpSpPr>
        <p:sp>
          <p:nvSpPr>
            <p:cNvPr id="101" name="Folded Corner 100"/>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TextBox 101"/>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03" name="Picture 102"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04" name="Group 103"/>
          <p:cNvGrpSpPr/>
          <p:nvPr/>
        </p:nvGrpSpPr>
        <p:grpSpPr>
          <a:xfrm>
            <a:off x="7347702" y="4157648"/>
            <a:ext cx="665224" cy="968238"/>
            <a:chOff x="3957784" y="2328206"/>
            <a:chExt cx="665224" cy="968238"/>
          </a:xfrm>
        </p:grpSpPr>
        <p:sp>
          <p:nvSpPr>
            <p:cNvPr id="105" name="Folded Corner 104"/>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TextBox 105"/>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07" name="Picture 106"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08" name="Group 107"/>
          <p:cNvGrpSpPr/>
          <p:nvPr/>
        </p:nvGrpSpPr>
        <p:grpSpPr>
          <a:xfrm>
            <a:off x="2064917" y="4385640"/>
            <a:ext cx="665224" cy="968238"/>
            <a:chOff x="3957784" y="2328206"/>
            <a:chExt cx="665224" cy="968238"/>
          </a:xfrm>
        </p:grpSpPr>
        <p:sp>
          <p:nvSpPr>
            <p:cNvPr id="109" name="Folded Corner 108"/>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TextBox 109"/>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11" name="Picture 110"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12" name="Group 111"/>
          <p:cNvGrpSpPr/>
          <p:nvPr/>
        </p:nvGrpSpPr>
        <p:grpSpPr>
          <a:xfrm>
            <a:off x="1529414" y="4643867"/>
            <a:ext cx="665224" cy="968238"/>
            <a:chOff x="3957784" y="2328206"/>
            <a:chExt cx="665224" cy="968238"/>
          </a:xfrm>
        </p:grpSpPr>
        <p:sp>
          <p:nvSpPr>
            <p:cNvPr id="113" name="Folded Corner 112"/>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TextBox 113"/>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15" name="Picture 114"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16" name="Group 115"/>
          <p:cNvGrpSpPr/>
          <p:nvPr/>
        </p:nvGrpSpPr>
        <p:grpSpPr>
          <a:xfrm>
            <a:off x="8152633" y="3806024"/>
            <a:ext cx="665224" cy="968238"/>
            <a:chOff x="3957784" y="2328206"/>
            <a:chExt cx="665224" cy="968238"/>
          </a:xfrm>
        </p:grpSpPr>
        <p:sp>
          <p:nvSpPr>
            <p:cNvPr id="117" name="Folded Corner 116"/>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TextBox 117"/>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19" name="Picture 118"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20" name="Group 119"/>
          <p:cNvGrpSpPr/>
          <p:nvPr/>
        </p:nvGrpSpPr>
        <p:grpSpPr>
          <a:xfrm>
            <a:off x="2872840" y="5201057"/>
            <a:ext cx="665224" cy="968238"/>
            <a:chOff x="3957784" y="2328206"/>
            <a:chExt cx="665224" cy="968238"/>
          </a:xfrm>
        </p:grpSpPr>
        <p:sp>
          <p:nvSpPr>
            <p:cNvPr id="121" name="Folded Corner 120"/>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TextBox 121"/>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23" name="Picture 122"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24" name="Group 123"/>
          <p:cNvGrpSpPr/>
          <p:nvPr/>
        </p:nvGrpSpPr>
        <p:grpSpPr>
          <a:xfrm>
            <a:off x="5096507" y="4967943"/>
            <a:ext cx="665224" cy="968238"/>
            <a:chOff x="3957784" y="2328206"/>
            <a:chExt cx="665224" cy="968238"/>
          </a:xfrm>
        </p:grpSpPr>
        <p:sp>
          <p:nvSpPr>
            <p:cNvPr id="125" name="Folded Corner 124"/>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TextBox 125"/>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27" name="Picture 126"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28" name="Group 127"/>
          <p:cNvGrpSpPr/>
          <p:nvPr/>
        </p:nvGrpSpPr>
        <p:grpSpPr>
          <a:xfrm>
            <a:off x="6072877" y="5029633"/>
            <a:ext cx="665224" cy="968238"/>
            <a:chOff x="3957784" y="2328206"/>
            <a:chExt cx="665224" cy="968238"/>
          </a:xfrm>
        </p:grpSpPr>
        <p:sp>
          <p:nvSpPr>
            <p:cNvPr id="129" name="Folded Corner 128"/>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TextBox 129"/>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31" name="Picture 130"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32" name="Group 131"/>
          <p:cNvGrpSpPr/>
          <p:nvPr/>
        </p:nvGrpSpPr>
        <p:grpSpPr>
          <a:xfrm>
            <a:off x="4622692" y="5182034"/>
            <a:ext cx="665224" cy="968238"/>
            <a:chOff x="3957784" y="2328206"/>
            <a:chExt cx="665224" cy="968238"/>
          </a:xfrm>
        </p:grpSpPr>
        <p:sp>
          <p:nvSpPr>
            <p:cNvPr id="133" name="Folded Corner 132"/>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4" name="TextBox 133"/>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35" name="Picture 134"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36" name="Group 135"/>
          <p:cNvGrpSpPr/>
          <p:nvPr/>
        </p:nvGrpSpPr>
        <p:grpSpPr>
          <a:xfrm>
            <a:off x="6740527" y="4019149"/>
            <a:ext cx="665224" cy="968238"/>
            <a:chOff x="3957784" y="2328206"/>
            <a:chExt cx="665224" cy="968238"/>
          </a:xfrm>
        </p:grpSpPr>
        <p:sp>
          <p:nvSpPr>
            <p:cNvPr id="137" name="Folded Corner 136"/>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8" name="TextBox 137"/>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39" name="Picture 138"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40" name="Group 139"/>
          <p:cNvGrpSpPr/>
          <p:nvPr/>
        </p:nvGrpSpPr>
        <p:grpSpPr>
          <a:xfrm>
            <a:off x="7611067" y="4632655"/>
            <a:ext cx="665224" cy="968238"/>
            <a:chOff x="3957784" y="2328206"/>
            <a:chExt cx="665224" cy="968238"/>
          </a:xfrm>
        </p:grpSpPr>
        <p:sp>
          <p:nvSpPr>
            <p:cNvPr id="141" name="Folded Corner 140"/>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TextBox 141"/>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43" name="Picture 142"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44" name="Group 143"/>
          <p:cNvGrpSpPr/>
          <p:nvPr/>
        </p:nvGrpSpPr>
        <p:grpSpPr>
          <a:xfrm>
            <a:off x="5095011" y="4014026"/>
            <a:ext cx="665224" cy="968238"/>
            <a:chOff x="3957784" y="2328206"/>
            <a:chExt cx="665224" cy="968238"/>
          </a:xfrm>
        </p:grpSpPr>
        <p:sp>
          <p:nvSpPr>
            <p:cNvPr id="145" name="Folded Corner 144"/>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6" name="TextBox 145"/>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47" name="Picture 146"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48" name="Group 147"/>
          <p:cNvGrpSpPr/>
          <p:nvPr/>
        </p:nvGrpSpPr>
        <p:grpSpPr>
          <a:xfrm>
            <a:off x="1883492" y="5232260"/>
            <a:ext cx="665224" cy="968238"/>
            <a:chOff x="3957784" y="2328206"/>
            <a:chExt cx="665224" cy="968238"/>
          </a:xfrm>
        </p:grpSpPr>
        <p:sp>
          <p:nvSpPr>
            <p:cNvPr id="149" name="Folded Corner 148"/>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TextBox 149"/>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51" name="Picture 150"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52" name="Group 151"/>
          <p:cNvGrpSpPr/>
          <p:nvPr/>
        </p:nvGrpSpPr>
        <p:grpSpPr>
          <a:xfrm>
            <a:off x="8234574" y="4946231"/>
            <a:ext cx="665224" cy="968238"/>
            <a:chOff x="3957784" y="2328206"/>
            <a:chExt cx="665224" cy="968238"/>
          </a:xfrm>
        </p:grpSpPr>
        <p:sp>
          <p:nvSpPr>
            <p:cNvPr id="153" name="Folded Corner 152"/>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4" name="TextBox 153"/>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55" name="Picture 154"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56" name="Group 155"/>
          <p:cNvGrpSpPr/>
          <p:nvPr/>
        </p:nvGrpSpPr>
        <p:grpSpPr>
          <a:xfrm>
            <a:off x="812487" y="5166664"/>
            <a:ext cx="665224" cy="968238"/>
            <a:chOff x="3957784" y="2328206"/>
            <a:chExt cx="665224" cy="968238"/>
          </a:xfrm>
        </p:grpSpPr>
        <p:sp>
          <p:nvSpPr>
            <p:cNvPr id="157" name="Folded Corner 156"/>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8" name="TextBox 157"/>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59" name="Picture 158"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60" name="Group 159"/>
          <p:cNvGrpSpPr/>
          <p:nvPr/>
        </p:nvGrpSpPr>
        <p:grpSpPr>
          <a:xfrm>
            <a:off x="3368766" y="4487561"/>
            <a:ext cx="665224" cy="968238"/>
            <a:chOff x="3957784" y="2328206"/>
            <a:chExt cx="665224" cy="968238"/>
          </a:xfrm>
        </p:grpSpPr>
        <p:sp>
          <p:nvSpPr>
            <p:cNvPr id="161" name="Folded Corner 160"/>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2" name="TextBox 161"/>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63" name="Picture 162"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64" name="Group 163"/>
          <p:cNvGrpSpPr/>
          <p:nvPr/>
        </p:nvGrpSpPr>
        <p:grpSpPr>
          <a:xfrm>
            <a:off x="6090139" y="3746769"/>
            <a:ext cx="665224" cy="968238"/>
            <a:chOff x="3957784" y="2328206"/>
            <a:chExt cx="665224" cy="968238"/>
          </a:xfrm>
        </p:grpSpPr>
        <p:sp>
          <p:nvSpPr>
            <p:cNvPr id="165" name="Folded Corner 164"/>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TextBox 165"/>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67" name="Picture 166"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68" name="Group 167"/>
          <p:cNvGrpSpPr/>
          <p:nvPr/>
        </p:nvGrpSpPr>
        <p:grpSpPr>
          <a:xfrm>
            <a:off x="4183115" y="4670199"/>
            <a:ext cx="665224" cy="968238"/>
            <a:chOff x="3957784" y="2328206"/>
            <a:chExt cx="665224" cy="968238"/>
          </a:xfrm>
        </p:grpSpPr>
        <p:sp>
          <p:nvSpPr>
            <p:cNvPr id="169" name="Folded Corner 168"/>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TextBox 169"/>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71" name="Picture 170"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72" name="Group 171"/>
          <p:cNvGrpSpPr/>
          <p:nvPr/>
        </p:nvGrpSpPr>
        <p:grpSpPr>
          <a:xfrm>
            <a:off x="2993223" y="4686535"/>
            <a:ext cx="665224" cy="968238"/>
            <a:chOff x="3957784" y="2328206"/>
            <a:chExt cx="665224" cy="968238"/>
          </a:xfrm>
        </p:grpSpPr>
        <p:sp>
          <p:nvSpPr>
            <p:cNvPr id="173" name="Folded Corner 172"/>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4" name="TextBox 173"/>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75" name="Picture 174"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76" name="Group 175"/>
          <p:cNvGrpSpPr/>
          <p:nvPr/>
        </p:nvGrpSpPr>
        <p:grpSpPr>
          <a:xfrm>
            <a:off x="2555992" y="5247126"/>
            <a:ext cx="665224" cy="968238"/>
            <a:chOff x="3957784" y="2328206"/>
            <a:chExt cx="665224" cy="968238"/>
          </a:xfrm>
        </p:grpSpPr>
        <p:sp>
          <p:nvSpPr>
            <p:cNvPr id="177" name="Folded Corner 176"/>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8" name="TextBox 177"/>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79" name="Picture 178"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80" name="Group 179"/>
          <p:cNvGrpSpPr/>
          <p:nvPr/>
        </p:nvGrpSpPr>
        <p:grpSpPr>
          <a:xfrm>
            <a:off x="3691110" y="3902823"/>
            <a:ext cx="665224" cy="968238"/>
            <a:chOff x="3957784" y="2328206"/>
            <a:chExt cx="665224" cy="968238"/>
          </a:xfrm>
        </p:grpSpPr>
        <p:sp>
          <p:nvSpPr>
            <p:cNvPr id="181" name="Folded Corner 180"/>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2" name="TextBox 181"/>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83" name="Picture 182"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pic>
        <p:nvPicPr>
          <p:cNvPr id="184" name="Picture 354" descr="PCUSER17"/>
          <p:cNvPicPr>
            <a:picLocks noChangeAspect="1" noChangeArrowheads="1"/>
          </p:cNvPicPr>
          <p:nvPr/>
        </p:nvPicPr>
        <p:blipFill>
          <a:blip r:embed="rId3" cstate="print">
            <a:extLst>
              <a:ext uri="{28A0092B-C50C-407E-A947-70E740481C1C}">
                <a14:useLocalDpi xmlns:a14="http://schemas.microsoft.com/office/drawing/2010/main" val="0"/>
              </a:ext>
            </a:extLst>
          </a:blip>
          <a:srcRect b="29846"/>
          <a:stretch>
            <a:fillRect/>
          </a:stretch>
        </p:blipFill>
        <p:spPr bwMode="auto">
          <a:xfrm flipH="1">
            <a:off x="6054741" y="1405532"/>
            <a:ext cx="2859925" cy="1340921"/>
          </a:xfrm>
          <a:prstGeom prst="rect">
            <a:avLst/>
          </a:prstGeom>
          <a:noFill/>
          <a:extLst>
            <a:ext uri="{909E8E84-426E-40DD-AFC4-6F175D3DCCD1}">
              <a14:hiddenFill xmlns:a14="http://schemas.microsoft.com/office/drawing/2010/main">
                <a:solidFill>
                  <a:srgbClr val="FFFFFF"/>
                </a:solidFill>
              </a14:hiddenFill>
            </a:ext>
          </a:extLst>
        </p:spPr>
      </p:pic>
      <p:grpSp>
        <p:nvGrpSpPr>
          <p:cNvPr id="185" name="Group 184"/>
          <p:cNvGrpSpPr/>
          <p:nvPr/>
        </p:nvGrpSpPr>
        <p:grpSpPr>
          <a:xfrm>
            <a:off x="3434658" y="4243486"/>
            <a:ext cx="665224" cy="968238"/>
            <a:chOff x="3957784" y="2328206"/>
            <a:chExt cx="665224" cy="968238"/>
          </a:xfrm>
        </p:grpSpPr>
        <p:sp>
          <p:nvSpPr>
            <p:cNvPr id="186" name="Folded Corner 185"/>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7" name="TextBox 186"/>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88" name="Picture 187"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89" name="Group 188"/>
          <p:cNvGrpSpPr/>
          <p:nvPr/>
        </p:nvGrpSpPr>
        <p:grpSpPr>
          <a:xfrm>
            <a:off x="4509300" y="4274940"/>
            <a:ext cx="665224" cy="968238"/>
            <a:chOff x="3957784" y="2328206"/>
            <a:chExt cx="665224" cy="968238"/>
          </a:xfrm>
        </p:grpSpPr>
        <p:sp>
          <p:nvSpPr>
            <p:cNvPr id="190" name="Folded Corner 189"/>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1" name="TextBox 190"/>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92" name="Picture 191"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93" name="Group 192"/>
          <p:cNvGrpSpPr/>
          <p:nvPr/>
        </p:nvGrpSpPr>
        <p:grpSpPr>
          <a:xfrm>
            <a:off x="5122822" y="4956479"/>
            <a:ext cx="665224" cy="968238"/>
            <a:chOff x="3957784" y="2328206"/>
            <a:chExt cx="665224" cy="968238"/>
          </a:xfrm>
        </p:grpSpPr>
        <p:sp>
          <p:nvSpPr>
            <p:cNvPr id="194" name="Folded Corner 193"/>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5" name="TextBox 194"/>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196" name="Picture 195"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197" name="Group 196"/>
          <p:cNvGrpSpPr/>
          <p:nvPr/>
        </p:nvGrpSpPr>
        <p:grpSpPr>
          <a:xfrm>
            <a:off x="5436394" y="3947211"/>
            <a:ext cx="665224" cy="968238"/>
            <a:chOff x="3957784" y="2328206"/>
            <a:chExt cx="665224" cy="968238"/>
          </a:xfrm>
        </p:grpSpPr>
        <p:sp>
          <p:nvSpPr>
            <p:cNvPr id="198" name="Folded Corner 197"/>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9" name="TextBox 198"/>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200" name="Picture 199"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201" name="Group 200"/>
          <p:cNvGrpSpPr/>
          <p:nvPr/>
        </p:nvGrpSpPr>
        <p:grpSpPr>
          <a:xfrm>
            <a:off x="7050177" y="3656060"/>
            <a:ext cx="665224" cy="968238"/>
            <a:chOff x="3957784" y="2328206"/>
            <a:chExt cx="665224" cy="968238"/>
          </a:xfrm>
        </p:grpSpPr>
        <p:sp>
          <p:nvSpPr>
            <p:cNvPr id="202" name="Folded Corner 201"/>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3" name="TextBox 202"/>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204" name="Picture 203"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205" name="Group 204"/>
          <p:cNvGrpSpPr/>
          <p:nvPr/>
        </p:nvGrpSpPr>
        <p:grpSpPr>
          <a:xfrm>
            <a:off x="2852587" y="4697033"/>
            <a:ext cx="665224" cy="968238"/>
            <a:chOff x="3957784" y="2328206"/>
            <a:chExt cx="665224" cy="968238"/>
          </a:xfrm>
        </p:grpSpPr>
        <p:sp>
          <p:nvSpPr>
            <p:cNvPr id="206" name="Folded Corner 205"/>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7" name="TextBox 206"/>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208" name="Picture 207"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209" name="Group 208"/>
          <p:cNvGrpSpPr/>
          <p:nvPr/>
        </p:nvGrpSpPr>
        <p:grpSpPr>
          <a:xfrm>
            <a:off x="3564253" y="4758723"/>
            <a:ext cx="665224" cy="968238"/>
            <a:chOff x="3957784" y="2328206"/>
            <a:chExt cx="665224" cy="968238"/>
          </a:xfrm>
        </p:grpSpPr>
        <p:sp>
          <p:nvSpPr>
            <p:cNvPr id="210" name="Folded Corner 209"/>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1" name="TextBox 210"/>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212" name="Picture 211"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213" name="Group 212"/>
          <p:cNvGrpSpPr/>
          <p:nvPr/>
        </p:nvGrpSpPr>
        <p:grpSpPr>
          <a:xfrm>
            <a:off x="4496607" y="3748239"/>
            <a:ext cx="665224" cy="968238"/>
            <a:chOff x="3957784" y="2328206"/>
            <a:chExt cx="665224" cy="968238"/>
          </a:xfrm>
        </p:grpSpPr>
        <p:sp>
          <p:nvSpPr>
            <p:cNvPr id="214" name="Folded Corner 213"/>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TextBox 214"/>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216" name="Picture 215"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217" name="Group 216"/>
          <p:cNvGrpSpPr/>
          <p:nvPr/>
        </p:nvGrpSpPr>
        <p:grpSpPr>
          <a:xfrm>
            <a:off x="6168440" y="4656550"/>
            <a:ext cx="665224" cy="968238"/>
            <a:chOff x="3957784" y="2328206"/>
            <a:chExt cx="665224" cy="968238"/>
          </a:xfrm>
        </p:grpSpPr>
        <p:sp>
          <p:nvSpPr>
            <p:cNvPr id="218" name="Folded Corner 217"/>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9" name="TextBox 218"/>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220" name="Picture 219"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221" name="Group 220"/>
          <p:cNvGrpSpPr/>
          <p:nvPr/>
        </p:nvGrpSpPr>
        <p:grpSpPr>
          <a:xfrm>
            <a:off x="1210709" y="5383443"/>
            <a:ext cx="665224" cy="968238"/>
            <a:chOff x="3957784" y="2328206"/>
            <a:chExt cx="665224" cy="968238"/>
          </a:xfrm>
        </p:grpSpPr>
        <p:sp>
          <p:nvSpPr>
            <p:cNvPr id="222" name="Folded Corner 221"/>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3" name="TextBox 222"/>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224" name="Picture 223"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grpSp>
        <p:nvGrpSpPr>
          <p:cNvPr id="229" name="Group 228"/>
          <p:cNvGrpSpPr/>
          <p:nvPr/>
        </p:nvGrpSpPr>
        <p:grpSpPr>
          <a:xfrm>
            <a:off x="603250" y="4587048"/>
            <a:ext cx="665224" cy="968238"/>
            <a:chOff x="3957784" y="2328206"/>
            <a:chExt cx="665224" cy="968238"/>
          </a:xfrm>
        </p:grpSpPr>
        <p:sp>
          <p:nvSpPr>
            <p:cNvPr id="230" name="Folded Corner 229"/>
            <p:cNvSpPr/>
            <p:nvPr/>
          </p:nvSpPr>
          <p:spPr>
            <a:xfrm>
              <a:off x="3961564" y="2328206"/>
              <a:ext cx="657665" cy="929770"/>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1" name="TextBox 230"/>
            <p:cNvSpPr txBox="1"/>
            <p:nvPr/>
          </p:nvSpPr>
          <p:spPr>
            <a:xfrm>
              <a:off x="3957784" y="2711668"/>
              <a:ext cx="665224" cy="584776"/>
            </a:xfrm>
            <a:prstGeom prst="rect">
              <a:avLst/>
            </a:prstGeom>
            <a:noFill/>
          </p:spPr>
          <p:txBody>
            <a:bodyPr wrap="square" rtlCol="0">
              <a:spAutoFit/>
            </a:bodyPr>
            <a:lstStyle/>
            <a:p>
              <a:pPr algn="ctr"/>
              <a:r>
                <a:rPr lang="en-US" sz="800" dirty="0" smtClean="0"/>
                <a:t>01011011001001001001001000110100101</a:t>
              </a:r>
              <a:endParaRPr lang="en-US" sz="800" dirty="0"/>
            </a:p>
          </p:txBody>
        </p:sp>
        <p:pic>
          <p:nvPicPr>
            <p:cNvPr id="232" name="Picture 231" descr="information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062" y="2367646"/>
              <a:ext cx="412668" cy="412668"/>
            </a:xfrm>
            <a:prstGeom prst="rect">
              <a:avLst/>
            </a:prstGeom>
            <a:noFill/>
          </p:spPr>
        </p:pic>
      </p:grpSp>
      <p:cxnSp>
        <p:nvCxnSpPr>
          <p:cNvPr id="234" name="Elbow Connector 233"/>
          <p:cNvCxnSpPr>
            <a:stCxn id="214" idx="0"/>
            <a:endCxn id="184" idx="3"/>
          </p:cNvCxnSpPr>
          <p:nvPr/>
        </p:nvCxnSpPr>
        <p:spPr>
          <a:xfrm rot="5400000" flipH="1" flipV="1">
            <a:off x="4605857" y="2299356"/>
            <a:ext cx="1672246" cy="1225521"/>
          </a:xfrm>
          <a:prstGeom prst="bentConnector2">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35" name="Elbow Connector 234"/>
          <p:cNvCxnSpPr>
            <a:stCxn id="181" idx="0"/>
            <a:endCxn id="184" idx="3"/>
          </p:cNvCxnSpPr>
          <p:nvPr/>
        </p:nvCxnSpPr>
        <p:spPr>
          <a:xfrm rot="5400000" flipH="1" flipV="1">
            <a:off x="4125817" y="1973899"/>
            <a:ext cx="1826830" cy="2031018"/>
          </a:xfrm>
          <a:prstGeom prst="bentConnector2">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38" name="Elbow Connector 237"/>
          <p:cNvCxnSpPr>
            <a:stCxn id="198" idx="0"/>
            <a:endCxn id="184" idx="2"/>
          </p:cNvCxnSpPr>
          <p:nvPr/>
        </p:nvCxnSpPr>
        <p:spPr>
          <a:xfrm rot="5400000" flipH="1" flipV="1">
            <a:off x="6026476" y="2488984"/>
            <a:ext cx="1200758" cy="1715696"/>
          </a:xfrm>
          <a:prstGeom prst="bentConnector3">
            <a:avLst>
              <a:gd name="adj1" fmla="val 54593"/>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41" name="Elbow Connector 240"/>
          <p:cNvCxnSpPr>
            <a:stCxn id="119" idx="0"/>
            <a:endCxn id="184" idx="2"/>
          </p:cNvCxnSpPr>
          <p:nvPr/>
        </p:nvCxnSpPr>
        <p:spPr>
          <a:xfrm rot="16200000" flipV="1">
            <a:off x="7435469" y="2795688"/>
            <a:ext cx="1099011" cy="1000542"/>
          </a:xfrm>
          <a:prstGeom prst="bentConnector3">
            <a:avLst>
              <a:gd name="adj1" fmla="val 50000"/>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45" name="Elbow Connector 244"/>
          <p:cNvCxnSpPr>
            <a:stCxn id="165" idx="0"/>
            <a:endCxn id="184" idx="2"/>
          </p:cNvCxnSpPr>
          <p:nvPr/>
        </p:nvCxnSpPr>
        <p:spPr>
          <a:xfrm rot="5400000" flipH="1" flipV="1">
            <a:off x="6453569" y="2715636"/>
            <a:ext cx="1000316" cy="1061951"/>
          </a:xfrm>
          <a:prstGeom prst="bentConnector3">
            <a:avLst>
              <a:gd name="adj1" fmla="val 44737"/>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52" name="Elbow Connector 251"/>
          <p:cNvCxnSpPr>
            <a:stCxn id="101" idx="0"/>
            <a:endCxn id="184" idx="3"/>
          </p:cNvCxnSpPr>
          <p:nvPr/>
        </p:nvCxnSpPr>
        <p:spPr>
          <a:xfrm rot="5400000" flipH="1" flipV="1">
            <a:off x="3774332" y="1717281"/>
            <a:ext cx="1921697" cy="2639122"/>
          </a:xfrm>
          <a:prstGeom prst="bentConnector2">
            <a:avLst/>
          </a:prstGeom>
          <a:ln>
            <a:tailEnd type="arrow"/>
          </a:ln>
          <a:effectLst/>
        </p:spPr>
        <p:style>
          <a:lnRef idx="2">
            <a:schemeClr val="accent1"/>
          </a:lnRef>
          <a:fillRef idx="0">
            <a:schemeClr val="accent1"/>
          </a:fillRef>
          <a:effectRef idx="1">
            <a:schemeClr val="accent1"/>
          </a:effectRef>
          <a:fontRef idx="minor">
            <a:schemeClr val="tx1"/>
          </a:fontRef>
        </p:style>
      </p:cxnSp>
      <p:pic>
        <p:nvPicPr>
          <p:cNvPr id="225" name="Picture 224"/>
          <p:cNvPicPr>
            <a:picLocks noChangeAspect="1"/>
          </p:cNvPicPr>
          <p:nvPr/>
        </p:nvPicPr>
        <p:blipFill rotWithShape="1">
          <a:blip r:embed="rId4" cstate="print">
            <a:extLst>
              <a:ext uri="{28A0092B-C50C-407E-A947-70E740481C1C}">
                <a14:useLocalDpi xmlns:a14="http://schemas.microsoft.com/office/drawing/2010/main" val="0"/>
              </a:ext>
            </a:extLst>
          </a:blip>
          <a:srcRect r="20702"/>
          <a:stretch/>
        </p:blipFill>
        <p:spPr>
          <a:xfrm>
            <a:off x="451890" y="1167429"/>
            <a:ext cx="2188347" cy="1839761"/>
          </a:xfrm>
          <a:prstGeom prst="rect">
            <a:avLst/>
          </a:prstGeom>
        </p:spPr>
      </p:pic>
      <p:cxnSp>
        <p:nvCxnSpPr>
          <p:cNvPr id="226" name="Elbow Connector 225"/>
          <p:cNvCxnSpPr>
            <a:stCxn id="101" idx="0"/>
            <a:endCxn id="225" idx="3"/>
          </p:cNvCxnSpPr>
          <p:nvPr/>
        </p:nvCxnSpPr>
        <p:spPr>
          <a:xfrm rot="16200000" flipV="1">
            <a:off x="2072738" y="2654809"/>
            <a:ext cx="1910380" cy="775382"/>
          </a:xfrm>
          <a:prstGeom prst="bentConnector2">
            <a:avLst/>
          </a:prstGeom>
          <a:ln>
            <a:tailEnd type="arrow"/>
          </a:ln>
          <a:effectLst/>
        </p:spPr>
        <p:style>
          <a:lnRef idx="2">
            <a:schemeClr val="accent1"/>
          </a:lnRef>
          <a:fillRef idx="0">
            <a:schemeClr val="accent1"/>
          </a:fillRef>
          <a:effectRef idx="1">
            <a:schemeClr val="accent1"/>
          </a:effectRef>
          <a:fontRef idx="minor">
            <a:schemeClr val="tx1"/>
          </a:fontRef>
        </p:style>
      </p:cxnSp>
      <p:pic>
        <p:nvPicPr>
          <p:cNvPr id="227" name="Picture 226" descr="sevenbabies.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89767" y="2736857"/>
            <a:ext cx="4316412"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8911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dissolve">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dissolve">
                                      <p:cBhvr>
                                        <p:cTn id="17" dur="500"/>
                                        <p:tgtEl>
                                          <p:spTgt spid="4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46"/>
                                        </p:tgtEl>
                                      </p:cBhvr>
                                    </p:animEffect>
                                    <p:set>
                                      <p:cBhvr>
                                        <p:cTn id="22" dur="1" fill="hold">
                                          <p:stCondLst>
                                            <p:cond delay="499"/>
                                          </p:stCondLst>
                                        </p:cTn>
                                        <p:tgtEl>
                                          <p:spTgt spid="46"/>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75"/>
                                        </p:tgtEl>
                                      </p:cBhvr>
                                    </p:animEffect>
                                    <p:set>
                                      <p:cBhvr>
                                        <p:cTn id="25" dur="1" fill="hold">
                                          <p:stCondLst>
                                            <p:cond delay="499"/>
                                          </p:stCondLst>
                                        </p:cTn>
                                        <p:tgtEl>
                                          <p:spTgt spid="75"/>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47"/>
                                        </p:tgtEl>
                                      </p:cBhvr>
                                    </p:animEffect>
                                    <p:set>
                                      <p:cBhvr>
                                        <p:cTn id="28" dur="1" fill="hold">
                                          <p:stCondLst>
                                            <p:cond delay="499"/>
                                          </p:stCondLst>
                                        </p:cTn>
                                        <p:tgtEl>
                                          <p:spTgt spid="47"/>
                                        </p:tgtEl>
                                        <p:attrNameLst>
                                          <p:attrName>style.visibility</p:attrName>
                                        </p:attrNameLst>
                                      </p:cBhvr>
                                      <p:to>
                                        <p:strVal val="hidden"/>
                                      </p:to>
                                    </p:set>
                                  </p:childTnLst>
                                </p:cTn>
                              </p:par>
                              <p:par>
                                <p:cTn id="29" presetID="9" presetClass="entr" presetSubtype="0" fill="hold" nodeType="withEffect">
                                  <p:stCondLst>
                                    <p:cond delay="0"/>
                                  </p:stCondLst>
                                  <p:childTnLst>
                                    <p:set>
                                      <p:cBhvr>
                                        <p:cTn id="30" dur="1" fill="hold">
                                          <p:stCondLst>
                                            <p:cond delay="0"/>
                                          </p:stCondLst>
                                        </p:cTn>
                                        <p:tgtEl>
                                          <p:spTgt spid="140"/>
                                        </p:tgtEl>
                                        <p:attrNameLst>
                                          <p:attrName>style.visibility</p:attrName>
                                        </p:attrNameLst>
                                      </p:cBhvr>
                                      <p:to>
                                        <p:strVal val="visible"/>
                                      </p:to>
                                    </p:set>
                                    <p:animEffect transition="in" filter="dissolve">
                                      <p:cBhvr>
                                        <p:cTn id="31" dur="500"/>
                                        <p:tgtEl>
                                          <p:spTgt spid="140"/>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dissolve">
                                      <p:cBhvr>
                                        <p:cTn id="36" dur="500"/>
                                        <p:tgtEl>
                                          <p:spTgt spid="74"/>
                                        </p:tgtEl>
                                      </p:cBhvr>
                                    </p:animEffect>
                                  </p:childTnLst>
                                </p:cTn>
                              </p:par>
                            </p:childTnLst>
                          </p:cTn>
                        </p:par>
                        <p:par>
                          <p:cTn id="37" fill="hold">
                            <p:stCondLst>
                              <p:cond delay="500"/>
                            </p:stCondLst>
                            <p:childTnLst>
                              <p:par>
                                <p:cTn id="38" presetID="9" presetClass="entr" presetSubtype="0" fill="hold" nodeType="afterEffect">
                                  <p:stCondLst>
                                    <p:cond delay="0"/>
                                  </p:stCondLst>
                                  <p:childTnLst>
                                    <p:set>
                                      <p:cBhvr>
                                        <p:cTn id="39" dur="1" fill="hold">
                                          <p:stCondLst>
                                            <p:cond delay="0"/>
                                          </p:stCondLst>
                                        </p:cTn>
                                        <p:tgtEl>
                                          <p:spTgt spid="76"/>
                                        </p:tgtEl>
                                        <p:attrNameLst>
                                          <p:attrName>style.visibility</p:attrName>
                                        </p:attrNameLst>
                                      </p:cBhvr>
                                      <p:to>
                                        <p:strVal val="visible"/>
                                      </p:to>
                                    </p:set>
                                    <p:animEffect transition="in" filter="dissolve">
                                      <p:cBhvr>
                                        <p:cTn id="40" dur="500"/>
                                        <p:tgtEl>
                                          <p:spTgt spid="76"/>
                                        </p:tgtEl>
                                      </p:cBhvr>
                                    </p:animEffect>
                                  </p:childTnLst>
                                </p:cTn>
                              </p:par>
                            </p:childTnLst>
                          </p:cTn>
                        </p:par>
                        <p:par>
                          <p:cTn id="41" fill="hold">
                            <p:stCondLst>
                              <p:cond delay="1000"/>
                            </p:stCondLst>
                            <p:childTnLst>
                              <p:par>
                                <p:cTn id="42" presetID="9" presetClass="entr" presetSubtype="0" fill="hold" nodeType="after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dissolve">
                                      <p:cBhvr>
                                        <p:cTn id="44" dur="500"/>
                                        <p:tgtEl>
                                          <p:spTgt spid="80"/>
                                        </p:tgtEl>
                                      </p:cBhvr>
                                    </p:animEffect>
                                  </p:childTnLst>
                                </p:cTn>
                              </p:par>
                            </p:childTnLst>
                          </p:cTn>
                        </p:par>
                        <p:par>
                          <p:cTn id="45" fill="hold">
                            <p:stCondLst>
                              <p:cond delay="1500"/>
                            </p:stCondLst>
                            <p:childTnLst>
                              <p:par>
                                <p:cTn id="46" presetID="9" presetClass="entr" presetSubtype="0" fill="hold" nodeType="afterEffect">
                                  <p:stCondLst>
                                    <p:cond delay="0"/>
                                  </p:stCondLst>
                                  <p:childTnLst>
                                    <p:set>
                                      <p:cBhvr>
                                        <p:cTn id="47" dur="1" fill="hold">
                                          <p:stCondLst>
                                            <p:cond delay="0"/>
                                          </p:stCondLst>
                                        </p:cTn>
                                        <p:tgtEl>
                                          <p:spTgt spid="84"/>
                                        </p:tgtEl>
                                        <p:attrNameLst>
                                          <p:attrName>style.visibility</p:attrName>
                                        </p:attrNameLst>
                                      </p:cBhvr>
                                      <p:to>
                                        <p:strVal val="visible"/>
                                      </p:to>
                                    </p:set>
                                    <p:animEffect transition="in" filter="dissolve">
                                      <p:cBhvr>
                                        <p:cTn id="48" dur="500"/>
                                        <p:tgtEl>
                                          <p:spTgt spid="84"/>
                                        </p:tgtEl>
                                      </p:cBhvr>
                                    </p:animEffect>
                                  </p:childTnLst>
                                </p:cTn>
                              </p:par>
                            </p:childTnLst>
                          </p:cTn>
                        </p:par>
                        <p:par>
                          <p:cTn id="49" fill="hold">
                            <p:stCondLst>
                              <p:cond delay="2000"/>
                            </p:stCondLst>
                            <p:childTnLst>
                              <p:par>
                                <p:cTn id="50" presetID="9" presetClass="entr" presetSubtype="0" fill="hold" nodeType="afterEffect">
                                  <p:stCondLst>
                                    <p:cond delay="0"/>
                                  </p:stCondLst>
                                  <p:childTnLst>
                                    <p:set>
                                      <p:cBhvr>
                                        <p:cTn id="51" dur="1" fill="hold">
                                          <p:stCondLst>
                                            <p:cond delay="0"/>
                                          </p:stCondLst>
                                        </p:cTn>
                                        <p:tgtEl>
                                          <p:spTgt spid="168"/>
                                        </p:tgtEl>
                                        <p:attrNameLst>
                                          <p:attrName>style.visibility</p:attrName>
                                        </p:attrNameLst>
                                      </p:cBhvr>
                                      <p:to>
                                        <p:strVal val="visible"/>
                                      </p:to>
                                    </p:set>
                                    <p:animEffect transition="in" filter="dissolve">
                                      <p:cBhvr>
                                        <p:cTn id="52" dur="500"/>
                                        <p:tgtEl>
                                          <p:spTgt spid="168"/>
                                        </p:tgtEl>
                                      </p:cBhvr>
                                    </p:animEffect>
                                  </p:childTnLst>
                                </p:cTn>
                              </p:par>
                            </p:childTnLst>
                          </p:cTn>
                        </p:par>
                        <p:par>
                          <p:cTn id="53" fill="hold">
                            <p:stCondLst>
                              <p:cond delay="2500"/>
                            </p:stCondLst>
                            <p:childTnLst>
                              <p:par>
                                <p:cTn id="54" presetID="9" presetClass="entr" presetSubtype="0" fill="hold" nodeType="afterEffect">
                                  <p:stCondLst>
                                    <p:cond delay="0"/>
                                  </p:stCondLst>
                                  <p:childTnLst>
                                    <p:set>
                                      <p:cBhvr>
                                        <p:cTn id="55" dur="1" fill="hold">
                                          <p:stCondLst>
                                            <p:cond delay="0"/>
                                          </p:stCondLst>
                                        </p:cTn>
                                        <p:tgtEl>
                                          <p:spTgt spid="128"/>
                                        </p:tgtEl>
                                        <p:attrNameLst>
                                          <p:attrName>style.visibility</p:attrName>
                                        </p:attrNameLst>
                                      </p:cBhvr>
                                      <p:to>
                                        <p:strVal val="visible"/>
                                      </p:to>
                                    </p:set>
                                    <p:animEffect transition="in" filter="dissolve">
                                      <p:cBhvr>
                                        <p:cTn id="56" dur="500"/>
                                        <p:tgtEl>
                                          <p:spTgt spid="128"/>
                                        </p:tgtEl>
                                      </p:cBhvr>
                                    </p:animEffect>
                                  </p:childTnLst>
                                </p:cTn>
                              </p:par>
                            </p:childTnLst>
                          </p:cTn>
                        </p:par>
                        <p:par>
                          <p:cTn id="57" fill="hold">
                            <p:stCondLst>
                              <p:cond delay="3000"/>
                            </p:stCondLst>
                            <p:childTnLst>
                              <p:par>
                                <p:cTn id="58" presetID="9" presetClass="entr" presetSubtype="0" fill="hold" nodeType="afterEffect">
                                  <p:stCondLst>
                                    <p:cond delay="0"/>
                                  </p:stCondLst>
                                  <p:childTnLst>
                                    <p:set>
                                      <p:cBhvr>
                                        <p:cTn id="59" dur="1" fill="hold">
                                          <p:stCondLst>
                                            <p:cond delay="0"/>
                                          </p:stCondLst>
                                        </p:cTn>
                                        <p:tgtEl>
                                          <p:spTgt spid="172"/>
                                        </p:tgtEl>
                                        <p:attrNameLst>
                                          <p:attrName>style.visibility</p:attrName>
                                        </p:attrNameLst>
                                      </p:cBhvr>
                                      <p:to>
                                        <p:strVal val="visible"/>
                                      </p:to>
                                    </p:set>
                                    <p:animEffect transition="in" filter="dissolve">
                                      <p:cBhvr>
                                        <p:cTn id="60" dur="500"/>
                                        <p:tgtEl>
                                          <p:spTgt spid="172"/>
                                        </p:tgtEl>
                                      </p:cBhvr>
                                    </p:animEffect>
                                  </p:childTnLst>
                                </p:cTn>
                              </p:par>
                            </p:childTnLst>
                          </p:cTn>
                        </p:par>
                        <p:par>
                          <p:cTn id="61" fill="hold">
                            <p:stCondLst>
                              <p:cond delay="3500"/>
                            </p:stCondLst>
                            <p:childTnLst>
                              <p:par>
                                <p:cTn id="62" presetID="9" presetClass="entr" presetSubtype="0" fill="hold" nodeType="afterEffect">
                                  <p:stCondLst>
                                    <p:cond delay="0"/>
                                  </p:stCondLst>
                                  <p:childTnLst>
                                    <p:set>
                                      <p:cBhvr>
                                        <p:cTn id="63" dur="1" fill="hold">
                                          <p:stCondLst>
                                            <p:cond delay="0"/>
                                          </p:stCondLst>
                                        </p:cTn>
                                        <p:tgtEl>
                                          <p:spTgt spid="88"/>
                                        </p:tgtEl>
                                        <p:attrNameLst>
                                          <p:attrName>style.visibility</p:attrName>
                                        </p:attrNameLst>
                                      </p:cBhvr>
                                      <p:to>
                                        <p:strVal val="visible"/>
                                      </p:to>
                                    </p:set>
                                    <p:animEffect transition="in" filter="dissolve">
                                      <p:cBhvr>
                                        <p:cTn id="64" dur="500"/>
                                        <p:tgtEl>
                                          <p:spTgt spid="88"/>
                                        </p:tgtEl>
                                      </p:cBhvr>
                                    </p:animEffect>
                                  </p:childTnLst>
                                </p:cTn>
                              </p:par>
                              <p:par>
                                <p:cTn id="65" presetID="9" presetClass="entr" presetSubtype="0" fill="hold" nodeType="with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dissolve">
                                      <p:cBhvr>
                                        <p:cTn id="67" dur="500"/>
                                        <p:tgtEl>
                                          <p:spTgt spid="92"/>
                                        </p:tgtEl>
                                      </p:cBhvr>
                                    </p:animEffect>
                                  </p:childTnLst>
                                </p:cTn>
                              </p:par>
                              <p:par>
                                <p:cTn id="68" presetID="9" presetClass="entr" presetSubtype="0" fill="hold" nodeType="withEffect">
                                  <p:stCondLst>
                                    <p:cond delay="0"/>
                                  </p:stCondLst>
                                  <p:childTnLst>
                                    <p:set>
                                      <p:cBhvr>
                                        <p:cTn id="69" dur="1" fill="hold">
                                          <p:stCondLst>
                                            <p:cond delay="0"/>
                                          </p:stCondLst>
                                        </p:cTn>
                                        <p:tgtEl>
                                          <p:spTgt spid="96"/>
                                        </p:tgtEl>
                                        <p:attrNameLst>
                                          <p:attrName>style.visibility</p:attrName>
                                        </p:attrNameLst>
                                      </p:cBhvr>
                                      <p:to>
                                        <p:strVal val="visible"/>
                                      </p:to>
                                    </p:set>
                                    <p:animEffect transition="in" filter="dissolve">
                                      <p:cBhvr>
                                        <p:cTn id="70" dur="500"/>
                                        <p:tgtEl>
                                          <p:spTgt spid="96"/>
                                        </p:tgtEl>
                                      </p:cBhvr>
                                    </p:animEffect>
                                  </p:childTnLst>
                                </p:cTn>
                              </p:par>
                              <p:par>
                                <p:cTn id="71" presetID="9" presetClass="entr" presetSubtype="0" fill="hold" nodeType="withEffect">
                                  <p:stCondLst>
                                    <p:cond delay="0"/>
                                  </p:stCondLst>
                                  <p:childTnLst>
                                    <p:set>
                                      <p:cBhvr>
                                        <p:cTn id="72" dur="1" fill="hold">
                                          <p:stCondLst>
                                            <p:cond delay="0"/>
                                          </p:stCondLst>
                                        </p:cTn>
                                        <p:tgtEl>
                                          <p:spTgt spid="100"/>
                                        </p:tgtEl>
                                        <p:attrNameLst>
                                          <p:attrName>style.visibility</p:attrName>
                                        </p:attrNameLst>
                                      </p:cBhvr>
                                      <p:to>
                                        <p:strVal val="visible"/>
                                      </p:to>
                                    </p:set>
                                    <p:animEffect transition="in" filter="dissolve">
                                      <p:cBhvr>
                                        <p:cTn id="73" dur="500"/>
                                        <p:tgtEl>
                                          <p:spTgt spid="100"/>
                                        </p:tgtEl>
                                      </p:cBhvr>
                                    </p:animEffect>
                                  </p:childTnLst>
                                </p:cTn>
                              </p:par>
                              <p:par>
                                <p:cTn id="74" presetID="9" presetClass="entr" presetSubtype="0" fill="hold" nodeType="withEffect">
                                  <p:stCondLst>
                                    <p:cond delay="0"/>
                                  </p:stCondLst>
                                  <p:childTnLst>
                                    <p:set>
                                      <p:cBhvr>
                                        <p:cTn id="75" dur="1" fill="hold">
                                          <p:stCondLst>
                                            <p:cond delay="0"/>
                                          </p:stCondLst>
                                        </p:cTn>
                                        <p:tgtEl>
                                          <p:spTgt spid="104"/>
                                        </p:tgtEl>
                                        <p:attrNameLst>
                                          <p:attrName>style.visibility</p:attrName>
                                        </p:attrNameLst>
                                      </p:cBhvr>
                                      <p:to>
                                        <p:strVal val="visible"/>
                                      </p:to>
                                    </p:set>
                                    <p:animEffect transition="in" filter="dissolve">
                                      <p:cBhvr>
                                        <p:cTn id="76" dur="500"/>
                                        <p:tgtEl>
                                          <p:spTgt spid="104"/>
                                        </p:tgtEl>
                                      </p:cBhvr>
                                    </p:animEffect>
                                  </p:childTnLst>
                                </p:cTn>
                              </p:par>
                              <p:par>
                                <p:cTn id="77" presetID="9" presetClass="entr" presetSubtype="0" fill="hold" nodeType="withEffect">
                                  <p:stCondLst>
                                    <p:cond delay="0"/>
                                  </p:stCondLst>
                                  <p:childTnLst>
                                    <p:set>
                                      <p:cBhvr>
                                        <p:cTn id="78" dur="1" fill="hold">
                                          <p:stCondLst>
                                            <p:cond delay="0"/>
                                          </p:stCondLst>
                                        </p:cTn>
                                        <p:tgtEl>
                                          <p:spTgt spid="108"/>
                                        </p:tgtEl>
                                        <p:attrNameLst>
                                          <p:attrName>style.visibility</p:attrName>
                                        </p:attrNameLst>
                                      </p:cBhvr>
                                      <p:to>
                                        <p:strVal val="visible"/>
                                      </p:to>
                                    </p:set>
                                    <p:animEffect transition="in" filter="dissolve">
                                      <p:cBhvr>
                                        <p:cTn id="79" dur="500"/>
                                        <p:tgtEl>
                                          <p:spTgt spid="108"/>
                                        </p:tgtEl>
                                      </p:cBhvr>
                                    </p:animEffect>
                                  </p:childTnLst>
                                </p:cTn>
                              </p:par>
                              <p:par>
                                <p:cTn id="80" presetID="9" presetClass="entr" presetSubtype="0" fill="hold" nodeType="withEffect">
                                  <p:stCondLst>
                                    <p:cond delay="0"/>
                                  </p:stCondLst>
                                  <p:childTnLst>
                                    <p:set>
                                      <p:cBhvr>
                                        <p:cTn id="81" dur="1" fill="hold">
                                          <p:stCondLst>
                                            <p:cond delay="0"/>
                                          </p:stCondLst>
                                        </p:cTn>
                                        <p:tgtEl>
                                          <p:spTgt spid="112"/>
                                        </p:tgtEl>
                                        <p:attrNameLst>
                                          <p:attrName>style.visibility</p:attrName>
                                        </p:attrNameLst>
                                      </p:cBhvr>
                                      <p:to>
                                        <p:strVal val="visible"/>
                                      </p:to>
                                    </p:set>
                                    <p:animEffect transition="in" filter="dissolve">
                                      <p:cBhvr>
                                        <p:cTn id="82" dur="500"/>
                                        <p:tgtEl>
                                          <p:spTgt spid="112"/>
                                        </p:tgtEl>
                                      </p:cBhvr>
                                    </p:animEffect>
                                  </p:childTnLst>
                                </p:cTn>
                              </p:par>
                              <p:par>
                                <p:cTn id="83" presetID="9" presetClass="entr" presetSubtype="0" fill="hold" nodeType="withEffect">
                                  <p:stCondLst>
                                    <p:cond delay="0"/>
                                  </p:stCondLst>
                                  <p:childTnLst>
                                    <p:set>
                                      <p:cBhvr>
                                        <p:cTn id="84" dur="1" fill="hold">
                                          <p:stCondLst>
                                            <p:cond delay="0"/>
                                          </p:stCondLst>
                                        </p:cTn>
                                        <p:tgtEl>
                                          <p:spTgt spid="116"/>
                                        </p:tgtEl>
                                        <p:attrNameLst>
                                          <p:attrName>style.visibility</p:attrName>
                                        </p:attrNameLst>
                                      </p:cBhvr>
                                      <p:to>
                                        <p:strVal val="visible"/>
                                      </p:to>
                                    </p:set>
                                    <p:animEffect transition="in" filter="dissolve">
                                      <p:cBhvr>
                                        <p:cTn id="85" dur="500"/>
                                        <p:tgtEl>
                                          <p:spTgt spid="116"/>
                                        </p:tgtEl>
                                      </p:cBhvr>
                                    </p:animEffect>
                                  </p:childTnLst>
                                </p:cTn>
                              </p:par>
                              <p:par>
                                <p:cTn id="86" presetID="9" presetClass="entr" presetSubtype="0" fill="hold" nodeType="withEffect">
                                  <p:stCondLst>
                                    <p:cond delay="0"/>
                                  </p:stCondLst>
                                  <p:childTnLst>
                                    <p:set>
                                      <p:cBhvr>
                                        <p:cTn id="87" dur="1" fill="hold">
                                          <p:stCondLst>
                                            <p:cond delay="0"/>
                                          </p:stCondLst>
                                        </p:cTn>
                                        <p:tgtEl>
                                          <p:spTgt spid="120"/>
                                        </p:tgtEl>
                                        <p:attrNameLst>
                                          <p:attrName>style.visibility</p:attrName>
                                        </p:attrNameLst>
                                      </p:cBhvr>
                                      <p:to>
                                        <p:strVal val="visible"/>
                                      </p:to>
                                    </p:set>
                                    <p:animEffect transition="in" filter="dissolve">
                                      <p:cBhvr>
                                        <p:cTn id="88" dur="500"/>
                                        <p:tgtEl>
                                          <p:spTgt spid="120"/>
                                        </p:tgtEl>
                                      </p:cBhvr>
                                    </p:animEffect>
                                  </p:childTnLst>
                                </p:cTn>
                              </p:par>
                              <p:par>
                                <p:cTn id="89" presetID="9" presetClass="entr" presetSubtype="0" fill="hold" nodeType="withEffect">
                                  <p:stCondLst>
                                    <p:cond delay="0"/>
                                  </p:stCondLst>
                                  <p:childTnLst>
                                    <p:set>
                                      <p:cBhvr>
                                        <p:cTn id="90" dur="1" fill="hold">
                                          <p:stCondLst>
                                            <p:cond delay="0"/>
                                          </p:stCondLst>
                                        </p:cTn>
                                        <p:tgtEl>
                                          <p:spTgt spid="124"/>
                                        </p:tgtEl>
                                        <p:attrNameLst>
                                          <p:attrName>style.visibility</p:attrName>
                                        </p:attrNameLst>
                                      </p:cBhvr>
                                      <p:to>
                                        <p:strVal val="visible"/>
                                      </p:to>
                                    </p:set>
                                    <p:animEffect transition="in" filter="dissolve">
                                      <p:cBhvr>
                                        <p:cTn id="91" dur="500"/>
                                        <p:tgtEl>
                                          <p:spTgt spid="124"/>
                                        </p:tgtEl>
                                      </p:cBhvr>
                                    </p:animEffect>
                                  </p:childTnLst>
                                </p:cTn>
                              </p:par>
                              <p:par>
                                <p:cTn id="92" presetID="9" presetClass="entr" presetSubtype="0" fill="hold" nodeType="withEffect">
                                  <p:stCondLst>
                                    <p:cond delay="0"/>
                                  </p:stCondLst>
                                  <p:childTnLst>
                                    <p:set>
                                      <p:cBhvr>
                                        <p:cTn id="93" dur="1" fill="hold">
                                          <p:stCondLst>
                                            <p:cond delay="0"/>
                                          </p:stCondLst>
                                        </p:cTn>
                                        <p:tgtEl>
                                          <p:spTgt spid="132"/>
                                        </p:tgtEl>
                                        <p:attrNameLst>
                                          <p:attrName>style.visibility</p:attrName>
                                        </p:attrNameLst>
                                      </p:cBhvr>
                                      <p:to>
                                        <p:strVal val="visible"/>
                                      </p:to>
                                    </p:set>
                                    <p:animEffect transition="in" filter="dissolve">
                                      <p:cBhvr>
                                        <p:cTn id="94" dur="500"/>
                                        <p:tgtEl>
                                          <p:spTgt spid="132"/>
                                        </p:tgtEl>
                                      </p:cBhvr>
                                    </p:animEffect>
                                  </p:childTnLst>
                                </p:cTn>
                              </p:par>
                              <p:par>
                                <p:cTn id="95" presetID="9" presetClass="entr" presetSubtype="0" fill="hold" nodeType="withEffect">
                                  <p:stCondLst>
                                    <p:cond delay="0"/>
                                  </p:stCondLst>
                                  <p:childTnLst>
                                    <p:set>
                                      <p:cBhvr>
                                        <p:cTn id="96" dur="1" fill="hold">
                                          <p:stCondLst>
                                            <p:cond delay="0"/>
                                          </p:stCondLst>
                                        </p:cTn>
                                        <p:tgtEl>
                                          <p:spTgt spid="136"/>
                                        </p:tgtEl>
                                        <p:attrNameLst>
                                          <p:attrName>style.visibility</p:attrName>
                                        </p:attrNameLst>
                                      </p:cBhvr>
                                      <p:to>
                                        <p:strVal val="visible"/>
                                      </p:to>
                                    </p:set>
                                    <p:animEffect transition="in" filter="dissolve">
                                      <p:cBhvr>
                                        <p:cTn id="97" dur="500"/>
                                        <p:tgtEl>
                                          <p:spTgt spid="136"/>
                                        </p:tgtEl>
                                      </p:cBhvr>
                                    </p:animEffect>
                                  </p:childTnLst>
                                </p:cTn>
                              </p:par>
                              <p:par>
                                <p:cTn id="98" presetID="9" presetClass="entr" presetSubtype="0" fill="hold" nodeType="withEffect">
                                  <p:stCondLst>
                                    <p:cond delay="0"/>
                                  </p:stCondLst>
                                  <p:childTnLst>
                                    <p:set>
                                      <p:cBhvr>
                                        <p:cTn id="99" dur="1" fill="hold">
                                          <p:stCondLst>
                                            <p:cond delay="0"/>
                                          </p:stCondLst>
                                        </p:cTn>
                                        <p:tgtEl>
                                          <p:spTgt spid="144"/>
                                        </p:tgtEl>
                                        <p:attrNameLst>
                                          <p:attrName>style.visibility</p:attrName>
                                        </p:attrNameLst>
                                      </p:cBhvr>
                                      <p:to>
                                        <p:strVal val="visible"/>
                                      </p:to>
                                    </p:set>
                                    <p:animEffect transition="in" filter="dissolve">
                                      <p:cBhvr>
                                        <p:cTn id="100" dur="500"/>
                                        <p:tgtEl>
                                          <p:spTgt spid="144"/>
                                        </p:tgtEl>
                                      </p:cBhvr>
                                    </p:animEffect>
                                  </p:childTnLst>
                                </p:cTn>
                              </p:par>
                              <p:par>
                                <p:cTn id="101" presetID="9" presetClass="entr" presetSubtype="0" fill="hold" nodeType="withEffect">
                                  <p:stCondLst>
                                    <p:cond delay="0"/>
                                  </p:stCondLst>
                                  <p:childTnLst>
                                    <p:set>
                                      <p:cBhvr>
                                        <p:cTn id="102" dur="1" fill="hold">
                                          <p:stCondLst>
                                            <p:cond delay="0"/>
                                          </p:stCondLst>
                                        </p:cTn>
                                        <p:tgtEl>
                                          <p:spTgt spid="148"/>
                                        </p:tgtEl>
                                        <p:attrNameLst>
                                          <p:attrName>style.visibility</p:attrName>
                                        </p:attrNameLst>
                                      </p:cBhvr>
                                      <p:to>
                                        <p:strVal val="visible"/>
                                      </p:to>
                                    </p:set>
                                    <p:animEffect transition="in" filter="dissolve">
                                      <p:cBhvr>
                                        <p:cTn id="103" dur="500"/>
                                        <p:tgtEl>
                                          <p:spTgt spid="148"/>
                                        </p:tgtEl>
                                      </p:cBhvr>
                                    </p:animEffect>
                                  </p:childTnLst>
                                </p:cTn>
                              </p:par>
                              <p:par>
                                <p:cTn id="104" presetID="9" presetClass="entr" presetSubtype="0" fill="hold" nodeType="withEffect">
                                  <p:stCondLst>
                                    <p:cond delay="0"/>
                                  </p:stCondLst>
                                  <p:childTnLst>
                                    <p:set>
                                      <p:cBhvr>
                                        <p:cTn id="105" dur="1" fill="hold">
                                          <p:stCondLst>
                                            <p:cond delay="0"/>
                                          </p:stCondLst>
                                        </p:cTn>
                                        <p:tgtEl>
                                          <p:spTgt spid="152"/>
                                        </p:tgtEl>
                                        <p:attrNameLst>
                                          <p:attrName>style.visibility</p:attrName>
                                        </p:attrNameLst>
                                      </p:cBhvr>
                                      <p:to>
                                        <p:strVal val="visible"/>
                                      </p:to>
                                    </p:set>
                                    <p:animEffect transition="in" filter="dissolve">
                                      <p:cBhvr>
                                        <p:cTn id="106" dur="500"/>
                                        <p:tgtEl>
                                          <p:spTgt spid="152"/>
                                        </p:tgtEl>
                                      </p:cBhvr>
                                    </p:animEffect>
                                  </p:childTnLst>
                                </p:cTn>
                              </p:par>
                              <p:par>
                                <p:cTn id="107" presetID="9" presetClass="entr" presetSubtype="0" fill="hold" nodeType="withEffect">
                                  <p:stCondLst>
                                    <p:cond delay="0"/>
                                  </p:stCondLst>
                                  <p:childTnLst>
                                    <p:set>
                                      <p:cBhvr>
                                        <p:cTn id="108" dur="1" fill="hold">
                                          <p:stCondLst>
                                            <p:cond delay="0"/>
                                          </p:stCondLst>
                                        </p:cTn>
                                        <p:tgtEl>
                                          <p:spTgt spid="156"/>
                                        </p:tgtEl>
                                        <p:attrNameLst>
                                          <p:attrName>style.visibility</p:attrName>
                                        </p:attrNameLst>
                                      </p:cBhvr>
                                      <p:to>
                                        <p:strVal val="visible"/>
                                      </p:to>
                                    </p:set>
                                    <p:animEffect transition="in" filter="dissolve">
                                      <p:cBhvr>
                                        <p:cTn id="109" dur="500"/>
                                        <p:tgtEl>
                                          <p:spTgt spid="156"/>
                                        </p:tgtEl>
                                      </p:cBhvr>
                                    </p:animEffect>
                                  </p:childTnLst>
                                </p:cTn>
                              </p:par>
                              <p:par>
                                <p:cTn id="110" presetID="9" presetClass="entr" presetSubtype="0" fill="hold" nodeType="withEffect">
                                  <p:stCondLst>
                                    <p:cond delay="0"/>
                                  </p:stCondLst>
                                  <p:childTnLst>
                                    <p:set>
                                      <p:cBhvr>
                                        <p:cTn id="111" dur="1" fill="hold">
                                          <p:stCondLst>
                                            <p:cond delay="0"/>
                                          </p:stCondLst>
                                        </p:cTn>
                                        <p:tgtEl>
                                          <p:spTgt spid="160"/>
                                        </p:tgtEl>
                                        <p:attrNameLst>
                                          <p:attrName>style.visibility</p:attrName>
                                        </p:attrNameLst>
                                      </p:cBhvr>
                                      <p:to>
                                        <p:strVal val="visible"/>
                                      </p:to>
                                    </p:set>
                                    <p:animEffect transition="in" filter="dissolve">
                                      <p:cBhvr>
                                        <p:cTn id="112" dur="500"/>
                                        <p:tgtEl>
                                          <p:spTgt spid="160"/>
                                        </p:tgtEl>
                                      </p:cBhvr>
                                    </p:animEffect>
                                  </p:childTnLst>
                                </p:cTn>
                              </p:par>
                              <p:par>
                                <p:cTn id="113" presetID="9" presetClass="entr" presetSubtype="0" fill="hold" nodeType="withEffect">
                                  <p:stCondLst>
                                    <p:cond delay="0"/>
                                  </p:stCondLst>
                                  <p:childTnLst>
                                    <p:set>
                                      <p:cBhvr>
                                        <p:cTn id="114" dur="1" fill="hold">
                                          <p:stCondLst>
                                            <p:cond delay="0"/>
                                          </p:stCondLst>
                                        </p:cTn>
                                        <p:tgtEl>
                                          <p:spTgt spid="164"/>
                                        </p:tgtEl>
                                        <p:attrNameLst>
                                          <p:attrName>style.visibility</p:attrName>
                                        </p:attrNameLst>
                                      </p:cBhvr>
                                      <p:to>
                                        <p:strVal val="visible"/>
                                      </p:to>
                                    </p:set>
                                    <p:animEffect transition="in" filter="dissolve">
                                      <p:cBhvr>
                                        <p:cTn id="115" dur="500"/>
                                        <p:tgtEl>
                                          <p:spTgt spid="164"/>
                                        </p:tgtEl>
                                      </p:cBhvr>
                                    </p:animEffect>
                                  </p:childTnLst>
                                </p:cTn>
                              </p:par>
                              <p:par>
                                <p:cTn id="116" presetID="9" presetClass="entr" presetSubtype="0" fill="hold" nodeType="withEffect">
                                  <p:stCondLst>
                                    <p:cond delay="0"/>
                                  </p:stCondLst>
                                  <p:childTnLst>
                                    <p:set>
                                      <p:cBhvr>
                                        <p:cTn id="117" dur="1" fill="hold">
                                          <p:stCondLst>
                                            <p:cond delay="0"/>
                                          </p:stCondLst>
                                        </p:cTn>
                                        <p:tgtEl>
                                          <p:spTgt spid="176"/>
                                        </p:tgtEl>
                                        <p:attrNameLst>
                                          <p:attrName>style.visibility</p:attrName>
                                        </p:attrNameLst>
                                      </p:cBhvr>
                                      <p:to>
                                        <p:strVal val="visible"/>
                                      </p:to>
                                    </p:set>
                                    <p:animEffect transition="in" filter="dissolve">
                                      <p:cBhvr>
                                        <p:cTn id="118" dur="500"/>
                                        <p:tgtEl>
                                          <p:spTgt spid="176"/>
                                        </p:tgtEl>
                                      </p:cBhvr>
                                    </p:animEffect>
                                  </p:childTnLst>
                                </p:cTn>
                              </p:par>
                              <p:par>
                                <p:cTn id="119" presetID="9" presetClass="entr" presetSubtype="0" fill="hold" nodeType="withEffect">
                                  <p:stCondLst>
                                    <p:cond delay="0"/>
                                  </p:stCondLst>
                                  <p:childTnLst>
                                    <p:set>
                                      <p:cBhvr>
                                        <p:cTn id="120" dur="1" fill="hold">
                                          <p:stCondLst>
                                            <p:cond delay="0"/>
                                          </p:stCondLst>
                                        </p:cTn>
                                        <p:tgtEl>
                                          <p:spTgt spid="180"/>
                                        </p:tgtEl>
                                        <p:attrNameLst>
                                          <p:attrName>style.visibility</p:attrName>
                                        </p:attrNameLst>
                                      </p:cBhvr>
                                      <p:to>
                                        <p:strVal val="visible"/>
                                      </p:to>
                                    </p:set>
                                    <p:animEffect transition="in" filter="dissolve">
                                      <p:cBhvr>
                                        <p:cTn id="121" dur="500"/>
                                        <p:tgtEl>
                                          <p:spTgt spid="180"/>
                                        </p:tgtEl>
                                      </p:cBhvr>
                                    </p:animEffect>
                                  </p:childTnLst>
                                </p:cTn>
                              </p:par>
                              <p:par>
                                <p:cTn id="122" presetID="9" presetClass="entr" presetSubtype="0" fill="hold" nodeType="withEffect">
                                  <p:stCondLst>
                                    <p:cond delay="0"/>
                                  </p:stCondLst>
                                  <p:childTnLst>
                                    <p:set>
                                      <p:cBhvr>
                                        <p:cTn id="123" dur="1" fill="hold">
                                          <p:stCondLst>
                                            <p:cond delay="0"/>
                                          </p:stCondLst>
                                        </p:cTn>
                                        <p:tgtEl>
                                          <p:spTgt spid="185"/>
                                        </p:tgtEl>
                                        <p:attrNameLst>
                                          <p:attrName>style.visibility</p:attrName>
                                        </p:attrNameLst>
                                      </p:cBhvr>
                                      <p:to>
                                        <p:strVal val="visible"/>
                                      </p:to>
                                    </p:set>
                                    <p:animEffect transition="in" filter="dissolve">
                                      <p:cBhvr>
                                        <p:cTn id="124" dur="500"/>
                                        <p:tgtEl>
                                          <p:spTgt spid="185"/>
                                        </p:tgtEl>
                                      </p:cBhvr>
                                    </p:animEffect>
                                  </p:childTnLst>
                                </p:cTn>
                              </p:par>
                              <p:par>
                                <p:cTn id="125" presetID="9" presetClass="entr" presetSubtype="0" fill="hold" nodeType="withEffect">
                                  <p:stCondLst>
                                    <p:cond delay="0"/>
                                  </p:stCondLst>
                                  <p:childTnLst>
                                    <p:set>
                                      <p:cBhvr>
                                        <p:cTn id="126" dur="1" fill="hold">
                                          <p:stCondLst>
                                            <p:cond delay="0"/>
                                          </p:stCondLst>
                                        </p:cTn>
                                        <p:tgtEl>
                                          <p:spTgt spid="189"/>
                                        </p:tgtEl>
                                        <p:attrNameLst>
                                          <p:attrName>style.visibility</p:attrName>
                                        </p:attrNameLst>
                                      </p:cBhvr>
                                      <p:to>
                                        <p:strVal val="visible"/>
                                      </p:to>
                                    </p:set>
                                    <p:animEffect transition="in" filter="dissolve">
                                      <p:cBhvr>
                                        <p:cTn id="127" dur="500"/>
                                        <p:tgtEl>
                                          <p:spTgt spid="189"/>
                                        </p:tgtEl>
                                      </p:cBhvr>
                                    </p:animEffect>
                                  </p:childTnLst>
                                </p:cTn>
                              </p:par>
                              <p:par>
                                <p:cTn id="128" presetID="9" presetClass="entr" presetSubtype="0" fill="hold" nodeType="withEffect">
                                  <p:stCondLst>
                                    <p:cond delay="0"/>
                                  </p:stCondLst>
                                  <p:childTnLst>
                                    <p:set>
                                      <p:cBhvr>
                                        <p:cTn id="129" dur="1" fill="hold">
                                          <p:stCondLst>
                                            <p:cond delay="0"/>
                                          </p:stCondLst>
                                        </p:cTn>
                                        <p:tgtEl>
                                          <p:spTgt spid="193"/>
                                        </p:tgtEl>
                                        <p:attrNameLst>
                                          <p:attrName>style.visibility</p:attrName>
                                        </p:attrNameLst>
                                      </p:cBhvr>
                                      <p:to>
                                        <p:strVal val="visible"/>
                                      </p:to>
                                    </p:set>
                                    <p:animEffect transition="in" filter="dissolve">
                                      <p:cBhvr>
                                        <p:cTn id="130" dur="500"/>
                                        <p:tgtEl>
                                          <p:spTgt spid="193"/>
                                        </p:tgtEl>
                                      </p:cBhvr>
                                    </p:animEffect>
                                  </p:childTnLst>
                                </p:cTn>
                              </p:par>
                              <p:par>
                                <p:cTn id="131" presetID="9" presetClass="entr" presetSubtype="0" fill="hold" nodeType="withEffect">
                                  <p:stCondLst>
                                    <p:cond delay="0"/>
                                  </p:stCondLst>
                                  <p:childTnLst>
                                    <p:set>
                                      <p:cBhvr>
                                        <p:cTn id="132" dur="1" fill="hold">
                                          <p:stCondLst>
                                            <p:cond delay="0"/>
                                          </p:stCondLst>
                                        </p:cTn>
                                        <p:tgtEl>
                                          <p:spTgt spid="197"/>
                                        </p:tgtEl>
                                        <p:attrNameLst>
                                          <p:attrName>style.visibility</p:attrName>
                                        </p:attrNameLst>
                                      </p:cBhvr>
                                      <p:to>
                                        <p:strVal val="visible"/>
                                      </p:to>
                                    </p:set>
                                    <p:animEffect transition="in" filter="dissolve">
                                      <p:cBhvr>
                                        <p:cTn id="133" dur="500"/>
                                        <p:tgtEl>
                                          <p:spTgt spid="197"/>
                                        </p:tgtEl>
                                      </p:cBhvr>
                                    </p:animEffect>
                                  </p:childTnLst>
                                </p:cTn>
                              </p:par>
                              <p:par>
                                <p:cTn id="134" presetID="9" presetClass="entr" presetSubtype="0" fill="hold" nodeType="withEffect">
                                  <p:stCondLst>
                                    <p:cond delay="0"/>
                                  </p:stCondLst>
                                  <p:childTnLst>
                                    <p:set>
                                      <p:cBhvr>
                                        <p:cTn id="135" dur="1" fill="hold">
                                          <p:stCondLst>
                                            <p:cond delay="0"/>
                                          </p:stCondLst>
                                        </p:cTn>
                                        <p:tgtEl>
                                          <p:spTgt spid="201"/>
                                        </p:tgtEl>
                                        <p:attrNameLst>
                                          <p:attrName>style.visibility</p:attrName>
                                        </p:attrNameLst>
                                      </p:cBhvr>
                                      <p:to>
                                        <p:strVal val="visible"/>
                                      </p:to>
                                    </p:set>
                                    <p:animEffect transition="in" filter="dissolve">
                                      <p:cBhvr>
                                        <p:cTn id="136" dur="500"/>
                                        <p:tgtEl>
                                          <p:spTgt spid="201"/>
                                        </p:tgtEl>
                                      </p:cBhvr>
                                    </p:animEffect>
                                  </p:childTnLst>
                                </p:cTn>
                              </p:par>
                              <p:par>
                                <p:cTn id="137" presetID="9" presetClass="entr" presetSubtype="0" fill="hold" nodeType="withEffect">
                                  <p:stCondLst>
                                    <p:cond delay="0"/>
                                  </p:stCondLst>
                                  <p:childTnLst>
                                    <p:set>
                                      <p:cBhvr>
                                        <p:cTn id="138" dur="1" fill="hold">
                                          <p:stCondLst>
                                            <p:cond delay="0"/>
                                          </p:stCondLst>
                                        </p:cTn>
                                        <p:tgtEl>
                                          <p:spTgt spid="205"/>
                                        </p:tgtEl>
                                        <p:attrNameLst>
                                          <p:attrName>style.visibility</p:attrName>
                                        </p:attrNameLst>
                                      </p:cBhvr>
                                      <p:to>
                                        <p:strVal val="visible"/>
                                      </p:to>
                                    </p:set>
                                    <p:animEffect transition="in" filter="dissolve">
                                      <p:cBhvr>
                                        <p:cTn id="139" dur="500"/>
                                        <p:tgtEl>
                                          <p:spTgt spid="205"/>
                                        </p:tgtEl>
                                      </p:cBhvr>
                                    </p:animEffect>
                                  </p:childTnLst>
                                </p:cTn>
                              </p:par>
                              <p:par>
                                <p:cTn id="140" presetID="9" presetClass="entr" presetSubtype="0" fill="hold" nodeType="withEffect">
                                  <p:stCondLst>
                                    <p:cond delay="0"/>
                                  </p:stCondLst>
                                  <p:childTnLst>
                                    <p:set>
                                      <p:cBhvr>
                                        <p:cTn id="141" dur="1" fill="hold">
                                          <p:stCondLst>
                                            <p:cond delay="0"/>
                                          </p:stCondLst>
                                        </p:cTn>
                                        <p:tgtEl>
                                          <p:spTgt spid="209"/>
                                        </p:tgtEl>
                                        <p:attrNameLst>
                                          <p:attrName>style.visibility</p:attrName>
                                        </p:attrNameLst>
                                      </p:cBhvr>
                                      <p:to>
                                        <p:strVal val="visible"/>
                                      </p:to>
                                    </p:set>
                                    <p:animEffect transition="in" filter="dissolve">
                                      <p:cBhvr>
                                        <p:cTn id="142" dur="500"/>
                                        <p:tgtEl>
                                          <p:spTgt spid="209"/>
                                        </p:tgtEl>
                                      </p:cBhvr>
                                    </p:animEffect>
                                  </p:childTnLst>
                                </p:cTn>
                              </p:par>
                              <p:par>
                                <p:cTn id="143" presetID="9" presetClass="entr" presetSubtype="0" fill="hold" nodeType="withEffect">
                                  <p:stCondLst>
                                    <p:cond delay="0"/>
                                  </p:stCondLst>
                                  <p:childTnLst>
                                    <p:set>
                                      <p:cBhvr>
                                        <p:cTn id="144" dur="1" fill="hold">
                                          <p:stCondLst>
                                            <p:cond delay="0"/>
                                          </p:stCondLst>
                                        </p:cTn>
                                        <p:tgtEl>
                                          <p:spTgt spid="213"/>
                                        </p:tgtEl>
                                        <p:attrNameLst>
                                          <p:attrName>style.visibility</p:attrName>
                                        </p:attrNameLst>
                                      </p:cBhvr>
                                      <p:to>
                                        <p:strVal val="visible"/>
                                      </p:to>
                                    </p:set>
                                    <p:animEffect transition="in" filter="dissolve">
                                      <p:cBhvr>
                                        <p:cTn id="145" dur="500"/>
                                        <p:tgtEl>
                                          <p:spTgt spid="213"/>
                                        </p:tgtEl>
                                      </p:cBhvr>
                                    </p:animEffect>
                                  </p:childTnLst>
                                </p:cTn>
                              </p:par>
                              <p:par>
                                <p:cTn id="146" presetID="9" presetClass="entr" presetSubtype="0" fill="hold" nodeType="withEffect">
                                  <p:stCondLst>
                                    <p:cond delay="0"/>
                                  </p:stCondLst>
                                  <p:childTnLst>
                                    <p:set>
                                      <p:cBhvr>
                                        <p:cTn id="147" dur="1" fill="hold">
                                          <p:stCondLst>
                                            <p:cond delay="0"/>
                                          </p:stCondLst>
                                        </p:cTn>
                                        <p:tgtEl>
                                          <p:spTgt spid="217"/>
                                        </p:tgtEl>
                                        <p:attrNameLst>
                                          <p:attrName>style.visibility</p:attrName>
                                        </p:attrNameLst>
                                      </p:cBhvr>
                                      <p:to>
                                        <p:strVal val="visible"/>
                                      </p:to>
                                    </p:set>
                                    <p:animEffect transition="in" filter="dissolve">
                                      <p:cBhvr>
                                        <p:cTn id="148" dur="500"/>
                                        <p:tgtEl>
                                          <p:spTgt spid="217"/>
                                        </p:tgtEl>
                                      </p:cBhvr>
                                    </p:animEffect>
                                  </p:childTnLst>
                                </p:cTn>
                              </p:par>
                              <p:par>
                                <p:cTn id="149" presetID="9" presetClass="entr" presetSubtype="0" fill="hold" nodeType="withEffect">
                                  <p:stCondLst>
                                    <p:cond delay="0"/>
                                  </p:stCondLst>
                                  <p:childTnLst>
                                    <p:set>
                                      <p:cBhvr>
                                        <p:cTn id="150" dur="1" fill="hold">
                                          <p:stCondLst>
                                            <p:cond delay="0"/>
                                          </p:stCondLst>
                                        </p:cTn>
                                        <p:tgtEl>
                                          <p:spTgt spid="221"/>
                                        </p:tgtEl>
                                        <p:attrNameLst>
                                          <p:attrName>style.visibility</p:attrName>
                                        </p:attrNameLst>
                                      </p:cBhvr>
                                      <p:to>
                                        <p:strVal val="visible"/>
                                      </p:to>
                                    </p:set>
                                    <p:animEffect transition="in" filter="dissolve">
                                      <p:cBhvr>
                                        <p:cTn id="151" dur="500"/>
                                        <p:tgtEl>
                                          <p:spTgt spid="221"/>
                                        </p:tgtEl>
                                      </p:cBhvr>
                                    </p:animEffect>
                                  </p:childTnLst>
                                </p:cTn>
                              </p:par>
                              <p:par>
                                <p:cTn id="152" presetID="9" presetClass="entr" presetSubtype="0" fill="hold" nodeType="withEffect">
                                  <p:stCondLst>
                                    <p:cond delay="0"/>
                                  </p:stCondLst>
                                  <p:childTnLst>
                                    <p:set>
                                      <p:cBhvr>
                                        <p:cTn id="153" dur="1" fill="hold">
                                          <p:stCondLst>
                                            <p:cond delay="0"/>
                                          </p:stCondLst>
                                        </p:cTn>
                                        <p:tgtEl>
                                          <p:spTgt spid="229"/>
                                        </p:tgtEl>
                                        <p:attrNameLst>
                                          <p:attrName>style.visibility</p:attrName>
                                        </p:attrNameLst>
                                      </p:cBhvr>
                                      <p:to>
                                        <p:strVal val="visible"/>
                                      </p:to>
                                    </p:set>
                                    <p:animEffect transition="in" filter="dissolve">
                                      <p:cBhvr>
                                        <p:cTn id="154" dur="500"/>
                                        <p:tgtEl>
                                          <p:spTgt spid="229"/>
                                        </p:tgtEl>
                                      </p:cBhvr>
                                    </p:animEffect>
                                  </p:childTnLst>
                                </p:cTn>
                              </p:par>
                            </p:childTnLst>
                          </p:cTn>
                        </p:par>
                      </p:childTnLst>
                    </p:cTn>
                  </p:par>
                  <p:par>
                    <p:cTn id="155" fill="hold">
                      <p:stCondLst>
                        <p:cond delay="indefinite"/>
                      </p:stCondLst>
                      <p:childTnLst>
                        <p:par>
                          <p:cTn id="156" fill="hold">
                            <p:stCondLst>
                              <p:cond delay="0"/>
                            </p:stCondLst>
                            <p:childTnLst>
                              <p:par>
                                <p:cTn id="157" presetID="22" presetClass="entr" presetSubtype="8" fill="hold" nodeType="clickEffect">
                                  <p:stCondLst>
                                    <p:cond delay="0"/>
                                  </p:stCondLst>
                                  <p:childTnLst>
                                    <p:set>
                                      <p:cBhvr>
                                        <p:cTn id="158" dur="1" fill="hold">
                                          <p:stCondLst>
                                            <p:cond delay="0"/>
                                          </p:stCondLst>
                                        </p:cTn>
                                        <p:tgtEl>
                                          <p:spTgt spid="252"/>
                                        </p:tgtEl>
                                        <p:attrNameLst>
                                          <p:attrName>style.visibility</p:attrName>
                                        </p:attrNameLst>
                                      </p:cBhvr>
                                      <p:to>
                                        <p:strVal val="visible"/>
                                      </p:to>
                                    </p:set>
                                    <p:animEffect transition="in" filter="wipe(left)">
                                      <p:cBhvr>
                                        <p:cTn id="159" dur="500"/>
                                        <p:tgtEl>
                                          <p:spTgt spid="252"/>
                                        </p:tgtEl>
                                      </p:cBhvr>
                                    </p:animEffect>
                                  </p:childTnLst>
                                </p:cTn>
                              </p:par>
                              <p:par>
                                <p:cTn id="160" presetID="22" presetClass="entr" presetSubtype="8" fill="hold" nodeType="withEffect">
                                  <p:stCondLst>
                                    <p:cond delay="0"/>
                                  </p:stCondLst>
                                  <p:childTnLst>
                                    <p:set>
                                      <p:cBhvr>
                                        <p:cTn id="161" dur="1" fill="hold">
                                          <p:stCondLst>
                                            <p:cond delay="0"/>
                                          </p:stCondLst>
                                        </p:cTn>
                                        <p:tgtEl>
                                          <p:spTgt spid="235"/>
                                        </p:tgtEl>
                                        <p:attrNameLst>
                                          <p:attrName>style.visibility</p:attrName>
                                        </p:attrNameLst>
                                      </p:cBhvr>
                                      <p:to>
                                        <p:strVal val="visible"/>
                                      </p:to>
                                    </p:set>
                                    <p:animEffect transition="in" filter="wipe(left)">
                                      <p:cBhvr>
                                        <p:cTn id="162" dur="500"/>
                                        <p:tgtEl>
                                          <p:spTgt spid="235"/>
                                        </p:tgtEl>
                                      </p:cBhvr>
                                    </p:animEffect>
                                  </p:childTnLst>
                                </p:cTn>
                              </p:par>
                              <p:par>
                                <p:cTn id="163" presetID="22" presetClass="entr" presetSubtype="8" fill="hold" nodeType="withEffect">
                                  <p:stCondLst>
                                    <p:cond delay="0"/>
                                  </p:stCondLst>
                                  <p:childTnLst>
                                    <p:set>
                                      <p:cBhvr>
                                        <p:cTn id="164" dur="1" fill="hold">
                                          <p:stCondLst>
                                            <p:cond delay="0"/>
                                          </p:stCondLst>
                                        </p:cTn>
                                        <p:tgtEl>
                                          <p:spTgt spid="234"/>
                                        </p:tgtEl>
                                        <p:attrNameLst>
                                          <p:attrName>style.visibility</p:attrName>
                                        </p:attrNameLst>
                                      </p:cBhvr>
                                      <p:to>
                                        <p:strVal val="visible"/>
                                      </p:to>
                                    </p:set>
                                    <p:animEffect transition="in" filter="wipe(left)">
                                      <p:cBhvr>
                                        <p:cTn id="165" dur="500"/>
                                        <p:tgtEl>
                                          <p:spTgt spid="234"/>
                                        </p:tgtEl>
                                      </p:cBhvr>
                                    </p:animEffect>
                                  </p:childTnLst>
                                </p:cTn>
                              </p:par>
                              <p:par>
                                <p:cTn id="166" presetID="22" presetClass="entr" presetSubtype="8" fill="hold" nodeType="withEffect">
                                  <p:stCondLst>
                                    <p:cond delay="0"/>
                                  </p:stCondLst>
                                  <p:childTnLst>
                                    <p:set>
                                      <p:cBhvr>
                                        <p:cTn id="167" dur="1" fill="hold">
                                          <p:stCondLst>
                                            <p:cond delay="0"/>
                                          </p:stCondLst>
                                        </p:cTn>
                                        <p:tgtEl>
                                          <p:spTgt spid="238"/>
                                        </p:tgtEl>
                                        <p:attrNameLst>
                                          <p:attrName>style.visibility</p:attrName>
                                        </p:attrNameLst>
                                      </p:cBhvr>
                                      <p:to>
                                        <p:strVal val="visible"/>
                                      </p:to>
                                    </p:set>
                                    <p:animEffect transition="in" filter="wipe(left)">
                                      <p:cBhvr>
                                        <p:cTn id="168" dur="500"/>
                                        <p:tgtEl>
                                          <p:spTgt spid="238"/>
                                        </p:tgtEl>
                                      </p:cBhvr>
                                    </p:animEffect>
                                  </p:childTnLst>
                                </p:cTn>
                              </p:par>
                              <p:par>
                                <p:cTn id="169" presetID="22" presetClass="entr" presetSubtype="8" fill="hold" nodeType="withEffect">
                                  <p:stCondLst>
                                    <p:cond delay="0"/>
                                  </p:stCondLst>
                                  <p:childTnLst>
                                    <p:set>
                                      <p:cBhvr>
                                        <p:cTn id="170" dur="1" fill="hold">
                                          <p:stCondLst>
                                            <p:cond delay="0"/>
                                          </p:stCondLst>
                                        </p:cTn>
                                        <p:tgtEl>
                                          <p:spTgt spid="245"/>
                                        </p:tgtEl>
                                        <p:attrNameLst>
                                          <p:attrName>style.visibility</p:attrName>
                                        </p:attrNameLst>
                                      </p:cBhvr>
                                      <p:to>
                                        <p:strVal val="visible"/>
                                      </p:to>
                                    </p:set>
                                    <p:animEffect transition="in" filter="wipe(left)">
                                      <p:cBhvr>
                                        <p:cTn id="171" dur="500"/>
                                        <p:tgtEl>
                                          <p:spTgt spid="245"/>
                                        </p:tgtEl>
                                      </p:cBhvr>
                                    </p:animEffect>
                                  </p:childTnLst>
                                </p:cTn>
                              </p:par>
                              <p:par>
                                <p:cTn id="172" presetID="22" presetClass="entr" presetSubtype="4" fill="hold" nodeType="withEffect">
                                  <p:stCondLst>
                                    <p:cond delay="0"/>
                                  </p:stCondLst>
                                  <p:childTnLst>
                                    <p:set>
                                      <p:cBhvr>
                                        <p:cTn id="173" dur="1" fill="hold">
                                          <p:stCondLst>
                                            <p:cond delay="0"/>
                                          </p:stCondLst>
                                        </p:cTn>
                                        <p:tgtEl>
                                          <p:spTgt spid="241"/>
                                        </p:tgtEl>
                                        <p:attrNameLst>
                                          <p:attrName>style.visibility</p:attrName>
                                        </p:attrNameLst>
                                      </p:cBhvr>
                                      <p:to>
                                        <p:strVal val="visible"/>
                                      </p:to>
                                    </p:set>
                                    <p:animEffect transition="in" filter="wipe(down)">
                                      <p:cBhvr>
                                        <p:cTn id="174" dur="500"/>
                                        <p:tgtEl>
                                          <p:spTgt spid="241"/>
                                        </p:tgtEl>
                                      </p:cBhvr>
                                    </p:animEffect>
                                  </p:childTnLst>
                                </p:cTn>
                              </p:par>
                              <p:par>
                                <p:cTn id="175" presetID="22" presetClass="entr" presetSubtype="2" fill="hold" nodeType="withEffect">
                                  <p:stCondLst>
                                    <p:cond delay="0"/>
                                  </p:stCondLst>
                                  <p:childTnLst>
                                    <p:set>
                                      <p:cBhvr>
                                        <p:cTn id="176" dur="1" fill="hold">
                                          <p:stCondLst>
                                            <p:cond delay="0"/>
                                          </p:stCondLst>
                                        </p:cTn>
                                        <p:tgtEl>
                                          <p:spTgt spid="226"/>
                                        </p:tgtEl>
                                        <p:attrNameLst>
                                          <p:attrName>style.visibility</p:attrName>
                                        </p:attrNameLst>
                                      </p:cBhvr>
                                      <p:to>
                                        <p:strVal val="visible"/>
                                      </p:to>
                                    </p:set>
                                    <p:animEffect transition="in" filter="wipe(right)">
                                      <p:cBhvr>
                                        <p:cTn id="177" dur="500"/>
                                        <p:tgtEl>
                                          <p:spTgt spid="226"/>
                                        </p:tgtEl>
                                      </p:cBhvr>
                                    </p:animEffect>
                                  </p:childTnLst>
                                </p:cTn>
                              </p:par>
                              <p:par>
                                <p:cTn id="178" presetID="9" presetClass="entr" presetSubtype="0" fill="hold" nodeType="withEffect">
                                  <p:stCondLst>
                                    <p:cond delay="0"/>
                                  </p:stCondLst>
                                  <p:childTnLst>
                                    <p:set>
                                      <p:cBhvr>
                                        <p:cTn id="179" dur="1" fill="hold">
                                          <p:stCondLst>
                                            <p:cond delay="0"/>
                                          </p:stCondLst>
                                        </p:cTn>
                                        <p:tgtEl>
                                          <p:spTgt spid="184"/>
                                        </p:tgtEl>
                                        <p:attrNameLst>
                                          <p:attrName>style.visibility</p:attrName>
                                        </p:attrNameLst>
                                      </p:cBhvr>
                                      <p:to>
                                        <p:strVal val="visible"/>
                                      </p:to>
                                    </p:set>
                                    <p:animEffect transition="in" filter="dissolve">
                                      <p:cBhvr>
                                        <p:cTn id="180" dur="500"/>
                                        <p:tgtEl>
                                          <p:spTgt spid="184"/>
                                        </p:tgtEl>
                                      </p:cBhvr>
                                    </p:animEffect>
                                  </p:childTnLst>
                                </p:cTn>
                              </p:par>
                              <p:par>
                                <p:cTn id="181" presetID="9" presetClass="entr" presetSubtype="0" fill="hold" nodeType="withEffect">
                                  <p:stCondLst>
                                    <p:cond delay="0"/>
                                  </p:stCondLst>
                                  <p:childTnLst>
                                    <p:set>
                                      <p:cBhvr>
                                        <p:cTn id="182" dur="1" fill="hold">
                                          <p:stCondLst>
                                            <p:cond delay="0"/>
                                          </p:stCondLst>
                                        </p:cTn>
                                        <p:tgtEl>
                                          <p:spTgt spid="225"/>
                                        </p:tgtEl>
                                        <p:attrNameLst>
                                          <p:attrName>style.visibility</p:attrName>
                                        </p:attrNameLst>
                                      </p:cBhvr>
                                      <p:to>
                                        <p:strVal val="visible"/>
                                      </p:to>
                                    </p:set>
                                    <p:animEffect transition="in" filter="dissolve">
                                      <p:cBhvr>
                                        <p:cTn id="183" dur="500"/>
                                        <p:tgtEl>
                                          <p:spTgt spid="225"/>
                                        </p:tgtEl>
                                      </p:cBhvr>
                                    </p:animEffect>
                                  </p:childTnLst>
                                </p:cTn>
                              </p:par>
                            </p:childTnLst>
                          </p:cTn>
                        </p:par>
                      </p:childTnLst>
                    </p:cTn>
                  </p:par>
                  <p:par>
                    <p:cTn id="184" fill="hold">
                      <p:stCondLst>
                        <p:cond delay="indefinite"/>
                      </p:stCondLst>
                      <p:childTnLst>
                        <p:par>
                          <p:cTn id="185" fill="hold">
                            <p:stCondLst>
                              <p:cond delay="0"/>
                            </p:stCondLst>
                            <p:childTnLst>
                              <p:par>
                                <p:cTn id="186" presetID="9" presetClass="entr" presetSubtype="0" fill="hold" nodeType="clickEffect">
                                  <p:stCondLst>
                                    <p:cond delay="0"/>
                                  </p:stCondLst>
                                  <p:childTnLst>
                                    <p:set>
                                      <p:cBhvr>
                                        <p:cTn id="187" dur="1" fill="hold">
                                          <p:stCondLst>
                                            <p:cond delay="0"/>
                                          </p:stCondLst>
                                        </p:cTn>
                                        <p:tgtEl>
                                          <p:spTgt spid="227"/>
                                        </p:tgtEl>
                                        <p:attrNameLst>
                                          <p:attrName>style.visibility</p:attrName>
                                        </p:attrNameLst>
                                      </p:cBhvr>
                                      <p:to>
                                        <p:strVal val="visible"/>
                                      </p:to>
                                    </p:set>
                                    <p:animEffect transition="in" filter="dissolve">
                                      <p:cBhvr>
                                        <p:cTn id="188"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75" grpId="0"/>
      <p:bldP spid="75"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Grp="1" noChangeArrowheads="1"/>
          </p:cNvSpPr>
          <p:nvPr>
            <p:ph type="title"/>
          </p:nvPr>
        </p:nvSpPr>
        <p:spPr>
          <a:xfrm>
            <a:off x="369471" y="380827"/>
            <a:ext cx="8229600" cy="960438"/>
          </a:xfrm>
        </p:spPr>
        <p:txBody>
          <a:bodyPr>
            <a:noAutofit/>
          </a:bodyPr>
          <a:lstStyle/>
          <a:p>
            <a:pPr algn="l"/>
            <a:r>
              <a:rPr lang="en-US" sz="3600" dirty="0">
                <a:solidFill>
                  <a:srgbClr val="000000"/>
                </a:solidFill>
                <a:latin typeface="+mn-lt"/>
              </a:rPr>
              <a:t>Andy Grove: Communication Overcomes Computing</a:t>
            </a:r>
          </a:p>
        </p:txBody>
      </p:sp>
      <p:sp>
        <p:nvSpPr>
          <p:cNvPr id="33798" name="Text Box 6"/>
          <p:cNvSpPr txBox="1">
            <a:spLocks noChangeArrowheads="1"/>
          </p:cNvSpPr>
          <p:nvPr/>
        </p:nvSpPr>
        <p:spPr bwMode="auto">
          <a:xfrm>
            <a:off x="360363" y="1762125"/>
            <a:ext cx="6573837"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2400" dirty="0">
                <a:solidFill>
                  <a:srgbClr val="000000"/>
                </a:solidFill>
              </a:rPr>
              <a:t>The framework is changing now. The Internet is redefining software. The Internet is redefining the role of computing and communication and their interaction with each other. I still don</a:t>
            </a:r>
            <a:r>
              <a:rPr lang="ja-JP" altLang="en-US" sz="2400" dirty="0">
                <a:solidFill>
                  <a:srgbClr val="000000"/>
                </a:solidFill>
              </a:rPr>
              <a:t>’</a:t>
            </a:r>
            <a:r>
              <a:rPr lang="en-US" sz="2400" dirty="0">
                <a:solidFill>
                  <a:srgbClr val="000000"/>
                </a:solidFill>
              </a:rPr>
              <a:t>t understand the framework. I don</a:t>
            </a:r>
            <a:r>
              <a:rPr lang="ja-JP" altLang="en-US" sz="2400" dirty="0">
                <a:solidFill>
                  <a:srgbClr val="000000"/>
                </a:solidFill>
              </a:rPr>
              <a:t>’</a:t>
            </a:r>
            <a:r>
              <a:rPr lang="en-US" sz="2400" dirty="0">
                <a:solidFill>
                  <a:srgbClr val="000000"/>
                </a:solidFill>
              </a:rPr>
              <a:t>t think any of us really do. But some aspects of it are pretty clear. It</a:t>
            </a:r>
            <a:r>
              <a:rPr lang="ja-JP" altLang="en-US" sz="2400" dirty="0">
                <a:solidFill>
                  <a:srgbClr val="000000"/>
                </a:solidFill>
              </a:rPr>
              <a:t>’</a:t>
            </a:r>
            <a:r>
              <a:rPr lang="en-US" sz="2400" dirty="0">
                <a:solidFill>
                  <a:srgbClr val="000000"/>
                </a:solidFill>
              </a:rPr>
              <a:t>s proven not to be computing based but communications based. In it </a:t>
            </a:r>
            <a:r>
              <a:rPr lang="en-US" sz="2800" dirty="0">
                <a:solidFill>
                  <a:srgbClr val="FF0000"/>
                </a:solidFill>
              </a:rPr>
              <a:t>computing is going to be subordinated to the communications task</a:t>
            </a:r>
            <a:r>
              <a:rPr lang="en-US" sz="2800" dirty="0">
                <a:solidFill>
                  <a:srgbClr val="000000"/>
                </a:solidFill>
              </a:rPr>
              <a:t>.</a:t>
            </a:r>
          </a:p>
        </p:txBody>
      </p:sp>
      <p:pic>
        <p:nvPicPr>
          <p:cNvPr id="33799" name="Picture 7" descr="AndyGro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5325" y="1219200"/>
            <a:ext cx="1639888"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sp>
        <p:nvSpPr>
          <p:cNvPr id="33800" name="Rectangle 8"/>
          <p:cNvSpPr>
            <a:spLocks noChangeArrowheads="1"/>
          </p:cNvSpPr>
          <p:nvPr/>
        </p:nvSpPr>
        <p:spPr bwMode="auto">
          <a:xfrm>
            <a:off x="7045325" y="3581400"/>
            <a:ext cx="1717675"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a:r>
              <a:rPr lang="ja-JP" altLang="en-US" i="1">
                <a:solidFill>
                  <a:srgbClr val="000000"/>
                </a:solidFill>
              </a:rPr>
              <a:t>“</a:t>
            </a:r>
            <a:r>
              <a:rPr lang="en-US" i="1">
                <a:solidFill>
                  <a:srgbClr val="000000"/>
                </a:solidFill>
              </a:rPr>
              <a:t>Decisions Don</a:t>
            </a:r>
            <a:r>
              <a:rPr lang="ja-JP" altLang="en-US" i="1">
                <a:solidFill>
                  <a:srgbClr val="000000"/>
                </a:solidFill>
              </a:rPr>
              <a:t>’</a:t>
            </a:r>
            <a:r>
              <a:rPr lang="en-US" i="1">
                <a:solidFill>
                  <a:srgbClr val="000000"/>
                </a:solidFill>
              </a:rPr>
              <a:t>t Wait</a:t>
            </a:r>
            <a:r>
              <a:rPr lang="ja-JP" altLang="en-US" i="1">
                <a:solidFill>
                  <a:srgbClr val="000000"/>
                </a:solidFill>
              </a:rPr>
              <a:t>”</a:t>
            </a:r>
            <a:r>
              <a:rPr lang="en-US" i="1">
                <a:solidFill>
                  <a:srgbClr val="000000"/>
                </a:solidFill>
              </a:rPr>
              <a:t>, Harvard Management Update</a:t>
            </a:r>
            <a:r>
              <a:rPr lang="en-US">
                <a:solidFill>
                  <a:srgbClr val="000000"/>
                </a:solidFill>
              </a:rPr>
              <a:t>.</a:t>
            </a:r>
          </a:p>
        </p:txBody>
      </p:sp>
    </p:spTree>
    <p:extLst>
      <p:ext uri="{BB962C8B-B14F-4D97-AF65-F5344CB8AC3E}">
        <p14:creationId xmlns:p14="http://schemas.microsoft.com/office/powerpoint/2010/main" val="2331714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3798"/>
                                        </p:tgtEl>
                                        <p:attrNameLst>
                                          <p:attrName>style.visibility</p:attrName>
                                        </p:attrNameLst>
                                      </p:cBhvr>
                                      <p:to>
                                        <p:strVal val="visible"/>
                                      </p:to>
                                    </p:set>
                                    <p:animEffect transition="in" filter="box(in)">
                                      <p:cBhvr>
                                        <p:cTn id="7" dur="500"/>
                                        <p:tgtEl>
                                          <p:spTgt spid="33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7450" y="215121"/>
            <a:ext cx="3293076" cy="723986"/>
          </a:xfrm>
        </p:spPr>
        <p:txBody>
          <a:bodyPr>
            <a:normAutofit/>
          </a:bodyPr>
          <a:lstStyle/>
          <a:p>
            <a:pPr algn="l"/>
            <a:r>
              <a:rPr lang="en-US" sz="3600" dirty="0" smtClean="0"/>
              <a:t>Questions?</a:t>
            </a:r>
            <a:endParaRPr lang="en-US" sz="3600" dirty="0"/>
          </a:p>
        </p:txBody>
      </p:sp>
      <p:pic>
        <p:nvPicPr>
          <p:cNvPr id="6" name="Picture 4" descr="FF_spc_bush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445" y="918110"/>
            <a:ext cx="7041649" cy="543288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482170" y="309270"/>
            <a:ext cx="4666662" cy="584776"/>
          </a:xfrm>
          <a:prstGeom prst="rect">
            <a:avLst/>
          </a:prstGeom>
          <a:noFill/>
        </p:spPr>
        <p:txBody>
          <a:bodyPr wrap="none" rtlCol="0">
            <a:spAutoFit/>
          </a:bodyPr>
          <a:lstStyle/>
          <a:p>
            <a:r>
              <a:rPr lang="en-US" sz="3200" dirty="0" err="1" smtClean="0"/>
              <a:t>ted.habermann@noaa.gov</a:t>
            </a:r>
            <a:endParaRPr lang="en-US" sz="3200" dirty="0"/>
          </a:p>
        </p:txBody>
      </p:sp>
    </p:spTree>
    <p:extLst>
      <p:ext uri="{BB962C8B-B14F-4D97-AF65-F5344CB8AC3E}">
        <p14:creationId xmlns:p14="http://schemas.microsoft.com/office/powerpoint/2010/main" val="205865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352</TotalTime>
  <Words>2243</Words>
  <Application>Microsoft Office PowerPoint</Application>
  <PresentationFormat>On-screen Show (4:3)</PresentationFormat>
  <Paragraphs>344</Paragraphs>
  <Slides>23</Slides>
  <Notes>9</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Granules are forever</vt:lpstr>
      <vt:lpstr>Conclusions</vt:lpstr>
      <vt:lpstr>Ferment in the Adoption Cycle</vt:lpstr>
      <vt:lpstr>PowerPoint Presentation</vt:lpstr>
      <vt:lpstr>PowerPoint Presentation</vt:lpstr>
      <vt:lpstr>Ferment in the Adoption Cycle</vt:lpstr>
      <vt:lpstr>Leadership Model: Positive Deviance</vt:lpstr>
      <vt:lpstr>Data and Information: End-to-End Process</vt:lpstr>
      <vt:lpstr>Hierarchical Organization: Data</vt:lpstr>
      <vt:lpstr>Hierarchical Organization: Documentation</vt:lpstr>
      <vt:lpstr>Hierarchical Organization: InSitu Documentation</vt:lpstr>
      <vt:lpstr>PowerPoint Presentation</vt:lpstr>
      <vt:lpstr>PowerPoint Presentation</vt:lpstr>
      <vt:lpstr>Variables and Properties - Data</vt:lpstr>
      <vt:lpstr>Variables and Properties - Documentation</vt:lpstr>
      <vt:lpstr>Convergence: Data</vt:lpstr>
      <vt:lpstr>Convergence: Data</vt:lpstr>
      <vt:lpstr>Convergence: Documentation</vt:lpstr>
      <vt:lpstr>PowerPoint Presentation</vt:lpstr>
      <vt:lpstr>Metadata Types and Sharing</vt:lpstr>
      <vt:lpstr>Granules Are Forever</vt:lpstr>
      <vt:lpstr>Andy Grove: Communication Overcomes Computing</vt:lpstr>
      <vt:lpstr>Questions?</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Ted Habermann</dc:creator>
  <cp:lastModifiedBy>Yang, Muqun</cp:lastModifiedBy>
  <cp:revision>23</cp:revision>
  <dcterms:created xsi:type="dcterms:W3CDTF">2012-04-13T18:54:19Z</dcterms:created>
  <dcterms:modified xsi:type="dcterms:W3CDTF">2012-04-19T14:48:40Z</dcterms:modified>
</cp:coreProperties>
</file>