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08" r:id="rId1"/>
    <p:sldMasterId id="2147483806" r:id="rId2"/>
    <p:sldMasterId id="2147483818" r:id="rId3"/>
    <p:sldMasterId id="2147483828" r:id="rId4"/>
  </p:sldMasterIdLst>
  <p:notesMasterIdLst>
    <p:notesMasterId r:id="rId32"/>
  </p:notesMasterIdLst>
  <p:handoutMasterIdLst>
    <p:handoutMasterId r:id="rId33"/>
  </p:handoutMasterIdLst>
  <p:sldIdLst>
    <p:sldId id="256" r:id="rId5"/>
    <p:sldId id="479" r:id="rId6"/>
    <p:sldId id="480" r:id="rId7"/>
    <p:sldId id="475" r:id="rId8"/>
    <p:sldId id="476" r:id="rId9"/>
    <p:sldId id="477" r:id="rId10"/>
    <p:sldId id="478" r:id="rId11"/>
    <p:sldId id="455" r:id="rId12"/>
    <p:sldId id="456" r:id="rId13"/>
    <p:sldId id="457" r:id="rId14"/>
    <p:sldId id="467" r:id="rId15"/>
    <p:sldId id="468" r:id="rId16"/>
    <p:sldId id="469" r:id="rId17"/>
    <p:sldId id="470" r:id="rId18"/>
    <p:sldId id="471" r:id="rId19"/>
    <p:sldId id="433" r:id="rId20"/>
    <p:sldId id="424" r:id="rId21"/>
    <p:sldId id="420" r:id="rId22"/>
    <p:sldId id="327" r:id="rId23"/>
    <p:sldId id="438" r:id="rId24"/>
    <p:sldId id="466" r:id="rId25"/>
    <p:sldId id="436" r:id="rId26"/>
    <p:sldId id="446" r:id="rId27"/>
    <p:sldId id="447" r:id="rId28"/>
    <p:sldId id="448" r:id="rId29"/>
    <p:sldId id="449" r:id="rId30"/>
    <p:sldId id="450" r:id="rId31"/>
  </p:sldIdLst>
  <p:sldSz cx="9144000" cy="6858000" type="screen4x3"/>
  <p:notesSz cx="6858000" cy="9180513"/>
  <p:defaultTextStyle>
    <a:defPPr>
      <a:defRPr lang="en-US"/>
    </a:defPPr>
    <a:lvl1pPr algn="l" rtl="0" eaLnBrk="0" fontAlgn="base" hangingPunct="0">
      <a:spcBef>
        <a:spcPct val="0"/>
      </a:spcBef>
      <a:spcAft>
        <a:spcPct val="0"/>
      </a:spcAft>
      <a:defRPr sz="1000" kern="1200">
        <a:solidFill>
          <a:schemeClr val="bg1"/>
        </a:solidFill>
        <a:effectDag name="">
          <a:cont type="tree" name="">
            <a:effect ref="fillLine"/>
            <a:outerShdw dist="38100" dir="13500000" algn="br">
              <a:schemeClr val="bg1">
                <a:lumMod val="200000"/>
                <a:satMod val="200000"/>
              </a:schemeClr>
            </a:outerShdw>
          </a:cont>
          <a:cont type="tree" name="">
            <a:effect ref="fillLine"/>
            <a:outerShdw dist="38100" dir="2700000" algn="tl">
              <a:schemeClr val="bg1">
                <a:lumMod val="60000"/>
                <a:satMod val="60000"/>
              </a:schemeClr>
            </a:outerShdw>
          </a:cont>
          <a:effect ref="fillLine"/>
        </a:effectDag>
        <a:latin typeface="Times" pitchFamily="-65" charset="0"/>
        <a:ea typeface="ヒラギノ角ゴ Pro W3" pitchFamily="-65" charset="-128"/>
        <a:cs typeface="+mn-cs"/>
      </a:defRPr>
    </a:lvl1pPr>
    <a:lvl2pPr marL="457200" algn="l" rtl="0" eaLnBrk="0" fontAlgn="base" hangingPunct="0">
      <a:spcBef>
        <a:spcPct val="0"/>
      </a:spcBef>
      <a:spcAft>
        <a:spcPct val="0"/>
      </a:spcAft>
      <a:defRPr sz="1000" kern="1200">
        <a:solidFill>
          <a:schemeClr val="bg1"/>
        </a:solidFill>
        <a:effectDag name="">
          <a:cont type="tree" name="">
            <a:effect ref="fillLine"/>
            <a:outerShdw dist="38100" dir="13500000" algn="br">
              <a:schemeClr val="bg1">
                <a:lumMod val="200000"/>
                <a:satMod val="200000"/>
              </a:schemeClr>
            </a:outerShdw>
          </a:cont>
          <a:cont type="tree" name="">
            <a:effect ref="fillLine"/>
            <a:outerShdw dist="38100" dir="2700000" algn="tl">
              <a:schemeClr val="bg1">
                <a:lumMod val="60000"/>
                <a:satMod val="60000"/>
              </a:schemeClr>
            </a:outerShdw>
          </a:cont>
          <a:effect ref="fillLine"/>
        </a:effectDag>
        <a:latin typeface="Times" pitchFamily="-65" charset="0"/>
        <a:ea typeface="ヒラギノ角ゴ Pro W3" pitchFamily="-65" charset="-128"/>
        <a:cs typeface="+mn-cs"/>
      </a:defRPr>
    </a:lvl2pPr>
    <a:lvl3pPr marL="914400" algn="l" rtl="0" eaLnBrk="0" fontAlgn="base" hangingPunct="0">
      <a:spcBef>
        <a:spcPct val="0"/>
      </a:spcBef>
      <a:spcAft>
        <a:spcPct val="0"/>
      </a:spcAft>
      <a:defRPr sz="1000" kern="1200">
        <a:solidFill>
          <a:schemeClr val="bg1"/>
        </a:solidFill>
        <a:effectDag name="">
          <a:cont type="tree" name="">
            <a:effect ref="fillLine"/>
            <a:outerShdw dist="38100" dir="13500000" algn="br">
              <a:schemeClr val="bg1">
                <a:lumMod val="200000"/>
                <a:satMod val="200000"/>
              </a:schemeClr>
            </a:outerShdw>
          </a:cont>
          <a:cont type="tree" name="">
            <a:effect ref="fillLine"/>
            <a:outerShdw dist="38100" dir="2700000" algn="tl">
              <a:schemeClr val="bg1">
                <a:lumMod val="60000"/>
                <a:satMod val="60000"/>
              </a:schemeClr>
            </a:outerShdw>
          </a:cont>
          <a:effect ref="fillLine"/>
        </a:effectDag>
        <a:latin typeface="Times" pitchFamily="-65" charset="0"/>
        <a:ea typeface="ヒラギノ角ゴ Pro W3" pitchFamily="-65" charset="-128"/>
        <a:cs typeface="+mn-cs"/>
      </a:defRPr>
    </a:lvl3pPr>
    <a:lvl4pPr marL="1371600" algn="l" rtl="0" eaLnBrk="0" fontAlgn="base" hangingPunct="0">
      <a:spcBef>
        <a:spcPct val="0"/>
      </a:spcBef>
      <a:spcAft>
        <a:spcPct val="0"/>
      </a:spcAft>
      <a:defRPr sz="1000" kern="1200">
        <a:solidFill>
          <a:schemeClr val="bg1"/>
        </a:solidFill>
        <a:effectDag name="">
          <a:cont type="tree" name="">
            <a:effect ref="fillLine"/>
            <a:outerShdw dist="38100" dir="13500000" algn="br">
              <a:schemeClr val="bg1">
                <a:lumMod val="200000"/>
                <a:satMod val="200000"/>
              </a:schemeClr>
            </a:outerShdw>
          </a:cont>
          <a:cont type="tree" name="">
            <a:effect ref="fillLine"/>
            <a:outerShdw dist="38100" dir="2700000" algn="tl">
              <a:schemeClr val="bg1">
                <a:lumMod val="60000"/>
                <a:satMod val="60000"/>
              </a:schemeClr>
            </a:outerShdw>
          </a:cont>
          <a:effect ref="fillLine"/>
        </a:effectDag>
        <a:latin typeface="Times" pitchFamily="-65" charset="0"/>
        <a:ea typeface="ヒラギノ角ゴ Pro W3" pitchFamily="-65" charset="-128"/>
        <a:cs typeface="+mn-cs"/>
      </a:defRPr>
    </a:lvl4pPr>
    <a:lvl5pPr marL="1828800" algn="l" rtl="0" eaLnBrk="0" fontAlgn="base" hangingPunct="0">
      <a:spcBef>
        <a:spcPct val="0"/>
      </a:spcBef>
      <a:spcAft>
        <a:spcPct val="0"/>
      </a:spcAft>
      <a:defRPr sz="1000" kern="1200">
        <a:solidFill>
          <a:schemeClr val="bg1"/>
        </a:solidFill>
        <a:effectDag name="">
          <a:cont type="tree" name="">
            <a:effect ref="fillLine"/>
            <a:outerShdw dist="38100" dir="13500000" algn="br">
              <a:schemeClr val="bg1">
                <a:lumMod val="200000"/>
                <a:satMod val="200000"/>
              </a:schemeClr>
            </a:outerShdw>
          </a:cont>
          <a:cont type="tree" name="">
            <a:effect ref="fillLine"/>
            <a:outerShdw dist="38100" dir="2700000" algn="tl">
              <a:schemeClr val="bg1">
                <a:lumMod val="60000"/>
                <a:satMod val="60000"/>
              </a:schemeClr>
            </a:outerShdw>
          </a:cont>
          <a:effect ref="fillLine"/>
        </a:effectDag>
        <a:latin typeface="Times" pitchFamily="-65" charset="0"/>
        <a:ea typeface="ヒラギノ角ゴ Pro W3" pitchFamily="-65" charset="-128"/>
        <a:cs typeface="+mn-cs"/>
      </a:defRPr>
    </a:lvl5pPr>
    <a:lvl6pPr marL="2286000" algn="l" defTabSz="914400" rtl="0" eaLnBrk="1" latinLnBrk="0" hangingPunct="1">
      <a:defRPr sz="1000" kern="1200">
        <a:solidFill>
          <a:schemeClr val="bg1"/>
        </a:solidFill>
        <a:effectDag name="">
          <a:cont type="tree" name="">
            <a:effect ref="fillLine"/>
            <a:outerShdw dist="38100" dir="13500000" algn="br">
              <a:schemeClr val="bg1">
                <a:lumMod val="200000"/>
                <a:satMod val="200000"/>
              </a:schemeClr>
            </a:outerShdw>
          </a:cont>
          <a:cont type="tree" name="">
            <a:effect ref="fillLine"/>
            <a:outerShdw dist="38100" dir="2700000" algn="tl">
              <a:schemeClr val="bg1">
                <a:lumMod val="60000"/>
                <a:satMod val="60000"/>
              </a:schemeClr>
            </a:outerShdw>
          </a:cont>
          <a:effect ref="fillLine"/>
        </a:effectDag>
        <a:latin typeface="Times" pitchFamily="-65" charset="0"/>
        <a:ea typeface="ヒラギノ角ゴ Pro W3" pitchFamily="-65" charset="-128"/>
        <a:cs typeface="+mn-cs"/>
      </a:defRPr>
    </a:lvl6pPr>
    <a:lvl7pPr marL="2743200" algn="l" defTabSz="914400" rtl="0" eaLnBrk="1" latinLnBrk="0" hangingPunct="1">
      <a:defRPr sz="1000" kern="1200">
        <a:solidFill>
          <a:schemeClr val="bg1"/>
        </a:solidFill>
        <a:effectDag name="">
          <a:cont type="tree" name="">
            <a:effect ref="fillLine"/>
            <a:outerShdw dist="38100" dir="13500000" algn="br">
              <a:schemeClr val="bg1">
                <a:lumMod val="200000"/>
                <a:satMod val="200000"/>
              </a:schemeClr>
            </a:outerShdw>
          </a:cont>
          <a:cont type="tree" name="">
            <a:effect ref="fillLine"/>
            <a:outerShdw dist="38100" dir="2700000" algn="tl">
              <a:schemeClr val="bg1">
                <a:lumMod val="60000"/>
                <a:satMod val="60000"/>
              </a:schemeClr>
            </a:outerShdw>
          </a:cont>
          <a:effect ref="fillLine"/>
        </a:effectDag>
        <a:latin typeface="Times" pitchFamily="-65" charset="0"/>
        <a:ea typeface="ヒラギノ角ゴ Pro W3" pitchFamily="-65" charset="-128"/>
        <a:cs typeface="+mn-cs"/>
      </a:defRPr>
    </a:lvl7pPr>
    <a:lvl8pPr marL="3200400" algn="l" defTabSz="914400" rtl="0" eaLnBrk="1" latinLnBrk="0" hangingPunct="1">
      <a:defRPr sz="1000" kern="1200">
        <a:solidFill>
          <a:schemeClr val="bg1"/>
        </a:solidFill>
        <a:effectDag name="">
          <a:cont type="tree" name="">
            <a:effect ref="fillLine"/>
            <a:outerShdw dist="38100" dir="13500000" algn="br">
              <a:schemeClr val="bg1">
                <a:lumMod val="200000"/>
                <a:satMod val="200000"/>
              </a:schemeClr>
            </a:outerShdw>
          </a:cont>
          <a:cont type="tree" name="">
            <a:effect ref="fillLine"/>
            <a:outerShdw dist="38100" dir="2700000" algn="tl">
              <a:schemeClr val="bg1">
                <a:lumMod val="60000"/>
                <a:satMod val="60000"/>
              </a:schemeClr>
            </a:outerShdw>
          </a:cont>
          <a:effect ref="fillLine"/>
        </a:effectDag>
        <a:latin typeface="Times" pitchFamily="-65" charset="0"/>
        <a:ea typeface="ヒラギノ角ゴ Pro W3" pitchFamily="-65" charset="-128"/>
        <a:cs typeface="+mn-cs"/>
      </a:defRPr>
    </a:lvl8pPr>
    <a:lvl9pPr marL="3657600" algn="l" defTabSz="914400" rtl="0" eaLnBrk="1" latinLnBrk="0" hangingPunct="1">
      <a:defRPr sz="1000" kern="1200">
        <a:solidFill>
          <a:schemeClr val="bg1"/>
        </a:solidFill>
        <a:effectDag name="">
          <a:cont type="tree" name="">
            <a:effect ref="fillLine"/>
            <a:outerShdw dist="38100" dir="13500000" algn="br">
              <a:schemeClr val="bg1">
                <a:lumMod val="200000"/>
                <a:satMod val="200000"/>
              </a:schemeClr>
            </a:outerShdw>
          </a:cont>
          <a:cont type="tree" name="">
            <a:effect ref="fillLine"/>
            <a:outerShdw dist="38100" dir="2700000" algn="tl">
              <a:schemeClr val="bg1">
                <a:lumMod val="60000"/>
                <a:satMod val="60000"/>
              </a:schemeClr>
            </a:outerShdw>
          </a:cont>
          <a:effect ref="fillLine"/>
        </a:effectDag>
        <a:latin typeface="Times" pitchFamily="-65" charset="0"/>
        <a:ea typeface="ヒラギノ角ゴ Pro W3" pitchFamily="-65"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rew Kittel" initials="DK" lastIdx="8" clrIdx="0"/>
</p:cmAuthorLst>
</file>

<file path=ppt/presProps.xml><?xml version="1.0" encoding="utf-8"?>
<p:presentationPr xmlns:a="http://schemas.openxmlformats.org/drawingml/2006/main" xmlns:r="http://schemas.openxmlformats.org/officeDocument/2006/relationships" xmlns:p="http://schemas.openxmlformats.org/presentationml/2006/main">
  <p:prnPr hiddenSlides="1" frameSlides="1"/>
  <p:clrMru>
    <a:srgbClr val="679499"/>
    <a:srgbClr val="B2B2B2"/>
    <a:srgbClr val="CCECFF"/>
    <a:srgbClr val="99CCFF"/>
    <a:srgbClr val="FF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518" autoAdjust="0"/>
  </p:normalViewPr>
  <p:slideViewPr>
    <p:cSldViewPr snapToObjects="1">
      <p:cViewPr>
        <p:scale>
          <a:sx n="80" d="100"/>
          <a:sy n="80" d="100"/>
        </p:scale>
        <p:origin x="-870" y="1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132" d="100"/>
          <a:sy n="132" d="100"/>
        </p:scale>
        <p:origin x="-3776" y="32"/>
      </p:cViewPr>
      <p:guideLst>
        <p:guide orient="horz" pos="2892"/>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4146" name="Rectangle 2"/>
          <p:cNvSpPr>
            <a:spLocks noGrp="1" noChangeArrowheads="1"/>
          </p:cNvSpPr>
          <p:nvPr>
            <p:ph type="hdr" sz="quarter"/>
          </p:nvPr>
        </p:nvSpPr>
        <p:spPr bwMode="auto">
          <a:xfrm>
            <a:off x="0" y="0"/>
            <a:ext cx="2971800" cy="458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tx1"/>
                </a:solidFill>
                <a:effectLst/>
              </a:defRPr>
            </a:lvl1pPr>
          </a:lstStyle>
          <a:p>
            <a:pPr>
              <a:defRPr/>
            </a:pPr>
            <a:endParaRPr lang="en-US"/>
          </a:p>
        </p:txBody>
      </p:sp>
      <p:sp>
        <p:nvSpPr>
          <p:cNvPr id="134147" name="Rectangle 3"/>
          <p:cNvSpPr>
            <a:spLocks noGrp="1" noChangeArrowheads="1"/>
          </p:cNvSpPr>
          <p:nvPr>
            <p:ph type="dt" sz="quarter" idx="1"/>
          </p:nvPr>
        </p:nvSpPr>
        <p:spPr bwMode="auto">
          <a:xfrm>
            <a:off x="3884613" y="0"/>
            <a:ext cx="2971800" cy="458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1"/>
                </a:solidFill>
                <a:effectLst/>
              </a:defRPr>
            </a:lvl1pPr>
          </a:lstStyle>
          <a:p>
            <a:pPr>
              <a:defRPr/>
            </a:pPr>
            <a:endParaRPr lang="en-US"/>
          </a:p>
        </p:txBody>
      </p:sp>
      <p:sp>
        <p:nvSpPr>
          <p:cNvPr id="134148" name="Rectangle 4"/>
          <p:cNvSpPr>
            <a:spLocks noGrp="1" noChangeArrowheads="1"/>
          </p:cNvSpPr>
          <p:nvPr>
            <p:ph type="ftr" sz="quarter" idx="2"/>
          </p:nvPr>
        </p:nvSpPr>
        <p:spPr bwMode="auto">
          <a:xfrm>
            <a:off x="0" y="8720138"/>
            <a:ext cx="2971800" cy="4587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solidFill>
                  <a:schemeClr val="tx1"/>
                </a:solidFill>
                <a:effectLst/>
              </a:defRPr>
            </a:lvl1pPr>
          </a:lstStyle>
          <a:p>
            <a:pPr>
              <a:defRPr/>
            </a:pPr>
            <a:endParaRPr lang="en-US"/>
          </a:p>
        </p:txBody>
      </p:sp>
      <p:sp>
        <p:nvSpPr>
          <p:cNvPr id="134149" name="Rectangle 5"/>
          <p:cNvSpPr>
            <a:spLocks noGrp="1" noChangeArrowheads="1"/>
          </p:cNvSpPr>
          <p:nvPr>
            <p:ph type="sldNum" sz="quarter" idx="3"/>
          </p:nvPr>
        </p:nvSpPr>
        <p:spPr bwMode="auto">
          <a:xfrm>
            <a:off x="3884613" y="8720138"/>
            <a:ext cx="2971800" cy="4587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chemeClr val="tx1"/>
                </a:solidFill>
                <a:effectLst/>
              </a:defRPr>
            </a:lvl1pPr>
          </a:lstStyle>
          <a:p>
            <a:pPr>
              <a:defRPr/>
            </a:pPr>
            <a:fld id="{86A02A51-FDDB-4221-9AD6-62D03C49EBF1}" type="slidenum">
              <a:rPr lang="en-US"/>
              <a:pPr>
                <a:defRPr/>
              </a:pPr>
              <a:t>‹#›</a:t>
            </a:fld>
            <a:endParaRPr lang="en-US"/>
          </a:p>
        </p:txBody>
      </p:sp>
    </p:spTree>
    <p:extLst>
      <p:ext uri="{BB962C8B-B14F-4D97-AF65-F5344CB8AC3E}">
        <p14:creationId xmlns="" xmlns:p14="http://schemas.microsoft.com/office/powerpoint/2010/main" val="35151048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8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defRPr>
            </a:lvl1pPr>
          </a:lstStyle>
          <a:p>
            <a:pPr>
              <a:defRPr/>
            </a:pPr>
            <a:endParaRPr lang="en-US"/>
          </a:p>
        </p:txBody>
      </p:sp>
      <p:sp>
        <p:nvSpPr>
          <p:cNvPr id="10243" name="Rectangle 3"/>
          <p:cNvSpPr>
            <a:spLocks noGrp="1" noChangeArrowheads="1"/>
          </p:cNvSpPr>
          <p:nvPr>
            <p:ph type="dt" idx="1"/>
          </p:nvPr>
        </p:nvSpPr>
        <p:spPr bwMode="auto">
          <a:xfrm>
            <a:off x="3886200" y="0"/>
            <a:ext cx="2971800" cy="458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defRPr>
            </a:lvl1pPr>
          </a:lstStyle>
          <a:p>
            <a:pPr>
              <a:defRPr/>
            </a:pPr>
            <a:endParaRPr lang="en-US"/>
          </a:p>
        </p:txBody>
      </p:sp>
      <p:sp>
        <p:nvSpPr>
          <p:cNvPr id="29700" name="Rectangle 4"/>
          <p:cNvSpPr>
            <a:spLocks noGrp="1" noRot="1" noChangeAspect="1" noChangeArrowheads="1" noTextEdit="1"/>
          </p:cNvSpPr>
          <p:nvPr>
            <p:ph type="sldImg" idx="2"/>
          </p:nvPr>
        </p:nvSpPr>
        <p:spPr bwMode="auto">
          <a:xfrm>
            <a:off x="1135063" y="688975"/>
            <a:ext cx="4589462" cy="3441700"/>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914400" y="4360863"/>
            <a:ext cx="5029200" cy="413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721725"/>
            <a:ext cx="2971800" cy="4587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defRPr>
            </a:lvl1pPr>
          </a:lstStyle>
          <a:p>
            <a:pPr>
              <a:defRPr/>
            </a:pPr>
            <a:endParaRPr lang="en-US"/>
          </a:p>
        </p:txBody>
      </p:sp>
      <p:sp>
        <p:nvSpPr>
          <p:cNvPr id="10247" name="Rectangle 7"/>
          <p:cNvSpPr>
            <a:spLocks noGrp="1" noChangeArrowheads="1"/>
          </p:cNvSpPr>
          <p:nvPr>
            <p:ph type="sldNum" sz="quarter" idx="5"/>
          </p:nvPr>
        </p:nvSpPr>
        <p:spPr bwMode="auto">
          <a:xfrm>
            <a:off x="3886200" y="8721725"/>
            <a:ext cx="2971800" cy="4587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defRPr>
            </a:lvl1pPr>
          </a:lstStyle>
          <a:p>
            <a:pPr>
              <a:defRPr/>
            </a:pPr>
            <a:fld id="{01951C59-2274-4CC2-918F-3902500C4B8D}" type="slidenum">
              <a:rPr lang="en-US"/>
              <a:pPr>
                <a:defRPr/>
              </a:pPr>
              <a:t>‹#›</a:t>
            </a:fld>
            <a:endParaRPr lang="en-US"/>
          </a:p>
        </p:txBody>
      </p:sp>
    </p:spTree>
    <p:extLst>
      <p:ext uri="{BB962C8B-B14F-4D97-AF65-F5344CB8AC3E}">
        <p14:creationId xmlns="" xmlns:p14="http://schemas.microsoft.com/office/powerpoint/2010/main" val="41778219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32" charset="0"/>
        <a:ea typeface="ヒラギノ角ゴ Pro W3" pitchFamily="-110" charset="-128"/>
        <a:cs typeface="ヒラギノ角ゴ Pro W3" pitchFamily="-65" charset="-128"/>
      </a:defRPr>
    </a:lvl1pPr>
    <a:lvl2pPr marL="457200" algn="l" rtl="0" eaLnBrk="0" fontAlgn="base" hangingPunct="0">
      <a:spcBef>
        <a:spcPct val="30000"/>
      </a:spcBef>
      <a:spcAft>
        <a:spcPct val="0"/>
      </a:spcAft>
      <a:defRPr sz="1200" kern="1200">
        <a:solidFill>
          <a:schemeClr val="tx1"/>
        </a:solidFill>
        <a:latin typeface="Times" pitchFamily="32" charset="0"/>
        <a:ea typeface="ヒラギノ角ゴ Pro W3" pitchFamily="-110" charset="-128"/>
        <a:cs typeface="+mn-cs"/>
      </a:defRPr>
    </a:lvl2pPr>
    <a:lvl3pPr marL="914400" algn="l" rtl="0" eaLnBrk="0" fontAlgn="base" hangingPunct="0">
      <a:spcBef>
        <a:spcPct val="30000"/>
      </a:spcBef>
      <a:spcAft>
        <a:spcPct val="0"/>
      </a:spcAft>
      <a:defRPr sz="1200" kern="1200">
        <a:solidFill>
          <a:schemeClr val="tx1"/>
        </a:solidFill>
        <a:latin typeface="Times" pitchFamily="32" charset="0"/>
        <a:ea typeface="ヒラギノ角ゴ Pro W3" pitchFamily="-110" charset="-128"/>
        <a:cs typeface="+mn-cs"/>
      </a:defRPr>
    </a:lvl3pPr>
    <a:lvl4pPr marL="1371600" algn="l" rtl="0" eaLnBrk="0" fontAlgn="base" hangingPunct="0">
      <a:spcBef>
        <a:spcPct val="30000"/>
      </a:spcBef>
      <a:spcAft>
        <a:spcPct val="0"/>
      </a:spcAft>
      <a:defRPr sz="1200" kern="1200">
        <a:solidFill>
          <a:schemeClr val="tx1"/>
        </a:solidFill>
        <a:latin typeface="Times" pitchFamily="32" charset="0"/>
        <a:ea typeface="ヒラギノ角ゴ Pro W3" pitchFamily="-110" charset="-128"/>
        <a:cs typeface="+mn-cs"/>
      </a:defRPr>
    </a:lvl4pPr>
    <a:lvl5pPr marL="1828800" algn="l" rtl="0" eaLnBrk="0" fontAlgn="base" hangingPunct="0">
      <a:spcBef>
        <a:spcPct val="30000"/>
      </a:spcBef>
      <a:spcAft>
        <a:spcPct val="0"/>
      </a:spcAft>
      <a:defRPr sz="1200" kern="1200">
        <a:solidFill>
          <a:schemeClr val="tx1"/>
        </a:solidFill>
        <a:latin typeface="Times" pitchFamily="32" charset="0"/>
        <a:ea typeface="ヒラギノ角ゴ Pro W3" pitchFamily="-11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lance.nasa.gov/home/about/ges-disc/" TargetMode="External"/><Relationship Id="rId13" Type="http://schemas.openxmlformats.org/officeDocument/2006/relationships/hyperlink" Target="http://svs.gsfc.nasa.gov/" TargetMode="External"/><Relationship Id="rId3" Type="http://schemas.openxmlformats.org/officeDocument/2006/relationships/hyperlink" Target="http://lance.nasa.gov/imagery/rapid-response/" TargetMode="External"/><Relationship Id="rId7" Type="http://schemas.openxmlformats.org/officeDocument/2006/relationships/hyperlink" Target="http://lance.nasa.gov/home/about/amsr-e-sips/" TargetMode="External"/><Relationship Id="rId12" Type="http://schemas.openxmlformats.org/officeDocument/2006/relationships/hyperlink" Target="http://podaac.jpl.nasa.gov/" TargetMode="External"/><Relationship Id="rId2" Type="http://schemas.openxmlformats.org/officeDocument/2006/relationships/slide" Target="../slides/slide5.xml"/><Relationship Id="rId16" Type="http://schemas.openxmlformats.org/officeDocument/2006/relationships/hyperlink" Target="http://www.fathom.info/" TargetMode="External"/><Relationship Id="rId1" Type="http://schemas.openxmlformats.org/officeDocument/2006/relationships/notesMaster" Target="../notesMasters/notesMaster1.xml"/><Relationship Id="rId6" Type="http://schemas.openxmlformats.org/officeDocument/2006/relationships/hyperlink" Target="http://earthdata.nasa.gov/labs/worldview_antarctic/" TargetMode="External"/><Relationship Id="rId11" Type="http://schemas.openxmlformats.org/officeDocument/2006/relationships/hyperlink" Target="http://sedac.ciesin.org/" TargetMode="External"/><Relationship Id="rId5" Type="http://schemas.openxmlformats.org/officeDocument/2006/relationships/hyperlink" Target="http://earthdata.nasa.gov/labs/worldview_arctic/" TargetMode="External"/><Relationship Id="rId15" Type="http://schemas.openxmlformats.org/officeDocument/2006/relationships/hyperlink" Target="http://www.risd.edu/" TargetMode="External"/><Relationship Id="rId10" Type="http://schemas.openxmlformats.org/officeDocument/2006/relationships/hyperlink" Target="http://lance.nasa.gov/home/about/omi-sips/" TargetMode="External"/><Relationship Id="rId4" Type="http://schemas.openxmlformats.org/officeDocument/2006/relationships/hyperlink" Target="http://lancedev.eosdis.nasa.gov/tools/hazards-and-disasters/" TargetMode="External"/><Relationship Id="rId9" Type="http://schemas.openxmlformats.org/officeDocument/2006/relationships/hyperlink" Target="http://lance.nasa.gov/home/about/modaps/" TargetMode="External"/><Relationship Id="rId14" Type="http://schemas.openxmlformats.org/officeDocument/2006/relationships/hyperlink" Target="http://www.urbanresearch.org/"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dirty="0" smtClean="0"/>
          </a:p>
          <a:p>
            <a:pPr rtl="0" eaLnBrk="1" fontAlgn="base" latinLnBrk="0" hangingPunct="1"/>
            <a:r>
              <a:rPr lang="en-US" sz="1200" b="0" i="0" u="none" strike="noStrike" kern="1200" baseline="0" dirty="0" smtClean="0">
                <a:solidFill>
                  <a:schemeClr val="tx1"/>
                </a:solidFill>
                <a:latin typeface="Times" pitchFamily="32" charset="0"/>
                <a:ea typeface="ヒラギノ角ゴ Pro W3" pitchFamily="-110" charset="-128"/>
                <a:cs typeface="ヒラギノ角ゴ Pro W3" pitchFamily="-65" charset="-128"/>
              </a:rPr>
              <a:t>As a Whole - ESDIS supports:</a:t>
            </a:r>
            <a:endParaRPr lang="en-US" sz="1200" b="0" i="0" u="none" strike="noStrike" kern="1200" dirty="0" smtClean="0">
              <a:solidFill>
                <a:schemeClr val="tx1"/>
              </a:solidFill>
              <a:latin typeface="Times" pitchFamily="32" charset="0"/>
              <a:ea typeface="ヒラギノ角ゴ Pro W3" pitchFamily="-110" charset="-128"/>
              <a:cs typeface="ヒラギノ角ゴ Pro W3" pitchFamily="-65" charset="-128"/>
            </a:endParaRPr>
          </a:p>
          <a:p>
            <a:pPr rtl="0" eaLnBrk="1" fontAlgn="base" latinLnBrk="0" hangingPunct="1"/>
            <a:r>
              <a:rPr lang="en-US" sz="1200" b="0" i="0" u="none" strike="noStrike" kern="1200" baseline="0" dirty="0" smtClean="0">
                <a:solidFill>
                  <a:schemeClr val="tx1"/>
                </a:solidFill>
                <a:latin typeface="Times" pitchFamily="32" charset="0"/>
                <a:ea typeface="ヒラギノ角ゴ Pro W3" pitchFamily="-110" charset="-128"/>
                <a:cs typeface="ヒラギノ角ゴ Pro W3" pitchFamily="-65" charset="-128"/>
              </a:rPr>
              <a:t>    Science Data Processing for 10 Missions</a:t>
            </a:r>
            <a:endParaRPr lang="en-US" sz="1200" b="0" i="0" u="none" strike="noStrike" kern="1200" dirty="0" smtClean="0">
              <a:solidFill>
                <a:schemeClr val="tx1"/>
              </a:solidFill>
              <a:latin typeface="Times" pitchFamily="32" charset="0"/>
              <a:ea typeface="ヒラギノ角ゴ Pro W3" pitchFamily="-110" charset="-128"/>
              <a:cs typeface="ヒラギノ角ゴ Pro W3" pitchFamily="-65" charset="-128"/>
            </a:endParaRPr>
          </a:p>
          <a:p>
            <a:pPr rtl="0" eaLnBrk="1" fontAlgn="base" latinLnBrk="0" hangingPunct="1"/>
            <a:r>
              <a:rPr lang="en-US" sz="1200" b="0" i="0" u="none" strike="noStrike" kern="1200" baseline="0" dirty="0" smtClean="0">
                <a:solidFill>
                  <a:schemeClr val="tx1"/>
                </a:solidFill>
                <a:latin typeface="Times" pitchFamily="32" charset="0"/>
                <a:ea typeface="ヒラギノ角ゴ Pro W3" pitchFamily="-110" charset="-128"/>
                <a:cs typeface="ヒラギノ角ゴ Pro W3" pitchFamily="-65" charset="-128"/>
              </a:rPr>
              <a:t>    Archiving and Distribution for 38 Missions</a:t>
            </a:r>
            <a:endParaRPr lang="en-US" sz="1200" b="0" i="0" u="none" strike="noStrike" kern="1200" dirty="0" smtClean="0">
              <a:solidFill>
                <a:schemeClr val="tx1"/>
              </a:solidFill>
              <a:latin typeface="Times" pitchFamily="32" charset="0"/>
              <a:ea typeface="ヒラギノ角ゴ Pro W3" pitchFamily="-110" charset="-128"/>
              <a:cs typeface="ヒラギノ角ゴ Pro W3" pitchFamily="-65" charset="-128"/>
            </a:endParaRPr>
          </a:p>
          <a:p>
            <a:pPr rtl="0" eaLnBrk="1" fontAlgn="base" latinLnBrk="0" hangingPunct="1"/>
            <a:r>
              <a:rPr lang="en-US" sz="1200" b="0" i="0" u="none" strike="noStrike" kern="1200" baseline="0" dirty="0" smtClean="0">
                <a:solidFill>
                  <a:schemeClr val="tx1"/>
                </a:solidFill>
                <a:latin typeface="Times" pitchFamily="32" charset="0"/>
                <a:ea typeface="ヒラギノ角ゴ Pro W3" pitchFamily="-110" charset="-128"/>
                <a:cs typeface="ヒラギノ角ゴ Pro W3" pitchFamily="-65" charset="-128"/>
              </a:rPr>
              <a:t>    Instruments Supported: 87 Instruments</a:t>
            </a:r>
          </a:p>
          <a:p>
            <a:pPr rtl="0" eaLnBrk="1" fontAlgn="base" latinLnBrk="0" hangingPunct="1"/>
            <a:endParaRPr lang="en-US" sz="1200" b="0" i="0" u="none" strike="noStrike" kern="1200" baseline="0" dirty="0" smtClean="0">
              <a:solidFill>
                <a:schemeClr val="tx1"/>
              </a:solidFill>
              <a:latin typeface="Times" pitchFamily="32" charset="0"/>
              <a:ea typeface="ヒラギノ角ゴ Pro W3" pitchFamily="-110" charset="-128"/>
              <a:cs typeface="ヒラギノ角ゴ Pro W3" pitchFamily="-65" charset="-128"/>
            </a:endParaRPr>
          </a:p>
          <a:p>
            <a:pPr rtl="0" eaLnBrk="1" fontAlgn="base" latinLnBrk="0" hangingPunct="1"/>
            <a:r>
              <a:rPr lang="en-US" sz="1200" b="0" i="0" u="none" strike="noStrike" kern="1200" baseline="0" dirty="0" smtClean="0">
                <a:solidFill>
                  <a:schemeClr val="tx1"/>
                </a:solidFill>
                <a:latin typeface="Times" pitchFamily="32" charset="0"/>
                <a:ea typeface="ヒラギノ角ゴ Pro W3" pitchFamily="-110" charset="-128"/>
                <a:cs typeface="ヒラギノ角ゴ Pro W3" pitchFamily="-65" charset="-128"/>
              </a:rPr>
              <a:t>GSFC / Flights Projects Directorate (400) / Earth Science Projects (420) / ESDIS (423) / Science Operations (JB Deputy PM)</a:t>
            </a:r>
          </a:p>
          <a:p>
            <a:pPr rtl="0" eaLnBrk="1" fontAlgn="base" latinLnBrk="0" hangingPunct="1"/>
            <a:r>
              <a:rPr lang="en-US" baseline="0" dirty="0" smtClean="0"/>
              <a:t>           M</a:t>
            </a:r>
            <a:r>
              <a:rPr lang="en-US" dirty="0" smtClean="0"/>
              <a:t>anages the science systems of </a:t>
            </a:r>
            <a:r>
              <a:rPr lang="en-US" u="sng" dirty="0" smtClean="0"/>
              <a:t>EOSDIS</a:t>
            </a:r>
            <a:r>
              <a:rPr lang="en-US" u="sng" baseline="0" dirty="0" smtClean="0"/>
              <a:t> </a:t>
            </a:r>
            <a:r>
              <a:rPr lang="en-US" baseline="0" dirty="0" smtClean="0"/>
              <a:t>- which</a:t>
            </a:r>
            <a:r>
              <a:rPr lang="en-US" dirty="0" smtClean="0"/>
              <a:t> provides science data to a wide community of users for NASA's Science Mission Directorate</a:t>
            </a:r>
            <a:endParaRPr lang="en-US" sz="1200" b="0" i="0" u="none" strike="noStrike" kern="1200" baseline="0" dirty="0" smtClean="0">
              <a:solidFill>
                <a:schemeClr val="tx1"/>
              </a:solidFill>
              <a:latin typeface="Times" pitchFamily="32" charset="0"/>
              <a:ea typeface="ヒラギノ角ゴ Pro W3" pitchFamily="-110" charset="-128"/>
              <a:cs typeface="ヒラギノ角ゴ Pro W3" pitchFamily="-65" charset="-128"/>
            </a:endParaRPr>
          </a:p>
          <a:p>
            <a:pPr lvl="1">
              <a:lnSpc>
                <a:spcPct val="80000"/>
              </a:lnSpc>
            </a:pPr>
            <a:r>
              <a:rPr lang="en-US" sz="1100" dirty="0" smtClean="0">
                <a:latin typeface="Times" pitchFamily="-65" charset="0"/>
                <a:ea typeface="ヒラギノ角ゴ Pro W3" pitchFamily="-65" charset="-128"/>
              </a:rPr>
              <a:t>Manages and monitors performance of Distributed Active Archive Centers</a:t>
            </a:r>
          </a:p>
          <a:p>
            <a:pPr lvl="1">
              <a:lnSpc>
                <a:spcPct val="80000"/>
              </a:lnSpc>
            </a:pPr>
            <a:r>
              <a:rPr lang="en-US" sz="1100" dirty="0" smtClean="0">
                <a:latin typeface="Times" pitchFamily="-65" charset="0"/>
                <a:ea typeface="ヒラギノ角ゴ Pro W3" pitchFamily="-65" charset="-128"/>
              </a:rPr>
              <a:t>Data Preservation - planning for data and information beyond the mission EOL and recovering some historic NASA ES datasets</a:t>
            </a:r>
          </a:p>
          <a:p>
            <a:pPr marL="457200" marR="0" lvl="1" indent="0" algn="l" defTabSz="914400" rtl="0" eaLnBrk="0" fontAlgn="base" latinLnBrk="0" hangingPunct="0">
              <a:lnSpc>
                <a:spcPct val="80000"/>
              </a:lnSpc>
              <a:spcBef>
                <a:spcPct val="30000"/>
              </a:spcBef>
              <a:spcAft>
                <a:spcPct val="0"/>
              </a:spcAft>
              <a:buClrTx/>
              <a:buSzTx/>
              <a:buFontTx/>
              <a:buNone/>
              <a:tabLst/>
              <a:defRPr/>
            </a:pPr>
            <a:r>
              <a:rPr lang="en-US" sz="1100" i="0" dirty="0" smtClean="0"/>
              <a:t>Data preservation, quality and provenance</a:t>
            </a:r>
            <a:r>
              <a:rPr lang="en-US" sz="1100" i="0" baseline="0" dirty="0" smtClean="0"/>
              <a:t> practices; metadata standards</a:t>
            </a:r>
            <a:endParaRPr lang="en-US" sz="1100" dirty="0" smtClean="0">
              <a:latin typeface="Times" pitchFamily="-65" charset="0"/>
              <a:ea typeface="ヒラギノ角ゴ Pro W3" pitchFamily="-65" charset="-128"/>
            </a:endParaRPr>
          </a:p>
          <a:p>
            <a:pPr lvl="1">
              <a:lnSpc>
                <a:spcPct val="80000"/>
              </a:lnSpc>
            </a:pPr>
            <a:r>
              <a:rPr lang="en-US" sz="1100" dirty="0" smtClean="0">
                <a:latin typeface="Times" pitchFamily="-65" charset="0"/>
                <a:ea typeface="ヒラギノ角ゴ Pro W3" pitchFamily="-65" charset="-128"/>
              </a:rPr>
              <a:t>Network access and monitoring, e.g. EOSDIS Backbone Network</a:t>
            </a:r>
          </a:p>
          <a:p>
            <a:pPr marL="0" marR="0" lvl="0" indent="0" algn="l" defTabSz="914400" rtl="0" eaLnBrk="1" fontAlgn="base" latinLnBrk="0" hangingPunct="1">
              <a:lnSpc>
                <a:spcPct val="100000"/>
              </a:lnSpc>
              <a:spcBef>
                <a:spcPct val="30000"/>
              </a:spcBef>
              <a:spcAft>
                <a:spcPct val="0"/>
              </a:spcAft>
              <a:buClrTx/>
              <a:buSzTx/>
              <a:buFont typeface="Arial"/>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 typeface="Arial"/>
              <a:buNone/>
              <a:tabLst/>
              <a:defRPr/>
            </a:pPr>
            <a:r>
              <a:rPr lang="en-US" dirty="0" smtClean="0"/>
              <a:t>ESDIS Project. </a:t>
            </a:r>
          </a:p>
          <a:p>
            <a:pPr>
              <a:buFont typeface="Arial"/>
              <a:buChar char="•"/>
            </a:pPr>
            <a:r>
              <a:rPr lang="en-US" baseline="0" dirty="0" smtClean="0"/>
              <a:t>    </a:t>
            </a:r>
            <a:r>
              <a:rPr lang="en-US" dirty="0" smtClean="0"/>
              <a:t>ESDIS Project is responsible for: </a:t>
            </a:r>
          </a:p>
          <a:p>
            <a:pPr>
              <a:buFont typeface="Arial"/>
              <a:buChar char="•"/>
            </a:pPr>
            <a:r>
              <a:rPr lang="en-US" i="1" dirty="0" smtClean="0"/>
              <a:t>       Processing, archiving, and distributing Earth science satellite data (e.g., land, ocean and atmosphere data products) </a:t>
            </a:r>
          </a:p>
          <a:p>
            <a:pPr>
              <a:buFont typeface="Arial"/>
              <a:buChar char="•"/>
            </a:pPr>
            <a:r>
              <a:rPr lang="en-US" i="1" baseline="0" dirty="0" smtClean="0"/>
              <a:t>       </a:t>
            </a:r>
            <a:r>
              <a:rPr lang="en-US" i="1" dirty="0" smtClean="0"/>
              <a:t>Providing tools to facilitate the processing, archiving, and distribution of Earth science data</a:t>
            </a:r>
            <a:endParaRPr lang="en-US" i="1" baseline="0" dirty="0" smtClean="0"/>
          </a:p>
          <a:p>
            <a:pPr>
              <a:buFont typeface="Arial"/>
              <a:buChar char="•"/>
            </a:pPr>
            <a:r>
              <a:rPr lang="en-US" i="1" baseline="0" dirty="0" smtClean="0"/>
              <a:t>       </a:t>
            </a:r>
            <a:r>
              <a:rPr lang="en-US" i="1" dirty="0" smtClean="0"/>
              <a:t>Collecting metrics and user satisfaction data to learn how to continue improving services provided to users </a:t>
            </a:r>
            <a:r>
              <a:rPr lang="en-US" i="1" baseline="0" dirty="0" smtClean="0"/>
              <a:t> </a:t>
            </a:r>
          </a:p>
          <a:p>
            <a:pPr>
              <a:buFont typeface="Arial"/>
              <a:buChar char="•"/>
            </a:pPr>
            <a:r>
              <a:rPr lang="en-US" i="1" baseline="0" dirty="0" smtClean="0"/>
              <a:t>       </a:t>
            </a:r>
            <a:r>
              <a:rPr lang="en-US" i="1" dirty="0" smtClean="0"/>
              <a:t>Ensuring scientists and the public have access to data to enable the study of Earth from space to advance scientific understanding and meet societal needs. </a:t>
            </a:r>
          </a:p>
          <a:p>
            <a:pPr>
              <a:buFont typeface="Arial"/>
              <a:buNone/>
            </a:pPr>
            <a:endParaRPr lang="en-US" i="0" dirty="0" smtClean="0"/>
          </a:p>
          <a:p>
            <a:pPr>
              <a:buFont typeface="Arial"/>
              <a:buNone/>
            </a:pPr>
            <a:endParaRPr lang="en-US" i="1" dirty="0" smtClean="0"/>
          </a:p>
          <a:p>
            <a:pPr>
              <a:buFont typeface="Arial"/>
              <a:buChar char="•"/>
            </a:pPr>
            <a:r>
              <a:rPr lang="en-US" i="1" dirty="0" smtClean="0"/>
              <a:t>       Supporting Earth Science Division at NASA</a:t>
            </a:r>
            <a:r>
              <a:rPr lang="en-US" i="1" baseline="0" dirty="0" smtClean="0"/>
              <a:t> HQ:</a:t>
            </a:r>
          </a:p>
          <a:p>
            <a:pPr>
              <a:buFont typeface="Arial"/>
              <a:buChar char="•"/>
            </a:pPr>
            <a:r>
              <a:rPr lang="en-US" i="1" baseline="0" dirty="0" smtClean="0"/>
              <a:t>          Development of standards for science info exchange</a:t>
            </a:r>
          </a:p>
          <a:p>
            <a:pPr>
              <a:buFont typeface="Arial"/>
              <a:buChar char="•"/>
            </a:pPr>
            <a:r>
              <a:rPr lang="en-US" i="1" baseline="0" dirty="0" smtClean="0"/>
              <a:t>          Develop interoperability functions with other Data Centers</a:t>
            </a:r>
          </a:p>
          <a:p>
            <a:pPr>
              <a:buFont typeface="Arial"/>
              <a:buChar char="•"/>
            </a:pPr>
            <a:r>
              <a:rPr lang="en-US" i="1" baseline="0" dirty="0" smtClean="0"/>
              <a:t>          Represent NASA in interagency and international working groups</a:t>
            </a:r>
          </a:p>
          <a:p>
            <a:pPr>
              <a:buFont typeface="Arial"/>
              <a:buChar char="•"/>
            </a:pPr>
            <a:r>
              <a:rPr lang="en-US" i="1" baseline="0" dirty="0" smtClean="0"/>
              <a:t>   Data center oversight (PM, Sys Engineering and technical direction)</a:t>
            </a:r>
          </a:p>
          <a:p>
            <a:pPr>
              <a:buFont typeface="Arial"/>
              <a:buChar char="•"/>
            </a:pPr>
            <a:endParaRPr lang="en-US" i="1" baseline="0" dirty="0" smtClean="0"/>
          </a:p>
          <a:p>
            <a:pPr marL="0" marR="0" lvl="0" indent="0" algn="l" defTabSz="914400" rtl="0" eaLnBrk="1" fontAlgn="base" latinLnBrk="0" hangingPunct="1">
              <a:lnSpc>
                <a:spcPct val="100000"/>
              </a:lnSpc>
              <a:spcBef>
                <a:spcPct val="30000"/>
              </a:spcBef>
              <a:spcAft>
                <a:spcPct val="0"/>
              </a:spcAft>
              <a:buClrTx/>
              <a:buSzTx/>
              <a:buFont typeface="Arial"/>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 typeface="Arial"/>
              <a:buChar char="•"/>
              <a:tabLst/>
              <a:defRPr/>
            </a:pPr>
            <a:endParaRPr lang="en-US" sz="1200" b="0" i="0" u="none" strike="noStrike" kern="1200" dirty="0" smtClean="0">
              <a:solidFill>
                <a:schemeClr val="tx1"/>
              </a:solidFill>
              <a:latin typeface="Times" pitchFamily="32" charset="0"/>
              <a:ea typeface="ヒラギノ角ゴ Pro W3" pitchFamily="-110" charset="-128"/>
              <a:cs typeface="ヒラギノ角ゴ Pro W3" pitchFamily="-65" charset="-128"/>
            </a:endParaRPr>
          </a:p>
          <a:p>
            <a:endParaRPr lang="en-US" dirty="0"/>
          </a:p>
        </p:txBody>
      </p:sp>
      <p:sp>
        <p:nvSpPr>
          <p:cNvPr id="4" name="Slide Number Placeholder 3"/>
          <p:cNvSpPr>
            <a:spLocks noGrp="1"/>
          </p:cNvSpPr>
          <p:nvPr>
            <p:ph type="sldNum" sz="quarter" idx="10"/>
          </p:nvPr>
        </p:nvSpPr>
        <p:spPr/>
        <p:txBody>
          <a:bodyPr/>
          <a:lstStyle/>
          <a:p>
            <a:pPr>
              <a:defRPr/>
            </a:pPr>
            <a:fld id="{01951C59-2274-4CC2-918F-3902500C4B8D}"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1951C59-2274-4CC2-918F-3902500C4B8D}"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1951C59-2274-4CC2-918F-3902500C4B8D}"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a:p>
            <a:endParaRPr lang="en-US" b="1" u="sng" baseline="0" dirty="0" smtClean="0"/>
          </a:p>
        </p:txBody>
      </p:sp>
      <p:sp>
        <p:nvSpPr>
          <p:cNvPr id="4" name="Slide Number Placeholder 3"/>
          <p:cNvSpPr>
            <a:spLocks noGrp="1"/>
          </p:cNvSpPr>
          <p:nvPr>
            <p:ph type="sldNum" sz="quarter" idx="10"/>
          </p:nvPr>
        </p:nvSpPr>
        <p:spPr/>
        <p:txBody>
          <a:bodyPr/>
          <a:lstStyle/>
          <a:p>
            <a:pPr>
              <a:defRPr/>
            </a:pPr>
            <a:fld id="{01951C59-2274-4CC2-918F-3902500C4B8D}"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Visual search, full fidelity/resolution.  Will eventually allow you to get to full data sets underlying selection.  For now you can still use Reverb/echo.</a:t>
            </a:r>
          </a:p>
          <a:p>
            <a:endParaRPr lang="en-US" baseline="0" dirty="0" smtClean="0"/>
          </a:p>
          <a:p>
            <a:r>
              <a:rPr lang="en-US" dirty="0" smtClean="0"/>
              <a:t>For more functionality, please use the </a:t>
            </a:r>
            <a:r>
              <a:rPr lang="en-US" dirty="0" smtClean="0">
                <a:hlinkClick r:id="rId3"/>
              </a:rPr>
              <a:t>LANCE WMS client</a:t>
            </a:r>
            <a:r>
              <a:rPr lang="en-US" dirty="0" smtClean="0"/>
              <a:t> or, for a more hazards-and-disasters-specific experience, </a:t>
            </a:r>
            <a:r>
              <a:rPr lang="en-US" dirty="0" smtClean="0">
                <a:hlinkClick r:id="rId4"/>
              </a:rPr>
              <a:t>this introduction</a:t>
            </a:r>
            <a:r>
              <a:rPr lang="en-US" dirty="0" smtClean="0"/>
              <a:t> to the LANCE WMS client. </a:t>
            </a:r>
            <a:r>
              <a:rPr lang="en-US" dirty="0" smtClean="0">
                <a:hlinkClick r:id="rId5"/>
              </a:rPr>
              <a:t>Arctic</a:t>
            </a:r>
            <a:r>
              <a:rPr lang="en-US" dirty="0" smtClean="0"/>
              <a:t> and </a:t>
            </a:r>
            <a:r>
              <a:rPr lang="en-US" dirty="0" smtClean="0">
                <a:hlinkClick r:id="rId6"/>
              </a:rPr>
              <a:t>Antarctic</a:t>
            </a:r>
            <a:r>
              <a:rPr lang="en-US" dirty="0" smtClean="0"/>
              <a:t> instances of Worldview are also available and will eventually be merged into this version. We also plan to provide standardized, public access to Worldview's imagery servers to allow external users to build their own interfaces or ingest the imagery directly; until then, direct access to those servers is unsupported and subject to change.</a:t>
            </a:r>
          </a:p>
          <a:p>
            <a:endParaRPr lang="en-US" dirty="0" smtClean="0"/>
          </a:p>
          <a:p>
            <a:r>
              <a:rPr lang="en-US" b="1" dirty="0" smtClean="0"/>
              <a:t>Acknowledgements</a:t>
            </a:r>
          </a:p>
          <a:p>
            <a:r>
              <a:rPr lang="en-US" dirty="0" smtClean="0"/>
              <a:t>Near-real time data is courtesy of LANCE data providers: </a:t>
            </a:r>
            <a:r>
              <a:rPr lang="en-US" dirty="0" smtClean="0">
                <a:hlinkClick r:id="rId7"/>
              </a:rPr>
              <a:t>AMSR-E SIPS</a:t>
            </a:r>
            <a:r>
              <a:rPr lang="en-US" dirty="0" smtClean="0"/>
              <a:t>, </a:t>
            </a:r>
            <a:r>
              <a:rPr lang="en-US" dirty="0" smtClean="0">
                <a:hlinkClick r:id="rId8"/>
              </a:rPr>
              <a:t>GES DISC</a:t>
            </a:r>
            <a:r>
              <a:rPr lang="en-US" dirty="0" smtClean="0"/>
              <a:t>, </a:t>
            </a:r>
            <a:r>
              <a:rPr lang="en-US" dirty="0" smtClean="0">
                <a:hlinkClick r:id="rId9"/>
              </a:rPr>
              <a:t>MODAPS</a:t>
            </a:r>
            <a:r>
              <a:rPr lang="en-US" dirty="0" smtClean="0"/>
              <a:t>, and </a:t>
            </a:r>
            <a:r>
              <a:rPr lang="en-US" dirty="0" smtClean="0">
                <a:hlinkClick r:id="rId10"/>
              </a:rPr>
              <a:t>OMI SIPS</a:t>
            </a:r>
            <a:r>
              <a:rPr lang="en-US" dirty="0" smtClean="0"/>
              <a:t>. Socioeconomic data supplied by </a:t>
            </a:r>
            <a:r>
              <a:rPr lang="en-US" dirty="0" smtClean="0">
                <a:hlinkClick r:id="rId11"/>
              </a:rPr>
              <a:t>SEDAC</a:t>
            </a:r>
            <a:r>
              <a:rPr lang="en-US" dirty="0" smtClean="0"/>
              <a:t>. Credit for development of the data ingest and serving system belongs to the Tiled WMS development team at NASA/JPL's Physical Oceanography Distributed Active Archive Center (</a:t>
            </a:r>
            <a:r>
              <a:rPr lang="en-US" dirty="0" smtClean="0">
                <a:hlinkClick r:id="rId12"/>
              </a:rPr>
              <a:t>PO.DAAC</a:t>
            </a:r>
            <a:r>
              <a:rPr lang="en-US" dirty="0" smtClean="0"/>
              <a:t>). Special thanks to the NASA/GSFC </a:t>
            </a:r>
            <a:r>
              <a:rPr lang="en-US" dirty="0" smtClean="0">
                <a:hlinkClick r:id="rId13"/>
              </a:rPr>
              <a:t>Scientific Visualization Studio</a:t>
            </a:r>
            <a:r>
              <a:rPr lang="en-US" dirty="0" smtClean="0"/>
              <a:t>, Steve </a:t>
            </a:r>
            <a:r>
              <a:rPr lang="en-US" dirty="0" err="1" smtClean="0"/>
              <a:t>Romalewski</a:t>
            </a:r>
            <a:r>
              <a:rPr lang="en-US" dirty="0" smtClean="0"/>
              <a:t> and Dave </a:t>
            </a:r>
            <a:r>
              <a:rPr lang="en-US" dirty="0" err="1" smtClean="0"/>
              <a:t>Burgoon</a:t>
            </a:r>
            <a:r>
              <a:rPr lang="en-US" dirty="0" smtClean="0"/>
              <a:t>/</a:t>
            </a:r>
            <a:r>
              <a:rPr lang="en-US" dirty="0" smtClean="0">
                <a:hlinkClick r:id="rId14"/>
              </a:rPr>
              <a:t>CUNY CUR</a:t>
            </a:r>
            <a:r>
              <a:rPr lang="en-US" dirty="0" smtClean="0"/>
              <a:t>, Bruce Campbell/</a:t>
            </a:r>
            <a:r>
              <a:rPr lang="en-US" dirty="0" smtClean="0">
                <a:hlinkClick r:id="rId15"/>
              </a:rPr>
              <a:t>RISD</a:t>
            </a:r>
            <a:r>
              <a:rPr lang="en-US" dirty="0" smtClean="0"/>
              <a:t>, and Ben Fry/</a:t>
            </a:r>
            <a:r>
              <a:rPr lang="en-US" dirty="0" smtClean="0">
                <a:hlinkClick r:id="rId16"/>
              </a:rPr>
              <a:t>Fathom Information Design</a:t>
            </a:r>
            <a:r>
              <a:rPr lang="en-US" dirty="0" smtClean="0"/>
              <a:t> for their invaluable feedback, much of which is still to be implemented. Additional thanks to Katie Lewis, NASA/GSFC, for graphic design and nomenclature support.</a:t>
            </a:r>
          </a:p>
          <a:p>
            <a:endParaRPr lang="en-US" baseline="0" dirty="0" smtClean="0"/>
          </a:p>
        </p:txBody>
      </p:sp>
      <p:sp>
        <p:nvSpPr>
          <p:cNvPr id="4" name="Slide Number Placeholder 3"/>
          <p:cNvSpPr>
            <a:spLocks noGrp="1"/>
          </p:cNvSpPr>
          <p:nvPr>
            <p:ph type="sldNum" sz="quarter" idx="10"/>
          </p:nvPr>
        </p:nvSpPr>
        <p:spPr/>
        <p:txBody>
          <a:bodyPr/>
          <a:lstStyle/>
          <a:p>
            <a:pPr>
              <a:defRPr/>
            </a:pPr>
            <a:fld id="{01951C59-2274-4CC2-918F-3902500C4B8D}"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pitchFamily="32" charset="0"/>
                <a:ea typeface="ヒラギノ角ゴ Pro W3" pitchFamily="-110" charset="-128"/>
                <a:cs typeface="ヒラギノ角ゴ Pro W3" pitchFamily="-65" charset="-128"/>
              </a:rPr>
              <a:t>Websites included a lot of ESDIS sites, ESDSWG sites, DAAC Alliance, LANCE, Rapid Response etc…</a:t>
            </a:r>
            <a:br>
              <a:rPr lang="en-US" sz="1200" kern="1200" dirty="0" smtClean="0">
                <a:solidFill>
                  <a:schemeClr val="tx1"/>
                </a:solidFill>
                <a:effectLst/>
                <a:latin typeface="Times" pitchFamily="32" charset="0"/>
                <a:ea typeface="ヒラギノ角ゴ Pro W3" pitchFamily="-110" charset="-128"/>
                <a:cs typeface="ヒラギノ角ゴ Pro W3" pitchFamily="-65" charset="-128"/>
              </a:rPr>
            </a:br>
            <a:r>
              <a:rPr lang="en-US" sz="1200" kern="1200" dirty="0" smtClean="0">
                <a:solidFill>
                  <a:schemeClr val="tx1"/>
                </a:solidFill>
                <a:effectLst/>
                <a:latin typeface="Times" pitchFamily="32" charset="0"/>
                <a:ea typeface="ヒラギノ角ゴ Pro W3" pitchFamily="-110" charset="-128"/>
                <a:cs typeface="ヒラギノ角ゴ Pro W3" pitchFamily="-65" charset="-128"/>
              </a:rPr>
              <a:t/>
            </a:r>
            <a:br>
              <a:rPr lang="en-US" sz="1200" kern="1200" dirty="0" smtClean="0">
                <a:solidFill>
                  <a:schemeClr val="tx1"/>
                </a:solidFill>
                <a:effectLst/>
                <a:latin typeface="Times" pitchFamily="32" charset="0"/>
                <a:ea typeface="ヒラギノ角ゴ Pro W3" pitchFamily="-110" charset="-128"/>
                <a:cs typeface="ヒラギノ角ゴ Pro W3" pitchFamily="-65" charset="-128"/>
              </a:rPr>
            </a:br>
            <a:r>
              <a:rPr lang="en-US" sz="1200" kern="1200" dirty="0" smtClean="0">
                <a:solidFill>
                  <a:schemeClr val="tx1"/>
                </a:solidFill>
                <a:effectLst/>
                <a:latin typeface="Times" pitchFamily="32" charset="0"/>
                <a:ea typeface="ヒラギノ角ゴ Pro W3" pitchFamily="-110" charset="-128"/>
                <a:cs typeface="ヒラギノ角ゴ Pro W3" pitchFamily="-65" charset="-128"/>
              </a:rPr>
              <a:t>Currently cross DAAC content in manual, still waiting for the firewall rules to do the </a:t>
            </a:r>
            <a:r>
              <a:rPr lang="en-US" sz="1200" kern="1200" dirty="0" err="1" smtClean="0">
                <a:solidFill>
                  <a:schemeClr val="tx1"/>
                </a:solidFill>
                <a:effectLst/>
                <a:latin typeface="Times" pitchFamily="32" charset="0"/>
                <a:ea typeface="ヒラギノ角ゴ Pro W3" pitchFamily="-110" charset="-128"/>
                <a:cs typeface="ヒラギノ角ゴ Pro W3" pitchFamily="-65" charset="-128"/>
              </a:rPr>
              <a:t>rss</a:t>
            </a:r>
            <a:r>
              <a:rPr lang="en-US" sz="1200" kern="1200" dirty="0" smtClean="0">
                <a:solidFill>
                  <a:schemeClr val="tx1"/>
                </a:solidFill>
                <a:effectLst/>
                <a:latin typeface="Times" pitchFamily="32" charset="0"/>
                <a:ea typeface="ヒラギノ角ゴ Pro W3" pitchFamily="-110" charset="-128"/>
                <a:cs typeface="ヒラギノ角ゴ Pro W3" pitchFamily="-65" charset="-128"/>
              </a:rPr>
              <a:t> feeds. Ross is working on this and all DAACs should have been contacted by him in preparation for the eventual opening of firewalls.</a:t>
            </a:r>
            <a:br>
              <a:rPr lang="en-US" sz="1200" kern="1200" dirty="0" smtClean="0">
                <a:solidFill>
                  <a:schemeClr val="tx1"/>
                </a:solidFill>
                <a:effectLst/>
                <a:latin typeface="Times" pitchFamily="32" charset="0"/>
                <a:ea typeface="ヒラギノ角ゴ Pro W3" pitchFamily="-110" charset="-128"/>
                <a:cs typeface="ヒラギノ角ゴ Pro W3" pitchFamily="-65" charset="-128"/>
              </a:rPr>
            </a:br>
            <a:r>
              <a:rPr lang="en-US" sz="1200" kern="1200" dirty="0" smtClean="0">
                <a:solidFill>
                  <a:schemeClr val="tx1"/>
                </a:solidFill>
                <a:effectLst/>
                <a:latin typeface="Times" pitchFamily="32" charset="0"/>
                <a:ea typeface="ヒラギノ角ゴ Pro W3" pitchFamily="-110" charset="-128"/>
                <a:cs typeface="ヒラギノ角ゴ Pro W3" pitchFamily="-65" charset="-128"/>
              </a:rPr>
              <a:t/>
            </a:r>
            <a:br>
              <a:rPr lang="en-US" sz="1200" kern="1200" dirty="0" smtClean="0">
                <a:solidFill>
                  <a:schemeClr val="tx1"/>
                </a:solidFill>
                <a:effectLst/>
                <a:latin typeface="Times" pitchFamily="32" charset="0"/>
                <a:ea typeface="ヒラギノ角ゴ Pro W3" pitchFamily="-110" charset="-128"/>
                <a:cs typeface="ヒラギノ角ゴ Pro W3" pitchFamily="-65" charset="-128"/>
              </a:rPr>
            </a:br>
            <a:r>
              <a:rPr lang="en-US" sz="1200" kern="1200" dirty="0" smtClean="0">
                <a:solidFill>
                  <a:schemeClr val="tx1"/>
                </a:solidFill>
                <a:effectLst/>
                <a:latin typeface="Times" pitchFamily="32" charset="0"/>
                <a:ea typeface="ヒラギノ角ゴ Pro W3" pitchFamily="-110" charset="-128"/>
                <a:cs typeface="ヒラギノ角ゴ Pro W3" pitchFamily="-65" charset="-128"/>
              </a:rPr>
              <a:t>Services are mostly tools at this point. We will be expanding to web services in the next phase.</a:t>
            </a:r>
            <a:br>
              <a:rPr lang="en-US" sz="1200" kern="1200" dirty="0" smtClean="0">
                <a:solidFill>
                  <a:schemeClr val="tx1"/>
                </a:solidFill>
                <a:effectLst/>
                <a:latin typeface="Times" pitchFamily="32" charset="0"/>
                <a:ea typeface="ヒラギノ角ゴ Pro W3" pitchFamily="-110" charset="-128"/>
                <a:cs typeface="ヒラギノ角ゴ Pro W3" pitchFamily="-65" charset="-128"/>
              </a:rPr>
            </a:br>
            <a:r>
              <a:rPr lang="en-US" sz="1200" kern="1200" dirty="0" smtClean="0">
                <a:solidFill>
                  <a:schemeClr val="tx1"/>
                </a:solidFill>
                <a:effectLst/>
                <a:latin typeface="Times" pitchFamily="32" charset="0"/>
                <a:ea typeface="ヒラギノ角ゴ Pro W3" pitchFamily="-110" charset="-128"/>
                <a:cs typeface="ヒラギノ角ゴ Pro W3" pitchFamily="-65" charset="-128"/>
              </a:rPr>
              <a:t/>
            </a:r>
            <a:br>
              <a:rPr lang="en-US" sz="1200" kern="1200" dirty="0" smtClean="0">
                <a:solidFill>
                  <a:schemeClr val="tx1"/>
                </a:solidFill>
                <a:effectLst/>
                <a:latin typeface="Times" pitchFamily="32" charset="0"/>
                <a:ea typeface="ヒラギノ角ゴ Pro W3" pitchFamily="-110" charset="-128"/>
                <a:cs typeface="ヒラギノ角ゴ Pro W3" pitchFamily="-65" charset="-128"/>
              </a:rPr>
            </a:br>
            <a:endParaRPr lang="en-US" dirty="0"/>
          </a:p>
        </p:txBody>
      </p:sp>
      <p:sp>
        <p:nvSpPr>
          <p:cNvPr id="4" name="Slide Number Placeholder 3"/>
          <p:cNvSpPr>
            <a:spLocks noGrp="1"/>
          </p:cNvSpPr>
          <p:nvPr>
            <p:ph type="sldNum" sz="quarter" idx="10"/>
          </p:nvPr>
        </p:nvSpPr>
        <p:spPr/>
        <p:txBody>
          <a:bodyPr/>
          <a:lstStyle/>
          <a:p>
            <a:fld id="{2BD338FC-A6F7-E243-B700-24804D6F95AC}" type="slidenum">
              <a:rPr lang="en-US" smtClean="0"/>
              <a:pPr/>
              <a:t>6</a:t>
            </a:fld>
            <a:endParaRPr lang="en-US"/>
          </a:p>
        </p:txBody>
      </p:sp>
    </p:spTree>
    <p:extLst>
      <p:ext uri="{BB962C8B-B14F-4D97-AF65-F5344CB8AC3E}">
        <p14:creationId xmlns="" xmlns:p14="http://schemas.microsoft.com/office/powerpoint/2010/main" val="2965709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pitchFamily="32" charset="0"/>
                <a:ea typeface="ヒラギノ角ゴ Pro W3" pitchFamily="-110" charset="-128"/>
                <a:cs typeface="ヒラギノ角ゴ Pro W3" pitchFamily="-65" charset="-128"/>
              </a:rPr>
              <a:t>Collaborative capabilities:  wiki, document management, forum, voting, user registration and that type of thing. The overall requirements are still being developed but one of the things that we want to do is 'enable' the ESDSWG meetings and the like. </a:t>
            </a:r>
            <a:endParaRPr lang="en-US" dirty="0"/>
          </a:p>
        </p:txBody>
      </p:sp>
      <p:sp>
        <p:nvSpPr>
          <p:cNvPr id="4" name="Slide Number Placeholder 3"/>
          <p:cNvSpPr>
            <a:spLocks noGrp="1"/>
          </p:cNvSpPr>
          <p:nvPr>
            <p:ph type="sldNum" sz="quarter" idx="10"/>
          </p:nvPr>
        </p:nvSpPr>
        <p:spPr/>
        <p:txBody>
          <a:bodyPr/>
          <a:lstStyle/>
          <a:p>
            <a:fld id="{2BD338FC-A6F7-E243-B700-24804D6F95AC}" type="slidenum">
              <a:rPr lang="en-US" smtClean="0"/>
              <a:pPr/>
              <a:t>7</a:t>
            </a:fld>
            <a:endParaRPr lang="en-US"/>
          </a:p>
        </p:txBody>
      </p:sp>
    </p:spTree>
    <p:extLst>
      <p:ext uri="{BB962C8B-B14F-4D97-AF65-F5344CB8AC3E}">
        <p14:creationId xmlns="" xmlns:p14="http://schemas.microsoft.com/office/powerpoint/2010/main" val="2965709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p>
            <a:fld id="{E247ABC8-6A2A-4A48-9E06-90CB6840D5A1}" type="slidenum">
              <a:rPr lang="en-US" smtClean="0">
                <a:ea typeface="MS PGothic" pitchFamily="34" charset="-128"/>
              </a:rPr>
              <a:pPr/>
              <a:t>8</a:t>
            </a:fld>
            <a:endParaRPr lang="en-US" smtClean="0">
              <a:ea typeface="MS PGothic" pitchFamily="34" charset="-128"/>
            </a:endParaRPr>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p:spPr>
        <p:txBody>
          <a:bodyPr/>
          <a:lstStyle/>
          <a:p>
            <a:pPr marL="339725" lvl="1" indent="-339725">
              <a:buFontTx/>
              <a:buChar char="•"/>
            </a:pPr>
            <a:endParaRPr lang="en-US" sz="2000"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A21030B0-9266-4553-B0FE-F9C18FE72776}" type="slidenum">
              <a:rPr lang="en-US" smtClean="0">
                <a:ea typeface="MS PGothic" pitchFamily="34" charset="-128"/>
              </a:rPr>
              <a:pPr/>
              <a:t>9</a:t>
            </a:fld>
            <a:endParaRPr lang="en-US" smtClean="0">
              <a:ea typeface="MS PGothic" pitchFamily="34" charset="-128"/>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r>
              <a:rPr lang="en-US" dirty="0" smtClean="0">
                <a:latin typeface="Arial" pitchFamily="34" charset="0"/>
              </a:rPr>
              <a:t>Policy enforcement: e.g. password size/strength/composition/aging</a:t>
            </a:r>
            <a:r>
              <a:rPr lang="en-US" baseline="0" dirty="0" smtClean="0">
                <a:latin typeface="Arial" pitchFamily="34" charset="0"/>
              </a:rPr>
              <a:t> &amp; renewal</a:t>
            </a:r>
          </a:p>
          <a:p>
            <a:r>
              <a:rPr lang="en-US" baseline="0" dirty="0" smtClean="0">
                <a:latin typeface="Arial" pitchFamily="34" charset="0"/>
              </a:rPr>
              <a:t>Email validation – e.g. part of reg. process is email with instructions to complete registration.  Addresses input/bad email issues.</a:t>
            </a:r>
          </a:p>
          <a:p>
            <a:endParaRPr lang="en-US" baseline="0" dirty="0" smtClean="0">
              <a:latin typeface="Arial" pitchFamily="34" charset="0"/>
            </a:endParaRPr>
          </a:p>
          <a:p>
            <a:endParaRPr lang="en-US" baseline="0" dirty="0" smtClean="0">
              <a:latin typeface="Arial" pitchFamily="34" charset="0"/>
            </a:endParaRPr>
          </a:p>
          <a:p>
            <a:r>
              <a:rPr lang="en-US" baseline="0" dirty="0" smtClean="0">
                <a:latin typeface="Arial" pitchFamily="34" charset="0"/>
              </a:rPr>
              <a:t>Consistent access to other tools using same login/auth. mechanism (e.g. LANCE, DAR, etc.)</a:t>
            </a:r>
            <a:endParaRPr lang="en-US" dirty="0"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4A7C1543-9E3C-4533-B421-940CE338764D}" type="slidenum">
              <a:rPr lang="en-US" smtClean="0">
                <a:latin typeface="Times New Roman" pitchFamily="18" charset="0"/>
                <a:ea typeface="MS PGothic" pitchFamily="34" charset="-128"/>
                <a:cs typeface="Times New Roman" pitchFamily="18" charset="0"/>
              </a:rPr>
              <a:pPr/>
              <a:t>10</a:t>
            </a:fld>
            <a:endParaRPr lang="en-US" smtClean="0">
              <a:latin typeface="Times New Roman" pitchFamily="18" charset="0"/>
              <a:ea typeface="MS PGothic" pitchFamily="34" charset="-128"/>
              <a:cs typeface="Times New Roman" pitchFamily="18"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marL="0" lvl="1"/>
            <a:endParaRPr lang="en-US" sz="1800" dirty="0" smtClean="0">
              <a:latin typeface="Arial" pitchFamily="34" charset="0"/>
            </a:endParaRPr>
          </a:p>
          <a:p>
            <a:pPr marL="0" lvl="1"/>
            <a:endParaRPr lang="en-US" sz="1800" dirty="0" smtClean="0">
              <a:latin typeface="Arial" pitchFamily="34" charset="0"/>
            </a:endParaRPr>
          </a:p>
          <a:p>
            <a:pPr marL="0" lvl="1"/>
            <a:r>
              <a:rPr lang="en-US" sz="1800" dirty="0" smtClean="0">
                <a:latin typeface="Arial" pitchFamily="34" charset="0"/>
              </a:rPr>
              <a:t>DAR tool utilizes ECHO authentication</a:t>
            </a:r>
          </a:p>
          <a:p>
            <a:pPr marL="0" lvl="1"/>
            <a:r>
              <a:rPr lang="en-US" sz="1800" dirty="0" smtClean="0">
                <a:latin typeface="Arial" pitchFamily="34" charset="0"/>
              </a:rPr>
              <a:t>Some dupe emails </a:t>
            </a:r>
            <a:r>
              <a:rPr lang="en-US" sz="1800" dirty="0" err="1" smtClean="0">
                <a:latin typeface="Arial" pitchFamily="34" charset="0"/>
              </a:rPr>
              <a:t>reg’d</a:t>
            </a:r>
            <a:r>
              <a:rPr lang="en-US" sz="1800" dirty="0" smtClean="0">
                <a:latin typeface="Arial" pitchFamily="34" charset="0"/>
              </a:rPr>
              <a:t> in DAR tool</a:t>
            </a:r>
          </a:p>
          <a:p>
            <a:pPr marL="0" lvl="1"/>
            <a:r>
              <a:rPr lang="en-US" sz="1800" dirty="0" smtClean="0">
                <a:latin typeface="Arial" pitchFamily="34" charset="0"/>
              </a:rPr>
              <a:t>New URS is more strict (single email) -&gt; clean up of user emails underway.  Users</a:t>
            </a:r>
            <a:r>
              <a:rPr lang="en-US" sz="1800" baseline="0" dirty="0" smtClean="0">
                <a:latin typeface="Arial" pitchFamily="34" charset="0"/>
              </a:rPr>
              <a:t> to get email re: conflicts and assistance in resolution.</a:t>
            </a:r>
          </a:p>
          <a:p>
            <a:pPr marL="0" lvl="1"/>
            <a:r>
              <a:rPr lang="en-US" sz="1800" dirty="0" smtClean="0">
                <a:latin typeface="Arial" pitchFamily="34" charset="0"/>
              </a:rPr>
              <a:t>    remind Janice Wilson that the DAR Tool users who have conflicting accounts will be getting emails to reconcile their accounts? Leon Maldonado hasn't gotten back to ECHO on this issue.</a:t>
            </a:r>
          </a:p>
          <a:p>
            <a:pPr marL="0" lvl="1"/>
            <a:endParaRPr lang="en-US" sz="1800" dirty="0" smtClean="0">
              <a:latin typeface="Arial" pitchFamily="34" charset="0"/>
            </a:endParaRPr>
          </a:p>
          <a:p>
            <a:pPr marL="0" lvl="1"/>
            <a:endParaRPr lang="en-US" sz="1800" dirty="0" smtClean="0">
              <a:latin typeface="Arial" pitchFamily="34" charset="0"/>
            </a:endParaRPr>
          </a:p>
          <a:p>
            <a:pPr marL="0" lvl="1"/>
            <a:endParaRPr lang="en-US" sz="1800" dirty="0" smtClean="0">
              <a:latin typeface="Arial" pitchFamily="34" charset="0"/>
            </a:endParaRPr>
          </a:p>
          <a:p>
            <a:pPr marL="0" lvl="1"/>
            <a:r>
              <a:rPr lang="en-US" sz="1800" dirty="0" smtClean="0">
                <a:latin typeface="Arial" pitchFamily="34" charset="0"/>
              </a:rPr>
              <a:t>ECHO/Reverb notes from Matt C.</a:t>
            </a:r>
          </a:p>
          <a:p>
            <a:pPr marL="171450" indent="-171450">
              <a:buFont typeface="Arial"/>
              <a:buChar char="•"/>
            </a:pPr>
            <a:r>
              <a:rPr lang="en-US" sz="1200" kern="1200" dirty="0" smtClean="0">
                <a:solidFill>
                  <a:schemeClr val="tx1"/>
                </a:solidFill>
                <a:effectLst/>
                <a:latin typeface="Times" pitchFamily="32" charset="0"/>
                <a:ea typeface="ヒラギノ角ゴ Pro W3" pitchFamily="-110" charset="-128"/>
                <a:cs typeface="ヒラギノ角ゴ Pro W3" pitchFamily="-65" charset="-128"/>
              </a:rPr>
              <a:t>We have provided the AST_L1A metadata for the entire dataset.  I know there has been a lot of interest in this for a while. </a:t>
            </a:r>
            <a:endParaRPr lang="en-US" dirty="0" smtClean="0"/>
          </a:p>
          <a:p>
            <a:pPr marL="171450" indent="-171450">
              <a:buFont typeface="Arial"/>
              <a:buChar char="•"/>
            </a:pPr>
            <a:r>
              <a:rPr lang="en-US" sz="1200" kern="1200" dirty="0" smtClean="0">
                <a:solidFill>
                  <a:schemeClr val="tx1"/>
                </a:solidFill>
                <a:effectLst/>
                <a:latin typeface="Times" pitchFamily="32" charset="0"/>
                <a:ea typeface="ヒラギノ角ゴ Pro W3" pitchFamily="-110" charset="-128"/>
                <a:cs typeface="ヒラギノ角ゴ Pro W3" pitchFamily="-65" charset="-128"/>
              </a:rPr>
              <a:t>WIST is retired, Reverb has taken over </a:t>
            </a:r>
            <a:endParaRPr lang="en-US" dirty="0" smtClean="0"/>
          </a:p>
          <a:p>
            <a:pPr marL="171450" indent="-171450">
              <a:buFont typeface="Arial"/>
              <a:buChar char="•"/>
            </a:pPr>
            <a:r>
              <a:rPr lang="en-US" sz="1200" kern="1200" dirty="0" smtClean="0">
                <a:solidFill>
                  <a:schemeClr val="tx1"/>
                </a:solidFill>
                <a:effectLst/>
                <a:latin typeface="Times" pitchFamily="32" charset="0"/>
                <a:ea typeface="ヒラギノ角ゴ Pro W3" pitchFamily="-110" charset="-128"/>
                <a:cs typeface="ヒラギノ角ゴ Pro W3" pitchFamily="-65" charset="-128"/>
              </a:rPr>
              <a:t>We have made a number of visualization enhancements in coordination with LPDAAC. They are available in our partner test environment and we have an Operations Concept outlining the new features. </a:t>
            </a:r>
            <a:endParaRPr lang="en-US" dirty="0" smtClean="0"/>
          </a:p>
          <a:p>
            <a:pPr marL="171450" indent="-171450">
              <a:buFont typeface="Arial"/>
              <a:buChar char="•"/>
            </a:pPr>
            <a:r>
              <a:rPr lang="en-US" sz="1200" kern="1200" dirty="0" smtClean="0">
                <a:solidFill>
                  <a:schemeClr val="tx1"/>
                </a:solidFill>
                <a:effectLst/>
                <a:latin typeface="Times" pitchFamily="32" charset="0"/>
                <a:ea typeface="ヒラギノ角ゴ Pro W3" pitchFamily="-110" charset="-128"/>
                <a:cs typeface="ヒラギノ角ゴ Pro W3" pitchFamily="-65" charset="-128"/>
              </a:rPr>
              <a:t>The items that were requested by the ASTER Science team for Reverb were turned into NCRs (e.g. Change Request) that are on the LPDAAC wish list. We worked the must-have issues and will schedule the rest.</a:t>
            </a:r>
            <a:endParaRPr lang="en-US" dirty="0" smtClean="0"/>
          </a:p>
          <a:p>
            <a:pPr marL="285750" lvl="1" indent="-285750">
              <a:buFont typeface="Arial"/>
              <a:buChar char="•"/>
            </a:pPr>
            <a:endParaRPr lang="en-US" sz="1800" dirty="0"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r>
              <a:rPr lang="en-US" sz="1800" dirty="0" smtClean="0">
                <a:solidFill>
                  <a:schemeClr val="tx1"/>
                </a:solidFill>
                <a:effectLst/>
                <a:latin typeface="Arial" charset="0"/>
                <a:cs typeface="Arial" charset="0"/>
              </a:rPr>
              <a:t>ESDIS measures EOSDIS performance through metrics and a survey of customer satisfaction.</a:t>
            </a:r>
          </a:p>
          <a:p>
            <a:pPr lvl="1" indent="-228600">
              <a:buFont typeface="Arial" charset="0"/>
              <a:buChar char="•"/>
            </a:pPr>
            <a:r>
              <a:rPr lang="en-US" sz="1800" dirty="0" smtClean="0">
                <a:solidFill>
                  <a:schemeClr val="tx1"/>
                </a:solidFill>
                <a:effectLst/>
                <a:latin typeface="Arial" charset="0"/>
                <a:cs typeface="Arial" charset="0"/>
              </a:rPr>
              <a:t>Each data center provides metrics to a central system.</a:t>
            </a:r>
          </a:p>
          <a:p>
            <a:pPr lvl="1" indent="-228600">
              <a:buFont typeface="Arial" charset="0"/>
              <a:buChar char="•"/>
            </a:pPr>
            <a:r>
              <a:rPr lang="en-US" sz="1800" dirty="0" smtClean="0">
                <a:solidFill>
                  <a:schemeClr val="tx1"/>
                </a:solidFill>
                <a:effectLst/>
                <a:latin typeface="Arial" charset="0"/>
                <a:cs typeface="Arial" charset="0"/>
              </a:rPr>
              <a:t>Once a year all users are asked to comment on satisfaction using an OMB approved survey</a:t>
            </a:r>
          </a:p>
          <a:p>
            <a:pPr eaLnBrk="1" hangingPunct="1">
              <a:spcBef>
                <a:spcPct val="0"/>
              </a:spcBef>
              <a:spcAft>
                <a:spcPts val="300"/>
              </a:spcAft>
            </a:pPr>
            <a:endParaRPr lang="en-US" b="1" dirty="0" smtClean="0">
              <a:solidFill>
                <a:srgbClr val="000000"/>
              </a:solidFill>
              <a:latin typeface="Times" pitchFamily="-65" charset="0"/>
              <a:ea typeface="ヒラギノ角ゴ Pro W3" pitchFamily="-65" charset="-128"/>
              <a:cs typeface="Arial" charset="0"/>
            </a:endParaRPr>
          </a:p>
          <a:p>
            <a:pPr eaLnBrk="1" hangingPunct="1">
              <a:spcBef>
                <a:spcPct val="0"/>
              </a:spcBef>
              <a:spcAft>
                <a:spcPts val="300"/>
              </a:spcAft>
            </a:pPr>
            <a:r>
              <a:rPr lang="en-US" sz="1200" b="0" i="0" u="none" strike="noStrike" dirty="0" smtClean="0">
                <a:latin typeface="Arial"/>
              </a:rPr>
              <a:t>Metrics</a:t>
            </a:r>
          </a:p>
          <a:p>
            <a:pPr marL="628650" lvl="1" indent="-171450" eaLnBrk="1" hangingPunct="1">
              <a:spcBef>
                <a:spcPct val="0"/>
              </a:spcBef>
              <a:spcAft>
                <a:spcPts val="300"/>
              </a:spcAft>
              <a:buFont typeface="Arial"/>
              <a:buChar char="•"/>
            </a:pPr>
            <a:r>
              <a:rPr lang="en-US" sz="1200" b="0" i="0" u="none" strike="noStrike" dirty="0" smtClean="0">
                <a:latin typeface="Arial"/>
              </a:rPr>
              <a:t>collected on a daily basis from each data center</a:t>
            </a:r>
          </a:p>
          <a:p>
            <a:pPr marL="628650" lvl="1" indent="-171450" eaLnBrk="1" hangingPunct="1">
              <a:spcBef>
                <a:spcPct val="0"/>
              </a:spcBef>
              <a:spcAft>
                <a:spcPts val="300"/>
              </a:spcAft>
              <a:buFont typeface="Arial"/>
              <a:buChar char="•"/>
            </a:pPr>
            <a:r>
              <a:rPr lang="en-US" sz="1200" b="0" i="0" u="none" strike="noStrike" dirty="0" smtClean="0">
                <a:latin typeface="Arial"/>
              </a:rPr>
              <a:t>ESDIS collects these metrics in a tool called the ESDIS Metrics System (EMS) – data</a:t>
            </a:r>
            <a:r>
              <a:rPr lang="en-US" sz="1200" b="0" i="0" u="none" strike="noStrike" baseline="0" dirty="0" smtClean="0">
                <a:latin typeface="Arial"/>
              </a:rPr>
              <a:t> and web metrics</a:t>
            </a:r>
            <a:endParaRPr lang="en-US" sz="1200" b="0" i="0" u="none" strike="noStrike" dirty="0" smtClean="0">
              <a:latin typeface="Arial"/>
            </a:endParaRPr>
          </a:p>
          <a:p>
            <a:pPr marL="628650" lvl="1" indent="-171450" eaLnBrk="1" hangingPunct="1">
              <a:spcBef>
                <a:spcPct val="0"/>
              </a:spcBef>
              <a:spcAft>
                <a:spcPts val="300"/>
              </a:spcAft>
              <a:buFont typeface="Arial"/>
              <a:buChar char="•"/>
            </a:pPr>
            <a:r>
              <a:rPr lang="en-US" sz="1200" b="0" i="0" u="none" strike="noStrike" dirty="0" smtClean="0">
                <a:latin typeface="Arial"/>
              </a:rPr>
              <a:t>combines all DAAC metrics for system level view of EOSDIS performance</a:t>
            </a:r>
          </a:p>
          <a:p>
            <a:pPr marL="628650" lvl="1" indent="-171450" eaLnBrk="1" hangingPunct="1">
              <a:spcBef>
                <a:spcPct val="0"/>
              </a:spcBef>
              <a:spcAft>
                <a:spcPts val="300"/>
              </a:spcAft>
              <a:buFont typeface="Arial"/>
              <a:buChar char="•"/>
            </a:pPr>
            <a:r>
              <a:rPr lang="en-US" sz="1200" b="0" i="0" u="none" strike="noStrike" dirty="0" smtClean="0">
                <a:latin typeface="Arial"/>
              </a:rPr>
              <a:t>Presented by FY not CY</a:t>
            </a:r>
          </a:p>
          <a:p>
            <a:pPr marL="628650" lvl="1" indent="-171450" eaLnBrk="1" hangingPunct="1">
              <a:spcBef>
                <a:spcPct val="0"/>
              </a:spcBef>
              <a:spcAft>
                <a:spcPts val="300"/>
              </a:spcAft>
              <a:buFont typeface="Arial"/>
              <a:buChar char="•"/>
            </a:pPr>
            <a:endParaRPr lang="en-US" sz="1200" b="0" i="0" u="none" strike="noStrike" dirty="0" smtClean="0">
              <a:latin typeface="Arial"/>
            </a:endParaRPr>
          </a:p>
          <a:p>
            <a:pPr eaLnBrk="1" hangingPunct="1">
              <a:spcBef>
                <a:spcPct val="0"/>
              </a:spcBef>
              <a:spcAft>
                <a:spcPts val="300"/>
              </a:spcAft>
            </a:pPr>
            <a:endParaRPr lang="en-US" b="1" dirty="0" smtClean="0">
              <a:solidFill>
                <a:srgbClr val="000000"/>
              </a:solidFill>
              <a:latin typeface="Times" pitchFamily="-65" charset="0"/>
              <a:ea typeface="ヒラギノ角ゴ Pro W3" pitchFamily="-65" charset="-128"/>
              <a:cs typeface="Arial" charset="0"/>
            </a:endParaRPr>
          </a:p>
          <a:p>
            <a:r>
              <a:rPr lang="en-US" sz="1200" u="sng" dirty="0" smtClean="0">
                <a:solidFill>
                  <a:srgbClr val="000000"/>
                </a:solidFill>
                <a:cs typeface="Arial" charset="0"/>
              </a:rPr>
              <a:t>Unique Data Sets</a:t>
            </a:r>
            <a:r>
              <a:rPr lang="en-US" sz="1200" dirty="0" smtClean="0">
                <a:solidFill>
                  <a:srgbClr val="000000"/>
                </a:solidFill>
                <a:cs typeface="Arial" charset="0"/>
              </a:rPr>
              <a:t>: Total number of unique data sets distributed in the fiscal year. </a:t>
            </a:r>
          </a:p>
          <a:p>
            <a:r>
              <a:rPr lang="en-US" sz="1200" u="sng" dirty="0" smtClean="0">
                <a:solidFill>
                  <a:srgbClr val="000000"/>
                </a:solidFill>
                <a:cs typeface="Arial" charset="0"/>
              </a:rPr>
              <a:t>Distinct Users of EOSDIS Data and Services</a:t>
            </a:r>
            <a:r>
              <a:rPr lang="en-US" sz="1200" dirty="0" smtClean="0">
                <a:solidFill>
                  <a:srgbClr val="000000"/>
                </a:solidFill>
                <a:cs typeface="Arial" charset="0"/>
              </a:rPr>
              <a:t>: Total unique users across EOSDIS Data Users and Web Visitors, per data center and summed</a:t>
            </a:r>
          </a:p>
          <a:p>
            <a:r>
              <a:rPr lang="en-US" sz="1200" u="sng" dirty="0" smtClean="0">
                <a:solidFill>
                  <a:srgbClr val="000000"/>
                </a:solidFill>
                <a:cs typeface="Arial" charset="0"/>
              </a:rPr>
              <a:t>Web Site Visits</a:t>
            </a:r>
            <a:r>
              <a:rPr lang="en-US" sz="1200" dirty="0" smtClean="0">
                <a:solidFill>
                  <a:srgbClr val="000000"/>
                </a:solidFill>
                <a:cs typeface="Arial" charset="0"/>
              </a:rPr>
              <a:t>: Sum of web visits for data centers where a visit represents a user session not broken by more than 30 minutes and a duration of at least one minute</a:t>
            </a:r>
          </a:p>
          <a:p>
            <a:r>
              <a:rPr lang="en-US" sz="1200" u="sng" dirty="0" smtClean="0">
                <a:solidFill>
                  <a:srgbClr val="000000"/>
                </a:solidFill>
                <a:cs typeface="Arial" charset="0"/>
              </a:rPr>
              <a:t>Average Archive Growth</a:t>
            </a:r>
            <a:r>
              <a:rPr lang="en-US" sz="1200" dirty="0" smtClean="0">
                <a:solidFill>
                  <a:srgbClr val="000000"/>
                </a:solidFill>
                <a:cs typeface="Arial" charset="0"/>
              </a:rPr>
              <a:t>:  Sum across reporting data centers of the data volume added to the individual archives divided by the days in the year</a:t>
            </a:r>
          </a:p>
          <a:p>
            <a:r>
              <a:rPr lang="en-US" sz="1200" u="sng" dirty="0" smtClean="0">
                <a:solidFill>
                  <a:srgbClr val="000000"/>
                </a:solidFill>
                <a:cs typeface="Arial" charset="0"/>
              </a:rPr>
              <a:t>Total Archive Volume</a:t>
            </a:r>
            <a:r>
              <a:rPr lang="en-US" sz="1200" dirty="0" smtClean="0">
                <a:solidFill>
                  <a:srgbClr val="000000"/>
                </a:solidFill>
                <a:cs typeface="Arial" charset="0"/>
              </a:rPr>
              <a:t>: Sum across reporting data centers of the data volumes in the archive as of end of the fiscal year</a:t>
            </a:r>
          </a:p>
          <a:p>
            <a:r>
              <a:rPr lang="en-US" sz="1200" u="sng" dirty="0" smtClean="0">
                <a:solidFill>
                  <a:srgbClr val="000000"/>
                </a:solidFill>
                <a:cs typeface="Arial" charset="0"/>
              </a:rPr>
              <a:t>End User Distribution Products</a:t>
            </a:r>
            <a:r>
              <a:rPr lang="en-US" sz="1200" dirty="0" smtClean="0">
                <a:solidFill>
                  <a:srgbClr val="000000"/>
                </a:solidFill>
                <a:cs typeface="Arial" charset="0"/>
              </a:rPr>
              <a:t>: Total number of products distributed from all reporting data centers</a:t>
            </a:r>
          </a:p>
          <a:p>
            <a:r>
              <a:rPr lang="en-US" sz="1200" u="sng" dirty="0" smtClean="0">
                <a:solidFill>
                  <a:srgbClr val="000000"/>
                </a:solidFill>
                <a:cs typeface="Arial" charset="0"/>
              </a:rPr>
              <a:t>End User Average Distribution Volume</a:t>
            </a:r>
            <a:r>
              <a:rPr lang="en-US" sz="1200" dirty="0" smtClean="0">
                <a:solidFill>
                  <a:srgbClr val="000000"/>
                </a:solidFill>
                <a:cs typeface="Arial" charset="0"/>
              </a:rPr>
              <a:t>:  Sum across reporting data centers of the data volume distributed for the fiscal year divided by the days in the year</a:t>
            </a:r>
            <a:endParaRPr lang="en-US" sz="1200" dirty="0" smtClean="0"/>
          </a:p>
          <a:p>
            <a:pPr eaLnBrk="1" hangingPunct="1">
              <a:spcBef>
                <a:spcPct val="0"/>
              </a:spcBef>
              <a:spcAft>
                <a:spcPts val="300"/>
              </a:spcAft>
            </a:pPr>
            <a:endParaRPr lang="en-US" dirty="0" smtClean="0">
              <a:solidFill>
                <a:srgbClr val="000000"/>
              </a:solidFill>
              <a:latin typeface="Times" pitchFamily="-65" charset="0"/>
              <a:ea typeface="ヒラギノ角ゴ Pro W3" pitchFamily="-65" charset="-128"/>
              <a:cs typeface="Arial" charset="0"/>
            </a:endParaRPr>
          </a:p>
          <a:p>
            <a:pPr eaLnBrk="1" hangingPunct="1">
              <a:spcBef>
                <a:spcPct val="0"/>
              </a:spcBef>
              <a:spcAft>
                <a:spcPts val="300"/>
              </a:spcAft>
            </a:pPr>
            <a:endParaRPr lang="en-US" dirty="0" smtClean="0">
              <a:solidFill>
                <a:srgbClr val="000000"/>
              </a:solidFill>
              <a:latin typeface="Times" pitchFamily="-65" charset="0"/>
              <a:ea typeface="ヒラギノ角ゴ Pro W3" pitchFamily="-65" charset="-128"/>
              <a:cs typeface="Arial" charset="0"/>
            </a:endParaRPr>
          </a:p>
        </p:txBody>
      </p:sp>
      <p:sp>
        <p:nvSpPr>
          <p:cNvPr id="12292" name="Slide Number Placeholder 3"/>
          <p:cNvSpPr>
            <a:spLocks noGrp="1"/>
          </p:cNvSpPr>
          <p:nvPr>
            <p:ph type="sldNum" sz="quarter" idx="5"/>
          </p:nvPr>
        </p:nvSpPr>
        <p:spPr/>
        <p:txBody>
          <a:bodyPr/>
          <a:lstStyle/>
          <a:p>
            <a:pPr>
              <a:defRPr/>
            </a:pPr>
            <a:fld id="{2A52AD4A-A653-4738-988D-433F30AB3E32}" type="slidenum">
              <a:rPr lang="en-US"/>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p>
            <a:fld id="{566C693D-26C7-4935-8493-5166D81BC318}" type="slidenum">
              <a:rPr lang="en-US" smtClean="0">
                <a:solidFill>
                  <a:srgbClr val="000000"/>
                </a:solidFill>
              </a:rPr>
              <a:pPr/>
              <a:t>12</a:t>
            </a:fld>
            <a:endParaRPr lang="en-US" smtClean="0">
              <a:solidFill>
                <a:srgbClr val="000000"/>
              </a:solidFill>
            </a:endParaRPr>
          </a:p>
        </p:txBody>
      </p:sp>
      <p:sp>
        <p:nvSpPr>
          <p:cNvPr id="7171" name="Rectangle 2"/>
          <p:cNvSpPr>
            <a:spLocks noGrp="1" noRot="1" noChangeAspect="1" noChangeArrowheads="1" noTextEdit="1"/>
          </p:cNvSpPr>
          <p:nvPr>
            <p:ph type="sldImg"/>
          </p:nvPr>
        </p:nvSpPr>
        <p:spPr>
          <a:solidFill>
            <a:srgbClr val="FFFFFF"/>
          </a:solidFill>
          <a:ln/>
        </p:spPr>
      </p:sp>
      <p:sp>
        <p:nvSpPr>
          <p:cNvPr id="7172" name="Rectangle 3"/>
          <p:cNvSpPr>
            <a:spLocks noGrp="1" noChangeArrowheads="1"/>
          </p:cNvSpPr>
          <p:nvPr>
            <p:ph type="body" idx="1"/>
          </p:nvPr>
        </p:nvSpPr>
        <p:spPr>
          <a:solidFill>
            <a:srgbClr val="FFFFFF"/>
          </a:solidFill>
          <a:ln>
            <a:solidFill>
              <a:schemeClr val="tx1"/>
            </a:solidFill>
          </a:ln>
        </p:spPr>
        <p:txBody>
          <a:bodyPr/>
          <a:lstStyle/>
          <a:p>
            <a:pPr eaLnBrk="1" hangingPunct="1"/>
            <a:r>
              <a:rPr lang="en-US" sz="1000" dirty="0"/>
              <a:t>As of Feb 2009, all historical data comes from EMS (no EDGRS annual report data for pre-2000) and OBPG data is added from the Ocean Color website statistics for FY04 through FY11.</a:t>
            </a:r>
          </a:p>
          <a:p>
            <a:pPr eaLnBrk="1" hangingPunct="1"/>
            <a:endParaRPr lang="en-US" sz="1000" dirty="0"/>
          </a:p>
          <a:p>
            <a:pPr eaLnBrk="1" hangingPunct="1"/>
            <a:r>
              <a:rPr lang="en-US" sz="1000" dirty="0"/>
              <a:t>Prior years (FY00-FY2008) products distribution data sources cover the following data centers:</a:t>
            </a:r>
          </a:p>
          <a:p>
            <a:pPr lvl="1" eaLnBrk="1" hangingPunct="1"/>
            <a:r>
              <a:rPr lang="en-US" sz="1000" dirty="0"/>
              <a:t>ASF, EDC, GSFC, GHRC, PO.DAAC, ASDC, NSIDC, ORNL, SEDAC, including  OBPG since FY2004, MODAPS since FY2006, and CDDIS since FY2009. All data are on FY boundaries. </a:t>
            </a:r>
          </a:p>
          <a:p>
            <a:pPr eaLnBrk="1" hangingPunct="1"/>
            <a:endParaRPr lang="en-US" sz="1000" dirty="0"/>
          </a:p>
          <a:p>
            <a:pPr eaLnBrk="1" hangingPunct="1"/>
            <a:r>
              <a:rPr lang="en-US" sz="1000" dirty="0"/>
              <a:t>FY2011 data is cumulated per month for the following 11 data centers:</a:t>
            </a:r>
          </a:p>
          <a:p>
            <a:pPr lvl="1" eaLnBrk="1" hangingPunct="1"/>
            <a:r>
              <a:rPr lang="en-US" sz="1000" dirty="0"/>
              <a:t>ASF, EDC, GSFC, GHRC, PO.DAAC, ASDC, NSIDC, ORNL, MODAPS, SEDAC, and CDDIS, with OBPG to be added at end of the fiscal year. </a:t>
            </a:r>
          </a:p>
          <a:p>
            <a:pPr eaLnBrk="1" hangingPunct="1"/>
            <a:endParaRPr lang="en-US" sz="1000" dirty="0"/>
          </a:p>
          <a:p>
            <a:pPr eaLnBrk="1" hangingPunct="1"/>
            <a:r>
              <a:rPr lang="en-US" sz="1000" dirty="0"/>
              <a:t>FY2012 data is cumulated per month for the following data providers:</a:t>
            </a:r>
          </a:p>
          <a:p>
            <a:pPr lvl="1" eaLnBrk="1" hangingPunct="1"/>
            <a:r>
              <a:rPr lang="en-US" sz="1000" dirty="0"/>
              <a:t>ASF, EDC, GSFC, GHRC, PO.DAAC, ASDC, NSIDC, ORNL, MODAPS, SEDAC, CDDIS and LANCE; OBPG to be added at end of the fiscal year. </a:t>
            </a:r>
          </a:p>
          <a:p>
            <a:pPr lvl="1" eaLnBrk="1" hangingPunct="1"/>
            <a:r>
              <a:rPr lang="en-US" sz="1000" dirty="0"/>
              <a:t>As of FY12 CALIPSO distribution is included in  ASDC totals</a:t>
            </a:r>
          </a:p>
          <a:p>
            <a:pPr lvl="1" eaLnBrk="1" hangingPunct="1"/>
            <a:endParaRPr lang="en-US" sz="1000" dirty="0"/>
          </a:p>
          <a:p>
            <a:pPr eaLnBrk="1" hangingPunct="1"/>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Roughly </a:t>
            </a:r>
            <a:r>
              <a:rPr lang="en-US" sz="1200" b="1" kern="1200" dirty="0" smtClean="0">
                <a:solidFill>
                  <a:srgbClr val="000000"/>
                </a:solidFill>
                <a:effectLst/>
                <a:latin typeface="Arial" charset="0"/>
                <a:ea typeface="ヒラギノ角ゴ Pro W3" pitchFamily="-110" charset="-128"/>
                <a:cs typeface="ヒラギノ角ゴ Pro W3" pitchFamily="-65" charset="-128"/>
              </a:rPr>
              <a:t>37,586 K </a:t>
            </a:r>
            <a:r>
              <a:rPr lang="en-US" sz="1200" b="0" kern="1200" dirty="0" smtClean="0">
                <a:solidFill>
                  <a:srgbClr val="000000"/>
                </a:solidFill>
                <a:effectLst/>
                <a:latin typeface="Arial" charset="0"/>
                <a:ea typeface="ヒラギノ角ゴ Pro W3" pitchFamily="-110" charset="-128"/>
                <a:cs typeface="ヒラギノ角ゴ Pro W3" pitchFamily="-65" charset="-128"/>
              </a:rPr>
              <a:t>products delivered through Feb 2012.</a:t>
            </a:r>
            <a:endParaRPr lang="en-US" sz="1200" kern="1200" dirty="0" smtClean="0">
              <a:solidFill>
                <a:srgbClr val="000000"/>
              </a:solidFill>
              <a:effectLst/>
              <a:latin typeface="Arial" charset="0"/>
              <a:ea typeface="ヒラギノ角ゴ Pro W3" pitchFamily="-110" charset="-128"/>
              <a:cs typeface="ヒラギノ角ゴ Pro W3" pitchFamily="-65" charset="-128"/>
            </a:endParaRPr>
          </a:p>
          <a:p>
            <a:pPr eaLnBrk="1" hangingPunct="1"/>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p:spPr>
      </p:sp>
      <p:sp>
        <p:nvSpPr>
          <p:cNvPr id="122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ea typeface="ヒラギノ角ゴ Pro W3" pitchFamily="-112"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solidFill>
                  <a:srgbClr val="000000"/>
                </a:solidFill>
                <a:cs typeface="Arial" charset="0"/>
              </a:rPr>
              <a:t>Web metrics data for EOSDIS became available as of FY2007</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solidFill>
                  <a:srgbClr val="000000"/>
                </a:solidFill>
                <a:cs typeface="Arial" charset="0"/>
              </a:rPr>
              <a:t>Data for FY2007 is complete for 7 centers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solidFill>
                  <a:srgbClr val="000000"/>
                </a:solidFill>
                <a:cs typeface="Arial" charset="0"/>
              </a:rPr>
              <a:t>FY2008 is complete for 8 centers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solidFill>
                  <a:srgbClr val="000000"/>
                </a:solidFill>
                <a:cs typeface="Arial" charset="0"/>
              </a:rPr>
              <a:t>FY 2011 for all 11 centers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ea typeface="ヒラギノ角ゴ Pro W3" pitchFamily="-112" charset="-128"/>
            </a:endParaRPr>
          </a:p>
        </p:txBody>
      </p:sp>
      <p:sp>
        <p:nvSpPr>
          <p:cNvPr id="12292" name="Slide Number Placeholder 3"/>
          <p:cNvSpPr>
            <a:spLocks noGrp="1"/>
          </p:cNvSpPr>
          <p:nvPr>
            <p:ph type="sldNum" sz="quarter" idx="5"/>
          </p:nvPr>
        </p:nvSpPr>
        <p:spPr bwMode="auto">
          <a:xfrm>
            <a:off x="3884613" y="8719894"/>
            <a:ext cx="2971800" cy="459026"/>
          </a:xfrm>
          <a:prstGeom prst="rect">
            <a:avLst/>
          </a:prstGeom>
          <a:noFill/>
          <a:ln>
            <a:miter lim="800000"/>
            <a:headEnd/>
            <a:tailEnd/>
          </a:ln>
        </p:spPr>
        <p:txBody>
          <a:bodyPr lIns="91640" tIns="45820" rIns="91640" bIns="45820"/>
          <a:lstStyle/>
          <a:p>
            <a:fld id="{31AA4CC1-DE1D-44A3-A1DD-3B44D7A0C310}" type="slidenum">
              <a:rPr lang="en-US">
                <a:solidFill>
                  <a:prstClr val="black"/>
                </a:solidFill>
              </a:rPr>
              <a:p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2F56680-18AE-45B8-A6C5-A5C669F8C66B}" type="slidenum">
              <a:rPr lang="en-US"/>
              <a:pPr>
                <a:defRPr/>
              </a:pPr>
              <a:t>14</a:t>
            </a:fld>
            <a:endParaRPr lang="en-US"/>
          </a:p>
        </p:txBody>
      </p:sp>
      <p:sp>
        <p:nvSpPr>
          <p:cNvPr id="39939" name="Rectangle 2"/>
          <p:cNvSpPr>
            <a:spLocks noGrp="1" noRot="1" noChangeAspect="1" noChangeArrowheads="1" noTextEdit="1"/>
          </p:cNvSpPr>
          <p:nvPr>
            <p:ph type="sldImg"/>
          </p:nvPr>
        </p:nvSpPr>
        <p:spPr>
          <a:xfrm>
            <a:off x="1135063" y="688975"/>
            <a:ext cx="4587875" cy="3441700"/>
          </a:xfrm>
          <a:solidFill>
            <a:srgbClr val="FFFFFF"/>
          </a:solidFill>
          <a:ln/>
        </p:spPr>
      </p:sp>
      <p:sp>
        <p:nvSpPr>
          <p:cNvPr id="39940" name="Rectangle 3"/>
          <p:cNvSpPr>
            <a:spLocks noGrp="1" noChangeArrowheads="1"/>
          </p:cNvSpPr>
          <p:nvPr>
            <p:ph type="body" idx="1"/>
          </p:nvPr>
        </p:nvSpPr>
        <p:spPr>
          <a:xfrm>
            <a:off x="685800" y="4360863"/>
            <a:ext cx="5486400" cy="4130675"/>
          </a:xfrm>
          <a:solidFill>
            <a:srgbClr val="FFFFFF"/>
          </a:solidFill>
          <a:ln>
            <a:solidFill>
              <a:srgbClr val="000000"/>
            </a:solidFill>
          </a:ln>
        </p:spPr>
        <p:txBody>
          <a:bodyPr lIns="89931" tIns="44966" rIns="89931" bIns="44966"/>
          <a:lstStyle/>
          <a:p>
            <a:r>
              <a:rPr lang="en-US" sz="1200" kern="1200" baseline="0" dirty="0" smtClean="0">
                <a:solidFill>
                  <a:schemeClr val="tx1"/>
                </a:solidFill>
                <a:latin typeface="Times" pitchFamily="32" charset="0"/>
                <a:ea typeface="ヒラギノ角ゴ Pro W3" pitchFamily="-110" charset="-128"/>
                <a:cs typeface="ヒラギノ角ゴ Pro W3" pitchFamily="-65" charset="-128"/>
              </a:rPr>
              <a:t>1999, the federal government selected ACSI to be a standard metric for measuring citizen satisfaction.</a:t>
            </a:r>
          </a:p>
          <a:p>
            <a:endParaRPr lang="en-US" sz="1200" kern="1200" baseline="0" dirty="0" smtClean="0">
              <a:solidFill>
                <a:schemeClr val="tx1"/>
              </a:solidFill>
              <a:latin typeface="Times" pitchFamily="32" charset="0"/>
              <a:ea typeface="ヒラギノ角ゴ Pro W3" pitchFamily="-110" charset="-128"/>
              <a:cs typeface="ヒラギノ角ゴ Pro W3" pitchFamily="-65" charset="-128"/>
            </a:endParaRPr>
          </a:p>
          <a:p>
            <a:r>
              <a:rPr lang="en-US" sz="1200" kern="1200" baseline="0" dirty="0" smtClean="0">
                <a:solidFill>
                  <a:schemeClr val="tx1"/>
                </a:solidFill>
                <a:latin typeface="Times" pitchFamily="32" charset="0"/>
                <a:ea typeface="ヒラギノ角ゴ Pro W3" pitchFamily="-110" charset="-128"/>
                <a:cs typeface="ヒラギノ角ゴ Pro W3" pitchFamily="-65" charset="-128"/>
              </a:rPr>
              <a:t>The Index was founded at the University of Michigan and is now produced by ACSI, LLC. </a:t>
            </a:r>
            <a:r>
              <a:rPr lang="en-US" sz="1200" kern="1200" baseline="0" dirty="0" err="1" smtClean="0">
                <a:solidFill>
                  <a:schemeClr val="tx1"/>
                </a:solidFill>
                <a:latin typeface="Times" pitchFamily="32" charset="0"/>
                <a:ea typeface="ヒラギノ角ゴ Pro W3" pitchFamily="-110" charset="-128"/>
                <a:cs typeface="ヒラギノ角ゴ Pro W3" pitchFamily="-65" charset="-128"/>
              </a:rPr>
              <a:t>ForeSee</a:t>
            </a:r>
            <a:r>
              <a:rPr lang="en-US" sz="1200" kern="1200" baseline="0" dirty="0" smtClean="0">
                <a:solidFill>
                  <a:schemeClr val="tx1"/>
                </a:solidFill>
                <a:latin typeface="Times" pitchFamily="32" charset="0"/>
                <a:ea typeface="ヒラギノ角ゴ Pro W3" pitchFamily="-110" charset="-128"/>
                <a:cs typeface="ヒラギノ角ゴ Pro W3" pitchFamily="-65" charset="-128"/>
              </a:rPr>
              <a:t> Results sponsors the e-government index. The Federal Consulting Group (FCG) operates as a fee-for-service franchise in the National Business Center (Dept of the Interior) and serves as the executive agent in the government for the American Customer Satisfaction Index (ACSI). The Federal Consulting Group uses a generic clearance from the Office of Management and Budget to obtain expedited approval of ACSI surveys as required by the Paperwork Reduction Act. This enables agencies to conduct ACSI surveys without obtaining a separate clearance.</a:t>
            </a:r>
          </a:p>
          <a:p>
            <a:endParaRPr lang="en-US" sz="1200" kern="1200" baseline="0" dirty="0" smtClean="0">
              <a:solidFill>
                <a:schemeClr val="tx1"/>
              </a:solidFill>
              <a:latin typeface="Times" pitchFamily="32" charset="0"/>
              <a:ea typeface="ヒラギノ角ゴ Pro W3" pitchFamily="-65" charset="-128"/>
            </a:endParaRPr>
          </a:p>
          <a:p>
            <a:r>
              <a:rPr lang="en-US" sz="1200" kern="1200" baseline="0" dirty="0" smtClean="0">
                <a:solidFill>
                  <a:schemeClr val="tx1"/>
                </a:solidFill>
                <a:latin typeface="Times" pitchFamily="32" charset="0"/>
                <a:ea typeface="ヒラギノ角ゴ Pro W3" pitchFamily="-110" charset="-128"/>
                <a:cs typeface="ヒラギノ角ゴ Pro W3" pitchFamily="-65" charset="-128"/>
              </a:rPr>
              <a:t>Agencies can assess and improve programs, call centers and websites using the ACSI methodology through an Interagency Agreement with the Federal Consulting Group</a:t>
            </a:r>
          </a:p>
          <a:p>
            <a:endParaRPr lang="en-US" sz="1200" kern="1200" baseline="0" dirty="0" smtClean="0">
              <a:solidFill>
                <a:schemeClr val="tx1"/>
              </a:solidFill>
              <a:latin typeface="Times" pitchFamily="32" charset="0"/>
              <a:ea typeface="ヒラギノ角ゴ Pro W3" pitchFamily="-65" charset="-128"/>
            </a:endParaRPr>
          </a:p>
          <a:p>
            <a:r>
              <a:rPr lang="en-US" sz="1200" kern="1200" baseline="0" dirty="0" smtClean="0">
                <a:solidFill>
                  <a:schemeClr val="tx1"/>
                </a:solidFill>
                <a:latin typeface="Times" pitchFamily="32" charset="0"/>
                <a:ea typeface="ヒラギノ角ゴ Pro W3" pitchFamily="-65" charset="-128"/>
              </a:rPr>
              <a:t>How can we utilize ACS Data to drive improvements (aside from reporting out to congress, customers, employees)?</a:t>
            </a:r>
          </a:p>
          <a:p>
            <a:pPr marL="228600" indent="-228600">
              <a:buFont typeface="+mj-lt"/>
              <a:buAutoNum type="arabicPeriod"/>
            </a:pPr>
            <a:r>
              <a:rPr lang="en-US" sz="1200" kern="1200" baseline="0" dirty="0" smtClean="0">
                <a:solidFill>
                  <a:schemeClr val="tx1"/>
                </a:solidFill>
                <a:latin typeface="Times" pitchFamily="32" charset="0"/>
                <a:ea typeface="ヒラギノ角ゴ Pro W3" pitchFamily="-65" charset="-128"/>
              </a:rPr>
              <a:t>Test results against current assumptions.</a:t>
            </a: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sz="1200" kern="1200" baseline="0" dirty="0" smtClean="0">
                <a:solidFill>
                  <a:schemeClr val="tx1"/>
                </a:solidFill>
                <a:latin typeface="Times" pitchFamily="32" charset="0"/>
                <a:ea typeface="ヒラギノ角ゴ Pro W3" pitchFamily="-65" charset="-128"/>
              </a:rPr>
              <a:t>Identify strategic benchmarking partners.</a:t>
            </a:r>
          </a:p>
          <a:p>
            <a:pPr marL="228600" indent="-228600">
              <a:buFont typeface="+mj-lt"/>
              <a:buAutoNum type="arabicPeriod"/>
            </a:pPr>
            <a:r>
              <a:rPr lang="en-US" sz="1200" kern="1200" baseline="0" dirty="0" smtClean="0">
                <a:solidFill>
                  <a:schemeClr val="tx1"/>
                </a:solidFill>
                <a:latin typeface="Times" pitchFamily="32" charset="0"/>
                <a:ea typeface="ヒラギノ角ゴ Pro W3" pitchFamily="-65" charset="-128"/>
              </a:rPr>
              <a:t>Reexamine improvement plans and strategy.</a:t>
            </a:r>
          </a:p>
          <a:p>
            <a:pPr marL="228600" indent="-228600">
              <a:buFont typeface="+mj-lt"/>
              <a:buNone/>
            </a:pPr>
            <a:endParaRPr lang="en-US" sz="1200" i="1" kern="1200" baseline="0" dirty="0" smtClean="0">
              <a:solidFill>
                <a:schemeClr val="tx1"/>
              </a:solidFill>
              <a:latin typeface="Times" pitchFamily="32" charset="0"/>
              <a:ea typeface="ヒラギノ角ゴ Pro W3" pitchFamily="-65" charset="-128"/>
            </a:endParaRPr>
          </a:p>
          <a:p>
            <a:pPr marL="228600" marR="0" indent="-228600" algn="l" defTabSz="914400" rtl="0" eaLnBrk="0" fontAlgn="base" latinLnBrk="0" hangingPunct="0">
              <a:lnSpc>
                <a:spcPct val="100000"/>
              </a:lnSpc>
              <a:spcBef>
                <a:spcPct val="30000"/>
              </a:spcBef>
              <a:spcAft>
                <a:spcPct val="0"/>
              </a:spcAft>
              <a:buClrTx/>
              <a:buSzTx/>
              <a:buFont typeface="+mj-lt"/>
              <a:buNone/>
              <a:tabLst/>
              <a:defRPr/>
            </a:pPr>
            <a:r>
              <a:rPr lang="en-US" sz="1200" i="1" kern="1200" dirty="0" smtClean="0">
                <a:solidFill>
                  <a:schemeClr val="tx1"/>
                </a:solidFill>
                <a:effectLst/>
                <a:latin typeface="Times" pitchFamily="32" charset="0"/>
                <a:ea typeface="ヒラギノ角ゴ Pro W3" pitchFamily="-110" charset="-128"/>
                <a:cs typeface="ヒラギノ角ゴ Pro W3" pitchFamily="-65" charset="-128"/>
              </a:rPr>
              <a:t>EOSDIS consistently exceeds </a:t>
            </a:r>
            <a:r>
              <a:rPr lang="en-US" sz="1200" kern="1200" dirty="0" smtClean="0">
                <a:solidFill>
                  <a:schemeClr val="tx1"/>
                </a:solidFill>
                <a:effectLst/>
                <a:latin typeface="Times" pitchFamily="32" charset="0"/>
                <a:ea typeface="ヒラギノ角ゴ Pro W3" pitchFamily="-110" charset="-128"/>
                <a:cs typeface="ヒラギノ角ゴ Pro W3" pitchFamily="-65" charset="-128"/>
              </a:rPr>
              <a:t>the Federal Government average</a:t>
            </a:r>
          </a:p>
          <a:p>
            <a:pPr marL="228600" marR="0" indent="-228600" algn="l" defTabSz="914400" rtl="0" eaLnBrk="0" fontAlgn="base" latinLnBrk="0" hangingPunct="0">
              <a:lnSpc>
                <a:spcPct val="100000"/>
              </a:lnSpc>
              <a:spcBef>
                <a:spcPct val="30000"/>
              </a:spcBef>
              <a:spcAft>
                <a:spcPct val="0"/>
              </a:spcAft>
              <a:buClrTx/>
              <a:buSzTx/>
              <a:buFont typeface="+mj-lt"/>
              <a:buNone/>
              <a:tabLst/>
              <a:defRPr/>
            </a:pPr>
            <a:r>
              <a:rPr lang="en-US" sz="1200" kern="1200" dirty="0" smtClean="0">
                <a:solidFill>
                  <a:schemeClr val="tx1"/>
                </a:solidFill>
                <a:effectLst/>
                <a:latin typeface="Times" pitchFamily="32" charset="0"/>
                <a:ea typeface="ヒラギノ角ゴ Pro W3" pitchFamily="-110" charset="-128"/>
                <a:cs typeface="ヒラギノ角ゴ Pro W3" pitchFamily="-65" charset="-128"/>
              </a:rPr>
              <a:t>Ratings in the mid to upper 70s are considered “very good” by the rating organization, the ACSI LLC, and Federal Consulting Group</a:t>
            </a:r>
          </a:p>
          <a:p>
            <a:pPr marL="228600" indent="-228600">
              <a:buFont typeface="+mj-lt"/>
              <a:buNone/>
            </a:pPr>
            <a:endParaRPr lang="en-US" sz="1200" kern="1200" baseline="0" dirty="0" smtClean="0">
              <a:solidFill>
                <a:schemeClr val="tx1"/>
              </a:solidFill>
              <a:latin typeface="Times" pitchFamily="32" charset="0"/>
              <a:ea typeface="ヒラギノ角ゴ Pro W3" pitchFamily="-65" charset="-128"/>
            </a:endParaRPr>
          </a:p>
          <a:p>
            <a:pPr marL="228600" indent="-228600">
              <a:buFont typeface="+mj-lt"/>
              <a:buNone/>
            </a:pPr>
            <a:endParaRPr lang="en-US" sz="1200" kern="1200" dirty="0" smtClean="0">
              <a:solidFill>
                <a:schemeClr val="tx1"/>
              </a:solidFill>
              <a:latin typeface="Times" pitchFamily="32" charset="0"/>
              <a:ea typeface="ヒラギノ角ゴ Pro W3" pitchFamily="-110" charset="-128"/>
              <a:cs typeface="ヒラギノ角ゴ Pro W3" pitchFamily="-65" charset="-128"/>
            </a:endParaRPr>
          </a:p>
          <a:p>
            <a:pPr marL="228600" indent="-228600">
              <a:buFont typeface="+mj-lt"/>
              <a:buNone/>
            </a:pPr>
            <a:r>
              <a:rPr lang="en-US" sz="1200" kern="1200" dirty="0" smtClean="0">
                <a:solidFill>
                  <a:schemeClr val="tx1"/>
                </a:solidFill>
                <a:latin typeface="Times" pitchFamily="32" charset="0"/>
                <a:ea typeface="ヒラギノ角ゴ Pro W3" pitchFamily="-110" charset="-128"/>
                <a:cs typeface="ヒラギノ角ゴ Pro W3" pitchFamily="-65" charset="-128"/>
              </a:rPr>
              <a:t>Overall survey:  ~58K email invitations staged over multiple days. The invitation asked customers to participate in the online survey during September 12 – October 18th, 2011</a:t>
            </a:r>
          </a:p>
          <a:p>
            <a:pPr marL="228600" indent="-228600">
              <a:buFont typeface="+mj-lt"/>
              <a:buNone/>
            </a:pPr>
            <a:r>
              <a:rPr lang="en-US" sz="1200" kern="1200" dirty="0" smtClean="0">
                <a:solidFill>
                  <a:schemeClr val="tx1"/>
                </a:solidFill>
                <a:latin typeface="Times" pitchFamily="32" charset="0"/>
                <a:ea typeface="ヒラギノ角ゴ Pro W3" pitchFamily="-110" charset="-128"/>
                <a:cs typeface="ヒラギノ角ゴ Pro W3" pitchFamily="-65" charset="-128"/>
              </a:rPr>
              <a:t>   3996 responses.  8% rate</a:t>
            </a:r>
          </a:p>
          <a:p>
            <a:pPr marL="228600" indent="-228600">
              <a:buFont typeface="+mj-lt"/>
              <a:buNone/>
            </a:pPr>
            <a:endParaRPr lang="en-US" sz="1200" kern="1200" baseline="0" dirty="0" smtClean="0">
              <a:solidFill>
                <a:schemeClr val="tx1"/>
              </a:solidFill>
              <a:latin typeface="Times" pitchFamily="32" charset="0"/>
              <a:ea typeface="ヒラギノ角ゴ Pro W3" pitchFamily="-110" charset="-128"/>
              <a:cs typeface="ヒラギノ角ゴ Pro W3" pitchFamily="-65" charset="-128"/>
            </a:endParaRPr>
          </a:p>
          <a:p>
            <a:pPr marL="228600" indent="-228600">
              <a:buFont typeface="+mj-lt"/>
              <a:buNone/>
            </a:pPr>
            <a:r>
              <a:rPr lang="en-US" sz="1200" kern="1200" baseline="0" dirty="0" smtClean="0">
                <a:solidFill>
                  <a:schemeClr val="tx1"/>
                </a:solidFill>
                <a:latin typeface="Times" pitchFamily="32" charset="0"/>
                <a:ea typeface="ヒラギノ角ゴ Pro W3" pitchFamily="-110" charset="-128"/>
                <a:cs typeface="ヒラギノ角ゴ Pro W3" pitchFamily="-65" charset="-128"/>
              </a:rPr>
              <a:t>LP invites/response constituted nearly half the survey:</a:t>
            </a:r>
          </a:p>
          <a:p>
            <a:pPr marL="228600" indent="-228600">
              <a:buFont typeface="+mj-lt"/>
              <a:buNone/>
            </a:pPr>
            <a:r>
              <a:rPr lang="en-US" sz="1200" kern="1200" baseline="0" dirty="0" smtClean="0">
                <a:solidFill>
                  <a:schemeClr val="tx1"/>
                </a:solidFill>
                <a:latin typeface="Times" pitchFamily="32" charset="0"/>
                <a:ea typeface="ヒラギノ角ゴ Pro W3" pitchFamily="-65" charset="-128"/>
              </a:rPr>
              <a:t>   LP had ~25.5K  invite recipients.  1849 responded.  8% response rate was average of all DAACs this year </a:t>
            </a:r>
          </a:p>
          <a:p>
            <a:pPr marL="228600" marR="0" indent="-228600" algn="l" defTabSz="914400" rtl="0" eaLnBrk="0" fontAlgn="base" latinLnBrk="0" hangingPunct="0">
              <a:lnSpc>
                <a:spcPct val="100000"/>
              </a:lnSpc>
              <a:spcBef>
                <a:spcPct val="30000"/>
              </a:spcBef>
              <a:spcAft>
                <a:spcPct val="0"/>
              </a:spcAft>
              <a:buClrTx/>
              <a:buSzTx/>
              <a:buFont typeface="+mj-lt"/>
              <a:buNone/>
              <a:tabLst/>
              <a:defRPr/>
            </a:pPr>
            <a:r>
              <a:rPr lang="en-US" sz="1200" b="1" dirty="0" smtClean="0">
                <a:solidFill>
                  <a:schemeClr val="tx1"/>
                </a:solidFill>
                <a:effectLst/>
              </a:rPr>
              <a:t>   LP DAAC score was 76 based on 1,849 responses (8%) – consistent with overall response rate.</a:t>
            </a:r>
          </a:p>
          <a:p>
            <a:pPr marL="228600" indent="-228600">
              <a:buFont typeface="+mj-lt"/>
              <a:buNone/>
            </a:pPr>
            <a:endParaRPr lang="en-US" sz="1200" kern="1200" baseline="0" dirty="0" smtClean="0">
              <a:solidFill>
                <a:schemeClr val="tx1"/>
              </a:solidFill>
              <a:latin typeface="Times" pitchFamily="32" charset="0"/>
              <a:ea typeface="ヒラギノ角ゴ Pro W3" pitchFamily="-65" charset="-128"/>
            </a:endParaRPr>
          </a:p>
          <a:p>
            <a:pPr marL="228600" indent="-228600">
              <a:buFont typeface="+mj-lt"/>
              <a:buNone/>
            </a:pPr>
            <a:endParaRPr lang="en-US" sz="1200" kern="1200" baseline="0" dirty="0" smtClean="0">
              <a:solidFill>
                <a:schemeClr val="tx1"/>
              </a:solidFill>
              <a:latin typeface="Times" pitchFamily="32" charset="0"/>
              <a:ea typeface="ヒラギノ角ゴ Pro W3" pitchFamily="-65" charset="-128"/>
            </a:endParaRPr>
          </a:p>
          <a:p>
            <a:pPr marL="228600" indent="-228600">
              <a:buFont typeface="+mj-lt"/>
              <a:buNone/>
            </a:pPr>
            <a:endParaRPr lang="en-US" sz="1200" kern="1200" baseline="0" dirty="0" smtClean="0">
              <a:solidFill>
                <a:schemeClr val="tx1"/>
              </a:solidFill>
              <a:latin typeface="Times" pitchFamily="32" charset="0"/>
              <a:ea typeface="ヒラギノ角ゴ Pro W3" pitchFamily="-65" charset="-128"/>
            </a:endParaRPr>
          </a:p>
          <a:p>
            <a:pPr marL="228600" marR="0" indent="-228600" algn="l" defTabSz="914400" rtl="0" eaLnBrk="0" fontAlgn="base" latinLnBrk="0" hangingPunct="0">
              <a:lnSpc>
                <a:spcPct val="100000"/>
              </a:lnSpc>
              <a:spcBef>
                <a:spcPct val="30000"/>
              </a:spcBef>
              <a:spcAft>
                <a:spcPct val="0"/>
              </a:spcAft>
              <a:buClrTx/>
              <a:buSzTx/>
              <a:buFont typeface="+mj-lt"/>
              <a:buNone/>
              <a:tabLst/>
              <a:defRPr/>
            </a:pPr>
            <a:r>
              <a:rPr lang="en-US" sz="1200" kern="1200" baseline="0" dirty="0" smtClean="0">
                <a:solidFill>
                  <a:schemeClr val="tx1"/>
                </a:solidFill>
                <a:latin typeface="Times" pitchFamily="32" charset="0"/>
                <a:ea typeface="ヒラギノ角ゴ Pro W3" pitchFamily="-65" charset="-128"/>
              </a:rPr>
              <a:t>Any suggestions for improving overall customer satisfaction? </a:t>
            </a:r>
          </a:p>
          <a:p>
            <a:pPr marL="228600" marR="0" indent="-228600" algn="l" defTabSz="914400" rtl="0" eaLnBrk="0" fontAlgn="base" latinLnBrk="0" hangingPunct="0">
              <a:lnSpc>
                <a:spcPct val="100000"/>
              </a:lnSpc>
              <a:spcBef>
                <a:spcPct val="30000"/>
              </a:spcBef>
              <a:spcAft>
                <a:spcPct val="0"/>
              </a:spcAft>
              <a:buClrTx/>
              <a:buSzTx/>
              <a:buFont typeface="+mj-lt"/>
              <a:buNone/>
              <a:tabLst/>
              <a:defRPr/>
            </a:pPr>
            <a:r>
              <a:rPr lang="en-US" sz="1200" kern="1200" baseline="0" dirty="0" smtClean="0">
                <a:solidFill>
                  <a:schemeClr val="tx1"/>
                </a:solidFill>
                <a:latin typeface="Times" pitchFamily="32" charset="0"/>
                <a:ea typeface="ヒラギノ角ゴ Pro W3" pitchFamily="-65" charset="-128"/>
              </a:rPr>
              <a:t>    (Customer consistently scores 83-85; search low-mid 70’s; select/order mid 70’s; delivery hi 70’s-80; product do mid 70’s)</a:t>
            </a:r>
          </a:p>
          <a:p>
            <a:pPr marL="228600" marR="0" indent="-228600" algn="l" defTabSz="914400" rtl="0" eaLnBrk="0" fontAlgn="base" latinLnBrk="0" hangingPunct="0">
              <a:lnSpc>
                <a:spcPct val="100000"/>
              </a:lnSpc>
              <a:spcBef>
                <a:spcPct val="30000"/>
              </a:spcBef>
              <a:spcAft>
                <a:spcPct val="0"/>
              </a:spcAft>
              <a:buClrTx/>
              <a:buSzTx/>
              <a:buFont typeface="+mj-lt"/>
              <a:buNone/>
              <a:tabLst/>
              <a:defRPr/>
            </a:pPr>
            <a:endParaRPr lang="en-US" sz="1200" kern="1200" baseline="0" dirty="0" smtClean="0">
              <a:solidFill>
                <a:schemeClr val="tx1"/>
              </a:solidFill>
              <a:latin typeface="Times" pitchFamily="32" charset="0"/>
              <a:ea typeface="ヒラギノ角ゴ Pro W3" pitchFamily="-65" charset="-128"/>
            </a:endParaRPr>
          </a:p>
          <a:p>
            <a:pPr marL="228600" marR="0" indent="-228600" algn="l" defTabSz="914400" rtl="0" eaLnBrk="0" fontAlgn="base" latinLnBrk="0" hangingPunct="0">
              <a:lnSpc>
                <a:spcPct val="100000"/>
              </a:lnSpc>
              <a:spcBef>
                <a:spcPct val="30000"/>
              </a:spcBef>
              <a:spcAft>
                <a:spcPct val="0"/>
              </a:spcAft>
              <a:buClrTx/>
              <a:buSzTx/>
              <a:buFont typeface="+mj-lt"/>
              <a:buNone/>
              <a:tabLst/>
              <a:defRPr/>
            </a:pPr>
            <a:r>
              <a:rPr lang="en-US" sz="1200" kern="1200" baseline="0" dirty="0" smtClean="0">
                <a:solidFill>
                  <a:schemeClr val="tx1"/>
                </a:solidFill>
                <a:latin typeface="Times" pitchFamily="32" charset="0"/>
                <a:ea typeface="ヒラギノ角ゴ Pro W3" pitchFamily="-65" charset="-128"/>
              </a:rPr>
              <a:t>Seeking feedback on </a:t>
            </a:r>
          </a:p>
          <a:p>
            <a:pPr marL="228600" marR="0" indent="-228600" algn="l" defTabSz="914400" rtl="0" eaLnBrk="0" fontAlgn="base" latinLnBrk="0" hangingPunct="0">
              <a:lnSpc>
                <a:spcPct val="100000"/>
              </a:lnSpc>
              <a:spcBef>
                <a:spcPct val="30000"/>
              </a:spcBef>
              <a:spcAft>
                <a:spcPct val="0"/>
              </a:spcAft>
              <a:buClrTx/>
              <a:buSzTx/>
              <a:buFont typeface="+mj-lt"/>
              <a:buNone/>
              <a:tabLst/>
              <a:defRPr/>
            </a:pPr>
            <a:r>
              <a:rPr lang="en-US" sz="1200" kern="1200" baseline="0" dirty="0" smtClean="0">
                <a:solidFill>
                  <a:schemeClr val="tx1"/>
                </a:solidFill>
                <a:latin typeface="Times" pitchFamily="32" charset="0"/>
                <a:ea typeface="ヒラギノ角ゴ Pro W3" pitchFamily="-65" charset="-128"/>
              </a:rPr>
              <a:t>   other data sets used (or would like to use), </a:t>
            </a:r>
          </a:p>
          <a:p>
            <a:pPr marL="228600" marR="0" indent="-228600" algn="l" defTabSz="914400" rtl="0" eaLnBrk="0" fontAlgn="base" latinLnBrk="0" hangingPunct="0">
              <a:lnSpc>
                <a:spcPct val="100000"/>
              </a:lnSpc>
              <a:spcBef>
                <a:spcPct val="30000"/>
              </a:spcBef>
              <a:spcAft>
                <a:spcPct val="0"/>
              </a:spcAft>
              <a:buClrTx/>
              <a:buSzTx/>
              <a:buFont typeface="+mj-lt"/>
              <a:buNone/>
              <a:tabLst/>
              <a:defRPr/>
            </a:pPr>
            <a:r>
              <a:rPr lang="en-US" sz="1200" kern="1200" baseline="0" dirty="0" smtClean="0">
                <a:solidFill>
                  <a:schemeClr val="tx1"/>
                </a:solidFill>
                <a:latin typeface="Times" pitchFamily="32" charset="0"/>
                <a:ea typeface="ヒラギノ角ゴ Pro W3" pitchFamily="-65" charset="-128"/>
              </a:rPr>
              <a:t>   the ease of find, search, order data,</a:t>
            </a:r>
          </a:p>
          <a:p>
            <a:pPr marL="228600" marR="0" indent="-228600" algn="l" defTabSz="914400" rtl="0" eaLnBrk="0" fontAlgn="base" latinLnBrk="0" hangingPunct="0">
              <a:lnSpc>
                <a:spcPct val="100000"/>
              </a:lnSpc>
              <a:spcBef>
                <a:spcPct val="30000"/>
              </a:spcBef>
              <a:spcAft>
                <a:spcPct val="0"/>
              </a:spcAft>
              <a:buClrTx/>
              <a:buSzTx/>
              <a:buFont typeface="+mj-lt"/>
              <a:buNone/>
              <a:tabLst/>
              <a:defRPr/>
            </a:pPr>
            <a:r>
              <a:rPr lang="en-US" sz="1200" kern="1200" baseline="0" dirty="0" smtClean="0">
                <a:solidFill>
                  <a:schemeClr val="tx1"/>
                </a:solidFill>
                <a:latin typeface="Times" pitchFamily="32" charset="0"/>
                <a:ea typeface="ヒラギノ角ゴ Pro W3" pitchFamily="-65" charset="-128"/>
              </a:rPr>
              <a:t>   tools used (or would like to see used)</a:t>
            </a:r>
          </a:p>
          <a:p>
            <a:pPr marL="228600" marR="0" indent="-228600" algn="l" defTabSz="914400" rtl="0" eaLnBrk="0" fontAlgn="base" latinLnBrk="0" hangingPunct="0">
              <a:lnSpc>
                <a:spcPct val="100000"/>
              </a:lnSpc>
              <a:spcBef>
                <a:spcPct val="30000"/>
              </a:spcBef>
              <a:spcAft>
                <a:spcPct val="0"/>
              </a:spcAft>
              <a:buClrTx/>
              <a:buSzTx/>
              <a:buFont typeface="+mj-lt"/>
              <a:buNone/>
              <a:tabLst/>
              <a:defRPr/>
            </a:pPr>
            <a:r>
              <a:rPr lang="en-US" sz="1200" kern="1200" baseline="0" dirty="0" smtClean="0">
                <a:solidFill>
                  <a:schemeClr val="tx1"/>
                </a:solidFill>
                <a:latin typeface="Times" pitchFamily="32" charset="0"/>
                <a:ea typeface="ヒラギノ角ゴ Pro W3" pitchFamily="-65" charset="-128"/>
              </a:rPr>
              <a:t>   pain points</a:t>
            </a:r>
          </a:p>
          <a:p>
            <a:pPr marL="228600" marR="0" indent="-228600" algn="l" defTabSz="914400" rtl="0" eaLnBrk="0" fontAlgn="base" latinLnBrk="0" hangingPunct="0">
              <a:lnSpc>
                <a:spcPct val="100000"/>
              </a:lnSpc>
              <a:spcBef>
                <a:spcPct val="30000"/>
              </a:spcBef>
              <a:spcAft>
                <a:spcPct val="0"/>
              </a:spcAft>
              <a:buClrTx/>
              <a:buSzTx/>
              <a:buFont typeface="+mj-lt"/>
              <a:buNone/>
              <a:tabLst/>
              <a:defRPr/>
            </a:pPr>
            <a:r>
              <a:rPr lang="en-US" sz="1200" kern="1200" baseline="0" dirty="0" smtClean="0">
                <a:solidFill>
                  <a:schemeClr val="tx1"/>
                </a:solidFill>
                <a:latin typeface="Times" pitchFamily="32" charset="0"/>
                <a:ea typeface="ヒラギノ角ゴ Pro W3" pitchFamily="-65" charset="-128"/>
              </a:rPr>
              <a:t>   suggestions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p:spPr>
      </p:sp>
      <p:sp>
        <p:nvSpPr>
          <p:cNvPr id="122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ea typeface="ヒラギノ角ゴ Pro W3" pitchFamily="-112" charset="-128"/>
            </a:endParaRPr>
          </a:p>
        </p:txBody>
      </p:sp>
      <p:sp>
        <p:nvSpPr>
          <p:cNvPr id="12292" name="Slide Number Placeholder 3"/>
          <p:cNvSpPr>
            <a:spLocks noGrp="1"/>
          </p:cNvSpPr>
          <p:nvPr>
            <p:ph type="sldNum" sz="quarter" idx="5"/>
          </p:nvPr>
        </p:nvSpPr>
        <p:spPr bwMode="auto">
          <a:xfrm>
            <a:off x="3884613" y="8719894"/>
            <a:ext cx="2971800" cy="459026"/>
          </a:xfrm>
          <a:prstGeom prst="rect">
            <a:avLst/>
          </a:prstGeom>
          <a:noFill/>
          <a:ln>
            <a:miter lim="800000"/>
            <a:headEnd/>
            <a:tailEnd/>
          </a:ln>
        </p:spPr>
        <p:txBody>
          <a:bodyPr lIns="91640" tIns="45820" rIns="91640" bIns="45820"/>
          <a:lstStyle/>
          <a:p>
            <a:fld id="{31AA4CC1-DE1D-44A3-A1DD-3B44D7A0C310}" type="slidenum">
              <a:rPr lang="en-US">
                <a:solidFill>
                  <a:prstClr val="black"/>
                </a:solidFill>
              </a:rPr>
              <a:p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1951C59-2274-4CC2-918F-3902500C4B8D}" type="slidenum">
              <a:rPr lang="en-US" smtClean="0"/>
              <a:pPr>
                <a:defRPr/>
              </a:pPr>
              <a:t>16</a:t>
            </a:fld>
            <a:endParaRPr lang="en-US"/>
          </a:p>
        </p:txBody>
      </p:sp>
    </p:spTree>
    <p:extLst>
      <p:ext uri="{BB962C8B-B14F-4D97-AF65-F5344CB8AC3E}">
        <p14:creationId xmlns="" xmlns:p14="http://schemas.microsoft.com/office/powerpoint/2010/main" val="10170868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1951C59-2274-4CC2-918F-3902500C4B8D}"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365320C4-BD49-7546-ADF5-AA7C07F8F311}" type="slidenum">
              <a:rPr lang="en-US">
                <a:latin typeface="Arial" charset="0"/>
                <a:ea typeface="ＭＳ Ｐゴシック" pitchFamily="-41" charset="-128"/>
                <a:cs typeface="ＭＳ Ｐゴシック" pitchFamily="-41" charset="-128"/>
              </a:rPr>
              <a:pPr/>
              <a:t>18</a:t>
            </a:fld>
            <a:endParaRPr lang="en-US">
              <a:latin typeface="Arial" charset="0"/>
              <a:ea typeface="ＭＳ Ｐゴシック" pitchFamily="-41" charset="-128"/>
              <a:cs typeface="ＭＳ Ｐゴシック" pitchFamily="-41" charset="-128"/>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r>
              <a:rPr lang="en-US" dirty="0" smtClean="0">
                <a:latin typeface="Times" pitchFamily="-65" charset="0"/>
                <a:ea typeface="ヒラギノ角ゴ Pro W3" pitchFamily="-65" charset="-128"/>
              </a:rPr>
              <a:t>History of working as a whole system</a:t>
            </a:r>
          </a:p>
          <a:p>
            <a:r>
              <a:rPr lang="en-US" dirty="0" smtClean="0">
                <a:latin typeface="Times" pitchFamily="-65" charset="0"/>
                <a:ea typeface="ヒラギノ角ゴ Pro W3" pitchFamily="-65" charset="-128"/>
              </a:rPr>
              <a:t>ESDIS now separated into ESMO and ESDIS</a:t>
            </a:r>
          </a:p>
          <a:p>
            <a:endParaRPr lang="en-US" dirty="0" smtClean="0">
              <a:latin typeface="Times" pitchFamily="-65" charset="0"/>
              <a:ea typeface="ヒラギノ角ゴ Pro W3" pitchFamily="-65" charset="-128"/>
            </a:endParaRPr>
          </a:p>
          <a:p>
            <a:r>
              <a:rPr lang="en-US" dirty="0" smtClean="0"/>
              <a:t>Currently operating 12 Earth-observing spacecraft</a:t>
            </a:r>
            <a:r>
              <a:rPr lang="en-US" baseline="0" dirty="0" smtClean="0"/>
              <a:t> (Terra, Aqua, Aura, TRMM, SORCE, EO1, ACRIMSAT, CAPISO, </a:t>
            </a:r>
            <a:r>
              <a:rPr lang="en-US" baseline="0" dirty="0" err="1" smtClean="0"/>
              <a:t>Cloudsat</a:t>
            </a:r>
            <a:r>
              <a:rPr lang="en-US" baseline="0" dirty="0" smtClean="0"/>
              <a:t>, GRACE, Jason-1, OSTM)</a:t>
            </a:r>
            <a:endParaRPr lang="en-US" dirty="0" smtClean="0"/>
          </a:p>
          <a:p>
            <a:endParaRPr lang="en-US" dirty="0" smtClean="0"/>
          </a:p>
          <a:p>
            <a:r>
              <a:rPr lang="en-US" dirty="0" smtClean="0"/>
              <a:t>Launching NPOESS Preparatory Project and Aquarius in FY 2011.</a:t>
            </a:r>
          </a:p>
          <a:p>
            <a:r>
              <a:rPr lang="en-US" dirty="0" smtClean="0"/>
              <a:t>Proceeding towards launch of the </a:t>
            </a:r>
            <a:r>
              <a:rPr lang="en-US" dirty="0" err="1" smtClean="0"/>
              <a:t>Landsat</a:t>
            </a:r>
            <a:r>
              <a:rPr lang="en-US" dirty="0" smtClean="0"/>
              <a:t> Data Continuity Mission (June 2013) and the Global Precipitation Measurement mission (July 2013).</a:t>
            </a:r>
            <a:endParaRPr lang="en-US" b="1" dirty="0" smtClean="0"/>
          </a:p>
          <a:p>
            <a:endParaRPr lang="en-US" dirty="0" smtClean="0">
              <a:latin typeface="Times" pitchFamily="-65" charset="0"/>
              <a:ea typeface="ヒラギノ角ゴ Pro W3" pitchFamily="-65"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FB0304C-D010-4FFF-AC7A-390DBE312217}" type="slidenum">
              <a:rPr lang="en-US"/>
              <a:pPr>
                <a:defRPr/>
              </a:pPr>
              <a:t>19</a:t>
            </a:fld>
            <a:endParaRPr lang="en-US"/>
          </a:p>
        </p:txBody>
      </p:sp>
      <p:sp>
        <p:nvSpPr>
          <p:cNvPr id="34819" name="Rectangle 2"/>
          <p:cNvSpPr>
            <a:spLocks noGrp="1" noRot="1" noChangeAspect="1" noChangeArrowheads="1" noTextEdit="1"/>
          </p:cNvSpPr>
          <p:nvPr>
            <p:ph type="sldImg"/>
          </p:nvPr>
        </p:nvSpPr>
        <p:spPr>
          <a:xfrm>
            <a:off x="1135063" y="688975"/>
            <a:ext cx="4587875" cy="3441700"/>
          </a:xfrm>
          <a:solidFill>
            <a:srgbClr val="FFFFFF"/>
          </a:solidFill>
          <a:ln/>
        </p:spPr>
      </p:sp>
      <p:sp>
        <p:nvSpPr>
          <p:cNvPr id="34820" name="Rectangle 3"/>
          <p:cNvSpPr>
            <a:spLocks noGrp="1" noChangeArrowheads="1"/>
          </p:cNvSpPr>
          <p:nvPr>
            <p:ph type="body" idx="1"/>
          </p:nvPr>
        </p:nvSpPr>
        <p:spPr>
          <a:xfrm>
            <a:off x="685800" y="4360863"/>
            <a:ext cx="5486400" cy="4130675"/>
          </a:xfrm>
          <a:solidFill>
            <a:srgbClr val="FFFFFF"/>
          </a:solidFill>
          <a:ln>
            <a:solidFill>
              <a:srgbClr val="000000"/>
            </a:solidFill>
          </a:ln>
        </p:spPr>
        <p:txBody>
          <a:bodyPr lIns="89931" tIns="44966" rIns="89931" bIns="44966"/>
          <a:lstStyle/>
          <a:p>
            <a:pPr eaLnBrk="1" hangingPunct="1"/>
            <a:r>
              <a:rPr lang="en-US" b="1" u="sng" dirty="0" smtClean="0">
                <a:latin typeface="Times" pitchFamily="-65" charset="0"/>
                <a:ea typeface="ヒラギノ角ゴ Pro W3" pitchFamily="-65" charset="-128"/>
              </a:rPr>
              <a:t>EOSIDS/DAACs (14)</a:t>
            </a:r>
          </a:p>
          <a:p>
            <a:pPr eaLnBrk="1" hangingPunct="1">
              <a:buFont typeface="Arial"/>
              <a:buChar char="•"/>
            </a:pPr>
            <a:r>
              <a:rPr lang="en-US" dirty="0" smtClean="0"/>
              <a:t>  Designed as a distributed system, with major facilities at data centers located throughout the United States</a:t>
            </a:r>
            <a:endParaRPr lang="en-US" dirty="0" smtClean="0">
              <a:latin typeface="Times" pitchFamily="-65" charset="0"/>
              <a:ea typeface="ヒラギノ角ゴ Pro W3" pitchFamily="-65" charset="-128"/>
            </a:endParaRPr>
          </a:p>
          <a:p>
            <a:pPr eaLnBrk="1" hangingPunct="1">
              <a:buFont typeface="Arial"/>
              <a:buChar char="•"/>
            </a:pPr>
            <a:r>
              <a:rPr lang="en-US" dirty="0" smtClean="0">
                <a:latin typeface="Times" pitchFamily="-65" charset="0"/>
                <a:ea typeface="ヒラギノ角ゴ Pro W3" pitchFamily="-65" charset="-128"/>
              </a:rPr>
              <a:t>  Discipline data centers are collocated with centers of science expertise (e.g. </a:t>
            </a:r>
            <a:r>
              <a:rPr lang="en-US" dirty="0" smtClean="0"/>
              <a:t> atmospheric chemistry, polar processes, ocean topography, SAR)</a:t>
            </a:r>
            <a:endParaRPr lang="en-US" dirty="0" smtClean="0">
              <a:latin typeface="Times" pitchFamily="-65" charset="0"/>
              <a:ea typeface="ヒラギノ角ゴ Pro W3" pitchFamily="-65" charset="-128"/>
            </a:endParaRPr>
          </a:p>
          <a:p>
            <a:pPr eaLnBrk="1" hangingPunct="1"/>
            <a:endParaRPr lang="en-US" dirty="0" smtClean="0">
              <a:latin typeface="Times" pitchFamily="-65" charset="0"/>
              <a:ea typeface="ヒラギノ角ゴ Pro W3" pitchFamily="-65" charset="-128"/>
            </a:endParaRPr>
          </a:p>
          <a:p>
            <a:pPr eaLnBrk="1" hangingPunct="1"/>
            <a:r>
              <a:rPr lang="en-US" b="1" u="sng" dirty="0" smtClean="0">
                <a:latin typeface="Times" pitchFamily="-65" charset="0"/>
                <a:ea typeface="ヒラギノ角ゴ Pro W3" pitchFamily="-65" charset="-128"/>
              </a:rPr>
              <a:t>SIPS (12) – Science</a:t>
            </a:r>
            <a:r>
              <a:rPr lang="en-US" b="1" u="sng" baseline="0" dirty="0" smtClean="0">
                <a:latin typeface="Times" pitchFamily="-65" charset="0"/>
                <a:ea typeface="ヒラギノ角ゴ Pro W3" pitchFamily="-65" charset="-128"/>
              </a:rPr>
              <a:t> Investigator Led Processing Systems</a:t>
            </a:r>
            <a:endParaRPr lang="en-US" b="1" u="sng" dirty="0" smtClean="0">
              <a:latin typeface="Times" pitchFamily="-65" charset="0"/>
              <a:ea typeface="ヒラギノ角ゴ Pro W3" pitchFamily="-65" charset="-128"/>
            </a:endParaRPr>
          </a:p>
          <a:p>
            <a:pPr eaLnBrk="1" hangingPunct="1"/>
            <a:r>
              <a:rPr lang="en-US" dirty="0" smtClean="0"/>
              <a:t>Most of the EOS </a:t>
            </a:r>
            <a:r>
              <a:rPr lang="en-US" u="sng" dirty="0" smtClean="0"/>
              <a:t>standard products </a:t>
            </a:r>
            <a:r>
              <a:rPr lang="en-US" dirty="0" smtClean="0"/>
              <a:t>are produced at facilities under the direct control of the instrument Principal Investigators/Team Leaders (PIs/TLs) or their designees. These facilities are referred to as Science Investigator-led Processing Systems (SIPSs)</a:t>
            </a:r>
            <a:endParaRPr lang="en-US" dirty="0" smtClean="0">
              <a:latin typeface="Times" pitchFamily="-65" charset="0"/>
              <a:ea typeface="ヒラギノ角ゴ Pro W3" pitchFamily="-65" charset="-128"/>
            </a:endParaRPr>
          </a:p>
          <a:p>
            <a:pPr eaLnBrk="1" hangingPunct="1"/>
            <a:endParaRPr lang="en-US" dirty="0" smtClean="0">
              <a:latin typeface="Times" pitchFamily="-65" charset="0"/>
              <a:ea typeface="ヒラギノ角ゴ Pro W3" pitchFamily="-65" charset="-128"/>
            </a:endParaRPr>
          </a:p>
          <a:p>
            <a:pPr marL="0" marR="0" indent="0" algn="l" rtl="0" eaLnBrk="1" fontAlgn="base" latinLnBrk="0" hangingPunct="1">
              <a:spcBef>
                <a:spcPts val="240"/>
              </a:spcBef>
              <a:spcAft>
                <a:spcPts val="0"/>
              </a:spcAft>
            </a:pPr>
            <a:r>
              <a:rPr lang="en-US" sz="1200" b="0" i="0" u="none" strike="noStrike" kern="1200" baseline="0" dirty="0" smtClean="0">
                <a:solidFill>
                  <a:schemeClr val="tx1"/>
                </a:solidFill>
                <a:latin typeface="Arial"/>
                <a:ea typeface="ヒラギノ角ゴ Pro W3"/>
              </a:rPr>
              <a:t>Science System Elements</a:t>
            </a:r>
          </a:p>
          <a:p>
            <a:pPr marL="0" marR="0" indent="0" algn="l" rtl="0" eaLnBrk="1" fontAlgn="base" latinLnBrk="0" hangingPunct="1">
              <a:spcBef>
                <a:spcPts val="240"/>
              </a:spcBef>
              <a:spcAft>
                <a:spcPts val="0"/>
              </a:spcAft>
            </a:pPr>
            <a:endParaRPr lang="en-US" sz="1200" b="0" i="0" u="none" strike="noStrike" dirty="0" smtClean="0">
              <a:latin typeface="Arial"/>
            </a:endParaRPr>
          </a:p>
          <a:p>
            <a:pPr marL="0" marR="0" indent="0" algn="l" rtl="0" eaLnBrk="1" fontAlgn="base" latinLnBrk="0" hangingPunct="1">
              <a:spcBef>
                <a:spcPts val="240"/>
              </a:spcBef>
              <a:spcAft>
                <a:spcPts val="0"/>
              </a:spcAft>
            </a:pPr>
            <a:r>
              <a:rPr lang="en-US" sz="1200" b="0" i="0" u="none" strike="noStrike" kern="1200" baseline="0" dirty="0" smtClean="0">
                <a:solidFill>
                  <a:schemeClr val="tx1"/>
                </a:solidFill>
                <a:latin typeface="Arial"/>
                <a:ea typeface="ヒラギノ角ゴ Pro W3"/>
              </a:rPr>
              <a:t>Specialized Data Centers: 12</a:t>
            </a:r>
          </a:p>
          <a:p>
            <a:pPr marL="0" marR="0" indent="0" algn="l" rtl="0" eaLnBrk="1" fontAlgn="base" latinLnBrk="0" hangingPunct="1">
              <a:spcBef>
                <a:spcPts val="240"/>
              </a:spcBef>
              <a:spcAft>
                <a:spcPts val="0"/>
              </a:spcAft>
            </a:pPr>
            <a:r>
              <a:rPr lang="en-US" sz="1200" b="0" i="0" u="none" strike="noStrike" kern="1200" baseline="0" dirty="0" smtClean="0">
                <a:solidFill>
                  <a:schemeClr val="tx1"/>
                </a:solidFill>
                <a:latin typeface="Arial"/>
                <a:ea typeface="ヒラギノ角ゴ Pro W3"/>
              </a:rPr>
              <a:t>Science Investigator Processing Systems: 14</a:t>
            </a:r>
          </a:p>
          <a:p>
            <a:pPr marL="0" marR="0" indent="0" algn="l" rtl="0" eaLnBrk="1" fontAlgn="base" latinLnBrk="0" hangingPunct="1">
              <a:spcBef>
                <a:spcPts val="240"/>
              </a:spcBef>
              <a:spcAft>
                <a:spcPts val="0"/>
              </a:spcAft>
            </a:pPr>
            <a:r>
              <a:rPr lang="en-US" sz="1200" b="0" i="0" u="none" strike="noStrike" kern="1200" baseline="0" dirty="0" smtClean="0">
                <a:solidFill>
                  <a:schemeClr val="tx1"/>
                </a:solidFill>
                <a:latin typeface="Arial"/>
                <a:ea typeface="ヒラギノ角ゴ Pro W3"/>
              </a:rPr>
              <a:t>Interfaces/Interface Control Documents: 32</a:t>
            </a:r>
          </a:p>
          <a:p>
            <a:pPr marL="0" marR="0" indent="0" algn="l" rtl="0" eaLnBrk="1" fontAlgn="base" latinLnBrk="0" hangingPunct="1">
              <a:lnSpc>
                <a:spcPct val="80000"/>
              </a:lnSpc>
              <a:spcBef>
                <a:spcPts val="240"/>
              </a:spcBef>
              <a:spcAft>
                <a:spcPts val="0"/>
              </a:spcAft>
            </a:pPr>
            <a:endParaRPr lang="en-US" sz="1200" b="0" i="0" u="none" strike="noStrike" kern="1200" baseline="0" dirty="0" smtClean="0">
              <a:solidFill>
                <a:schemeClr val="tx1"/>
              </a:solidFill>
              <a:latin typeface="Arial"/>
              <a:ea typeface="ヒラギノ角ゴ Pro W3"/>
            </a:endParaRPr>
          </a:p>
          <a:p>
            <a:pPr rtl="0" eaLnBrk="1" fontAlgn="base" latinLnBrk="0" hangingPunct="1"/>
            <a:r>
              <a:rPr lang="en-US" sz="1200" b="0" i="0" u="none" strike="noStrike" kern="1200" baseline="0" dirty="0" smtClean="0">
                <a:solidFill>
                  <a:schemeClr val="tx1"/>
                </a:solidFill>
                <a:latin typeface="Times" pitchFamily="32" charset="0"/>
                <a:ea typeface="ヒラギノ角ゴ Pro W3" pitchFamily="-110" charset="-128"/>
                <a:cs typeface="ヒラギノ角ゴ Pro W3" pitchFamily="-65" charset="-128"/>
              </a:rPr>
              <a:t>As a Whole - ESDIS supports:</a:t>
            </a:r>
            <a:endParaRPr lang="en-US" sz="1200" b="0" i="0" u="none" strike="noStrike" kern="1200" dirty="0" smtClean="0">
              <a:solidFill>
                <a:schemeClr val="tx1"/>
              </a:solidFill>
              <a:latin typeface="Times" pitchFamily="32" charset="0"/>
              <a:ea typeface="ヒラギノ角ゴ Pro W3" pitchFamily="-110" charset="-128"/>
              <a:cs typeface="ヒラギノ角ゴ Pro W3" pitchFamily="-65" charset="-128"/>
            </a:endParaRPr>
          </a:p>
          <a:p>
            <a:pPr rtl="0" eaLnBrk="1" fontAlgn="base" latinLnBrk="0" hangingPunct="1"/>
            <a:r>
              <a:rPr lang="en-US" sz="1200" b="0" i="0" u="none" strike="noStrike" kern="1200" baseline="0" dirty="0" smtClean="0">
                <a:solidFill>
                  <a:schemeClr val="tx1"/>
                </a:solidFill>
                <a:latin typeface="Times" pitchFamily="32" charset="0"/>
                <a:ea typeface="ヒラギノ角ゴ Pro W3" pitchFamily="-110" charset="-128"/>
                <a:cs typeface="ヒラギノ角ゴ Pro W3" pitchFamily="-65" charset="-128"/>
              </a:rPr>
              <a:t>    Science Data Processing for 10 Missions</a:t>
            </a:r>
            <a:endParaRPr lang="en-US" sz="1200" b="0" i="0" u="none" strike="noStrike" kern="1200" dirty="0" smtClean="0">
              <a:solidFill>
                <a:schemeClr val="tx1"/>
              </a:solidFill>
              <a:latin typeface="Times" pitchFamily="32" charset="0"/>
              <a:ea typeface="ヒラギノ角ゴ Pro W3" pitchFamily="-110" charset="-128"/>
              <a:cs typeface="ヒラギノ角ゴ Pro W3" pitchFamily="-65" charset="-128"/>
            </a:endParaRPr>
          </a:p>
          <a:p>
            <a:pPr rtl="0" eaLnBrk="1" fontAlgn="base" latinLnBrk="0" hangingPunct="1"/>
            <a:r>
              <a:rPr lang="en-US" sz="1200" b="0" i="0" u="none" strike="noStrike" kern="1200" baseline="0" dirty="0" smtClean="0">
                <a:solidFill>
                  <a:schemeClr val="tx1"/>
                </a:solidFill>
                <a:latin typeface="Times" pitchFamily="32" charset="0"/>
                <a:ea typeface="ヒラギノ角ゴ Pro W3" pitchFamily="-110" charset="-128"/>
                <a:cs typeface="ヒラギノ角ゴ Pro W3" pitchFamily="-65" charset="-128"/>
              </a:rPr>
              <a:t>    Archiving and Distribution for 38 Missions</a:t>
            </a:r>
            <a:endParaRPr lang="en-US" sz="1200" b="0" i="0" u="none" strike="noStrike" kern="1200" dirty="0" smtClean="0">
              <a:solidFill>
                <a:schemeClr val="tx1"/>
              </a:solidFill>
              <a:latin typeface="Times" pitchFamily="32" charset="0"/>
              <a:ea typeface="ヒラギノ角ゴ Pro W3" pitchFamily="-110" charset="-128"/>
              <a:cs typeface="ヒラギノ角ゴ Pro W3" pitchFamily="-65" charset="-128"/>
            </a:endParaRPr>
          </a:p>
          <a:p>
            <a:pPr rtl="0" eaLnBrk="1" fontAlgn="base" latinLnBrk="0" hangingPunct="1"/>
            <a:r>
              <a:rPr lang="en-US" sz="1200" b="0" i="0" u="none" strike="noStrike" kern="1200" baseline="0" dirty="0" smtClean="0">
                <a:solidFill>
                  <a:schemeClr val="tx1"/>
                </a:solidFill>
                <a:latin typeface="Times" pitchFamily="32" charset="0"/>
                <a:ea typeface="ヒラギノ角ゴ Pro W3" pitchFamily="-110" charset="-128"/>
                <a:cs typeface="ヒラギノ角ゴ Pro W3" pitchFamily="-65" charset="-128"/>
              </a:rPr>
              <a:t>    Instruments Supported: 87 Instruments</a:t>
            </a:r>
          </a:p>
          <a:p>
            <a:pPr marL="0" marR="0" indent="0" algn="l" rtl="0" eaLnBrk="1" fontAlgn="base" latinLnBrk="0" hangingPunct="1">
              <a:lnSpc>
                <a:spcPct val="80000"/>
              </a:lnSpc>
              <a:spcBef>
                <a:spcPts val="240"/>
              </a:spcBef>
              <a:spcAft>
                <a:spcPts val="0"/>
              </a:spcAft>
            </a:pPr>
            <a:endParaRPr lang="en-US" sz="1200" b="0" i="0" u="none" strike="noStrike" kern="1200" baseline="0" dirty="0" smtClean="0">
              <a:solidFill>
                <a:schemeClr val="tx1"/>
              </a:solidFill>
              <a:latin typeface="Arial"/>
              <a:ea typeface="ヒラギノ角ゴ Pro W3"/>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1951C59-2274-4CC2-918F-3902500C4B8D}" type="slidenum">
              <a:rPr lang="en-US" smtClean="0"/>
              <a:pPr>
                <a:defRPr/>
              </a:pPr>
              <a:t>20</a:t>
            </a:fld>
            <a:endParaRPr lang="en-US"/>
          </a:p>
        </p:txBody>
      </p:sp>
    </p:spTree>
    <p:extLst>
      <p:ext uri="{BB962C8B-B14F-4D97-AF65-F5344CB8AC3E}">
        <p14:creationId xmlns="" xmlns:p14="http://schemas.microsoft.com/office/powerpoint/2010/main" val="4036113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p:spPr>
      </p:sp>
      <p:sp>
        <p:nvSpPr>
          <p:cNvPr id="122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ea typeface="ヒラギノ角ゴ Pro W3" pitchFamily="-112"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t>The Total Archive Size describes the EOSDIS archive at the end of FY2011. This includes all data (including ancillary) but not data marked for deletion.</a:t>
            </a:r>
          </a:p>
          <a:p>
            <a:endParaRPr lang="en-US" dirty="0" smtClean="0">
              <a:ea typeface="ヒラギノ角ゴ Pro W3" pitchFamily="-112" charset="-128"/>
            </a:endParaRPr>
          </a:p>
        </p:txBody>
      </p:sp>
      <p:sp>
        <p:nvSpPr>
          <p:cNvPr id="12292" name="Slide Number Placeholder 3"/>
          <p:cNvSpPr>
            <a:spLocks noGrp="1"/>
          </p:cNvSpPr>
          <p:nvPr>
            <p:ph type="sldNum" sz="quarter" idx="5"/>
          </p:nvPr>
        </p:nvSpPr>
        <p:spPr bwMode="auto">
          <a:xfrm>
            <a:off x="3884613" y="8719894"/>
            <a:ext cx="2971800" cy="459026"/>
          </a:xfrm>
          <a:prstGeom prst="rect">
            <a:avLst/>
          </a:prstGeom>
          <a:noFill/>
          <a:ln>
            <a:miter lim="800000"/>
            <a:headEnd/>
            <a:tailEnd/>
          </a:ln>
        </p:spPr>
        <p:txBody>
          <a:bodyPr lIns="91640" tIns="45820" rIns="91640" bIns="45820"/>
          <a:lstStyle/>
          <a:p>
            <a:fld id="{31AA4CC1-DE1D-44A3-A1DD-3B44D7A0C310}" type="slidenum">
              <a:rPr lang="en-US">
                <a:solidFill>
                  <a:prstClr val="black"/>
                </a:solidFill>
              </a:rPr>
              <a:pPr/>
              <a:t>21</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p:spPr>
      </p:sp>
      <p:sp>
        <p:nvSpPr>
          <p:cNvPr id="122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ea typeface="ヒラギノ角ゴ Pro W3" pitchFamily="-112" charset="-128"/>
            </a:endParaRPr>
          </a:p>
          <a:p>
            <a:r>
              <a:rPr lang="en-US" sz="1200" dirty="0" smtClean="0"/>
              <a:t>Volume Distribution Trend presents distributed volume counts from EMS by data center.  </a:t>
            </a:r>
          </a:p>
          <a:p>
            <a:r>
              <a:rPr lang="en-US" sz="1200" dirty="0" smtClean="0"/>
              <a:t>OBPG distribution metrics from the Ocean Color web site are included beginning in FY2004. CDDIS data became available in FY2009.</a:t>
            </a:r>
          </a:p>
          <a:p>
            <a:endParaRPr lang="en-US" sz="1200" dirty="0" smtClean="0"/>
          </a:p>
          <a:p>
            <a:r>
              <a:rPr lang="en-US" sz="1200" dirty="0" smtClean="0"/>
              <a:t>Product Distribution Trend presents distributed product counts from EMS by data center.  </a:t>
            </a:r>
          </a:p>
          <a:p>
            <a:r>
              <a:rPr lang="en-US" sz="1200" dirty="0" smtClean="0"/>
              <a:t>OBPG distribution metrics from the Ocean Color web site are included beginning in FY2004. CDDIS data became available in FY2009.</a:t>
            </a:r>
          </a:p>
          <a:p>
            <a:endParaRPr lang="en-US" sz="1200" dirty="0" smtClean="0"/>
          </a:p>
          <a:p>
            <a:endParaRPr lang="en-US" sz="1200" dirty="0" smtClean="0"/>
          </a:p>
          <a:p>
            <a:endParaRPr lang="en-US" sz="1200" dirty="0"/>
          </a:p>
        </p:txBody>
      </p:sp>
      <p:sp>
        <p:nvSpPr>
          <p:cNvPr id="12292" name="Slide Number Placeholder 3"/>
          <p:cNvSpPr>
            <a:spLocks noGrp="1"/>
          </p:cNvSpPr>
          <p:nvPr>
            <p:ph type="sldNum" sz="quarter" idx="5"/>
          </p:nvPr>
        </p:nvSpPr>
        <p:spPr bwMode="auto">
          <a:xfrm>
            <a:off x="3884613" y="8719894"/>
            <a:ext cx="2971800" cy="459026"/>
          </a:xfrm>
          <a:prstGeom prst="rect">
            <a:avLst/>
          </a:prstGeom>
          <a:noFill/>
          <a:ln>
            <a:miter lim="800000"/>
            <a:headEnd/>
            <a:tailEnd/>
          </a:ln>
        </p:spPr>
        <p:txBody>
          <a:bodyPr lIns="91640" tIns="45820" rIns="91640" bIns="45820"/>
          <a:lstStyle/>
          <a:p>
            <a:fld id="{31AA4CC1-DE1D-44A3-A1DD-3B44D7A0C310}" type="slidenum">
              <a:rPr lang="en-US">
                <a:solidFill>
                  <a:prstClr val="black"/>
                </a:solidFill>
              </a:rPr>
              <a:p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p>
            <a:fld id="{96B1552D-3AFE-465E-B7AD-17D9892BBEF3}" type="slidenum">
              <a:rPr lang="en-US" smtClean="0">
                <a:solidFill>
                  <a:srgbClr val="000000"/>
                </a:solidFill>
              </a:rPr>
              <a:pPr/>
              <a:t>23</a:t>
            </a:fld>
            <a:endParaRPr lang="en-US" dirty="0" smtClean="0">
              <a:solidFill>
                <a:srgbClr val="000000"/>
              </a:solidFill>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ln/>
        </p:spPr>
        <p:txBody>
          <a:bodyPr/>
          <a:lstStyle/>
          <a:p>
            <a:pPr>
              <a:defRPr/>
            </a:pPr>
            <a:r>
              <a:rPr lang="en-US" sz="900" dirty="0"/>
              <a:t> </a:t>
            </a:r>
          </a:p>
          <a:p>
            <a:pPr marL="224828" indent="-224828" eaLnBrk="1" hangingPunct="1">
              <a:lnSpc>
                <a:spcPct val="80000"/>
              </a:lnSpc>
              <a:defRPr/>
            </a:pPr>
            <a:endParaRPr lang="en-US" sz="900" dirty="0"/>
          </a:p>
        </p:txBody>
      </p:sp>
      <p:sp>
        <p:nvSpPr>
          <p:cNvPr id="8197" name="Rectangle 3"/>
          <p:cNvSpPr txBox="1">
            <a:spLocks noChangeArrowheads="1"/>
          </p:cNvSpPr>
          <p:nvPr/>
        </p:nvSpPr>
        <p:spPr bwMode="auto">
          <a:xfrm>
            <a:off x="1063798" y="4511871"/>
            <a:ext cx="5028579" cy="4130918"/>
          </a:xfrm>
          <a:prstGeom prst="rect">
            <a:avLst/>
          </a:prstGeom>
          <a:noFill/>
          <a:ln w="9525">
            <a:noFill/>
            <a:miter lim="800000"/>
            <a:headEnd/>
            <a:tailEnd/>
          </a:ln>
        </p:spPr>
        <p:txBody>
          <a:bodyPr lIns="91640" tIns="45820" rIns="91640" bIns="45820"/>
          <a:lstStyle/>
          <a:p>
            <a:pPr eaLnBrk="1" hangingPunct="1"/>
            <a:r>
              <a:rPr lang="en-US" sz="1100" dirty="0">
                <a:solidFill>
                  <a:srgbClr val="000000"/>
                </a:solidFill>
                <a:effectLst/>
                <a:latin typeface="Arial" charset="0"/>
                <a:ea typeface="ヒラギノ角ゴ Pro W3" pitchFamily="-106" charset="-128"/>
              </a:rPr>
              <a:t>The February 2012 distribution shows decrease in both volume (-32.7 TB) and file counts (-8.7 M files) when compared with January 2012. The decrease is partially due to the fact that there were only 29 days in February. Major contributing data centers responsible for the monthly changes are:</a:t>
            </a:r>
          </a:p>
          <a:p>
            <a:pPr eaLnBrk="1" hangingPunct="1"/>
            <a:endParaRPr lang="en-US" sz="1100" dirty="0">
              <a:solidFill>
                <a:srgbClr val="000000"/>
              </a:solidFill>
              <a:effectLst/>
              <a:latin typeface="Arial" charset="0"/>
              <a:ea typeface="ヒラギノ角ゴ Pro W3" pitchFamily="-106" charset="-128"/>
            </a:endParaRPr>
          </a:p>
          <a:p>
            <a:pPr eaLnBrk="1" hangingPunct="1"/>
            <a:r>
              <a:rPr lang="en-US" sz="1100" dirty="0">
                <a:solidFill>
                  <a:srgbClr val="000000"/>
                </a:solidFill>
                <a:effectLst/>
                <a:latin typeface="Arial" charset="0"/>
                <a:ea typeface="ヒラギノ角ゴ Pro W3" pitchFamily="-106" charset="-128"/>
              </a:rPr>
              <a:t>MODAPS (34.1 TB decrease, 4.0 M files decrease) – Distribution of L1B products (MOD021KM, MYD021KM, MOD03, MYD03) dropped significantly in February</a:t>
            </a:r>
          </a:p>
          <a:p>
            <a:pPr eaLnBrk="1" hangingPunct="1"/>
            <a:endParaRPr lang="en-US" sz="1100" dirty="0">
              <a:solidFill>
                <a:srgbClr val="000000"/>
              </a:solidFill>
              <a:effectLst/>
              <a:latin typeface="Arial" charset="0"/>
              <a:ea typeface="ヒラギノ角ゴ Pro W3" pitchFamily="-106" charset="-128"/>
            </a:endParaRPr>
          </a:p>
          <a:p>
            <a:pPr eaLnBrk="1" hangingPunct="1"/>
            <a:r>
              <a:rPr lang="en-US" sz="1100" dirty="0">
                <a:solidFill>
                  <a:srgbClr val="000000"/>
                </a:solidFill>
                <a:effectLst/>
                <a:latin typeface="Arial" charset="0"/>
                <a:ea typeface="ヒラギノ角ゴ Pro W3" pitchFamily="-106" charset="-128"/>
              </a:rPr>
              <a:t>LP DAAC (5.6 TB decrease, 2.1 M files decrease) – Distribution of MODIS surface reflectance products (MOD09A1, MYD09GA) decreased.</a:t>
            </a:r>
          </a:p>
          <a:p>
            <a:pPr eaLnBrk="1" hangingPunct="1"/>
            <a:endParaRPr lang="en-US" sz="1100" dirty="0">
              <a:solidFill>
                <a:srgbClr val="000000"/>
              </a:solidFill>
              <a:effectLst/>
              <a:latin typeface="Arial" charset="0"/>
              <a:ea typeface="ヒラギノ角ゴ Pro W3" pitchFamily="-106" charset="-128"/>
            </a:endParaRPr>
          </a:p>
          <a:p>
            <a:pPr eaLnBrk="1" hangingPunct="1"/>
            <a:r>
              <a:rPr lang="en-US" sz="1100" dirty="0">
                <a:solidFill>
                  <a:srgbClr val="000000"/>
                </a:solidFill>
                <a:effectLst/>
                <a:latin typeface="Arial" charset="0"/>
                <a:ea typeface="ヒラギノ角ゴ Pro W3" pitchFamily="-106" charset="-128"/>
              </a:rPr>
              <a:t>GESDISC (0.8 TB decrease, 2.2 M files decrease) – Distribution of AIRS L1B products (AIRIBRAD) and MERRA product (MAI6NPANA: MERRA 3D Analyzed State, Meteorology Instantaneous 6-hourly) decreased.  There were four (3 US and 1 foreign) power users who retrieved almost 15 TB of AIRIBRAD in January.</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84CB70F9-B624-4A55-ABE7-6C6D38F4BB05}" type="slidenum">
              <a:rPr lang="en-US" smtClean="0">
                <a:solidFill>
                  <a:srgbClr val="000000"/>
                </a:solidFill>
              </a:rPr>
              <a:pPr/>
              <a:t>24</a:t>
            </a:fld>
            <a:endParaRPr lang="en-US" smtClean="0">
              <a:solidFill>
                <a:srgbClr val="000000"/>
              </a:solidFill>
            </a:endParaRPr>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normAutofit/>
          </a:bodyPr>
          <a:lstStyle/>
          <a:p>
            <a:r>
              <a:rPr lang="en-US" sz="1100" dirty="0">
                <a:ea typeface="ヒラギノ角ゴ Pro W3" pitchFamily="-106" charset="-128"/>
              </a:rPr>
              <a:t>The February 2012 distribution shows decrease in both volume (-32.7 TB) and file counts (-8.7 M files) when compared with January 2012. The decrease is partially due to the fact that there were only 29 days in February. Major contributing data centers responsible for the monthly changes are:</a:t>
            </a:r>
          </a:p>
          <a:p>
            <a:endParaRPr lang="en-US" sz="1100" dirty="0">
              <a:ea typeface="ヒラギノ角ゴ Pro W3" pitchFamily="-106" charset="-128"/>
            </a:endParaRPr>
          </a:p>
          <a:p>
            <a:r>
              <a:rPr lang="en-US" sz="1100" dirty="0">
                <a:ea typeface="ヒラギノ角ゴ Pro W3" pitchFamily="-106" charset="-128"/>
              </a:rPr>
              <a:t>MODAPS (34.1 TB decrease, 4.0 M files decrease) – Distribution of L1B products (MOD021KM, MYD021KM, MOD03, MYD03) dropped significantly in February</a:t>
            </a:r>
          </a:p>
          <a:p>
            <a:endParaRPr lang="en-US" sz="1100" dirty="0">
              <a:ea typeface="ヒラギノ角ゴ Pro W3" pitchFamily="-106" charset="-128"/>
            </a:endParaRPr>
          </a:p>
          <a:p>
            <a:r>
              <a:rPr lang="en-US" sz="1100" dirty="0">
                <a:ea typeface="ヒラギノ角ゴ Pro W3" pitchFamily="-106" charset="-128"/>
              </a:rPr>
              <a:t>LP DAAC (5.6 TB decrease, 2.1 M files decrease) – Distribution of MODIS surface reflectance products (MOD09A1, MYD09GA) decreased.</a:t>
            </a:r>
          </a:p>
          <a:p>
            <a:endParaRPr lang="en-US" sz="1100" dirty="0">
              <a:ea typeface="ヒラギノ角ゴ Pro W3" pitchFamily="-106" charset="-128"/>
            </a:endParaRPr>
          </a:p>
          <a:p>
            <a:r>
              <a:rPr lang="en-US" sz="1100" dirty="0">
                <a:ea typeface="ヒラギノ角ゴ Pro W3" pitchFamily="-106" charset="-128"/>
              </a:rPr>
              <a:t>GESDISC (0.8 TB decrease, 2.2 M files decrease) – Distribution of AIRS L1B products (AIRIBRAD) and MERRA product (MAI6NPANA: MERRA 3D Analyzed State, Meteorology Instantaneous 6-hourly) decreased.  There were four (3 US and 1 foreign) power users who retrieved almost 15 TB of AIRIBRAD in January.</a:t>
            </a:r>
          </a:p>
          <a:p>
            <a:endParaRPr lang="en-US" sz="1000"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CAA517A-D8B6-497D-8F9D-0FA702D091FF}" type="slidenum">
              <a:rPr lang="en-US" smtClean="0">
                <a:solidFill>
                  <a:srgbClr val="000000"/>
                </a:solidFill>
              </a:rPr>
              <a:pPr>
                <a:defRPr/>
              </a:pPr>
              <a:t>25</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CAA517A-D8B6-497D-8F9D-0FA702D091FF}" type="slidenum">
              <a:rPr lang="en-US" smtClean="0">
                <a:solidFill>
                  <a:srgbClr val="000000"/>
                </a:solidFill>
              </a:rPr>
              <a:pPr>
                <a:defRPr/>
              </a:pPr>
              <a:t>26</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p>
            <a:fld id="{95BC62AE-2D74-471E-BE9C-505F57D8562B}" type="slidenum">
              <a:rPr lang="en-US" smtClean="0">
                <a:solidFill>
                  <a:srgbClr val="000000"/>
                </a:solidFill>
              </a:rPr>
              <a:pPr/>
              <a:t>27</a:t>
            </a:fld>
            <a:endParaRPr lang="en-US" smtClean="0">
              <a:solidFill>
                <a:srgbClr val="000000"/>
              </a:solidFill>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p:spPr>
        <p:txBody>
          <a:bodyPr/>
          <a:lstStyle/>
          <a:p>
            <a:pPr eaLnBrk="1" hangingPunct="1"/>
            <a:r>
              <a:rPr lang="en-US" sz="1000" dirty="0"/>
              <a:t>Provides a table of current and past month web visitor totals to the EOSDIS data center web sites, plus a histogram of repeat visitors. Visits with a time duration of “Didn’t stay” (i.e., &lt;1 sec) and “Less than 1 minute” are not counted.</a:t>
            </a:r>
          </a:p>
          <a:p>
            <a:pPr eaLnBrk="1" hangingPunct="1"/>
            <a:r>
              <a:rPr lang="en-US" sz="1000" b="1" dirty="0"/>
              <a:t>Unique Visitors Table</a:t>
            </a:r>
            <a:r>
              <a:rPr lang="en-US" sz="1000" dirty="0"/>
              <a:t>:  presents counts of unique visitors for the previous month, current month and previous year of the current month, across all data center web sites. Eleven data centers are included: OBPG web metrics are not yet available;  and GHRC does not have metrics data for FY08, CDDIS does not have metrics data before Sept. FY2009</a:t>
            </a:r>
          </a:p>
          <a:p>
            <a:pPr eaLnBrk="1" hangingPunct="1"/>
            <a:r>
              <a:rPr lang="en-US" sz="1000" b="1" i="1" dirty="0"/>
              <a:t>Visitors by Month</a:t>
            </a:r>
            <a:r>
              <a:rPr lang="en-US" sz="1000" dirty="0"/>
              <a:t> is a count of the unique visitors for that month.  </a:t>
            </a:r>
          </a:p>
          <a:p>
            <a:pPr eaLnBrk="1" hangingPunct="1"/>
            <a:r>
              <a:rPr lang="en-US" sz="1000" b="1" i="1" dirty="0"/>
              <a:t>FY Total Visitors</a:t>
            </a:r>
            <a:r>
              <a:rPr lang="en-US" sz="1000" dirty="0"/>
              <a:t> counts unique visitors since the beginning of FY2010.  </a:t>
            </a:r>
            <a:r>
              <a:rPr lang="en-US" sz="1000" b="1" i="1" dirty="0"/>
              <a:t>FY Repeat Visitors</a:t>
            </a:r>
            <a:r>
              <a:rPr lang="en-US" sz="1000" dirty="0"/>
              <a:t> counts the unique visitors who have returned at least once during the FY – the current months value is broken out in the histogram plot.</a:t>
            </a:r>
          </a:p>
          <a:p>
            <a:pPr eaLnBrk="1" hangingPunct="1"/>
            <a:r>
              <a:rPr lang="en-US" sz="1000" b="1" dirty="0"/>
              <a:t>Histogram</a:t>
            </a:r>
            <a:r>
              <a:rPr lang="en-US" sz="1000" dirty="0"/>
              <a:t>:  shows number of  repeat unique web visitors since the start of the FY by the number of visits made, metrics for each data center</a:t>
            </a:r>
          </a:p>
          <a:p>
            <a:pPr eaLnBrk="1" hangingPunct="1"/>
            <a:r>
              <a:rPr lang="en-US" sz="1000" dirty="0"/>
              <a:t>A “visit” is an interaction, by an individual, with a website consisting of one or more pages. If an individual has not taken another action (typically additional page views) on the site within a specified time period (typically 30 minutes) the visit session will terminate.</a:t>
            </a:r>
          </a:p>
          <a:p>
            <a:pPr eaLnBrk="1" hangingPunct="1"/>
            <a:r>
              <a:rPr lang="en-US" sz="1000" dirty="0"/>
              <a:t>11/04/2011: Visitor counts for October 2011 were very high due to many visitors at LP DAAC (received over 85K visitors in Oct. compared with the 5k-7k per month received during FY2011). A content analysis of the LP DAAC site shows the visitors were looking for information or data about  the mid October released Version 2 ASTER Global DEM data</a:t>
            </a:r>
          </a:p>
          <a:p>
            <a:pPr eaLnBrk="1" hangingPunct="1"/>
            <a:r>
              <a:rPr lang="en-US" sz="1000" dirty="0"/>
              <a:t> </a:t>
            </a:r>
          </a:p>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4" name="Slide Number Placeholder 5"/>
          <p:cNvSpPr>
            <a:spLocks noGrp="1"/>
          </p:cNvSpPr>
          <p:nvPr>
            <p:ph type="sldNum" sz="quarter" idx="10"/>
          </p:nvPr>
        </p:nvSpPr>
        <p:spPr/>
        <p:txBody>
          <a:bodyPr/>
          <a:lstStyle>
            <a:lvl1pPr>
              <a:defRPr/>
            </a:lvl1pPr>
          </a:lstStyle>
          <a:p>
            <a:pPr>
              <a:defRPr/>
            </a:pPr>
            <a:fld id="{C05722AD-62F9-4FB3-84BE-19266020903C}" type="slidenum">
              <a:rPr/>
              <a:pPr>
                <a:defRPr/>
              </a:pPr>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219200"/>
            <a:ext cx="8229600" cy="4906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010DDC2F-CB61-4FC4-A485-04109DEEBD7A}" type="slidenum">
              <a:rPr/>
              <a:pPr>
                <a:defRPr/>
              </a:pPr>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EDD23BFE-8D89-49F8-B604-4DA7A09D766F}" type="slidenum">
              <a:rPr/>
              <a:pPr>
                <a:defRPr/>
              </a:pPr>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6EEA4925-36B6-4858-AFE2-FBF08C821F98}" type="datetime1">
              <a:rPr lang="en-US">
                <a:solidFill>
                  <a:srgbClr val="000000"/>
                </a:solidFill>
              </a:rPr>
              <a:pPr>
                <a:defRPr/>
              </a:pPr>
              <a:t>4/17/2012</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Maiden</a:t>
            </a:r>
          </a:p>
        </p:txBody>
      </p:sp>
      <p:sp>
        <p:nvSpPr>
          <p:cNvPr id="6" name="Rectangle 6"/>
          <p:cNvSpPr>
            <a:spLocks noGrp="1" noChangeArrowheads="1"/>
          </p:cNvSpPr>
          <p:nvPr>
            <p:ph type="sldNum" sz="quarter" idx="12"/>
          </p:nvPr>
        </p:nvSpPr>
        <p:spPr>
          <a:ln/>
        </p:spPr>
        <p:txBody>
          <a:bodyPr/>
          <a:lstStyle>
            <a:lvl1pPr>
              <a:defRPr/>
            </a:lvl1pPr>
          </a:lstStyle>
          <a:p>
            <a:pPr>
              <a:defRPr/>
            </a:pPr>
            <a:fld id="{664E3FBC-6EC9-47A4-92D8-83941C505D9C}"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7943F87-CED5-4B3D-A218-9FF2BDB71440}" type="datetime1">
              <a:rPr lang="en-US">
                <a:solidFill>
                  <a:srgbClr val="000000"/>
                </a:solidFill>
              </a:rPr>
              <a:pPr>
                <a:defRPr/>
              </a:pPr>
              <a:t>4/17/2012</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Maiden</a:t>
            </a:r>
          </a:p>
        </p:txBody>
      </p:sp>
      <p:sp>
        <p:nvSpPr>
          <p:cNvPr id="6" name="Rectangle 6"/>
          <p:cNvSpPr>
            <a:spLocks noGrp="1" noChangeArrowheads="1"/>
          </p:cNvSpPr>
          <p:nvPr>
            <p:ph type="sldNum" sz="quarter" idx="12"/>
          </p:nvPr>
        </p:nvSpPr>
        <p:spPr>
          <a:ln/>
        </p:spPr>
        <p:txBody>
          <a:bodyPr/>
          <a:lstStyle>
            <a:lvl1pPr>
              <a:defRPr/>
            </a:lvl1pPr>
          </a:lstStyle>
          <a:p>
            <a:pPr>
              <a:defRPr/>
            </a:pPr>
            <a:fld id="{4B041168-9B05-4330-9D56-39EA2CD664E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EEAEE38B-84DF-40EA-9013-8B6357DCAD49}" type="datetime1">
              <a:rPr lang="en-US">
                <a:solidFill>
                  <a:srgbClr val="000000"/>
                </a:solidFill>
              </a:rPr>
              <a:pPr>
                <a:defRPr/>
              </a:pPr>
              <a:t>4/17/2012</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Maiden</a:t>
            </a:r>
          </a:p>
        </p:txBody>
      </p:sp>
      <p:sp>
        <p:nvSpPr>
          <p:cNvPr id="6" name="Rectangle 6"/>
          <p:cNvSpPr>
            <a:spLocks noGrp="1" noChangeArrowheads="1"/>
          </p:cNvSpPr>
          <p:nvPr>
            <p:ph type="sldNum" sz="quarter" idx="12"/>
          </p:nvPr>
        </p:nvSpPr>
        <p:spPr>
          <a:ln/>
        </p:spPr>
        <p:txBody>
          <a:bodyPr/>
          <a:lstStyle>
            <a:lvl1pPr>
              <a:defRPr/>
            </a:lvl1pPr>
          </a:lstStyle>
          <a:p>
            <a:pPr>
              <a:defRPr/>
            </a:pPr>
            <a:fld id="{A3F3030E-D130-4E58-963F-EEDA27BBD7A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B8633BF2-2302-4EC2-83B3-742B0CEDC654}" type="datetime1">
              <a:rPr lang="en-US">
                <a:solidFill>
                  <a:srgbClr val="000000"/>
                </a:solidFill>
              </a:rPr>
              <a:pPr>
                <a:defRPr/>
              </a:pPr>
              <a:t>4/17/2012</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Maiden</a:t>
            </a:r>
          </a:p>
        </p:txBody>
      </p:sp>
      <p:sp>
        <p:nvSpPr>
          <p:cNvPr id="7" name="Rectangle 6"/>
          <p:cNvSpPr>
            <a:spLocks noGrp="1" noChangeArrowheads="1"/>
          </p:cNvSpPr>
          <p:nvPr>
            <p:ph type="sldNum" sz="quarter" idx="12"/>
          </p:nvPr>
        </p:nvSpPr>
        <p:spPr>
          <a:ln/>
        </p:spPr>
        <p:txBody>
          <a:bodyPr/>
          <a:lstStyle>
            <a:lvl1pPr>
              <a:defRPr/>
            </a:lvl1pPr>
          </a:lstStyle>
          <a:p>
            <a:pPr>
              <a:defRPr/>
            </a:pPr>
            <a:fld id="{023079BC-7C47-415A-9567-49639ED79270}"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2DB56B71-C23E-424C-82E2-C3C09D406470}" type="datetime1">
              <a:rPr lang="en-US">
                <a:solidFill>
                  <a:srgbClr val="000000"/>
                </a:solidFill>
              </a:rPr>
              <a:pPr>
                <a:defRPr/>
              </a:pPr>
              <a:t>4/17/2012</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Maiden</a:t>
            </a:r>
          </a:p>
        </p:txBody>
      </p:sp>
      <p:sp>
        <p:nvSpPr>
          <p:cNvPr id="9" name="Rectangle 6"/>
          <p:cNvSpPr>
            <a:spLocks noGrp="1" noChangeArrowheads="1"/>
          </p:cNvSpPr>
          <p:nvPr>
            <p:ph type="sldNum" sz="quarter" idx="12"/>
          </p:nvPr>
        </p:nvSpPr>
        <p:spPr>
          <a:ln/>
        </p:spPr>
        <p:txBody>
          <a:bodyPr/>
          <a:lstStyle>
            <a:lvl1pPr>
              <a:defRPr/>
            </a:lvl1pPr>
          </a:lstStyle>
          <a:p>
            <a:pPr>
              <a:defRPr/>
            </a:pPr>
            <a:fld id="{7F4B6BD5-E3DB-47D2-A89E-66F49C7232B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AB539BF8-FF9B-486B-927D-257381733E93}" type="datetime1">
              <a:rPr lang="en-US">
                <a:solidFill>
                  <a:srgbClr val="000000"/>
                </a:solidFill>
              </a:rPr>
              <a:pPr>
                <a:defRPr/>
              </a:pPr>
              <a:t>4/17/2012</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Maiden</a:t>
            </a:r>
          </a:p>
        </p:txBody>
      </p:sp>
      <p:sp>
        <p:nvSpPr>
          <p:cNvPr id="5" name="Rectangle 6"/>
          <p:cNvSpPr>
            <a:spLocks noGrp="1" noChangeArrowheads="1"/>
          </p:cNvSpPr>
          <p:nvPr>
            <p:ph type="sldNum" sz="quarter" idx="12"/>
          </p:nvPr>
        </p:nvSpPr>
        <p:spPr>
          <a:ln/>
        </p:spPr>
        <p:txBody>
          <a:bodyPr/>
          <a:lstStyle>
            <a:lvl1pPr>
              <a:defRPr/>
            </a:lvl1pPr>
          </a:lstStyle>
          <a:p>
            <a:pPr>
              <a:defRPr/>
            </a:pPr>
            <a:fld id="{162B590F-0284-4929-B1AD-8FF4EA17107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EFE66187-005C-400E-873A-929E8C6E5D52}" type="datetime1">
              <a:rPr lang="en-US">
                <a:solidFill>
                  <a:srgbClr val="000000"/>
                </a:solidFill>
              </a:rPr>
              <a:pPr>
                <a:defRPr/>
              </a:pPr>
              <a:t>4/17/2012</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Maiden</a:t>
            </a:r>
          </a:p>
        </p:txBody>
      </p:sp>
      <p:sp>
        <p:nvSpPr>
          <p:cNvPr id="4" name="Rectangle 6"/>
          <p:cNvSpPr>
            <a:spLocks noGrp="1" noChangeArrowheads="1"/>
          </p:cNvSpPr>
          <p:nvPr>
            <p:ph type="sldNum" sz="quarter" idx="12"/>
          </p:nvPr>
        </p:nvSpPr>
        <p:spPr>
          <a:ln/>
        </p:spPr>
        <p:txBody>
          <a:bodyPr/>
          <a:lstStyle>
            <a:lvl1pPr>
              <a:defRPr/>
            </a:lvl1pPr>
          </a:lstStyle>
          <a:p>
            <a:pPr>
              <a:defRPr/>
            </a:pPr>
            <a:fld id="{59FA6AC2-232B-4796-B481-51B586D8A346}"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C5BC50E3-634C-48EE-A060-2331194E2EEE}" type="datetime1">
              <a:rPr lang="en-US">
                <a:solidFill>
                  <a:srgbClr val="000000"/>
                </a:solidFill>
              </a:rPr>
              <a:pPr>
                <a:defRPr/>
              </a:pPr>
              <a:t>4/17/2012</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Maiden</a:t>
            </a:r>
          </a:p>
        </p:txBody>
      </p:sp>
      <p:sp>
        <p:nvSpPr>
          <p:cNvPr id="7" name="Rectangle 6"/>
          <p:cNvSpPr>
            <a:spLocks noGrp="1" noChangeArrowheads="1"/>
          </p:cNvSpPr>
          <p:nvPr>
            <p:ph type="sldNum" sz="quarter" idx="12"/>
          </p:nvPr>
        </p:nvSpPr>
        <p:spPr>
          <a:ln/>
        </p:spPr>
        <p:txBody>
          <a:bodyPr/>
          <a:lstStyle>
            <a:lvl1pPr>
              <a:defRPr/>
            </a:lvl1pPr>
          </a:lstStyle>
          <a:p>
            <a:pPr>
              <a:defRPr/>
            </a:pPr>
            <a:fld id="{5F11BBD9-FFBD-480C-AB40-0DCB33E9B4D7}"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1FC8692D-3222-45A0-96A4-C546179E3C76}" type="datetime1">
              <a:rPr lang="en-US">
                <a:solidFill>
                  <a:srgbClr val="000000"/>
                </a:solidFill>
              </a:rPr>
              <a:pPr>
                <a:defRPr/>
              </a:pPr>
              <a:t>4/17/2012</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Maiden</a:t>
            </a:r>
          </a:p>
        </p:txBody>
      </p:sp>
      <p:sp>
        <p:nvSpPr>
          <p:cNvPr id="7" name="Rectangle 6"/>
          <p:cNvSpPr>
            <a:spLocks noGrp="1" noChangeArrowheads="1"/>
          </p:cNvSpPr>
          <p:nvPr>
            <p:ph type="sldNum" sz="quarter" idx="12"/>
          </p:nvPr>
        </p:nvSpPr>
        <p:spPr>
          <a:ln/>
        </p:spPr>
        <p:txBody>
          <a:bodyPr/>
          <a:lstStyle>
            <a:lvl1pPr>
              <a:defRPr/>
            </a:lvl1pPr>
          </a:lstStyle>
          <a:p>
            <a:pPr>
              <a:defRPr/>
            </a:pPr>
            <a:fld id="{768A5F12-270F-4639-A4D5-D641A6A55433}"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A020E2CD-BFDD-4DCB-83DE-1BC06560726D}" type="datetime1">
              <a:rPr lang="en-US">
                <a:solidFill>
                  <a:srgbClr val="000000"/>
                </a:solidFill>
              </a:rPr>
              <a:pPr>
                <a:defRPr/>
              </a:pPr>
              <a:t>4/17/2012</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Maiden</a:t>
            </a:r>
          </a:p>
        </p:txBody>
      </p:sp>
      <p:sp>
        <p:nvSpPr>
          <p:cNvPr id="6" name="Rectangle 6"/>
          <p:cNvSpPr>
            <a:spLocks noGrp="1" noChangeArrowheads="1"/>
          </p:cNvSpPr>
          <p:nvPr>
            <p:ph type="sldNum" sz="quarter" idx="12"/>
          </p:nvPr>
        </p:nvSpPr>
        <p:spPr>
          <a:ln/>
        </p:spPr>
        <p:txBody>
          <a:bodyPr/>
          <a:lstStyle>
            <a:lvl1pPr>
              <a:defRPr/>
            </a:lvl1pPr>
          </a:lstStyle>
          <a:p>
            <a:pPr>
              <a:defRPr/>
            </a:pPr>
            <a:fld id="{3292A731-876C-4C3E-92A6-3BC393CE94C3}"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BC9B06DC-A1AD-4522-8E4F-D5738336810A}" type="datetime1">
              <a:rPr lang="en-US">
                <a:solidFill>
                  <a:srgbClr val="000000"/>
                </a:solidFill>
              </a:rPr>
              <a:pPr>
                <a:defRPr/>
              </a:pPr>
              <a:t>4/17/2012</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Maiden</a:t>
            </a:r>
          </a:p>
        </p:txBody>
      </p:sp>
      <p:sp>
        <p:nvSpPr>
          <p:cNvPr id="6" name="Rectangle 6"/>
          <p:cNvSpPr>
            <a:spLocks noGrp="1" noChangeArrowheads="1"/>
          </p:cNvSpPr>
          <p:nvPr>
            <p:ph type="sldNum" sz="quarter" idx="12"/>
          </p:nvPr>
        </p:nvSpPr>
        <p:spPr>
          <a:ln/>
        </p:spPr>
        <p:txBody>
          <a:bodyPr/>
          <a:lstStyle>
            <a:lvl1pPr>
              <a:defRPr/>
            </a:lvl1pPr>
          </a:lstStyle>
          <a:p>
            <a:pPr>
              <a:defRPr/>
            </a:pPr>
            <a:fld id="{36EA0697-88DF-41F2-8972-C84B6EB1D036}"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38400"/>
            <a:ext cx="7772400" cy="857250"/>
          </a:xfrm>
        </p:spPr>
        <p:txBody>
          <a:bodyPr anchor="t">
            <a:normAutofit/>
          </a:bodyPr>
          <a:lstStyle>
            <a:lvl1pPr algn="l">
              <a:defRPr sz="2800" baseline="0"/>
            </a:lvl1pPr>
          </a:lstStyle>
          <a:p>
            <a:endParaRPr lang="en-US" dirty="0"/>
          </a:p>
        </p:txBody>
      </p:sp>
      <p:sp>
        <p:nvSpPr>
          <p:cNvPr id="3" name="Subtitle 2"/>
          <p:cNvSpPr>
            <a:spLocks noGrp="1"/>
          </p:cNvSpPr>
          <p:nvPr>
            <p:ph type="subTitle" idx="1" hasCustomPrompt="1"/>
          </p:nvPr>
        </p:nvSpPr>
        <p:spPr>
          <a:xfrm>
            <a:off x="685800" y="3657600"/>
            <a:ext cx="7772400" cy="2133600"/>
          </a:xfrm>
        </p:spPr>
        <p:txBody>
          <a:bodyPr/>
          <a:lstStyle>
            <a:lvl1pPr marL="0" marR="0" indent="0" algn="r" defTabSz="914400" rtl="0" eaLnBrk="1" fontAlgn="auto" latinLnBrk="0" hangingPunct="1">
              <a:lnSpc>
                <a:spcPct val="100000"/>
              </a:lnSpc>
              <a:spcBef>
                <a:spcPts val="0"/>
              </a:spcBef>
              <a:spcAft>
                <a:spcPts val="0"/>
              </a:spcAft>
              <a:buClrTx/>
              <a:buSzTx/>
              <a:buFont typeface="Arial" pitchFamily="34" charset="0"/>
              <a:buNone/>
              <a:tabLst/>
              <a:defRPr sz="20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add Presenter Name                                                                                   Click to add Presenter Title – Code or Organization</a:t>
            </a:r>
          </a:p>
        </p:txBody>
      </p:sp>
      <p:sp>
        <p:nvSpPr>
          <p:cNvPr id="4" name="TextBox 3"/>
          <p:cNvSpPr txBox="1"/>
          <p:nvPr userDrawn="1"/>
        </p:nvSpPr>
        <p:spPr>
          <a:xfrm>
            <a:off x="685800" y="1981200"/>
            <a:ext cx="7772400" cy="461665"/>
          </a:xfrm>
          <a:prstGeom prst="rect">
            <a:avLst/>
          </a:prstGeom>
          <a:noFill/>
        </p:spPr>
        <p:txBody>
          <a:bodyPr wrap="square" rtlCol="0">
            <a:spAutoFit/>
          </a:bodyPr>
          <a:lstStyle/>
          <a:p>
            <a:r>
              <a:rPr lang="en-US" sz="2400" dirty="0" smtClean="0">
                <a:solidFill>
                  <a:prstClr val="black"/>
                </a:solidFill>
                <a:effectLst/>
                <a:latin typeface="Times" charset="0"/>
                <a:ea typeface="ヒラギノ角ゴ Pro W3" charset="-128"/>
              </a:rPr>
              <a:t>Section</a:t>
            </a:r>
            <a:endParaRPr lang="en-US" sz="1200" dirty="0">
              <a:solidFill>
                <a:prstClr val="black"/>
              </a:solidFill>
              <a:effectLst/>
              <a:latin typeface="Times" charset="0"/>
              <a:ea typeface="ヒラギノ角ゴ Pro W3" charset="-128"/>
            </a:endParaRPr>
          </a:p>
        </p:txBody>
      </p:sp>
      <p:cxnSp>
        <p:nvCxnSpPr>
          <p:cNvPr id="6" name="Straight Connector 5"/>
          <p:cNvCxnSpPr/>
          <p:nvPr userDrawn="1"/>
        </p:nvCxnSpPr>
        <p:spPr>
          <a:xfrm>
            <a:off x="762000" y="2362200"/>
            <a:ext cx="762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0" hasCustomPrompt="1"/>
          </p:nvPr>
        </p:nvSpPr>
        <p:spPr>
          <a:xfrm>
            <a:off x="1676400" y="1981200"/>
            <a:ext cx="1905000" cy="457200"/>
          </a:xfrm>
        </p:spPr>
        <p:txBody>
          <a:bodyPr/>
          <a:lstStyle>
            <a:lvl1pPr>
              <a:buNone/>
              <a:defRPr/>
            </a:lvl1pPr>
          </a:lstStyle>
          <a:p>
            <a:pPr lvl="0"/>
            <a:r>
              <a:rPr lang="en-US" dirty="0" smtClean="0"/>
              <a:t>click to add #</a:t>
            </a:r>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219200"/>
            <a:ext cx="4206240" cy="5029200"/>
          </a:xfrm>
          <a:ln>
            <a:noFill/>
          </a:ln>
        </p:spPr>
        <p:style>
          <a:lnRef idx="2">
            <a:schemeClr val="accent5"/>
          </a:lnRef>
          <a:fillRef idx="1">
            <a:schemeClr val="lt1"/>
          </a:fillRef>
          <a:effectRef idx="0">
            <a:schemeClr val="accent5"/>
          </a:effectRef>
          <a:fontRef idx="none"/>
        </p:style>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724400" y="1219200"/>
            <a:ext cx="4206240" cy="50292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28600" y="1219200"/>
            <a:ext cx="420624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228600" y="1858962"/>
            <a:ext cx="4206240" cy="438912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24400" y="1219200"/>
            <a:ext cx="420624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24400" y="1858962"/>
            <a:ext cx="4206240" cy="438912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Picture Placeholder 7"/>
          <p:cNvSpPr>
            <a:spLocks noGrp="1"/>
          </p:cNvSpPr>
          <p:nvPr>
            <p:ph type="pic" sz="quarter" idx="10"/>
          </p:nvPr>
        </p:nvSpPr>
        <p:spPr>
          <a:xfrm>
            <a:off x="228600" y="1219200"/>
            <a:ext cx="8686800" cy="5029200"/>
          </a:xfrm>
        </p:spPr>
        <p:txBody>
          <a:bodyPr/>
          <a:lstStyle/>
          <a:p>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152400" y="6477000"/>
            <a:ext cx="1905000" cy="457200"/>
          </a:xfrm>
          <a:prstGeom prst="rect">
            <a:avLst/>
          </a:prstGeom>
          <a:ln/>
        </p:spPr>
        <p:txBody>
          <a:bodyPr/>
          <a:lstStyle>
            <a:lvl1pPr>
              <a:defRPr/>
            </a:lvl1pPr>
          </a:lstStyle>
          <a:p>
            <a:pPr>
              <a:defRPr/>
            </a:pPr>
            <a:endParaRPr lang="en-US" sz="1200">
              <a:solidFill>
                <a:prstClr val="black"/>
              </a:solidFill>
              <a:effectLst/>
              <a:latin typeface="Times" charset="0"/>
              <a:ea typeface="ヒラギノ角ゴ Pro W3" charset="-128"/>
            </a:endParaRPr>
          </a:p>
        </p:txBody>
      </p:sp>
    </p:spTree>
    <p:extLst>
      <p:ext uri="{BB962C8B-B14F-4D97-AF65-F5344CB8AC3E}">
        <p14:creationId xmlns="" xmlns:p14="http://schemas.microsoft.com/office/powerpoint/2010/main" val="2244869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22" descr="npp_logo"/>
          <p:cNvPicPr>
            <a:picLocks noChangeAspect="1" noChangeArrowheads="1"/>
          </p:cNvPicPr>
          <p:nvPr userDrawn="1"/>
        </p:nvPicPr>
        <p:blipFill>
          <a:blip r:embed="rId2" cstate="screen"/>
          <a:srcRect/>
          <a:stretch>
            <a:fillRect/>
          </a:stretch>
        </p:blipFill>
        <p:spPr bwMode="auto">
          <a:xfrm>
            <a:off x="8229600" y="38100"/>
            <a:ext cx="817563" cy="800100"/>
          </a:xfrm>
          <a:prstGeom prst="rect">
            <a:avLst/>
          </a:prstGeom>
          <a:noFill/>
          <a:ln w="9525">
            <a:noFill/>
            <a:miter lim="800000"/>
            <a:headEnd/>
            <a:tailEnd/>
          </a:ln>
        </p:spPr>
      </p:pic>
      <p:sp>
        <p:nvSpPr>
          <p:cNvPr id="3" name="Rectangle 4"/>
          <p:cNvSpPr>
            <a:spLocks noGrp="1" noChangeArrowheads="1"/>
          </p:cNvSpPr>
          <p:nvPr>
            <p:ph type="dt" sz="half" idx="10"/>
          </p:nvPr>
        </p:nvSpPr>
        <p:spPr>
          <a:xfrm>
            <a:off x="152400" y="6477000"/>
            <a:ext cx="1905000" cy="457200"/>
          </a:xfrm>
          <a:prstGeom prst="rect">
            <a:avLst/>
          </a:prstGeom>
        </p:spPr>
        <p:txBody>
          <a:bodyPr/>
          <a:lstStyle>
            <a:lvl1pPr>
              <a:defRPr/>
            </a:lvl1pPr>
          </a:lstStyle>
          <a:p>
            <a:pPr>
              <a:defRPr/>
            </a:pPr>
            <a:endParaRPr lang="en-US" sz="1200">
              <a:solidFill>
                <a:prstClr val="black"/>
              </a:solidFill>
              <a:effectLst/>
              <a:latin typeface="Times" charset="0"/>
              <a:ea typeface="ヒラギノ角ゴ Pro W3" charset="-128"/>
            </a:endParaRPr>
          </a:p>
        </p:txBody>
      </p:sp>
    </p:spTree>
    <p:extLst>
      <p:ext uri="{BB962C8B-B14F-4D97-AF65-F5344CB8AC3E}">
        <p14:creationId xmlns="" xmlns:p14="http://schemas.microsoft.com/office/powerpoint/2010/main" val="4151712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B2CAA2B-B305-4F02-ADF7-18F24D232B79}" type="datetimeFigureOut">
              <a:rPr lang="en-US" sz="1200" smtClean="0">
                <a:solidFill>
                  <a:prstClr val="black"/>
                </a:solidFill>
                <a:effectLst/>
                <a:latin typeface="Times" charset="0"/>
                <a:ea typeface="ヒラギノ角ゴ Pro W3" charset="-128"/>
              </a:rPr>
              <a:pPr/>
              <a:t>4/17/2012</a:t>
            </a:fld>
            <a:endParaRPr lang="en-US" sz="1200">
              <a:solidFill>
                <a:prstClr val="black"/>
              </a:solidFill>
              <a:effectLst/>
              <a:latin typeface="Times" charset="0"/>
              <a:ea typeface="ヒラギノ角ゴ Pro W3" charset="-128"/>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sz="1200">
              <a:solidFill>
                <a:prstClr val="black"/>
              </a:solidFill>
              <a:effectLst/>
              <a:latin typeface="Times" charset="0"/>
              <a:ea typeface="ヒラギノ角ゴ Pro W3" charset="-128"/>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993E3F9-F102-445B-8839-AE3DAC895656}" type="slidenum">
              <a:rPr lang="en-US" sz="1200" smtClean="0">
                <a:solidFill>
                  <a:prstClr val="black"/>
                </a:solidFill>
                <a:effectLst/>
                <a:latin typeface="Times" charset="0"/>
                <a:ea typeface="ヒラギノ角ゴ Pro W3" charset="-128"/>
              </a:rPr>
              <a:pPr/>
              <a:t>‹#›</a:t>
            </a:fld>
            <a:endParaRPr lang="en-US" sz="1200">
              <a:solidFill>
                <a:prstClr val="black"/>
              </a:solidFill>
              <a:effectLst/>
              <a:latin typeface="Times" charset="0"/>
              <a:ea typeface="ヒラギノ角ゴ Pro W3" charset="-128"/>
            </a:endParaRPr>
          </a:p>
        </p:txBody>
      </p:sp>
    </p:spTree>
    <p:extLst>
      <p:ext uri="{BB962C8B-B14F-4D97-AF65-F5344CB8AC3E}">
        <p14:creationId xmlns="" xmlns:p14="http://schemas.microsoft.com/office/powerpoint/2010/main" val="40295658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r>
              <a:rPr lang="en-US" sz="1200" smtClean="0">
                <a:solidFill>
                  <a:prstClr val="black">
                    <a:tint val="75000"/>
                  </a:prstClr>
                </a:solidFill>
                <a:effectLst/>
                <a:latin typeface="Times" charset="0"/>
                <a:ea typeface="ヒラギノ角ゴ Pro W3" charset="-128"/>
              </a:rPr>
              <a:t>Jan 31 - Feb 2, 2012</a:t>
            </a:r>
            <a:endParaRPr lang="en-US" sz="1200" dirty="0">
              <a:solidFill>
                <a:prstClr val="black">
                  <a:tint val="75000"/>
                </a:prstClr>
              </a:solidFill>
              <a:effectLst/>
              <a:latin typeface="Times" charset="0"/>
              <a:ea typeface="ヒラギノ角ゴ Pro W3" charset="-128"/>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r>
              <a:rPr lang="en-US" sz="1200" smtClean="0">
                <a:solidFill>
                  <a:prstClr val="black">
                    <a:tint val="75000"/>
                  </a:prstClr>
                </a:solidFill>
                <a:effectLst/>
                <a:latin typeface="Times" charset="0"/>
                <a:ea typeface="ヒラギノ角ゴ Pro W3" charset="-128"/>
              </a:rPr>
              <a:t>JPSS GS Block SRR/SDR Summit </a:t>
            </a:r>
            <a:endParaRPr lang="en-US" sz="1200" dirty="0">
              <a:solidFill>
                <a:prstClr val="black">
                  <a:tint val="75000"/>
                </a:prstClr>
              </a:solidFill>
              <a:effectLst/>
              <a:latin typeface="Times" charset="0"/>
              <a:ea typeface="ヒラギノ角ゴ Pro W3" charset="-128"/>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9B0D894A-FF97-4345-9118-EBAFB1851DEB}" type="slidenum">
              <a:rPr lang="en-US" sz="1200" smtClean="0">
                <a:solidFill>
                  <a:prstClr val="black">
                    <a:tint val="75000"/>
                  </a:prstClr>
                </a:solidFill>
                <a:effectLst/>
                <a:latin typeface="Times" charset="0"/>
                <a:ea typeface="ヒラギノ角ゴ Pro W3" charset="-128"/>
              </a:rPr>
              <a:pPr/>
              <a:t>‹#›</a:t>
            </a:fld>
            <a:endParaRPr lang="en-US" sz="1200" dirty="0">
              <a:solidFill>
                <a:prstClr val="black">
                  <a:tint val="75000"/>
                </a:prstClr>
              </a:solidFill>
              <a:effectLst/>
              <a:latin typeface="Times" charset="0"/>
              <a:ea typeface="ヒラギノ角ゴ Pro W3" charset="-128"/>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38400"/>
            <a:ext cx="7772400" cy="857250"/>
          </a:xfrm>
        </p:spPr>
        <p:txBody>
          <a:bodyPr anchor="t">
            <a:normAutofit/>
          </a:bodyPr>
          <a:lstStyle>
            <a:lvl1pPr algn="l">
              <a:defRPr sz="2800" baseline="0"/>
            </a:lvl1pPr>
          </a:lstStyle>
          <a:p>
            <a:endParaRPr lang="en-US" dirty="0"/>
          </a:p>
        </p:txBody>
      </p:sp>
      <p:sp>
        <p:nvSpPr>
          <p:cNvPr id="3" name="Subtitle 2"/>
          <p:cNvSpPr>
            <a:spLocks noGrp="1"/>
          </p:cNvSpPr>
          <p:nvPr>
            <p:ph type="subTitle" idx="1" hasCustomPrompt="1"/>
          </p:nvPr>
        </p:nvSpPr>
        <p:spPr>
          <a:xfrm>
            <a:off x="685800" y="3657600"/>
            <a:ext cx="7772400" cy="2133600"/>
          </a:xfrm>
        </p:spPr>
        <p:txBody>
          <a:bodyPr/>
          <a:lstStyle>
            <a:lvl1pPr marL="0" marR="0" indent="0" algn="r" defTabSz="914400" rtl="0" eaLnBrk="1" fontAlgn="auto" latinLnBrk="0" hangingPunct="1">
              <a:lnSpc>
                <a:spcPct val="100000"/>
              </a:lnSpc>
              <a:spcBef>
                <a:spcPts val="0"/>
              </a:spcBef>
              <a:spcAft>
                <a:spcPts val="0"/>
              </a:spcAft>
              <a:buClrTx/>
              <a:buSzTx/>
              <a:buFont typeface="Arial" pitchFamily="34" charset="0"/>
              <a:buNone/>
              <a:tabLst/>
              <a:defRPr sz="20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add Presenter Name                                                                                   Click to add Presenter Title – Code or Organization</a:t>
            </a:r>
          </a:p>
        </p:txBody>
      </p:sp>
      <p:sp>
        <p:nvSpPr>
          <p:cNvPr id="4" name="TextBox 3"/>
          <p:cNvSpPr txBox="1"/>
          <p:nvPr userDrawn="1"/>
        </p:nvSpPr>
        <p:spPr>
          <a:xfrm>
            <a:off x="685800" y="1981200"/>
            <a:ext cx="7772400" cy="461665"/>
          </a:xfrm>
          <a:prstGeom prst="rect">
            <a:avLst/>
          </a:prstGeom>
          <a:noFill/>
        </p:spPr>
        <p:txBody>
          <a:bodyPr wrap="square" rtlCol="0">
            <a:spAutoFit/>
          </a:bodyPr>
          <a:lstStyle/>
          <a:p>
            <a:r>
              <a:rPr lang="en-US" sz="2400" dirty="0" smtClean="0">
                <a:solidFill>
                  <a:prstClr val="black"/>
                </a:solidFill>
                <a:effectLst/>
                <a:latin typeface="Times" charset="0"/>
                <a:ea typeface="ヒラギノ角ゴ Pro W3" charset="-128"/>
              </a:rPr>
              <a:t>Section</a:t>
            </a:r>
            <a:endParaRPr lang="en-US" sz="1200" dirty="0">
              <a:solidFill>
                <a:prstClr val="black"/>
              </a:solidFill>
              <a:effectLst/>
              <a:latin typeface="Times" charset="0"/>
              <a:ea typeface="ヒラギノ角ゴ Pro W3" charset="-128"/>
            </a:endParaRPr>
          </a:p>
        </p:txBody>
      </p:sp>
      <p:cxnSp>
        <p:nvCxnSpPr>
          <p:cNvPr id="6" name="Straight Connector 5"/>
          <p:cNvCxnSpPr/>
          <p:nvPr userDrawn="1"/>
        </p:nvCxnSpPr>
        <p:spPr>
          <a:xfrm>
            <a:off x="762000" y="2362200"/>
            <a:ext cx="762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0" hasCustomPrompt="1"/>
          </p:nvPr>
        </p:nvSpPr>
        <p:spPr>
          <a:xfrm>
            <a:off x="1676400" y="1981200"/>
            <a:ext cx="1905000" cy="457200"/>
          </a:xfrm>
        </p:spPr>
        <p:txBody>
          <a:bodyPr/>
          <a:lstStyle>
            <a:lvl1pPr>
              <a:buNone/>
              <a:defRPr/>
            </a:lvl1pPr>
          </a:lstStyle>
          <a:p>
            <a:pPr lvl="0"/>
            <a:r>
              <a:rPr lang="en-US" dirty="0" smtClean="0"/>
              <a:t>click to add #</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219200"/>
            <a:ext cx="4206240" cy="5029200"/>
          </a:xfrm>
          <a:ln>
            <a:noFill/>
          </a:ln>
        </p:spPr>
        <p:style>
          <a:lnRef idx="2">
            <a:schemeClr val="accent5"/>
          </a:lnRef>
          <a:fillRef idx="1">
            <a:schemeClr val="lt1"/>
          </a:fillRef>
          <a:effectRef idx="0">
            <a:schemeClr val="accent5"/>
          </a:effectRef>
          <a:fontRef idx="none"/>
        </p:style>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724400" y="1219200"/>
            <a:ext cx="4206240" cy="50292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28600" y="1219200"/>
            <a:ext cx="420624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228600" y="1858962"/>
            <a:ext cx="4206240" cy="438912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24400" y="1219200"/>
            <a:ext cx="420624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24400" y="1858962"/>
            <a:ext cx="4206240" cy="438912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Picture Placeholder 7"/>
          <p:cNvSpPr>
            <a:spLocks noGrp="1"/>
          </p:cNvSpPr>
          <p:nvPr>
            <p:ph type="pic" sz="quarter" idx="10"/>
          </p:nvPr>
        </p:nvSpPr>
        <p:spPr>
          <a:xfrm>
            <a:off x="228600" y="1219200"/>
            <a:ext cx="8686800" cy="5029200"/>
          </a:xfrm>
        </p:spPr>
        <p:txBody>
          <a:bodyPr/>
          <a:lstStyle/>
          <a:p>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152400" y="6477000"/>
            <a:ext cx="1905000" cy="457200"/>
          </a:xfrm>
          <a:prstGeom prst="rect">
            <a:avLst/>
          </a:prstGeom>
          <a:ln/>
        </p:spPr>
        <p:txBody>
          <a:bodyPr/>
          <a:lstStyle>
            <a:lvl1pPr>
              <a:defRPr/>
            </a:lvl1pPr>
          </a:lstStyle>
          <a:p>
            <a:pPr>
              <a:defRPr/>
            </a:pPr>
            <a:endParaRPr lang="en-US" sz="1200">
              <a:solidFill>
                <a:prstClr val="black"/>
              </a:solidFill>
              <a:effectLst/>
              <a:latin typeface="Times" charset="0"/>
              <a:ea typeface="ヒラギノ角ゴ Pro W3" charset="-128"/>
            </a:endParaRPr>
          </a:p>
        </p:txBody>
      </p:sp>
    </p:spTree>
    <p:extLst>
      <p:ext uri="{BB962C8B-B14F-4D97-AF65-F5344CB8AC3E}">
        <p14:creationId xmlns="" xmlns:p14="http://schemas.microsoft.com/office/powerpoint/2010/main" val="2244869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22" descr="npp_logo"/>
          <p:cNvPicPr>
            <a:picLocks noChangeAspect="1" noChangeArrowheads="1"/>
          </p:cNvPicPr>
          <p:nvPr userDrawn="1"/>
        </p:nvPicPr>
        <p:blipFill>
          <a:blip r:embed="rId2" cstate="screen"/>
          <a:srcRect/>
          <a:stretch>
            <a:fillRect/>
          </a:stretch>
        </p:blipFill>
        <p:spPr bwMode="auto">
          <a:xfrm>
            <a:off x="8229600" y="38100"/>
            <a:ext cx="817563" cy="800100"/>
          </a:xfrm>
          <a:prstGeom prst="rect">
            <a:avLst/>
          </a:prstGeom>
          <a:noFill/>
          <a:ln w="9525">
            <a:noFill/>
            <a:miter lim="800000"/>
            <a:headEnd/>
            <a:tailEnd/>
          </a:ln>
        </p:spPr>
      </p:pic>
      <p:sp>
        <p:nvSpPr>
          <p:cNvPr id="3" name="Rectangle 4"/>
          <p:cNvSpPr>
            <a:spLocks noGrp="1" noChangeArrowheads="1"/>
          </p:cNvSpPr>
          <p:nvPr>
            <p:ph type="dt" sz="half" idx="10"/>
          </p:nvPr>
        </p:nvSpPr>
        <p:spPr>
          <a:xfrm>
            <a:off x="152400" y="6477000"/>
            <a:ext cx="1905000" cy="457200"/>
          </a:xfrm>
          <a:prstGeom prst="rect">
            <a:avLst/>
          </a:prstGeom>
        </p:spPr>
        <p:txBody>
          <a:bodyPr/>
          <a:lstStyle>
            <a:lvl1pPr>
              <a:defRPr/>
            </a:lvl1pPr>
          </a:lstStyle>
          <a:p>
            <a:pPr>
              <a:defRPr/>
            </a:pPr>
            <a:endParaRPr lang="en-US" sz="1200">
              <a:solidFill>
                <a:prstClr val="black"/>
              </a:solidFill>
              <a:effectLst/>
              <a:latin typeface="Times" charset="0"/>
              <a:ea typeface="ヒラギノ角ゴ Pro W3" charset="-128"/>
            </a:endParaRPr>
          </a:p>
        </p:txBody>
      </p:sp>
    </p:spTree>
    <p:extLst>
      <p:ext uri="{BB962C8B-B14F-4D97-AF65-F5344CB8AC3E}">
        <p14:creationId xmlns="" xmlns:p14="http://schemas.microsoft.com/office/powerpoint/2010/main" val="41517124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B2CAA2B-B305-4F02-ADF7-18F24D232B79}" type="datetimeFigureOut">
              <a:rPr lang="en-US" sz="1200" smtClean="0">
                <a:solidFill>
                  <a:prstClr val="black"/>
                </a:solidFill>
                <a:effectLst/>
                <a:latin typeface="Times" charset="0"/>
                <a:ea typeface="ヒラギノ角ゴ Pro W3" charset="-128"/>
              </a:rPr>
              <a:pPr/>
              <a:t>4/17/2012</a:t>
            </a:fld>
            <a:endParaRPr lang="en-US" sz="1200">
              <a:solidFill>
                <a:prstClr val="black"/>
              </a:solidFill>
              <a:effectLst/>
              <a:latin typeface="Times" charset="0"/>
              <a:ea typeface="ヒラギノ角ゴ Pro W3" charset="-128"/>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sz="1200">
              <a:solidFill>
                <a:prstClr val="black"/>
              </a:solidFill>
              <a:effectLst/>
              <a:latin typeface="Times" charset="0"/>
              <a:ea typeface="ヒラギノ角ゴ Pro W3" charset="-128"/>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993E3F9-F102-445B-8839-AE3DAC895656}" type="slidenum">
              <a:rPr lang="en-US" sz="1200" smtClean="0">
                <a:solidFill>
                  <a:prstClr val="black"/>
                </a:solidFill>
                <a:effectLst/>
                <a:latin typeface="Times" charset="0"/>
                <a:ea typeface="ヒラギノ角ゴ Pro W3" charset="-128"/>
              </a:rPr>
              <a:pPr/>
              <a:t>‹#›</a:t>
            </a:fld>
            <a:endParaRPr lang="en-US" sz="1200">
              <a:solidFill>
                <a:prstClr val="black"/>
              </a:solidFill>
              <a:effectLst/>
              <a:latin typeface="Times" charset="0"/>
              <a:ea typeface="ヒラギノ角ゴ Pro W3" charset="-128"/>
            </a:endParaRPr>
          </a:p>
        </p:txBody>
      </p:sp>
    </p:spTree>
    <p:extLst>
      <p:ext uri="{BB962C8B-B14F-4D97-AF65-F5344CB8AC3E}">
        <p14:creationId xmlns="" xmlns:p14="http://schemas.microsoft.com/office/powerpoint/2010/main" val="40295658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r>
              <a:rPr lang="en-US" sz="1200" smtClean="0">
                <a:solidFill>
                  <a:prstClr val="black">
                    <a:tint val="75000"/>
                  </a:prstClr>
                </a:solidFill>
                <a:effectLst/>
                <a:latin typeface="Times" charset="0"/>
                <a:ea typeface="ヒラギノ角ゴ Pro W3" charset="-128"/>
              </a:rPr>
              <a:t>Jan 31 - Feb 2, 2012</a:t>
            </a:r>
            <a:endParaRPr lang="en-US" sz="1200" dirty="0">
              <a:solidFill>
                <a:prstClr val="black">
                  <a:tint val="75000"/>
                </a:prstClr>
              </a:solidFill>
              <a:effectLst/>
              <a:latin typeface="Times" charset="0"/>
              <a:ea typeface="ヒラギノ角ゴ Pro W3" charset="-128"/>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r>
              <a:rPr lang="en-US" sz="1200" smtClean="0">
                <a:solidFill>
                  <a:prstClr val="black">
                    <a:tint val="75000"/>
                  </a:prstClr>
                </a:solidFill>
                <a:effectLst/>
                <a:latin typeface="Times" charset="0"/>
                <a:ea typeface="ヒラギノ角ゴ Pro W3" charset="-128"/>
              </a:rPr>
              <a:t>JPSS GS Block SRR/SDR Summit </a:t>
            </a:r>
            <a:endParaRPr lang="en-US" sz="1200" dirty="0">
              <a:solidFill>
                <a:prstClr val="black">
                  <a:tint val="75000"/>
                </a:prstClr>
              </a:solidFill>
              <a:effectLst/>
              <a:latin typeface="Times" charset="0"/>
              <a:ea typeface="ヒラギノ角ゴ Pro W3" charset="-128"/>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9B0D894A-FF97-4345-9118-EBAFB1851DEB}" type="slidenum">
              <a:rPr lang="en-US" sz="1200" smtClean="0">
                <a:solidFill>
                  <a:prstClr val="black">
                    <a:tint val="75000"/>
                  </a:prstClr>
                </a:solidFill>
                <a:effectLst/>
                <a:latin typeface="Times" charset="0"/>
                <a:ea typeface="ヒラギノ角ゴ Pro W3" charset="-128"/>
              </a:rPr>
              <a:pPr/>
              <a:t>‹#›</a:t>
            </a:fld>
            <a:endParaRPr lang="en-US" sz="1200" dirty="0">
              <a:solidFill>
                <a:prstClr val="black">
                  <a:tint val="75000"/>
                </a:prstClr>
              </a:solidFill>
              <a:effectLst/>
              <a:latin typeface="Times" charset="0"/>
              <a:ea typeface="ヒラギノ角ゴ Pro W3" charset="-128"/>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2.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image" Target="../media/image3.png"/><Relationship Id="rId5" Type="http://schemas.openxmlformats.org/officeDocument/2006/relationships/slideLayout" Target="../slideLayouts/slideLayout19.xml"/><Relationship Id="rId10" Type="http://schemas.openxmlformats.org/officeDocument/2006/relationships/theme" Target="../theme/theme3.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3.pn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249363" y="274638"/>
            <a:ext cx="6827837" cy="639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219200"/>
            <a:ext cx="8229600" cy="4906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lang="en-US">
                <a:solidFill>
                  <a:schemeClr val="tx1"/>
                </a:solidFill>
                <a:effectLst/>
              </a:defRPr>
            </a:lvl1pPr>
          </a:lstStyle>
          <a:p>
            <a:pPr>
              <a:defRPr/>
            </a:pPr>
            <a:fld id="{C96A5CD8-A8E6-4B0E-AC71-2311D88B2068}" type="slidenum">
              <a:rPr/>
              <a:pPr>
                <a:defRPr/>
              </a:pPr>
              <a:t>‹#›</a:t>
            </a:fld>
            <a:endParaRPr dirty="0"/>
          </a:p>
        </p:txBody>
      </p:sp>
      <p:pic>
        <p:nvPicPr>
          <p:cNvPr id="1029" name="Picture 18" descr="nasa_3D"/>
          <p:cNvPicPr>
            <a:picLocks noChangeAspect="1" noChangeArrowheads="1"/>
          </p:cNvPicPr>
          <p:nvPr userDrawn="1"/>
        </p:nvPicPr>
        <p:blipFill>
          <a:blip r:embed="rId5" cstate="print"/>
          <a:srcRect/>
          <a:stretch>
            <a:fillRect/>
          </a:stretch>
        </p:blipFill>
        <p:spPr bwMode="auto">
          <a:xfrm>
            <a:off x="8077200" y="66675"/>
            <a:ext cx="1066800" cy="8477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Lst>
  <p:hf hdr="0" dt="0"/>
  <p:txStyles>
    <p:titleStyle>
      <a:lvl1pPr algn="ctr" rtl="0" eaLnBrk="0" fontAlgn="base" hangingPunct="0">
        <a:spcBef>
          <a:spcPct val="0"/>
        </a:spcBef>
        <a:spcAft>
          <a:spcPct val="0"/>
        </a:spcAft>
        <a:defRPr sz="4400" kern="1200">
          <a:solidFill>
            <a:schemeClr val="tx1"/>
          </a:solidFill>
          <a:latin typeface="+mj-lt"/>
          <a:ea typeface="ヒラギノ角ゴ Pro W3" pitchFamily="-110" charset="-128"/>
          <a:cs typeface="ヒラギノ角ゴ Pro W3" pitchFamily="-65" charset="-128"/>
        </a:defRPr>
      </a:lvl1pPr>
      <a:lvl2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2pPr>
      <a:lvl3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3pPr>
      <a:lvl4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4pPr>
      <a:lvl5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ヒラギノ角ゴ Pro W3" pitchFamily="-110" charset="-128"/>
          <a:cs typeface="ヒラギノ角ゴ Pro W3" pitchFamily="-65" charset="-128"/>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ヒラギノ角ゴ Pro W3" pitchFamily="-110"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ヒラギノ角ゴ Pro W3" pitchFamily="-110"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ヒラギノ角ゴ Pro W3" pitchFamily="-110"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ヒラギノ角ゴ Pro W3" pitchFamily="-110"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4"/>
          <p:cNvSpPr>
            <a:spLocks noGrp="1" noChangeArrowheads="1"/>
          </p:cNvSpPr>
          <p:nvPr>
            <p:ph type="dt" sz="half" idx="2"/>
          </p:nvPr>
        </p:nvSpPr>
        <p:spPr bwMode="auto">
          <a:xfrm>
            <a:off x="685800" y="6477000"/>
            <a:ext cx="12954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charset="0"/>
              </a:defRPr>
            </a:lvl1pPr>
          </a:lstStyle>
          <a:p>
            <a:pPr eaLnBrk="1" hangingPunct="1">
              <a:defRPr/>
            </a:pPr>
            <a:fld id="{0153D5B8-ADB8-4500-845F-B13C9821D0D8}" type="datetime1">
              <a:rPr lang="en-US">
                <a:solidFill>
                  <a:srgbClr val="000000"/>
                </a:solidFill>
                <a:effectLst/>
                <a:ea typeface="+mn-ea"/>
              </a:rPr>
              <a:pPr eaLnBrk="1" hangingPunct="1">
                <a:defRPr/>
              </a:pPr>
              <a:t>4/17/2012</a:t>
            </a:fld>
            <a:endParaRPr lang="en-US">
              <a:solidFill>
                <a:srgbClr val="000000"/>
              </a:solidFill>
              <a:effectLst/>
              <a:ea typeface="+mn-ea"/>
            </a:endParaRPr>
          </a:p>
        </p:txBody>
      </p:sp>
      <p:sp>
        <p:nvSpPr>
          <p:cNvPr id="1029" name="Rectangle 5"/>
          <p:cNvSpPr>
            <a:spLocks noGrp="1" noChangeArrowheads="1"/>
          </p:cNvSpPr>
          <p:nvPr>
            <p:ph type="ftr" sz="quarter" idx="3"/>
          </p:nvPr>
        </p:nvSpPr>
        <p:spPr bwMode="auto">
          <a:xfrm>
            <a:off x="2319338" y="6477000"/>
            <a:ext cx="449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Arial" charset="0"/>
              </a:defRPr>
            </a:lvl1pPr>
          </a:lstStyle>
          <a:p>
            <a:pPr eaLnBrk="1" hangingPunct="1">
              <a:defRPr/>
            </a:pPr>
            <a:r>
              <a:rPr lang="en-US">
                <a:solidFill>
                  <a:srgbClr val="000000"/>
                </a:solidFill>
                <a:effectLst/>
                <a:ea typeface="+mn-ea"/>
              </a:rPr>
              <a:t>Maiden</a:t>
            </a:r>
          </a:p>
        </p:txBody>
      </p:sp>
      <p:sp>
        <p:nvSpPr>
          <p:cNvPr id="1030" name="Rectangle 6"/>
          <p:cNvSpPr>
            <a:spLocks noGrp="1" noChangeArrowheads="1"/>
          </p:cNvSpPr>
          <p:nvPr>
            <p:ph type="sldNum" sz="quarter" idx="4"/>
          </p:nvPr>
        </p:nvSpPr>
        <p:spPr bwMode="auto">
          <a:xfrm>
            <a:off x="7543800" y="6477000"/>
            <a:ext cx="9144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charset="0"/>
              </a:defRPr>
            </a:lvl1pPr>
          </a:lstStyle>
          <a:p>
            <a:pPr eaLnBrk="1" hangingPunct="1">
              <a:defRPr/>
            </a:pPr>
            <a:fld id="{42F43338-5635-4DE6-81A0-2F09892C9D12}" type="slidenum">
              <a:rPr lang="en-US">
                <a:solidFill>
                  <a:srgbClr val="000000"/>
                </a:solidFill>
                <a:effectLst/>
                <a:ea typeface="+mn-ea"/>
              </a:rPr>
              <a:pPr eaLnBrk="1" hangingPunct="1">
                <a:defRPr/>
              </a:pPr>
              <a:t>‹#›</a:t>
            </a:fld>
            <a:endParaRPr lang="en-US">
              <a:solidFill>
                <a:srgbClr val="000000"/>
              </a:solidFill>
              <a:effectLst/>
              <a:ea typeface="+mn-ea"/>
            </a:endParaRPr>
          </a:p>
        </p:txBody>
      </p:sp>
      <p:sp>
        <p:nvSpPr>
          <p:cNvPr id="1031" name="Line 7"/>
          <p:cNvSpPr>
            <a:spLocks noChangeShapeType="1"/>
          </p:cNvSpPr>
          <p:nvPr/>
        </p:nvSpPr>
        <p:spPr bwMode="auto">
          <a:xfrm>
            <a:off x="141288" y="868363"/>
            <a:ext cx="8799512" cy="0"/>
          </a:xfrm>
          <a:prstGeom prst="line">
            <a:avLst/>
          </a:prstGeom>
          <a:noFill/>
          <a:ln w="28575">
            <a:solidFill>
              <a:srgbClr val="FF0000"/>
            </a:solidFill>
            <a:round/>
            <a:headEnd/>
            <a:tailEnd/>
          </a:ln>
          <a:effectLst/>
        </p:spPr>
        <p:txBody>
          <a:bodyPr wrap="none" anchor="ctr"/>
          <a:lstStyle/>
          <a:p>
            <a:pPr eaLnBrk="1" hangingPunct="1">
              <a:defRPr/>
            </a:pPr>
            <a:endParaRPr lang="en-US" sz="1200">
              <a:solidFill>
                <a:srgbClr val="000000"/>
              </a:solidFill>
              <a:effectLst/>
              <a:latin typeface="Arial" charset="0"/>
              <a:ea typeface="+mn-ea"/>
            </a:endParaRPr>
          </a:p>
        </p:txBody>
      </p:sp>
      <p:pic>
        <p:nvPicPr>
          <p:cNvPr id="2" name="Picture 9"/>
          <p:cNvPicPr>
            <a:picLocks noChangeAspect="1" noChangeArrowheads="1"/>
          </p:cNvPicPr>
          <p:nvPr/>
        </p:nvPicPr>
        <p:blipFill>
          <a:blip r:embed="rId13" cstate="print"/>
          <a:srcRect/>
          <a:stretch>
            <a:fillRect/>
          </a:stretch>
        </p:blipFill>
        <p:spPr bwMode="auto">
          <a:xfrm>
            <a:off x="88900" y="147638"/>
            <a:ext cx="652463" cy="558800"/>
          </a:xfrm>
          <a:prstGeom prst="rect">
            <a:avLst/>
          </a:prstGeom>
          <a:noFill/>
          <a:ln w="9525">
            <a:noFill/>
            <a:miter lim="800000"/>
            <a:headEnd/>
            <a:tailEnd/>
          </a:ln>
        </p:spPr>
      </p:pic>
      <p:sp>
        <p:nvSpPr>
          <p:cNvPr id="3" name="Rectangle 1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2" name="Rectangle 11"/>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p:hf hdr="0"/>
  <p:txStyles>
    <p:titleStyle>
      <a:lvl1pPr algn="ctr" rtl="0" eaLnBrk="0" fontAlgn="base" hangingPunct="0">
        <a:spcBef>
          <a:spcPct val="0"/>
        </a:spcBef>
        <a:spcAft>
          <a:spcPct val="0"/>
        </a:spcAft>
        <a:defRPr b="1">
          <a:solidFill>
            <a:schemeClr val="tx2"/>
          </a:solidFill>
          <a:latin typeface="+mj-lt"/>
          <a:ea typeface="+mj-ea"/>
          <a:cs typeface="+mj-cs"/>
        </a:defRPr>
      </a:lvl1pPr>
      <a:lvl2pPr algn="ctr" rtl="0" eaLnBrk="0" fontAlgn="base" hangingPunct="0">
        <a:spcBef>
          <a:spcPct val="0"/>
        </a:spcBef>
        <a:spcAft>
          <a:spcPct val="0"/>
        </a:spcAft>
        <a:defRPr b="1">
          <a:solidFill>
            <a:schemeClr val="tx2"/>
          </a:solidFill>
          <a:latin typeface="Arial" charset="0"/>
        </a:defRPr>
      </a:lvl2pPr>
      <a:lvl3pPr algn="ctr" rtl="0" eaLnBrk="0" fontAlgn="base" hangingPunct="0">
        <a:spcBef>
          <a:spcPct val="0"/>
        </a:spcBef>
        <a:spcAft>
          <a:spcPct val="0"/>
        </a:spcAft>
        <a:defRPr b="1">
          <a:solidFill>
            <a:schemeClr val="tx2"/>
          </a:solidFill>
          <a:latin typeface="Arial" charset="0"/>
        </a:defRPr>
      </a:lvl3pPr>
      <a:lvl4pPr algn="ctr" rtl="0" eaLnBrk="0" fontAlgn="base" hangingPunct="0">
        <a:spcBef>
          <a:spcPct val="0"/>
        </a:spcBef>
        <a:spcAft>
          <a:spcPct val="0"/>
        </a:spcAft>
        <a:defRPr b="1">
          <a:solidFill>
            <a:schemeClr val="tx2"/>
          </a:solidFill>
          <a:latin typeface="Arial" charset="0"/>
        </a:defRPr>
      </a:lvl4pPr>
      <a:lvl5pPr algn="ctr" rtl="0" eaLnBrk="0" fontAlgn="base" hangingPunct="0">
        <a:spcBef>
          <a:spcPct val="0"/>
        </a:spcBef>
        <a:spcAft>
          <a:spcPct val="0"/>
        </a:spcAft>
        <a:defRPr b="1">
          <a:solidFill>
            <a:schemeClr val="tx2"/>
          </a:solidFill>
          <a:latin typeface="Arial" charset="0"/>
        </a:defRPr>
      </a:lvl5pPr>
      <a:lvl6pPr marL="457200" algn="ctr" rtl="0" fontAlgn="base">
        <a:spcBef>
          <a:spcPct val="0"/>
        </a:spcBef>
        <a:spcAft>
          <a:spcPct val="0"/>
        </a:spcAft>
        <a:defRPr b="1">
          <a:solidFill>
            <a:schemeClr val="tx2"/>
          </a:solidFill>
          <a:latin typeface="Arial" charset="0"/>
        </a:defRPr>
      </a:lvl6pPr>
      <a:lvl7pPr marL="914400" algn="ctr" rtl="0" fontAlgn="base">
        <a:spcBef>
          <a:spcPct val="0"/>
        </a:spcBef>
        <a:spcAft>
          <a:spcPct val="0"/>
        </a:spcAft>
        <a:defRPr b="1">
          <a:solidFill>
            <a:schemeClr val="tx2"/>
          </a:solidFill>
          <a:latin typeface="Arial" charset="0"/>
        </a:defRPr>
      </a:lvl7pPr>
      <a:lvl8pPr marL="1371600" algn="ctr" rtl="0" fontAlgn="base">
        <a:spcBef>
          <a:spcPct val="0"/>
        </a:spcBef>
        <a:spcAft>
          <a:spcPct val="0"/>
        </a:spcAft>
        <a:defRPr b="1">
          <a:solidFill>
            <a:schemeClr val="tx2"/>
          </a:solidFill>
          <a:latin typeface="Arial" charset="0"/>
        </a:defRPr>
      </a:lvl8pPr>
      <a:lvl9pPr marL="1828800" algn="ctr" rtl="0" fontAlgn="base">
        <a:spcBef>
          <a:spcPct val="0"/>
        </a:spcBef>
        <a:spcAft>
          <a:spcPct val="0"/>
        </a:spcAft>
        <a:defRPr b="1">
          <a:solidFill>
            <a:schemeClr val="tx2"/>
          </a:solidFill>
          <a:latin typeface="Arial" charset="0"/>
        </a:defRPr>
      </a:lvl9pPr>
    </p:titleStyle>
    <p:bodyStyle>
      <a:lvl1pPr marL="342900" indent="-342900" algn="l" rtl="0" eaLnBrk="0" fontAlgn="base" hangingPunct="0">
        <a:spcBef>
          <a:spcPct val="20000"/>
        </a:spcBef>
        <a:spcAft>
          <a:spcPct val="0"/>
        </a:spcAft>
        <a:buChar char="•"/>
        <a:defRPr sz="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1200">
          <a:solidFill>
            <a:schemeClr val="tx1"/>
          </a:solidFill>
          <a:latin typeface="+mn-lt"/>
        </a:defRPr>
      </a:lvl2pPr>
      <a:lvl3pPr marL="1143000" indent="-228600" algn="l" rtl="0" eaLnBrk="0" fontAlgn="base" hangingPunct="0">
        <a:spcBef>
          <a:spcPct val="20000"/>
        </a:spcBef>
        <a:spcAft>
          <a:spcPct val="0"/>
        </a:spcAft>
        <a:buChar char="•"/>
        <a:defRPr sz="1200">
          <a:solidFill>
            <a:schemeClr val="tx1"/>
          </a:solidFill>
          <a:latin typeface="+mn-lt"/>
        </a:defRPr>
      </a:lvl3pPr>
      <a:lvl4pPr marL="1600200" indent="-228600" algn="l" rtl="0" eaLnBrk="0" fontAlgn="base" hangingPunct="0">
        <a:spcBef>
          <a:spcPct val="20000"/>
        </a:spcBef>
        <a:spcAft>
          <a:spcPct val="0"/>
        </a:spcAft>
        <a:buChar char="–"/>
        <a:defRPr sz="1200">
          <a:solidFill>
            <a:schemeClr val="tx1"/>
          </a:solidFill>
          <a:latin typeface="+mn-lt"/>
        </a:defRPr>
      </a:lvl4pPr>
      <a:lvl5pPr marL="2057400" indent="-228600" algn="l" rtl="0" eaLnBrk="0" fontAlgn="base" hangingPunct="0">
        <a:spcBef>
          <a:spcPct val="20000"/>
        </a:spcBef>
        <a:spcAft>
          <a:spcPct val="0"/>
        </a:spcAft>
        <a:buChar char="»"/>
        <a:defRPr sz="1000">
          <a:solidFill>
            <a:schemeClr val="tx1"/>
          </a:solidFill>
          <a:latin typeface="+mn-lt"/>
        </a:defRPr>
      </a:lvl5pPr>
      <a:lvl6pPr marL="2514600" indent="-228600" algn="l" rtl="0" fontAlgn="base">
        <a:spcBef>
          <a:spcPct val="20000"/>
        </a:spcBef>
        <a:spcAft>
          <a:spcPct val="0"/>
        </a:spcAft>
        <a:buChar char="»"/>
        <a:defRPr sz="1000">
          <a:solidFill>
            <a:schemeClr val="tx1"/>
          </a:solidFill>
          <a:latin typeface="+mn-lt"/>
        </a:defRPr>
      </a:lvl6pPr>
      <a:lvl7pPr marL="2971800" indent="-228600" algn="l" rtl="0" fontAlgn="base">
        <a:spcBef>
          <a:spcPct val="20000"/>
        </a:spcBef>
        <a:spcAft>
          <a:spcPct val="0"/>
        </a:spcAft>
        <a:buChar char="»"/>
        <a:defRPr sz="1000">
          <a:solidFill>
            <a:schemeClr val="tx1"/>
          </a:solidFill>
          <a:latin typeface="+mn-lt"/>
        </a:defRPr>
      </a:lvl7pPr>
      <a:lvl8pPr marL="3429000" indent="-228600" algn="l" rtl="0" fontAlgn="base">
        <a:spcBef>
          <a:spcPct val="20000"/>
        </a:spcBef>
        <a:spcAft>
          <a:spcPct val="0"/>
        </a:spcAft>
        <a:buChar char="»"/>
        <a:defRPr sz="1000">
          <a:solidFill>
            <a:schemeClr val="tx1"/>
          </a:solidFill>
          <a:latin typeface="+mn-lt"/>
        </a:defRPr>
      </a:lvl8pPr>
      <a:lvl9pPr marL="3886200" indent="-228600" algn="l" rtl="0" fontAlgn="base">
        <a:spcBef>
          <a:spcPct val="20000"/>
        </a:spcBef>
        <a:spcAft>
          <a:spcPct val="0"/>
        </a:spcAft>
        <a:buChar char="»"/>
        <a:defRPr sz="1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28600" y="1219200"/>
            <a:ext cx="8686800" cy="50292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22"/>
          <p:cNvSpPr>
            <a:spLocks noChangeArrowheads="1"/>
          </p:cNvSpPr>
          <p:nvPr userDrawn="1"/>
        </p:nvSpPr>
        <p:spPr bwMode="auto">
          <a:xfrm>
            <a:off x="0" y="0"/>
            <a:ext cx="9144000" cy="1066800"/>
          </a:xfrm>
          <a:prstGeom prst="rect">
            <a:avLst/>
          </a:prstGeom>
          <a:gradFill flip="none" rotWithShape="1">
            <a:gsLst>
              <a:gs pos="47000">
                <a:srgbClr val="2661AA"/>
              </a:gs>
              <a:gs pos="0">
                <a:srgbClr val="FFFFFF"/>
              </a:gs>
            </a:gsLst>
            <a:lin ang="17820000" scaled="0"/>
            <a:tileRect/>
          </a:gradFill>
          <a:ln w="9525">
            <a:noFill/>
            <a:miter lim="800000"/>
            <a:headEnd/>
            <a:tailEnd/>
          </a:ln>
        </p:spPr>
        <p:txBody>
          <a:bodyPr wrap="none" anchor="ctr"/>
          <a:lstStyle/>
          <a:p>
            <a:pPr>
              <a:defRPr/>
            </a:pPr>
            <a:endParaRPr lang="en-US" sz="1200">
              <a:solidFill>
                <a:prstClr val="black"/>
              </a:solidFill>
              <a:effectLst/>
              <a:latin typeface="Times" charset="0"/>
              <a:ea typeface="ＭＳ Ｐゴシック" pitchFamily="-108" charset="-128"/>
            </a:endParaRPr>
          </a:p>
        </p:txBody>
      </p:sp>
      <p:sp>
        <p:nvSpPr>
          <p:cNvPr id="8" name="Line 6"/>
          <p:cNvSpPr>
            <a:spLocks noChangeShapeType="1"/>
          </p:cNvSpPr>
          <p:nvPr userDrawn="1"/>
        </p:nvSpPr>
        <p:spPr bwMode="auto">
          <a:xfrm>
            <a:off x="0" y="1066800"/>
            <a:ext cx="9144000" cy="0"/>
          </a:xfrm>
          <a:prstGeom prst="line">
            <a:avLst/>
          </a:prstGeom>
          <a:noFill/>
          <a:ln w="15875">
            <a:solidFill>
              <a:srgbClr val="FF0000"/>
            </a:solidFill>
            <a:round/>
            <a:headEnd/>
            <a:tailEnd/>
          </a:ln>
          <a:effectLst/>
        </p:spPr>
        <p:txBody>
          <a:bodyPr wrap="none" anchor="ctr"/>
          <a:lstStyle/>
          <a:p>
            <a:pPr>
              <a:defRPr/>
            </a:pPr>
            <a:endParaRPr lang="en-US" sz="1200" dirty="0">
              <a:solidFill>
                <a:prstClr val="black"/>
              </a:solidFill>
              <a:effectLst/>
              <a:latin typeface="Calibri"/>
              <a:ea typeface="ヒラギノ角ゴ Pro W3" charset="-128"/>
              <a:cs typeface="ＭＳ Ｐゴシック"/>
            </a:endParaRPr>
          </a:p>
        </p:txBody>
      </p:sp>
      <p:pic>
        <p:nvPicPr>
          <p:cNvPr id="10" name="Picture 2"/>
          <p:cNvPicPr>
            <a:picLocks noChangeAspect="1" noChangeArrowheads="1"/>
          </p:cNvPicPr>
          <p:nvPr userDrawn="1"/>
        </p:nvPicPr>
        <p:blipFill>
          <a:blip r:embed="rId11" cstate="screen">
            <a:extLst>
              <a:ext uri="{28A0092B-C50C-407E-A947-70E740481C1C}">
                <a14:useLocalDpi xmlns="" xmlns:a14="http://schemas.microsoft.com/office/drawing/2010/main"/>
              </a:ext>
            </a:extLst>
          </a:blip>
          <a:srcRect/>
          <a:stretch>
            <a:fillRect/>
          </a:stretch>
        </p:blipFill>
        <p:spPr bwMode="auto">
          <a:xfrm>
            <a:off x="193889" y="228873"/>
            <a:ext cx="794612" cy="658368"/>
          </a:xfrm>
          <a:prstGeom prst="rect">
            <a:avLst/>
          </a:prstGeom>
          <a:noFill/>
          <a:ln w="9525">
            <a:noFill/>
            <a:miter lim="800000"/>
            <a:headEnd/>
            <a:tailEnd/>
          </a:ln>
          <a:effectLst>
            <a:outerShdw blurRad="50800" dist="38100" dir="2700000">
              <a:srgbClr val="000000">
                <a:alpha val="43000"/>
              </a:srgbClr>
            </a:outerShdw>
          </a:effectLst>
        </p:spPr>
      </p:pic>
      <p:sp>
        <p:nvSpPr>
          <p:cNvPr id="2" name="Title Placeholder 1"/>
          <p:cNvSpPr>
            <a:spLocks noGrp="1"/>
          </p:cNvSpPr>
          <p:nvPr>
            <p:ph type="title"/>
          </p:nvPr>
        </p:nvSpPr>
        <p:spPr>
          <a:xfrm>
            <a:off x="972494" y="125240"/>
            <a:ext cx="7239000" cy="865359"/>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14" name="TextBox 13"/>
          <p:cNvSpPr txBox="1"/>
          <p:nvPr userDrawn="1"/>
        </p:nvSpPr>
        <p:spPr>
          <a:xfrm>
            <a:off x="5791200" y="5486400"/>
            <a:ext cx="2590800" cy="369332"/>
          </a:xfrm>
          <a:prstGeom prst="rect">
            <a:avLst/>
          </a:prstGeom>
          <a:noFill/>
        </p:spPr>
        <p:txBody>
          <a:bodyPr wrap="square" rtlCol="0">
            <a:spAutoFit/>
          </a:bodyPr>
          <a:lstStyle/>
          <a:p>
            <a:endParaRPr lang="en-US" sz="1200" dirty="0">
              <a:solidFill>
                <a:prstClr val="black"/>
              </a:solidFill>
              <a:effectLst/>
              <a:latin typeface="Times" charset="0"/>
              <a:ea typeface="ヒラギノ角ゴ Pro W3" charset="-128"/>
            </a:endParaRPr>
          </a:p>
        </p:txBody>
      </p:sp>
      <p:sp>
        <p:nvSpPr>
          <p:cNvPr id="15" name="TextBox 14"/>
          <p:cNvSpPr txBox="1"/>
          <p:nvPr userDrawn="1"/>
        </p:nvSpPr>
        <p:spPr>
          <a:xfrm>
            <a:off x="228600" y="6443990"/>
            <a:ext cx="2590800" cy="369332"/>
          </a:xfrm>
          <a:prstGeom prst="rect">
            <a:avLst/>
          </a:prstGeom>
          <a:noFill/>
        </p:spPr>
        <p:txBody>
          <a:bodyPr wrap="square" rtlCol="0">
            <a:spAutoFit/>
          </a:bodyPr>
          <a:lstStyle/>
          <a:p>
            <a:r>
              <a:rPr lang="en-US" sz="900" dirty="0" smtClean="0">
                <a:solidFill>
                  <a:prstClr val="white">
                    <a:lumMod val="50000"/>
                  </a:prstClr>
                </a:solidFill>
                <a:effectLst/>
                <a:latin typeface="Times" charset="0"/>
                <a:ea typeface="ヒラギノ角ゴ Pro W3" charset="-128"/>
              </a:rPr>
              <a:t>NPP OTR – March 7, 2012</a:t>
            </a:r>
          </a:p>
          <a:p>
            <a:endParaRPr lang="en-US" sz="900" dirty="0">
              <a:solidFill>
                <a:prstClr val="white">
                  <a:lumMod val="50000"/>
                </a:prstClr>
              </a:solidFill>
              <a:effectLst/>
              <a:latin typeface="Times" charset="0"/>
              <a:ea typeface="ヒラギノ角ゴ Pro W3" charset="-128"/>
            </a:endParaRPr>
          </a:p>
        </p:txBody>
      </p:sp>
      <p:sp>
        <p:nvSpPr>
          <p:cNvPr id="17" name="TextBox 16"/>
          <p:cNvSpPr txBox="1"/>
          <p:nvPr userDrawn="1"/>
        </p:nvSpPr>
        <p:spPr>
          <a:xfrm>
            <a:off x="6324600" y="6443990"/>
            <a:ext cx="2590800" cy="230832"/>
          </a:xfrm>
          <a:prstGeom prst="rect">
            <a:avLst/>
          </a:prstGeom>
          <a:noFill/>
        </p:spPr>
        <p:txBody>
          <a:bodyPr wrap="square" rtlCol="0">
            <a:spAutoFit/>
          </a:bodyPr>
          <a:lstStyle/>
          <a:p>
            <a:pPr algn="r"/>
            <a:fld id="{C83D95D7-3983-4A1D-9185-9BF63914A856}" type="slidenum">
              <a:rPr lang="en-US" sz="900" smtClean="0">
                <a:solidFill>
                  <a:prstClr val="white">
                    <a:lumMod val="50000"/>
                  </a:prstClr>
                </a:solidFill>
                <a:effectLst/>
                <a:latin typeface="Times" charset="0"/>
                <a:ea typeface="ヒラギノ角ゴ Pro W3" charset="-128"/>
              </a:rPr>
              <a:pPr algn="r"/>
              <a:t>‹#›</a:t>
            </a:fld>
            <a:endParaRPr lang="en-US" sz="900" dirty="0">
              <a:solidFill>
                <a:prstClr val="white">
                  <a:lumMod val="50000"/>
                </a:prstClr>
              </a:solidFill>
              <a:effectLst/>
              <a:latin typeface="Times" charset="0"/>
              <a:ea typeface="ヒラギノ角ゴ Pro W3" charset="-128"/>
            </a:endParaRPr>
          </a:p>
        </p:txBody>
      </p:sp>
      <p:sp>
        <p:nvSpPr>
          <p:cNvPr id="11" name="AutoShape 90"/>
          <p:cNvSpPr>
            <a:spLocks noChangeArrowheads="1"/>
          </p:cNvSpPr>
          <p:nvPr userDrawn="1"/>
        </p:nvSpPr>
        <p:spPr bwMode="auto">
          <a:xfrm>
            <a:off x="7988300" y="409575"/>
            <a:ext cx="949325" cy="325438"/>
          </a:xfrm>
          <a:prstGeom prst="roundRect">
            <a:avLst>
              <a:gd name="adj" fmla="val 12495"/>
            </a:avLst>
          </a:prstGeom>
          <a:solidFill>
            <a:schemeClr val="bg1"/>
          </a:solidFill>
          <a:ln w="12700">
            <a:solidFill>
              <a:schemeClr val="tx1"/>
            </a:solidFill>
            <a:round/>
            <a:headEnd/>
            <a:tailEnd/>
          </a:ln>
          <a:effectLst>
            <a:outerShdw dist="71842" dir="2700000" algn="ctr" rotWithShape="0">
              <a:srgbClr val="114FFB"/>
            </a:outerShdw>
          </a:effectLst>
        </p:spPr>
        <p:txBody>
          <a:bodyPr lIns="60325" tIns="23812" rIns="60325" bIns="23812">
            <a:spAutoFit/>
          </a:bodyPr>
          <a:lstStyle/>
          <a:p>
            <a:pPr algn="ctr" defTabSz="858838">
              <a:lnSpc>
                <a:spcPct val="94000"/>
              </a:lnSpc>
              <a:defRPr/>
            </a:pPr>
            <a:r>
              <a:rPr lang="en-US" sz="1700" dirty="0">
                <a:solidFill>
                  <a:prstClr val="black"/>
                </a:solidFill>
                <a:effectLst/>
                <a:latin typeface="Helvetica" pitchFamily="-106" charset="0"/>
                <a:ea typeface="ＭＳ Ｐゴシック" pitchFamily="-106" charset="-128"/>
              </a:rPr>
              <a:t>ESDIS</a:t>
            </a:r>
          </a:p>
        </p:txBody>
      </p:sp>
    </p:spTree>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Lst>
  <p:hf sldNum="0" hdr="0" ftr="0" dt="0"/>
  <p:txStyles>
    <p:titleStyle>
      <a:lvl1pPr algn="ctr" defTabSz="914400" rtl="0" eaLnBrk="1" latinLnBrk="0" hangingPunct="1">
        <a:spcBef>
          <a:spcPct val="0"/>
        </a:spcBef>
        <a:buNone/>
        <a:defRPr sz="32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28600" y="1219200"/>
            <a:ext cx="8686800" cy="50292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22"/>
          <p:cNvSpPr>
            <a:spLocks noChangeArrowheads="1"/>
          </p:cNvSpPr>
          <p:nvPr userDrawn="1"/>
        </p:nvSpPr>
        <p:spPr bwMode="auto">
          <a:xfrm>
            <a:off x="0" y="0"/>
            <a:ext cx="9144000" cy="1066800"/>
          </a:xfrm>
          <a:prstGeom prst="rect">
            <a:avLst/>
          </a:prstGeom>
          <a:gradFill flip="none" rotWithShape="1">
            <a:gsLst>
              <a:gs pos="47000">
                <a:srgbClr val="2661AA"/>
              </a:gs>
              <a:gs pos="0">
                <a:srgbClr val="FFFFFF"/>
              </a:gs>
            </a:gsLst>
            <a:lin ang="17820000" scaled="0"/>
            <a:tileRect/>
          </a:gradFill>
          <a:ln w="9525">
            <a:noFill/>
            <a:miter lim="800000"/>
            <a:headEnd/>
            <a:tailEnd/>
          </a:ln>
        </p:spPr>
        <p:txBody>
          <a:bodyPr wrap="none" anchor="ctr"/>
          <a:lstStyle/>
          <a:p>
            <a:pPr>
              <a:defRPr/>
            </a:pPr>
            <a:endParaRPr lang="en-US" sz="1200">
              <a:solidFill>
                <a:prstClr val="black"/>
              </a:solidFill>
              <a:effectLst/>
              <a:latin typeface="Times" charset="0"/>
              <a:ea typeface="ＭＳ Ｐゴシック" pitchFamily="-108" charset="-128"/>
            </a:endParaRPr>
          </a:p>
        </p:txBody>
      </p:sp>
      <p:sp>
        <p:nvSpPr>
          <p:cNvPr id="8" name="Line 6"/>
          <p:cNvSpPr>
            <a:spLocks noChangeShapeType="1"/>
          </p:cNvSpPr>
          <p:nvPr userDrawn="1"/>
        </p:nvSpPr>
        <p:spPr bwMode="auto">
          <a:xfrm>
            <a:off x="0" y="1066800"/>
            <a:ext cx="9144000" cy="0"/>
          </a:xfrm>
          <a:prstGeom prst="line">
            <a:avLst/>
          </a:prstGeom>
          <a:noFill/>
          <a:ln w="15875">
            <a:solidFill>
              <a:srgbClr val="FF0000"/>
            </a:solidFill>
            <a:round/>
            <a:headEnd/>
            <a:tailEnd/>
          </a:ln>
          <a:effectLst/>
        </p:spPr>
        <p:txBody>
          <a:bodyPr wrap="none" anchor="ctr"/>
          <a:lstStyle/>
          <a:p>
            <a:pPr>
              <a:defRPr/>
            </a:pPr>
            <a:endParaRPr lang="en-US" sz="1200" dirty="0">
              <a:solidFill>
                <a:prstClr val="black"/>
              </a:solidFill>
              <a:effectLst/>
              <a:latin typeface="Calibri"/>
              <a:ea typeface="ヒラギノ角ゴ Pro W3" charset="-128"/>
              <a:cs typeface="ＭＳ Ｐゴシック"/>
            </a:endParaRPr>
          </a:p>
        </p:txBody>
      </p:sp>
      <p:pic>
        <p:nvPicPr>
          <p:cNvPr id="10" name="Picture 2"/>
          <p:cNvPicPr>
            <a:picLocks noChangeAspect="1" noChangeArrowheads="1"/>
          </p:cNvPicPr>
          <p:nvPr userDrawn="1"/>
        </p:nvPicPr>
        <p:blipFill>
          <a:blip r:embed="rId11" cstate="screen">
            <a:extLst>
              <a:ext uri="{28A0092B-C50C-407E-A947-70E740481C1C}">
                <a14:useLocalDpi xmlns="" xmlns:a14="http://schemas.microsoft.com/office/drawing/2010/main"/>
              </a:ext>
            </a:extLst>
          </a:blip>
          <a:srcRect/>
          <a:stretch>
            <a:fillRect/>
          </a:stretch>
        </p:blipFill>
        <p:spPr bwMode="auto">
          <a:xfrm>
            <a:off x="193889" y="228873"/>
            <a:ext cx="794612" cy="658368"/>
          </a:xfrm>
          <a:prstGeom prst="rect">
            <a:avLst/>
          </a:prstGeom>
          <a:noFill/>
          <a:ln w="9525">
            <a:noFill/>
            <a:miter lim="800000"/>
            <a:headEnd/>
            <a:tailEnd/>
          </a:ln>
          <a:effectLst>
            <a:outerShdw blurRad="50800" dist="38100" dir="2700000">
              <a:srgbClr val="000000">
                <a:alpha val="43000"/>
              </a:srgbClr>
            </a:outerShdw>
          </a:effectLst>
        </p:spPr>
      </p:pic>
      <p:sp>
        <p:nvSpPr>
          <p:cNvPr id="2" name="Title Placeholder 1"/>
          <p:cNvSpPr>
            <a:spLocks noGrp="1"/>
          </p:cNvSpPr>
          <p:nvPr>
            <p:ph type="title"/>
          </p:nvPr>
        </p:nvSpPr>
        <p:spPr>
          <a:xfrm>
            <a:off x="972494" y="125240"/>
            <a:ext cx="7239000" cy="865359"/>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14" name="TextBox 13"/>
          <p:cNvSpPr txBox="1"/>
          <p:nvPr userDrawn="1"/>
        </p:nvSpPr>
        <p:spPr>
          <a:xfrm>
            <a:off x="5791200" y="5486400"/>
            <a:ext cx="2590800" cy="369332"/>
          </a:xfrm>
          <a:prstGeom prst="rect">
            <a:avLst/>
          </a:prstGeom>
          <a:noFill/>
        </p:spPr>
        <p:txBody>
          <a:bodyPr wrap="square" rtlCol="0">
            <a:spAutoFit/>
          </a:bodyPr>
          <a:lstStyle/>
          <a:p>
            <a:endParaRPr lang="en-US" sz="1200" dirty="0">
              <a:solidFill>
                <a:prstClr val="black"/>
              </a:solidFill>
              <a:effectLst/>
              <a:latin typeface="Times" charset="0"/>
              <a:ea typeface="ヒラギノ角ゴ Pro W3" charset="-128"/>
            </a:endParaRPr>
          </a:p>
        </p:txBody>
      </p:sp>
      <p:sp>
        <p:nvSpPr>
          <p:cNvPr id="15" name="TextBox 14"/>
          <p:cNvSpPr txBox="1"/>
          <p:nvPr userDrawn="1"/>
        </p:nvSpPr>
        <p:spPr>
          <a:xfrm>
            <a:off x="228600" y="6443990"/>
            <a:ext cx="2590800" cy="369332"/>
          </a:xfrm>
          <a:prstGeom prst="rect">
            <a:avLst/>
          </a:prstGeom>
          <a:noFill/>
        </p:spPr>
        <p:txBody>
          <a:bodyPr wrap="square" rtlCol="0">
            <a:spAutoFit/>
          </a:bodyPr>
          <a:lstStyle/>
          <a:p>
            <a:r>
              <a:rPr lang="en-US" sz="900" dirty="0" smtClean="0">
                <a:solidFill>
                  <a:prstClr val="white">
                    <a:lumMod val="50000"/>
                  </a:prstClr>
                </a:solidFill>
                <a:effectLst/>
                <a:latin typeface="Times" charset="0"/>
                <a:ea typeface="ヒラギノ角ゴ Pro W3" charset="-128"/>
              </a:rPr>
              <a:t>NPP OTR – March 7, 2012</a:t>
            </a:r>
          </a:p>
          <a:p>
            <a:endParaRPr lang="en-US" sz="900" dirty="0">
              <a:solidFill>
                <a:prstClr val="white">
                  <a:lumMod val="50000"/>
                </a:prstClr>
              </a:solidFill>
              <a:effectLst/>
              <a:latin typeface="Times" charset="0"/>
              <a:ea typeface="ヒラギノ角ゴ Pro W3" charset="-128"/>
            </a:endParaRPr>
          </a:p>
        </p:txBody>
      </p:sp>
      <p:sp>
        <p:nvSpPr>
          <p:cNvPr id="17" name="TextBox 16"/>
          <p:cNvSpPr txBox="1"/>
          <p:nvPr userDrawn="1"/>
        </p:nvSpPr>
        <p:spPr>
          <a:xfrm>
            <a:off x="6324600" y="6443990"/>
            <a:ext cx="2590800" cy="230832"/>
          </a:xfrm>
          <a:prstGeom prst="rect">
            <a:avLst/>
          </a:prstGeom>
          <a:noFill/>
        </p:spPr>
        <p:txBody>
          <a:bodyPr wrap="square" rtlCol="0">
            <a:spAutoFit/>
          </a:bodyPr>
          <a:lstStyle/>
          <a:p>
            <a:pPr algn="r"/>
            <a:fld id="{C83D95D7-3983-4A1D-9185-9BF63914A856}" type="slidenum">
              <a:rPr lang="en-US" sz="900" smtClean="0">
                <a:solidFill>
                  <a:prstClr val="white">
                    <a:lumMod val="50000"/>
                  </a:prstClr>
                </a:solidFill>
                <a:effectLst/>
                <a:latin typeface="Times" charset="0"/>
                <a:ea typeface="ヒラギノ角ゴ Pro W3" charset="-128"/>
              </a:rPr>
              <a:pPr algn="r"/>
              <a:t>‹#›</a:t>
            </a:fld>
            <a:endParaRPr lang="en-US" sz="900" dirty="0">
              <a:solidFill>
                <a:prstClr val="white">
                  <a:lumMod val="50000"/>
                </a:prstClr>
              </a:solidFill>
              <a:effectLst/>
              <a:latin typeface="Times" charset="0"/>
              <a:ea typeface="ヒラギノ角ゴ Pro W3" charset="-128"/>
            </a:endParaRPr>
          </a:p>
        </p:txBody>
      </p:sp>
      <p:sp>
        <p:nvSpPr>
          <p:cNvPr id="11" name="AutoShape 90"/>
          <p:cNvSpPr>
            <a:spLocks noChangeArrowheads="1"/>
          </p:cNvSpPr>
          <p:nvPr userDrawn="1"/>
        </p:nvSpPr>
        <p:spPr bwMode="auto">
          <a:xfrm>
            <a:off x="7988300" y="409575"/>
            <a:ext cx="949325" cy="325438"/>
          </a:xfrm>
          <a:prstGeom prst="roundRect">
            <a:avLst>
              <a:gd name="adj" fmla="val 12495"/>
            </a:avLst>
          </a:prstGeom>
          <a:solidFill>
            <a:schemeClr val="bg1"/>
          </a:solidFill>
          <a:ln w="12700">
            <a:solidFill>
              <a:schemeClr val="tx1"/>
            </a:solidFill>
            <a:round/>
            <a:headEnd/>
            <a:tailEnd/>
          </a:ln>
          <a:effectLst>
            <a:outerShdw dist="71842" dir="2700000" algn="ctr" rotWithShape="0">
              <a:srgbClr val="114FFB"/>
            </a:outerShdw>
          </a:effectLst>
        </p:spPr>
        <p:txBody>
          <a:bodyPr lIns="60325" tIns="23812" rIns="60325" bIns="23812">
            <a:spAutoFit/>
          </a:bodyPr>
          <a:lstStyle/>
          <a:p>
            <a:pPr algn="ctr" defTabSz="858838">
              <a:lnSpc>
                <a:spcPct val="94000"/>
              </a:lnSpc>
              <a:defRPr/>
            </a:pPr>
            <a:r>
              <a:rPr lang="en-US" sz="1700" dirty="0">
                <a:solidFill>
                  <a:prstClr val="black"/>
                </a:solidFill>
                <a:effectLst/>
                <a:latin typeface="Helvetica" pitchFamily="-106" charset="0"/>
                <a:ea typeface="ＭＳ Ｐゴシック" pitchFamily="-106" charset="-128"/>
              </a:rPr>
              <a:t>ESDIS</a:t>
            </a:r>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Lst>
  <p:hf sldNum="0" hdr="0" ftr="0" dt="0"/>
  <p:txStyles>
    <p:titleStyle>
      <a:lvl1pPr algn="ctr" defTabSz="914400" rtl="0" eaLnBrk="1" latinLnBrk="0" hangingPunct="1">
        <a:spcBef>
          <a:spcPct val="0"/>
        </a:spcBef>
        <a:buNone/>
        <a:defRPr sz="32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earthdata.nasa.gov/labs/worldview/"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lance.nasa.gov/" TargetMode="External"/><Relationship Id="rId5" Type="http://schemas.openxmlformats.org/officeDocument/2006/relationships/hyperlink" Target="http://earthdata.nasa.gov/labs/worldview_antarctic/" TargetMode="External"/><Relationship Id="rId4" Type="http://schemas.openxmlformats.org/officeDocument/2006/relationships/hyperlink" Target="http://earthdata.nasa.gov/labs/worldview_arctic/"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8" Type="http://schemas.openxmlformats.org/officeDocument/2006/relationships/hyperlink" Target="http://earthdata.nasa.gov/about-eosdis/performance/american-customer-satisfaction-index-reports" TargetMode="External"/><Relationship Id="rId3" Type="http://schemas.openxmlformats.org/officeDocument/2006/relationships/image" Target="../media/image11.jpeg"/><Relationship Id="rId7" Type="http://schemas.openxmlformats.org/officeDocument/2006/relationships/hyperlink" Target="http://earthdata.nasa.gov/about-eosdis/performance/eosdis-watch-detail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earthdata.nasa.gov/about-eosdis/performance/weekly-metrics" TargetMode="External"/><Relationship Id="rId5" Type="http://schemas.openxmlformats.org/officeDocument/2006/relationships/hyperlink" Target="http://earthdata.nasa.gov/about-eosdis/performance" TargetMode="External"/><Relationship Id="rId4" Type="http://schemas.openxmlformats.org/officeDocument/2006/relationships/hyperlink" Target="http://earthdata.nasa.gov/about-eosdis/performance/eosdis-annual-metrics-reports"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26.jpeg"/><Relationship Id="rId3" Type="http://schemas.openxmlformats.org/officeDocument/2006/relationships/image" Target="../media/image16.jpe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png"/><Relationship Id="rId9" Type="http://schemas.openxmlformats.org/officeDocument/2006/relationships/image" Target="../media/image2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8.gif"/></Relationships>
</file>

<file path=ppt/slides/_rels/slide22.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0.gif"/></Relationships>
</file>

<file path=ppt/slides/_rels/slide2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34.emf"/></Relationships>
</file>

<file path=ppt/slides/_rels/slide26.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27.xml"/><Relationship Id="rId1" Type="http://schemas.openxmlformats.org/officeDocument/2006/relationships/slideLayout" Target="../slideLayouts/slideLayout9.xml"/><Relationship Id="rId4" Type="http://schemas.openxmlformats.org/officeDocument/2006/relationships/image" Target="../media/image37.emf"/></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28600" y="1143000"/>
            <a:ext cx="8686800" cy="3733800"/>
          </a:xfrm>
        </p:spPr>
        <p:txBody>
          <a:bodyPr/>
          <a:lstStyle/>
          <a:p>
            <a:pPr algn="l" eaLnBrk="1" hangingPunct="1"/>
            <a:r>
              <a:rPr lang="en-US" sz="3200" b="1" dirty="0" smtClean="0">
                <a:ea typeface="ヒラギノ角ゴ Pro W3" pitchFamily="-65" charset="-128"/>
              </a:rPr>
              <a:t>Earth Science Data and Information System (ESDIS) Project Update</a:t>
            </a:r>
            <a:r>
              <a:rPr lang="en-US" sz="2800" dirty="0" smtClean="0">
                <a:ea typeface="ヒラギノ角ゴ Pro W3" pitchFamily="-65" charset="-128"/>
              </a:rPr>
              <a:t/>
            </a:r>
            <a:br>
              <a:rPr lang="en-US" sz="2800" dirty="0" smtClean="0">
                <a:ea typeface="ヒラギノ角ゴ Pro W3" pitchFamily="-65" charset="-128"/>
              </a:rPr>
            </a:br>
            <a:r>
              <a:rPr lang="en-US" sz="2800" dirty="0" smtClean="0">
                <a:ea typeface="ヒラギノ角ゴ Pro W3" pitchFamily="-65" charset="-128"/>
              </a:rPr>
              <a:t/>
            </a:r>
            <a:br>
              <a:rPr lang="en-US" sz="2800" dirty="0" smtClean="0">
                <a:ea typeface="ヒラギノ角ゴ Pro W3" pitchFamily="-65" charset="-128"/>
              </a:rPr>
            </a:br>
            <a:r>
              <a:rPr lang="en-US" sz="2400" dirty="0" smtClean="0">
                <a:ea typeface="ヒラギノ角ゴ Pro W3" pitchFamily="-65" charset="-128"/>
              </a:rPr>
              <a:t>April </a:t>
            </a:r>
            <a:r>
              <a:rPr lang="en-US" sz="2400" dirty="0" smtClean="0">
                <a:ea typeface="ヒラギノ角ゴ Pro W3" pitchFamily="-65" charset="-128"/>
              </a:rPr>
              <a:t>18</a:t>
            </a:r>
            <a:r>
              <a:rPr lang="en-US" sz="2400" dirty="0" smtClean="0">
                <a:ea typeface="ヒラギノ角ゴ Pro W3" pitchFamily="-65" charset="-128"/>
              </a:rPr>
              <a:t>, </a:t>
            </a:r>
            <a:r>
              <a:rPr lang="en-US" sz="2400" dirty="0" smtClean="0">
                <a:ea typeface="ヒラギノ角ゴ Pro W3" pitchFamily="-65" charset="-128"/>
              </a:rPr>
              <a:t>2012</a:t>
            </a:r>
            <a:br>
              <a:rPr lang="en-US" sz="2400" dirty="0" smtClean="0">
                <a:ea typeface="ヒラギノ角ゴ Pro W3" pitchFamily="-65" charset="-128"/>
              </a:rPr>
            </a:br>
            <a:r>
              <a:rPr lang="en-US" sz="1800" dirty="0" smtClean="0">
                <a:ea typeface="ヒラギノ角ゴ Pro W3" pitchFamily="-65" charset="-128"/>
              </a:rPr>
              <a:t/>
            </a:r>
            <a:br>
              <a:rPr lang="en-US" sz="1800" dirty="0" smtClean="0">
                <a:ea typeface="ヒラギノ角ゴ Pro W3" pitchFamily="-65" charset="-128"/>
              </a:rPr>
            </a:br>
            <a:r>
              <a:rPr lang="en-US" sz="1800" dirty="0" smtClean="0">
                <a:ea typeface="ヒラギノ角ゴ Pro W3" pitchFamily="-65" charset="-128"/>
              </a:rPr>
              <a:t>HDF and HDF-EOS Workshop XV</a:t>
            </a:r>
            <a:r>
              <a:rPr lang="en-US" sz="1600" dirty="0" smtClean="0">
                <a:ea typeface="ヒラギノ角ゴ Pro W3" pitchFamily="-65" charset="-128"/>
              </a:rPr>
              <a:t/>
            </a:r>
            <a:br>
              <a:rPr lang="en-US" sz="1600" dirty="0" smtClean="0">
                <a:ea typeface="ヒラギノ角ゴ Pro W3" pitchFamily="-65" charset="-128"/>
              </a:rPr>
            </a:br>
            <a:endParaRPr lang="en-US" sz="1600" dirty="0" smtClean="0">
              <a:ea typeface="ヒラギノ角ゴ Pro W3" pitchFamily="-65" charset="-128"/>
            </a:endParaRPr>
          </a:p>
        </p:txBody>
      </p:sp>
      <p:sp>
        <p:nvSpPr>
          <p:cNvPr id="3075" name="Rectangle 3"/>
          <p:cNvSpPr>
            <a:spLocks noGrp="1" noChangeArrowheads="1"/>
          </p:cNvSpPr>
          <p:nvPr>
            <p:ph type="subTitle" idx="1"/>
          </p:nvPr>
        </p:nvSpPr>
        <p:spPr>
          <a:xfrm>
            <a:off x="228600" y="5029200"/>
            <a:ext cx="7239000" cy="1447800"/>
          </a:xfrm>
        </p:spPr>
        <p:txBody>
          <a:bodyPr/>
          <a:lstStyle/>
          <a:p>
            <a:pPr algn="l" eaLnBrk="1" hangingPunct="1"/>
            <a:r>
              <a:rPr lang="en-US" sz="1600" dirty="0" smtClean="0">
                <a:ea typeface="ヒラギノ角ゴ Pro W3" pitchFamily="-65" charset="-128"/>
              </a:rPr>
              <a:t>Dan Marinelli (with much thanks to Drew </a:t>
            </a:r>
            <a:r>
              <a:rPr lang="en-US" sz="1600" dirty="0" err="1" smtClean="0">
                <a:ea typeface="ヒラギノ角ゴ Pro W3" pitchFamily="-65" charset="-128"/>
              </a:rPr>
              <a:t>Kittel</a:t>
            </a:r>
            <a:r>
              <a:rPr lang="en-US" sz="1600" dirty="0" smtClean="0">
                <a:ea typeface="ヒラギノ角ゴ Pro W3" pitchFamily="-65" charset="-128"/>
              </a:rPr>
              <a:t>)</a:t>
            </a:r>
            <a:endParaRPr lang="en-US" sz="1600" dirty="0" smtClean="0">
              <a:ea typeface="ヒラギノ角ゴ Pro W3" pitchFamily="-65" charset="-128"/>
            </a:endParaRPr>
          </a:p>
          <a:p>
            <a:pPr algn="l" eaLnBrk="1" hangingPunct="1"/>
            <a:r>
              <a:rPr lang="en-US" sz="1600" dirty="0" smtClean="0">
                <a:ea typeface="ヒラギノ角ゴ Pro W3" pitchFamily="-65" charset="-128"/>
              </a:rPr>
              <a:t>ESDIS Project, Code 423</a:t>
            </a:r>
          </a:p>
          <a:p>
            <a:pPr algn="l" eaLnBrk="1" hangingPunct="1"/>
            <a:r>
              <a:rPr lang="en-US" sz="1600" dirty="0" smtClean="0">
                <a:ea typeface="ヒラギノ角ゴ Pro W3" pitchFamily="-65" charset="-128"/>
              </a:rPr>
              <a:t>NASA </a:t>
            </a:r>
            <a:r>
              <a:rPr lang="en-US" sz="1600" dirty="0" smtClean="0">
                <a:ea typeface="ヒラギノ角ゴ Pro W3" pitchFamily="-65" charset="-128"/>
              </a:rPr>
              <a:t>GSFC</a:t>
            </a:r>
            <a:endParaRPr lang="en-US" sz="1600" dirty="0" smtClean="0">
              <a:ea typeface="ヒラギノ角ゴ Pro W3" pitchFamily="-65" charset="-128"/>
            </a:endParaRPr>
          </a:p>
          <a:p>
            <a:pPr algn="l" eaLnBrk="1" hangingPunct="1"/>
            <a:r>
              <a:rPr lang="en-US" sz="1600" dirty="0" smtClean="0">
                <a:ea typeface="ヒラギノ角ゴ Pro W3" pitchFamily="-65" charset="-128"/>
              </a:rPr>
              <a:t>301.614.5357</a:t>
            </a:r>
            <a:endParaRPr lang="en-US" sz="1600" dirty="0" smtClean="0">
              <a:ea typeface="ヒラギノ角ゴ Pro W3" pitchFamily="-65" charset="-128"/>
            </a:endParaRPr>
          </a:p>
        </p:txBody>
      </p:sp>
      <p:grpSp>
        <p:nvGrpSpPr>
          <p:cNvPr id="3076" name="Group 5"/>
          <p:cNvGrpSpPr>
            <a:grpSpLocks/>
          </p:cNvGrpSpPr>
          <p:nvPr/>
        </p:nvGrpSpPr>
        <p:grpSpPr bwMode="auto">
          <a:xfrm>
            <a:off x="152400" y="914400"/>
            <a:ext cx="8915400" cy="77788"/>
            <a:chOff x="281" y="734"/>
            <a:chExt cx="5616" cy="49"/>
          </a:xfrm>
        </p:grpSpPr>
        <p:sp>
          <p:nvSpPr>
            <p:cNvPr id="2054" name="Line 6"/>
            <p:cNvSpPr>
              <a:spLocks noChangeShapeType="1"/>
            </p:cNvSpPr>
            <p:nvPr/>
          </p:nvSpPr>
          <p:spPr bwMode="auto">
            <a:xfrm>
              <a:off x="281" y="734"/>
              <a:ext cx="5616" cy="0"/>
            </a:xfrm>
            <a:prstGeom prst="line">
              <a:avLst/>
            </a:prstGeom>
            <a:noFill/>
            <a:ln w="50800">
              <a:solidFill>
                <a:srgbClr val="114FFB"/>
              </a:solidFill>
              <a:round/>
              <a:headEnd type="none" w="sm" len="sm"/>
              <a:tailEnd type="none" w="sm" len="sm"/>
            </a:ln>
            <a:effectLst/>
          </p:spPr>
          <p:txBody>
            <a:bodyPr wrap="none" anchor="ctr"/>
            <a:lstStyle/>
            <a:p>
              <a:pPr>
                <a:defRPr/>
              </a:pPr>
              <a:endParaRPr lang="en-US">
                <a:latin typeface="Times" pitchFamily="32" charset="0"/>
                <a:ea typeface="+mn-ea"/>
              </a:endParaRPr>
            </a:p>
          </p:txBody>
        </p:sp>
        <p:sp>
          <p:nvSpPr>
            <p:cNvPr id="2055" name="Line 7"/>
            <p:cNvSpPr>
              <a:spLocks noChangeShapeType="1"/>
            </p:cNvSpPr>
            <p:nvPr/>
          </p:nvSpPr>
          <p:spPr bwMode="auto">
            <a:xfrm>
              <a:off x="281" y="783"/>
              <a:ext cx="5616" cy="0"/>
            </a:xfrm>
            <a:prstGeom prst="line">
              <a:avLst/>
            </a:prstGeom>
            <a:noFill/>
            <a:ln w="50800">
              <a:solidFill>
                <a:srgbClr val="A2C1FE"/>
              </a:solidFill>
              <a:round/>
              <a:headEnd type="none" w="sm" len="sm"/>
              <a:tailEnd type="none" w="sm" len="sm"/>
            </a:ln>
            <a:effectLst/>
          </p:spPr>
          <p:txBody>
            <a:bodyPr wrap="none" anchor="ctr"/>
            <a:lstStyle/>
            <a:p>
              <a:pPr>
                <a:defRPr/>
              </a:pPr>
              <a:endParaRPr lang="en-US">
                <a:latin typeface="Times" pitchFamily="32" charset="0"/>
                <a:ea typeface="+mn-ea"/>
              </a:endParaRPr>
            </a:p>
          </p:txBody>
        </p:sp>
      </p:grpSp>
      <p:pic>
        <p:nvPicPr>
          <p:cNvPr id="3077" name="Picture 8" descr="nasa_3D"/>
          <p:cNvPicPr>
            <a:picLocks noChangeAspect="1" noChangeArrowheads="1"/>
          </p:cNvPicPr>
          <p:nvPr/>
        </p:nvPicPr>
        <p:blipFill>
          <a:blip r:embed="rId3" cstate="print"/>
          <a:srcRect/>
          <a:stretch>
            <a:fillRect/>
          </a:stretch>
        </p:blipFill>
        <p:spPr bwMode="auto">
          <a:xfrm>
            <a:off x="8077200" y="66675"/>
            <a:ext cx="1066800" cy="847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ECS SDPS Recent Progress</a:t>
            </a:r>
            <a:endParaRPr lang="en-US" dirty="0"/>
          </a:p>
        </p:txBody>
      </p:sp>
      <p:sp>
        <p:nvSpPr>
          <p:cNvPr id="3" name="Content Placeholder 2"/>
          <p:cNvSpPr>
            <a:spLocks noGrp="1"/>
          </p:cNvSpPr>
          <p:nvPr>
            <p:ph idx="1"/>
          </p:nvPr>
        </p:nvSpPr>
        <p:spPr/>
        <p:txBody>
          <a:bodyPr/>
          <a:lstStyle/>
          <a:p>
            <a:pPr lvl="1" eaLnBrk="1" hangingPunct="1">
              <a:spcBef>
                <a:spcPct val="0"/>
              </a:spcBef>
              <a:buFontTx/>
              <a:buNone/>
            </a:pPr>
            <a:endParaRPr lang="en-US" sz="1800" dirty="0" smtClean="0"/>
          </a:p>
          <a:p>
            <a:pPr lvl="1" eaLnBrk="1" hangingPunct="1">
              <a:spcBef>
                <a:spcPct val="0"/>
              </a:spcBef>
            </a:pPr>
            <a:r>
              <a:rPr lang="en-US" sz="2000" dirty="0" smtClean="0"/>
              <a:t>ECS </a:t>
            </a:r>
            <a:r>
              <a:rPr lang="en-US" sz="2000" dirty="0" smtClean="0"/>
              <a:t>8.1 has been delivered and is undergoing testing at the </a:t>
            </a:r>
            <a:r>
              <a:rPr lang="en-US" sz="2000" dirty="0" smtClean="0"/>
              <a:t>sites which host ECS (Land Processes DAAC, </a:t>
            </a:r>
            <a:r>
              <a:rPr lang="en-US" sz="2000" dirty="0" err="1" smtClean="0"/>
              <a:t>Souix</a:t>
            </a:r>
            <a:r>
              <a:rPr lang="en-US" sz="2000" dirty="0" smtClean="0"/>
              <a:t> Falls, SD, Atmospheric Sciences Data Center, Langley, VA, and National Snow and Ice Data Center, Boulder, CO)</a:t>
            </a:r>
          </a:p>
          <a:p>
            <a:pPr lvl="2" eaLnBrk="1" hangingPunct="1">
              <a:spcBef>
                <a:spcPct val="0"/>
              </a:spcBef>
            </a:pPr>
            <a:r>
              <a:rPr lang="en-US" sz="2000" dirty="0" smtClean="0"/>
              <a:t>Database consolidation – reduces code complexity/lines of code and presumably sustaining costs in the future</a:t>
            </a:r>
          </a:p>
          <a:p>
            <a:pPr lvl="2" eaLnBrk="1" hangingPunct="1">
              <a:spcBef>
                <a:spcPct val="0"/>
              </a:spcBef>
            </a:pPr>
            <a:r>
              <a:rPr lang="en-US" sz="2000" dirty="0" smtClean="0"/>
              <a:t>HDF4 Map Generation Utility</a:t>
            </a:r>
          </a:p>
          <a:p>
            <a:pPr lvl="2" eaLnBrk="1" hangingPunct="1">
              <a:spcBef>
                <a:spcPct val="0"/>
              </a:spcBef>
            </a:pPr>
            <a:r>
              <a:rPr lang="en-US" sz="2000" dirty="0" smtClean="0"/>
              <a:t>Data access enhancements</a:t>
            </a:r>
          </a:p>
          <a:p>
            <a:pPr lvl="3" eaLnBrk="1" hangingPunct="1">
              <a:spcBef>
                <a:spcPct val="0"/>
              </a:spcBef>
            </a:pPr>
            <a:r>
              <a:rPr lang="en-US" sz="1600" dirty="0" smtClean="0"/>
              <a:t>W</a:t>
            </a:r>
            <a:r>
              <a:rPr lang="en-US" sz="1600" dirty="0" smtClean="0"/>
              <a:t>eb </a:t>
            </a:r>
            <a:r>
              <a:rPr lang="en-US" sz="1600" dirty="0" smtClean="0"/>
              <a:t>service with an API for accessing EOSDIS on-line archive </a:t>
            </a:r>
            <a:r>
              <a:rPr lang="en-US" sz="1600" dirty="0" smtClean="0"/>
              <a:t>data</a:t>
            </a:r>
          </a:p>
          <a:p>
            <a:pPr lvl="3" eaLnBrk="1" hangingPunct="1">
              <a:spcBef>
                <a:spcPct val="0"/>
              </a:spcBef>
            </a:pPr>
            <a:r>
              <a:rPr lang="en-US" sz="1600" dirty="0" smtClean="0"/>
              <a:t>API </a:t>
            </a:r>
            <a:r>
              <a:rPr lang="en-US" sz="1600" dirty="0" smtClean="0"/>
              <a:t>provides users the new capabilities for </a:t>
            </a:r>
            <a:r>
              <a:rPr lang="en-US" sz="1600" dirty="0" err="1" smtClean="0"/>
              <a:t>subsetting</a:t>
            </a:r>
            <a:r>
              <a:rPr lang="en-US" sz="1600" dirty="0" smtClean="0"/>
              <a:t>, reformatting, re-projection, and </a:t>
            </a:r>
            <a:r>
              <a:rPr lang="en-US" sz="1600" dirty="0" smtClean="0"/>
              <a:t>re-sampling</a:t>
            </a:r>
          </a:p>
          <a:p>
            <a:pPr lvl="3" eaLnBrk="1" hangingPunct="1">
              <a:spcBef>
                <a:spcPct val="0"/>
              </a:spcBef>
            </a:pPr>
            <a:r>
              <a:rPr lang="en-US" sz="1600" dirty="0" smtClean="0"/>
              <a:t>API </a:t>
            </a:r>
            <a:r>
              <a:rPr lang="en-US" sz="1600" dirty="0" smtClean="0"/>
              <a:t>is integrated with ECHO/Reverb so Reverb users can access the processing capabilities on-line on-demand and download the results.  </a:t>
            </a:r>
            <a:endParaRPr lang="en-US" sz="1600" dirty="0" smtClean="0"/>
          </a:p>
          <a:p>
            <a:pPr lvl="3" eaLnBrk="1" hangingPunct="1">
              <a:spcBef>
                <a:spcPct val="0"/>
              </a:spcBef>
            </a:pPr>
            <a:r>
              <a:rPr lang="en-US" sz="1600" dirty="0" smtClean="0"/>
              <a:t>Also </a:t>
            </a:r>
            <a:r>
              <a:rPr lang="en-US" sz="1600" dirty="0" smtClean="0"/>
              <a:t>provides an internal API that a DAAC can use to offer the processing capabilities of their preferred tools via the SDPS web API. </a:t>
            </a:r>
            <a:endParaRPr lang="en-US" sz="2000" dirty="0" smtClean="0"/>
          </a:p>
          <a:p>
            <a:endParaRPr lang="en-US" dirty="0"/>
          </a:p>
        </p:txBody>
      </p:sp>
      <p:sp>
        <p:nvSpPr>
          <p:cNvPr id="4" name="Slide Number Placeholder 3"/>
          <p:cNvSpPr>
            <a:spLocks noGrp="1"/>
          </p:cNvSpPr>
          <p:nvPr>
            <p:ph type="sldNum" sz="quarter" idx="10"/>
          </p:nvPr>
        </p:nvSpPr>
        <p:spPr/>
        <p:txBody>
          <a:bodyPr/>
          <a:lstStyle/>
          <a:p>
            <a:pPr>
              <a:defRPr/>
            </a:pPr>
            <a:fld id="{010DDC2F-CB61-4FC4-A485-04109DEEBD7A}" type="slidenum">
              <a:rPr lang="en-US" smtClean="0"/>
              <a:pPr>
                <a:defRPr/>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ECHO Recent Progress</a:t>
            </a:r>
            <a:endParaRPr lang="en-US" dirty="0"/>
          </a:p>
        </p:txBody>
      </p:sp>
      <p:sp>
        <p:nvSpPr>
          <p:cNvPr id="3" name="Content Placeholder 2"/>
          <p:cNvSpPr>
            <a:spLocks noGrp="1"/>
          </p:cNvSpPr>
          <p:nvPr>
            <p:ph idx="1"/>
          </p:nvPr>
        </p:nvSpPr>
        <p:spPr/>
        <p:txBody>
          <a:bodyPr/>
          <a:lstStyle/>
          <a:p>
            <a:r>
              <a:rPr lang="en-US" sz="2800" dirty="0" smtClean="0"/>
              <a:t>Reverb client completely replaces WIST client as of 3/28/12</a:t>
            </a:r>
          </a:p>
          <a:p>
            <a:r>
              <a:rPr lang="en-US" sz="2800" dirty="0" smtClean="0"/>
              <a:t>Data Access Enhancements</a:t>
            </a:r>
          </a:p>
          <a:p>
            <a:pPr lvl="1"/>
            <a:r>
              <a:rPr lang="en-US" sz="2000" dirty="0" smtClean="0"/>
              <a:t>Ability to expose processing services, e.g., HEG into the search and order workflow using ECHO/Reverb or other clients</a:t>
            </a:r>
          </a:p>
          <a:p>
            <a:r>
              <a:rPr lang="en-US" sz="2400" dirty="0" smtClean="0"/>
              <a:t>ECHO Multi-format support dramatically reduced query times (26 to 3.5 seconds average)</a:t>
            </a:r>
          </a:p>
          <a:p>
            <a:r>
              <a:rPr lang="en-US" sz="2400" dirty="0" smtClean="0"/>
              <a:t>New REST API for ECHO which makes client development easier – allowed us to build two visualization features for LPDAAC and will enable us to build faceted search</a:t>
            </a:r>
          </a:p>
          <a:p>
            <a:pPr lvl="1"/>
            <a:endParaRPr lang="en-US" dirty="0" smtClean="0"/>
          </a:p>
          <a:p>
            <a:pPr lvl="1"/>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010DDC2F-CB61-4FC4-A485-04109DEEBD7A}" type="slidenum">
              <a:rPr lang="en-US" smtClean="0"/>
              <a:pPr>
                <a:defRPr/>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228600"/>
            <a:ext cx="8229600" cy="533400"/>
          </a:xfrm>
        </p:spPr>
        <p:txBody>
          <a:bodyPr/>
          <a:lstStyle/>
          <a:p>
            <a:r>
              <a:rPr lang="en-US" sz="4000" dirty="0" smtClean="0">
                <a:ea typeface="ヒラギノ角ゴ Pro W3" pitchFamily="-65" charset="-128"/>
              </a:rPr>
              <a:t>W</a:t>
            </a:r>
            <a:r>
              <a:rPr lang="en-US" sz="3200" dirty="0" smtClean="0">
                <a:ea typeface="ヒラギノ角ゴ Pro W3" pitchFamily="-65" charset="-128"/>
              </a:rPr>
              <a:t>ORLDVIEW</a:t>
            </a:r>
          </a:p>
        </p:txBody>
      </p:sp>
      <p:sp>
        <p:nvSpPr>
          <p:cNvPr id="19460" name="Slide Number Placeholder 3"/>
          <p:cNvSpPr>
            <a:spLocks noGrp="1"/>
          </p:cNvSpPr>
          <p:nvPr>
            <p:ph type="sldNum" sz="quarter" idx="10"/>
          </p:nvPr>
        </p:nvSpPr>
        <p:spPr bwMode="auto">
          <a:noFill/>
          <a:ln>
            <a:miter lim="800000"/>
            <a:headEnd/>
            <a:tailEnd/>
          </a:ln>
        </p:spPr>
        <p:txBody>
          <a:bodyPr/>
          <a:lstStyle/>
          <a:p>
            <a:fld id="{A3239509-ADBD-4CEB-869E-5A05A68550AB}" type="slidenum">
              <a:rPr smtClean="0"/>
              <a:pPr/>
              <a:t>4</a:t>
            </a:fld>
            <a:endParaRPr dirty="0" smtClean="0"/>
          </a:p>
        </p:txBody>
      </p:sp>
      <p:pic>
        <p:nvPicPr>
          <p:cNvPr id="7" name="Content Placeholder 6" descr="Screen shot 2012-03-30 at 8.36.27 AM.png"/>
          <p:cNvPicPr>
            <a:picLocks noGrp="1" noChangeAspect="1"/>
          </p:cNvPicPr>
          <p:nvPr>
            <p:ph idx="1"/>
          </p:nvPr>
        </p:nvPicPr>
        <p:blipFill rotWithShape="1">
          <a:blip r:embed="rId3" cstate="print">
            <a:extLst>
              <a:ext uri="{28A0092B-C50C-407E-A947-70E740481C1C}">
                <a14:useLocalDpi xmlns="" xmlns:a14="http://schemas.microsoft.com/office/drawing/2010/main" val="0"/>
              </a:ext>
            </a:extLst>
          </a:blip>
          <a:srcRect l="-172" r="-172"/>
          <a:stretch/>
        </p:blipFill>
        <p:spPr>
          <a:xfrm>
            <a:off x="685800" y="1070195"/>
            <a:ext cx="7831667" cy="5635405"/>
          </a:xfrm>
        </p:spPr>
      </p:pic>
      <p:grpSp>
        <p:nvGrpSpPr>
          <p:cNvPr id="5" name="Group 5"/>
          <p:cNvGrpSpPr>
            <a:grpSpLocks/>
          </p:cNvGrpSpPr>
          <p:nvPr/>
        </p:nvGrpSpPr>
        <p:grpSpPr bwMode="auto">
          <a:xfrm>
            <a:off x="152400" y="914400"/>
            <a:ext cx="8915400" cy="77788"/>
            <a:chOff x="281" y="734"/>
            <a:chExt cx="5616" cy="49"/>
          </a:xfrm>
        </p:grpSpPr>
        <p:sp>
          <p:nvSpPr>
            <p:cNvPr id="6" name="Line 6"/>
            <p:cNvSpPr>
              <a:spLocks noChangeShapeType="1"/>
            </p:cNvSpPr>
            <p:nvPr/>
          </p:nvSpPr>
          <p:spPr bwMode="auto">
            <a:xfrm>
              <a:off x="281" y="734"/>
              <a:ext cx="5616" cy="0"/>
            </a:xfrm>
            <a:prstGeom prst="line">
              <a:avLst/>
            </a:prstGeom>
            <a:noFill/>
            <a:ln w="50800">
              <a:solidFill>
                <a:srgbClr val="114FFB"/>
              </a:solidFill>
              <a:round/>
              <a:headEnd type="none" w="sm" len="sm"/>
              <a:tailEnd type="none" w="sm" len="sm"/>
            </a:ln>
            <a:effectLst/>
          </p:spPr>
          <p:txBody>
            <a:bodyPr wrap="none" anchor="ctr"/>
            <a:lstStyle/>
            <a:p>
              <a:pPr>
                <a:defRPr/>
              </a:pPr>
              <a:endParaRPr lang="en-US">
                <a:latin typeface="Times" pitchFamily="32" charset="0"/>
                <a:ea typeface="+mn-ea"/>
              </a:endParaRPr>
            </a:p>
          </p:txBody>
        </p:sp>
        <p:sp>
          <p:nvSpPr>
            <p:cNvPr id="8" name="Line 7"/>
            <p:cNvSpPr>
              <a:spLocks noChangeShapeType="1"/>
            </p:cNvSpPr>
            <p:nvPr/>
          </p:nvSpPr>
          <p:spPr bwMode="auto">
            <a:xfrm>
              <a:off x="281" y="783"/>
              <a:ext cx="5616" cy="0"/>
            </a:xfrm>
            <a:prstGeom prst="line">
              <a:avLst/>
            </a:prstGeom>
            <a:noFill/>
            <a:ln w="50800">
              <a:solidFill>
                <a:srgbClr val="A2C1FE"/>
              </a:solidFill>
              <a:round/>
              <a:headEnd type="none" w="sm" len="sm"/>
              <a:tailEnd type="none" w="sm" len="sm"/>
            </a:ln>
            <a:effectLst/>
          </p:spPr>
          <p:txBody>
            <a:bodyPr wrap="none" anchor="ctr"/>
            <a:lstStyle/>
            <a:p>
              <a:pPr>
                <a:defRPr/>
              </a:pPr>
              <a:endParaRPr lang="en-US">
                <a:latin typeface="Times" pitchFamily="32" charset="0"/>
                <a:ea typeface="+mn-ea"/>
              </a:endParaRPr>
            </a:p>
          </p:txBody>
        </p:sp>
      </p:grpSp>
    </p:spTree>
    <p:extLst>
      <p:ext uri="{BB962C8B-B14F-4D97-AF65-F5344CB8AC3E}">
        <p14:creationId xmlns="" xmlns:p14="http://schemas.microsoft.com/office/powerpoint/2010/main" val="31076003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228600"/>
            <a:ext cx="8229600" cy="533400"/>
          </a:xfrm>
        </p:spPr>
        <p:txBody>
          <a:bodyPr/>
          <a:lstStyle/>
          <a:p>
            <a:r>
              <a:rPr lang="en-US" sz="4000" dirty="0">
                <a:ea typeface="ヒラギノ角ゴ Pro W3" pitchFamily="-65" charset="-128"/>
              </a:rPr>
              <a:t>W</a:t>
            </a:r>
            <a:r>
              <a:rPr lang="en-US" sz="3200" dirty="0">
                <a:ea typeface="ヒラギノ角ゴ Pro W3" pitchFamily="-65" charset="-128"/>
              </a:rPr>
              <a:t>ORLDVIEW</a:t>
            </a:r>
            <a:endParaRPr lang="en-US" sz="3200" dirty="0" smtClean="0">
              <a:ea typeface="ヒラギノ角ゴ Pro W3" pitchFamily="-65" charset="-128"/>
            </a:endParaRPr>
          </a:p>
        </p:txBody>
      </p:sp>
      <p:sp>
        <p:nvSpPr>
          <p:cNvPr id="19459" name="Content Placeholder 2"/>
          <p:cNvSpPr>
            <a:spLocks noGrp="1"/>
          </p:cNvSpPr>
          <p:nvPr>
            <p:ph idx="1"/>
          </p:nvPr>
        </p:nvSpPr>
        <p:spPr>
          <a:xfrm>
            <a:off x="457200" y="914400"/>
            <a:ext cx="8229600" cy="5181600"/>
          </a:xfrm>
        </p:spPr>
        <p:txBody>
          <a:bodyPr/>
          <a:lstStyle/>
          <a:p>
            <a:r>
              <a:rPr lang="en-US" sz="2000" dirty="0" smtClean="0"/>
              <a:t>Interactively </a:t>
            </a:r>
            <a:r>
              <a:rPr lang="en-US" sz="2000" dirty="0"/>
              <a:t>browse full-resolution, global, near real-time satellite </a:t>
            </a:r>
            <a:r>
              <a:rPr lang="en-US" sz="2000" dirty="0" smtClean="0"/>
              <a:t>imagery.</a:t>
            </a:r>
          </a:p>
          <a:p>
            <a:r>
              <a:rPr lang="en-US" sz="2000" dirty="0" smtClean="0"/>
              <a:t>Data </a:t>
            </a:r>
            <a:r>
              <a:rPr lang="en-US" sz="2000" dirty="0"/>
              <a:t>is generally available within three hours of </a:t>
            </a:r>
            <a:r>
              <a:rPr lang="en-US" sz="2000" dirty="0" smtClean="0"/>
              <a:t>observation.</a:t>
            </a:r>
          </a:p>
          <a:p>
            <a:r>
              <a:rPr lang="en-US" sz="2000" dirty="0" smtClean="0"/>
              <a:t>Allows comparison to observations of past week.</a:t>
            </a:r>
          </a:p>
          <a:p>
            <a:r>
              <a:rPr lang="en-US" sz="2000" dirty="0"/>
              <a:t>Currently supports 50+ imagery products supplied by </a:t>
            </a:r>
            <a:r>
              <a:rPr lang="en-US" sz="2000" dirty="0" smtClean="0"/>
              <a:t>LANCE data providers:</a:t>
            </a:r>
          </a:p>
          <a:p>
            <a:pPr lvl="1"/>
            <a:r>
              <a:rPr lang="en-US" sz="1400" dirty="0" smtClean="0"/>
              <a:t>AMSR-E SIPS</a:t>
            </a:r>
          </a:p>
          <a:p>
            <a:pPr lvl="1"/>
            <a:r>
              <a:rPr lang="en-US" sz="1400" dirty="0" smtClean="0"/>
              <a:t>GES DISC</a:t>
            </a:r>
          </a:p>
          <a:p>
            <a:pPr lvl="1"/>
            <a:r>
              <a:rPr lang="en-US" sz="1400" dirty="0" smtClean="0"/>
              <a:t>MODAPS</a:t>
            </a:r>
          </a:p>
          <a:p>
            <a:pPr lvl="1"/>
            <a:r>
              <a:rPr lang="en-US" sz="1400" dirty="0" smtClean="0"/>
              <a:t>OMI SIPS</a:t>
            </a:r>
          </a:p>
          <a:p>
            <a:pPr lvl="1"/>
            <a:r>
              <a:rPr lang="en-US" sz="1400" dirty="0" smtClean="0"/>
              <a:t>SEDAC (socioeconomic data)</a:t>
            </a:r>
          </a:p>
          <a:p>
            <a:r>
              <a:rPr lang="en-US" sz="2000" dirty="0" smtClean="0"/>
              <a:t>Developed using OGC WMS and Tiled WMS</a:t>
            </a:r>
          </a:p>
          <a:p>
            <a:pPr lvl="1"/>
            <a:r>
              <a:rPr lang="en-US" sz="1400" dirty="0" smtClean="0"/>
              <a:t>Future </a:t>
            </a:r>
            <a:r>
              <a:rPr lang="en-US" sz="1400" dirty="0"/>
              <a:t>plans </a:t>
            </a:r>
            <a:r>
              <a:rPr lang="en-US" sz="1400" dirty="0" smtClean="0"/>
              <a:t>include providing </a:t>
            </a:r>
            <a:r>
              <a:rPr lang="en-US" sz="1400" dirty="0"/>
              <a:t>standardized, public access to Worldview's imagery servers to allow external users to build their own interfaces or ingest the imagery </a:t>
            </a:r>
            <a:r>
              <a:rPr lang="en-US" sz="1400" dirty="0" smtClean="0"/>
              <a:t>directly.</a:t>
            </a:r>
            <a:endParaRPr lang="en-US" sz="1400" dirty="0"/>
          </a:p>
          <a:p>
            <a:r>
              <a:rPr lang="en-US" sz="2000" dirty="0" smtClean="0">
                <a:ea typeface="ヒラギノ角ゴ Pro W3" pitchFamily="-65" charset="-128"/>
                <a:hlinkClick r:id="rId3"/>
              </a:rPr>
              <a:t>http</a:t>
            </a:r>
            <a:r>
              <a:rPr lang="en-US" sz="2000" dirty="0">
                <a:ea typeface="ヒラギノ角ゴ Pro W3" pitchFamily="-65" charset="-128"/>
                <a:hlinkClick r:id="rId3"/>
              </a:rPr>
              <a:t>://earthdata.nasa.gov/labs/worldview</a:t>
            </a:r>
            <a:r>
              <a:rPr lang="en-US" sz="2000" dirty="0" smtClean="0">
                <a:ea typeface="ヒラギノ角ゴ Pro W3" pitchFamily="-65" charset="-128"/>
                <a:hlinkClick r:id="rId3"/>
              </a:rPr>
              <a:t>/</a:t>
            </a:r>
            <a:r>
              <a:rPr lang="en-US" sz="2000" dirty="0" smtClean="0">
                <a:ea typeface="ヒラギノ角ゴ Pro W3" pitchFamily="-65" charset="-128"/>
              </a:rPr>
              <a:t> </a:t>
            </a:r>
            <a:r>
              <a:rPr lang="en-US" sz="1600" dirty="0" smtClean="0">
                <a:ea typeface="ヒラギノ角ゴ Pro W3" pitchFamily="-65" charset="-128"/>
              </a:rPr>
              <a:t>(currently in alpha)</a:t>
            </a:r>
          </a:p>
          <a:p>
            <a:r>
              <a:rPr lang="en-US" sz="2000" dirty="0" smtClean="0">
                <a:ea typeface="ヒラギノ角ゴ Pro W3" pitchFamily="-65" charset="-128"/>
              </a:rPr>
              <a:t>Arctic and Antarctic views also under development:</a:t>
            </a:r>
          </a:p>
          <a:p>
            <a:pPr lvl="1"/>
            <a:r>
              <a:rPr lang="en-US" sz="1400" dirty="0">
                <a:ea typeface="ヒラギノ角ゴ Pro W3" pitchFamily="-65" charset="-128"/>
                <a:hlinkClick r:id="rId4"/>
              </a:rPr>
              <a:t>http://earthdata.nasa.gov/labs/worldview_arctic</a:t>
            </a:r>
            <a:r>
              <a:rPr lang="en-US" sz="1400" dirty="0" smtClean="0">
                <a:ea typeface="ヒラギノ角ゴ Pro W3" pitchFamily="-65" charset="-128"/>
                <a:hlinkClick r:id="rId4"/>
              </a:rPr>
              <a:t>/</a:t>
            </a:r>
            <a:endParaRPr lang="en-US" sz="1400" dirty="0" smtClean="0">
              <a:ea typeface="ヒラギノ角ゴ Pro W3" pitchFamily="-65" charset="-128"/>
            </a:endParaRPr>
          </a:p>
          <a:p>
            <a:pPr lvl="1"/>
            <a:r>
              <a:rPr lang="en-US" sz="1400" dirty="0">
                <a:ea typeface="ヒラギノ角ゴ Pro W3" pitchFamily="-65" charset="-128"/>
                <a:hlinkClick r:id="rId5"/>
              </a:rPr>
              <a:t>http://earthdata.nasa.gov/labs/worldview_antarctic</a:t>
            </a:r>
            <a:r>
              <a:rPr lang="en-US" sz="1400" dirty="0" smtClean="0">
                <a:ea typeface="ヒラギノ角ゴ Pro W3" pitchFamily="-65" charset="-128"/>
                <a:hlinkClick r:id="rId5"/>
              </a:rPr>
              <a:t>/</a:t>
            </a:r>
            <a:endParaRPr lang="en-US" sz="1400" dirty="0">
              <a:ea typeface="ヒラギノ角ゴ Pro W3" pitchFamily="-65" charset="-128"/>
            </a:endParaRPr>
          </a:p>
          <a:p>
            <a:pPr marL="0" indent="0">
              <a:buNone/>
            </a:pPr>
            <a:endParaRPr lang="en-US" sz="900" dirty="0" smtClean="0">
              <a:ea typeface="ヒラギノ角ゴ Pro W3" pitchFamily="-65" charset="-128"/>
            </a:endParaRPr>
          </a:p>
          <a:p>
            <a:pPr marL="0" indent="0">
              <a:buNone/>
            </a:pPr>
            <a:endParaRPr lang="en-US" sz="900" dirty="0" smtClean="0">
              <a:ea typeface="ヒラギノ角ゴ Pro W3" pitchFamily="-65" charset="-128"/>
            </a:endParaRPr>
          </a:p>
          <a:p>
            <a:pPr marL="0" indent="0">
              <a:buNone/>
            </a:pPr>
            <a:r>
              <a:rPr lang="en-US" sz="900" dirty="0" smtClean="0">
                <a:ea typeface="ヒラギノ角ゴ Pro W3" pitchFamily="-65" charset="-128"/>
              </a:rPr>
              <a:t>LANCE– Land Atmosphere Near Real-time Capability </a:t>
            </a:r>
            <a:r>
              <a:rPr lang="en-US" sz="900" dirty="0">
                <a:ea typeface="ヒラギノ角ゴ Pro W3" pitchFamily="-65" charset="-128"/>
              </a:rPr>
              <a:t>for EOS (</a:t>
            </a:r>
            <a:r>
              <a:rPr lang="en-US" sz="900" dirty="0">
                <a:ea typeface="ヒラギノ角ゴ Pro W3" pitchFamily="-65" charset="-128"/>
                <a:hlinkClick r:id="rId6"/>
              </a:rPr>
              <a:t>http://lance.nasa.gov</a:t>
            </a:r>
            <a:r>
              <a:rPr lang="en-US" sz="900" dirty="0" smtClean="0">
                <a:ea typeface="ヒラギノ角ゴ Pro W3" pitchFamily="-65" charset="-128"/>
                <a:hlinkClick r:id="rId6"/>
              </a:rPr>
              <a:t>/</a:t>
            </a:r>
            <a:r>
              <a:rPr lang="en-US" sz="900" dirty="0" smtClean="0">
                <a:ea typeface="ヒラギノ角ゴ Pro W3" pitchFamily="-65" charset="-128"/>
              </a:rPr>
              <a:t>)</a:t>
            </a:r>
          </a:p>
          <a:p>
            <a:pPr marL="0" indent="0">
              <a:buNone/>
            </a:pPr>
            <a:endParaRPr lang="en-US" sz="900" dirty="0" smtClean="0">
              <a:ea typeface="ヒラギノ角ゴ Pro W3" pitchFamily="-65" charset="-128"/>
            </a:endParaRPr>
          </a:p>
          <a:p>
            <a:pPr lvl="1"/>
            <a:endParaRPr lang="en-US" sz="2400" dirty="0" smtClean="0">
              <a:ea typeface="ヒラギノ角ゴ Pro W3" pitchFamily="-65" charset="-128"/>
            </a:endParaRPr>
          </a:p>
          <a:p>
            <a:pPr lvl="1"/>
            <a:endParaRPr lang="en-US" sz="2400" dirty="0" smtClean="0">
              <a:ea typeface="ヒラギノ角ゴ Pro W3" pitchFamily="-65" charset="-128"/>
            </a:endParaRPr>
          </a:p>
          <a:p>
            <a:pPr lvl="1">
              <a:buNone/>
            </a:pPr>
            <a:endParaRPr lang="en-US" sz="2400" dirty="0" smtClean="0">
              <a:ea typeface="ヒラギノ角ゴ Pro W3" pitchFamily="-65" charset="-128"/>
            </a:endParaRPr>
          </a:p>
        </p:txBody>
      </p:sp>
      <p:sp>
        <p:nvSpPr>
          <p:cNvPr id="19460" name="Slide Number Placeholder 3"/>
          <p:cNvSpPr>
            <a:spLocks noGrp="1"/>
          </p:cNvSpPr>
          <p:nvPr>
            <p:ph type="sldNum" sz="quarter" idx="10"/>
          </p:nvPr>
        </p:nvSpPr>
        <p:spPr bwMode="auto">
          <a:noFill/>
          <a:ln>
            <a:miter lim="800000"/>
            <a:headEnd/>
            <a:tailEnd/>
          </a:ln>
        </p:spPr>
        <p:txBody>
          <a:bodyPr/>
          <a:lstStyle/>
          <a:p>
            <a:fld id="{A3239509-ADBD-4CEB-869E-5A05A68550AB}" type="slidenum">
              <a:rPr smtClean="0"/>
              <a:pPr/>
              <a:t>5</a:t>
            </a:fld>
            <a:endParaRPr dirty="0" smtClean="0"/>
          </a:p>
        </p:txBody>
      </p:sp>
      <p:grpSp>
        <p:nvGrpSpPr>
          <p:cNvPr id="5" name="Group 5"/>
          <p:cNvGrpSpPr>
            <a:grpSpLocks/>
          </p:cNvGrpSpPr>
          <p:nvPr/>
        </p:nvGrpSpPr>
        <p:grpSpPr bwMode="auto">
          <a:xfrm>
            <a:off x="152400" y="914400"/>
            <a:ext cx="8915400" cy="77788"/>
            <a:chOff x="281" y="734"/>
            <a:chExt cx="5616" cy="49"/>
          </a:xfrm>
        </p:grpSpPr>
        <p:sp>
          <p:nvSpPr>
            <p:cNvPr id="6" name="Line 6"/>
            <p:cNvSpPr>
              <a:spLocks noChangeShapeType="1"/>
            </p:cNvSpPr>
            <p:nvPr/>
          </p:nvSpPr>
          <p:spPr bwMode="auto">
            <a:xfrm>
              <a:off x="281" y="734"/>
              <a:ext cx="5616" cy="0"/>
            </a:xfrm>
            <a:prstGeom prst="line">
              <a:avLst/>
            </a:prstGeom>
            <a:noFill/>
            <a:ln w="50800">
              <a:solidFill>
                <a:srgbClr val="114FFB"/>
              </a:solidFill>
              <a:round/>
              <a:headEnd type="none" w="sm" len="sm"/>
              <a:tailEnd type="none" w="sm" len="sm"/>
            </a:ln>
            <a:effectLst/>
          </p:spPr>
          <p:txBody>
            <a:bodyPr wrap="none" anchor="ctr"/>
            <a:lstStyle/>
            <a:p>
              <a:pPr>
                <a:defRPr/>
              </a:pPr>
              <a:endParaRPr lang="en-US">
                <a:latin typeface="Times" pitchFamily="32" charset="0"/>
                <a:ea typeface="+mn-ea"/>
              </a:endParaRPr>
            </a:p>
          </p:txBody>
        </p:sp>
        <p:sp>
          <p:nvSpPr>
            <p:cNvPr id="7" name="Line 7"/>
            <p:cNvSpPr>
              <a:spLocks noChangeShapeType="1"/>
            </p:cNvSpPr>
            <p:nvPr/>
          </p:nvSpPr>
          <p:spPr bwMode="auto">
            <a:xfrm>
              <a:off x="281" y="783"/>
              <a:ext cx="5616" cy="0"/>
            </a:xfrm>
            <a:prstGeom prst="line">
              <a:avLst/>
            </a:prstGeom>
            <a:noFill/>
            <a:ln w="50800">
              <a:solidFill>
                <a:srgbClr val="A2C1FE"/>
              </a:solidFill>
              <a:round/>
              <a:headEnd type="none" w="sm" len="sm"/>
              <a:tailEnd type="none" w="sm" len="sm"/>
            </a:ln>
            <a:effectLst/>
          </p:spPr>
          <p:txBody>
            <a:bodyPr wrap="none" anchor="ctr"/>
            <a:lstStyle/>
            <a:p>
              <a:pPr>
                <a:defRPr/>
              </a:pPr>
              <a:endParaRPr lang="en-US">
                <a:latin typeface="Times" pitchFamily="32" charset="0"/>
                <a:ea typeface="+mn-ea"/>
              </a:endParaRPr>
            </a:p>
          </p:txBody>
        </p:sp>
      </p:grpSp>
    </p:spTree>
    <p:extLst>
      <p:ext uri="{BB962C8B-B14F-4D97-AF65-F5344CB8AC3E}">
        <p14:creationId xmlns="" xmlns:p14="http://schemas.microsoft.com/office/powerpoint/2010/main" val="32191059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229600" cy="756138"/>
          </a:xfrm>
        </p:spPr>
        <p:txBody>
          <a:bodyPr>
            <a:normAutofit/>
          </a:bodyPr>
          <a:lstStyle/>
          <a:p>
            <a:r>
              <a:rPr lang="en-US" sz="3600" dirty="0" smtClean="0"/>
              <a:t>Coherent Web - earthdata.nasa.gov</a:t>
            </a:r>
            <a:endParaRPr lang="en-US" sz="3600" dirty="0"/>
          </a:p>
        </p:txBody>
      </p:sp>
      <p:sp>
        <p:nvSpPr>
          <p:cNvPr id="3" name="Content Placeholder 2"/>
          <p:cNvSpPr>
            <a:spLocks noGrp="1"/>
          </p:cNvSpPr>
          <p:nvPr>
            <p:ph idx="1"/>
          </p:nvPr>
        </p:nvSpPr>
        <p:spPr>
          <a:xfrm>
            <a:off x="103902" y="1063139"/>
            <a:ext cx="5644370" cy="6023461"/>
          </a:xfrm>
        </p:spPr>
        <p:txBody>
          <a:bodyPr>
            <a:normAutofit fontScale="85000" lnSpcReduction="20000"/>
          </a:bodyPr>
          <a:lstStyle/>
          <a:p>
            <a:r>
              <a:rPr lang="en-US" sz="2600" dirty="0" smtClean="0"/>
              <a:t>Major development activities for phase 2 of the Coherent Web project were completed at the end of March.  Accomplishments during this phase include:</a:t>
            </a:r>
          </a:p>
          <a:p>
            <a:pPr lvl="1"/>
            <a:r>
              <a:rPr lang="en-US" sz="2300" dirty="0" smtClean="0"/>
              <a:t>Finalized consolidation of 14 separate websites into earthdata.nasa.gov (well over 2000 pages of content)</a:t>
            </a:r>
          </a:p>
          <a:p>
            <a:pPr lvl="1"/>
            <a:r>
              <a:rPr lang="en-US" sz="2300" dirty="0" smtClean="0"/>
              <a:t>Added labs section with visualization tools</a:t>
            </a:r>
          </a:p>
          <a:p>
            <a:pPr lvl="1"/>
            <a:r>
              <a:rPr lang="en-US" sz="2300" dirty="0" smtClean="0"/>
              <a:t>Cross-DAAC/EOSDIS content and news sharing</a:t>
            </a:r>
          </a:p>
          <a:p>
            <a:pPr lvl="1"/>
            <a:r>
              <a:rPr lang="en-US" sz="2300" dirty="0" smtClean="0"/>
              <a:t>Selection and initial configuration of EOSDIS-wide user support tool - Kayako</a:t>
            </a:r>
          </a:p>
          <a:p>
            <a:pPr lvl="1"/>
            <a:r>
              <a:rPr lang="en-US" sz="2300" dirty="0" smtClean="0"/>
              <a:t>Implemented an EOSDIS service registry viewer in collaboration with ECHO</a:t>
            </a:r>
          </a:p>
          <a:p>
            <a:pPr lvl="1"/>
            <a:r>
              <a:rPr lang="en-US" sz="2300" dirty="0" smtClean="0"/>
              <a:t>Dynamic EOSDIS metrics viewer powered by the ESDIS Metrics System</a:t>
            </a:r>
          </a:p>
          <a:p>
            <a:pPr lvl="1"/>
            <a:r>
              <a:rPr lang="en-US" sz="2300" dirty="0" smtClean="0"/>
              <a:t>Mobile device support and usability enhancements</a:t>
            </a:r>
          </a:p>
          <a:p>
            <a:pPr lvl="1"/>
            <a:r>
              <a:rPr lang="en-US" sz="2300" dirty="0" smtClean="0"/>
              <a:t>EOSDIS wide content and web search with a Google Search Appliance</a:t>
            </a:r>
          </a:p>
          <a:p>
            <a:pPr lvl="1"/>
            <a:endParaRPr lang="en-US" sz="2300" dirty="0" smtClean="0"/>
          </a:p>
        </p:txBody>
      </p:sp>
      <p:pic>
        <p:nvPicPr>
          <p:cNvPr id="4" name="Picture 3"/>
          <p:cNvPicPr>
            <a:picLocks noChangeAspect="1"/>
          </p:cNvPicPr>
          <p:nvPr/>
        </p:nvPicPr>
        <p:blipFill>
          <a:blip r:embed="rId3" cstate="print"/>
          <a:stretch>
            <a:fillRect/>
          </a:stretch>
        </p:blipFill>
        <p:spPr>
          <a:xfrm>
            <a:off x="7476587" y="3502043"/>
            <a:ext cx="1327257" cy="1293837"/>
          </a:xfrm>
          <a:prstGeom prst="rect">
            <a:avLst/>
          </a:prstGeom>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4" cstate="print"/>
          <a:stretch>
            <a:fillRect/>
          </a:stretch>
        </p:blipFill>
        <p:spPr>
          <a:xfrm>
            <a:off x="6024743" y="4929447"/>
            <a:ext cx="1317230" cy="1636177"/>
          </a:xfrm>
          <a:prstGeom prst="rect">
            <a:avLst/>
          </a:prstGeom>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5" cstate="print"/>
          <a:stretch>
            <a:fillRect/>
          </a:stretch>
        </p:blipFill>
        <p:spPr>
          <a:xfrm>
            <a:off x="6024743" y="3502044"/>
            <a:ext cx="1317230" cy="1298556"/>
          </a:xfrm>
          <a:prstGeom prst="rect">
            <a:avLst/>
          </a:prstGeom>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6" cstate="print"/>
          <a:stretch>
            <a:fillRect/>
          </a:stretch>
        </p:blipFill>
        <p:spPr>
          <a:xfrm>
            <a:off x="7476587" y="4929449"/>
            <a:ext cx="1327257" cy="1636176"/>
          </a:xfrm>
          <a:prstGeom prst="rect">
            <a:avLst/>
          </a:prstGeom>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7" cstate="print"/>
          <a:stretch>
            <a:fillRect/>
          </a:stretch>
        </p:blipFill>
        <p:spPr>
          <a:xfrm>
            <a:off x="6151748" y="1087112"/>
            <a:ext cx="2480209" cy="2341888"/>
          </a:xfrm>
          <a:prstGeom prst="rect">
            <a:avLst/>
          </a:prstGeom>
          <a:effectLst>
            <a:outerShdw blurRad="50800" dist="38100" dir="2700000" algn="tl" rotWithShape="0">
              <a:srgbClr val="000000">
                <a:alpha val="43000"/>
              </a:srgbClr>
            </a:outerShdw>
          </a:effectLst>
        </p:spPr>
      </p:pic>
      <p:grpSp>
        <p:nvGrpSpPr>
          <p:cNvPr id="9" name="Group 5"/>
          <p:cNvGrpSpPr>
            <a:grpSpLocks/>
          </p:cNvGrpSpPr>
          <p:nvPr/>
        </p:nvGrpSpPr>
        <p:grpSpPr bwMode="auto">
          <a:xfrm>
            <a:off x="152400" y="914400"/>
            <a:ext cx="8915400" cy="77788"/>
            <a:chOff x="281" y="734"/>
            <a:chExt cx="5616" cy="49"/>
          </a:xfrm>
        </p:grpSpPr>
        <p:sp>
          <p:nvSpPr>
            <p:cNvPr id="10" name="Line 6"/>
            <p:cNvSpPr>
              <a:spLocks noChangeShapeType="1"/>
            </p:cNvSpPr>
            <p:nvPr/>
          </p:nvSpPr>
          <p:spPr bwMode="auto">
            <a:xfrm>
              <a:off x="281" y="734"/>
              <a:ext cx="5616" cy="0"/>
            </a:xfrm>
            <a:prstGeom prst="line">
              <a:avLst/>
            </a:prstGeom>
            <a:noFill/>
            <a:ln w="50800">
              <a:solidFill>
                <a:srgbClr val="114FFB"/>
              </a:solidFill>
              <a:round/>
              <a:headEnd type="none" w="sm" len="sm"/>
              <a:tailEnd type="none" w="sm" len="sm"/>
            </a:ln>
            <a:effectLst/>
          </p:spPr>
          <p:txBody>
            <a:bodyPr wrap="none" anchor="ctr"/>
            <a:lstStyle/>
            <a:p>
              <a:pPr>
                <a:defRPr/>
              </a:pPr>
              <a:endParaRPr lang="en-US">
                <a:latin typeface="Times" pitchFamily="32" charset="0"/>
                <a:ea typeface="+mn-ea"/>
              </a:endParaRPr>
            </a:p>
          </p:txBody>
        </p:sp>
        <p:sp>
          <p:nvSpPr>
            <p:cNvPr id="11" name="Line 7"/>
            <p:cNvSpPr>
              <a:spLocks noChangeShapeType="1"/>
            </p:cNvSpPr>
            <p:nvPr/>
          </p:nvSpPr>
          <p:spPr bwMode="auto">
            <a:xfrm>
              <a:off x="281" y="783"/>
              <a:ext cx="5616" cy="0"/>
            </a:xfrm>
            <a:prstGeom prst="line">
              <a:avLst/>
            </a:prstGeom>
            <a:noFill/>
            <a:ln w="50800">
              <a:solidFill>
                <a:srgbClr val="A2C1FE"/>
              </a:solidFill>
              <a:round/>
              <a:headEnd type="none" w="sm" len="sm"/>
              <a:tailEnd type="none" w="sm" len="sm"/>
            </a:ln>
            <a:effectLst/>
          </p:spPr>
          <p:txBody>
            <a:bodyPr wrap="none" anchor="ctr"/>
            <a:lstStyle/>
            <a:p>
              <a:pPr>
                <a:defRPr/>
              </a:pPr>
              <a:endParaRPr lang="en-US">
                <a:latin typeface="Times" pitchFamily="32" charset="0"/>
                <a:ea typeface="+mn-ea"/>
              </a:endParaRPr>
            </a:p>
          </p:txBody>
        </p:sp>
      </p:grpSp>
    </p:spTree>
    <p:extLst>
      <p:ext uri="{BB962C8B-B14F-4D97-AF65-F5344CB8AC3E}">
        <p14:creationId xmlns="" xmlns:p14="http://schemas.microsoft.com/office/powerpoint/2010/main" val="40439854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229600" cy="756138"/>
          </a:xfrm>
        </p:spPr>
        <p:txBody>
          <a:bodyPr>
            <a:normAutofit/>
          </a:bodyPr>
          <a:lstStyle/>
          <a:p>
            <a:r>
              <a:rPr lang="en-US" sz="3600" dirty="0" smtClean="0"/>
              <a:t>Coherent Web - earthdata.nasa.gov</a:t>
            </a:r>
            <a:endParaRPr lang="en-US" sz="3600" dirty="0"/>
          </a:p>
        </p:txBody>
      </p:sp>
      <p:sp>
        <p:nvSpPr>
          <p:cNvPr id="3" name="Content Placeholder 2"/>
          <p:cNvSpPr>
            <a:spLocks noGrp="1"/>
          </p:cNvSpPr>
          <p:nvPr>
            <p:ph idx="1"/>
          </p:nvPr>
        </p:nvSpPr>
        <p:spPr>
          <a:xfrm>
            <a:off x="103902" y="1015704"/>
            <a:ext cx="5644370" cy="5657086"/>
          </a:xfrm>
        </p:spPr>
        <p:txBody>
          <a:bodyPr>
            <a:normAutofit/>
          </a:bodyPr>
          <a:lstStyle/>
          <a:p>
            <a:r>
              <a:rPr lang="en-US" sz="2400" dirty="0" smtClean="0"/>
              <a:t>The next phase of development will concentrate on:</a:t>
            </a:r>
          </a:p>
          <a:p>
            <a:pPr lvl="1"/>
            <a:r>
              <a:rPr lang="en-US" sz="2200" dirty="0" smtClean="0"/>
              <a:t>Developing collaborative capabilities</a:t>
            </a:r>
          </a:p>
          <a:p>
            <a:pPr lvl="1"/>
            <a:r>
              <a:rPr lang="en-US" sz="2200" dirty="0" smtClean="0"/>
              <a:t>Improving the design and information architecture to increase usability</a:t>
            </a:r>
          </a:p>
          <a:p>
            <a:pPr lvl="1"/>
            <a:r>
              <a:rPr lang="en-US" sz="2200" dirty="0" smtClean="0"/>
              <a:t>Add support for customization of web services by end users</a:t>
            </a:r>
          </a:p>
          <a:p>
            <a:pPr lvl="1"/>
            <a:r>
              <a:rPr lang="en-US" sz="2200" dirty="0" smtClean="0"/>
              <a:t>Implement an EOSDIS-wide software sharing infrastructure to foster reuse of capabilities created at DAACs </a:t>
            </a:r>
          </a:p>
          <a:p>
            <a:pPr lvl="1"/>
            <a:r>
              <a:rPr lang="en-US" sz="2200" dirty="0" smtClean="0"/>
              <a:t>Continue to provide technical and design assistance to DAACs and other EOSDIS projects </a:t>
            </a:r>
          </a:p>
        </p:txBody>
      </p:sp>
      <p:pic>
        <p:nvPicPr>
          <p:cNvPr id="4" name="Picture 3"/>
          <p:cNvPicPr>
            <a:picLocks noChangeAspect="1"/>
          </p:cNvPicPr>
          <p:nvPr/>
        </p:nvPicPr>
        <p:blipFill>
          <a:blip r:embed="rId3" cstate="print"/>
          <a:stretch>
            <a:fillRect/>
          </a:stretch>
        </p:blipFill>
        <p:spPr>
          <a:xfrm>
            <a:off x="7476587" y="3502043"/>
            <a:ext cx="1327257" cy="1293837"/>
          </a:xfrm>
          <a:prstGeom prst="rect">
            <a:avLst/>
          </a:prstGeom>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4" cstate="print"/>
          <a:stretch>
            <a:fillRect/>
          </a:stretch>
        </p:blipFill>
        <p:spPr>
          <a:xfrm>
            <a:off x="6024743" y="4929447"/>
            <a:ext cx="1317230" cy="1636177"/>
          </a:xfrm>
          <a:prstGeom prst="rect">
            <a:avLst/>
          </a:prstGeom>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5" cstate="print"/>
          <a:stretch>
            <a:fillRect/>
          </a:stretch>
        </p:blipFill>
        <p:spPr>
          <a:xfrm>
            <a:off x="6024743" y="3502044"/>
            <a:ext cx="1317230" cy="1298556"/>
          </a:xfrm>
          <a:prstGeom prst="rect">
            <a:avLst/>
          </a:prstGeom>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6" cstate="print"/>
          <a:stretch>
            <a:fillRect/>
          </a:stretch>
        </p:blipFill>
        <p:spPr>
          <a:xfrm>
            <a:off x="7476587" y="4929449"/>
            <a:ext cx="1327257" cy="1636176"/>
          </a:xfrm>
          <a:prstGeom prst="rect">
            <a:avLst/>
          </a:prstGeom>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7" cstate="print"/>
          <a:stretch>
            <a:fillRect/>
          </a:stretch>
        </p:blipFill>
        <p:spPr>
          <a:xfrm>
            <a:off x="6151748" y="1087112"/>
            <a:ext cx="2480209" cy="2341888"/>
          </a:xfrm>
          <a:prstGeom prst="rect">
            <a:avLst/>
          </a:prstGeom>
          <a:effectLst>
            <a:outerShdw blurRad="50800" dist="38100" dir="2700000" algn="tl" rotWithShape="0">
              <a:srgbClr val="000000">
                <a:alpha val="43000"/>
              </a:srgbClr>
            </a:outerShdw>
          </a:effectLst>
        </p:spPr>
      </p:pic>
      <p:grpSp>
        <p:nvGrpSpPr>
          <p:cNvPr id="9" name="Group 5"/>
          <p:cNvGrpSpPr>
            <a:grpSpLocks/>
          </p:cNvGrpSpPr>
          <p:nvPr/>
        </p:nvGrpSpPr>
        <p:grpSpPr bwMode="auto">
          <a:xfrm>
            <a:off x="152400" y="914400"/>
            <a:ext cx="8915400" cy="77788"/>
            <a:chOff x="281" y="734"/>
            <a:chExt cx="5616" cy="49"/>
          </a:xfrm>
        </p:grpSpPr>
        <p:sp>
          <p:nvSpPr>
            <p:cNvPr id="10" name="Line 6"/>
            <p:cNvSpPr>
              <a:spLocks noChangeShapeType="1"/>
            </p:cNvSpPr>
            <p:nvPr/>
          </p:nvSpPr>
          <p:spPr bwMode="auto">
            <a:xfrm>
              <a:off x="281" y="734"/>
              <a:ext cx="5616" cy="0"/>
            </a:xfrm>
            <a:prstGeom prst="line">
              <a:avLst/>
            </a:prstGeom>
            <a:noFill/>
            <a:ln w="50800">
              <a:solidFill>
                <a:srgbClr val="114FFB"/>
              </a:solidFill>
              <a:round/>
              <a:headEnd type="none" w="sm" len="sm"/>
              <a:tailEnd type="none" w="sm" len="sm"/>
            </a:ln>
            <a:effectLst/>
          </p:spPr>
          <p:txBody>
            <a:bodyPr wrap="none" anchor="ctr"/>
            <a:lstStyle/>
            <a:p>
              <a:pPr>
                <a:defRPr/>
              </a:pPr>
              <a:endParaRPr lang="en-US">
                <a:latin typeface="Times" pitchFamily="32" charset="0"/>
                <a:ea typeface="+mn-ea"/>
              </a:endParaRPr>
            </a:p>
          </p:txBody>
        </p:sp>
        <p:sp>
          <p:nvSpPr>
            <p:cNvPr id="11" name="Line 7"/>
            <p:cNvSpPr>
              <a:spLocks noChangeShapeType="1"/>
            </p:cNvSpPr>
            <p:nvPr/>
          </p:nvSpPr>
          <p:spPr bwMode="auto">
            <a:xfrm>
              <a:off x="281" y="783"/>
              <a:ext cx="5616" cy="0"/>
            </a:xfrm>
            <a:prstGeom prst="line">
              <a:avLst/>
            </a:prstGeom>
            <a:noFill/>
            <a:ln w="50800">
              <a:solidFill>
                <a:srgbClr val="A2C1FE"/>
              </a:solidFill>
              <a:round/>
              <a:headEnd type="none" w="sm" len="sm"/>
              <a:tailEnd type="none" w="sm" len="sm"/>
            </a:ln>
            <a:effectLst/>
          </p:spPr>
          <p:txBody>
            <a:bodyPr wrap="none" anchor="ctr"/>
            <a:lstStyle/>
            <a:p>
              <a:pPr>
                <a:defRPr/>
              </a:pPr>
              <a:endParaRPr lang="en-US">
                <a:latin typeface="Times" pitchFamily="32" charset="0"/>
                <a:ea typeface="+mn-ea"/>
              </a:endParaRPr>
            </a:p>
          </p:txBody>
        </p:sp>
      </p:grpSp>
    </p:spTree>
    <p:extLst>
      <p:ext uri="{BB962C8B-B14F-4D97-AF65-F5344CB8AC3E}">
        <p14:creationId xmlns="" xmlns:p14="http://schemas.microsoft.com/office/powerpoint/2010/main" val="37286588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sz="3600" dirty="0" smtClean="0"/>
              <a:t>URS Overview</a:t>
            </a:r>
          </a:p>
        </p:txBody>
      </p:sp>
      <p:sp>
        <p:nvSpPr>
          <p:cNvPr id="5123" name="Content Placeholder 2"/>
          <p:cNvSpPr>
            <a:spLocks noGrp="1"/>
          </p:cNvSpPr>
          <p:nvPr>
            <p:ph idx="1"/>
          </p:nvPr>
        </p:nvSpPr>
        <p:spPr>
          <a:xfrm>
            <a:off x="457200" y="1036637"/>
            <a:ext cx="8229600" cy="4906963"/>
          </a:xfrm>
        </p:spPr>
        <p:txBody>
          <a:bodyPr/>
          <a:lstStyle/>
          <a:p>
            <a:pPr>
              <a:buFont typeface="Wingdings" pitchFamily="2" charset="2"/>
              <a:buNone/>
            </a:pPr>
            <a:r>
              <a:rPr lang="en-US" sz="2400" dirty="0" smtClean="0"/>
              <a:t>The URS will enable improved collection of metrics on users and usage of resources to help evaluate system enhancements and the impact of new tools and services. </a:t>
            </a:r>
          </a:p>
          <a:p>
            <a:endParaRPr lang="en-US" sz="2400" dirty="0" smtClean="0"/>
          </a:p>
          <a:p>
            <a:r>
              <a:rPr lang="en-US" sz="2400" dirty="0" smtClean="0"/>
              <a:t>URS is defined as providing:</a:t>
            </a:r>
          </a:p>
          <a:p>
            <a:pPr marL="746125" lvl="2" indent="-339725"/>
            <a:r>
              <a:rPr lang="en-US" sz="1800" dirty="0" smtClean="0">
                <a:ea typeface="ヒラギノ角ゴ Pro W3"/>
                <a:cs typeface="ヒラギノ角ゴ Pro W3"/>
              </a:rPr>
              <a:t>User Registration</a:t>
            </a:r>
          </a:p>
          <a:p>
            <a:pPr marL="746125" lvl="2" indent="-339725"/>
            <a:r>
              <a:rPr lang="en-US" sz="1800" dirty="0" smtClean="0">
                <a:ea typeface="ヒラギノ角ゴ Pro W3"/>
                <a:cs typeface="ヒラギノ角ゴ Pro W3"/>
              </a:rPr>
              <a:t>User Authentication</a:t>
            </a:r>
          </a:p>
          <a:p>
            <a:pPr marL="746125" lvl="2" indent="-339725"/>
            <a:r>
              <a:rPr lang="en-US" sz="1800" dirty="0" smtClean="0">
                <a:ea typeface="ヒラギノ角ゴ Pro W3"/>
                <a:cs typeface="ヒラギノ角ゴ Pro W3"/>
              </a:rPr>
              <a:t>Profile and Password expiration and Renewal</a:t>
            </a:r>
          </a:p>
          <a:p>
            <a:pPr marL="746125" lvl="2" indent="-339725"/>
            <a:r>
              <a:rPr lang="en-US" sz="1800" dirty="0" smtClean="0">
                <a:ea typeface="ヒラギノ角ゴ Pro W3"/>
                <a:cs typeface="ヒラギノ角ゴ Pro W3"/>
              </a:rPr>
              <a:t>Profile Maintenance</a:t>
            </a:r>
          </a:p>
          <a:p>
            <a:pPr marL="746125" lvl="2" indent="-339725"/>
            <a:r>
              <a:rPr lang="en-US" sz="1800" dirty="0" smtClean="0">
                <a:ea typeface="ヒラギノ角ゴ Pro W3"/>
                <a:cs typeface="ヒラギノ角ゴ Pro W3"/>
              </a:rPr>
              <a:t>Profile Access</a:t>
            </a:r>
          </a:p>
        </p:txBody>
      </p:sp>
      <p:grpSp>
        <p:nvGrpSpPr>
          <p:cNvPr id="4" name="Group 5"/>
          <p:cNvGrpSpPr>
            <a:grpSpLocks/>
          </p:cNvGrpSpPr>
          <p:nvPr/>
        </p:nvGrpSpPr>
        <p:grpSpPr bwMode="auto">
          <a:xfrm>
            <a:off x="152400" y="914400"/>
            <a:ext cx="8915400" cy="77788"/>
            <a:chOff x="281" y="734"/>
            <a:chExt cx="5616" cy="49"/>
          </a:xfrm>
        </p:grpSpPr>
        <p:sp>
          <p:nvSpPr>
            <p:cNvPr id="5" name="Line 6"/>
            <p:cNvSpPr>
              <a:spLocks noChangeShapeType="1"/>
            </p:cNvSpPr>
            <p:nvPr/>
          </p:nvSpPr>
          <p:spPr bwMode="auto">
            <a:xfrm>
              <a:off x="281" y="734"/>
              <a:ext cx="5616" cy="0"/>
            </a:xfrm>
            <a:prstGeom prst="line">
              <a:avLst/>
            </a:prstGeom>
            <a:noFill/>
            <a:ln w="50800">
              <a:solidFill>
                <a:srgbClr val="114FFB"/>
              </a:solidFill>
              <a:round/>
              <a:headEnd type="none" w="sm" len="sm"/>
              <a:tailEnd type="none" w="sm" len="sm"/>
            </a:ln>
            <a:effectLst/>
          </p:spPr>
          <p:txBody>
            <a:bodyPr wrap="none" anchor="ctr"/>
            <a:lstStyle/>
            <a:p>
              <a:pPr>
                <a:defRPr/>
              </a:pPr>
              <a:endParaRPr lang="en-US">
                <a:latin typeface="Times" pitchFamily="32" charset="0"/>
                <a:ea typeface="+mn-ea"/>
              </a:endParaRPr>
            </a:p>
          </p:txBody>
        </p:sp>
        <p:sp>
          <p:nvSpPr>
            <p:cNvPr id="6" name="Line 7"/>
            <p:cNvSpPr>
              <a:spLocks noChangeShapeType="1"/>
            </p:cNvSpPr>
            <p:nvPr/>
          </p:nvSpPr>
          <p:spPr bwMode="auto">
            <a:xfrm>
              <a:off x="281" y="783"/>
              <a:ext cx="5616" cy="0"/>
            </a:xfrm>
            <a:prstGeom prst="line">
              <a:avLst/>
            </a:prstGeom>
            <a:noFill/>
            <a:ln w="50800">
              <a:solidFill>
                <a:srgbClr val="A2C1FE"/>
              </a:solidFill>
              <a:round/>
              <a:headEnd type="none" w="sm" len="sm"/>
              <a:tailEnd type="none" w="sm" len="sm"/>
            </a:ln>
            <a:effectLst/>
          </p:spPr>
          <p:txBody>
            <a:bodyPr wrap="none" anchor="ctr"/>
            <a:lstStyle/>
            <a:p>
              <a:pPr>
                <a:defRPr/>
              </a:pPr>
              <a:endParaRPr lang="en-US">
                <a:latin typeface="Times" pitchFamily="32" charset="0"/>
                <a:ea typeface="+mn-ea"/>
              </a:endParaRPr>
            </a:p>
          </p:txBody>
        </p:sp>
      </p:grpSp>
    </p:spTree>
    <p:extLst>
      <p:ext uri="{BB962C8B-B14F-4D97-AF65-F5344CB8AC3E}">
        <p14:creationId xmlns="" xmlns:p14="http://schemas.microsoft.com/office/powerpoint/2010/main" val="25055693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z="3600" dirty="0" smtClean="0"/>
              <a:t>Benefits of the URS system</a:t>
            </a:r>
          </a:p>
        </p:txBody>
      </p:sp>
      <p:sp>
        <p:nvSpPr>
          <p:cNvPr id="6147" name="Content Placeholder 2"/>
          <p:cNvSpPr>
            <a:spLocks noGrp="1"/>
          </p:cNvSpPr>
          <p:nvPr>
            <p:ph idx="1"/>
          </p:nvPr>
        </p:nvSpPr>
        <p:spPr>
          <a:xfrm>
            <a:off x="457200" y="1143000"/>
            <a:ext cx="8229600" cy="4906963"/>
          </a:xfrm>
        </p:spPr>
        <p:txBody>
          <a:bodyPr/>
          <a:lstStyle/>
          <a:p>
            <a:r>
              <a:rPr lang="en-US" sz="2000" dirty="0" smtClean="0"/>
              <a:t>EOSDIS Benefits </a:t>
            </a:r>
          </a:p>
          <a:p>
            <a:pPr lvl="1"/>
            <a:r>
              <a:rPr lang="en-US" sz="1800" dirty="0" smtClean="0"/>
              <a:t>Provide consolidated registration and authentication services</a:t>
            </a:r>
          </a:p>
          <a:p>
            <a:pPr lvl="1"/>
            <a:r>
              <a:rPr lang="en-US" sz="1800" dirty="0" smtClean="0"/>
              <a:t>Improve metrics collection on usage of EOSDIS Data and Services</a:t>
            </a:r>
          </a:p>
          <a:p>
            <a:pPr lvl="1"/>
            <a:r>
              <a:rPr lang="en-US" sz="1800" dirty="0" smtClean="0"/>
              <a:t>Ensure consistent policy enforcement</a:t>
            </a:r>
          </a:p>
          <a:p>
            <a:pPr lvl="1"/>
            <a:r>
              <a:rPr lang="en-US" sz="1800" dirty="0" smtClean="0"/>
              <a:t>Standards based API and Tools reduce integration costs</a:t>
            </a:r>
          </a:p>
          <a:p>
            <a:pPr lvl="1"/>
            <a:r>
              <a:rPr lang="en-US" sz="1800" dirty="0" smtClean="0"/>
              <a:t>Validation of email during registration reduces errors</a:t>
            </a:r>
          </a:p>
          <a:p>
            <a:pPr lvl="1"/>
            <a:r>
              <a:rPr lang="en-US" sz="1800" dirty="0" smtClean="0"/>
              <a:t>Metrics collected reduce efforts required for ACSI surveys</a:t>
            </a:r>
          </a:p>
          <a:p>
            <a:pPr lvl="1"/>
            <a:endParaRPr lang="en-US" sz="1800" dirty="0" smtClean="0"/>
          </a:p>
          <a:p>
            <a:r>
              <a:rPr lang="en-US" sz="2000" dirty="0" smtClean="0"/>
              <a:t>User Benefits </a:t>
            </a:r>
          </a:p>
          <a:p>
            <a:pPr lvl="1"/>
            <a:r>
              <a:rPr lang="en-US" sz="1800" dirty="0" smtClean="0"/>
              <a:t>Offer customized views </a:t>
            </a:r>
          </a:p>
          <a:p>
            <a:pPr lvl="1"/>
            <a:r>
              <a:rPr lang="en-US" sz="1800" dirty="0" smtClean="0"/>
              <a:t>Dataset suggestions based previous search and order</a:t>
            </a:r>
          </a:p>
          <a:p>
            <a:pPr lvl="1"/>
            <a:r>
              <a:rPr lang="en-US" sz="1800" dirty="0" smtClean="0"/>
              <a:t>Order/Search Management  - order history, recent queries</a:t>
            </a:r>
          </a:p>
          <a:p>
            <a:pPr lvl="1"/>
            <a:r>
              <a:rPr lang="en-US" sz="1800" dirty="0" smtClean="0"/>
              <a:t>Opportunity to access tools that cannot fully operate without user identification</a:t>
            </a:r>
          </a:p>
          <a:p>
            <a:pPr lvl="1"/>
            <a:r>
              <a:rPr lang="en-US" sz="1800" dirty="0" smtClean="0"/>
              <a:t>Access to active participation in exchange of information through sanctioned forums </a:t>
            </a:r>
          </a:p>
        </p:txBody>
      </p:sp>
      <p:grpSp>
        <p:nvGrpSpPr>
          <p:cNvPr id="4" name="Group 5"/>
          <p:cNvGrpSpPr>
            <a:grpSpLocks/>
          </p:cNvGrpSpPr>
          <p:nvPr/>
        </p:nvGrpSpPr>
        <p:grpSpPr bwMode="auto">
          <a:xfrm>
            <a:off x="152400" y="914400"/>
            <a:ext cx="8915400" cy="77788"/>
            <a:chOff x="281" y="734"/>
            <a:chExt cx="5616" cy="49"/>
          </a:xfrm>
        </p:grpSpPr>
        <p:sp>
          <p:nvSpPr>
            <p:cNvPr id="5" name="Line 6"/>
            <p:cNvSpPr>
              <a:spLocks noChangeShapeType="1"/>
            </p:cNvSpPr>
            <p:nvPr/>
          </p:nvSpPr>
          <p:spPr bwMode="auto">
            <a:xfrm>
              <a:off x="281" y="734"/>
              <a:ext cx="5616" cy="0"/>
            </a:xfrm>
            <a:prstGeom prst="line">
              <a:avLst/>
            </a:prstGeom>
            <a:noFill/>
            <a:ln w="50800">
              <a:solidFill>
                <a:srgbClr val="114FFB"/>
              </a:solidFill>
              <a:round/>
              <a:headEnd type="none" w="sm" len="sm"/>
              <a:tailEnd type="none" w="sm" len="sm"/>
            </a:ln>
            <a:effectLst/>
          </p:spPr>
          <p:txBody>
            <a:bodyPr wrap="none" anchor="ctr"/>
            <a:lstStyle/>
            <a:p>
              <a:pPr>
                <a:defRPr/>
              </a:pPr>
              <a:endParaRPr lang="en-US">
                <a:latin typeface="Times" pitchFamily="32" charset="0"/>
                <a:ea typeface="+mn-ea"/>
              </a:endParaRPr>
            </a:p>
          </p:txBody>
        </p:sp>
        <p:sp>
          <p:nvSpPr>
            <p:cNvPr id="6" name="Line 7"/>
            <p:cNvSpPr>
              <a:spLocks noChangeShapeType="1"/>
            </p:cNvSpPr>
            <p:nvPr/>
          </p:nvSpPr>
          <p:spPr bwMode="auto">
            <a:xfrm>
              <a:off x="281" y="783"/>
              <a:ext cx="5616" cy="0"/>
            </a:xfrm>
            <a:prstGeom prst="line">
              <a:avLst/>
            </a:prstGeom>
            <a:noFill/>
            <a:ln w="50800">
              <a:solidFill>
                <a:srgbClr val="A2C1FE"/>
              </a:solidFill>
              <a:round/>
              <a:headEnd type="none" w="sm" len="sm"/>
              <a:tailEnd type="none" w="sm" len="sm"/>
            </a:ln>
            <a:effectLst/>
          </p:spPr>
          <p:txBody>
            <a:bodyPr wrap="none" anchor="ctr"/>
            <a:lstStyle/>
            <a:p>
              <a:pPr>
                <a:defRPr/>
              </a:pPr>
              <a:endParaRPr lang="en-US">
                <a:latin typeface="Times" pitchFamily="32" charset="0"/>
                <a:ea typeface="+mn-ea"/>
              </a:endParaRPr>
            </a:p>
          </p:txBody>
        </p:sp>
      </p:grpSp>
    </p:spTree>
    <p:extLst>
      <p:ext uri="{BB962C8B-B14F-4D97-AF65-F5344CB8AC3E}">
        <p14:creationId xmlns="" xmlns:p14="http://schemas.microsoft.com/office/powerpoint/2010/main" val="14480517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z="3600" dirty="0" smtClean="0"/>
              <a:t>URS Phase I</a:t>
            </a:r>
          </a:p>
        </p:txBody>
      </p:sp>
      <p:sp>
        <p:nvSpPr>
          <p:cNvPr id="4099" name="Rectangle 3"/>
          <p:cNvSpPr>
            <a:spLocks noGrp="1" noChangeArrowheads="1"/>
          </p:cNvSpPr>
          <p:nvPr>
            <p:ph idx="1"/>
          </p:nvPr>
        </p:nvSpPr>
        <p:spPr/>
        <p:txBody>
          <a:bodyPr/>
          <a:lstStyle/>
          <a:p>
            <a:pPr marL="282575" lvl="1" indent="-282575">
              <a:buSzPct val="70000"/>
              <a:buFont typeface="Times" pitchFamily="29" charset="0"/>
              <a:buBlip>
                <a:blip r:embed="rId3"/>
              </a:buBlip>
              <a:defRPr/>
            </a:pPr>
            <a:r>
              <a:rPr lang="en-US" dirty="0" smtClean="0">
                <a:ea typeface="ＭＳ Ｐゴシック" pitchFamily="-107" charset="-128"/>
              </a:rPr>
              <a:t>Phased Approach</a:t>
            </a:r>
            <a:r>
              <a:rPr lang="en-US" sz="1800" dirty="0" smtClean="0">
                <a:ea typeface="ＭＳ Ｐゴシック" pitchFamily="-107" charset="-128"/>
              </a:rPr>
              <a:t> (minimizes impact on existing users)</a:t>
            </a:r>
          </a:p>
          <a:p>
            <a:pPr>
              <a:defRPr/>
            </a:pPr>
            <a:r>
              <a:rPr lang="en-US" sz="2000" dirty="0" smtClean="0">
                <a:ea typeface="ＭＳ Ｐゴシック" pitchFamily="-65" charset="-128"/>
              </a:rPr>
              <a:t>Phased Approach </a:t>
            </a:r>
            <a:r>
              <a:rPr lang="en-US" sz="1800" dirty="0" smtClean="0">
                <a:ea typeface="ＭＳ Ｐゴシック" pitchFamily="-65" charset="-128"/>
              </a:rPr>
              <a:t>(minimizes impact on existing users)</a:t>
            </a:r>
          </a:p>
          <a:p>
            <a:pPr>
              <a:defRPr/>
            </a:pPr>
            <a:r>
              <a:rPr lang="en-US" sz="2000" dirty="0" smtClean="0">
                <a:ea typeface="ＭＳ Ｐゴシック" pitchFamily="-65" charset="-128"/>
              </a:rPr>
              <a:t>Phase I will include the transition of </a:t>
            </a:r>
          </a:p>
          <a:p>
            <a:pPr lvl="1">
              <a:defRPr/>
            </a:pPr>
            <a:r>
              <a:rPr lang="en-US" sz="1800" dirty="0" smtClean="0"/>
              <a:t>EOS Clearinghouse (ECHO)      </a:t>
            </a:r>
            <a:r>
              <a:rPr lang="en-US" sz="1600" dirty="0" smtClean="0">
                <a:solidFill>
                  <a:srgbClr val="FF0000"/>
                </a:solidFill>
              </a:rPr>
              <a:t>(Ops. Tentatively 4/25/12)</a:t>
            </a:r>
          </a:p>
          <a:p>
            <a:pPr lvl="2">
              <a:defRPr/>
            </a:pPr>
            <a:r>
              <a:rPr lang="en-US" sz="1400" dirty="0" smtClean="0"/>
              <a:t>Land Processes Data Center (LP DAAC) DAR Tool user authentication</a:t>
            </a:r>
          </a:p>
          <a:p>
            <a:pPr lvl="1">
              <a:defRPr/>
            </a:pPr>
            <a:r>
              <a:rPr lang="en-US" sz="1800" dirty="0" smtClean="0"/>
              <a:t>Land Atmosphere Near real-time Capability for EOS (LANCE) User Registration system     </a:t>
            </a:r>
            <a:r>
              <a:rPr lang="en-US" sz="1600" dirty="0">
                <a:solidFill>
                  <a:srgbClr val="FF0000"/>
                </a:solidFill>
              </a:rPr>
              <a:t>(Ops. Tentatively 4</a:t>
            </a:r>
            <a:r>
              <a:rPr lang="en-US" sz="1600" dirty="0" smtClean="0">
                <a:solidFill>
                  <a:srgbClr val="FF0000"/>
                </a:solidFill>
              </a:rPr>
              <a:t>/18/</a:t>
            </a:r>
            <a:r>
              <a:rPr lang="en-US" sz="1600" dirty="0">
                <a:solidFill>
                  <a:srgbClr val="FF0000"/>
                </a:solidFill>
              </a:rPr>
              <a:t>12)</a:t>
            </a:r>
            <a:endParaRPr lang="en-US" sz="1600" dirty="0" smtClean="0"/>
          </a:p>
          <a:p>
            <a:pPr lvl="1">
              <a:defRPr/>
            </a:pPr>
            <a:r>
              <a:rPr lang="en-US" sz="1800" dirty="0" smtClean="0"/>
              <a:t>Integration of URS and </a:t>
            </a:r>
            <a:r>
              <a:rPr lang="en-US" sz="1800" dirty="0" smtClean="0">
                <a:ea typeface="ＭＳ Ｐゴシック" pitchFamily="-65" charset="-128"/>
              </a:rPr>
              <a:t>ESDIS Metric System (EMS)</a:t>
            </a:r>
          </a:p>
          <a:p>
            <a:pPr lvl="1">
              <a:defRPr/>
            </a:pPr>
            <a:r>
              <a:rPr lang="en-US" sz="1800" dirty="0" smtClean="0"/>
              <a:t>An on-line browser based GUI will be provided on the Earthdata website to allow users to perform self registration</a:t>
            </a:r>
          </a:p>
          <a:p>
            <a:pPr>
              <a:defRPr/>
            </a:pPr>
            <a:r>
              <a:rPr lang="en-US" sz="2000" dirty="0" smtClean="0">
                <a:ea typeface="ＭＳ Ｐゴシック" pitchFamily="-65" charset="-128"/>
              </a:rPr>
              <a:t>Phase I transition is scheduled to conclude by May 2012. </a:t>
            </a:r>
            <a:endParaRPr lang="en-US" dirty="0" smtClean="0">
              <a:ea typeface="ＭＳ Ｐゴシック" pitchFamily="-65" charset="-128"/>
            </a:endParaRPr>
          </a:p>
          <a:p>
            <a:pPr>
              <a:defRPr/>
            </a:pPr>
            <a:r>
              <a:rPr lang="en-US" sz="2000" dirty="0" smtClean="0">
                <a:ea typeface="ＭＳ Ｐゴシック" pitchFamily="-65" charset="-128"/>
              </a:rPr>
              <a:t>Phase II will include the</a:t>
            </a:r>
            <a:r>
              <a:rPr lang="en-US" sz="2000" dirty="0" smtClean="0"/>
              <a:t> transition of additional data centers and applications. It also includes enhancements to allow the addition of data center/application specific fields.</a:t>
            </a:r>
          </a:p>
          <a:p>
            <a:pPr>
              <a:defRPr/>
            </a:pPr>
            <a:endParaRPr lang="en-US" dirty="0" smtClean="0">
              <a:ea typeface="ＭＳ Ｐゴシック" pitchFamily="-65" charset="-128"/>
            </a:endParaRPr>
          </a:p>
          <a:p>
            <a:pPr lvl="1">
              <a:buFont typeface="Times" pitchFamily="29" charset="0"/>
              <a:buChar char="•"/>
              <a:defRPr/>
            </a:pPr>
            <a:endParaRPr lang="en-US" dirty="0" smtClean="0">
              <a:ea typeface="ＭＳ Ｐゴシック" pitchFamily="-107" charset="-128"/>
            </a:endParaRPr>
          </a:p>
          <a:p>
            <a:pPr lvl="1">
              <a:buFont typeface="Times" pitchFamily="29" charset="0"/>
              <a:buChar char="•"/>
              <a:defRPr/>
            </a:pPr>
            <a:endParaRPr lang="en-US" dirty="0" smtClean="0">
              <a:ea typeface="ＭＳ Ｐゴシック" pitchFamily="-107" charset="-128"/>
            </a:endParaRPr>
          </a:p>
          <a:p>
            <a:pPr lvl="1">
              <a:buFont typeface="Times" pitchFamily="29" charset="0"/>
              <a:buChar char="•"/>
              <a:defRPr/>
            </a:pPr>
            <a:endParaRPr lang="en-US" dirty="0" smtClean="0">
              <a:ea typeface="ＭＳ Ｐゴシック" pitchFamily="-107" charset="-128"/>
            </a:endParaRPr>
          </a:p>
          <a:p>
            <a:pPr lvl="1">
              <a:buFont typeface="Times" pitchFamily="29" charset="0"/>
              <a:buChar char="•"/>
              <a:defRPr/>
            </a:pPr>
            <a:endParaRPr lang="en-US" dirty="0" smtClean="0">
              <a:ea typeface="ＭＳ Ｐゴシック" pitchFamily="-107" charset="-128"/>
            </a:endParaRPr>
          </a:p>
          <a:p>
            <a:pPr lvl="1">
              <a:buFont typeface="Times" pitchFamily="29" charset="0"/>
              <a:buChar char="•"/>
              <a:defRPr/>
            </a:pPr>
            <a:endParaRPr lang="en-US" dirty="0" smtClean="0">
              <a:ea typeface="ＭＳ Ｐゴシック" pitchFamily="-107" charset="-128"/>
            </a:endParaRPr>
          </a:p>
          <a:p>
            <a:pPr lvl="1">
              <a:buFont typeface="Times" pitchFamily="29" charset="0"/>
              <a:buChar char="•"/>
              <a:defRPr/>
            </a:pPr>
            <a:endParaRPr lang="en-US" dirty="0" smtClean="0">
              <a:ea typeface="ＭＳ Ｐゴシック" pitchFamily="-107" charset="-128"/>
            </a:endParaRPr>
          </a:p>
          <a:p>
            <a:pPr>
              <a:defRPr/>
            </a:pPr>
            <a:endParaRPr lang="en-US" dirty="0" smtClean="0">
              <a:ea typeface="ＭＳ Ｐゴシック" pitchFamily="-65" charset="-128"/>
            </a:endParaRPr>
          </a:p>
          <a:p>
            <a:pPr>
              <a:defRPr/>
            </a:pPr>
            <a:endParaRPr lang="en-US" dirty="0" smtClean="0">
              <a:ea typeface="ＭＳ Ｐゴシック" pitchFamily="-65" charset="-128"/>
            </a:endParaRPr>
          </a:p>
          <a:p>
            <a:pPr>
              <a:defRPr/>
            </a:pPr>
            <a:endParaRPr lang="en-US" dirty="0" smtClean="0">
              <a:ea typeface="ＭＳ Ｐゴシック" pitchFamily="-65" charset="-128"/>
            </a:endParaRPr>
          </a:p>
        </p:txBody>
      </p:sp>
      <p:grpSp>
        <p:nvGrpSpPr>
          <p:cNvPr id="4" name="Group 5"/>
          <p:cNvGrpSpPr>
            <a:grpSpLocks/>
          </p:cNvGrpSpPr>
          <p:nvPr/>
        </p:nvGrpSpPr>
        <p:grpSpPr bwMode="auto">
          <a:xfrm>
            <a:off x="152400" y="914400"/>
            <a:ext cx="8915400" cy="77788"/>
            <a:chOff x="281" y="734"/>
            <a:chExt cx="5616" cy="49"/>
          </a:xfrm>
        </p:grpSpPr>
        <p:sp>
          <p:nvSpPr>
            <p:cNvPr id="5" name="Line 6"/>
            <p:cNvSpPr>
              <a:spLocks noChangeShapeType="1"/>
            </p:cNvSpPr>
            <p:nvPr/>
          </p:nvSpPr>
          <p:spPr bwMode="auto">
            <a:xfrm>
              <a:off x="281" y="734"/>
              <a:ext cx="5616" cy="0"/>
            </a:xfrm>
            <a:prstGeom prst="line">
              <a:avLst/>
            </a:prstGeom>
            <a:noFill/>
            <a:ln w="50800">
              <a:solidFill>
                <a:srgbClr val="114FFB"/>
              </a:solidFill>
              <a:round/>
              <a:headEnd type="none" w="sm" len="sm"/>
              <a:tailEnd type="none" w="sm" len="sm"/>
            </a:ln>
            <a:effectLst/>
          </p:spPr>
          <p:txBody>
            <a:bodyPr wrap="none" anchor="ctr"/>
            <a:lstStyle/>
            <a:p>
              <a:pPr>
                <a:defRPr/>
              </a:pPr>
              <a:endParaRPr lang="en-US">
                <a:latin typeface="Times" pitchFamily="32" charset="0"/>
                <a:ea typeface="+mn-ea"/>
              </a:endParaRPr>
            </a:p>
          </p:txBody>
        </p:sp>
        <p:sp>
          <p:nvSpPr>
            <p:cNvPr id="6" name="Line 7"/>
            <p:cNvSpPr>
              <a:spLocks noChangeShapeType="1"/>
            </p:cNvSpPr>
            <p:nvPr/>
          </p:nvSpPr>
          <p:spPr bwMode="auto">
            <a:xfrm>
              <a:off x="281" y="783"/>
              <a:ext cx="5616" cy="0"/>
            </a:xfrm>
            <a:prstGeom prst="line">
              <a:avLst/>
            </a:prstGeom>
            <a:noFill/>
            <a:ln w="50800">
              <a:solidFill>
                <a:srgbClr val="A2C1FE"/>
              </a:solidFill>
              <a:round/>
              <a:headEnd type="none" w="sm" len="sm"/>
              <a:tailEnd type="none" w="sm" len="sm"/>
            </a:ln>
            <a:effectLst/>
          </p:spPr>
          <p:txBody>
            <a:bodyPr wrap="none" anchor="ctr"/>
            <a:lstStyle/>
            <a:p>
              <a:pPr>
                <a:defRPr/>
              </a:pPr>
              <a:endParaRPr lang="en-US">
                <a:latin typeface="Times" pitchFamily="32" charset="0"/>
                <a:ea typeface="+mn-ea"/>
              </a:endParaRPr>
            </a:p>
          </p:txBody>
        </p:sp>
      </p:grpSp>
    </p:spTree>
    <p:extLst>
      <p:ext uri="{BB962C8B-B14F-4D97-AF65-F5344CB8AC3E}">
        <p14:creationId xmlns="" xmlns:p14="http://schemas.microsoft.com/office/powerpoint/2010/main" val="5224132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393825" y="152400"/>
            <a:ext cx="6149975" cy="639762"/>
          </a:xfrm>
        </p:spPr>
        <p:txBody>
          <a:bodyPr/>
          <a:lstStyle/>
          <a:p>
            <a:r>
              <a:rPr lang="en-US" sz="3600" dirty="0" smtClean="0">
                <a:ea typeface="ヒラギノ角ゴ Pro W3" pitchFamily="-65" charset="-128"/>
              </a:rPr>
              <a:t>EOSDIS Performance</a:t>
            </a:r>
          </a:p>
        </p:txBody>
      </p:sp>
      <p:sp>
        <p:nvSpPr>
          <p:cNvPr id="9248" name="Slide Number Placeholder 4"/>
          <p:cNvSpPr>
            <a:spLocks noGrp="1"/>
          </p:cNvSpPr>
          <p:nvPr>
            <p:ph type="sldNum" sz="quarter" idx="10"/>
          </p:nvPr>
        </p:nvSpPr>
        <p:spPr bwMode="auto">
          <a:noFill/>
          <a:ln>
            <a:miter lim="800000"/>
            <a:headEnd/>
            <a:tailEnd/>
          </a:ln>
        </p:spPr>
        <p:txBody>
          <a:bodyPr/>
          <a:lstStyle/>
          <a:p>
            <a:fld id="{86D76CF5-9CAB-4BAD-82F7-0A7DFD2C4ECC}" type="slidenum">
              <a:rPr smtClean="0"/>
              <a:pPr/>
              <a:t>11</a:t>
            </a:fld>
            <a:endParaRPr smtClean="0"/>
          </a:p>
        </p:txBody>
      </p:sp>
      <p:grpSp>
        <p:nvGrpSpPr>
          <p:cNvPr id="14" name="Group 13"/>
          <p:cNvGrpSpPr/>
          <p:nvPr/>
        </p:nvGrpSpPr>
        <p:grpSpPr>
          <a:xfrm>
            <a:off x="990600" y="1143000"/>
            <a:ext cx="7086600" cy="1828800"/>
            <a:chOff x="1379838" y="838200"/>
            <a:chExt cx="6857999" cy="1828800"/>
          </a:xfrm>
        </p:grpSpPr>
        <p:sp>
          <p:nvSpPr>
            <p:cNvPr id="7" name="Right Arrow 6"/>
            <p:cNvSpPr/>
            <p:nvPr/>
          </p:nvSpPr>
          <p:spPr>
            <a:xfrm>
              <a:off x="1379838" y="1143000"/>
              <a:ext cx="1668162" cy="1200686"/>
            </a:xfrm>
            <a:prstGeom prst="rightArrow">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effectLst/>
                </a:rPr>
                <a:t>Avg. 1.7 TB/day</a:t>
              </a:r>
              <a:endParaRPr lang="en-US" sz="1400" dirty="0">
                <a:solidFill>
                  <a:schemeClr val="tx1"/>
                </a:solidFill>
                <a:effectLst/>
              </a:endParaRPr>
            </a:p>
          </p:txBody>
        </p:sp>
        <p:sp>
          <p:nvSpPr>
            <p:cNvPr id="8" name="Right Arrow 7"/>
            <p:cNvSpPr/>
            <p:nvPr/>
          </p:nvSpPr>
          <p:spPr>
            <a:xfrm>
              <a:off x="5354595" y="838200"/>
              <a:ext cx="2883242" cy="1828800"/>
            </a:xfrm>
            <a:prstGeom prs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a:buChar char="•"/>
              </a:pPr>
              <a:r>
                <a:rPr lang="en-US" sz="1400" dirty="0" smtClean="0">
                  <a:solidFill>
                    <a:schemeClr val="tx1"/>
                  </a:solidFill>
                  <a:effectLst/>
                </a:rPr>
                <a:t> &gt;1.2 M Distinct Users</a:t>
              </a:r>
            </a:p>
            <a:p>
              <a:pPr>
                <a:buFont typeface="Arial"/>
                <a:buChar char="•"/>
              </a:pPr>
              <a:r>
                <a:rPr lang="en-US" sz="1400" dirty="0" smtClean="0">
                  <a:solidFill>
                    <a:schemeClr val="tx1"/>
                  </a:solidFill>
                  <a:effectLst/>
                </a:rPr>
                <a:t> &gt;1.3 M Web Site Visits </a:t>
              </a:r>
              <a:r>
                <a:rPr lang="en-US" sz="1100" dirty="0" smtClean="0">
                  <a:solidFill>
                    <a:schemeClr val="tx1"/>
                  </a:solidFill>
                  <a:effectLst/>
                </a:rPr>
                <a:t>(&gt; 1 min.)</a:t>
              </a:r>
            </a:p>
            <a:p>
              <a:pPr>
                <a:buFont typeface="Arial"/>
                <a:buChar char="•"/>
              </a:pPr>
              <a:r>
                <a:rPr lang="en-US" sz="1400" dirty="0" smtClean="0">
                  <a:solidFill>
                    <a:schemeClr val="tx1"/>
                  </a:solidFill>
                  <a:effectLst/>
                </a:rPr>
                <a:t> &gt;501 M Products </a:t>
              </a:r>
            </a:p>
            <a:p>
              <a:pPr>
                <a:buFont typeface="Arial"/>
                <a:buChar char="•"/>
              </a:pPr>
              <a:r>
                <a:rPr lang="en-US" sz="1400" dirty="0" smtClean="0">
                  <a:solidFill>
                    <a:schemeClr val="tx1"/>
                  </a:solidFill>
                  <a:effectLst/>
                </a:rPr>
                <a:t> Avg. 13 TB/day</a:t>
              </a:r>
              <a:endParaRPr lang="en-US" sz="1400" dirty="0">
                <a:solidFill>
                  <a:schemeClr val="tx1"/>
                </a:solidFill>
                <a:effectLst/>
              </a:endParaRPr>
            </a:p>
          </p:txBody>
        </p:sp>
        <p:sp>
          <p:nvSpPr>
            <p:cNvPr id="6" name="Oval 5"/>
            <p:cNvSpPr/>
            <p:nvPr/>
          </p:nvSpPr>
          <p:spPr>
            <a:xfrm>
              <a:off x="3048000" y="1066800"/>
              <a:ext cx="2306595" cy="14292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dirty="0" smtClean="0">
                  <a:effectLst/>
                </a:rPr>
                <a:t>Distributed Active Archives</a:t>
              </a:r>
            </a:p>
            <a:p>
              <a:pPr algn="ctr"/>
              <a:endParaRPr lang="en-US" sz="1050" dirty="0" smtClean="0">
                <a:effectLst/>
              </a:endParaRPr>
            </a:p>
            <a:p>
              <a:pPr algn="ctr"/>
              <a:r>
                <a:rPr lang="en-US" sz="1400" dirty="0" smtClean="0">
                  <a:effectLst/>
                </a:rPr>
                <a:t>5.8 PB</a:t>
              </a:r>
            </a:p>
            <a:p>
              <a:pPr algn="ctr"/>
              <a:r>
                <a:rPr lang="en-US" sz="1400" dirty="0" smtClean="0">
                  <a:effectLst/>
                </a:rPr>
                <a:t>&gt; 5,000 Datasets</a:t>
              </a:r>
              <a:endParaRPr lang="en-US" sz="1400" dirty="0">
                <a:effectLst/>
              </a:endParaRPr>
            </a:p>
          </p:txBody>
        </p:sp>
      </p:grpSp>
      <p:pic>
        <p:nvPicPr>
          <p:cNvPr id="22" name="Picture 21"/>
          <p:cNvPicPr>
            <a:picLocks noChangeAspect="1" noChangeArrowheads="1"/>
          </p:cNvPicPr>
          <p:nvPr/>
        </p:nvPicPr>
        <p:blipFill>
          <a:blip r:embed="rId3" cstate="print"/>
          <a:srcRect/>
          <a:stretch>
            <a:fillRect/>
          </a:stretch>
        </p:blipFill>
        <p:spPr bwMode="auto">
          <a:xfrm>
            <a:off x="1066800" y="3171444"/>
            <a:ext cx="6781800" cy="2848356"/>
          </a:xfrm>
          <a:prstGeom prst="rect">
            <a:avLst/>
          </a:prstGeom>
          <a:noFill/>
          <a:ln w="9525">
            <a:noFill/>
            <a:miter lim="800000"/>
            <a:headEnd/>
            <a:tailEnd/>
          </a:ln>
          <a:effectLst/>
        </p:spPr>
      </p:pic>
      <p:grpSp>
        <p:nvGrpSpPr>
          <p:cNvPr id="9" name="Group 5"/>
          <p:cNvGrpSpPr>
            <a:grpSpLocks/>
          </p:cNvGrpSpPr>
          <p:nvPr/>
        </p:nvGrpSpPr>
        <p:grpSpPr bwMode="auto">
          <a:xfrm>
            <a:off x="152400" y="914400"/>
            <a:ext cx="8915400" cy="77788"/>
            <a:chOff x="281" y="734"/>
            <a:chExt cx="5616" cy="49"/>
          </a:xfrm>
        </p:grpSpPr>
        <p:sp>
          <p:nvSpPr>
            <p:cNvPr id="10" name="Line 6"/>
            <p:cNvSpPr>
              <a:spLocks noChangeShapeType="1"/>
            </p:cNvSpPr>
            <p:nvPr/>
          </p:nvSpPr>
          <p:spPr bwMode="auto">
            <a:xfrm>
              <a:off x="281" y="734"/>
              <a:ext cx="5616" cy="0"/>
            </a:xfrm>
            <a:prstGeom prst="line">
              <a:avLst/>
            </a:prstGeom>
            <a:noFill/>
            <a:ln w="50800">
              <a:solidFill>
                <a:srgbClr val="114FFB"/>
              </a:solidFill>
              <a:round/>
              <a:headEnd type="none" w="sm" len="sm"/>
              <a:tailEnd type="none" w="sm" len="sm"/>
            </a:ln>
            <a:effectLst/>
          </p:spPr>
          <p:txBody>
            <a:bodyPr wrap="none" anchor="ctr"/>
            <a:lstStyle/>
            <a:p>
              <a:pPr>
                <a:defRPr/>
              </a:pPr>
              <a:endParaRPr lang="en-US">
                <a:latin typeface="Times" pitchFamily="32" charset="0"/>
                <a:ea typeface="+mn-ea"/>
              </a:endParaRPr>
            </a:p>
          </p:txBody>
        </p:sp>
        <p:sp>
          <p:nvSpPr>
            <p:cNvPr id="11" name="Line 7"/>
            <p:cNvSpPr>
              <a:spLocks noChangeShapeType="1"/>
            </p:cNvSpPr>
            <p:nvPr/>
          </p:nvSpPr>
          <p:spPr bwMode="auto">
            <a:xfrm>
              <a:off x="281" y="783"/>
              <a:ext cx="5616" cy="0"/>
            </a:xfrm>
            <a:prstGeom prst="line">
              <a:avLst/>
            </a:prstGeom>
            <a:noFill/>
            <a:ln w="50800">
              <a:solidFill>
                <a:srgbClr val="A2C1FE"/>
              </a:solidFill>
              <a:round/>
              <a:headEnd type="none" w="sm" len="sm"/>
              <a:tailEnd type="none" w="sm" len="sm"/>
            </a:ln>
            <a:effectLst/>
          </p:spPr>
          <p:txBody>
            <a:bodyPr wrap="none" anchor="ctr"/>
            <a:lstStyle/>
            <a:p>
              <a:pPr>
                <a:defRPr/>
              </a:pPr>
              <a:endParaRPr lang="en-US">
                <a:latin typeface="Times" pitchFamily="32" charset="0"/>
                <a:ea typeface="+mn-ea"/>
              </a:endParaRPr>
            </a:p>
          </p:txBody>
        </p:sp>
      </p:grpSp>
    </p:spTree>
    <p:extLst>
      <p:ext uri="{BB962C8B-B14F-4D97-AF65-F5344CB8AC3E}">
        <p14:creationId xmlns="" xmlns:p14="http://schemas.microsoft.com/office/powerpoint/2010/main" val="15530500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t="10060" b="1135"/>
          <a:stretch>
            <a:fillRect/>
          </a:stretch>
        </p:blipFill>
        <p:spPr bwMode="auto">
          <a:xfrm>
            <a:off x="233363" y="1114425"/>
            <a:ext cx="8677275" cy="5591175"/>
          </a:xfrm>
          <a:prstGeom prst="rect">
            <a:avLst/>
          </a:prstGeom>
          <a:noFill/>
          <a:ln w="9525">
            <a:noFill/>
            <a:miter lim="800000"/>
            <a:headEnd/>
            <a:tailEnd/>
          </a:ln>
          <a:effectLst/>
        </p:spPr>
      </p:pic>
      <p:sp>
        <p:nvSpPr>
          <p:cNvPr id="2051" name="Date Placeholder 2"/>
          <p:cNvSpPr>
            <a:spLocks noGrp="1"/>
          </p:cNvSpPr>
          <p:nvPr>
            <p:ph type="dt" sz="quarter" idx="10"/>
          </p:nvPr>
        </p:nvSpPr>
        <p:spPr>
          <a:noFill/>
        </p:spPr>
        <p:txBody>
          <a:bodyPr/>
          <a:lstStyle/>
          <a:p>
            <a:endParaRPr lang="en-US" dirty="0" smtClean="0">
              <a:solidFill>
                <a:srgbClr val="000000"/>
              </a:solidFill>
            </a:endParaRPr>
          </a:p>
        </p:txBody>
      </p:sp>
      <p:sp>
        <p:nvSpPr>
          <p:cNvPr id="2053" name="Slide Number Placeholder 4"/>
          <p:cNvSpPr>
            <a:spLocks noGrp="1"/>
          </p:cNvSpPr>
          <p:nvPr>
            <p:ph type="sldNum" sz="quarter" idx="4294967295"/>
          </p:nvPr>
        </p:nvSpPr>
        <p:spPr>
          <a:xfrm>
            <a:off x="7543800" y="6477000"/>
            <a:ext cx="914400" cy="228600"/>
          </a:xfrm>
          <a:prstGeom prst="rect">
            <a:avLst/>
          </a:prstGeom>
          <a:noFill/>
        </p:spPr>
        <p:txBody>
          <a:bodyPr/>
          <a:lstStyle/>
          <a:p>
            <a:fld id="{F998C29E-DCBA-4F55-B757-560E8834D555}" type="slidenum">
              <a:rPr lang="en-US" smtClean="0">
                <a:solidFill>
                  <a:srgbClr val="000000"/>
                </a:solidFill>
              </a:rPr>
              <a:pPr/>
              <a:t>12</a:t>
            </a:fld>
            <a:endParaRPr lang="en-US" smtClean="0">
              <a:solidFill>
                <a:srgbClr val="000000"/>
              </a:solidFill>
            </a:endParaRPr>
          </a:p>
        </p:txBody>
      </p:sp>
      <p:sp>
        <p:nvSpPr>
          <p:cNvPr id="2054" name="Rectangle 2"/>
          <p:cNvSpPr>
            <a:spLocks noGrp="1" noChangeArrowheads="1"/>
          </p:cNvSpPr>
          <p:nvPr>
            <p:ph type="title"/>
          </p:nvPr>
        </p:nvSpPr>
        <p:spPr>
          <a:xfrm>
            <a:off x="860425" y="0"/>
            <a:ext cx="7772400" cy="1011238"/>
          </a:xfrm>
        </p:spPr>
        <p:txBody>
          <a:bodyPr/>
          <a:lstStyle/>
          <a:p>
            <a:pPr eaLnBrk="1" hangingPunct="1"/>
            <a:r>
              <a:rPr lang="en-US" sz="2400" dirty="0" smtClean="0"/>
              <a:t>EOSDIS Products Delivered: FY00 thru Feb 2012</a:t>
            </a:r>
          </a:p>
        </p:txBody>
      </p:sp>
      <p:sp>
        <p:nvSpPr>
          <p:cNvPr id="13" name="Rectangle 57"/>
          <p:cNvSpPr>
            <a:spLocks noChangeArrowheads="1"/>
          </p:cNvSpPr>
          <p:nvPr/>
        </p:nvSpPr>
        <p:spPr bwMode="auto">
          <a:xfrm>
            <a:off x="8200822" y="4444782"/>
            <a:ext cx="220108" cy="337136"/>
          </a:xfrm>
          <a:prstGeom prst="rect">
            <a:avLst/>
          </a:prstGeom>
          <a:solidFill>
            <a:schemeClr val="accent1"/>
          </a:solidFill>
          <a:ln w="9525">
            <a:solidFill>
              <a:schemeClr val="tx1"/>
            </a:solidFill>
            <a:miter lim="800000"/>
            <a:headEnd/>
            <a:tailEnd/>
          </a:ln>
        </p:spPr>
        <p:txBody>
          <a:bodyPr wrap="none" anchor="ctr"/>
          <a:lstStyle/>
          <a:p>
            <a:pPr eaLnBrk="1" hangingPunct="1"/>
            <a:endParaRPr lang="en-US" sz="1200">
              <a:solidFill>
                <a:srgbClr val="000000"/>
              </a:solidFill>
              <a:effectLst/>
              <a:latin typeface="Arial" charset="0"/>
              <a:ea typeface="+mn-ea"/>
            </a:endParaRPr>
          </a:p>
        </p:txBody>
      </p:sp>
      <p:grpSp>
        <p:nvGrpSpPr>
          <p:cNvPr id="7" name="Group 5"/>
          <p:cNvGrpSpPr>
            <a:grpSpLocks/>
          </p:cNvGrpSpPr>
          <p:nvPr/>
        </p:nvGrpSpPr>
        <p:grpSpPr bwMode="auto">
          <a:xfrm>
            <a:off x="152400" y="914400"/>
            <a:ext cx="8915400" cy="77788"/>
            <a:chOff x="281" y="734"/>
            <a:chExt cx="5616" cy="49"/>
          </a:xfrm>
        </p:grpSpPr>
        <p:sp>
          <p:nvSpPr>
            <p:cNvPr id="8" name="Line 6"/>
            <p:cNvSpPr>
              <a:spLocks noChangeShapeType="1"/>
            </p:cNvSpPr>
            <p:nvPr/>
          </p:nvSpPr>
          <p:spPr bwMode="auto">
            <a:xfrm>
              <a:off x="281" y="734"/>
              <a:ext cx="5616" cy="0"/>
            </a:xfrm>
            <a:prstGeom prst="line">
              <a:avLst/>
            </a:prstGeom>
            <a:noFill/>
            <a:ln w="50800">
              <a:solidFill>
                <a:srgbClr val="114FFB"/>
              </a:solidFill>
              <a:round/>
              <a:headEnd type="none" w="sm" len="sm"/>
              <a:tailEnd type="none" w="sm" len="sm"/>
            </a:ln>
            <a:effectLst/>
          </p:spPr>
          <p:txBody>
            <a:bodyPr wrap="none" anchor="ctr"/>
            <a:lstStyle/>
            <a:p>
              <a:pPr>
                <a:defRPr/>
              </a:pPr>
              <a:endParaRPr lang="en-US">
                <a:latin typeface="Times" pitchFamily="32" charset="0"/>
                <a:ea typeface="+mn-ea"/>
              </a:endParaRPr>
            </a:p>
          </p:txBody>
        </p:sp>
        <p:sp>
          <p:nvSpPr>
            <p:cNvPr id="9" name="Line 7"/>
            <p:cNvSpPr>
              <a:spLocks noChangeShapeType="1"/>
            </p:cNvSpPr>
            <p:nvPr/>
          </p:nvSpPr>
          <p:spPr bwMode="auto">
            <a:xfrm>
              <a:off x="281" y="783"/>
              <a:ext cx="5616" cy="0"/>
            </a:xfrm>
            <a:prstGeom prst="line">
              <a:avLst/>
            </a:prstGeom>
            <a:noFill/>
            <a:ln w="50800">
              <a:solidFill>
                <a:srgbClr val="A2C1FE"/>
              </a:solidFill>
              <a:round/>
              <a:headEnd type="none" w="sm" len="sm"/>
              <a:tailEnd type="none" w="sm" len="sm"/>
            </a:ln>
            <a:effectLst/>
          </p:spPr>
          <p:txBody>
            <a:bodyPr wrap="none" anchor="ctr"/>
            <a:lstStyle/>
            <a:p>
              <a:pPr>
                <a:defRPr/>
              </a:pPr>
              <a:endParaRPr lang="en-US">
                <a:latin typeface="Times" pitchFamily="32" charset="0"/>
                <a:ea typeface="+mn-ea"/>
              </a:endParaRPr>
            </a:p>
          </p:txBody>
        </p:sp>
      </p:grpSp>
    </p:spTree>
    <p:extLst>
      <p:ext uri="{BB962C8B-B14F-4D97-AF65-F5344CB8AC3E}">
        <p14:creationId xmlns="" xmlns:p14="http://schemas.microsoft.com/office/powerpoint/2010/main" val="41622069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386068" y="152400"/>
            <a:ext cx="6149975" cy="639762"/>
          </a:xfrm>
        </p:spPr>
        <p:txBody>
          <a:bodyPr/>
          <a:lstStyle/>
          <a:p>
            <a:r>
              <a:rPr lang="en-US" sz="3600" dirty="0" smtClean="0">
                <a:ea typeface="ヒラギノ角ゴ Pro W3" pitchFamily="-65" charset="-128"/>
              </a:rPr>
              <a:t>Web Trends</a:t>
            </a:r>
          </a:p>
        </p:txBody>
      </p:sp>
      <p:pic>
        <p:nvPicPr>
          <p:cNvPr id="11" name="Picture 10"/>
          <p:cNvPicPr>
            <a:picLocks noChangeAspect="1" noChangeArrowheads="1"/>
          </p:cNvPicPr>
          <p:nvPr/>
        </p:nvPicPr>
        <p:blipFill>
          <a:blip r:embed="rId3" cstate="print"/>
          <a:srcRect/>
          <a:stretch>
            <a:fillRect/>
          </a:stretch>
        </p:blipFill>
        <p:spPr bwMode="auto">
          <a:xfrm>
            <a:off x="1018175" y="1219200"/>
            <a:ext cx="6934200" cy="4856199"/>
          </a:xfrm>
          <a:prstGeom prst="rect">
            <a:avLst/>
          </a:prstGeom>
          <a:noFill/>
          <a:ln w="9525">
            <a:noFill/>
            <a:miter lim="800000"/>
            <a:headEnd/>
            <a:tailEnd/>
          </a:ln>
          <a:effectLst/>
        </p:spPr>
      </p:pic>
      <p:sp>
        <p:nvSpPr>
          <p:cNvPr id="13" name="Title 1"/>
          <p:cNvSpPr txBox="1">
            <a:spLocks/>
          </p:cNvSpPr>
          <p:nvPr/>
        </p:nvSpPr>
        <p:spPr bwMode="auto">
          <a:xfrm>
            <a:off x="5943600" y="1899007"/>
            <a:ext cx="838200" cy="258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ヒラギノ角ゴ Pro W3" pitchFamily="-110" charset="-128"/>
                <a:cs typeface="ヒラギノ角ゴ Pro W3" pitchFamily="-65" charset="-128"/>
              </a:defRPr>
            </a:lvl1pPr>
            <a:lvl2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2pPr>
            <a:lvl3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3pPr>
            <a:lvl4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4pPr>
            <a:lvl5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1200" b="1" dirty="0" smtClean="0">
                <a:ea typeface="ヒラギノ角ゴ Pro W3" pitchFamily="-65" charset="-128"/>
              </a:rPr>
              <a:t>~1.318 M</a:t>
            </a:r>
          </a:p>
        </p:txBody>
      </p:sp>
      <p:sp>
        <p:nvSpPr>
          <p:cNvPr id="14" name="Title 1"/>
          <p:cNvSpPr txBox="1">
            <a:spLocks/>
          </p:cNvSpPr>
          <p:nvPr/>
        </p:nvSpPr>
        <p:spPr bwMode="auto">
          <a:xfrm>
            <a:off x="5943600" y="3124200"/>
            <a:ext cx="838200" cy="258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ヒラギノ角ゴ Pro W3" pitchFamily="-110" charset="-128"/>
                <a:cs typeface="ヒラギノ角ゴ Pro W3" pitchFamily="-65" charset="-128"/>
              </a:defRPr>
            </a:lvl1pPr>
            <a:lvl2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2pPr>
            <a:lvl3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3pPr>
            <a:lvl4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4pPr>
            <a:lvl5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1200" b="1" dirty="0" smtClean="0">
                <a:ea typeface="ヒラギノ角ゴ Pro W3" pitchFamily="-65" charset="-128"/>
              </a:rPr>
              <a:t>~856 K</a:t>
            </a:r>
          </a:p>
        </p:txBody>
      </p:sp>
      <p:sp>
        <p:nvSpPr>
          <p:cNvPr id="15" name="Title 1"/>
          <p:cNvSpPr txBox="1">
            <a:spLocks/>
          </p:cNvSpPr>
          <p:nvPr/>
        </p:nvSpPr>
        <p:spPr bwMode="auto">
          <a:xfrm>
            <a:off x="6096000" y="5029200"/>
            <a:ext cx="838200" cy="258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ヒラギノ角ゴ Pro W3" pitchFamily="-110" charset="-128"/>
                <a:cs typeface="ヒラギノ角ゴ Pro W3" pitchFamily="-65" charset="-128"/>
              </a:defRPr>
            </a:lvl1pPr>
            <a:lvl2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2pPr>
            <a:lvl3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3pPr>
            <a:lvl4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4pPr>
            <a:lvl5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1200" b="1" dirty="0" smtClean="0">
                <a:ea typeface="ヒラギノ角ゴ Pro W3" pitchFamily="-65" charset="-128"/>
              </a:rPr>
              <a:t>~150 K</a:t>
            </a:r>
          </a:p>
        </p:txBody>
      </p:sp>
      <p:grpSp>
        <p:nvGrpSpPr>
          <p:cNvPr id="8" name="Group 5"/>
          <p:cNvGrpSpPr>
            <a:grpSpLocks/>
          </p:cNvGrpSpPr>
          <p:nvPr/>
        </p:nvGrpSpPr>
        <p:grpSpPr bwMode="auto">
          <a:xfrm>
            <a:off x="152400" y="914400"/>
            <a:ext cx="8915400" cy="77788"/>
            <a:chOff x="281" y="734"/>
            <a:chExt cx="5616" cy="49"/>
          </a:xfrm>
        </p:grpSpPr>
        <p:sp>
          <p:nvSpPr>
            <p:cNvPr id="9" name="Line 6"/>
            <p:cNvSpPr>
              <a:spLocks noChangeShapeType="1"/>
            </p:cNvSpPr>
            <p:nvPr/>
          </p:nvSpPr>
          <p:spPr bwMode="auto">
            <a:xfrm>
              <a:off x="281" y="734"/>
              <a:ext cx="5616" cy="0"/>
            </a:xfrm>
            <a:prstGeom prst="line">
              <a:avLst/>
            </a:prstGeom>
            <a:noFill/>
            <a:ln w="50800">
              <a:solidFill>
                <a:srgbClr val="114FFB"/>
              </a:solidFill>
              <a:round/>
              <a:headEnd type="none" w="sm" len="sm"/>
              <a:tailEnd type="none" w="sm" len="sm"/>
            </a:ln>
            <a:effectLst/>
          </p:spPr>
          <p:txBody>
            <a:bodyPr wrap="none" anchor="ctr"/>
            <a:lstStyle/>
            <a:p>
              <a:pPr>
                <a:defRPr/>
              </a:pPr>
              <a:endParaRPr lang="en-US">
                <a:latin typeface="Times" pitchFamily="32" charset="0"/>
                <a:ea typeface="+mn-ea"/>
              </a:endParaRPr>
            </a:p>
          </p:txBody>
        </p:sp>
        <p:sp>
          <p:nvSpPr>
            <p:cNvPr id="10" name="Line 7"/>
            <p:cNvSpPr>
              <a:spLocks noChangeShapeType="1"/>
            </p:cNvSpPr>
            <p:nvPr/>
          </p:nvSpPr>
          <p:spPr bwMode="auto">
            <a:xfrm>
              <a:off x="281" y="783"/>
              <a:ext cx="5616" cy="0"/>
            </a:xfrm>
            <a:prstGeom prst="line">
              <a:avLst/>
            </a:prstGeom>
            <a:noFill/>
            <a:ln w="50800">
              <a:solidFill>
                <a:srgbClr val="A2C1FE"/>
              </a:solidFill>
              <a:round/>
              <a:headEnd type="none" w="sm" len="sm"/>
              <a:tailEnd type="none" w="sm" len="sm"/>
            </a:ln>
            <a:effectLst/>
          </p:spPr>
          <p:txBody>
            <a:bodyPr wrap="none" anchor="ctr"/>
            <a:lstStyle/>
            <a:p>
              <a:pPr>
                <a:defRPr/>
              </a:pPr>
              <a:endParaRPr lang="en-US">
                <a:latin typeface="Times" pitchFamily="32" charset="0"/>
                <a:ea typeface="+mn-ea"/>
              </a:endParaRPr>
            </a:p>
          </p:txBody>
        </p:sp>
      </p:grpSp>
    </p:spTree>
    <p:extLst>
      <p:ext uri="{BB962C8B-B14F-4D97-AF65-F5344CB8AC3E}">
        <p14:creationId xmlns="" xmlns:p14="http://schemas.microsoft.com/office/powerpoint/2010/main" val="10335515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0" name="Rectangle 5"/>
          <p:cNvSpPr>
            <a:spLocks noGrp="1" noChangeArrowheads="1"/>
          </p:cNvSpPr>
          <p:nvPr>
            <p:ph type="title"/>
          </p:nvPr>
        </p:nvSpPr>
        <p:spPr>
          <a:xfrm>
            <a:off x="152400" y="274638"/>
            <a:ext cx="8229600" cy="639762"/>
          </a:xfrm>
        </p:spPr>
        <p:txBody>
          <a:bodyPr/>
          <a:lstStyle/>
          <a:p>
            <a:pPr eaLnBrk="1" hangingPunct="1"/>
            <a:r>
              <a:rPr lang="en-US" sz="3200" dirty="0" smtClean="0">
                <a:ea typeface="ヒラギノ角ゴ Pro W3" pitchFamily="-65" charset="-128"/>
              </a:rPr>
              <a:t>EOSDIS Annual Customer Satisfaction Survey</a:t>
            </a:r>
          </a:p>
        </p:txBody>
      </p:sp>
      <p:sp>
        <p:nvSpPr>
          <p:cNvPr id="13321" name="Slide Number Placeholder 4"/>
          <p:cNvSpPr>
            <a:spLocks noGrp="1"/>
          </p:cNvSpPr>
          <p:nvPr>
            <p:ph type="sldNum" sz="quarter" idx="10"/>
          </p:nvPr>
        </p:nvSpPr>
        <p:spPr bwMode="auto">
          <a:noFill/>
          <a:ln>
            <a:miter lim="800000"/>
            <a:headEnd/>
            <a:tailEnd/>
          </a:ln>
        </p:spPr>
        <p:txBody>
          <a:bodyPr/>
          <a:lstStyle/>
          <a:p>
            <a:fld id="{0FF61A8C-D27D-4F05-A5F3-461688CF5E29}" type="slidenum">
              <a:rPr smtClean="0">
                <a:latin typeface="Times New Roman" pitchFamily="-65" charset="0"/>
              </a:rPr>
              <a:pPr/>
              <a:t>14</a:t>
            </a:fld>
            <a:endParaRPr dirty="0" smtClean="0">
              <a:latin typeface="Times New Roman" pitchFamily="-65" charset="0"/>
            </a:endParaRPr>
          </a:p>
        </p:txBody>
      </p:sp>
      <p:pic>
        <p:nvPicPr>
          <p:cNvPr id="2" name="Picture 1"/>
          <p:cNvPicPr>
            <a:picLocks noChangeAspect="1"/>
          </p:cNvPicPr>
          <p:nvPr/>
        </p:nvPicPr>
        <p:blipFill>
          <a:blip r:embed="rId3" cstate="print"/>
          <a:stretch>
            <a:fillRect/>
          </a:stretch>
        </p:blipFill>
        <p:spPr>
          <a:xfrm>
            <a:off x="838200" y="1868430"/>
            <a:ext cx="6629400" cy="4853045"/>
          </a:xfrm>
          <a:prstGeom prst="rect">
            <a:avLst/>
          </a:prstGeom>
        </p:spPr>
      </p:pic>
      <p:sp>
        <p:nvSpPr>
          <p:cNvPr id="43" name="Rectangle 53"/>
          <p:cNvSpPr>
            <a:spLocks noChangeArrowheads="1"/>
          </p:cNvSpPr>
          <p:nvPr/>
        </p:nvSpPr>
        <p:spPr bwMode="auto">
          <a:xfrm>
            <a:off x="685800" y="990600"/>
            <a:ext cx="7397750" cy="1066800"/>
          </a:xfrm>
          <a:prstGeom prst="rect">
            <a:avLst/>
          </a:prstGeom>
          <a:noFill/>
          <a:ln w="9525">
            <a:noFill/>
            <a:miter lim="800000"/>
            <a:headEnd/>
            <a:tailEnd/>
          </a:ln>
        </p:spPr>
        <p:txBody>
          <a:bodyPr/>
          <a:lstStyle/>
          <a:p>
            <a:pPr marL="282575" indent="-282575">
              <a:lnSpc>
                <a:spcPct val="85000"/>
              </a:lnSpc>
              <a:spcBef>
                <a:spcPct val="20000"/>
              </a:spcBef>
              <a:buSzPct val="70000"/>
              <a:buFont typeface="Wingdings" pitchFamily="30" charset="2"/>
              <a:buBlip>
                <a:blip r:embed="rId4"/>
              </a:buBlip>
            </a:pPr>
            <a:r>
              <a:rPr lang="en-US" sz="1600" dirty="0" smtClean="0">
                <a:solidFill>
                  <a:schemeClr val="tx1"/>
                </a:solidFill>
                <a:effectLst/>
                <a:latin typeface="+mn-lt"/>
              </a:rPr>
              <a:t>The American </a:t>
            </a:r>
            <a:r>
              <a:rPr lang="en-US" sz="1600" dirty="0">
                <a:solidFill>
                  <a:schemeClr val="tx1"/>
                </a:solidFill>
                <a:effectLst/>
                <a:latin typeface="+mn-lt"/>
              </a:rPr>
              <a:t>Customer Satisfaction Index (ACSI</a:t>
            </a:r>
            <a:r>
              <a:rPr lang="en-US" sz="1600" dirty="0" smtClean="0">
                <a:solidFill>
                  <a:schemeClr val="tx1"/>
                </a:solidFill>
                <a:effectLst/>
                <a:latin typeface="+mn-lt"/>
              </a:rPr>
              <a:t>) has been the standard metric for measuring citizen satisfaction</a:t>
            </a:r>
            <a:endParaRPr lang="en-US" sz="1600" dirty="0">
              <a:solidFill>
                <a:schemeClr val="tx1"/>
              </a:solidFill>
              <a:effectLst/>
              <a:latin typeface="+mn-lt"/>
            </a:endParaRPr>
          </a:p>
          <a:p>
            <a:pPr marL="282575" indent="-282575">
              <a:lnSpc>
                <a:spcPct val="85000"/>
              </a:lnSpc>
              <a:spcBef>
                <a:spcPct val="20000"/>
              </a:spcBef>
              <a:buSzPct val="70000"/>
              <a:buFont typeface="Wingdings" pitchFamily="30" charset="2"/>
              <a:buBlip>
                <a:blip r:embed="rId4"/>
              </a:buBlip>
            </a:pPr>
            <a:r>
              <a:rPr lang="en-US" sz="1600" dirty="0" smtClean="0">
                <a:solidFill>
                  <a:schemeClr val="tx1"/>
                </a:solidFill>
                <a:effectLst/>
                <a:latin typeface="+mn-lt"/>
              </a:rPr>
              <a:t>Ratings </a:t>
            </a:r>
            <a:r>
              <a:rPr lang="en-US" sz="1600" dirty="0">
                <a:solidFill>
                  <a:schemeClr val="tx1"/>
                </a:solidFill>
                <a:effectLst/>
                <a:latin typeface="+mn-lt"/>
              </a:rPr>
              <a:t>in the mid to upper 70s are considered “very </a:t>
            </a:r>
            <a:r>
              <a:rPr lang="en-US" sz="1600" dirty="0" smtClean="0">
                <a:solidFill>
                  <a:schemeClr val="tx1"/>
                </a:solidFill>
                <a:effectLst/>
                <a:latin typeface="+mn-lt"/>
              </a:rPr>
              <a:t>good”</a:t>
            </a:r>
          </a:p>
          <a:p>
            <a:pPr marL="282575" indent="-282575">
              <a:lnSpc>
                <a:spcPct val="85000"/>
              </a:lnSpc>
              <a:spcBef>
                <a:spcPct val="20000"/>
              </a:spcBef>
              <a:buSzPct val="70000"/>
              <a:buBlip>
                <a:blip r:embed="rId4"/>
              </a:buBlip>
            </a:pPr>
            <a:r>
              <a:rPr lang="en-US" sz="1600" dirty="0" smtClean="0">
                <a:solidFill>
                  <a:schemeClr val="tx1"/>
                </a:solidFill>
                <a:effectLst/>
                <a:latin typeface="+mn-lt"/>
              </a:rPr>
              <a:t>Overall 2011 </a:t>
            </a:r>
            <a:r>
              <a:rPr lang="en-US" sz="1600" dirty="0">
                <a:solidFill>
                  <a:schemeClr val="tx1"/>
                </a:solidFill>
                <a:effectLst/>
                <a:latin typeface="+mn-lt"/>
              </a:rPr>
              <a:t>Survey results based on 3,996 responses (8% vs. 7% last year</a:t>
            </a:r>
            <a:r>
              <a:rPr lang="en-US" sz="1600" dirty="0" smtClean="0">
                <a:solidFill>
                  <a:schemeClr val="tx1"/>
                </a:solidFill>
                <a:effectLst/>
                <a:latin typeface="+mn-lt"/>
              </a:rPr>
              <a:t>)</a:t>
            </a:r>
          </a:p>
        </p:txBody>
      </p:sp>
      <p:sp>
        <p:nvSpPr>
          <p:cNvPr id="10" name="Title 1"/>
          <p:cNvSpPr txBox="1">
            <a:spLocks/>
          </p:cNvSpPr>
          <p:nvPr/>
        </p:nvSpPr>
        <p:spPr bwMode="auto">
          <a:xfrm>
            <a:off x="4343400" y="2667000"/>
            <a:ext cx="457259" cy="258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ヒラギノ角ゴ Pro W3" pitchFamily="-110" charset="-128"/>
                <a:cs typeface="ヒラギノ角ゴ Pro W3" pitchFamily="-65" charset="-128"/>
              </a:defRPr>
            </a:lvl1pPr>
            <a:lvl2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2pPr>
            <a:lvl3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3pPr>
            <a:lvl4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4pPr>
            <a:lvl5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1400" b="1" i="1" dirty="0" smtClean="0">
                <a:solidFill>
                  <a:srgbClr val="1F497D"/>
                </a:solidFill>
                <a:ea typeface="ヒラギノ角ゴ Pro W3" pitchFamily="-65" charset="-128"/>
              </a:rPr>
              <a:t>76</a:t>
            </a:r>
          </a:p>
        </p:txBody>
      </p:sp>
      <p:sp>
        <p:nvSpPr>
          <p:cNvPr id="11" name="Title 1"/>
          <p:cNvSpPr txBox="1">
            <a:spLocks/>
          </p:cNvSpPr>
          <p:nvPr/>
        </p:nvSpPr>
        <p:spPr bwMode="auto">
          <a:xfrm>
            <a:off x="5867341" y="2667000"/>
            <a:ext cx="457259" cy="258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ヒラギノ角ゴ Pro W3" pitchFamily="-110" charset="-128"/>
                <a:cs typeface="ヒラギノ角ゴ Pro W3" pitchFamily="-65" charset="-128"/>
              </a:defRPr>
            </a:lvl1pPr>
            <a:lvl2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2pPr>
            <a:lvl3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3pPr>
            <a:lvl4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4pPr>
            <a:lvl5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1400" b="1" i="1" dirty="0" smtClean="0">
                <a:solidFill>
                  <a:srgbClr val="1F497D"/>
                </a:solidFill>
                <a:ea typeface="ヒラギノ角ゴ Pro W3" pitchFamily="-65" charset="-128"/>
              </a:rPr>
              <a:t>76</a:t>
            </a:r>
          </a:p>
        </p:txBody>
      </p:sp>
      <p:sp>
        <p:nvSpPr>
          <p:cNvPr id="12" name="Title 1"/>
          <p:cNvSpPr txBox="1">
            <a:spLocks/>
          </p:cNvSpPr>
          <p:nvPr/>
        </p:nvSpPr>
        <p:spPr bwMode="auto">
          <a:xfrm>
            <a:off x="6629341" y="2667000"/>
            <a:ext cx="457259" cy="258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ヒラギノ角ゴ Pro W3" pitchFamily="-110" charset="-128"/>
                <a:cs typeface="ヒラギノ角ゴ Pro W3" pitchFamily="-65" charset="-128"/>
              </a:defRPr>
            </a:lvl1pPr>
            <a:lvl2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2pPr>
            <a:lvl3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3pPr>
            <a:lvl4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4pPr>
            <a:lvl5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1400" b="1" i="1" dirty="0" smtClean="0">
                <a:solidFill>
                  <a:srgbClr val="1F497D"/>
                </a:solidFill>
                <a:ea typeface="ヒラギノ角ゴ Pro W3" pitchFamily="-65" charset="-128"/>
              </a:rPr>
              <a:t>76</a:t>
            </a:r>
          </a:p>
        </p:txBody>
      </p:sp>
      <p:sp>
        <p:nvSpPr>
          <p:cNvPr id="13" name="Title 1"/>
          <p:cNvSpPr txBox="1">
            <a:spLocks/>
          </p:cNvSpPr>
          <p:nvPr/>
        </p:nvSpPr>
        <p:spPr bwMode="auto">
          <a:xfrm>
            <a:off x="5105400" y="2789238"/>
            <a:ext cx="457259" cy="258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ヒラギノ角ゴ Pro W3" pitchFamily="-110" charset="-128"/>
                <a:cs typeface="ヒラギノ角ゴ Pro W3" pitchFamily="-65" charset="-128"/>
              </a:defRPr>
            </a:lvl1pPr>
            <a:lvl2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2pPr>
            <a:lvl3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3pPr>
            <a:lvl4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4pPr>
            <a:lvl5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1400" b="1" i="1" dirty="0" smtClean="0">
                <a:solidFill>
                  <a:srgbClr val="1F497D"/>
                </a:solidFill>
                <a:ea typeface="ヒラギノ角ゴ Pro W3" pitchFamily="-65" charset="-128"/>
              </a:rPr>
              <a:t>75</a:t>
            </a:r>
          </a:p>
        </p:txBody>
      </p:sp>
      <p:sp>
        <p:nvSpPr>
          <p:cNvPr id="14" name="Title 1"/>
          <p:cNvSpPr txBox="1">
            <a:spLocks/>
          </p:cNvSpPr>
          <p:nvPr/>
        </p:nvSpPr>
        <p:spPr bwMode="auto">
          <a:xfrm>
            <a:off x="7391341" y="2667000"/>
            <a:ext cx="457259" cy="258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ヒラギノ角ゴ Pro W3" pitchFamily="-110" charset="-128"/>
                <a:cs typeface="ヒラギノ角ゴ Pro W3" pitchFamily="-65" charset="-128"/>
              </a:defRPr>
            </a:lvl1pPr>
            <a:lvl2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2pPr>
            <a:lvl3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3pPr>
            <a:lvl4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4pPr>
            <a:lvl5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1400" b="1" i="1" dirty="0" smtClean="0">
                <a:solidFill>
                  <a:srgbClr val="1F497D"/>
                </a:solidFill>
                <a:ea typeface="ヒラギノ角ゴ Pro W3" pitchFamily="-65" charset="-128"/>
              </a:rPr>
              <a:t>- LP</a:t>
            </a:r>
          </a:p>
        </p:txBody>
      </p:sp>
      <p:sp>
        <p:nvSpPr>
          <p:cNvPr id="15" name="Title 1"/>
          <p:cNvSpPr txBox="1">
            <a:spLocks/>
          </p:cNvSpPr>
          <p:nvPr/>
        </p:nvSpPr>
        <p:spPr bwMode="auto">
          <a:xfrm>
            <a:off x="7391400" y="2438400"/>
            <a:ext cx="838200" cy="27622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ヒラギノ角ゴ Pro W3" pitchFamily="-110" charset="-128"/>
                <a:cs typeface="ヒラギノ角ゴ Pro W3" pitchFamily="-65" charset="-128"/>
              </a:defRPr>
            </a:lvl1pPr>
            <a:lvl2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2pPr>
            <a:lvl3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3pPr>
            <a:lvl4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4pPr>
            <a:lvl5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1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a typeface="ヒラギノ角ゴ Pro W3" pitchFamily="-65" charset="-128"/>
              </a:rPr>
              <a:t>- EOSDIS</a:t>
            </a:r>
          </a:p>
        </p:txBody>
      </p:sp>
      <p:sp>
        <p:nvSpPr>
          <p:cNvPr id="17" name="Title 1"/>
          <p:cNvSpPr txBox="1">
            <a:spLocks/>
          </p:cNvSpPr>
          <p:nvPr/>
        </p:nvSpPr>
        <p:spPr bwMode="auto">
          <a:xfrm>
            <a:off x="4343400" y="2466972"/>
            <a:ext cx="393728" cy="27622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ヒラギノ角ゴ Pro W3" pitchFamily="-110" charset="-128"/>
                <a:cs typeface="ヒラギノ角ゴ Pro W3" pitchFamily="-65" charset="-128"/>
              </a:defRPr>
            </a:lvl1pPr>
            <a:lvl2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2pPr>
            <a:lvl3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3pPr>
            <a:lvl4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4pPr>
            <a:lvl5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1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a typeface="ヒラギノ角ゴ Pro W3" pitchFamily="-65" charset="-128"/>
              </a:rPr>
              <a:t>77</a:t>
            </a:r>
          </a:p>
        </p:txBody>
      </p:sp>
      <p:sp>
        <p:nvSpPr>
          <p:cNvPr id="18" name="Title 1"/>
          <p:cNvSpPr txBox="1">
            <a:spLocks/>
          </p:cNvSpPr>
          <p:nvPr/>
        </p:nvSpPr>
        <p:spPr bwMode="auto">
          <a:xfrm>
            <a:off x="5092672" y="2466972"/>
            <a:ext cx="393728" cy="27622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ヒラギノ角ゴ Pro W3" pitchFamily="-110" charset="-128"/>
                <a:cs typeface="ヒラギノ角ゴ Pro W3" pitchFamily="-65" charset="-128"/>
              </a:defRPr>
            </a:lvl1pPr>
            <a:lvl2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2pPr>
            <a:lvl3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3pPr>
            <a:lvl4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4pPr>
            <a:lvl5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1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a typeface="ヒラギノ角ゴ Pro W3" pitchFamily="-65" charset="-128"/>
              </a:rPr>
              <a:t>77</a:t>
            </a:r>
          </a:p>
        </p:txBody>
      </p:sp>
      <p:sp>
        <p:nvSpPr>
          <p:cNvPr id="19" name="Title 1"/>
          <p:cNvSpPr txBox="1">
            <a:spLocks/>
          </p:cNvSpPr>
          <p:nvPr/>
        </p:nvSpPr>
        <p:spPr bwMode="auto">
          <a:xfrm>
            <a:off x="5854672" y="2466972"/>
            <a:ext cx="393728" cy="27622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ヒラギノ角ゴ Pro W3" pitchFamily="-110" charset="-128"/>
                <a:cs typeface="ヒラギノ角ゴ Pro W3" pitchFamily="-65" charset="-128"/>
              </a:defRPr>
            </a:lvl1pPr>
            <a:lvl2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2pPr>
            <a:lvl3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3pPr>
            <a:lvl4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4pPr>
            <a:lvl5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1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a typeface="ヒラギノ角ゴ Pro W3" pitchFamily="-65" charset="-128"/>
              </a:rPr>
              <a:t>77</a:t>
            </a:r>
          </a:p>
        </p:txBody>
      </p:sp>
      <p:sp>
        <p:nvSpPr>
          <p:cNvPr id="20" name="Title 1"/>
          <p:cNvSpPr txBox="1">
            <a:spLocks/>
          </p:cNvSpPr>
          <p:nvPr/>
        </p:nvSpPr>
        <p:spPr bwMode="auto">
          <a:xfrm>
            <a:off x="6616672" y="2466972"/>
            <a:ext cx="393728" cy="27622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ヒラギノ角ゴ Pro W3" pitchFamily="-110" charset="-128"/>
                <a:cs typeface="ヒラギノ角ゴ Pro W3" pitchFamily="-65" charset="-128"/>
              </a:defRPr>
            </a:lvl1pPr>
            <a:lvl2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2pPr>
            <a:lvl3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3pPr>
            <a:lvl4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4pPr>
            <a:lvl5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1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a typeface="ヒラギノ角ゴ Pro W3" pitchFamily="-65" charset="-128"/>
              </a:rPr>
              <a:t>77</a:t>
            </a:r>
          </a:p>
        </p:txBody>
      </p:sp>
      <p:grpSp>
        <p:nvGrpSpPr>
          <p:cNvPr id="16" name="Group 5"/>
          <p:cNvGrpSpPr>
            <a:grpSpLocks/>
          </p:cNvGrpSpPr>
          <p:nvPr/>
        </p:nvGrpSpPr>
        <p:grpSpPr bwMode="auto">
          <a:xfrm>
            <a:off x="152400" y="914400"/>
            <a:ext cx="8915400" cy="77788"/>
            <a:chOff x="281" y="734"/>
            <a:chExt cx="5616" cy="49"/>
          </a:xfrm>
        </p:grpSpPr>
        <p:sp>
          <p:nvSpPr>
            <p:cNvPr id="21" name="Line 6"/>
            <p:cNvSpPr>
              <a:spLocks noChangeShapeType="1"/>
            </p:cNvSpPr>
            <p:nvPr/>
          </p:nvSpPr>
          <p:spPr bwMode="auto">
            <a:xfrm>
              <a:off x="281" y="734"/>
              <a:ext cx="5616" cy="0"/>
            </a:xfrm>
            <a:prstGeom prst="line">
              <a:avLst/>
            </a:prstGeom>
            <a:noFill/>
            <a:ln w="50800">
              <a:solidFill>
                <a:srgbClr val="114FFB"/>
              </a:solidFill>
              <a:round/>
              <a:headEnd type="none" w="sm" len="sm"/>
              <a:tailEnd type="none" w="sm" len="sm"/>
            </a:ln>
            <a:effectLst/>
          </p:spPr>
          <p:txBody>
            <a:bodyPr wrap="none" anchor="ctr"/>
            <a:lstStyle/>
            <a:p>
              <a:pPr>
                <a:defRPr/>
              </a:pPr>
              <a:endParaRPr lang="en-US">
                <a:latin typeface="Times" pitchFamily="32" charset="0"/>
                <a:ea typeface="+mn-ea"/>
              </a:endParaRPr>
            </a:p>
          </p:txBody>
        </p:sp>
        <p:sp>
          <p:nvSpPr>
            <p:cNvPr id="22" name="Line 7"/>
            <p:cNvSpPr>
              <a:spLocks noChangeShapeType="1"/>
            </p:cNvSpPr>
            <p:nvPr/>
          </p:nvSpPr>
          <p:spPr bwMode="auto">
            <a:xfrm>
              <a:off x="281" y="783"/>
              <a:ext cx="5616" cy="0"/>
            </a:xfrm>
            <a:prstGeom prst="line">
              <a:avLst/>
            </a:prstGeom>
            <a:noFill/>
            <a:ln w="50800">
              <a:solidFill>
                <a:srgbClr val="A2C1FE"/>
              </a:solidFill>
              <a:round/>
              <a:headEnd type="none" w="sm" len="sm"/>
              <a:tailEnd type="none" w="sm" len="sm"/>
            </a:ln>
            <a:effectLst/>
          </p:spPr>
          <p:txBody>
            <a:bodyPr wrap="none" anchor="ctr"/>
            <a:lstStyle/>
            <a:p>
              <a:pPr>
                <a:defRPr/>
              </a:pPr>
              <a:endParaRPr lang="en-US">
                <a:latin typeface="Times" pitchFamily="32" charset="0"/>
                <a:ea typeface="+mn-ea"/>
              </a:endParaRPr>
            </a:p>
          </p:txBody>
        </p:sp>
      </p:grpSp>
    </p:spTree>
    <p:extLst>
      <p:ext uri="{BB962C8B-B14F-4D97-AF65-F5344CB8AC3E}">
        <p14:creationId xmlns="" xmlns:p14="http://schemas.microsoft.com/office/powerpoint/2010/main" val="3820835825"/>
      </p:ext>
    </p:extLst>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541157" y="152400"/>
            <a:ext cx="7155043" cy="639762"/>
          </a:xfrm>
        </p:spPr>
        <p:txBody>
          <a:bodyPr/>
          <a:lstStyle/>
          <a:p>
            <a:r>
              <a:rPr lang="en-US" sz="3600" dirty="0" smtClean="0">
                <a:ea typeface="ヒラギノ角ゴ Pro W3" pitchFamily="-65" charset="-128"/>
              </a:rPr>
              <a:t>Additional EOSDIS Performance Info</a:t>
            </a:r>
          </a:p>
        </p:txBody>
      </p:sp>
      <p:sp>
        <p:nvSpPr>
          <p:cNvPr id="8" name="Rectangle 53"/>
          <p:cNvSpPr>
            <a:spLocks noChangeArrowheads="1"/>
          </p:cNvSpPr>
          <p:nvPr/>
        </p:nvSpPr>
        <p:spPr bwMode="auto">
          <a:xfrm>
            <a:off x="304800" y="1230766"/>
            <a:ext cx="8382000" cy="4255634"/>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a:lstStyle/>
          <a:p>
            <a:pPr marL="282575" indent="-282575">
              <a:lnSpc>
                <a:spcPct val="85000"/>
              </a:lnSpc>
              <a:spcBef>
                <a:spcPct val="20000"/>
              </a:spcBef>
              <a:buSzPct val="70000"/>
              <a:buFont typeface="Wingdings" pitchFamily="30" charset="2"/>
              <a:buBlip>
                <a:blip r:embed="rId3"/>
              </a:buBlip>
            </a:pPr>
            <a:r>
              <a:rPr lang="en-US" sz="2000" dirty="0" smtClean="0">
                <a:solidFill>
                  <a:schemeClr val="tx1"/>
                </a:solidFill>
                <a:effectLst/>
              </a:rPr>
              <a:t>EOSDIS Annual Reports</a:t>
            </a:r>
            <a:endParaRPr lang="en-US" sz="2000" dirty="0" smtClean="0">
              <a:solidFill>
                <a:schemeClr val="tx1"/>
              </a:solidFill>
              <a:effectLst/>
              <a:hlinkClick r:id="rId4"/>
            </a:endParaRPr>
          </a:p>
          <a:p>
            <a:pPr marL="739775" lvl="1" indent="-282575">
              <a:lnSpc>
                <a:spcPct val="85000"/>
              </a:lnSpc>
              <a:spcBef>
                <a:spcPct val="20000"/>
              </a:spcBef>
              <a:buSzPct val="70000"/>
              <a:buFont typeface="Wingdings" pitchFamily="30" charset="2"/>
              <a:buBlip>
                <a:blip r:embed="rId3"/>
              </a:buBlip>
            </a:pPr>
            <a:r>
              <a:rPr lang="en-US" sz="1800" dirty="0" smtClean="0">
                <a:solidFill>
                  <a:schemeClr val="tx1"/>
                </a:solidFill>
                <a:effectLst/>
                <a:latin typeface="+mn-lt"/>
                <a:hlinkClick r:id="rId4"/>
              </a:rPr>
              <a:t>http</a:t>
            </a:r>
            <a:r>
              <a:rPr lang="en-US" sz="1800" dirty="0">
                <a:solidFill>
                  <a:schemeClr val="tx1"/>
                </a:solidFill>
                <a:effectLst/>
                <a:latin typeface="+mn-lt"/>
                <a:hlinkClick r:id="rId4"/>
              </a:rPr>
              <a:t>://earthdata.nasa.gov/about-eosdis/performance/eosdis-annual-metrics-</a:t>
            </a:r>
            <a:r>
              <a:rPr lang="en-US" sz="1800" dirty="0" smtClean="0">
                <a:solidFill>
                  <a:schemeClr val="tx1"/>
                </a:solidFill>
                <a:effectLst/>
                <a:latin typeface="+mn-lt"/>
                <a:hlinkClick r:id="rId4"/>
              </a:rPr>
              <a:t>reports</a:t>
            </a:r>
            <a:endParaRPr lang="en-US" sz="1800" dirty="0" smtClean="0">
              <a:solidFill>
                <a:schemeClr val="tx1"/>
              </a:solidFill>
              <a:effectLst/>
              <a:latin typeface="+mn-lt"/>
            </a:endParaRPr>
          </a:p>
          <a:p>
            <a:pPr marL="282575" indent="-282575">
              <a:lnSpc>
                <a:spcPct val="85000"/>
              </a:lnSpc>
              <a:spcBef>
                <a:spcPct val="20000"/>
              </a:spcBef>
              <a:buSzPct val="70000"/>
              <a:buFont typeface="Wingdings" pitchFamily="30" charset="2"/>
              <a:buBlip>
                <a:blip r:embed="rId3"/>
              </a:buBlip>
            </a:pPr>
            <a:r>
              <a:rPr lang="en-US" sz="2000" dirty="0" smtClean="0">
                <a:solidFill>
                  <a:schemeClr val="tx1"/>
                </a:solidFill>
                <a:effectLst/>
              </a:rPr>
              <a:t>System Performance (key FY metrics)</a:t>
            </a:r>
          </a:p>
          <a:p>
            <a:pPr marL="739775" lvl="1" indent="-282575">
              <a:lnSpc>
                <a:spcPct val="85000"/>
              </a:lnSpc>
              <a:spcBef>
                <a:spcPct val="20000"/>
              </a:spcBef>
              <a:buSzPct val="70000"/>
              <a:buFont typeface="Wingdings" pitchFamily="30" charset="2"/>
              <a:buBlip>
                <a:blip r:embed="rId3"/>
              </a:buBlip>
            </a:pPr>
            <a:r>
              <a:rPr lang="en-US" sz="1800" dirty="0">
                <a:solidFill>
                  <a:schemeClr val="tx1"/>
                </a:solidFill>
                <a:effectLst/>
                <a:hlinkClick r:id="rId5"/>
              </a:rPr>
              <a:t>http://earthdata.nasa.gov/about-eosdis/</a:t>
            </a:r>
            <a:r>
              <a:rPr lang="en-US" sz="1800" dirty="0" smtClean="0">
                <a:solidFill>
                  <a:schemeClr val="tx1"/>
                </a:solidFill>
                <a:effectLst/>
                <a:hlinkClick r:id="rId5"/>
              </a:rPr>
              <a:t>performance</a:t>
            </a:r>
            <a:endParaRPr lang="en-US" sz="1800" dirty="0" smtClean="0">
              <a:solidFill>
                <a:schemeClr val="tx1"/>
              </a:solidFill>
              <a:effectLst/>
            </a:endParaRPr>
          </a:p>
          <a:p>
            <a:pPr marL="282575" indent="-282575">
              <a:lnSpc>
                <a:spcPct val="85000"/>
              </a:lnSpc>
              <a:spcBef>
                <a:spcPct val="20000"/>
              </a:spcBef>
              <a:buSzPct val="70000"/>
              <a:buBlip>
                <a:blip r:embed="rId3"/>
              </a:buBlip>
            </a:pPr>
            <a:r>
              <a:rPr lang="en-US" sz="2000" dirty="0" smtClean="0">
                <a:solidFill>
                  <a:schemeClr val="tx1"/>
                </a:solidFill>
                <a:effectLst/>
              </a:rPr>
              <a:t>Weekly Metrics</a:t>
            </a:r>
          </a:p>
          <a:p>
            <a:pPr marL="739775" lvl="1" indent="-282575">
              <a:lnSpc>
                <a:spcPct val="85000"/>
              </a:lnSpc>
              <a:spcBef>
                <a:spcPct val="20000"/>
              </a:spcBef>
              <a:buSzPct val="70000"/>
              <a:buBlip>
                <a:blip r:embed="rId3"/>
              </a:buBlip>
            </a:pPr>
            <a:r>
              <a:rPr lang="en-US" sz="1800" dirty="0">
                <a:solidFill>
                  <a:schemeClr val="tx1"/>
                </a:solidFill>
                <a:effectLst/>
                <a:hlinkClick r:id="rId6"/>
              </a:rPr>
              <a:t>http://earthdata.nasa.gov/about-eosdis/performance/weekly-</a:t>
            </a:r>
            <a:r>
              <a:rPr lang="en-US" sz="1800" dirty="0" smtClean="0">
                <a:solidFill>
                  <a:schemeClr val="tx1"/>
                </a:solidFill>
                <a:effectLst/>
                <a:hlinkClick r:id="rId6"/>
              </a:rPr>
              <a:t>metrics</a:t>
            </a:r>
            <a:endParaRPr lang="en-US" sz="1800" dirty="0">
              <a:solidFill>
                <a:schemeClr val="tx1"/>
              </a:solidFill>
              <a:effectLst/>
            </a:endParaRPr>
          </a:p>
          <a:p>
            <a:pPr marL="282575" indent="-282575">
              <a:lnSpc>
                <a:spcPct val="85000"/>
              </a:lnSpc>
              <a:spcBef>
                <a:spcPct val="20000"/>
              </a:spcBef>
              <a:buSzPct val="70000"/>
              <a:buBlip>
                <a:blip r:embed="rId3"/>
              </a:buBlip>
            </a:pPr>
            <a:r>
              <a:rPr lang="en-US" sz="2000" dirty="0" smtClean="0">
                <a:solidFill>
                  <a:schemeClr val="tx1"/>
                </a:solidFill>
                <a:effectLst/>
              </a:rPr>
              <a:t>EOSDIS Watch Detail (interactive charts)</a:t>
            </a:r>
          </a:p>
          <a:p>
            <a:pPr marL="739775" lvl="1" indent="-282575">
              <a:lnSpc>
                <a:spcPct val="85000"/>
              </a:lnSpc>
              <a:spcBef>
                <a:spcPct val="20000"/>
              </a:spcBef>
              <a:buSzPct val="70000"/>
              <a:buFont typeface="Wingdings" pitchFamily="30" charset="2"/>
              <a:buBlip>
                <a:blip r:embed="rId3"/>
              </a:buBlip>
            </a:pPr>
            <a:r>
              <a:rPr lang="en-US" sz="1800" dirty="0" smtClean="0">
                <a:solidFill>
                  <a:schemeClr val="tx1"/>
                </a:solidFill>
                <a:effectLst/>
                <a:latin typeface="+mn-lt"/>
                <a:hlinkClick r:id="rId7"/>
              </a:rPr>
              <a:t>http</a:t>
            </a:r>
            <a:r>
              <a:rPr lang="en-US" sz="1800" dirty="0">
                <a:solidFill>
                  <a:schemeClr val="tx1"/>
                </a:solidFill>
                <a:effectLst/>
                <a:latin typeface="+mn-lt"/>
                <a:hlinkClick r:id="rId7"/>
              </a:rPr>
              <a:t>://earthdata.nasa.gov/about-eosdis/performance/eosdis-watch-</a:t>
            </a:r>
            <a:r>
              <a:rPr lang="en-US" sz="1800" dirty="0" smtClean="0">
                <a:solidFill>
                  <a:schemeClr val="tx1"/>
                </a:solidFill>
                <a:effectLst/>
                <a:latin typeface="+mn-lt"/>
                <a:hlinkClick r:id="rId7"/>
              </a:rPr>
              <a:t>details</a:t>
            </a:r>
            <a:endParaRPr lang="en-US" sz="1800" dirty="0" smtClean="0">
              <a:solidFill>
                <a:schemeClr val="tx1"/>
              </a:solidFill>
              <a:effectLst/>
              <a:latin typeface="+mn-lt"/>
            </a:endParaRPr>
          </a:p>
          <a:p>
            <a:pPr>
              <a:lnSpc>
                <a:spcPct val="85000"/>
              </a:lnSpc>
              <a:spcBef>
                <a:spcPct val="20000"/>
              </a:spcBef>
              <a:buSzPct val="70000"/>
            </a:pPr>
            <a:endParaRPr lang="en-US" sz="1800" dirty="0">
              <a:solidFill>
                <a:schemeClr val="tx1"/>
              </a:solidFill>
              <a:effectLst/>
            </a:endParaRPr>
          </a:p>
          <a:p>
            <a:pPr marL="282575" indent="-282575">
              <a:lnSpc>
                <a:spcPct val="85000"/>
              </a:lnSpc>
              <a:spcBef>
                <a:spcPct val="20000"/>
              </a:spcBef>
              <a:buSzPct val="70000"/>
              <a:buFont typeface="Wingdings" pitchFamily="30" charset="2"/>
              <a:buBlip>
                <a:blip r:embed="rId3"/>
              </a:buBlip>
            </a:pPr>
            <a:r>
              <a:rPr lang="en-US" sz="2000" dirty="0" smtClean="0">
                <a:solidFill>
                  <a:schemeClr val="tx1"/>
                </a:solidFill>
                <a:effectLst/>
                <a:latin typeface="+mn-lt"/>
              </a:rPr>
              <a:t>American Customer Satisfaction Index (ACSI) Reports</a:t>
            </a:r>
          </a:p>
          <a:p>
            <a:pPr marL="739775" lvl="1" indent="-282575">
              <a:lnSpc>
                <a:spcPct val="85000"/>
              </a:lnSpc>
              <a:spcBef>
                <a:spcPct val="20000"/>
              </a:spcBef>
              <a:buSzPct val="70000"/>
              <a:buFont typeface="Wingdings" pitchFamily="30" charset="2"/>
              <a:buBlip>
                <a:blip r:embed="rId3"/>
              </a:buBlip>
            </a:pPr>
            <a:r>
              <a:rPr lang="en-US" sz="1800" dirty="0">
                <a:solidFill>
                  <a:schemeClr val="tx1"/>
                </a:solidFill>
                <a:effectLst/>
                <a:hlinkClick r:id="rId8"/>
              </a:rPr>
              <a:t>http://earthdata.nasa.gov/about-eosdis/performance/american-customer-satisfaction-index-</a:t>
            </a:r>
            <a:r>
              <a:rPr lang="en-US" sz="1800" dirty="0" smtClean="0">
                <a:solidFill>
                  <a:schemeClr val="tx1"/>
                </a:solidFill>
                <a:effectLst/>
                <a:hlinkClick r:id="rId8"/>
              </a:rPr>
              <a:t>reports</a:t>
            </a:r>
            <a:endParaRPr lang="en-US" sz="1800" dirty="0" smtClean="0">
              <a:solidFill>
                <a:schemeClr val="tx1"/>
              </a:solidFill>
              <a:effectLst/>
            </a:endParaRPr>
          </a:p>
          <a:p>
            <a:pPr marL="282575" indent="-282575">
              <a:lnSpc>
                <a:spcPct val="85000"/>
              </a:lnSpc>
              <a:spcBef>
                <a:spcPct val="20000"/>
              </a:spcBef>
              <a:buSzPct val="70000"/>
              <a:buFont typeface="Wingdings" pitchFamily="30" charset="2"/>
              <a:buBlip>
                <a:blip r:embed="rId3"/>
              </a:buBlip>
            </a:pPr>
            <a:endParaRPr lang="en-US" sz="1800" dirty="0">
              <a:solidFill>
                <a:schemeClr val="tx1"/>
              </a:solidFill>
              <a:effectLst/>
              <a:latin typeface="+mn-lt"/>
            </a:endParaRPr>
          </a:p>
          <a:p>
            <a:pPr marL="282575" indent="-282575">
              <a:lnSpc>
                <a:spcPct val="85000"/>
              </a:lnSpc>
              <a:spcBef>
                <a:spcPct val="20000"/>
              </a:spcBef>
              <a:buSzPct val="70000"/>
              <a:buFont typeface="Wingdings" pitchFamily="30" charset="2"/>
              <a:buBlip>
                <a:blip r:embed="rId3"/>
              </a:buBlip>
            </a:pPr>
            <a:endParaRPr lang="en-US" sz="1800" dirty="0">
              <a:solidFill>
                <a:schemeClr val="tx1"/>
              </a:solidFill>
              <a:effectLst/>
              <a:latin typeface="+mn-lt"/>
            </a:endParaRPr>
          </a:p>
        </p:txBody>
      </p:sp>
      <p:grpSp>
        <p:nvGrpSpPr>
          <p:cNvPr id="4" name="Group 5"/>
          <p:cNvGrpSpPr>
            <a:grpSpLocks/>
          </p:cNvGrpSpPr>
          <p:nvPr/>
        </p:nvGrpSpPr>
        <p:grpSpPr bwMode="auto">
          <a:xfrm>
            <a:off x="152400" y="914400"/>
            <a:ext cx="8915400" cy="77788"/>
            <a:chOff x="281" y="734"/>
            <a:chExt cx="5616" cy="49"/>
          </a:xfrm>
        </p:grpSpPr>
        <p:sp>
          <p:nvSpPr>
            <p:cNvPr id="5" name="Line 6"/>
            <p:cNvSpPr>
              <a:spLocks noChangeShapeType="1"/>
            </p:cNvSpPr>
            <p:nvPr/>
          </p:nvSpPr>
          <p:spPr bwMode="auto">
            <a:xfrm>
              <a:off x="281" y="734"/>
              <a:ext cx="5616" cy="0"/>
            </a:xfrm>
            <a:prstGeom prst="line">
              <a:avLst/>
            </a:prstGeom>
            <a:noFill/>
            <a:ln w="50800">
              <a:solidFill>
                <a:srgbClr val="114FFB"/>
              </a:solidFill>
              <a:round/>
              <a:headEnd type="none" w="sm" len="sm"/>
              <a:tailEnd type="none" w="sm" len="sm"/>
            </a:ln>
            <a:effectLst/>
          </p:spPr>
          <p:txBody>
            <a:bodyPr wrap="none" anchor="ctr"/>
            <a:lstStyle/>
            <a:p>
              <a:pPr>
                <a:defRPr/>
              </a:pPr>
              <a:endParaRPr lang="en-US">
                <a:latin typeface="Times" pitchFamily="32" charset="0"/>
                <a:ea typeface="+mn-ea"/>
              </a:endParaRPr>
            </a:p>
          </p:txBody>
        </p:sp>
        <p:sp>
          <p:nvSpPr>
            <p:cNvPr id="6" name="Line 7"/>
            <p:cNvSpPr>
              <a:spLocks noChangeShapeType="1"/>
            </p:cNvSpPr>
            <p:nvPr/>
          </p:nvSpPr>
          <p:spPr bwMode="auto">
            <a:xfrm>
              <a:off x="281" y="783"/>
              <a:ext cx="5616" cy="0"/>
            </a:xfrm>
            <a:prstGeom prst="line">
              <a:avLst/>
            </a:prstGeom>
            <a:noFill/>
            <a:ln w="50800">
              <a:solidFill>
                <a:srgbClr val="A2C1FE"/>
              </a:solidFill>
              <a:round/>
              <a:headEnd type="none" w="sm" len="sm"/>
              <a:tailEnd type="none" w="sm" len="sm"/>
            </a:ln>
            <a:effectLst/>
          </p:spPr>
          <p:txBody>
            <a:bodyPr wrap="none" anchor="ctr"/>
            <a:lstStyle/>
            <a:p>
              <a:pPr>
                <a:defRPr/>
              </a:pPr>
              <a:endParaRPr lang="en-US">
                <a:latin typeface="Times" pitchFamily="32" charset="0"/>
                <a:ea typeface="+mn-ea"/>
              </a:endParaRPr>
            </a:p>
          </p:txBody>
        </p:sp>
      </p:grpSp>
    </p:spTree>
    <p:extLst>
      <p:ext uri="{BB962C8B-B14F-4D97-AF65-F5344CB8AC3E}">
        <p14:creationId xmlns="" xmlns:p14="http://schemas.microsoft.com/office/powerpoint/2010/main" val="11613693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514601"/>
            <a:ext cx="8229600" cy="1905000"/>
          </a:xfrm>
        </p:spPr>
        <p:txBody>
          <a:bodyPr/>
          <a:lstStyle/>
          <a:p>
            <a:pPr algn="ctr">
              <a:buNone/>
            </a:pPr>
            <a:r>
              <a:rPr lang="en-US" sz="4400" dirty="0" smtClean="0"/>
              <a:t>Questions?</a:t>
            </a:r>
            <a:endParaRPr lang="en-US" sz="4400" dirty="0"/>
          </a:p>
        </p:txBody>
      </p:sp>
      <p:sp>
        <p:nvSpPr>
          <p:cNvPr id="4" name="Slide Number Placeholder 3"/>
          <p:cNvSpPr>
            <a:spLocks noGrp="1"/>
          </p:cNvSpPr>
          <p:nvPr>
            <p:ph type="sldNum" sz="quarter" idx="10"/>
          </p:nvPr>
        </p:nvSpPr>
        <p:spPr/>
        <p:txBody>
          <a:bodyPr/>
          <a:lstStyle/>
          <a:p>
            <a:pPr>
              <a:defRPr/>
            </a:pPr>
            <a:fld id="{010DDC2F-CB61-4FC4-A485-04109DEEBD7A}" type="slidenum">
              <a:rPr lang="en-US"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ctrTitle"/>
          </p:nvPr>
        </p:nvSpPr>
        <p:spPr>
          <a:xfrm>
            <a:off x="685800" y="2130425"/>
            <a:ext cx="7772400" cy="1470025"/>
          </a:xfrm>
        </p:spPr>
        <p:txBody>
          <a:bodyPr/>
          <a:lstStyle/>
          <a:p>
            <a:pPr eaLnBrk="1" hangingPunct="1"/>
            <a:r>
              <a:rPr lang="en-US" dirty="0" smtClean="0">
                <a:ea typeface="ヒラギノ角ゴ Pro W3" pitchFamily="-65" charset="-128"/>
              </a:rPr>
              <a:t>Context backup</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title"/>
          </p:nvPr>
        </p:nvSpPr>
        <p:spPr>
          <a:xfrm>
            <a:off x="422275" y="0"/>
            <a:ext cx="8229600" cy="741363"/>
          </a:xfrm>
        </p:spPr>
        <p:txBody>
          <a:bodyPr/>
          <a:lstStyle/>
          <a:p>
            <a:pPr eaLnBrk="1" hangingPunct="1"/>
            <a:r>
              <a:rPr lang="en-US">
                <a:ea typeface="ＭＳ Ｐゴシック" pitchFamily="-41" charset="-128"/>
                <a:cs typeface="ＭＳ Ｐゴシック" pitchFamily="-41" charset="-128"/>
              </a:rPr>
              <a:t>EOSDIS Context</a:t>
            </a:r>
          </a:p>
        </p:txBody>
      </p:sp>
      <p:sp>
        <p:nvSpPr>
          <p:cNvPr id="58371" name="Slide Number Placeholder 2"/>
          <p:cNvSpPr>
            <a:spLocks noGrp="1"/>
          </p:cNvSpPr>
          <p:nvPr>
            <p:ph type="sldNum" sz="quarter" idx="4294967295"/>
          </p:nvPr>
        </p:nvSpPr>
        <p:spPr bwMode="auto">
          <a:xfrm>
            <a:off x="6553200" y="6356350"/>
            <a:ext cx="2133600" cy="365125"/>
          </a:xfrm>
          <a:prstGeom prst="rect">
            <a:avLst/>
          </a:prstGeom>
          <a:noFill/>
          <a:ln>
            <a:miter lim="800000"/>
            <a:headEnd/>
            <a:tailEnd/>
          </a:ln>
        </p:spPr>
        <p:txBody>
          <a:bodyPr/>
          <a:lstStyle/>
          <a:p>
            <a:fld id="{255B90E8-6A4D-CA40-9ED3-C6B2C1468EA0}" type="slidenum">
              <a:rPr lang="en-US">
                <a:latin typeface="Arial" charset="0"/>
                <a:ea typeface="ＭＳ Ｐゴシック" pitchFamily="-41" charset="-128"/>
                <a:cs typeface="ＭＳ Ｐゴシック" pitchFamily="-41" charset="-128"/>
              </a:rPr>
              <a:pPr/>
              <a:t>18</a:t>
            </a:fld>
            <a:endParaRPr lang="en-US">
              <a:latin typeface="Arial" charset="0"/>
              <a:ea typeface="ＭＳ Ｐゴシック" pitchFamily="-41" charset="-128"/>
              <a:cs typeface="ＭＳ Ｐゴシック" pitchFamily="-41" charset="-128"/>
            </a:endParaRPr>
          </a:p>
        </p:txBody>
      </p:sp>
      <p:sp>
        <p:nvSpPr>
          <p:cNvPr id="58372" name="Rectangle 5"/>
          <p:cNvSpPr>
            <a:spLocks noChangeArrowheads="1"/>
          </p:cNvSpPr>
          <p:nvPr/>
        </p:nvSpPr>
        <p:spPr bwMode="auto">
          <a:xfrm>
            <a:off x="3067050" y="2486025"/>
            <a:ext cx="1295400" cy="3276600"/>
          </a:xfrm>
          <a:prstGeom prst="rect">
            <a:avLst/>
          </a:prstGeom>
          <a:solidFill>
            <a:srgbClr val="66CCFF"/>
          </a:solidFill>
          <a:ln w="9525">
            <a:solidFill>
              <a:schemeClr val="tx1"/>
            </a:solidFill>
            <a:miter lim="800000"/>
            <a:headEnd/>
            <a:tailEnd/>
          </a:ln>
        </p:spPr>
        <p:txBody>
          <a:bodyPr wrap="none" anchor="ctr">
            <a:prstTxWarp prst="textNoShape">
              <a:avLst/>
            </a:prstTxWarp>
          </a:bodyPr>
          <a:lstStyle/>
          <a:p>
            <a:endParaRPr lang="en-US"/>
          </a:p>
        </p:txBody>
      </p:sp>
      <p:sp>
        <p:nvSpPr>
          <p:cNvPr id="58373" name="Oval 3"/>
          <p:cNvSpPr>
            <a:spLocks noChangeArrowheads="1"/>
          </p:cNvSpPr>
          <p:nvPr/>
        </p:nvSpPr>
        <p:spPr bwMode="auto">
          <a:xfrm>
            <a:off x="1893888" y="2867025"/>
            <a:ext cx="17462" cy="19050"/>
          </a:xfrm>
          <a:prstGeom prst="ellipse">
            <a:avLst/>
          </a:prstGeom>
          <a:solidFill>
            <a:srgbClr val="FFFFFF"/>
          </a:solidFill>
          <a:ln w="12700">
            <a:noFill/>
            <a:round/>
            <a:headEnd/>
            <a:tailEnd/>
          </a:ln>
        </p:spPr>
        <p:txBody>
          <a:bodyPr wrap="none" anchor="ctr">
            <a:prstTxWarp prst="textNoShape">
              <a:avLst/>
            </a:prstTxWarp>
          </a:bodyPr>
          <a:lstStyle/>
          <a:p>
            <a:pPr eaLnBrk="0" hangingPunct="0"/>
            <a:endParaRPr lang="en-US" sz="1000"/>
          </a:p>
        </p:txBody>
      </p:sp>
      <p:sp>
        <p:nvSpPr>
          <p:cNvPr id="58374" name="Oval 4"/>
          <p:cNvSpPr>
            <a:spLocks noChangeArrowheads="1"/>
          </p:cNvSpPr>
          <p:nvPr/>
        </p:nvSpPr>
        <p:spPr bwMode="auto">
          <a:xfrm>
            <a:off x="1893888" y="2886075"/>
            <a:ext cx="17462" cy="19050"/>
          </a:xfrm>
          <a:prstGeom prst="ellipse">
            <a:avLst/>
          </a:prstGeom>
          <a:solidFill>
            <a:srgbClr val="FFFFFF"/>
          </a:solidFill>
          <a:ln w="12700">
            <a:noFill/>
            <a:round/>
            <a:headEnd/>
            <a:tailEnd/>
          </a:ln>
        </p:spPr>
        <p:txBody>
          <a:bodyPr wrap="none" anchor="ctr">
            <a:prstTxWarp prst="textNoShape">
              <a:avLst/>
            </a:prstTxWarp>
          </a:bodyPr>
          <a:lstStyle/>
          <a:p>
            <a:pPr eaLnBrk="0" hangingPunct="0"/>
            <a:endParaRPr lang="en-US" sz="1000"/>
          </a:p>
        </p:txBody>
      </p:sp>
      <p:sp>
        <p:nvSpPr>
          <p:cNvPr id="58375" name="Oval 5"/>
          <p:cNvSpPr>
            <a:spLocks noChangeArrowheads="1"/>
          </p:cNvSpPr>
          <p:nvPr/>
        </p:nvSpPr>
        <p:spPr bwMode="auto">
          <a:xfrm>
            <a:off x="1893888" y="2922588"/>
            <a:ext cx="17462" cy="19050"/>
          </a:xfrm>
          <a:prstGeom prst="ellipse">
            <a:avLst/>
          </a:prstGeom>
          <a:solidFill>
            <a:srgbClr val="FFFFFF"/>
          </a:solidFill>
          <a:ln w="12700">
            <a:noFill/>
            <a:round/>
            <a:headEnd/>
            <a:tailEnd/>
          </a:ln>
        </p:spPr>
        <p:txBody>
          <a:bodyPr wrap="none" anchor="ctr">
            <a:prstTxWarp prst="textNoShape">
              <a:avLst/>
            </a:prstTxWarp>
          </a:bodyPr>
          <a:lstStyle/>
          <a:p>
            <a:pPr eaLnBrk="0" hangingPunct="0"/>
            <a:endParaRPr lang="en-US" sz="1000"/>
          </a:p>
        </p:txBody>
      </p:sp>
      <p:sp>
        <p:nvSpPr>
          <p:cNvPr id="58376" name="Line 30"/>
          <p:cNvSpPr>
            <a:spLocks noChangeShapeType="1"/>
          </p:cNvSpPr>
          <p:nvPr/>
        </p:nvSpPr>
        <p:spPr bwMode="auto">
          <a:xfrm flipH="1">
            <a:off x="788988" y="3475038"/>
            <a:ext cx="88900" cy="23812"/>
          </a:xfrm>
          <a:prstGeom prst="line">
            <a:avLst/>
          </a:prstGeom>
          <a:noFill/>
          <a:ln w="12700">
            <a:solidFill>
              <a:srgbClr val="000000"/>
            </a:solidFill>
            <a:round/>
            <a:headEnd/>
            <a:tailEnd/>
          </a:ln>
        </p:spPr>
        <p:txBody>
          <a:bodyPr wrap="none" anchor="ctr">
            <a:prstTxWarp prst="textNoShape">
              <a:avLst/>
            </a:prstTxWarp>
          </a:bodyPr>
          <a:lstStyle/>
          <a:p>
            <a:endParaRPr lang="en-US"/>
          </a:p>
        </p:txBody>
      </p:sp>
      <p:grpSp>
        <p:nvGrpSpPr>
          <p:cNvPr id="2" name="Group 31"/>
          <p:cNvGrpSpPr>
            <a:grpSpLocks/>
          </p:cNvGrpSpPr>
          <p:nvPr/>
        </p:nvGrpSpPr>
        <p:grpSpPr bwMode="auto">
          <a:xfrm>
            <a:off x="533400" y="3430588"/>
            <a:ext cx="363538" cy="260350"/>
            <a:chOff x="216" y="2141"/>
            <a:chExt cx="229" cy="164"/>
          </a:xfrm>
        </p:grpSpPr>
        <p:sp>
          <p:nvSpPr>
            <p:cNvPr id="58472" name="Freeform 32"/>
            <p:cNvSpPr>
              <a:spLocks/>
            </p:cNvSpPr>
            <p:nvPr/>
          </p:nvSpPr>
          <p:spPr bwMode="auto">
            <a:xfrm>
              <a:off x="216" y="2141"/>
              <a:ext cx="229" cy="164"/>
            </a:xfrm>
            <a:custGeom>
              <a:avLst/>
              <a:gdLst>
                <a:gd name="T0" fmla="*/ 80 w 229"/>
                <a:gd name="T1" fmla="*/ 0 h 164"/>
                <a:gd name="T2" fmla="*/ 228 w 229"/>
                <a:gd name="T3" fmla="*/ 105 h 164"/>
                <a:gd name="T4" fmla="*/ 148 w 229"/>
                <a:gd name="T5" fmla="*/ 163 h 164"/>
                <a:gd name="T6" fmla="*/ 0 w 229"/>
                <a:gd name="T7" fmla="*/ 58 h 164"/>
                <a:gd name="T8" fmla="*/ 80 w 229"/>
                <a:gd name="T9" fmla="*/ 0 h 164"/>
                <a:gd name="T10" fmla="*/ 0 60000 65536"/>
                <a:gd name="T11" fmla="*/ 0 60000 65536"/>
                <a:gd name="T12" fmla="*/ 0 60000 65536"/>
                <a:gd name="T13" fmla="*/ 0 60000 65536"/>
                <a:gd name="T14" fmla="*/ 0 60000 65536"/>
                <a:gd name="T15" fmla="*/ 0 w 229"/>
                <a:gd name="T16" fmla="*/ 0 h 164"/>
                <a:gd name="T17" fmla="*/ 229 w 229"/>
                <a:gd name="T18" fmla="*/ 164 h 164"/>
              </a:gdLst>
              <a:ahLst/>
              <a:cxnLst>
                <a:cxn ang="T10">
                  <a:pos x="T0" y="T1"/>
                </a:cxn>
                <a:cxn ang="T11">
                  <a:pos x="T2" y="T3"/>
                </a:cxn>
                <a:cxn ang="T12">
                  <a:pos x="T4" y="T5"/>
                </a:cxn>
                <a:cxn ang="T13">
                  <a:pos x="T6" y="T7"/>
                </a:cxn>
                <a:cxn ang="T14">
                  <a:pos x="T8" y="T9"/>
                </a:cxn>
              </a:cxnLst>
              <a:rect l="T15" t="T16" r="T17" b="T18"/>
              <a:pathLst>
                <a:path w="229" h="164">
                  <a:moveTo>
                    <a:pt x="80" y="0"/>
                  </a:moveTo>
                  <a:lnTo>
                    <a:pt x="228" y="105"/>
                  </a:lnTo>
                  <a:lnTo>
                    <a:pt x="148" y="163"/>
                  </a:lnTo>
                  <a:lnTo>
                    <a:pt x="0" y="58"/>
                  </a:lnTo>
                  <a:lnTo>
                    <a:pt x="80" y="0"/>
                  </a:lnTo>
                </a:path>
              </a:pathLst>
            </a:custGeom>
            <a:solidFill>
              <a:schemeClr val="accent1"/>
            </a:solidFill>
            <a:ln w="12700" cap="rnd">
              <a:noFill/>
              <a:round/>
              <a:headEnd/>
              <a:tailEnd/>
            </a:ln>
          </p:spPr>
          <p:txBody>
            <a:bodyPr>
              <a:prstTxWarp prst="textNoShape">
                <a:avLst/>
              </a:prstTxWarp>
            </a:bodyPr>
            <a:lstStyle/>
            <a:p>
              <a:endParaRPr lang="en-US"/>
            </a:p>
          </p:txBody>
        </p:sp>
        <p:sp>
          <p:nvSpPr>
            <p:cNvPr id="58473" name="Freeform 33"/>
            <p:cNvSpPr>
              <a:spLocks/>
            </p:cNvSpPr>
            <p:nvPr/>
          </p:nvSpPr>
          <p:spPr bwMode="auto">
            <a:xfrm>
              <a:off x="216" y="2141"/>
              <a:ext cx="229" cy="164"/>
            </a:xfrm>
            <a:custGeom>
              <a:avLst/>
              <a:gdLst>
                <a:gd name="T0" fmla="*/ 80 w 229"/>
                <a:gd name="T1" fmla="*/ 0 h 164"/>
                <a:gd name="T2" fmla="*/ 228 w 229"/>
                <a:gd name="T3" fmla="*/ 105 h 164"/>
                <a:gd name="T4" fmla="*/ 148 w 229"/>
                <a:gd name="T5" fmla="*/ 163 h 164"/>
                <a:gd name="T6" fmla="*/ 0 w 229"/>
                <a:gd name="T7" fmla="*/ 58 h 164"/>
                <a:gd name="T8" fmla="*/ 80 w 229"/>
                <a:gd name="T9" fmla="*/ 0 h 164"/>
                <a:gd name="T10" fmla="*/ 0 60000 65536"/>
                <a:gd name="T11" fmla="*/ 0 60000 65536"/>
                <a:gd name="T12" fmla="*/ 0 60000 65536"/>
                <a:gd name="T13" fmla="*/ 0 60000 65536"/>
                <a:gd name="T14" fmla="*/ 0 60000 65536"/>
                <a:gd name="T15" fmla="*/ 0 w 229"/>
                <a:gd name="T16" fmla="*/ 0 h 164"/>
                <a:gd name="T17" fmla="*/ 229 w 229"/>
                <a:gd name="T18" fmla="*/ 164 h 164"/>
              </a:gdLst>
              <a:ahLst/>
              <a:cxnLst>
                <a:cxn ang="T10">
                  <a:pos x="T0" y="T1"/>
                </a:cxn>
                <a:cxn ang="T11">
                  <a:pos x="T2" y="T3"/>
                </a:cxn>
                <a:cxn ang="T12">
                  <a:pos x="T4" y="T5"/>
                </a:cxn>
                <a:cxn ang="T13">
                  <a:pos x="T6" y="T7"/>
                </a:cxn>
                <a:cxn ang="T14">
                  <a:pos x="T8" y="T9"/>
                </a:cxn>
              </a:cxnLst>
              <a:rect l="T15" t="T16" r="T17" b="T18"/>
              <a:pathLst>
                <a:path w="229" h="164">
                  <a:moveTo>
                    <a:pt x="80" y="0"/>
                  </a:moveTo>
                  <a:lnTo>
                    <a:pt x="228" y="105"/>
                  </a:lnTo>
                  <a:lnTo>
                    <a:pt x="148" y="163"/>
                  </a:lnTo>
                  <a:lnTo>
                    <a:pt x="0" y="58"/>
                  </a:lnTo>
                  <a:lnTo>
                    <a:pt x="80" y="0"/>
                  </a:lnTo>
                </a:path>
              </a:pathLst>
            </a:custGeom>
            <a:noFill/>
            <a:ln w="12700" cap="rnd">
              <a:solidFill>
                <a:srgbClr val="000000"/>
              </a:solidFill>
              <a:round/>
              <a:headEnd/>
              <a:tailEnd/>
            </a:ln>
          </p:spPr>
          <p:txBody>
            <a:bodyPr>
              <a:prstTxWarp prst="textNoShape">
                <a:avLst/>
              </a:prstTxWarp>
            </a:bodyPr>
            <a:lstStyle/>
            <a:p>
              <a:endParaRPr lang="en-US"/>
            </a:p>
          </p:txBody>
        </p:sp>
      </p:grpSp>
      <p:sp>
        <p:nvSpPr>
          <p:cNvPr id="58378" name="Line 37"/>
          <p:cNvSpPr>
            <a:spLocks noChangeShapeType="1"/>
          </p:cNvSpPr>
          <p:nvPr/>
        </p:nvSpPr>
        <p:spPr bwMode="auto">
          <a:xfrm>
            <a:off x="812800" y="3438525"/>
            <a:ext cx="95250" cy="60325"/>
          </a:xfrm>
          <a:prstGeom prst="line">
            <a:avLst/>
          </a:prstGeom>
          <a:noFill/>
          <a:ln w="12700">
            <a:solidFill>
              <a:srgbClr val="000000"/>
            </a:solidFill>
            <a:round/>
            <a:headEnd/>
            <a:tailEnd/>
          </a:ln>
        </p:spPr>
        <p:txBody>
          <a:bodyPr wrap="none" anchor="ctr">
            <a:prstTxWarp prst="textNoShape">
              <a:avLst/>
            </a:prstTxWarp>
          </a:bodyPr>
          <a:lstStyle/>
          <a:p>
            <a:endParaRPr lang="en-US"/>
          </a:p>
        </p:txBody>
      </p:sp>
      <p:sp>
        <p:nvSpPr>
          <p:cNvPr id="58379" name="Line 38"/>
          <p:cNvSpPr>
            <a:spLocks noChangeShapeType="1"/>
          </p:cNvSpPr>
          <p:nvPr/>
        </p:nvSpPr>
        <p:spPr bwMode="auto">
          <a:xfrm>
            <a:off x="849313" y="3402013"/>
            <a:ext cx="95250" cy="77787"/>
          </a:xfrm>
          <a:prstGeom prst="line">
            <a:avLst/>
          </a:prstGeom>
          <a:noFill/>
          <a:ln w="12700">
            <a:solidFill>
              <a:srgbClr val="000000"/>
            </a:solidFill>
            <a:round/>
            <a:headEnd/>
            <a:tailEnd/>
          </a:ln>
        </p:spPr>
        <p:txBody>
          <a:bodyPr wrap="none" anchor="ctr">
            <a:prstTxWarp prst="textNoShape">
              <a:avLst/>
            </a:prstTxWarp>
          </a:bodyPr>
          <a:lstStyle/>
          <a:p>
            <a:endParaRPr lang="en-US"/>
          </a:p>
        </p:txBody>
      </p:sp>
      <p:sp>
        <p:nvSpPr>
          <p:cNvPr id="58380" name="Line 39"/>
          <p:cNvSpPr>
            <a:spLocks noChangeShapeType="1"/>
          </p:cNvSpPr>
          <p:nvPr/>
        </p:nvSpPr>
        <p:spPr bwMode="auto">
          <a:xfrm>
            <a:off x="885825" y="3382963"/>
            <a:ext cx="93663" cy="60325"/>
          </a:xfrm>
          <a:prstGeom prst="line">
            <a:avLst/>
          </a:prstGeom>
          <a:noFill/>
          <a:ln w="12700">
            <a:solidFill>
              <a:srgbClr val="000000"/>
            </a:solidFill>
            <a:round/>
            <a:headEnd/>
            <a:tailEnd/>
          </a:ln>
        </p:spPr>
        <p:txBody>
          <a:bodyPr wrap="none" anchor="ctr">
            <a:prstTxWarp prst="textNoShape">
              <a:avLst/>
            </a:prstTxWarp>
          </a:bodyPr>
          <a:lstStyle/>
          <a:p>
            <a:endParaRPr lang="en-US"/>
          </a:p>
        </p:txBody>
      </p:sp>
      <p:sp>
        <p:nvSpPr>
          <p:cNvPr id="58381" name="Line 40"/>
          <p:cNvSpPr>
            <a:spLocks noChangeShapeType="1"/>
          </p:cNvSpPr>
          <p:nvPr/>
        </p:nvSpPr>
        <p:spPr bwMode="auto">
          <a:xfrm>
            <a:off x="903288" y="3346450"/>
            <a:ext cx="112712" cy="58738"/>
          </a:xfrm>
          <a:prstGeom prst="line">
            <a:avLst/>
          </a:prstGeom>
          <a:noFill/>
          <a:ln w="12700">
            <a:solidFill>
              <a:srgbClr val="000000"/>
            </a:solidFill>
            <a:round/>
            <a:headEnd/>
            <a:tailEnd/>
          </a:ln>
        </p:spPr>
        <p:txBody>
          <a:bodyPr wrap="none" anchor="ctr">
            <a:prstTxWarp prst="textNoShape">
              <a:avLst/>
            </a:prstTxWarp>
          </a:bodyPr>
          <a:lstStyle/>
          <a:p>
            <a:endParaRPr lang="en-US"/>
          </a:p>
        </p:txBody>
      </p:sp>
      <p:sp>
        <p:nvSpPr>
          <p:cNvPr id="58382" name="Line 41"/>
          <p:cNvSpPr>
            <a:spLocks noChangeShapeType="1"/>
          </p:cNvSpPr>
          <p:nvPr/>
        </p:nvSpPr>
        <p:spPr bwMode="auto">
          <a:xfrm>
            <a:off x="939800" y="3327400"/>
            <a:ext cx="95250" cy="60325"/>
          </a:xfrm>
          <a:prstGeom prst="line">
            <a:avLst/>
          </a:prstGeom>
          <a:noFill/>
          <a:ln w="12700">
            <a:solidFill>
              <a:srgbClr val="000000"/>
            </a:solidFill>
            <a:round/>
            <a:headEnd/>
            <a:tailEnd/>
          </a:ln>
        </p:spPr>
        <p:txBody>
          <a:bodyPr wrap="none" anchor="ctr">
            <a:prstTxWarp prst="textNoShape">
              <a:avLst/>
            </a:prstTxWarp>
          </a:bodyPr>
          <a:lstStyle/>
          <a:p>
            <a:endParaRPr lang="en-US"/>
          </a:p>
        </p:txBody>
      </p:sp>
      <p:sp>
        <p:nvSpPr>
          <p:cNvPr id="58383" name="Line 42"/>
          <p:cNvSpPr>
            <a:spLocks noChangeShapeType="1"/>
          </p:cNvSpPr>
          <p:nvPr/>
        </p:nvSpPr>
        <p:spPr bwMode="auto">
          <a:xfrm>
            <a:off x="976313" y="3309938"/>
            <a:ext cx="95250" cy="58737"/>
          </a:xfrm>
          <a:prstGeom prst="line">
            <a:avLst/>
          </a:prstGeom>
          <a:noFill/>
          <a:ln w="12700">
            <a:solidFill>
              <a:srgbClr val="000000"/>
            </a:solidFill>
            <a:round/>
            <a:headEnd/>
            <a:tailEnd/>
          </a:ln>
        </p:spPr>
        <p:txBody>
          <a:bodyPr wrap="none" anchor="ctr">
            <a:prstTxWarp prst="textNoShape">
              <a:avLst/>
            </a:prstTxWarp>
          </a:bodyPr>
          <a:lstStyle/>
          <a:p>
            <a:endParaRPr lang="en-US"/>
          </a:p>
        </p:txBody>
      </p:sp>
      <p:sp>
        <p:nvSpPr>
          <p:cNvPr id="58384" name="Line 43"/>
          <p:cNvSpPr>
            <a:spLocks noChangeShapeType="1"/>
          </p:cNvSpPr>
          <p:nvPr/>
        </p:nvSpPr>
        <p:spPr bwMode="auto">
          <a:xfrm>
            <a:off x="1012825" y="3271838"/>
            <a:ext cx="93663" cy="77787"/>
          </a:xfrm>
          <a:prstGeom prst="line">
            <a:avLst/>
          </a:prstGeom>
          <a:noFill/>
          <a:ln w="12700">
            <a:solidFill>
              <a:srgbClr val="000000"/>
            </a:solidFill>
            <a:round/>
            <a:headEnd/>
            <a:tailEnd/>
          </a:ln>
        </p:spPr>
        <p:txBody>
          <a:bodyPr wrap="none" anchor="ctr">
            <a:prstTxWarp prst="textNoShape">
              <a:avLst/>
            </a:prstTxWarp>
          </a:bodyPr>
          <a:lstStyle/>
          <a:p>
            <a:endParaRPr lang="en-US"/>
          </a:p>
        </p:txBody>
      </p:sp>
      <p:sp>
        <p:nvSpPr>
          <p:cNvPr id="58385" name="Line 44"/>
          <p:cNvSpPr>
            <a:spLocks noChangeShapeType="1"/>
          </p:cNvSpPr>
          <p:nvPr/>
        </p:nvSpPr>
        <p:spPr bwMode="auto">
          <a:xfrm>
            <a:off x="1066800" y="3216275"/>
            <a:ext cx="95250" cy="79375"/>
          </a:xfrm>
          <a:prstGeom prst="line">
            <a:avLst/>
          </a:prstGeom>
          <a:noFill/>
          <a:ln w="12700">
            <a:solidFill>
              <a:srgbClr val="000000"/>
            </a:solidFill>
            <a:round/>
            <a:headEnd/>
            <a:tailEnd/>
          </a:ln>
        </p:spPr>
        <p:txBody>
          <a:bodyPr wrap="none" anchor="ctr">
            <a:prstTxWarp prst="textNoShape">
              <a:avLst/>
            </a:prstTxWarp>
          </a:bodyPr>
          <a:lstStyle/>
          <a:p>
            <a:endParaRPr lang="en-US"/>
          </a:p>
        </p:txBody>
      </p:sp>
      <p:sp>
        <p:nvSpPr>
          <p:cNvPr id="58386" name="Rectangle 369"/>
          <p:cNvSpPr>
            <a:spLocks noChangeArrowheads="1"/>
          </p:cNvSpPr>
          <p:nvPr/>
        </p:nvSpPr>
        <p:spPr bwMode="auto">
          <a:xfrm>
            <a:off x="2117725" y="2100263"/>
            <a:ext cx="1120775" cy="457200"/>
          </a:xfrm>
          <a:prstGeom prst="rect">
            <a:avLst/>
          </a:prstGeom>
          <a:noFill/>
          <a:ln w="12700">
            <a:noFill/>
            <a:miter lim="800000"/>
            <a:headEnd/>
            <a:tailEnd/>
          </a:ln>
        </p:spPr>
        <p:txBody>
          <a:bodyPr lIns="0" tIns="0" rIns="0" bIns="0">
            <a:prstTxWarp prst="textNoShape">
              <a:avLst/>
            </a:prstTxWarp>
            <a:spAutoFit/>
          </a:bodyPr>
          <a:lstStyle/>
          <a:p>
            <a:pPr algn="ctr" eaLnBrk="0" hangingPunct="0"/>
            <a:r>
              <a:rPr lang="en-US" sz="1000" b="1">
                <a:solidFill>
                  <a:srgbClr val="000000"/>
                </a:solidFill>
              </a:rPr>
              <a:t>Tracking &amp; Data Relay Satellite (TDRS)</a:t>
            </a:r>
          </a:p>
        </p:txBody>
      </p:sp>
      <p:sp>
        <p:nvSpPr>
          <p:cNvPr id="58387" name="Rectangle 391"/>
          <p:cNvSpPr>
            <a:spLocks noChangeArrowheads="1"/>
          </p:cNvSpPr>
          <p:nvPr/>
        </p:nvSpPr>
        <p:spPr bwMode="auto">
          <a:xfrm>
            <a:off x="5407025" y="5764213"/>
            <a:ext cx="1406525" cy="912812"/>
          </a:xfrm>
          <a:prstGeom prst="rect">
            <a:avLst/>
          </a:prstGeom>
          <a:noFill/>
          <a:ln w="12700">
            <a:noFill/>
            <a:miter lim="800000"/>
            <a:headEnd/>
            <a:tailEnd/>
          </a:ln>
        </p:spPr>
        <p:txBody>
          <a:bodyPr wrap="none" lIns="0" tIns="0" rIns="0" bIns="0">
            <a:prstTxWarp prst="textNoShape">
              <a:avLst/>
            </a:prstTxWarp>
            <a:spAutoFit/>
          </a:bodyPr>
          <a:lstStyle/>
          <a:p>
            <a:pPr algn="ctr" eaLnBrk="0" hangingPunct="0"/>
            <a:r>
              <a:rPr lang="en-US" sz="1200" b="1">
                <a:solidFill>
                  <a:srgbClr val="000000"/>
                </a:solidFill>
              </a:rPr>
              <a:t>Instrument Teams</a:t>
            </a:r>
            <a:br>
              <a:rPr lang="en-US" sz="1200" b="1">
                <a:solidFill>
                  <a:srgbClr val="000000"/>
                </a:solidFill>
              </a:rPr>
            </a:br>
            <a:r>
              <a:rPr lang="en-US" sz="1200" b="1">
                <a:solidFill>
                  <a:srgbClr val="000000"/>
                </a:solidFill>
              </a:rPr>
              <a:t>and Science</a:t>
            </a:r>
          </a:p>
          <a:p>
            <a:pPr algn="ctr" eaLnBrk="0" hangingPunct="0"/>
            <a:r>
              <a:rPr lang="en-US" sz="1200" b="1">
                <a:solidFill>
                  <a:srgbClr val="000000"/>
                </a:solidFill>
              </a:rPr>
              <a:t>Investigator-led</a:t>
            </a:r>
            <a:br>
              <a:rPr lang="en-US" sz="1200" b="1">
                <a:solidFill>
                  <a:srgbClr val="000000"/>
                </a:solidFill>
              </a:rPr>
            </a:br>
            <a:r>
              <a:rPr lang="en-US" sz="1200" b="1">
                <a:solidFill>
                  <a:srgbClr val="000000"/>
                </a:solidFill>
              </a:rPr>
              <a:t>Processing System</a:t>
            </a:r>
          </a:p>
          <a:p>
            <a:pPr algn="ctr" eaLnBrk="0" hangingPunct="0"/>
            <a:r>
              <a:rPr lang="en-US" sz="1200" b="1">
                <a:solidFill>
                  <a:srgbClr val="000000"/>
                </a:solidFill>
              </a:rPr>
              <a:t>(SIPS)</a:t>
            </a:r>
            <a:endParaRPr lang="en-US" sz="1500" b="1">
              <a:solidFill>
                <a:srgbClr val="000000"/>
              </a:solidFill>
            </a:endParaRPr>
          </a:p>
        </p:txBody>
      </p:sp>
      <p:pic>
        <p:nvPicPr>
          <p:cNvPr id="58388" name="Picture 398"/>
          <p:cNvPicPr>
            <a:picLocks noChangeAspect="1" noChangeArrowheads="1"/>
          </p:cNvPicPr>
          <p:nvPr/>
        </p:nvPicPr>
        <p:blipFill>
          <a:blip r:embed="rId3" cstate="print"/>
          <a:srcRect/>
          <a:stretch>
            <a:fillRect/>
          </a:stretch>
        </p:blipFill>
        <p:spPr bwMode="auto">
          <a:xfrm>
            <a:off x="5918200" y="1952625"/>
            <a:ext cx="1109663" cy="831850"/>
          </a:xfrm>
          <a:prstGeom prst="rect">
            <a:avLst/>
          </a:prstGeom>
          <a:noFill/>
          <a:ln w="9525">
            <a:noFill/>
            <a:miter lim="800000"/>
            <a:headEnd/>
            <a:tailEnd/>
          </a:ln>
        </p:spPr>
      </p:pic>
      <p:grpSp>
        <p:nvGrpSpPr>
          <p:cNvPr id="3" name="Group 24"/>
          <p:cNvGrpSpPr>
            <a:grpSpLocks/>
          </p:cNvGrpSpPr>
          <p:nvPr/>
        </p:nvGrpSpPr>
        <p:grpSpPr bwMode="auto">
          <a:xfrm>
            <a:off x="185738" y="1952625"/>
            <a:ext cx="1143000" cy="2819400"/>
            <a:chOff x="144" y="1104"/>
            <a:chExt cx="720" cy="1776"/>
          </a:xfrm>
        </p:grpSpPr>
        <p:sp>
          <p:nvSpPr>
            <p:cNvPr id="58465" name="Rectangle 25"/>
            <p:cNvSpPr>
              <a:spLocks noChangeArrowheads="1"/>
            </p:cNvSpPr>
            <p:nvPr/>
          </p:nvSpPr>
          <p:spPr bwMode="auto">
            <a:xfrm>
              <a:off x="144" y="1104"/>
              <a:ext cx="720" cy="1776"/>
            </a:xfrm>
            <a:prstGeom prst="rect">
              <a:avLst/>
            </a:prstGeom>
            <a:solidFill>
              <a:srgbClr val="66CCFF"/>
            </a:solidFill>
            <a:ln w="9525">
              <a:solidFill>
                <a:schemeClr val="accent2"/>
              </a:solidFill>
              <a:miter lim="800000"/>
              <a:headEnd/>
              <a:tailEnd/>
            </a:ln>
          </p:spPr>
          <p:txBody>
            <a:bodyPr wrap="none" anchor="ctr">
              <a:prstTxWarp prst="textNoShape">
                <a:avLst/>
              </a:prstTxWarp>
            </a:bodyPr>
            <a:lstStyle/>
            <a:p>
              <a:endParaRPr lang="en-US"/>
            </a:p>
          </p:txBody>
        </p:sp>
        <p:grpSp>
          <p:nvGrpSpPr>
            <p:cNvPr id="4" name="Group 26"/>
            <p:cNvGrpSpPr>
              <a:grpSpLocks/>
            </p:cNvGrpSpPr>
            <p:nvPr/>
          </p:nvGrpSpPr>
          <p:grpSpPr bwMode="auto">
            <a:xfrm>
              <a:off x="304" y="1157"/>
              <a:ext cx="409" cy="190"/>
              <a:chOff x="318" y="1622"/>
              <a:chExt cx="409" cy="190"/>
            </a:xfrm>
          </p:grpSpPr>
          <p:sp>
            <p:nvSpPr>
              <p:cNvPr id="58470" name="Rectangle 45"/>
              <p:cNvSpPr>
                <a:spLocks noChangeArrowheads="1"/>
              </p:cNvSpPr>
              <p:nvPr/>
            </p:nvSpPr>
            <p:spPr bwMode="auto">
              <a:xfrm>
                <a:off x="438" y="1622"/>
                <a:ext cx="169" cy="96"/>
              </a:xfrm>
              <a:prstGeom prst="rect">
                <a:avLst/>
              </a:prstGeom>
              <a:solidFill>
                <a:srgbClr val="66CCFF"/>
              </a:solidFill>
              <a:ln w="12700">
                <a:noFill/>
                <a:miter lim="800000"/>
                <a:headEnd/>
                <a:tailEnd/>
              </a:ln>
            </p:spPr>
            <p:txBody>
              <a:bodyPr wrap="none" lIns="0" tIns="0" rIns="0" bIns="0">
                <a:prstTxWarp prst="textNoShape">
                  <a:avLst/>
                </a:prstTxWarp>
                <a:spAutoFit/>
              </a:bodyPr>
              <a:lstStyle/>
              <a:p>
                <a:pPr algn="ctr" eaLnBrk="0" hangingPunct="0"/>
                <a:r>
                  <a:rPr lang="en-US" sz="1000" b="1">
                    <a:solidFill>
                      <a:srgbClr val="000000"/>
                    </a:solidFill>
                  </a:rPr>
                  <a:t>EOS</a:t>
                </a:r>
              </a:p>
            </p:txBody>
          </p:sp>
          <p:sp>
            <p:nvSpPr>
              <p:cNvPr id="58471" name="Rectangle 46"/>
              <p:cNvSpPr>
                <a:spLocks noChangeArrowheads="1"/>
              </p:cNvSpPr>
              <p:nvPr/>
            </p:nvSpPr>
            <p:spPr bwMode="auto">
              <a:xfrm>
                <a:off x="318" y="1716"/>
                <a:ext cx="409" cy="96"/>
              </a:xfrm>
              <a:prstGeom prst="rect">
                <a:avLst/>
              </a:prstGeom>
              <a:solidFill>
                <a:srgbClr val="66CCFF"/>
              </a:solidFill>
              <a:ln w="12700">
                <a:noFill/>
                <a:miter lim="800000"/>
                <a:headEnd/>
                <a:tailEnd/>
              </a:ln>
            </p:spPr>
            <p:txBody>
              <a:bodyPr wrap="none" lIns="0" tIns="0" rIns="0" bIns="0">
                <a:prstTxWarp prst="textNoShape">
                  <a:avLst/>
                </a:prstTxWarp>
                <a:spAutoFit/>
              </a:bodyPr>
              <a:lstStyle/>
              <a:p>
                <a:pPr algn="ctr" eaLnBrk="0" hangingPunct="0"/>
                <a:r>
                  <a:rPr lang="en-US" sz="1000" b="1">
                    <a:solidFill>
                      <a:srgbClr val="000000"/>
                    </a:solidFill>
                  </a:rPr>
                  <a:t>Spacecraft</a:t>
                </a:r>
              </a:p>
            </p:txBody>
          </p:sp>
        </p:grpSp>
        <p:pic>
          <p:nvPicPr>
            <p:cNvPr id="58467" name="Picture 401" descr="pm1sc"/>
            <p:cNvPicPr>
              <a:picLocks noChangeAspect="1" noChangeArrowheads="1"/>
            </p:cNvPicPr>
            <p:nvPr/>
          </p:nvPicPr>
          <p:blipFill>
            <a:blip r:embed="rId4" cstate="print"/>
            <a:srcRect/>
            <a:stretch>
              <a:fillRect/>
            </a:stretch>
          </p:blipFill>
          <p:spPr bwMode="auto">
            <a:xfrm>
              <a:off x="244" y="1841"/>
              <a:ext cx="528" cy="508"/>
            </a:xfrm>
            <a:prstGeom prst="rect">
              <a:avLst/>
            </a:prstGeom>
            <a:solidFill>
              <a:srgbClr val="66CCFF"/>
            </a:solidFill>
            <a:ln w="9525">
              <a:noFill/>
              <a:miter lim="800000"/>
              <a:headEnd/>
              <a:tailEnd/>
            </a:ln>
          </p:spPr>
        </p:pic>
        <p:pic>
          <p:nvPicPr>
            <p:cNvPr id="58468" name="Picture 402"/>
            <p:cNvPicPr>
              <a:picLocks noChangeAspect="1" noChangeArrowheads="1"/>
            </p:cNvPicPr>
            <p:nvPr/>
          </p:nvPicPr>
          <p:blipFill>
            <a:blip r:embed="rId5" cstate="print"/>
            <a:srcRect/>
            <a:stretch>
              <a:fillRect/>
            </a:stretch>
          </p:blipFill>
          <p:spPr bwMode="auto">
            <a:xfrm>
              <a:off x="238" y="2405"/>
              <a:ext cx="540" cy="416"/>
            </a:xfrm>
            <a:prstGeom prst="rect">
              <a:avLst/>
            </a:prstGeom>
            <a:solidFill>
              <a:srgbClr val="66CCFF"/>
            </a:solidFill>
            <a:ln w="9525">
              <a:noFill/>
              <a:miter lim="800000"/>
              <a:headEnd/>
              <a:tailEnd/>
            </a:ln>
          </p:spPr>
        </p:pic>
        <p:pic>
          <p:nvPicPr>
            <p:cNvPr id="58469" name="Picture 403"/>
            <p:cNvPicPr>
              <a:picLocks noChangeAspect="1" noChangeArrowheads="1"/>
            </p:cNvPicPr>
            <p:nvPr/>
          </p:nvPicPr>
          <p:blipFill>
            <a:blip r:embed="rId6" cstate="print"/>
            <a:srcRect/>
            <a:stretch>
              <a:fillRect/>
            </a:stretch>
          </p:blipFill>
          <p:spPr bwMode="auto">
            <a:xfrm>
              <a:off x="192" y="1402"/>
              <a:ext cx="633" cy="383"/>
            </a:xfrm>
            <a:prstGeom prst="rect">
              <a:avLst/>
            </a:prstGeom>
            <a:solidFill>
              <a:srgbClr val="66CCFF"/>
            </a:solidFill>
            <a:ln w="9525">
              <a:noFill/>
              <a:miter lim="800000"/>
              <a:headEnd/>
              <a:tailEnd/>
            </a:ln>
          </p:spPr>
        </p:pic>
      </p:grpSp>
      <p:pic>
        <p:nvPicPr>
          <p:cNvPr id="58390" name="Picture 32" descr="TDRS"/>
          <p:cNvPicPr>
            <a:picLocks noChangeAspect="1" noChangeArrowheads="1"/>
          </p:cNvPicPr>
          <p:nvPr/>
        </p:nvPicPr>
        <p:blipFill>
          <a:blip r:embed="rId7" cstate="print"/>
          <a:srcRect/>
          <a:stretch>
            <a:fillRect/>
          </a:stretch>
        </p:blipFill>
        <p:spPr bwMode="auto">
          <a:xfrm>
            <a:off x="1751013" y="1495425"/>
            <a:ext cx="520700" cy="747713"/>
          </a:xfrm>
          <a:prstGeom prst="rect">
            <a:avLst/>
          </a:prstGeom>
          <a:noFill/>
          <a:ln w="9525">
            <a:noFill/>
            <a:miter lim="800000"/>
            <a:headEnd/>
            <a:tailEnd/>
          </a:ln>
        </p:spPr>
      </p:pic>
      <p:sp>
        <p:nvSpPr>
          <p:cNvPr id="58391" name="Line 33"/>
          <p:cNvSpPr>
            <a:spLocks noChangeShapeType="1"/>
          </p:cNvSpPr>
          <p:nvPr/>
        </p:nvSpPr>
        <p:spPr bwMode="auto">
          <a:xfrm flipV="1">
            <a:off x="1339850" y="2190750"/>
            <a:ext cx="450850" cy="3175"/>
          </a:xfrm>
          <a:prstGeom prst="line">
            <a:avLst/>
          </a:prstGeom>
          <a:noFill/>
          <a:ln w="19050">
            <a:solidFill>
              <a:srgbClr val="000000"/>
            </a:solidFill>
            <a:round/>
            <a:headEnd type="triangle" w="med" len="med"/>
            <a:tailEnd type="triangle" w="med" len="med"/>
          </a:ln>
        </p:spPr>
        <p:txBody>
          <a:bodyPr wrap="none" anchor="ctr">
            <a:prstTxWarp prst="textNoShape">
              <a:avLst/>
            </a:prstTxWarp>
          </a:bodyPr>
          <a:lstStyle/>
          <a:p>
            <a:endParaRPr lang="en-US"/>
          </a:p>
        </p:txBody>
      </p:sp>
      <p:sp>
        <p:nvSpPr>
          <p:cNvPr id="58392" name="Line 34"/>
          <p:cNvSpPr>
            <a:spLocks noChangeShapeType="1"/>
          </p:cNvSpPr>
          <p:nvPr/>
        </p:nvSpPr>
        <p:spPr bwMode="auto">
          <a:xfrm>
            <a:off x="6550025" y="3038475"/>
            <a:ext cx="441325" cy="0"/>
          </a:xfrm>
          <a:prstGeom prst="line">
            <a:avLst/>
          </a:prstGeom>
          <a:noFill/>
          <a:ln w="19050">
            <a:solidFill>
              <a:srgbClr val="000000"/>
            </a:solidFill>
            <a:round/>
            <a:headEnd/>
            <a:tailEnd type="triangle" w="med" len="med"/>
          </a:ln>
        </p:spPr>
        <p:txBody>
          <a:bodyPr wrap="none" anchor="ctr">
            <a:prstTxWarp prst="textNoShape">
              <a:avLst/>
            </a:prstTxWarp>
          </a:bodyPr>
          <a:lstStyle/>
          <a:p>
            <a:endParaRPr lang="en-US"/>
          </a:p>
        </p:txBody>
      </p:sp>
      <p:pic>
        <p:nvPicPr>
          <p:cNvPr id="58393" name="Picture 394" descr="Mission_Ops_Team_012"/>
          <p:cNvPicPr>
            <a:picLocks noChangeAspect="1" noChangeArrowheads="1"/>
          </p:cNvPicPr>
          <p:nvPr/>
        </p:nvPicPr>
        <p:blipFill>
          <a:blip r:embed="rId8" cstate="print"/>
          <a:srcRect/>
          <a:stretch>
            <a:fillRect/>
          </a:stretch>
        </p:blipFill>
        <p:spPr bwMode="auto">
          <a:xfrm>
            <a:off x="5429250" y="4740275"/>
            <a:ext cx="1158875" cy="935038"/>
          </a:xfrm>
          <a:prstGeom prst="rect">
            <a:avLst/>
          </a:prstGeom>
          <a:noFill/>
          <a:ln w="9525">
            <a:noFill/>
            <a:miter lim="800000"/>
            <a:headEnd/>
            <a:tailEnd/>
          </a:ln>
        </p:spPr>
      </p:pic>
      <p:pic>
        <p:nvPicPr>
          <p:cNvPr id="58394" name="Picture 400"/>
          <p:cNvPicPr>
            <a:picLocks noChangeAspect="1" noChangeArrowheads="1"/>
          </p:cNvPicPr>
          <p:nvPr/>
        </p:nvPicPr>
        <p:blipFill>
          <a:blip r:embed="rId9" cstate="print"/>
          <a:srcRect/>
          <a:stretch>
            <a:fillRect/>
          </a:stretch>
        </p:blipFill>
        <p:spPr bwMode="auto">
          <a:xfrm>
            <a:off x="5402263" y="2620963"/>
            <a:ext cx="1181100" cy="885825"/>
          </a:xfrm>
          <a:prstGeom prst="rect">
            <a:avLst/>
          </a:prstGeom>
          <a:noFill/>
          <a:ln w="9525">
            <a:noFill/>
            <a:miter lim="800000"/>
            <a:headEnd/>
            <a:tailEnd/>
          </a:ln>
        </p:spPr>
      </p:pic>
      <p:sp>
        <p:nvSpPr>
          <p:cNvPr id="58395" name="Line 43"/>
          <p:cNvSpPr>
            <a:spLocks noChangeShapeType="1"/>
          </p:cNvSpPr>
          <p:nvPr/>
        </p:nvSpPr>
        <p:spPr bwMode="auto">
          <a:xfrm>
            <a:off x="5092700" y="5202238"/>
            <a:ext cx="342900" cy="0"/>
          </a:xfrm>
          <a:prstGeom prst="line">
            <a:avLst/>
          </a:prstGeom>
          <a:noFill/>
          <a:ln w="19050">
            <a:solidFill>
              <a:srgbClr val="000000"/>
            </a:solidFill>
            <a:round/>
            <a:headEnd/>
            <a:tailEnd type="triangle" w="med" len="med"/>
          </a:ln>
        </p:spPr>
        <p:txBody>
          <a:bodyPr wrap="none" anchor="ctr">
            <a:prstTxWarp prst="textNoShape">
              <a:avLst/>
            </a:prstTxWarp>
          </a:bodyPr>
          <a:lstStyle/>
          <a:p>
            <a:endParaRPr lang="en-US"/>
          </a:p>
        </p:txBody>
      </p:sp>
      <p:sp>
        <p:nvSpPr>
          <p:cNvPr id="58396" name="Line 423"/>
          <p:cNvSpPr>
            <a:spLocks noChangeShapeType="1"/>
          </p:cNvSpPr>
          <p:nvPr/>
        </p:nvSpPr>
        <p:spPr bwMode="auto">
          <a:xfrm>
            <a:off x="4365625" y="3038475"/>
            <a:ext cx="322263" cy="0"/>
          </a:xfrm>
          <a:prstGeom prst="line">
            <a:avLst/>
          </a:prstGeom>
          <a:noFill/>
          <a:ln w="19050">
            <a:solidFill>
              <a:schemeClr val="tx1"/>
            </a:solidFill>
            <a:round/>
            <a:headEnd/>
            <a:tailEnd/>
          </a:ln>
        </p:spPr>
        <p:txBody>
          <a:bodyPr wrap="none" anchor="ctr">
            <a:prstTxWarp prst="textNoShape">
              <a:avLst/>
            </a:prstTxWarp>
          </a:bodyPr>
          <a:lstStyle/>
          <a:p>
            <a:endParaRPr lang="en-US"/>
          </a:p>
        </p:txBody>
      </p:sp>
      <p:sp>
        <p:nvSpPr>
          <p:cNvPr id="58397" name="Line 424"/>
          <p:cNvSpPr>
            <a:spLocks noChangeShapeType="1"/>
          </p:cNvSpPr>
          <p:nvPr/>
        </p:nvSpPr>
        <p:spPr bwMode="auto">
          <a:xfrm>
            <a:off x="4354513" y="5202238"/>
            <a:ext cx="330200" cy="0"/>
          </a:xfrm>
          <a:prstGeom prst="line">
            <a:avLst/>
          </a:prstGeom>
          <a:noFill/>
          <a:ln w="19050">
            <a:solidFill>
              <a:schemeClr val="tx1"/>
            </a:solidFill>
            <a:round/>
            <a:headEnd/>
            <a:tailEnd/>
          </a:ln>
        </p:spPr>
        <p:txBody>
          <a:bodyPr wrap="none" anchor="ctr">
            <a:prstTxWarp prst="textNoShape">
              <a:avLst/>
            </a:prstTxWarp>
          </a:bodyPr>
          <a:lstStyle/>
          <a:p>
            <a:endParaRPr lang="en-US"/>
          </a:p>
        </p:txBody>
      </p:sp>
      <p:sp>
        <p:nvSpPr>
          <p:cNvPr id="58398" name="Line 425"/>
          <p:cNvSpPr>
            <a:spLocks noChangeShapeType="1"/>
          </p:cNvSpPr>
          <p:nvPr/>
        </p:nvSpPr>
        <p:spPr bwMode="auto">
          <a:xfrm>
            <a:off x="4681538" y="3036888"/>
            <a:ext cx="0" cy="2166937"/>
          </a:xfrm>
          <a:prstGeom prst="line">
            <a:avLst/>
          </a:prstGeom>
          <a:noFill/>
          <a:ln w="19050">
            <a:solidFill>
              <a:schemeClr val="tx1"/>
            </a:solidFill>
            <a:round/>
            <a:headEnd/>
            <a:tailEnd/>
          </a:ln>
        </p:spPr>
        <p:txBody>
          <a:bodyPr wrap="none" anchor="ctr">
            <a:prstTxWarp prst="textNoShape">
              <a:avLst/>
            </a:prstTxWarp>
          </a:bodyPr>
          <a:lstStyle/>
          <a:p>
            <a:endParaRPr lang="en-US"/>
          </a:p>
        </p:txBody>
      </p:sp>
      <p:sp>
        <p:nvSpPr>
          <p:cNvPr id="58399" name="Line 435"/>
          <p:cNvSpPr>
            <a:spLocks noChangeShapeType="1"/>
          </p:cNvSpPr>
          <p:nvPr/>
        </p:nvSpPr>
        <p:spPr bwMode="auto">
          <a:xfrm>
            <a:off x="4670425" y="4048125"/>
            <a:ext cx="415925" cy="0"/>
          </a:xfrm>
          <a:prstGeom prst="line">
            <a:avLst/>
          </a:prstGeom>
          <a:noFill/>
          <a:ln w="19050">
            <a:solidFill>
              <a:schemeClr val="tx1"/>
            </a:solidFill>
            <a:round/>
            <a:headEnd/>
            <a:tailEnd/>
          </a:ln>
        </p:spPr>
        <p:txBody>
          <a:bodyPr wrap="none" anchor="ctr">
            <a:prstTxWarp prst="textNoShape">
              <a:avLst/>
            </a:prstTxWarp>
          </a:bodyPr>
          <a:lstStyle/>
          <a:p>
            <a:endParaRPr lang="en-US"/>
          </a:p>
        </p:txBody>
      </p:sp>
      <p:sp>
        <p:nvSpPr>
          <p:cNvPr id="58400" name="Line 48"/>
          <p:cNvSpPr>
            <a:spLocks noChangeShapeType="1"/>
          </p:cNvSpPr>
          <p:nvPr/>
        </p:nvSpPr>
        <p:spPr bwMode="auto">
          <a:xfrm>
            <a:off x="5092700" y="3032125"/>
            <a:ext cx="0" cy="2182813"/>
          </a:xfrm>
          <a:prstGeom prst="line">
            <a:avLst/>
          </a:prstGeom>
          <a:noFill/>
          <a:ln w="19050">
            <a:solidFill>
              <a:srgbClr val="000000"/>
            </a:solidFill>
            <a:round/>
            <a:headEnd/>
            <a:tailEnd/>
          </a:ln>
        </p:spPr>
        <p:txBody>
          <a:bodyPr wrap="none" anchor="ctr">
            <a:prstTxWarp prst="textNoShape">
              <a:avLst/>
            </a:prstTxWarp>
          </a:bodyPr>
          <a:lstStyle/>
          <a:p>
            <a:endParaRPr lang="en-US"/>
          </a:p>
        </p:txBody>
      </p:sp>
      <p:sp>
        <p:nvSpPr>
          <p:cNvPr id="58401" name="Line 49"/>
          <p:cNvSpPr>
            <a:spLocks noChangeShapeType="1"/>
          </p:cNvSpPr>
          <p:nvPr/>
        </p:nvSpPr>
        <p:spPr bwMode="auto">
          <a:xfrm>
            <a:off x="5092700" y="3038475"/>
            <a:ext cx="304800" cy="0"/>
          </a:xfrm>
          <a:prstGeom prst="line">
            <a:avLst/>
          </a:prstGeom>
          <a:noFill/>
          <a:ln w="19050">
            <a:solidFill>
              <a:srgbClr val="000000"/>
            </a:solidFill>
            <a:round/>
            <a:headEnd/>
            <a:tailEnd type="triangle" w="med" len="med"/>
          </a:ln>
        </p:spPr>
        <p:txBody>
          <a:bodyPr wrap="none" anchor="ctr">
            <a:prstTxWarp prst="textNoShape">
              <a:avLst/>
            </a:prstTxWarp>
          </a:bodyPr>
          <a:lstStyle/>
          <a:p>
            <a:endParaRPr lang="en-US"/>
          </a:p>
        </p:txBody>
      </p:sp>
      <p:sp>
        <p:nvSpPr>
          <p:cNvPr id="58402" name="Rectangle 393"/>
          <p:cNvSpPr>
            <a:spLocks noChangeArrowheads="1"/>
          </p:cNvSpPr>
          <p:nvPr/>
        </p:nvSpPr>
        <p:spPr bwMode="auto">
          <a:xfrm>
            <a:off x="3117850" y="3438525"/>
            <a:ext cx="1181100" cy="609600"/>
          </a:xfrm>
          <a:prstGeom prst="rect">
            <a:avLst/>
          </a:prstGeom>
          <a:noFill/>
          <a:ln w="12700">
            <a:noFill/>
            <a:miter lim="800000"/>
            <a:headEnd/>
            <a:tailEnd/>
          </a:ln>
        </p:spPr>
        <p:txBody>
          <a:bodyPr lIns="0" tIns="0" rIns="0" bIns="0">
            <a:prstTxWarp prst="textNoShape">
              <a:avLst/>
            </a:prstTxWarp>
            <a:spAutoFit/>
          </a:bodyPr>
          <a:lstStyle/>
          <a:p>
            <a:pPr algn="ctr" eaLnBrk="0" hangingPunct="0"/>
            <a:r>
              <a:rPr lang="en-US" sz="1000" b="1">
                <a:solidFill>
                  <a:srgbClr val="000000"/>
                </a:solidFill>
              </a:rPr>
              <a:t>EOS Data and Operations System (EDOS) </a:t>
            </a:r>
          </a:p>
          <a:p>
            <a:pPr algn="ctr" eaLnBrk="0" hangingPunct="0"/>
            <a:r>
              <a:rPr lang="en-US" sz="1000" b="1">
                <a:solidFill>
                  <a:srgbClr val="000000"/>
                </a:solidFill>
              </a:rPr>
              <a:t>Data Processing</a:t>
            </a:r>
          </a:p>
        </p:txBody>
      </p:sp>
      <p:sp>
        <p:nvSpPr>
          <p:cNvPr id="58403" name="Line 51"/>
          <p:cNvSpPr>
            <a:spLocks noChangeShapeType="1"/>
          </p:cNvSpPr>
          <p:nvPr/>
        </p:nvSpPr>
        <p:spPr bwMode="auto">
          <a:xfrm>
            <a:off x="2905125" y="5211763"/>
            <a:ext cx="165100" cy="0"/>
          </a:xfrm>
          <a:prstGeom prst="line">
            <a:avLst/>
          </a:prstGeom>
          <a:noFill/>
          <a:ln w="19050">
            <a:solidFill>
              <a:srgbClr val="000000"/>
            </a:solidFill>
            <a:round/>
            <a:headEnd/>
            <a:tailEnd type="triangle" w="med" len="med"/>
          </a:ln>
        </p:spPr>
        <p:txBody>
          <a:bodyPr wrap="none" anchor="ctr">
            <a:prstTxWarp prst="textNoShape">
              <a:avLst/>
            </a:prstTxWarp>
          </a:bodyPr>
          <a:lstStyle/>
          <a:p>
            <a:endParaRPr lang="en-US"/>
          </a:p>
        </p:txBody>
      </p:sp>
      <p:sp>
        <p:nvSpPr>
          <p:cNvPr id="58404" name="Line 52"/>
          <p:cNvSpPr>
            <a:spLocks noChangeShapeType="1"/>
          </p:cNvSpPr>
          <p:nvPr/>
        </p:nvSpPr>
        <p:spPr bwMode="auto">
          <a:xfrm>
            <a:off x="2903538" y="3028950"/>
            <a:ext cx="0" cy="2182813"/>
          </a:xfrm>
          <a:prstGeom prst="line">
            <a:avLst/>
          </a:prstGeom>
          <a:noFill/>
          <a:ln w="19050">
            <a:solidFill>
              <a:srgbClr val="000000"/>
            </a:solidFill>
            <a:round/>
            <a:headEnd/>
            <a:tailEnd/>
          </a:ln>
        </p:spPr>
        <p:txBody>
          <a:bodyPr wrap="none" anchor="ctr">
            <a:prstTxWarp prst="textNoShape">
              <a:avLst/>
            </a:prstTxWarp>
          </a:bodyPr>
          <a:lstStyle/>
          <a:p>
            <a:endParaRPr lang="en-US"/>
          </a:p>
        </p:txBody>
      </p:sp>
      <p:sp>
        <p:nvSpPr>
          <p:cNvPr id="58405" name="Line 53"/>
          <p:cNvSpPr>
            <a:spLocks noChangeShapeType="1"/>
          </p:cNvSpPr>
          <p:nvPr/>
        </p:nvSpPr>
        <p:spPr bwMode="auto">
          <a:xfrm>
            <a:off x="2903538" y="3038475"/>
            <a:ext cx="161925" cy="0"/>
          </a:xfrm>
          <a:prstGeom prst="line">
            <a:avLst/>
          </a:prstGeom>
          <a:noFill/>
          <a:ln w="19050">
            <a:solidFill>
              <a:srgbClr val="000000"/>
            </a:solidFill>
            <a:round/>
            <a:headEnd/>
            <a:tailEnd type="triangle" w="med" len="med"/>
          </a:ln>
        </p:spPr>
        <p:txBody>
          <a:bodyPr wrap="none" anchor="ctr">
            <a:prstTxWarp prst="textNoShape">
              <a:avLst/>
            </a:prstTxWarp>
          </a:bodyPr>
          <a:lstStyle/>
          <a:p>
            <a:endParaRPr lang="en-US"/>
          </a:p>
        </p:txBody>
      </p:sp>
      <p:sp>
        <p:nvSpPr>
          <p:cNvPr id="58406" name="Rectangle 232"/>
          <p:cNvSpPr>
            <a:spLocks noChangeArrowheads="1"/>
          </p:cNvSpPr>
          <p:nvPr/>
        </p:nvSpPr>
        <p:spPr bwMode="auto">
          <a:xfrm>
            <a:off x="1631950" y="3509963"/>
            <a:ext cx="760413" cy="457200"/>
          </a:xfrm>
          <a:prstGeom prst="rect">
            <a:avLst/>
          </a:prstGeom>
          <a:noFill/>
          <a:ln w="12700">
            <a:noFill/>
            <a:miter lim="800000"/>
            <a:headEnd/>
            <a:tailEnd/>
          </a:ln>
        </p:spPr>
        <p:txBody>
          <a:bodyPr wrap="none" lIns="0" tIns="0" rIns="0" bIns="0">
            <a:prstTxWarp prst="textNoShape">
              <a:avLst/>
            </a:prstTxWarp>
            <a:spAutoFit/>
          </a:bodyPr>
          <a:lstStyle/>
          <a:p>
            <a:pPr algn="ctr" eaLnBrk="0" hangingPunct="0"/>
            <a:r>
              <a:rPr lang="en-US" sz="1000" b="1">
                <a:solidFill>
                  <a:srgbClr val="000000"/>
                </a:solidFill>
              </a:rPr>
              <a:t>White Sands</a:t>
            </a:r>
            <a:br>
              <a:rPr lang="en-US" sz="1000" b="1">
                <a:solidFill>
                  <a:srgbClr val="000000"/>
                </a:solidFill>
              </a:rPr>
            </a:br>
            <a:r>
              <a:rPr lang="en-US" sz="1000" b="1">
                <a:solidFill>
                  <a:srgbClr val="000000"/>
                </a:solidFill>
              </a:rPr>
              <a:t>Complex</a:t>
            </a:r>
            <a:br>
              <a:rPr lang="en-US" sz="1000" b="1">
                <a:solidFill>
                  <a:srgbClr val="000000"/>
                </a:solidFill>
              </a:rPr>
            </a:br>
            <a:r>
              <a:rPr lang="en-US" sz="1000" b="1">
                <a:solidFill>
                  <a:srgbClr val="000000"/>
                </a:solidFill>
              </a:rPr>
              <a:t>(WSC)</a:t>
            </a:r>
          </a:p>
        </p:txBody>
      </p:sp>
      <p:sp>
        <p:nvSpPr>
          <p:cNvPr id="58407" name="Rectangle 396"/>
          <p:cNvSpPr>
            <a:spLocks noChangeArrowheads="1"/>
          </p:cNvSpPr>
          <p:nvPr/>
        </p:nvSpPr>
        <p:spPr bwMode="auto">
          <a:xfrm>
            <a:off x="1514475" y="5605463"/>
            <a:ext cx="993775" cy="304800"/>
          </a:xfrm>
          <a:prstGeom prst="rect">
            <a:avLst/>
          </a:prstGeom>
          <a:noFill/>
          <a:ln w="12700">
            <a:noFill/>
            <a:miter lim="800000"/>
            <a:headEnd/>
            <a:tailEnd/>
          </a:ln>
        </p:spPr>
        <p:txBody>
          <a:bodyPr wrap="none" lIns="0" tIns="0" rIns="0" bIns="0">
            <a:prstTxWarp prst="textNoShape">
              <a:avLst/>
            </a:prstTxWarp>
            <a:spAutoFit/>
          </a:bodyPr>
          <a:lstStyle/>
          <a:p>
            <a:pPr algn="ctr" eaLnBrk="0" hangingPunct="0"/>
            <a:r>
              <a:rPr lang="en-US" sz="1000" b="1">
                <a:solidFill>
                  <a:srgbClr val="000000"/>
                </a:solidFill>
              </a:rPr>
              <a:t>EOS Polar</a:t>
            </a:r>
            <a:br>
              <a:rPr lang="en-US" sz="1000" b="1">
                <a:solidFill>
                  <a:srgbClr val="000000"/>
                </a:solidFill>
              </a:rPr>
            </a:br>
            <a:r>
              <a:rPr lang="en-US" sz="1000" b="1">
                <a:solidFill>
                  <a:srgbClr val="000000"/>
                </a:solidFill>
              </a:rPr>
              <a:t>Ground Stations</a:t>
            </a:r>
          </a:p>
        </p:txBody>
      </p:sp>
      <p:sp>
        <p:nvSpPr>
          <p:cNvPr id="58408" name="Line 423"/>
          <p:cNvSpPr>
            <a:spLocks noChangeShapeType="1"/>
          </p:cNvSpPr>
          <p:nvPr/>
        </p:nvSpPr>
        <p:spPr bwMode="auto">
          <a:xfrm flipV="1">
            <a:off x="2497138" y="5211763"/>
            <a:ext cx="219075" cy="0"/>
          </a:xfrm>
          <a:prstGeom prst="line">
            <a:avLst/>
          </a:prstGeom>
          <a:noFill/>
          <a:ln w="19050">
            <a:solidFill>
              <a:schemeClr val="tx1"/>
            </a:solidFill>
            <a:round/>
            <a:headEnd type="triangle" w="med" len="med"/>
            <a:tailEnd/>
          </a:ln>
        </p:spPr>
        <p:txBody>
          <a:bodyPr wrap="none" anchor="ctr">
            <a:prstTxWarp prst="textNoShape">
              <a:avLst/>
            </a:prstTxWarp>
          </a:bodyPr>
          <a:lstStyle/>
          <a:p>
            <a:endParaRPr lang="en-US"/>
          </a:p>
        </p:txBody>
      </p:sp>
      <p:sp>
        <p:nvSpPr>
          <p:cNvPr id="58409" name="Line 425"/>
          <p:cNvSpPr>
            <a:spLocks noChangeShapeType="1"/>
          </p:cNvSpPr>
          <p:nvPr/>
        </p:nvSpPr>
        <p:spPr bwMode="auto">
          <a:xfrm flipV="1">
            <a:off x="2708275" y="4241800"/>
            <a:ext cx="0" cy="963613"/>
          </a:xfrm>
          <a:prstGeom prst="line">
            <a:avLst/>
          </a:prstGeom>
          <a:noFill/>
          <a:ln w="19050">
            <a:solidFill>
              <a:schemeClr val="tx1"/>
            </a:solidFill>
            <a:round/>
            <a:headEnd/>
            <a:tailEnd/>
          </a:ln>
        </p:spPr>
        <p:txBody>
          <a:bodyPr wrap="none" anchor="ctr">
            <a:prstTxWarp prst="textNoShape">
              <a:avLst/>
            </a:prstTxWarp>
          </a:bodyPr>
          <a:lstStyle/>
          <a:p>
            <a:endParaRPr lang="en-US"/>
          </a:p>
        </p:txBody>
      </p:sp>
      <p:sp>
        <p:nvSpPr>
          <p:cNvPr id="58410" name="Line 59"/>
          <p:cNvSpPr>
            <a:spLocks noChangeShapeType="1"/>
          </p:cNvSpPr>
          <p:nvPr/>
        </p:nvSpPr>
        <p:spPr bwMode="auto">
          <a:xfrm>
            <a:off x="2046288" y="2143125"/>
            <a:ext cx="0" cy="552450"/>
          </a:xfrm>
          <a:prstGeom prst="line">
            <a:avLst/>
          </a:prstGeom>
          <a:noFill/>
          <a:ln w="19050">
            <a:solidFill>
              <a:schemeClr val="tx1"/>
            </a:solidFill>
            <a:round/>
            <a:headEnd type="triangle" w="med" len="med"/>
            <a:tailEnd type="triangle" w="med" len="med"/>
          </a:ln>
        </p:spPr>
        <p:txBody>
          <a:bodyPr wrap="none" anchor="ctr">
            <a:prstTxWarp prst="textNoShape">
              <a:avLst/>
            </a:prstTxWarp>
          </a:bodyPr>
          <a:lstStyle/>
          <a:p>
            <a:endParaRPr lang="en-US"/>
          </a:p>
        </p:txBody>
      </p:sp>
      <p:sp>
        <p:nvSpPr>
          <p:cNvPr id="58411" name="Line 60"/>
          <p:cNvSpPr>
            <a:spLocks noChangeShapeType="1"/>
          </p:cNvSpPr>
          <p:nvPr/>
        </p:nvSpPr>
        <p:spPr bwMode="auto">
          <a:xfrm flipH="1" flipV="1">
            <a:off x="2033588" y="4222750"/>
            <a:ext cx="0" cy="593725"/>
          </a:xfrm>
          <a:prstGeom prst="line">
            <a:avLst/>
          </a:prstGeom>
          <a:noFill/>
          <a:ln w="19050">
            <a:solidFill>
              <a:schemeClr val="tx1"/>
            </a:solidFill>
            <a:round/>
            <a:headEnd type="triangle" w="med" len="med"/>
            <a:tailEnd/>
          </a:ln>
        </p:spPr>
        <p:txBody>
          <a:bodyPr wrap="none" anchor="ctr">
            <a:prstTxWarp prst="textNoShape">
              <a:avLst/>
            </a:prstTxWarp>
          </a:bodyPr>
          <a:lstStyle/>
          <a:p>
            <a:endParaRPr lang="en-US"/>
          </a:p>
        </p:txBody>
      </p:sp>
      <p:sp>
        <p:nvSpPr>
          <p:cNvPr id="58412" name="Line 61"/>
          <p:cNvSpPr>
            <a:spLocks noChangeShapeType="1"/>
          </p:cNvSpPr>
          <p:nvPr/>
        </p:nvSpPr>
        <p:spPr bwMode="auto">
          <a:xfrm flipH="1">
            <a:off x="1330325" y="4222750"/>
            <a:ext cx="703263" cy="0"/>
          </a:xfrm>
          <a:prstGeom prst="line">
            <a:avLst/>
          </a:prstGeom>
          <a:noFill/>
          <a:ln w="19050">
            <a:solidFill>
              <a:schemeClr val="tx1"/>
            </a:solidFill>
            <a:round/>
            <a:headEnd/>
            <a:tailEnd type="triangle" w="med" len="med"/>
          </a:ln>
        </p:spPr>
        <p:txBody>
          <a:bodyPr wrap="none" anchor="ctr">
            <a:prstTxWarp prst="textNoShape">
              <a:avLst/>
            </a:prstTxWarp>
          </a:bodyPr>
          <a:lstStyle/>
          <a:p>
            <a:endParaRPr lang="en-US"/>
          </a:p>
        </p:txBody>
      </p:sp>
      <p:pic>
        <p:nvPicPr>
          <p:cNvPr id="58413" name="Picture 399" descr="Mission_Ops_Team_001"/>
          <p:cNvPicPr>
            <a:picLocks noChangeAspect="1" noChangeArrowheads="1"/>
          </p:cNvPicPr>
          <p:nvPr/>
        </p:nvPicPr>
        <p:blipFill>
          <a:blip r:embed="rId10" cstate="print"/>
          <a:srcRect/>
          <a:stretch>
            <a:fillRect/>
          </a:stretch>
        </p:blipFill>
        <p:spPr bwMode="auto">
          <a:xfrm>
            <a:off x="3157538" y="4840288"/>
            <a:ext cx="1144587" cy="858837"/>
          </a:xfrm>
          <a:prstGeom prst="rect">
            <a:avLst/>
          </a:prstGeom>
          <a:noFill/>
          <a:ln w="9525">
            <a:noFill/>
            <a:miter lim="800000"/>
            <a:headEnd/>
            <a:tailEnd/>
          </a:ln>
        </p:spPr>
      </p:pic>
      <p:pic>
        <p:nvPicPr>
          <p:cNvPr id="58414" name="Picture 392" descr="MODIS_OPS_Room_EDOS"/>
          <p:cNvPicPr>
            <a:picLocks noChangeAspect="1" noChangeArrowheads="1"/>
          </p:cNvPicPr>
          <p:nvPr/>
        </p:nvPicPr>
        <p:blipFill>
          <a:blip r:embed="rId11" cstate="print"/>
          <a:srcRect/>
          <a:stretch>
            <a:fillRect/>
          </a:stretch>
        </p:blipFill>
        <p:spPr bwMode="auto">
          <a:xfrm>
            <a:off x="3143250" y="2543175"/>
            <a:ext cx="1135063" cy="850900"/>
          </a:xfrm>
          <a:prstGeom prst="rect">
            <a:avLst/>
          </a:prstGeom>
          <a:noFill/>
          <a:ln w="9525">
            <a:noFill/>
            <a:miter lim="800000"/>
            <a:headEnd/>
            <a:tailEnd/>
          </a:ln>
        </p:spPr>
      </p:pic>
      <p:pic>
        <p:nvPicPr>
          <p:cNvPr id="58415" name="Picture 64" descr="white sands complex"/>
          <p:cNvPicPr>
            <a:picLocks noChangeAspect="1" noChangeArrowheads="1"/>
          </p:cNvPicPr>
          <p:nvPr/>
        </p:nvPicPr>
        <p:blipFill>
          <a:blip r:embed="rId12" cstate="print"/>
          <a:srcRect/>
          <a:stretch>
            <a:fillRect/>
          </a:stretch>
        </p:blipFill>
        <p:spPr bwMode="auto">
          <a:xfrm>
            <a:off x="1452563" y="2701925"/>
            <a:ext cx="1117600" cy="723900"/>
          </a:xfrm>
          <a:prstGeom prst="rect">
            <a:avLst/>
          </a:prstGeom>
          <a:noFill/>
          <a:ln w="9525">
            <a:noFill/>
            <a:miter lim="800000"/>
            <a:headEnd/>
            <a:tailEnd/>
          </a:ln>
        </p:spPr>
      </p:pic>
      <p:pic>
        <p:nvPicPr>
          <p:cNvPr id="58416" name="Picture 397"/>
          <p:cNvPicPr>
            <a:picLocks noChangeAspect="1" noChangeArrowheads="1"/>
          </p:cNvPicPr>
          <p:nvPr/>
        </p:nvPicPr>
        <p:blipFill>
          <a:blip r:embed="rId13" cstate="print"/>
          <a:srcRect/>
          <a:stretch>
            <a:fillRect/>
          </a:stretch>
        </p:blipFill>
        <p:spPr bwMode="auto">
          <a:xfrm>
            <a:off x="1524000" y="4840288"/>
            <a:ext cx="974725" cy="731837"/>
          </a:xfrm>
          <a:prstGeom prst="rect">
            <a:avLst/>
          </a:prstGeom>
          <a:noFill/>
          <a:ln w="9525">
            <a:noFill/>
            <a:miter lim="800000"/>
            <a:headEnd/>
            <a:tailEnd/>
          </a:ln>
        </p:spPr>
      </p:pic>
      <p:sp>
        <p:nvSpPr>
          <p:cNvPr id="58417" name="Line 423"/>
          <p:cNvSpPr>
            <a:spLocks noChangeShapeType="1"/>
          </p:cNvSpPr>
          <p:nvPr/>
        </p:nvSpPr>
        <p:spPr bwMode="auto">
          <a:xfrm>
            <a:off x="2559050" y="3038475"/>
            <a:ext cx="150813" cy="0"/>
          </a:xfrm>
          <a:prstGeom prst="line">
            <a:avLst/>
          </a:prstGeom>
          <a:noFill/>
          <a:ln w="19050">
            <a:solidFill>
              <a:schemeClr val="tx1"/>
            </a:solidFill>
            <a:round/>
            <a:headEnd type="triangle" w="med" len="med"/>
            <a:tailEnd/>
          </a:ln>
        </p:spPr>
        <p:txBody>
          <a:bodyPr wrap="none" anchor="ctr">
            <a:prstTxWarp prst="textNoShape">
              <a:avLst/>
            </a:prstTxWarp>
          </a:bodyPr>
          <a:lstStyle/>
          <a:p>
            <a:endParaRPr lang="en-US"/>
          </a:p>
        </p:txBody>
      </p:sp>
      <p:sp>
        <p:nvSpPr>
          <p:cNvPr id="58418" name="Line 425"/>
          <p:cNvSpPr>
            <a:spLocks noChangeShapeType="1"/>
          </p:cNvSpPr>
          <p:nvPr/>
        </p:nvSpPr>
        <p:spPr bwMode="auto">
          <a:xfrm>
            <a:off x="2706688" y="3035300"/>
            <a:ext cx="0" cy="820738"/>
          </a:xfrm>
          <a:prstGeom prst="line">
            <a:avLst/>
          </a:prstGeom>
          <a:noFill/>
          <a:ln w="19050">
            <a:solidFill>
              <a:schemeClr val="tx1"/>
            </a:solidFill>
            <a:round/>
            <a:headEnd/>
            <a:tailEnd/>
          </a:ln>
        </p:spPr>
        <p:txBody>
          <a:bodyPr wrap="none" anchor="ctr">
            <a:prstTxWarp prst="textNoShape">
              <a:avLst/>
            </a:prstTxWarp>
          </a:bodyPr>
          <a:lstStyle/>
          <a:p>
            <a:endParaRPr lang="en-US"/>
          </a:p>
        </p:txBody>
      </p:sp>
      <p:sp>
        <p:nvSpPr>
          <p:cNvPr id="58419" name="Line 435"/>
          <p:cNvSpPr>
            <a:spLocks noChangeShapeType="1"/>
          </p:cNvSpPr>
          <p:nvPr/>
        </p:nvSpPr>
        <p:spPr bwMode="auto">
          <a:xfrm flipV="1">
            <a:off x="2698750" y="4243388"/>
            <a:ext cx="198438" cy="0"/>
          </a:xfrm>
          <a:prstGeom prst="line">
            <a:avLst/>
          </a:prstGeom>
          <a:noFill/>
          <a:ln w="19050">
            <a:solidFill>
              <a:schemeClr val="tx1"/>
            </a:solidFill>
            <a:round/>
            <a:headEnd/>
            <a:tailEnd/>
          </a:ln>
        </p:spPr>
        <p:txBody>
          <a:bodyPr wrap="none" anchor="ctr">
            <a:prstTxWarp prst="textNoShape">
              <a:avLst/>
            </a:prstTxWarp>
          </a:bodyPr>
          <a:lstStyle/>
          <a:p>
            <a:endParaRPr lang="en-US"/>
          </a:p>
        </p:txBody>
      </p:sp>
      <p:sp>
        <p:nvSpPr>
          <p:cNvPr id="58420" name="Line 435"/>
          <p:cNvSpPr>
            <a:spLocks noChangeShapeType="1"/>
          </p:cNvSpPr>
          <p:nvPr/>
        </p:nvSpPr>
        <p:spPr bwMode="auto">
          <a:xfrm>
            <a:off x="2700338" y="3852863"/>
            <a:ext cx="206375" cy="0"/>
          </a:xfrm>
          <a:prstGeom prst="line">
            <a:avLst/>
          </a:prstGeom>
          <a:noFill/>
          <a:ln w="19050">
            <a:solidFill>
              <a:schemeClr val="tx1"/>
            </a:solidFill>
            <a:round/>
            <a:headEnd/>
            <a:tailEnd/>
          </a:ln>
        </p:spPr>
        <p:txBody>
          <a:bodyPr wrap="none" anchor="ctr">
            <a:prstTxWarp prst="textNoShape">
              <a:avLst/>
            </a:prstTxWarp>
          </a:bodyPr>
          <a:lstStyle/>
          <a:p>
            <a:endParaRPr lang="en-US"/>
          </a:p>
        </p:txBody>
      </p:sp>
      <p:sp>
        <p:nvSpPr>
          <p:cNvPr id="58421" name="Oval 71"/>
          <p:cNvSpPr>
            <a:spLocks noChangeArrowheads="1"/>
          </p:cNvSpPr>
          <p:nvPr/>
        </p:nvSpPr>
        <p:spPr bwMode="auto">
          <a:xfrm>
            <a:off x="6794500" y="2733675"/>
            <a:ext cx="908050" cy="3389313"/>
          </a:xfrm>
          <a:prstGeom prst="ellipse">
            <a:avLst/>
          </a:prstGeom>
          <a:noFill/>
          <a:ln w="19050">
            <a:solidFill>
              <a:srgbClr val="000000"/>
            </a:solidFill>
            <a:round/>
            <a:headEnd/>
            <a:tailEnd/>
          </a:ln>
        </p:spPr>
        <p:txBody>
          <a:bodyPr wrap="none" anchor="ctr">
            <a:prstTxWarp prst="textNoShape">
              <a:avLst/>
            </a:prstTxWarp>
          </a:bodyPr>
          <a:lstStyle/>
          <a:p>
            <a:endParaRPr lang="en-US"/>
          </a:p>
        </p:txBody>
      </p:sp>
      <p:sp>
        <p:nvSpPr>
          <p:cNvPr id="58422" name="Rectangle 72"/>
          <p:cNvSpPr>
            <a:spLocks noChangeArrowheads="1"/>
          </p:cNvSpPr>
          <p:nvPr/>
        </p:nvSpPr>
        <p:spPr bwMode="auto">
          <a:xfrm>
            <a:off x="6983413" y="3800475"/>
            <a:ext cx="558800" cy="182563"/>
          </a:xfrm>
          <a:prstGeom prst="rect">
            <a:avLst/>
          </a:prstGeom>
          <a:noFill/>
          <a:ln w="12700">
            <a:noFill/>
            <a:miter lim="800000"/>
            <a:headEnd/>
            <a:tailEnd/>
          </a:ln>
        </p:spPr>
        <p:txBody>
          <a:bodyPr wrap="none" lIns="0" tIns="0" rIns="0" bIns="0">
            <a:prstTxWarp prst="textNoShape">
              <a:avLst/>
            </a:prstTxWarp>
            <a:spAutoFit/>
          </a:bodyPr>
          <a:lstStyle/>
          <a:p>
            <a:pPr algn="ctr" eaLnBrk="0" hangingPunct="0"/>
            <a:r>
              <a:rPr lang="en-US" sz="1200" b="1">
                <a:solidFill>
                  <a:srgbClr val="000000"/>
                </a:solidFill>
              </a:rPr>
              <a:t>Internet</a:t>
            </a:r>
          </a:p>
        </p:txBody>
      </p:sp>
      <p:sp>
        <p:nvSpPr>
          <p:cNvPr id="58423" name="Rectangle 73"/>
          <p:cNvSpPr>
            <a:spLocks noChangeArrowheads="1"/>
          </p:cNvSpPr>
          <p:nvPr/>
        </p:nvSpPr>
        <p:spPr bwMode="auto">
          <a:xfrm>
            <a:off x="6848475" y="4137025"/>
            <a:ext cx="808038" cy="409575"/>
          </a:xfrm>
          <a:prstGeom prst="rect">
            <a:avLst/>
          </a:prstGeom>
          <a:noFill/>
          <a:ln w="12700">
            <a:noFill/>
            <a:miter lim="800000"/>
            <a:headEnd/>
            <a:tailEnd/>
          </a:ln>
        </p:spPr>
        <p:txBody>
          <a:bodyPr lIns="0" tIns="0" rIns="0" bIns="0">
            <a:prstTxWarp prst="textNoShape">
              <a:avLst/>
            </a:prstTxWarp>
            <a:spAutoFit/>
          </a:bodyPr>
          <a:lstStyle/>
          <a:p>
            <a:pPr algn="ctr" eaLnBrk="0" hangingPunct="0">
              <a:lnSpc>
                <a:spcPct val="90000"/>
              </a:lnSpc>
            </a:pPr>
            <a:r>
              <a:rPr lang="en-US" sz="1000" b="1">
                <a:solidFill>
                  <a:srgbClr val="000000"/>
                </a:solidFill>
              </a:rPr>
              <a:t>(Search, order,</a:t>
            </a:r>
          </a:p>
          <a:p>
            <a:pPr algn="ctr" eaLnBrk="0" hangingPunct="0">
              <a:lnSpc>
                <a:spcPct val="90000"/>
              </a:lnSpc>
            </a:pPr>
            <a:r>
              <a:rPr lang="en-US" sz="1000" b="1">
                <a:solidFill>
                  <a:srgbClr val="000000"/>
                </a:solidFill>
              </a:rPr>
              <a:t>distribution)</a:t>
            </a:r>
          </a:p>
        </p:txBody>
      </p:sp>
      <p:sp>
        <p:nvSpPr>
          <p:cNvPr id="58424" name="AutoShape 74"/>
          <p:cNvSpPr>
            <a:spLocks noChangeArrowheads="1"/>
          </p:cNvSpPr>
          <p:nvPr/>
        </p:nvSpPr>
        <p:spPr bwMode="auto">
          <a:xfrm>
            <a:off x="8066088" y="2511425"/>
            <a:ext cx="877887" cy="382588"/>
          </a:xfrm>
          <a:prstGeom prst="roundRect">
            <a:avLst>
              <a:gd name="adj" fmla="val 16667"/>
            </a:avLst>
          </a:prstGeom>
          <a:solidFill>
            <a:schemeClr val="accent2"/>
          </a:solidFill>
          <a:ln w="9525">
            <a:solidFill>
              <a:srgbClr val="808080"/>
            </a:solidFill>
            <a:round/>
            <a:headEnd/>
            <a:tailEnd/>
          </a:ln>
        </p:spPr>
        <p:txBody>
          <a:bodyPr>
            <a:prstTxWarp prst="textNoShape">
              <a:avLst/>
            </a:prstTxWarp>
          </a:bodyPr>
          <a:lstStyle/>
          <a:p>
            <a:endParaRPr lang="en-US"/>
          </a:p>
        </p:txBody>
      </p:sp>
      <p:sp>
        <p:nvSpPr>
          <p:cNvPr id="58425" name="Rectangle 75"/>
          <p:cNvSpPr>
            <a:spLocks noChangeArrowheads="1"/>
          </p:cNvSpPr>
          <p:nvPr/>
        </p:nvSpPr>
        <p:spPr bwMode="auto">
          <a:xfrm>
            <a:off x="8089900" y="2573338"/>
            <a:ext cx="830263" cy="258762"/>
          </a:xfrm>
          <a:prstGeom prst="rect">
            <a:avLst/>
          </a:prstGeom>
          <a:noFill/>
          <a:ln w="9525">
            <a:noFill/>
            <a:miter lim="800000"/>
            <a:headEnd/>
            <a:tailEnd/>
          </a:ln>
        </p:spPr>
        <p:txBody>
          <a:bodyPr wrap="none" lIns="38100" tIns="38100" rIns="89495" bIns="38100" anchor="ctr">
            <a:prstTxWarp prst="textNoShape">
              <a:avLst/>
            </a:prstTxWarp>
            <a:spAutoFit/>
          </a:bodyPr>
          <a:lstStyle/>
          <a:p>
            <a:pPr marL="50800" algn="ctr"/>
            <a:r>
              <a:rPr lang="en-US" sz="1200">
                <a:solidFill>
                  <a:srgbClr val="FFFFFF"/>
                </a:solidFill>
                <a:ea typeface="Arial" charset="0"/>
                <a:cs typeface="Arial" charset="0"/>
                <a:sym typeface="Arial" charset="0"/>
              </a:rPr>
              <a:t>Research</a:t>
            </a:r>
          </a:p>
        </p:txBody>
      </p:sp>
      <p:sp>
        <p:nvSpPr>
          <p:cNvPr id="58426" name="AutoShape 76"/>
          <p:cNvSpPr>
            <a:spLocks noChangeArrowheads="1"/>
          </p:cNvSpPr>
          <p:nvPr/>
        </p:nvSpPr>
        <p:spPr bwMode="auto">
          <a:xfrm>
            <a:off x="8066088" y="3116263"/>
            <a:ext cx="877887" cy="382587"/>
          </a:xfrm>
          <a:prstGeom prst="roundRect">
            <a:avLst>
              <a:gd name="adj" fmla="val 16667"/>
            </a:avLst>
          </a:prstGeom>
          <a:solidFill>
            <a:schemeClr val="accent2"/>
          </a:solidFill>
          <a:ln w="9525">
            <a:solidFill>
              <a:srgbClr val="808080"/>
            </a:solidFill>
            <a:round/>
            <a:headEnd/>
            <a:tailEnd/>
          </a:ln>
        </p:spPr>
        <p:txBody>
          <a:bodyPr>
            <a:prstTxWarp prst="textNoShape">
              <a:avLst/>
            </a:prstTxWarp>
          </a:bodyPr>
          <a:lstStyle/>
          <a:p>
            <a:endParaRPr lang="en-US"/>
          </a:p>
        </p:txBody>
      </p:sp>
      <p:sp>
        <p:nvSpPr>
          <p:cNvPr id="58427" name="Rectangle 77"/>
          <p:cNvSpPr>
            <a:spLocks noChangeArrowheads="1"/>
          </p:cNvSpPr>
          <p:nvPr/>
        </p:nvSpPr>
        <p:spPr bwMode="auto">
          <a:xfrm>
            <a:off x="8077200" y="3178175"/>
            <a:ext cx="855663" cy="258763"/>
          </a:xfrm>
          <a:prstGeom prst="rect">
            <a:avLst/>
          </a:prstGeom>
          <a:noFill/>
          <a:ln w="9525">
            <a:noFill/>
            <a:miter lim="800000"/>
            <a:headEnd/>
            <a:tailEnd/>
          </a:ln>
        </p:spPr>
        <p:txBody>
          <a:bodyPr wrap="none" lIns="38100" tIns="38100" rIns="89495" bIns="38100" anchor="ctr">
            <a:prstTxWarp prst="textNoShape">
              <a:avLst/>
            </a:prstTxWarp>
            <a:spAutoFit/>
          </a:bodyPr>
          <a:lstStyle/>
          <a:p>
            <a:pPr marL="50800" algn="ctr"/>
            <a:r>
              <a:rPr lang="en-US" sz="1200">
                <a:solidFill>
                  <a:srgbClr val="FFFFFF"/>
                </a:solidFill>
                <a:ea typeface="Arial" charset="0"/>
                <a:cs typeface="Arial" charset="0"/>
                <a:sym typeface="Arial" charset="0"/>
              </a:rPr>
              <a:t>Education</a:t>
            </a:r>
          </a:p>
        </p:txBody>
      </p:sp>
      <p:sp>
        <p:nvSpPr>
          <p:cNvPr id="58428" name="AutoShape 78"/>
          <p:cNvSpPr>
            <a:spLocks noChangeArrowheads="1"/>
          </p:cNvSpPr>
          <p:nvPr/>
        </p:nvSpPr>
        <p:spPr bwMode="auto">
          <a:xfrm>
            <a:off x="8024813" y="3722688"/>
            <a:ext cx="960437" cy="382587"/>
          </a:xfrm>
          <a:prstGeom prst="roundRect">
            <a:avLst>
              <a:gd name="adj" fmla="val 16667"/>
            </a:avLst>
          </a:prstGeom>
          <a:solidFill>
            <a:schemeClr val="accent2"/>
          </a:solidFill>
          <a:ln w="9525">
            <a:solidFill>
              <a:srgbClr val="808080"/>
            </a:solidFill>
            <a:round/>
            <a:headEnd/>
            <a:tailEnd/>
          </a:ln>
        </p:spPr>
        <p:txBody>
          <a:bodyPr>
            <a:prstTxWarp prst="textNoShape">
              <a:avLst/>
            </a:prstTxWarp>
          </a:bodyPr>
          <a:lstStyle/>
          <a:p>
            <a:endParaRPr lang="en-US"/>
          </a:p>
        </p:txBody>
      </p:sp>
      <p:sp>
        <p:nvSpPr>
          <p:cNvPr id="58429" name="Rectangle 79"/>
          <p:cNvSpPr>
            <a:spLocks noChangeArrowheads="1"/>
          </p:cNvSpPr>
          <p:nvPr/>
        </p:nvSpPr>
        <p:spPr bwMode="auto">
          <a:xfrm>
            <a:off x="8051800" y="3722688"/>
            <a:ext cx="906463" cy="381000"/>
          </a:xfrm>
          <a:prstGeom prst="rect">
            <a:avLst/>
          </a:prstGeom>
          <a:noFill/>
          <a:ln w="9525">
            <a:noFill/>
            <a:miter lim="800000"/>
            <a:headEnd/>
            <a:tailEnd/>
          </a:ln>
        </p:spPr>
        <p:txBody>
          <a:bodyPr wrap="none" lIns="38100" tIns="38100" rIns="89662" bIns="38100" anchor="ctr">
            <a:prstTxWarp prst="textNoShape">
              <a:avLst/>
            </a:prstTxWarp>
            <a:spAutoFit/>
          </a:bodyPr>
          <a:lstStyle/>
          <a:p>
            <a:pPr marL="50800" algn="ctr"/>
            <a:r>
              <a:rPr lang="en-US" sz="1000">
                <a:solidFill>
                  <a:srgbClr val="FFFFFF"/>
                </a:solidFill>
                <a:ea typeface="Arial" charset="0"/>
                <a:cs typeface="Arial" charset="0"/>
                <a:sym typeface="Arial" charset="0"/>
              </a:rPr>
              <a:t>Value-Added</a:t>
            </a:r>
          </a:p>
          <a:p>
            <a:pPr marL="50800" algn="ctr"/>
            <a:r>
              <a:rPr lang="en-US" sz="1000">
                <a:solidFill>
                  <a:srgbClr val="FFFFFF"/>
                </a:solidFill>
                <a:ea typeface="Arial" charset="0"/>
                <a:cs typeface="Arial" charset="0"/>
                <a:sym typeface="Arial" charset="0"/>
              </a:rPr>
              <a:t>Providers</a:t>
            </a:r>
          </a:p>
        </p:txBody>
      </p:sp>
      <p:sp>
        <p:nvSpPr>
          <p:cNvPr id="58430" name="AutoShape 80"/>
          <p:cNvSpPr>
            <a:spLocks noChangeArrowheads="1"/>
          </p:cNvSpPr>
          <p:nvPr/>
        </p:nvSpPr>
        <p:spPr bwMode="auto">
          <a:xfrm>
            <a:off x="8024813" y="4327525"/>
            <a:ext cx="960437" cy="382588"/>
          </a:xfrm>
          <a:prstGeom prst="roundRect">
            <a:avLst>
              <a:gd name="adj" fmla="val 16667"/>
            </a:avLst>
          </a:prstGeom>
          <a:solidFill>
            <a:schemeClr val="accent2"/>
          </a:solidFill>
          <a:ln w="9525">
            <a:solidFill>
              <a:srgbClr val="808080"/>
            </a:solidFill>
            <a:round/>
            <a:headEnd/>
            <a:tailEnd/>
          </a:ln>
        </p:spPr>
        <p:txBody>
          <a:bodyPr>
            <a:prstTxWarp prst="textNoShape">
              <a:avLst/>
            </a:prstTxWarp>
          </a:bodyPr>
          <a:lstStyle/>
          <a:p>
            <a:endParaRPr lang="en-US"/>
          </a:p>
        </p:txBody>
      </p:sp>
      <p:sp>
        <p:nvSpPr>
          <p:cNvPr id="58431" name="Rectangle 81"/>
          <p:cNvSpPr>
            <a:spLocks noChangeArrowheads="1"/>
          </p:cNvSpPr>
          <p:nvPr/>
        </p:nvSpPr>
        <p:spPr bwMode="auto">
          <a:xfrm>
            <a:off x="8042275" y="4327525"/>
            <a:ext cx="925513" cy="381000"/>
          </a:xfrm>
          <a:prstGeom prst="rect">
            <a:avLst/>
          </a:prstGeom>
          <a:noFill/>
          <a:ln w="9525">
            <a:noFill/>
            <a:miter lim="800000"/>
            <a:headEnd/>
            <a:tailEnd/>
          </a:ln>
        </p:spPr>
        <p:txBody>
          <a:bodyPr wrap="none" lIns="38100" tIns="38100" rIns="89662" bIns="38100" anchor="ctr">
            <a:prstTxWarp prst="textNoShape">
              <a:avLst/>
            </a:prstTxWarp>
            <a:spAutoFit/>
          </a:bodyPr>
          <a:lstStyle/>
          <a:p>
            <a:pPr marL="50800" algn="ctr"/>
            <a:r>
              <a:rPr lang="en-US" sz="1000">
                <a:solidFill>
                  <a:srgbClr val="FFFFFF"/>
                </a:solidFill>
                <a:ea typeface="Arial" charset="0"/>
                <a:cs typeface="Arial" charset="0"/>
                <a:sym typeface="Arial" charset="0"/>
              </a:rPr>
              <a:t>Interagency</a:t>
            </a:r>
          </a:p>
          <a:p>
            <a:pPr marL="50800" algn="ctr"/>
            <a:r>
              <a:rPr lang="en-US" sz="1000">
                <a:solidFill>
                  <a:srgbClr val="FFFFFF"/>
                </a:solidFill>
                <a:ea typeface="Arial" charset="0"/>
                <a:cs typeface="Arial" charset="0"/>
                <a:sym typeface="Arial" charset="0"/>
              </a:rPr>
              <a:t>Data Centers</a:t>
            </a:r>
          </a:p>
        </p:txBody>
      </p:sp>
      <p:sp>
        <p:nvSpPr>
          <p:cNvPr id="58432" name="AutoShape 82"/>
          <p:cNvSpPr>
            <a:spLocks noChangeArrowheads="1"/>
          </p:cNvSpPr>
          <p:nvPr/>
        </p:nvSpPr>
        <p:spPr bwMode="auto">
          <a:xfrm>
            <a:off x="8010525" y="5527675"/>
            <a:ext cx="960438" cy="382588"/>
          </a:xfrm>
          <a:prstGeom prst="roundRect">
            <a:avLst>
              <a:gd name="adj" fmla="val 16667"/>
            </a:avLst>
          </a:prstGeom>
          <a:solidFill>
            <a:schemeClr val="accent2"/>
          </a:solidFill>
          <a:ln w="9525">
            <a:solidFill>
              <a:srgbClr val="808080"/>
            </a:solidFill>
            <a:round/>
            <a:headEnd/>
            <a:tailEnd/>
          </a:ln>
        </p:spPr>
        <p:txBody>
          <a:bodyPr>
            <a:prstTxWarp prst="textNoShape">
              <a:avLst/>
            </a:prstTxWarp>
          </a:bodyPr>
          <a:lstStyle/>
          <a:p>
            <a:endParaRPr lang="en-US"/>
          </a:p>
        </p:txBody>
      </p:sp>
      <p:sp>
        <p:nvSpPr>
          <p:cNvPr id="58433" name="Rectangle 83"/>
          <p:cNvSpPr>
            <a:spLocks noChangeArrowheads="1"/>
          </p:cNvSpPr>
          <p:nvPr/>
        </p:nvSpPr>
        <p:spPr bwMode="auto">
          <a:xfrm>
            <a:off x="8053388" y="5527675"/>
            <a:ext cx="871537" cy="381000"/>
          </a:xfrm>
          <a:prstGeom prst="rect">
            <a:avLst/>
          </a:prstGeom>
          <a:noFill/>
          <a:ln w="9525">
            <a:noFill/>
            <a:miter lim="800000"/>
            <a:headEnd/>
            <a:tailEnd/>
          </a:ln>
        </p:spPr>
        <p:txBody>
          <a:bodyPr wrap="none" lIns="38100" tIns="38100" rIns="89662" bIns="38100" anchor="ctr">
            <a:prstTxWarp prst="textNoShape">
              <a:avLst/>
            </a:prstTxWarp>
            <a:spAutoFit/>
          </a:bodyPr>
          <a:lstStyle/>
          <a:p>
            <a:pPr marL="50800" algn="ctr"/>
            <a:r>
              <a:rPr lang="en-US" sz="1000">
                <a:solidFill>
                  <a:srgbClr val="FFFFFF"/>
                </a:solidFill>
                <a:ea typeface="Arial" charset="0"/>
                <a:cs typeface="Arial" charset="0"/>
                <a:sym typeface="Arial" charset="0"/>
              </a:rPr>
              <a:t>International</a:t>
            </a:r>
          </a:p>
          <a:p>
            <a:pPr marL="50800" algn="ctr"/>
            <a:r>
              <a:rPr lang="en-US" sz="1000">
                <a:solidFill>
                  <a:srgbClr val="FFFFFF"/>
                </a:solidFill>
                <a:ea typeface="Arial" charset="0"/>
                <a:cs typeface="Arial" charset="0"/>
                <a:sym typeface="Arial" charset="0"/>
              </a:rPr>
              <a:t>Partners</a:t>
            </a:r>
          </a:p>
        </p:txBody>
      </p:sp>
      <p:sp>
        <p:nvSpPr>
          <p:cNvPr id="58434" name="AutoShape 84"/>
          <p:cNvSpPr>
            <a:spLocks noChangeArrowheads="1"/>
          </p:cNvSpPr>
          <p:nvPr/>
        </p:nvSpPr>
        <p:spPr bwMode="auto">
          <a:xfrm>
            <a:off x="8010525" y="4911725"/>
            <a:ext cx="960438" cy="382588"/>
          </a:xfrm>
          <a:prstGeom prst="roundRect">
            <a:avLst>
              <a:gd name="adj" fmla="val 16667"/>
            </a:avLst>
          </a:prstGeom>
          <a:solidFill>
            <a:schemeClr val="accent2"/>
          </a:solidFill>
          <a:ln w="9525">
            <a:solidFill>
              <a:srgbClr val="808080"/>
            </a:solidFill>
            <a:round/>
            <a:headEnd/>
            <a:tailEnd/>
          </a:ln>
        </p:spPr>
        <p:txBody>
          <a:bodyPr>
            <a:prstTxWarp prst="textNoShape">
              <a:avLst/>
            </a:prstTxWarp>
          </a:bodyPr>
          <a:lstStyle/>
          <a:p>
            <a:endParaRPr lang="en-US"/>
          </a:p>
        </p:txBody>
      </p:sp>
      <p:sp>
        <p:nvSpPr>
          <p:cNvPr id="58435" name="Rectangle 85"/>
          <p:cNvSpPr>
            <a:spLocks noChangeArrowheads="1"/>
          </p:cNvSpPr>
          <p:nvPr/>
        </p:nvSpPr>
        <p:spPr bwMode="auto">
          <a:xfrm>
            <a:off x="7967663" y="4911725"/>
            <a:ext cx="1046162" cy="381000"/>
          </a:xfrm>
          <a:prstGeom prst="rect">
            <a:avLst/>
          </a:prstGeom>
          <a:noFill/>
          <a:ln w="9525">
            <a:noFill/>
            <a:miter lim="800000"/>
            <a:headEnd/>
            <a:tailEnd/>
          </a:ln>
        </p:spPr>
        <p:txBody>
          <a:bodyPr wrap="none" lIns="38100" tIns="38100" rIns="89662" bIns="38100" anchor="ctr">
            <a:prstTxWarp prst="textNoShape">
              <a:avLst/>
            </a:prstTxWarp>
            <a:spAutoFit/>
          </a:bodyPr>
          <a:lstStyle/>
          <a:p>
            <a:pPr marL="50800" algn="ctr"/>
            <a:r>
              <a:rPr lang="en-US" sz="1000">
                <a:solidFill>
                  <a:srgbClr val="FFFFFF"/>
                </a:solidFill>
                <a:ea typeface="Arial" charset="0"/>
                <a:cs typeface="Arial" charset="0"/>
                <a:sym typeface="Arial" charset="0"/>
              </a:rPr>
              <a:t>Earth</a:t>
            </a:r>
          </a:p>
          <a:p>
            <a:pPr marL="50800" algn="ctr"/>
            <a:r>
              <a:rPr lang="en-US" sz="1000">
                <a:solidFill>
                  <a:srgbClr val="FFFFFF"/>
                </a:solidFill>
                <a:ea typeface="Arial" charset="0"/>
                <a:cs typeface="Arial" charset="0"/>
                <a:sym typeface="Arial" charset="0"/>
              </a:rPr>
              <a:t>System Models</a:t>
            </a:r>
          </a:p>
        </p:txBody>
      </p:sp>
      <p:sp>
        <p:nvSpPr>
          <p:cNvPr id="58436" name="AutoShape 86"/>
          <p:cNvSpPr>
            <a:spLocks noChangeArrowheads="1"/>
          </p:cNvSpPr>
          <p:nvPr/>
        </p:nvSpPr>
        <p:spPr bwMode="auto">
          <a:xfrm>
            <a:off x="8010525" y="6134100"/>
            <a:ext cx="998538" cy="382588"/>
          </a:xfrm>
          <a:prstGeom prst="roundRect">
            <a:avLst>
              <a:gd name="adj" fmla="val 16667"/>
            </a:avLst>
          </a:prstGeom>
          <a:solidFill>
            <a:schemeClr val="accent2"/>
          </a:solidFill>
          <a:ln w="9525">
            <a:solidFill>
              <a:srgbClr val="808080"/>
            </a:solidFill>
            <a:round/>
            <a:headEnd/>
            <a:tailEnd/>
          </a:ln>
        </p:spPr>
        <p:txBody>
          <a:bodyPr>
            <a:prstTxWarp prst="textNoShape">
              <a:avLst/>
            </a:prstTxWarp>
          </a:bodyPr>
          <a:lstStyle/>
          <a:p>
            <a:endParaRPr lang="en-US"/>
          </a:p>
        </p:txBody>
      </p:sp>
      <p:sp>
        <p:nvSpPr>
          <p:cNvPr id="58437" name="Rectangle 87"/>
          <p:cNvSpPr>
            <a:spLocks noChangeArrowheads="1"/>
          </p:cNvSpPr>
          <p:nvPr/>
        </p:nvSpPr>
        <p:spPr bwMode="auto">
          <a:xfrm>
            <a:off x="7939088" y="6134100"/>
            <a:ext cx="1174750" cy="381000"/>
          </a:xfrm>
          <a:prstGeom prst="rect">
            <a:avLst/>
          </a:prstGeom>
          <a:noFill/>
          <a:ln w="9525">
            <a:noFill/>
            <a:miter lim="800000"/>
            <a:headEnd/>
            <a:tailEnd/>
          </a:ln>
        </p:spPr>
        <p:txBody>
          <a:bodyPr wrap="none" lIns="38100" tIns="38100" rIns="89662" bIns="38100" anchor="ctr">
            <a:prstTxWarp prst="textNoShape">
              <a:avLst/>
            </a:prstTxWarp>
            <a:spAutoFit/>
          </a:bodyPr>
          <a:lstStyle/>
          <a:p>
            <a:pPr marL="50800" algn="ctr"/>
            <a:r>
              <a:rPr lang="en-US" sz="1000">
                <a:solidFill>
                  <a:srgbClr val="FFFFFF"/>
                </a:solidFill>
                <a:ea typeface="Arial" charset="0"/>
                <a:cs typeface="Arial" charset="0"/>
                <a:sym typeface="Arial" charset="0"/>
              </a:rPr>
              <a:t>Decision Support </a:t>
            </a:r>
          </a:p>
          <a:p>
            <a:pPr marL="50800" algn="ctr"/>
            <a:r>
              <a:rPr lang="en-US" sz="1000">
                <a:solidFill>
                  <a:srgbClr val="FFFFFF"/>
                </a:solidFill>
                <a:ea typeface="Arial" charset="0"/>
                <a:cs typeface="Arial" charset="0"/>
                <a:sym typeface="Arial" charset="0"/>
              </a:rPr>
              <a:t>Systems</a:t>
            </a:r>
          </a:p>
        </p:txBody>
      </p:sp>
      <p:sp>
        <p:nvSpPr>
          <p:cNvPr id="58438" name="Rectangle 88"/>
          <p:cNvSpPr>
            <a:spLocks noChangeArrowheads="1"/>
          </p:cNvSpPr>
          <p:nvPr/>
        </p:nvSpPr>
        <p:spPr bwMode="auto">
          <a:xfrm>
            <a:off x="7497763" y="1314450"/>
            <a:ext cx="1038225" cy="547688"/>
          </a:xfrm>
          <a:prstGeom prst="rect">
            <a:avLst/>
          </a:prstGeom>
          <a:noFill/>
          <a:ln w="12700">
            <a:noFill/>
            <a:miter lim="800000"/>
            <a:headEnd/>
            <a:tailEnd/>
          </a:ln>
        </p:spPr>
        <p:txBody>
          <a:bodyPr lIns="0" tIns="0" rIns="0" bIns="0">
            <a:prstTxWarp prst="textNoShape">
              <a:avLst/>
            </a:prstTxWarp>
            <a:spAutoFit/>
          </a:bodyPr>
          <a:lstStyle/>
          <a:p>
            <a:pPr algn="ctr" eaLnBrk="0" hangingPunct="0"/>
            <a:r>
              <a:rPr lang="en-US" sz="1200" b="1">
                <a:solidFill>
                  <a:srgbClr val="000000"/>
                </a:solidFill>
              </a:rPr>
              <a:t>Distribution and Data</a:t>
            </a:r>
          </a:p>
          <a:p>
            <a:pPr algn="ctr" eaLnBrk="0" hangingPunct="0"/>
            <a:r>
              <a:rPr lang="en-US" sz="1200" b="1">
                <a:solidFill>
                  <a:srgbClr val="000000"/>
                </a:solidFill>
              </a:rPr>
              <a:t>Access</a:t>
            </a:r>
          </a:p>
        </p:txBody>
      </p:sp>
      <p:sp>
        <p:nvSpPr>
          <p:cNvPr id="58439" name="Line 89"/>
          <p:cNvSpPr>
            <a:spLocks noChangeShapeType="1"/>
          </p:cNvSpPr>
          <p:nvPr/>
        </p:nvSpPr>
        <p:spPr bwMode="auto">
          <a:xfrm>
            <a:off x="7396163" y="1908175"/>
            <a:ext cx="1182687" cy="1588"/>
          </a:xfrm>
          <a:prstGeom prst="line">
            <a:avLst/>
          </a:prstGeom>
          <a:noFill/>
          <a:ln w="28575">
            <a:solidFill>
              <a:srgbClr val="000000"/>
            </a:solidFill>
            <a:round/>
            <a:headEnd/>
            <a:tailEnd/>
          </a:ln>
        </p:spPr>
        <p:txBody>
          <a:bodyPr wrap="none" anchor="ctr">
            <a:prstTxWarp prst="textNoShape">
              <a:avLst/>
            </a:prstTxWarp>
          </a:bodyPr>
          <a:lstStyle/>
          <a:p>
            <a:endParaRPr lang="en-US"/>
          </a:p>
        </p:txBody>
      </p:sp>
      <p:sp>
        <p:nvSpPr>
          <p:cNvPr id="58440" name="Rectangle 90"/>
          <p:cNvSpPr>
            <a:spLocks noChangeArrowheads="1"/>
          </p:cNvSpPr>
          <p:nvPr/>
        </p:nvSpPr>
        <p:spPr bwMode="auto">
          <a:xfrm>
            <a:off x="914400" y="1171575"/>
            <a:ext cx="1203325" cy="182563"/>
          </a:xfrm>
          <a:prstGeom prst="rect">
            <a:avLst/>
          </a:prstGeom>
          <a:noFill/>
          <a:ln w="12700">
            <a:noFill/>
            <a:miter lim="800000"/>
            <a:headEnd/>
            <a:tailEnd/>
          </a:ln>
        </p:spPr>
        <p:txBody>
          <a:bodyPr wrap="none" lIns="0" tIns="0" rIns="0" bIns="0">
            <a:prstTxWarp prst="textNoShape">
              <a:avLst/>
            </a:prstTxWarp>
            <a:spAutoFit/>
          </a:bodyPr>
          <a:lstStyle/>
          <a:p>
            <a:pPr algn="ctr" eaLnBrk="0" hangingPunct="0"/>
            <a:r>
              <a:rPr lang="en-US" sz="1200" b="1">
                <a:solidFill>
                  <a:srgbClr val="000000"/>
                </a:solidFill>
              </a:rPr>
              <a:t>Data Acquisition</a:t>
            </a:r>
          </a:p>
        </p:txBody>
      </p:sp>
      <p:sp>
        <p:nvSpPr>
          <p:cNvPr id="58441" name="Line 91"/>
          <p:cNvSpPr>
            <a:spLocks noChangeShapeType="1"/>
          </p:cNvSpPr>
          <p:nvPr/>
        </p:nvSpPr>
        <p:spPr bwMode="auto">
          <a:xfrm>
            <a:off x="922338" y="1404938"/>
            <a:ext cx="1182687" cy="1587"/>
          </a:xfrm>
          <a:prstGeom prst="line">
            <a:avLst/>
          </a:prstGeom>
          <a:noFill/>
          <a:ln w="28575">
            <a:solidFill>
              <a:srgbClr val="000000"/>
            </a:solidFill>
            <a:round/>
            <a:headEnd/>
            <a:tailEnd/>
          </a:ln>
        </p:spPr>
        <p:txBody>
          <a:bodyPr wrap="none" anchor="ctr">
            <a:prstTxWarp prst="textNoShape">
              <a:avLst/>
            </a:prstTxWarp>
          </a:bodyPr>
          <a:lstStyle/>
          <a:p>
            <a:endParaRPr lang="en-US"/>
          </a:p>
        </p:txBody>
      </p:sp>
      <p:grpSp>
        <p:nvGrpSpPr>
          <p:cNvPr id="5" name="Group 92"/>
          <p:cNvGrpSpPr>
            <a:grpSpLocks/>
          </p:cNvGrpSpPr>
          <p:nvPr/>
        </p:nvGrpSpPr>
        <p:grpSpPr bwMode="auto">
          <a:xfrm>
            <a:off x="3006725" y="1133475"/>
            <a:ext cx="1308100" cy="776288"/>
            <a:chOff x="1771" y="552"/>
            <a:chExt cx="824" cy="489"/>
          </a:xfrm>
        </p:grpSpPr>
        <p:sp>
          <p:nvSpPr>
            <p:cNvPr id="58463" name="Rectangle 93"/>
            <p:cNvSpPr>
              <a:spLocks noChangeArrowheads="1"/>
            </p:cNvSpPr>
            <p:nvPr/>
          </p:nvSpPr>
          <p:spPr bwMode="auto">
            <a:xfrm>
              <a:off x="1771" y="552"/>
              <a:ext cx="824" cy="460"/>
            </a:xfrm>
            <a:prstGeom prst="rect">
              <a:avLst/>
            </a:prstGeom>
            <a:noFill/>
            <a:ln w="12700">
              <a:noFill/>
              <a:miter lim="800000"/>
              <a:headEnd/>
              <a:tailEnd/>
            </a:ln>
          </p:spPr>
          <p:txBody>
            <a:bodyPr wrap="none" lIns="0" tIns="0" rIns="0" bIns="0">
              <a:prstTxWarp prst="textNoShape">
                <a:avLst/>
              </a:prstTxWarp>
              <a:spAutoFit/>
            </a:bodyPr>
            <a:lstStyle/>
            <a:p>
              <a:pPr algn="ctr" eaLnBrk="0" hangingPunct="0"/>
              <a:r>
                <a:rPr lang="en-US" sz="1200" b="1">
                  <a:solidFill>
                    <a:srgbClr val="000000"/>
                  </a:solidFill>
                </a:rPr>
                <a:t>Flight Operations,</a:t>
              </a:r>
            </a:p>
            <a:p>
              <a:pPr algn="ctr" eaLnBrk="0" hangingPunct="0"/>
              <a:r>
                <a:rPr lang="en-US" sz="1200" b="1">
                  <a:solidFill>
                    <a:srgbClr val="000000"/>
                  </a:solidFill>
                </a:rPr>
                <a:t>Data Capture,</a:t>
              </a:r>
            </a:p>
            <a:p>
              <a:pPr algn="ctr" eaLnBrk="0" hangingPunct="0"/>
              <a:r>
                <a:rPr lang="en-US" sz="1200" b="1">
                  <a:solidFill>
                    <a:srgbClr val="000000"/>
                  </a:solidFill>
                </a:rPr>
                <a:t>Initial Processing,</a:t>
              </a:r>
            </a:p>
            <a:p>
              <a:pPr algn="ctr" eaLnBrk="0" hangingPunct="0"/>
              <a:r>
                <a:rPr lang="en-US" sz="1200" b="1">
                  <a:solidFill>
                    <a:srgbClr val="000000"/>
                  </a:solidFill>
                </a:rPr>
                <a:t>Backup Archive</a:t>
              </a:r>
            </a:p>
          </p:txBody>
        </p:sp>
        <p:sp>
          <p:nvSpPr>
            <p:cNvPr id="58464" name="Line 94"/>
            <p:cNvSpPr>
              <a:spLocks noChangeShapeType="1"/>
            </p:cNvSpPr>
            <p:nvPr/>
          </p:nvSpPr>
          <p:spPr bwMode="auto">
            <a:xfrm>
              <a:off x="1809" y="1040"/>
              <a:ext cx="745" cy="1"/>
            </a:xfrm>
            <a:prstGeom prst="line">
              <a:avLst/>
            </a:prstGeom>
            <a:noFill/>
            <a:ln w="28575">
              <a:solidFill>
                <a:srgbClr val="000000"/>
              </a:solidFill>
              <a:round/>
              <a:headEnd/>
              <a:tailEnd/>
            </a:ln>
          </p:spPr>
          <p:txBody>
            <a:bodyPr wrap="none" anchor="ctr">
              <a:prstTxWarp prst="textNoShape">
                <a:avLst/>
              </a:prstTxWarp>
            </a:bodyPr>
            <a:lstStyle/>
            <a:p>
              <a:endParaRPr lang="en-US"/>
            </a:p>
          </p:txBody>
        </p:sp>
      </p:grpSp>
      <p:grpSp>
        <p:nvGrpSpPr>
          <p:cNvPr id="6" name="Group 95"/>
          <p:cNvGrpSpPr>
            <a:grpSpLocks/>
          </p:cNvGrpSpPr>
          <p:nvPr/>
        </p:nvGrpSpPr>
        <p:grpSpPr bwMode="auto">
          <a:xfrm>
            <a:off x="4413250" y="952500"/>
            <a:ext cx="928688" cy="957263"/>
            <a:chOff x="2780" y="630"/>
            <a:chExt cx="585" cy="603"/>
          </a:xfrm>
        </p:grpSpPr>
        <p:sp>
          <p:nvSpPr>
            <p:cNvPr id="58461" name="Rectangle 96"/>
            <p:cNvSpPr>
              <a:spLocks noChangeArrowheads="1"/>
            </p:cNvSpPr>
            <p:nvPr/>
          </p:nvSpPr>
          <p:spPr bwMode="auto">
            <a:xfrm>
              <a:off x="2780" y="630"/>
              <a:ext cx="585" cy="575"/>
            </a:xfrm>
            <a:prstGeom prst="rect">
              <a:avLst/>
            </a:prstGeom>
            <a:noFill/>
            <a:ln w="12700">
              <a:noFill/>
              <a:miter lim="800000"/>
              <a:headEnd/>
              <a:tailEnd/>
            </a:ln>
          </p:spPr>
          <p:txBody>
            <a:bodyPr lIns="0" tIns="0" rIns="0" bIns="0">
              <a:prstTxWarp prst="textNoShape">
                <a:avLst/>
              </a:prstTxWarp>
              <a:spAutoFit/>
            </a:bodyPr>
            <a:lstStyle/>
            <a:p>
              <a:pPr algn="ctr" eaLnBrk="0" hangingPunct="0"/>
              <a:r>
                <a:rPr lang="en-US" sz="1200" b="1" dirty="0">
                  <a:solidFill>
                    <a:srgbClr val="000000"/>
                  </a:solidFill>
                </a:rPr>
                <a:t>Data Transport</a:t>
              </a:r>
            </a:p>
            <a:p>
              <a:pPr algn="ctr" eaLnBrk="0" hangingPunct="0"/>
              <a:r>
                <a:rPr lang="en-US" sz="1200" b="1" dirty="0">
                  <a:solidFill>
                    <a:srgbClr val="000000"/>
                  </a:solidFill>
                </a:rPr>
                <a:t>to Data Centers/</a:t>
              </a:r>
            </a:p>
            <a:p>
              <a:pPr algn="ctr" eaLnBrk="0" hangingPunct="0"/>
              <a:r>
                <a:rPr lang="en-US" sz="1200" b="1" dirty="0">
                  <a:solidFill>
                    <a:srgbClr val="000000"/>
                  </a:solidFill>
                </a:rPr>
                <a:t>SIPSs</a:t>
              </a:r>
            </a:p>
          </p:txBody>
        </p:sp>
        <p:sp>
          <p:nvSpPr>
            <p:cNvPr id="58462" name="Line 97"/>
            <p:cNvSpPr>
              <a:spLocks noChangeShapeType="1"/>
            </p:cNvSpPr>
            <p:nvPr/>
          </p:nvSpPr>
          <p:spPr bwMode="auto">
            <a:xfrm>
              <a:off x="2793" y="1232"/>
              <a:ext cx="529" cy="1"/>
            </a:xfrm>
            <a:prstGeom prst="line">
              <a:avLst/>
            </a:prstGeom>
            <a:noFill/>
            <a:ln w="28575">
              <a:solidFill>
                <a:srgbClr val="000000"/>
              </a:solidFill>
              <a:round/>
              <a:headEnd/>
              <a:tailEnd/>
            </a:ln>
          </p:spPr>
          <p:txBody>
            <a:bodyPr wrap="none" anchor="ctr">
              <a:prstTxWarp prst="textNoShape">
                <a:avLst/>
              </a:prstTxWarp>
            </a:bodyPr>
            <a:lstStyle/>
            <a:p>
              <a:endParaRPr lang="en-US"/>
            </a:p>
          </p:txBody>
        </p:sp>
      </p:grpSp>
      <p:sp>
        <p:nvSpPr>
          <p:cNvPr id="58444" name="Rectangle 98"/>
          <p:cNvSpPr>
            <a:spLocks noChangeArrowheads="1"/>
          </p:cNvSpPr>
          <p:nvPr/>
        </p:nvSpPr>
        <p:spPr bwMode="auto">
          <a:xfrm>
            <a:off x="5505450" y="1133475"/>
            <a:ext cx="1885950" cy="730250"/>
          </a:xfrm>
          <a:prstGeom prst="rect">
            <a:avLst/>
          </a:prstGeom>
          <a:noFill/>
          <a:ln w="12700">
            <a:noFill/>
            <a:miter lim="800000"/>
            <a:headEnd/>
            <a:tailEnd/>
          </a:ln>
        </p:spPr>
        <p:txBody>
          <a:bodyPr lIns="0" tIns="0" rIns="0" bIns="0">
            <a:prstTxWarp prst="textNoShape">
              <a:avLst/>
            </a:prstTxWarp>
            <a:spAutoFit/>
          </a:bodyPr>
          <a:lstStyle/>
          <a:p>
            <a:pPr algn="ctr" eaLnBrk="0" hangingPunct="0"/>
            <a:r>
              <a:rPr lang="en-US" sz="1200" b="1">
                <a:solidFill>
                  <a:srgbClr val="000000"/>
                </a:solidFill>
              </a:rPr>
              <a:t>Science Data Processing,</a:t>
            </a:r>
          </a:p>
          <a:p>
            <a:pPr algn="ctr" eaLnBrk="0" hangingPunct="0"/>
            <a:r>
              <a:rPr lang="en-US" sz="1200" b="1">
                <a:solidFill>
                  <a:srgbClr val="000000"/>
                </a:solidFill>
              </a:rPr>
              <a:t>Data Mgmt, Interoperable Data Archive, &amp; Distribution</a:t>
            </a:r>
          </a:p>
        </p:txBody>
      </p:sp>
      <p:sp>
        <p:nvSpPr>
          <p:cNvPr id="58445" name="Line 99"/>
          <p:cNvSpPr>
            <a:spLocks noChangeShapeType="1"/>
          </p:cNvSpPr>
          <p:nvPr/>
        </p:nvSpPr>
        <p:spPr bwMode="auto">
          <a:xfrm>
            <a:off x="5805488" y="1908175"/>
            <a:ext cx="1182687" cy="1588"/>
          </a:xfrm>
          <a:prstGeom prst="line">
            <a:avLst/>
          </a:prstGeom>
          <a:noFill/>
          <a:ln w="28575">
            <a:solidFill>
              <a:srgbClr val="000000"/>
            </a:solidFill>
            <a:round/>
            <a:headEnd/>
            <a:tailEnd/>
          </a:ln>
        </p:spPr>
        <p:txBody>
          <a:bodyPr wrap="none" anchor="ctr">
            <a:prstTxWarp prst="textNoShape">
              <a:avLst/>
            </a:prstTxWarp>
          </a:bodyPr>
          <a:lstStyle/>
          <a:p>
            <a:endParaRPr lang="en-US"/>
          </a:p>
        </p:txBody>
      </p:sp>
      <p:sp>
        <p:nvSpPr>
          <p:cNvPr id="58446" name="Rectangle 100"/>
          <p:cNvSpPr>
            <a:spLocks noChangeArrowheads="1"/>
          </p:cNvSpPr>
          <p:nvPr/>
        </p:nvSpPr>
        <p:spPr bwMode="auto">
          <a:xfrm>
            <a:off x="4524375" y="5545138"/>
            <a:ext cx="685800" cy="977900"/>
          </a:xfrm>
          <a:prstGeom prst="rect">
            <a:avLst/>
          </a:prstGeom>
          <a:noFill/>
          <a:ln w="9525">
            <a:noFill/>
            <a:miter lim="800000"/>
            <a:headEnd/>
            <a:tailEnd/>
          </a:ln>
        </p:spPr>
        <p:txBody>
          <a:bodyPr lIns="0" tIns="0" rIns="0" bIns="0">
            <a:prstTxWarp prst="textNoShape">
              <a:avLst/>
            </a:prstTxWarp>
          </a:bodyPr>
          <a:lstStyle/>
          <a:p>
            <a:pPr algn="ctr"/>
            <a:r>
              <a:rPr lang="en-US" sz="1000" b="1">
                <a:solidFill>
                  <a:srgbClr val="000000"/>
                </a:solidFill>
                <a:ea typeface="Arial" charset="0"/>
                <a:cs typeface="Arial" charset="0"/>
                <a:sym typeface="Arial" charset="0"/>
              </a:rPr>
              <a:t>NASA Integrated Services Network (NISN) Mission Services</a:t>
            </a:r>
          </a:p>
        </p:txBody>
      </p:sp>
      <p:sp>
        <p:nvSpPr>
          <p:cNvPr id="58447" name="Rectangle 101"/>
          <p:cNvSpPr>
            <a:spLocks noChangeArrowheads="1"/>
          </p:cNvSpPr>
          <p:nvPr/>
        </p:nvSpPr>
        <p:spPr bwMode="auto">
          <a:xfrm>
            <a:off x="1085850" y="704850"/>
            <a:ext cx="2825750" cy="365125"/>
          </a:xfrm>
          <a:prstGeom prst="rect">
            <a:avLst/>
          </a:prstGeom>
          <a:solidFill>
            <a:schemeClr val="accent1"/>
          </a:solidFill>
          <a:ln w="12700">
            <a:noFill/>
            <a:miter lim="800000"/>
            <a:headEnd/>
            <a:tailEnd/>
          </a:ln>
        </p:spPr>
        <p:txBody>
          <a:bodyPr wrap="none" lIns="0" tIns="0" rIns="0" bIns="0">
            <a:prstTxWarp prst="textNoShape">
              <a:avLst/>
            </a:prstTxWarp>
            <a:spAutoFit/>
          </a:bodyPr>
          <a:lstStyle/>
          <a:p>
            <a:pPr algn="ctr" eaLnBrk="0" hangingPunct="0"/>
            <a:r>
              <a:rPr lang="en-US" sz="2400" b="1">
                <a:solidFill>
                  <a:srgbClr val="000000"/>
                </a:solidFill>
              </a:rPr>
              <a:t>Mission Operations</a:t>
            </a:r>
          </a:p>
        </p:txBody>
      </p:sp>
      <p:sp>
        <p:nvSpPr>
          <p:cNvPr id="58448" name="Rectangle 102"/>
          <p:cNvSpPr>
            <a:spLocks noChangeArrowheads="1"/>
          </p:cNvSpPr>
          <p:nvPr/>
        </p:nvSpPr>
        <p:spPr bwMode="auto">
          <a:xfrm>
            <a:off x="5346700" y="704850"/>
            <a:ext cx="2844800" cy="365125"/>
          </a:xfrm>
          <a:prstGeom prst="rect">
            <a:avLst/>
          </a:prstGeom>
          <a:solidFill>
            <a:schemeClr val="accent1"/>
          </a:solidFill>
          <a:ln w="12700">
            <a:noFill/>
            <a:miter lim="800000"/>
            <a:headEnd/>
            <a:tailEnd/>
          </a:ln>
        </p:spPr>
        <p:txBody>
          <a:bodyPr wrap="none" lIns="0" tIns="0" rIns="0" bIns="0">
            <a:prstTxWarp prst="textNoShape">
              <a:avLst/>
            </a:prstTxWarp>
            <a:spAutoFit/>
          </a:bodyPr>
          <a:lstStyle/>
          <a:p>
            <a:pPr algn="ctr" eaLnBrk="0" hangingPunct="0"/>
            <a:r>
              <a:rPr lang="en-US" sz="2400" b="1">
                <a:solidFill>
                  <a:srgbClr val="000000"/>
                </a:solidFill>
              </a:rPr>
              <a:t>Science Operations</a:t>
            </a:r>
          </a:p>
        </p:txBody>
      </p:sp>
      <p:sp>
        <p:nvSpPr>
          <p:cNvPr id="58449" name="Line 103"/>
          <p:cNvSpPr>
            <a:spLocks noChangeShapeType="1"/>
          </p:cNvSpPr>
          <p:nvPr/>
        </p:nvSpPr>
        <p:spPr bwMode="auto">
          <a:xfrm flipV="1">
            <a:off x="7497763" y="2706688"/>
            <a:ext cx="566737" cy="300037"/>
          </a:xfrm>
          <a:prstGeom prst="line">
            <a:avLst/>
          </a:prstGeom>
          <a:noFill/>
          <a:ln w="19050">
            <a:solidFill>
              <a:srgbClr val="000000"/>
            </a:solidFill>
            <a:round/>
            <a:headEnd type="triangle" w="med" len="med"/>
            <a:tailEnd type="triangle" w="med" len="med"/>
          </a:ln>
        </p:spPr>
        <p:txBody>
          <a:bodyPr wrap="none" anchor="ctr">
            <a:prstTxWarp prst="textNoShape">
              <a:avLst/>
            </a:prstTxWarp>
          </a:bodyPr>
          <a:lstStyle/>
          <a:p>
            <a:endParaRPr lang="en-US"/>
          </a:p>
        </p:txBody>
      </p:sp>
      <p:sp>
        <p:nvSpPr>
          <p:cNvPr id="58450" name="Line 104"/>
          <p:cNvSpPr>
            <a:spLocks noChangeShapeType="1"/>
          </p:cNvSpPr>
          <p:nvPr/>
        </p:nvSpPr>
        <p:spPr bwMode="auto">
          <a:xfrm flipV="1">
            <a:off x="7626350" y="3306763"/>
            <a:ext cx="442913" cy="171450"/>
          </a:xfrm>
          <a:prstGeom prst="line">
            <a:avLst/>
          </a:prstGeom>
          <a:noFill/>
          <a:ln w="19050">
            <a:solidFill>
              <a:srgbClr val="000000"/>
            </a:solidFill>
            <a:round/>
            <a:headEnd type="triangle" w="med" len="med"/>
            <a:tailEnd type="triangle" w="med" len="med"/>
          </a:ln>
        </p:spPr>
        <p:txBody>
          <a:bodyPr wrap="none" anchor="ctr">
            <a:prstTxWarp prst="textNoShape">
              <a:avLst/>
            </a:prstTxWarp>
          </a:bodyPr>
          <a:lstStyle/>
          <a:p>
            <a:endParaRPr lang="en-US"/>
          </a:p>
        </p:txBody>
      </p:sp>
      <p:sp>
        <p:nvSpPr>
          <p:cNvPr id="58451" name="Line 105"/>
          <p:cNvSpPr>
            <a:spLocks noChangeShapeType="1"/>
          </p:cNvSpPr>
          <p:nvPr/>
        </p:nvSpPr>
        <p:spPr bwMode="auto">
          <a:xfrm flipV="1">
            <a:off x="7688263" y="3930650"/>
            <a:ext cx="338137" cy="33338"/>
          </a:xfrm>
          <a:prstGeom prst="line">
            <a:avLst/>
          </a:prstGeom>
          <a:noFill/>
          <a:ln w="19050">
            <a:solidFill>
              <a:srgbClr val="000000"/>
            </a:solidFill>
            <a:round/>
            <a:headEnd type="triangle" w="med" len="med"/>
            <a:tailEnd type="triangle" w="med" len="med"/>
          </a:ln>
        </p:spPr>
        <p:txBody>
          <a:bodyPr wrap="none" anchor="ctr">
            <a:prstTxWarp prst="textNoShape">
              <a:avLst/>
            </a:prstTxWarp>
          </a:bodyPr>
          <a:lstStyle/>
          <a:p>
            <a:endParaRPr lang="en-US"/>
          </a:p>
        </p:txBody>
      </p:sp>
      <p:sp>
        <p:nvSpPr>
          <p:cNvPr id="58452" name="Line 106"/>
          <p:cNvSpPr>
            <a:spLocks noChangeShapeType="1"/>
          </p:cNvSpPr>
          <p:nvPr/>
        </p:nvSpPr>
        <p:spPr bwMode="auto">
          <a:xfrm flipV="1">
            <a:off x="7702550" y="4535488"/>
            <a:ext cx="323850" cy="0"/>
          </a:xfrm>
          <a:prstGeom prst="line">
            <a:avLst/>
          </a:prstGeom>
          <a:noFill/>
          <a:ln w="19050">
            <a:solidFill>
              <a:srgbClr val="000000"/>
            </a:solidFill>
            <a:round/>
            <a:headEnd type="triangle" w="med" len="med"/>
            <a:tailEnd type="triangle" w="med" len="med"/>
          </a:ln>
        </p:spPr>
        <p:txBody>
          <a:bodyPr wrap="none" anchor="ctr">
            <a:prstTxWarp prst="textNoShape">
              <a:avLst/>
            </a:prstTxWarp>
          </a:bodyPr>
          <a:lstStyle/>
          <a:p>
            <a:endParaRPr lang="en-US"/>
          </a:p>
        </p:txBody>
      </p:sp>
      <p:sp>
        <p:nvSpPr>
          <p:cNvPr id="58453" name="Line 107"/>
          <p:cNvSpPr>
            <a:spLocks noChangeShapeType="1"/>
          </p:cNvSpPr>
          <p:nvPr/>
        </p:nvSpPr>
        <p:spPr bwMode="auto">
          <a:xfrm>
            <a:off x="7678738" y="5045075"/>
            <a:ext cx="328612" cy="76200"/>
          </a:xfrm>
          <a:prstGeom prst="line">
            <a:avLst/>
          </a:prstGeom>
          <a:noFill/>
          <a:ln w="19050">
            <a:solidFill>
              <a:srgbClr val="000000"/>
            </a:solidFill>
            <a:round/>
            <a:headEnd type="triangle" w="med" len="med"/>
            <a:tailEnd type="triangle" w="med" len="med"/>
          </a:ln>
        </p:spPr>
        <p:txBody>
          <a:bodyPr wrap="none" anchor="ctr">
            <a:prstTxWarp prst="textNoShape">
              <a:avLst/>
            </a:prstTxWarp>
          </a:bodyPr>
          <a:lstStyle/>
          <a:p>
            <a:endParaRPr lang="en-US"/>
          </a:p>
        </p:txBody>
      </p:sp>
      <p:sp>
        <p:nvSpPr>
          <p:cNvPr id="58454" name="Line 108"/>
          <p:cNvSpPr>
            <a:spLocks noChangeShapeType="1"/>
          </p:cNvSpPr>
          <p:nvPr/>
        </p:nvSpPr>
        <p:spPr bwMode="auto">
          <a:xfrm>
            <a:off x="7588250" y="5578475"/>
            <a:ext cx="419100" cy="166688"/>
          </a:xfrm>
          <a:prstGeom prst="line">
            <a:avLst/>
          </a:prstGeom>
          <a:noFill/>
          <a:ln w="19050">
            <a:solidFill>
              <a:srgbClr val="000000"/>
            </a:solidFill>
            <a:round/>
            <a:headEnd type="triangle" w="med" len="med"/>
            <a:tailEnd type="triangle" w="med" len="med"/>
          </a:ln>
        </p:spPr>
        <p:txBody>
          <a:bodyPr wrap="none" anchor="ctr">
            <a:prstTxWarp prst="textNoShape">
              <a:avLst/>
            </a:prstTxWarp>
          </a:bodyPr>
          <a:lstStyle/>
          <a:p>
            <a:endParaRPr lang="en-US"/>
          </a:p>
        </p:txBody>
      </p:sp>
      <p:sp>
        <p:nvSpPr>
          <p:cNvPr id="58455" name="Line 109"/>
          <p:cNvSpPr>
            <a:spLocks noChangeShapeType="1"/>
          </p:cNvSpPr>
          <p:nvPr/>
        </p:nvSpPr>
        <p:spPr bwMode="auto">
          <a:xfrm>
            <a:off x="7440613" y="5964238"/>
            <a:ext cx="566737" cy="390525"/>
          </a:xfrm>
          <a:prstGeom prst="line">
            <a:avLst/>
          </a:prstGeom>
          <a:noFill/>
          <a:ln w="19050">
            <a:solidFill>
              <a:srgbClr val="000000"/>
            </a:solidFill>
            <a:round/>
            <a:headEnd type="triangle" w="med" len="med"/>
            <a:tailEnd type="triangle" w="med" len="med"/>
          </a:ln>
        </p:spPr>
        <p:txBody>
          <a:bodyPr wrap="none" anchor="ctr">
            <a:prstTxWarp prst="textNoShape">
              <a:avLst/>
            </a:prstTxWarp>
          </a:bodyPr>
          <a:lstStyle/>
          <a:p>
            <a:endParaRPr lang="en-US"/>
          </a:p>
        </p:txBody>
      </p:sp>
      <p:sp>
        <p:nvSpPr>
          <p:cNvPr id="58456" name="Rectangle 393"/>
          <p:cNvSpPr>
            <a:spLocks noChangeArrowheads="1"/>
          </p:cNvSpPr>
          <p:nvPr/>
        </p:nvSpPr>
        <p:spPr bwMode="auto">
          <a:xfrm>
            <a:off x="3109913" y="4368800"/>
            <a:ext cx="1152525" cy="457200"/>
          </a:xfrm>
          <a:prstGeom prst="rect">
            <a:avLst/>
          </a:prstGeom>
          <a:noFill/>
          <a:ln w="12700">
            <a:noFill/>
            <a:miter lim="800000"/>
            <a:headEnd/>
            <a:tailEnd/>
          </a:ln>
        </p:spPr>
        <p:txBody>
          <a:bodyPr lIns="0" tIns="0" rIns="0" bIns="0">
            <a:prstTxWarp prst="textNoShape">
              <a:avLst/>
            </a:prstTxWarp>
            <a:spAutoFit/>
          </a:bodyPr>
          <a:lstStyle/>
          <a:p>
            <a:pPr algn="ctr" eaLnBrk="0" hangingPunct="0"/>
            <a:r>
              <a:rPr lang="en-US" sz="1000" b="1">
                <a:solidFill>
                  <a:srgbClr val="000000"/>
                </a:solidFill>
              </a:rPr>
              <a:t>EOS Operations Center (EOC) Mission Control</a:t>
            </a:r>
          </a:p>
        </p:txBody>
      </p:sp>
      <p:sp>
        <p:nvSpPr>
          <p:cNvPr id="58457" name="Rectangle 111"/>
          <p:cNvSpPr>
            <a:spLocks noChangeArrowheads="1"/>
          </p:cNvSpPr>
          <p:nvPr/>
        </p:nvSpPr>
        <p:spPr bwMode="auto">
          <a:xfrm>
            <a:off x="1639888" y="6305550"/>
            <a:ext cx="747712" cy="304800"/>
          </a:xfrm>
          <a:prstGeom prst="rect">
            <a:avLst/>
          </a:prstGeom>
          <a:solidFill>
            <a:schemeClr val="accent1"/>
          </a:solidFill>
          <a:ln w="12700">
            <a:noFill/>
            <a:miter lim="800000"/>
            <a:headEnd/>
            <a:tailEnd/>
          </a:ln>
        </p:spPr>
        <p:txBody>
          <a:bodyPr wrap="none" lIns="0" tIns="0" rIns="0" bIns="0">
            <a:prstTxWarp prst="textNoShape">
              <a:avLst/>
            </a:prstTxWarp>
            <a:spAutoFit/>
          </a:bodyPr>
          <a:lstStyle/>
          <a:p>
            <a:pPr algn="ctr" eaLnBrk="0" hangingPunct="0"/>
            <a:r>
              <a:rPr lang="en-US" sz="2000" b="1">
                <a:solidFill>
                  <a:srgbClr val="000000"/>
                </a:solidFill>
              </a:rPr>
              <a:t>ESMO</a:t>
            </a:r>
          </a:p>
        </p:txBody>
      </p:sp>
      <p:sp>
        <p:nvSpPr>
          <p:cNvPr id="58458" name="Rectangle 112"/>
          <p:cNvSpPr>
            <a:spLocks noChangeArrowheads="1"/>
          </p:cNvSpPr>
          <p:nvPr/>
        </p:nvSpPr>
        <p:spPr bwMode="auto">
          <a:xfrm>
            <a:off x="6946900" y="6276975"/>
            <a:ext cx="763588" cy="304800"/>
          </a:xfrm>
          <a:prstGeom prst="rect">
            <a:avLst/>
          </a:prstGeom>
          <a:solidFill>
            <a:schemeClr val="accent1"/>
          </a:solidFill>
          <a:ln w="12700">
            <a:noFill/>
            <a:miter lim="800000"/>
            <a:headEnd/>
            <a:tailEnd/>
          </a:ln>
        </p:spPr>
        <p:txBody>
          <a:bodyPr wrap="none" lIns="0" tIns="0" rIns="0" bIns="0">
            <a:prstTxWarp prst="textNoShape">
              <a:avLst/>
            </a:prstTxWarp>
            <a:spAutoFit/>
          </a:bodyPr>
          <a:lstStyle/>
          <a:p>
            <a:pPr algn="ctr" eaLnBrk="0" hangingPunct="0"/>
            <a:r>
              <a:rPr lang="en-US" sz="2000" b="1">
                <a:solidFill>
                  <a:srgbClr val="000000"/>
                </a:solidFill>
              </a:rPr>
              <a:t>ESDIS</a:t>
            </a:r>
          </a:p>
        </p:txBody>
      </p:sp>
      <p:sp>
        <p:nvSpPr>
          <p:cNvPr id="58459" name="Line 114"/>
          <p:cNvSpPr>
            <a:spLocks noChangeShapeType="1"/>
          </p:cNvSpPr>
          <p:nvPr/>
        </p:nvSpPr>
        <p:spPr bwMode="auto">
          <a:xfrm flipH="1" flipV="1">
            <a:off x="6227763" y="3500438"/>
            <a:ext cx="4762" cy="1254125"/>
          </a:xfrm>
          <a:prstGeom prst="line">
            <a:avLst/>
          </a:prstGeom>
          <a:noFill/>
          <a:ln w="19050">
            <a:solidFill>
              <a:srgbClr val="000000"/>
            </a:solidFill>
            <a:round/>
            <a:headEnd/>
            <a:tailEnd type="triangle" w="med" len="med"/>
          </a:ln>
        </p:spPr>
        <p:txBody>
          <a:bodyPr wrap="none" anchor="ctr">
            <a:prstTxWarp prst="textNoShape">
              <a:avLst/>
            </a:prstTxWarp>
          </a:bodyPr>
          <a:lstStyle/>
          <a:p>
            <a:endParaRPr lang="en-US"/>
          </a:p>
        </p:txBody>
      </p:sp>
      <p:sp>
        <p:nvSpPr>
          <p:cNvPr id="58460" name="Rectangle 115"/>
          <p:cNvSpPr>
            <a:spLocks noChangeArrowheads="1"/>
          </p:cNvSpPr>
          <p:nvPr/>
        </p:nvSpPr>
        <p:spPr bwMode="auto">
          <a:xfrm>
            <a:off x="5387975" y="3667125"/>
            <a:ext cx="835025" cy="547688"/>
          </a:xfrm>
          <a:prstGeom prst="rect">
            <a:avLst/>
          </a:prstGeom>
          <a:noFill/>
          <a:ln w="12700">
            <a:noFill/>
            <a:miter lim="800000"/>
            <a:headEnd/>
            <a:tailEnd/>
          </a:ln>
        </p:spPr>
        <p:txBody>
          <a:bodyPr lIns="0" tIns="0" rIns="0" bIns="0">
            <a:prstTxWarp prst="textNoShape">
              <a:avLst/>
            </a:prstTxWarp>
            <a:spAutoFit/>
          </a:bodyPr>
          <a:lstStyle/>
          <a:p>
            <a:pPr algn="ctr" eaLnBrk="0" hangingPunct="0"/>
            <a:r>
              <a:rPr lang="en-US" sz="1200" b="1">
                <a:solidFill>
                  <a:srgbClr val="000000"/>
                </a:solidFill>
              </a:rPr>
              <a:t>EOSDIS Data</a:t>
            </a:r>
          </a:p>
          <a:p>
            <a:pPr algn="ctr" eaLnBrk="0" hangingPunct="0"/>
            <a:r>
              <a:rPr lang="en-US" sz="1200" b="1">
                <a:solidFill>
                  <a:srgbClr val="000000"/>
                </a:solidFill>
              </a:rPr>
              <a:t>Centers</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274638"/>
            <a:ext cx="8229600" cy="639762"/>
          </a:xfrm>
        </p:spPr>
        <p:txBody>
          <a:bodyPr/>
          <a:lstStyle/>
          <a:p>
            <a:pPr eaLnBrk="1" hangingPunct="1"/>
            <a:r>
              <a:rPr lang="en-US" sz="3600" dirty="0" smtClean="0">
                <a:ea typeface="ヒラギノ角ゴ Pro W3" pitchFamily="-65" charset="-128"/>
              </a:rPr>
              <a:t>EOSDIS Facilities</a:t>
            </a:r>
          </a:p>
        </p:txBody>
      </p:sp>
      <p:sp>
        <p:nvSpPr>
          <p:cNvPr id="8195" name="Slide Number Placeholder 4"/>
          <p:cNvSpPr>
            <a:spLocks noGrp="1"/>
          </p:cNvSpPr>
          <p:nvPr>
            <p:ph type="sldNum" sz="quarter" idx="10"/>
          </p:nvPr>
        </p:nvSpPr>
        <p:spPr bwMode="auto">
          <a:xfrm>
            <a:off x="6553200" y="6340475"/>
            <a:ext cx="2133600" cy="365125"/>
          </a:xfrm>
          <a:noFill/>
          <a:ln>
            <a:miter lim="800000"/>
            <a:headEnd/>
            <a:tailEnd/>
          </a:ln>
        </p:spPr>
        <p:txBody>
          <a:bodyPr/>
          <a:lstStyle/>
          <a:p>
            <a:fld id="{D4A615BA-A433-4622-830E-85CDA2C5FD89}" type="slidenum">
              <a:rPr smtClean="0">
                <a:latin typeface="Times New Roman" pitchFamily="-65" charset="0"/>
              </a:rPr>
              <a:pPr/>
              <a:t>19</a:t>
            </a:fld>
            <a:endParaRPr smtClean="0">
              <a:latin typeface="Times New Roman" pitchFamily="-65" charset="0"/>
            </a:endParaRPr>
          </a:p>
        </p:txBody>
      </p:sp>
      <p:sp>
        <p:nvSpPr>
          <p:cNvPr id="146436" name="Freeform 4"/>
          <p:cNvSpPr>
            <a:spLocks/>
          </p:cNvSpPr>
          <p:nvPr/>
        </p:nvSpPr>
        <p:spPr bwMode="auto">
          <a:xfrm>
            <a:off x="314325" y="952500"/>
            <a:ext cx="2090738" cy="2125663"/>
          </a:xfrm>
          <a:custGeom>
            <a:avLst/>
            <a:gdLst/>
            <a:ahLst/>
            <a:cxnLst>
              <a:cxn ang="0">
                <a:pos x="168" y="152"/>
              </a:cxn>
              <a:cxn ang="0">
                <a:pos x="384" y="0"/>
              </a:cxn>
              <a:cxn ang="0">
                <a:pos x="488" y="24"/>
              </a:cxn>
              <a:cxn ang="0">
                <a:pos x="536" y="72"/>
              </a:cxn>
              <a:cxn ang="0">
                <a:pos x="736" y="96"/>
              </a:cxn>
              <a:cxn ang="0">
                <a:pos x="736" y="600"/>
              </a:cxn>
              <a:cxn ang="0">
                <a:pos x="800" y="616"/>
              </a:cxn>
              <a:cxn ang="0">
                <a:pos x="832" y="680"/>
              </a:cxn>
              <a:cxn ang="0">
                <a:pos x="880" y="656"/>
              </a:cxn>
              <a:cxn ang="0">
                <a:pos x="976" y="800"/>
              </a:cxn>
              <a:cxn ang="0">
                <a:pos x="1056" y="864"/>
              </a:cxn>
              <a:cxn ang="0">
                <a:pos x="1056" y="912"/>
              </a:cxn>
              <a:cxn ang="0">
                <a:pos x="952" y="920"/>
              </a:cxn>
              <a:cxn ang="0">
                <a:pos x="904" y="752"/>
              </a:cxn>
              <a:cxn ang="0">
                <a:pos x="576" y="584"/>
              </a:cxn>
              <a:cxn ang="0">
                <a:pos x="584" y="640"/>
              </a:cxn>
              <a:cxn ang="0">
                <a:pos x="512" y="704"/>
              </a:cxn>
              <a:cxn ang="0">
                <a:pos x="496" y="680"/>
              </a:cxn>
              <a:cxn ang="0">
                <a:pos x="480" y="680"/>
              </a:cxn>
              <a:cxn ang="0">
                <a:pos x="416" y="824"/>
              </a:cxn>
              <a:cxn ang="0">
                <a:pos x="240" y="960"/>
              </a:cxn>
              <a:cxn ang="0">
                <a:pos x="56" y="1032"/>
              </a:cxn>
              <a:cxn ang="0">
                <a:pos x="0" y="1016"/>
              </a:cxn>
              <a:cxn ang="0">
                <a:pos x="208" y="904"/>
              </a:cxn>
              <a:cxn ang="0">
                <a:pos x="240" y="904"/>
              </a:cxn>
              <a:cxn ang="0">
                <a:pos x="312" y="808"/>
              </a:cxn>
              <a:cxn ang="0">
                <a:pos x="344" y="808"/>
              </a:cxn>
              <a:cxn ang="0">
                <a:pos x="400" y="736"/>
              </a:cxn>
              <a:cxn ang="0">
                <a:pos x="384" y="704"/>
              </a:cxn>
              <a:cxn ang="0">
                <a:pos x="272" y="720"/>
              </a:cxn>
              <a:cxn ang="0">
                <a:pos x="192" y="544"/>
              </a:cxn>
              <a:cxn ang="0">
                <a:pos x="240" y="464"/>
              </a:cxn>
              <a:cxn ang="0">
                <a:pos x="304" y="440"/>
              </a:cxn>
              <a:cxn ang="0">
                <a:pos x="280" y="368"/>
              </a:cxn>
              <a:cxn ang="0">
                <a:pos x="208" y="400"/>
              </a:cxn>
              <a:cxn ang="0">
                <a:pos x="152" y="296"/>
              </a:cxn>
              <a:cxn ang="0">
                <a:pos x="216" y="272"/>
              </a:cxn>
              <a:cxn ang="0">
                <a:pos x="272" y="304"/>
              </a:cxn>
              <a:cxn ang="0">
                <a:pos x="296" y="288"/>
              </a:cxn>
              <a:cxn ang="0">
                <a:pos x="248" y="200"/>
              </a:cxn>
              <a:cxn ang="0">
                <a:pos x="168" y="192"/>
              </a:cxn>
              <a:cxn ang="0">
                <a:pos x="168" y="152"/>
              </a:cxn>
            </a:cxnLst>
            <a:rect l="0" t="0" r="r" b="b"/>
            <a:pathLst>
              <a:path w="1056" h="1032">
                <a:moveTo>
                  <a:pt x="168" y="152"/>
                </a:moveTo>
                <a:lnTo>
                  <a:pt x="384" y="0"/>
                </a:lnTo>
                <a:lnTo>
                  <a:pt x="488" y="24"/>
                </a:lnTo>
                <a:lnTo>
                  <a:pt x="536" y="72"/>
                </a:lnTo>
                <a:lnTo>
                  <a:pt x="736" y="96"/>
                </a:lnTo>
                <a:lnTo>
                  <a:pt x="736" y="600"/>
                </a:lnTo>
                <a:lnTo>
                  <a:pt x="800" y="616"/>
                </a:lnTo>
                <a:lnTo>
                  <a:pt x="832" y="680"/>
                </a:lnTo>
                <a:lnTo>
                  <a:pt x="880" y="656"/>
                </a:lnTo>
                <a:lnTo>
                  <a:pt x="976" y="800"/>
                </a:lnTo>
                <a:lnTo>
                  <a:pt x="1056" y="864"/>
                </a:lnTo>
                <a:lnTo>
                  <a:pt x="1056" y="912"/>
                </a:lnTo>
                <a:lnTo>
                  <a:pt x="952" y="920"/>
                </a:lnTo>
                <a:lnTo>
                  <a:pt x="904" y="752"/>
                </a:lnTo>
                <a:lnTo>
                  <a:pt x="576" y="584"/>
                </a:lnTo>
                <a:lnTo>
                  <a:pt x="584" y="640"/>
                </a:lnTo>
                <a:lnTo>
                  <a:pt x="512" y="704"/>
                </a:lnTo>
                <a:lnTo>
                  <a:pt x="496" y="680"/>
                </a:lnTo>
                <a:lnTo>
                  <a:pt x="480" y="680"/>
                </a:lnTo>
                <a:lnTo>
                  <a:pt x="416" y="824"/>
                </a:lnTo>
                <a:lnTo>
                  <a:pt x="240" y="960"/>
                </a:lnTo>
                <a:lnTo>
                  <a:pt x="56" y="1032"/>
                </a:lnTo>
                <a:lnTo>
                  <a:pt x="0" y="1016"/>
                </a:lnTo>
                <a:lnTo>
                  <a:pt x="208" y="904"/>
                </a:lnTo>
                <a:lnTo>
                  <a:pt x="240" y="904"/>
                </a:lnTo>
                <a:lnTo>
                  <a:pt x="312" y="808"/>
                </a:lnTo>
                <a:lnTo>
                  <a:pt x="344" y="808"/>
                </a:lnTo>
                <a:lnTo>
                  <a:pt x="400" y="736"/>
                </a:lnTo>
                <a:lnTo>
                  <a:pt x="384" y="704"/>
                </a:lnTo>
                <a:lnTo>
                  <a:pt x="272" y="720"/>
                </a:lnTo>
                <a:lnTo>
                  <a:pt x="192" y="544"/>
                </a:lnTo>
                <a:lnTo>
                  <a:pt x="240" y="464"/>
                </a:lnTo>
                <a:lnTo>
                  <a:pt x="304" y="440"/>
                </a:lnTo>
                <a:lnTo>
                  <a:pt x="280" y="368"/>
                </a:lnTo>
                <a:lnTo>
                  <a:pt x="208" y="400"/>
                </a:lnTo>
                <a:lnTo>
                  <a:pt x="152" y="296"/>
                </a:lnTo>
                <a:lnTo>
                  <a:pt x="216" y="272"/>
                </a:lnTo>
                <a:lnTo>
                  <a:pt x="272" y="304"/>
                </a:lnTo>
                <a:lnTo>
                  <a:pt x="296" y="288"/>
                </a:lnTo>
                <a:lnTo>
                  <a:pt x="248" y="200"/>
                </a:lnTo>
                <a:lnTo>
                  <a:pt x="168" y="192"/>
                </a:lnTo>
                <a:lnTo>
                  <a:pt x="168" y="152"/>
                </a:lnTo>
                <a:close/>
              </a:path>
            </a:pathLst>
          </a:custGeom>
          <a:solidFill>
            <a:srgbClr val="FFDBB7"/>
          </a:solidFill>
          <a:ln w="12700">
            <a:solidFill>
              <a:schemeClr val="bg1"/>
            </a:solidFill>
            <a:prstDash val="solid"/>
            <a:round/>
            <a:headEnd/>
            <a:tailEnd/>
          </a:ln>
        </p:spPr>
        <p:txBody>
          <a:bodyPr/>
          <a:lstStyle/>
          <a:p>
            <a:pPr>
              <a:defRPr/>
            </a:pPr>
            <a:endParaRPr lang="en-US">
              <a:solidFill>
                <a:srgbClr val="FFDBB7"/>
              </a:solidFill>
              <a:effectDag name="">
                <a:cont type="tree" name="">
                  <a:effect ref="fillLine"/>
                  <a:outerShdw dist="38100" dir="13500000" algn="br">
                    <a:srgbClr val="FFE7CF"/>
                  </a:outerShdw>
                </a:cont>
                <a:cont type="tree" name="">
                  <a:effect ref="fillLine"/>
                  <a:outerShdw dist="38100" dir="2700000" algn="tl">
                    <a:srgbClr val="99836D"/>
                  </a:outerShdw>
                </a:cont>
                <a:effect ref="fillLine"/>
              </a:effectDag>
            </a:endParaRPr>
          </a:p>
        </p:txBody>
      </p:sp>
      <p:grpSp>
        <p:nvGrpSpPr>
          <p:cNvPr id="8198" name="Group 5"/>
          <p:cNvGrpSpPr>
            <a:grpSpLocks/>
          </p:cNvGrpSpPr>
          <p:nvPr/>
        </p:nvGrpSpPr>
        <p:grpSpPr bwMode="auto">
          <a:xfrm>
            <a:off x="1371600" y="1673225"/>
            <a:ext cx="152400" cy="152400"/>
            <a:chOff x="3840" y="3552"/>
            <a:chExt cx="1104" cy="480"/>
          </a:xfrm>
        </p:grpSpPr>
        <p:sp>
          <p:nvSpPr>
            <p:cNvPr id="146438" name="AutoShape 6"/>
            <p:cNvSpPr>
              <a:spLocks noChangeArrowheads="1"/>
            </p:cNvSpPr>
            <p:nvPr/>
          </p:nvSpPr>
          <p:spPr bwMode="auto">
            <a:xfrm>
              <a:off x="3840" y="3612"/>
              <a:ext cx="1104" cy="420"/>
            </a:xfrm>
            <a:prstGeom prst="roundRect">
              <a:avLst>
                <a:gd name="adj" fmla="val 16667"/>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sp>
          <p:nvSpPr>
            <p:cNvPr id="146439" name="Oval 7"/>
            <p:cNvSpPr>
              <a:spLocks noChangeArrowheads="1"/>
            </p:cNvSpPr>
            <p:nvPr/>
          </p:nvSpPr>
          <p:spPr bwMode="auto">
            <a:xfrm>
              <a:off x="3840" y="3552"/>
              <a:ext cx="1104" cy="210"/>
            </a:xfrm>
            <a:prstGeom prst="ellipse">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grpSp>
      <p:sp>
        <p:nvSpPr>
          <p:cNvPr id="25607" name="Oval 8"/>
          <p:cNvSpPr>
            <a:spLocks noChangeArrowheads="1"/>
          </p:cNvSpPr>
          <p:nvPr/>
        </p:nvSpPr>
        <p:spPr bwMode="auto">
          <a:xfrm>
            <a:off x="1035050" y="914400"/>
            <a:ext cx="1219200" cy="638175"/>
          </a:xfrm>
          <a:prstGeom prst="ellipse">
            <a:avLst/>
          </a:prstGeom>
          <a:solidFill>
            <a:schemeClr val="bg1">
              <a:lumMod val="75000"/>
            </a:schemeClr>
          </a:solidFill>
          <a:ln w="9525">
            <a:solidFill>
              <a:schemeClr val="bg2"/>
            </a:solidFill>
            <a:round/>
            <a:headEnd/>
            <a:tailEnd/>
          </a:ln>
        </p:spPr>
        <p:txBody>
          <a:bodyPr wrap="none" anchor="ctr"/>
          <a:lstStyle/>
          <a:p>
            <a:pPr algn="ctr" eaLnBrk="1" hangingPunct="1">
              <a:defRPr/>
            </a:pPr>
            <a:r>
              <a:rPr lang="en-US" b="1">
                <a:solidFill>
                  <a:schemeClr val="tx1"/>
                </a:solidFill>
                <a:effectLst/>
                <a:latin typeface="Arial" charset="0"/>
              </a:rPr>
              <a:t> ASF DAAC</a:t>
            </a:r>
            <a:endParaRPr lang="en-US" sz="1800" b="1">
              <a:solidFill>
                <a:schemeClr val="tx1"/>
              </a:solidFill>
              <a:effectLst/>
              <a:latin typeface="Arial" charset="0"/>
            </a:endParaRPr>
          </a:p>
          <a:p>
            <a:pPr algn="ctr" eaLnBrk="1" hangingPunct="1">
              <a:lnSpc>
                <a:spcPct val="90000"/>
              </a:lnSpc>
              <a:defRPr/>
            </a:pPr>
            <a:r>
              <a:rPr lang="en-US" sz="900" b="1">
                <a:solidFill>
                  <a:schemeClr val="tx1"/>
                </a:solidFill>
                <a:effectLst/>
                <a:latin typeface="Arial" charset="0"/>
              </a:rPr>
              <a:t>SAR Products</a:t>
            </a:r>
          </a:p>
          <a:p>
            <a:pPr algn="ctr" eaLnBrk="1" hangingPunct="1">
              <a:lnSpc>
                <a:spcPct val="90000"/>
              </a:lnSpc>
              <a:defRPr/>
            </a:pPr>
            <a:r>
              <a:rPr lang="en-US" sz="900" b="1">
                <a:solidFill>
                  <a:schemeClr val="tx1"/>
                </a:solidFill>
                <a:effectLst/>
                <a:latin typeface="Arial" charset="0"/>
              </a:rPr>
              <a:t>Sea Ice, Polar</a:t>
            </a:r>
          </a:p>
          <a:p>
            <a:pPr algn="ctr" eaLnBrk="1" hangingPunct="1">
              <a:lnSpc>
                <a:spcPct val="90000"/>
              </a:lnSpc>
              <a:defRPr/>
            </a:pPr>
            <a:r>
              <a:rPr lang="en-US" sz="900" b="1">
                <a:solidFill>
                  <a:schemeClr val="tx1"/>
                </a:solidFill>
                <a:effectLst/>
                <a:latin typeface="Arial" charset="0"/>
              </a:rPr>
              <a:t>Processes</a:t>
            </a:r>
            <a:endParaRPr lang="en-US" sz="1800" b="1">
              <a:solidFill>
                <a:schemeClr val="tx1"/>
              </a:solidFill>
              <a:effectLst/>
              <a:latin typeface="Arial" charset="0"/>
            </a:endParaRPr>
          </a:p>
        </p:txBody>
      </p:sp>
      <p:sp>
        <p:nvSpPr>
          <p:cNvPr id="146441" name="Line 9"/>
          <p:cNvSpPr>
            <a:spLocks noChangeShapeType="1"/>
          </p:cNvSpPr>
          <p:nvPr/>
        </p:nvSpPr>
        <p:spPr bwMode="auto">
          <a:xfrm flipH="1">
            <a:off x="1454150" y="1552575"/>
            <a:ext cx="158750" cy="127000"/>
          </a:xfrm>
          <a:prstGeom prst="line">
            <a:avLst/>
          </a:prstGeom>
          <a:noFill/>
          <a:ln w="9525">
            <a:solidFill>
              <a:schemeClr val="tx1"/>
            </a:solidFill>
            <a:round/>
            <a:headEnd/>
            <a:tailEnd/>
          </a:ln>
          <a:effectLst/>
        </p:spPr>
        <p:txBody>
          <a:bodyPr wrap="none" anchor="ctr"/>
          <a:lstStyle/>
          <a:p>
            <a:pPr>
              <a:defRPr/>
            </a:pPr>
            <a:endParaRPr lang="en-US">
              <a:latin typeface="Times" pitchFamily="32" charset="0"/>
              <a:ea typeface="+mn-ea"/>
            </a:endParaRPr>
          </a:p>
        </p:txBody>
      </p:sp>
      <p:sp>
        <p:nvSpPr>
          <p:cNvPr id="146442" name="Freeform 10"/>
          <p:cNvSpPr>
            <a:spLocks/>
          </p:cNvSpPr>
          <p:nvPr/>
        </p:nvSpPr>
        <p:spPr bwMode="auto">
          <a:xfrm>
            <a:off x="7551738" y="2295525"/>
            <a:ext cx="411162" cy="658813"/>
          </a:xfrm>
          <a:custGeom>
            <a:avLst/>
            <a:gdLst/>
            <a:ahLst/>
            <a:cxnLst>
              <a:cxn ang="0">
                <a:pos x="48" y="16"/>
              </a:cxn>
              <a:cxn ang="0">
                <a:pos x="16" y="72"/>
              </a:cxn>
              <a:cxn ang="0">
                <a:pos x="32" y="96"/>
              </a:cxn>
              <a:cxn ang="0">
                <a:pos x="16" y="120"/>
              </a:cxn>
              <a:cxn ang="0">
                <a:pos x="24" y="128"/>
              </a:cxn>
              <a:cxn ang="0">
                <a:pos x="16" y="144"/>
              </a:cxn>
              <a:cxn ang="0">
                <a:pos x="16" y="176"/>
              </a:cxn>
              <a:cxn ang="0">
                <a:pos x="0" y="192"/>
              </a:cxn>
              <a:cxn ang="0">
                <a:pos x="8" y="200"/>
              </a:cxn>
              <a:cxn ang="0">
                <a:pos x="48" y="312"/>
              </a:cxn>
              <a:cxn ang="0">
                <a:pos x="88" y="320"/>
              </a:cxn>
              <a:cxn ang="0">
                <a:pos x="80" y="304"/>
              </a:cxn>
              <a:cxn ang="0">
                <a:pos x="104" y="280"/>
              </a:cxn>
              <a:cxn ang="0">
                <a:pos x="96" y="264"/>
              </a:cxn>
              <a:cxn ang="0">
                <a:pos x="136" y="240"/>
              </a:cxn>
              <a:cxn ang="0">
                <a:pos x="136" y="208"/>
              </a:cxn>
              <a:cxn ang="0">
                <a:pos x="168" y="208"/>
              </a:cxn>
              <a:cxn ang="0">
                <a:pos x="184" y="184"/>
              </a:cxn>
              <a:cxn ang="0">
                <a:pos x="208" y="168"/>
              </a:cxn>
              <a:cxn ang="0">
                <a:pos x="208" y="144"/>
              </a:cxn>
              <a:cxn ang="0">
                <a:pos x="176" y="144"/>
              </a:cxn>
              <a:cxn ang="0">
                <a:pos x="168" y="120"/>
              </a:cxn>
              <a:cxn ang="0">
                <a:pos x="136" y="120"/>
              </a:cxn>
              <a:cxn ang="0">
                <a:pos x="112" y="24"/>
              </a:cxn>
              <a:cxn ang="0">
                <a:pos x="96" y="0"/>
              </a:cxn>
              <a:cxn ang="0">
                <a:pos x="64" y="8"/>
              </a:cxn>
              <a:cxn ang="0">
                <a:pos x="56" y="16"/>
              </a:cxn>
              <a:cxn ang="0">
                <a:pos x="48" y="16"/>
              </a:cxn>
            </a:cxnLst>
            <a:rect l="0" t="0" r="r" b="b"/>
            <a:pathLst>
              <a:path w="208" h="320">
                <a:moveTo>
                  <a:pt x="48" y="16"/>
                </a:moveTo>
                <a:lnTo>
                  <a:pt x="16" y="72"/>
                </a:lnTo>
                <a:lnTo>
                  <a:pt x="32" y="96"/>
                </a:lnTo>
                <a:lnTo>
                  <a:pt x="16" y="120"/>
                </a:lnTo>
                <a:lnTo>
                  <a:pt x="24" y="128"/>
                </a:lnTo>
                <a:lnTo>
                  <a:pt x="16" y="144"/>
                </a:lnTo>
                <a:lnTo>
                  <a:pt x="16" y="176"/>
                </a:lnTo>
                <a:lnTo>
                  <a:pt x="0" y="192"/>
                </a:lnTo>
                <a:lnTo>
                  <a:pt x="8" y="200"/>
                </a:lnTo>
                <a:lnTo>
                  <a:pt x="48" y="312"/>
                </a:lnTo>
                <a:lnTo>
                  <a:pt x="88" y="320"/>
                </a:lnTo>
                <a:lnTo>
                  <a:pt x="80" y="304"/>
                </a:lnTo>
                <a:lnTo>
                  <a:pt x="104" y="280"/>
                </a:lnTo>
                <a:lnTo>
                  <a:pt x="96" y="264"/>
                </a:lnTo>
                <a:lnTo>
                  <a:pt x="136" y="240"/>
                </a:lnTo>
                <a:lnTo>
                  <a:pt x="136" y="208"/>
                </a:lnTo>
                <a:lnTo>
                  <a:pt x="168" y="208"/>
                </a:lnTo>
                <a:lnTo>
                  <a:pt x="184" y="184"/>
                </a:lnTo>
                <a:lnTo>
                  <a:pt x="208" y="168"/>
                </a:lnTo>
                <a:lnTo>
                  <a:pt x="208" y="144"/>
                </a:lnTo>
                <a:lnTo>
                  <a:pt x="176" y="144"/>
                </a:lnTo>
                <a:lnTo>
                  <a:pt x="168" y="120"/>
                </a:lnTo>
                <a:lnTo>
                  <a:pt x="136" y="120"/>
                </a:lnTo>
                <a:lnTo>
                  <a:pt x="112" y="24"/>
                </a:lnTo>
                <a:lnTo>
                  <a:pt x="96" y="0"/>
                </a:lnTo>
                <a:lnTo>
                  <a:pt x="64" y="8"/>
                </a:lnTo>
                <a:lnTo>
                  <a:pt x="56" y="16"/>
                </a:lnTo>
                <a:lnTo>
                  <a:pt x="48" y="16"/>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43" name="Freeform 11"/>
          <p:cNvSpPr>
            <a:spLocks/>
          </p:cNvSpPr>
          <p:nvPr/>
        </p:nvSpPr>
        <p:spPr bwMode="auto">
          <a:xfrm>
            <a:off x="6934200" y="3614738"/>
            <a:ext cx="522288" cy="214312"/>
          </a:xfrm>
          <a:custGeom>
            <a:avLst/>
            <a:gdLst/>
            <a:ahLst/>
            <a:cxnLst>
              <a:cxn ang="0">
                <a:pos x="0" y="32"/>
              </a:cxn>
              <a:cxn ang="0">
                <a:pos x="200" y="0"/>
              </a:cxn>
              <a:cxn ang="0">
                <a:pos x="232" y="72"/>
              </a:cxn>
              <a:cxn ang="0">
                <a:pos x="264" y="64"/>
              </a:cxn>
              <a:cxn ang="0">
                <a:pos x="264" y="104"/>
              </a:cxn>
              <a:cxn ang="0">
                <a:pos x="240" y="104"/>
              </a:cxn>
              <a:cxn ang="0">
                <a:pos x="216" y="80"/>
              </a:cxn>
              <a:cxn ang="0">
                <a:pos x="200" y="56"/>
              </a:cxn>
              <a:cxn ang="0">
                <a:pos x="192" y="8"/>
              </a:cxn>
              <a:cxn ang="0">
                <a:pos x="184" y="32"/>
              </a:cxn>
              <a:cxn ang="0">
                <a:pos x="200" y="96"/>
              </a:cxn>
              <a:cxn ang="0">
                <a:pos x="136" y="104"/>
              </a:cxn>
              <a:cxn ang="0">
                <a:pos x="136" y="56"/>
              </a:cxn>
              <a:cxn ang="0">
                <a:pos x="104" y="40"/>
              </a:cxn>
              <a:cxn ang="0">
                <a:pos x="72" y="32"/>
              </a:cxn>
              <a:cxn ang="0">
                <a:pos x="8" y="64"/>
              </a:cxn>
              <a:cxn ang="0">
                <a:pos x="0" y="32"/>
              </a:cxn>
            </a:cxnLst>
            <a:rect l="0" t="0" r="r" b="b"/>
            <a:pathLst>
              <a:path w="264" h="104">
                <a:moveTo>
                  <a:pt x="0" y="32"/>
                </a:moveTo>
                <a:lnTo>
                  <a:pt x="200" y="0"/>
                </a:lnTo>
                <a:lnTo>
                  <a:pt x="232" y="72"/>
                </a:lnTo>
                <a:lnTo>
                  <a:pt x="264" y="64"/>
                </a:lnTo>
                <a:lnTo>
                  <a:pt x="264" y="104"/>
                </a:lnTo>
                <a:lnTo>
                  <a:pt x="240" y="104"/>
                </a:lnTo>
                <a:lnTo>
                  <a:pt x="216" y="80"/>
                </a:lnTo>
                <a:lnTo>
                  <a:pt x="200" y="56"/>
                </a:lnTo>
                <a:lnTo>
                  <a:pt x="192" y="8"/>
                </a:lnTo>
                <a:lnTo>
                  <a:pt x="184" y="32"/>
                </a:lnTo>
                <a:lnTo>
                  <a:pt x="200" y="96"/>
                </a:lnTo>
                <a:lnTo>
                  <a:pt x="136" y="104"/>
                </a:lnTo>
                <a:lnTo>
                  <a:pt x="136" y="56"/>
                </a:lnTo>
                <a:lnTo>
                  <a:pt x="104" y="40"/>
                </a:lnTo>
                <a:lnTo>
                  <a:pt x="72" y="32"/>
                </a:lnTo>
                <a:lnTo>
                  <a:pt x="8" y="64"/>
                </a:lnTo>
                <a:lnTo>
                  <a:pt x="0" y="32"/>
                </a:lnTo>
                <a:close/>
              </a:path>
            </a:pathLst>
          </a:custGeom>
          <a:solidFill>
            <a:srgbClr val="FFDBB7"/>
          </a:solidFill>
          <a:ln w="12700">
            <a:solidFill>
              <a:schemeClr val="bg1"/>
            </a:solidFill>
            <a:prstDash val="solid"/>
            <a:round/>
            <a:headEnd/>
            <a:tailEnd/>
          </a:ln>
        </p:spPr>
        <p:txBody>
          <a:bodyPr/>
          <a:lstStyle/>
          <a:p>
            <a:pPr>
              <a:defRPr/>
            </a:pPr>
            <a:endParaRPr lang="en-US">
              <a:solidFill>
                <a:srgbClr val="FFDBB7"/>
              </a:solidFill>
              <a:effectDag name="">
                <a:cont type="tree" name="">
                  <a:effect ref="fillLine"/>
                  <a:outerShdw dist="38100" dir="13500000" algn="br">
                    <a:srgbClr val="FFE7CF"/>
                  </a:outerShdw>
                </a:cont>
                <a:cont type="tree" name="">
                  <a:effect ref="fillLine"/>
                  <a:outerShdw dist="38100" dir="2700000" algn="tl">
                    <a:srgbClr val="99836D"/>
                  </a:outerShdw>
                </a:cont>
                <a:effect ref="fillLine"/>
              </a:effectDag>
            </a:endParaRPr>
          </a:p>
        </p:txBody>
      </p:sp>
      <p:sp>
        <p:nvSpPr>
          <p:cNvPr id="146444" name="Freeform 12"/>
          <p:cNvSpPr>
            <a:spLocks/>
          </p:cNvSpPr>
          <p:nvPr/>
        </p:nvSpPr>
        <p:spPr bwMode="auto">
          <a:xfrm>
            <a:off x="2560638" y="2344738"/>
            <a:ext cx="712787" cy="544512"/>
          </a:xfrm>
          <a:custGeom>
            <a:avLst/>
            <a:gdLst/>
            <a:ahLst/>
            <a:cxnLst>
              <a:cxn ang="0">
                <a:pos x="88" y="0"/>
              </a:cxn>
              <a:cxn ang="0">
                <a:pos x="160" y="24"/>
              </a:cxn>
              <a:cxn ang="0">
                <a:pos x="216" y="32"/>
              </a:cxn>
              <a:cxn ang="0">
                <a:pos x="248" y="40"/>
              </a:cxn>
              <a:cxn ang="0">
                <a:pos x="272" y="48"/>
              </a:cxn>
              <a:cxn ang="0">
                <a:pos x="312" y="56"/>
              </a:cxn>
              <a:cxn ang="0">
                <a:pos x="360" y="64"/>
              </a:cxn>
              <a:cxn ang="0">
                <a:pos x="328" y="264"/>
              </a:cxn>
              <a:cxn ang="0">
                <a:pos x="192" y="232"/>
              </a:cxn>
              <a:cxn ang="0">
                <a:pos x="168" y="248"/>
              </a:cxn>
              <a:cxn ang="0">
                <a:pos x="144" y="224"/>
              </a:cxn>
              <a:cxn ang="0">
                <a:pos x="120" y="248"/>
              </a:cxn>
              <a:cxn ang="0">
                <a:pos x="104" y="232"/>
              </a:cxn>
              <a:cxn ang="0">
                <a:pos x="48" y="224"/>
              </a:cxn>
              <a:cxn ang="0">
                <a:pos x="56" y="192"/>
              </a:cxn>
              <a:cxn ang="0">
                <a:pos x="16" y="192"/>
              </a:cxn>
              <a:cxn ang="0">
                <a:pos x="8" y="176"/>
              </a:cxn>
              <a:cxn ang="0">
                <a:pos x="16" y="152"/>
              </a:cxn>
              <a:cxn ang="0">
                <a:pos x="8" y="136"/>
              </a:cxn>
              <a:cxn ang="0">
                <a:pos x="8" y="80"/>
              </a:cxn>
              <a:cxn ang="0">
                <a:pos x="0" y="48"/>
              </a:cxn>
              <a:cxn ang="0">
                <a:pos x="8" y="32"/>
              </a:cxn>
              <a:cxn ang="0">
                <a:pos x="24" y="32"/>
              </a:cxn>
              <a:cxn ang="0">
                <a:pos x="40" y="56"/>
              </a:cxn>
              <a:cxn ang="0">
                <a:pos x="80" y="64"/>
              </a:cxn>
              <a:cxn ang="0">
                <a:pos x="88" y="80"/>
              </a:cxn>
              <a:cxn ang="0">
                <a:pos x="72" y="80"/>
              </a:cxn>
              <a:cxn ang="0">
                <a:pos x="64" y="96"/>
              </a:cxn>
              <a:cxn ang="0">
                <a:pos x="80" y="104"/>
              </a:cxn>
              <a:cxn ang="0">
                <a:pos x="80" y="120"/>
              </a:cxn>
              <a:cxn ang="0">
                <a:pos x="64" y="128"/>
              </a:cxn>
              <a:cxn ang="0">
                <a:pos x="64" y="136"/>
              </a:cxn>
              <a:cxn ang="0">
                <a:pos x="88" y="136"/>
              </a:cxn>
              <a:cxn ang="0">
                <a:pos x="88" y="112"/>
              </a:cxn>
              <a:cxn ang="0">
                <a:pos x="112" y="96"/>
              </a:cxn>
              <a:cxn ang="0">
                <a:pos x="88" y="48"/>
              </a:cxn>
              <a:cxn ang="0">
                <a:pos x="104" y="40"/>
              </a:cxn>
              <a:cxn ang="0">
                <a:pos x="88" y="0"/>
              </a:cxn>
            </a:cxnLst>
            <a:rect l="0" t="0" r="r" b="b"/>
            <a:pathLst>
              <a:path w="360" h="264">
                <a:moveTo>
                  <a:pt x="88" y="0"/>
                </a:moveTo>
                <a:lnTo>
                  <a:pt x="160" y="24"/>
                </a:lnTo>
                <a:lnTo>
                  <a:pt x="216" y="32"/>
                </a:lnTo>
                <a:lnTo>
                  <a:pt x="248" y="40"/>
                </a:lnTo>
                <a:lnTo>
                  <a:pt x="272" y="48"/>
                </a:lnTo>
                <a:lnTo>
                  <a:pt x="312" y="56"/>
                </a:lnTo>
                <a:lnTo>
                  <a:pt x="360" y="64"/>
                </a:lnTo>
                <a:lnTo>
                  <a:pt x="328" y="264"/>
                </a:lnTo>
                <a:lnTo>
                  <a:pt x="192" y="232"/>
                </a:lnTo>
                <a:lnTo>
                  <a:pt x="168" y="248"/>
                </a:lnTo>
                <a:lnTo>
                  <a:pt x="144" y="224"/>
                </a:lnTo>
                <a:lnTo>
                  <a:pt x="120" y="248"/>
                </a:lnTo>
                <a:lnTo>
                  <a:pt x="104" y="232"/>
                </a:lnTo>
                <a:lnTo>
                  <a:pt x="48" y="224"/>
                </a:lnTo>
                <a:lnTo>
                  <a:pt x="56" y="192"/>
                </a:lnTo>
                <a:lnTo>
                  <a:pt x="16" y="192"/>
                </a:lnTo>
                <a:lnTo>
                  <a:pt x="8" y="176"/>
                </a:lnTo>
                <a:lnTo>
                  <a:pt x="16" y="152"/>
                </a:lnTo>
                <a:lnTo>
                  <a:pt x="8" y="136"/>
                </a:lnTo>
                <a:lnTo>
                  <a:pt x="8" y="80"/>
                </a:lnTo>
                <a:lnTo>
                  <a:pt x="0" y="48"/>
                </a:lnTo>
                <a:lnTo>
                  <a:pt x="8" y="32"/>
                </a:lnTo>
                <a:lnTo>
                  <a:pt x="24" y="32"/>
                </a:lnTo>
                <a:lnTo>
                  <a:pt x="40" y="56"/>
                </a:lnTo>
                <a:lnTo>
                  <a:pt x="80" y="64"/>
                </a:lnTo>
                <a:lnTo>
                  <a:pt x="88" y="80"/>
                </a:lnTo>
                <a:lnTo>
                  <a:pt x="72" y="80"/>
                </a:lnTo>
                <a:lnTo>
                  <a:pt x="64" y="96"/>
                </a:lnTo>
                <a:lnTo>
                  <a:pt x="80" y="104"/>
                </a:lnTo>
                <a:lnTo>
                  <a:pt x="80" y="120"/>
                </a:lnTo>
                <a:lnTo>
                  <a:pt x="64" y="128"/>
                </a:lnTo>
                <a:lnTo>
                  <a:pt x="64" y="136"/>
                </a:lnTo>
                <a:lnTo>
                  <a:pt x="88" y="136"/>
                </a:lnTo>
                <a:lnTo>
                  <a:pt x="88" y="112"/>
                </a:lnTo>
                <a:lnTo>
                  <a:pt x="112" y="96"/>
                </a:lnTo>
                <a:lnTo>
                  <a:pt x="88" y="48"/>
                </a:lnTo>
                <a:lnTo>
                  <a:pt x="104" y="40"/>
                </a:lnTo>
                <a:lnTo>
                  <a:pt x="88" y="0"/>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45" name="Freeform 13"/>
          <p:cNvSpPr>
            <a:spLocks/>
          </p:cNvSpPr>
          <p:nvPr/>
        </p:nvSpPr>
        <p:spPr bwMode="auto">
          <a:xfrm>
            <a:off x="2401888" y="2740025"/>
            <a:ext cx="871537" cy="692150"/>
          </a:xfrm>
          <a:custGeom>
            <a:avLst/>
            <a:gdLst/>
            <a:ahLst/>
            <a:cxnLst>
              <a:cxn ang="0">
                <a:pos x="96" y="0"/>
              </a:cxn>
              <a:cxn ang="0">
                <a:pos x="80" y="8"/>
              </a:cxn>
              <a:cxn ang="0">
                <a:pos x="72" y="40"/>
              </a:cxn>
              <a:cxn ang="0">
                <a:pos x="64" y="64"/>
              </a:cxn>
              <a:cxn ang="0">
                <a:pos x="56" y="80"/>
              </a:cxn>
              <a:cxn ang="0">
                <a:pos x="48" y="104"/>
              </a:cxn>
              <a:cxn ang="0">
                <a:pos x="40" y="128"/>
              </a:cxn>
              <a:cxn ang="0">
                <a:pos x="32" y="152"/>
              </a:cxn>
              <a:cxn ang="0">
                <a:pos x="16" y="176"/>
              </a:cxn>
              <a:cxn ang="0">
                <a:pos x="0" y="208"/>
              </a:cxn>
              <a:cxn ang="0">
                <a:pos x="0" y="264"/>
              </a:cxn>
              <a:cxn ang="0">
                <a:pos x="248" y="312"/>
              </a:cxn>
              <a:cxn ang="0">
                <a:pos x="360" y="336"/>
              </a:cxn>
              <a:cxn ang="0">
                <a:pos x="384" y="224"/>
              </a:cxn>
              <a:cxn ang="0">
                <a:pos x="400" y="208"/>
              </a:cxn>
              <a:cxn ang="0">
                <a:pos x="384" y="184"/>
              </a:cxn>
              <a:cxn ang="0">
                <a:pos x="392" y="160"/>
              </a:cxn>
              <a:cxn ang="0">
                <a:pos x="440" y="112"/>
              </a:cxn>
              <a:cxn ang="0">
                <a:pos x="408" y="72"/>
              </a:cxn>
              <a:cxn ang="0">
                <a:pos x="272" y="40"/>
              </a:cxn>
              <a:cxn ang="0">
                <a:pos x="248" y="56"/>
              </a:cxn>
              <a:cxn ang="0">
                <a:pos x="224" y="32"/>
              </a:cxn>
              <a:cxn ang="0">
                <a:pos x="200" y="56"/>
              </a:cxn>
              <a:cxn ang="0">
                <a:pos x="184" y="32"/>
              </a:cxn>
              <a:cxn ang="0">
                <a:pos x="128" y="32"/>
              </a:cxn>
              <a:cxn ang="0">
                <a:pos x="136" y="0"/>
              </a:cxn>
              <a:cxn ang="0">
                <a:pos x="96" y="0"/>
              </a:cxn>
            </a:cxnLst>
            <a:rect l="0" t="0" r="r" b="b"/>
            <a:pathLst>
              <a:path w="440" h="336">
                <a:moveTo>
                  <a:pt x="96" y="0"/>
                </a:moveTo>
                <a:lnTo>
                  <a:pt x="80" y="8"/>
                </a:lnTo>
                <a:lnTo>
                  <a:pt x="72" y="40"/>
                </a:lnTo>
                <a:lnTo>
                  <a:pt x="64" y="64"/>
                </a:lnTo>
                <a:lnTo>
                  <a:pt x="56" y="80"/>
                </a:lnTo>
                <a:lnTo>
                  <a:pt x="48" y="104"/>
                </a:lnTo>
                <a:lnTo>
                  <a:pt x="40" y="128"/>
                </a:lnTo>
                <a:lnTo>
                  <a:pt x="32" y="152"/>
                </a:lnTo>
                <a:lnTo>
                  <a:pt x="16" y="176"/>
                </a:lnTo>
                <a:lnTo>
                  <a:pt x="0" y="208"/>
                </a:lnTo>
                <a:lnTo>
                  <a:pt x="0" y="264"/>
                </a:lnTo>
                <a:lnTo>
                  <a:pt x="248" y="312"/>
                </a:lnTo>
                <a:lnTo>
                  <a:pt x="360" y="336"/>
                </a:lnTo>
                <a:lnTo>
                  <a:pt x="384" y="224"/>
                </a:lnTo>
                <a:lnTo>
                  <a:pt x="400" y="208"/>
                </a:lnTo>
                <a:lnTo>
                  <a:pt x="384" y="184"/>
                </a:lnTo>
                <a:lnTo>
                  <a:pt x="392" y="160"/>
                </a:lnTo>
                <a:lnTo>
                  <a:pt x="440" y="112"/>
                </a:lnTo>
                <a:lnTo>
                  <a:pt x="408" y="72"/>
                </a:lnTo>
                <a:lnTo>
                  <a:pt x="272" y="40"/>
                </a:lnTo>
                <a:lnTo>
                  <a:pt x="248" y="56"/>
                </a:lnTo>
                <a:lnTo>
                  <a:pt x="224" y="32"/>
                </a:lnTo>
                <a:lnTo>
                  <a:pt x="200" y="56"/>
                </a:lnTo>
                <a:lnTo>
                  <a:pt x="184" y="32"/>
                </a:lnTo>
                <a:lnTo>
                  <a:pt x="128" y="32"/>
                </a:lnTo>
                <a:lnTo>
                  <a:pt x="136" y="0"/>
                </a:lnTo>
                <a:lnTo>
                  <a:pt x="96" y="0"/>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46" name="Freeform 14"/>
          <p:cNvSpPr>
            <a:spLocks/>
          </p:cNvSpPr>
          <p:nvPr/>
        </p:nvSpPr>
        <p:spPr bwMode="auto">
          <a:xfrm>
            <a:off x="2322513" y="3284538"/>
            <a:ext cx="935037" cy="1482725"/>
          </a:xfrm>
          <a:custGeom>
            <a:avLst/>
            <a:gdLst/>
            <a:ahLst/>
            <a:cxnLst>
              <a:cxn ang="0">
                <a:pos x="40" y="0"/>
              </a:cxn>
              <a:cxn ang="0">
                <a:pos x="248" y="40"/>
              </a:cxn>
              <a:cxn ang="0">
                <a:pos x="208" y="256"/>
              </a:cxn>
              <a:cxn ang="0">
                <a:pos x="448" y="576"/>
              </a:cxn>
              <a:cxn ang="0">
                <a:pos x="472" y="616"/>
              </a:cxn>
              <a:cxn ang="0">
                <a:pos x="448" y="640"/>
              </a:cxn>
              <a:cxn ang="0">
                <a:pos x="432" y="672"/>
              </a:cxn>
              <a:cxn ang="0">
                <a:pos x="416" y="696"/>
              </a:cxn>
              <a:cxn ang="0">
                <a:pos x="432" y="712"/>
              </a:cxn>
              <a:cxn ang="0">
                <a:pos x="408" y="720"/>
              </a:cxn>
              <a:cxn ang="0">
                <a:pos x="264" y="712"/>
              </a:cxn>
              <a:cxn ang="0">
                <a:pos x="256" y="672"/>
              </a:cxn>
              <a:cxn ang="0">
                <a:pos x="232" y="640"/>
              </a:cxn>
              <a:cxn ang="0">
                <a:pos x="216" y="632"/>
              </a:cxn>
              <a:cxn ang="0">
                <a:pos x="208" y="608"/>
              </a:cxn>
              <a:cxn ang="0">
                <a:pos x="192" y="600"/>
              </a:cxn>
              <a:cxn ang="0">
                <a:pos x="176" y="584"/>
              </a:cxn>
              <a:cxn ang="0">
                <a:pos x="176" y="568"/>
              </a:cxn>
              <a:cxn ang="0">
                <a:pos x="160" y="552"/>
              </a:cxn>
              <a:cxn ang="0">
                <a:pos x="136" y="560"/>
              </a:cxn>
              <a:cxn ang="0">
                <a:pos x="112" y="552"/>
              </a:cxn>
              <a:cxn ang="0">
                <a:pos x="112" y="544"/>
              </a:cxn>
              <a:cxn ang="0">
                <a:pos x="112" y="520"/>
              </a:cxn>
              <a:cxn ang="0">
                <a:pos x="104" y="504"/>
              </a:cxn>
              <a:cxn ang="0">
                <a:pos x="96" y="480"/>
              </a:cxn>
              <a:cxn ang="0">
                <a:pos x="88" y="464"/>
              </a:cxn>
              <a:cxn ang="0">
                <a:pos x="88" y="448"/>
              </a:cxn>
              <a:cxn ang="0">
                <a:pos x="64" y="416"/>
              </a:cxn>
              <a:cxn ang="0">
                <a:pos x="64" y="392"/>
              </a:cxn>
              <a:cxn ang="0">
                <a:pos x="80" y="384"/>
              </a:cxn>
              <a:cxn ang="0">
                <a:pos x="80" y="376"/>
              </a:cxn>
              <a:cxn ang="0">
                <a:pos x="64" y="368"/>
              </a:cxn>
              <a:cxn ang="0">
                <a:pos x="56" y="352"/>
              </a:cxn>
              <a:cxn ang="0">
                <a:pos x="48" y="312"/>
              </a:cxn>
              <a:cxn ang="0">
                <a:pos x="72" y="336"/>
              </a:cxn>
              <a:cxn ang="0">
                <a:pos x="56" y="304"/>
              </a:cxn>
              <a:cxn ang="0">
                <a:pos x="80" y="304"/>
              </a:cxn>
              <a:cxn ang="0">
                <a:pos x="80" y="288"/>
              </a:cxn>
              <a:cxn ang="0">
                <a:pos x="56" y="280"/>
              </a:cxn>
              <a:cxn ang="0">
                <a:pos x="48" y="296"/>
              </a:cxn>
              <a:cxn ang="0">
                <a:pos x="40" y="288"/>
              </a:cxn>
              <a:cxn ang="0">
                <a:pos x="8" y="208"/>
              </a:cxn>
              <a:cxn ang="0">
                <a:pos x="16" y="152"/>
              </a:cxn>
              <a:cxn ang="0">
                <a:pos x="0" y="120"/>
              </a:cxn>
              <a:cxn ang="0">
                <a:pos x="8" y="88"/>
              </a:cxn>
              <a:cxn ang="0">
                <a:pos x="24" y="88"/>
              </a:cxn>
              <a:cxn ang="0">
                <a:pos x="40" y="48"/>
              </a:cxn>
              <a:cxn ang="0">
                <a:pos x="40" y="0"/>
              </a:cxn>
            </a:cxnLst>
            <a:rect l="0" t="0" r="r" b="b"/>
            <a:pathLst>
              <a:path w="472" h="720">
                <a:moveTo>
                  <a:pt x="40" y="0"/>
                </a:moveTo>
                <a:lnTo>
                  <a:pt x="248" y="40"/>
                </a:lnTo>
                <a:lnTo>
                  <a:pt x="208" y="256"/>
                </a:lnTo>
                <a:lnTo>
                  <a:pt x="448" y="576"/>
                </a:lnTo>
                <a:lnTo>
                  <a:pt x="472" y="616"/>
                </a:lnTo>
                <a:lnTo>
                  <a:pt x="448" y="640"/>
                </a:lnTo>
                <a:lnTo>
                  <a:pt x="432" y="672"/>
                </a:lnTo>
                <a:lnTo>
                  <a:pt x="416" y="696"/>
                </a:lnTo>
                <a:lnTo>
                  <a:pt x="432" y="712"/>
                </a:lnTo>
                <a:lnTo>
                  <a:pt x="408" y="720"/>
                </a:lnTo>
                <a:lnTo>
                  <a:pt x="264" y="712"/>
                </a:lnTo>
                <a:lnTo>
                  <a:pt x="256" y="672"/>
                </a:lnTo>
                <a:lnTo>
                  <a:pt x="232" y="640"/>
                </a:lnTo>
                <a:lnTo>
                  <a:pt x="216" y="632"/>
                </a:lnTo>
                <a:lnTo>
                  <a:pt x="208" y="608"/>
                </a:lnTo>
                <a:lnTo>
                  <a:pt x="192" y="600"/>
                </a:lnTo>
                <a:lnTo>
                  <a:pt x="176" y="584"/>
                </a:lnTo>
                <a:lnTo>
                  <a:pt x="176" y="568"/>
                </a:lnTo>
                <a:lnTo>
                  <a:pt x="160" y="552"/>
                </a:lnTo>
                <a:lnTo>
                  <a:pt x="136" y="560"/>
                </a:lnTo>
                <a:lnTo>
                  <a:pt x="112" y="552"/>
                </a:lnTo>
                <a:lnTo>
                  <a:pt x="112" y="544"/>
                </a:lnTo>
                <a:lnTo>
                  <a:pt x="112" y="520"/>
                </a:lnTo>
                <a:lnTo>
                  <a:pt x="104" y="504"/>
                </a:lnTo>
                <a:lnTo>
                  <a:pt x="96" y="480"/>
                </a:lnTo>
                <a:lnTo>
                  <a:pt x="88" y="464"/>
                </a:lnTo>
                <a:lnTo>
                  <a:pt x="88" y="448"/>
                </a:lnTo>
                <a:lnTo>
                  <a:pt x="64" y="416"/>
                </a:lnTo>
                <a:lnTo>
                  <a:pt x="64" y="392"/>
                </a:lnTo>
                <a:lnTo>
                  <a:pt x="80" y="384"/>
                </a:lnTo>
                <a:lnTo>
                  <a:pt x="80" y="376"/>
                </a:lnTo>
                <a:lnTo>
                  <a:pt x="64" y="368"/>
                </a:lnTo>
                <a:lnTo>
                  <a:pt x="56" y="352"/>
                </a:lnTo>
                <a:lnTo>
                  <a:pt x="48" y="312"/>
                </a:lnTo>
                <a:lnTo>
                  <a:pt x="72" y="336"/>
                </a:lnTo>
                <a:lnTo>
                  <a:pt x="56" y="304"/>
                </a:lnTo>
                <a:lnTo>
                  <a:pt x="80" y="304"/>
                </a:lnTo>
                <a:lnTo>
                  <a:pt x="80" y="288"/>
                </a:lnTo>
                <a:lnTo>
                  <a:pt x="56" y="280"/>
                </a:lnTo>
                <a:lnTo>
                  <a:pt x="48" y="296"/>
                </a:lnTo>
                <a:lnTo>
                  <a:pt x="40" y="288"/>
                </a:lnTo>
                <a:lnTo>
                  <a:pt x="8" y="208"/>
                </a:lnTo>
                <a:lnTo>
                  <a:pt x="16" y="152"/>
                </a:lnTo>
                <a:lnTo>
                  <a:pt x="0" y="120"/>
                </a:lnTo>
                <a:lnTo>
                  <a:pt x="8" y="88"/>
                </a:lnTo>
                <a:lnTo>
                  <a:pt x="24" y="88"/>
                </a:lnTo>
                <a:lnTo>
                  <a:pt x="40" y="48"/>
                </a:lnTo>
                <a:lnTo>
                  <a:pt x="40" y="0"/>
                </a:lnTo>
                <a:close/>
              </a:path>
            </a:pathLst>
          </a:custGeom>
          <a:solidFill>
            <a:srgbClr val="FFDBB7"/>
          </a:solidFill>
          <a:ln w="12700">
            <a:solidFill>
              <a:schemeClr val="bg1"/>
            </a:solidFill>
            <a:prstDash val="solid"/>
            <a:round/>
            <a:headEnd/>
            <a:tailEnd/>
          </a:ln>
        </p:spPr>
        <p:txBody>
          <a:bodyPr/>
          <a:lstStyle/>
          <a:p>
            <a:pPr>
              <a:defRPr/>
            </a:pPr>
            <a:endParaRPr lang="en-US">
              <a:solidFill>
                <a:srgbClr val="FFDBB7"/>
              </a:solidFill>
              <a:effectDag name="">
                <a:cont type="tree" name="">
                  <a:effect ref="fillLine"/>
                  <a:outerShdw dist="38100" dir="13500000" algn="br">
                    <a:srgbClr val="FFE7CF"/>
                  </a:outerShdw>
                </a:cont>
                <a:cont type="tree" name="">
                  <a:effect ref="fillLine"/>
                  <a:outerShdw dist="38100" dir="2700000" algn="tl">
                    <a:srgbClr val="99836D"/>
                  </a:outerShdw>
                </a:cont>
                <a:effect ref="fillLine"/>
              </a:effectDag>
            </a:endParaRPr>
          </a:p>
        </p:txBody>
      </p:sp>
      <p:sp>
        <p:nvSpPr>
          <p:cNvPr id="146447" name="Freeform 15"/>
          <p:cNvSpPr>
            <a:spLocks/>
          </p:cNvSpPr>
          <p:nvPr/>
        </p:nvSpPr>
        <p:spPr bwMode="auto">
          <a:xfrm>
            <a:off x="2733675" y="3367088"/>
            <a:ext cx="696913" cy="1104900"/>
          </a:xfrm>
          <a:custGeom>
            <a:avLst/>
            <a:gdLst/>
            <a:ahLst/>
            <a:cxnLst>
              <a:cxn ang="0">
                <a:pos x="40" y="0"/>
              </a:cxn>
              <a:cxn ang="0">
                <a:pos x="0" y="216"/>
              </a:cxn>
              <a:cxn ang="0">
                <a:pos x="240" y="536"/>
              </a:cxn>
              <a:cxn ang="0">
                <a:pos x="256" y="520"/>
              </a:cxn>
              <a:cxn ang="0">
                <a:pos x="248" y="456"/>
              </a:cxn>
              <a:cxn ang="0">
                <a:pos x="280" y="464"/>
              </a:cxn>
              <a:cxn ang="0">
                <a:pos x="312" y="272"/>
              </a:cxn>
              <a:cxn ang="0">
                <a:pos x="336" y="136"/>
              </a:cxn>
              <a:cxn ang="0">
                <a:pos x="336" y="96"/>
              </a:cxn>
              <a:cxn ang="0">
                <a:pos x="352" y="56"/>
              </a:cxn>
              <a:cxn ang="0">
                <a:pos x="192" y="32"/>
              </a:cxn>
              <a:cxn ang="0">
                <a:pos x="40" y="0"/>
              </a:cxn>
            </a:cxnLst>
            <a:rect l="0" t="0" r="r" b="b"/>
            <a:pathLst>
              <a:path w="352" h="536">
                <a:moveTo>
                  <a:pt x="40" y="0"/>
                </a:moveTo>
                <a:lnTo>
                  <a:pt x="0" y="216"/>
                </a:lnTo>
                <a:lnTo>
                  <a:pt x="240" y="536"/>
                </a:lnTo>
                <a:lnTo>
                  <a:pt x="256" y="520"/>
                </a:lnTo>
                <a:lnTo>
                  <a:pt x="248" y="456"/>
                </a:lnTo>
                <a:lnTo>
                  <a:pt x="280" y="464"/>
                </a:lnTo>
                <a:lnTo>
                  <a:pt x="312" y="272"/>
                </a:lnTo>
                <a:lnTo>
                  <a:pt x="336" y="136"/>
                </a:lnTo>
                <a:lnTo>
                  <a:pt x="336" y="96"/>
                </a:lnTo>
                <a:lnTo>
                  <a:pt x="352" y="56"/>
                </a:lnTo>
                <a:lnTo>
                  <a:pt x="192" y="32"/>
                </a:lnTo>
                <a:lnTo>
                  <a:pt x="40" y="0"/>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48" name="Freeform 16"/>
          <p:cNvSpPr>
            <a:spLocks/>
          </p:cNvSpPr>
          <p:nvPr/>
        </p:nvSpPr>
        <p:spPr bwMode="auto">
          <a:xfrm>
            <a:off x="3114675" y="2460625"/>
            <a:ext cx="633413" cy="1071563"/>
          </a:xfrm>
          <a:custGeom>
            <a:avLst/>
            <a:gdLst/>
            <a:ahLst/>
            <a:cxnLst>
              <a:cxn ang="0">
                <a:pos x="80" y="0"/>
              </a:cxn>
              <a:cxn ang="0">
                <a:pos x="48" y="208"/>
              </a:cxn>
              <a:cxn ang="0">
                <a:pos x="80" y="248"/>
              </a:cxn>
              <a:cxn ang="0">
                <a:pos x="32" y="296"/>
              </a:cxn>
              <a:cxn ang="0">
                <a:pos x="24" y="328"/>
              </a:cxn>
              <a:cxn ang="0">
                <a:pos x="40" y="344"/>
              </a:cxn>
              <a:cxn ang="0">
                <a:pos x="24" y="360"/>
              </a:cxn>
              <a:cxn ang="0">
                <a:pos x="0" y="472"/>
              </a:cxn>
              <a:cxn ang="0">
                <a:pos x="152" y="504"/>
              </a:cxn>
              <a:cxn ang="0">
                <a:pos x="296" y="520"/>
              </a:cxn>
              <a:cxn ang="0">
                <a:pos x="312" y="416"/>
              </a:cxn>
              <a:cxn ang="0">
                <a:pos x="320" y="352"/>
              </a:cxn>
              <a:cxn ang="0">
                <a:pos x="304" y="336"/>
              </a:cxn>
              <a:cxn ang="0">
                <a:pos x="272" y="336"/>
              </a:cxn>
              <a:cxn ang="0">
                <a:pos x="232" y="344"/>
              </a:cxn>
              <a:cxn ang="0">
                <a:pos x="224" y="296"/>
              </a:cxn>
              <a:cxn ang="0">
                <a:pos x="168" y="256"/>
              </a:cxn>
              <a:cxn ang="0">
                <a:pos x="176" y="232"/>
              </a:cxn>
              <a:cxn ang="0">
                <a:pos x="184" y="192"/>
              </a:cxn>
              <a:cxn ang="0">
                <a:pos x="112" y="96"/>
              </a:cxn>
              <a:cxn ang="0">
                <a:pos x="120" y="8"/>
              </a:cxn>
              <a:cxn ang="0">
                <a:pos x="80" y="0"/>
              </a:cxn>
            </a:cxnLst>
            <a:rect l="0" t="0" r="r" b="b"/>
            <a:pathLst>
              <a:path w="320" h="520">
                <a:moveTo>
                  <a:pt x="80" y="0"/>
                </a:moveTo>
                <a:lnTo>
                  <a:pt x="48" y="208"/>
                </a:lnTo>
                <a:lnTo>
                  <a:pt x="80" y="248"/>
                </a:lnTo>
                <a:lnTo>
                  <a:pt x="32" y="296"/>
                </a:lnTo>
                <a:lnTo>
                  <a:pt x="24" y="328"/>
                </a:lnTo>
                <a:lnTo>
                  <a:pt x="40" y="344"/>
                </a:lnTo>
                <a:lnTo>
                  <a:pt x="24" y="360"/>
                </a:lnTo>
                <a:lnTo>
                  <a:pt x="0" y="472"/>
                </a:lnTo>
                <a:lnTo>
                  <a:pt x="152" y="504"/>
                </a:lnTo>
                <a:lnTo>
                  <a:pt x="296" y="520"/>
                </a:lnTo>
                <a:lnTo>
                  <a:pt x="312" y="416"/>
                </a:lnTo>
                <a:lnTo>
                  <a:pt x="320" y="352"/>
                </a:lnTo>
                <a:lnTo>
                  <a:pt x="304" y="336"/>
                </a:lnTo>
                <a:lnTo>
                  <a:pt x="272" y="336"/>
                </a:lnTo>
                <a:lnTo>
                  <a:pt x="232" y="344"/>
                </a:lnTo>
                <a:lnTo>
                  <a:pt x="224" y="296"/>
                </a:lnTo>
                <a:lnTo>
                  <a:pt x="168" y="256"/>
                </a:lnTo>
                <a:lnTo>
                  <a:pt x="176" y="232"/>
                </a:lnTo>
                <a:lnTo>
                  <a:pt x="184" y="192"/>
                </a:lnTo>
                <a:lnTo>
                  <a:pt x="112" y="96"/>
                </a:lnTo>
                <a:lnTo>
                  <a:pt x="120" y="8"/>
                </a:lnTo>
                <a:lnTo>
                  <a:pt x="80" y="0"/>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49" name="Freeform 17"/>
          <p:cNvSpPr>
            <a:spLocks/>
          </p:cNvSpPr>
          <p:nvPr/>
        </p:nvSpPr>
        <p:spPr bwMode="auto">
          <a:xfrm>
            <a:off x="3305175" y="3498850"/>
            <a:ext cx="585788" cy="774700"/>
          </a:xfrm>
          <a:custGeom>
            <a:avLst/>
            <a:gdLst/>
            <a:ahLst/>
            <a:cxnLst>
              <a:cxn ang="0">
                <a:pos x="56" y="0"/>
              </a:cxn>
              <a:cxn ang="0">
                <a:pos x="200" y="16"/>
              </a:cxn>
              <a:cxn ang="0">
                <a:pos x="192" y="88"/>
              </a:cxn>
              <a:cxn ang="0">
                <a:pos x="296" y="96"/>
              </a:cxn>
              <a:cxn ang="0">
                <a:pos x="272" y="376"/>
              </a:cxn>
              <a:cxn ang="0">
                <a:pos x="0" y="352"/>
              </a:cxn>
              <a:cxn ang="0">
                <a:pos x="32" y="168"/>
              </a:cxn>
              <a:cxn ang="0">
                <a:pos x="56" y="0"/>
              </a:cxn>
            </a:cxnLst>
            <a:rect l="0" t="0" r="r" b="b"/>
            <a:pathLst>
              <a:path w="296" h="376">
                <a:moveTo>
                  <a:pt x="56" y="0"/>
                </a:moveTo>
                <a:lnTo>
                  <a:pt x="200" y="16"/>
                </a:lnTo>
                <a:lnTo>
                  <a:pt x="192" y="88"/>
                </a:lnTo>
                <a:lnTo>
                  <a:pt x="296" y="96"/>
                </a:lnTo>
                <a:lnTo>
                  <a:pt x="272" y="376"/>
                </a:lnTo>
                <a:lnTo>
                  <a:pt x="0" y="352"/>
                </a:lnTo>
                <a:lnTo>
                  <a:pt x="32" y="168"/>
                </a:lnTo>
                <a:lnTo>
                  <a:pt x="56" y="0"/>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50" name="Freeform 18"/>
          <p:cNvSpPr>
            <a:spLocks/>
          </p:cNvSpPr>
          <p:nvPr/>
        </p:nvSpPr>
        <p:spPr bwMode="auto">
          <a:xfrm>
            <a:off x="3336925" y="2476500"/>
            <a:ext cx="1093788" cy="709613"/>
          </a:xfrm>
          <a:custGeom>
            <a:avLst/>
            <a:gdLst/>
            <a:ahLst/>
            <a:cxnLst>
              <a:cxn ang="0">
                <a:pos x="8" y="0"/>
              </a:cxn>
              <a:cxn ang="0">
                <a:pos x="120" y="16"/>
              </a:cxn>
              <a:cxn ang="0">
                <a:pos x="184" y="24"/>
              </a:cxn>
              <a:cxn ang="0">
                <a:pos x="272" y="32"/>
              </a:cxn>
              <a:cxn ang="0">
                <a:pos x="352" y="40"/>
              </a:cxn>
              <a:cxn ang="0">
                <a:pos x="489" y="48"/>
              </a:cxn>
              <a:cxn ang="0">
                <a:pos x="553" y="56"/>
              </a:cxn>
              <a:cxn ang="0">
                <a:pos x="553" y="336"/>
              </a:cxn>
              <a:cxn ang="0">
                <a:pos x="216" y="312"/>
              </a:cxn>
              <a:cxn ang="0">
                <a:pos x="208" y="344"/>
              </a:cxn>
              <a:cxn ang="0">
                <a:pos x="192" y="328"/>
              </a:cxn>
              <a:cxn ang="0">
                <a:pos x="160" y="328"/>
              </a:cxn>
              <a:cxn ang="0">
                <a:pos x="120" y="336"/>
              </a:cxn>
              <a:cxn ang="0">
                <a:pos x="112" y="288"/>
              </a:cxn>
              <a:cxn ang="0">
                <a:pos x="56" y="248"/>
              </a:cxn>
              <a:cxn ang="0">
                <a:pos x="64" y="216"/>
              </a:cxn>
              <a:cxn ang="0">
                <a:pos x="72" y="184"/>
              </a:cxn>
              <a:cxn ang="0">
                <a:pos x="0" y="88"/>
              </a:cxn>
              <a:cxn ang="0">
                <a:pos x="8" y="0"/>
              </a:cxn>
            </a:cxnLst>
            <a:rect l="0" t="0" r="r" b="b"/>
            <a:pathLst>
              <a:path w="553" h="344">
                <a:moveTo>
                  <a:pt x="8" y="0"/>
                </a:moveTo>
                <a:lnTo>
                  <a:pt x="120" y="16"/>
                </a:lnTo>
                <a:lnTo>
                  <a:pt x="184" y="24"/>
                </a:lnTo>
                <a:lnTo>
                  <a:pt x="272" y="32"/>
                </a:lnTo>
                <a:lnTo>
                  <a:pt x="352" y="40"/>
                </a:lnTo>
                <a:lnTo>
                  <a:pt x="489" y="48"/>
                </a:lnTo>
                <a:lnTo>
                  <a:pt x="553" y="56"/>
                </a:lnTo>
                <a:lnTo>
                  <a:pt x="553" y="336"/>
                </a:lnTo>
                <a:lnTo>
                  <a:pt x="216" y="312"/>
                </a:lnTo>
                <a:lnTo>
                  <a:pt x="208" y="344"/>
                </a:lnTo>
                <a:lnTo>
                  <a:pt x="192" y="328"/>
                </a:lnTo>
                <a:lnTo>
                  <a:pt x="160" y="328"/>
                </a:lnTo>
                <a:lnTo>
                  <a:pt x="120" y="336"/>
                </a:lnTo>
                <a:lnTo>
                  <a:pt x="112" y="288"/>
                </a:lnTo>
                <a:lnTo>
                  <a:pt x="56" y="248"/>
                </a:lnTo>
                <a:lnTo>
                  <a:pt x="64" y="216"/>
                </a:lnTo>
                <a:lnTo>
                  <a:pt x="72" y="184"/>
                </a:lnTo>
                <a:lnTo>
                  <a:pt x="0" y="88"/>
                </a:lnTo>
                <a:lnTo>
                  <a:pt x="8" y="0"/>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51" name="Freeform 19"/>
          <p:cNvSpPr>
            <a:spLocks/>
          </p:cNvSpPr>
          <p:nvPr/>
        </p:nvSpPr>
        <p:spPr bwMode="auto">
          <a:xfrm>
            <a:off x="3684588" y="3103563"/>
            <a:ext cx="746125" cy="642937"/>
          </a:xfrm>
          <a:custGeom>
            <a:avLst/>
            <a:gdLst/>
            <a:ahLst/>
            <a:cxnLst>
              <a:cxn ang="0">
                <a:pos x="32" y="0"/>
              </a:cxn>
              <a:cxn ang="0">
                <a:pos x="16" y="120"/>
              </a:cxn>
              <a:cxn ang="0">
                <a:pos x="0" y="280"/>
              </a:cxn>
              <a:cxn ang="0">
                <a:pos x="104" y="296"/>
              </a:cxn>
              <a:cxn ang="0">
                <a:pos x="361" y="312"/>
              </a:cxn>
              <a:cxn ang="0">
                <a:pos x="377" y="32"/>
              </a:cxn>
              <a:cxn ang="0">
                <a:pos x="32" y="0"/>
              </a:cxn>
            </a:cxnLst>
            <a:rect l="0" t="0" r="r" b="b"/>
            <a:pathLst>
              <a:path w="377" h="312">
                <a:moveTo>
                  <a:pt x="32" y="0"/>
                </a:moveTo>
                <a:lnTo>
                  <a:pt x="16" y="120"/>
                </a:lnTo>
                <a:lnTo>
                  <a:pt x="0" y="280"/>
                </a:lnTo>
                <a:lnTo>
                  <a:pt x="104" y="296"/>
                </a:lnTo>
                <a:lnTo>
                  <a:pt x="361" y="312"/>
                </a:lnTo>
                <a:lnTo>
                  <a:pt x="377" y="32"/>
                </a:lnTo>
                <a:lnTo>
                  <a:pt x="32" y="0"/>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52" name="Freeform 20"/>
          <p:cNvSpPr>
            <a:spLocks/>
          </p:cNvSpPr>
          <p:nvPr/>
        </p:nvSpPr>
        <p:spPr bwMode="auto">
          <a:xfrm>
            <a:off x="3827463" y="3697288"/>
            <a:ext cx="793750" cy="609600"/>
          </a:xfrm>
          <a:custGeom>
            <a:avLst/>
            <a:gdLst/>
            <a:ahLst/>
            <a:cxnLst>
              <a:cxn ang="0">
                <a:pos x="32" y="0"/>
              </a:cxn>
              <a:cxn ang="0">
                <a:pos x="16" y="184"/>
              </a:cxn>
              <a:cxn ang="0">
                <a:pos x="0" y="280"/>
              </a:cxn>
              <a:cxn ang="0">
                <a:pos x="201" y="296"/>
              </a:cxn>
              <a:cxn ang="0">
                <a:pos x="393" y="296"/>
              </a:cxn>
              <a:cxn ang="0">
                <a:pos x="393" y="160"/>
              </a:cxn>
              <a:cxn ang="0">
                <a:pos x="401" y="24"/>
              </a:cxn>
              <a:cxn ang="0">
                <a:pos x="289" y="24"/>
              </a:cxn>
              <a:cxn ang="0">
                <a:pos x="32" y="0"/>
              </a:cxn>
            </a:cxnLst>
            <a:rect l="0" t="0" r="r" b="b"/>
            <a:pathLst>
              <a:path w="401" h="296">
                <a:moveTo>
                  <a:pt x="32" y="0"/>
                </a:moveTo>
                <a:lnTo>
                  <a:pt x="16" y="184"/>
                </a:lnTo>
                <a:lnTo>
                  <a:pt x="0" y="280"/>
                </a:lnTo>
                <a:lnTo>
                  <a:pt x="201" y="296"/>
                </a:lnTo>
                <a:lnTo>
                  <a:pt x="393" y="296"/>
                </a:lnTo>
                <a:lnTo>
                  <a:pt x="393" y="160"/>
                </a:lnTo>
                <a:lnTo>
                  <a:pt x="401" y="24"/>
                </a:lnTo>
                <a:lnTo>
                  <a:pt x="289" y="24"/>
                </a:lnTo>
                <a:lnTo>
                  <a:pt x="32" y="0"/>
                </a:lnTo>
                <a:close/>
              </a:path>
            </a:pathLst>
          </a:custGeom>
          <a:solidFill>
            <a:srgbClr val="FFDBB7"/>
          </a:solidFill>
          <a:ln w="12700">
            <a:solidFill>
              <a:schemeClr val="bg1"/>
            </a:solidFill>
            <a:prstDash val="solid"/>
            <a:round/>
            <a:headEnd/>
            <a:tailEnd/>
          </a:ln>
        </p:spPr>
        <p:txBody>
          <a:bodyPr/>
          <a:lstStyle/>
          <a:p>
            <a:pPr>
              <a:defRPr/>
            </a:pPr>
            <a:endParaRPr lang="en-US">
              <a:solidFill>
                <a:srgbClr val="FFDBB7"/>
              </a:solidFill>
              <a:effectDag name="">
                <a:cont type="tree" name="">
                  <a:effect ref="fillLine"/>
                  <a:outerShdw dist="38100" dir="13500000" algn="br">
                    <a:srgbClr val="FFE7CF"/>
                  </a:outerShdw>
                </a:cont>
                <a:cont type="tree" name="">
                  <a:effect ref="fillLine"/>
                  <a:outerShdw dist="38100" dir="2700000" algn="tl">
                    <a:srgbClr val="99836D"/>
                  </a:outerShdw>
                </a:cont>
                <a:effect ref="fillLine"/>
              </a:effectDag>
            </a:endParaRPr>
          </a:p>
        </p:txBody>
      </p:sp>
      <p:sp>
        <p:nvSpPr>
          <p:cNvPr id="146453" name="Freeform 21"/>
          <p:cNvSpPr>
            <a:spLocks/>
          </p:cNvSpPr>
          <p:nvPr/>
        </p:nvSpPr>
        <p:spPr bwMode="auto">
          <a:xfrm>
            <a:off x="3130550" y="4206875"/>
            <a:ext cx="712788" cy="825500"/>
          </a:xfrm>
          <a:custGeom>
            <a:avLst/>
            <a:gdLst/>
            <a:ahLst/>
            <a:cxnLst>
              <a:cxn ang="0">
                <a:pos x="88" y="0"/>
              </a:cxn>
              <a:cxn ang="0">
                <a:pos x="80" y="56"/>
              </a:cxn>
              <a:cxn ang="0">
                <a:pos x="48" y="48"/>
              </a:cxn>
              <a:cxn ang="0">
                <a:pos x="56" y="120"/>
              </a:cxn>
              <a:cxn ang="0">
                <a:pos x="40" y="128"/>
              </a:cxn>
              <a:cxn ang="0">
                <a:pos x="56" y="168"/>
              </a:cxn>
              <a:cxn ang="0">
                <a:pos x="40" y="192"/>
              </a:cxn>
              <a:cxn ang="0">
                <a:pos x="24" y="216"/>
              </a:cxn>
              <a:cxn ang="0">
                <a:pos x="8" y="248"/>
              </a:cxn>
              <a:cxn ang="0">
                <a:pos x="24" y="264"/>
              </a:cxn>
              <a:cxn ang="0">
                <a:pos x="0" y="272"/>
              </a:cxn>
              <a:cxn ang="0">
                <a:pos x="0" y="296"/>
              </a:cxn>
              <a:cxn ang="0">
                <a:pos x="200" y="400"/>
              </a:cxn>
              <a:cxn ang="0">
                <a:pos x="312" y="400"/>
              </a:cxn>
              <a:cxn ang="0">
                <a:pos x="360" y="32"/>
              </a:cxn>
              <a:cxn ang="0">
                <a:pos x="88" y="0"/>
              </a:cxn>
            </a:cxnLst>
            <a:rect l="0" t="0" r="r" b="b"/>
            <a:pathLst>
              <a:path w="360" h="400">
                <a:moveTo>
                  <a:pt x="88" y="0"/>
                </a:moveTo>
                <a:lnTo>
                  <a:pt x="80" y="56"/>
                </a:lnTo>
                <a:lnTo>
                  <a:pt x="48" y="48"/>
                </a:lnTo>
                <a:lnTo>
                  <a:pt x="56" y="120"/>
                </a:lnTo>
                <a:lnTo>
                  <a:pt x="40" y="128"/>
                </a:lnTo>
                <a:lnTo>
                  <a:pt x="56" y="168"/>
                </a:lnTo>
                <a:lnTo>
                  <a:pt x="40" y="192"/>
                </a:lnTo>
                <a:lnTo>
                  <a:pt x="24" y="216"/>
                </a:lnTo>
                <a:lnTo>
                  <a:pt x="8" y="248"/>
                </a:lnTo>
                <a:lnTo>
                  <a:pt x="24" y="264"/>
                </a:lnTo>
                <a:lnTo>
                  <a:pt x="0" y="272"/>
                </a:lnTo>
                <a:lnTo>
                  <a:pt x="0" y="296"/>
                </a:lnTo>
                <a:lnTo>
                  <a:pt x="200" y="400"/>
                </a:lnTo>
                <a:lnTo>
                  <a:pt x="312" y="400"/>
                </a:lnTo>
                <a:lnTo>
                  <a:pt x="360" y="32"/>
                </a:lnTo>
                <a:lnTo>
                  <a:pt x="88" y="0"/>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54" name="Freeform 22"/>
          <p:cNvSpPr>
            <a:spLocks/>
          </p:cNvSpPr>
          <p:nvPr/>
        </p:nvSpPr>
        <p:spPr bwMode="auto">
          <a:xfrm>
            <a:off x="3748088" y="4273550"/>
            <a:ext cx="746125" cy="774700"/>
          </a:xfrm>
          <a:custGeom>
            <a:avLst/>
            <a:gdLst/>
            <a:ahLst/>
            <a:cxnLst>
              <a:cxn ang="0">
                <a:pos x="48" y="0"/>
              </a:cxn>
              <a:cxn ang="0">
                <a:pos x="377" y="16"/>
              </a:cxn>
              <a:cxn ang="0">
                <a:pos x="361" y="352"/>
              </a:cxn>
              <a:cxn ang="0">
                <a:pos x="257" y="344"/>
              </a:cxn>
              <a:cxn ang="0">
                <a:pos x="152" y="336"/>
              </a:cxn>
              <a:cxn ang="0">
                <a:pos x="152" y="352"/>
              </a:cxn>
              <a:cxn ang="0">
                <a:pos x="64" y="352"/>
              </a:cxn>
              <a:cxn ang="0">
                <a:pos x="64" y="376"/>
              </a:cxn>
              <a:cxn ang="0">
                <a:pos x="0" y="368"/>
              </a:cxn>
              <a:cxn ang="0">
                <a:pos x="32" y="88"/>
              </a:cxn>
              <a:cxn ang="0">
                <a:pos x="48" y="0"/>
              </a:cxn>
            </a:cxnLst>
            <a:rect l="0" t="0" r="r" b="b"/>
            <a:pathLst>
              <a:path w="377" h="376">
                <a:moveTo>
                  <a:pt x="48" y="0"/>
                </a:moveTo>
                <a:lnTo>
                  <a:pt x="377" y="16"/>
                </a:lnTo>
                <a:lnTo>
                  <a:pt x="361" y="352"/>
                </a:lnTo>
                <a:lnTo>
                  <a:pt x="257" y="344"/>
                </a:lnTo>
                <a:lnTo>
                  <a:pt x="152" y="336"/>
                </a:lnTo>
                <a:lnTo>
                  <a:pt x="152" y="352"/>
                </a:lnTo>
                <a:lnTo>
                  <a:pt x="64" y="352"/>
                </a:lnTo>
                <a:lnTo>
                  <a:pt x="64" y="376"/>
                </a:lnTo>
                <a:lnTo>
                  <a:pt x="0" y="368"/>
                </a:lnTo>
                <a:lnTo>
                  <a:pt x="32" y="88"/>
                </a:lnTo>
                <a:lnTo>
                  <a:pt x="48" y="0"/>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55" name="Freeform 23"/>
          <p:cNvSpPr>
            <a:spLocks/>
          </p:cNvSpPr>
          <p:nvPr/>
        </p:nvSpPr>
        <p:spPr bwMode="auto">
          <a:xfrm>
            <a:off x="4049713" y="4322763"/>
            <a:ext cx="1522412" cy="1466850"/>
          </a:xfrm>
          <a:custGeom>
            <a:avLst/>
            <a:gdLst/>
            <a:ahLst/>
            <a:cxnLst>
              <a:cxn ang="0">
                <a:pos x="225" y="0"/>
              </a:cxn>
              <a:cxn ang="0">
                <a:pos x="393" y="8"/>
              </a:cxn>
              <a:cxn ang="0">
                <a:pos x="393" y="136"/>
              </a:cxn>
              <a:cxn ang="0">
                <a:pos x="481" y="168"/>
              </a:cxn>
              <a:cxn ang="0">
                <a:pos x="505" y="160"/>
              </a:cxn>
              <a:cxn ang="0">
                <a:pos x="561" y="184"/>
              </a:cxn>
              <a:cxn ang="0">
                <a:pos x="593" y="184"/>
              </a:cxn>
              <a:cxn ang="0">
                <a:pos x="665" y="160"/>
              </a:cxn>
              <a:cxn ang="0">
                <a:pos x="697" y="184"/>
              </a:cxn>
              <a:cxn ang="0">
                <a:pos x="729" y="192"/>
              </a:cxn>
              <a:cxn ang="0">
                <a:pos x="729" y="296"/>
              </a:cxn>
              <a:cxn ang="0">
                <a:pos x="769" y="360"/>
              </a:cxn>
              <a:cxn ang="0">
                <a:pos x="761" y="456"/>
              </a:cxn>
              <a:cxn ang="0">
                <a:pos x="721" y="488"/>
              </a:cxn>
              <a:cxn ang="0">
                <a:pos x="713" y="456"/>
              </a:cxn>
              <a:cxn ang="0">
                <a:pos x="697" y="472"/>
              </a:cxn>
              <a:cxn ang="0">
                <a:pos x="705" y="496"/>
              </a:cxn>
              <a:cxn ang="0">
                <a:pos x="633" y="544"/>
              </a:cxn>
              <a:cxn ang="0">
                <a:pos x="617" y="552"/>
              </a:cxn>
              <a:cxn ang="0">
                <a:pos x="577" y="576"/>
              </a:cxn>
              <a:cxn ang="0">
                <a:pos x="577" y="592"/>
              </a:cxn>
              <a:cxn ang="0">
                <a:pos x="561" y="592"/>
              </a:cxn>
              <a:cxn ang="0">
                <a:pos x="577" y="616"/>
              </a:cxn>
              <a:cxn ang="0">
                <a:pos x="553" y="640"/>
              </a:cxn>
              <a:cxn ang="0">
                <a:pos x="561" y="680"/>
              </a:cxn>
              <a:cxn ang="0">
                <a:pos x="577" y="688"/>
              </a:cxn>
              <a:cxn ang="0">
                <a:pos x="577" y="712"/>
              </a:cxn>
              <a:cxn ang="0">
                <a:pos x="545" y="712"/>
              </a:cxn>
              <a:cxn ang="0">
                <a:pos x="513" y="704"/>
              </a:cxn>
              <a:cxn ang="0">
                <a:pos x="497" y="704"/>
              </a:cxn>
              <a:cxn ang="0">
                <a:pos x="441" y="688"/>
              </a:cxn>
              <a:cxn ang="0">
                <a:pos x="409" y="600"/>
              </a:cxn>
              <a:cxn ang="0">
                <a:pos x="369" y="568"/>
              </a:cxn>
              <a:cxn ang="0">
                <a:pos x="329" y="496"/>
              </a:cxn>
              <a:cxn ang="0">
                <a:pos x="313" y="488"/>
              </a:cxn>
              <a:cxn ang="0">
                <a:pos x="297" y="464"/>
              </a:cxn>
              <a:cxn ang="0">
                <a:pos x="273" y="464"/>
              </a:cxn>
              <a:cxn ang="0">
                <a:pos x="249" y="464"/>
              </a:cxn>
              <a:cxn ang="0">
                <a:pos x="225" y="464"/>
              </a:cxn>
              <a:cxn ang="0">
                <a:pos x="209" y="504"/>
              </a:cxn>
              <a:cxn ang="0">
                <a:pos x="185" y="512"/>
              </a:cxn>
              <a:cxn ang="0">
                <a:pos x="137" y="480"/>
              </a:cxn>
              <a:cxn ang="0">
                <a:pos x="113" y="448"/>
              </a:cxn>
              <a:cxn ang="0">
                <a:pos x="105" y="408"/>
              </a:cxn>
              <a:cxn ang="0">
                <a:pos x="81" y="376"/>
              </a:cxn>
              <a:cxn ang="0">
                <a:pos x="32" y="336"/>
              </a:cxn>
              <a:cxn ang="0">
                <a:pos x="0" y="296"/>
              </a:cxn>
              <a:cxn ang="0">
                <a:pos x="0" y="280"/>
              </a:cxn>
              <a:cxn ang="0">
                <a:pos x="113" y="280"/>
              </a:cxn>
              <a:cxn ang="0">
                <a:pos x="209" y="288"/>
              </a:cxn>
              <a:cxn ang="0">
                <a:pos x="225" y="0"/>
              </a:cxn>
            </a:cxnLst>
            <a:rect l="0" t="0" r="r" b="b"/>
            <a:pathLst>
              <a:path w="769" h="712">
                <a:moveTo>
                  <a:pt x="225" y="0"/>
                </a:moveTo>
                <a:lnTo>
                  <a:pt x="393" y="8"/>
                </a:lnTo>
                <a:lnTo>
                  <a:pt x="393" y="136"/>
                </a:lnTo>
                <a:lnTo>
                  <a:pt x="481" y="168"/>
                </a:lnTo>
                <a:lnTo>
                  <a:pt x="505" y="160"/>
                </a:lnTo>
                <a:lnTo>
                  <a:pt x="561" y="184"/>
                </a:lnTo>
                <a:lnTo>
                  <a:pt x="593" y="184"/>
                </a:lnTo>
                <a:lnTo>
                  <a:pt x="665" y="160"/>
                </a:lnTo>
                <a:lnTo>
                  <a:pt x="697" y="184"/>
                </a:lnTo>
                <a:lnTo>
                  <a:pt x="729" y="192"/>
                </a:lnTo>
                <a:lnTo>
                  <a:pt x="729" y="296"/>
                </a:lnTo>
                <a:lnTo>
                  <a:pt x="769" y="360"/>
                </a:lnTo>
                <a:lnTo>
                  <a:pt x="761" y="456"/>
                </a:lnTo>
                <a:lnTo>
                  <a:pt x="721" y="488"/>
                </a:lnTo>
                <a:lnTo>
                  <a:pt x="713" y="456"/>
                </a:lnTo>
                <a:lnTo>
                  <a:pt x="697" y="472"/>
                </a:lnTo>
                <a:lnTo>
                  <a:pt x="705" y="496"/>
                </a:lnTo>
                <a:lnTo>
                  <a:pt x="633" y="544"/>
                </a:lnTo>
                <a:lnTo>
                  <a:pt x="617" y="552"/>
                </a:lnTo>
                <a:lnTo>
                  <a:pt x="577" y="576"/>
                </a:lnTo>
                <a:lnTo>
                  <a:pt x="577" y="592"/>
                </a:lnTo>
                <a:lnTo>
                  <a:pt x="561" y="592"/>
                </a:lnTo>
                <a:lnTo>
                  <a:pt x="577" y="616"/>
                </a:lnTo>
                <a:lnTo>
                  <a:pt x="553" y="640"/>
                </a:lnTo>
                <a:lnTo>
                  <a:pt x="561" y="680"/>
                </a:lnTo>
                <a:lnTo>
                  <a:pt x="577" y="688"/>
                </a:lnTo>
                <a:lnTo>
                  <a:pt x="577" y="712"/>
                </a:lnTo>
                <a:lnTo>
                  <a:pt x="545" y="712"/>
                </a:lnTo>
                <a:lnTo>
                  <a:pt x="513" y="704"/>
                </a:lnTo>
                <a:lnTo>
                  <a:pt x="497" y="704"/>
                </a:lnTo>
                <a:lnTo>
                  <a:pt x="441" y="688"/>
                </a:lnTo>
                <a:lnTo>
                  <a:pt x="409" y="600"/>
                </a:lnTo>
                <a:lnTo>
                  <a:pt x="369" y="568"/>
                </a:lnTo>
                <a:lnTo>
                  <a:pt x="329" y="496"/>
                </a:lnTo>
                <a:lnTo>
                  <a:pt x="313" y="488"/>
                </a:lnTo>
                <a:lnTo>
                  <a:pt x="297" y="464"/>
                </a:lnTo>
                <a:lnTo>
                  <a:pt x="273" y="464"/>
                </a:lnTo>
                <a:lnTo>
                  <a:pt x="249" y="464"/>
                </a:lnTo>
                <a:lnTo>
                  <a:pt x="225" y="464"/>
                </a:lnTo>
                <a:lnTo>
                  <a:pt x="209" y="504"/>
                </a:lnTo>
                <a:lnTo>
                  <a:pt x="185" y="512"/>
                </a:lnTo>
                <a:lnTo>
                  <a:pt x="137" y="480"/>
                </a:lnTo>
                <a:lnTo>
                  <a:pt x="113" y="448"/>
                </a:lnTo>
                <a:lnTo>
                  <a:pt x="105" y="408"/>
                </a:lnTo>
                <a:lnTo>
                  <a:pt x="81" y="376"/>
                </a:lnTo>
                <a:lnTo>
                  <a:pt x="32" y="336"/>
                </a:lnTo>
                <a:lnTo>
                  <a:pt x="0" y="296"/>
                </a:lnTo>
                <a:lnTo>
                  <a:pt x="0" y="280"/>
                </a:lnTo>
                <a:lnTo>
                  <a:pt x="113" y="280"/>
                </a:lnTo>
                <a:lnTo>
                  <a:pt x="209" y="288"/>
                </a:lnTo>
                <a:lnTo>
                  <a:pt x="225" y="0"/>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56" name="Freeform 24"/>
          <p:cNvSpPr>
            <a:spLocks/>
          </p:cNvSpPr>
          <p:nvPr/>
        </p:nvSpPr>
        <p:spPr bwMode="auto">
          <a:xfrm>
            <a:off x="4430713" y="2592388"/>
            <a:ext cx="744537" cy="444500"/>
          </a:xfrm>
          <a:custGeom>
            <a:avLst/>
            <a:gdLst/>
            <a:ahLst/>
            <a:cxnLst>
              <a:cxn ang="0">
                <a:pos x="0" y="0"/>
              </a:cxn>
              <a:cxn ang="0">
                <a:pos x="312" y="8"/>
              </a:cxn>
              <a:cxn ang="0">
                <a:pos x="336" y="72"/>
              </a:cxn>
              <a:cxn ang="0">
                <a:pos x="360" y="120"/>
              </a:cxn>
              <a:cxn ang="0">
                <a:pos x="376" y="200"/>
              </a:cxn>
              <a:cxn ang="0">
                <a:pos x="368" y="216"/>
              </a:cxn>
              <a:cxn ang="0">
                <a:pos x="248" y="216"/>
              </a:cxn>
              <a:cxn ang="0">
                <a:pos x="0" y="208"/>
              </a:cxn>
              <a:cxn ang="0">
                <a:pos x="0" y="0"/>
              </a:cxn>
            </a:cxnLst>
            <a:rect l="0" t="0" r="r" b="b"/>
            <a:pathLst>
              <a:path w="376" h="216">
                <a:moveTo>
                  <a:pt x="0" y="0"/>
                </a:moveTo>
                <a:lnTo>
                  <a:pt x="312" y="8"/>
                </a:lnTo>
                <a:lnTo>
                  <a:pt x="336" y="72"/>
                </a:lnTo>
                <a:lnTo>
                  <a:pt x="360" y="120"/>
                </a:lnTo>
                <a:lnTo>
                  <a:pt x="376" y="200"/>
                </a:lnTo>
                <a:lnTo>
                  <a:pt x="368" y="216"/>
                </a:lnTo>
                <a:lnTo>
                  <a:pt x="248" y="216"/>
                </a:lnTo>
                <a:lnTo>
                  <a:pt x="0" y="208"/>
                </a:lnTo>
                <a:lnTo>
                  <a:pt x="0" y="0"/>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57" name="Freeform 25"/>
          <p:cNvSpPr>
            <a:spLocks/>
          </p:cNvSpPr>
          <p:nvPr/>
        </p:nvSpPr>
        <p:spPr bwMode="auto">
          <a:xfrm>
            <a:off x="4414838" y="3021013"/>
            <a:ext cx="776287" cy="527050"/>
          </a:xfrm>
          <a:custGeom>
            <a:avLst/>
            <a:gdLst/>
            <a:ahLst/>
            <a:cxnLst>
              <a:cxn ang="0">
                <a:pos x="8" y="0"/>
              </a:cxn>
              <a:cxn ang="0">
                <a:pos x="8" y="104"/>
              </a:cxn>
              <a:cxn ang="0">
                <a:pos x="0" y="216"/>
              </a:cxn>
              <a:cxn ang="0">
                <a:pos x="280" y="224"/>
              </a:cxn>
              <a:cxn ang="0">
                <a:pos x="312" y="240"/>
              </a:cxn>
              <a:cxn ang="0">
                <a:pos x="336" y="216"/>
              </a:cxn>
              <a:cxn ang="0">
                <a:pos x="392" y="256"/>
              </a:cxn>
              <a:cxn ang="0">
                <a:pos x="384" y="216"/>
              </a:cxn>
              <a:cxn ang="0">
                <a:pos x="384" y="176"/>
              </a:cxn>
              <a:cxn ang="0">
                <a:pos x="392" y="64"/>
              </a:cxn>
              <a:cxn ang="0">
                <a:pos x="368" y="40"/>
              </a:cxn>
              <a:cxn ang="0">
                <a:pos x="376" y="8"/>
              </a:cxn>
              <a:cxn ang="0">
                <a:pos x="192" y="8"/>
              </a:cxn>
              <a:cxn ang="0">
                <a:pos x="8" y="0"/>
              </a:cxn>
            </a:cxnLst>
            <a:rect l="0" t="0" r="r" b="b"/>
            <a:pathLst>
              <a:path w="392" h="256">
                <a:moveTo>
                  <a:pt x="8" y="0"/>
                </a:moveTo>
                <a:lnTo>
                  <a:pt x="8" y="104"/>
                </a:lnTo>
                <a:lnTo>
                  <a:pt x="0" y="216"/>
                </a:lnTo>
                <a:lnTo>
                  <a:pt x="280" y="224"/>
                </a:lnTo>
                <a:lnTo>
                  <a:pt x="312" y="240"/>
                </a:lnTo>
                <a:lnTo>
                  <a:pt x="336" y="216"/>
                </a:lnTo>
                <a:lnTo>
                  <a:pt x="392" y="256"/>
                </a:lnTo>
                <a:lnTo>
                  <a:pt x="384" y="216"/>
                </a:lnTo>
                <a:lnTo>
                  <a:pt x="384" y="176"/>
                </a:lnTo>
                <a:lnTo>
                  <a:pt x="392" y="64"/>
                </a:lnTo>
                <a:lnTo>
                  <a:pt x="368" y="40"/>
                </a:lnTo>
                <a:lnTo>
                  <a:pt x="376" y="8"/>
                </a:lnTo>
                <a:lnTo>
                  <a:pt x="192" y="8"/>
                </a:lnTo>
                <a:lnTo>
                  <a:pt x="8" y="0"/>
                </a:lnTo>
                <a:close/>
              </a:path>
            </a:pathLst>
          </a:custGeom>
          <a:solidFill>
            <a:srgbClr val="FFDBB7"/>
          </a:solidFill>
          <a:ln w="12700">
            <a:solidFill>
              <a:schemeClr val="bg1"/>
            </a:solidFill>
            <a:prstDash val="solid"/>
            <a:round/>
            <a:headEnd/>
            <a:tailEnd/>
          </a:ln>
        </p:spPr>
        <p:txBody>
          <a:bodyPr/>
          <a:lstStyle/>
          <a:p>
            <a:pPr>
              <a:defRPr/>
            </a:pPr>
            <a:endParaRPr lang="en-US">
              <a:solidFill>
                <a:srgbClr val="FFDBB7"/>
              </a:solidFill>
              <a:effectDag name="">
                <a:cont type="tree" name="">
                  <a:effect ref="fillLine"/>
                  <a:outerShdw dist="38100" dir="13500000" algn="br">
                    <a:srgbClr val="FFE7CF"/>
                  </a:outerShdw>
                </a:cont>
                <a:cont type="tree" name="">
                  <a:effect ref="fillLine"/>
                  <a:outerShdw dist="38100" dir="2700000" algn="tl">
                    <a:srgbClr val="99836D"/>
                  </a:outerShdw>
                </a:cont>
                <a:effect ref="fillLine"/>
              </a:effectDag>
            </a:endParaRPr>
          </a:p>
        </p:txBody>
      </p:sp>
      <p:sp>
        <p:nvSpPr>
          <p:cNvPr id="146458" name="Freeform 26"/>
          <p:cNvSpPr>
            <a:spLocks/>
          </p:cNvSpPr>
          <p:nvPr/>
        </p:nvSpPr>
        <p:spPr bwMode="auto">
          <a:xfrm>
            <a:off x="4398963" y="3465513"/>
            <a:ext cx="919162" cy="428625"/>
          </a:xfrm>
          <a:custGeom>
            <a:avLst/>
            <a:gdLst/>
            <a:ahLst/>
            <a:cxnLst>
              <a:cxn ang="0">
                <a:pos x="8" y="0"/>
              </a:cxn>
              <a:cxn ang="0">
                <a:pos x="0" y="136"/>
              </a:cxn>
              <a:cxn ang="0">
                <a:pos x="104" y="136"/>
              </a:cxn>
              <a:cxn ang="0">
                <a:pos x="104" y="208"/>
              </a:cxn>
              <a:cxn ang="0">
                <a:pos x="248" y="208"/>
              </a:cxn>
              <a:cxn ang="0">
                <a:pos x="376" y="200"/>
              </a:cxn>
              <a:cxn ang="0">
                <a:pos x="464" y="208"/>
              </a:cxn>
              <a:cxn ang="0">
                <a:pos x="440" y="144"/>
              </a:cxn>
              <a:cxn ang="0">
                <a:pos x="416" y="88"/>
              </a:cxn>
              <a:cxn ang="0">
                <a:pos x="400" y="32"/>
              </a:cxn>
              <a:cxn ang="0">
                <a:pos x="344" y="0"/>
              </a:cxn>
              <a:cxn ang="0">
                <a:pos x="320" y="16"/>
              </a:cxn>
              <a:cxn ang="0">
                <a:pos x="288" y="8"/>
              </a:cxn>
              <a:cxn ang="0">
                <a:pos x="160" y="0"/>
              </a:cxn>
              <a:cxn ang="0">
                <a:pos x="8" y="0"/>
              </a:cxn>
            </a:cxnLst>
            <a:rect l="0" t="0" r="r" b="b"/>
            <a:pathLst>
              <a:path w="464" h="208">
                <a:moveTo>
                  <a:pt x="8" y="0"/>
                </a:moveTo>
                <a:lnTo>
                  <a:pt x="0" y="136"/>
                </a:lnTo>
                <a:lnTo>
                  <a:pt x="104" y="136"/>
                </a:lnTo>
                <a:lnTo>
                  <a:pt x="104" y="208"/>
                </a:lnTo>
                <a:lnTo>
                  <a:pt x="248" y="208"/>
                </a:lnTo>
                <a:lnTo>
                  <a:pt x="376" y="200"/>
                </a:lnTo>
                <a:lnTo>
                  <a:pt x="464" y="208"/>
                </a:lnTo>
                <a:lnTo>
                  <a:pt x="440" y="144"/>
                </a:lnTo>
                <a:lnTo>
                  <a:pt x="416" y="88"/>
                </a:lnTo>
                <a:lnTo>
                  <a:pt x="400" y="32"/>
                </a:lnTo>
                <a:lnTo>
                  <a:pt x="344" y="0"/>
                </a:lnTo>
                <a:lnTo>
                  <a:pt x="320" y="16"/>
                </a:lnTo>
                <a:lnTo>
                  <a:pt x="288" y="8"/>
                </a:lnTo>
                <a:lnTo>
                  <a:pt x="160" y="0"/>
                </a:lnTo>
                <a:lnTo>
                  <a:pt x="8" y="0"/>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59" name="Freeform 27"/>
          <p:cNvSpPr>
            <a:spLocks/>
          </p:cNvSpPr>
          <p:nvPr/>
        </p:nvSpPr>
        <p:spPr bwMode="auto">
          <a:xfrm>
            <a:off x="4605338" y="3878263"/>
            <a:ext cx="808037" cy="428625"/>
          </a:xfrm>
          <a:custGeom>
            <a:avLst/>
            <a:gdLst/>
            <a:ahLst/>
            <a:cxnLst>
              <a:cxn ang="0">
                <a:pos x="0" y="8"/>
              </a:cxn>
              <a:cxn ang="0">
                <a:pos x="0" y="128"/>
              </a:cxn>
              <a:cxn ang="0">
                <a:pos x="0" y="208"/>
              </a:cxn>
              <a:cxn ang="0">
                <a:pos x="408" y="208"/>
              </a:cxn>
              <a:cxn ang="0">
                <a:pos x="400" y="104"/>
              </a:cxn>
              <a:cxn ang="0">
                <a:pos x="400" y="64"/>
              </a:cxn>
              <a:cxn ang="0">
                <a:pos x="368" y="40"/>
              </a:cxn>
              <a:cxn ang="0">
                <a:pos x="376" y="16"/>
              </a:cxn>
              <a:cxn ang="0">
                <a:pos x="360" y="0"/>
              </a:cxn>
              <a:cxn ang="0">
                <a:pos x="176" y="8"/>
              </a:cxn>
              <a:cxn ang="0">
                <a:pos x="0" y="8"/>
              </a:cxn>
            </a:cxnLst>
            <a:rect l="0" t="0" r="r" b="b"/>
            <a:pathLst>
              <a:path w="408" h="208">
                <a:moveTo>
                  <a:pt x="0" y="8"/>
                </a:moveTo>
                <a:lnTo>
                  <a:pt x="0" y="128"/>
                </a:lnTo>
                <a:lnTo>
                  <a:pt x="0" y="208"/>
                </a:lnTo>
                <a:lnTo>
                  <a:pt x="408" y="208"/>
                </a:lnTo>
                <a:lnTo>
                  <a:pt x="400" y="104"/>
                </a:lnTo>
                <a:lnTo>
                  <a:pt x="400" y="64"/>
                </a:lnTo>
                <a:lnTo>
                  <a:pt x="368" y="40"/>
                </a:lnTo>
                <a:lnTo>
                  <a:pt x="376" y="16"/>
                </a:lnTo>
                <a:lnTo>
                  <a:pt x="360" y="0"/>
                </a:lnTo>
                <a:lnTo>
                  <a:pt x="176" y="8"/>
                </a:lnTo>
                <a:lnTo>
                  <a:pt x="0" y="8"/>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60" name="Freeform 28"/>
          <p:cNvSpPr>
            <a:spLocks/>
          </p:cNvSpPr>
          <p:nvPr/>
        </p:nvSpPr>
        <p:spPr bwMode="auto">
          <a:xfrm>
            <a:off x="4494213" y="4306888"/>
            <a:ext cx="935037" cy="477837"/>
          </a:xfrm>
          <a:custGeom>
            <a:avLst/>
            <a:gdLst/>
            <a:ahLst/>
            <a:cxnLst>
              <a:cxn ang="0">
                <a:pos x="0" y="0"/>
              </a:cxn>
              <a:cxn ang="0">
                <a:pos x="0" y="40"/>
              </a:cxn>
              <a:cxn ang="0">
                <a:pos x="168" y="48"/>
              </a:cxn>
              <a:cxn ang="0">
                <a:pos x="168" y="176"/>
              </a:cxn>
              <a:cxn ang="0">
                <a:pos x="256" y="216"/>
              </a:cxn>
              <a:cxn ang="0">
                <a:pos x="280" y="200"/>
              </a:cxn>
              <a:cxn ang="0">
                <a:pos x="336" y="232"/>
              </a:cxn>
              <a:cxn ang="0">
                <a:pos x="368" y="224"/>
              </a:cxn>
              <a:cxn ang="0">
                <a:pos x="440" y="200"/>
              </a:cxn>
              <a:cxn ang="0">
                <a:pos x="472" y="224"/>
              </a:cxn>
              <a:cxn ang="0">
                <a:pos x="472" y="88"/>
              </a:cxn>
              <a:cxn ang="0">
                <a:pos x="464" y="0"/>
              </a:cxn>
              <a:cxn ang="0">
                <a:pos x="0" y="0"/>
              </a:cxn>
            </a:cxnLst>
            <a:rect l="0" t="0" r="r" b="b"/>
            <a:pathLst>
              <a:path w="472" h="232">
                <a:moveTo>
                  <a:pt x="0" y="0"/>
                </a:moveTo>
                <a:lnTo>
                  <a:pt x="0" y="40"/>
                </a:lnTo>
                <a:lnTo>
                  <a:pt x="168" y="48"/>
                </a:lnTo>
                <a:lnTo>
                  <a:pt x="168" y="176"/>
                </a:lnTo>
                <a:lnTo>
                  <a:pt x="256" y="216"/>
                </a:lnTo>
                <a:lnTo>
                  <a:pt x="280" y="200"/>
                </a:lnTo>
                <a:lnTo>
                  <a:pt x="336" y="232"/>
                </a:lnTo>
                <a:lnTo>
                  <a:pt x="368" y="224"/>
                </a:lnTo>
                <a:lnTo>
                  <a:pt x="440" y="200"/>
                </a:lnTo>
                <a:lnTo>
                  <a:pt x="472" y="224"/>
                </a:lnTo>
                <a:lnTo>
                  <a:pt x="472" y="88"/>
                </a:lnTo>
                <a:lnTo>
                  <a:pt x="464" y="0"/>
                </a:lnTo>
                <a:lnTo>
                  <a:pt x="0" y="0"/>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61" name="Freeform 29"/>
          <p:cNvSpPr>
            <a:spLocks/>
          </p:cNvSpPr>
          <p:nvPr/>
        </p:nvSpPr>
        <p:spPr bwMode="auto">
          <a:xfrm>
            <a:off x="5413375" y="4322763"/>
            <a:ext cx="538163" cy="527050"/>
          </a:xfrm>
          <a:custGeom>
            <a:avLst/>
            <a:gdLst/>
            <a:ahLst/>
            <a:cxnLst>
              <a:cxn ang="0">
                <a:pos x="0" y="24"/>
              </a:cxn>
              <a:cxn ang="0">
                <a:pos x="112" y="8"/>
              </a:cxn>
              <a:cxn ang="0">
                <a:pos x="240" y="0"/>
              </a:cxn>
              <a:cxn ang="0">
                <a:pos x="232" y="32"/>
              </a:cxn>
              <a:cxn ang="0">
                <a:pos x="264" y="24"/>
              </a:cxn>
              <a:cxn ang="0">
                <a:pos x="272" y="48"/>
              </a:cxn>
              <a:cxn ang="0">
                <a:pos x="240" y="72"/>
              </a:cxn>
              <a:cxn ang="0">
                <a:pos x="248" y="104"/>
              </a:cxn>
              <a:cxn ang="0">
                <a:pos x="216" y="160"/>
              </a:cxn>
              <a:cxn ang="0">
                <a:pos x="192" y="200"/>
              </a:cxn>
              <a:cxn ang="0">
                <a:pos x="208" y="248"/>
              </a:cxn>
              <a:cxn ang="0">
                <a:pos x="40" y="256"/>
              </a:cxn>
              <a:cxn ang="0">
                <a:pos x="40" y="224"/>
              </a:cxn>
              <a:cxn ang="0">
                <a:pos x="8" y="216"/>
              </a:cxn>
              <a:cxn ang="0">
                <a:pos x="8" y="72"/>
              </a:cxn>
              <a:cxn ang="0">
                <a:pos x="0" y="24"/>
              </a:cxn>
            </a:cxnLst>
            <a:rect l="0" t="0" r="r" b="b"/>
            <a:pathLst>
              <a:path w="272" h="256">
                <a:moveTo>
                  <a:pt x="0" y="24"/>
                </a:moveTo>
                <a:lnTo>
                  <a:pt x="112" y="8"/>
                </a:lnTo>
                <a:lnTo>
                  <a:pt x="240" y="0"/>
                </a:lnTo>
                <a:lnTo>
                  <a:pt x="232" y="32"/>
                </a:lnTo>
                <a:lnTo>
                  <a:pt x="264" y="24"/>
                </a:lnTo>
                <a:lnTo>
                  <a:pt x="272" y="48"/>
                </a:lnTo>
                <a:lnTo>
                  <a:pt x="240" y="72"/>
                </a:lnTo>
                <a:lnTo>
                  <a:pt x="248" y="104"/>
                </a:lnTo>
                <a:lnTo>
                  <a:pt x="216" y="160"/>
                </a:lnTo>
                <a:lnTo>
                  <a:pt x="192" y="200"/>
                </a:lnTo>
                <a:lnTo>
                  <a:pt x="208" y="248"/>
                </a:lnTo>
                <a:lnTo>
                  <a:pt x="40" y="256"/>
                </a:lnTo>
                <a:lnTo>
                  <a:pt x="40" y="224"/>
                </a:lnTo>
                <a:lnTo>
                  <a:pt x="8" y="216"/>
                </a:lnTo>
                <a:lnTo>
                  <a:pt x="8" y="72"/>
                </a:lnTo>
                <a:lnTo>
                  <a:pt x="0" y="24"/>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62" name="Freeform 30"/>
          <p:cNvSpPr>
            <a:spLocks/>
          </p:cNvSpPr>
          <p:nvPr/>
        </p:nvSpPr>
        <p:spPr bwMode="auto">
          <a:xfrm>
            <a:off x="5492750" y="4818063"/>
            <a:ext cx="649288" cy="542925"/>
          </a:xfrm>
          <a:custGeom>
            <a:avLst/>
            <a:gdLst/>
            <a:ahLst/>
            <a:cxnLst>
              <a:cxn ang="0">
                <a:pos x="0" y="8"/>
              </a:cxn>
              <a:cxn ang="0">
                <a:pos x="168" y="0"/>
              </a:cxn>
              <a:cxn ang="0">
                <a:pos x="192" y="56"/>
              </a:cxn>
              <a:cxn ang="0">
                <a:pos x="168" y="120"/>
              </a:cxn>
              <a:cxn ang="0">
                <a:pos x="160" y="152"/>
              </a:cxn>
              <a:cxn ang="0">
                <a:pos x="272" y="136"/>
              </a:cxn>
              <a:cxn ang="0">
                <a:pos x="280" y="184"/>
              </a:cxn>
              <a:cxn ang="0">
                <a:pos x="248" y="176"/>
              </a:cxn>
              <a:cxn ang="0">
                <a:pos x="232" y="192"/>
              </a:cxn>
              <a:cxn ang="0">
                <a:pos x="248" y="208"/>
              </a:cxn>
              <a:cxn ang="0">
                <a:pos x="280" y="192"/>
              </a:cxn>
              <a:cxn ang="0">
                <a:pos x="280" y="216"/>
              </a:cxn>
              <a:cxn ang="0">
                <a:pos x="296" y="192"/>
              </a:cxn>
              <a:cxn ang="0">
                <a:pos x="312" y="192"/>
              </a:cxn>
              <a:cxn ang="0">
                <a:pos x="296" y="232"/>
              </a:cxn>
              <a:cxn ang="0">
                <a:pos x="320" y="240"/>
              </a:cxn>
              <a:cxn ang="0">
                <a:pos x="328" y="256"/>
              </a:cxn>
              <a:cxn ang="0">
                <a:pos x="320" y="264"/>
              </a:cxn>
              <a:cxn ang="0">
                <a:pos x="304" y="248"/>
              </a:cxn>
              <a:cxn ang="0">
                <a:pos x="272" y="240"/>
              </a:cxn>
              <a:cxn ang="0">
                <a:pos x="272" y="264"/>
              </a:cxn>
              <a:cxn ang="0">
                <a:pos x="256" y="264"/>
              </a:cxn>
              <a:cxn ang="0">
                <a:pos x="248" y="248"/>
              </a:cxn>
              <a:cxn ang="0">
                <a:pos x="240" y="256"/>
              </a:cxn>
              <a:cxn ang="0">
                <a:pos x="192" y="256"/>
              </a:cxn>
              <a:cxn ang="0">
                <a:pos x="192" y="248"/>
              </a:cxn>
              <a:cxn ang="0">
                <a:pos x="176" y="232"/>
              </a:cxn>
              <a:cxn ang="0">
                <a:pos x="136" y="232"/>
              </a:cxn>
              <a:cxn ang="0">
                <a:pos x="168" y="248"/>
              </a:cxn>
              <a:cxn ang="0">
                <a:pos x="128" y="256"/>
              </a:cxn>
              <a:cxn ang="0">
                <a:pos x="56" y="240"/>
              </a:cxn>
              <a:cxn ang="0">
                <a:pos x="32" y="248"/>
              </a:cxn>
              <a:cxn ang="0">
                <a:pos x="40" y="160"/>
              </a:cxn>
              <a:cxn ang="0">
                <a:pos x="0" y="88"/>
              </a:cxn>
              <a:cxn ang="0">
                <a:pos x="0" y="8"/>
              </a:cxn>
            </a:cxnLst>
            <a:rect l="0" t="0" r="r" b="b"/>
            <a:pathLst>
              <a:path w="328" h="264">
                <a:moveTo>
                  <a:pt x="0" y="8"/>
                </a:moveTo>
                <a:lnTo>
                  <a:pt x="168" y="0"/>
                </a:lnTo>
                <a:lnTo>
                  <a:pt x="192" y="56"/>
                </a:lnTo>
                <a:lnTo>
                  <a:pt x="168" y="120"/>
                </a:lnTo>
                <a:lnTo>
                  <a:pt x="160" y="152"/>
                </a:lnTo>
                <a:lnTo>
                  <a:pt x="272" y="136"/>
                </a:lnTo>
                <a:lnTo>
                  <a:pt x="280" y="184"/>
                </a:lnTo>
                <a:lnTo>
                  <a:pt x="248" y="176"/>
                </a:lnTo>
                <a:lnTo>
                  <a:pt x="232" y="192"/>
                </a:lnTo>
                <a:lnTo>
                  <a:pt x="248" y="208"/>
                </a:lnTo>
                <a:lnTo>
                  <a:pt x="280" y="192"/>
                </a:lnTo>
                <a:lnTo>
                  <a:pt x="280" y="216"/>
                </a:lnTo>
                <a:lnTo>
                  <a:pt x="296" y="192"/>
                </a:lnTo>
                <a:lnTo>
                  <a:pt x="312" y="192"/>
                </a:lnTo>
                <a:lnTo>
                  <a:pt x="296" y="232"/>
                </a:lnTo>
                <a:lnTo>
                  <a:pt x="320" y="240"/>
                </a:lnTo>
                <a:lnTo>
                  <a:pt x="328" y="256"/>
                </a:lnTo>
                <a:lnTo>
                  <a:pt x="320" y="264"/>
                </a:lnTo>
                <a:lnTo>
                  <a:pt x="304" y="248"/>
                </a:lnTo>
                <a:lnTo>
                  <a:pt x="272" y="240"/>
                </a:lnTo>
                <a:lnTo>
                  <a:pt x="272" y="264"/>
                </a:lnTo>
                <a:lnTo>
                  <a:pt x="256" y="264"/>
                </a:lnTo>
                <a:lnTo>
                  <a:pt x="248" y="248"/>
                </a:lnTo>
                <a:lnTo>
                  <a:pt x="240" y="256"/>
                </a:lnTo>
                <a:lnTo>
                  <a:pt x="192" y="256"/>
                </a:lnTo>
                <a:lnTo>
                  <a:pt x="192" y="248"/>
                </a:lnTo>
                <a:lnTo>
                  <a:pt x="176" y="232"/>
                </a:lnTo>
                <a:lnTo>
                  <a:pt x="136" y="232"/>
                </a:lnTo>
                <a:lnTo>
                  <a:pt x="168" y="248"/>
                </a:lnTo>
                <a:lnTo>
                  <a:pt x="128" y="256"/>
                </a:lnTo>
                <a:lnTo>
                  <a:pt x="56" y="240"/>
                </a:lnTo>
                <a:lnTo>
                  <a:pt x="32" y="248"/>
                </a:lnTo>
                <a:lnTo>
                  <a:pt x="40" y="160"/>
                </a:lnTo>
                <a:lnTo>
                  <a:pt x="0" y="88"/>
                </a:lnTo>
                <a:lnTo>
                  <a:pt x="0" y="8"/>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63" name="Freeform 31"/>
          <p:cNvSpPr>
            <a:spLocks/>
          </p:cNvSpPr>
          <p:nvPr/>
        </p:nvSpPr>
        <p:spPr bwMode="auto">
          <a:xfrm>
            <a:off x="5048250" y="2543175"/>
            <a:ext cx="728663" cy="839788"/>
          </a:xfrm>
          <a:custGeom>
            <a:avLst/>
            <a:gdLst/>
            <a:ahLst/>
            <a:cxnLst>
              <a:cxn ang="0">
                <a:pos x="0" y="32"/>
              </a:cxn>
              <a:cxn ang="0">
                <a:pos x="96" y="32"/>
              </a:cxn>
              <a:cxn ang="0">
                <a:pos x="96" y="0"/>
              </a:cxn>
              <a:cxn ang="0">
                <a:pos x="120" y="8"/>
              </a:cxn>
              <a:cxn ang="0">
                <a:pos x="120" y="32"/>
              </a:cxn>
              <a:cxn ang="0">
                <a:pos x="168" y="56"/>
              </a:cxn>
              <a:cxn ang="0">
                <a:pos x="184" y="48"/>
              </a:cxn>
              <a:cxn ang="0">
                <a:pos x="208" y="48"/>
              </a:cxn>
              <a:cxn ang="0">
                <a:pos x="232" y="72"/>
              </a:cxn>
              <a:cxn ang="0">
                <a:pos x="240" y="64"/>
              </a:cxn>
              <a:cxn ang="0">
                <a:pos x="280" y="72"/>
              </a:cxn>
              <a:cxn ang="0">
                <a:pos x="296" y="56"/>
              </a:cxn>
              <a:cxn ang="0">
                <a:pos x="320" y="64"/>
              </a:cxn>
              <a:cxn ang="0">
                <a:pos x="368" y="64"/>
              </a:cxn>
              <a:cxn ang="0">
                <a:pos x="296" y="120"/>
              </a:cxn>
              <a:cxn ang="0">
                <a:pos x="256" y="160"/>
              </a:cxn>
              <a:cxn ang="0">
                <a:pos x="264" y="224"/>
              </a:cxn>
              <a:cxn ang="0">
                <a:pos x="240" y="256"/>
              </a:cxn>
              <a:cxn ang="0">
                <a:pos x="248" y="272"/>
              </a:cxn>
              <a:cxn ang="0">
                <a:pos x="248" y="320"/>
              </a:cxn>
              <a:cxn ang="0">
                <a:pos x="272" y="320"/>
              </a:cxn>
              <a:cxn ang="0">
                <a:pos x="312" y="352"/>
              </a:cxn>
              <a:cxn ang="0">
                <a:pos x="328" y="400"/>
              </a:cxn>
              <a:cxn ang="0">
                <a:pos x="64" y="408"/>
              </a:cxn>
              <a:cxn ang="0">
                <a:pos x="72" y="296"/>
              </a:cxn>
              <a:cxn ang="0">
                <a:pos x="48" y="272"/>
              </a:cxn>
              <a:cxn ang="0">
                <a:pos x="56" y="240"/>
              </a:cxn>
              <a:cxn ang="0">
                <a:pos x="64" y="224"/>
              </a:cxn>
              <a:cxn ang="0">
                <a:pos x="48" y="144"/>
              </a:cxn>
              <a:cxn ang="0">
                <a:pos x="24" y="96"/>
              </a:cxn>
              <a:cxn ang="0">
                <a:pos x="0" y="32"/>
              </a:cxn>
            </a:cxnLst>
            <a:rect l="0" t="0" r="r" b="b"/>
            <a:pathLst>
              <a:path w="368" h="408">
                <a:moveTo>
                  <a:pt x="0" y="32"/>
                </a:moveTo>
                <a:lnTo>
                  <a:pt x="96" y="32"/>
                </a:lnTo>
                <a:lnTo>
                  <a:pt x="96" y="0"/>
                </a:lnTo>
                <a:lnTo>
                  <a:pt x="120" y="8"/>
                </a:lnTo>
                <a:lnTo>
                  <a:pt x="120" y="32"/>
                </a:lnTo>
                <a:lnTo>
                  <a:pt x="168" y="56"/>
                </a:lnTo>
                <a:lnTo>
                  <a:pt x="184" y="48"/>
                </a:lnTo>
                <a:lnTo>
                  <a:pt x="208" y="48"/>
                </a:lnTo>
                <a:lnTo>
                  <a:pt x="232" y="72"/>
                </a:lnTo>
                <a:lnTo>
                  <a:pt x="240" y="64"/>
                </a:lnTo>
                <a:lnTo>
                  <a:pt x="280" y="72"/>
                </a:lnTo>
                <a:lnTo>
                  <a:pt x="296" y="56"/>
                </a:lnTo>
                <a:lnTo>
                  <a:pt x="320" y="64"/>
                </a:lnTo>
                <a:lnTo>
                  <a:pt x="368" y="64"/>
                </a:lnTo>
                <a:lnTo>
                  <a:pt x="296" y="120"/>
                </a:lnTo>
                <a:lnTo>
                  <a:pt x="256" y="160"/>
                </a:lnTo>
                <a:lnTo>
                  <a:pt x="264" y="224"/>
                </a:lnTo>
                <a:lnTo>
                  <a:pt x="240" y="256"/>
                </a:lnTo>
                <a:lnTo>
                  <a:pt x="248" y="272"/>
                </a:lnTo>
                <a:lnTo>
                  <a:pt x="248" y="320"/>
                </a:lnTo>
                <a:lnTo>
                  <a:pt x="272" y="320"/>
                </a:lnTo>
                <a:lnTo>
                  <a:pt x="312" y="352"/>
                </a:lnTo>
                <a:lnTo>
                  <a:pt x="328" y="400"/>
                </a:lnTo>
                <a:lnTo>
                  <a:pt x="64" y="408"/>
                </a:lnTo>
                <a:lnTo>
                  <a:pt x="72" y="296"/>
                </a:lnTo>
                <a:lnTo>
                  <a:pt x="48" y="272"/>
                </a:lnTo>
                <a:lnTo>
                  <a:pt x="56" y="240"/>
                </a:lnTo>
                <a:lnTo>
                  <a:pt x="64" y="224"/>
                </a:lnTo>
                <a:lnTo>
                  <a:pt x="48" y="144"/>
                </a:lnTo>
                <a:lnTo>
                  <a:pt x="24" y="96"/>
                </a:lnTo>
                <a:lnTo>
                  <a:pt x="0" y="32"/>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64" name="Freeform 32"/>
          <p:cNvSpPr>
            <a:spLocks/>
          </p:cNvSpPr>
          <p:nvPr/>
        </p:nvSpPr>
        <p:spPr bwMode="auto">
          <a:xfrm>
            <a:off x="5524500" y="2822575"/>
            <a:ext cx="538163" cy="676275"/>
          </a:xfrm>
          <a:custGeom>
            <a:avLst/>
            <a:gdLst/>
            <a:ahLst/>
            <a:cxnLst>
              <a:cxn ang="0">
                <a:pos x="16" y="24"/>
              </a:cxn>
              <a:cxn ang="0">
                <a:pos x="40" y="24"/>
              </a:cxn>
              <a:cxn ang="0">
                <a:pos x="56" y="24"/>
              </a:cxn>
              <a:cxn ang="0">
                <a:pos x="72" y="0"/>
              </a:cxn>
              <a:cxn ang="0">
                <a:pos x="80" y="24"/>
              </a:cxn>
              <a:cxn ang="0">
                <a:pos x="112" y="24"/>
              </a:cxn>
              <a:cxn ang="0">
                <a:pos x="128" y="48"/>
              </a:cxn>
              <a:cxn ang="0">
                <a:pos x="152" y="40"/>
              </a:cxn>
              <a:cxn ang="0">
                <a:pos x="176" y="56"/>
              </a:cxn>
              <a:cxn ang="0">
                <a:pos x="216" y="64"/>
              </a:cxn>
              <a:cxn ang="0">
                <a:pos x="224" y="88"/>
              </a:cxn>
              <a:cxn ang="0">
                <a:pos x="240" y="88"/>
              </a:cxn>
              <a:cxn ang="0">
                <a:pos x="240" y="104"/>
              </a:cxn>
              <a:cxn ang="0">
                <a:pos x="240" y="120"/>
              </a:cxn>
              <a:cxn ang="0">
                <a:pos x="232" y="144"/>
              </a:cxn>
              <a:cxn ang="0">
                <a:pos x="240" y="152"/>
              </a:cxn>
              <a:cxn ang="0">
                <a:pos x="264" y="128"/>
              </a:cxn>
              <a:cxn ang="0">
                <a:pos x="264" y="112"/>
              </a:cxn>
              <a:cxn ang="0">
                <a:pos x="272" y="112"/>
              </a:cxn>
              <a:cxn ang="0">
                <a:pos x="272" y="128"/>
              </a:cxn>
              <a:cxn ang="0">
                <a:pos x="256" y="144"/>
              </a:cxn>
              <a:cxn ang="0">
                <a:pos x="248" y="184"/>
              </a:cxn>
              <a:cxn ang="0">
                <a:pos x="248" y="256"/>
              </a:cxn>
              <a:cxn ang="0">
                <a:pos x="264" y="264"/>
              </a:cxn>
              <a:cxn ang="0">
                <a:pos x="256" y="304"/>
              </a:cxn>
              <a:cxn ang="0">
                <a:pos x="128" y="328"/>
              </a:cxn>
              <a:cxn ang="0">
                <a:pos x="96" y="312"/>
              </a:cxn>
              <a:cxn ang="0">
                <a:pos x="96" y="280"/>
              </a:cxn>
              <a:cxn ang="0">
                <a:pos x="80" y="256"/>
              </a:cxn>
              <a:cxn ang="0">
                <a:pos x="72" y="216"/>
              </a:cxn>
              <a:cxn ang="0">
                <a:pos x="32" y="184"/>
              </a:cxn>
              <a:cxn ang="0">
                <a:pos x="8" y="184"/>
              </a:cxn>
              <a:cxn ang="0">
                <a:pos x="8" y="136"/>
              </a:cxn>
              <a:cxn ang="0">
                <a:pos x="0" y="120"/>
              </a:cxn>
              <a:cxn ang="0">
                <a:pos x="24" y="88"/>
              </a:cxn>
              <a:cxn ang="0">
                <a:pos x="16" y="24"/>
              </a:cxn>
            </a:cxnLst>
            <a:rect l="0" t="0" r="r" b="b"/>
            <a:pathLst>
              <a:path w="272" h="328">
                <a:moveTo>
                  <a:pt x="16" y="24"/>
                </a:moveTo>
                <a:lnTo>
                  <a:pt x="40" y="24"/>
                </a:lnTo>
                <a:lnTo>
                  <a:pt x="56" y="24"/>
                </a:lnTo>
                <a:lnTo>
                  <a:pt x="72" y="0"/>
                </a:lnTo>
                <a:lnTo>
                  <a:pt x="80" y="24"/>
                </a:lnTo>
                <a:lnTo>
                  <a:pt x="112" y="24"/>
                </a:lnTo>
                <a:lnTo>
                  <a:pt x="128" y="48"/>
                </a:lnTo>
                <a:lnTo>
                  <a:pt x="152" y="40"/>
                </a:lnTo>
                <a:lnTo>
                  <a:pt x="176" y="56"/>
                </a:lnTo>
                <a:lnTo>
                  <a:pt x="216" y="64"/>
                </a:lnTo>
                <a:lnTo>
                  <a:pt x="224" y="88"/>
                </a:lnTo>
                <a:lnTo>
                  <a:pt x="240" y="88"/>
                </a:lnTo>
                <a:lnTo>
                  <a:pt x="240" y="104"/>
                </a:lnTo>
                <a:lnTo>
                  <a:pt x="240" y="120"/>
                </a:lnTo>
                <a:lnTo>
                  <a:pt x="232" y="144"/>
                </a:lnTo>
                <a:lnTo>
                  <a:pt x="240" y="152"/>
                </a:lnTo>
                <a:lnTo>
                  <a:pt x="264" y="128"/>
                </a:lnTo>
                <a:lnTo>
                  <a:pt x="264" y="112"/>
                </a:lnTo>
                <a:lnTo>
                  <a:pt x="272" y="112"/>
                </a:lnTo>
                <a:lnTo>
                  <a:pt x="272" y="128"/>
                </a:lnTo>
                <a:lnTo>
                  <a:pt x="256" y="144"/>
                </a:lnTo>
                <a:lnTo>
                  <a:pt x="248" y="184"/>
                </a:lnTo>
                <a:lnTo>
                  <a:pt x="248" y="256"/>
                </a:lnTo>
                <a:lnTo>
                  <a:pt x="264" y="264"/>
                </a:lnTo>
                <a:lnTo>
                  <a:pt x="256" y="304"/>
                </a:lnTo>
                <a:lnTo>
                  <a:pt x="128" y="328"/>
                </a:lnTo>
                <a:lnTo>
                  <a:pt x="96" y="312"/>
                </a:lnTo>
                <a:lnTo>
                  <a:pt x="96" y="280"/>
                </a:lnTo>
                <a:lnTo>
                  <a:pt x="80" y="256"/>
                </a:lnTo>
                <a:lnTo>
                  <a:pt x="72" y="216"/>
                </a:lnTo>
                <a:lnTo>
                  <a:pt x="32" y="184"/>
                </a:lnTo>
                <a:lnTo>
                  <a:pt x="8" y="184"/>
                </a:lnTo>
                <a:lnTo>
                  <a:pt x="8" y="136"/>
                </a:lnTo>
                <a:lnTo>
                  <a:pt x="0" y="120"/>
                </a:lnTo>
                <a:lnTo>
                  <a:pt x="24" y="88"/>
                </a:lnTo>
                <a:lnTo>
                  <a:pt x="16" y="24"/>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65" name="Freeform 33"/>
          <p:cNvSpPr>
            <a:spLocks/>
          </p:cNvSpPr>
          <p:nvPr/>
        </p:nvSpPr>
        <p:spPr bwMode="auto">
          <a:xfrm>
            <a:off x="5175250" y="3367088"/>
            <a:ext cx="633413" cy="428625"/>
          </a:xfrm>
          <a:custGeom>
            <a:avLst/>
            <a:gdLst/>
            <a:ahLst/>
            <a:cxnLst>
              <a:cxn ang="0">
                <a:pos x="0" y="8"/>
              </a:cxn>
              <a:cxn ang="0">
                <a:pos x="0" y="48"/>
              </a:cxn>
              <a:cxn ang="0">
                <a:pos x="8" y="80"/>
              </a:cxn>
              <a:cxn ang="0">
                <a:pos x="32" y="160"/>
              </a:cxn>
              <a:cxn ang="0">
                <a:pos x="48" y="208"/>
              </a:cxn>
              <a:cxn ang="0">
                <a:pos x="240" y="200"/>
              </a:cxn>
              <a:cxn ang="0">
                <a:pos x="272" y="208"/>
              </a:cxn>
              <a:cxn ang="0">
                <a:pos x="288" y="168"/>
              </a:cxn>
              <a:cxn ang="0">
                <a:pos x="288" y="136"/>
              </a:cxn>
              <a:cxn ang="0">
                <a:pos x="320" y="128"/>
              </a:cxn>
              <a:cxn ang="0">
                <a:pos x="320" y="88"/>
              </a:cxn>
              <a:cxn ang="0">
                <a:pos x="304" y="64"/>
              </a:cxn>
              <a:cxn ang="0">
                <a:pos x="272" y="48"/>
              </a:cxn>
              <a:cxn ang="0">
                <a:pos x="272" y="16"/>
              </a:cxn>
              <a:cxn ang="0">
                <a:pos x="264" y="0"/>
              </a:cxn>
              <a:cxn ang="0">
                <a:pos x="192" y="0"/>
              </a:cxn>
              <a:cxn ang="0">
                <a:pos x="120" y="0"/>
              </a:cxn>
              <a:cxn ang="0">
                <a:pos x="0" y="8"/>
              </a:cxn>
            </a:cxnLst>
            <a:rect l="0" t="0" r="r" b="b"/>
            <a:pathLst>
              <a:path w="320" h="208">
                <a:moveTo>
                  <a:pt x="0" y="8"/>
                </a:moveTo>
                <a:lnTo>
                  <a:pt x="0" y="48"/>
                </a:lnTo>
                <a:lnTo>
                  <a:pt x="8" y="80"/>
                </a:lnTo>
                <a:lnTo>
                  <a:pt x="32" y="160"/>
                </a:lnTo>
                <a:lnTo>
                  <a:pt x="48" y="208"/>
                </a:lnTo>
                <a:lnTo>
                  <a:pt x="240" y="200"/>
                </a:lnTo>
                <a:lnTo>
                  <a:pt x="272" y="208"/>
                </a:lnTo>
                <a:lnTo>
                  <a:pt x="288" y="168"/>
                </a:lnTo>
                <a:lnTo>
                  <a:pt x="288" y="136"/>
                </a:lnTo>
                <a:lnTo>
                  <a:pt x="320" y="128"/>
                </a:lnTo>
                <a:lnTo>
                  <a:pt x="320" y="88"/>
                </a:lnTo>
                <a:lnTo>
                  <a:pt x="304" y="64"/>
                </a:lnTo>
                <a:lnTo>
                  <a:pt x="272" y="48"/>
                </a:lnTo>
                <a:lnTo>
                  <a:pt x="272" y="16"/>
                </a:lnTo>
                <a:lnTo>
                  <a:pt x="264" y="0"/>
                </a:lnTo>
                <a:lnTo>
                  <a:pt x="192" y="0"/>
                </a:lnTo>
                <a:lnTo>
                  <a:pt x="120" y="0"/>
                </a:lnTo>
                <a:lnTo>
                  <a:pt x="0" y="8"/>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66" name="Freeform 34"/>
          <p:cNvSpPr>
            <a:spLocks/>
          </p:cNvSpPr>
          <p:nvPr/>
        </p:nvSpPr>
        <p:spPr bwMode="auto">
          <a:xfrm>
            <a:off x="5729288" y="2740025"/>
            <a:ext cx="601662" cy="263525"/>
          </a:xfrm>
          <a:custGeom>
            <a:avLst/>
            <a:gdLst/>
            <a:ahLst/>
            <a:cxnLst>
              <a:cxn ang="0">
                <a:pos x="0" y="72"/>
              </a:cxn>
              <a:cxn ang="0">
                <a:pos x="72" y="0"/>
              </a:cxn>
              <a:cxn ang="0">
                <a:pos x="56" y="24"/>
              </a:cxn>
              <a:cxn ang="0">
                <a:pos x="64" y="32"/>
              </a:cxn>
              <a:cxn ang="0">
                <a:pos x="88" y="24"/>
              </a:cxn>
              <a:cxn ang="0">
                <a:pos x="136" y="40"/>
              </a:cxn>
              <a:cxn ang="0">
                <a:pos x="152" y="24"/>
              </a:cxn>
              <a:cxn ang="0">
                <a:pos x="216" y="16"/>
              </a:cxn>
              <a:cxn ang="0">
                <a:pos x="224" y="40"/>
              </a:cxn>
              <a:cxn ang="0">
                <a:pos x="248" y="32"/>
              </a:cxn>
              <a:cxn ang="0">
                <a:pos x="296" y="48"/>
              </a:cxn>
              <a:cxn ang="0">
                <a:pos x="304" y="64"/>
              </a:cxn>
              <a:cxn ang="0">
                <a:pos x="248" y="80"/>
              </a:cxn>
              <a:cxn ang="0">
                <a:pos x="232" y="72"/>
              </a:cxn>
              <a:cxn ang="0">
                <a:pos x="208" y="72"/>
              </a:cxn>
              <a:cxn ang="0">
                <a:pos x="176" y="88"/>
              </a:cxn>
              <a:cxn ang="0">
                <a:pos x="168" y="88"/>
              </a:cxn>
              <a:cxn ang="0">
                <a:pos x="152" y="80"/>
              </a:cxn>
              <a:cxn ang="0">
                <a:pos x="136" y="128"/>
              </a:cxn>
              <a:cxn ang="0">
                <a:pos x="120" y="128"/>
              </a:cxn>
              <a:cxn ang="0">
                <a:pos x="112" y="104"/>
              </a:cxn>
              <a:cxn ang="0">
                <a:pos x="72" y="96"/>
              </a:cxn>
              <a:cxn ang="0">
                <a:pos x="48" y="88"/>
              </a:cxn>
              <a:cxn ang="0">
                <a:pos x="16" y="88"/>
              </a:cxn>
              <a:cxn ang="0">
                <a:pos x="0" y="72"/>
              </a:cxn>
            </a:cxnLst>
            <a:rect l="0" t="0" r="r" b="b"/>
            <a:pathLst>
              <a:path w="304" h="128">
                <a:moveTo>
                  <a:pt x="0" y="72"/>
                </a:moveTo>
                <a:lnTo>
                  <a:pt x="72" y="0"/>
                </a:lnTo>
                <a:lnTo>
                  <a:pt x="56" y="24"/>
                </a:lnTo>
                <a:lnTo>
                  <a:pt x="64" y="32"/>
                </a:lnTo>
                <a:lnTo>
                  <a:pt x="88" y="24"/>
                </a:lnTo>
                <a:lnTo>
                  <a:pt x="136" y="40"/>
                </a:lnTo>
                <a:lnTo>
                  <a:pt x="152" y="24"/>
                </a:lnTo>
                <a:lnTo>
                  <a:pt x="216" y="16"/>
                </a:lnTo>
                <a:lnTo>
                  <a:pt x="224" y="40"/>
                </a:lnTo>
                <a:lnTo>
                  <a:pt x="248" y="32"/>
                </a:lnTo>
                <a:lnTo>
                  <a:pt x="296" y="48"/>
                </a:lnTo>
                <a:lnTo>
                  <a:pt x="304" y="64"/>
                </a:lnTo>
                <a:lnTo>
                  <a:pt x="248" y="80"/>
                </a:lnTo>
                <a:lnTo>
                  <a:pt x="232" y="72"/>
                </a:lnTo>
                <a:lnTo>
                  <a:pt x="208" y="72"/>
                </a:lnTo>
                <a:lnTo>
                  <a:pt x="176" y="88"/>
                </a:lnTo>
                <a:lnTo>
                  <a:pt x="168" y="88"/>
                </a:lnTo>
                <a:lnTo>
                  <a:pt x="152" y="80"/>
                </a:lnTo>
                <a:lnTo>
                  <a:pt x="136" y="128"/>
                </a:lnTo>
                <a:lnTo>
                  <a:pt x="120" y="128"/>
                </a:lnTo>
                <a:lnTo>
                  <a:pt x="112" y="104"/>
                </a:lnTo>
                <a:lnTo>
                  <a:pt x="72" y="96"/>
                </a:lnTo>
                <a:lnTo>
                  <a:pt x="48" y="88"/>
                </a:lnTo>
                <a:lnTo>
                  <a:pt x="16" y="88"/>
                </a:lnTo>
                <a:lnTo>
                  <a:pt x="0" y="72"/>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67" name="Freeform 35"/>
          <p:cNvSpPr>
            <a:spLocks/>
          </p:cNvSpPr>
          <p:nvPr/>
        </p:nvSpPr>
        <p:spPr bwMode="auto">
          <a:xfrm>
            <a:off x="6142038" y="2922588"/>
            <a:ext cx="427037" cy="592137"/>
          </a:xfrm>
          <a:custGeom>
            <a:avLst/>
            <a:gdLst/>
            <a:ahLst/>
            <a:cxnLst>
              <a:cxn ang="0">
                <a:pos x="56" y="16"/>
              </a:cxn>
              <a:cxn ang="0">
                <a:pos x="64" y="32"/>
              </a:cxn>
              <a:cxn ang="0">
                <a:pos x="48" y="40"/>
              </a:cxn>
              <a:cxn ang="0">
                <a:pos x="48" y="88"/>
              </a:cxn>
              <a:cxn ang="0">
                <a:pos x="40" y="56"/>
              </a:cxn>
              <a:cxn ang="0">
                <a:pos x="8" y="88"/>
              </a:cxn>
              <a:cxn ang="0">
                <a:pos x="0" y="168"/>
              </a:cxn>
              <a:cxn ang="0">
                <a:pos x="24" y="208"/>
              </a:cxn>
              <a:cxn ang="0">
                <a:pos x="24" y="232"/>
              </a:cxn>
              <a:cxn ang="0">
                <a:pos x="24" y="248"/>
              </a:cxn>
              <a:cxn ang="0">
                <a:pos x="24" y="264"/>
              </a:cxn>
              <a:cxn ang="0">
                <a:pos x="16" y="288"/>
              </a:cxn>
              <a:cxn ang="0">
                <a:pos x="104" y="288"/>
              </a:cxn>
              <a:cxn ang="0">
                <a:pos x="216" y="272"/>
              </a:cxn>
              <a:cxn ang="0">
                <a:pos x="192" y="272"/>
              </a:cxn>
              <a:cxn ang="0">
                <a:pos x="184" y="256"/>
              </a:cxn>
              <a:cxn ang="0">
                <a:pos x="200" y="240"/>
              </a:cxn>
              <a:cxn ang="0">
                <a:pos x="200" y="224"/>
              </a:cxn>
              <a:cxn ang="0">
                <a:pos x="192" y="208"/>
              </a:cxn>
              <a:cxn ang="0">
                <a:pos x="200" y="200"/>
              </a:cxn>
              <a:cxn ang="0">
                <a:pos x="216" y="200"/>
              </a:cxn>
              <a:cxn ang="0">
                <a:pos x="216" y="160"/>
              </a:cxn>
              <a:cxn ang="0">
                <a:pos x="208" y="136"/>
              </a:cxn>
              <a:cxn ang="0">
                <a:pos x="200" y="120"/>
              </a:cxn>
              <a:cxn ang="0">
                <a:pos x="192" y="112"/>
              </a:cxn>
              <a:cxn ang="0">
                <a:pos x="176" y="112"/>
              </a:cxn>
              <a:cxn ang="0">
                <a:pos x="160" y="112"/>
              </a:cxn>
              <a:cxn ang="0">
                <a:pos x="152" y="128"/>
              </a:cxn>
              <a:cxn ang="0">
                <a:pos x="144" y="136"/>
              </a:cxn>
              <a:cxn ang="0">
                <a:pos x="136" y="136"/>
              </a:cxn>
              <a:cxn ang="0">
                <a:pos x="128" y="136"/>
              </a:cxn>
              <a:cxn ang="0">
                <a:pos x="128" y="128"/>
              </a:cxn>
              <a:cxn ang="0">
                <a:pos x="128" y="120"/>
              </a:cxn>
              <a:cxn ang="0">
                <a:pos x="136" y="112"/>
              </a:cxn>
              <a:cxn ang="0">
                <a:pos x="136" y="112"/>
              </a:cxn>
              <a:cxn ang="0">
                <a:pos x="144" y="112"/>
              </a:cxn>
              <a:cxn ang="0">
                <a:pos x="144" y="96"/>
              </a:cxn>
              <a:cxn ang="0">
                <a:pos x="160" y="88"/>
              </a:cxn>
              <a:cxn ang="0">
                <a:pos x="144" y="48"/>
              </a:cxn>
              <a:cxn ang="0">
                <a:pos x="144" y="32"/>
              </a:cxn>
              <a:cxn ang="0">
                <a:pos x="120" y="24"/>
              </a:cxn>
              <a:cxn ang="0">
                <a:pos x="80" y="0"/>
              </a:cxn>
              <a:cxn ang="0">
                <a:pos x="56" y="16"/>
              </a:cxn>
            </a:cxnLst>
            <a:rect l="0" t="0" r="r" b="b"/>
            <a:pathLst>
              <a:path w="216" h="288">
                <a:moveTo>
                  <a:pt x="56" y="16"/>
                </a:moveTo>
                <a:lnTo>
                  <a:pt x="64" y="32"/>
                </a:lnTo>
                <a:lnTo>
                  <a:pt x="48" y="40"/>
                </a:lnTo>
                <a:lnTo>
                  <a:pt x="48" y="88"/>
                </a:lnTo>
                <a:lnTo>
                  <a:pt x="40" y="56"/>
                </a:lnTo>
                <a:lnTo>
                  <a:pt x="8" y="88"/>
                </a:lnTo>
                <a:lnTo>
                  <a:pt x="0" y="168"/>
                </a:lnTo>
                <a:lnTo>
                  <a:pt x="24" y="208"/>
                </a:lnTo>
                <a:lnTo>
                  <a:pt x="24" y="232"/>
                </a:lnTo>
                <a:lnTo>
                  <a:pt x="24" y="248"/>
                </a:lnTo>
                <a:lnTo>
                  <a:pt x="24" y="264"/>
                </a:lnTo>
                <a:lnTo>
                  <a:pt x="16" y="288"/>
                </a:lnTo>
                <a:lnTo>
                  <a:pt x="104" y="288"/>
                </a:lnTo>
                <a:lnTo>
                  <a:pt x="216" y="272"/>
                </a:lnTo>
                <a:lnTo>
                  <a:pt x="192" y="272"/>
                </a:lnTo>
                <a:lnTo>
                  <a:pt x="184" y="256"/>
                </a:lnTo>
                <a:lnTo>
                  <a:pt x="200" y="240"/>
                </a:lnTo>
                <a:lnTo>
                  <a:pt x="200" y="224"/>
                </a:lnTo>
                <a:lnTo>
                  <a:pt x="192" y="208"/>
                </a:lnTo>
                <a:lnTo>
                  <a:pt x="200" y="200"/>
                </a:lnTo>
                <a:lnTo>
                  <a:pt x="216" y="200"/>
                </a:lnTo>
                <a:lnTo>
                  <a:pt x="216" y="160"/>
                </a:lnTo>
                <a:lnTo>
                  <a:pt x="208" y="136"/>
                </a:lnTo>
                <a:lnTo>
                  <a:pt x="200" y="120"/>
                </a:lnTo>
                <a:lnTo>
                  <a:pt x="192" y="112"/>
                </a:lnTo>
                <a:lnTo>
                  <a:pt x="176" y="112"/>
                </a:lnTo>
                <a:lnTo>
                  <a:pt x="160" y="112"/>
                </a:lnTo>
                <a:lnTo>
                  <a:pt x="152" y="128"/>
                </a:lnTo>
                <a:lnTo>
                  <a:pt x="144" y="136"/>
                </a:lnTo>
                <a:lnTo>
                  <a:pt x="136" y="136"/>
                </a:lnTo>
                <a:lnTo>
                  <a:pt x="128" y="136"/>
                </a:lnTo>
                <a:lnTo>
                  <a:pt x="128" y="128"/>
                </a:lnTo>
                <a:lnTo>
                  <a:pt x="128" y="120"/>
                </a:lnTo>
                <a:lnTo>
                  <a:pt x="136" y="112"/>
                </a:lnTo>
                <a:lnTo>
                  <a:pt x="136" y="112"/>
                </a:lnTo>
                <a:lnTo>
                  <a:pt x="144" y="112"/>
                </a:lnTo>
                <a:lnTo>
                  <a:pt x="144" y="96"/>
                </a:lnTo>
                <a:lnTo>
                  <a:pt x="160" y="88"/>
                </a:lnTo>
                <a:lnTo>
                  <a:pt x="144" y="48"/>
                </a:lnTo>
                <a:lnTo>
                  <a:pt x="144" y="32"/>
                </a:lnTo>
                <a:lnTo>
                  <a:pt x="120" y="24"/>
                </a:lnTo>
                <a:lnTo>
                  <a:pt x="80" y="0"/>
                </a:lnTo>
                <a:lnTo>
                  <a:pt x="56" y="16"/>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68" name="Freeform 36"/>
          <p:cNvSpPr>
            <a:spLocks/>
          </p:cNvSpPr>
          <p:nvPr/>
        </p:nvSpPr>
        <p:spPr bwMode="auto">
          <a:xfrm>
            <a:off x="5681663" y="3449638"/>
            <a:ext cx="460375" cy="790575"/>
          </a:xfrm>
          <a:custGeom>
            <a:avLst/>
            <a:gdLst/>
            <a:ahLst/>
            <a:cxnLst>
              <a:cxn ang="0">
                <a:pos x="40" y="24"/>
              </a:cxn>
              <a:cxn ang="0">
                <a:pos x="176" y="0"/>
              </a:cxn>
              <a:cxn ang="0">
                <a:pos x="200" y="48"/>
              </a:cxn>
              <a:cxn ang="0">
                <a:pos x="224" y="248"/>
              </a:cxn>
              <a:cxn ang="0">
                <a:pos x="232" y="272"/>
              </a:cxn>
              <a:cxn ang="0">
                <a:pos x="208" y="320"/>
              </a:cxn>
              <a:cxn ang="0">
                <a:pos x="208" y="360"/>
              </a:cxn>
              <a:cxn ang="0">
                <a:pos x="184" y="352"/>
              </a:cxn>
              <a:cxn ang="0">
                <a:pos x="192" y="384"/>
              </a:cxn>
              <a:cxn ang="0">
                <a:pos x="160" y="376"/>
              </a:cxn>
              <a:cxn ang="0">
                <a:pos x="152" y="376"/>
              </a:cxn>
              <a:cxn ang="0">
                <a:pos x="128" y="376"/>
              </a:cxn>
              <a:cxn ang="0">
                <a:pos x="120" y="328"/>
              </a:cxn>
              <a:cxn ang="0">
                <a:pos x="88" y="312"/>
              </a:cxn>
              <a:cxn ang="0">
                <a:pos x="88" y="264"/>
              </a:cxn>
              <a:cxn ang="0">
                <a:pos x="64" y="272"/>
              </a:cxn>
              <a:cxn ang="0">
                <a:pos x="48" y="232"/>
              </a:cxn>
              <a:cxn ang="0">
                <a:pos x="0" y="192"/>
              </a:cxn>
              <a:cxn ang="0">
                <a:pos x="32" y="128"/>
              </a:cxn>
              <a:cxn ang="0">
                <a:pos x="24" y="96"/>
              </a:cxn>
              <a:cxn ang="0">
                <a:pos x="64" y="88"/>
              </a:cxn>
              <a:cxn ang="0">
                <a:pos x="64" y="48"/>
              </a:cxn>
              <a:cxn ang="0">
                <a:pos x="40" y="24"/>
              </a:cxn>
            </a:cxnLst>
            <a:rect l="0" t="0" r="r" b="b"/>
            <a:pathLst>
              <a:path w="232" h="384">
                <a:moveTo>
                  <a:pt x="40" y="24"/>
                </a:moveTo>
                <a:lnTo>
                  <a:pt x="176" y="0"/>
                </a:lnTo>
                <a:lnTo>
                  <a:pt x="200" y="48"/>
                </a:lnTo>
                <a:lnTo>
                  <a:pt x="224" y="248"/>
                </a:lnTo>
                <a:lnTo>
                  <a:pt x="232" y="272"/>
                </a:lnTo>
                <a:lnTo>
                  <a:pt x="208" y="320"/>
                </a:lnTo>
                <a:lnTo>
                  <a:pt x="208" y="360"/>
                </a:lnTo>
                <a:lnTo>
                  <a:pt x="184" y="352"/>
                </a:lnTo>
                <a:lnTo>
                  <a:pt x="192" y="384"/>
                </a:lnTo>
                <a:lnTo>
                  <a:pt x="160" y="376"/>
                </a:lnTo>
                <a:lnTo>
                  <a:pt x="152" y="376"/>
                </a:lnTo>
                <a:lnTo>
                  <a:pt x="128" y="376"/>
                </a:lnTo>
                <a:lnTo>
                  <a:pt x="120" y="328"/>
                </a:lnTo>
                <a:lnTo>
                  <a:pt x="88" y="312"/>
                </a:lnTo>
                <a:lnTo>
                  <a:pt x="88" y="264"/>
                </a:lnTo>
                <a:lnTo>
                  <a:pt x="64" y="272"/>
                </a:lnTo>
                <a:lnTo>
                  <a:pt x="48" y="232"/>
                </a:lnTo>
                <a:lnTo>
                  <a:pt x="0" y="192"/>
                </a:lnTo>
                <a:lnTo>
                  <a:pt x="32" y="128"/>
                </a:lnTo>
                <a:lnTo>
                  <a:pt x="24" y="96"/>
                </a:lnTo>
                <a:lnTo>
                  <a:pt x="64" y="88"/>
                </a:lnTo>
                <a:lnTo>
                  <a:pt x="64" y="48"/>
                </a:lnTo>
                <a:lnTo>
                  <a:pt x="40" y="24"/>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69" name="Freeform 37"/>
          <p:cNvSpPr>
            <a:spLocks/>
          </p:cNvSpPr>
          <p:nvPr/>
        </p:nvSpPr>
        <p:spPr bwMode="auto">
          <a:xfrm>
            <a:off x="5270500" y="3778250"/>
            <a:ext cx="728663" cy="611188"/>
          </a:xfrm>
          <a:custGeom>
            <a:avLst/>
            <a:gdLst/>
            <a:ahLst/>
            <a:cxnLst>
              <a:cxn ang="0">
                <a:pos x="0" y="8"/>
              </a:cxn>
              <a:cxn ang="0">
                <a:pos x="160" y="0"/>
              </a:cxn>
              <a:cxn ang="0">
                <a:pos x="200" y="0"/>
              </a:cxn>
              <a:cxn ang="0">
                <a:pos x="224" y="8"/>
              </a:cxn>
              <a:cxn ang="0">
                <a:pos x="208" y="32"/>
              </a:cxn>
              <a:cxn ang="0">
                <a:pos x="256" y="72"/>
              </a:cxn>
              <a:cxn ang="0">
                <a:pos x="272" y="112"/>
              </a:cxn>
              <a:cxn ang="0">
                <a:pos x="296" y="104"/>
              </a:cxn>
              <a:cxn ang="0">
                <a:pos x="296" y="152"/>
              </a:cxn>
              <a:cxn ang="0">
                <a:pos x="328" y="168"/>
              </a:cxn>
              <a:cxn ang="0">
                <a:pos x="336" y="216"/>
              </a:cxn>
              <a:cxn ang="0">
                <a:pos x="360" y="216"/>
              </a:cxn>
              <a:cxn ang="0">
                <a:pos x="368" y="232"/>
              </a:cxn>
              <a:cxn ang="0">
                <a:pos x="344" y="264"/>
              </a:cxn>
              <a:cxn ang="0">
                <a:pos x="336" y="288"/>
              </a:cxn>
              <a:cxn ang="0">
                <a:pos x="304" y="296"/>
              </a:cxn>
              <a:cxn ang="0">
                <a:pos x="312" y="264"/>
              </a:cxn>
              <a:cxn ang="0">
                <a:pos x="176" y="280"/>
              </a:cxn>
              <a:cxn ang="0">
                <a:pos x="72" y="288"/>
              </a:cxn>
              <a:cxn ang="0">
                <a:pos x="72" y="256"/>
              </a:cxn>
              <a:cxn ang="0">
                <a:pos x="64" y="160"/>
              </a:cxn>
              <a:cxn ang="0">
                <a:pos x="64" y="112"/>
              </a:cxn>
              <a:cxn ang="0">
                <a:pos x="24" y="88"/>
              </a:cxn>
              <a:cxn ang="0">
                <a:pos x="40" y="64"/>
              </a:cxn>
              <a:cxn ang="0">
                <a:pos x="24" y="48"/>
              </a:cxn>
              <a:cxn ang="0">
                <a:pos x="0" y="8"/>
              </a:cxn>
            </a:cxnLst>
            <a:rect l="0" t="0" r="r" b="b"/>
            <a:pathLst>
              <a:path w="368" h="296">
                <a:moveTo>
                  <a:pt x="0" y="8"/>
                </a:moveTo>
                <a:lnTo>
                  <a:pt x="160" y="0"/>
                </a:lnTo>
                <a:lnTo>
                  <a:pt x="200" y="0"/>
                </a:lnTo>
                <a:lnTo>
                  <a:pt x="224" y="8"/>
                </a:lnTo>
                <a:lnTo>
                  <a:pt x="208" y="32"/>
                </a:lnTo>
                <a:lnTo>
                  <a:pt x="256" y="72"/>
                </a:lnTo>
                <a:lnTo>
                  <a:pt x="272" y="112"/>
                </a:lnTo>
                <a:lnTo>
                  <a:pt x="296" y="104"/>
                </a:lnTo>
                <a:lnTo>
                  <a:pt x="296" y="152"/>
                </a:lnTo>
                <a:lnTo>
                  <a:pt x="328" y="168"/>
                </a:lnTo>
                <a:lnTo>
                  <a:pt x="336" y="216"/>
                </a:lnTo>
                <a:lnTo>
                  <a:pt x="360" y="216"/>
                </a:lnTo>
                <a:lnTo>
                  <a:pt x="368" y="232"/>
                </a:lnTo>
                <a:lnTo>
                  <a:pt x="344" y="264"/>
                </a:lnTo>
                <a:lnTo>
                  <a:pt x="336" y="288"/>
                </a:lnTo>
                <a:lnTo>
                  <a:pt x="304" y="296"/>
                </a:lnTo>
                <a:lnTo>
                  <a:pt x="312" y="264"/>
                </a:lnTo>
                <a:lnTo>
                  <a:pt x="176" y="280"/>
                </a:lnTo>
                <a:lnTo>
                  <a:pt x="72" y="288"/>
                </a:lnTo>
                <a:lnTo>
                  <a:pt x="72" y="256"/>
                </a:lnTo>
                <a:lnTo>
                  <a:pt x="64" y="160"/>
                </a:lnTo>
                <a:lnTo>
                  <a:pt x="64" y="112"/>
                </a:lnTo>
                <a:lnTo>
                  <a:pt x="24" y="88"/>
                </a:lnTo>
                <a:lnTo>
                  <a:pt x="40" y="64"/>
                </a:lnTo>
                <a:lnTo>
                  <a:pt x="24" y="48"/>
                </a:lnTo>
                <a:lnTo>
                  <a:pt x="0" y="8"/>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70" name="Freeform 38"/>
          <p:cNvSpPr>
            <a:spLocks/>
          </p:cNvSpPr>
          <p:nvPr/>
        </p:nvSpPr>
        <p:spPr bwMode="auto">
          <a:xfrm>
            <a:off x="6078538" y="3514725"/>
            <a:ext cx="347662" cy="611188"/>
          </a:xfrm>
          <a:custGeom>
            <a:avLst/>
            <a:gdLst/>
            <a:ahLst/>
            <a:cxnLst>
              <a:cxn ang="0">
                <a:pos x="0" y="16"/>
              </a:cxn>
              <a:cxn ang="0">
                <a:pos x="16" y="32"/>
              </a:cxn>
              <a:cxn ang="0">
                <a:pos x="40" y="24"/>
              </a:cxn>
              <a:cxn ang="0">
                <a:pos x="48" y="24"/>
              </a:cxn>
              <a:cxn ang="0">
                <a:pos x="48" y="0"/>
              </a:cxn>
              <a:cxn ang="0">
                <a:pos x="136" y="0"/>
              </a:cxn>
              <a:cxn ang="0">
                <a:pos x="176" y="208"/>
              </a:cxn>
              <a:cxn ang="0">
                <a:pos x="176" y="200"/>
              </a:cxn>
              <a:cxn ang="0">
                <a:pos x="144" y="216"/>
              </a:cxn>
              <a:cxn ang="0">
                <a:pos x="120" y="272"/>
              </a:cxn>
              <a:cxn ang="0">
                <a:pos x="96" y="264"/>
              </a:cxn>
              <a:cxn ang="0">
                <a:pos x="56" y="288"/>
              </a:cxn>
              <a:cxn ang="0">
                <a:pos x="8" y="296"/>
              </a:cxn>
              <a:cxn ang="0">
                <a:pos x="32" y="240"/>
              </a:cxn>
              <a:cxn ang="0">
                <a:pos x="24" y="208"/>
              </a:cxn>
              <a:cxn ang="0">
                <a:pos x="0" y="16"/>
              </a:cxn>
            </a:cxnLst>
            <a:rect l="0" t="0" r="r" b="b"/>
            <a:pathLst>
              <a:path w="176" h="296">
                <a:moveTo>
                  <a:pt x="0" y="16"/>
                </a:moveTo>
                <a:lnTo>
                  <a:pt x="16" y="32"/>
                </a:lnTo>
                <a:lnTo>
                  <a:pt x="40" y="24"/>
                </a:lnTo>
                <a:lnTo>
                  <a:pt x="48" y="24"/>
                </a:lnTo>
                <a:lnTo>
                  <a:pt x="48" y="0"/>
                </a:lnTo>
                <a:lnTo>
                  <a:pt x="136" y="0"/>
                </a:lnTo>
                <a:lnTo>
                  <a:pt x="176" y="208"/>
                </a:lnTo>
                <a:lnTo>
                  <a:pt x="176" y="200"/>
                </a:lnTo>
                <a:lnTo>
                  <a:pt x="144" y="216"/>
                </a:lnTo>
                <a:lnTo>
                  <a:pt x="120" y="272"/>
                </a:lnTo>
                <a:lnTo>
                  <a:pt x="96" y="264"/>
                </a:lnTo>
                <a:lnTo>
                  <a:pt x="56" y="288"/>
                </a:lnTo>
                <a:lnTo>
                  <a:pt x="8" y="296"/>
                </a:lnTo>
                <a:lnTo>
                  <a:pt x="32" y="240"/>
                </a:lnTo>
                <a:lnTo>
                  <a:pt x="24" y="208"/>
                </a:lnTo>
                <a:lnTo>
                  <a:pt x="0" y="16"/>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71" name="Freeform 39"/>
          <p:cNvSpPr>
            <a:spLocks/>
          </p:cNvSpPr>
          <p:nvPr/>
        </p:nvSpPr>
        <p:spPr bwMode="auto">
          <a:xfrm>
            <a:off x="6346825" y="3382963"/>
            <a:ext cx="460375" cy="544512"/>
          </a:xfrm>
          <a:custGeom>
            <a:avLst/>
            <a:gdLst/>
            <a:ahLst/>
            <a:cxnLst>
              <a:cxn ang="0">
                <a:pos x="0" y="64"/>
              </a:cxn>
              <a:cxn ang="0">
                <a:pos x="104" y="48"/>
              </a:cxn>
              <a:cxn ang="0">
                <a:pos x="128" y="56"/>
              </a:cxn>
              <a:cxn ang="0">
                <a:pos x="176" y="32"/>
              </a:cxn>
              <a:cxn ang="0">
                <a:pos x="184" y="8"/>
              </a:cxn>
              <a:cxn ang="0">
                <a:pos x="216" y="0"/>
              </a:cxn>
              <a:cxn ang="0">
                <a:pos x="232" y="104"/>
              </a:cxn>
              <a:cxn ang="0">
                <a:pos x="224" y="112"/>
              </a:cxn>
              <a:cxn ang="0">
                <a:pos x="224" y="184"/>
              </a:cxn>
              <a:cxn ang="0">
                <a:pos x="200" y="192"/>
              </a:cxn>
              <a:cxn ang="0">
                <a:pos x="184" y="224"/>
              </a:cxn>
              <a:cxn ang="0">
                <a:pos x="168" y="224"/>
              </a:cxn>
              <a:cxn ang="0">
                <a:pos x="160" y="264"/>
              </a:cxn>
              <a:cxn ang="0">
                <a:pos x="136" y="248"/>
              </a:cxn>
              <a:cxn ang="0">
                <a:pos x="88" y="264"/>
              </a:cxn>
              <a:cxn ang="0">
                <a:pos x="64" y="240"/>
              </a:cxn>
              <a:cxn ang="0">
                <a:pos x="32" y="240"/>
              </a:cxn>
              <a:cxn ang="0">
                <a:pos x="24" y="168"/>
              </a:cxn>
              <a:cxn ang="0">
                <a:pos x="0" y="64"/>
              </a:cxn>
            </a:cxnLst>
            <a:rect l="0" t="0" r="r" b="b"/>
            <a:pathLst>
              <a:path w="232" h="264">
                <a:moveTo>
                  <a:pt x="0" y="64"/>
                </a:moveTo>
                <a:lnTo>
                  <a:pt x="104" y="48"/>
                </a:lnTo>
                <a:lnTo>
                  <a:pt x="128" y="56"/>
                </a:lnTo>
                <a:lnTo>
                  <a:pt x="176" y="32"/>
                </a:lnTo>
                <a:lnTo>
                  <a:pt x="184" y="8"/>
                </a:lnTo>
                <a:lnTo>
                  <a:pt x="216" y="0"/>
                </a:lnTo>
                <a:lnTo>
                  <a:pt x="232" y="104"/>
                </a:lnTo>
                <a:lnTo>
                  <a:pt x="224" y="112"/>
                </a:lnTo>
                <a:lnTo>
                  <a:pt x="224" y="184"/>
                </a:lnTo>
                <a:lnTo>
                  <a:pt x="200" y="192"/>
                </a:lnTo>
                <a:lnTo>
                  <a:pt x="184" y="224"/>
                </a:lnTo>
                <a:lnTo>
                  <a:pt x="168" y="224"/>
                </a:lnTo>
                <a:lnTo>
                  <a:pt x="160" y="264"/>
                </a:lnTo>
                <a:lnTo>
                  <a:pt x="136" y="248"/>
                </a:lnTo>
                <a:lnTo>
                  <a:pt x="88" y="264"/>
                </a:lnTo>
                <a:lnTo>
                  <a:pt x="64" y="240"/>
                </a:lnTo>
                <a:lnTo>
                  <a:pt x="32" y="240"/>
                </a:lnTo>
                <a:lnTo>
                  <a:pt x="24" y="168"/>
                </a:lnTo>
                <a:lnTo>
                  <a:pt x="0" y="64"/>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72" name="Freeform 40"/>
          <p:cNvSpPr>
            <a:spLocks/>
          </p:cNvSpPr>
          <p:nvPr/>
        </p:nvSpPr>
        <p:spPr bwMode="auto">
          <a:xfrm>
            <a:off x="5935663" y="3878263"/>
            <a:ext cx="808037" cy="460375"/>
          </a:xfrm>
          <a:custGeom>
            <a:avLst/>
            <a:gdLst/>
            <a:ahLst/>
            <a:cxnLst>
              <a:cxn ang="0">
                <a:pos x="0" y="224"/>
              </a:cxn>
              <a:cxn ang="0">
                <a:pos x="104" y="216"/>
              </a:cxn>
              <a:cxn ang="0">
                <a:pos x="104" y="200"/>
              </a:cxn>
              <a:cxn ang="0">
                <a:pos x="344" y="168"/>
              </a:cxn>
              <a:cxn ang="0">
                <a:pos x="344" y="152"/>
              </a:cxn>
              <a:cxn ang="0">
                <a:pos x="384" y="144"/>
              </a:cxn>
              <a:cxn ang="0">
                <a:pos x="384" y="120"/>
              </a:cxn>
              <a:cxn ang="0">
                <a:pos x="400" y="120"/>
              </a:cxn>
              <a:cxn ang="0">
                <a:pos x="408" y="88"/>
              </a:cxn>
              <a:cxn ang="0">
                <a:pos x="376" y="64"/>
              </a:cxn>
              <a:cxn ang="0">
                <a:pos x="368" y="24"/>
              </a:cxn>
              <a:cxn ang="0">
                <a:pos x="344" y="8"/>
              </a:cxn>
              <a:cxn ang="0">
                <a:pos x="296" y="16"/>
              </a:cxn>
              <a:cxn ang="0">
                <a:pos x="264" y="0"/>
              </a:cxn>
              <a:cxn ang="0">
                <a:pos x="240" y="0"/>
              </a:cxn>
              <a:cxn ang="0">
                <a:pos x="248" y="24"/>
              </a:cxn>
              <a:cxn ang="0">
                <a:pos x="216" y="40"/>
              </a:cxn>
              <a:cxn ang="0">
                <a:pos x="192" y="96"/>
              </a:cxn>
              <a:cxn ang="0">
                <a:pos x="160" y="88"/>
              </a:cxn>
              <a:cxn ang="0">
                <a:pos x="128" y="104"/>
              </a:cxn>
              <a:cxn ang="0">
                <a:pos x="80" y="112"/>
              </a:cxn>
              <a:cxn ang="0">
                <a:pos x="80" y="144"/>
              </a:cxn>
              <a:cxn ang="0">
                <a:pos x="56" y="144"/>
              </a:cxn>
              <a:cxn ang="0">
                <a:pos x="56" y="176"/>
              </a:cxn>
              <a:cxn ang="0">
                <a:pos x="32" y="160"/>
              </a:cxn>
              <a:cxn ang="0">
                <a:pos x="24" y="168"/>
              </a:cxn>
              <a:cxn ang="0">
                <a:pos x="32" y="184"/>
              </a:cxn>
              <a:cxn ang="0">
                <a:pos x="8" y="216"/>
              </a:cxn>
              <a:cxn ang="0">
                <a:pos x="0" y="224"/>
              </a:cxn>
            </a:cxnLst>
            <a:rect l="0" t="0" r="r" b="b"/>
            <a:pathLst>
              <a:path w="408" h="224">
                <a:moveTo>
                  <a:pt x="0" y="224"/>
                </a:moveTo>
                <a:lnTo>
                  <a:pt x="104" y="216"/>
                </a:lnTo>
                <a:lnTo>
                  <a:pt x="104" y="200"/>
                </a:lnTo>
                <a:lnTo>
                  <a:pt x="344" y="168"/>
                </a:lnTo>
                <a:lnTo>
                  <a:pt x="344" y="152"/>
                </a:lnTo>
                <a:lnTo>
                  <a:pt x="384" y="144"/>
                </a:lnTo>
                <a:lnTo>
                  <a:pt x="384" y="120"/>
                </a:lnTo>
                <a:lnTo>
                  <a:pt x="400" y="120"/>
                </a:lnTo>
                <a:lnTo>
                  <a:pt x="408" y="88"/>
                </a:lnTo>
                <a:lnTo>
                  <a:pt x="376" y="64"/>
                </a:lnTo>
                <a:lnTo>
                  <a:pt x="368" y="24"/>
                </a:lnTo>
                <a:lnTo>
                  <a:pt x="344" y="8"/>
                </a:lnTo>
                <a:lnTo>
                  <a:pt x="296" y="16"/>
                </a:lnTo>
                <a:lnTo>
                  <a:pt x="264" y="0"/>
                </a:lnTo>
                <a:lnTo>
                  <a:pt x="240" y="0"/>
                </a:lnTo>
                <a:lnTo>
                  <a:pt x="248" y="24"/>
                </a:lnTo>
                <a:lnTo>
                  <a:pt x="216" y="40"/>
                </a:lnTo>
                <a:lnTo>
                  <a:pt x="192" y="96"/>
                </a:lnTo>
                <a:lnTo>
                  <a:pt x="160" y="88"/>
                </a:lnTo>
                <a:lnTo>
                  <a:pt x="128" y="104"/>
                </a:lnTo>
                <a:lnTo>
                  <a:pt x="80" y="112"/>
                </a:lnTo>
                <a:lnTo>
                  <a:pt x="80" y="144"/>
                </a:lnTo>
                <a:lnTo>
                  <a:pt x="56" y="144"/>
                </a:lnTo>
                <a:lnTo>
                  <a:pt x="56" y="176"/>
                </a:lnTo>
                <a:lnTo>
                  <a:pt x="32" y="160"/>
                </a:lnTo>
                <a:lnTo>
                  <a:pt x="24" y="168"/>
                </a:lnTo>
                <a:lnTo>
                  <a:pt x="32" y="184"/>
                </a:lnTo>
                <a:lnTo>
                  <a:pt x="8" y="216"/>
                </a:lnTo>
                <a:lnTo>
                  <a:pt x="0" y="224"/>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73" name="Freeform 41"/>
          <p:cNvSpPr>
            <a:spLocks/>
          </p:cNvSpPr>
          <p:nvPr/>
        </p:nvSpPr>
        <p:spPr bwMode="auto">
          <a:xfrm>
            <a:off x="5888038" y="4175125"/>
            <a:ext cx="935037" cy="361950"/>
          </a:xfrm>
          <a:custGeom>
            <a:avLst/>
            <a:gdLst/>
            <a:ahLst/>
            <a:cxnLst>
              <a:cxn ang="0">
                <a:pos x="32" y="80"/>
              </a:cxn>
              <a:cxn ang="0">
                <a:pos x="32" y="88"/>
              </a:cxn>
              <a:cxn ang="0">
                <a:pos x="24" y="104"/>
              </a:cxn>
              <a:cxn ang="0">
                <a:pos x="32" y="120"/>
              </a:cxn>
              <a:cxn ang="0">
                <a:pos x="0" y="144"/>
              </a:cxn>
              <a:cxn ang="0">
                <a:pos x="8" y="176"/>
              </a:cxn>
              <a:cxn ang="0">
                <a:pos x="128" y="168"/>
              </a:cxn>
              <a:cxn ang="0">
                <a:pos x="272" y="144"/>
              </a:cxn>
              <a:cxn ang="0">
                <a:pos x="352" y="136"/>
              </a:cxn>
              <a:cxn ang="0">
                <a:pos x="360" y="88"/>
              </a:cxn>
              <a:cxn ang="0">
                <a:pos x="392" y="88"/>
              </a:cxn>
              <a:cxn ang="0">
                <a:pos x="472" y="0"/>
              </a:cxn>
              <a:cxn ang="0">
                <a:pos x="368" y="24"/>
              </a:cxn>
              <a:cxn ang="0">
                <a:pos x="120" y="56"/>
              </a:cxn>
              <a:cxn ang="0">
                <a:pos x="128" y="72"/>
              </a:cxn>
              <a:cxn ang="0">
                <a:pos x="32" y="80"/>
              </a:cxn>
            </a:cxnLst>
            <a:rect l="0" t="0" r="r" b="b"/>
            <a:pathLst>
              <a:path w="472" h="176">
                <a:moveTo>
                  <a:pt x="32" y="80"/>
                </a:moveTo>
                <a:lnTo>
                  <a:pt x="32" y="88"/>
                </a:lnTo>
                <a:lnTo>
                  <a:pt x="24" y="104"/>
                </a:lnTo>
                <a:lnTo>
                  <a:pt x="32" y="120"/>
                </a:lnTo>
                <a:lnTo>
                  <a:pt x="0" y="144"/>
                </a:lnTo>
                <a:lnTo>
                  <a:pt x="8" y="176"/>
                </a:lnTo>
                <a:lnTo>
                  <a:pt x="128" y="168"/>
                </a:lnTo>
                <a:lnTo>
                  <a:pt x="272" y="144"/>
                </a:lnTo>
                <a:lnTo>
                  <a:pt x="352" y="136"/>
                </a:lnTo>
                <a:lnTo>
                  <a:pt x="360" y="88"/>
                </a:lnTo>
                <a:lnTo>
                  <a:pt x="392" y="88"/>
                </a:lnTo>
                <a:lnTo>
                  <a:pt x="472" y="0"/>
                </a:lnTo>
                <a:lnTo>
                  <a:pt x="368" y="24"/>
                </a:lnTo>
                <a:lnTo>
                  <a:pt x="120" y="56"/>
                </a:lnTo>
                <a:lnTo>
                  <a:pt x="128" y="72"/>
                </a:lnTo>
                <a:lnTo>
                  <a:pt x="32" y="80"/>
                </a:lnTo>
                <a:close/>
              </a:path>
            </a:pathLst>
          </a:custGeom>
          <a:solidFill>
            <a:srgbClr val="FFDBB7"/>
          </a:solidFill>
          <a:ln w="12700">
            <a:solidFill>
              <a:schemeClr val="bg1"/>
            </a:solidFill>
            <a:prstDash val="solid"/>
            <a:round/>
            <a:headEnd/>
            <a:tailEnd/>
          </a:ln>
        </p:spPr>
        <p:txBody>
          <a:bodyPr/>
          <a:lstStyle/>
          <a:p>
            <a:pPr>
              <a:defRPr/>
            </a:pPr>
            <a:endParaRPr lang="en-US">
              <a:solidFill>
                <a:srgbClr val="FFDBB7"/>
              </a:solidFill>
              <a:effectDag name="">
                <a:cont type="tree" name="">
                  <a:effect ref="fillLine"/>
                  <a:outerShdw dist="38100" dir="13500000" algn="br">
                    <a:srgbClr val="FFE7CF"/>
                  </a:outerShdw>
                </a:cont>
                <a:cont type="tree" name="">
                  <a:effect ref="fillLine"/>
                  <a:outerShdw dist="38100" dir="2700000" algn="tl">
                    <a:srgbClr val="99836D"/>
                  </a:outerShdw>
                </a:cont>
                <a:effect ref="fillLine"/>
              </a:effectDag>
            </a:endParaRPr>
          </a:p>
        </p:txBody>
      </p:sp>
      <p:sp>
        <p:nvSpPr>
          <p:cNvPr id="146474" name="Freeform 42"/>
          <p:cNvSpPr>
            <a:spLocks/>
          </p:cNvSpPr>
          <p:nvPr/>
        </p:nvSpPr>
        <p:spPr bwMode="auto">
          <a:xfrm>
            <a:off x="5792788" y="4503738"/>
            <a:ext cx="381000" cy="692150"/>
          </a:xfrm>
          <a:custGeom>
            <a:avLst/>
            <a:gdLst/>
            <a:ahLst/>
            <a:cxnLst>
              <a:cxn ang="0">
                <a:pos x="56" y="16"/>
              </a:cxn>
              <a:cxn ang="0">
                <a:pos x="24" y="72"/>
              </a:cxn>
              <a:cxn ang="0">
                <a:pos x="0" y="104"/>
              </a:cxn>
              <a:cxn ang="0">
                <a:pos x="8" y="152"/>
              </a:cxn>
              <a:cxn ang="0">
                <a:pos x="40" y="208"/>
              </a:cxn>
              <a:cxn ang="0">
                <a:pos x="16" y="272"/>
              </a:cxn>
              <a:cxn ang="0">
                <a:pos x="8" y="304"/>
              </a:cxn>
              <a:cxn ang="0">
                <a:pos x="120" y="288"/>
              </a:cxn>
              <a:cxn ang="0">
                <a:pos x="128" y="328"/>
              </a:cxn>
              <a:cxn ang="0">
                <a:pos x="144" y="336"/>
              </a:cxn>
              <a:cxn ang="0">
                <a:pos x="152" y="312"/>
              </a:cxn>
              <a:cxn ang="0">
                <a:pos x="192" y="312"/>
              </a:cxn>
              <a:cxn ang="0">
                <a:pos x="184" y="240"/>
              </a:cxn>
              <a:cxn ang="0">
                <a:pos x="184" y="0"/>
              </a:cxn>
              <a:cxn ang="0">
                <a:pos x="56" y="16"/>
              </a:cxn>
            </a:cxnLst>
            <a:rect l="0" t="0" r="r" b="b"/>
            <a:pathLst>
              <a:path w="192" h="336">
                <a:moveTo>
                  <a:pt x="56" y="16"/>
                </a:moveTo>
                <a:lnTo>
                  <a:pt x="24" y="72"/>
                </a:lnTo>
                <a:lnTo>
                  <a:pt x="0" y="104"/>
                </a:lnTo>
                <a:lnTo>
                  <a:pt x="8" y="152"/>
                </a:lnTo>
                <a:lnTo>
                  <a:pt x="40" y="208"/>
                </a:lnTo>
                <a:lnTo>
                  <a:pt x="16" y="272"/>
                </a:lnTo>
                <a:lnTo>
                  <a:pt x="8" y="304"/>
                </a:lnTo>
                <a:lnTo>
                  <a:pt x="120" y="288"/>
                </a:lnTo>
                <a:lnTo>
                  <a:pt x="128" y="328"/>
                </a:lnTo>
                <a:lnTo>
                  <a:pt x="144" y="336"/>
                </a:lnTo>
                <a:lnTo>
                  <a:pt x="152" y="312"/>
                </a:lnTo>
                <a:lnTo>
                  <a:pt x="192" y="312"/>
                </a:lnTo>
                <a:lnTo>
                  <a:pt x="184" y="240"/>
                </a:lnTo>
                <a:lnTo>
                  <a:pt x="184" y="0"/>
                </a:lnTo>
                <a:lnTo>
                  <a:pt x="56" y="16"/>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75" name="Freeform 43"/>
          <p:cNvSpPr>
            <a:spLocks/>
          </p:cNvSpPr>
          <p:nvPr/>
        </p:nvSpPr>
        <p:spPr bwMode="auto">
          <a:xfrm>
            <a:off x="6157913" y="4471988"/>
            <a:ext cx="427037" cy="692150"/>
          </a:xfrm>
          <a:custGeom>
            <a:avLst/>
            <a:gdLst/>
            <a:ahLst/>
            <a:cxnLst>
              <a:cxn ang="0">
                <a:pos x="0" y="16"/>
              </a:cxn>
              <a:cxn ang="0">
                <a:pos x="136" y="0"/>
              </a:cxn>
              <a:cxn ang="0">
                <a:pos x="184" y="160"/>
              </a:cxn>
              <a:cxn ang="0">
                <a:pos x="216" y="184"/>
              </a:cxn>
              <a:cxn ang="0">
                <a:pos x="192" y="232"/>
              </a:cxn>
              <a:cxn ang="0">
                <a:pos x="216" y="272"/>
              </a:cxn>
              <a:cxn ang="0">
                <a:pos x="72" y="288"/>
              </a:cxn>
              <a:cxn ang="0">
                <a:pos x="80" y="328"/>
              </a:cxn>
              <a:cxn ang="0">
                <a:pos x="56" y="336"/>
              </a:cxn>
              <a:cxn ang="0">
                <a:pos x="40" y="288"/>
              </a:cxn>
              <a:cxn ang="0">
                <a:pos x="32" y="328"/>
              </a:cxn>
              <a:cxn ang="0">
                <a:pos x="8" y="328"/>
              </a:cxn>
              <a:cxn ang="0">
                <a:pos x="8" y="288"/>
              </a:cxn>
              <a:cxn ang="0">
                <a:pos x="0" y="256"/>
              </a:cxn>
              <a:cxn ang="0">
                <a:pos x="0" y="16"/>
              </a:cxn>
            </a:cxnLst>
            <a:rect l="0" t="0" r="r" b="b"/>
            <a:pathLst>
              <a:path w="216" h="336">
                <a:moveTo>
                  <a:pt x="0" y="16"/>
                </a:moveTo>
                <a:lnTo>
                  <a:pt x="136" y="0"/>
                </a:lnTo>
                <a:lnTo>
                  <a:pt x="184" y="160"/>
                </a:lnTo>
                <a:lnTo>
                  <a:pt x="216" y="184"/>
                </a:lnTo>
                <a:lnTo>
                  <a:pt x="192" y="232"/>
                </a:lnTo>
                <a:lnTo>
                  <a:pt x="216" y="272"/>
                </a:lnTo>
                <a:lnTo>
                  <a:pt x="72" y="288"/>
                </a:lnTo>
                <a:lnTo>
                  <a:pt x="80" y="328"/>
                </a:lnTo>
                <a:lnTo>
                  <a:pt x="56" y="336"/>
                </a:lnTo>
                <a:lnTo>
                  <a:pt x="40" y="288"/>
                </a:lnTo>
                <a:lnTo>
                  <a:pt x="32" y="328"/>
                </a:lnTo>
                <a:lnTo>
                  <a:pt x="8" y="328"/>
                </a:lnTo>
                <a:lnTo>
                  <a:pt x="8" y="288"/>
                </a:lnTo>
                <a:lnTo>
                  <a:pt x="0" y="256"/>
                </a:lnTo>
                <a:lnTo>
                  <a:pt x="0" y="16"/>
                </a:lnTo>
                <a:close/>
              </a:path>
            </a:pathLst>
          </a:custGeom>
          <a:solidFill>
            <a:srgbClr val="FFDBB7"/>
          </a:solidFill>
          <a:ln w="12700">
            <a:solidFill>
              <a:schemeClr val="bg1"/>
            </a:solidFill>
            <a:prstDash val="solid"/>
            <a:round/>
            <a:headEnd/>
            <a:tailEnd/>
          </a:ln>
        </p:spPr>
        <p:txBody>
          <a:bodyPr/>
          <a:lstStyle/>
          <a:p>
            <a:pPr>
              <a:defRPr/>
            </a:pPr>
            <a:endParaRPr lang="en-US">
              <a:solidFill>
                <a:srgbClr val="FFDBB7"/>
              </a:solidFill>
              <a:effectDag name="">
                <a:cont type="tree" name="">
                  <a:effect ref="fillLine"/>
                  <a:outerShdw dist="38100" dir="13500000" algn="br">
                    <a:srgbClr val="FFE7CF"/>
                  </a:outerShdw>
                </a:cont>
                <a:cont type="tree" name="">
                  <a:effect ref="fillLine"/>
                  <a:outerShdw dist="38100" dir="2700000" algn="tl">
                    <a:srgbClr val="99836D"/>
                  </a:outerShdw>
                </a:cont>
                <a:effect ref="fillLine"/>
              </a:effectDag>
            </a:endParaRPr>
          </a:p>
        </p:txBody>
      </p:sp>
      <p:sp>
        <p:nvSpPr>
          <p:cNvPr id="146476" name="Freeform 44"/>
          <p:cNvSpPr>
            <a:spLocks/>
          </p:cNvSpPr>
          <p:nvPr/>
        </p:nvSpPr>
        <p:spPr bwMode="auto">
          <a:xfrm>
            <a:off x="6426200" y="4438650"/>
            <a:ext cx="601663" cy="642938"/>
          </a:xfrm>
          <a:custGeom>
            <a:avLst/>
            <a:gdLst/>
            <a:ahLst/>
            <a:cxnLst>
              <a:cxn ang="0">
                <a:pos x="0" y="16"/>
              </a:cxn>
              <a:cxn ang="0">
                <a:pos x="8" y="16"/>
              </a:cxn>
              <a:cxn ang="0">
                <a:pos x="80" y="8"/>
              </a:cxn>
              <a:cxn ang="0">
                <a:pos x="136" y="0"/>
              </a:cxn>
              <a:cxn ang="0">
                <a:pos x="128" y="16"/>
              </a:cxn>
              <a:cxn ang="0">
                <a:pos x="152" y="16"/>
              </a:cxn>
              <a:cxn ang="0">
                <a:pos x="256" y="112"/>
              </a:cxn>
              <a:cxn ang="0">
                <a:pos x="296" y="176"/>
              </a:cxn>
              <a:cxn ang="0">
                <a:pos x="304" y="216"/>
              </a:cxn>
              <a:cxn ang="0">
                <a:pos x="288" y="224"/>
              </a:cxn>
              <a:cxn ang="0">
                <a:pos x="296" y="272"/>
              </a:cxn>
              <a:cxn ang="0">
                <a:pos x="264" y="272"/>
              </a:cxn>
              <a:cxn ang="0">
                <a:pos x="264" y="304"/>
              </a:cxn>
              <a:cxn ang="0">
                <a:pos x="240" y="288"/>
              </a:cxn>
              <a:cxn ang="0">
                <a:pos x="88" y="312"/>
              </a:cxn>
              <a:cxn ang="0">
                <a:pos x="56" y="248"/>
              </a:cxn>
              <a:cxn ang="0">
                <a:pos x="80" y="200"/>
              </a:cxn>
              <a:cxn ang="0">
                <a:pos x="48" y="176"/>
              </a:cxn>
              <a:cxn ang="0">
                <a:pos x="0" y="16"/>
              </a:cxn>
            </a:cxnLst>
            <a:rect l="0" t="0" r="r" b="b"/>
            <a:pathLst>
              <a:path w="304" h="312">
                <a:moveTo>
                  <a:pt x="0" y="16"/>
                </a:moveTo>
                <a:lnTo>
                  <a:pt x="8" y="16"/>
                </a:lnTo>
                <a:lnTo>
                  <a:pt x="80" y="8"/>
                </a:lnTo>
                <a:lnTo>
                  <a:pt x="136" y="0"/>
                </a:lnTo>
                <a:lnTo>
                  <a:pt x="128" y="16"/>
                </a:lnTo>
                <a:lnTo>
                  <a:pt x="152" y="16"/>
                </a:lnTo>
                <a:lnTo>
                  <a:pt x="256" y="112"/>
                </a:lnTo>
                <a:lnTo>
                  <a:pt x="296" y="176"/>
                </a:lnTo>
                <a:lnTo>
                  <a:pt x="304" y="216"/>
                </a:lnTo>
                <a:lnTo>
                  <a:pt x="288" y="224"/>
                </a:lnTo>
                <a:lnTo>
                  <a:pt x="296" y="272"/>
                </a:lnTo>
                <a:lnTo>
                  <a:pt x="264" y="272"/>
                </a:lnTo>
                <a:lnTo>
                  <a:pt x="264" y="304"/>
                </a:lnTo>
                <a:lnTo>
                  <a:pt x="240" y="288"/>
                </a:lnTo>
                <a:lnTo>
                  <a:pt x="88" y="312"/>
                </a:lnTo>
                <a:lnTo>
                  <a:pt x="56" y="248"/>
                </a:lnTo>
                <a:lnTo>
                  <a:pt x="80" y="200"/>
                </a:lnTo>
                <a:lnTo>
                  <a:pt x="48" y="176"/>
                </a:lnTo>
                <a:lnTo>
                  <a:pt x="0" y="16"/>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77" name="Freeform 45"/>
          <p:cNvSpPr>
            <a:spLocks/>
          </p:cNvSpPr>
          <p:nvPr/>
        </p:nvSpPr>
        <p:spPr bwMode="auto">
          <a:xfrm>
            <a:off x="6680200" y="4356100"/>
            <a:ext cx="538163" cy="444500"/>
          </a:xfrm>
          <a:custGeom>
            <a:avLst/>
            <a:gdLst/>
            <a:ahLst/>
            <a:cxnLst>
              <a:cxn ang="0">
                <a:pos x="8" y="40"/>
              </a:cxn>
              <a:cxn ang="0">
                <a:pos x="32" y="16"/>
              </a:cxn>
              <a:cxn ang="0">
                <a:pos x="112" y="0"/>
              </a:cxn>
              <a:cxn ang="0">
                <a:pos x="144" y="8"/>
              </a:cxn>
              <a:cxn ang="0">
                <a:pos x="192" y="0"/>
              </a:cxn>
              <a:cxn ang="0">
                <a:pos x="240" y="32"/>
              </a:cxn>
              <a:cxn ang="0">
                <a:pos x="272" y="56"/>
              </a:cxn>
              <a:cxn ang="0">
                <a:pos x="256" y="120"/>
              </a:cxn>
              <a:cxn ang="0">
                <a:pos x="224" y="152"/>
              </a:cxn>
              <a:cxn ang="0">
                <a:pos x="184" y="168"/>
              </a:cxn>
              <a:cxn ang="0">
                <a:pos x="192" y="192"/>
              </a:cxn>
              <a:cxn ang="0">
                <a:pos x="168" y="216"/>
              </a:cxn>
              <a:cxn ang="0">
                <a:pos x="128" y="152"/>
              </a:cxn>
              <a:cxn ang="0">
                <a:pos x="16" y="56"/>
              </a:cxn>
              <a:cxn ang="0">
                <a:pos x="0" y="56"/>
              </a:cxn>
              <a:cxn ang="0">
                <a:pos x="8" y="40"/>
              </a:cxn>
            </a:cxnLst>
            <a:rect l="0" t="0" r="r" b="b"/>
            <a:pathLst>
              <a:path w="272" h="216">
                <a:moveTo>
                  <a:pt x="8" y="40"/>
                </a:moveTo>
                <a:lnTo>
                  <a:pt x="32" y="16"/>
                </a:lnTo>
                <a:lnTo>
                  <a:pt x="112" y="0"/>
                </a:lnTo>
                <a:lnTo>
                  <a:pt x="144" y="8"/>
                </a:lnTo>
                <a:lnTo>
                  <a:pt x="192" y="0"/>
                </a:lnTo>
                <a:lnTo>
                  <a:pt x="240" y="32"/>
                </a:lnTo>
                <a:lnTo>
                  <a:pt x="272" y="56"/>
                </a:lnTo>
                <a:lnTo>
                  <a:pt x="256" y="120"/>
                </a:lnTo>
                <a:lnTo>
                  <a:pt x="224" y="152"/>
                </a:lnTo>
                <a:lnTo>
                  <a:pt x="184" y="168"/>
                </a:lnTo>
                <a:lnTo>
                  <a:pt x="192" y="192"/>
                </a:lnTo>
                <a:lnTo>
                  <a:pt x="168" y="216"/>
                </a:lnTo>
                <a:lnTo>
                  <a:pt x="128" y="152"/>
                </a:lnTo>
                <a:lnTo>
                  <a:pt x="16" y="56"/>
                </a:lnTo>
                <a:lnTo>
                  <a:pt x="0" y="56"/>
                </a:lnTo>
                <a:lnTo>
                  <a:pt x="8" y="40"/>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78" name="Freeform 46"/>
          <p:cNvSpPr>
            <a:spLocks/>
          </p:cNvSpPr>
          <p:nvPr/>
        </p:nvSpPr>
        <p:spPr bwMode="auto">
          <a:xfrm>
            <a:off x="6299200" y="4999038"/>
            <a:ext cx="1014413" cy="708025"/>
          </a:xfrm>
          <a:custGeom>
            <a:avLst/>
            <a:gdLst/>
            <a:ahLst/>
            <a:cxnLst>
              <a:cxn ang="0">
                <a:pos x="0" y="32"/>
              </a:cxn>
              <a:cxn ang="0">
                <a:pos x="136" y="16"/>
              </a:cxn>
              <a:cxn ang="0">
                <a:pos x="152" y="40"/>
              </a:cxn>
              <a:cxn ang="0">
                <a:pos x="304" y="16"/>
              </a:cxn>
              <a:cxn ang="0">
                <a:pos x="328" y="32"/>
              </a:cxn>
              <a:cxn ang="0">
                <a:pos x="328" y="0"/>
              </a:cxn>
              <a:cxn ang="0">
                <a:pos x="328" y="0"/>
              </a:cxn>
              <a:cxn ang="0">
                <a:pos x="360" y="0"/>
              </a:cxn>
              <a:cxn ang="0">
                <a:pos x="392" y="56"/>
              </a:cxn>
              <a:cxn ang="0">
                <a:pos x="440" y="128"/>
              </a:cxn>
              <a:cxn ang="0">
                <a:pos x="464" y="192"/>
              </a:cxn>
              <a:cxn ang="0">
                <a:pos x="504" y="232"/>
              </a:cxn>
              <a:cxn ang="0">
                <a:pos x="512" y="296"/>
              </a:cxn>
              <a:cxn ang="0">
                <a:pos x="496" y="336"/>
              </a:cxn>
              <a:cxn ang="0">
                <a:pos x="448" y="344"/>
              </a:cxn>
              <a:cxn ang="0">
                <a:pos x="440" y="328"/>
              </a:cxn>
              <a:cxn ang="0">
                <a:pos x="400" y="304"/>
              </a:cxn>
              <a:cxn ang="0">
                <a:pos x="384" y="280"/>
              </a:cxn>
              <a:cxn ang="0">
                <a:pos x="376" y="272"/>
              </a:cxn>
              <a:cxn ang="0">
                <a:pos x="368" y="248"/>
              </a:cxn>
              <a:cxn ang="0">
                <a:pos x="360" y="256"/>
              </a:cxn>
              <a:cxn ang="0">
                <a:pos x="328" y="224"/>
              </a:cxn>
              <a:cxn ang="0">
                <a:pos x="336" y="200"/>
              </a:cxn>
              <a:cxn ang="0">
                <a:pos x="328" y="184"/>
              </a:cxn>
              <a:cxn ang="0">
                <a:pos x="320" y="192"/>
              </a:cxn>
              <a:cxn ang="0">
                <a:pos x="320" y="208"/>
              </a:cxn>
              <a:cxn ang="0">
                <a:pos x="312" y="184"/>
              </a:cxn>
              <a:cxn ang="0">
                <a:pos x="312" y="136"/>
              </a:cxn>
              <a:cxn ang="0">
                <a:pos x="296" y="104"/>
              </a:cxn>
              <a:cxn ang="0">
                <a:pos x="248" y="80"/>
              </a:cxn>
              <a:cxn ang="0">
                <a:pos x="224" y="56"/>
              </a:cxn>
              <a:cxn ang="0">
                <a:pos x="200" y="56"/>
              </a:cxn>
              <a:cxn ang="0">
                <a:pos x="184" y="72"/>
              </a:cxn>
              <a:cxn ang="0">
                <a:pos x="144" y="80"/>
              </a:cxn>
              <a:cxn ang="0">
                <a:pos x="120" y="72"/>
              </a:cxn>
              <a:cxn ang="0">
                <a:pos x="112" y="56"/>
              </a:cxn>
              <a:cxn ang="0">
                <a:pos x="32" y="72"/>
              </a:cxn>
              <a:cxn ang="0">
                <a:pos x="16" y="56"/>
              </a:cxn>
              <a:cxn ang="0">
                <a:pos x="0" y="72"/>
              </a:cxn>
              <a:cxn ang="0">
                <a:pos x="0" y="32"/>
              </a:cxn>
            </a:cxnLst>
            <a:rect l="0" t="0" r="r" b="b"/>
            <a:pathLst>
              <a:path w="512" h="344">
                <a:moveTo>
                  <a:pt x="0" y="32"/>
                </a:moveTo>
                <a:lnTo>
                  <a:pt x="136" y="16"/>
                </a:lnTo>
                <a:lnTo>
                  <a:pt x="152" y="40"/>
                </a:lnTo>
                <a:lnTo>
                  <a:pt x="304" y="16"/>
                </a:lnTo>
                <a:lnTo>
                  <a:pt x="328" y="32"/>
                </a:lnTo>
                <a:lnTo>
                  <a:pt x="328" y="0"/>
                </a:lnTo>
                <a:lnTo>
                  <a:pt x="328" y="0"/>
                </a:lnTo>
                <a:lnTo>
                  <a:pt x="360" y="0"/>
                </a:lnTo>
                <a:lnTo>
                  <a:pt x="392" y="56"/>
                </a:lnTo>
                <a:lnTo>
                  <a:pt x="440" y="128"/>
                </a:lnTo>
                <a:lnTo>
                  <a:pt x="464" y="192"/>
                </a:lnTo>
                <a:lnTo>
                  <a:pt x="504" y="232"/>
                </a:lnTo>
                <a:lnTo>
                  <a:pt x="512" y="296"/>
                </a:lnTo>
                <a:lnTo>
                  <a:pt x="496" y="336"/>
                </a:lnTo>
                <a:lnTo>
                  <a:pt x="448" y="344"/>
                </a:lnTo>
                <a:lnTo>
                  <a:pt x="440" y="328"/>
                </a:lnTo>
                <a:lnTo>
                  <a:pt x="400" y="304"/>
                </a:lnTo>
                <a:lnTo>
                  <a:pt x="384" y="280"/>
                </a:lnTo>
                <a:lnTo>
                  <a:pt x="376" y="272"/>
                </a:lnTo>
                <a:lnTo>
                  <a:pt x="368" y="248"/>
                </a:lnTo>
                <a:lnTo>
                  <a:pt x="360" y="256"/>
                </a:lnTo>
                <a:lnTo>
                  <a:pt x="328" y="224"/>
                </a:lnTo>
                <a:lnTo>
                  <a:pt x="336" y="200"/>
                </a:lnTo>
                <a:lnTo>
                  <a:pt x="328" y="184"/>
                </a:lnTo>
                <a:lnTo>
                  <a:pt x="320" y="192"/>
                </a:lnTo>
                <a:lnTo>
                  <a:pt x="320" y="208"/>
                </a:lnTo>
                <a:lnTo>
                  <a:pt x="312" y="184"/>
                </a:lnTo>
                <a:lnTo>
                  <a:pt x="312" y="136"/>
                </a:lnTo>
                <a:lnTo>
                  <a:pt x="296" y="104"/>
                </a:lnTo>
                <a:lnTo>
                  <a:pt x="248" y="80"/>
                </a:lnTo>
                <a:lnTo>
                  <a:pt x="224" y="56"/>
                </a:lnTo>
                <a:lnTo>
                  <a:pt x="200" y="56"/>
                </a:lnTo>
                <a:lnTo>
                  <a:pt x="184" y="72"/>
                </a:lnTo>
                <a:lnTo>
                  <a:pt x="144" y="80"/>
                </a:lnTo>
                <a:lnTo>
                  <a:pt x="120" y="72"/>
                </a:lnTo>
                <a:lnTo>
                  <a:pt x="112" y="56"/>
                </a:lnTo>
                <a:lnTo>
                  <a:pt x="32" y="72"/>
                </a:lnTo>
                <a:lnTo>
                  <a:pt x="16" y="56"/>
                </a:lnTo>
                <a:lnTo>
                  <a:pt x="0" y="72"/>
                </a:lnTo>
                <a:lnTo>
                  <a:pt x="0" y="32"/>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79" name="Freeform 47"/>
          <p:cNvSpPr>
            <a:spLocks/>
          </p:cNvSpPr>
          <p:nvPr/>
        </p:nvSpPr>
        <p:spPr bwMode="auto">
          <a:xfrm>
            <a:off x="6569075" y="4043363"/>
            <a:ext cx="935038" cy="428625"/>
          </a:xfrm>
          <a:custGeom>
            <a:avLst/>
            <a:gdLst/>
            <a:ahLst/>
            <a:cxnLst>
              <a:cxn ang="0">
                <a:pos x="16" y="152"/>
              </a:cxn>
              <a:cxn ang="0">
                <a:pos x="0" y="200"/>
              </a:cxn>
              <a:cxn ang="0">
                <a:pos x="64" y="192"/>
              </a:cxn>
              <a:cxn ang="0">
                <a:pos x="88" y="176"/>
              </a:cxn>
              <a:cxn ang="0">
                <a:pos x="168" y="152"/>
              </a:cxn>
              <a:cxn ang="0">
                <a:pos x="192" y="160"/>
              </a:cxn>
              <a:cxn ang="0">
                <a:pos x="248" y="152"/>
              </a:cxn>
              <a:cxn ang="0">
                <a:pos x="248" y="160"/>
              </a:cxn>
              <a:cxn ang="0">
                <a:pos x="328" y="208"/>
              </a:cxn>
              <a:cxn ang="0">
                <a:pos x="376" y="192"/>
              </a:cxn>
              <a:cxn ang="0">
                <a:pos x="408" y="136"/>
              </a:cxn>
              <a:cxn ang="0">
                <a:pos x="456" y="120"/>
              </a:cxn>
              <a:cxn ang="0">
                <a:pos x="472" y="80"/>
              </a:cxn>
              <a:cxn ang="0">
                <a:pos x="472" y="24"/>
              </a:cxn>
              <a:cxn ang="0">
                <a:pos x="472" y="72"/>
              </a:cxn>
              <a:cxn ang="0">
                <a:pos x="440" y="104"/>
              </a:cxn>
              <a:cxn ang="0">
                <a:pos x="432" y="104"/>
              </a:cxn>
              <a:cxn ang="0">
                <a:pos x="400" y="112"/>
              </a:cxn>
              <a:cxn ang="0">
                <a:pos x="400" y="104"/>
              </a:cxn>
              <a:cxn ang="0">
                <a:pos x="432" y="88"/>
              </a:cxn>
              <a:cxn ang="0">
                <a:pos x="400" y="88"/>
              </a:cxn>
              <a:cxn ang="0">
                <a:pos x="440" y="72"/>
              </a:cxn>
              <a:cxn ang="0">
                <a:pos x="448" y="80"/>
              </a:cxn>
              <a:cxn ang="0">
                <a:pos x="456" y="40"/>
              </a:cxn>
              <a:cxn ang="0">
                <a:pos x="448" y="32"/>
              </a:cxn>
              <a:cxn ang="0">
                <a:pos x="408" y="48"/>
              </a:cxn>
              <a:cxn ang="0">
                <a:pos x="408" y="24"/>
              </a:cxn>
              <a:cxn ang="0">
                <a:pos x="424" y="32"/>
              </a:cxn>
              <a:cxn ang="0">
                <a:pos x="448" y="8"/>
              </a:cxn>
              <a:cxn ang="0">
                <a:pos x="432" y="0"/>
              </a:cxn>
              <a:cxn ang="0">
                <a:pos x="296" y="32"/>
              </a:cxn>
              <a:cxn ang="0">
                <a:pos x="120" y="72"/>
              </a:cxn>
              <a:cxn ang="0">
                <a:pos x="40" y="152"/>
              </a:cxn>
              <a:cxn ang="0">
                <a:pos x="16" y="152"/>
              </a:cxn>
            </a:cxnLst>
            <a:rect l="0" t="0" r="r" b="b"/>
            <a:pathLst>
              <a:path w="472" h="208">
                <a:moveTo>
                  <a:pt x="16" y="152"/>
                </a:moveTo>
                <a:lnTo>
                  <a:pt x="0" y="200"/>
                </a:lnTo>
                <a:lnTo>
                  <a:pt x="64" y="192"/>
                </a:lnTo>
                <a:lnTo>
                  <a:pt x="88" y="176"/>
                </a:lnTo>
                <a:lnTo>
                  <a:pt x="168" y="152"/>
                </a:lnTo>
                <a:lnTo>
                  <a:pt x="192" y="160"/>
                </a:lnTo>
                <a:lnTo>
                  <a:pt x="248" y="152"/>
                </a:lnTo>
                <a:lnTo>
                  <a:pt x="248" y="160"/>
                </a:lnTo>
                <a:lnTo>
                  <a:pt x="328" y="208"/>
                </a:lnTo>
                <a:lnTo>
                  <a:pt x="376" y="192"/>
                </a:lnTo>
                <a:lnTo>
                  <a:pt x="408" y="136"/>
                </a:lnTo>
                <a:lnTo>
                  <a:pt x="456" y="120"/>
                </a:lnTo>
                <a:lnTo>
                  <a:pt x="472" y="80"/>
                </a:lnTo>
                <a:lnTo>
                  <a:pt x="472" y="24"/>
                </a:lnTo>
                <a:lnTo>
                  <a:pt x="472" y="72"/>
                </a:lnTo>
                <a:lnTo>
                  <a:pt x="440" y="104"/>
                </a:lnTo>
                <a:lnTo>
                  <a:pt x="432" y="104"/>
                </a:lnTo>
                <a:lnTo>
                  <a:pt x="400" y="112"/>
                </a:lnTo>
                <a:lnTo>
                  <a:pt x="400" y="104"/>
                </a:lnTo>
                <a:lnTo>
                  <a:pt x="432" y="88"/>
                </a:lnTo>
                <a:lnTo>
                  <a:pt x="400" y="88"/>
                </a:lnTo>
                <a:lnTo>
                  <a:pt x="440" y="72"/>
                </a:lnTo>
                <a:lnTo>
                  <a:pt x="448" y="80"/>
                </a:lnTo>
                <a:lnTo>
                  <a:pt x="456" y="40"/>
                </a:lnTo>
                <a:lnTo>
                  <a:pt x="448" y="32"/>
                </a:lnTo>
                <a:lnTo>
                  <a:pt x="408" y="48"/>
                </a:lnTo>
                <a:lnTo>
                  <a:pt x="408" y="24"/>
                </a:lnTo>
                <a:lnTo>
                  <a:pt x="424" y="32"/>
                </a:lnTo>
                <a:lnTo>
                  <a:pt x="448" y="8"/>
                </a:lnTo>
                <a:lnTo>
                  <a:pt x="432" y="0"/>
                </a:lnTo>
                <a:lnTo>
                  <a:pt x="296" y="32"/>
                </a:lnTo>
                <a:lnTo>
                  <a:pt x="120" y="72"/>
                </a:lnTo>
                <a:lnTo>
                  <a:pt x="40" y="152"/>
                </a:lnTo>
                <a:lnTo>
                  <a:pt x="16" y="152"/>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80" name="Freeform 48"/>
          <p:cNvSpPr>
            <a:spLocks/>
          </p:cNvSpPr>
          <p:nvPr/>
        </p:nvSpPr>
        <p:spPr bwMode="auto">
          <a:xfrm>
            <a:off x="6616700" y="3697288"/>
            <a:ext cx="808038" cy="527050"/>
          </a:xfrm>
          <a:custGeom>
            <a:avLst/>
            <a:gdLst/>
            <a:ahLst/>
            <a:cxnLst>
              <a:cxn ang="0">
                <a:pos x="64" y="176"/>
              </a:cxn>
              <a:cxn ang="0">
                <a:pos x="56" y="208"/>
              </a:cxn>
              <a:cxn ang="0">
                <a:pos x="40" y="208"/>
              </a:cxn>
              <a:cxn ang="0">
                <a:pos x="40" y="232"/>
              </a:cxn>
              <a:cxn ang="0">
                <a:pos x="0" y="240"/>
              </a:cxn>
              <a:cxn ang="0">
                <a:pos x="0" y="256"/>
              </a:cxn>
              <a:cxn ang="0">
                <a:pos x="96" y="240"/>
              </a:cxn>
              <a:cxn ang="0">
                <a:pos x="272" y="200"/>
              </a:cxn>
              <a:cxn ang="0">
                <a:pos x="408" y="168"/>
              </a:cxn>
              <a:cxn ang="0">
                <a:pos x="408" y="144"/>
              </a:cxn>
              <a:cxn ang="0">
                <a:pos x="400" y="136"/>
              </a:cxn>
              <a:cxn ang="0">
                <a:pos x="384" y="144"/>
              </a:cxn>
              <a:cxn ang="0">
                <a:pos x="376" y="112"/>
              </a:cxn>
              <a:cxn ang="0">
                <a:pos x="384" y="80"/>
              </a:cxn>
              <a:cxn ang="0">
                <a:pos x="336" y="56"/>
              </a:cxn>
              <a:cxn ang="0">
                <a:pos x="296" y="64"/>
              </a:cxn>
              <a:cxn ang="0">
                <a:pos x="296" y="16"/>
              </a:cxn>
              <a:cxn ang="0">
                <a:pos x="264" y="0"/>
              </a:cxn>
              <a:cxn ang="0">
                <a:pos x="232" y="8"/>
              </a:cxn>
              <a:cxn ang="0">
                <a:pos x="216" y="56"/>
              </a:cxn>
              <a:cxn ang="0">
                <a:pos x="184" y="72"/>
              </a:cxn>
              <a:cxn ang="0">
                <a:pos x="168" y="144"/>
              </a:cxn>
              <a:cxn ang="0">
                <a:pos x="120" y="176"/>
              </a:cxn>
              <a:cxn ang="0">
                <a:pos x="80" y="192"/>
              </a:cxn>
              <a:cxn ang="0">
                <a:pos x="64" y="176"/>
              </a:cxn>
            </a:cxnLst>
            <a:rect l="0" t="0" r="r" b="b"/>
            <a:pathLst>
              <a:path w="408" h="256">
                <a:moveTo>
                  <a:pt x="64" y="176"/>
                </a:moveTo>
                <a:lnTo>
                  <a:pt x="56" y="208"/>
                </a:lnTo>
                <a:lnTo>
                  <a:pt x="40" y="208"/>
                </a:lnTo>
                <a:lnTo>
                  <a:pt x="40" y="232"/>
                </a:lnTo>
                <a:lnTo>
                  <a:pt x="0" y="240"/>
                </a:lnTo>
                <a:lnTo>
                  <a:pt x="0" y="256"/>
                </a:lnTo>
                <a:lnTo>
                  <a:pt x="96" y="240"/>
                </a:lnTo>
                <a:lnTo>
                  <a:pt x="272" y="200"/>
                </a:lnTo>
                <a:lnTo>
                  <a:pt x="408" y="168"/>
                </a:lnTo>
                <a:lnTo>
                  <a:pt x="408" y="144"/>
                </a:lnTo>
                <a:lnTo>
                  <a:pt x="400" y="136"/>
                </a:lnTo>
                <a:lnTo>
                  <a:pt x="384" y="144"/>
                </a:lnTo>
                <a:lnTo>
                  <a:pt x="376" y="112"/>
                </a:lnTo>
                <a:lnTo>
                  <a:pt x="384" y="80"/>
                </a:lnTo>
                <a:lnTo>
                  <a:pt x="336" y="56"/>
                </a:lnTo>
                <a:lnTo>
                  <a:pt x="296" y="64"/>
                </a:lnTo>
                <a:lnTo>
                  <a:pt x="296" y="16"/>
                </a:lnTo>
                <a:lnTo>
                  <a:pt x="264" y="0"/>
                </a:lnTo>
                <a:lnTo>
                  <a:pt x="232" y="8"/>
                </a:lnTo>
                <a:lnTo>
                  <a:pt x="216" y="56"/>
                </a:lnTo>
                <a:lnTo>
                  <a:pt x="184" y="72"/>
                </a:lnTo>
                <a:lnTo>
                  <a:pt x="168" y="144"/>
                </a:lnTo>
                <a:lnTo>
                  <a:pt x="120" y="176"/>
                </a:lnTo>
                <a:lnTo>
                  <a:pt x="80" y="192"/>
                </a:lnTo>
                <a:lnTo>
                  <a:pt x="64" y="176"/>
                </a:lnTo>
                <a:close/>
              </a:path>
            </a:pathLst>
          </a:custGeom>
          <a:solidFill>
            <a:srgbClr val="FFDBB7"/>
          </a:solidFill>
          <a:ln w="12700">
            <a:solidFill>
              <a:schemeClr val="bg1"/>
            </a:solidFill>
            <a:prstDash val="solid"/>
            <a:round/>
            <a:headEnd/>
            <a:tailEnd/>
          </a:ln>
        </p:spPr>
        <p:txBody>
          <a:bodyPr/>
          <a:lstStyle/>
          <a:p>
            <a:pPr>
              <a:defRPr/>
            </a:pPr>
            <a:endParaRPr lang="en-US">
              <a:solidFill>
                <a:srgbClr val="FFDBB7"/>
              </a:solidFill>
              <a:effectDag name="">
                <a:cont type="tree" name="">
                  <a:effect ref="fillLine"/>
                  <a:outerShdw dist="38100" dir="13500000" algn="br">
                    <a:srgbClr val="FFE7CF"/>
                  </a:outerShdw>
                </a:cont>
                <a:cont type="tree" name="">
                  <a:effect ref="fillLine"/>
                  <a:outerShdw dist="38100" dir="2700000" algn="tl">
                    <a:srgbClr val="99836D"/>
                  </a:outerShdw>
                </a:cont>
                <a:effect ref="fillLine"/>
              </a:effectDag>
            </a:endParaRPr>
          </a:p>
        </p:txBody>
      </p:sp>
      <p:sp>
        <p:nvSpPr>
          <p:cNvPr id="146481" name="Freeform 49"/>
          <p:cNvSpPr>
            <a:spLocks/>
          </p:cNvSpPr>
          <p:nvPr/>
        </p:nvSpPr>
        <p:spPr bwMode="auto">
          <a:xfrm>
            <a:off x="6664325" y="3581400"/>
            <a:ext cx="474663" cy="511175"/>
          </a:xfrm>
          <a:custGeom>
            <a:avLst/>
            <a:gdLst/>
            <a:ahLst/>
            <a:cxnLst>
              <a:cxn ang="0">
                <a:pos x="24" y="128"/>
              </a:cxn>
              <a:cxn ang="0">
                <a:pos x="8" y="128"/>
              </a:cxn>
              <a:cxn ang="0">
                <a:pos x="0" y="168"/>
              </a:cxn>
              <a:cxn ang="0">
                <a:pos x="8" y="208"/>
              </a:cxn>
              <a:cxn ang="0">
                <a:pos x="40" y="232"/>
              </a:cxn>
              <a:cxn ang="0">
                <a:pos x="48" y="248"/>
              </a:cxn>
              <a:cxn ang="0">
                <a:pos x="96" y="232"/>
              </a:cxn>
              <a:cxn ang="0">
                <a:pos x="144" y="200"/>
              </a:cxn>
              <a:cxn ang="0">
                <a:pos x="160" y="128"/>
              </a:cxn>
              <a:cxn ang="0">
                <a:pos x="192" y="112"/>
              </a:cxn>
              <a:cxn ang="0">
                <a:pos x="208" y="64"/>
              </a:cxn>
              <a:cxn ang="0">
                <a:pos x="240" y="56"/>
              </a:cxn>
              <a:cxn ang="0">
                <a:pos x="200" y="48"/>
              </a:cxn>
              <a:cxn ang="0">
                <a:pos x="144" y="80"/>
              </a:cxn>
              <a:cxn ang="0">
                <a:pos x="136" y="48"/>
              </a:cxn>
              <a:cxn ang="0">
                <a:pos x="88" y="56"/>
              </a:cxn>
              <a:cxn ang="0">
                <a:pos x="72" y="0"/>
              </a:cxn>
              <a:cxn ang="0">
                <a:pos x="56" y="16"/>
              </a:cxn>
              <a:cxn ang="0">
                <a:pos x="64" y="88"/>
              </a:cxn>
              <a:cxn ang="0">
                <a:pos x="40" y="96"/>
              </a:cxn>
              <a:cxn ang="0">
                <a:pos x="24" y="128"/>
              </a:cxn>
            </a:cxnLst>
            <a:rect l="0" t="0" r="r" b="b"/>
            <a:pathLst>
              <a:path w="240" h="248">
                <a:moveTo>
                  <a:pt x="24" y="128"/>
                </a:moveTo>
                <a:lnTo>
                  <a:pt x="8" y="128"/>
                </a:lnTo>
                <a:lnTo>
                  <a:pt x="0" y="168"/>
                </a:lnTo>
                <a:lnTo>
                  <a:pt x="8" y="208"/>
                </a:lnTo>
                <a:lnTo>
                  <a:pt x="40" y="232"/>
                </a:lnTo>
                <a:lnTo>
                  <a:pt x="48" y="248"/>
                </a:lnTo>
                <a:lnTo>
                  <a:pt x="96" y="232"/>
                </a:lnTo>
                <a:lnTo>
                  <a:pt x="144" y="200"/>
                </a:lnTo>
                <a:lnTo>
                  <a:pt x="160" y="128"/>
                </a:lnTo>
                <a:lnTo>
                  <a:pt x="192" y="112"/>
                </a:lnTo>
                <a:lnTo>
                  <a:pt x="208" y="64"/>
                </a:lnTo>
                <a:lnTo>
                  <a:pt x="240" y="56"/>
                </a:lnTo>
                <a:lnTo>
                  <a:pt x="200" y="48"/>
                </a:lnTo>
                <a:lnTo>
                  <a:pt x="144" y="80"/>
                </a:lnTo>
                <a:lnTo>
                  <a:pt x="136" y="48"/>
                </a:lnTo>
                <a:lnTo>
                  <a:pt x="88" y="56"/>
                </a:lnTo>
                <a:lnTo>
                  <a:pt x="72" y="0"/>
                </a:lnTo>
                <a:lnTo>
                  <a:pt x="56" y="16"/>
                </a:lnTo>
                <a:lnTo>
                  <a:pt x="64" y="88"/>
                </a:lnTo>
                <a:lnTo>
                  <a:pt x="40" y="96"/>
                </a:lnTo>
                <a:lnTo>
                  <a:pt x="24" y="128"/>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82" name="Freeform 50"/>
          <p:cNvSpPr>
            <a:spLocks/>
          </p:cNvSpPr>
          <p:nvPr/>
        </p:nvSpPr>
        <p:spPr bwMode="auto">
          <a:xfrm>
            <a:off x="7329488" y="3597275"/>
            <a:ext cx="127000" cy="165100"/>
          </a:xfrm>
          <a:custGeom>
            <a:avLst/>
            <a:gdLst/>
            <a:ahLst/>
            <a:cxnLst>
              <a:cxn ang="0">
                <a:pos x="0" y="8"/>
              </a:cxn>
              <a:cxn ang="0">
                <a:pos x="16" y="0"/>
              </a:cxn>
              <a:cxn ang="0">
                <a:pos x="48" y="16"/>
              </a:cxn>
              <a:cxn ang="0">
                <a:pos x="48" y="32"/>
              </a:cxn>
              <a:cxn ang="0">
                <a:pos x="64" y="48"/>
              </a:cxn>
              <a:cxn ang="0">
                <a:pos x="64" y="72"/>
              </a:cxn>
              <a:cxn ang="0">
                <a:pos x="32" y="80"/>
              </a:cxn>
              <a:cxn ang="0">
                <a:pos x="0" y="8"/>
              </a:cxn>
            </a:cxnLst>
            <a:rect l="0" t="0" r="r" b="b"/>
            <a:pathLst>
              <a:path w="64" h="80">
                <a:moveTo>
                  <a:pt x="0" y="8"/>
                </a:moveTo>
                <a:lnTo>
                  <a:pt x="16" y="0"/>
                </a:lnTo>
                <a:lnTo>
                  <a:pt x="48" y="16"/>
                </a:lnTo>
                <a:lnTo>
                  <a:pt x="48" y="32"/>
                </a:lnTo>
                <a:lnTo>
                  <a:pt x="64" y="48"/>
                </a:lnTo>
                <a:lnTo>
                  <a:pt x="64" y="72"/>
                </a:lnTo>
                <a:lnTo>
                  <a:pt x="32" y="80"/>
                </a:lnTo>
                <a:lnTo>
                  <a:pt x="0" y="8"/>
                </a:lnTo>
                <a:close/>
              </a:path>
            </a:pathLst>
          </a:custGeom>
          <a:solidFill>
            <a:srgbClr val="FFDBB7"/>
          </a:solidFill>
          <a:ln w="12700">
            <a:solidFill>
              <a:schemeClr val="bg1"/>
            </a:solidFill>
            <a:prstDash val="solid"/>
            <a:round/>
            <a:headEnd/>
            <a:tailEnd/>
          </a:ln>
        </p:spPr>
        <p:txBody>
          <a:bodyPr/>
          <a:lstStyle/>
          <a:p>
            <a:pPr>
              <a:defRPr/>
            </a:pPr>
            <a:endParaRPr lang="en-US">
              <a:solidFill>
                <a:srgbClr val="FFDBB7"/>
              </a:solidFill>
              <a:effectDag name="">
                <a:cont type="tree" name="">
                  <a:effect ref="fillLine"/>
                  <a:outerShdw dist="38100" dir="13500000" algn="br">
                    <a:srgbClr val="FFE7CF"/>
                  </a:outerShdw>
                </a:cont>
                <a:cont type="tree" name="">
                  <a:effect ref="fillLine"/>
                  <a:outerShdw dist="38100" dir="2700000" algn="tl">
                    <a:srgbClr val="99836D"/>
                  </a:outerShdw>
                </a:cont>
                <a:effect ref="fillLine"/>
              </a:effectDag>
            </a:endParaRPr>
          </a:p>
        </p:txBody>
      </p:sp>
      <p:sp>
        <p:nvSpPr>
          <p:cNvPr id="146483" name="Freeform 51"/>
          <p:cNvSpPr>
            <a:spLocks/>
          </p:cNvSpPr>
          <p:nvPr/>
        </p:nvSpPr>
        <p:spPr bwMode="auto">
          <a:xfrm>
            <a:off x="6775450" y="3268663"/>
            <a:ext cx="633413" cy="428625"/>
          </a:xfrm>
          <a:custGeom>
            <a:avLst/>
            <a:gdLst/>
            <a:ahLst/>
            <a:cxnLst>
              <a:cxn ang="0">
                <a:pos x="32" y="32"/>
              </a:cxn>
              <a:cxn ang="0">
                <a:pos x="0" y="56"/>
              </a:cxn>
              <a:cxn ang="0">
                <a:pos x="16" y="160"/>
              </a:cxn>
              <a:cxn ang="0">
                <a:pos x="32" y="208"/>
              </a:cxn>
              <a:cxn ang="0">
                <a:pos x="80" y="200"/>
              </a:cxn>
              <a:cxn ang="0">
                <a:pos x="280" y="168"/>
              </a:cxn>
              <a:cxn ang="0">
                <a:pos x="296" y="160"/>
              </a:cxn>
              <a:cxn ang="0">
                <a:pos x="320" y="112"/>
              </a:cxn>
              <a:cxn ang="0">
                <a:pos x="288" y="88"/>
              </a:cxn>
              <a:cxn ang="0">
                <a:pos x="304" y="24"/>
              </a:cxn>
              <a:cxn ang="0">
                <a:pos x="280" y="16"/>
              </a:cxn>
              <a:cxn ang="0">
                <a:pos x="280" y="8"/>
              </a:cxn>
              <a:cxn ang="0">
                <a:pos x="272" y="0"/>
              </a:cxn>
              <a:cxn ang="0">
                <a:pos x="40" y="40"/>
              </a:cxn>
              <a:cxn ang="0">
                <a:pos x="32" y="32"/>
              </a:cxn>
            </a:cxnLst>
            <a:rect l="0" t="0" r="r" b="b"/>
            <a:pathLst>
              <a:path w="320" h="208">
                <a:moveTo>
                  <a:pt x="32" y="32"/>
                </a:moveTo>
                <a:lnTo>
                  <a:pt x="0" y="56"/>
                </a:lnTo>
                <a:lnTo>
                  <a:pt x="16" y="160"/>
                </a:lnTo>
                <a:lnTo>
                  <a:pt x="32" y="208"/>
                </a:lnTo>
                <a:lnTo>
                  <a:pt x="80" y="200"/>
                </a:lnTo>
                <a:lnTo>
                  <a:pt x="280" y="168"/>
                </a:lnTo>
                <a:lnTo>
                  <a:pt x="296" y="160"/>
                </a:lnTo>
                <a:lnTo>
                  <a:pt x="320" y="112"/>
                </a:lnTo>
                <a:lnTo>
                  <a:pt x="288" y="88"/>
                </a:lnTo>
                <a:lnTo>
                  <a:pt x="304" y="24"/>
                </a:lnTo>
                <a:lnTo>
                  <a:pt x="280" y="16"/>
                </a:lnTo>
                <a:lnTo>
                  <a:pt x="280" y="8"/>
                </a:lnTo>
                <a:lnTo>
                  <a:pt x="272" y="0"/>
                </a:lnTo>
                <a:lnTo>
                  <a:pt x="40" y="40"/>
                </a:lnTo>
                <a:lnTo>
                  <a:pt x="32" y="32"/>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84" name="Freeform 52"/>
          <p:cNvSpPr>
            <a:spLocks/>
          </p:cNvSpPr>
          <p:nvPr/>
        </p:nvSpPr>
        <p:spPr bwMode="auto">
          <a:xfrm>
            <a:off x="7345363" y="3317875"/>
            <a:ext cx="158750" cy="346075"/>
          </a:xfrm>
          <a:custGeom>
            <a:avLst/>
            <a:gdLst/>
            <a:ahLst/>
            <a:cxnLst>
              <a:cxn ang="0">
                <a:pos x="16" y="0"/>
              </a:cxn>
              <a:cxn ang="0">
                <a:pos x="32" y="0"/>
              </a:cxn>
              <a:cxn ang="0">
                <a:pos x="72" y="24"/>
              </a:cxn>
              <a:cxn ang="0">
                <a:pos x="64" y="40"/>
              </a:cxn>
              <a:cxn ang="0">
                <a:pos x="80" y="56"/>
              </a:cxn>
              <a:cxn ang="0">
                <a:pos x="80" y="136"/>
              </a:cxn>
              <a:cxn ang="0">
                <a:pos x="72" y="168"/>
              </a:cxn>
              <a:cxn ang="0">
                <a:pos x="56" y="152"/>
              </a:cxn>
              <a:cxn ang="0">
                <a:pos x="32" y="152"/>
              </a:cxn>
              <a:cxn ang="0">
                <a:pos x="8" y="136"/>
              </a:cxn>
              <a:cxn ang="0">
                <a:pos x="32" y="88"/>
              </a:cxn>
              <a:cxn ang="0">
                <a:pos x="0" y="64"/>
              </a:cxn>
              <a:cxn ang="0">
                <a:pos x="16" y="0"/>
              </a:cxn>
            </a:cxnLst>
            <a:rect l="0" t="0" r="r" b="b"/>
            <a:pathLst>
              <a:path w="80" h="168">
                <a:moveTo>
                  <a:pt x="16" y="0"/>
                </a:moveTo>
                <a:lnTo>
                  <a:pt x="32" y="0"/>
                </a:lnTo>
                <a:lnTo>
                  <a:pt x="72" y="24"/>
                </a:lnTo>
                <a:lnTo>
                  <a:pt x="64" y="40"/>
                </a:lnTo>
                <a:lnTo>
                  <a:pt x="80" y="56"/>
                </a:lnTo>
                <a:lnTo>
                  <a:pt x="80" y="136"/>
                </a:lnTo>
                <a:lnTo>
                  <a:pt x="72" y="168"/>
                </a:lnTo>
                <a:lnTo>
                  <a:pt x="56" y="152"/>
                </a:lnTo>
                <a:lnTo>
                  <a:pt x="32" y="152"/>
                </a:lnTo>
                <a:lnTo>
                  <a:pt x="8" y="136"/>
                </a:lnTo>
                <a:lnTo>
                  <a:pt x="32" y="88"/>
                </a:lnTo>
                <a:lnTo>
                  <a:pt x="0" y="64"/>
                </a:lnTo>
                <a:lnTo>
                  <a:pt x="16" y="0"/>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85" name="Freeform 53"/>
          <p:cNvSpPr>
            <a:spLocks/>
          </p:cNvSpPr>
          <p:nvPr/>
        </p:nvSpPr>
        <p:spPr bwMode="auto">
          <a:xfrm>
            <a:off x="6823075" y="2773363"/>
            <a:ext cx="696913" cy="593725"/>
          </a:xfrm>
          <a:custGeom>
            <a:avLst/>
            <a:gdLst/>
            <a:ahLst/>
            <a:cxnLst>
              <a:cxn ang="0">
                <a:pos x="32" y="192"/>
              </a:cxn>
              <a:cxn ang="0">
                <a:pos x="64" y="176"/>
              </a:cxn>
              <a:cxn ang="0">
                <a:pos x="104" y="176"/>
              </a:cxn>
              <a:cxn ang="0">
                <a:pos x="120" y="160"/>
              </a:cxn>
              <a:cxn ang="0">
                <a:pos x="136" y="160"/>
              </a:cxn>
              <a:cxn ang="0">
                <a:pos x="144" y="144"/>
              </a:cxn>
              <a:cxn ang="0">
                <a:pos x="160" y="136"/>
              </a:cxn>
              <a:cxn ang="0">
                <a:pos x="152" y="104"/>
              </a:cxn>
              <a:cxn ang="0">
                <a:pos x="144" y="96"/>
              </a:cxn>
              <a:cxn ang="0">
                <a:pos x="160" y="72"/>
              </a:cxn>
              <a:cxn ang="0">
                <a:pos x="176" y="72"/>
              </a:cxn>
              <a:cxn ang="0">
                <a:pos x="216" y="24"/>
              </a:cxn>
              <a:cxn ang="0">
                <a:pos x="280" y="0"/>
              </a:cxn>
              <a:cxn ang="0">
                <a:pos x="288" y="48"/>
              </a:cxn>
              <a:cxn ang="0">
                <a:pos x="288" y="48"/>
              </a:cxn>
              <a:cxn ang="0">
                <a:pos x="304" y="64"/>
              </a:cxn>
              <a:cxn ang="0">
                <a:pos x="304" y="112"/>
              </a:cxn>
              <a:cxn ang="0">
                <a:pos x="320" y="152"/>
              </a:cxn>
              <a:cxn ang="0">
                <a:pos x="328" y="208"/>
              </a:cxn>
              <a:cxn ang="0">
                <a:pos x="328" y="256"/>
              </a:cxn>
              <a:cxn ang="0">
                <a:pos x="352" y="264"/>
              </a:cxn>
              <a:cxn ang="0">
                <a:pos x="336" y="288"/>
              </a:cxn>
              <a:cxn ang="0">
                <a:pos x="296" y="264"/>
              </a:cxn>
              <a:cxn ang="0">
                <a:pos x="272" y="264"/>
              </a:cxn>
              <a:cxn ang="0">
                <a:pos x="256" y="256"/>
              </a:cxn>
              <a:cxn ang="0">
                <a:pos x="256" y="248"/>
              </a:cxn>
              <a:cxn ang="0">
                <a:pos x="240" y="240"/>
              </a:cxn>
              <a:cxn ang="0">
                <a:pos x="16" y="280"/>
              </a:cxn>
              <a:cxn ang="0">
                <a:pos x="0" y="272"/>
              </a:cxn>
              <a:cxn ang="0">
                <a:pos x="40" y="216"/>
              </a:cxn>
              <a:cxn ang="0">
                <a:pos x="32" y="192"/>
              </a:cxn>
            </a:cxnLst>
            <a:rect l="0" t="0" r="r" b="b"/>
            <a:pathLst>
              <a:path w="352" h="288">
                <a:moveTo>
                  <a:pt x="32" y="192"/>
                </a:moveTo>
                <a:lnTo>
                  <a:pt x="64" y="176"/>
                </a:lnTo>
                <a:lnTo>
                  <a:pt x="104" y="176"/>
                </a:lnTo>
                <a:lnTo>
                  <a:pt x="120" y="160"/>
                </a:lnTo>
                <a:lnTo>
                  <a:pt x="136" y="160"/>
                </a:lnTo>
                <a:lnTo>
                  <a:pt x="144" y="144"/>
                </a:lnTo>
                <a:lnTo>
                  <a:pt x="160" y="136"/>
                </a:lnTo>
                <a:lnTo>
                  <a:pt x="152" y="104"/>
                </a:lnTo>
                <a:lnTo>
                  <a:pt x="144" y="96"/>
                </a:lnTo>
                <a:lnTo>
                  <a:pt x="160" y="72"/>
                </a:lnTo>
                <a:lnTo>
                  <a:pt x="176" y="72"/>
                </a:lnTo>
                <a:lnTo>
                  <a:pt x="216" y="24"/>
                </a:lnTo>
                <a:lnTo>
                  <a:pt x="280" y="0"/>
                </a:lnTo>
                <a:lnTo>
                  <a:pt x="288" y="48"/>
                </a:lnTo>
                <a:lnTo>
                  <a:pt x="288" y="48"/>
                </a:lnTo>
                <a:lnTo>
                  <a:pt x="304" y="64"/>
                </a:lnTo>
                <a:lnTo>
                  <a:pt x="304" y="112"/>
                </a:lnTo>
                <a:lnTo>
                  <a:pt x="320" y="152"/>
                </a:lnTo>
                <a:lnTo>
                  <a:pt x="328" y="208"/>
                </a:lnTo>
                <a:lnTo>
                  <a:pt x="328" y="256"/>
                </a:lnTo>
                <a:lnTo>
                  <a:pt x="352" y="264"/>
                </a:lnTo>
                <a:lnTo>
                  <a:pt x="336" y="288"/>
                </a:lnTo>
                <a:lnTo>
                  <a:pt x="296" y="264"/>
                </a:lnTo>
                <a:lnTo>
                  <a:pt x="272" y="264"/>
                </a:lnTo>
                <a:lnTo>
                  <a:pt x="256" y="256"/>
                </a:lnTo>
                <a:lnTo>
                  <a:pt x="256" y="248"/>
                </a:lnTo>
                <a:lnTo>
                  <a:pt x="240" y="240"/>
                </a:lnTo>
                <a:lnTo>
                  <a:pt x="16" y="280"/>
                </a:lnTo>
                <a:lnTo>
                  <a:pt x="0" y="272"/>
                </a:lnTo>
                <a:lnTo>
                  <a:pt x="40" y="216"/>
                </a:lnTo>
                <a:lnTo>
                  <a:pt x="32" y="192"/>
                </a:lnTo>
                <a:close/>
              </a:path>
            </a:pathLst>
          </a:custGeom>
          <a:solidFill>
            <a:srgbClr val="FFDBB7"/>
          </a:solidFill>
          <a:ln w="12700">
            <a:solidFill>
              <a:schemeClr val="bg1"/>
            </a:solidFill>
            <a:prstDash val="solid"/>
            <a:round/>
            <a:headEnd/>
            <a:tailEnd/>
          </a:ln>
        </p:spPr>
        <p:txBody>
          <a:bodyPr/>
          <a:lstStyle/>
          <a:p>
            <a:pPr>
              <a:defRPr/>
            </a:pPr>
            <a:endParaRPr lang="en-US">
              <a:solidFill>
                <a:srgbClr val="FFDBB7"/>
              </a:solidFill>
              <a:effectDag name="">
                <a:cont type="tree" name="">
                  <a:effect ref="fillLine"/>
                  <a:outerShdw dist="38100" dir="13500000" algn="br">
                    <a:srgbClr val="FFE7CF"/>
                  </a:outerShdw>
                </a:cont>
                <a:cont type="tree" name="">
                  <a:effect ref="fillLine"/>
                  <a:outerShdw dist="38100" dir="2700000" algn="tl">
                    <a:srgbClr val="99836D"/>
                  </a:outerShdw>
                </a:cont>
                <a:effect ref="fillLine"/>
              </a:effectDag>
            </a:endParaRPr>
          </a:p>
        </p:txBody>
      </p:sp>
      <p:sp>
        <p:nvSpPr>
          <p:cNvPr id="146486" name="Freeform 54"/>
          <p:cNvSpPr>
            <a:spLocks/>
          </p:cNvSpPr>
          <p:nvPr/>
        </p:nvSpPr>
        <p:spPr bwMode="auto">
          <a:xfrm>
            <a:off x="7361238" y="2740025"/>
            <a:ext cx="190500" cy="363538"/>
          </a:xfrm>
          <a:custGeom>
            <a:avLst/>
            <a:gdLst/>
            <a:ahLst/>
            <a:cxnLst>
              <a:cxn ang="0">
                <a:pos x="0" y="24"/>
              </a:cxn>
              <a:cxn ang="0">
                <a:pos x="72" y="0"/>
              </a:cxn>
              <a:cxn ang="0">
                <a:pos x="96" y="48"/>
              </a:cxn>
              <a:cxn ang="0">
                <a:pos x="80" y="64"/>
              </a:cxn>
              <a:cxn ang="0">
                <a:pos x="88" y="168"/>
              </a:cxn>
              <a:cxn ang="0">
                <a:pos x="48" y="176"/>
              </a:cxn>
              <a:cxn ang="0">
                <a:pos x="32" y="136"/>
              </a:cxn>
              <a:cxn ang="0">
                <a:pos x="32" y="80"/>
              </a:cxn>
              <a:cxn ang="0">
                <a:pos x="16" y="64"/>
              </a:cxn>
              <a:cxn ang="0">
                <a:pos x="0" y="24"/>
              </a:cxn>
            </a:cxnLst>
            <a:rect l="0" t="0" r="r" b="b"/>
            <a:pathLst>
              <a:path w="96" h="176">
                <a:moveTo>
                  <a:pt x="0" y="24"/>
                </a:moveTo>
                <a:lnTo>
                  <a:pt x="72" y="0"/>
                </a:lnTo>
                <a:lnTo>
                  <a:pt x="96" y="48"/>
                </a:lnTo>
                <a:lnTo>
                  <a:pt x="80" y="64"/>
                </a:lnTo>
                <a:lnTo>
                  <a:pt x="88" y="168"/>
                </a:lnTo>
                <a:lnTo>
                  <a:pt x="48" y="176"/>
                </a:lnTo>
                <a:lnTo>
                  <a:pt x="32" y="136"/>
                </a:lnTo>
                <a:lnTo>
                  <a:pt x="32" y="80"/>
                </a:lnTo>
                <a:lnTo>
                  <a:pt x="16" y="64"/>
                </a:lnTo>
                <a:lnTo>
                  <a:pt x="0" y="24"/>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87" name="Freeform 55"/>
          <p:cNvSpPr>
            <a:spLocks/>
          </p:cNvSpPr>
          <p:nvPr/>
        </p:nvSpPr>
        <p:spPr bwMode="auto">
          <a:xfrm>
            <a:off x="7456488" y="3021013"/>
            <a:ext cx="395287" cy="180975"/>
          </a:xfrm>
          <a:custGeom>
            <a:avLst/>
            <a:gdLst/>
            <a:ahLst/>
            <a:cxnLst>
              <a:cxn ang="0">
                <a:pos x="0" y="40"/>
              </a:cxn>
              <a:cxn ang="0">
                <a:pos x="104" y="16"/>
              </a:cxn>
              <a:cxn ang="0">
                <a:pos x="112" y="16"/>
              </a:cxn>
              <a:cxn ang="0">
                <a:pos x="128" y="0"/>
              </a:cxn>
              <a:cxn ang="0">
                <a:pos x="136" y="8"/>
              </a:cxn>
              <a:cxn ang="0">
                <a:pos x="120" y="32"/>
              </a:cxn>
              <a:cxn ang="0">
                <a:pos x="144" y="32"/>
              </a:cxn>
              <a:cxn ang="0">
                <a:pos x="160" y="48"/>
              </a:cxn>
              <a:cxn ang="0">
                <a:pos x="168" y="56"/>
              </a:cxn>
              <a:cxn ang="0">
                <a:pos x="184" y="48"/>
              </a:cxn>
              <a:cxn ang="0">
                <a:pos x="184" y="40"/>
              </a:cxn>
              <a:cxn ang="0">
                <a:pos x="160" y="24"/>
              </a:cxn>
              <a:cxn ang="0">
                <a:pos x="176" y="24"/>
              </a:cxn>
              <a:cxn ang="0">
                <a:pos x="200" y="56"/>
              </a:cxn>
              <a:cxn ang="0">
                <a:pos x="176" y="72"/>
              </a:cxn>
              <a:cxn ang="0">
                <a:pos x="152" y="64"/>
              </a:cxn>
              <a:cxn ang="0">
                <a:pos x="136" y="88"/>
              </a:cxn>
              <a:cxn ang="0">
                <a:pos x="112" y="64"/>
              </a:cxn>
              <a:cxn ang="0">
                <a:pos x="8" y="88"/>
              </a:cxn>
              <a:cxn ang="0">
                <a:pos x="0" y="40"/>
              </a:cxn>
            </a:cxnLst>
            <a:rect l="0" t="0" r="r" b="b"/>
            <a:pathLst>
              <a:path w="200" h="88">
                <a:moveTo>
                  <a:pt x="0" y="40"/>
                </a:moveTo>
                <a:lnTo>
                  <a:pt x="104" y="16"/>
                </a:lnTo>
                <a:lnTo>
                  <a:pt x="112" y="16"/>
                </a:lnTo>
                <a:lnTo>
                  <a:pt x="128" y="0"/>
                </a:lnTo>
                <a:lnTo>
                  <a:pt x="136" y="8"/>
                </a:lnTo>
                <a:lnTo>
                  <a:pt x="120" y="32"/>
                </a:lnTo>
                <a:lnTo>
                  <a:pt x="144" y="32"/>
                </a:lnTo>
                <a:lnTo>
                  <a:pt x="160" y="48"/>
                </a:lnTo>
                <a:lnTo>
                  <a:pt x="168" y="56"/>
                </a:lnTo>
                <a:lnTo>
                  <a:pt x="184" y="48"/>
                </a:lnTo>
                <a:lnTo>
                  <a:pt x="184" y="40"/>
                </a:lnTo>
                <a:lnTo>
                  <a:pt x="160" y="24"/>
                </a:lnTo>
                <a:lnTo>
                  <a:pt x="176" y="24"/>
                </a:lnTo>
                <a:lnTo>
                  <a:pt x="200" y="56"/>
                </a:lnTo>
                <a:lnTo>
                  <a:pt x="176" y="72"/>
                </a:lnTo>
                <a:lnTo>
                  <a:pt x="152" y="64"/>
                </a:lnTo>
                <a:lnTo>
                  <a:pt x="136" y="88"/>
                </a:lnTo>
                <a:lnTo>
                  <a:pt x="112" y="64"/>
                </a:lnTo>
                <a:lnTo>
                  <a:pt x="8" y="88"/>
                </a:lnTo>
                <a:lnTo>
                  <a:pt x="0" y="40"/>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88" name="Freeform 56"/>
          <p:cNvSpPr>
            <a:spLocks/>
          </p:cNvSpPr>
          <p:nvPr/>
        </p:nvSpPr>
        <p:spPr bwMode="auto">
          <a:xfrm>
            <a:off x="7472363" y="3168650"/>
            <a:ext cx="204787" cy="165100"/>
          </a:xfrm>
          <a:custGeom>
            <a:avLst/>
            <a:gdLst/>
            <a:ahLst/>
            <a:cxnLst>
              <a:cxn ang="0">
                <a:pos x="0" y="16"/>
              </a:cxn>
              <a:cxn ang="0">
                <a:pos x="80" y="0"/>
              </a:cxn>
              <a:cxn ang="0">
                <a:pos x="104" y="32"/>
              </a:cxn>
              <a:cxn ang="0">
                <a:pos x="88" y="48"/>
              </a:cxn>
              <a:cxn ang="0">
                <a:pos x="64" y="40"/>
              </a:cxn>
              <a:cxn ang="0">
                <a:pos x="24" y="80"/>
              </a:cxn>
              <a:cxn ang="0">
                <a:pos x="0" y="56"/>
              </a:cxn>
              <a:cxn ang="0">
                <a:pos x="0" y="16"/>
              </a:cxn>
            </a:cxnLst>
            <a:rect l="0" t="0" r="r" b="b"/>
            <a:pathLst>
              <a:path w="104" h="80">
                <a:moveTo>
                  <a:pt x="0" y="16"/>
                </a:moveTo>
                <a:lnTo>
                  <a:pt x="80" y="0"/>
                </a:lnTo>
                <a:lnTo>
                  <a:pt x="104" y="32"/>
                </a:lnTo>
                <a:lnTo>
                  <a:pt x="88" y="48"/>
                </a:lnTo>
                <a:lnTo>
                  <a:pt x="64" y="40"/>
                </a:lnTo>
                <a:lnTo>
                  <a:pt x="24" y="80"/>
                </a:lnTo>
                <a:lnTo>
                  <a:pt x="0" y="56"/>
                </a:lnTo>
                <a:lnTo>
                  <a:pt x="0" y="16"/>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89" name="Freeform 57"/>
          <p:cNvSpPr>
            <a:spLocks/>
          </p:cNvSpPr>
          <p:nvPr/>
        </p:nvSpPr>
        <p:spPr bwMode="auto">
          <a:xfrm>
            <a:off x="7504113" y="3268663"/>
            <a:ext cx="204787" cy="131762"/>
          </a:xfrm>
          <a:custGeom>
            <a:avLst/>
            <a:gdLst/>
            <a:ahLst/>
            <a:cxnLst>
              <a:cxn ang="0">
                <a:pos x="0" y="48"/>
              </a:cxn>
              <a:cxn ang="0">
                <a:pos x="40" y="32"/>
              </a:cxn>
              <a:cxn ang="0">
                <a:pos x="80" y="0"/>
              </a:cxn>
              <a:cxn ang="0">
                <a:pos x="88" y="8"/>
              </a:cxn>
              <a:cxn ang="0">
                <a:pos x="104" y="8"/>
              </a:cxn>
              <a:cxn ang="0">
                <a:pos x="64" y="40"/>
              </a:cxn>
              <a:cxn ang="0">
                <a:pos x="16" y="64"/>
              </a:cxn>
              <a:cxn ang="0">
                <a:pos x="0" y="48"/>
              </a:cxn>
            </a:cxnLst>
            <a:rect l="0" t="0" r="r" b="b"/>
            <a:pathLst>
              <a:path w="104" h="64">
                <a:moveTo>
                  <a:pt x="0" y="48"/>
                </a:moveTo>
                <a:lnTo>
                  <a:pt x="40" y="32"/>
                </a:lnTo>
                <a:lnTo>
                  <a:pt x="80" y="0"/>
                </a:lnTo>
                <a:lnTo>
                  <a:pt x="88" y="8"/>
                </a:lnTo>
                <a:lnTo>
                  <a:pt x="104" y="8"/>
                </a:lnTo>
                <a:lnTo>
                  <a:pt x="64" y="40"/>
                </a:lnTo>
                <a:lnTo>
                  <a:pt x="16" y="64"/>
                </a:lnTo>
                <a:lnTo>
                  <a:pt x="0" y="48"/>
                </a:lnTo>
                <a:close/>
              </a:path>
            </a:pathLst>
          </a:custGeom>
          <a:solidFill>
            <a:srgbClr val="FFDBB7"/>
          </a:solidFill>
          <a:ln w="12700">
            <a:solidFill>
              <a:schemeClr val="bg1"/>
            </a:solidFill>
            <a:prstDash val="solid"/>
            <a:round/>
            <a:headEnd/>
            <a:tailEnd/>
          </a:ln>
        </p:spPr>
        <p:txBody>
          <a:bodyPr/>
          <a:lstStyle/>
          <a:p>
            <a:pPr>
              <a:defRPr/>
            </a:pPr>
            <a:endParaRPr lang="en-US">
              <a:solidFill>
                <a:srgbClr val="FFDBB7"/>
              </a:solidFill>
              <a:effectDag name="">
                <a:cont type="tree" name="">
                  <a:effect ref="fillLine"/>
                  <a:outerShdw dist="38100" dir="13500000" algn="br">
                    <a:srgbClr val="FFE7CF"/>
                  </a:outerShdw>
                </a:cont>
                <a:cont type="tree" name="">
                  <a:effect ref="fillLine"/>
                  <a:outerShdw dist="38100" dir="2700000" algn="tl">
                    <a:srgbClr val="99836D"/>
                  </a:outerShdw>
                </a:cont>
                <a:effect ref="fillLine"/>
              </a:effectDag>
            </a:endParaRPr>
          </a:p>
        </p:txBody>
      </p:sp>
      <p:sp>
        <p:nvSpPr>
          <p:cNvPr id="146490" name="Freeform 58"/>
          <p:cNvSpPr>
            <a:spLocks/>
          </p:cNvSpPr>
          <p:nvPr/>
        </p:nvSpPr>
        <p:spPr bwMode="auto">
          <a:xfrm>
            <a:off x="7504113" y="2674938"/>
            <a:ext cx="220662" cy="411162"/>
          </a:xfrm>
          <a:custGeom>
            <a:avLst/>
            <a:gdLst/>
            <a:ahLst/>
            <a:cxnLst>
              <a:cxn ang="0">
                <a:pos x="24" y="0"/>
              </a:cxn>
              <a:cxn ang="0">
                <a:pos x="0" y="40"/>
              </a:cxn>
              <a:cxn ang="0">
                <a:pos x="24" y="80"/>
              </a:cxn>
              <a:cxn ang="0">
                <a:pos x="8" y="96"/>
              </a:cxn>
              <a:cxn ang="0">
                <a:pos x="16" y="200"/>
              </a:cxn>
              <a:cxn ang="0">
                <a:pos x="80" y="184"/>
              </a:cxn>
              <a:cxn ang="0">
                <a:pos x="96" y="184"/>
              </a:cxn>
              <a:cxn ang="0">
                <a:pos x="104" y="168"/>
              </a:cxn>
              <a:cxn ang="0">
                <a:pos x="104" y="152"/>
              </a:cxn>
              <a:cxn ang="0">
                <a:pos x="112" y="136"/>
              </a:cxn>
              <a:cxn ang="0">
                <a:pos x="72" y="128"/>
              </a:cxn>
              <a:cxn ang="0">
                <a:pos x="32" y="8"/>
              </a:cxn>
              <a:cxn ang="0">
                <a:pos x="24" y="0"/>
              </a:cxn>
            </a:cxnLst>
            <a:rect l="0" t="0" r="r" b="b"/>
            <a:pathLst>
              <a:path w="112" h="200">
                <a:moveTo>
                  <a:pt x="24" y="0"/>
                </a:moveTo>
                <a:lnTo>
                  <a:pt x="0" y="40"/>
                </a:lnTo>
                <a:lnTo>
                  <a:pt x="24" y="80"/>
                </a:lnTo>
                <a:lnTo>
                  <a:pt x="8" y="96"/>
                </a:lnTo>
                <a:lnTo>
                  <a:pt x="16" y="200"/>
                </a:lnTo>
                <a:lnTo>
                  <a:pt x="80" y="184"/>
                </a:lnTo>
                <a:lnTo>
                  <a:pt x="96" y="184"/>
                </a:lnTo>
                <a:lnTo>
                  <a:pt x="104" y="168"/>
                </a:lnTo>
                <a:lnTo>
                  <a:pt x="104" y="152"/>
                </a:lnTo>
                <a:lnTo>
                  <a:pt x="112" y="136"/>
                </a:lnTo>
                <a:lnTo>
                  <a:pt x="72" y="128"/>
                </a:lnTo>
                <a:lnTo>
                  <a:pt x="32" y="8"/>
                </a:lnTo>
                <a:lnTo>
                  <a:pt x="24" y="0"/>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91" name="Freeform 59"/>
          <p:cNvSpPr>
            <a:spLocks/>
          </p:cNvSpPr>
          <p:nvPr/>
        </p:nvSpPr>
        <p:spPr bwMode="auto">
          <a:xfrm>
            <a:off x="7629525" y="3152775"/>
            <a:ext cx="95250" cy="82550"/>
          </a:xfrm>
          <a:custGeom>
            <a:avLst/>
            <a:gdLst/>
            <a:ahLst/>
            <a:cxnLst>
              <a:cxn ang="0">
                <a:pos x="0" y="8"/>
              </a:cxn>
              <a:cxn ang="0">
                <a:pos x="24" y="0"/>
              </a:cxn>
              <a:cxn ang="0">
                <a:pos x="48" y="24"/>
              </a:cxn>
              <a:cxn ang="0">
                <a:pos x="48" y="24"/>
              </a:cxn>
              <a:cxn ang="0">
                <a:pos x="32" y="24"/>
              </a:cxn>
              <a:cxn ang="0">
                <a:pos x="24" y="40"/>
              </a:cxn>
              <a:cxn ang="0">
                <a:pos x="0" y="8"/>
              </a:cxn>
            </a:cxnLst>
            <a:rect l="0" t="0" r="r" b="b"/>
            <a:pathLst>
              <a:path w="48" h="40">
                <a:moveTo>
                  <a:pt x="0" y="8"/>
                </a:moveTo>
                <a:lnTo>
                  <a:pt x="24" y="0"/>
                </a:lnTo>
                <a:lnTo>
                  <a:pt x="48" y="24"/>
                </a:lnTo>
                <a:lnTo>
                  <a:pt x="48" y="24"/>
                </a:lnTo>
                <a:lnTo>
                  <a:pt x="32" y="24"/>
                </a:lnTo>
                <a:lnTo>
                  <a:pt x="24" y="40"/>
                </a:lnTo>
                <a:lnTo>
                  <a:pt x="0" y="8"/>
                </a:lnTo>
                <a:close/>
              </a:path>
            </a:pathLst>
          </a:custGeom>
          <a:solidFill>
            <a:srgbClr val="BBD4E3"/>
          </a:solidFill>
          <a:ln w="12700">
            <a:solidFill>
              <a:schemeClr val="bg1"/>
            </a:solidFill>
            <a:prstDash val="solid"/>
            <a:round/>
            <a:headEnd/>
            <a:tailEnd/>
          </a:ln>
        </p:spPr>
        <p:txBody>
          <a:bodyPr/>
          <a:lstStyle/>
          <a:p>
            <a:pPr>
              <a:defRPr/>
            </a:pPr>
            <a:endParaRPr lang="en-US">
              <a:solidFill>
                <a:srgbClr val="BBD4E3"/>
              </a:solidFill>
              <a:effectDag name="">
                <a:cont type="tree" name="">
                  <a:effect ref="fillLine"/>
                  <a:outerShdw dist="38100" dir="13500000" algn="br">
                    <a:srgbClr val="E1F4FF"/>
                  </a:outerShdw>
                </a:cont>
                <a:cont type="tree" name="">
                  <a:effect ref="fillLine"/>
                  <a:outerShdw dist="38100" dir="2700000" algn="tl">
                    <a:srgbClr val="707F88"/>
                  </a:outerShdw>
                </a:cont>
                <a:effect ref="fillLine"/>
              </a:effectDag>
            </a:endParaRPr>
          </a:p>
        </p:txBody>
      </p:sp>
      <p:sp>
        <p:nvSpPr>
          <p:cNvPr id="146492" name="Freeform 60"/>
          <p:cNvSpPr>
            <a:spLocks/>
          </p:cNvSpPr>
          <p:nvPr/>
        </p:nvSpPr>
        <p:spPr bwMode="auto">
          <a:xfrm>
            <a:off x="7408863" y="3829050"/>
            <a:ext cx="47625" cy="98425"/>
          </a:xfrm>
          <a:custGeom>
            <a:avLst/>
            <a:gdLst/>
            <a:ahLst/>
            <a:cxnLst>
              <a:cxn ang="0">
                <a:pos x="0" y="0"/>
              </a:cxn>
              <a:cxn ang="0">
                <a:pos x="24" y="0"/>
              </a:cxn>
              <a:cxn ang="0">
                <a:pos x="8" y="48"/>
              </a:cxn>
              <a:cxn ang="0">
                <a:pos x="0" y="48"/>
              </a:cxn>
              <a:cxn ang="0">
                <a:pos x="0" y="0"/>
              </a:cxn>
            </a:cxnLst>
            <a:rect l="0" t="0" r="r" b="b"/>
            <a:pathLst>
              <a:path w="24" h="48">
                <a:moveTo>
                  <a:pt x="0" y="0"/>
                </a:moveTo>
                <a:lnTo>
                  <a:pt x="24" y="0"/>
                </a:lnTo>
                <a:lnTo>
                  <a:pt x="8" y="48"/>
                </a:lnTo>
                <a:lnTo>
                  <a:pt x="0" y="48"/>
                </a:lnTo>
                <a:lnTo>
                  <a:pt x="0" y="0"/>
                </a:lnTo>
                <a:close/>
              </a:path>
            </a:pathLst>
          </a:custGeom>
          <a:solidFill>
            <a:schemeClr val="accent1"/>
          </a:solidFill>
          <a:ln w="12700">
            <a:solidFill>
              <a:schemeClr val="bg1"/>
            </a:solidFill>
            <a:prstDash val="solid"/>
            <a:round/>
            <a:headEnd/>
            <a:tailEnd/>
          </a:ln>
        </p:spPr>
        <p:txBody>
          <a:bodyPr/>
          <a:lstStyle/>
          <a:p>
            <a:pPr>
              <a:defRPr/>
            </a:pPr>
            <a:endParaRPr lang="en-US">
              <a:solidFill>
                <a:schemeClr val="accent1"/>
              </a:solidFill>
              <a:effectDag name="">
                <a:cont type="tree" name="">
                  <a:effect ref="fillLine"/>
                  <a:outerShdw dist="38100" dir="13500000" algn="br">
                    <a:srgbClr val="9CC9FF"/>
                  </a:outerShdw>
                </a:cont>
                <a:cont type="tree" name="">
                  <a:effect ref="fillLine"/>
                  <a:outerShdw dist="38100" dir="2700000" algn="tl">
                    <a:srgbClr val="2F4D71"/>
                  </a:outerShdw>
                </a:cont>
                <a:effect ref="fillLine"/>
              </a:effectDag>
            </a:endParaRPr>
          </a:p>
        </p:txBody>
      </p:sp>
      <p:grpSp>
        <p:nvGrpSpPr>
          <p:cNvPr id="8252" name="Group 61"/>
          <p:cNvGrpSpPr>
            <a:grpSpLocks/>
          </p:cNvGrpSpPr>
          <p:nvPr/>
        </p:nvGrpSpPr>
        <p:grpSpPr bwMode="auto">
          <a:xfrm>
            <a:off x="6248400" y="4514850"/>
            <a:ext cx="152400" cy="152400"/>
            <a:chOff x="3840" y="3552"/>
            <a:chExt cx="1104" cy="480"/>
          </a:xfrm>
        </p:grpSpPr>
        <p:sp>
          <p:nvSpPr>
            <p:cNvPr id="146494" name="AutoShape 62"/>
            <p:cNvSpPr>
              <a:spLocks noChangeArrowheads="1"/>
            </p:cNvSpPr>
            <p:nvPr/>
          </p:nvSpPr>
          <p:spPr bwMode="auto">
            <a:xfrm>
              <a:off x="3840" y="3612"/>
              <a:ext cx="1104" cy="420"/>
            </a:xfrm>
            <a:prstGeom prst="roundRect">
              <a:avLst>
                <a:gd name="adj" fmla="val 16667"/>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sp>
          <p:nvSpPr>
            <p:cNvPr id="146495" name="Oval 63"/>
            <p:cNvSpPr>
              <a:spLocks noChangeArrowheads="1"/>
            </p:cNvSpPr>
            <p:nvPr/>
          </p:nvSpPr>
          <p:spPr bwMode="auto">
            <a:xfrm>
              <a:off x="3840" y="3552"/>
              <a:ext cx="1104" cy="210"/>
            </a:xfrm>
            <a:prstGeom prst="ellipse">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grpSp>
      <p:grpSp>
        <p:nvGrpSpPr>
          <p:cNvPr id="8253" name="Group 64"/>
          <p:cNvGrpSpPr>
            <a:grpSpLocks/>
          </p:cNvGrpSpPr>
          <p:nvPr/>
        </p:nvGrpSpPr>
        <p:grpSpPr bwMode="auto">
          <a:xfrm>
            <a:off x="5013325" y="3286125"/>
            <a:ext cx="152400" cy="152400"/>
            <a:chOff x="3840" y="3552"/>
            <a:chExt cx="1104" cy="480"/>
          </a:xfrm>
        </p:grpSpPr>
        <p:sp>
          <p:nvSpPr>
            <p:cNvPr id="146497" name="AutoShape 65"/>
            <p:cNvSpPr>
              <a:spLocks noChangeArrowheads="1"/>
            </p:cNvSpPr>
            <p:nvPr/>
          </p:nvSpPr>
          <p:spPr bwMode="auto">
            <a:xfrm>
              <a:off x="3840" y="3612"/>
              <a:ext cx="1104" cy="420"/>
            </a:xfrm>
            <a:prstGeom prst="roundRect">
              <a:avLst>
                <a:gd name="adj" fmla="val 16667"/>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sp>
          <p:nvSpPr>
            <p:cNvPr id="146498" name="Oval 66"/>
            <p:cNvSpPr>
              <a:spLocks noChangeArrowheads="1"/>
            </p:cNvSpPr>
            <p:nvPr/>
          </p:nvSpPr>
          <p:spPr bwMode="auto">
            <a:xfrm>
              <a:off x="3840" y="3552"/>
              <a:ext cx="1104" cy="210"/>
            </a:xfrm>
            <a:prstGeom prst="ellipse">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grpSp>
      <p:grpSp>
        <p:nvGrpSpPr>
          <p:cNvPr id="8254" name="Group 67"/>
          <p:cNvGrpSpPr>
            <a:grpSpLocks/>
          </p:cNvGrpSpPr>
          <p:nvPr/>
        </p:nvGrpSpPr>
        <p:grpSpPr bwMode="auto">
          <a:xfrm>
            <a:off x="7353300" y="3124200"/>
            <a:ext cx="152400" cy="152400"/>
            <a:chOff x="3840" y="3552"/>
            <a:chExt cx="1104" cy="480"/>
          </a:xfrm>
        </p:grpSpPr>
        <p:sp>
          <p:nvSpPr>
            <p:cNvPr id="146500" name="AutoShape 68"/>
            <p:cNvSpPr>
              <a:spLocks noChangeArrowheads="1"/>
            </p:cNvSpPr>
            <p:nvPr/>
          </p:nvSpPr>
          <p:spPr bwMode="auto">
            <a:xfrm>
              <a:off x="3840" y="3612"/>
              <a:ext cx="1104" cy="420"/>
            </a:xfrm>
            <a:prstGeom prst="roundRect">
              <a:avLst>
                <a:gd name="adj" fmla="val 16667"/>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sp>
          <p:nvSpPr>
            <p:cNvPr id="146501" name="Oval 69"/>
            <p:cNvSpPr>
              <a:spLocks noChangeArrowheads="1"/>
            </p:cNvSpPr>
            <p:nvPr/>
          </p:nvSpPr>
          <p:spPr bwMode="auto">
            <a:xfrm>
              <a:off x="3840" y="3552"/>
              <a:ext cx="1104" cy="210"/>
            </a:xfrm>
            <a:prstGeom prst="ellipse">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grpSp>
      <p:grpSp>
        <p:nvGrpSpPr>
          <p:cNvPr id="8255" name="Group 70"/>
          <p:cNvGrpSpPr>
            <a:grpSpLocks/>
          </p:cNvGrpSpPr>
          <p:nvPr/>
        </p:nvGrpSpPr>
        <p:grpSpPr bwMode="auto">
          <a:xfrm>
            <a:off x="7258050" y="3886200"/>
            <a:ext cx="152400" cy="152400"/>
            <a:chOff x="3840" y="3552"/>
            <a:chExt cx="1104" cy="480"/>
          </a:xfrm>
        </p:grpSpPr>
        <p:sp>
          <p:nvSpPr>
            <p:cNvPr id="146503" name="AutoShape 71"/>
            <p:cNvSpPr>
              <a:spLocks noChangeArrowheads="1"/>
            </p:cNvSpPr>
            <p:nvPr/>
          </p:nvSpPr>
          <p:spPr bwMode="auto">
            <a:xfrm>
              <a:off x="3840" y="3612"/>
              <a:ext cx="1104" cy="420"/>
            </a:xfrm>
            <a:prstGeom prst="roundRect">
              <a:avLst>
                <a:gd name="adj" fmla="val 16667"/>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sp>
          <p:nvSpPr>
            <p:cNvPr id="146504" name="Oval 72"/>
            <p:cNvSpPr>
              <a:spLocks noChangeArrowheads="1"/>
            </p:cNvSpPr>
            <p:nvPr/>
          </p:nvSpPr>
          <p:spPr bwMode="auto">
            <a:xfrm>
              <a:off x="3840" y="3552"/>
              <a:ext cx="1104" cy="210"/>
            </a:xfrm>
            <a:prstGeom prst="ellipse">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grpSp>
      <p:grpSp>
        <p:nvGrpSpPr>
          <p:cNvPr id="8256" name="Group 73"/>
          <p:cNvGrpSpPr>
            <a:grpSpLocks/>
          </p:cNvGrpSpPr>
          <p:nvPr/>
        </p:nvGrpSpPr>
        <p:grpSpPr bwMode="auto">
          <a:xfrm>
            <a:off x="6486525" y="4238625"/>
            <a:ext cx="152400" cy="152400"/>
            <a:chOff x="3840" y="3552"/>
            <a:chExt cx="1104" cy="480"/>
          </a:xfrm>
        </p:grpSpPr>
        <p:sp>
          <p:nvSpPr>
            <p:cNvPr id="146506" name="AutoShape 74"/>
            <p:cNvSpPr>
              <a:spLocks noChangeArrowheads="1"/>
            </p:cNvSpPr>
            <p:nvPr/>
          </p:nvSpPr>
          <p:spPr bwMode="auto">
            <a:xfrm>
              <a:off x="3840" y="3612"/>
              <a:ext cx="1104" cy="420"/>
            </a:xfrm>
            <a:prstGeom prst="roundRect">
              <a:avLst>
                <a:gd name="adj" fmla="val 16667"/>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sp>
          <p:nvSpPr>
            <p:cNvPr id="146507" name="Oval 75"/>
            <p:cNvSpPr>
              <a:spLocks noChangeArrowheads="1"/>
            </p:cNvSpPr>
            <p:nvPr/>
          </p:nvSpPr>
          <p:spPr bwMode="auto">
            <a:xfrm>
              <a:off x="3840" y="3552"/>
              <a:ext cx="1104" cy="210"/>
            </a:xfrm>
            <a:prstGeom prst="ellipse">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grpSp>
      <p:sp>
        <p:nvSpPr>
          <p:cNvPr id="25665" name="Oval 76"/>
          <p:cNvSpPr>
            <a:spLocks noChangeArrowheads="1"/>
          </p:cNvSpPr>
          <p:nvPr/>
        </p:nvSpPr>
        <p:spPr bwMode="auto">
          <a:xfrm>
            <a:off x="7305675" y="2114550"/>
            <a:ext cx="1219200" cy="600075"/>
          </a:xfrm>
          <a:prstGeom prst="ellipse">
            <a:avLst/>
          </a:prstGeom>
          <a:solidFill>
            <a:schemeClr val="bg1">
              <a:lumMod val="75000"/>
            </a:schemeClr>
          </a:solidFill>
          <a:ln w="9525">
            <a:solidFill>
              <a:schemeClr val="bg2"/>
            </a:solidFill>
            <a:round/>
            <a:headEnd/>
            <a:tailEnd/>
          </a:ln>
        </p:spPr>
        <p:txBody>
          <a:bodyPr wrap="none" anchor="ctr"/>
          <a:lstStyle/>
          <a:p>
            <a:pPr algn="ctr" eaLnBrk="1" hangingPunct="1">
              <a:defRPr/>
            </a:pPr>
            <a:r>
              <a:rPr lang="en-US" b="1" dirty="0">
                <a:solidFill>
                  <a:schemeClr val="tx1"/>
                </a:solidFill>
                <a:effectLst/>
                <a:latin typeface="Arial" charset="0"/>
              </a:rPr>
              <a:t>SEDAC</a:t>
            </a:r>
            <a:endParaRPr lang="en-US" sz="1800" b="1" dirty="0">
              <a:solidFill>
                <a:schemeClr val="tx1"/>
              </a:solidFill>
              <a:effectLst/>
              <a:latin typeface="Arial" charset="0"/>
            </a:endParaRPr>
          </a:p>
          <a:p>
            <a:pPr algn="ctr" eaLnBrk="1" hangingPunct="1">
              <a:defRPr/>
            </a:pPr>
            <a:r>
              <a:rPr lang="en-US" sz="900" b="1" dirty="0">
                <a:solidFill>
                  <a:schemeClr val="tx1"/>
                </a:solidFill>
                <a:effectLst/>
                <a:latin typeface="Arial" charset="0"/>
              </a:rPr>
              <a:t>Human Interactions </a:t>
            </a:r>
          </a:p>
          <a:p>
            <a:pPr algn="ctr" eaLnBrk="1" hangingPunct="1">
              <a:defRPr/>
            </a:pPr>
            <a:r>
              <a:rPr lang="en-US" sz="900" b="1" dirty="0">
                <a:solidFill>
                  <a:schemeClr val="tx1"/>
                </a:solidFill>
                <a:effectLst/>
                <a:latin typeface="Arial" charset="0"/>
              </a:rPr>
              <a:t>in Global Change</a:t>
            </a:r>
            <a:endParaRPr lang="en-US" sz="1800" b="1" dirty="0">
              <a:solidFill>
                <a:schemeClr val="tx1"/>
              </a:solidFill>
              <a:effectLst/>
              <a:latin typeface="Arial" charset="0"/>
            </a:endParaRPr>
          </a:p>
        </p:txBody>
      </p:sp>
      <p:sp>
        <p:nvSpPr>
          <p:cNvPr id="25666" name="Oval 77"/>
          <p:cNvSpPr>
            <a:spLocks noChangeArrowheads="1"/>
          </p:cNvSpPr>
          <p:nvPr/>
        </p:nvSpPr>
        <p:spPr bwMode="auto">
          <a:xfrm>
            <a:off x="4238625" y="2724150"/>
            <a:ext cx="1219200" cy="457200"/>
          </a:xfrm>
          <a:prstGeom prst="ellipse">
            <a:avLst/>
          </a:prstGeom>
          <a:solidFill>
            <a:schemeClr val="bg1">
              <a:lumMod val="75000"/>
            </a:schemeClr>
          </a:solidFill>
          <a:ln w="9525">
            <a:solidFill>
              <a:schemeClr val="bg2"/>
            </a:solidFill>
            <a:round/>
            <a:headEnd/>
            <a:tailEnd/>
          </a:ln>
        </p:spPr>
        <p:txBody>
          <a:bodyPr wrap="none" anchor="ctr"/>
          <a:lstStyle/>
          <a:p>
            <a:pPr algn="ctr" eaLnBrk="1" hangingPunct="1">
              <a:defRPr/>
            </a:pPr>
            <a:r>
              <a:rPr lang="en-US" b="1">
                <a:solidFill>
                  <a:schemeClr val="tx1"/>
                </a:solidFill>
                <a:effectLst/>
                <a:latin typeface="Arial" charset="0"/>
              </a:rPr>
              <a:t>LP DAAC</a:t>
            </a:r>
            <a:endParaRPr lang="en-US" sz="1800" b="1">
              <a:solidFill>
                <a:schemeClr val="tx1"/>
              </a:solidFill>
              <a:effectLst/>
              <a:latin typeface="Arial" charset="0"/>
            </a:endParaRPr>
          </a:p>
          <a:p>
            <a:pPr algn="ctr" eaLnBrk="1" hangingPunct="1">
              <a:lnSpc>
                <a:spcPct val="90000"/>
              </a:lnSpc>
              <a:defRPr/>
            </a:pPr>
            <a:r>
              <a:rPr lang="en-US" sz="900" b="1">
                <a:solidFill>
                  <a:schemeClr val="tx1"/>
                </a:solidFill>
                <a:effectLst/>
                <a:latin typeface="Arial" charset="0"/>
              </a:rPr>
              <a:t>Land Processes</a:t>
            </a:r>
          </a:p>
          <a:p>
            <a:pPr algn="ctr" eaLnBrk="1" hangingPunct="1">
              <a:lnSpc>
                <a:spcPct val="90000"/>
              </a:lnSpc>
              <a:defRPr/>
            </a:pPr>
            <a:r>
              <a:rPr lang="en-US" sz="900" b="1">
                <a:solidFill>
                  <a:schemeClr val="tx1"/>
                </a:solidFill>
                <a:effectLst/>
                <a:latin typeface="Arial" charset="0"/>
              </a:rPr>
              <a:t>&amp; Features</a:t>
            </a:r>
            <a:endParaRPr lang="en-US" sz="1800" b="1">
              <a:solidFill>
                <a:schemeClr val="tx1"/>
              </a:solidFill>
              <a:effectLst/>
              <a:latin typeface="Arial" charset="0"/>
            </a:endParaRPr>
          </a:p>
        </p:txBody>
      </p:sp>
      <p:sp>
        <p:nvSpPr>
          <p:cNvPr id="25667" name="Oval 78"/>
          <p:cNvSpPr>
            <a:spLocks noChangeArrowheads="1"/>
          </p:cNvSpPr>
          <p:nvPr/>
        </p:nvSpPr>
        <p:spPr bwMode="auto">
          <a:xfrm>
            <a:off x="1819275" y="4810125"/>
            <a:ext cx="1323975" cy="666750"/>
          </a:xfrm>
          <a:prstGeom prst="ellipse">
            <a:avLst/>
          </a:prstGeom>
          <a:solidFill>
            <a:schemeClr val="bg1">
              <a:lumMod val="75000"/>
            </a:schemeClr>
          </a:solidFill>
          <a:ln w="9525">
            <a:solidFill>
              <a:schemeClr val="bg2"/>
            </a:solidFill>
            <a:round/>
            <a:headEnd/>
            <a:tailEnd/>
          </a:ln>
        </p:spPr>
        <p:txBody>
          <a:bodyPr wrap="none" anchor="ctr"/>
          <a:lstStyle/>
          <a:p>
            <a:pPr algn="ctr" eaLnBrk="1" hangingPunct="1">
              <a:defRPr/>
            </a:pPr>
            <a:r>
              <a:rPr lang="en-US" b="1" dirty="0">
                <a:solidFill>
                  <a:schemeClr val="tx1"/>
                </a:solidFill>
                <a:effectLst/>
                <a:latin typeface="Arial" charset="0"/>
              </a:rPr>
              <a:t>PO.DAAC</a:t>
            </a:r>
            <a:endParaRPr lang="en-US" sz="1800" b="1" dirty="0">
              <a:solidFill>
                <a:schemeClr val="tx1"/>
              </a:solidFill>
              <a:effectLst/>
              <a:latin typeface="Arial" charset="0"/>
            </a:endParaRPr>
          </a:p>
          <a:p>
            <a:pPr algn="ctr" eaLnBrk="1" hangingPunct="1">
              <a:lnSpc>
                <a:spcPct val="90000"/>
              </a:lnSpc>
              <a:defRPr/>
            </a:pPr>
            <a:r>
              <a:rPr lang="en-US" sz="900" b="1" dirty="0">
                <a:solidFill>
                  <a:schemeClr val="tx1"/>
                </a:solidFill>
                <a:effectLst/>
                <a:latin typeface="Arial" charset="0"/>
              </a:rPr>
              <a:t>Ocean Circulation</a:t>
            </a:r>
          </a:p>
          <a:p>
            <a:pPr algn="ctr" eaLnBrk="1" hangingPunct="1">
              <a:lnSpc>
                <a:spcPct val="90000"/>
              </a:lnSpc>
              <a:defRPr/>
            </a:pPr>
            <a:r>
              <a:rPr lang="en-US" sz="900" b="1" dirty="0">
                <a:solidFill>
                  <a:schemeClr val="tx1"/>
                </a:solidFill>
                <a:effectLst/>
                <a:latin typeface="Arial" charset="0"/>
              </a:rPr>
              <a:t>Air-Sea Interactions</a:t>
            </a:r>
            <a:endParaRPr lang="en-US" sz="1800" b="1" dirty="0">
              <a:solidFill>
                <a:schemeClr val="tx1"/>
              </a:solidFill>
              <a:effectLst/>
              <a:latin typeface="Arial" charset="0"/>
            </a:endParaRPr>
          </a:p>
        </p:txBody>
      </p:sp>
      <p:sp>
        <p:nvSpPr>
          <p:cNvPr id="25668" name="Oval 79"/>
          <p:cNvSpPr>
            <a:spLocks noChangeArrowheads="1"/>
          </p:cNvSpPr>
          <p:nvPr/>
        </p:nvSpPr>
        <p:spPr bwMode="auto">
          <a:xfrm>
            <a:off x="7172325" y="4819650"/>
            <a:ext cx="1295400" cy="714375"/>
          </a:xfrm>
          <a:prstGeom prst="ellipse">
            <a:avLst/>
          </a:prstGeom>
          <a:solidFill>
            <a:schemeClr val="bg1">
              <a:lumMod val="75000"/>
            </a:schemeClr>
          </a:solidFill>
          <a:ln w="9525">
            <a:solidFill>
              <a:schemeClr val="bg2"/>
            </a:solidFill>
            <a:round/>
            <a:headEnd/>
            <a:tailEnd/>
          </a:ln>
        </p:spPr>
        <p:txBody>
          <a:bodyPr wrap="none" anchor="ctr"/>
          <a:lstStyle/>
          <a:p>
            <a:pPr algn="ctr" eaLnBrk="1" hangingPunct="1">
              <a:defRPr/>
            </a:pPr>
            <a:r>
              <a:rPr lang="en-US" b="1">
                <a:solidFill>
                  <a:schemeClr val="tx1"/>
                </a:solidFill>
                <a:effectLst/>
                <a:latin typeface="Arial" charset="0"/>
              </a:rPr>
              <a:t>ASDC</a:t>
            </a:r>
            <a:endParaRPr lang="en-US" sz="1800" b="1">
              <a:solidFill>
                <a:schemeClr val="tx1"/>
              </a:solidFill>
              <a:effectLst/>
              <a:latin typeface="Arial" charset="0"/>
            </a:endParaRPr>
          </a:p>
          <a:p>
            <a:pPr algn="ctr" eaLnBrk="1" hangingPunct="1">
              <a:lnSpc>
                <a:spcPct val="90000"/>
              </a:lnSpc>
              <a:defRPr/>
            </a:pPr>
            <a:r>
              <a:rPr lang="en-US" sz="900" b="1">
                <a:solidFill>
                  <a:schemeClr val="tx1"/>
                </a:solidFill>
                <a:effectLst/>
                <a:latin typeface="Arial" charset="0"/>
              </a:rPr>
              <a:t>Radiation Budget,</a:t>
            </a:r>
          </a:p>
          <a:p>
            <a:pPr algn="ctr" eaLnBrk="1" hangingPunct="1">
              <a:lnSpc>
                <a:spcPct val="90000"/>
              </a:lnSpc>
              <a:defRPr/>
            </a:pPr>
            <a:r>
              <a:rPr lang="en-US" sz="900" b="1">
                <a:solidFill>
                  <a:schemeClr val="tx1"/>
                </a:solidFill>
                <a:effectLst/>
                <a:latin typeface="Arial" charset="0"/>
              </a:rPr>
              <a:t>Clouds, Aerosols,</a:t>
            </a:r>
          </a:p>
          <a:p>
            <a:pPr algn="ctr" eaLnBrk="1" hangingPunct="1">
              <a:lnSpc>
                <a:spcPct val="90000"/>
              </a:lnSpc>
              <a:defRPr/>
            </a:pPr>
            <a:r>
              <a:rPr lang="en-US" sz="900" b="1">
                <a:solidFill>
                  <a:schemeClr val="tx1"/>
                </a:solidFill>
                <a:effectLst/>
                <a:latin typeface="Arial" charset="0"/>
              </a:rPr>
              <a:t>Tropo Chemistry</a:t>
            </a:r>
            <a:endParaRPr lang="en-US" sz="1800" b="1">
              <a:solidFill>
                <a:schemeClr val="tx1"/>
              </a:solidFill>
              <a:effectLst/>
              <a:latin typeface="Arial" charset="0"/>
            </a:endParaRPr>
          </a:p>
        </p:txBody>
      </p:sp>
      <p:sp>
        <p:nvSpPr>
          <p:cNvPr id="25669" name="Oval 80"/>
          <p:cNvSpPr>
            <a:spLocks noChangeArrowheads="1"/>
          </p:cNvSpPr>
          <p:nvPr/>
        </p:nvSpPr>
        <p:spPr bwMode="auto">
          <a:xfrm>
            <a:off x="4657725" y="3943350"/>
            <a:ext cx="1333500" cy="723900"/>
          </a:xfrm>
          <a:prstGeom prst="ellipse">
            <a:avLst/>
          </a:prstGeom>
          <a:solidFill>
            <a:schemeClr val="bg1">
              <a:lumMod val="75000"/>
            </a:schemeClr>
          </a:solidFill>
          <a:ln w="9525">
            <a:solidFill>
              <a:schemeClr val="bg2"/>
            </a:solidFill>
            <a:round/>
            <a:headEnd/>
            <a:tailEnd/>
          </a:ln>
        </p:spPr>
        <p:txBody>
          <a:bodyPr wrap="none" anchor="ctr"/>
          <a:lstStyle/>
          <a:p>
            <a:pPr algn="ctr" eaLnBrk="1" hangingPunct="1">
              <a:defRPr/>
            </a:pPr>
            <a:r>
              <a:rPr lang="en-US" b="1">
                <a:solidFill>
                  <a:schemeClr val="tx1"/>
                </a:solidFill>
                <a:effectLst/>
                <a:latin typeface="Arial" charset="0"/>
              </a:rPr>
              <a:t>ORNL DAAC</a:t>
            </a:r>
            <a:endParaRPr lang="en-US" sz="1800" b="1">
              <a:solidFill>
                <a:schemeClr val="tx1"/>
              </a:solidFill>
              <a:effectLst/>
              <a:latin typeface="Arial" charset="0"/>
            </a:endParaRPr>
          </a:p>
          <a:p>
            <a:pPr algn="ctr" eaLnBrk="1" hangingPunct="1">
              <a:lnSpc>
                <a:spcPct val="90000"/>
              </a:lnSpc>
              <a:defRPr/>
            </a:pPr>
            <a:r>
              <a:rPr lang="en-US" sz="900" b="1">
                <a:solidFill>
                  <a:schemeClr val="tx1"/>
                </a:solidFill>
                <a:effectLst/>
                <a:latin typeface="Arial" charset="0"/>
              </a:rPr>
              <a:t>Biogeochemical </a:t>
            </a:r>
          </a:p>
          <a:p>
            <a:pPr algn="ctr" eaLnBrk="1" hangingPunct="1">
              <a:lnSpc>
                <a:spcPct val="90000"/>
              </a:lnSpc>
              <a:defRPr/>
            </a:pPr>
            <a:r>
              <a:rPr lang="en-US" sz="900" b="1">
                <a:solidFill>
                  <a:schemeClr val="tx1"/>
                </a:solidFill>
                <a:effectLst/>
                <a:latin typeface="Arial" charset="0"/>
              </a:rPr>
              <a:t>Dynamics, EOS Land </a:t>
            </a:r>
          </a:p>
          <a:p>
            <a:pPr algn="ctr" eaLnBrk="1" hangingPunct="1">
              <a:lnSpc>
                <a:spcPct val="90000"/>
              </a:lnSpc>
              <a:defRPr/>
            </a:pPr>
            <a:r>
              <a:rPr lang="en-US" sz="900" b="1">
                <a:solidFill>
                  <a:schemeClr val="tx1"/>
                </a:solidFill>
                <a:effectLst/>
                <a:latin typeface="Arial" charset="0"/>
              </a:rPr>
              <a:t>Validation </a:t>
            </a:r>
            <a:endParaRPr lang="en-US" sz="1800" b="1">
              <a:solidFill>
                <a:schemeClr val="tx1"/>
              </a:solidFill>
              <a:effectLst/>
              <a:latin typeface="Arial" charset="0"/>
            </a:endParaRPr>
          </a:p>
        </p:txBody>
      </p:sp>
      <p:sp>
        <p:nvSpPr>
          <p:cNvPr id="25670" name="Oval 81"/>
          <p:cNvSpPr>
            <a:spLocks noChangeArrowheads="1"/>
          </p:cNvSpPr>
          <p:nvPr/>
        </p:nvSpPr>
        <p:spPr bwMode="auto">
          <a:xfrm>
            <a:off x="5295900" y="3086100"/>
            <a:ext cx="1476375" cy="809625"/>
          </a:xfrm>
          <a:prstGeom prst="ellipse">
            <a:avLst/>
          </a:prstGeom>
          <a:solidFill>
            <a:schemeClr val="bg1">
              <a:lumMod val="75000"/>
            </a:schemeClr>
          </a:solidFill>
          <a:ln w="9525">
            <a:solidFill>
              <a:schemeClr val="bg2"/>
            </a:solidFill>
            <a:round/>
            <a:headEnd/>
            <a:tailEnd/>
          </a:ln>
        </p:spPr>
        <p:txBody>
          <a:bodyPr wrap="none" anchor="ctr"/>
          <a:lstStyle/>
          <a:p>
            <a:pPr algn="ctr" eaLnBrk="1" hangingPunct="1">
              <a:defRPr/>
            </a:pPr>
            <a:r>
              <a:rPr lang="en-US" b="1">
                <a:solidFill>
                  <a:schemeClr val="tx1"/>
                </a:solidFill>
                <a:effectLst/>
                <a:latin typeface="Arial" charset="0"/>
              </a:rPr>
              <a:t>GES DISC</a:t>
            </a:r>
            <a:endParaRPr lang="en-US" sz="1800" b="1">
              <a:solidFill>
                <a:schemeClr val="tx1"/>
              </a:solidFill>
              <a:effectLst/>
              <a:latin typeface="Arial" charset="0"/>
            </a:endParaRPr>
          </a:p>
          <a:p>
            <a:pPr algn="ctr" eaLnBrk="1" hangingPunct="1">
              <a:lnSpc>
                <a:spcPct val="90000"/>
              </a:lnSpc>
              <a:defRPr/>
            </a:pPr>
            <a:r>
              <a:rPr lang="en-US" sz="900" b="1">
                <a:solidFill>
                  <a:schemeClr val="tx1"/>
                </a:solidFill>
                <a:effectLst/>
                <a:latin typeface="Arial" charset="0"/>
              </a:rPr>
              <a:t>Atmos Composition &amp; </a:t>
            </a:r>
          </a:p>
          <a:p>
            <a:pPr algn="ctr" eaLnBrk="1" hangingPunct="1">
              <a:lnSpc>
                <a:spcPct val="90000"/>
              </a:lnSpc>
              <a:defRPr/>
            </a:pPr>
            <a:r>
              <a:rPr lang="en-US" sz="900" b="1">
                <a:solidFill>
                  <a:schemeClr val="tx1"/>
                </a:solidFill>
                <a:effectLst/>
                <a:latin typeface="Arial" charset="0"/>
              </a:rPr>
              <a:t>Dynamics, Global</a:t>
            </a:r>
          </a:p>
          <a:p>
            <a:pPr algn="ctr" eaLnBrk="1" hangingPunct="1">
              <a:lnSpc>
                <a:spcPct val="90000"/>
              </a:lnSpc>
              <a:defRPr/>
            </a:pPr>
            <a:r>
              <a:rPr lang="en-US" sz="900" b="1">
                <a:solidFill>
                  <a:schemeClr val="tx1"/>
                </a:solidFill>
                <a:effectLst/>
                <a:latin typeface="Arial" charset="0"/>
              </a:rPr>
              <a:t>Modeling, Hydrology,</a:t>
            </a:r>
          </a:p>
          <a:p>
            <a:pPr algn="ctr" eaLnBrk="1" hangingPunct="1">
              <a:lnSpc>
                <a:spcPct val="90000"/>
              </a:lnSpc>
              <a:defRPr/>
            </a:pPr>
            <a:r>
              <a:rPr lang="en-US" sz="900" b="1">
                <a:solidFill>
                  <a:schemeClr val="tx1"/>
                </a:solidFill>
                <a:effectLst/>
                <a:latin typeface="Arial" charset="0"/>
              </a:rPr>
              <a:t>Radiance </a:t>
            </a:r>
          </a:p>
        </p:txBody>
      </p:sp>
      <p:sp>
        <p:nvSpPr>
          <p:cNvPr id="25671" name="Oval 82"/>
          <p:cNvSpPr>
            <a:spLocks noChangeArrowheads="1"/>
          </p:cNvSpPr>
          <p:nvPr/>
        </p:nvSpPr>
        <p:spPr bwMode="auto">
          <a:xfrm>
            <a:off x="7597775" y="4060825"/>
            <a:ext cx="1066800" cy="504825"/>
          </a:xfrm>
          <a:prstGeom prst="ellipse">
            <a:avLst/>
          </a:prstGeom>
          <a:solidFill>
            <a:schemeClr val="bg1">
              <a:lumMod val="75000"/>
            </a:schemeClr>
          </a:solidFill>
          <a:ln w="9525">
            <a:solidFill>
              <a:schemeClr val="bg2"/>
            </a:solidFill>
            <a:round/>
            <a:headEnd/>
            <a:tailEnd/>
          </a:ln>
        </p:spPr>
        <p:txBody>
          <a:bodyPr wrap="none" anchor="ctr"/>
          <a:lstStyle/>
          <a:p>
            <a:pPr algn="ctr" eaLnBrk="1" hangingPunct="1">
              <a:lnSpc>
                <a:spcPct val="75000"/>
              </a:lnSpc>
              <a:defRPr/>
            </a:pPr>
            <a:r>
              <a:rPr lang="en-US" b="1">
                <a:solidFill>
                  <a:schemeClr val="tx1"/>
                </a:solidFill>
                <a:effectLst/>
                <a:latin typeface="Arial" charset="0"/>
              </a:rPr>
              <a:t>LAADS/</a:t>
            </a:r>
          </a:p>
          <a:p>
            <a:pPr algn="ctr" eaLnBrk="1" hangingPunct="1">
              <a:defRPr/>
            </a:pPr>
            <a:r>
              <a:rPr lang="en-US" b="1">
                <a:solidFill>
                  <a:schemeClr val="tx1"/>
                </a:solidFill>
                <a:effectLst/>
                <a:latin typeface="Arial" charset="0"/>
              </a:rPr>
              <a:t>MODAPS</a:t>
            </a:r>
            <a:endParaRPr lang="en-US" sz="1800" b="1">
              <a:solidFill>
                <a:schemeClr val="tx1"/>
              </a:solidFill>
              <a:effectLst/>
              <a:latin typeface="Arial" charset="0"/>
            </a:endParaRPr>
          </a:p>
          <a:p>
            <a:pPr algn="ctr" eaLnBrk="1" hangingPunct="1">
              <a:defRPr/>
            </a:pPr>
            <a:r>
              <a:rPr lang="en-US" sz="900" b="1">
                <a:solidFill>
                  <a:schemeClr val="tx1"/>
                </a:solidFill>
                <a:effectLst/>
                <a:latin typeface="Arial" charset="0"/>
              </a:rPr>
              <a:t>Atmosphere</a:t>
            </a:r>
            <a:endParaRPr lang="en-US" sz="1800" b="1">
              <a:solidFill>
                <a:schemeClr val="tx1"/>
              </a:solidFill>
              <a:effectLst/>
              <a:latin typeface="Arial" charset="0"/>
            </a:endParaRPr>
          </a:p>
        </p:txBody>
      </p:sp>
      <p:sp>
        <p:nvSpPr>
          <p:cNvPr id="25672" name="Oval 83"/>
          <p:cNvSpPr>
            <a:spLocks noChangeArrowheads="1"/>
          </p:cNvSpPr>
          <p:nvPr/>
        </p:nvSpPr>
        <p:spPr bwMode="auto">
          <a:xfrm>
            <a:off x="7639050" y="3381375"/>
            <a:ext cx="1219200" cy="609600"/>
          </a:xfrm>
          <a:prstGeom prst="ellipse">
            <a:avLst/>
          </a:prstGeom>
          <a:solidFill>
            <a:schemeClr val="bg1">
              <a:lumMod val="75000"/>
            </a:schemeClr>
          </a:solidFill>
          <a:ln w="9525">
            <a:solidFill>
              <a:schemeClr val="bg2"/>
            </a:solidFill>
            <a:round/>
            <a:headEnd/>
            <a:tailEnd/>
          </a:ln>
        </p:spPr>
        <p:txBody>
          <a:bodyPr wrap="none" anchor="ctr"/>
          <a:lstStyle/>
          <a:p>
            <a:pPr algn="ctr" eaLnBrk="1" hangingPunct="1">
              <a:defRPr/>
            </a:pPr>
            <a:r>
              <a:rPr lang="en-US" b="1">
                <a:solidFill>
                  <a:schemeClr val="tx1"/>
                </a:solidFill>
                <a:effectLst/>
                <a:latin typeface="Arial" charset="0"/>
              </a:rPr>
              <a:t>OBPG</a:t>
            </a:r>
            <a:endParaRPr lang="en-US" sz="1800" b="1">
              <a:solidFill>
                <a:schemeClr val="tx1"/>
              </a:solidFill>
              <a:effectLst/>
              <a:latin typeface="Arial" charset="0"/>
            </a:endParaRPr>
          </a:p>
          <a:p>
            <a:pPr algn="ctr" eaLnBrk="1" hangingPunct="1">
              <a:defRPr/>
            </a:pPr>
            <a:r>
              <a:rPr lang="en-US" sz="900" b="1">
                <a:solidFill>
                  <a:schemeClr val="tx1"/>
                </a:solidFill>
                <a:effectLst/>
                <a:latin typeface="Arial" charset="0"/>
              </a:rPr>
              <a:t>Ocean Biology &amp;</a:t>
            </a:r>
          </a:p>
          <a:p>
            <a:pPr algn="ctr" eaLnBrk="1" hangingPunct="1">
              <a:defRPr/>
            </a:pPr>
            <a:r>
              <a:rPr lang="en-US" sz="900" b="1">
                <a:solidFill>
                  <a:schemeClr val="tx1"/>
                </a:solidFill>
                <a:effectLst/>
                <a:latin typeface="Arial" charset="0"/>
              </a:rPr>
              <a:t>Biogeochemistry</a:t>
            </a:r>
            <a:endParaRPr lang="en-US" sz="1800" b="1">
              <a:solidFill>
                <a:schemeClr val="tx1"/>
              </a:solidFill>
              <a:effectLst/>
              <a:latin typeface="Arial" charset="0"/>
            </a:endParaRPr>
          </a:p>
        </p:txBody>
      </p:sp>
      <p:sp>
        <p:nvSpPr>
          <p:cNvPr id="146516" name="Line 84"/>
          <p:cNvSpPr>
            <a:spLocks noChangeShapeType="1"/>
          </p:cNvSpPr>
          <p:nvPr/>
        </p:nvSpPr>
        <p:spPr bwMode="auto">
          <a:xfrm flipV="1">
            <a:off x="2514600" y="4495800"/>
            <a:ext cx="238125" cy="314325"/>
          </a:xfrm>
          <a:prstGeom prst="line">
            <a:avLst/>
          </a:prstGeom>
          <a:noFill/>
          <a:ln w="9525">
            <a:solidFill>
              <a:schemeClr val="tx1"/>
            </a:solidFill>
            <a:round/>
            <a:headEnd/>
            <a:tailEnd/>
          </a:ln>
          <a:effectLst/>
        </p:spPr>
        <p:txBody>
          <a:bodyPr wrap="none" anchor="ctr"/>
          <a:lstStyle/>
          <a:p>
            <a:pPr>
              <a:defRPr/>
            </a:pPr>
            <a:endParaRPr lang="en-US">
              <a:latin typeface="Times" pitchFamily="32" charset="0"/>
              <a:ea typeface="+mn-ea"/>
            </a:endParaRPr>
          </a:p>
        </p:txBody>
      </p:sp>
      <p:sp>
        <p:nvSpPr>
          <p:cNvPr id="146517" name="Line 85"/>
          <p:cNvSpPr>
            <a:spLocks noChangeShapeType="1"/>
          </p:cNvSpPr>
          <p:nvPr/>
        </p:nvSpPr>
        <p:spPr bwMode="auto">
          <a:xfrm>
            <a:off x="3933825" y="3867150"/>
            <a:ext cx="295275" cy="95250"/>
          </a:xfrm>
          <a:prstGeom prst="line">
            <a:avLst/>
          </a:prstGeom>
          <a:noFill/>
          <a:ln w="9525">
            <a:solidFill>
              <a:schemeClr val="tx1"/>
            </a:solidFill>
            <a:round/>
            <a:headEnd/>
            <a:tailEnd/>
          </a:ln>
          <a:effectLst/>
        </p:spPr>
        <p:txBody>
          <a:bodyPr wrap="none" anchor="ctr"/>
          <a:lstStyle/>
          <a:p>
            <a:pPr>
              <a:defRPr/>
            </a:pPr>
            <a:endParaRPr lang="en-US">
              <a:latin typeface="Times" pitchFamily="32" charset="0"/>
              <a:ea typeface="+mn-ea"/>
            </a:endParaRPr>
          </a:p>
        </p:txBody>
      </p:sp>
      <p:sp>
        <p:nvSpPr>
          <p:cNvPr id="146518" name="Line 86"/>
          <p:cNvSpPr>
            <a:spLocks noChangeShapeType="1"/>
          </p:cNvSpPr>
          <p:nvPr/>
        </p:nvSpPr>
        <p:spPr bwMode="auto">
          <a:xfrm>
            <a:off x="4978400" y="3173413"/>
            <a:ext cx="101600" cy="130175"/>
          </a:xfrm>
          <a:prstGeom prst="line">
            <a:avLst/>
          </a:prstGeom>
          <a:noFill/>
          <a:ln w="9525">
            <a:solidFill>
              <a:schemeClr val="tx1"/>
            </a:solidFill>
            <a:round/>
            <a:headEnd/>
            <a:tailEnd/>
          </a:ln>
          <a:effectLst/>
        </p:spPr>
        <p:txBody>
          <a:bodyPr wrap="none" anchor="ctr"/>
          <a:lstStyle/>
          <a:p>
            <a:pPr>
              <a:defRPr/>
            </a:pPr>
            <a:endParaRPr lang="en-US">
              <a:latin typeface="Times" pitchFamily="32" charset="0"/>
              <a:ea typeface="+mn-ea"/>
            </a:endParaRPr>
          </a:p>
        </p:txBody>
      </p:sp>
      <p:sp>
        <p:nvSpPr>
          <p:cNvPr id="146519" name="Line 87"/>
          <p:cNvSpPr>
            <a:spLocks noChangeShapeType="1"/>
          </p:cNvSpPr>
          <p:nvPr/>
        </p:nvSpPr>
        <p:spPr bwMode="auto">
          <a:xfrm>
            <a:off x="5981700" y="4314825"/>
            <a:ext cx="504825" cy="0"/>
          </a:xfrm>
          <a:prstGeom prst="line">
            <a:avLst/>
          </a:prstGeom>
          <a:noFill/>
          <a:ln w="9525">
            <a:solidFill>
              <a:schemeClr val="tx1"/>
            </a:solidFill>
            <a:round/>
            <a:headEnd/>
            <a:tailEnd/>
          </a:ln>
          <a:effectLst/>
        </p:spPr>
        <p:txBody>
          <a:bodyPr wrap="none" anchor="ctr"/>
          <a:lstStyle/>
          <a:p>
            <a:pPr>
              <a:defRPr/>
            </a:pPr>
            <a:endParaRPr lang="en-US">
              <a:latin typeface="Times" pitchFamily="32" charset="0"/>
              <a:ea typeface="+mn-ea"/>
            </a:endParaRPr>
          </a:p>
        </p:txBody>
      </p:sp>
      <p:sp>
        <p:nvSpPr>
          <p:cNvPr id="25677" name="Oval 88"/>
          <p:cNvSpPr>
            <a:spLocks noChangeArrowheads="1"/>
          </p:cNvSpPr>
          <p:nvPr/>
        </p:nvSpPr>
        <p:spPr bwMode="auto">
          <a:xfrm>
            <a:off x="4486275" y="4800600"/>
            <a:ext cx="1295400" cy="533400"/>
          </a:xfrm>
          <a:prstGeom prst="ellipse">
            <a:avLst/>
          </a:prstGeom>
          <a:solidFill>
            <a:schemeClr val="bg1">
              <a:lumMod val="75000"/>
            </a:schemeClr>
          </a:solidFill>
          <a:ln w="9525">
            <a:solidFill>
              <a:schemeClr val="bg2"/>
            </a:solidFill>
            <a:round/>
            <a:headEnd/>
            <a:tailEnd/>
          </a:ln>
        </p:spPr>
        <p:txBody>
          <a:bodyPr wrap="none" anchor="ctr"/>
          <a:lstStyle/>
          <a:p>
            <a:pPr algn="ctr" eaLnBrk="1" hangingPunct="1">
              <a:defRPr/>
            </a:pPr>
            <a:r>
              <a:rPr lang="en-US" b="1">
                <a:solidFill>
                  <a:schemeClr val="tx1"/>
                </a:solidFill>
                <a:effectLst/>
                <a:latin typeface="Arial" charset="0"/>
              </a:rPr>
              <a:t>GHRC</a:t>
            </a:r>
            <a:endParaRPr lang="en-US" sz="1800" b="1">
              <a:solidFill>
                <a:schemeClr val="tx1"/>
              </a:solidFill>
              <a:effectLst/>
              <a:latin typeface="Arial" charset="0"/>
            </a:endParaRPr>
          </a:p>
          <a:p>
            <a:pPr algn="ctr" eaLnBrk="1" hangingPunct="1">
              <a:lnSpc>
                <a:spcPct val="90000"/>
              </a:lnSpc>
              <a:defRPr/>
            </a:pPr>
            <a:r>
              <a:rPr lang="en-US" sz="900" b="1">
                <a:solidFill>
                  <a:schemeClr val="tx1"/>
                </a:solidFill>
                <a:effectLst/>
                <a:latin typeface="Arial" charset="0"/>
              </a:rPr>
              <a:t>Hydrological Cycle &amp;</a:t>
            </a:r>
          </a:p>
          <a:p>
            <a:pPr algn="ctr" eaLnBrk="1" hangingPunct="1">
              <a:lnSpc>
                <a:spcPct val="90000"/>
              </a:lnSpc>
              <a:defRPr/>
            </a:pPr>
            <a:r>
              <a:rPr lang="en-US" sz="900" b="1">
                <a:solidFill>
                  <a:schemeClr val="tx1"/>
                </a:solidFill>
                <a:effectLst/>
                <a:latin typeface="Arial" charset="0"/>
              </a:rPr>
              <a:t>Severe Weather</a:t>
            </a:r>
            <a:endParaRPr lang="en-US" sz="1800" b="1">
              <a:solidFill>
                <a:schemeClr val="tx1"/>
              </a:solidFill>
              <a:effectLst/>
              <a:latin typeface="Arial" charset="0"/>
            </a:endParaRPr>
          </a:p>
        </p:txBody>
      </p:sp>
      <p:sp>
        <p:nvSpPr>
          <p:cNvPr id="146521" name="Line 89"/>
          <p:cNvSpPr>
            <a:spLocks noChangeShapeType="1"/>
          </p:cNvSpPr>
          <p:nvPr/>
        </p:nvSpPr>
        <p:spPr bwMode="auto">
          <a:xfrm flipH="1">
            <a:off x="5514975" y="4638675"/>
            <a:ext cx="733425" cy="209550"/>
          </a:xfrm>
          <a:prstGeom prst="line">
            <a:avLst/>
          </a:prstGeom>
          <a:noFill/>
          <a:ln w="9525">
            <a:solidFill>
              <a:schemeClr val="tx1"/>
            </a:solidFill>
            <a:round/>
            <a:headEnd/>
            <a:tailEnd/>
          </a:ln>
          <a:effectLst/>
        </p:spPr>
        <p:txBody>
          <a:bodyPr wrap="none" anchor="ctr"/>
          <a:lstStyle/>
          <a:p>
            <a:pPr>
              <a:defRPr/>
            </a:pPr>
            <a:endParaRPr lang="en-US">
              <a:latin typeface="Times" pitchFamily="32" charset="0"/>
              <a:ea typeface="+mn-ea"/>
            </a:endParaRPr>
          </a:p>
        </p:txBody>
      </p:sp>
      <p:sp>
        <p:nvSpPr>
          <p:cNvPr id="146522" name="Line 90"/>
          <p:cNvSpPr>
            <a:spLocks noChangeShapeType="1"/>
          </p:cNvSpPr>
          <p:nvPr/>
        </p:nvSpPr>
        <p:spPr bwMode="auto">
          <a:xfrm>
            <a:off x="7353300" y="4038600"/>
            <a:ext cx="465138" cy="781050"/>
          </a:xfrm>
          <a:prstGeom prst="line">
            <a:avLst/>
          </a:prstGeom>
          <a:noFill/>
          <a:ln w="9525">
            <a:solidFill>
              <a:schemeClr val="tx1"/>
            </a:solidFill>
            <a:round/>
            <a:headEnd/>
            <a:tailEnd/>
          </a:ln>
          <a:effectLst/>
        </p:spPr>
        <p:txBody>
          <a:bodyPr wrap="none" anchor="ctr"/>
          <a:lstStyle/>
          <a:p>
            <a:pPr>
              <a:defRPr/>
            </a:pPr>
            <a:endParaRPr lang="en-US">
              <a:latin typeface="Times" pitchFamily="32" charset="0"/>
              <a:ea typeface="+mn-ea"/>
            </a:endParaRPr>
          </a:p>
        </p:txBody>
      </p:sp>
      <p:sp>
        <p:nvSpPr>
          <p:cNvPr id="146523" name="Line 91"/>
          <p:cNvSpPr>
            <a:spLocks noChangeShapeType="1"/>
          </p:cNvSpPr>
          <p:nvPr/>
        </p:nvSpPr>
        <p:spPr bwMode="auto">
          <a:xfrm flipV="1">
            <a:off x="7426325" y="3670300"/>
            <a:ext cx="203200" cy="34925"/>
          </a:xfrm>
          <a:prstGeom prst="line">
            <a:avLst/>
          </a:prstGeom>
          <a:noFill/>
          <a:ln w="9525">
            <a:solidFill>
              <a:schemeClr val="tx1"/>
            </a:solidFill>
            <a:round/>
            <a:headEnd/>
            <a:tailEnd/>
          </a:ln>
          <a:effectLst/>
        </p:spPr>
        <p:txBody>
          <a:bodyPr wrap="none" anchor="ctr"/>
          <a:lstStyle/>
          <a:p>
            <a:pPr>
              <a:defRPr/>
            </a:pPr>
            <a:endParaRPr lang="en-US">
              <a:latin typeface="Times" pitchFamily="32" charset="0"/>
              <a:ea typeface="+mn-ea"/>
            </a:endParaRPr>
          </a:p>
        </p:txBody>
      </p:sp>
      <p:sp>
        <p:nvSpPr>
          <p:cNvPr id="146524" name="Line 92"/>
          <p:cNvSpPr>
            <a:spLocks noChangeShapeType="1"/>
          </p:cNvSpPr>
          <p:nvPr/>
        </p:nvSpPr>
        <p:spPr bwMode="auto">
          <a:xfrm flipH="1" flipV="1">
            <a:off x="6764338" y="3570288"/>
            <a:ext cx="360362" cy="87312"/>
          </a:xfrm>
          <a:prstGeom prst="line">
            <a:avLst/>
          </a:prstGeom>
          <a:noFill/>
          <a:ln w="9525">
            <a:solidFill>
              <a:schemeClr val="tx1"/>
            </a:solidFill>
            <a:round/>
            <a:headEnd/>
            <a:tailEnd/>
          </a:ln>
          <a:effectLst/>
        </p:spPr>
        <p:txBody>
          <a:bodyPr wrap="none" anchor="ctr"/>
          <a:lstStyle/>
          <a:p>
            <a:pPr>
              <a:defRPr/>
            </a:pPr>
            <a:endParaRPr lang="en-US">
              <a:latin typeface="Times" pitchFamily="32" charset="0"/>
              <a:ea typeface="+mn-ea"/>
            </a:endParaRPr>
          </a:p>
        </p:txBody>
      </p:sp>
      <p:sp>
        <p:nvSpPr>
          <p:cNvPr id="146525" name="Line 93"/>
          <p:cNvSpPr>
            <a:spLocks noChangeShapeType="1"/>
          </p:cNvSpPr>
          <p:nvPr/>
        </p:nvSpPr>
        <p:spPr bwMode="auto">
          <a:xfrm flipH="1">
            <a:off x="7426325" y="2673350"/>
            <a:ext cx="203200" cy="460375"/>
          </a:xfrm>
          <a:prstGeom prst="line">
            <a:avLst/>
          </a:prstGeom>
          <a:noFill/>
          <a:ln w="9525">
            <a:solidFill>
              <a:schemeClr val="tx1"/>
            </a:solidFill>
            <a:round/>
            <a:headEnd/>
            <a:tailEnd/>
          </a:ln>
          <a:effectLst/>
        </p:spPr>
        <p:txBody>
          <a:bodyPr wrap="none" anchor="ctr"/>
          <a:lstStyle/>
          <a:p>
            <a:pPr>
              <a:defRPr/>
            </a:pPr>
            <a:endParaRPr lang="en-US">
              <a:latin typeface="Times" pitchFamily="32" charset="0"/>
              <a:ea typeface="+mn-ea"/>
            </a:endParaRPr>
          </a:p>
        </p:txBody>
      </p:sp>
      <p:sp>
        <p:nvSpPr>
          <p:cNvPr id="25683" name="Oval 94"/>
          <p:cNvSpPr>
            <a:spLocks noChangeArrowheads="1"/>
          </p:cNvSpPr>
          <p:nvPr/>
        </p:nvSpPr>
        <p:spPr bwMode="auto">
          <a:xfrm>
            <a:off x="6086475" y="2251075"/>
            <a:ext cx="1104900" cy="533400"/>
          </a:xfrm>
          <a:prstGeom prst="ellipse">
            <a:avLst/>
          </a:prstGeom>
          <a:solidFill>
            <a:schemeClr val="bg1">
              <a:lumMod val="75000"/>
            </a:schemeClr>
          </a:solidFill>
          <a:ln w="9525">
            <a:solidFill>
              <a:schemeClr val="bg2"/>
            </a:solidFill>
            <a:round/>
            <a:headEnd/>
            <a:tailEnd/>
          </a:ln>
        </p:spPr>
        <p:txBody>
          <a:bodyPr wrap="none" anchor="ctr"/>
          <a:lstStyle/>
          <a:p>
            <a:pPr algn="ctr" eaLnBrk="1" hangingPunct="1">
              <a:defRPr/>
            </a:pPr>
            <a:r>
              <a:rPr lang="en-US" b="1" dirty="0">
                <a:solidFill>
                  <a:schemeClr val="tx1"/>
                </a:solidFill>
                <a:effectLst/>
                <a:latin typeface="Arial" charset="0"/>
              </a:rPr>
              <a:t>CDDIS</a:t>
            </a:r>
          </a:p>
          <a:p>
            <a:pPr algn="ctr" eaLnBrk="1" hangingPunct="1">
              <a:defRPr/>
            </a:pPr>
            <a:r>
              <a:rPr lang="en-US" sz="900" b="1" dirty="0">
                <a:solidFill>
                  <a:schemeClr val="tx1"/>
                </a:solidFill>
                <a:effectLst/>
                <a:latin typeface="Arial" charset="0"/>
              </a:rPr>
              <a:t>Crustal Dynamics</a:t>
            </a:r>
          </a:p>
          <a:p>
            <a:pPr algn="ctr" eaLnBrk="1" hangingPunct="1">
              <a:lnSpc>
                <a:spcPct val="90000"/>
              </a:lnSpc>
              <a:defRPr/>
            </a:pPr>
            <a:r>
              <a:rPr lang="en-US" sz="900" b="1" dirty="0">
                <a:solidFill>
                  <a:schemeClr val="tx1"/>
                </a:solidFill>
                <a:effectLst/>
                <a:latin typeface="Arial" charset="0"/>
              </a:rPr>
              <a:t>Solid Earth</a:t>
            </a:r>
            <a:endParaRPr lang="en-US" sz="1800" b="1" dirty="0">
              <a:solidFill>
                <a:schemeClr val="tx1"/>
              </a:solidFill>
              <a:effectLst/>
              <a:latin typeface="Arial" charset="0"/>
            </a:endParaRPr>
          </a:p>
        </p:txBody>
      </p:sp>
      <p:sp>
        <p:nvSpPr>
          <p:cNvPr id="146527" name="Line 95"/>
          <p:cNvSpPr>
            <a:spLocks noChangeShapeType="1"/>
          </p:cNvSpPr>
          <p:nvPr/>
        </p:nvSpPr>
        <p:spPr bwMode="auto">
          <a:xfrm>
            <a:off x="6740525" y="2778125"/>
            <a:ext cx="536575" cy="876300"/>
          </a:xfrm>
          <a:prstGeom prst="line">
            <a:avLst/>
          </a:prstGeom>
          <a:noFill/>
          <a:ln w="9525">
            <a:solidFill>
              <a:schemeClr val="tx1"/>
            </a:solidFill>
            <a:round/>
            <a:headEnd/>
            <a:tailEnd/>
          </a:ln>
          <a:effectLst/>
        </p:spPr>
        <p:txBody>
          <a:bodyPr wrap="none" anchor="ctr"/>
          <a:lstStyle/>
          <a:p>
            <a:pPr>
              <a:defRPr/>
            </a:pPr>
            <a:endParaRPr lang="en-US">
              <a:latin typeface="Times" pitchFamily="32" charset="0"/>
              <a:ea typeface="+mn-ea"/>
            </a:endParaRPr>
          </a:p>
        </p:txBody>
      </p:sp>
      <p:sp>
        <p:nvSpPr>
          <p:cNvPr id="146528" name="Line 96"/>
          <p:cNvSpPr>
            <a:spLocks noChangeShapeType="1"/>
          </p:cNvSpPr>
          <p:nvPr/>
        </p:nvSpPr>
        <p:spPr bwMode="auto">
          <a:xfrm>
            <a:off x="7502525" y="3848100"/>
            <a:ext cx="368300" cy="238125"/>
          </a:xfrm>
          <a:prstGeom prst="line">
            <a:avLst/>
          </a:prstGeom>
          <a:noFill/>
          <a:ln w="9525">
            <a:solidFill>
              <a:schemeClr val="tx1"/>
            </a:solidFill>
            <a:round/>
            <a:headEnd/>
            <a:tailEnd/>
          </a:ln>
          <a:effectLst/>
        </p:spPr>
        <p:txBody>
          <a:bodyPr wrap="none" anchor="ctr"/>
          <a:lstStyle/>
          <a:p>
            <a:pPr>
              <a:defRPr/>
            </a:pPr>
            <a:endParaRPr lang="en-US">
              <a:latin typeface="Times" pitchFamily="32" charset="0"/>
              <a:ea typeface="+mn-ea"/>
            </a:endParaRPr>
          </a:p>
        </p:txBody>
      </p:sp>
      <p:sp>
        <p:nvSpPr>
          <p:cNvPr id="8278" name="Text Box 97"/>
          <p:cNvSpPr txBox="1">
            <a:spLocks noChangeArrowheads="1"/>
          </p:cNvSpPr>
          <p:nvPr/>
        </p:nvSpPr>
        <p:spPr bwMode="auto">
          <a:xfrm>
            <a:off x="2835275" y="2711450"/>
            <a:ext cx="1238250" cy="530225"/>
          </a:xfrm>
          <a:prstGeom prst="rect">
            <a:avLst/>
          </a:prstGeom>
          <a:solidFill>
            <a:srgbClr val="F4F4F4">
              <a:alpha val="59999"/>
            </a:srgbClr>
          </a:solidFill>
          <a:ln w="12700">
            <a:solidFill>
              <a:schemeClr val="tx1"/>
            </a:solidFill>
            <a:miter lim="800000"/>
            <a:headEnd/>
            <a:tailEnd/>
          </a:ln>
        </p:spPr>
        <p:txBody>
          <a:bodyPr>
            <a:spAutoFit/>
          </a:bodyPr>
          <a:lstStyle/>
          <a:p>
            <a:pPr algn="ctr"/>
            <a:r>
              <a:rPr lang="en-US" b="1" u="sng">
                <a:solidFill>
                  <a:schemeClr val="tx1"/>
                </a:solidFill>
                <a:effectLst/>
                <a:latin typeface="Arial" charset="0"/>
              </a:rPr>
              <a:t>NCAR, U of Col.</a:t>
            </a:r>
            <a:endParaRPr lang="en-US" b="1">
              <a:solidFill>
                <a:schemeClr val="tx1"/>
              </a:solidFill>
              <a:effectLst/>
              <a:latin typeface="Arial" charset="0"/>
            </a:endParaRPr>
          </a:p>
          <a:p>
            <a:pPr algn="ctr"/>
            <a:r>
              <a:rPr lang="en-US" sz="900" b="1">
                <a:solidFill>
                  <a:schemeClr val="tx1"/>
                </a:solidFill>
                <a:effectLst/>
                <a:latin typeface="Arial" charset="0"/>
              </a:rPr>
              <a:t>HIRDLS, MOPITT, </a:t>
            </a:r>
            <a:r>
              <a:rPr lang="en-US" sz="900" b="1" i="1">
                <a:solidFill>
                  <a:schemeClr val="tx1"/>
                </a:solidFill>
                <a:effectLst/>
                <a:latin typeface="Arial" charset="0"/>
              </a:rPr>
              <a:t>SORCE</a:t>
            </a:r>
            <a:endParaRPr lang="en-US" sz="900" b="1" i="1">
              <a:solidFill>
                <a:schemeClr val="hlink"/>
              </a:solidFill>
              <a:effectLst/>
              <a:latin typeface="Arial" charset="0"/>
            </a:endParaRPr>
          </a:p>
        </p:txBody>
      </p:sp>
      <p:sp>
        <p:nvSpPr>
          <p:cNvPr id="146530" name="Oval 98"/>
          <p:cNvSpPr>
            <a:spLocks noChangeArrowheads="1"/>
          </p:cNvSpPr>
          <p:nvPr/>
        </p:nvSpPr>
        <p:spPr bwMode="auto">
          <a:xfrm>
            <a:off x="4292600" y="3854450"/>
            <a:ext cx="114300" cy="127000"/>
          </a:xfrm>
          <a:prstGeom prst="ellipse">
            <a:avLst/>
          </a:prstGeom>
          <a:solidFill>
            <a:srgbClr val="FF0000"/>
          </a:solidFill>
          <a:ln w="9525">
            <a:solidFill>
              <a:srgbClr val="008000"/>
            </a:solidFill>
            <a:round/>
            <a:headEnd/>
            <a:tailEnd/>
          </a:ln>
          <a:effectLst/>
        </p:spPr>
        <p:txBody>
          <a:bodyPr wrap="none" anchor="ctr"/>
          <a:lstStyle/>
          <a:p>
            <a:pPr>
              <a:defRPr/>
            </a:pPr>
            <a:endParaRPr lang="en-US">
              <a:solidFill>
                <a:srgbClr val="FF0000"/>
              </a:solidFill>
              <a:effectDag name="">
                <a:cont type="tree" name="">
                  <a:effect ref="fillLine"/>
                  <a:outerShdw dist="38100" dir="13500000" algn="br">
                    <a:srgbClr val="FF5555"/>
                  </a:outerShdw>
                </a:cont>
                <a:cont type="tree" name="">
                  <a:effect ref="fillLine"/>
                  <a:outerShdw dist="38100" dir="2700000" algn="tl">
                    <a:srgbClr val="990000"/>
                  </a:outerShdw>
                </a:cont>
                <a:effect ref="fillLine"/>
              </a:effectDag>
            </a:endParaRPr>
          </a:p>
        </p:txBody>
      </p:sp>
      <p:sp>
        <p:nvSpPr>
          <p:cNvPr id="146531" name="Line 99"/>
          <p:cNvSpPr>
            <a:spLocks noChangeShapeType="1"/>
          </p:cNvSpPr>
          <p:nvPr/>
        </p:nvSpPr>
        <p:spPr bwMode="auto">
          <a:xfrm>
            <a:off x="3943350" y="3232150"/>
            <a:ext cx="371475" cy="615950"/>
          </a:xfrm>
          <a:prstGeom prst="line">
            <a:avLst/>
          </a:prstGeom>
          <a:noFill/>
          <a:ln w="9525">
            <a:solidFill>
              <a:schemeClr val="tx1"/>
            </a:solidFill>
            <a:round/>
            <a:headEnd/>
            <a:tailEnd/>
          </a:ln>
          <a:effectLst/>
        </p:spPr>
        <p:txBody>
          <a:bodyPr wrap="none" anchor="ctr"/>
          <a:lstStyle/>
          <a:p>
            <a:pPr>
              <a:defRPr/>
            </a:pPr>
            <a:endParaRPr lang="en-US">
              <a:latin typeface="Times" pitchFamily="32" charset="0"/>
              <a:ea typeface="+mn-ea"/>
            </a:endParaRPr>
          </a:p>
        </p:txBody>
      </p:sp>
      <p:sp>
        <p:nvSpPr>
          <p:cNvPr id="8281" name="Text Box 100"/>
          <p:cNvSpPr txBox="1">
            <a:spLocks noChangeArrowheads="1"/>
          </p:cNvSpPr>
          <p:nvPr/>
        </p:nvSpPr>
        <p:spPr bwMode="auto">
          <a:xfrm>
            <a:off x="7724775" y="2808288"/>
            <a:ext cx="1014413" cy="530225"/>
          </a:xfrm>
          <a:prstGeom prst="rect">
            <a:avLst/>
          </a:prstGeom>
          <a:solidFill>
            <a:srgbClr val="F4F4F4">
              <a:alpha val="59999"/>
            </a:srgbClr>
          </a:solidFill>
          <a:ln w="12700">
            <a:solidFill>
              <a:schemeClr val="tx1"/>
            </a:solidFill>
            <a:miter lim="800000"/>
            <a:headEnd/>
            <a:tailEnd/>
          </a:ln>
        </p:spPr>
        <p:txBody>
          <a:bodyPr>
            <a:spAutoFit/>
          </a:bodyPr>
          <a:lstStyle/>
          <a:p>
            <a:pPr algn="ctr"/>
            <a:r>
              <a:rPr lang="en-US" b="1" u="sng">
                <a:solidFill>
                  <a:schemeClr val="tx1"/>
                </a:solidFill>
                <a:effectLst/>
                <a:latin typeface="Arial" charset="0"/>
              </a:rPr>
              <a:t>GSFC</a:t>
            </a:r>
            <a:endParaRPr lang="en-US" b="1">
              <a:solidFill>
                <a:schemeClr val="tx1"/>
              </a:solidFill>
              <a:effectLst/>
              <a:latin typeface="Arial" charset="0"/>
            </a:endParaRPr>
          </a:p>
          <a:p>
            <a:pPr algn="ctr"/>
            <a:r>
              <a:rPr lang="en-US" sz="900" b="1">
                <a:solidFill>
                  <a:schemeClr val="tx1"/>
                </a:solidFill>
                <a:effectLst/>
                <a:latin typeface="Arial" charset="0"/>
              </a:rPr>
              <a:t>GLAS, MODIS, OMI, OBPG</a:t>
            </a:r>
            <a:endParaRPr lang="en-US" sz="900" b="1">
              <a:solidFill>
                <a:schemeClr val="hlink"/>
              </a:solidFill>
              <a:effectLst/>
              <a:latin typeface="Arial" charset="0"/>
            </a:endParaRPr>
          </a:p>
        </p:txBody>
      </p:sp>
      <p:sp>
        <p:nvSpPr>
          <p:cNvPr id="146533" name="Oval 101"/>
          <p:cNvSpPr>
            <a:spLocks noChangeArrowheads="1"/>
          </p:cNvSpPr>
          <p:nvPr/>
        </p:nvSpPr>
        <p:spPr bwMode="auto">
          <a:xfrm>
            <a:off x="7245350" y="3589338"/>
            <a:ext cx="114300" cy="127000"/>
          </a:xfrm>
          <a:prstGeom prst="ellipse">
            <a:avLst/>
          </a:prstGeom>
          <a:solidFill>
            <a:srgbClr val="FF0000"/>
          </a:solidFill>
          <a:ln w="9525">
            <a:solidFill>
              <a:srgbClr val="008000"/>
            </a:solidFill>
            <a:round/>
            <a:headEnd/>
            <a:tailEnd/>
          </a:ln>
          <a:effectLst/>
        </p:spPr>
        <p:txBody>
          <a:bodyPr wrap="none" anchor="ctr"/>
          <a:lstStyle/>
          <a:p>
            <a:pPr>
              <a:defRPr/>
            </a:pPr>
            <a:endParaRPr lang="en-US">
              <a:solidFill>
                <a:srgbClr val="FF0000"/>
              </a:solidFill>
              <a:effectDag name="">
                <a:cont type="tree" name="">
                  <a:effect ref="fillLine"/>
                  <a:outerShdw dist="38100" dir="13500000" algn="br">
                    <a:srgbClr val="FF5555"/>
                  </a:outerShdw>
                </a:cont>
                <a:cont type="tree" name="">
                  <a:effect ref="fillLine"/>
                  <a:outerShdw dist="38100" dir="2700000" algn="tl">
                    <a:srgbClr val="990000"/>
                  </a:outerShdw>
                </a:cont>
                <a:effect ref="fillLine"/>
              </a:effectDag>
            </a:endParaRPr>
          </a:p>
        </p:txBody>
      </p:sp>
      <p:sp>
        <p:nvSpPr>
          <p:cNvPr id="146534" name="Line 102"/>
          <p:cNvSpPr>
            <a:spLocks noChangeShapeType="1"/>
          </p:cNvSpPr>
          <p:nvPr/>
        </p:nvSpPr>
        <p:spPr bwMode="auto">
          <a:xfrm flipH="1">
            <a:off x="7327900" y="3149600"/>
            <a:ext cx="400050" cy="441325"/>
          </a:xfrm>
          <a:prstGeom prst="line">
            <a:avLst/>
          </a:prstGeom>
          <a:noFill/>
          <a:ln w="9525">
            <a:solidFill>
              <a:schemeClr val="tx1"/>
            </a:solidFill>
            <a:round/>
            <a:headEnd/>
            <a:tailEnd/>
          </a:ln>
          <a:effectLst/>
        </p:spPr>
        <p:txBody>
          <a:bodyPr wrap="none" anchor="ctr"/>
          <a:lstStyle/>
          <a:p>
            <a:pPr>
              <a:defRPr/>
            </a:pPr>
            <a:endParaRPr lang="en-US">
              <a:latin typeface="Times" pitchFamily="32" charset="0"/>
              <a:ea typeface="+mn-ea"/>
            </a:endParaRPr>
          </a:p>
        </p:txBody>
      </p:sp>
      <p:sp>
        <p:nvSpPr>
          <p:cNvPr id="8284" name="Text Box 103"/>
          <p:cNvSpPr txBox="1">
            <a:spLocks noChangeArrowheads="1"/>
          </p:cNvSpPr>
          <p:nvPr/>
        </p:nvSpPr>
        <p:spPr bwMode="auto">
          <a:xfrm>
            <a:off x="6667500" y="4356100"/>
            <a:ext cx="657225" cy="530225"/>
          </a:xfrm>
          <a:prstGeom prst="rect">
            <a:avLst/>
          </a:prstGeom>
          <a:solidFill>
            <a:schemeClr val="bg1">
              <a:alpha val="59999"/>
            </a:schemeClr>
          </a:solidFill>
          <a:ln w="12700">
            <a:solidFill>
              <a:schemeClr val="tx1"/>
            </a:solidFill>
            <a:miter lim="800000"/>
            <a:headEnd/>
            <a:tailEnd/>
          </a:ln>
        </p:spPr>
        <p:txBody>
          <a:bodyPr>
            <a:spAutoFit/>
          </a:bodyPr>
          <a:lstStyle/>
          <a:p>
            <a:pPr algn="ctr"/>
            <a:r>
              <a:rPr lang="en-US" b="1" u="sng">
                <a:solidFill>
                  <a:schemeClr val="tx1"/>
                </a:solidFill>
                <a:effectLst/>
                <a:latin typeface="Arial" charset="0"/>
              </a:rPr>
              <a:t>LaRC</a:t>
            </a:r>
            <a:endParaRPr lang="en-US" b="1">
              <a:solidFill>
                <a:schemeClr val="tx1"/>
              </a:solidFill>
              <a:effectLst/>
              <a:latin typeface="Arial" charset="0"/>
            </a:endParaRPr>
          </a:p>
          <a:p>
            <a:pPr algn="ctr"/>
            <a:r>
              <a:rPr lang="en-US" sz="900" b="1">
                <a:solidFill>
                  <a:schemeClr val="tx1"/>
                </a:solidFill>
                <a:effectLst/>
                <a:latin typeface="Arial" charset="0"/>
              </a:rPr>
              <a:t>CERES, </a:t>
            </a:r>
            <a:r>
              <a:rPr lang="en-US" sz="900" b="1" i="1">
                <a:solidFill>
                  <a:schemeClr val="tx1"/>
                </a:solidFill>
                <a:effectLst/>
                <a:latin typeface="Arial" charset="0"/>
              </a:rPr>
              <a:t>SAGE III</a:t>
            </a:r>
            <a:endParaRPr lang="en-US" sz="900" b="1" i="1">
              <a:solidFill>
                <a:schemeClr val="hlink"/>
              </a:solidFill>
              <a:effectLst/>
              <a:latin typeface="Arial" charset="0"/>
            </a:endParaRPr>
          </a:p>
        </p:txBody>
      </p:sp>
      <p:sp>
        <p:nvSpPr>
          <p:cNvPr id="146536" name="Oval 104"/>
          <p:cNvSpPr>
            <a:spLocks noChangeArrowheads="1"/>
          </p:cNvSpPr>
          <p:nvPr/>
        </p:nvSpPr>
        <p:spPr bwMode="auto">
          <a:xfrm>
            <a:off x="7200900" y="3914775"/>
            <a:ext cx="114300" cy="127000"/>
          </a:xfrm>
          <a:prstGeom prst="ellipse">
            <a:avLst/>
          </a:prstGeom>
          <a:solidFill>
            <a:srgbClr val="FF0000"/>
          </a:solidFill>
          <a:ln w="9525">
            <a:solidFill>
              <a:srgbClr val="008000"/>
            </a:solidFill>
            <a:round/>
            <a:headEnd/>
            <a:tailEnd/>
          </a:ln>
          <a:effectLst/>
        </p:spPr>
        <p:txBody>
          <a:bodyPr wrap="none" anchor="ctr"/>
          <a:lstStyle/>
          <a:p>
            <a:pPr>
              <a:defRPr/>
            </a:pPr>
            <a:endParaRPr lang="en-US">
              <a:solidFill>
                <a:srgbClr val="FF0000"/>
              </a:solidFill>
              <a:effectDag name="">
                <a:cont type="tree" name="">
                  <a:effect ref="fillLine"/>
                  <a:outerShdw dist="38100" dir="13500000" algn="br">
                    <a:srgbClr val="FF5555"/>
                  </a:outerShdw>
                </a:cont>
                <a:cont type="tree" name="">
                  <a:effect ref="fillLine"/>
                  <a:outerShdw dist="38100" dir="2700000" algn="tl">
                    <a:srgbClr val="990000"/>
                  </a:outerShdw>
                </a:cont>
                <a:effect ref="fillLine"/>
              </a:effectDag>
            </a:endParaRPr>
          </a:p>
        </p:txBody>
      </p:sp>
      <p:sp>
        <p:nvSpPr>
          <p:cNvPr id="146537" name="Line 105"/>
          <p:cNvSpPr>
            <a:spLocks noChangeShapeType="1"/>
          </p:cNvSpPr>
          <p:nvPr/>
        </p:nvSpPr>
        <p:spPr bwMode="auto">
          <a:xfrm flipH="1">
            <a:off x="7010400" y="4019550"/>
            <a:ext cx="209550" cy="323850"/>
          </a:xfrm>
          <a:prstGeom prst="line">
            <a:avLst/>
          </a:prstGeom>
          <a:noFill/>
          <a:ln w="9525">
            <a:solidFill>
              <a:schemeClr val="tx1"/>
            </a:solidFill>
            <a:round/>
            <a:headEnd/>
            <a:tailEnd/>
          </a:ln>
          <a:effectLst/>
        </p:spPr>
        <p:txBody>
          <a:bodyPr wrap="none" anchor="ctr"/>
          <a:lstStyle/>
          <a:p>
            <a:pPr>
              <a:defRPr/>
            </a:pPr>
            <a:endParaRPr lang="en-US">
              <a:latin typeface="Times" pitchFamily="32" charset="0"/>
              <a:ea typeface="+mn-ea"/>
            </a:endParaRPr>
          </a:p>
        </p:txBody>
      </p:sp>
      <p:sp>
        <p:nvSpPr>
          <p:cNvPr id="8287" name="Text Box 106"/>
          <p:cNvSpPr txBox="1">
            <a:spLocks noChangeArrowheads="1"/>
          </p:cNvSpPr>
          <p:nvPr/>
        </p:nvSpPr>
        <p:spPr bwMode="auto">
          <a:xfrm>
            <a:off x="5807075" y="5086350"/>
            <a:ext cx="889000" cy="393700"/>
          </a:xfrm>
          <a:prstGeom prst="rect">
            <a:avLst/>
          </a:prstGeom>
          <a:solidFill>
            <a:schemeClr val="bg1">
              <a:alpha val="59999"/>
            </a:schemeClr>
          </a:solidFill>
          <a:ln w="12700">
            <a:solidFill>
              <a:schemeClr val="tx1"/>
            </a:solidFill>
            <a:miter lim="800000"/>
            <a:headEnd/>
            <a:tailEnd/>
          </a:ln>
        </p:spPr>
        <p:txBody>
          <a:bodyPr wrap="none">
            <a:spAutoFit/>
          </a:bodyPr>
          <a:lstStyle/>
          <a:p>
            <a:pPr algn="ctr"/>
            <a:r>
              <a:rPr lang="en-US" b="1" u="sng">
                <a:solidFill>
                  <a:schemeClr val="tx1"/>
                </a:solidFill>
                <a:effectLst/>
                <a:latin typeface="Arial" charset="0"/>
              </a:rPr>
              <a:t>GHRC</a:t>
            </a:r>
            <a:endParaRPr lang="en-US" b="1">
              <a:solidFill>
                <a:schemeClr val="tx1"/>
              </a:solidFill>
              <a:effectLst/>
              <a:latin typeface="Arial" charset="0"/>
            </a:endParaRPr>
          </a:p>
          <a:p>
            <a:pPr algn="ctr"/>
            <a:r>
              <a:rPr lang="en-US" sz="900" b="1">
                <a:solidFill>
                  <a:schemeClr val="tx1"/>
                </a:solidFill>
                <a:effectLst/>
                <a:latin typeface="Arial" charset="0"/>
              </a:rPr>
              <a:t>AMSR-E, </a:t>
            </a:r>
            <a:r>
              <a:rPr lang="en-US" sz="900" b="1" i="1">
                <a:solidFill>
                  <a:schemeClr val="tx1"/>
                </a:solidFill>
                <a:effectLst/>
                <a:latin typeface="Arial" charset="0"/>
              </a:rPr>
              <a:t>LIS</a:t>
            </a:r>
            <a:endParaRPr lang="en-US" sz="900" b="1" i="1">
              <a:solidFill>
                <a:schemeClr val="hlink"/>
              </a:solidFill>
              <a:effectLst/>
              <a:latin typeface="Arial" charset="0"/>
            </a:endParaRPr>
          </a:p>
        </p:txBody>
      </p:sp>
      <p:sp>
        <p:nvSpPr>
          <p:cNvPr id="146539" name="Oval 107"/>
          <p:cNvSpPr>
            <a:spLocks noChangeArrowheads="1"/>
          </p:cNvSpPr>
          <p:nvPr/>
        </p:nvSpPr>
        <p:spPr bwMode="auto">
          <a:xfrm>
            <a:off x="6324600" y="4610100"/>
            <a:ext cx="114300" cy="127000"/>
          </a:xfrm>
          <a:prstGeom prst="ellipse">
            <a:avLst/>
          </a:prstGeom>
          <a:solidFill>
            <a:srgbClr val="FF0000"/>
          </a:solidFill>
          <a:ln w="9525">
            <a:solidFill>
              <a:srgbClr val="008000"/>
            </a:solidFill>
            <a:round/>
            <a:headEnd/>
            <a:tailEnd/>
          </a:ln>
          <a:effectLst/>
        </p:spPr>
        <p:txBody>
          <a:bodyPr wrap="none" anchor="ctr"/>
          <a:lstStyle/>
          <a:p>
            <a:pPr>
              <a:defRPr/>
            </a:pPr>
            <a:endParaRPr lang="en-US">
              <a:solidFill>
                <a:srgbClr val="FF0000"/>
              </a:solidFill>
              <a:effectDag name="">
                <a:cont type="tree" name="">
                  <a:effect ref="fillLine"/>
                  <a:outerShdw dist="38100" dir="13500000" algn="br">
                    <a:srgbClr val="FF5555"/>
                  </a:outerShdw>
                </a:cont>
                <a:cont type="tree" name="">
                  <a:effect ref="fillLine"/>
                  <a:outerShdw dist="38100" dir="2700000" algn="tl">
                    <a:srgbClr val="990000"/>
                  </a:outerShdw>
                </a:cont>
                <a:effect ref="fillLine"/>
              </a:effectDag>
            </a:endParaRPr>
          </a:p>
        </p:txBody>
      </p:sp>
      <p:sp>
        <p:nvSpPr>
          <p:cNvPr id="146540" name="Line 108"/>
          <p:cNvSpPr>
            <a:spLocks noChangeShapeType="1"/>
          </p:cNvSpPr>
          <p:nvPr/>
        </p:nvSpPr>
        <p:spPr bwMode="auto">
          <a:xfrm flipH="1">
            <a:off x="6257925" y="4724400"/>
            <a:ext cx="114300" cy="352425"/>
          </a:xfrm>
          <a:prstGeom prst="line">
            <a:avLst/>
          </a:prstGeom>
          <a:noFill/>
          <a:ln w="9525">
            <a:solidFill>
              <a:schemeClr val="tx1"/>
            </a:solidFill>
            <a:round/>
            <a:headEnd/>
            <a:tailEnd/>
          </a:ln>
          <a:effectLst/>
        </p:spPr>
        <p:txBody>
          <a:bodyPr wrap="none" anchor="ctr"/>
          <a:lstStyle/>
          <a:p>
            <a:pPr>
              <a:defRPr/>
            </a:pPr>
            <a:endParaRPr lang="en-US">
              <a:latin typeface="Times" pitchFamily="32" charset="0"/>
              <a:ea typeface="+mn-ea"/>
            </a:endParaRPr>
          </a:p>
        </p:txBody>
      </p:sp>
      <p:sp>
        <p:nvSpPr>
          <p:cNvPr id="8290" name="Text Box 109"/>
          <p:cNvSpPr txBox="1">
            <a:spLocks noChangeArrowheads="1"/>
          </p:cNvSpPr>
          <p:nvPr/>
        </p:nvSpPr>
        <p:spPr bwMode="auto">
          <a:xfrm>
            <a:off x="1962150" y="3762375"/>
            <a:ext cx="723900" cy="393700"/>
          </a:xfrm>
          <a:prstGeom prst="rect">
            <a:avLst/>
          </a:prstGeom>
          <a:solidFill>
            <a:schemeClr val="bg1">
              <a:alpha val="59999"/>
            </a:schemeClr>
          </a:solidFill>
          <a:ln w="12700">
            <a:solidFill>
              <a:schemeClr val="tx1"/>
            </a:solidFill>
            <a:miter lim="800000"/>
            <a:headEnd/>
            <a:tailEnd/>
          </a:ln>
        </p:spPr>
        <p:txBody>
          <a:bodyPr wrap="none">
            <a:spAutoFit/>
          </a:bodyPr>
          <a:lstStyle/>
          <a:p>
            <a:pPr algn="ctr"/>
            <a:r>
              <a:rPr lang="en-US" b="1" u="sng">
                <a:solidFill>
                  <a:schemeClr val="tx1"/>
                </a:solidFill>
                <a:effectLst/>
                <a:latin typeface="Arial" charset="0"/>
              </a:rPr>
              <a:t>JPL</a:t>
            </a:r>
            <a:endParaRPr lang="en-US" b="1">
              <a:solidFill>
                <a:schemeClr val="tx1"/>
              </a:solidFill>
              <a:effectLst/>
              <a:latin typeface="Arial" charset="0"/>
            </a:endParaRPr>
          </a:p>
          <a:p>
            <a:pPr algn="ctr"/>
            <a:r>
              <a:rPr lang="en-US" sz="900" b="1">
                <a:solidFill>
                  <a:schemeClr val="tx1"/>
                </a:solidFill>
                <a:effectLst/>
                <a:latin typeface="Arial" charset="0"/>
              </a:rPr>
              <a:t>MLS, TES</a:t>
            </a:r>
            <a:endParaRPr lang="en-US" sz="900" b="1">
              <a:solidFill>
                <a:schemeClr val="hlink"/>
              </a:solidFill>
              <a:effectLst/>
              <a:latin typeface="Arial" charset="0"/>
            </a:endParaRPr>
          </a:p>
        </p:txBody>
      </p:sp>
      <p:sp>
        <p:nvSpPr>
          <p:cNvPr id="146542" name="Oval 110"/>
          <p:cNvSpPr>
            <a:spLocks noChangeArrowheads="1"/>
          </p:cNvSpPr>
          <p:nvPr/>
        </p:nvSpPr>
        <p:spPr bwMode="auto">
          <a:xfrm>
            <a:off x="2647950" y="4324350"/>
            <a:ext cx="114300" cy="127000"/>
          </a:xfrm>
          <a:prstGeom prst="ellipse">
            <a:avLst/>
          </a:prstGeom>
          <a:solidFill>
            <a:srgbClr val="FF0000"/>
          </a:solidFill>
          <a:ln w="9525">
            <a:solidFill>
              <a:srgbClr val="008000"/>
            </a:solidFill>
            <a:round/>
            <a:headEnd/>
            <a:tailEnd/>
          </a:ln>
          <a:effectLst/>
        </p:spPr>
        <p:txBody>
          <a:bodyPr wrap="none" anchor="ctr"/>
          <a:lstStyle/>
          <a:p>
            <a:pPr>
              <a:defRPr/>
            </a:pPr>
            <a:endParaRPr lang="en-US">
              <a:solidFill>
                <a:srgbClr val="FF0000"/>
              </a:solidFill>
              <a:effectDag name="">
                <a:cont type="tree" name="">
                  <a:effect ref="fillLine"/>
                  <a:outerShdw dist="38100" dir="13500000" algn="br">
                    <a:srgbClr val="FF5555"/>
                  </a:outerShdw>
                </a:cont>
                <a:cont type="tree" name="">
                  <a:effect ref="fillLine"/>
                  <a:outerShdw dist="38100" dir="2700000" algn="tl">
                    <a:srgbClr val="990000"/>
                  </a:outerShdw>
                </a:cont>
                <a:effect ref="fillLine"/>
              </a:effectDag>
            </a:endParaRPr>
          </a:p>
        </p:txBody>
      </p:sp>
      <p:sp>
        <p:nvSpPr>
          <p:cNvPr id="146543" name="Oval 111"/>
          <p:cNvSpPr>
            <a:spLocks noChangeArrowheads="1"/>
          </p:cNvSpPr>
          <p:nvPr/>
        </p:nvSpPr>
        <p:spPr bwMode="auto">
          <a:xfrm>
            <a:off x="2800350" y="4530725"/>
            <a:ext cx="114300" cy="127000"/>
          </a:xfrm>
          <a:prstGeom prst="ellipse">
            <a:avLst/>
          </a:prstGeom>
          <a:solidFill>
            <a:srgbClr val="FF0000"/>
          </a:solidFill>
          <a:ln w="9525">
            <a:solidFill>
              <a:srgbClr val="008000"/>
            </a:solidFill>
            <a:round/>
            <a:headEnd/>
            <a:tailEnd/>
          </a:ln>
          <a:effectLst/>
        </p:spPr>
        <p:txBody>
          <a:bodyPr wrap="none" anchor="ctr"/>
          <a:lstStyle/>
          <a:p>
            <a:pPr>
              <a:defRPr/>
            </a:pPr>
            <a:endParaRPr lang="en-US">
              <a:solidFill>
                <a:srgbClr val="FF0000"/>
              </a:solidFill>
              <a:effectDag name="">
                <a:cont type="tree" name="">
                  <a:effect ref="fillLine"/>
                  <a:outerShdw dist="38100" dir="13500000" algn="br">
                    <a:srgbClr val="FF5555"/>
                  </a:outerShdw>
                </a:cont>
                <a:cont type="tree" name="">
                  <a:effect ref="fillLine"/>
                  <a:outerShdw dist="38100" dir="2700000" algn="tl">
                    <a:srgbClr val="990000"/>
                  </a:outerShdw>
                </a:cont>
                <a:effect ref="fillLine"/>
              </a:effectDag>
            </a:endParaRPr>
          </a:p>
        </p:txBody>
      </p:sp>
      <p:sp>
        <p:nvSpPr>
          <p:cNvPr id="8293" name="Text Box 112"/>
          <p:cNvSpPr txBox="1">
            <a:spLocks noChangeArrowheads="1"/>
          </p:cNvSpPr>
          <p:nvPr/>
        </p:nvSpPr>
        <p:spPr bwMode="auto">
          <a:xfrm>
            <a:off x="3349625" y="4581525"/>
            <a:ext cx="817563" cy="393700"/>
          </a:xfrm>
          <a:prstGeom prst="rect">
            <a:avLst/>
          </a:prstGeom>
          <a:solidFill>
            <a:schemeClr val="bg1">
              <a:alpha val="59999"/>
            </a:schemeClr>
          </a:solidFill>
          <a:ln w="12700">
            <a:solidFill>
              <a:schemeClr val="tx1"/>
            </a:solidFill>
            <a:miter lim="800000"/>
            <a:headEnd/>
            <a:tailEnd/>
          </a:ln>
        </p:spPr>
        <p:txBody>
          <a:bodyPr wrap="none">
            <a:spAutoFit/>
          </a:bodyPr>
          <a:lstStyle/>
          <a:p>
            <a:pPr algn="ctr"/>
            <a:r>
              <a:rPr lang="en-US" b="1" u="sng">
                <a:solidFill>
                  <a:schemeClr val="tx1"/>
                </a:solidFill>
                <a:effectLst/>
                <a:latin typeface="Arial" charset="0"/>
              </a:rPr>
              <a:t>San Diego</a:t>
            </a:r>
            <a:endParaRPr lang="en-US" b="1">
              <a:solidFill>
                <a:schemeClr val="tx1"/>
              </a:solidFill>
              <a:effectLst/>
              <a:latin typeface="Arial" charset="0"/>
            </a:endParaRPr>
          </a:p>
          <a:p>
            <a:pPr algn="ctr"/>
            <a:r>
              <a:rPr lang="en-US" sz="900" b="1" i="1">
                <a:solidFill>
                  <a:schemeClr val="tx1"/>
                </a:solidFill>
                <a:effectLst/>
                <a:latin typeface="Arial" charset="0"/>
              </a:rPr>
              <a:t>ACRIM</a:t>
            </a:r>
            <a:endParaRPr lang="en-US" sz="900" b="1" i="1">
              <a:solidFill>
                <a:schemeClr val="hlink"/>
              </a:solidFill>
              <a:effectLst/>
              <a:latin typeface="Arial" charset="0"/>
            </a:endParaRPr>
          </a:p>
        </p:txBody>
      </p:sp>
      <p:sp>
        <p:nvSpPr>
          <p:cNvPr id="146545" name="Line 113"/>
          <p:cNvSpPr>
            <a:spLocks noChangeShapeType="1"/>
          </p:cNvSpPr>
          <p:nvPr/>
        </p:nvSpPr>
        <p:spPr bwMode="auto">
          <a:xfrm>
            <a:off x="2914650" y="4610100"/>
            <a:ext cx="422275" cy="168275"/>
          </a:xfrm>
          <a:prstGeom prst="line">
            <a:avLst/>
          </a:prstGeom>
          <a:noFill/>
          <a:ln w="9525">
            <a:solidFill>
              <a:schemeClr val="tx1"/>
            </a:solidFill>
            <a:round/>
            <a:headEnd/>
            <a:tailEnd/>
          </a:ln>
          <a:effectLst/>
        </p:spPr>
        <p:txBody>
          <a:bodyPr wrap="none" anchor="ctr"/>
          <a:lstStyle/>
          <a:p>
            <a:pPr>
              <a:defRPr/>
            </a:pPr>
            <a:endParaRPr lang="en-US">
              <a:latin typeface="Times" pitchFamily="32" charset="0"/>
              <a:ea typeface="+mn-ea"/>
            </a:endParaRPr>
          </a:p>
        </p:txBody>
      </p:sp>
      <p:sp>
        <p:nvSpPr>
          <p:cNvPr id="146546" name="Line 114"/>
          <p:cNvSpPr>
            <a:spLocks noChangeShapeType="1"/>
          </p:cNvSpPr>
          <p:nvPr/>
        </p:nvSpPr>
        <p:spPr bwMode="auto">
          <a:xfrm>
            <a:off x="2333625" y="4162425"/>
            <a:ext cx="314325" cy="174625"/>
          </a:xfrm>
          <a:prstGeom prst="line">
            <a:avLst/>
          </a:prstGeom>
          <a:noFill/>
          <a:ln w="9525">
            <a:solidFill>
              <a:schemeClr val="tx1"/>
            </a:solidFill>
            <a:round/>
            <a:headEnd/>
            <a:tailEnd/>
          </a:ln>
          <a:effectLst/>
        </p:spPr>
        <p:txBody>
          <a:bodyPr wrap="none" anchor="ctr"/>
          <a:lstStyle/>
          <a:p>
            <a:pPr>
              <a:defRPr/>
            </a:pPr>
            <a:endParaRPr lang="en-US">
              <a:latin typeface="Times" pitchFamily="32" charset="0"/>
              <a:ea typeface="+mn-ea"/>
            </a:endParaRPr>
          </a:p>
        </p:txBody>
      </p:sp>
      <p:sp>
        <p:nvSpPr>
          <p:cNvPr id="25704" name="Oval 115"/>
          <p:cNvSpPr>
            <a:spLocks noChangeArrowheads="1"/>
          </p:cNvSpPr>
          <p:nvPr/>
        </p:nvSpPr>
        <p:spPr bwMode="auto">
          <a:xfrm>
            <a:off x="3009900" y="3371850"/>
            <a:ext cx="1219200" cy="533400"/>
          </a:xfrm>
          <a:prstGeom prst="ellipse">
            <a:avLst/>
          </a:prstGeom>
          <a:solidFill>
            <a:schemeClr val="bg1">
              <a:lumMod val="75000"/>
            </a:schemeClr>
          </a:solidFill>
          <a:ln w="9525">
            <a:solidFill>
              <a:schemeClr val="bg2"/>
            </a:solidFill>
            <a:round/>
            <a:headEnd/>
            <a:tailEnd/>
          </a:ln>
        </p:spPr>
        <p:txBody>
          <a:bodyPr wrap="none" anchor="ctr"/>
          <a:lstStyle/>
          <a:p>
            <a:pPr algn="ctr" eaLnBrk="1" hangingPunct="1">
              <a:defRPr/>
            </a:pPr>
            <a:r>
              <a:rPr lang="en-US" b="1">
                <a:solidFill>
                  <a:schemeClr val="tx1"/>
                </a:solidFill>
                <a:effectLst/>
                <a:latin typeface="Arial" charset="0"/>
              </a:rPr>
              <a:t>NSIDC DAAC</a:t>
            </a:r>
            <a:endParaRPr lang="en-US" sz="1800" b="1">
              <a:solidFill>
                <a:schemeClr val="tx1"/>
              </a:solidFill>
              <a:effectLst/>
              <a:latin typeface="Arial" charset="0"/>
            </a:endParaRPr>
          </a:p>
          <a:p>
            <a:pPr algn="ctr" eaLnBrk="1" hangingPunct="1">
              <a:lnSpc>
                <a:spcPct val="90000"/>
              </a:lnSpc>
              <a:defRPr/>
            </a:pPr>
            <a:r>
              <a:rPr lang="en-US" sz="900" b="1">
                <a:solidFill>
                  <a:schemeClr val="tx1"/>
                </a:solidFill>
                <a:effectLst/>
                <a:latin typeface="Arial" charset="0"/>
              </a:rPr>
              <a:t>Cryosphere, Polar</a:t>
            </a:r>
          </a:p>
          <a:p>
            <a:pPr algn="ctr" eaLnBrk="1" hangingPunct="1">
              <a:lnSpc>
                <a:spcPct val="90000"/>
              </a:lnSpc>
              <a:defRPr/>
            </a:pPr>
            <a:r>
              <a:rPr lang="en-US" sz="900" b="1">
                <a:solidFill>
                  <a:schemeClr val="tx1"/>
                </a:solidFill>
                <a:effectLst/>
                <a:latin typeface="Arial" charset="0"/>
              </a:rPr>
              <a:t>Processes</a:t>
            </a:r>
            <a:endParaRPr lang="en-US" sz="1800" b="1">
              <a:solidFill>
                <a:schemeClr val="tx1"/>
              </a:solidFill>
              <a:effectLst/>
              <a:latin typeface="Arial" charset="0"/>
            </a:endParaRPr>
          </a:p>
        </p:txBody>
      </p:sp>
      <p:grpSp>
        <p:nvGrpSpPr>
          <p:cNvPr id="8297" name="Group 116"/>
          <p:cNvGrpSpPr>
            <a:grpSpLocks/>
          </p:cNvGrpSpPr>
          <p:nvPr/>
        </p:nvGrpSpPr>
        <p:grpSpPr bwMode="auto">
          <a:xfrm>
            <a:off x="4229100" y="3924300"/>
            <a:ext cx="152400" cy="152400"/>
            <a:chOff x="3840" y="3552"/>
            <a:chExt cx="1104" cy="480"/>
          </a:xfrm>
        </p:grpSpPr>
        <p:sp>
          <p:nvSpPr>
            <p:cNvPr id="146549" name="AutoShape 117"/>
            <p:cNvSpPr>
              <a:spLocks noChangeArrowheads="1"/>
            </p:cNvSpPr>
            <p:nvPr/>
          </p:nvSpPr>
          <p:spPr bwMode="auto">
            <a:xfrm>
              <a:off x="3840" y="3612"/>
              <a:ext cx="1104" cy="420"/>
            </a:xfrm>
            <a:prstGeom prst="roundRect">
              <a:avLst>
                <a:gd name="adj" fmla="val 16667"/>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sp>
          <p:nvSpPr>
            <p:cNvPr id="146550" name="Oval 118"/>
            <p:cNvSpPr>
              <a:spLocks noChangeArrowheads="1"/>
            </p:cNvSpPr>
            <p:nvPr/>
          </p:nvSpPr>
          <p:spPr bwMode="auto">
            <a:xfrm>
              <a:off x="3840" y="3552"/>
              <a:ext cx="1104" cy="210"/>
            </a:xfrm>
            <a:prstGeom prst="ellipse">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grpSp>
      <p:grpSp>
        <p:nvGrpSpPr>
          <p:cNvPr id="8298" name="Group 119"/>
          <p:cNvGrpSpPr>
            <a:grpSpLocks/>
          </p:cNvGrpSpPr>
          <p:nvPr/>
        </p:nvGrpSpPr>
        <p:grpSpPr bwMode="auto">
          <a:xfrm>
            <a:off x="2724150" y="4343400"/>
            <a:ext cx="152400" cy="152400"/>
            <a:chOff x="3840" y="3552"/>
            <a:chExt cx="1104" cy="480"/>
          </a:xfrm>
        </p:grpSpPr>
        <p:sp>
          <p:nvSpPr>
            <p:cNvPr id="146552" name="AutoShape 120"/>
            <p:cNvSpPr>
              <a:spLocks noChangeArrowheads="1"/>
            </p:cNvSpPr>
            <p:nvPr/>
          </p:nvSpPr>
          <p:spPr bwMode="auto">
            <a:xfrm>
              <a:off x="3840" y="3612"/>
              <a:ext cx="1104" cy="420"/>
            </a:xfrm>
            <a:prstGeom prst="roundRect">
              <a:avLst>
                <a:gd name="adj" fmla="val 16667"/>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sp>
          <p:nvSpPr>
            <p:cNvPr id="146553" name="Oval 121"/>
            <p:cNvSpPr>
              <a:spLocks noChangeArrowheads="1"/>
            </p:cNvSpPr>
            <p:nvPr/>
          </p:nvSpPr>
          <p:spPr bwMode="auto">
            <a:xfrm>
              <a:off x="3840" y="3552"/>
              <a:ext cx="1104" cy="210"/>
            </a:xfrm>
            <a:prstGeom prst="ellipse">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grpSp>
      <p:grpSp>
        <p:nvGrpSpPr>
          <p:cNvPr id="8299" name="Group 122"/>
          <p:cNvGrpSpPr>
            <a:grpSpLocks/>
          </p:cNvGrpSpPr>
          <p:nvPr/>
        </p:nvGrpSpPr>
        <p:grpSpPr bwMode="auto">
          <a:xfrm>
            <a:off x="7124700" y="3609975"/>
            <a:ext cx="152400" cy="152400"/>
            <a:chOff x="3840" y="3552"/>
            <a:chExt cx="1104" cy="480"/>
          </a:xfrm>
        </p:grpSpPr>
        <p:sp>
          <p:nvSpPr>
            <p:cNvPr id="146555" name="AutoShape 123"/>
            <p:cNvSpPr>
              <a:spLocks noChangeArrowheads="1"/>
            </p:cNvSpPr>
            <p:nvPr/>
          </p:nvSpPr>
          <p:spPr bwMode="auto">
            <a:xfrm>
              <a:off x="3840" y="3612"/>
              <a:ext cx="1104" cy="420"/>
            </a:xfrm>
            <a:prstGeom prst="roundRect">
              <a:avLst>
                <a:gd name="adj" fmla="val 16667"/>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sp>
          <p:nvSpPr>
            <p:cNvPr id="146556" name="Oval 124"/>
            <p:cNvSpPr>
              <a:spLocks noChangeArrowheads="1"/>
            </p:cNvSpPr>
            <p:nvPr/>
          </p:nvSpPr>
          <p:spPr bwMode="auto">
            <a:xfrm>
              <a:off x="3840" y="3552"/>
              <a:ext cx="1104" cy="210"/>
            </a:xfrm>
            <a:prstGeom prst="ellipse">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grpSp>
      <p:grpSp>
        <p:nvGrpSpPr>
          <p:cNvPr id="8300" name="Group 125"/>
          <p:cNvGrpSpPr>
            <a:grpSpLocks/>
          </p:cNvGrpSpPr>
          <p:nvPr/>
        </p:nvGrpSpPr>
        <p:grpSpPr bwMode="auto">
          <a:xfrm>
            <a:off x="7219950" y="3648075"/>
            <a:ext cx="152400" cy="152400"/>
            <a:chOff x="3840" y="3552"/>
            <a:chExt cx="1104" cy="480"/>
          </a:xfrm>
        </p:grpSpPr>
        <p:sp>
          <p:nvSpPr>
            <p:cNvPr id="146558" name="AutoShape 126"/>
            <p:cNvSpPr>
              <a:spLocks noChangeArrowheads="1"/>
            </p:cNvSpPr>
            <p:nvPr/>
          </p:nvSpPr>
          <p:spPr bwMode="auto">
            <a:xfrm>
              <a:off x="3840" y="3612"/>
              <a:ext cx="1104" cy="420"/>
            </a:xfrm>
            <a:prstGeom prst="roundRect">
              <a:avLst>
                <a:gd name="adj" fmla="val 16667"/>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sp>
          <p:nvSpPr>
            <p:cNvPr id="146559" name="Oval 127"/>
            <p:cNvSpPr>
              <a:spLocks noChangeArrowheads="1"/>
            </p:cNvSpPr>
            <p:nvPr/>
          </p:nvSpPr>
          <p:spPr bwMode="auto">
            <a:xfrm>
              <a:off x="3840" y="3552"/>
              <a:ext cx="1104" cy="210"/>
            </a:xfrm>
            <a:prstGeom prst="ellipse">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grpSp>
      <p:grpSp>
        <p:nvGrpSpPr>
          <p:cNvPr id="8301" name="Group 128"/>
          <p:cNvGrpSpPr>
            <a:grpSpLocks/>
          </p:cNvGrpSpPr>
          <p:nvPr/>
        </p:nvGrpSpPr>
        <p:grpSpPr bwMode="auto">
          <a:xfrm>
            <a:off x="7305675" y="3686175"/>
            <a:ext cx="152400" cy="152400"/>
            <a:chOff x="3840" y="3552"/>
            <a:chExt cx="1104" cy="480"/>
          </a:xfrm>
        </p:grpSpPr>
        <p:sp>
          <p:nvSpPr>
            <p:cNvPr id="146561" name="AutoShape 129"/>
            <p:cNvSpPr>
              <a:spLocks noChangeArrowheads="1"/>
            </p:cNvSpPr>
            <p:nvPr/>
          </p:nvSpPr>
          <p:spPr bwMode="auto">
            <a:xfrm>
              <a:off x="3840" y="3612"/>
              <a:ext cx="1104" cy="420"/>
            </a:xfrm>
            <a:prstGeom prst="roundRect">
              <a:avLst>
                <a:gd name="adj" fmla="val 16667"/>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sp>
          <p:nvSpPr>
            <p:cNvPr id="146562" name="Oval 130"/>
            <p:cNvSpPr>
              <a:spLocks noChangeArrowheads="1"/>
            </p:cNvSpPr>
            <p:nvPr/>
          </p:nvSpPr>
          <p:spPr bwMode="auto">
            <a:xfrm>
              <a:off x="3840" y="3552"/>
              <a:ext cx="1104" cy="210"/>
            </a:xfrm>
            <a:prstGeom prst="ellipse">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grpSp>
      <p:grpSp>
        <p:nvGrpSpPr>
          <p:cNvPr id="8302" name="Group 131"/>
          <p:cNvGrpSpPr>
            <a:grpSpLocks/>
          </p:cNvGrpSpPr>
          <p:nvPr/>
        </p:nvGrpSpPr>
        <p:grpSpPr bwMode="auto">
          <a:xfrm>
            <a:off x="7353300" y="3743325"/>
            <a:ext cx="152400" cy="152400"/>
            <a:chOff x="3840" y="3552"/>
            <a:chExt cx="1104" cy="480"/>
          </a:xfrm>
        </p:grpSpPr>
        <p:sp>
          <p:nvSpPr>
            <p:cNvPr id="146564" name="AutoShape 132"/>
            <p:cNvSpPr>
              <a:spLocks noChangeArrowheads="1"/>
            </p:cNvSpPr>
            <p:nvPr/>
          </p:nvSpPr>
          <p:spPr bwMode="auto">
            <a:xfrm>
              <a:off x="3840" y="3612"/>
              <a:ext cx="1104" cy="420"/>
            </a:xfrm>
            <a:prstGeom prst="roundRect">
              <a:avLst>
                <a:gd name="adj" fmla="val 16667"/>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sp>
          <p:nvSpPr>
            <p:cNvPr id="146565" name="Oval 133"/>
            <p:cNvSpPr>
              <a:spLocks noChangeArrowheads="1"/>
            </p:cNvSpPr>
            <p:nvPr/>
          </p:nvSpPr>
          <p:spPr bwMode="auto">
            <a:xfrm>
              <a:off x="3840" y="3552"/>
              <a:ext cx="1104" cy="210"/>
            </a:xfrm>
            <a:prstGeom prst="ellipse">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grpSp>
      <p:grpSp>
        <p:nvGrpSpPr>
          <p:cNvPr id="8303" name="Group 134"/>
          <p:cNvGrpSpPr>
            <a:grpSpLocks/>
          </p:cNvGrpSpPr>
          <p:nvPr/>
        </p:nvGrpSpPr>
        <p:grpSpPr bwMode="auto">
          <a:xfrm>
            <a:off x="587375" y="4330700"/>
            <a:ext cx="1022350" cy="314325"/>
            <a:chOff x="1924" y="3928"/>
            <a:chExt cx="644" cy="198"/>
          </a:xfrm>
        </p:grpSpPr>
        <p:sp>
          <p:nvSpPr>
            <p:cNvPr id="146567" name="Oval 135"/>
            <p:cNvSpPr>
              <a:spLocks noChangeArrowheads="1"/>
            </p:cNvSpPr>
            <p:nvPr/>
          </p:nvSpPr>
          <p:spPr bwMode="auto">
            <a:xfrm>
              <a:off x="2496" y="4046"/>
              <a:ext cx="72" cy="80"/>
            </a:xfrm>
            <a:prstGeom prst="ellipse">
              <a:avLst/>
            </a:prstGeom>
            <a:solidFill>
              <a:srgbClr val="FF0000"/>
            </a:solidFill>
            <a:ln w="9525">
              <a:solidFill>
                <a:srgbClr val="008000"/>
              </a:solidFill>
              <a:round/>
              <a:headEnd/>
              <a:tailEnd/>
            </a:ln>
            <a:effectLst/>
          </p:spPr>
          <p:txBody>
            <a:bodyPr wrap="none" anchor="ctr"/>
            <a:lstStyle/>
            <a:p>
              <a:pPr>
                <a:defRPr/>
              </a:pPr>
              <a:endParaRPr lang="en-US">
                <a:solidFill>
                  <a:srgbClr val="FF0000"/>
                </a:solidFill>
                <a:effectDag name="">
                  <a:cont type="tree" name="">
                    <a:effect ref="fillLine"/>
                    <a:outerShdw dist="38100" dir="13500000" algn="br">
                      <a:srgbClr val="FF5555"/>
                    </a:outerShdw>
                  </a:cont>
                  <a:cont type="tree" name="">
                    <a:effect ref="fillLine"/>
                    <a:outerShdw dist="38100" dir="2700000" algn="tl">
                      <a:srgbClr val="990000"/>
                    </a:outerShdw>
                  </a:cont>
                  <a:effect ref="fillLine"/>
                </a:effectDag>
              </a:endParaRPr>
            </a:p>
          </p:txBody>
        </p:sp>
        <p:sp>
          <p:nvSpPr>
            <p:cNvPr id="8312" name="Text Box 136"/>
            <p:cNvSpPr txBox="1">
              <a:spLocks noChangeArrowheads="1"/>
            </p:cNvSpPr>
            <p:nvPr/>
          </p:nvSpPr>
          <p:spPr bwMode="auto">
            <a:xfrm>
              <a:off x="1924" y="3928"/>
              <a:ext cx="370" cy="162"/>
            </a:xfrm>
            <a:prstGeom prst="rect">
              <a:avLst/>
            </a:prstGeom>
            <a:solidFill>
              <a:schemeClr val="bg1">
                <a:alpha val="59999"/>
              </a:schemeClr>
            </a:solidFill>
            <a:ln w="12700">
              <a:solidFill>
                <a:schemeClr val="tx1"/>
              </a:solidFill>
              <a:miter lim="800000"/>
              <a:headEnd/>
              <a:tailEnd/>
            </a:ln>
          </p:spPr>
          <p:txBody>
            <a:bodyPr>
              <a:spAutoFit/>
            </a:bodyPr>
            <a:lstStyle/>
            <a:p>
              <a:pPr algn="ctr"/>
              <a:r>
                <a:rPr lang="en-US" b="1" dirty="0">
                  <a:solidFill>
                    <a:schemeClr val="tx1"/>
                  </a:solidFill>
                  <a:effectLst/>
                  <a:latin typeface="Arial" charset="0"/>
                </a:rPr>
                <a:t>SIPSs</a:t>
              </a:r>
            </a:p>
          </p:txBody>
        </p:sp>
        <p:sp>
          <p:nvSpPr>
            <p:cNvPr id="146569" name="Line 137"/>
            <p:cNvSpPr>
              <a:spLocks noChangeShapeType="1"/>
            </p:cNvSpPr>
            <p:nvPr/>
          </p:nvSpPr>
          <p:spPr bwMode="auto">
            <a:xfrm>
              <a:off x="2298" y="3998"/>
              <a:ext cx="194" cy="76"/>
            </a:xfrm>
            <a:prstGeom prst="line">
              <a:avLst/>
            </a:prstGeom>
            <a:noFill/>
            <a:ln w="9525">
              <a:solidFill>
                <a:schemeClr val="tx1"/>
              </a:solidFill>
              <a:round/>
              <a:headEnd/>
              <a:tailEnd/>
            </a:ln>
            <a:effectLst/>
          </p:spPr>
          <p:txBody>
            <a:bodyPr wrap="none" anchor="ctr"/>
            <a:lstStyle/>
            <a:p>
              <a:pPr>
                <a:defRPr/>
              </a:pPr>
              <a:endParaRPr lang="en-US">
                <a:latin typeface="Times" pitchFamily="32" charset="0"/>
                <a:ea typeface="+mn-ea"/>
              </a:endParaRPr>
            </a:p>
          </p:txBody>
        </p:sp>
      </p:grpSp>
      <p:sp>
        <p:nvSpPr>
          <p:cNvPr id="8304" name="Text Box 138"/>
          <p:cNvSpPr txBox="1">
            <a:spLocks noChangeArrowheads="1"/>
          </p:cNvSpPr>
          <p:nvPr/>
        </p:nvSpPr>
        <p:spPr bwMode="auto">
          <a:xfrm>
            <a:off x="790575" y="3278188"/>
            <a:ext cx="577850" cy="366712"/>
          </a:xfrm>
          <a:prstGeom prst="rect">
            <a:avLst/>
          </a:prstGeom>
          <a:noFill/>
          <a:ln w="9525">
            <a:noFill/>
            <a:miter lim="800000"/>
            <a:headEnd/>
            <a:tailEnd/>
          </a:ln>
        </p:spPr>
        <p:txBody>
          <a:bodyPr wrap="none">
            <a:spAutoFit/>
          </a:bodyPr>
          <a:lstStyle/>
          <a:p>
            <a:pPr eaLnBrk="1" hangingPunct="1"/>
            <a:r>
              <a:rPr lang="en-US" sz="1800" u="sng">
                <a:solidFill>
                  <a:schemeClr val="tx1"/>
                </a:solidFill>
                <a:effectLst/>
                <a:latin typeface="Arial" charset="0"/>
              </a:rPr>
              <a:t>Key</a:t>
            </a:r>
          </a:p>
        </p:txBody>
      </p:sp>
      <p:sp>
        <p:nvSpPr>
          <p:cNvPr id="25716" name="Oval 143"/>
          <p:cNvSpPr>
            <a:spLocks noChangeArrowheads="1"/>
          </p:cNvSpPr>
          <p:nvPr/>
        </p:nvSpPr>
        <p:spPr bwMode="auto">
          <a:xfrm>
            <a:off x="520700" y="3781425"/>
            <a:ext cx="752475" cy="342900"/>
          </a:xfrm>
          <a:prstGeom prst="ellipse">
            <a:avLst/>
          </a:prstGeom>
          <a:solidFill>
            <a:schemeClr val="bg1">
              <a:lumMod val="75000"/>
            </a:schemeClr>
          </a:solidFill>
          <a:ln w="9525">
            <a:solidFill>
              <a:schemeClr val="bg2"/>
            </a:solidFill>
            <a:round/>
            <a:headEnd/>
            <a:tailEnd/>
          </a:ln>
        </p:spPr>
        <p:txBody>
          <a:bodyPr wrap="none" anchor="ctr"/>
          <a:lstStyle/>
          <a:p>
            <a:pPr algn="ctr" eaLnBrk="1" hangingPunct="1">
              <a:defRPr/>
            </a:pPr>
            <a:r>
              <a:rPr lang="en-US" b="1">
                <a:solidFill>
                  <a:schemeClr val="tx1"/>
                </a:solidFill>
                <a:effectLst/>
                <a:latin typeface="Arial" charset="0"/>
              </a:rPr>
              <a:t>Data</a:t>
            </a:r>
          </a:p>
          <a:p>
            <a:pPr algn="ctr" eaLnBrk="1" hangingPunct="1">
              <a:defRPr/>
            </a:pPr>
            <a:r>
              <a:rPr lang="en-US" b="1">
                <a:solidFill>
                  <a:schemeClr val="tx1"/>
                </a:solidFill>
                <a:effectLst/>
                <a:latin typeface="Arial" charset="0"/>
              </a:rPr>
              <a:t>Center</a:t>
            </a:r>
            <a:endParaRPr lang="en-US" sz="1800" b="1">
              <a:solidFill>
                <a:schemeClr val="tx1"/>
              </a:solidFill>
              <a:effectLst/>
              <a:latin typeface="Arial" charset="0"/>
            </a:endParaRPr>
          </a:p>
        </p:txBody>
      </p:sp>
      <p:sp>
        <p:nvSpPr>
          <p:cNvPr id="146576" name="Line 144"/>
          <p:cNvSpPr>
            <a:spLocks noChangeShapeType="1"/>
          </p:cNvSpPr>
          <p:nvPr/>
        </p:nvSpPr>
        <p:spPr bwMode="auto">
          <a:xfrm>
            <a:off x="1266825" y="3968750"/>
            <a:ext cx="177800" cy="69850"/>
          </a:xfrm>
          <a:prstGeom prst="line">
            <a:avLst/>
          </a:prstGeom>
          <a:solidFill>
            <a:schemeClr val="bg1">
              <a:lumMod val="85000"/>
            </a:schemeClr>
          </a:solidFill>
          <a:ln w="9525">
            <a:solidFill>
              <a:schemeClr val="tx1"/>
            </a:solidFill>
            <a:round/>
            <a:headEnd/>
            <a:tailEnd/>
          </a:ln>
          <a:effectLst/>
        </p:spPr>
        <p:txBody>
          <a:bodyPr wrap="none" anchor="ctr"/>
          <a:lstStyle/>
          <a:p>
            <a:pPr>
              <a:defRPr/>
            </a:pPr>
            <a:endParaRPr lang="en-US">
              <a:latin typeface="Times" pitchFamily="32" charset="0"/>
              <a:ea typeface="+mn-ea"/>
            </a:endParaRPr>
          </a:p>
        </p:txBody>
      </p:sp>
      <p:sp>
        <p:nvSpPr>
          <p:cNvPr id="146577" name="Rectangle 145"/>
          <p:cNvSpPr>
            <a:spLocks noChangeArrowheads="1"/>
          </p:cNvSpPr>
          <p:nvPr/>
        </p:nvSpPr>
        <p:spPr bwMode="auto">
          <a:xfrm>
            <a:off x="419100" y="3695700"/>
            <a:ext cx="1295400" cy="1076325"/>
          </a:xfrm>
          <a:prstGeom prst="rect">
            <a:avLst/>
          </a:prstGeom>
          <a:noFill/>
          <a:ln w="9525">
            <a:solidFill>
              <a:schemeClr val="tx1"/>
            </a:solidFill>
            <a:miter lim="800000"/>
            <a:headEnd/>
            <a:tailEnd/>
          </a:ln>
          <a:effectLst/>
        </p:spPr>
        <p:txBody>
          <a:bodyPr wrap="none" anchor="ctr"/>
          <a:lstStyle/>
          <a:p>
            <a:pPr>
              <a:defRPr/>
            </a:pPr>
            <a:endParaRPr lang="en-US">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endParaRPr>
          </a:p>
        </p:txBody>
      </p:sp>
      <p:grpSp>
        <p:nvGrpSpPr>
          <p:cNvPr id="8308" name="Group 73"/>
          <p:cNvGrpSpPr>
            <a:grpSpLocks/>
          </p:cNvGrpSpPr>
          <p:nvPr/>
        </p:nvGrpSpPr>
        <p:grpSpPr bwMode="auto">
          <a:xfrm>
            <a:off x="1454150" y="4010025"/>
            <a:ext cx="152400" cy="152400"/>
            <a:chOff x="3840" y="3552"/>
            <a:chExt cx="1104" cy="480"/>
          </a:xfrm>
        </p:grpSpPr>
        <p:sp>
          <p:nvSpPr>
            <p:cNvPr id="150" name="AutoShape 74"/>
            <p:cNvSpPr>
              <a:spLocks noChangeArrowheads="1"/>
            </p:cNvSpPr>
            <p:nvPr/>
          </p:nvSpPr>
          <p:spPr bwMode="auto">
            <a:xfrm>
              <a:off x="3840" y="3612"/>
              <a:ext cx="1104" cy="420"/>
            </a:xfrm>
            <a:prstGeom prst="roundRect">
              <a:avLst>
                <a:gd name="adj" fmla="val 16667"/>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sp>
          <p:nvSpPr>
            <p:cNvPr id="151" name="Oval 75"/>
            <p:cNvSpPr>
              <a:spLocks noChangeArrowheads="1"/>
            </p:cNvSpPr>
            <p:nvPr/>
          </p:nvSpPr>
          <p:spPr bwMode="auto">
            <a:xfrm>
              <a:off x="3840" y="3552"/>
              <a:ext cx="1104" cy="210"/>
            </a:xfrm>
            <a:prstGeom prst="ellipse">
              <a:avLst/>
            </a:prstGeom>
            <a:solidFill>
              <a:schemeClr val="hlink"/>
            </a:solidFill>
            <a:ln w="9525">
              <a:solidFill>
                <a:schemeClr val="bg1"/>
              </a:solidFill>
              <a:round/>
              <a:headEnd/>
              <a:tailEnd/>
            </a:ln>
            <a:effectLst/>
          </p:spPr>
          <p:txBody>
            <a:bodyPr wrap="none" anchor="ctr"/>
            <a:lstStyle/>
            <a:p>
              <a:pPr>
                <a:defRPr/>
              </a:pPr>
              <a:endParaRPr lang="en-US">
                <a:solidFill>
                  <a:schemeClr val="hlink"/>
                </a:solidFill>
                <a:effectDag name="">
                  <a:cont type="tree" name="">
                    <a:effect ref="fillLine"/>
                    <a:outerShdw dist="38100" dir="13500000" algn="br">
                      <a:srgbClr val="5555FF"/>
                    </a:outerShdw>
                  </a:cont>
                  <a:cont type="tree" name="">
                    <a:effect ref="fillLine"/>
                    <a:outerShdw dist="38100" dir="2700000" algn="tl">
                      <a:srgbClr val="000099"/>
                    </a:outerShdw>
                  </a:cont>
                  <a:effect ref="fillLine"/>
                </a:effectDag>
              </a:endParaRPr>
            </a:p>
          </p:txBody>
        </p:sp>
      </p:grpSp>
      <p:sp>
        <p:nvSpPr>
          <p:cNvPr id="152" name="TextBox 151"/>
          <p:cNvSpPr txBox="1"/>
          <p:nvPr/>
        </p:nvSpPr>
        <p:spPr>
          <a:xfrm>
            <a:off x="2314360" y="1114961"/>
            <a:ext cx="5762840" cy="1015663"/>
          </a:xfrm>
          <a:prstGeom prst="rect">
            <a:avLst/>
          </a:prstGeom>
          <a:noFill/>
        </p:spPr>
        <p:txBody>
          <a:bodyPr wrap="square" rtlCol="0">
            <a:spAutoFit/>
          </a:bodyPr>
          <a:lstStyle/>
          <a:p>
            <a:pPr algn="ctr"/>
            <a:r>
              <a:rPr lang="en-US" sz="2000" dirty="0" smtClean="0">
                <a:solidFill>
                  <a:schemeClr val="tx1"/>
                </a:solidFill>
                <a:effectLst/>
              </a:rPr>
              <a:t>Discipline Data Centers archive and distribute near real time and standard data products.</a:t>
            </a:r>
          </a:p>
          <a:p>
            <a:pPr algn="ctr"/>
            <a:endParaRPr lang="en-US" sz="2000" dirty="0">
              <a:solidFill>
                <a:schemeClr val="tx1"/>
              </a:solidFill>
              <a:effectLst/>
            </a:endParaRPr>
          </a:p>
        </p:txBody>
      </p:sp>
      <p:sp>
        <p:nvSpPr>
          <p:cNvPr id="153" name="Rectangle 152"/>
          <p:cNvSpPr/>
          <p:nvPr/>
        </p:nvSpPr>
        <p:spPr>
          <a:xfrm>
            <a:off x="368299" y="5973195"/>
            <a:ext cx="4559301" cy="734560"/>
          </a:xfrm>
          <a:prstGeom prst="rect">
            <a:avLst/>
          </a:prstGeom>
        </p:spPr>
        <p:txBody>
          <a:bodyPr wrap="square">
            <a:spAutoFit/>
          </a:bodyPr>
          <a:lstStyle/>
          <a:p>
            <a:pPr eaLnBrk="1" hangingPunct="1">
              <a:lnSpc>
                <a:spcPct val="80000"/>
              </a:lnSpc>
              <a:spcBef>
                <a:spcPts val="240"/>
              </a:spcBef>
              <a:spcAft>
                <a:spcPts val="0"/>
              </a:spcAft>
            </a:pPr>
            <a:r>
              <a:rPr lang="en-US" sz="1600" dirty="0" smtClean="0">
                <a:solidFill>
                  <a:schemeClr val="tx1"/>
                </a:solidFill>
                <a:effectLst/>
                <a:latin typeface="Arial"/>
                <a:ea typeface="ヒラギノ角ゴ Pro W3"/>
              </a:rPr>
              <a:t>Science Data Processing: 	10 Missions</a:t>
            </a:r>
            <a:endParaRPr lang="en-US" sz="1600" dirty="0" smtClean="0">
              <a:effectLst/>
              <a:latin typeface="Arial"/>
            </a:endParaRPr>
          </a:p>
          <a:p>
            <a:pPr eaLnBrk="1" hangingPunct="1">
              <a:lnSpc>
                <a:spcPct val="80000"/>
              </a:lnSpc>
              <a:spcBef>
                <a:spcPts val="240"/>
              </a:spcBef>
              <a:spcAft>
                <a:spcPts val="0"/>
              </a:spcAft>
            </a:pPr>
            <a:r>
              <a:rPr lang="en-US" sz="1600" dirty="0" smtClean="0">
                <a:solidFill>
                  <a:schemeClr val="tx1"/>
                </a:solidFill>
                <a:effectLst/>
                <a:latin typeface="Arial"/>
                <a:ea typeface="ヒラギノ角ゴ Pro W3"/>
              </a:rPr>
              <a:t>Archiving and Distribution: 	38 Missions</a:t>
            </a:r>
            <a:endParaRPr lang="en-US" sz="1600" dirty="0" smtClean="0">
              <a:effectLst/>
              <a:latin typeface="Arial"/>
            </a:endParaRPr>
          </a:p>
          <a:p>
            <a:pPr eaLnBrk="1" hangingPunct="1">
              <a:lnSpc>
                <a:spcPct val="80000"/>
              </a:lnSpc>
              <a:spcBef>
                <a:spcPts val="240"/>
              </a:spcBef>
              <a:spcAft>
                <a:spcPts val="0"/>
              </a:spcAft>
            </a:pPr>
            <a:r>
              <a:rPr lang="en-US" sz="1600" dirty="0" smtClean="0">
                <a:solidFill>
                  <a:schemeClr val="tx1"/>
                </a:solidFill>
                <a:effectLst/>
                <a:latin typeface="Arial"/>
                <a:ea typeface="ヒラギノ角ゴ Pro W3"/>
              </a:rPr>
              <a:t>Instrument Product Support: 	87 Instruments</a:t>
            </a:r>
            <a:endParaRPr lang="en-US" sz="1600" dirty="0" smtClean="0">
              <a:effectLst/>
              <a:latin typeface="Arial"/>
            </a:endParaRPr>
          </a:p>
        </p:txBody>
      </p:sp>
      <p:sp>
        <p:nvSpPr>
          <p:cNvPr id="147" name="Right Arrow 146"/>
          <p:cNvSpPr/>
          <p:nvPr/>
        </p:nvSpPr>
        <p:spPr>
          <a:xfrm rot="2943594">
            <a:off x="8044337" y="2609569"/>
            <a:ext cx="355600" cy="460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8" name="Right Arrow 147"/>
          <p:cNvSpPr/>
          <p:nvPr/>
        </p:nvSpPr>
        <p:spPr>
          <a:xfrm rot="2943594">
            <a:off x="8196737" y="2761969"/>
            <a:ext cx="355600" cy="460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Ovr>
    <a:masterClrMapping/>
  </p:clrMapOvr>
  <p:transition>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ctrTitle"/>
          </p:nvPr>
        </p:nvSpPr>
        <p:spPr>
          <a:xfrm>
            <a:off x="685800" y="2130425"/>
            <a:ext cx="7772400" cy="1470025"/>
          </a:xfrm>
        </p:spPr>
        <p:txBody>
          <a:bodyPr/>
          <a:lstStyle/>
          <a:p>
            <a:pPr eaLnBrk="1" hangingPunct="1"/>
            <a:r>
              <a:rPr lang="en-US" dirty="0" smtClean="0">
                <a:ea typeface="ヒラギノ角ゴ Pro W3" pitchFamily="-65" charset="-128"/>
              </a:rPr>
              <a:t>Metrics backup</a:t>
            </a:r>
          </a:p>
        </p:txBody>
      </p:sp>
    </p:spTree>
    <p:extLst>
      <p:ext uri="{BB962C8B-B14F-4D97-AF65-F5344CB8AC3E}">
        <p14:creationId xmlns="" xmlns:p14="http://schemas.microsoft.com/office/powerpoint/2010/main" val="28036495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386068" y="152400"/>
            <a:ext cx="6149975" cy="639762"/>
          </a:xfrm>
        </p:spPr>
        <p:txBody>
          <a:bodyPr/>
          <a:lstStyle/>
          <a:p>
            <a:r>
              <a:rPr lang="en-US" sz="3600" dirty="0" smtClean="0">
                <a:ea typeface="ヒラギノ角ゴ Pro W3" pitchFamily="-65" charset="-128"/>
              </a:rPr>
              <a:t>Total Archive Size</a:t>
            </a:r>
          </a:p>
        </p:txBody>
      </p:sp>
      <p:pic>
        <p:nvPicPr>
          <p:cNvPr id="8" name="Picture 7"/>
          <p:cNvPicPr>
            <a:picLocks noChangeAspect="1" noChangeArrowheads="1"/>
          </p:cNvPicPr>
          <p:nvPr/>
        </p:nvPicPr>
        <p:blipFill>
          <a:blip r:embed="rId3" cstate="print"/>
          <a:srcRect/>
          <a:stretch>
            <a:fillRect/>
          </a:stretch>
        </p:blipFill>
        <p:spPr bwMode="auto">
          <a:xfrm>
            <a:off x="0" y="939002"/>
            <a:ext cx="5373137" cy="3709198"/>
          </a:xfrm>
          <a:prstGeom prst="rect">
            <a:avLst/>
          </a:prstGeom>
          <a:noFill/>
          <a:ln w="9525">
            <a:noFill/>
            <a:miter lim="800000"/>
            <a:headEnd/>
            <a:tailEnd/>
          </a:ln>
          <a:effectLst/>
        </p:spPr>
      </p:pic>
      <p:pic>
        <p:nvPicPr>
          <p:cNvPr id="9" name="Picture 8"/>
          <p:cNvPicPr>
            <a:picLocks noChangeAspect="1" noChangeArrowheads="1"/>
          </p:cNvPicPr>
          <p:nvPr/>
        </p:nvPicPr>
        <p:blipFill>
          <a:blip r:embed="rId4" cstate="print"/>
          <a:srcRect/>
          <a:stretch>
            <a:fillRect/>
          </a:stretch>
        </p:blipFill>
        <p:spPr bwMode="auto">
          <a:xfrm>
            <a:off x="3810000" y="2942601"/>
            <a:ext cx="5334000" cy="3780630"/>
          </a:xfrm>
          <a:prstGeom prst="rect">
            <a:avLst/>
          </a:prstGeom>
          <a:noFill/>
          <a:ln w="9525">
            <a:noFill/>
            <a:miter lim="800000"/>
            <a:headEnd/>
            <a:tailEnd/>
          </a:ln>
          <a:effectLst/>
        </p:spPr>
      </p:pic>
    </p:spTree>
    <p:extLst>
      <p:ext uri="{BB962C8B-B14F-4D97-AF65-F5344CB8AC3E}">
        <p14:creationId xmlns="" xmlns:p14="http://schemas.microsoft.com/office/powerpoint/2010/main" val="20143698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386068" y="152400"/>
            <a:ext cx="6149975" cy="639762"/>
          </a:xfrm>
        </p:spPr>
        <p:txBody>
          <a:bodyPr/>
          <a:lstStyle/>
          <a:p>
            <a:r>
              <a:rPr lang="en-US" sz="3600" dirty="0" smtClean="0">
                <a:ea typeface="ヒラギノ角ゴ Pro W3" pitchFamily="-65" charset="-128"/>
              </a:rPr>
              <a:t>Data Distribution Trends</a:t>
            </a:r>
          </a:p>
        </p:txBody>
      </p:sp>
      <p:pic>
        <p:nvPicPr>
          <p:cNvPr id="8" name="Picture 7"/>
          <p:cNvPicPr>
            <a:picLocks noChangeAspect="1" noChangeArrowheads="1"/>
          </p:cNvPicPr>
          <p:nvPr/>
        </p:nvPicPr>
        <p:blipFill>
          <a:blip r:embed="rId3" cstate="print"/>
          <a:srcRect/>
          <a:stretch>
            <a:fillRect/>
          </a:stretch>
        </p:blipFill>
        <p:spPr bwMode="auto">
          <a:xfrm>
            <a:off x="797011" y="3732598"/>
            <a:ext cx="7280190" cy="3098689"/>
          </a:xfrm>
          <a:prstGeom prst="rect">
            <a:avLst/>
          </a:prstGeom>
          <a:noFill/>
          <a:ln w="9525">
            <a:noFill/>
            <a:miter lim="800000"/>
            <a:headEnd/>
            <a:tailEnd/>
          </a:ln>
          <a:effectLst/>
        </p:spPr>
      </p:pic>
      <p:pic>
        <p:nvPicPr>
          <p:cNvPr id="9" name="Picture 8"/>
          <p:cNvPicPr>
            <a:picLocks noChangeAspect="1" noChangeArrowheads="1"/>
          </p:cNvPicPr>
          <p:nvPr/>
        </p:nvPicPr>
        <p:blipFill>
          <a:blip r:embed="rId4" cstate="print"/>
          <a:srcRect/>
          <a:stretch>
            <a:fillRect/>
          </a:stretch>
        </p:blipFill>
        <p:spPr bwMode="auto">
          <a:xfrm>
            <a:off x="797011" y="762000"/>
            <a:ext cx="7280190" cy="2970598"/>
          </a:xfrm>
          <a:prstGeom prst="rect">
            <a:avLst/>
          </a:prstGeom>
          <a:noFill/>
          <a:ln w="9525">
            <a:noFill/>
            <a:miter lim="800000"/>
            <a:headEnd/>
            <a:tailEnd/>
          </a:ln>
          <a:effectLst/>
        </p:spPr>
      </p:pic>
      <p:sp>
        <p:nvSpPr>
          <p:cNvPr id="10" name="Title 1"/>
          <p:cNvSpPr txBox="1">
            <a:spLocks/>
          </p:cNvSpPr>
          <p:nvPr/>
        </p:nvSpPr>
        <p:spPr bwMode="auto">
          <a:xfrm>
            <a:off x="6781800" y="1493838"/>
            <a:ext cx="838200" cy="258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ヒラギノ角ゴ Pro W3" pitchFamily="-110" charset="-128"/>
                <a:cs typeface="ヒラギノ角ゴ Pro W3" pitchFamily="-65" charset="-128"/>
              </a:defRPr>
            </a:lvl1pPr>
            <a:lvl2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2pPr>
            <a:lvl3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3pPr>
            <a:lvl4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4pPr>
            <a:lvl5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1200" b="1" dirty="0" smtClean="0">
                <a:ea typeface="ヒラギノ角ゴ Pro W3" pitchFamily="-65" charset="-128"/>
              </a:rPr>
              <a:t>4729 TB</a:t>
            </a:r>
          </a:p>
        </p:txBody>
      </p:sp>
      <p:sp>
        <p:nvSpPr>
          <p:cNvPr id="12" name="Title 1"/>
          <p:cNvSpPr txBox="1">
            <a:spLocks/>
          </p:cNvSpPr>
          <p:nvPr/>
        </p:nvSpPr>
        <p:spPr bwMode="auto">
          <a:xfrm>
            <a:off x="6858000" y="4541838"/>
            <a:ext cx="838200" cy="258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ヒラギノ角ゴ Pro W3" pitchFamily="-110" charset="-128"/>
                <a:cs typeface="ヒラギノ角ゴ Pro W3" pitchFamily="-65" charset="-128"/>
              </a:defRPr>
            </a:lvl1pPr>
            <a:lvl2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2pPr>
            <a:lvl3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3pPr>
            <a:lvl4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4pPr>
            <a:lvl5pPr algn="ctr" rtl="0" eaLnBrk="0" fontAlgn="base" hangingPunct="0">
              <a:spcBef>
                <a:spcPct val="0"/>
              </a:spcBef>
              <a:spcAft>
                <a:spcPct val="0"/>
              </a:spcAft>
              <a:defRPr sz="4400">
                <a:solidFill>
                  <a:schemeClr val="tx1"/>
                </a:solidFill>
                <a:latin typeface="Calibri" pitchFamily="34" charset="0"/>
                <a:ea typeface="ヒラギノ角ゴ Pro W3" pitchFamily="-110" charset="-128"/>
                <a:cs typeface="ヒラギノ角ゴ Pro W3" pitchFamily="-65"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1200" b="1" dirty="0" smtClean="0">
                <a:ea typeface="ヒラギノ角ゴ Pro W3" pitchFamily="-65" charset="-128"/>
              </a:rPr>
              <a:t>501 M</a:t>
            </a:r>
          </a:p>
        </p:txBody>
      </p:sp>
    </p:spTree>
    <p:extLst>
      <p:ext uri="{BB962C8B-B14F-4D97-AF65-F5344CB8AC3E}">
        <p14:creationId xmlns="" xmlns:p14="http://schemas.microsoft.com/office/powerpoint/2010/main" val="15777653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Date Placeholder 1"/>
          <p:cNvSpPr>
            <a:spLocks noGrp="1"/>
          </p:cNvSpPr>
          <p:nvPr>
            <p:ph type="dt" sz="quarter" idx="10"/>
          </p:nvPr>
        </p:nvSpPr>
        <p:spPr>
          <a:noFill/>
        </p:spPr>
        <p:txBody>
          <a:bodyPr/>
          <a:lstStyle/>
          <a:p>
            <a:fld id="{333B28B2-23C3-4172-8D56-4E59F06023A4}" type="datetime1">
              <a:rPr lang="en-US" smtClean="0">
                <a:solidFill>
                  <a:srgbClr val="000000"/>
                </a:solidFill>
              </a:rPr>
              <a:pPr/>
              <a:t>4/17/2012</a:t>
            </a:fld>
            <a:endParaRPr lang="en-US" smtClean="0">
              <a:solidFill>
                <a:srgbClr val="000000"/>
              </a:solidFill>
            </a:endParaRPr>
          </a:p>
        </p:txBody>
      </p:sp>
      <p:sp>
        <p:nvSpPr>
          <p:cNvPr id="3076" name="Slide Number Placeholder 3"/>
          <p:cNvSpPr>
            <a:spLocks noGrp="1"/>
          </p:cNvSpPr>
          <p:nvPr>
            <p:ph type="sldNum" sz="quarter" idx="12"/>
          </p:nvPr>
        </p:nvSpPr>
        <p:spPr>
          <a:noFill/>
        </p:spPr>
        <p:txBody>
          <a:bodyPr/>
          <a:lstStyle/>
          <a:p>
            <a:fld id="{0E10C2BA-FCC1-4DAE-80BA-222E77605DB8}" type="slidenum">
              <a:rPr lang="en-US" smtClean="0">
                <a:solidFill>
                  <a:srgbClr val="000000"/>
                </a:solidFill>
              </a:rPr>
              <a:pPr/>
              <a:t>23</a:t>
            </a:fld>
            <a:endParaRPr lang="en-US" smtClean="0">
              <a:solidFill>
                <a:srgbClr val="000000"/>
              </a:solidFill>
            </a:endParaRPr>
          </a:p>
        </p:txBody>
      </p:sp>
      <p:sp>
        <p:nvSpPr>
          <p:cNvPr id="3077" name="Rectangle 5"/>
          <p:cNvSpPr>
            <a:spLocks noChangeArrowheads="1"/>
          </p:cNvSpPr>
          <p:nvPr/>
        </p:nvSpPr>
        <p:spPr bwMode="auto">
          <a:xfrm>
            <a:off x="1201738" y="290513"/>
            <a:ext cx="7597208" cy="461665"/>
          </a:xfrm>
          <a:prstGeom prst="rect">
            <a:avLst/>
          </a:prstGeom>
          <a:noFill/>
          <a:ln w="9525">
            <a:noFill/>
            <a:miter lim="800000"/>
            <a:headEnd/>
            <a:tailEnd/>
          </a:ln>
        </p:spPr>
        <p:txBody>
          <a:bodyPr wrap="none">
            <a:spAutoFit/>
          </a:bodyPr>
          <a:lstStyle/>
          <a:p>
            <a:pPr eaLnBrk="1" hangingPunct="1"/>
            <a:r>
              <a:rPr lang="en-US" sz="2400" b="1" dirty="0">
                <a:solidFill>
                  <a:srgbClr val="000000"/>
                </a:solidFill>
                <a:effectLst/>
                <a:latin typeface="Arial" charset="0"/>
                <a:ea typeface="+mn-ea"/>
              </a:rPr>
              <a:t>Monthly Distribution Volume </a:t>
            </a:r>
            <a:r>
              <a:rPr lang="en-US" sz="2400" b="1" dirty="0" smtClean="0">
                <a:solidFill>
                  <a:srgbClr val="000000"/>
                </a:solidFill>
                <a:effectLst/>
                <a:latin typeface="Arial" charset="0"/>
                <a:ea typeface="+mn-ea"/>
              </a:rPr>
              <a:t>(Mar 2011 – Feb 2012)</a:t>
            </a:r>
            <a:endParaRPr lang="en-US" sz="2400" b="1" dirty="0">
              <a:solidFill>
                <a:srgbClr val="000000"/>
              </a:solidFill>
              <a:effectLst/>
              <a:latin typeface="Arial" charset="0"/>
              <a:ea typeface="+mn-ea"/>
            </a:endParaRPr>
          </a:p>
        </p:txBody>
      </p:sp>
      <p:pic>
        <p:nvPicPr>
          <p:cNvPr id="2051" name="Picture 3"/>
          <p:cNvPicPr>
            <a:picLocks noChangeAspect="1" noChangeArrowheads="1"/>
          </p:cNvPicPr>
          <p:nvPr/>
        </p:nvPicPr>
        <p:blipFill>
          <a:blip r:embed="rId3" cstate="print"/>
          <a:srcRect/>
          <a:stretch>
            <a:fillRect/>
          </a:stretch>
        </p:blipFill>
        <p:spPr bwMode="auto">
          <a:xfrm>
            <a:off x="238125" y="962025"/>
            <a:ext cx="8667750" cy="53721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Date Placeholder 1"/>
          <p:cNvSpPr>
            <a:spLocks noGrp="1"/>
          </p:cNvSpPr>
          <p:nvPr>
            <p:ph type="dt" sz="quarter" idx="10"/>
          </p:nvPr>
        </p:nvSpPr>
        <p:spPr>
          <a:noFill/>
        </p:spPr>
        <p:txBody>
          <a:bodyPr/>
          <a:lstStyle/>
          <a:p>
            <a:fld id="{190EED75-E79E-4D8B-9CB2-D973C1B94808}" type="datetime1">
              <a:rPr lang="en-US" smtClean="0">
                <a:solidFill>
                  <a:srgbClr val="000000"/>
                </a:solidFill>
              </a:rPr>
              <a:pPr/>
              <a:t>4/17/2012</a:t>
            </a:fld>
            <a:endParaRPr lang="en-US" smtClean="0">
              <a:solidFill>
                <a:srgbClr val="000000"/>
              </a:solidFill>
            </a:endParaRPr>
          </a:p>
        </p:txBody>
      </p:sp>
      <p:sp>
        <p:nvSpPr>
          <p:cNvPr id="4100" name="Slide Number Placeholder 3"/>
          <p:cNvSpPr>
            <a:spLocks noGrp="1"/>
          </p:cNvSpPr>
          <p:nvPr>
            <p:ph type="sldNum" sz="quarter" idx="12"/>
          </p:nvPr>
        </p:nvSpPr>
        <p:spPr>
          <a:noFill/>
        </p:spPr>
        <p:txBody>
          <a:bodyPr/>
          <a:lstStyle/>
          <a:p>
            <a:fld id="{BF87BF9D-739E-4431-9E17-6F667234FE8A}" type="slidenum">
              <a:rPr lang="en-US" smtClean="0">
                <a:solidFill>
                  <a:srgbClr val="000000"/>
                </a:solidFill>
              </a:rPr>
              <a:pPr/>
              <a:t>24</a:t>
            </a:fld>
            <a:endParaRPr lang="en-US" smtClean="0">
              <a:solidFill>
                <a:srgbClr val="000000"/>
              </a:solidFill>
            </a:endParaRPr>
          </a:p>
        </p:txBody>
      </p:sp>
      <p:sp>
        <p:nvSpPr>
          <p:cNvPr id="4101" name="Rectangle 3"/>
          <p:cNvSpPr>
            <a:spLocks noChangeArrowheads="1"/>
          </p:cNvSpPr>
          <p:nvPr/>
        </p:nvSpPr>
        <p:spPr bwMode="auto">
          <a:xfrm>
            <a:off x="783461" y="288925"/>
            <a:ext cx="8318500" cy="461665"/>
          </a:xfrm>
          <a:prstGeom prst="rect">
            <a:avLst/>
          </a:prstGeom>
          <a:noFill/>
          <a:ln w="9525">
            <a:noFill/>
            <a:miter lim="800000"/>
            <a:headEnd/>
            <a:tailEnd/>
          </a:ln>
        </p:spPr>
        <p:txBody>
          <a:bodyPr wrap="square">
            <a:spAutoFit/>
          </a:bodyPr>
          <a:lstStyle/>
          <a:p>
            <a:pPr eaLnBrk="1" hangingPunct="1"/>
            <a:r>
              <a:rPr lang="en-US" sz="2400" b="1" dirty="0">
                <a:solidFill>
                  <a:srgbClr val="000000"/>
                </a:solidFill>
                <a:effectLst/>
                <a:latin typeface="Arial" charset="0"/>
                <a:ea typeface="+mn-ea"/>
              </a:rPr>
              <a:t>Monthly Distribution by Products </a:t>
            </a:r>
            <a:r>
              <a:rPr lang="en-US" sz="2400" b="1" dirty="0" smtClean="0">
                <a:solidFill>
                  <a:srgbClr val="000000"/>
                </a:solidFill>
                <a:effectLst/>
                <a:latin typeface="Arial" charset="0"/>
                <a:ea typeface="+mn-ea"/>
              </a:rPr>
              <a:t>(Mar 2011 – Feb 2012)</a:t>
            </a:r>
            <a:endParaRPr lang="en-US" sz="2400" b="1" dirty="0">
              <a:solidFill>
                <a:srgbClr val="000000"/>
              </a:solidFill>
              <a:effectLst/>
              <a:latin typeface="Arial" charset="0"/>
              <a:ea typeface="+mn-ea"/>
            </a:endParaRPr>
          </a:p>
        </p:txBody>
      </p:sp>
      <p:pic>
        <p:nvPicPr>
          <p:cNvPr id="3075" name="Picture 3"/>
          <p:cNvPicPr>
            <a:picLocks noChangeAspect="1" noChangeArrowheads="1"/>
          </p:cNvPicPr>
          <p:nvPr/>
        </p:nvPicPr>
        <p:blipFill>
          <a:blip r:embed="rId3" cstate="print"/>
          <a:srcRect t="6719" b="6250"/>
          <a:stretch>
            <a:fillRect/>
          </a:stretch>
        </p:blipFill>
        <p:spPr bwMode="auto">
          <a:xfrm>
            <a:off x="233363" y="942975"/>
            <a:ext cx="8677275" cy="53054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a:off x="4509531" y="1290649"/>
            <a:ext cx="4634469" cy="4116839"/>
          </a:xfrm>
          <a:prstGeom prst="rect">
            <a:avLst/>
          </a:prstGeom>
          <a:noFill/>
          <a:ln w="9525">
            <a:noFill/>
            <a:miter lim="800000"/>
            <a:headEnd/>
            <a:tailEnd/>
          </a:ln>
          <a:effectLst/>
        </p:spPr>
      </p:pic>
      <p:sp>
        <p:nvSpPr>
          <p:cNvPr id="2" name="Date Placeholder 1"/>
          <p:cNvSpPr>
            <a:spLocks noGrp="1"/>
          </p:cNvSpPr>
          <p:nvPr>
            <p:ph type="dt" sz="half" idx="10"/>
          </p:nvPr>
        </p:nvSpPr>
        <p:spPr/>
        <p:txBody>
          <a:bodyPr/>
          <a:lstStyle/>
          <a:p>
            <a:pPr>
              <a:defRPr/>
            </a:pPr>
            <a:fld id="{EFE66187-005C-400E-873A-929E8C6E5D52}" type="datetime1">
              <a:rPr lang="en-US" smtClean="0">
                <a:solidFill>
                  <a:srgbClr val="000000"/>
                </a:solidFill>
              </a:rPr>
              <a:pPr>
                <a:defRPr/>
              </a:pPr>
              <a:t>4/17/2012</a:t>
            </a:fld>
            <a:endParaRPr lang="en-US">
              <a:solidFill>
                <a:srgbClr val="000000"/>
              </a:solidFill>
            </a:endParaRPr>
          </a:p>
        </p:txBody>
      </p:sp>
      <p:sp>
        <p:nvSpPr>
          <p:cNvPr id="4" name="Slide Number Placeholder 3"/>
          <p:cNvSpPr>
            <a:spLocks noGrp="1"/>
          </p:cNvSpPr>
          <p:nvPr>
            <p:ph type="sldNum" sz="quarter" idx="12"/>
          </p:nvPr>
        </p:nvSpPr>
        <p:spPr/>
        <p:txBody>
          <a:bodyPr/>
          <a:lstStyle/>
          <a:p>
            <a:pPr>
              <a:defRPr/>
            </a:pPr>
            <a:fld id="{59FA6AC2-232B-4796-B481-51B586D8A346}" type="slidenum">
              <a:rPr lang="en-US" smtClean="0">
                <a:solidFill>
                  <a:srgbClr val="000000"/>
                </a:solidFill>
              </a:rPr>
              <a:pPr>
                <a:defRPr/>
              </a:pPr>
              <a:t>25</a:t>
            </a:fld>
            <a:endParaRPr lang="en-US">
              <a:solidFill>
                <a:srgbClr val="000000"/>
              </a:solidFill>
            </a:endParaRPr>
          </a:p>
        </p:txBody>
      </p:sp>
      <p:sp>
        <p:nvSpPr>
          <p:cNvPr id="9" name="Rectangle 5"/>
          <p:cNvSpPr>
            <a:spLocks noChangeArrowheads="1"/>
          </p:cNvSpPr>
          <p:nvPr/>
        </p:nvSpPr>
        <p:spPr bwMode="auto">
          <a:xfrm>
            <a:off x="1128168" y="290513"/>
            <a:ext cx="7741863" cy="461665"/>
          </a:xfrm>
          <a:prstGeom prst="rect">
            <a:avLst/>
          </a:prstGeom>
          <a:noFill/>
          <a:ln w="9525">
            <a:noFill/>
            <a:miter lim="800000"/>
            <a:headEnd/>
            <a:tailEnd/>
          </a:ln>
        </p:spPr>
        <p:txBody>
          <a:bodyPr wrap="none">
            <a:spAutoFit/>
          </a:bodyPr>
          <a:lstStyle/>
          <a:p>
            <a:pPr eaLnBrk="1" hangingPunct="1"/>
            <a:r>
              <a:rPr lang="en-US" sz="2400" b="1" dirty="0">
                <a:solidFill>
                  <a:srgbClr val="000000"/>
                </a:solidFill>
                <a:effectLst/>
                <a:latin typeface="Arial" charset="0"/>
                <a:ea typeface="+mn-ea"/>
              </a:rPr>
              <a:t>Monthly Distribution </a:t>
            </a:r>
            <a:r>
              <a:rPr lang="en-US" sz="2400" b="1" dirty="0" smtClean="0">
                <a:solidFill>
                  <a:srgbClr val="000000"/>
                </a:solidFill>
                <a:effectLst/>
                <a:latin typeface="Arial" charset="0"/>
                <a:ea typeface="+mn-ea"/>
              </a:rPr>
              <a:t>to Users (Mar 2011 – Feb 2012)</a:t>
            </a:r>
            <a:endParaRPr lang="en-US" sz="2400" b="1" dirty="0">
              <a:solidFill>
                <a:srgbClr val="000000"/>
              </a:solidFill>
              <a:effectLst/>
              <a:latin typeface="Arial" charset="0"/>
              <a:ea typeface="+mn-ea"/>
            </a:endParaRPr>
          </a:p>
        </p:txBody>
      </p:sp>
      <p:sp>
        <p:nvSpPr>
          <p:cNvPr id="13" name="TextBox 1"/>
          <p:cNvSpPr txBox="1"/>
          <p:nvPr/>
        </p:nvSpPr>
        <p:spPr>
          <a:xfrm>
            <a:off x="2037864" y="5622172"/>
            <a:ext cx="3487122" cy="66190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r>
              <a:rPr lang="en-US" dirty="0">
                <a:solidFill>
                  <a:srgbClr val="000000"/>
                </a:solidFill>
                <a:effectLst/>
                <a:latin typeface="Calibri" pitchFamily="34" charset="0"/>
                <a:cs typeface="Calibri" pitchFamily="34" charset="0"/>
              </a:rPr>
              <a:t>Beginning in October 2011,</a:t>
            </a:r>
          </a:p>
          <a:p>
            <a:pPr eaLnBrk="1" hangingPunct="1"/>
            <a:r>
              <a:rPr lang="en-US" dirty="0">
                <a:solidFill>
                  <a:srgbClr val="000000"/>
                </a:solidFill>
                <a:effectLst/>
                <a:latin typeface="Calibri" pitchFamily="34" charset="0"/>
                <a:cs typeface="Calibri" pitchFamily="34" charset="0"/>
              </a:rPr>
              <a:t>1. CALIPSO is included in the ASDC metrics</a:t>
            </a:r>
          </a:p>
          <a:p>
            <a:pPr eaLnBrk="1" hangingPunct="1"/>
            <a:r>
              <a:rPr lang="en-US" dirty="0">
                <a:solidFill>
                  <a:srgbClr val="000000"/>
                </a:solidFill>
                <a:effectLst/>
                <a:latin typeface="Calibri" pitchFamily="34" charset="0"/>
                <a:cs typeface="Calibri" pitchFamily="34" charset="0"/>
              </a:rPr>
              <a:t>2. LANCE metrics for the NRT products are </a:t>
            </a:r>
            <a:r>
              <a:rPr lang="en-US" dirty="0" smtClean="0">
                <a:solidFill>
                  <a:srgbClr val="000000"/>
                </a:solidFill>
                <a:effectLst/>
                <a:latin typeface="Calibri" pitchFamily="34" charset="0"/>
                <a:cs typeface="Calibri" pitchFamily="34" charset="0"/>
              </a:rPr>
              <a:t>included</a:t>
            </a:r>
            <a:endParaRPr lang="en-US" dirty="0">
              <a:solidFill>
                <a:srgbClr val="000000"/>
              </a:solidFill>
              <a:effectLst/>
              <a:latin typeface="Calibri" pitchFamily="34" charset="0"/>
              <a:cs typeface="Calibri" pitchFamily="34" charset="0"/>
            </a:endParaRPr>
          </a:p>
        </p:txBody>
      </p:sp>
      <p:pic>
        <p:nvPicPr>
          <p:cNvPr id="1026" name="Picture 2"/>
          <p:cNvPicPr>
            <a:picLocks noChangeAspect="1" noChangeArrowheads="1"/>
          </p:cNvPicPr>
          <p:nvPr/>
        </p:nvPicPr>
        <p:blipFill>
          <a:blip r:embed="rId4" cstate="print"/>
          <a:srcRect/>
          <a:stretch>
            <a:fillRect/>
          </a:stretch>
        </p:blipFill>
        <p:spPr bwMode="auto">
          <a:xfrm>
            <a:off x="1" y="1271599"/>
            <a:ext cx="4609553" cy="411683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t="1215" b="2259"/>
          <a:stretch>
            <a:fillRect/>
          </a:stretch>
        </p:blipFill>
        <p:spPr bwMode="auto">
          <a:xfrm>
            <a:off x="395288" y="895350"/>
            <a:ext cx="8115661" cy="5676900"/>
          </a:xfrm>
          <a:prstGeom prst="rect">
            <a:avLst/>
          </a:prstGeom>
          <a:noFill/>
          <a:ln w="9525">
            <a:noFill/>
            <a:miter lim="800000"/>
            <a:headEnd/>
            <a:tailEnd/>
          </a:ln>
          <a:effectLst/>
        </p:spPr>
      </p:pic>
      <p:sp>
        <p:nvSpPr>
          <p:cNvPr id="2" name="Date Placeholder 1"/>
          <p:cNvSpPr>
            <a:spLocks noGrp="1"/>
          </p:cNvSpPr>
          <p:nvPr>
            <p:ph type="dt" sz="half" idx="10"/>
          </p:nvPr>
        </p:nvSpPr>
        <p:spPr/>
        <p:txBody>
          <a:bodyPr/>
          <a:lstStyle/>
          <a:p>
            <a:pPr>
              <a:defRPr/>
            </a:pPr>
            <a:fld id="{EFE66187-005C-400E-873A-929E8C6E5D52}" type="datetime1">
              <a:rPr lang="en-US" smtClean="0">
                <a:solidFill>
                  <a:srgbClr val="000000"/>
                </a:solidFill>
              </a:rPr>
              <a:pPr>
                <a:defRPr/>
              </a:pPr>
              <a:t>4/17/2012</a:t>
            </a:fld>
            <a:endParaRPr lang="en-US">
              <a:solidFill>
                <a:srgbClr val="000000"/>
              </a:solidFill>
            </a:endParaRPr>
          </a:p>
        </p:txBody>
      </p:sp>
      <p:sp>
        <p:nvSpPr>
          <p:cNvPr id="4" name="Slide Number Placeholder 3"/>
          <p:cNvSpPr>
            <a:spLocks noGrp="1"/>
          </p:cNvSpPr>
          <p:nvPr>
            <p:ph type="sldNum" sz="quarter" idx="12"/>
          </p:nvPr>
        </p:nvSpPr>
        <p:spPr/>
        <p:txBody>
          <a:bodyPr/>
          <a:lstStyle/>
          <a:p>
            <a:pPr>
              <a:defRPr/>
            </a:pPr>
            <a:fld id="{59FA6AC2-232B-4796-B481-51B586D8A346}" type="slidenum">
              <a:rPr lang="en-US" smtClean="0">
                <a:solidFill>
                  <a:srgbClr val="000000"/>
                </a:solidFill>
              </a:rPr>
              <a:pPr>
                <a:defRPr/>
              </a:pPr>
              <a:t>26</a:t>
            </a:fld>
            <a:endParaRPr lang="en-US">
              <a:solidFill>
                <a:srgbClr val="000000"/>
              </a:solidFill>
            </a:endParaRPr>
          </a:p>
        </p:txBody>
      </p:sp>
      <p:sp>
        <p:nvSpPr>
          <p:cNvPr id="5" name="Rectangle 5"/>
          <p:cNvSpPr>
            <a:spLocks noChangeArrowheads="1"/>
          </p:cNvSpPr>
          <p:nvPr/>
        </p:nvSpPr>
        <p:spPr bwMode="auto">
          <a:xfrm>
            <a:off x="1201738" y="290513"/>
            <a:ext cx="7372146" cy="461665"/>
          </a:xfrm>
          <a:prstGeom prst="rect">
            <a:avLst/>
          </a:prstGeom>
          <a:noFill/>
          <a:ln w="9525">
            <a:noFill/>
            <a:miter lim="800000"/>
            <a:headEnd/>
            <a:tailEnd/>
          </a:ln>
        </p:spPr>
        <p:txBody>
          <a:bodyPr wrap="none">
            <a:spAutoFit/>
          </a:bodyPr>
          <a:lstStyle/>
          <a:p>
            <a:pPr eaLnBrk="1" hangingPunct="1"/>
            <a:r>
              <a:rPr lang="en-US" sz="2400" b="1" dirty="0">
                <a:solidFill>
                  <a:srgbClr val="000000"/>
                </a:solidFill>
                <a:effectLst/>
                <a:latin typeface="Arial" charset="0"/>
                <a:ea typeface="+mn-ea"/>
              </a:rPr>
              <a:t>Monthly </a:t>
            </a:r>
            <a:r>
              <a:rPr lang="en-US" sz="2400" b="1" dirty="0" smtClean="0">
                <a:solidFill>
                  <a:srgbClr val="000000"/>
                </a:solidFill>
                <a:effectLst/>
                <a:latin typeface="Arial" charset="0"/>
                <a:ea typeface="+mn-ea"/>
              </a:rPr>
              <a:t>Products/Volume Distribution (Feb 2012)</a:t>
            </a:r>
            <a:endParaRPr lang="en-US" sz="2400" b="1" dirty="0">
              <a:solidFill>
                <a:srgbClr val="000000"/>
              </a:solidFill>
              <a:effectLst/>
              <a:latin typeface="Arial" charset="0"/>
              <a:ea typeface="+mn-ea"/>
            </a:endParaRPr>
          </a:p>
        </p:txBody>
      </p:sp>
      <p:graphicFrame>
        <p:nvGraphicFramePr>
          <p:cNvPr id="14" name="Table 13"/>
          <p:cNvGraphicFramePr>
            <a:graphicFrameLocks noGrp="1"/>
          </p:cNvGraphicFramePr>
          <p:nvPr/>
        </p:nvGraphicFramePr>
        <p:xfrm>
          <a:off x="5431298" y="1763815"/>
          <a:ext cx="2654300" cy="2668905"/>
        </p:xfrm>
        <a:graphic>
          <a:graphicData uri="http://schemas.openxmlformats.org/drawingml/2006/table">
            <a:tbl>
              <a:tblPr/>
              <a:tblGrid>
                <a:gridCol w="253394"/>
                <a:gridCol w="1282806"/>
                <a:gridCol w="864706"/>
                <a:gridCol w="253394"/>
              </a:tblGrid>
              <a:tr h="190500">
                <a:tc>
                  <a:txBody>
                    <a:bodyPr/>
                    <a:lstStyle/>
                    <a:p>
                      <a:pPr algn="l" fontAlgn="b"/>
                      <a:r>
                        <a:rPr lang="en-US" sz="11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A5A5A5"/>
                    </a:solidFill>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A5A5A5"/>
                    </a:solidFill>
                  </a:tcPr>
                </a:tc>
                <a:tc>
                  <a:txBody>
                    <a:bodyPr/>
                    <a:lstStyle/>
                    <a:p>
                      <a:pPr algn="l" fontAlgn="b"/>
                      <a:r>
                        <a:rPr lang="en-US" sz="1100" b="0" i="0" u="none" strike="noStrike" dirty="0">
                          <a:solidFill>
                            <a:srgbClr val="000000"/>
                          </a:solidFill>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A5A5A5"/>
                    </a:solidFill>
                  </a:tcPr>
                </a:tc>
                <a:tc>
                  <a:txBody>
                    <a:bodyPr/>
                    <a:lstStyle/>
                    <a:p>
                      <a:pPr algn="l" fontAlgn="b"/>
                      <a:r>
                        <a:rPr lang="en-US" sz="1100" b="0" i="0" u="none" strike="noStrike">
                          <a:solidFill>
                            <a:srgbClr val="000000"/>
                          </a:solidFill>
                          <a:latin typeface="Calibri"/>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A5A5A5"/>
                    </a:solidFill>
                  </a:tcPr>
                </a:tc>
              </a:tr>
              <a:tr h="190500">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A5A5A5"/>
                    </a:solidFill>
                  </a:tcPr>
                </a:tc>
                <a:tc gridSpan="2">
                  <a:txBody>
                    <a:bodyPr/>
                    <a:lstStyle/>
                    <a:p>
                      <a:pPr algn="ctr" fontAlgn="b"/>
                      <a:r>
                        <a:rPr lang="en-US" sz="1200" b="1" i="0" u="none" strike="noStrike" dirty="0" smtClean="0">
                          <a:solidFill>
                            <a:srgbClr val="000000"/>
                          </a:solidFill>
                          <a:latin typeface="Calibri"/>
                        </a:rPr>
                        <a:t>Monthly Volume:  Feb 2012</a:t>
                      </a:r>
                      <a:endParaRPr lang="en-US" sz="1200" b="1" i="0" u="none" strike="noStrike" dirty="0">
                        <a:solidFill>
                          <a:srgbClr val="000000"/>
                        </a:solidFill>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b"/>
                      <a:r>
                        <a:rPr lang="en-US" sz="1100" b="0" i="0" u="none" strike="noStrike" dirty="0">
                          <a:solidFill>
                            <a:srgbClr val="000000"/>
                          </a:solidFill>
                          <a:latin typeface="Calibri"/>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A5A5A5"/>
                    </a:solidFill>
                  </a:tcPr>
                </a:tc>
              </a:tr>
              <a:tr h="190500">
                <a:tc>
                  <a:txBody>
                    <a:bodyPr/>
                    <a:lstStyle/>
                    <a:p>
                      <a:pPr algn="l" fontAlgn="b"/>
                      <a:r>
                        <a:rPr lang="en-US" sz="11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c>
                  <a:txBody>
                    <a:bodyPr/>
                    <a:lstStyle/>
                    <a:p>
                      <a:pPr algn="ctr" fontAlgn="b"/>
                      <a:r>
                        <a:rPr lang="en-US" sz="1100" b="1" i="0" u="none" strike="noStrike" dirty="0" smtClean="0">
                          <a:solidFill>
                            <a:srgbClr val="000000"/>
                          </a:solidFill>
                          <a:latin typeface="Calibri"/>
                        </a:rPr>
                        <a:t>Country</a:t>
                      </a:r>
                      <a:endParaRPr lang="en-US" sz="1100" b="1"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err="1" smtClean="0">
                          <a:solidFill>
                            <a:srgbClr val="000000"/>
                          </a:solidFill>
                          <a:latin typeface="Calibri"/>
                        </a:rPr>
                        <a:t>Vol</a:t>
                      </a:r>
                      <a:r>
                        <a:rPr lang="en-US" sz="1100" b="1" i="0" u="none" strike="noStrike" dirty="0" smtClean="0">
                          <a:solidFill>
                            <a:srgbClr val="000000"/>
                          </a:solidFill>
                          <a:latin typeface="Calibri"/>
                        </a:rPr>
                        <a:t> (TB)</a:t>
                      </a:r>
                      <a:endParaRPr lang="en-US" sz="1100" b="1"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r>
              <a:tr h="190500">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c>
                  <a:txBody>
                    <a:bodyPr/>
                    <a:lstStyle/>
                    <a:p>
                      <a:pPr marL="91440" algn="l" fontAlgn="b"/>
                      <a:r>
                        <a:rPr lang="en-US" sz="1100" b="1" i="0" u="none" strike="noStrike" dirty="0">
                          <a:solidFill>
                            <a:srgbClr val="000000"/>
                          </a:solidFill>
                          <a:latin typeface="Calibri" pitchFamily="34" charset="0"/>
                          <a:cs typeface="Calibri" pitchFamily="34" charset="0"/>
                        </a:rPr>
                        <a:t>CHINA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latin typeface="Calibri" pitchFamily="34" charset="0"/>
                          <a:cs typeface="Calibri" pitchFamily="34" charset="0"/>
                        </a:rPr>
                        <a:t>15.13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r>
              <a:tr h="190500">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c>
                  <a:txBody>
                    <a:bodyPr/>
                    <a:lstStyle/>
                    <a:p>
                      <a:pPr marL="91440" algn="l" fontAlgn="b"/>
                      <a:r>
                        <a:rPr lang="en-US" sz="1100" b="1" i="0" u="none" strike="noStrike" dirty="0">
                          <a:solidFill>
                            <a:srgbClr val="000000"/>
                          </a:solidFill>
                          <a:latin typeface="Calibri" pitchFamily="34" charset="0"/>
                          <a:cs typeface="Calibri" pitchFamily="34" charset="0"/>
                        </a:rPr>
                        <a:t>JAPAN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latin typeface="Calibri" pitchFamily="34" charset="0"/>
                          <a:cs typeface="Calibri" pitchFamily="34" charset="0"/>
                        </a:rPr>
                        <a:t>13.10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r>
              <a:tr h="190500">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c>
                  <a:txBody>
                    <a:bodyPr/>
                    <a:lstStyle/>
                    <a:p>
                      <a:pPr marL="91440" algn="l" fontAlgn="b"/>
                      <a:r>
                        <a:rPr lang="en-US" sz="1100" b="1" i="0" u="none" strike="noStrike" dirty="0">
                          <a:solidFill>
                            <a:srgbClr val="000000"/>
                          </a:solidFill>
                          <a:latin typeface="Calibri" pitchFamily="34" charset="0"/>
                          <a:cs typeface="Calibri" pitchFamily="34" charset="0"/>
                        </a:rPr>
                        <a:t>FRANCE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latin typeface="Calibri" pitchFamily="34" charset="0"/>
                          <a:cs typeface="Calibri" pitchFamily="34" charset="0"/>
                        </a:rPr>
                        <a:t>12.92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r>
              <a:tr h="190500">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c>
                  <a:txBody>
                    <a:bodyPr/>
                    <a:lstStyle/>
                    <a:p>
                      <a:pPr marL="91440" algn="l" fontAlgn="b"/>
                      <a:r>
                        <a:rPr lang="en-US" sz="1100" b="1" i="0" u="none" strike="noStrike" dirty="0">
                          <a:solidFill>
                            <a:srgbClr val="000000"/>
                          </a:solidFill>
                          <a:latin typeface="Calibri" pitchFamily="34" charset="0"/>
                          <a:cs typeface="Calibri" pitchFamily="34" charset="0"/>
                        </a:rPr>
                        <a:t>UNITED KINGDOM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latin typeface="Calibri" pitchFamily="34" charset="0"/>
                          <a:cs typeface="Calibri" pitchFamily="34" charset="0"/>
                        </a:rPr>
                        <a:t>9.97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r>
              <a:tr h="190500">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c>
                  <a:txBody>
                    <a:bodyPr/>
                    <a:lstStyle/>
                    <a:p>
                      <a:pPr marL="91440" algn="l" fontAlgn="b"/>
                      <a:r>
                        <a:rPr lang="en-US" sz="1100" b="1" i="0" u="none" strike="noStrike" dirty="0">
                          <a:solidFill>
                            <a:srgbClr val="000000"/>
                          </a:solidFill>
                          <a:latin typeface="Calibri" pitchFamily="34" charset="0"/>
                          <a:cs typeface="Calibri" pitchFamily="34" charset="0"/>
                        </a:rPr>
                        <a:t>SPAIN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latin typeface="Calibri" pitchFamily="34" charset="0"/>
                          <a:cs typeface="Calibri" pitchFamily="34" charset="0"/>
                        </a:rPr>
                        <a:t>7.47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r>
              <a:tr h="190500">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c>
                  <a:txBody>
                    <a:bodyPr/>
                    <a:lstStyle/>
                    <a:p>
                      <a:pPr marL="91440" algn="l" fontAlgn="b"/>
                      <a:r>
                        <a:rPr lang="en-US" sz="1100" b="1" i="0" u="none" strike="noStrike" dirty="0">
                          <a:solidFill>
                            <a:srgbClr val="000000"/>
                          </a:solidFill>
                          <a:latin typeface="Calibri" pitchFamily="34" charset="0"/>
                          <a:cs typeface="Calibri" pitchFamily="34" charset="0"/>
                        </a:rPr>
                        <a:t>GERMANY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latin typeface="Calibri" pitchFamily="34" charset="0"/>
                          <a:cs typeface="Calibri" pitchFamily="34" charset="0"/>
                        </a:rPr>
                        <a:t>6.45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r>
              <a:tr h="190500">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c>
                  <a:txBody>
                    <a:bodyPr/>
                    <a:lstStyle/>
                    <a:p>
                      <a:pPr marL="91440" algn="l" fontAlgn="b"/>
                      <a:r>
                        <a:rPr lang="en-US" sz="1100" b="1" i="0" u="none" strike="noStrike" dirty="0">
                          <a:solidFill>
                            <a:srgbClr val="000000"/>
                          </a:solidFill>
                          <a:latin typeface="Calibri" pitchFamily="34" charset="0"/>
                          <a:cs typeface="Calibri" pitchFamily="34" charset="0"/>
                        </a:rPr>
                        <a:t>BELGIUM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latin typeface="Calibri" pitchFamily="34" charset="0"/>
                          <a:cs typeface="Calibri" pitchFamily="34" charset="0"/>
                        </a:rPr>
                        <a:t>5.90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r>
              <a:tr h="190500">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c>
                  <a:txBody>
                    <a:bodyPr/>
                    <a:lstStyle/>
                    <a:p>
                      <a:pPr marL="91440" algn="l" fontAlgn="b"/>
                      <a:r>
                        <a:rPr lang="en-US" sz="1100" b="1" i="0" u="none" strike="noStrike" dirty="0">
                          <a:solidFill>
                            <a:srgbClr val="000000"/>
                          </a:solidFill>
                          <a:latin typeface="Calibri" pitchFamily="34" charset="0"/>
                          <a:cs typeface="Calibri" pitchFamily="34" charset="0"/>
                        </a:rPr>
                        <a:t>KOREA, SOUTH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latin typeface="Calibri" pitchFamily="34" charset="0"/>
                          <a:cs typeface="Calibri" pitchFamily="34" charset="0"/>
                        </a:rPr>
                        <a:t>5.89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r>
              <a:tr h="190500">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c>
                  <a:txBody>
                    <a:bodyPr/>
                    <a:lstStyle/>
                    <a:p>
                      <a:pPr marL="91440" algn="l" fontAlgn="b"/>
                      <a:r>
                        <a:rPr lang="en-US" sz="1100" b="1" i="0" u="none" strike="noStrike" dirty="0">
                          <a:solidFill>
                            <a:srgbClr val="000000"/>
                          </a:solidFill>
                          <a:latin typeface="Calibri" pitchFamily="34" charset="0"/>
                          <a:cs typeface="Calibri" pitchFamily="34" charset="0"/>
                        </a:rPr>
                        <a:t>DENMARK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latin typeface="Calibri" pitchFamily="34" charset="0"/>
                          <a:cs typeface="Calibri" pitchFamily="34" charset="0"/>
                        </a:rPr>
                        <a:t>3.66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r>
              <a:tr h="190500">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c>
                  <a:txBody>
                    <a:bodyPr/>
                    <a:lstStyle/>
                    <a:p>
                      <a:pPr marL="91440" algn="l" fontAlgn="b"/>
                      <a:r>
                        <a:rPr lang="en-US" sz="1100" b="1" i="0" u="none" strike="noStrike" dirty="0">
                          <a:solidFill>
                            <a:srgbClr val="000000"/>
                          </a:solidFill>
                          <a:latin typeface="Calibri" pitchFamily="34" charset="0"/>
                          <a:cs typeface="Calibri" pitchFamily="34" charset="0"/>
                        </a:rPr>
                        <a:t>CANADA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latin typeface="Calibri" pitchFamily="34" charset="0"/>
                          <a:cs typeface="Calibri" pitchFamily="34" charset="0"/>
                        </a:rPr>
                        <a:t>2.83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A5A5A5"/>
                    </a:solidFill>
                  </a:tcPr>
                </a:tc>
              </a:tr>
              <a:tr h="190500">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A5A5A5"/>
                    </a:solidFill>
                  </a:tcPr>
                </a:tc>
                <a:tc>
                  <a:txBody>
                    <a:bodyPr/>
                    <a:lstStyle/>
                    <a:p>
                      <a:pPr algn="l" fontAlgn="b"/>
                      <a:r>
                        <a:rPr lang="en-US" sz="1100" b="0" i="0" u="none" strike="noStrike" dirty="0">
                          <a:solidFill>
                            <a:srgbClr val="000000"/>
                          </a:solidFill>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l" fontAlgn="b"/>
                      <a:r>
                        <a:rPr lang="en-US" sz="1100" b="0" i="0" u="none" strike="noStrike" dirty="0">
                          <a:solidFill>
                            <a:srgbClr val="000000"/>
                          </a:solidFill>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l" fontAlgn="b"/>
                      <a:r>
                        <a:rPr lang="en-US" sz="1100" b="0" i="0" u="none" strike="noStrike" dirty="0">
                          <a:solidFill>
                            <a:srgbClr val="000000"/>
                          </a:solidFill>
                          <a:latin typeface="Calibri"/>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A5A5A5"/>
                    </a:solid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566740" y="938215"/>
            <a:ext cx="8044471" cy="5472535"/>
          </a:xfrm>
          <a:prstGeom prst="rect">
            <a:avLst/>
          </a:prstGeom>
          <a:noFill/>
          <a:ln w="9525">
            <a:noFill/>
            <a:miter lim="800000"/>
            <a:headEnd/>
            <a:tailEnd/>
          </a:ln>
          <a:effectLst/>
        </p:spPr>
      </p:pic>
      <p:sp>
        <p:nvSpPr>
          <p:cNvPr id="5122" name="Date Placeholder 2"/>
          <p:cNvSpPr>
            <a:spLocks noGrp="1"/>
          </p:cNvSpPr>
          <p:nvPr>
            <p:ph type="dt" sz="quarter" idx="10"/>
          </p:nvPr>
        </p:nvSpPr>
        <p:spPr>
          <a:noFill/>
        </p:spPr>
        <p:txBody>
          <a:bodyPr/>
          <a:lstStyle/>
          <a:p>
            <a:fld id="{C11AF948-2175-4F97-9F4C-8A327E537267}" type="datetime1">
              <a:rPr lang="en-US" smtClean="0">
                <a:solidFill>
                  <a:srgbClr val="000000"/>
                </a:solidFill>
              </a:rPr>
              <a:pPr/>
              <a:t>4/17/2012</a:t>
            </a:fld>
            <a:endParaRPr lang="en-US" smtClean="0">
              <a:solidFill>
                <a:srgbClr val="000000"/>
              </a:solidFill>
            </a:endParaRPr>
          </a:p>
        </p:txBody>
      </p:sp>
      <p:sp>
        <p:nvSpPr>
          <p:cNvPr id="5124" name="Slide Number Placeholder 4"/>
          <p:cNvSpPr>
            <a:spLocks noGrp="1"/>
          </p:cNvSpPr>
          <p:nvPr>
            <p:ph type="sldNum" sz="quarter" idx="12"/>
          </p:nvPr>
        </p:nvSpPr>
        <p:spPr>
          <a:noFill/>
        </p:spPr>
        <p:txBody>
          <a:bodyPr/>
          <a:lstStyle/>
          <a:p>
            <a:fld id="{BA573799-A812-4E98-A7F6-262011FB8B22}" type="slidenum">
              <a:rPr lang="en-US" smtClean="0">
                <a:solidFill>
                  <a:srgbClr val="000000"/>
                </a:solidFill>
              </a:rPr>
              <a:pPr/>
              <a:t>27</a:t>
            </a:fld>
            <a:endParaRPr lang="en-US" smtClean="0">
              <a:solidFill>
                <a:srgbClr val="000000"/>
              </a:solidFill>
            </a:endParaRPr>
          </a:p>
        </p:txBody>
      </p:sp>
      <p:sp>
        <p:nvSpPr>
          <p:cNvPr id="5125" name="Rectangle 3"/>
          <p:cNvSpPr>
            <a:spLocks noGrp="1" noChangeArrowheads="1"/>
          </p:cNvSpPr>
          <p:nvPr>
            <p:ph type="title"/>
          </p:nvPr>
        </p:nvSpPr>
        <p:spPr>
          <a:xfrm>
            <a:off x="685800" y="0"/>
            <a:ext cx="7772400" cy="1143000"/>
          </a:xfrm>
        </p:spPr>
        <p:txBody>
          <a:bodyPr/>
          <a:lstStyle/>
          <a:p>
            <a:pPr eaLnBrk="1" hangingPunct="1"/>
            <a:r>
              <a:rPr lang="en-US" sz="2400" dirty="0" smtClean="0"/>
              <a:t>FY2012 Data Center Web Activity </a:t>
            </a:r>
            <a:r>
              <a:rPr lang="en-US" sz="2400" dirty="0" smtClean="0">
                <a:solidFill>
                  <a:srgbClr val="000000"/>
                </a:solidFill>
              </a:rPr>
              <a:t>–</a:t>
            </a:r>
            <a:r>
              <a:rPr lang="en-US" sz="2400" dirty="0" smtClean="0"/>
              <a:t> </a:t>
            </a:r>
            <a:r>
              <a:rPr lang="en-US" sz="2400" dirty="0" smtClean="0">
                <a:solidFill>
                  <a:srgbClr val="000000"/>
                </a:solidFill>
              </a:rPr>
              <a:t>Feb </a:t>
            </a:r>
            <a:r>
              <a:rPr lang="en-US" sz="2400" dirty="0" smtClean="0"/>
              <a:t>2012</a:t>
            </a:r>
          </a:p>
        </p:txBody>
      </p:sp>
      <p:pic>
        <p:nvPicPr>
          <p:cNvPr id="3075" name="Picture 3"/>
          <p:cNvPicPr>
            <a:picLocks noChangeAspect="1" noChangeArrowheads="1"/>
          </p:cNvPicPr>
          <p:nvPr/>
        </p:nvPicPr>
        <p:blipFill>
          <a:blip r:embed="rId4" cstate="print"/>
          <a:srcRect/>
          <a:stretch>
            <a:fillRect/>
          </a:stretch>
        </p:blipFill>
        <p:spPr bwMode="auto">
          <a:xfrm>
            <a:off x="3429000" y="1809750"/>
            <a:ext cx="4876800" cy="2667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NPP ORT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NPP ORT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16487</TotalTime>
  <Words>3956</Words>
  <Application>Microsoft Office PowerPoint</Application>
  <PresentationFormat>On-screen Show (4:3)</PresentationFormat>
  <Paragraphs>552</Paragraphs>
  <Slides>27</Slides>
  <Notes>27</Notes>
  <HiddenSlides>0</HiddenSlides>
  <MMClips>0</MMClips>
  <ScaleCrop>false</ScaleCrop>
  <HeadingPairs>
    <vt:vector size="4" baseType="variant">
      <vt:variant>
        <vt:lpstr>Theme</vt:lpstr>
      </vt:variant>
      <vt:variant>
        <vt:i4>4</vt:i4>
      </vt:variant>
      <vt:variant>
        <vt:lpstr>Slide Titles</vt:lpstr>
      </vt:variant>
      <vt:variant>
        <vt:i4>27</vt:i4>
      </vt:variant>
    </vt:vector>
  </HeadingPairs>
  <TitlesOfParts>
    <vt:vector size="31" baseType="lpstr">
      <vt:lpstr>Office Theme</vt:lpstr>
      <vt:lpstr>Default Design</vt:lpstr>
      <vt:lpstr>NPP ORT Master</vt:lpstr>
      <vt:lpstr>1_NPP ORT Master</vt:lpstr>
      <vt:lpstr>Earth Science Data and Information System (ESDIS) Project Update  April 18, 2012  HDF and HDF-EOS Workshop XV </vt:lpstr>
      <vt:lpstr>ECS SDPS Recent Progress</vt:lpstr>
      <vt:lpstr>ECHO Recent Progress</vt:lpstr>
      <vt:lpstr>WORLDVIEW</vt:lpstr>
      <vt:lpstr>WORLDVIEW</vt:lpstr>
      <vt:lpstr>Coherent Web - earthdata.nasa.gov</vt:lpstr>
      <vt:lpstr>Coherent Web - earthdata.nasa.gov</vt:lpstr>
      <vt:lpstr>URS Overview</vt:lpstr>
      <vt:lpstr>Benefits of the URS system</vt:lpstr>
      <vt:lpstr>URS Phase I</vt:lpstr>
      <vt:lpstr>EOSDIS Performance</vt:lpstr>
      <vt:lpstr>EOSDIS Products Delivered: FY00 thru Feb 2012</vt:lpstr>
      <vt:lpstr>Web Trends</vt:lpstr>
      <vt:lpstr>EOSDIS Annual Customer Satisfaction Survey</vt:lpstr>
      <vt:lpstr>Additional EOSDIS Performance Info</vt:lpstr>
      <vt:lpstr>Slide 16</vt:lpstr>
      <vt:lpstr>Context backup</vt:lpstr>
      <vt:lpstr>EOSDIS Context</vt:lpstr>
      <vt:lpstr>EOSDIS Facilities</vt:lpstr>
      <vt:lpstr>Metrics backup</vt:lpstr>
      <vt:lpstr>Total Archive Size</vt:lpstr>
      <vt:lpstr>Data Distribution Trends</vt:lpstr>
      <vt:lpstr>Slide 23</vt:lpstr>
      <vt:lpstr>Slide 24</vt:lpstr>
      <vt:lpstr>Slide 25</vt:lpstr>
      <vt:lpstr>Slide 26</vt:lpstr>
      <vt:lpstr>FY2012 Data Center Web Activity – Feb 2012</vt:lpstr>
    </vt:vector>
  </TitlesOfParts>
  <Company>Jeanne Behnke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NASA ESDIS Update  SEDAC User Working Group Meeting   August 16-17, 2006  Columbia University New York, NY </dc:title>
  <cp:lastModifiedBy>DMARINEL</cp:lastModifiedBy>
  <cp:revision>419</cp:revision>
  <dcterms:created xsi:type="dcterms:W3CDTF">2011-05-24T08:24:22Z</dcterms:created>
  <dcterms:modified xsi:type="dcterms:W3CDTF">2012-04-18T02:54:52Z</dcterms:modified>
</cp:coreProperties>
</file>