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34"/>
  </p:notesMasterIdLst>
  <p:handoutMasterIdLst>
    <p:handoutMasterId r:id="rId35"/>
  </p:handoutMasterIdLst>
  <p:sldIdLst>
    <p:sldId id="264" r:id="rId2"/>
    <p:sldId id="270" r:id="rId3"/>
    <p:sldId id="271" r:id="rId4"/>
    <p:sldId id="291" r:id="rId5"/>
    <p:sldId id="290" r:id="rId6"/>
    <p:sldId id="272" r:id="rId7"/>
    <p:sldId id="273" r:id="rId8"/>
    <p:sldId id="293" r:id="rId9"/>
    <p:sldId id="292" r:id="rId10"/>
    <p:sldId id="274" r:id="rId11"/>
    <p:sldId id="275" r:id="rId12"/>
    <p:sldId id="304" r:id="rId13"/>
    <p:sldId id="294" r:id="rId14"/>
    <p:sldId id="276" r:id="rId15"/>
    <p:sldId id="281" r:id="rId16"/>
    <p:sldId id="295" r:id="rId17"/>
    <p:sldId id="282" r:id="rId18"/>
    <p:sldId id="279" r:id="rId19"/>
    <p:sldId id="283" r:id="rId20"/>
    <p:sldId id="289" r:id="rId21"/>
    <p:sldId id="298" r:id="rId22"/>
    <p:sldId id="297" r:id="rId23"/>
    <p:sldId id="299" r:id="rId24"/>
    <p:sldId id="285" r:id="rId25"/>
    <p:sldId id="286" r:id="rId26"/>
    <p:sldId id="300" r:id="rId27"/>
    <p:sldId id="301" r:id="rId28"/>
    <p:sldId id="287" r:id="rId29"/>
    <p:sldId id="302" r:id="rId30"/>
    <p:sldId id="303" r:id="rId31"/>
    <p:sldId id="288" r:id="rId32"/>
    <p:sldId id="267" r:id="rId33"/>
  </p:sldIdLst>
  <p:sldSz cx="9144000" cy="6858000" type="screen4x3"/>
  <p:notesSz cx="6858000" cy="9144000"/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F6633"/>
    <a:srgbClr val="6600FF"/>
    <a:srgbClr val="009999"/>
    <a:srgbClr val="FF3300"/>
    <a:srgbClr val="F8F8F8"/>
    <a:srgbClr val="FFFF99"/>
    <a:srgbClr val="FFFF00"/>
    <a:srgbClr val="B2B2B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45" autoAdjust="0"/>
  </p:normalViewPr>
  <p:slideViewPr>
    <p:cSldViewPr>
      <p:cViewPr>
        <p:scale>
          <a:sx n="96" d="100"/>
          <a:sy n="96" d="100"/>
        </p:scale>
        <p:origin x="-972" y="-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179" y="-6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6F599-4FC0-454C-B454-1D20F5637159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BC1C9-6FDC-4F0B-B1B7-639BA31A9D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417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09B6E9B6-1C19-44CE-97C3-214AEE21FD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8974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4A0EA4E8-ABF7-46F1-93DF-A0EC9DCF6ECA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Hdf4, </a:t>
            </a:r>
            <a:r>
              <a:rPr lang="en-US" dirty="0" err="1" smtClean="0"/>
              <a:t>netcdf</a:t>
            </a:r>
            <a:r>
              <a:rPr lang="en-US" dirty="0" smtClean="0"/>
              <a:t>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Copy and paste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general 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general 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general 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4A0EA4E8-ABF7-46F1-93DF-A0EC9DCF6ECA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Introduce 4 tools, mention </a:t>
            </a:r>
            <a:r>
              <a:rPr lang="en-US" dirty="0" err="1" smtClean="0"/>
              <a:t>Gerd’s</a:t>
            </a:r>
            <a:r>
              <a:rPr lang="en-US" dirty="0" smtClean="0"/>
              <a:t> </a:t>
            </a:r>
            <a:r>
              <a:rPr lang="en-US" dirty="0" err="1" smtClean="0"/>
              <a:t>powershell</a:t>
            </a:r>
            <a:r>
              <a:rPr lang="en-US" dirty="0" smtClean="0"/>
              <a:t>, Dan’s python,</a:t>
            </a:r>
            <a:r>
              <a:rPr lang="en-US" baseline="0" dirty="0" smtClean="0"/>
              <a:t> and other tools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Find these are the most useful/used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Does not show content of a dataset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little too many details.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or more objects to another 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Mention the</a:t>
            </a:r>
            <a:r>
              <a:rPr lang="en-US" baseline="0" dirty="0" smtClean="0"/>
              <a:t> updates and other things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D0054-DEBC-4BC7-AB51-B07CBC93C6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1276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891D3-C79B-467C-9AA4-487CCCDFB7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571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A6822-8A2E-438A-8FF5-7FF0DBFC3E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288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0B191-D192-4155-B7FC-877A6FDF1A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030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0EEDC-5844-4EFA-918A-89CA68A7DE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9877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7EAFBD-F6C1-4BBC-BE16-6ABDE0D892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309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FA78B-0BBB-47B9-88DA-E5C0BFDE8D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5925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0169EC-85B8-49E2-AEE8-1C12B44850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058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A656B-55CD-44D5-AE92-A264F38D69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211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67948B-92F7-46C0-825B-24D3672FC8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718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58623D-0FA2-4457-A4E7-CA0E22B1CE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8939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4A9CEC-B065-4A1C-B575-9A98871540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501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AED57B00-2272-4B28-88BE-3425C01440B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6.jpeg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5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6" name="Rectangle 206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C305724-AF33-4D99-9EC3-3B08B3ACFFEB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HDF Tools Tutorial</a:t>
            </a: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1143000" y="3886200"/>
            <a:ext cx="6934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dirty="0">
                <a:latin typeface="Arial (Body)"/>
              </a:rPr>
              <a:t>                             </a:t>
            </a:r>
            <a:r>
              <a:rPr lang="en-US" dirty="0" smtClean="0">
                <a:latin typeface="Arial (Body)"/>
              </a:rPr>
              <a:t>Peter Cao</a:t>
            </a:r>
            <a:endParaRPr lang="en-US" dirty="0">
              <a:latin typeface="Arial (Body)"/>
            </a:endParaRPr>
          </a:p>
          <a:p>
            <a:pPr eaLnBrk="1" hangingPunct="1"/>
            <a:r>
              <a:rPr lang="en-US" dirty="0">
                <a:latin typeface="Arial (Body)"/>
              </a:rPr>
              <a:t>                             The HDF Group</a:t>
            </a:r>
          </a:p>
          <a:p>
            <a:pPr eaLnBrk="1" hangingPunct="1"/>
            <a:r>
              <a:rPr lang="en-US" dirty="0">
                <a:latin typeface="Arial (Body)"/>
              </a:rPr>
              <a:t>          The </a:t>
            </a:r>
            <a:r>
              <a:rPr lang="en-US" dirty="0" smtClean="0">
                <a:latin typeface="Arial (Body)"/>
              </a:rPr>
              <a:t>15</a:t>
            </a:r>
            <a:r>
              <a:rPr lang="en-US" baseline="30000" dirty="0" smtClean="0">
                <a:latin typeface="Arial (Body)"/>
              </a:rPr>
              <a:t>th</a:t>
            </a:r>
            <a:r>
              <a:rPr lang="en-US" dirty="0" smtClean="0">
                <a:latin typeface="Arial (Body)"/>
              </a:rPr>
              <a:t> </a:t>
            </a:r>
            <a:r>
              <a:rPr lang="en-US" dirty="0">
                <a:latin typeface="Arial (Body)"/>
              </a:rPr>
              <a:t>HDF and HDF-EOS Workshop</a:t>
            </a:r>
          </a:p>
          <a:p>
            <a:pPr eaLnBrk="1" hangingPunct="1"/>
            <a:r>
              <a:rPr lang="en-US" dirty="0">
                <a:latin typeface="Arial (Body)"/>
              </a:rPr>
              <a:t>                          </a:t>
            </a:r>
            <a:r>
              <a:rPr lang="en-US" dirty="0" smtClean="0">
                <a:latin typeface="Arial (Body)"/>
              </a:rPr>
              <a:t>April 17-19, 2012</a:t>
            </a:r>
            <a:endParaRPr lang="en-US" dirty="0">
              <a:latin typeface="Arial (Body)"/>
            </a:endParaRPr>
          </a:p>
        </p:txBody>
      </p:sp>
    </p:spTree>
  </p:cSld>
  <p:clrMapOvr>
    <a:masterClrMapping/>
  </p:clrMapOvr>
  <p:transition advTm="54865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Tutorial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04814685"/>
              </p:ext>
            </p:extLst>
          </p:nvPr>
        </p:nvGraphicFramePr>
        <p:xfrm>
          <a:off x="381000" y="1219200"/>
          <a:ext cx="86868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4800600"/>
              </a:tblGrid>
              <a:tr h="1444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   HDFView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tabLst/>
                        <a:defRPr/>
                      </a:pPr>
                      <a:r>
                        <a:rPr kumimoji="0" lang="en-US" sz="3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HDF5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tabLst/>
                        <a:defRPr/>
                      </a:pPr>
                      <a:r>
                        <a:rPr kumimoji="0" lang="en-US" sz="3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Command-line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tabLst/>
                        <a:defRPr/>
                      </a:pPr>
                      <a:r>
                        <a:rPr kumimoji="0" lang="en-US" sz="3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tools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22546347"/>
              </p:ext>
            </p:extLst>
          </p:nvPr>
        </p:nvGraphicFramePr>
        <p:xfrm>
          <a:off x="457200" y="3352800"/>
          <a:ext cx="83058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2900"/>
                <a:gridCol w="41529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   GUI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tabLst/>
                        <a:defRPr/>
                      </a:pP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Text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96566978"/>
              </p:ext>
            </p:extLst>
          </p:nvPr>
        </p:nvGraphicFramePr>
        <p:xfrm>
          <a:off x="457200" y="3810000"/>
          <a:ext cx="79248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/>
                <a:gridCol w="39624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   Built in Java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tabLst/>
                        <a:defRPr/>
                      </a:pP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  </a:t>
                      </a:r>
                      <a:r>
                        <a:rPr lang="en-US" sz="2800" b="0" kern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Built in C</a:t>
                      </a:r>
                      <a:endParaRPr kumimoji="0" lang="en-US" sz="2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50948582"/>
              </p:ext>
            </p:extLst>
          </p:nvPr>
        </p:nvGraphicFramePr>
        <p:xfrm>
          <a:off x="457200" y="4343400"/>
          <a:ext cx="80772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  <a:gridCol w="40386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   Separate release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tabLst/>
                        <a:defRPr/>
                      </a:pP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  </a:t>
                      </a:r>
                      <a:r>
                        <a:rPr lang="en-US" sz="2800" b="0" kern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Part of the lib release</a:t>
                      </a:r>
                      <a:endParaRPr kumimoji="0" lang="en-US" sz="2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13381764"/>
              </p:ext>
            </p:extLst>
          </p:nvPr>
        </p:nvGraphicFramePr>
        <p:xfrm>
          <a:off x="457200" y="4953000"/>
          <a:ext cx="84582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9100"/>
                <a:gridCol w="42291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   HDF4, HDF5, </a:t>
                      </a:r>
                      <a:r>
                        <a:rPr lang="en-US" sz="2800" b="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NetCDF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, etc.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tabLst/>
                        <a:defRPr/>
                      </a:pP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</a:t>
                      </a:r>
                      <a:r>
                        <a:rPr lang="en-US" sz="2800" b="0" kern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HDF5 only</a:t>
                      </a:r>
                      <a:endParaRPr kumimoji="0" lang="en-US" sz="2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3075" name="Picture 3" descr="C:\Users\xcao\AppData\Local\Microsoft\Windows\Temporary Internet Files\Content.IE5\QPROBJ7T\MC900391078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743200"/>
            <a:ext cx="1143000" cy="115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xcao\AppData\Local\Microsoft\Windows\Temporary Internet Files\Content.IE5\AEL1O9XE\MP900289582[1]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366" b="8176"/>
          <a:stretch/>
        </p:blipFill>
        <p:spPr bwMode="auto">
          <a:xfrm>
            <a:off x="7239000" y="2804578"/>
            <a:ext cx="1185025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advTm="1429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0288" y="1143000"/>
            <a:ext cx="4543425" cy="507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35505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76399" y="1371600"/>
            <a:ext cx="607613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best way to get help</a:t>
            </a:r>
          </a:p>
          <a:p>
            <a:endParaRPr lang="en-US" sz="4000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US" sz="3200" dirty="0" smtClean="0"/>
              <a:t>Call Peter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sz="3200" dirty="0" smtClean="0"/>
              <a:t>Email to Barbara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sz="3200" dirty="0" smtClean="0"/>
              <a:t>Stop by Mike’s </a:t>
            </a:r>
            <a:r>
              <a:rPr lang="en-US" sz="3200" dirty="0" smtClean="0"/>
              <a:t>office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sz="3200" dirty="0" smtClean="0"/>
              <a:t>All of above</a:t>
            </a:r>
            <a:endParaRPr lang="en-US" sz="3200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US" sz="3200" dirty="0" smtClean="0"/>
              <a:t>None </a:t>
            </a:r>
            <a:r>
              <a:rPr lang="en-US" sz="3200" dirty="0" smtClean="0"/>
              <a:t>of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093949412"/>
      </p:ext>
    </p:extLst>
  </p:cSld>
  <p:clrMapOvr>
    <a:masterClrMapping/>
  </p:clrMapOvr>
  <p:transition advTm="35505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2205" y="2438400"/>
            <a:ext cx="397764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73530" y="4095750"/>
            <a:ext cx="6019800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HDFView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96673710"/>
      </p:ext>
    </p:extLst>
  </p:cSld>
  <p:clrMapOvr>
    <a:masterClrMapping/>
  </p:clrMapOvr>
  <p:transition advTm="3550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8529321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81200"/>
            <a:ext cx="5943600" cy="3381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396498" y="1737701"/>
            <a:ext cx="2362200" cy="358140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File structure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2743200" y="1752600"/>
            <a:ext cx="5943600" cy="3581400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File Content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96498" y="5362380"/>
            <a:ext cx="8290302" cy="962220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Metadata and log info.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35701"/>
            <a:ext cx="5943600" cy="338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r>
              <a:rPr lang="en-US" dirty="0" smtClean="0"/>
              <a:t>View File Content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2537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r>
              <a:rPr lang="en-US" dirty="0" smtClean="0"/>
              <a:t>Add/delete, Copy/paste Objects</a:t>
            </a:r>
            <a:endParaRPr lang="en-US" dirty="0"/>
          </a:p>
        </p:txBody>
      </p:sp>
      <p:pic>
        <p:nvPicPr>
          <p:cNvPr id="4100" name="Picture 4" descr="C:\Users\xcao\AppData\Local\Microsoft\Windows\Temporary Internet Files\Content.IE5\05WSIPFL\MC90038355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1995" y="1126510"/>
            <a:ext cx="2133600" cy="469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87155"/>
            <a:ext cx="2762745" cy="4377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45053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r>
              <a:rPr lang="en-US" dirty="0" smtClean="0"/>
              <a:t>Add/delete, Copy/paste Objects</a:t>
            </a: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894815"/>
            <a:ext cx="6019800" cy="417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85427900"/>
      </p:ext>
    </p:extLst>
  </p:cSld>
  <p:clrMapOvr>
    <a:masterClrMapping/>
  </p:clrMapOvr>
  <p:transition advTm="45053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" r="37372"/>
          <a:stretch/>
        </p:blipFill>
        <p:spPr bwMode="auto">
          <a:xfrm>
            <a:off x="1752600" y="1066799"/>
            <a:ext cx="4846320" cy="502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r>
              <a:rPr lang="en-US" dirty="0" smtClean="0"/>
              <a:t>Add/Delete, Copy/Paste Objects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7347041"/>
      </p:ext>
    </p:extLst>
  </p:cSld>
  <p:clrMapOvr>
    <a:masterClrMapping/>
  </p:clrMapOvr>
  <p:transition advTm="45053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219201"/>
            <a:ext cx="723936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838200" y="2971800"/>
            <a:ext cx="2438400" cy="457200"/>
          </a:xfrm>
          <a:prstGeom prst="rect">
            <a:avLst/>
          </a:prstGeom>
          <a:solidFill>
            <a:srgbClr val="FF6633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r>
              <a:rPr lang="en-US" dirty="0" smtClean="0"/>
              <a:t>Modify, Copy/Paste Data Values</a:t>
            </a:r>
            <a:endParaRPr lang="en-US" dirty="0"/>
          </a:p>
        </p:txBody>
      </p:sp>
    </p:spTree>
  </p:cSld>
  <p:clrMapOvr>
    <a:masterClrMapping/>
  </p:clrMapOvr>
  <p:transition advTm="87142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143000" y="152400"/>
            <a:ext cx="7772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r>
              <a:rPr lang="en-US" dirty="0" smtClean="0"/>
              <a:t>Modify, Add, Delete Attributes</a:t>
            </a:r>
            <a:endParaRPr lang="en-US" dirty="0"/>
          </a:p>
        </p:txBody>
      </p:sp>
      <p:pic>
        <p:nvPicPr>
          <p:cNvPr id="5" name="Picture 2" descr="C:\Users\xcao\AppData\Local\Microsoft\Windows\Temporary Internet Files\Content.IE5\SU27X9BM\MC90043440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295400"/>
            <a:ext cx="2971800" cy="4163291"/>
          </a:xfrm>
          <a:prstGeom prst="rect">
            <a:avLst/>
          </a:prstGeom>
          <a:noFill/>
        </p:spPr>
      </p:pic>
    </p:spTree>
  </p:cSld>
  <p:clrMapOvr>
    <a:masterClrMapping/>
  </p:clrMapOvr>
  <p:transition advTm="41293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143000" y="152400"/>
            <a:ext cx="7772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r>
              <a:rPr lang="en-US" dirty="0" smtClean="0"/>
              <a:t>Modify, Add, Delete Attributes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601662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41293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" r="11961" b="21738"/>
          <a:stretch/>
        </p:blipFill>
        <p:spPr bwMode="auto">
          <a:xfrm>
            <a:off x="304800" y="1066800"/>
            <a:ext cx="818896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143000" y="152400"/>
            <a:ext cx="7772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r>
              <a:rPr lang="en-US" dirty="0" smtClean="0"/>
              <a:t>Modify, Add, Delete Attributes</a:t>
            </a:r>
            <a:endParaRPr 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438400"/>
            <a:ext cx="4495800" cy="3102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461335"/>
            <a:ext cx="4495800" cy="307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564656"/>
      </p:ext>
    </p:extLst>
  </p:cSld>
  <p:clrMapOvr>
    <a:masterClrMapping/>
  </p:clrMapOvr>
  <p:transition advTm="412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4164" y="2028180"/>
            <a:ext cx="5422185" cy="4207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643"/>
          <a:stretch/>
        </p:blipFill>
        <p:spPr bwMode="auto">
          <a:xfrm>
            <a:off x="273765" y="990600"/>
            <a:ext cx="3200400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273337"/>
            <a:ext cx="19812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5786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15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HDFView</a:t>
            </a:r>
            <a:endParaRPr lang="en-US" dirty="0" smtClean="0"/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219200" y="1143000"/>
            <a:ext cx="7162800" cy="50292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View file content</a:t>
            </a:r>
          </a:p>
          <a:p>
            <a:pPr lvl="1" eaLnBrk="1" hangingPunct="1"/>
            <a:r>
              <a:rPr lang="en-US" dirty="0" smtClean="0"/>
              <a:t>File structure/metadata</a:t>
            </a:r>
          </a:p>
          <a:p>
            <a:pPr lvl="1" eaLnBrk="1" hangingPunct="1"/>
            <a:r>
              <a:rPr lang="en-US" dirty="0" smtClean="0"/>
              <a:t>Data values or Images</a:t>
            </a:r>
          </a:p>
          <a:p>
            <a:pPr eaLnBrk="1" hangingPunct="1"/>
            <a:r>
              <a:rPr lang="en-US" sz="3200" dirty="0" smtClean="0"/>
              <a:t>Change file content</a:t>
            </a:r>
          </a:p>
          <a:p>
            <a:pPr lvl="1" eaLnBrk="1" hangingPunct="1"/>
            <a:r>
              <a:rPr lang="en-US" sz="3000" dirty="0" smtClean="0"/>
              <a:t>Add/delete objects/attributes</a:t>
            </a:r>
          </a:p>
          <a:p>
            <a:pPr lvl="1" eaLnBrk="1" hangingPunct="1"/>
            <a:r>
              <a:rPr lang="en-US" sz="3000" dirty="0" smtClean="0"/>
              <a:t>Modify values of datasets or attribute</a:t>
            </a:r>
          </a:p>
          <a:p>
            <a:pPr eaLnBrk="1" hangingPunct="1"/>
            <a:r>
              <a:rPr lang="en-US" sz="3200" dirty="0" smtClean="0"/>
              <a:t>Import/export</a:t>
            </a:r>
          </a:p>
          <a:p>
            <a:pPr lvl="1" eaLnBrk="1" hangingPunct="1"/>
            <a:r>
              <a:rPr lang="en-US" dirty="0" smtClean="0"/>
              <a:t>Image files</a:t>
            </a:r>
          </a:p>
          <a:p>
            <a:pPr lvl="1" eaLnBrk="1" hangingPunct="1"/>
            <a:r>
              <a:rPr lang="en-US" dirty="0" smtClean="0"/>
              <a:t>Text files</a:t>
            </a:r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5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6" name="Rectangle 206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C305724-AF33-4D99-9EC3-3B08B3ACFFEB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16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7432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/>
              <a:t>HDF5 Command-line tools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21972661"/>
      </p:ext>
    </p:extLst>
  </p:cSld>
  <p:clrMapOvr>
    <a:masterClrMapping/>
  </p:clrMapOvr>
  <p:transition advTm="54865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Command-line tools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2" name="Text Placeholder 7"/>
          <p:cNvSpPr txBox="1">
            <a:spLocks/>
          </p:cNvSpPr>
          <p:nvPr/>
        </p:nvSpPr>
        <p:spPr bwMode="auto">
          <a:xfrm>
            <a:off x="622998" y="1295400"/>
            <a:ext cx="8153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Tx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rPr>
              <a:t>View or check file content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en-US" sz="2800" dirty="0" smtClean="0">
                <a:solidFill>
                  <a:srgbClr val="1A04BC"/>
                </a:solidFill>
                <a:latin typeface="Arial" pitchFamily="34" charset="0"/>
              </a:rPr>
              <a:t>h5dump, h5diff, h5ls, h5check, etc</a:t>
            </a: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622998" y="2718079"/>
            <a:ext cx="8153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Tx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rPr>
              <a:t>Change file</a:t>
            </a:r>
            <a:r>
              <a:rPr kumimoji="0" 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rPr>
              <a:t> content or create a new file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en-US" sz="2800" dirty="0" smtClean="0">
                <a:solidFill>
                  <a:srgbClr val="1A04BC"/>
                </a:solidFill>
                <a:latin typeface="Arial" pitchFamily="34" charset="0"/>
              </a:rPr>
              <a:t>h5repack, h5import, h5jam, h5copy, etc</a:t>
            </a: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8" name="Text Placeholder 7"/>
          <p:cNvSpPr txBox="1">
            <a:spLocks/>
          </p:cNvSpPr>
          <p:nvPr/>
        </p:nvSpPr>
        <p:spPr bwMode="auto">
          <a:xfrm>
            <a:off x="533400" y="4343400"/>
            <a:ext cx="8153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Tx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rPr>
              <a:t>Convert between HDF5 and another format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en-US" sz="2800" dirty="0" smtClean="0">
                <a:solidFill>
                  <a:srgbClr val="1A04BC"/>
                </a:solidFill>
                <a:latin typeface="Arial" pitchFamily="34" charset="0"/>
              </a:rPr>
              <a:t>h4toh5, h5toh4, gif2h5, h52gif, etc</a:t>
            </a: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</a:rPr>
              <a:t>.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SzPct val="75000"/>
            </a:pPr>
            <a:endParaRPr lang="en-US" sz="2800" dirty="0" smtClean="0">
              <a:solidFill>
                <a:srgbClr val="0070C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673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00" y="1447800"/>
            <a:ext cx="5029200" cy="4419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H5dump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H5repack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H5diff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h5copy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r>
              <a:rPr lang="en-US" smtClean="0"/>
              <a:t>HDF5 Command-line tools</a:t>
            </a:r>
            <a:endParaRPr lang="en-US" dirty="0"/>
          </a:p>
        </p:txBody>
      </p:sp>
    </p:spTree>
  </p:cSld>
  <p:clrMapOvr>
    <a:masterClrMapping/>
  </p:clrMapOvr>
  <p:transition advTm="28579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505200"/>
            <a:ext cx="4053840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09800" y="5181600"/>
            <a:ext cx="5029200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HDF5 tools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19400" y="1219200"/>
            <a:ext cx="3733800" cy="107721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“-h” or “-help”</a:t>
            </a:r>
          </a:p>
          <a:p>
            <a:pPr algn="ctr"/>
            <a:r>
              <a:rPr lang="en-US" sz="2800" dirty="0" smtClean="0"/>
              <a:t>h5dump -h </a:t>
            </a:r>
            <a:endParaRPr lang="en-US" sz="28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Command-line tools</a:t>
            </a:r>
            <a:endParaRPr lang="en-US" dirty="0"/>
          </a:p>
        </p:txBody>
      </p:sp>
    </p:spTree>
  </p:cSld>
  <p:clrMapOvr>
    <a:masterClrMapping/>
  </p:clrMapOvr>
  <p:transition advTm="59062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47800" y="914400"/>
            <a:ext cx="60198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h5dump </a:t>
            </a:r>
            <a:r>
              <a:rPr lang="en-US" sz="3200" dirty="0" smtClean="0">
                <a:solidFill>
                  <a:srgbClr val="FF0000"/>
                </a:solidFill>
              </a:rPr>
              <a:t>-H</a:t>
            </a:r>
            <a:r>
              <a:rPr lang="en-US" sz="3200" dirty="0" smtClean="0"/>
              <a:t> ami.h5</a:t>
            </a:r>
          </a:p>
        </p:txBody>
      </p:sp>
      <p:sp>
        <p:nvSpPr>
          <p:cNvPr id="7" name="Rectangle 8"/>
          <p:cNvSpPr txBox="1">
            <a:spLocks noChangeArrowheads="1"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h5dump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5677" y="1499175"/>
            <a:ext cx="5644046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HDF5 "ami.h5" {</a:t>
            </a:r>
          </a:p>
          <a:p>
            <a:r>
              <a:rPr lang="en-US" dirty="0"/>
              <a:t>GROUP "/" {</a:t>
            </a:r>
          </a:p>
          <a:p>
            <a:r>
              <a:rPr lang="en-US" dirty="0"/>
              <a:t>   GROUP "</a:t>
            </a:r>
            <a:r>
              <a:rPr lang="en-US" dirty="0" err="1"/>
              <a:t>EnSight_model</a:t>
            </a:r>
            <a:r>
              <a:rPr lang="en-US" dirty="0"/>
              <a:t>" {</a:t>
            </a:r>
          </a:p>
          <a:p>
            <a:r>
              <a:rPr lang="en-US" dirty="0"/>
              <a:t>      ATTRIBUTE "description_1" {</a:t>
            </a:r>
          </a:p>
          <a:p>
            <a:r>
              <a:rPr lang="en-US" dirty="0"/>
              <a:t>         DATATYPE  H5T_STRING {</a:t>
            </a:r>
          </a:p>
          <a:p>
            <a:r>
              <a:rPr lang="en-US" dirty="0"/>
              <a:t>               STRSIZE 256;</a:t>
            </a:r>
          </a:p>
          <a:p>
            <a:r>
              <a:rPr lang="en-US" dirty="0"/>
              <a:t>               STRPAD H5T_STR_NULLPAD;</a:t>
            </a:r>
          </a:p>
          <a:p>
            <a:r>
              <a:rPr lang="en-US" dirty="0"/>
              <a:t>               CSET H5T_CSET_ASCII;</a:t>
            </a:r>
          </a:p>
          <a:p>
            <a:r>
              <a:rPr lang="en-US" dirty="0"/>
              <a:t>               CTYPE H5T_C_S1;</a:t>
            </a:r>
          </a:p>
          <a:p>
            <a:r>
              <a:rPr lang="en-US" dirty="0"/>
              <a:t>            }</a:t>
            </a:r>
          </a:p>
          <a:p>
            <a:r>
              <a:rPr lang="en-US" dirty="0"/>
              <a:t>         DATASPACE  SIMPLE { ( 1 ) / ( 1 ) }</a:t>
            </a:r>
          </a:p>
          <a:p>
            <a:r>
              <a:rPr lang="en-US" dirty="0"/>
              <a:t>      }</a:t>
            </a:r>
          </a:p>
          <a:p>
            <a:r>
              <a:rPr lang="en-US" dirty="0"/>
              <a:t>      </a:t>
            </a:r>
            <a:r>
              <a:rPr lang="en-US" dirty="0" smtClean="0"/>
              <a:t>….</a:t>
            </a:r>
            <a:endParaRPr lang="en-US" dirty="0"/>
          </a:p>
        </p:txBody>
      </p:sp>
    </p:spTree>
  </p:cSld>
  <p:clrMapOvr>
    <a:masterClrMapping/>
  </p:clrMapOvr>
  <p:transition advTm="477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601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6200" y="1219200"/>
            <a:ext cx="8915400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chemeClr val="tx1"/>
              </a:buClr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H5dump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</a:rPr>
              <a:t>–H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</a:rPr>
              <a:t> </a:t>
            </a:r>
            <a:r>
              <a:rPr lang="en-US" sz="3200" kern="0" dirty="0">
                <a:solidFill>
                  <a:srgbClr val="FF0000"/>
                </a:solidFill>
                <a:latin typeface="Arial" pitchFamily="34" charset="0"/>
              </a:rPr>
              <a:t>-d</a:t>
            </a:r>
            <a:r>
              <a:rPr lang="en-US" sz="3200" kern="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en-US" sz="3200" kern="0" dirty="0" smtClean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/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EnSight_model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/geometry/parts/part_2/quad4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ami.h5</a:t>
            </a:r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/>
          <a:p>
            <a:pPr lvl="0" algn="ctr"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h5dump: </a:t>
            </a:r>
            <a:r>
              <a:rPr lang="en-US" sz="3200" kern="0" dirty="0" smtClean="0">
                <a:solidFill>
                  <a:srgbClr val="000000"/>
                </a:solidFill>
                <a:latin typeface="Arial" pitchFamily="34" charset="0"/>
              </a:rPr>
              <a:t>Dataset Information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2362200"/>
            <a:ext cx="770736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HDF5 "ami.h5" {</a:t>
            </a:r>
          </a:p>
          <a:p>
            <a:r>
              <a:rPr lang="en-US" dirty="0"/>
              <a:t>DATASET "/</a:t>
            </a:r>
            <a:r>
              <a:rPr lang="en-US" dirty="0" err="1"/>
              <a:t>EnSight_model</a:t>
            </a:r>
            <a:r>
              <a:rPr lang="en-US" dirty="0"/>
              <a:t>/geometry/parts/part_2/quad4" {</a:t>
            </a:r>
          </a:p>
          <a:p>
            <a:r>
              <a:rPr lang="en-US" dirty="0"/>
              <a:t>   DATATYPE  H5T_STD_I32LE</a:t>
            </a:r>
          </a:p>
          <a:p>
            <a:r>
              <a:rPr lang="en-US" dirty="0"/>
              <a:t>   DATASPACE  SIMPLE { ( 768, 4 ) / ( 768, 4 ) }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903021380"/>
      </p:ext>
    </p:extLst>
  </p:cSld>
  <p:clrMapOvr>
    <a:masterClrMapping/>
  </p:clrMapOvr>
  <p:transition advTm="597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01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6200" y="1219200"/>
            <a:ext cx="8915400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chemeClr val="tx1"/>
              </a:buClr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h5dump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-d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/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EnSight_model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/geometry/parts/part_2/quad4   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ami.h5</a:t>
            </a:r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/>
          <a:p>
            <a:pPr lvl="0" algn="ctr"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h5dump: </a:t>
            </a:r>
            <a:r>
              <a:rPr lang="en-US" sz="3200" kern="0" dirty="0" smtClean="0">
                <a:solidFill>
                  <a:srgbClr val="000000"/>
                </a:solidFill>
                <a:latin typeface="Arial" pitchFamily="34" charset="0"/>
              </a:rPr>
              <a:t>Dataset Content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2010519"/>
            <a:ext cx="770736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HDF5 "ami.h5" {</a:t>
            </a:r>
          </a:p>
          <a:p>
            <a:r>
              <a:rPr lang="en-US" dirty="0"/>
              <a:t>DATASET "/</a:t>
            </a:r>
            <a:r>
              <a:rPr lang="en-US" dirty="0" err="1"/>
              <a:t>EnSight_model</a:t>
            </a:r>
            <a:r>
              <a:rPr lang="en-US" dirty="0"/>
              <a:t>/geometry/parts/part_2/quad4" {</a:t>
            </a:r>
          </a:p>
          <a:p>
            <a:r>
              <a:rPr lang="en-US" dirty="0"/>
              <a:t>   DATATYPE  H5T_STD_I32LE</a:t>
            </a:r>
          </a:p>
          <a:p>
            <a:r>
              <a:rPr lang="en-US" dirty="0"/>
              <a:t>   DATASPACE  SIMPLE { ( 768, 4 ) / ( 768, 4 ) }</a:t>
            </a:r>
          </a:p>
          <a:p>
            <a:r>
              <a:rPr lang="en-US" dirty="0"/>
              <a:t>   DATA {</a:t>
            </a:r>
          </a:p>
          <a:p>
            <a:r>
              <a:rPr lang="en-US" dirty="0"/>
              <a:t>   (0,0): 5, 6, 431, 430,</a:t>
            </a:r>
          </a:p>
          <a:p>
            <a:r>
              <a:rPr lang="en-US" dirty="0"/>
              <a:t>   (1,0): 6, 7, 432, 431,</a:t>
            </a:r>
          </a:p>
          <a:p>
            <a:r>
              <a:rPr lang="en-US" dirty="0"/>
              <a:t>   (2,0): 7, 8, 433, 432,</a:t>
            </a:r>
          </a:p>
          <a:p>
            <a:r>
              <a:rPr lang="en-US" dirty="0"/>
              <a:t>   (3,0): 8, 9, 434, 433,</a:t>
            </a:r>
          </a:p>
          <a:p>
            <a:r>
              <a:rPr lang="en-US" dirty="0"/>
              <a:t>   (4,0): 9, 10, 435, 434,</a:t>
            </a:r>
          </a:p>
          <a:p>
            <a:r>
              <a:rPr lang="en-US" dirty="0"/>
              <a:t>   (5,0): 10, 11, 436, 435</a:t>
            </a:r>
            <a:r>
              <a:rPr lang="en-US" dirty="0" smtClean="0"/>
              <a:t>,</a:t>
            </a:r>
          </a:p>
          <a:p>
            <a:r>
              <a:rPr lang="en-US" dirty="0" smtClean="0"/>
              <a:t>…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7274906"/>
      </p:ext>
    </p:extLst>
  </p:cSld>
  <p:clrMapOvr>
    <a:masterClrMapping/>
  </p:clrMapOvr>
  <p:transition advTm="597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501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6200" y="1219200"/>
            <a:ext cx="8915400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chemeClr val="tx1"/>
              </a:buClr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rPr>
              <a:t>h5dump </a:t>
            </a:r>
            <a:r>
              <a:rPr lang="en-US" sz="1800" kern="0" dirty="0" smtClean="0">
                <a:solidFill>
                  <a:srgbClr val="FF0000"/>
                </a:solidFill>
                <a:latin typeface="Arial" pitchFamily="34" charset="0"/>
              </a:rPr>
              <a:t>-</a:t>
            </a:r>
            <a:r>
              <a:rPr lang="en-US" sz="1800" kern="0" dirty="0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en-US" sz="1800" kern="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en-US" sz="1800" kern="0" dirty="0" smtClean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</a:rPr>
              <a:t>/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</a:rPr>
              <a:t>EnSight_model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</a:rPr>
              <a:t>/geometry/parts/part_2/quad4 </a:t>
            </a:r>
            <a:r>
              <a:rPr lang="en-US" sz="1800" kern="0" dirty="0">
                <a:solidFill>
                  <a:srgbClr val="FF0000"/>
                </a:solidFill>
                <a:latin typeface="Arial" pitchFamily="34" charset="0"/>
              </a:rPr>
              <a:t>-s 10,0 -c </a:t>
            </a:r>
            <a:r>
              <a:rPr lang="en-US" sz="1800" kern="0" dirty="0" smtClean="0">
                <a:solidFill>
                  <a:srgbClr val="FF0000"/>
                </a:solidFill>
                <a:latin typeface="Arial" pitchFamily="34" charset="0"/>
              </a:rPr>
              <a:t>10,2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</a:rPr>
              <a:t>  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rPr>
              <a:t>ami.h5</a:t>
            </a:r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/>
          <a:p>
            <a:pPr lvl="0" algn="ctr"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h5dump: Data S</a:t>
            </a:r>
            <a:r>
              <a:rPr lang="en-US" sz="3200" kern="0" dirty="0" err="1" smtClean="0">
                <a:solidFill>
                  <a:srgbClr val="000000"/>
                </a:solidFill>
                <a:latin typeface="Arial" pitchFamily="34" charset="0"/>
              </a:rPr>
              <a:t>ubset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1964635"/>
            <a:ext cx="583512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HDF5 "ami.h5" {</a:t>
            </a:r>
          </a:p>
          <a:p>
            <a:r>
              <a:rPr lang="en-US" sz="1800" dirty="0"/>
              <a:t>DATASET "/</a:t>
            </a:r>
            <a:r>
              <a:rPr lang="en-US" sz="1800" dirty="0" err="1"/>
              <a:t>EnSight_model</a:t>
            </a:r>
            <a:r>
              <a:rPr lang="en-US" sz="1800" dirty="0"/>
              <a:t>/geometry/parts/part_2/quad4" {</a:t>
            </a:r>
          </a:p>
          <a:p>
            <a:r>
              <a:rPr lang="en-US" sz="1800" dirty="0"/>
              <a:t>   DATATYPE  H5T_STD_I32LE</a:t>
            </a:r>
          </a:p>
          <a:p>
            <a:r>
              <a:rPr lang="en-US" sz="1800" dirty="0"/>
              <a:t>   DATASPACE  SIMPLE { ( 768, 4 ) / ( 768, 4 ) }</a:t>
            </a:r>
          </a:p>
          <a:p>
            <a:r>
              <a:rPr lang="en-US" sz="1800" dirty="0"/>
              <a:t>   SUBSET {</a:t>
            </a:r>
          </a:p>
          <a:p>
            <a:r>
              <a:rPr lang="en-US" sz="1800" dirty="0"/>
              <a:t>      START ( 10, 0 );</a:t>
            </a:r>
          </a:p>
          <a:p>
            <a:r>
              <a:rPr lang="en-US" sz="1800" dirty="0"/>
              <a:t>      STRIDE ( 1, 1 );</a:t>
            </a:r>
          </a:p>
          <a:p>
            <a:r>
              <a:rPr lang="en-US" sz="1800" dirty="0"/>
              <a:t>      COUNT ( 10, 2 );</a:t>
            </a:r>
          </a:p>
          <a:p>
            <a:r>
              <a:rPr lang="en-US" sz="1800" dirty="0"/>
              <a:t>      BLOCK ( 1, 1 );</a:t>
            </a:r>
          </a:p>
          <a:p>
            <a:r>
              <a:rPr lang="en-US" sz="1800" dirty="0"/>
              <a:t>      DATA {</a:t>
            </a:r>
          </a:p>
          <a:p>
            <a:r>
              <a:rPr lang="en-US" sz="1800" dirty="0"/>
              <a:t>      (10,0): 15, 16,</a:t>
            </a:r>
          </a:p>
          <a:p>
            <a:r>
              <a:rPr lang="en-US" sz="1800" dirty="0"/>
              <a:t>      (11,0): 16, 17,</a:t>
            </a:r>
          </a:p>
          <a:p>
            <a:r>
              <a:rPr lang="en-US" sz="1800" dirty="0"/>
              <a:t>      (12,0): 17, 18,</a:t>
            </a:r>
          </a:p>
          <a:p>
            <a:r>
              <a:rPr lang="en-US" sz="1800" dirty="0"/>
              <a:t>      (13,0): 18, 19,</a:t>
            </a:r>
          </a:p>
          <a:p>
            <a:r>
              <a:rPr lang="en-US" sz="1800" dirty="0"/>
              <a:t>      (14,0): 19, 20,</a:t>
            </a:r>
          </a:p>
          <a:p>
            <a:r>
              <a:rPr lang="en-US" sz="1800" dirty="0" smtClean="0"/>
              <a:t>    }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3454551963"/>
      </p:ext>
    </p:extLst>
  </p:cSld>
  <p:clrMapOvr>
    <a:masterClrMapping/>
  </p:clrMapOvr>
  <p:transition advTm="597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701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h5repack</a:t>
            </a: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1752600" y="2209800"/>
            <a:ext cx="5715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Arial Unicode MS" pitchFamily="-108" charset="0"/>
              </a:rPr>
              <a:t>Copies a whole file to a new file</a:t>
            </a:r>
          </a:p>
        </p:txBody>
      </p:sp>
      <p:pic>
        <p:nvPicPr>
          <p:cNvPr id="9" name="Picture 4" descr="C:\Users\xcao\AppData\Local\Microsoft\Windows\Temporary Internet Files\Content.IE5\JA9PHBAB\MM9002951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5064690"/>
            <a:ext cx="1295400" cy="1046967"/>
          </a:xfrm>
          <a:prstGeom prst="rect">
            <a:avLst/>
          </a:prstGeom>
          <a:noFill/>
        </p:spPr>
      </p:pic>
    </p:spTree>
  </p:cSld>
  <p:clrMapOvr>
    <a:masterClrMapping/>
  </p:clrMapOvr>
  <p:transition advTm="34226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/>
          <a:p>
            <a:pPr lvl="0" algn="ctr" eaLnBrk="0" hangingPunct="0"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H5repack: </a:t>
            </a:r>
            <a:r>
              <a:rPr lang="en-US" sz="3200" kern="0" dirty="0">
                <a:solidFill>
                  <a:srgbClr val="000000"/>
                </a:solidFill>
                <a:latin typeface="Arial" pitchFamily="34" charset="0"/>
              </a:rPr>
              <a:t>Remove </a:t>
            </a:r>
            <a:r>
              <a:rPr lang="en-US" sz="3200" kern="0" dirty="0" smtClean="0">
                <a:solidFill>
                  <a:srgbClr val="000000"/>
                </a:solidFill>
                <a:latin typeface="Arial" pitchFamily="34" charset="0"/>
              </a:rPr>
              <a:t>Junk Space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113183" y="1219200"/>
            <a:ext cx="2696817" cy="4267200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6-Point Star 7"/>
          <p:cNvSpPr/>
          <p:nvPr/>
        </p:nvSpPr>
        <p:spPr bwMode="auto">
          <a:xfrm>
            <a:off x="1303683" y="3303104"/>
            <a:ext cx="152400" cy="295275"/>
          </a:xfrm>
          <a:prstGeom prst="star6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7-Point Star 8"/>
          <p:cNvSpPr/>
          <p:nvPr/>
        </p:nvSpPr>
        <p:spPr bwMode="auto">
          <a:xfrm>
            <a:off x="1293744" y="3832518"/>
            <a:ext cx="457200" cy="385762"/>
          </a:xfrm>
          <a:prstGeom prst="star7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Explosion 1 9"/>
          <p:cNvSpPr/>
          <p:nvPr/>
        </p:nvSpPr>
        <p:spPr bwMode="auto">
          <a:xfrm>
            <a:off x="2226365" y="1954023"/>
            <a:ext cx="533400" cy="609600"/>
          </a:xfrm>
          <a:prstGeom prst="irregularSeal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Explosion 2 10"/>
          <p:cNvSpPr/>
          <p:nvPr/>
        </p:nvSpPr>
        <p:spPr bwMode="auto">
          <a:xfrm>
            <a:off x="1676400" y="1635919"/>
            <a:ext cx="304800" cy="304800"/>
          </a:xfrm>
          <a:prstGeom prst="irregularSeal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6-Point Star 16"/>
          <p:cNvSpPr/>
          <p:nvPr/>
        </p:nvSpPr>
        <p:spPr bwMode="auto">
          <a:xfrm>
            <a:off x="2400300" y="3871861"/>
            <a:ext cx="152400" cy="295275"/>
          </a:xfrm>
          <a:prstGeom prst="star6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7-Point Star 17"/>
          <p:cNvSpPr/>
          <p:nvPr/>
        </p:nvSpPr>
        <p:spPr bwMode="auto">
          <a:xfrm>
            <a:off x="1586948" y="2116000"/>
            <a:ext cx="457200" cy="385762"/>
          </a:xfrm>
          <a:prstGeom prst="star7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Explosion 1 18"/>
          <p:cNvSpPr/>
          <p:nvPr/>
        </p:nvSpPr>
        <p:spPr bwMode="auto">
          <a:xfrm>
            <a:off x="2133600" y="1462192"/>
            <a:ext cx="533400" cy="609600"/>
          </a:xfrm>
          <a:prstGeom prst="irregularSeal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Explosion 2 19"/>
          <p:cNvSpPr/>
          <p:nvPr/>
        </p:nvSpPr>
        <p:spPr bwMode="auto">
          <a:xfrm>
            <a:off x="2286000" y="3685553"/>
            <a:ext cx="304800" cy="304800"/>
          </a:xfrm>
          <a:prstGeom prst="irregularSeal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6-Point Star 20"/>
          <p:cNvSpPr/>
          <p:nvPr/>
        </p:nvSpPr>
        <p:spPr bwMode="auto">
          <a:xfrm>
            <a:off x="2819400" y="4343399"/>
            <a:ext cx="152400" cy="295275"/>
          </a:xfrm>
          <a:prstGeom prst="star6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7-Point Star 21"/>
          <p:cNvSpPr/>
          <p:nvPr/>
        </p:nvSpPr>
        <p:spPr bwMode="auto">
          <a:xfrm>
            <a:off x="2150165" y="4805466"/>
            <a:ext cx="457200" cy="385762"/>
          </a:xfrm>
          <a:prstGeom prst="star7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Explosion 1 22"/>
          <p:cNvSpPr/>
          <p:nvPr/>
        </p:nvSpPr>
        <p:spPr bwMode="auto">
          <a:xfrm>
            <a:off x="2974287" y="2720007"/>
            <a:ext cx="533400" cy="609600"/>
          </a:xfrm>
          <a:prstGeom prst="irregularSeal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6-Point Star 23"/>
          <p:cNvSpPr/>
          <p:nvPr/>
        </p:nvSpPr>
        <p:spPr bwMode="auto">
          <a:xfrm>
            <a:off x="2501348" y="2940532"/>
            <a:ext cx="152400" cy="295275"/>
          </a:xfrm>
          <a:prstGeom prst="star6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Explosion 2 24"/>
          <p:cNvSpPr/>
          <p:nvPr/>
        </p:nvSpPr>
        <p:spPr bwMode="auto">
          <a:xfrm>
            <a:off x="1845365" y="2720007"/>
            <a:ext cx="304800" cy="304800"/>
          </a:xfrm>
          <a:prstGeom prst="irregularSeal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6-Point Star 25"/>
          <p:cNvSpPr/>
          <p:nvPr/>
        </p:nvSpPr>
        <p:spPr bwMode="auto">
          <a:xfrm flipV="1">
            <a:off x="1772479" y="2537068"/>
            <a:ext cx="140804" cy="166375"/>
          </a:xfrm>
          <a:prstGeom prst="star6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Explosion 1 26"/>
          <p:cNvSpPr/>
          <p:nvPr/>
        </p:nvSpPr>
        <p:spPr bwMode="auto">
          <a:xfrm flipV="1">
            <a:off x="2795382" y="4250324"/>
            <a:ext cx="492814" cy="343484"/>
          </a:xfrm>
          <a:prstGeom prst="irregularSeal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6-Point Star 27"/>
          <p:cNvSpPr/>
          <p:nvPr/>
        </p:nvSpPr>
        <p:spPr bwMode="auto">
          <a:xfrm flipV="1">
            <a:off x="3041791" y="3705486"/>
            <a:ext cx="140804" cy="166375"/>
          </a:xfrm>
          <a:prstGeom prst="star6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Explosion 2 28"/>
          <p:cNvSpPr/>
          <p:nvPr/>
        </p:nvSpPr>
        <p:spPr bwMode="auto">
          <a:xfrm flipV="1">
            <a:off x="1851992" y="3508894"/>
            <a:ext cx="281608" cy="171742"/>
          </a:xfrm>
          <a:prstGeom prst="irregularSeal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" name="6-Point Star 29"/>
          <p:cNvSpPr/>
          <p:nvPr/>
        </p:nvSpPr>
        <p:spPr bwMode="auto">
          <a:xfrm flipV="1">
            <a:off x="2678596" y="4177024"/>
            <a:ext cx="140804" cy="166375"/>
          </a:xfrm>
          <a:prstGeom prst="star6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Explosion 1 30"/>
          <p:cNvSpPr/>
          <p:nvPr/>
        </p:nvSpPr>
        <p:spPr bwMode="auto">
          <a:xfrm flipV="1">
            <a:off x="2908855" y="1832339"/>
            <a:ext cx="492814" cy="343484"/>
          </a:xfrm>
          <a:prstGeom prst="irregularSeal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Explosion 2 31"/>
          <p:cNvSpPr/>
          <p:nvPr/>
        </p:nvSpPr>
        <p:spPr bwMode="auto">
          <a:xfrm flipV="1">
            <a:off x="2259496" y="3359426"/>
            <a:ext cx="281608" cy="171742"/>
          </a:xfrm>
          <a:prstGeom prst="irregularSeal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791200" y="1811510"/>
            <a:ext cx="2057400" cy="3412848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advTm="772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52600" y="152400"/>
            <a:ext cx="7010400" cy="533400"/>
          </a:xfrm>
          <a:prstGeom prst="rect">
            <a:avLst/>
          </a:prstGeom>
        </p:spPr>
        <p:txBody>
          <a:bodyPr/>
          <a:lstStyle/>
          <a:p>
            <a:pPr lvl="0" algn="ctr" eaLnBrk="0" hangingPunct="0"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H5repack:</a:t>
            </a:r>
            <a:r>
              <a:rPr lang="en-US" sz="3200" kern="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3200" kern="0" dirty="0" smtClean="0">
                <a:solidFill>
                  <a:srgbClr val="000000"/>
                </a:solidFill>
                <a:latin typeface="Arial" pitchFamily="34" charset="0"/>
              </a:rPr>
              <a:t>change </a:t>
            </a:r>
            <a:r>
              <a:rPr lang="en-US" sz="3200" kern="0" dirty="0">
                <a:solidFill>
                  <a:srgbClr val="000000"/>
                </a:solidFill>
                <a:latin typeface="Arial" pitchFamily="34" charset="0"/>
              </a:rPr>
              <a:t>the storage layout 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44557" y="3048000"/>
            <a:ext cx="8534399" cy="533400"/>
          </a:xfrm>
          <a:prstGeom prst="rect">
            <a:avLst/>
          </a:prstGeom>
        </p:spPr>
        <p:txBody>
          <a:bodyPr/>
          <a:lstStyle/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h5repack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-l CHUNK=16x16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tools_bad_layout.h5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tmp.h5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5429" y="3886200"/>
            <a:ext cx="2505075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5125" y="1066800"/>
            <a:ext cx="241935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943600" y="15240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2x2 chunks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43600" y="42672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162x16 chunks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3835854"/>
      </p:ext>
    </p:extLst>
  </p:cSld>
  <p:clrMapOvr>
    <a:masterClrMapping/>
  </p:clrMapOvr>
  <p:transition advTm="772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H5repack:</a:t>
            </a:r>
            <a:r>
              <a:rPr lang="en-US" sz="3200" kern="0" dirty="0" smtClean="0">
                <a:solidFill>
                  <a:srgbClr val="000000"/>
                </a:solidFill>
                <a:latin typeface="Arial" pitchFamily="34" charset="0"/>
              </a:rPr>
              <a:t>Apply </a:t>
            </a:r>
            <a:r>
              <a:rPr lang="en-US" sz="3200" kern="0" dirty="0">
                <a:solidFill>
                  <a:srgbClr val="000000"/>
                </a:solidFill>
                <a:latin typeface="Arial" pitchFamily="34" charset="0"/>
              </a:rPr>
              <a:t>compression filter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3657600"/>
            <a:ext cx="7848600" cy="685800"/>
          </a:xfrm>
          <a:prstGeom prst="rect">
            <a:avLst/>
          </a:prstGeom>
        </p:spPr>
        <p:txBody>
          <a:bodyPr/>
          <a:lstStyle/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h5repack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-f GZIP=6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tmp.h5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tmp2.h5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600200" y="990600"/>
            <a:ext cx="6172200" cy="1752600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10 GB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886200" y="4724400"/>
            <a:ext cx="1600200" cy="685800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1 GB</a:t>
            </a:r>
          </a:p>
        </p:txBody>
      </p:sp>
    </p:spTree>
    <p:extLst>
      <p:ext uri="{BB962C8B-B14F-4D97-AF65-F5344CB8AC3E}">
        <p14:creationId xmlns:p14="http://schemas.microsoft.com/office/powerpoint/2010/main" xmlns="" val="1345866368"/>
      </p:ext>
    </p:extLst>
  </p:cSld>
  <p:clrMapOvr>
    <a:masterClrMapping/>
  </p:clrMapOvr>
  <p:transition advTm="772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8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5791200" y="4267200"/>
            <a:ext cx="2743200" cy="1600200"/>
          </a:xfrm>
          <a:prstGeom prst="rect">
            <a:avLst/>
          </a:prstGeom>
          <a:solidFill>
            <a:srgbClr val="D2EBB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7010400" cy="533400"/>
          </a:xfrm>
        </p:spPr>
        <p:txBody>
          <a:bodyPr/>
          <a:lstStyle/>
          <a:p>
            <a:r>
              <a:rPr lang="en-US" dirty="0" smtClean="0"/>
              <a:t>h5diff</a:t>
            </a:r>
            <a:endParaRPr lang="en-US" dirty="0"/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1066800" y="1524000"/>
            <a:ext cx="738606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Arial Unicode MS" pitchFamily="-108" charset="0"/>
              </a:rPr>
              <a:t>Show differences </a:t>
            </a:r>
          </a:p>
          <a:p>
            <a:pPr algn="ctr"/>
            <a:r>
              <a:rPr lang="en-US" sz="3200" dirty="0" smtClean="0">
                <a:solidFill>
                  <a:srgbClr val="C00000"/>
                </a:solidFill>
                <a:latin typeface="Arial Unicode MS" pitchFamily="-108" charset="0"/>
              </a:rPr>
              <a:t>between </a:t>
            </a:r>
          </a:p>
          <a:p>
            <a:pPr algn="ctr"/>
            <a:r>
              <a:rPr lang="en-US" sz="3200" dirty="0" smtClean="0">
                <a:solidFill>
                  <a:srgbClr val="0F5D23"/>
                </a:solidFill>
                <a:latin typeface="Arial Unicode MS" pitchFamily="-108" charset="0"/>
              </a:rPr>
              <a:t>two files or two objects</a:t>
            </a:r>
            <a:endParaRPr lang="en-US" sz="3200" dirty="0">
              <a:solidFill>
                <a:srgbClr val="0F5D23"/>
              </a:solidFill>
              <a:latin typeface="Arial Unicode MS" pitchFamily="-108" charset="0"/>
            </a:endParaRPr>
          </a:p>
        </p:txBody>
      </p:sp>
      <p:pic>
        <p:nvPicPr>
          <p:cNvPr id="14" name="Picture 18" descr="iStock_000002727864X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4419600"/>
            <a:ext cx="2509261" cy="1303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8875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7010400" cy="533400"/>
          </a:xfrm>
        </p:spPr>
        <p:txBody>
          <a:bodyPr/>
          <a:lstStyle/>
          <a:p>
            <a:pPr lvl="0"/>
            <a:r>
              <a:rPr lang="en-US" dirty="0" smtClean="0"/>
              <a:t>H5diff: </a:t>
            </a:r>
            <a:r>
              <a:rPr lang="en-US" dirty="0"/>
              <a:t>Two </a:t>
            </a:r>
            <a:r>
              <a:rPr lang="en-US" dirty="0" smtClean="0"/>
              <a:t>files</a:t>
            </a:r>
            <a:endParaRPr lang="en-US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85800" y="2246243"/>
            <a:ext cx="8001000" cy="723900"/>
          </a:xfrm>
          <a:prstGeom prst="rect">
            <a:avLst/>
          </a:prstGeom>
        </p:spPr>
        <p:txBody>
          <a:bodyPr/>
          <a:lstStyle/>
          <a:p>
            <a:pPr lvl="1" eaLnBrk="0" hangingPunct="0">
              <a:spcBef>
                <a:spcPct val="20000"/>
              </a:spcBef>
              <a:buClr>
                <a:schemeClr val="tx1"/>
              </a:buClr>
            </a:pPr>
            <a:r>
              <a:rPr lang="pt-BR" altLang="ko-KR" sz="3200" dirty="0" smtClean="0">
                <a:latin typeface="Arial" pitchFamily="34" charset="0"/>
              </a:rPr>
              <a:t>h5diff  </a:t>
            </a:r>
            <a:r>
              <a:rPr lang="en-US" altLang="ko-KR" sz="3200" dirty="0" smtClean="0">
                <a:solidFill>
                  <a:srgbClr val="0070C0"/>
                </a:solidFill>
                <a:latin typeface="Arial" pitchFamily="34" charset="0"/>
              </a:rPr>
              <a:t>tools_</a:t>
            </a:r>
            <a:r>
              <a:rPr lang="pt-BR" altLang="ko-KR" sz="3200" dirty="0" smtClean="0">
                <a:solidFill>
                  <a:srgbClr val="0070C0"/>
                </a:solidFill>
                <a:latin typeface="Arial" pitchFamily="34" charset="0"/>
              </a:rPr>
              <a:t>diff1.h5   </a:t>
            </a:r>
            <a:r>
              <a:rPr lang="en-US" altLang="ko-KR" sz="3200" dirty="0" smtClean="0">
                <a:solidFill>
                  <a:srgbClr val="FF0000"/>
                </a:solidFill>
                <a:latin typeface="Arial" pitchFamily="34" charset="0"/>
              </a:rPr>
              <a:t>tools_</a:t>
            </a:r>
            <a:r>
              <a:rPr lang="pt-BR" altLang="ko-KR" sz="3200" dirty="0" smtClean="0">
                <a:solidFill>
                  <a:srgbClr val="FF0000"/>
                </a:solidFill>
                <a:latin typeface="Arial" pitchFamily="34" charset="0"/>
              </a:rPr>
              <a:t>diff2.h5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9179497"/>
      </p:ext>
    </p:extLst>
  </p:cSld>
  <p:clrMapOvr>
    <a:masterClrMapping/>
  </p:clrMapOvr>
  <p:transition advTm="68875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7010400" cy="533400"/>
          </a:xfrm>
        </p:spPr>
        <p:txBody>
          <a:bodyPr/>
          <a:lstStyle/>
          <a:p>
            <a:r>
              <a:rPr lang="en-US" dirty="0" smtClean="0"/>
              <a:t>H5diff:</a:t>
            </a:r>
            <a:r>
              <a:rPr lang="en-US" dirty="0"/>
              <a:t> Two datasets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81000" y="3657600"/>
            <a:ext cx="8915400" cy="762000"/>
          </a:xfrm>
          <a:prstGeom prst="rect">
            <a:avLst/>
          </a:prstGeom>
        </p:spPr>
        <p:txBody>
          <a:bodyPr/>
          <a:lstStyle/>
          <a:p>
            <a:pPr lvl="1" eaLnBrk="0" hangingPunct="0">
              <a:spcBef>
                <a:spcPct val="20000"/>
              </a:spcBef>
              <a:buClr>
                <a:schemeClr val="tx1"/>
              </a:buClr>
            </a:pPr>
            <a:r>
              <a:rPr lang="pt-BR" altLang="ko-KR" sz="3200" dirty="0" smtClean="0">
                <a:latin typeface="Arial" pitchFamily="34" charset="0"/>
              </a:rPr>
              <a:t>h5diff  </a:t>
            </a:r>
            <a:r>
              <a:rPr lang="en-US" altLang="ko-KR" sz="2800" dirty="0" smtClean="0">
                <a:solidFill>
                  <a:srgbClr val="0070C0"/>
                </a:solidFill>
                <a:latin typeface="Arial" pitchFamily="34" charset="0"/>
              </a:rPr>
              <a:t>tools_</a:t>
            </a:r>
            <a:r>
              <a:rPr lang="pt-BR" altLang="ko-KR" sz="2800" dirty="0" smtClean="0">
                <a:solidFill>
                  <a:srgbClr val="0070C0"/>
                </a:solidFill>
                <a:latin typeface="Arial" pitchFamily="34" charset="0"/>
              </a:rPr>
              <a:t>diff1.h5 </a:t>
            </a:r>
            <a:r>
              <a:rPr lang="en-US" altLang="ko-KR" sz="2800" dirty="0" smtClean="0">
                <a:solidFill>
                  <a:srgbClr val="FF0000"/>
                </a:solidFill>
                <a:latin typeface="Arial" pitchFamily="34" charset="0"/>
              </a:rPr>
              <a:t>tools_</a:t>
            </a:r>
            <a:r>
              <a:rPr lang="pt-BR" altLang="ko-KR" sz="2800" dirty="0" smtClean="0">
                <a:solidFill>
                  <a:srgbClr val="FF0000"/>
                </a:solidFill>
                <a:latin typeface="Arial" pitchFamily="34" charset="0"/>
              </a:rPr>
              <a:t>diff2.h5 </a:t>
            </a:r>
            <a:r>
              <a:rPr lang="pt-BR" altLang="ko-KR" sz="2800" dirty="0" smtClean="0">
                <a:solidFill>
                  <a:srgbClr val="0070C0"/>
                </a:solidFill>
                <a:latin typeface="Arial" pitchFamily="34" charset="0"/>
              </a:rPr>
              <a:t>/g1/uint8 </a:t>
            </a:r>
            <a:r>
              <a:rPr lang="pt-BR" altLang="ko-KR" sz="2800" dirty="0" smtClean="0">
                <a:solidFill>
                  <a:srgbClr val="FF0000"/>
                </a:solidFill>
                <a:latin typeface="Arial" pitchFamily="34" charset="0"/>
              </a:rPr>
              <a:t>/dset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1905000"/>
            <a:ext cx="8153400" cy="762000"/>
          </a:xfrm>
          <a:prstGeom prst="rect">
            <a:avLst/>
          </a:prstGeom>
        </p:spPr>
        <p:txBody>
          <a:bodyPr/>
          <a:lstStyle/>
          <a:p>
            <a:pPr lvl="1" eaLnBrk="0" hangingPunct="0">
              <a:spcBef>
                <a:spcPct val="20000"/>
              </a:spcBef>
              <a:buClr>
                <a:schemeClr val="tx1"/>
              </a:buClr>
            </a:pPr>
            <a:r>
              <a:rPr lang="pt-BR" altLang="ko-KR" sz="3200" dirty="0" smtClean="0">
                <a:latin typeface="Arial" pitchFamily="34" charset="0"/>
              </a:rPr>
              <a:t>h5diff  </a:t>
            </a:r>
            <a:r>
              <a:rPr lang="en-US" altLang="ko-KR" sz="3200" dirty="0" smtClean="0">
                <a:solidFill>
                  <a:srgbClr val="0070C0"/>
                </a:solidFill>
                <a:latin typeface="Arial" pitchFamily="34" charset="0"/>
              </a:rPr>
              <a:t>tools_</a:t>
            </a:r>
            <a:r>
              <a:rPr lang="pt-BR" altLang="ko-KR" sz="3200" dirty="0" smtClean="0">
                <a:solidFill>
                  <a:srgbClr val="0070C0"/>
                </a:solidFill>
                <a:latin typeface="Arial" pitchFamily="34" charset="0"/>
              </a:rPr>
              <a:t>diff1.h5 </a:t>
            </a:r>
            <a:r>
              <a:rPr lang="en-US" altLang="ko-KR" sz="3200" dirty="0" smtClean="0">
                <a:solidFill>
                  <a:srgbClr val="FF0000"/>
                </a:solidFill>
                <a:latin typeface="Arial" pitchFamily="34" charset="0"/>
              </a:rPr>
              <a:t>tools_</a:t>
            </a:r>
            <a:r>
              <a:rPr lang="pt-BR" altLang="ko-KR" sz="3200" dirty="0" smtClean="0">
                <a:solidFill>
                  <a:srgbClr val="FF0000"/>
                </a:solidFill>
                <a:latin typeface="Arial" pitchFamily="34" charset="0"/>
              </a:rPr>
              <a:t>diff2.h5 </a:t>
            </a:r>
            <a:r>
              <a:rPr lang="pt-BR" altLang="ko-KR" sz="3200" dirty="0" smtClean="0">
                <a:latin typeface="Arial" pitchFamily="34" charset="0"/>
              </a:rPr>
              <a:t>/dset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5890351"/>
      </p:ext>
    </p:extLst>
  </p:cSld>
  <p:clrMapOvr>
    <a:masterClrMapping/>
  </p:clrMapOvr>
  <p:transition advTm="688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6" name="Picture 2" descr="C:\Users\xcao\Pictures\Microsoft Clip Organizer\j0150547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4571998"/>
            <a:ext cx="1676403" cy="1676401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dirty="0" smtClean="0"/>
              <a:t>h5copy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19573"/>
            <a:ext cx="8400081" cy="2057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Copy one or more objects to another file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</a:pPr>
            <a:r>
              <a:rPr lang="pt-BR" sz="2800" dirty="0" smtClean="0"/>
              <a:t>h5copy </a:t>
            </a:r>
            <a:r>
              <a:rPr lang="pt-BR" sz="2800" dirty="0" smtClean="0">
                <a:solidFill>
                  <a:srgbClr val="FF0000"/>
                </a:solidFill>
              </a:rPr>
              <a:t>-i</a:t>
            </a:r>
            <a:r>
              <a:rPr lang="pt-BR" sz="2800" dirty="0" smtClean="0"/>
              <a:t> </a:t>
            </a:r>
            <a:r>
              <a:rPr lang="en-US" sz="2800" dirty="0" smtClean="0"/>
              <a:t>tools_</a:t>
            </a:r>
            <a:r>
              <a:rPr lang="pt-BR" sz="2800" dirty="0" smtClean="0"/>
              <a:t>input.h5 </a:t>
            </a:r>
            <a:r>
              <a:rPr lang="pt-BR" sz="2800" dirty="0" smtClean="0">
                <a:solidFill>
                  <a:srgbClr val="FF0000"/>
                </a:solidFill>
              </a:rPr>
              <a:t>-o</a:t>
            </a:r>
            <a:r>
              <a:rPr lang="pt-BR" sz="2800" dirty="0" smtClean="0"/>
              <a:t> tmp.h5 </a:t>
            </a:r>
            <a:r>
              <a:rPr lang="pt-BR" sz="2800" dirty="0" smtClean="0">
                <a:solidFill>
                  <a:srgbClr val="FF0000"/>
                </a:solidFill>
              </a:rPr>
              <a:t>-s</a:t>
            </a:r>
            <a:r>
              <a:rPr lang="pt-BR" sz="2800" dirty="0" smtClean="0"/>
              <a:t> /g1/g2/f </a:t>
            </a:r>
            <a:r>
              <a:rPr lang="pt-BR" sz="2800" dirty="0" smtClean="0">
                <a:solidFill>
                  <a:srgbClr val="FF0000"/>
                </a:solidFill>
              </a:rPr>
              <a:t>-d</a:t>
            </a:r>
            <a:r>
              <a:rPr lang="pt-BR" sz="2800" dirty="0" smtClean="0"/>
              <a:t> /float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0" y="4191000"/>
            <a:ext cx="259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  <a:latin typeface="Arial (Body)"/>
              </a:rPr>
              <a:t>-h</a:t>
            </a:r>
            <a:endParaRPr lang="en-US" sz="9600" b="1" dirty="0">
              <a:solidFill>
                <a:srgbClr val="FF0000"/>
              </a:solidFill>
              <a:latin typeface="Arial (Body)"/>
            </a:endParaRPr>
          </a:p>
        </p:txBody>
      </p:sp>
    </p:spTree>
  </p:cSld>
  <p:clrMapOvr>
    <a:masterClrMapping/>
  </p:clrMapOvr>
  <p:transition advTm="66753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/>
              <a:t>This </a:t>
            </a:r>
            <a:r>
              <a:rPr lang="en-US" sz="2800" dirty="0"/>
              <a:t>work was supported by Subcontract </a:t>
            </a:r>
            <a:r>
              <a:rPr lang="en-US" sz="2800" dirty="0" smtClean="0"/>
              <a:t>number 114820 </a:t>
            </a:r>
            <a:r>
              <a:rPr lang="en-US" sz="2800" dirty="0"/>
              <a:t>under </a:t>
            </a:r>
            <a:r>
              <a:rPr lang="en-US" sz="2800" dirty="0" smtClean="0"/>
              <a:t>Raytheon</a:t>
            </a:r>
            <a:r>
              <a:rPr lang="en-US" sz="2800" dirty="0"/>
              <a:t> </a:t>
            </a:r>
            <a:r>
              <a:rPr lang="en-US" sz="2800" dirty="0" smtClean="0"/>
              <a:t>Contract </a:t>
            </a:r>
            <a:r>
              <a:rPr lang="en-US" sz="2800" dirty="0"/>
              <a:t>number NNG10HP02C, funded by the National Aeronautics </a:t>
            </a:r>
            <a:r>
              <a:rPr lang="en-US" sz="2800" dirty="0" smtClean="0"/>
              <a:t>and</a:t>
            </a:r>
            <a:r>
              <a:rPr lang="en-US" sz="2800" dirty="0"/>
              <a:t> </a:t>
            </a:r>
            <a:r>
              <a:rPr lang="en-US" sz="2800" dirty="0" smtClean="0"/>
              <a:t>Space </a:t>
            </a:r>
            <a:r>
              <a:rPr lang="en-US" sz="2800" dirty="0"/>
              <a:t>Administration (NASA) and </a:t>
            </a:r>
            <a:r>
              <a:rPr lang="en-US" sz="2800" dirty="0" smtClean="0"/>
              <a:t>by cooperative </a:t>
            </a:r>
            <a:r>
              <a:rPr lang="en-US" sz="2800" dirty="0"/>
              <a:t>agreement </a:t>
            </a:r>
            <a:r>
              <a:rPr lang="en-US" sz="2800" dirty="0" smtClean="0"/>
              <a:t>number</a:t>
            </a:r>
            <a:r>
              <a:rPr lang="en-US" sz="2800" dirty="0"/>
              <a:t> </a:t>
            </a:r>
            <a:r>
              <a:rPr lang="en-US" sz="2800" dirty="0" smtClean="0"/>
              <a:t>NNX08AO77A </a:t>
            </a:r>
            <a:r>
              <a:rPr lang="en-US" sz="2800" dirty="0"/>
              <a:t>from the NASA. </a:t>
            </a:r>
            <a:r>
              <a:rPr lang="en-US" sz="2800" dirty="0" smtClean="0"/>
              <a:t> Any </a:t>
            </a:r>
            <a:r>
              <a:rPr lang="en-US" sz="2800" dirty="0"/>
              <a:t>opinions, findings, conclusions, or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recommendations expressed in this material are those of the </a:t>
            </a:r>
            <a:r>
              <a:rPr lang="en-US" sz="2800" dirty="0" smtClean="0"/>
              <a:t>authors</a:t>
            </a:r>
            <a:r>
              <a:rPr lang="en-US" sz="2800" dirty="0"/>
              <a:t> </a:t>
            </a:r>
            <a:r>
              <a:rPr lang="en-US" sz="2800" dirty="0" smtClean="0"/>
              <a:t>and </a:t>
            </a:r>
            <a:r>
              <a:rPr lang="en-US" sz="2800" dirty="0"/>
              <a:t>do not necessarily reflect the views of Raytheon or the </a:t>
            </a:r>
            <a:r>
              <a:rPr lang="en-US" sz="2800" dirty="0" smtClean="0"/>
              <a:t>National</a:t>
            </a:r>
            <a:r>
              <a:rPr lang="en-US" sz="2800" dirty="0"/>
              <a:t> </a:t>
            </a:r>
            <a:r>
              <a:rPr lang="en-US" sz="2800" dirty="0" smtClean="0"/>
              <a:t>Aeronautics </a:t>
            </a:r>
            <a:r>
              <a:rPr lang="en-US" sz="2800" dirty="0"/>
              <a:t>and Space Administration.</a:t>
            </a:r>
            <a:endParaRPr lang="en-US" sz="2800" dirty="0" smtClean="0"/>
          </a:p>
          <a:p>
            <a:pPr marL="0" indent="0" eaLnBrk="1" hangingPunct="1"/>
            <a:endParaRPr lang="en-US" sz="2800" dirty="0" smtClean="0"/>
          </a:p>
        </p:txBody>
      </p:sp>
      <p:sp>
        <p:nvSpPr>
          <p:cNvPr id="717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173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1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4322CFB-96F8-43EA-B7E7-B169CE2D7416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32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Tm="35569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4.2|33|1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|30.1|13.9|79.4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template2</Template>
  <TotalTime>1120</TotalTime>
  <Words>1099</Words>
  <Application>Microsoft Office PowerPoint</Application>
  <PresentationFormat>On-screen Show (4:3)</PresentationFormat>
  <Paragraphs>275</Paragraphs>
  <Slides>32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template2</vt:lpstr>
      <vt:lpstr>HDF Tools Tutorial</vt:lpstr>
      <vt:lpstr>Tools Tutorial</vt:lpstr>
      <vt:lpstr>HDFView</vt:lpstr>
      <vt:lpstr>HDFView</vt:lpstr>
      <vt:lpstr>HDFView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HDFView</vt:lpstr>
      <vt:lpstr>HDF5 Command-line tools</vt:lpstr>
      <vt:lpstr>HDF5 Command-line tools</vt:lpstr>
      <vt:lpstr>Slide 18</vt:lpstr>
      <vt:lpstr>HDF5 Command-line tools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h5diff</vt:lpstr>
      <vt:lpstr>H5diff: Two files</vt:lpstr>
      <vt:lpstr>H5diff: Two datasets</vt:lpstr>
      <vt:lpstr>h5copy</vt:lpstr>
      <vt:lpstr>Acknowledgements</vt:lpstr>
    </vt:vector>
  </TitlesOfParts>
  <Company>The HDF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Sellidng a Product or Service</dc:title>
  <dc:creator>csingh3</dc:creator>
  <cp:lastModifiedBy>xcao</cp:lastModifiedBy>
  <cp:revision>47</cp:revision>
  <cp:lastPrinted>1601-01-01T00:00:00Z</cp:lastPrinted>
  <dcterms:created xsi:type="dcterms:W3CDTF">2009-10-02T21:12:46Z</dcterms:created>
  <dcterms:modified xsi:type="dcterms:W3CDTF">2012-04-17T02:01:52Z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