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63"/>
  </p:notesMasterIdLst>
  <p:handoutMasterIdLst>
    <p:handoutMasterId r:id="rId64"/>
  </p:handoutMasterIdLst>
  <p:sldIdLst>
    <p:sldId id="264" r:id="rId2"/>
    <p:sldId id="367" r:id="rId3"/>
    <p:sldId id="364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357" r:id="rId12"/>
    <p:sldId id="280" r:id="rId13"/>
    <p:sldId id="279" r:id="rId14"/>
    <p:sldId id="284" r:id="rId15"/>
    <p:sldId id="278" r:id="rId16"/>
    <p:sldId id="277" r:id="rId17"/>
    <p:sldId id="286" r:id="rId18"/>
    <p:sldId id="285" r:id="rId19"/>
    <p:sldId id="358" r:id="rId20"/>
    <p:sldId id="349" r:id="rId21"/>
    <p:sldId id="350" r:id="rId22"/>
    <p:sldId id="365" r:id="rId23"/>
    <p:sldId id="288" r:id="rId24"/>
    <p:sldId id="287" r:id="rId25"/>
    <p:sldId id="289" r:id="rId26"/>
    <p:sldId id="363" r:id="rId27"/>
    <p:sldId id="340" r:id="rId28"/>
    <p:sldId id="338" r:id="rId29"/>
    <p:sldId id="292" r:id="rId30"/>
    <p:sldId id="291" r:id="rId31"/>
    <p:sldId id="342" r:id="rId32"/>
    <p:sldId id="339" r:id="rId33"/>
    <p:sldId id="344" r:id="rId34"/>
    <p:sldId id="345" r:id="rId35"/>
    <p:sldId id="303" r:id="rId36"/>
    <p:sldId id="305" r:id="rId37"/>
    <p:sldId id="306" r:id="rId38"/>
    <p:sldId id="309" r:id="rId39"/>
    <p:sldId id="307" r:id="rId40"/>
    <p:sldId id="308" r:id="rId41"/>
    <p:sldId id="313" r:id="rId42"/>
    <p:sldId id="314" r:id="rId43"/>
    <p:sldId id="348" r:id="rId44"/>
    <p:sldId id="315" r:id="rId45"/>
    <p:sldId id="346" r:id="rId46"/>
    <p:sldId id="317" r:id="rId47"/>
    <p:sldId id="362" r:id="rId48"/>
    <p:sldId id="351" r:id="rId49"/>
    <p:sldId id="353" r:id="rId50"/>
    <p:sldId id="354" r:id="rId51"/>
    <p:sldId id="361" r:id="rId52"/>
    <p:sldId id="333" r:id="rId53"/>
    <p:sldId id="334" r:id="rId54"/>
    <p:sldId id="355" r:id="rId55"/>
    <p:sldId id="360" r:id="rId56"/>
    <p:sldId id="359" r:id="rId57"/>
    <p:sldId id="366" r:id="rId58"/>
    <p:sldId id="337" r:id="rId59"/>
    <p:sldId id="343" r:id="rId60"/>
    <p:sldId id="266" r:id="rId61"/>
    <p:sldId id="268" r:id="rId62"/>
  </p:sldIdLst>
  <p:sldSz cx="9144000" cy="6858000" type="screen4x3"/>
  <p:notesSz cx="6858000" cy="9296400"/>
  <p:custDataLst>
    <p:tags r:id="rId6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FFCC"/>
    <a:srgbClr val="CCFFCC"/>
    <a:srgbClr val="0033CC"/>
    <a:srgbClr val="6600FF"/>
    <a:srgbClr val="009999"/>
    <a:srgbClr val="FF3300"/>
    <a:srgbClr val="FF6633"/>
    <a:srgbClr val="F8F8F8"/>
    <a:srgbClr val="FFFF9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88" autoAdjust="0"/>
    <p:restoredTop sz="94206" autoAdjust="0"/>
  </p:normalViewPr>
  <p:slideViewPr>
    <p:cSldViewPr>
      <p:cViewPr>
        <p:scale>
          <a:sx n="82" d="100"/>
          <a:sy n="82" d="100"/>
        </p:scale>
        <p:origin x="-1464" y="-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01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notesMaster" Target="notesMasters/notesMaster1.xml"/><Relationship Id="rId64" Type="http://schemas.openxmlformats.org/officeDocument/2006/relationships/handoutMaster" Target="handoutMasters/handoutMaster1.xml"/><Relationship Id="rId65" Type="http://schemas.openxmlformats.org/officeDocument/2006/relationships/printerSettings" Target="printerSettings/printerSettings1.bin"/><Relationship Id="rId66" Type="http://schemas.openxmlformats.org/officeDocument/2006/relationships/tags" Target="tags/tag1.xml"/><Relationship Id="rId67" Type="http://schemas.openxmlformats.org/officeDocument/2006/relationships/presProps" Target="presProps.xml"/><Relationship Id="rId68" Type="http://schemas.openxmlformats.org/officeDocument/2006/relationships/viewProps" Target="viewProps.xml"/><Relationship Id="rId69" Type="http://schemas.openxmlformats.org/officeDocument/2006/relationships/theme" Target="theme/theme1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DBB51-4974-B948-B395-CEAADAAEC71D}" type="datetimeFigureOut">
              <a:rPr lang="en-US" smtClean="0"/>
              <a:t>4/15/12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E5657-F9FB-624F-A608-0C16FD533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5072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Calibri"/>
                <a:cs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Calibri"/>
                <a:cs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5790"/>
            <a:ext cx="502920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297180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Calibri"/>
                <a:cs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31580"/>
            <a:ext cx="297180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Calibri" charset="0"/>
              </a:defRPr>
            </a:lvl1pPr>
          </a:lstStyle>
          <a:p>
            <a:pPr>
              <a:defRPr/>
            </a:pPr>
            <a:fld id="{8C3366B9-7AD2-4F97-AAE8-789486D3A4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4117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fld id="{3DD5742F-B58C-4772-93DB-39A00E38D1B7}" type="slidenum">
              <a:rPr lang="en-US" sz="1200" smtClean="0">
                <a:cs typeface="Calibri" charset="0"/>
              </a:rPr>
              <a:pPr/>
              <a:t>1</a:t>
            </a:fld>
            <a:endParaRPr lang="en-US" sz="1200" dirty="0" smtClean="0">
              <a:cs typeface="Calibri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HDF5 has the characteristics of other formats that are out</a:t>
            </a:r>
            <a:r>
              <a:rPr lang="en-US" baseline="0" dirty="0" smtClean="0"/>
              <a:t> </a:t>
            </a:r>
            <a:r>
              <a:rPr lang="en-US" baseline="0" smtClean="0"/>
              <a:t>there.</a:t>
            </a:r>
            <a:endParaRPr lang="en-US" baseline="0" dirty="0" smtClean="0"/>
          </a:p>
          <a:p>
            <a:r>
              <a:rPr lang="en-US" baseline="0" dirty="0" smtClean="0"/>
              <a:t>It’s hard to store metadata in a binary flat file and it is not scalable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3366B9-7AD2-4F97-AAE8-789486D3A40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027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 txBox="1">
            <a:spLocks noGrp="1" noChangeArrowheads="1"/>
          </p:cNvSpPr>
          <p:nvPr/>
        </p:nvSpPr>
        <p:spPr bwMode="auto">
          <a:xfrm>
            <a:off x="3886402" y="8830956"/>
            <a:ext cx="2971598" cy="46544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92295" tIns="46148" rIns="92295" bIns="46148" anchor="b"/>
          <a:lstStyle/>
          <a:p>
            <a:pPr algn="r" defTabSz="923241" eaLnBrk="0" hangingPunct="0">
              <a:defRPr/>
            </a:pPr>
            <a:fld id="{2B183382-BB16-484E-95E4-A58DFE91CF09}" type="slidenum">
              <a:rPr lang="en-US" sz="1200">
                <a:cs typeface="+mn-cs"/>
              </a:rPr>
              <a:pPr algn="r" defTabSz="923241" eaLnBrk="0" hangingPunct="0">
                <a:defRPr/>
              </a:pPr>
              <a:t>11</a:t>
            </a:fld>
            <a:endParaRPr lang="en-US" sz="1200">
              <a:cs typeface="+mn-cs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1725" y="698500"/>
            <a:ext cx="4648200" cy="3486150"/>
          </a:xfrm>
          <a:solidFill>
            <a:srgbClr val="FFFFFF"/>
          </a:solidFill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775" y="4415479"/>
            <a:ext cx="5026878" cy="418119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804" tIns="45404" rIns="90804" bIns="45404"/>
          <a:lstStyle/>
          <a:p>
            <a:r>
              <a:rPr lang="en-US" dirty="0" smtClean="0"/>
              <a:t>Data Array is an ordered collection of identically typed data items distinguished by their indices</a:t>
            </a:r>
          </a:p>
          <a:p>
            <a:r>
              <a:rPr lang="en-US" dirty="0" smtClean="0"/>
              <a:t>Metadata: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Dataspace</a:t>
            </a:r>
            <a:r>
              <a:rPr lang="en-US" dirty="0" smtClean="0"/>
              <a:t> – Rank, dimensions; spatial info about dataset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Datatype</a:t>
            </a:r>
            <a:r>
              <a:rPr lang="en-US" dirty="0" smtClean="0"/>
              <a:t> – Information on how to interpret your data</a:t>
            </a:r>
          </a:p>
          <a:p>
            <a:r>
              <a:rPr lang="en-US" dirty="0" smtClean="0"/>
              <a:t>  Storage Properties – How array is organized</a:t>
            </a:r>
          </a:p>
          <a:p>
            <a:r>
              <a:rPr lang="en-US" dirty="0" smtClean="0"/>
              <a:t>  Attributes – User-defined metadata (optional)</a:t>
            </a:r>
          </a:p>
          <a:p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Dataspace</a:t>
            </a:r>
            <a:r>
              <a:rPr lang="en-US" baseline="0" dirty="0" smtClean="0"/>
              <a:t> describes “logical” layout and nothing about how it is actually stored on disk.  For our purposes we describe dimension 1 as the</a:t>
            </a:r>
          </a:p>
          <a:p>
            <a:r>
              <a:rPr lang="en-US" baseline="0" dirty="0" smtClean="0"/>
              <a:t>Vertical dimension, dimension 2 as the horizontal dimension, and dimension 3 as the depth or number of planes in the dataset.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3366B9-7AD2-4F97-AAE8-789486D3A40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7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fld id="{80BEE4DE-E61D-4934-8DA1-FDB2714760ED}" type="slidenum">
              <a:rPr lang="en-US" sz="1200" smtClean="0">
                <a:cs typeface="Calibri" charset="0"/>
              </a:rPr>
              <a:pPr/>
              <a:t>14</a:t>
            </a:fld>
            <a:endParaRPr lang="en-US" sz="1200" smtClean="0">
              <a:cs typeface="Calibri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9988" y="736600"/>
            <a:ext cx="4573587" cy="3430588"/>
          </a:xfrm>
          <a:solidFill>
            <a:srgbClr val="FFFFFF"/>
          </a:solidFill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09335"/>
            <a:ext cx="5041900" cy="417369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366" tIns="45182" rIns="90366" bIns="45182"/>
          <a:lstStyle/>
          <a:p>
            <a:endParaRPr lang="en-US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fld id="{F87C62DE-CD3D-47B3-ABD6-1AE5EF08DA1E}" type="slidenum">
              <a:rPr lang="en-US" sz="1200" smtClean="0">
                <a:cs typeface="Calibri" charset="0"/>
              </a:rPr>
              <a:pPr/>
              <a:t>17</a:t>
            </a:fld>
            <a:endParaRPr lang="en-US" sz="1200" smtClean="0">
              <a:cs typeface="Calibri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1725" y="698500"/>
            <a:ext cx="4648200" cy="3486150"/>
          </a:xfrm>
          <a:solidFill>
            <a:srgbClr val="FFFFFF"/>
          </a:solidFill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6" y="4415791"/>
            <a:ext cx="5027613" cy="418015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943" tIns="44974" rIns="89943" bIns="44974"/>
          <a:lstStyle/>
          <a:p>
            <a:pPr eaLnBrk="1" hangingPunct="1"/>
            <a:endParaRPr lang="en-US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fld id="{3DE64B5F-4739-4D9F-8A13-21C3E1C29C3A}" type="slidenum">
              <a:rPr lang="en-US" sz="1200" smtClean="0">
                <a:cs typeface="Calibri" charset="0"/>
              </a:rPr>
              <a:pPr/>
              <a:t>18</a:t>
            </a:fld>
            <a:endParaRPr lang="en-US" sz="1200" smtClean="0">
              <a:cs typeface="Calibri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1725" y="698500"/>
            <a:ext cx="4648200" cy="3486150"/>
          </a:xfrm>
          <a:solidFill>
            <a:srgbClr val="FFFFFF"/>
          </a:solidFill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6" y="4415791"/>
            <a:ext cx="5027613" cy="418015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943" tIns="44974" rIns="89943" bIns="44974"/>
          <a:lstStyle/>
          <a:p>
            <a:pPr eaLnBrk="1" hangingPunct="1"/>
            <a:r>
              <a:rPr lang="en-US" dirty="0" smtClean="0">
                <a:latin typeface="Calibri" charset="0"/>
              </a:rPr>
              <a:t>Allows you to store</a:t>
            </a:r>
            <a:r>
              <a:rPr lang="en-US" baseline="0" dirty="0" smtClean="0">
                <a:latin typeface="Calibri" charset="0"/>
              </a:rPr>
              <a:t> a record of any structure</a:t>
            </a: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 txBox="1">
            <a:spLocks noGrp="1" noChangeArrowheads="1"/>
          </p:cNvSpPr>
          <p:nvPr/>
        </p:nvSpPr>
        <p:spPr bwMode="auto">
          <a:xfrm>
            <a:off x="3886402" y="8830956"/>
            <a:ext cx="2971598" cy="46544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92295" tIns="46148" rIns="92295" bIns="46148" anchor="b"/>
          <a:lstStyle/>
          <a:p>
            <a:pPr algn="r" defTabSz="923241" eaLnBrk="0" hangingPunct="0">
              <a:defRPr/>
            </a:pPr>
            <a:fld id="{2B183382-BB16-484E-95E4-A58DFE91CF09}" type="slidenum">
              <a:rPr lang="en-US" sz="1200">
                <a:cs typeface="+mn-cs"/>
              </a:rPr>
              <a:pPr algn="r" defTabSz="923241" eaLnBrk="0" hangingPunct="0">
                <a:defRPr/>
              </a:pPr>
              <a:t>19</a:t>
            </a:fld>
            <a:endParaRPr lang="en-US" sz="1200">
              <a:cs typeface="+mn-cs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1725" y="698500"/>
            <a:ext cx="4648200" cy="3486150"/>
          </a:xfrm>
          <a:solidFill>
            <a:srgbClr val="FFFFFF"/>
          </a:solidFill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775" y="4415479"/>
            <a:ext cx="5026878" cy="418119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804" tIns="45404" rIns="90804" bIns="45404"/>
          <a:lstStyle/>
          <a:p>
            <a:r>
              <a:rPr lang="en-US" dirty="0" smtClean="0"/>
              <a:t>Data Array is an ordered collection of identically typed data items distinguished by their indices</a:t>
            </a:r>
          </a:p>
          <a:p>
            <a:r>
              <a:rPr lang="en-US" dirty="0" smtClean="0"/>
              <a:t>Metadata: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Dataspace</a:t>
            </a:r>
            <a:r>
              <a:rPr lang="en-US" dirty="0" smtClean="0"/>
              <a:t> – Rank, dimensions; spatial info about dataset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Datatype</a:t>
            </a:r>
            <a:r>
              <a:rPr lang="en-US" dirty="0" smtClean="0"/>
              <a:t> – Information on how to interpret your data</a:t>
            </a:r>
          </a:p>
          <a:p>
            <a:r>
              <a:rPr lang="en-US" dirty="0" smtClean="0"/>
              <a:t>  Storage Properties – How array is organized</a:t>
            </a:r>
          </a:p>
          <a:p>
            <a:r>
              <a:rPr lang="en-US" dirty="0" smtClean="0"/>
              <a:t>  Attributes – User-defined metadata (optional)</a:t>
            </a:r>
          </a:p>
          <a:p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3366B9-7AD2-4F97-AAE8-789486D3A40B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8630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Arrows</a:t>
            </a:r>
            <a:r>
              <a:rPr lang="en-US" baseline="0" dirty="0" smtClean="0"/>
              <a:t> symbolize the links between objects.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3366B9-7AD2-4F97-AAE8-789486D3A40B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4656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01A66B-1F79-41DD-B617-630F4035EDBC}" type="slidenum">
              <a:rPr lang="en-US" smtClean="0"/>
              <a:pPr>
                <a:defRPr/>
              </a:pPr>
              <a:t>26</a:t>
            </a:fld>
            <a:endParaRPr lang="en-US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8400" y="733425"/>
            <a:ext cx="4576763" cy="3433763"/>
          </a:xfrm>
          <a:solidFill>
            <a:srgbClr val="FFFFFF"/>
          </a:solidFill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804" y="4409230"/>
            <a:ext cx="5043538" cy="4173384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221" tIns="45610" rIns="91221" bIns="45610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Calibri" charset="0"/>
            </a:endParaRPr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fld id="{31C730A3-C953-4738-AF8C-8935C1095693}" type="slidenum">
              <a:rPr lang="en-US" sz="1200" smtClean="0">
                <a:cs typeface="Calibri" charset="0"/>
              </a:rPr>
              <a:pPr/>
              <a:t>28</a:t>
            </a:fld>
            <a:endParaRPr lang="en-US" sz="1200" smtClean="0">
              <a:cs typeface="Calibri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Calibri" charset="0"/>
            </a:endParaRPr>
          </a:p>
          <a:p>
            <a:endParaRPr lang="en-US" smtClean="0">
              <a:latin typeface="Calibri" charset="0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fld id="{B118832D-02C6-4C01-8A9B-9A96856304EF}" type="slidenum">
              <a:rPr lang="en-US" sz="1200" smtClean="0">
                <a:cs typeface="Calibri" charset="0"/>
              </a:rPr>
              <a:pPr/>
              <a:t>29</a:t>
            </a:fld>
            <a:endParaRPr lang="en-US" sz="1200" smtClean="0">
              <a:cs typeface="Calibri" charset="0"/>
            </a:endParaRPr>
          </a:p>
        </p:txBody>
      </p:sp>
      <p:sp>
        <p:nvSpPr>
          <p:cNvPr id="81925" name="Date Placeholder 4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r>
              <a:rPr lang="en-US" sz="1200" smtClean="0">
                <a:cs typeface="Calibri" charset="0"/>
              </a:rPr>
              <a:t>April 29-30, 2009</a:t>
            </a:r>
          </a:p>
        </p:txBody>
      </p:sp>
      <p:sp>
        <p:nvSpPr>
          <p:cNvPr id="81926" name="Footer Placeholder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r>
              <a:rPr lang="en-US" sz="1200" smtClean="0">
                <a:cs typeface="Calibri" charset="0"/>
              </a:rPr>
              <a:t>HDF5 Technical Consulting Meeting for EMRG Program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Calibri" charset="0"/>
            </a:endParaRPr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fld id="{7429E2AD-5BDF-4FA2-B656-D4AF95E77D7F}" type="slidenum">
              <a:rPr lang="en-US" sz="1200" smtClean="0">
                <a:cs typeface="Calibri" charset="0"/>
              </a:rPr>
              <a:pPr/>
              <a:t>30</a:t>
            </a:fld>
            <a:endParaRPr lang="en-US" sz="1200" smtClean="0">
              <a:cs typeface="Calibri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H5T_STD_I32BE is a pre-defined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datatype</a:t>
            </a:r>
            <a:r>
              <a:rPr lang="en-US" baseline="0" dirty="0" smtClean="0"/>
              <a:t> with encoding to fully interpret the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3366B9-7AD2-4F97-AAE8-789486D3A40B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6959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fld id="{A728D20E-8D3F-41C4-984A-0ABF6E168D0F}" type="slidenum">
              <a:rPr lang="en-US" sz="1200" smtClean="0">
                <a:cs typeface="Calibri" charset="0"/>
              </a:rPr>
              <a:pPr/>
              <a:t>35</a:t>
            </a:fld>
            <a:endParaRPr lang="en-US" sz="1200" smtClean="0">
              <a:cs typeface="Calibri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9988" y="736600"/>
            <a:ext cx="4573587" cy="3430588"/>
          </a:xfrm>
          <a:solidFill>
            <a:srgbClr val="FFFFFF"/>
          </a:solidFill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09335"/>
            <a:ext cx="5041900" cy="417369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366" tIns="45182" rIns="90366" bIns="45182"/>
          <a:lstStyle/>
          <a:p>
            <a:endParaRPr lang="en-US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fld id="{E241221E-BF4A-4D80-AE7C-CA90F7D9CFF3}" type="slidenum">
              <a:rPr lang="en-US" sz="1200" smtClean="0">
                <a:cs typeface="Calibri" charset="0"/>
              </a:rPr>
              <a:pPr/>
              <a:t>36</a:t>
            </a:fld>
            <a:endParaRPr lang="en-US" sz="1200" smtClean="0">
              <a:cs typeface="Calibri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9988" y="736600"/>
            <a:ext cx="4573587" cy="3430588"/>
          </a:xfrm>
          <a:solidFill>
            <a:srgbClr val="FFFFFF"/>
          </a:solidFill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09335"/>
            <a:ext cx="5041900" cy="417369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366" tIns="45182" rIns="90366" bIns="45182"/>
          <a:lstStyle/>
          <a:p>
            <a:endParaRPr lang="en-US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fld id="{2AB4317B-EC5F-4A36-A251-F49B80F94FB1}" type="slidenum">
              <a:rPr lang="en-US" sz="1200" smtClean="0">
                <a:cs typeface="Calibri" charset="0"/>
              </a:rPr>
              <a:pPr/>
              <a:t>37</a:t>
            </a:fld>
            <a:endParaRPr lang="en-US" sz="1200" smtClean="0">
              <a:cs typeface="Calibri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9988" y="736600"/>
            <a:ext cx="4573587" cy="3430588"/>
          </a:xfrm>
          <a:solidFill>
            <a:srgbClr val="FFFFFF"/>
          </a:solidFill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09335"/>
            <a:ext cx="5041900" cy="417369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366" tIns="45182" rIns="90366" bIns="45182"/>
          <a:lstStyle/>
          <a:p>
            <a:endParaRPr lang="en-US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fld id="{ECBB6AA3-938C-4BEF-92CA-EDE30C453EEC}" type="slidenum">
              <a:rPr lang="en-US" sz="1200" smtClean="0">
                <a:cs typeface="Calibri" charset="0"/>
              </a:rPr>
              <a:pPr/>
              <a:t>38</a:t>
            </a:fld>
            <a:endParaRPr lang="en-US" sz="1200" smtClean="0">
              <a:cs typeface="Calibri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4900" y="696913"/>
            <a:ext cx="4649788" cy="3487737"/>
          </a:xfrm>
          <a:solidFill>
            <a:srgbClr val="FFFFFF"/>
          </a:solidFill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415790"/>
            <a:ext cx="5032375" cy="418338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366" tIns="45182" rIns="90366" bIns="45182"/>
          <a:lstStyle/>
          <a:p>
            <a:endParaRPr lang="en-US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fld id="{A78173BF-A7B6-452C-BCB0-4C9F1835B5F3}" type="slidenum">
              <a:rPr lang="en-US" sz="1200" smtClean="0">
                <a:cs typeface="Calibri" charset="0"/>
              </a:rPr>
              <a:pPr/>
              <a:t>39</a:t>
            </a:fld>
            <a:endParaRPr lang="en-US" sz="1200" smtClean="0">
              <a:cs typeface="Calibri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0450" y="687388"/>
            <a:ext cx="4679950" cy="3509962"/>
          </a:xfrm>
          <a:solidFill>
            <a:srgbClr val="FFFFFF"/>
          </a:solidFill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525" y="4425474"/>
            <a:ext cx="5078413" cy="419790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687" tIns="44842" rIns="89687" bIns="44842"/>
          <a:lstStyle/>
          <a:p>
            <a:r>
              <a:rPr lang="en-US" dirty="0" smtClean="0">
                <a:latin typeface="Calibri" charset="0"/>
              </a:rPr>
              <a:t>HDF5Dot</a:t>
            </a:r>
            <a:r>
              <a:rPr lang="en-US" baseline="0" dirty="0" smtClean="0">
                <a:latin typeface="Calibri" charset="0"/>
              </a:rPr>
              <a:t>Net does not include all functionality that is in the C library</a:t>
            </a: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fld id="{CE791D17-4541-44A9-8E74-F116C7A6D156}" type="slidenum">
              <a:rPr lang="en-US" sz="1200" smtClean="0">
                <a:cs typeface="Calibri" charset="0"/>
              </a:rPr>
              <a:pPr/>
              <a:t>40</a:t>
            </a:fld>
            <a:endParaRPr lang="en-US" sz="1200" smtClean="0">
              <a:cs typeface="Calibri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0450" y="687388"/>
            <a:ext cx="4679950" cy="3509962"/>
          </a:xfrm>
          <a:solidFill>
            <a:srgbClr val="FFFFFF"/>
          </a:solidFill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525" y="4425474"/>
            <a:ext cx="5078413" cy="419790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687" tIns="44842" rIns="89687" bIns="44842"/>
          <a:lstStyle/>
          <a:p>
            <a:endParaRPr lang="en-US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fld id="{CF91A467-ED82-4FCD-BCC4-E4ABAF9D127C}" type="slidenum">
              <a:rPr lang="en-US" sz="1200" smtClean="0">
                <a:cs typeface="Calibri" charset="0"/>
              </a:rPr>
              <a:pPr/>
              <a:t>42</a:t>
            </a:fld>
            <a:endParaRPr lang="en-US" sz="1200" smtClean="0">
              <a:cs typeface="Calibri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9988" y="736600"/>
            <a:ext cx="4573587" cy="3430588"/>
          </a:xfrm>
          <a:solidFill>
            <a:srgbClr val="FFFFFF"/>
          </a:solidFill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09335"/>
            <a:ext cx="5041900" cy="417369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366" tIns="45182" rIns="90366" bIns="45182"/>
          <a:lstStyle/>
          <a:p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fld id="{AEC7381C-37A2-4C8D-AC20-AACB8E3100FA}" type="slidenum">
              <a:rPr lang="en-US" sz="1200" smtClean="0">
                <a:cs typeface="Calibri" charset="0"/>
              </a:rPr>
              <a:pPr/>
              <a:t>44</a:t>
            </a:fld>
            <a:endParaRPr lang="en-US" sz="1200" smtClean="0">
              <a:cs typeface="Calibri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0450" y="687388"/>
            <a:ext cx="4679950" cy="3509962"/>
          </a:xfrm>
          <a:solidFill>
            <a:srgbClr val="FFFFFF"/>
          </a:solidFill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525" y="4425474"/>
            <a:ext cx="5078413" cy="419790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687" tIns="44842" rIns="89687" bIns="44842"/>
          <a:lstStyle/>
          <a:p>
            <a:endParaRPr lang="en-US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fld id="{4CB0EEEF-C928-4B3B-8D4D-3C57619A7E18}" type="slidenum">
              <a:rPr lang="en-US" sz="1200" smtClean="0">
                <a:cs typeface="Calibri" charset="0"/>
              </a:rPr>
              <a:pPr/>
              <a:t>46</a:t>
            </a:fld>
            <a:endParaRPr lang="en-US" sz="1200" smtClean="0">
              <a:cs typeface="Calibri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1725" y="698500"/>
            <a:ext cx="4648200" cy="3486150"/>
          </a:xfrm>
          <a:solidFill>
            <a:srgbClr val="FFFFFF"/>
          </a:solidFill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6" y="4415791"/>
            <a:ext cx="5027613" cy="418015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953" tIns="44979" rIns="89953" bIns="44979"/>
          <a:lstStyle/>
          <a:p>
            <a:endParaRPr lang="en-US" dirty="0" smtClean="0">
              <a:latin typeface="Calibri" charset="0"/>
            </a:endParaRPr>
          </a:p>
          <a:p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3366B9-7AD2-4F97-AAE8-789486D3A40B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508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fld id="{54A69B94-8AB9-4FD7-8C4D-E7B96C2BDAA8}" type="slidenum">
              <a:rPr lang="en-US" sz="1200" smtClean="0">
                <a:cs typeface="Calibri" charset="0"/>
              </a:rPr>
              <a:pPr/>
              <a:t>52</a:t>
            </a:fld>
            <a:endParaRPr lang="en-US" sz="1200" smtClean="0">
              <a:cs typeface="Calibri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4900" y="696913"/>
            <a:ext cx="4649788" cy="3487737"/>
          </a:xfrm>
          <a:solidFill>
            <a:srgbClr val="FFFFFF"/>
          </a:solidFill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4" y="4417404"/>
            <a:ext cx="4117975" cy="418338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366" tIns="45182" rIns="90366" bIns="45182"/>
          <a:lstStyle/>
          <a:p>
            <a:endParaRPr lang="en-US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fld id="{91AD3C5D-8AAF-4C87-899C-9593211BBCDD}" type="slidenum">
              <a:rPr lang="en-US" sz="1200" smtClean="0">
                <a:cs typeface="Calibri" charset="0"/>
              </a:rPr>
              <a:pPr/>
              <a:t>53</a:t>
            </a:fld>
            <a:endParaRPr lang="en-US" sz="1200" smtClean="0">
              <a:cs typeface="Calibri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1725" y="698500"/>
            <a:ext cx="4648200" cy="3486150"/>
          </a:xfrm>
          <a:solidFill>
            <a:srgbClr val="FFFFFF"/>
          </a:solidFill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6" y="4415791"/>
            <a:ext cx="5027613" cy="418015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953" tIns="44979" rIns="89953" bIns="44979"/>
          <a:lstStyle/>
          <a:p>
            <a:endParaRPr lang="en-US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fld id="{91AD3C5D-8AAF-4C87-899C-9593211BBCDD}" type="slidenum">
              <a:rPr lang="en-US" sz="1200" smtClean="0">
                <a:cs typeface="Calibri" charset="0"/>
              </a:rPr>
              <a:pPr/>
              <a:t>55</a:t>
            </a:fld>
            <a:endParaRPr lang="en-US" sz="1200" smtClean="0">
              <a:cs typeface="Calibri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1725" y="698500"/>
            <a:ext cx="4648200" cy="3486150"/>
          </a:xfrm>
          <a:solidFill>
            <a:srgbClr val="FFFFFF"/>
          </a:solidFill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6" y="4415791"/>
            <a:ext cx="5027613" cy="418015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953" tIns="44979" rIns="89953" bIns="44979"/>
          <a:lstStyle/>
          <a:p>
            <a:endParaRPr lang="en-US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step</a:t>
            </a:r>
            <a:r>
              <a:rPr lang="en-US" baseline="0" dirty="0" smtClean="0"/>
              <a:t> 9, the </a:t>
            </a:r>
            <a:r>
              <a:rPr lang="en-US" baseline="0" dirty="0" err="1" smtClean="0"/>
              <a:t>attr_data</a:t>
            </a:r>
            <a:r>
              <a:rPr lang="en-US" baseline="0" dirty="0" smtClean="0"/>
              <a:t> in effect is your </a:t>
            </a:r>
            <a:r>
              <a:rPr lang="en-US" baseline="0" dirty="0" err="1" smtClean="0"/>
              <a:t>dataspace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3366B9-7AD2-4F97-AAE8-789486D3A40B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2122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3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Calibri" charset="0"/>
            </a:endParaRPr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fld id="{DC3BB49C-99F5-41DA-8015-B8D5B6283DD5}" type="slidenum">
              <a:rPr lang="en-US" sz="1200" smtClean="0">
                <a:cs typeface="Calibri" charset="0"/>
              </a:rPr>
              <a:pPr/>
              <a:t>58</a:t>
            </a:fld>
            <a:endParaRPr lang="en-US" sz="1200" smtClean="0">
              <a:cs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999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053"/>
          <p:cNvSpPr txBox="1">
            <a:spLocks noChangeArrowheads="1"/>
          </p:cNvSpPr>
          <p:nvPr userDrawn="1"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>
                <a:latin typeface="Calibri"/>
                <a:ea typeface="Calibri"/>
                <a:cs typeface="Calibri"/>
              </a:rPr>
              <a:t>www.hdfgroup.org</a:t>
            </a:r>
          </a:p>
        </p:txBody>
      </p:sp>
      <p:pic>
        <p:nvPicPr>
          <p:cNvPr id="6" name="Picture 105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374775" y="239713"/>
            <a:ext cx="1616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1800" smtClean="0">
                <a:latin typeface="Calibri" charset="0"/>
                <a:cs typeface="Calibri" charset="0"/>
              </a:rPr>
              <a:t>The HDF Group</a:t>
            </a:r>
          </a:p>
        </p:txBody>
      </p:sp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2064"/>
          <p:cNvSpPr>
            <a:spLocks noGrp="1" noChangeArrowheads="1"/>
          </p:cNvSpPr>
          <p:nvPr>
            <p:ph type="dt" sz="half" idx="10"/>
          </p:nvPr>
        </p:nvSpPr>
        <p:spPr>
          <a:xfrm>
            <a:off x="404813" y="6629400"/>
            <a:ext cx="1652587" cy="228600"/>
          </a:xfrm>
        </p:spPr>
        <p:txBody>
          <a:bodyPr/>
          <a:lstStyle>
            <a:lvl1pPr>
              <a:defRPr b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9" name="Rectangle 206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en-US"/>
              <a:t>HDF/HDF-EOS Workshop </a:t>
            </a:r>
            <a:r>
              <a:rPr lang="en-US" smtClean="0"/>
              <a:t>XV</a:t>
            </a:r>
            <a:endParaRPr lang="en-US"/>
          </a:p>
        </p:txBody>
      </p:sp>
      <p:sp>
        <p:nvSpPr>
          <p:cNvPr id="10" name="Rectangle 206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B699F-A32F-434C-97D8-5AAD398C75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05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404813" y="6629400"/>
            <a:ext cx="1728787" cy="228600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/>
              <a:t>HDF/HDF-EOS Workshop </a:t>
            </a:r>
            <a:r>
              <a:rPr lang="en-US" smtClean="0"/>
              <a:t>XV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8DDBD-A8EE-49B1-8D11-37034F1508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75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629400"/>
            <a:ext cx="1676400" cy="228600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/>
              <a:t>HDF/HDF-EOS Workshop </a:t>
            </a:r>
            <a:r>
              <a:rPr lang="en-US" smtClean="0"/>
              <a:t>XV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F0DEC-BB04-4BB1-A09D-58BA0DCBE1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436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629400"/>
            <a:ext cx="1752600" cy="228600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/>
              <a:t>HDF/HDF-EOS Workshop </a:t>
            </a:r>
            <a:r>
              <a:rPr lang="en-US" smtClean="0"/>
              <a:t>XV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0B6A1-B6F0-4197-BFB2-C39134C6DF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926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629400"/>
            <a:ext cx="1752600" cy="228600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8" name="Rectangle 105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/>
              <a:t>HDF/HDF-EOS Workshop </a:t>
            </a:r>
            <a:r>
              <a:rPr lang="en-US" smtClean="0"/>
              <a:t>XV</a:t>
            </a:r>
            <a:endParaRPr lang="en-US"/>
          </a:p>
        </p:txBody>
      </p:sp>
      <p:sp>
        <p:nvSpPr>
          <p:cNvPr id="9" name="Rectangle 105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733A2-4B31-454E-B4EE-B62F47553B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020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629400"/>
            <a:ext cx="1828800" cy="228600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4" name="Rectangle 105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/>
              <a:t>HDF/HDF-EOS Workshop </a:t>
            </a:r>
            <a:r>
              <a:rPr lang="en-US" smtClean="0"/>
              <a:t>XV</a:t>
            </a:r>
            <a:endParaRPr lang="en-US"/>
          </a:p>
        </p:txBody>
      </p:sp>
      <p:sp>
        <p:nvSpPr>
          <p:cNvPr id="5" name="Rectangle 105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ECF5F-7C9E-43EA-A2E0-224399E0D5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62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152400" y="6629400"/>
            <a:ext cx="1905000" cy="228600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3" name="Rectangle 105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/>
              <a:t>HDF/HDF-EOS Workshop </a:t>
            </a:r>
            <a:r>
              <a:rPr lang="en-US" smtClean="0"/>
              <a:t>XV</a:t>
            </a:r>
            <a:endParaRPr lang="en-US"/>
          </a:p>
        </p:txBody>
      </p:sp>
      <p:sp>
        <p:nvSpPr>
          <p:cNvPr id="4" name="Rectangle 105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9153F-048D-4BD7-BFD8-8FBD873A37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573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828800" cy="228600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/>
              <a:t>HDF/HDF-EOS Workshop </a:t>
            </a:r>
            <a:r>
              <a:rPr lang="en-US" smtClean="0"/>
              <a:t>XV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D1292-1175-444A-9055-FA4576DE91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152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629400"/>
            <a:ext cx="1828800" cy="228600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/>
              <a:t>HDF/HDF-EOS Workshop </a:t>
            </a:r>
            <a:r>
              <a:rPr lang="en-US" smtClean="0"/>
              <a:t>XV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F86FF-48DA-4E68-A12E-0CA8C1FBB1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245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676400" cy="228600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/>
              <a:t>HDF/HDF-EOS Workshop </a:t>
            </a:r>
            <a:r>
              <a:rPr lang="en-US" smtClean="0"/>
              <a:t>XV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7F104-5E0E-4351-91DF-F36347FC72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227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152400"/>
            <a:ext cx="211455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19125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629400"/>
            <a:ext cx="1752600" cy="228600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/>
              <a:t>HDF/HDF-EOS Workshop </a:t>
            </a:r>
            <a:r>
              <a:rPr lang="en-US" smtClean="0"/>
              <a:t>XV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763F7-0903-44B5-90BB-EE5559C774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80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38100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81000" y="6629400"/>
            <a:ext cx="1676400" cy="228600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6614932"/>
            <a:ext cx="3962400" cy="228600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/>
              <a:t>HDF/HDF-EOS Workshop </a:t>
            </a:r>
            <a:r>
              <a:rPr lang="en-US" smtClean="0"/>
              <a:t>XV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DD70C-35D9-4284-90D5-0BF9999F9B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5445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54102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latin typeface="Calibri" charset="0"/>
                <a:cs typeface="Calibri" charset="0"/>
              </a:defRPr>
            </a:lvl1pPr>
          </a:lstStyle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5" name="Rectangle 105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32BA47-8EED-4CE8-9845-B49CB23A2B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2"/>
          </p:nvPr>
        </p:nvSpPr>
        <p:spPr>
          <a:xfrm>
            <a:off x="2286000" y="6614932"/>
            <a:ext cx="3962400" cy="228600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/>
              <a:t>HDF/HDF-EOS Workshop </a:t>
            </a:r>
            <a:r>
              <a:rPr lang="en-US" smtClean="0"/>
              <a:t>XV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85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jpeg"/><Relationship Id="rId16" Type="http://schemas.openxmlformats.org/officeDocument/2006/relationships/image" Target="../media/image2.jpeg"/><Relationship Id="rId17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99.jp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1050" descr="hdf 0line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010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93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04813" y="6629400"/>
            <a:ext cx="1371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dirty="0" smtClean="0">
                <a:solidFill>
                  <a:schemeClr val="bg1"/>
                </a:solidFill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36894" name="Rectangle 105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3962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 dirty="0">
                <a:solidFill>
                  <a:schemeClr val="bg1"/>
                </a:solidFill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r>
              <a:rPr lang="en-US"/>
              <a:t>HDF/HDF-EOS Workshop </a:t>
            </a:r>
            <a:r>
              <a:rPr lang="en-US" smtClean="0"/>
              <a:t>XV</a:t>
            </a:r>
            <a:endParaRPr lang="en-US"/>
          </a:p>
        </p:txBody>
      </p:sp>
      <p:sp>
        <p:nvSpPr>
          <p:cNvPr id="36895" name="Rectangle 10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00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  <a:latin typeface="Calibri" charset="0"/>
                <a:cs typeface="Calibri" charset="0"/>
              </a:defRPr>
            </a:lvl1pPr>
          </a:lstStyle>
          <a:p>
            <a:pPr>
              <a:defRPr/>
            </a:pPr>
            <a:fld id="{7B4821C8-2FF4-4034-B4F4-412F0C520B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Rectangle 1053"/>
          <p:cNvSpPr txBox="1">
            <a:spLocks noChangeArrowheads="1"/>
          </p:cNvSpPr>
          <p:nvPr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>
                <a:latin typeface="Calibri"/>
                <a:ea typeface="Calibri"/>
                <a:cs typeface="Calibri"/>
              </a:rPr>
              <a:t>www.hdfgroup.org</a:t>
            </a:r>
          </a:p>
        </p:txBody>
      </p:sp>
      <p:pic>
        <p:nvPicPr>
          <p:cNvPr id="1034" name="Picture 1056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/>
          <a:ea typeface="Calibri"/>
          <a:cs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charset="0"/>
          <a:ea typeface="Calibri" charset="0"/>
          <a:cs typeface="Calibr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charset="0"/>
          <a:ea typeface="Calibri" charset="0"/>
          <a:cs typeface="Calibr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charset="0"/>
          <a:ea typeface="Calibri" charset="0"/>
          <a:cs typeface="Calibr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charset="0"/>
          <a:ea typeface="Calibri" charset="0"/>
          <a:cs typeface="Calibri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3000">
          <a:solidFill>
            <a:srgbClr val="000000"/>
          </a:solidFill>
          <a:latin typeface="Calibri"/>
          <a:ea typeface="Calibri"/>
          <a:cs typeface="Calibri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Calibri"/>
          <a:ea typeface="Calibri"/>
          <a:cs typeface="Calibri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000000"/>
          </a:solidFill>
          <a:latin typeface="Calibri"/>
          <a:ea typeface="Calibri"/>
          <a:cs typeface="Calibri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Calibri"/>
          <a:ea typeface="Calibri"/>
          <a:cs typeface="Calibri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Calibri"/>
          <a:ea typeface="Calibri"/>
          <a:cs typeface="Calibri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code.google.com/p/h5py/wiki/HowTo" TargetMode="External"/><Relationship Id="rId3" Type="http://schemas.openxmlformats.org/officeDocument/2006/relationships/hyperlink" Target="http://alfven.org/wp/hdf5-for-python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w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0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7.wmf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hdfgroup.org/HDF5/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http://www.hdfgroup.org/HDF5/doc/H5.format.html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www.hdfgroup.org/hdf-java-html/hdfview/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4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dfgroup.org/HDF5/Tutor/" TargetMode="External"/><Relationship Id="rId4" Type="http://schemas.openxmlformats.org/officeDocument/2006/relationships/hyperlink" Target="http://www.hdfgroup.org/ftp/HDF5/examples/" TargetMode="External"/><Relationship Id="rId5" Type="http://schemas.openxmlformats.org/officeDocument/2006/relationships/hyperlink" Target="http://www.hdfgroup.org/HDF5/doc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w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 dirty="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15363" name="Rectangle 2065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  <p:sp>
        <p:nvSpPr>
          <p:cNvPr id="15364" name="Rectangle 206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03BB0212-07A0-4160-A891-651D3B94845E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1</a:t>
            </a:fld>
            <a:endParaRPr lang="en-US" sz="1200" dirty="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1536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  <a:cs typeface="Calibri" charset="0"/>
              </a:rPr>
              <a:t>Introduction to HDF5</a:t>
            </a:r>
          </a:p>
        </p:txBody>
      </p:sp>
      <p:sp>
        <p:nvSpPr>
          <p:cNvPr id="15366" name="TextBox 5"/>
          <p:cNvSpPr txBox="1">
            <a:spLocks noChangeArrowheads="1"/>
          </p:cNvSpPr>
          <p:nvPr/>
        </p:nvSpPr>
        <p:spPr bwMode="auto">
          <a:xfrm>
            <a:off x="1143000" y="3886200"/>
            <a:ext cx="69342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algn="ctr" eaLnBrk="1" hangingPunct="1"/>
            <a:r>
              <a:rPr lang="en-US" dirty="0">
                <a:latin typeface="Calibri" charset="0"/>
                <a:cs typeface="Calibri" charset="0"/>
              </a:rPr>
              <a:t>Barbara Jones</a:t>
            </a:r>
          </a:p>
          <a:p>
            <a:pPr algn="ctr" eaLnBrk="1" hangingPunct="1"/>
            <a:r>
              <a:rPr lang="en-US" dirty="0">
                <a:latin typeface="Calibri" charset="0"/>
                <a:cs typeface="Calibri" charset="0"/>
              </a:rPr>
              <a:t>The HDF Group</a:t>
            </a:r>
          </a:p>
          <a:p>
            <a:pPr algn="ctr" eaLnBrk="1" hangingPunct="1"/>
            <a:r>
              <a:rPr lang="en-US" dirty="0">
                <a:latin typeface="Calibri" charset="0"/>
                <a:cs typeface="Calibri" charset="0"/>
              </a:rPr>
              <a:t>The 15</a:t>
            </a:r>
            <a:r>
              <a:rPr lang="en-US" baseline="30000" dirty="0">
                <a:latin typeface="Calibri" charset="0"/>
                <a:cs typeface="Calibri" charset="0"/>
              </a:rPr>
              <a:t>th</a:t>
            </a:r>
            <a:r>
              <a:rPr lang="en-US" dirty="0">
                <a:latin typeface="Calibri" charset="0"/>
                <a:cs typeface="Calibri" charset="0"/>
              </a:rPr>
              <a:t> HDF and HDF-EOS Workshop</a:t>
            </a:r>
          </a:p>
          <a:p>
            <a:pPr algn="ctr" eaLnBrk="1" hangingPunct="1"/>
            <a:r>
              <a:rPr lang="en-US" dirty="0">
                <a:latin typeface="Calibri" charset="0"/>
                <a:cs typeface="Calibri" charset="0"/>
              </a:rPr>
              <a:t>April 17-19, 2012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Foreword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will be using H5Py – Python interface to HDF5</a:t>
            </a:r>
          </a:p>
          <a:p>
            <a:pPr lvl="1"/>
            <a:r>
              <a:rPr lang="en-US" dirty="0" smtClean="0"/>
              <a:t>Easy to learn </a:t>
            </a:r>
          </a:p>
          <a:p>
            <a:pPr lvl="1"/>
            <a:r>
              <a:rPr lang="en-US" dirty="0" smtClean="0"/>
              <a:t>Saves a lot of time fro prototyping and getting data and metadata out of HDF5 files</a:t>
            </a:r>
          </a:p>
          <a:p>
            <a:pPr lvl="1"/>
            <a:r>
              <a:rPr lang="en-US" dirty="0" smtClean="0"/>
              <a:t>Hides HDF5 complexity</a:t>
            </a:r>
          </a:p>
          <a:p>
            <a:r>
              <a:rPr lang="en-US" dirty="0" smtClean="0"/>
              <a:t>Resources</a:t>
            </a:r>
          </a:p>
          <a:p>
            <a:pPr marL="400050" lvl="1" indent="0">
              <a:buNone/>
            </a:pPr>
            <a:r>
              <a:rPr lang="en-US" dirty="0">
                <a:hlinkClick r:id="rId2"/>
              </a:rPr>
              <a:t>http://code.google.com/p/h5py/wiki/</a:t>
            </a:r>
            <a:r>
              <a:rPr lang="en-US" dirty="0" smtClean="0">
                <a:hlinkClick r:id="rId2"/>
              </a:rPr>
              <a:t>HowTo</a:t>
            </a:r>
            <a:endParaRPr lang="en-US" dirty="0" smtClean="0"/>
          </a:p>
          <a:p>
            <a:pPr marL="400050" lvl="1" indent="0">
              <a:buNone/>
            </a:pPr>
            <a:r>
              <a:rPr lang="en-US" dirty="0">
                <a:hlinkClick r:id="rId3"/>
              </a:rPr>
              <a:t>http://alfven.org/wp/hdf5-for-python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 </a:t>
            </a:r>
          </a:p>
          <a:p>
            <a:r>
              <a:rPr lang="en-US" dirty="0" smtClean="0"/>
              <a:t>Installation requires Python 2.7, </a:t>
            </a:r>
            <a:r>
              <a:rPr lang="en-US" dirty="0" err="1" smtClean="0"/>
              <a:t>NumPy</a:t>
            </a:r>
            <a:r>
              <a:rPr lang="en-US" dirty="0" smtClean="0"/>
              <a:t> 1.6.1, and HDF5 1.8.3 (or later)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A8DDBD-A8EE-49B1-8D11-37034F15087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564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600200"/>
            <a:ext cx="6934200" cy="4114800"/>
          </a:xfrm>
        </p:spPr>
        <p:txBody>
          <a:bodyPr/>
          <a:lstStyle/>
          <a:p>
            <a:r>
              <a:rPr lang="en-US" dirty="0" smtClean="0"/>
              <a:t>What HDF5 is</a:t>
            </a:r>
          </a:p>
          <a:p>
            <a:r>
              <a:rPr lang="en-US" dirty="0" smtClean="0"/>
              <a:t>HDF5 Data Model</a:t>
            </a:r>
          </a:p>
          <a:p>
            <a:r>
              <a:rPr lang="en-US" dirty="0" smtClean="0"/>
              <a:t>HDF5 Software and Tools</a:t>
            </a:r>
          </a:p>
          <a:p>
            <a:r>
              <a:rPr lang="en-US" dirty="0" smtClean="0"/>
              <a:t>Introduction to HDF5 APIs</a:t>
            </a:r>
          </a:p>
          <a:p>
            <a:r>
              <a:rPr lang="en-US" dirty="0" smtClean="0"/>
              <a:t>Examples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A8DDBD-A8EE-49B1-8D11-37034F15087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89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cs typeface="Calibri" charset="0"/>
              </a:rPr>
              <a:t>What is HDF5?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458200" cy="5486400"/>
          </a:xfrm>
        </p:spPr>
        <p:txBody>
          <a:bodyPr/>
          <a:lstStyle/>
          <a:p>
            <a:r>
              <a:rPr lang="en-US" sz="2800" dirty="0" smtClean="0">
                <a:latin typeface="Calibri" charset="0"/>
                <a:cs typeface="Calibri" charset="0"/>
              </a:rPr>
              <a:t>Open </a:t>
            </a:r>
            <a:r>
              <a:rPr lang="en-US" sz="2800" b="1" dirty="0" smtClean="0">
                <a:latin typeface="Calibri" charset="0"/>
                <a:cs typeface="Calibri" charset="0"/>
              </a:rPr>
              <a:t>file format</a:t>
            </a:r>
          </a:p>
          <a:p>
            <a:pPr lvl="1"/>
            <a:r>
              <a:rPr lang="en-US" sz="2400" dirty="0" smtClean="0">
                <a:latin typeface="Calibri" charset="0"/>
                <a:cs typeface="Calibri" charset="0"/>
              </a:rPr>
              <a:t>Designed for high volume or complex data</a:t>
            </a:r>
          </a:p>
          <a:p>
            <a:pPr lvl="1"/>
            <a:endParaRPr lang="en-US" dirty="0" smtClean="0">
              <a:latin typeface="Calibri" charset="0"/>
              <a:cs typeface="Calibri" charset="0"/>
            </a:endParaRPr>
          </a:p>
          <a:p>
            <a:r>
              <a:rPr lang="en-US" sz="2800" dirty="0" smtClean="0">
                <a:latin typeface="Calibri" charset="0"/>
                <a:cs typeface="Calibri" charset="0"/>
              </a:rPr>
              <a:t>Open source </a:t>
            </a:r>
            <a:r>
              <a:rPr lang="en-US" sz="2800" b="1" dirty="0" smtClean="0">
                <a:latin typeface="Calibri" charset="0"/>
                <a:cs typeface="Calibri" charset="0"/>
              </a:rPr>
              <a:t>software</a:t>
            </a:r>
          </a:p>
          <a:p>
            <a:pPr lvl="1"/>
            <a:r>
              <a:rPr lang="en-US" sz="2400" dirty="0" smtClean="0">
                <a:latin typeface="Calibri" charset="0"/>
                <a:cs typeface="Calibri" charset="0"/>
              </a:rPr>
              <a:t>Works with data in the format</a:t>
            </a:r>
          </a:p>
          <a:p>
            <a:pPr lvl="1"/>
            <a:endParaRPr lang="en-US" dirty="0" smtClean="0">
              <a:latin typeface="Calibri" charset="0"/>
              <a:cs typeface="Calibri" charset="0"/>
            </a:endParaRPr>
          </a:p>
          <a:p>
            <a:r>
              <a:rPr lang="en-US" sz="2800" dirty="0" smtClean="0">
                <a:latin typeface="Calibri" charset="0"/>
                <a:cs typeface="Calibri" charset="0"/>
              </a:rPr>
              <a:t>A </a:t>
            </a:r>
            <a:r>
              <a:rPr lang="en-US" sz="2800" b="1" dirty="0" smtClean="0">
                <a:latin typeface="Calibri" charset="0"/>
                <a:cs typeface="Calibri" charset="0"/>
              </a:rPr>
              <a:t>data model</a:t>
            </a:r>
          </a:p>
          <a:p>
            <a:pPr lvl="1"/>
            <a:r>
              <a:rPr lang="en-US" sz="2400" dirty="0" smtClean="0">
                <a:latin typeface="Calibri" charset="0"/>
                <a:cs typeface="Calibri" charset="0"/>
              </a:rPr>
              <a:t>Structures for data organization and specification</a:t>
            </a:r>
          </a:p>
        </p:txBody>
      </p:sp>
      <p:sp>
        <p:nvSpPr>
          <p:cNvPr id="1638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9050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 dirty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1638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  <p:sp>
        <p:nvSpPr>
          <p:cNvPr id="163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334C5AB7-24DE-409A-847B-CB631BCA6815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4</a:t>
            </a:fld>
            <a:endParaRPr lang="en-US" sz="1200" dirty="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pic>
        <p:nvPicPr>
          <p:cNvPr id="7" name="Picture 4" descr="C:\Users\Administrator\AppData\Local\Microsoft\Windows\Temporary Internet Files\Content.IE5\DWAJU5RV\MC90007871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6775" y="1857375"/>
            <a:ext cx="1622425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cs typeface="Calibri" charset="0"/>
              </a:rPr>
              <a:t>HDF = Hierarchical Data Format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458200" cy="5486400"/>
          </a:xfrm>
        </p:spPr>
        <p:txBody>
          <a:bodyPr/>
          <a:lstStyle/>
          <a:p>
            <a:r>
              <a:rPr lang="en-US" sz="2800" dirty="0" smtClean="0">
                <a:latin typeface="Calibri" charset="0"/>
                <a:cs typeface="Calibri" charset="0"/>
              </a:rPr>
              <a:t>HDF4 is the first HDF</a:t>
            </a:r>
          </a:p>
          <a:p>
            <a:pPr lvl="1"/>
            <a:r>
              <a:rPr lang="en-US" sz="2400" dirty="0" smtClean="0">
                <a:latin typeface="Calibri" charset="0"/>
                <a:cs typeface="Calibri" charset="0"/>
              </a:rPr>
              <a:t>Originally called HDF; last major release was version 4</a:t>
            </a:r>
          </a:p>
          <a:p>
            <a:endParaRPr lang="en-US" sz="2800" dirty="0" smtClean="0">
              <a:latin typeface="Calibri" charset="0"/>
              <a:cs typeface="Calibri" charset="0"/>
            </a:endParaRPr>
          </a:p>
          <a:p>
            <a:r>
              <a:rPr lang="en-US" sz="2800" dirty="0" smtClean="0">
                <a:latin typeface="Calibri" charset="0"/>
                <a:cs typeface="Calibri" charset="0"/>
              </a:rPr>
              <a:t>HDF5 benefits from lessons learned with HDF4</a:t>
            </a:r>
          </a:p>
          <a:p>
            <a:pPr lvl="1"/>
            <a:r>
              <a:rPr lang="en-US" sz="2400" dirty="0" smtClean="0">
                <a:latin typeface="Calibri" charset="0"/>
                <a:cs typeface="Calibri" charset="0"/>
              </a:rPr>
              <a:t>Changes to file format, software, and data model</a:t>
            </a:r>
          </a:p>
          <a:p>
            <a:pPr lvl="1"/>
            <a:r>
              <a:rPr lang="en-US" sz="2400" dirty="0" smtClean="0">
                <a:latin typeface="Calibri" charset="0"/>
                <a:cs typeface="Calibri" charset="0"/>
              </a:rPr>
              <a:t>HDF5 and HDF4 are </a:t>
            </a:r>
            <a:r>
              <a:rPr lang="en-US" sz="2400" i="1" dirty="0" smtClean="0">
                <a:latin typeface="Calibri" charset="0"/>
                <a:cs typeface="Calibri" charset="0"/>
              </a:rPr>
              <a:t>different</a:t>
            </a:r>
          </a:p>
          <a:p>
            <a:pPr lvl="1"/>
            <a:endParaRPr lang="en-US" i="1" dirty="0" smtClean="0">
              <a:latin typeface="Calibri" charset="0"/>
              <a:cs typeface="Calibri" charset="0"/>
            </a:endParaRPr>
          </a:p>
          <a:p>
            <a:r>
              <a:rPr lang="en-US" sz="2800" dirty="0" smtClean="0">
                <a:latin typeface="Calibri" charset="0"/>
                <a:cs typeface="Calibri" charset="0"/>
              </a:rPr>
              <a:t>No plans for an HDF6!</a:t>
            </a:r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  <p:sp>
        <p:nvSpPr>
          <p:cNvPr id="1741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B6DF90DA-635D-4940-8A41-5633B2D9855A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5</a:t>
            </a:fld>
            <a:endParaRPr lang="en-US" sz="1200" dirty="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17414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 dirty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cs typeface="Calibri" charset="0"/>
              </a:rPr>
              <a:t>HDF5 has characteristics of …</a:t>
            </a:r>
          </a:p>
        </p:txBody>
      </p:sp>
      <p:sp>
        <p:nvSpPr>
          <p:cNvPr id="18435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  <p:sp>
        <p:nvSpPr>
          <p:cNvPr id="1843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265B4188-29B6-4E58-9204-8B89860A7D68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6</a:t>
            </a:fld>
            <a:endParaRPr lang="en-US" sz="1200" dirty="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pic>
        <p:nvPicPr>
          <p:cNvPr id="26" name="Picture 25" descr="D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819150"/>
            <a:ext cx="31369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 descr="XM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076700"/>
            <a:ext cx="33401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7" descr="DirsFile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00200"/>
            <a:ext cx="2565400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8" descr="PDF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905000"/>
            <a:ext cx="32258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9" descr="Binary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978" y="4116086"/>
            <a:ext cx="33020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0" descr="VennDiagram2-HDF5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263" y="2105025"/>
            <a:ext cx="3148012" cy="302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3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 dirty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800600" y="1143000"/>
            <a:ext cx="1289050" cy="30480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676400" y="5486400"/>
            <a:ext cx="962578" cy="30480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cs typeface="Calibri" charset="0"/>
              </a:rPr>
              <a:t>HDF5 is designed …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4800600"/>
          </a:xfrm>
        </p:spPr>
        <p:txBody>
          <a:bodyPr/>
          <a:lstStyle/>
          <a:p>
            <a:r>
              <a:rPr lang="en-US" dirty="0" smtClean="0">
                <a:latin typeface="Calibri" charset="0"/>
                <a:cs typeface="Calibri" charset="0"/>
              </a:rPr>
              <a:t>for small or high volume and/or complex data</a:t>
            </a:r>
          </a:p>
          <a:p>
            <a:r>
              <a:rPr lang="en-US" dirty="0" smtClean="0">
                <a:latin typeface="Calibri" charset="0"/>
                <a:cs typeface="Calibri" charset="0"/>
              </a:rPr>
              <a:t>for every size and type of system (portable)</a:t>
            </a:r>
          </a:p>
          <a:p>
            <a:r>
              <a:rPr lang="en-US" dirty="0" smtClean="0">
                <a:latin typeface="Calibri" charset="0"/>
                <a:cs typeface="Calibri" charset="0"/>
              </a:rPr>
              <a:t>for flexible, efficient storage and I/O</a:t>
            </a:r>
          </a:p>
          <a:p>
            <a:r>
              <a:rPr lang="en-US" dirty="0" smtClean="0">
                <a:latin typeface="Calibri" charset="0"/>
                <a:cs typeface="Calibri" charset="0"/>
              </a:rPr>
              <a:t>to enable applications to evolve in their use of HDF5 and to accommodate new models</a:t>
            </a:r>
          </a:p>
          <a:p>
            <a:r>
              <a:rPr lang="en-US" dirty="0" smtClean="0">
                <a:latin typeface="Calibri" charset="0"/>
                <a:cs typeface="Calibri" charset="0"/>
              </a:rPr>
              <a:t>to support long-term data preservation</a:t>
            </a:r>
          </a:p>
          <a:p>
            <a:r>
              <a:rPr lang="en-US" dirty="0" smtClean="0">
                <a:latin typeface="Calibri" charset="0"/>
                <a:cs typeface="Calibri" charset="0"/>
              </a:rPr>
              <a:t>Use it as a file format tool kit</a:t>
            </a:r>
          </a:p>
        </p:txBody>
      </p:sp>
      <p:sp>
        <p:nvSpPr>
          <p:cNvPr id="19460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  <p:sp>
        <p:nvSpPr>
          <p:cNvPr id="1946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A763F038-F374-428D-A369-D65681CD239E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7</a:t>
            </a:fld>
            <a:endParaRPr lang="en-US" sz="1200" dirty="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19462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 dirty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cs typeface="Calibri" charset="0"/>
              </a:rPr>
              <a:t>HDF5 Technology Platform</a:t>
            </a:r>
          </a:p>
        </p:txBody>
      </p:sp>
      <p:sp>
        <p:nvSpPr>
          <p:cNvPr id="20483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  <p:sp>
        <p:nvSpPr>
          <p:cNvPr id="2048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2BBF4233-95D1-4A2F-8FC8-7884FFDCEC25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8</a:t>
            </a:fld>
            <a:endParaRPr lang="en-US" sz="1200" dirty="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7" name="Text Placeholder 6"/>
          <p:cNvSpPr txBox="1">
            <a:spLocks/>
          </p:cNvSpPr>
          <p:nvPr/>
        </p:nvSpPr>
        <p:spPr bwMode="auto">
          <a:xfrm>
            <a:off x="3352800" y="1447800"/>
            <a:ext cx="5638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6075" indent="-346075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6125" indent="-346075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 charset="0"/>
                <a:cs typeface="Calibri" charset="0"/>
              </a:rPr>
              <a:t>HDF5</a:t>
            </a:r>
            <a:r>
              <a:rPr lang="en-US" sz="2800" b="1" dirty="0">
                <a:solidFill>
                  <a:srgbClr val="000000"/>
                </a:solidFill>
                <a:latin typeface="Calibri" charset="0"/>
                <a:cs typeface="Calibri" charset="0"/>
              </a:rPr>
              <a:t> data model</a:t>
            </a:r>
          </a:p>
          <a:p>
            <a:pPr lvl="1" eaLnBrk="1" hangingPunct="1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Calibri" charset="0"/>
              </a:rPr>
              <a:t>The “building blocks” for data organization and specification</a:t>
            </a:r>
            <a:br>
              <a:rPr lang="en-US" dirty="0">
                <a:solidFill>
                  <a:srgbClr val="000000"/>
                </a:solidFill>
                <a:latin typeface="Calibri" charset="0"/>
                <a:cs typeface="Calibri" charset="0"/>
              </a:rPr>
            </a:br>
            <a:endParaRPr lang="en-US" dirty="0">
              <a:solidFill>
                <a:srgbClr val="000000"/>
              </a:solidFill>
              <a:latin typeface="Calibri" charset="0"/>
              <a:cs typeface="Calibri" charset="0"/>
            </a:endParaRPr>
          </a:p>
          <a:p>
            <a:pPr eaLnBrk="1" hangingPunct="1">
              <a:spcBef>
                <a:spcPts val="2400"/>
              </a:spcBef>
              <a:buClr>
                <a:schemeClr val="tx1"/>
              </a:buClr>
              <a:buFontTx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 charset="0"/>
                <a:cs typeface="Calibri" charset="0"/>
              </a:rPr>
              <a:t>HDF5 </a:t>
            </a:r>
            <a:r>
              <a:rPr lang="en-US" sz="2800" b="1" dirty="0">
                <a:solidFill>
                  <a:srgbClr val="000000"/>
                </a:solidFill>
                <a:latin typeface="Calibri" charset="0"/>
                <a:cs typeface="Calibri" charset="0"/>
              </a:rPr>
              <a:t>software</a:t>
            </a:r>
          </a:p>
          <a:p>
            <a:pPr lvl="1" eaLnBrk="1" hangingPunct="1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Calibri" charset="0"/>
              </a:rPr>
              <a:t>Library, language interfaces, tools </a:t>
            </a:r>
            <a:br>
              <a:rPr lang="en-US" dirty="0">
                <a:solidFill>
                  <a:srgbClr val="000000"/>
                </a:solidFill>
                <a:latin typeface="Calibri" charset="0"/>
                <a:cs typeface="Calibri" charset="0"/>
              </a:rPr>
            </a:br>
            <a:endParaRPr lang="en-US" dirty="0">
              <a:solidFill>
                <a:srgbClr val="000000"/>
              </a:solidFill>
              <a:latin typeface="Calibri" charset="0"/>
              <a:cs typeface="Calibri" charset="0"/>
            </a:endParaRPr>
          </a:p>
          <a:p>
            <a:pPr eaLnBrk="1" hangingPunct="1">
              <a:spcBef>
                <a:spcPts val="2400"/>
              </a:spcBef>
              <a:buClr>
                <a:schemeClr val="tx1"/>
              </a:buClr>
              <a:buFontTx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 charset="0"/>
                <a:cs typeface="Calibri" charset="0"/>
              </a:rPr>
              <a:t>HDF5 </a:t>
            </a:r>
            <a:r>
              <a:rPr lang="en-US" sz="2800" b="1" dirty="0">
                <a:solidFill>
                  <a:srgbClr val="000000"/>
                </a:solidFill>
                <a:latin typeface="Calibri" charset="0"/>
                <a:cs typeface="Calibri" charset="0"/>
              </a:rPr>
              <a:t>file format</a:t>
            </a:r>
          </a:p>
          <a:p>
            <a:pPr lvl="1" eaLnBrk="1" hangingPunct="1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Calibri" charset="0"/>
              </a:rPr>
              <a:t>Bit-level organization of HDF5 file</a:t>
            </a:r>
          </a:p>
          <a:p>
            <a:pPr eaLnBrk="1" hangingPunct="1">
              <a:spcBef>
                <a:spcPct val="20000"/>
              </a:spcBef>
              <a:buClr>
                <a:schemeClr val="tx1"/>
              </a:buClr>
            </a:pPr>
            <a:endParaRPr lang="en-US" sz="2800" dirty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pic>
        <p:nvPicPr>
          <p:cNvPr id="20486" name="Picture 3" descr="C:\Users\Administrator\AppData\Local\Microsoft\Windows\Temporary Internet Files\Content.IE5\DWAJU5RV\MC90007876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0"/>
            <a:ext cx="3198813" cy="282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 rot="482680">
            <a:off x="1144588" y="3189288"/>
            <a:ext cx="20399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dirty="0">
                <a:latin typeface="Calibri" charset="0"/>
                <a:cs typeface="Calibri" charset="0"/>
              </a:rPr>
              <a:t>Let’s look at ….</a:t>
            </a:r>
          </a:p>
        </p:txBody>
      </p:sp>
      <p:sp>
        <p:nvSpPr>
          <p:cNvPr id="20489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 dirty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cs typeface="Calibri" charset="0"/>
              </a:rPr>
              <a:t>HDF5 Data Model</a:t>
            </a:r>
          </a:p>
        </p:txBody>
      </p:sp>
      <p:sp>
        <p:nvSpPr>
          <p:cNvPr id="21507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  <p:sp>
        <p:nvSpPr>
          <p:cNvPr id="2150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247B6C33-E15A-4633-B335-22D667A7AD83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9</a:t>
            </a:fld>
            <a:endParaRPr lang="en-US" sz="1200" dirty="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67200" y="3733800"/>
            <a:ext cx="712788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  <a:ea typeface="Calibri"/>
                <a:cs typeface="Calibri"/>
              </a:rPr>
              <a:t>File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0200" y="1295400"/>
            <a:ext cx="135890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u="sng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  <a:ea typeface="Calibri"/>
                <a:cs typeface="Calibri"/>
              </a:rPr>
              <a:t>Dataset</a:t>
            </a:r>
          </a:p>
        </p:txBody>
      </p:sp>
      <p:pic>
        <p:nvPicPr>
          <p:cNvPr id="9" name="Picture 5" descr="C:\Users\Administrator\AppData\Local\Microsoft\Windows\Temporary Internet Files\Content.IE5\DWAJU5RV\MC90005737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717785"/>
            <a:ext cx="3319463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286000" y="5418138"/>
            <a:ext cx="45720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200" i="1" dirty="0">
                <a:latin typeface="Calibri" charset="0"/>
                <a:cs typeface="Calibri" charset="0"/>
              </a:rPr>
              <a:t>a.k.a. HDF5 Abstract Data Model</a:t>
            </a:r>
            <a:br>
              <a:rPr lang="en-US" sz="2200" i="1" dirty="0">
                <a:latin typeface="Calibri" charset="0"/>
                <a:cs typeface="Calibri" charset="0"/>
              </a:rPr>
            </a:br>
            <a:r>
              <a:rPr lang="en-US" sz="2200" i="1" dirty="0">
                <a:latin typeface="Calibri" charset="0"/>
                <a:cs typeface="Calibri" charset="0"/>
              </a:rPr>
              <a:t>a.k.a. HDF5 Logical Data Model</a:t>
            </a:r>
            <a:endParaRPr lang="en-US" sz="2200" dirty="0">
              <a:latin typeface="Calibri" charset="0"/>
              <a:cs typeface="Calibri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10263" y="1293018"/>
            <a:ext cx="769938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  <a:ea typeface="Calibri"/>
                <a:cs typeface="Calibri"/>
              </a:rPr>
              <a:t>Link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057400"/>
            <a:ext cx="102870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u="sng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  <a:ea typeface="Calibri"/>
                <a:cs typeface="Calibri"/>
              </a:rPr>
              <a:t>Group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2895600"/>
            <a:ext cx="158750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  <a:ea typeface="Calibri"/>
                <a:cs typeface="Calibri"/>
              </a:rPr>
              <a:t>Attribute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96831" y="2531269"/>
            <a:ext cx="166370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  <a:ea typeface="Calibri"/>
                <a:cs typeface="Calibri"/>
              </a:rPr>
              <a:t>Dataspace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1862931"/>
            <a:ext cx="1503363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  <a:ea typeface="Calibri"/>
                <a:cs typeface="Calibri"/>
              </a:rPr>
              <a:t>Datatype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09341" y="815974"/>
            <a:ext cx="1555750" cy="9540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  <a:ea typeface="Calibri"/>
                <a:cs typeface="Calibri"/>
              </a:rPr>
              <a:t>HDF5 </a:t>
            </a:r>
            <a:b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  <a:ea typeface="Calibri"/>
                <a:cs typeface="Calibri"/>
              </a:rPr>
            </a:b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  <a:ea typeface="Calibri"/>
                <a:cs typeface="Calibri"/>
              </a:rPr>
              <a:t>Objects</a:t>
            </a:r>
          </a:p>
        </p:txBody>
      </p:sp>
      <p:sp>
        <p:nvSpPr>
          <p:cNvPr id="21519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 dirty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96889" y="3307705"/>
            <a:ext cx="208101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  <a:ea typeface="Calibri"/>
                <a:cs typeface="Calibri"/>
              </a:rPr>
              <a:t>Property List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Comic Sans MS" pitchFamily="66" charset="0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cs typeface="Calibri" charset="0"/>
              </a:rPr>
              <a:t>HDF5 File</a:t>
            </a:r>
          </a:p>
        </p:txBody>
      </p:sp>
      <p:sp>
        <p:nvSpPr>
          <p:cNvPr id="22531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  <p:sp>
        <p:nvSpPr>
          <p:cNvPr id="2253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F2B0507D-E175-4AE5-9D72-3B48527AA97C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10</a:t>
            </a:fld>
            <a:endParaRPr lang="en-US" sz="1200" dirty="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pic>
        <p:nvPicPr>
          <p:cNvPr id="7" name="Picture 6" descr="open_bo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362200"/>
            <a:ext cx="3962400" cy="281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248400" y="1828800"/>
            <a:ext cx="1179513" cy="10160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r>
              <a:rPr lang="en-US" sz="1200" b="1" dirty="0" err="1">
                <a:solidFill>
                  <a:srgbClr val="92D050"/>
                </a:solidFill>
                <a:latin typeface="Calibri" charset="0"/>
                <a:cs typeface="Calibri" charset="0"/>
              </a:rPr>
              <a:t>lat</a:t>
            </a:r>
            <a:r>
              <a:rPr lang="en-US" sz="1200" b="1" dirty="0">
                <a:solidFill>
                  <a:srgbClr val="92D050"/>
                </a:solidFill>
                <a:latin typeface="Calibri" charset="0"/>
                <a:cs typeface="Calibri" charset="0"/>
              </a:rPr>
              <a:t> | </a:t>
            </a:r>
            <a:r>
              <a:rPr lang="en-US" sz="1200" b="1" dirty="0" err="1">
                <a:solidFill>
                  <a:srgbClr val="92D050"/>
                </a:solidFill>
                <a:latin typeface="Calibri" charset="0"/>
                <a:cs typeface="Calibri" charset="0"/>
              </a:rPr>
              <a:t>lon</a:t>
            </a:r>
            <a:r>
              <a:rPr lang="en-US" sz="1200" b="1" dirty="0">
                <a:solidFill>
                  <a:srgbClr val="92D050"/>
                </a:solidFill>
                <a:latin typeface="Calibri" charset="0"/>
                <a:cs typeface="Calibri" charset="0"/>
              </a:rPr>
              <a:t> | temp</a:t>
            </a:r>
          </a:p>
          <a:p>
            <a:r>
              <a:rPr lang="en-US" sz="1200" b="1" dirty="0">
                <a:solidFill>
                  <a:srgbClr val="92D050"/>
                </a:solidFill>
                <a:latin typeface="Calibri" charset="0"/>
                <a:cs typeface="Calibri" charset="0"/>
              </a:rPr>
              <a:t>----|-----|-----</a:t>
            </a:r>
          </a:p>
          <a:p>
            <a:r>
              <a:rPr lang="en-US" sz="1200" b="1" dirty="0">
                <a:solidFill>
                  <a:srgbClr val="92D050"/>
                </a:solidFill>
                <a:latin typeface="Calibri" charset="0"/>
                <a:cs typeface="Calibri" charset="0"/>
              </a:rPr>
              <a:t> 12 |  23 |  3.1</a:t>
            </a:r>
          </a:p>
          <a:p>
            <a:r>
              <a:rPr lang="en-US" sz="1200" b="1" dirty="0">
                <a:solidFill>
                  <a:srgbClr val="92D050"/>
                </a:solidFill>
                <a:latin typeface="Calibri" charset="0"/>
                <a:cs typeface="Calibri" charset="0"/>
              </a:rPr>
              <a:t> 15 |  24 |  4.2</a:t>
            </a:r>
          </a:p>
          <a:p>
            <a:r>
              <a:rPr lang="en-US" sz="1200" b="1" dirty="0">
                <a:solidFill>
                  <a:srgbClr val="92D050"/>
                </a:solidFill>
                <a:latin typeface="Calibri" charset="0"/>
                <a:cs typeface="Calibri" charset="0"/>
              </a:rPr>
              <a:t> 17 |  21 |  3.6</a:t>
            </a:r>
            <a:endParaRPr lang="en-US" sz="1200" b="1" dirty="0">
              <a:solidFill>
                <a:srgbClr val="92D050"/>
              </a:solidFill>
              <a:latin typeface="Candara" charset="0"/>
              <a:cs typeface="Calibri" charset="0"/>
            </a:endParaRPr>
          </a:p>
        </p:txBody>
      </p:sp>
      <p:sp>
        <p:nvSpPr>
          <p:cNvPr id="9" name="Rectangle 5" descr="Small grid"/>
          <p:cNvSpPr>
            <a:spLocks noChangeArrowheads="1"/>
          </p:cNvSpPr>
          <p:nvPr/>
        </p:nvSpPr>
        <p:spPr bwMode="auto">
          <a:xfrm rot="20584350">
            <a:off x="5664200" y="2019300"/>
            <a:ext cx="914400" cy="838200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DDDDDD"/>
                </a:outerShdw>
              </a:effectLst>
              <a:ea typeface="Calibri"/>
              <a:cs typeface="Calibri"/>
            </a:endParaRPr>
          </a:p>
        </p:txBody>
      </p:sp>
      <p:pic>
        <p:nvPicPr>
          <p:cNvPr id="10" name="Picture 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2428">
            <a:off x="5989638" y="2459038"/>
            <a:ext cx="1295400" cy="685800"/>
          </a:xfrm>
          <a:prstGeom prst="rect">
            <a:avLst/>
          </a:prstGeom>
          <a:noFill/>
          <a:ln w="12700">
            <a:solidFill>
              <a:srgbClr val="FF6600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838200" y="2286000"/>
            <a:ext cx="3124200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600">
                <a:latin typeface="Calibri" charset="0"/>
                <a:cs typeface="Calibri" charset="0"/>
              </a:rPr>
              <a:t>An HDF5 file is a </a:t>
            </a:r>
            <a:r>
              <a:rPr lang="en-US" sz="2600" b="1">
                <a:latin typeface="Calibri" charset="0"/>
                <a:cs typeface="Calibri" charset="0"/>
              </a:rPr>
              <a:t>container</a:t>
            </a:r>
            <a:r>
              <a:rPr lang="en-US" sz="2600">
                <a:latin typeface="Calibri" charset="0"/>
                <a:cs typeface="Calibri" charset="0"/>
              </a:rPr>
              <a:t> that holds data objects.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 rot="2521330">
            <a:off x="6645275" y="2420938"/>
            <a:ext cx="1190625" cy="609600"/>
            <a:chOff x="1993310" y="4800742"/>
            <a:chExt cx="1587806" cy="838200"/>
          </a:xfrm>
        </p:grpSpPr>
        <p:sp>
          <p:nvSpPr>
            <p:cNvPr id="13" name="Flowchart: Card 13"/>
            <p:cNvSpPr/>
            <p:nvPr/>
          </p:nvSpPr>
          <p:spPr bwMode="auto">
            <a:xfrm>
              <a:off x="2056538" y="4800884"/>
              <a:ext cx="1524294" cy="838200"/>
            </a:xfrm>
            <a:prstGeom prst="flowChartPunchedCard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Times New Roman" pitchFamily="18" charset="0"/>
                <a:ea typeface="Calibri"/>
                <a:cs typeface="Calibri"/>
              </a:endParaRPr>
            </a:p>
          </p:txBody>
        </p:sp>
        <p:sp>
          <p:nvSpPr>
            <p:cNvPr id="22544" name="TextBox 13"/>
            <p:cNvSpPr txBox="1">
              <a:spLocks noChangeArrowheads="1"/>
            </p:cNvSpPr>
            <p:nvPr/>
          </p:nvSpPr>
          <p:spPr bwMode="auto">
            <a:xfrm>
              <a:off x="1993310" y="4965930"/>
              <a:ext cx="1524000" cy="634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600">
                  <a:cs typeface="Calibri" charset="0"/>
                </a:rPr>
                <a:t>Experiment Notes:</a:t>
              </a:r>
            </a:p>
            <a:p>
              <a:pPr eaLnBrk="1" hangingPunct="1"/>
              <a:r>
                <a:rPr lang="en-US" sz="600">
                  <a:cs typeface="Calibri" charset="0"/>
                </a:rPr>
                <a:t>Serial Number: 99378920</a:t>
              </a:r>
            </a:p>
            <a:p>
              <a:pPr eaLnBrk="1" hangingPunct="1"/>
              <a:r>
                <a:rPr lang="en-US" sz="600">
                  <a:cs typeface="Calibri" charset="0"/>
                </a:rPr>
                <a:t>Date: 3/13/09</a:t>
              </a:r>
            </a:p>
            <a:p>
              <a:pPr eaLnBrk="1" hangingPunct="1"/>
              <a:r>
                <a:rPr lang="en-US" sz="600">
                  <a:cs typeface="Calibri" charset="0"/>
                </a:rPr>
                <a:t>Configuration: Standard 3</a:t>
              </a:r>
            </a:p>
          </p:txBody>
        </p:sp>
      </p:grpSp>
      <p:sp>
        <p:nvSpPr>
          <p:cNvPr id="15" name="Rectangle 6" descr="Small grid"/>
          <p:cNvSpPr>
            <a:spLocks noChangeArrowheads="1"/>
          </p:cNvSpPr>
          <p:nvPr/>
        </p:nvSpPr>
        <p:spPr bwMode="auto">
          <a:xfrm rot="19912286">
            <a:off x="6578600" y="2301875"/>
            <a:ext cx="1219200" cy="739775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miter lim="800000"/>
            <a:headEnd/>
            <a:tailEnd/>
          </a:ln>
          <a:effectLst/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CC00"/>
            </a:extrusionClr>
          </a:sp3d>
        </p:spPr>
        <p:txBody>
          <a:bodyPr wrap="none" anchor="ctr">
            <a:flatTx/>
          </a:bodyPr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DDDDDD"/>
                </a:outerShdw>
              </a:effectLst>
              <a:ea typeface="Calibri"/>
              <a:cs typeface="Calibri"/>
            </a:endParaRPr>
          </a:p>
        </p:txBody>
      </p:sp>
      <p:pic>
        <p:nvPicPr>
          <p:cNvPr id="16" name="Picture 8" descr="mesh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8316">
            <a:off x="5272088" y="2128838"/>
            <a:ext cx="1676400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2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904361">
            <a:off x="6353969" y="2396331"/>
            <a:ext cx="1085850" cy="998538"/>
          </a:xfrm>
          <a:prstGeom prst="rect">
            <a:avLst/>
          </a:prstGeom>
          <a:noFill/>
          <a:ln>
            <a:noFill/>
          </a:ln>
          <a:effectLst>
            <a:outerShdw dist="107763" dir="81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2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9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" presetClass="entr" presetSubtype="3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47800" y="152400"/>
            <a:ext cx="7010400" cy="533400"/>
          </a:xfrm>
        </p:spPr>
        <p:txBody>
          <a:bodyPr/>
          <a:lstStyle/>
          <a:p>
            <a:pPr eaLnBrk="1" hangingPunct="1"/>
            <a:r>
              <a:rPr lang="en-US" dirty="0" smtClean="0"/>
              <a:t>HDF5 Dataset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02220" y="919485"/>
            <a:ext cx="8310563" cy="4343400"/>
            <a:chOff x="285" y="1005"/>
            <a:chExt cx="5235" cy="2736"/>
          </a:xfrm>
        </p:grpSpPr>
        <p:sp>
          <p:nvSpPr>
            <p:cNvPr id="202757" name="Rectangle 4"/>
            <p:cNvSpPr>
              <a:spLocks noChangeArrowheads="1"/>
            </p:cNvSpPr>
            <p:nvPr/>
          </p:nvSpPr>
          <p:spPr bwMode="auto">
            <a:xfrm>
              <a:off x="3072" y="1008"/>
              <a:ext cx="2448" cy="2688"/>
            </a:xfrm>
            <a:prstGeom prst="rect">
              <a:avLst/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wrap="none" lIns="313869" tIns="156935" rIns="313869" bIns="156935">
              <a:flatTx/>
            </a:bodyPr>
            <a:lstStyle/>
            <a:p>
              <a:pPr algn="ctr" eaLnBrk="0" hangingPunct="0"/>
              <a:r>
                <a:rPr lang="en-US" sz="3200" dirty="0">
                  <a:latin typeface="Arial" charset="0"/>
                </a:rPr>
                <a:t>Data</a:t>
              </a:r>
              <a:endParaRPr lang="en-US" sz="3200" b="1" dirty="0"/>
            </a:p>
          </p:txBody>
        </p:sp>
        <p:sp>
          <p:nvSpPr>
            <p:cNvPr id="202758" name="Rectangle 5"/>
            <p:cNvSpPr>
              <a:spLocks noChangeArrowheads="1"/>
            </p:cNvSpPr>
            <p:nvPr/>
          </p:nvSpPr>
          <p:spPr bwMode="auto">
            <a:xfrm>
              <a:off x="285" y="1005"/>
              <a:ext cx="2367" cy="2736"/>
            </a:xfrm>
            <a:prstGeom prst="rect">
              <a:avLst/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wrap="none" lIns="313869" tIns="156935" rIns="313869" bIns="156935">
              <a:flatTx/>
            </a:bodyPr>
            <a:lstStyle/>
            <a:p>
              <a:pPr algn="ctr" eaLnBrk="0" hangingPunct="0"/>
              <a:r>
                <a:rPr lang="en-US" sz="3200" dirty="0">
                  <a:latin typeface="Arial" charset="0"/>
                </a:rPr>
                <a:t>Metadata</a:t>
              </a:r>
              <a:endParaRPr lang="en-US" sz="3200" b="1" dirty="0"/>
            </a:p>
          </p:txBody>
        </p:sp>
        <p:sp>
          <p:nvSpPr>
            <p:cNvPr id="202759" name="Rectangle 6"/>
            <p:cNvSpPr>
              <a:spLocks noChangeArrowheads="1"/>
            </p:cNvSpPr>
            <p:nvPr/>
          </p:nvSpPr>
          <p:spPr bwMode="auto">
            <a:xfrm rot="-5400000">
              <a:off x="3559" y="1269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60" name="Line 7"/>
            <p:cNvSpPr>
              <a:spLocks noChangeShapeType="1"/>
            </p:cNvSpPr>
            <p:nvPr/>
          </p:nvSpPr>
          <p:spPr bwMode="auto">
            <a:xfrm rot="-5400000">
              <a:off x="3984" y="1466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61" name="Line 8"/>
            <p:cNvSpPr>
              <a:spLocks noChangeShapeType="1"/>
            </p:cNvSpPr>
            <p:nvPr/>
          </p:nvSpPr>
          <p:spPr bwMode="auto">
            <a:xfrm rot="-5400000">
              <a:off x="3985" y="1254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62" name="Line 9"/>
            <p:cNvSpPr>
              <a:spLocks noChangeShapeType="1"/>
            </p:cNvSpPr>
            <p:nvPr/>
          </p:nvSpPr>
          <p:spPr bwMode="auto">
            <a:xfrm rot="-5400000">
              <a:off x="3984" y="1041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63" name="Line 10"/>
            <p:cNvSpPr>
              <a:spLocks noChangeShapeType="1"/>
            </p:cNvSpPr>
            <p:nvPr/>
          </p:nvSpPr>
          <p:spPr bwMode="auto">
            <a:xfrm>
              <a:off x="3523" y="1595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64" name="Line 11"/>
            <p:cNvSpPr>
              <a:spLocks noChangeShapeType="1"/>
            </p:cNvSpPr>
            <p:nvPr/>
          </p:nvSpPr>
          <p:spPr bwMode="auto">
            <a:xfrm>
              <a:off x="3830" y="1595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65" name="Line 12"/>
            <p:cNvSpPr>
              <a:spLocks noChangeShapeType="1"/>
            </p:cNvSpPr>
            <p:nvPr/>
          </p:nvSpPr>
          <p:spPr bwMode="auto">
            <a:xfrm>
              <a:off x="4138" y="1595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66" name="Line 13"/>
            <p:cNvSpPr>
              <a:spLocks noChangeShapeType="1"/>
            </p:cNvSpPr>
            <p:nvPr/>
          </p:nvSpPr>
          <p:spPr bwMode="auto">
            <a:xfrm>
              <a:off x="4445" y="1595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67" name="Rectangle 14"/>
            <p:cNvSpPr>
              <a:spLocks noChangeArrowheads="1"/>
            </p:cNvSpPr>
            <p:nvPr/>
          </p:nvSpPr>
          <p:spPr bwMode="auto">
            <a:xfrm rot="-5400000">
              <a:off x="3655" y="1357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68" name="Line 15"/>
            <p:cNvSpPr>
              <a:spLocks noChangeShapeType="1"/>
            </p:cNvSpPr>
            <p:nvPr/>
          </p:nvSpPr>
          <p:spPr bwMode="auto">
            <a:xfrm rot="-5400000">
              <a:off x="4080" y="1554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69" name="Line 16"/>
            <p:cNvSpPr>
              <a:spLocks noChangeShapeType="1"/>
            </p:cNvSpPr>
            <p:nvPr/>
          </p:nvSpPr>
          <p:spPr bwMode="auto">
            <a:xfrm rot="-5400000">
              <a:off x="4081" y="1342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70" name="Line 17"/>
            <p:cNvSpPr>
              <a:spLocks noChangeShapeType="1"/>
            </p:cNvSpPr>
            <p:nvPr/>
          </p:nvSpPr>
          <p:spPr bwMode="auto">
            <a:xfrm rot="-5400000">
              <a:off x="4080" y="1129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71" name="Line 18"/>
            <p:cNvSpPr>
              <a:spLocks noChangeShapeType="1"/>
            </p:cNvSpPr>
            <p:nvPr/>
          </p:nvSpPr>
          <p:spPr bwMode="auto">
            <a:xfrm>
              <a:off x="3619" y="1683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72" name="Line 19"/>
            <p:cNvSpPr>
              <a:spLocks noChangeShapeType="1"/>
            </p:cNvSpPr>
            <p:nvPr/>
          </p:nvSpPr>
          <p:spPr bwMode="auto">
            <a:xfrm>
              <a:off x="3926" y="1683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73" name="Line 20"/>
            <p:cNvSpPr>
              <a:spLocks noChangeShapeType="1"/>
            </p:cNvSpPr>
            <p:nvPr/>
          </p:nvSpPr>
          <p:spPr bwMode="auto">
            <a:xfrm>
              <a:off x="4234" y="1683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74" name="Line 21"/>
            <p:cNvSpPr>
              <a:spLocks noChangeShapeType="1"/>
            </p:cNvSpPr>
            <p:nvPr/>
          </p:nvSpPr>
          <p:spPr bwMode="auto">
            <a:xfrm>
              <a:off x="4541" y="1683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75" name="Rectangle 22"/>
            <p:cNvSpPr>
              <a:spLocks noChangeArrowheads="1"/>
            </p:cNvSpPr>
            <p:nvPr/>
          </p:nvSpPr>
          <p:spPr bwMode="auto">
            <a:xfrm rot="-5400000">
              <a:off x="3751" y="1445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76" name="Line 23"/>
            <p:cNvSpPr>
              <a:spLocks noChangeShapeType="1"/>
            </p:cNvSpPr>
            <p:nvPr/>
          </p:nvSpPr>
          <p:spPr bwMode="auto">
            <a:xfrm rot="-5400000">
              <a:off x="4176" y="1642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77" name="Line 24"/>
            <p:cNvSpPr>
              <a:spLocks noChangeShapeType="1"/>
            </p:cNvSpPr>
            <p:nvPr/>
          </p:nvSpPr>
          <p:spPr bwMode="auto">
            <a:xfrm rot="-5400000">
              <a:off x="4177" y="1430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78" name="Line 25"/>
            <p:cNvSpPr>
              <a:spLocks noChangeShapeType="1"/>
            </p:cNvSpPr>
            <p:nvPr/>
          </p:nvSpPr>
          <p:spPr bwMode="auto">
            <a:xfrm rot="-5400000">
              <a:off x="4176" y="1217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79" name="Line 26"/>
            <p:cNvSpPr>
              <a:spLocks noChangeShapeType="1"/>
            </p:cNvSpPr>
            <p:nvPr/>
          </p:nvSpPr>
          <p:spPr bwMode="auto">
            <a:xfrm>
              <a:off x="3715" y="1771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80" name="Line 27"/>
            <p:cNvSpPr>
              <a:spLocks noChangeShapeType="1"/>
            </p:cNvSpPr>
            <p:nvPr/>
          </p:nvSpPr>
          <p:spPr bwMode="auto">
            <a:xfrm>
              <a:off x="4022" y="1771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81" name="Line 28"/>
            <p:cNvSpPr>
              <a:spLocks noChangeShapeType="1"/>
            </p:cNvSpPr>
            <p:nvPr/>
          </p:nvSpPr>
          <p:spPr bwMode="auto">
            <a:xfrm>
              <a:off x="4330" y="1771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82" name="Line 29"/>
            <p:cNvSpPr>
              <a:spLocks noChangeShapeType="1"/>
            </p:cNvSpPr>
            <p:nvPr/>
          </p:nvSpPr>
          <p:spPr bwMode="auto">
            <a:xfrm>
              <a:off x="4637" y="1771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83" name="Rectangle 30"/>
            <p:cNvSpPr>
              <a:spLocks noChangeArrowheads="1"/>
            </p:cNvSpPr>
            <p:nvPr/>
          </p:nvSpPr>
          <p:spPr bwMode="auto">
            <a:xfrm rot="-5400000">
              <a:off x="3847" y="1534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84" name="Line 31"/>
            <p:cNvSpPr>
              <a:spLocks noChangeShapeType="1"/>
            </p:cNvSpPr>
            <p:nvPr/>
          </p:nvSpPr>
          <p:spPr bwMode="auto">
            <a:xfrm rot="-5400000">
              <a:off x="4272" y="1730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85" name="Line 32"/>
            <p:cNvSpPr>
              <a:spLocks noChangeShapeType="1"/>
            </p:cNvSpPr>
            <p:nvPr/>
          </p:nvSpPr>
          <p:spPr bwMode="auto">
            <a:xfrm rot="-5400000">
              <a:off x="4273" y="1518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86" name="Line 33"/>
            <p:cNvSpPr>
              <a:spLocks noChangeShapeType="1"/>
            </p:cNvSpPr>
            <p:nvPr/>
          </p:nvSpPr>
          <p:spPr bwMode="auto">
            <a:xfrm rot="-5400000">
              <a:off x="4272" y="1305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87" name="Line 34"/>
            <p:cNvSpPr>
              <a:spLocks noChangeShapeType="1"/>
            </p:cNvSpPr>
            <p:nvPr/>
          </p:nvSpPr>
          <p:spPr bwMode="auto">
            <a:xfrm>
              <a:off x="3811" y="1859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88" name="Line 35"/>
            <p:cNvSpPr>
              <a:spLocks noChangeShapeType="1"/>
            </p:cNvSpPr>
            <p:nvPr/>
          </p:nvSpPr>
          <p:spPr bwMode="auto">
            <a:xfrm>
              <a:off x="4118" y="1859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89" name="Line 36"/>
            <p:cNvSpPr>
              <a:spLocks noChangeShapeType="1"/>
            </p:cNvSpPr>
            <p:nvPr/>
          </p:nvSpPr>
          <p:spPr bwMode="auto">
            <a:xfrm>
              <a:off x="4426" y="1859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90" name="Line 37"/>
            <p:cNvSpPr>
              <a:spLocks noChangeShapeType="1"/>
            </p:cNvSpPr>
            <p:nvPr/>
          </p:nvSpPr>
          <p:spPr bwMode="auto">
            <a:xfrm>
              <a:off x="4733" y="1859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91" name="Rectangle 38"/>
            <p:cNvSpPr>
              <a:spLocks noChangeArrowheads="1"/>
            </p:cNvSpPr>
            <p:nvPr/>
          </p:nvSpPr>
          <p:spPr bwMode="auto">
            <a:xfrm rot="-5400000">
              <a:off x="3943" y="1622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92" name="Line 39"/>
            <p:cNvSpPr>
              <a:spLocks noChangeShapeType="1"/>
            </p:cNvSpPr>
            <p:nvPr/>
          </p:nvSpPr>
          <p:spPr bwMode="auto">
            <a:xfrm rot="-5400000">
              <a:off x="4368" y="1818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93" name="Line 40"/>
            <p:cNvSpPr>
              <a:spLocks noChangeShapeType="1"/>
            </p:cNvSpPr>
            <p:nvPr/>
          </p:nvSpPr>
          <p:spPr bwMode="auto">
            <a:xfrm rot="-5400000">
              <a:off x="4369" y="1606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94" name="Line 41"/>
            <p:cNvSpPr>
              <a:spLocks noChangeShapeType="1"/>
            </p:cNvSpPr>
            <p:nvPr/>
          </p:nvSpPr>
          <p:spPr bwMode="auto">
            <a:xfrm rot="-5400000">
              <a:off x="4368" y="1393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95" name="Line 42"/>
            <p:cNvSpPr>
              <a:spLocks noChangeShapeType="1"/>
            </p:cNvSpPr>
            <p:nvPr/>
          </p:nvSpPr>
          <p:spPr bwMode="auto">
            <a:xfrm>
              <a:off x="3907" y="1947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96" name="Line 43"/>
            <p:cNvSpPr>
              <a:spLocks noChangeShapeType="1"/>
            </p:cNvSpPr>
            <p:nvPr/>
          </p:nvSpPr>
          <p:spPr bwMode="auto">
            <a:xfrm>
              <a:off x="4214" y="1947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97" name="Line 44"/>
            <p:cNvSpPr>
              <a:spLocks noChangeShapeType="1"/>
            </p:cNvSpPr>
            <p:nvPr/>
          </p:nvSpPr>
          <p:spPr bwMode="auto">
            <a:xfrm>
              <a:off x="4522" y="1947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98" name="Line 45"/>
            <p:cNvSpPr>
              <a:spLocks noChangeShapeType="1"/>
            </p:cNvSpPr>
            <p:nvPr/>
          </p:nvSpPr>
          <p:spPr bwMode="auto">
            <a:xfrm>
              <a:off x="4829" y="1947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99" name="Rectangle 46"/>
            <p:cNvSpPr>
              <a:spLocks noChangeArrowheads="1"/>
            </p:cNvSpPr>
            <p:nvPr/>
          </p:nvSpPr>
          <p:spPr bwMode="auto">
            <a:xfrm rot="-5400000">
              <a:off x="4039" y="1710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00" name="Line 47"/>
            <p:cNvSpPr>
              <a:spLocks noChangeShapeType="1"/>
            </p:cNvSpPr>
            <p:nvPr/>
          </p:nvSpPr>
          <p:spPr bwMode="auto">
            <a:xfrm rot="-5400000">
              <a:off x="4464" y="1906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01" name="Line 48"/>
            <p:cNvSpPr>
              <a:spLocks noChangeShapeType="1"/>
            </p:cNvSpPr>
            <p:nvPr/>
          </p:nvSpPr>
          <p:spPr bwMode="auto">
            <a:xfrm rot="-5400000">
              <a:off x="4465" y="1694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02" name="Line 49"/>
            <p:cNvSpPr>
              <a:spLocks noChangeShapeType="1"/>
            </p:cNvSpPr>
            <p:nvPr/>
          </p:nvSpPr>
          <p:spPr bwMode="auto">
            <a:xfrm rot="-5400000">
              <a:off x="4464" y="1481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03" name="Line 50"/>
            <p:cNvSpPr>
              <a:spLocks noChangeShapeType="1"/>
            </p:cNvSpPr>
            <p:nvPr/>
          </p:nvSpPr>
          <p:spPr bwMode="auto">
            <a:xfrm>
              <a:off x="4003" y="2035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04" name="Line 51"/>
            <p:cNvSpPr>
              <a:spLocks noChangeShapeType="1"/>
            </p:cNvSpPr>
            <p:nvPr/>
          </p:nvSpPr>
          <p:spPr bwMode="auto">
            <a:xfrm>
              <a:off x="4310" y="2035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05" name="Line 52"/>
            <p:cNvSpPr>
              <a:spLocks noChangeShapeType="1"/>
            </p:cNvSpPr>
            <p:nvPr/>
          </p:nvSpPr>
          <p:spPr bwMode="auto">
            <a:xfrm>
              <a:off x="4618" y="2035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06" name="Line 53"/>
            <p:cNvSpPr>
              <a:spLocks noChangeShapeType="1"/>
            </p:cNvSpPr>
            <p:nvPr/>
          </p:nvSpPr>
          <p:spPr bwMode="auto">
            <a:xfrm>
              <a:off x="4925" y="2035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07" name="Rectangle 54"/>
            <p:cNvSpPr>
              <a:spLocks noChangeArrowheads="1"/>
            </p:cNvSpPr>
            <p:nvPr/>
          </p:nvSpPr>
          <p:spPr bwMode="auto">
            <a:xfrm rot="-5400000">
              <a:off x="4135" y="1798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08" name="Line 55"/>
            <p:cNvSpPr>
              <a:spLocks noChangeShapeType="1"/>
            </p:cNvSpPr>
            <p:nvPr/>
          </p:nvSpPr>
          <p:spPr bwMode="auto">
            <a:xfrm rot="-5400000">
              <a:off x="4560" y="1994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09" name="Line 56"/>
            <p:cNvSpPr>
              <a:spLocks noChangeShapeType="1"/>
            </p:cNvSpPr>
            <p:nvPr/>
          </p:nvSpPr>
          <p:spPr bwMode="auto">
            <a:xfrm rot="-5400000">
              <a:off x="4561" y="1782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10" name="Line 57"/>
            <p:cNvSpPr>
              <a:spLocks noChangeShapeType="1"/>
            </p:cNvSpPr>
            <p:nvPr/>
          </p:nvSpPr>
          <p:spPr bwMode="auto">
            <a:xfrm rot="-5400000">
              <a:off x="4560" y="1569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11" name="Line 58"/>
            <p:cNvSpPr>
              <a:spLocks noChangeShapeType="1"/>
            </p:cNvSpPr>
            <p:nvPr/>
          </p:nvSpPr>
          <p:spPr bwMode="auto">
            <a:xfrm>
              <a:off x="4099" y="2123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12" name="Line 59"/>
            <p:cNvSpPr>
              <a:spLocks noChangeShapeType="1"/>
            </p:cNvSpPr>
            <p:nvPr/>
          </p:nvSpPr>
          <p:spPr bwMode="auto">
            <a:xfrm>
              <a:off x="4406" y="2123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13" name="Line 60"/>
            <p:cNvSpPr>
              <a:spLocks noChangeShapeType="1"/>
            </p:cNvSpPr>
            <p:nvPr/>
          </p:nvSpPr>
          <p:spPr bwMode="auto">
            <a:xfrm>
              <a:off x="4714" y="2123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14" name="Line 61"/>
            <p:cNvSpPr>
              <a:spLocks noChangeShapeType="1"/>
            </p:cNvSpPr>
            <p:nvPr/>
          </p:nvSpPr>
          <p:spPr bwMode="auto">
            <a:xfrm>
              <a:off x="5021" y="2123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15" name="Rectangle 62"/>
            <p:cNvSpPr>
              <a:spLocks noChangeArrowheads="1"/>
            </p:cNvSpPr>
            <p:nvPr/>
          </p:nvSpPr>
          <p:spPr bwMode="auto">
            <a:xfrm>
              <a:off x="624" y="1449"/>
              <a:ext cx="1728" cy="969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chemeClr val="bg1"/>
              </a:extrusionClr>
            </a:sp3d>
          </p:spPr>
          <p:txBody>
            <a:bodyPr wrap="none" lIns="313869" tIns="0" rIns="313869" bIns="156935">
              <a:flatTx/>
            </a:bodyPr>
            <a:lstStyle/>
            <a:p>
              <a:pPr algn="ctr" eaLnBrk="0" hangingPunct="0"/>
              <a:r>
                <a:rPr lang="en-US" b="1">
                  <a:latin typeface="Arial" charset="0"/>
                </a:rPr>
                <a:t>Dataspace</a:t>
              </a:r>
              <a:endParaRPr lang="en-US" b="1"/>
            </a:p>
          </p:txBody>
        </p:sp>
        <p:sp>
          <p:nvSpPr>
            <p:cNvPr id="202816" name="Rectangle 63"/>
            <p:cNvSpPr>
              <a:spLocks noChangeArrowheads="1"/>
            </p:cNvSpPr>
            <p:nvPr/>
          </p:nvSpPr>
          <p:spPr bwMode="auto">
            <a:xfrm>
              <a:off x="793" y="1889"/>
              <a:ext cx="319" cy="166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313869" tIns="156935" rIns="313869" bIns="156935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3</a:t>
              </a:r>
              <a:endParaRPr lang="en-US" sz="1600" b="1"/>
            </a:p>
          </p:txBody>
        </p:sp>
        <p:sp>
          <p:nvSpPr>
            <p:cNvPr id="939072" name="Text Box 64"/>
            <p:cNvSpPr txBox="1">
              <a:spLocks noChangeArrowheads="1"/>
            </p:cNvSpPr>
            <p:nvPr/>
          </p:nvSpPr>
          <p:spPr bwMode="auto">
            <a:xfrm>
              <a:off x="746" y="1625"/>
              <a:ext cx="414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13869" tIns="156935" rIns="313869" bIns="156935" anchor="ctr"/>
            <a:lstStyle/>
            <a:p>
              <a:pPr algn="ctr" eaLnBrk="0" hangingPunct="0">
                <a:defRPr/>
              </a:pPr>
              <a:r>
                <a:rPr lang="en-US" sz="20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+mn-cs"/>
                </a:rPr>
                <a:t>Rank</a:t>
              </a:r>
              <a:endParaRPr lang="en-US" sz="2000" b="1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endParaRPr>
            </a:p>
          </p:txBody>
        </p:sp>
        <p:sp>
          <p:nvSpPr>
            <p:cNvPr id="202818" name="Rectangle 65"/>
            <p:cNvSpPr>
              <a:spLocks noChangeArrowheads="1"/>
            </p:cNvSpPr>
            <p:nvPr/>
          </p:nvSpPr>
          <p:spPr bwMode="auto">
            <a:xfrm>
              <a:off x="1489" y="2077"/>
              <a:ext cx="575" cy="121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266236" tIns="133119" rIns="266236" bIns="133119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Dim_2 = 5</a:t>
              </a:r>
              <a:endParaRPr lang="en-US" sz="1600" b="1"/>
            </a:p>
          </p:txBody>
        </p:sp>
        <p:sp>
          <p:nvSpPr>
            <p:cNvPr id="202819" name="Rectangle 66"/>
            <p:cNvSpPr>
              <a:spLocks noChangeArrowheads="1"/>
            </p:cNvSpPr>
            <p:nvPr/>
          </p:nvSpPr>
          <p:spPr bwMode="auto">
            <a:xfrm>
              <a:off x="1489" y="1900"/>
              <a:ext cx="575" cy="122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266236" tIns="133119" rIns="266236" bIns="133119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Dim_1 = 4</a:t>
              </a:r>
              <a:endParaRPr lang="en-US" sz="1600" b="1"/>
            </a:p>
          </p:txBody>
        </p:sp>
        <p:sp>
          <p:nvSpPr>
            <p:cNvPr id="939075" name="Text Box 67"/>
            <p:cNvSpPr txBox="1">
              <a:spLocks noChangeArrowheads="1"/>
            </p:cNvSpPr>
            <p:nvPr/>
          </p:nvSpPr>
          <p:spPr bwMode="auto">
            <a:xfrm>
              <a:off x="1370" y="1636"/>
              <a:ext cx="750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13869" tIns="156935" rIns="313869" bIns="156935" anchor="ctr"/>
            <a:lstStyle/>
            <a:p>
              <a:pPr algn="ctr" eaLnBrk="0" hangingPunct="0">
                <a:defRPr/>
              </a:pPr>
              <a:r>
                <a:rPr lang="en-US" sz="20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+mn-cs"/>
                </a:rPr>
                <a:t>Dimensions</a:t>
              </a:r>
            </a:p>
          </p:txBody>
        </p:sp>
        <p:sp>
          <p:nvSpPr>
            <p:cNvPr id="202821" name="Rectangle 68"/>
            <p:cNvSpPr>
              <a:spLocks noChangeArrowheads="1"/>
            </p:cNvSpPr>
            <p:nvPr/>
          </p:nvSpPr>
          <p:spPr bwMode="auto">
            <a:xfrm>
              <a:off x="1695" y="3127"/>
              <a:ext cx="960" cy="176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266236" tIns="133119" rIns="266236" bIns="133119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Time = 32.4</a:t>
              </a:r>
            </a:p>
          </p:txBody>
        </p:sp>
        <p:sp>
          <p:nvSpPr>
            <p:cNvPr id="202822" name="Rectangle 69"/>
            <p:cNvSpPr>
              <a:spLocks noChangeArrowheads="1"/>
            </p:cNvSpPr>
            <p:nvPr/>
          </p:nvSpPr>
          <p:spPr bwMode="auto">
            <a:xfrm>
              <a:off x="1680" y="3347"/>
              <a:ext cx="959" cy="177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266236" tIns="133119" rIns="266236" bIns="133119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Pressure = 987</a:t>
              </a:r>
              <a:endParaRPr lang="en-US" sz="1600" b="1"/>
            </a:p>
          </p:txBody>
        </p:sp>
        <p:sp>
          <p:nvSpPr>
            <p:cNvPr id="939079" name="Text Box 71"/>
            <p:cNvSpPr txBox="1">
              <a:spLocks noChangeArrowheads="1"/>
            </p:cNvSpPr>
            <p:nvPr/>
          </p:nvSpPr>
          <p:spPr bwMode="auto">
            <a:xfrm>
              <a:off x="1776" y="2832"/>
              <a:ext cx="799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13869" tIns="156935" rIns="313869" bIns="156935" anchor="ctr"/>
            <a:lstStyle/>
            <a:p>
              <a:pPr algn="ctr" eaLnBrk="0" hangingPunct="0">
                <a:defRPr/>
              </a:pPr>
              <a:r>
                <a:rPr lang="en-US" sz="2000" b="1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+mn-cs"/>
                </a:rPr>
                <a:t>(optional)</a:t>
              </a:r>
            </a:p>
            <a:p>
              <a:pPr algn="ctr" eaLnBrk="0" hangingPunct="0">
                <a:defRPr/>
              </a:pPr>
              <a:r>
                <a:rPr lang="en-US" sz="2000" b="1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+mn-cs"/>
                </a:rPr>
                <a:t>Attributes</a:t>
              </a:r>
              <a:endPara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+mn-cs"/>
              </a:endParaRPr>
            </a:p>
          </p:txBody>
        </p:sp>
        <p:sp>
          <p:nvSpPr>
            <p:cNvPr id="202825" name="Rectangle 72"/>
            <p:cNvSpPr>
              <a:spLocks noChangeArrowheads="1"/>
            </p:cNvSpPr>
            <p:nvPr/>
          </p:nvSpPr>
          <p:spPr bwMode="auto">
            <a:xfrm>
              <a:off x="412" y="3299"/>
              <a:ext cx="932" cy="177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313869" tIns="156935" rIns="313869" bIns="156935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Chunked</a:t>
              </a:r>
              <a:endParaRPr lang="en-US" sz="1600" b="1"/>
            </a:p>
          </p:txBody>
        </p:sp>
        <p:sp>
          <p:nvSpPr>
            <p:cNvPr id="202826" name="Rectangle 73"/>
            <p:cNvSpPr>
              <a:spLocks noChangeArrowheads="1"/>
            </p:cNvSpPr>
            <p:nvPr/>
          </p:nvSpPr>
          <p:spPr bwMode="auto">
            <a:xfrm>
              <a:off x="412" y="3520"/>
              <a:ext cx="932" cy="176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313869" tIns="156935" rIns="313869" bIns="156935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Compressed</a:t>
              </a:r>
              <a:endParaRPr lang="en-US" sz="1600" b="1"/>
            </a:p>
          </p:txBody>
        </p:sp>
        <p:sp>
          <p:nvSpPr>
            <p:cNvPr id="202827" name="Rectangle 74"/>
            <p:cNvSpPr>
              <a:spLocks noChangeArrowheads="1"/>
            </p:cNvSpPr>
            <p:nvPr/>
          </p:nvSpPr>
          <p:spPr bwMode="auto">
            <a:xfrm>
              <a:off x="1489" y="2253"/>
              <a:ext cx="575" cy="121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266236" tIns="133119" rIns="266236" bIns="133119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Dim_3 = 7</a:t>
              </a:r>
              <a:endParaRPr lang="en-US" sz="1600" b="1"/>
            </a:p>
          </p:txBody>
        </p:sp>
        <p:sp>
          <p:nvSpPr>
            <p:cNvPr id="939083" name="Text Box 75"/>
            <p:cNvSpPr txBox="1">
              <a:spLocks noChangeArrowheads="1"/>
            </p:cNvSpPr>
            <p:nvPr/>
          </p:nvSpPr>
          <p:spPr bwMode="auto">
            <a:xfrm>
              <a:off x="537" y="3104"/>
              <a:ext cx="615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13869" tIns="156935" rIns="313869" bIns="156935" anchor="ctr"/>
            <a:lstStyle/>
            <a:p>
              <a:pPr algn="ctr" eaLnBrk="0" hangingPunct="0">
                <a:defRPr/>
              </a:pPr>
              <a:r>
                <a:rPr lang="en-US" sz="2000" b="1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+mn-cs"/>
                </a:rPr>
                <a:t>Properties</a:t>
              </a:r>
              <a:endPara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endParaRPr>
            </a:p>
          </p:txBody>
        </p:sp>
        <p:sp>
          <p:nvSpPr>
            <p:cNvPr id="202829" name="Rectangle 76"/>
            <p:cNvSpPr>
              <a:spLocks noChangeArrowheads="1"/>
            </p:cNvSpPr>
            <p:nvPr/>
          </p:nvSpPr>
          <p:spPr bwMode="auto">
            <a:xfrm>
              <a:off x="432" y="2799"/>
              <a:ext cx="1152" cy="177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313869" tIns="156935" rIns="313869" bIns="156935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Integer           </a:t>
              </a:r>
              <a:endParaRPr lang="en-US" sz="1600" b="1"/>
            </a:p>
          </p:txBody>
        </p:sp>
        <p:sp>
          <p:nvSpPr>
            <p:cNvPr id="939085" name="Text Box 77"/>
            <p:cNvSpPr txBox="1">
              <a:spLocks noChangeArrowheads="1"/>
            </p:cNvSpPr>
            <p:nvPr/>
          </p:nvSpPr>
          <p:spPr bwMode="auto">
            <a:xfrm>
              <a:off x="480" y="2592"/>
              <a:ext cx="615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13869" tIns="156935" rIns="313869" bIns="156935" anchor="ctr"/>
            <a:lstStyle/>
            <a:p>
              <a:pPr algn="ctr" eaLnBrk="0" hangingPunct="0">
                <a:defRPr/>
              </a:pPr>
              <a:r>
                <a:rPr lang="en-US" sz="20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+mn-cs"/>
                </a:rPr>
                <a:t>Datatype</a:t>
              </a:r>
              <a:endParaRPr lang="en-US" sz="2000" b="1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endParaRPr>
            </a:p>
          </p:txBody>
        </p:sp>
      </p:grpSp>
      <p:sp>
        <p:nvSpPr>
          <p:cNvPr id="83" name="Date Placeholder 82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20574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April 17-19, 2012</a:t>
            </a:r>
            <a:endParaRPr lang="en-US" dirty="0"/>
          </a:p>
        </p:txBody>
      </p:sp>
      <p:sp>
        <p:nvSpPr>
          <p:cNvPr id="84" name="Slide Number Placeholder 8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76F04D-E0EB-4F14-A157-808920921E0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85" name="Footer Placeholder 8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81" name="TextBox 80"/>
          <p:cNvSpPr txBox="1">
            <a:spLocks noChangeArrowheads="1"/>
          </p:cNvSpPr>
          <p:nvPr/>
        </p:nvSpPr>
        <p:spPr bwMode="auto">
          <a:xfrm>
            <a:off x="4964906" y="4444207"/>
            <a:ext cx="3484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2000" i="1" dirty="0">
                <a:solidFill>
                  <a:schemeClr val="bg1"/>
                </a:solidFill>
                <a:latin typeface="Calibri" charset="0"/>
                <a:cs typeface="Calibri" charset="0"/>
              </a:rPr>
              <a:t>Multi-dimensional array of </a:t>
            </a:r>
          </a:p>
          <a:p>
            <a:pPr eaLnBrk="1" hangingPunct="1"/>
            <a:r>
              <a:rPr lang="en-US" sz="2000" i="1" dirty="0">
                <a:solidFill>
                  <a:schemeClr val="bg1"/>
                </a:solidFill>
                <a:latin typeface="Calibri" charset="0"/>
                <a:cs typeface="Calibri" charset="0"/>
              </a:rPr>
              <a:t>identically typed data elements</a:t>
            </a:r>
          </a:p>
        </p:txBody>
      </p:sp>
      <p:sp>
        <p:nvSpPr>
          <p:cNvPr id="82" name="Rectangle 81"/>
          <p:cNvSpPr>
            <a:spLocks noChangeArrowheads="1"/>
          </p:cNvSpPr>
          <p:nvPr/>
        </p:nvSpPr>
        <p:spPr bwMode="auto">
          <a:xfrm>
            <a:off x="381000" y="5287963"/>
            <a:ext cx="8534400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ts val="600"/>
              </a:spcBef>
              <a:buFont typeface="Arial" charset="0"/>
              <a:buChar char="•"/>
            </a:pPr>
            <a:r>
              <a:rPr lang="en-US" sz="2000" dirty="0">
                <a:latin typeface="Calibri" charset="0"/>
                <a:cs typeface="Calibri" charset="0"/>
              </a:rPr>
              <a:t> </a:t>
            </a:r>
            <a:r>
              <a:rPr lang="en-US" dirty="0">
                <a:latin typeface="Calibri" charset="0"/>
                <a:cs typeface="Calibri" charset="0"/>
              </a:rPr>
              <a:t>HDF5 datasets </a:t>
            </a:r>
            <a:r>
              <a:rPr lang="en-US" b="1" dirty="0">
                <a:latin typeface="Calibri" charset="0"/>
                <a:cs typeface="Calibri" charset="0"/>
              </a:rPr>
              <a:t>organize and contain </a:t>
            </a:r>
            <a:r>
              <a:rPr lang="en-US" dirty="0">
                <a:latin typeface="Calibri" charset="0"/>
                <a:cs typeface="Calibri" charset="0"/>
              </a:rPr>
              <a:t>“raw data values”.</a:t>
            </a:r>
          </a:p>
          <a:p>
            <a:pPr lvl="1">
              <a:spcBef>
                <a:spcPts val="600"/>
              </a:spcBef>
              <a:buFont typeface="Arial" charset="0"/>
              <a:buChar char="•"/>
            </a:pPr>
            <a:r>
              <a:rPr lang="en-US" sz="2200" dirty="0">
                <a:latin typeface="Calibri" charset="0"/>
                <a:cs typeface="Calibri" charset="0"/>
              </a:rPr>
              <a:t> </a:t>
            </a:r>
            <a:r>
              <a:rPr lang="en-US" sz="2000" dirty="0">
                <a:latin typeface="Calibri" charset="0"/>
                <a:cs typeface="Calibri" charset="0"/>
              </a:rPr>
              <a:t>HDF5 </a:t>
            </a:r>
            <a:r>
              <a:rPr lang="en-US" sz="2000" dirty="0" err="1">
                <a:latin typeface="Calibri" charset="0"/>
                <a:cs typeface="Calibri" charset="0"/>
              </a:rPr>
              <a:t>datatypes</a:t>
            </a:r>
            <a:r>
              <a:rPr lang="en-US" sz="2000" dirty="0">
                <a:latin typeface="Calibri" charset="0"/>
                <a:cs typeface="Calibri" charset="0"/>
              </a:rPr>
              <a:t> describe individual data elements.</a:t>
            </a:r>
          </a:p>
          <a:p>
            <a:pPr lvl="1">
              <a:spcBef>
                <a:spcPts val="600"/>
              </a:spcBef>
              <a:buFont typeface="Arial" charset="0"/>
              <a:buChar char="•"/>
            </a:pPr>
            <a:r>
              <a:rPr lang="en-US" sz="2200" dirty="0">
                <a:latin typeface="Calibri" charset="0"/>
                <a:cs typeface="Calibri" charset="0"/>
              </a:rPr>
              <a:t> </a:t>
            </a:r>
            <a:r>
              <a:rPr lang="en-US" sz="2000" dirty="0">
                <a:latin typeface="Calibri" charset="0"/>
                <a:cs typeface="Calibri" charset="0"/>
              </a:rPr>
              <a:t>HDF5 </a:t>
            </a:r>
            <a:r>
              <a:rPr lang="en-US" sz="2000" dirty="0" err="1">
                <a:latin typeface="Calibri" charset="0"/>
                <a:cs typeface="Calibri" charset="0"/>
              </a:rPr>
              <a:t>dataspaces</a:t>
            </a:r>
            <a:r>
              <a:rPr lang="en-US" sz="2000" dirty="0">
                <a:latin typeface="Calibri" charset="0"/>
                <a:cs typeface="Calibri" charset="0"/>
              </a:rPr>
              <a:t> describe the logical layout of the data elements.</a:t>
            </a:r>
          </a:p>
        </p:txBody>
      </p:sp>
    </p:spTree>
    <p:extLst>
      <p:ext uri="{BB962C8B-B14F-4D97-AF65-F5344CB8AC3E}">
        <p14:creationId xmlns:p14="http://schemas.microsoft.com/office/powerpoint/2010/main" val="2939532219"/>
      </p:ext>
    </p:extLst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alibri" charset="0"/>
                <a:cs typeface="Calibri" charset="0"/>
              </a:rPr>
              <a:t>HDF5 Dataset &amp; Dataspace</a:t>
            </a: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71631035-98BE-4ABB-83DA-7701C3964C8E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12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381000" y="5029200"/>
            <a:ext cx="8534400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ts val="600"/>
              </a:spcBef>
              <a:buFont typeface="Arial" charset="0"/>
              <a:buChar char="•"/>
            </a:pPr>
            <a:r>
              <a:rPr lang="en-US" sz="2000" dirty="0">
                <a:latin typeface="Calibri" charset="0"/>
                <a:cs typeface="Calibri" charset="0"/>
              </a:rPr>
              <a:t> </a:t>
            </a:r>
            <a:r>
              <a:rPr lang="en-US" dirty="0">
                <a:latin typeface="Calibri" charset="0"/>
                <a:cs typeface="Calibri" charset="0"/>
              </a:rPr>
              <a:t>HDF5 datasets organize and contain</a:t>
            </a:r>
            <a:r>
              <a:rPr lang="en-US" b="1" dirty="0">
                <a:latin typeface="Calibri" charset="0"/>
                <a:cs typeface="Calibri" charset="0"/>
              </a:rPr>
              <a:t> </a:t>
            </a:r>
            <a:r>
              <a:rPr lang="en-US" dirty="0">
                <a:latin typeface="Calibri" charset="0"/>
                <a:cs typeface="Calibri" charset="0"/>
              </a:rPr>
              <a:t>“raw data values”.</a:t>
            </a:r>
          </a:p>
          <a:p>
            <a:pPr lvl="1">
              <a:spcBef>
                <a:spcPts val="600"/>
              </a:spcBef>
            </a:pPr>
            <a:endParaRPr lang="en-US" sz="2000" dirty="0">
              <a:latin typeface="Calibri" charset="0"/>
              <a:cs typeface="Calibri" charset="0"/>
            </a:endParaRPr>
          </a:p>
          <a:p>
            <a:pPr lvl="1">
              <a:spcBef>
                <a:spcPts val="600"/>
              </a:spcBef>
              <a:buFont typeface="Arial" charset="0"/>
              <a:buChar char="•"/>
            </a:pPr>
            <a:r>
              <a:rPr lang="en-US" sz="2200" dirty="0">
                <a:latin typeface="Calibri" charset="0"/>
                <a:cs typeface="Calibri" charset="0"/>
              </a:rPr>
              <a:t> </a:t>
            </a:r>
            <a:r>
              <a:rPr lang="en-US" sz="2000" dirty="0">
                <a:latin typeface="Calibri" charset="0"/>
                <a:cs typeface="Calibri" charset="0"/>
              </a:rPr>
              <a:t>HDF5 </a:t>
            </a:r>
            <a:r>
              <a:rPr lang="en-US" sz="2000" dirty="0" err="1">
                <a:latin typeface="Calibri" charset="0"/>
                <a:cs typeface="Calibri" charset="0"/>
              </a:rPr>
              <a:t>dataspaces</a:t>
            </a:r>
            <a:r>
              <a:rPr lang="en-US" sz="2000" dirty="0">
                <a:latin typeface="Calibri" charset="0"/>
                <a:cs typeface="Calibri" charset="0"/>
              </a:rPr>
              <a:t> </a:t>
            </a:r>
            <a:r>
              <a:rPr lang="en-US" sz="2000" b="1" dirty="0">
                <a:latin typeface="Calibri" charset="0"/>
                <a:cs typeface="Calibri" charset="0"/>
              </a:rPr>
              <a:t>describe the logical layout of the data </a:t>
            </a:r>
            <a:r>
              <a:rPr lang="en-US" sz="2000" b="1" dirty="0" smtClean="0">
                <a:latin typeface="Calibri" charset="0"/>
                <a:cs typeface="Calibri" charset="0"/>
              </a:rPr>
              <a:t>elements</a:t>
            </a:r>
            <a:endParaRPr lang="en-US" sz="2000" dirty="0">
              <a:latin typeface="Calibri" charset="0"/>
              <a:cs typeface="Calibri" charset="0"/>
            </a:endParaRPr>
          </a:p>
        </p:txBody>
      </p:sp>
      <p:sp>
        <p:nvSpPr>
          <p:cNvPr id="26629" name="Rectangle 4"/>
          <p:cNvSpPr>
            <a:spLocks noChangeArrowheads="1"/>
          </p:cNvSpPr>
          <p:nvPr/>
        </p:nvSpPr>
        <p:spPr bwMode="auto">
          <a:xfrm>
            <a:off x="4572000" y="990600"/>
            <a:ext cx="3886200" cy="3962400"/>
          </a:xfrm>
          <a:prstGeom prst="rect">
            <a:avLst/>
          </a:prstGeom>
          <a:solidFill>
            <a:srgbClr val="C0C0C0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201600" prstMaterial="legacyMatte">
            <a:bevelT w="13500" h="13500" prst="angle"/>
            <a:bevelB w="13500" h="13500" prst="angle"/>
            <a:extrusionClr>
              <a:srgbClr val="C0C0C0"/>
            </a:extrusionClr>
          </a:sp3d>
        </p:spPr>
        <p:txBody>
          <a:bodyPr wrap="none" lIns="313869" tIns="156935" rIns="313869" bIns="156935">
            <a:flatTx/>
          </a:bodyPr>
          <a:lstStyle/>
          <a:p>
            <a:pPr algn="ctr" eaLnBrk="0" hangingPunct="0"/>
            <a:endParaRPr lang="en-US" sz="3200" b="1">
              <a:latin typeface="Calibri" charset="0"/>
              <a:cs typeface="Calibri" charset="0"/>
            </a:endParaRPr>
          </a:p>
        </p:txBody>
      </p:sp>
      <p:sp>
        <p:nvSpPr>
          <p:cNvPr id="26630" name="Rectangle 5"/>
          <p:cNvSpPr>
            <a:spLocks noChangeArrowheads="1"/>
          </p:cNvSpPr>
          <p:nvPr/>
        </p:nvSpPr>
        <p:spPr bwMode="auto">
          <a:xfrm>
            <a:off x="609600" y="1020763"/>
            <a:ext cx="3886200" cy="3962400"/>
          </a:xfrm>
          <a:prstGeom prst="rect">
            <a:avLst/>
          </a:prstGeom>
          <a:solidFill>
            <a:srgbClr val="C0C0C0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201600" prstMaterial="legacyMatte">
            <a:bevelT w="13500" h="13500" prst="angle"/>
            <a:bevelB w="13500" h="13500" prst="angle"/>
            <a:extrusionClr>
              <a:srgbClr val="C0C0C0"/>
            </a:extrusionClr>
          </a:sp3d>
        </p:spPr>
        <p:txBody>
          <a:bodyPr wrap="none" lIns="313869" tIns="156935" rIns="313869" bIns="156935">
            <a:flatTx/>
          </a:bodyPr>
          <a:lstStyle/>
          <a:p>
            <a:pPr algn="ctr" eaLnBrk="0" hangingPunct="0"/>
            <a:endParaRPr lang="en-US" sz="2200" b="1">
              <a:latin typeface="Calibri" charset="0"/>
              <a:cs typeface="Calibri" charset="0"/>
            </a:endParaRPr>
          </a:p>
        </p:txBody>
      </p:sp>
      <p:sp>
        <p:nvSpPr>
          <p:cNvPr id="26631" name="TextBox 11"/>
          <p:cNvSpPr txBox="1">
            <a:spLocks noChangeArrowheads="1"/>
          </p:cNvSpPr>
          <p:nvPr/>
        </p:nvSpPr>
        <p:spPr bwMode="auto">
          <a:xfrm>
            <a:off x="4876800" y="4267200"/>
            <a:ext cx="3484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2000" i="1" u="sng">
                <a:solidFill>
                  <a:schemeClr val="bg1"/>
                </a:solidFill>
                <a:latin typeface="Calibri" charset="0"/>
                <a:cs typeface="Calibri" charset="0"/>
              </a:rPr>
              <a:t>Multi-dimensional</a:t>
            </a:r>
            <a:r>
              <a:rPr lang="en-US" sz="2000" i="1">
                <a:solidFill>
                  <a:schemeClr val="bg1"/>
                </a:solidFill>
                <a:latin typeface="Calibri" charset="0"/>
                <a:cs typeface="Calibri" charset="0"/>
              </a:rPr>
              <a:t> array of </a:t>
            </a:r>
          </a:p>
          <a:p>
            <a:pPr eaLnBrk="1" hangingPunct="1"/>
            <a:r>
              <a:rPr lang="en-US" sz="2000" i="1">
                <a:solidFill>
                  <a:schemeClr val="bg1"/>
                </a:solidFill>
                <a:latin typeface="Calibri" charset="0"/>
                <a:cs typeface="Calibri" charset="0"/>
              </a:rPr>
              <a:t>identically typed data elements</a:t>
            </a:r>
          </a:p>
        </p:txBody>
      </p:sp>
      <p:sp>
        <p:nvSpPr>
          <p:cNvPr id="26632" name="TextBox 12"/>
          <p:cNvSpPr txBox="1">
            <a:spLocks noChangeArrowheads="1"/>
          </p:cNvSpPr>
          <p:nvPr/>
        </p:nvSpPr>
        <p:spPr bwMode="auto">
          <a:xfrm>
            <a:off x="838200" y="4267200"/>
            <a:ext cx="35210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2000" i="1">
                <a:solidFill>
                  <a:schemeClr val="bg1"/>
                </a:solidFill>
                <a:latin typeface="Calibri" charset="0"/>
                <a:cs typeface="Calibri" charset="0"/>
              </a:rPr>
              <a:t>Specifications for array dimensions</a:t>
            </a:r>
          </a:p>
        </p:txBody>
      </p:sp>
      <p:grpSp>
        <p:nvGrpSpPr>
          <p:cNvPr id="26633" name="Group 87"/>
          <p:cNvGrpSpPr>
            <a:grpSpLocks/>
          </p:cNvGrpSpPr>
          <p:nvPr/>
        </p:nvGrpSpPr>
        <p:grpSpPr bwMode="auto">
          <a:xfrm>
            <a:off x="1066800" y="2590800"/>
            <a:ext cx="2743200" cy="1447800"/>
            <a:chOff x="1219200" y="2057400"/>
            <a:chExt cx="2743200" cy="1447800"/>
          </a:xfrm>
        </p:grpSpPr>
        <p:sp>
          <p:nvSpPr>
            <p:cNvPr id="17" name="Rectangle 62"/>
            <p:cNvSpPr>
              <a:spLocks noChangeArrowheads="1"/>
            </p:cNvSpPr>
            <p:nvPr/>
          </p:nvSpPr>
          <p:spPr bwMode="auto">
            <a:xfrm>
              <a:off x="1219200" y="2057400"/>
              <a:ext cx="2743200" cy="1447800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prstMaterial="legacyMatte">
              <a:extrusionClr>
                <a:schemeClr val="bg1"/>
              </a:extrusionClr>
            </a:sp3d>
          </p:spPr>
          <p:txBody>
            <a:bodyPr wrap="none" lIns="313869" tIns="0" rIns="313869" bIns="156935">
              <a:flatTx/>
            </a:bodyPr>
            <a:lstStyle/>
            <a:p>
              <a:pPr algn="ctr" eaLnBrk="0" hangingPunct="0">
                <a:defRPr/>
              </a:pPr>
              <a:endParaRPr lang="en-US" sz="2000" b="1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8" name="Rectangle 63"/>
            <p:cNvSpPr>
              <a:spLocks noChangeArrowheads="1"/>
            </p:cNvSpPr>
            <p:nvPr/>
          </p:nvSpPr>
          <p:spPr bwMode="auto">
            <a:xfrm>
              <a:off x="1487488" y="2438400"/>
              <a:ext cx="506413" cy="274320"/>
            </a:xfrm>
            <a:prstGeom prst="rect">
              <a:avLst/>
            </a:prstGeom>
            <a:solidFill>
              <a:srgbClr val="00B0F0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prstMaterial="legacyMatte">
              <a:extrusionClr>
                <a:srgbClr val="F8F8F8"/>
              </a:extrusionClr>
            </a:sp3d>
          </p:spPr>
          <p:txBody>
            <a:bodyPr wrap="none" lIns="313869" tIns="109728" rIns="313869" bIns="156935" anchor="ctr">
              <a:flatTx/>
            </a:bodyPr>
            <a:lstStyle/>
            <a:p>
              <a:pPr algn="r" eaLnBrk="0" hangingPunct="0">
                <a:defRPr/>
              </a:pPr>
              <a:r>
                <a:rPr lang="en-US" sz="1600" b="1" dirty="0">
                  <a:latin typeface="Calibri"/>
                  <a:ea typeface="Calibri"/>
                  <a:cs typeface="Calibri"/>
                </a:rPr>
                <a:t>3</a:t>
              </a:r>
            </a:p>
          </p:txBody>
        </p:sp>
        <p:sp>
          <p:nvSpPr>
            <p:cNvPr id="19" name="Text Box 64"/>
            <p:cNvSpPr txBox="1">
              <a:spLocks noChangeArrowheads="1"/>
            </p:cNvSpPr>
            <p:nvPr/>
          </p:nvSpPr>
          <p:spPr bwMode="auto">
            <a:xfrm>
              <a:off x="1371600" y="2057400"/>
              <a:ext cx="692150" cy="309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13869" tIns="156935" rIns="313869" bIns="156935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algn="ctr">
                <a:defRPr/>
              </a:pPr>
              <a:r>
                <a:rPr lang="en-US" sz="1800" b="1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charset="0"/>
                  <a:cs typeface="Calibri" charset="0"/>
                </a:rPr>
                <a:t>Rank</a:t>
              </a:r>
              <a:endParaRPr lang="en-US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</a:endParaRPr>
            </a:p>
          </p:txBody>
        </p:sp>
        <p:sp>
          <p:nvSpPr>
            <p:cNvPr id="20" name="Rectangle 74"/>
            <p:cNvSpPr>
              <a:spLocks noChangeArrowheads="1"/>
            </p:cNvSpPr>
            <p:nvPr/>
          </p:nvSpPr>
          <p:spPr bwMode="auto">
            <a:xfrm>
              <a:off x="2592388" y="3167062"/>
              <a:ext cx="1065211" cy="274320"/>
            </a:xfrm>
            <a:prstGeom prst="rect">
              <a:avLst/>
            </a:prstGeom>
            <a:solidFill>
              <a:srgbClr val="00B0F0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prstMaterial="legacyMatte">
              <a:extrusionClr>
                <a:srgbClr val="F8F8F8"/>
              </a:extrusionClr>
            </a:sp3d>
          </p:spPr>
          <p:txBody>
            <a:bodyPr wrap="none" lIns="266236" tIns="133119" rIns="266236" bIns="133119" anchor="ctr"/>
            <a:lstStyle/>
            <a:p>
              <a:pPr algn="ctr" eaLnBrk="0" hangingPunct="0">
                <a:defRPr/>
              </a:pPr>
              <a:r>
                <a:rPr lang="en-US" sz="1600" b="1" dirty="0" smtClean="0">
                  <a:latin typeface="Calibri" charset="0"/>
                  <a:ea typeface="Calibri" charset="0"/>
                  <a:cs typeface="Calibri" charset="0"/>
                </a:rPr>
                <a:t>Dim_3 </a:t>
              </a:r>
              <a:r>
                <a:rPr lang="en-US" sz="1600" b="1" dirty="0">
                  <a:latin typeface="Calibri" charset="0"/>
                  <a:ea typeface="Calibri" charset="0"/>
                  <a:cs typeface="Calibri" charset="0"/>
                </a:rPr>
                <a:t>= 7</a:t>
              </a:r>
            </a:p>
          </p:txBody>
        </p:sp>
        <p:sp>
          <p:nvSpPr>
            <p:cNvPr id="21" name="Text Box 67"/>
            <p:cNvSpPr txBox="1">
              <a:spLocks noChangeArrowheads="1"/>
            </p:cNvSpPr>
            <p:nvPr/>
          </p:nvSpPr>
          <p:spPr bwMode="auto">
            <a:xfrm>
              <a:off x="2479675" y="2057400"/>
              <a:ext cx="1254125" cy="309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13869" tIns="156935" rIns="313869" bIns="156935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algn="ctr">
                <a:defRPr/>
              </a:pPr>
              <a:r>
                <a:rPr lang="en-US" sz="1800" b="1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charset="0"/>
                  <a:cs typeface="Calibri" charset="0"/>
                </a:rPr>
                <a:t>Dimensions</a:t>
              </a:r>
              <a:endParaRPr lang="en-US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  <a:cs typeface="Calibri" charset="0"/>
              </a:endParaRPr>
            </a:p>
          </p:txBody>
        </p:sp>
        <p:sp>
          <p:nvSpPr>
            <p:cNvPr id="22" name="Rectangle 66"/>
            <p:cNvSpPr>
              <a:spLocks noChangeArrowheads="1"/>
            </p:cNvSpPr>
            <p:nvPr/>
          </p:nvSpPr>
          <p:spPr bwMode="auto">
            <a:xfrm>
              <a:off x="2590800" y="2468880"/>
              <a:ext cx="1066800" cy="274320"/>
            </a:xfrm>
            <a:prstGeom prst="rect">
              <a:avLst/>
            </a:prstGeom>
            <a:solidFill>
              <a:srgbClr val="00B0F0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prstMaterial="legacyMatte">
              <a:extrusionClr>
                <a:srgbClr val="F8F8F8"/>
              </a:extrusionClr>
            </a:sp3d>
          </p:spPr>
          <p:txBody>
            <a:bodyPr wrap="none" lIns="266236" tIns="133119" rIns="266236" bIns="133119" anchor="ctr"/>
            <a:lstStyle/>
            <a:p>
              <a:pPr algn="ctr" eaLnBrk="0" hangingPunct="0">
                <a:defRPr/>
              </a:pPr>
              <a:r>
                <a:rPr lang="en-US" sz="1600" b="1" dirty="0" smtClean="0">
                  <a:latin typeface="Calibri" charset="0"/>
                  <a:ea typeface="Calibri" charset="0"/>
                  <a:cs typeface="Calibri" charset="0"/>
                </a:rPr>
                <a:t>Dim_1 </a:t>
              </a:r>
              <a:r>
                <a:rPr lang="en-US" sz="1600" b="1" dirty="0">
                  <a:latin typeface="Calibri" charset="0"/>
                  <a:ea typeface="Calibri" charset="0"/>
                  <a:cs typeface="Calibri" charset="0"/>
                </a:rPr>
                <a:t>= 4</a:t>
              </a:r>
            </a:p>
          </p:txBody>
        </p:sp>
        <p:sp>
          <p:nvSpPr>
            <p:cNvPr id="23" name="Rectangle 65"/>
            <p:cNvSpPr>
              <a:spLocks noChangeArrowheads="1"/>
            </p:cNvSpPr>
            <p:nvPr/>
          </p:nvSpPr>
          <p:spPr bwMode="auto">
            <a:xfrm>
              <a:off x="2590800" y="2819400"/>
              <a:ext cx="1066800" cy="274320"/>
            </a:xfrm>
            <a:prstGeom prst="rect">
              <a:avLst/>
            </a:prstGeom>
            <a:solidFill>
              <a:srgbClr val="00B0F0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prstMaterial="legacyMatte">
              <a:extrusionClr>
                <a:srgbClr val="F8F8F8"/>
              </a:extrusionClr>
            </a:sp3d>
          </p:spPr>
          <p:txBody>
            <a:bodyPr wrap="none" lIns="266236" tIns="133119" rIns="266236" bIns="133119" anchor="ctr"/>
            <a:lstStyle/>
            <a:p>
              <a:pPr algn="ctr" eaLnBrk="0" hangingPunct="0">
                <a:defRPr/>
              </a:pPr>
              <a:r>
                <a:rPr lang="en-US" sz="1600" b="1" dirty="0" smtClean="0">
                  <a:latin typeface="Calibri" charset="0"/>
                  <a:ea typeface="Calibri" charset="0"/>
                  <a:cs typeface="Calibri" charset="0"/>
                </a:rPr>
                <a:t>Dim_2 </a:t>
              </a:r>
              <a:r>
                <a:rPr lang="en-US" sz="1600" b="1" dirty="0">
                  <a:latin typeface="Calibri" charset="0"/>
                  <a:ea typeface="Calibri" charset="0"/>
                  <a:cs typeface="Calibri" charset="0"/>
                </a:rPr>
                <a:t>= 5</a:t>
              </a:r>
            </a:p>
          </p:txBody>
        </p:sp>
      </p:grpSp>
      <p:sp>
        <p:nvSpPr>
          <p:cNvPr id="15" name="Text Box 77"/>
          <p:cNvSpPr txBox="1">
            <a:spLocks noChangeArrowheads="1"/>
          </p:cNvSpPr>
          <p:nvPr/>
        </p:nvSpPr>
        <p:spPr bwMode="auto">
          <a:xfrm>
            <a:off x="1524000" y="2133600"/>
            <a:ext cx="19050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313869" tIns="156935" rIns="313869" bIns="156935" anchor="ctr"/>
          <a:lstStyle/>
          <a:p>
            <a:pPr algn="ctr" eaLnBrk="0" hangingPunct="0">
              <a:defRPr/>
            </a:pPr>
            <a:r>
              <a:rPr lang="en-US" sz="2200" b="1" dirty="0">
                <a:latin typeface="Calibri"/>
                <a:ea typeface="Calibri"/>
                <a:cs typeface="Calibri"/>
              </a:rPr>
              <a:t>HDF5</a:t>
            </a: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/>
                <a:ea typeface="Calibri"/>
                <a:cs typeface="Calibri"/>
              </a:rPr>
              <a:t> </a:t>
            </a:r>
            <a:r>
              <a:rPr lang="en-US" sz="2200" b="1" dirty="0">
                <a:latin typeface="Calibri"/>
                <a:ea typeface="Calibri"/>
                <a:cs typeface="Calibri"/>
              </a:rPr>
              <a:t>Dataspace</a:t>
            </a:r>
          </a:p>
        </p:txBody>
      </p:sp>
      <p:pic>
        <p:nvPicPr>
          <p:cNvPr id="26635" name="Picture 15" descr="arra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738" y="1643063"/>
            <a:ext cx="3395662" cy="224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65"/>
          <p:cNvSpPr>
            <a:spLocks noChangeArrowheads="1"/>
          </p:cNvSpPr>
          <p:nvPr/>
        </p:nvSpPr>
        <p:spPr bwMode="auto">
          <a:xfrm>
            <a:off x="5410200" y="949147"/>
            <a:ext cx="1066800" cy="274320"/>
          </a:xfrm>
          <a:prstGeom prst="rect">
            <a:avLst/>
          </a:prstGeom>
          <a:solidFill>
            <a:srgbClr val="00B0F0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prstMaterial="legacyMatte">
            <a:extrusionClr>
              <a:srgbClr val="F8F8F8"/>
            </a:extrusionClr>
          </a:sp3d>
        </p:spPr>
        <p:txBody>
          <a:bodyPr wrap="none" lIns="266236" tIns="133119" rIns="266236" bIns="133119" anchor="ctr"/>
          <a:lstStyle/>
          <a:p>
            <a:pPr algn="ctr" eaLnBrk="0" hangingPunct="0">
              <a:defRPr/>
            </a:pPr>
            <a:r>
              <a:rPr lang="en-US" sz="1600" b="1" dirty="0" smtClean="0">
                <a:latin typeface="Calibri" charset="0"/>
                <a:ea typeface="Calibri" charset="0"/>
                <a:cs typeface="Calibri" charset="0"/>
              </a:rPr>
              <a:t>Dim_2 </a:t>
            </a:r>
            <a:r>
              <a:rPr lang="en-US" sz="1600" b="1" dirty="0">
                <a:latin typeface="Calibri" charset="0"/>
                <a:ea typeface="Calibri" charset="0"/>
                <a:cs typeface="Calibri" charset="0"/>
              </a:rPr>
              <a:t>= 5</a:t>
            </a:r>
          </a:p>
        </p:txBody>
      </p:sp>
      <p:sp>
        <p:nvSpPr>
          <p:cNvPr id="28" name="Rectangle 65"/>
          <p:cNvSpPr>
            <a:spLocks noChangeArrowheads="1"/>
          </p:cNvSpPr>
          <p:nvPr/>
        </p:nvSpPr>
        <p:spPr bwMode="auto">
          <a:xfrm>
            <a:off x="7738230" y="1505897"/>
            <a:ext cx="1066800" cy="274320"/>
          </a:xfrm>
          <a:prstGeom prst="rect">
            <a:avLst/>
          </a:prstGeom>
          <a:solidFill>
            <a:srgbClr val="00B0F0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prstMaterial="legacyMatte">
            <a:extrusionClr>
              <a:srgbClr val="F8F8F8"/>
            </a:extrusionClr>
          </a:sp3d>
        </p:spPr>
        <p:txBody>
          <a:bodyPr wrap="none" lIns="266236" tIns="133119" rIns="266236" bIns="133119" anchor="ctr">
            <a:flatTx/>
          </a:bodyPr>
          <a:lstStyle/>
          <a:p>
            <a:pPr algn="ctr" eaLnBrk="0" hangingPunct="0">
              <a:defRPr/>
            </a:pPr>
            <a:r>
              <a:rPr lang="en-US" sz="1600" b="1" dirty="0" smtClean="0">
                <a:latin typeface="Calibri"/>
                <a:ea typeface="Calibri"/>
                <a:cs typeface="Calibri"/>
              </a:rPr>
              <a:t>Dim_3 </a:t>
            </a:r>
            <a:r>
              <a:rPr lang="en-US" sz="1600" b="1" dirty="0">
                <a:latin typeface="Calibri"/>
                <a:ea typeface="Calibri"/>
                <a:cs typeface="Calibri"/>
              </a:rPr>
              <a:t>= 7</a:t>
            </a:r>
          </a:p>
        </p:txBody>
      </p:sp>
      <p:sp>
        <p:nvSpPr>
          <p:cNvPr id="26640" name="Left Brace 29"/>
          <p:cNvSpPr>
            <a:spLocks/>
          </p:cNvSpPr>
          <p:nvPr/>
        </p:nvSpPr>
        <p:spPr bwMode="auto">
          <a:xfrm rot="5400000">
            <a:off x="5749925" y="265113"/>
            <a:ext cx="419100" cy="2336800"/>
          </a:xfrm>
          <a:prstGeom prst="leftBrace">
            <a:avLst>
              <a:gd name="adj1" fmla="val 8338"/>
              <a:gd name="adj2" fmla="val 50000"/>
            </a:avLst>
          </a:prstGeom>
          <a:solidFill>
            <a:schemeClr val="bg1">
              <a:alpha val="0"/>
            </a:scheme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26641" name="Left Brace 30"/>
          <p:cNvSpPr>
            <a:spLocks/>
          </p:cNvSpPr>
          <p:nvPr/>
        </p:nvSpPr>
        <p:spPr bwMode="auto">
          <a:xfrm rot="7834366">
            <a:off x="7571582" y="1221581"/>
            <a:ext cx="419100" cy="1360487"/>
          </a:xfrm>
          <a:prstGeom prst="leftBrace">
            <a:avLst>
              <a:gd name="adj1" fmla="val 8356"/>
              <a:gd name="adj2" fmla="val 43569"/>
            </a:avLst>
          </a:prstGeom>
          <a:solidFill>
            <a:schemeClr val="bg1">
              <a:alpha val="0"/>
            </a:scheme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26" name="Rectangle 66"/>
          <p:cNvSpPr>
            <a:spLocks noChangeArrowheads="1"/>
          </p:cNvSpPr>
          <p:nvPr/>
        </p:nvSpPr>
        <p:spPr bwMode="auto">
          <a:xfrm>
            <a:off x="3609975" y="1954530"/>
            <a:ext cx="1066800" cy="274320"/>
          </a:xfrm>
          <a:prstGeom prst="rect">
            <a:avLst/>
          </a:prstGeom>
          <a:solidFill>
            <a:srgbClr val="00B0F0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prstMaterial="legacyMatte">
            <a:extrusionClr>
              <a:srgbClr val="F8F8F8"/>
            </a:extrusionClr>
          </a:sp3d>
        </p:spPr>
        <p:txBody>
          <a:bodyPr wrap="none" lIns="266236" tIns="133119" rIns="266236" bIns="133119" anchor="ctr"/>
          <a:lstStyle/>
          <a:p>
            <a:pPr algn="ctr" eaLnBrk="0" hangingPunct="0">
              <a:defRPr/>
            </a:pPr>
            <a:r>
              <a:rPr lang="en-US" sz="1600" b="1" dirty="0" smtClean="0">
                <a:latin typeface="Calibri" charset="0"/>
                <a:ea typeface="Calibri" charset="0"/>
                <a:cs typeface="Calibri" charset="0"/>
              </a:rPr>
              <a:t>Dim_1 </a:t>
            </a:r>
            <a:r>
              <a:rPr lang="en-US" sz="1600" b="1" dirty="0">
                <a:latin typeface="Calibri" charset="0"/>
                <a:ea typeface="Calibri" charset="0"/>
                <a:cs typeface="Calibri" charset="0"/>
              </a:rPr>
              <a:t>= 4</a:t>
            </a:r>
          </a:p>
        </p:txBody>
      </p:sp>
      <p:sp>
        <p:nvSpPr>
          <p:cNvPr id="26643" name="Left Brace 28"/>
          <p:cNvSpPr>
            <a:spLocks/>
          </p:cNvSpPr>
          <p:nvPr/>
        </p:nvSpPr>
        <p:spPr bwMode="auto">
          <a:xfrm>
            <a:off x="4371975" y="1643063"/>
            <a:ext cx="419100" cy="1358900"/>
          </a:xfrm>
          <a:prstGeom prst="leftBrace">
            <a:avLst>
              <a:gd name="adj1" fmla="val 8346"/>
              <a:gd name="adj2" fmla="val 50000"/>
            </a:avLst>
          </a:prstGeom>
          <a:solidFill>
            <a:schemeClr val="bg1">
              <a:alpha val="0"/>
            </a:scheme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26644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26645" name="Rectangle 2065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cs typeface="Calibri" charset="0"/>
              </a:rPr>
              <a:t>HDF5 </a:t>
            </a:r>
            <a:r>
              <a:rPr lang="en-US" dirty="0" err="1" smtClean="0">
                <a:latin typeface="Calibri" charset="0"/>
                <a:cs typeface="Calibri" charset="0"/>
              </a:rPr>
              <a:t>Dataspaces</a:t>
            </a:r>
            <a:endParaRPr lang="en-US" dirty="0" smtClean="0">
              <a:latin typeface="Calibri" charset="0"/>
              <a:cs typeface="Calibri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Calibri" charset="0"/>
                <a:cs typeface="Calibri" charset="0"/>
              </a:rPr>
              <a:t>Describe the logical layout of the elements in an HDF5 dataset </a:t>
            </a:r>
          </a:p>
          <a:p>
            <a:pPr lvl="1"/>
            <a:r>
              <a:rPr lang="en-US" sz="2400" dirty="0" smtClean="0">
                <a:latin typeface="Calibri" charset="0"/>
                <a:cs typeface="Calibri" charset="0"/>
              </a:rPr>
              <a:t>NULL</a:t>
            </a:r>
          </a:p>
          <a:p>
            <a:pPr marL="914400" lvl="2" indent="0">
              <a:buNone/>
            </a:pPr>
            <a:r>
              <a:rPr lang="en-US" sz="2400" dirty="0" smtClean="0">
                <a:latin typeface="Calibri" charset="0"/>
                <a:cs typeface="Calibri" charset="0"/>
              </a:rPr>
              <a:t>- no elements </a:t>
            </a:r>
          </a:p>
          <a:p>
            <a:pPr lvl="1"/>
            <a:r>
              <a:rPr lang="en-US" sz="2400" dirty="0" smtClean="0">
                <a:latin typeface="Calibri" charset="0"/>
                <a:cs typeface="Calibri" charset="0"/>
              </a:rPr>
              <a:t>Scalar </a:t>
            </a:r>
          </a:p>
          <a:p>
            <a:pPr marL="914400" lvl="2" indent="0">
              <a:buNone/>
            </a:pPr>
            <a:r>
              <a:rPr lang="en-US" sz="2400" dirty="0" smtClean="0">
                <a:latin typeface="Calibri" charset="0"/>
                <a:cs typeface="Calibri" charset="0"/>
              </a:rPr>
              <a:t>- single element</a:t>
            </a:r>
          </a:p>
          <a:p>
            <a:pPr lvl="1"/>
            <a:r>
              <a:rPr lang="en-US" sz="2400" dirty="0" smtClean="0">
                <a:latin typeface="Calibri" charset="0"/>
                <a:cs typeface="Calibri" charset="0"/>
              </a:rPr>
              <a:t>Simple array (</a:t>
            </a:r>
            <a:r>
              <a:rPr lang="en-US" sz="2400" i="1" dirty="0" smtClean="0">
                <a:latin typeface="Calibri" charset="0"/>
                <a:cs typeface="Calibri" charset="0"/>
              </a:rPr>
              <a:t>most common</a:t>
            </a:r>
            <a:r>
              <a:rPr lang="en-US" sz="2400" dirty="0" smtClean="0">
                <a:latin typeface="Calibri" charset="0"/>
                <a:cs typeface="Calibri" charset="0"/>
              </a:rPr>
              <a:t>)</a:t>
            </a:r>
          </a:p>
          <a:p>
            <a:pPr marL="457200" lvl="1" indent="0">
              <a:buNone/>
            </a:pPr>
            <a:r>
              <a:rPr lang="en-US" sz="2400" dirty="0">
                <a:latin typeface="Calibri" charset="0"/>
                <a:cs typeface="Calibri" charset="0"/>
              </a:rPr>
              <a:t> </a:t>
            </a:r>
            <a:r>
              <a:rPr lang="en-US" sz="2400" dirty="0" smtClean="0">
                <a:latin typeface="Calibri" charset="0"/>
                <a:cs typeface="Calibri" charset="0"/>
              </a:rPr>
              <a:t>   	- Multiple elements organized in a rectilinear array:</a:t>
            </a:r>
          </a:p>
          <a:p>
            <a:pPr marL="457200" lvl="1" indent="0">
              <a:buNone/>
            </a:pPr>
            <a:r>
              <a:rPr lang="en-US" sz="2400" dirty="0">
                <a:latin typeface="Calibri" charset="0"/>
                <a:cs typeface="Calibri" charset="0"/>
              </a:rPr>
              <a:t> </a:t>
            </a:r>
            <a:r>
              <a:rPr lang="en-US" sz="2400" dirty="0" smtClean="0">
                <a:latin typeface="Calibri" charset="0"/>
                <a:cs typeface="Calibri" charset="0"/>
              </a:rPr>
              <a:t>    	     Rank = number of dimensions</a:t>
            </a:r>
          </a:p>
          <a:p>
            <a:pPr marL="914400" lvl="2" indent="0">
              <a:buNone/>
            </a:pPr>
            <a:r>
              <a:rPr lang="en-US" sz="2400" dirty="0">
                <a:latin typeface="Calibri" charset="0"/>
                <a:cs typeface="Calibri" charset="0"/>
              </a:rPr>
              <a:t> </a:t>
            </a:r>
            <a:r>
              <a:rPr lang="en-US" sz="2400" dirty="0" smtClean="0">
                <a:latin typeface="Calibri" charset="0"/>
                <a:cs typeface="Calibri" charset="0"/>
              </a:rPr>
              <a:t>    Dimension size = number of elements in each dimension</a:t>
            </a:r>
          </a:p>
          <a:p>
            <a:pPr marL="914400" lvl="2" indent="0">
              <a:buNone/>
            </a:pPr>
            <a:r>
              <a:rPr lang="en-US" sz="2400" dirty="0" smtClean="0">
                <a:latin typeface="Calibri" charset="0"/>
                <a:cs typeface="Calibri" charset="0"/>
              </a:rPr>
              <a:t>     Maximum number of elements in each dimension can 	be fixed or unlimited</a:t>
            </a:r>
          </a:p>
        </p:txBody>
      </p:sp>
      <p:sp>
        <p:nvSpPr>
          <p:cNvPr id="2458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98C46805-124A-4959-8677-3BC46321E7A4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13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24581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>
          <a:xfrm>
            <a:off x="2438400" y="6629400"/>
            <a:ext cx="3962400" cy="228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HDF/HDF-EOS Workshop XV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alibri" charset="0"/>
                <a:cs typeface="Calibri" charset="0"/>
              </a:rPr>
              <a:t>HDF5 Dataspaces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990600"/>
            <a:ext cx="86868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Calibri" charset="0"/>
                <a:cs typeface="Calibri" charset="0"/>
              </a:rPr>
              <a:t>Two roles: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 err="1" smtClean="0">
                <a:latin typeface="Calibri" charset="0"/>
                <a:cs typeface="Calibri" charset="0"/>
              </a:rPr>
              <a:t>Dataspace</a:t>
            </a:r>
            <a:r>
              <a:rPr lang="en-US" dirty="0" smtClean="0">
                <a:latin typeface="Calibri" charset="0"/>
                <a:cs typeface="Calibri" charset="0"/>
              </a:rPr>
              <a:t> contains spatial information (logical layout) about a dataset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Calibri" charset="0"/>
                <a:cs typeface="Calibri" charset="0"/>
              </a:rPr>
              <a:t>   stored in a file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>
                <a:latin typeface="Calibri" charset="0"/>
                <a:cs typeface="Calibri" charset="0"/>
              </a:rPr>
              <a:t>Rank and dimensions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>
                <a:latin typeface="Calibri" charset="0"/>
                <a:cs typeface="Calibri" charset="0"/>
              </a:rPr>
              <a:t>Permanent part of dataset </a:t>
            </a:r>
            <a:br>
              <a:rPr lang="en-US" dirty="0" smtClean="0">
                <a:latin typeface="Calibri" charset="0"/>
                <a:cs typeface="Calibri" charset="0"/>
              </a:rPr>
            </a:br>
            <a:r>
              <a:rPr lang="en-US" dirty="0" smtClean="0">
                <a:latin typeface="Calibri" charset="0"/>
                <a:cs typeface="Calibri" charset="0"/>
              </a:rPr>
              <a:t>definition</a:t>
            </a:r>
          </a:p>
          <a:p>
            <a:pPr lvl="2" eaLnBrk="1" hangingPunct="1">
              <a:lnSpc>
                <a:spcPct val="90000"/>
              </a:lnSpc>
            </a:pPr>
            <a:endParaRPr lang="en-US" dirty="0" smtClean="0">
              <a:latin typeface="Calibri" charset="0"/>
              <a:cs typeface="Calibri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Calibri" charset="0"/>
                <a:cs typeface="Calibri" charset="0"/>
              </a:rPr>
              <a:t>Partial I/0: </a:t>
            </a:r>
            <a:r>
              <a:rPr lang="en-US" dirty="0" err="1" smtClean="0">
                <a:latin typeface="Calibri" charset="0"/>
                <a:cs typeface="Calibri" charset="0"/>
              </a:rPr>
              <a:t>Dataspaces</a:t>
            </a:r>
            <a:r>
              <a:rPr lang="en-US" dirty="0" smtClean="0">
                <a:latin typeface="Calibri" charset="0"/>
                <a:cs typeface="Calibri" charset="0"/>
              </a:rPr>
              <a:t> describe applications’ data buffers and data elements participating in I/O</a:t>
            </a:r>
            <a:br>
              <a:rPr lang="en-US" dirty="0" smtClean="0">
                <a:latin typeface="Calibri" charset="0"/>
                <a:cs typeface="Calibri" charset="0"/>
              </a:rPr>
            </a:br>
            <a:r>
              <a:rPr lang="en-US" dirty="0" smtClean="0">
                <a:latin typeface="Calibri" charset="0"/>
                <a:cs typeface="Calibri" charset="0"/>
              </a:rPr>
              <a:t/>
            </a:r>
            <a:br>
              <a:rPr lang="en-US" dirty="0" smtClean="0">
                <a:latin typeface="Calibri" charset="0"/>
                <a:cs typeface="Calibri" charset="0"/>
              </a:rPr>
            </a:br>
            <a:endParaRPr lang="en-US" dirty="0" smtClean="0">
              <a:latin typeface="Calibri" charset="0"/>
              <a:cs typeface="Calibri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dirty="0" smtClean="0">
              <a:latin typeface="Calibri" charset="0"/>
              <a:cs typeface="Calibri" charset="0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5791200" y="1981200"/>
            <a:ext cx="2286000" cy="1524000"/>
          </a:xfrm>
          <a:prstGeom prst="rect">
            <a:avLst/>
          </a:prstGeom>
          <a:solidFill>
            <a:srgbClr val="DDDDDD"/>
          </a:solidFill>
          <a:ln w="9525">
            <a:solidFill>
              <a:srgbClr val="969696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>
              <a:cs typeface="Calibri" charset="0"/>
            </a:endParaRPr>
          </a:p>
        </p:txBody>
      </p:sp>
      <p:sp>
        <p:nvSpPr>
          <p:cNvPr id="25605" name="Line 5"/>
          <p:cNvSpPr>
            <a:spLocks noChangeShapeType="1"/>
          </p:cNvSpPr>
          <p:nvPr/>
        </p:nvSpPr>
        <p:spPr bwMode="auto">
          <a:xfrm>
            <a:off x="5791200" y="2362200"/>
            <a:ext cx="2286000" cy="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>
            <a:prstShdw prst="shdw17" dist="17961" dir="2700000">
              <a:srgbClr val="5A5A5A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5791200" y="2743200"/>
            <a:ext cx="2286000" cy="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>
            <a:prstShdw prst="shdw17" dist="17961" dir="2700000">
              <a:srgbClr val="5A5A5A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5791200" y="3124200"/>
            <a:ext cx="2286000" cy="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>
            <a:prstShdw prst="shdw17" dist="17961" dir="2700000">
              <a:srgbClr val="5A5A5A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6172200" y="1981200"/>
            <a:ext cx="0" cy="15240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>
            <a:prstShdw prst="shdw17" dist="17961" dir="2700000">
              <a:srgbClr val="5A5A5A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>
            <a:off x="6553200" y="1981200"/>
            <a:ext cx="0" cy="15240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>
            <a:prstShdw prst="shdw17" dist="17961" dir="2700000">
              <a:srgbClr val="5A5A5A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0" name="Line 10"/>
          <p:cNvSpPr>
            <a:spLocks noChangeShapeType="1"/>
          </p:cNvSpPr>
          <p:nvPr/>
        </p:nvSpPr>
        <p:spPr bwMode="auto">
          <a:xfrm>
            <a:off x="6934200" y="1981200"/>
            <a:ext cx="0" cy="15240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>
            <a:prstShdw prst="shdw17" dist="17961" dir="2700000">
              <a:srgbClr val="5A5A5A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1" name="Line 11"/>
          <p:cNvSpPr>
            <a:spLocks noChangeShapeType="1"/>
          </p:cNvSpPr>
          <p:nvPr/>
        </p:nvSpPr>
        <p:spPr bwMode="auto">
          <a:xfrm>
            <a:off x="7315200" y="1981200"/>
            <a:ext cx="0" cy="15240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>
            <a:prstShdw prst="shdw17" dist="17961" dir="2700000">
              <a:srgbClr val="5A5A5A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2" name="Line 12"/>
          <p:cNvSpPr>
            <a:spLocks noChangeShapeType="1"/>
          </p:cNvSpPr>
          <p:nvPr/>
        </p:nvSpPr>
        <p:spPr bwMode="auto">
          <a:xfrm>
            <a:off x="7696200" y="1981200"/>
            <a:ext cx="0" cy="15240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>
            <a:prstShdw prst="shdw17" dist="17961" dir="2700000">
              <a:srgbClr val="5A5A5A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4861" name="Text Box 13"/>
          <p:cNvSpPr txBox="1">
            <a:spLocks noChangeArrowheads="1"/>
          </p:cNvSpPr>
          <p:nvPr/>
        </p:nvSpPr>
        <p:spPr bwMode="auto">
          <a:xfrm>
            <a:off x="5791200" y="3657600"/>
            <a:ext cx="2514600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sz="1600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/>
                <a:ea typeface="Calibri"/>
                <a:cs typeface="Calibri"/>
              </a:rPr>
              <a:t>Rank = 2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sz="1600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/>
                <a:ea typeface="Calibri"/>
                <a:cs typeface="Calibri"/>
              </a:rPr>
              <a:t>Dimensions = 4x6</a:t>
            </a:r>
          </a:p>
        </p:txBody>
      </p:sp>
      <p:sp>
        <p:nvSpPr>
          <p:cNvPr id="25614" name="AutoShape 38"/>
          <p:cNvSpPr>
            <a:spLocks/>
          </p:cNvSpPr>
          <p:nvPr/>
        </p:nvSpPr>
        <p:spPr bwMode="auto">
          <a:xfrm>
            <a:off x="2514600" y="6019800"/>
            <a:ext cx="457200" cy="1066800"/>
          </a:xfrm>
          <a:prstGeom prst="leftBrace">
            <a:avLst>
              <a:gd name="adj1" fmla="val 19444"/>
              <a:gd name="adj2" fmla="val 50000"/>
            </a:avLst>
          </a:prstGeom>
          <a:noFill/>
          <a:ln>
            <a:noFill/>
          </a:ln>
          <a:effectLst>
            <a:prstShdw prst="shdw17" dist="17961" dir="2700000">
              <a:srgbClr val="7A5C00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cs typeface="Calibri" charset="0"/>
            </a:endParaRPr>
          </a:p>
        </p:txBody>
      </p:sp>
      <p:sp>
        <p:nvSpPr>
          <p:cNvPr id="25615" name="Rectangle 39"/>
          <p:cNvSpPr>
            <a:spLocks noChangeArrowheads="1"/>
          </p:cNvSpPr>
          <p:nvPr/>
        </p:nvSpPr>
        <p:spPr bwMode="auto">
          <a:xfrm>
            <a:off x="2438400" y="5334000"/>
            <a:ext cx="1143000" cy="9144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7A5C00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  <a:cs typeface="Calibri" charset="0"/>
            </a:endParaRPr>
          </a:p>
        </p:txBody>
      </p:sp>
      <p:sp>
        <p:nvSpPr>
          <p:cNvPr id="25616" name="Rectangle 41"/>
          <p:cNvSpPr>
            <a:spLocks noChangeArrowheads="1"/>
          </p:cNvSpPr>
          <p:nvPr/>
        </p:nvSpPr>
        <p:spPr bwMode="auto">
          <a:xfrm>
            <a:off x="2057400" y="5715000"/>
            <a:ext cx="4572000" cy="4572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>
              <a:cs typeface="Calibri" charset="0"/>
            </a:endParaRPr>
          </a:p>
        </p:txBody>
      </p:sp>
      <p:sp>
        <p:nvSpPr>
          <p:cNvPr id="25617" name="Line 42"/>
          <p:cNvSpPr>
            <a:spLocks noChangeShapeType="1"/>
          </p:cNvSpPr>
          <p:nvPr/>
        </p:nvSpPr>
        <p:spPr bwMode="auto">
          <a:xfrm>
            <a:off x="2514600" y="5715000"/>
            <a:ext cx="0" cy="457200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/>
            <a:tailEnd/>
          </a:ln>
          <a:effectLst>
            <a:prstShdw prst="shdw17" dist="17961" dir="2700000">
              <a:srgbClr val="4D4D4D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8" name="Line 43"/>
          <p:cNvSpPr>
            <a:spLocks noChangeShapeType="1"/>
          </p:cNvSpPr>
          <p:nvPr/>
        </p:nvSpPr>
        <p:spPr bwMode="auto">
          <a:xfrm>
            <a:off x="6172200" y="5715000"/>
            <a:ext cx="0" cy="457200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/>
            <a:tailEnd/>
          </a:ln>
          <a:effectLst>
            <a:prstShdw prst="shdw17" dist="17961" dir="2700000">
              <a:srgbClr val="4D4D4D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9" name="Line 44"/>
          <p:cNvSpPr>
            <a:spLocks noChangeShapeType="1"/>
          </p:cNvSpPr>
          <p:nvPr/>
        </p:nvSpPr>
        <p:spPr bwMode="auto">
          <a:xfrm>
            <a:off x="2971800" y="5715000"/>
            <a:ext cx="0" cy="457200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/>
            <a:tailEnd/>
          </a:ln>
          <a:effectLst>
            <a:prstShdw prst="shdw17" dist="17961" dir="2700000">
              <a:srgbClr val="4D4D4D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20" name="Line 45"/>
          <p:cNvSpPr>
            <a:spLocks noChangeShapeType="1"/>
          </p:cNvSpPr>
          <p:nvPr/>
        </p:nvSpPr>
        <p:spPr bwMode="auto">
          <a:xfrm>
            <a:off x="3429000" y="5715000"/>
            <a:ext cx="0" cy="457200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/>
            <a:tailEnd/>
          </a:ln>
          <a:effectLst>
            <a:prstShdw prst="shdw17" dist="17961" dir="2700000">
              <a:srgbClr val="4D4D4D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21" name="Line 46"/>
          <p:cNvSpPr>
            <a:spLocks noChangeShapeType="1"/>
          </p:cNvSpPr>
          <p:nvPr/>
        </p:nvSpPr>
        <p:spPr bwMode="auto">
          <a:xfrm>
            <a:off x="3886200" y="5715000"/>
            <a:ext cx="0" cy="457200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/>
            <a:tailEnd/>
          </a:ln>
          <a:effectLst>
            <a:prstShdw prst="shdw17" dist="17961" dir="2700000">
              <a:srgbClr val="4D4D4D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22" name="Rectangle 47"/>
          <p:cNvSpPr>
            <a:spLocks noChangeArrowheads="1"/>
          </p:cNvSpPr>
          <p:nvPr/>
        </p:nvSpPr>
        <p:spPr bwMode="auto">
          <a:xfrm>
            <a:off x="4343400" y="5715000"/>
            <a:ext cx="1371600" cy="45720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>
              <a:cs typeface="Calibri" charset="0"/>
            </a:endParaRPr>
          </a:p>
        </p:txBody>
      </p:sp>
      <p:sp>
        <p:nvSpPr>
          <p:cNvPr id="25623" name="Line 49"/>
          <p:cNvSpPr>
            <a:spLocks noChangeShapeType="1"/>
          </p:cNvSpPr>
          <p:nvPr/>
        </p:nvSpPr>
        <p:spPr bwMode="auto">
          <a:xfrm>
            <a:off x="4343400" y="5715000"/>
            <a:ext cx="0" cy="457200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/>
            <a:tailEnd/>
          </a:ln>
          <a:effectLst>
            <a:prstShdw prst="shdw17" dist="17961" dir="2700000">
              <a:srgbClr val="4D4D4D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24" name="Line 50"/>
          <p:cNvSpPr>
            <a:spLocks noChangeShapeType="1"/>
          </p:cNvSpPr>
          <p:nvPr/>
        </p:nvSpPr>
        <p:spPr bwMode="auto">
          <a:xfrm>
            <a:off x="4800600" y="5715000"/>
            <a:ext cx="0" cy="457200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/>
            <a:tailEnd/>
          </a:ln>
          <a:effectLst>
            <a:prstShdw prst="shdw17" dist="17961" dir="2700000">
              <a:srgbClr val="4D4D4D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25" name="Line 51"/>
          <p:cNvSpPr>
            <a:spLocks noChangeShapeType="1"/>
          </p:cNvSpPr>
          <p:nvPr/>
        </p:nvSpPr>
        <p:spPr bwMode="auto">
          <a:xfrm>
            <a:off x="5715000" y="5715000"/>
            <a:ext cx="0" cy="457200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/>
            <a:tailEnd/>
          </a:ln>
          <a:effectLst>
            <a:prstShdw prst="shdw17" dist="17961" dir="2700000">
              <a:srgbClr val="4D4D4D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26" name="Line 52"/>
          <p:cNvSpPr>
            <a:spLocks noChangeShapeType="1"/>
          </p:cNvSpPr>
          <p:nvPr/>
        </p:nvSpPr>
        <p:spPr bwMode="auto">
          <a:xfrm>
            <a:off x="5257800" y="5715000"/>
            <a:ext cx="0" cy="457200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/>
            <a:tailEnd/>
          </a:ln>
          <a:effectLst>
            <a:prstShdw prst="shdw17" dist="17961" dir="2700000">
              <a:srgbClr val="4D4D4D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6858000" y="5638800"/>
            <a:ext cx="2057400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sz="1600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/>
                <a:ea typeface="Calibri"/>
                <a:cs typeface="Calibri"/>
              </a:rPr>
              <a:t>Rank = 1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sz="1600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/>
                <a:ea typeface="Calibri"/>
                <a:cs typeface="Calibri"/>
              </a:rPr>
              <a:t>Dimension = 10</a:t>
            </a:r>
          </a:p>
        </p:txBody>
      </p:sp>
      <p:sp>
        <p:nvSpPr>
          <p:cNvPr id="25628" name="Slide Number Placeholder 3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3247FD61-4490-4AB6-AC72-46CFCC6F4E80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14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25629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25630" name="Rectangle 2065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alibri" charset="0"/>
                <a:cs typeface="Calibri" charset="0"/>
              </a:rPr>
              <a:t>HDF5 Dataset &amp; Datatype</a:t>
            </a:r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7D4BF181-E53A-4534-B669-2AE104A80AD1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15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30724" name="Rectangle 6"/>
          <p:cNvSpPr>
            <a:spLocks noChangeArrowheads="1"/>
          </p:cNvSpPr>
          <p:nvPr/>
        </p:nvSpPr>
        <p:spPr bwMode="auto">
          <a:xfrm>
            <a:off x="381000" y="5029200"/>
            <a:ext cx="8534400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ts val="600"/>
              </a:spcBef>
              <a:buFont typeface="Arial" charset="0"/>
              <a:buChar char="•"/>
            </a:pPr>
            <a:r>
              <a:rPr lang="en-US" sz="2000">
                <a:latin typeface="Calibri" charset="0"/>
                <a:cs typeface="Calibri" charset="0"/>
              </a:rPr>
              <a:t> </a:t>
            </a:r>
            <a:r>
              <a:rPr lang="en-US">
                <a:latin typeface="Calibri" charset="0"/>
                <a:cs typeface="Calibri" charset="0"/>
              </a:rPr>
              <a:t>HDF5 datasets organize and contain “raw data values”.</a:t>
            </a:r>
          </a:p>
          <a:p>
            <a:pPr lvl="1">
              <a:spcBef>
                <a:spcPts val="600"/>
              </a:spcBef>
              <a:buFont typeface="Arial" charset="0"/>
              <a:buChar char="•"/>
            </a:pPr>
            <a:r>
              <a:rPr lang="en-US" sz="2200">
                <a:latin typeface="Calibri" charset="0"/>
                <a:cs typeface="Calibri" charset="0"/>
              </a:rPr>
              <a:t> </a:t>
            </a:r>
            <a:r>
              <a:rPr lang="en-US" sz="2000">
                <a:latin typeface="Calibri" charset="0"/>
                <a:cs typeface="Calibri" charset="0"/>
              </a:rPr>
              <a:t>HDF5 datatypes </a:t>
            </a:r>
            <a:r>
              <a:rPr lang="en-US" sz="2000" b="1">
                <a:latin typeface="Calibri" charset="0"/>
                <a:cs typeface="Calibri" charset="0"/>
              </a:rPr>
              <a:t>describe individual data elements.</a:t>
            </a:r>
          </a:p>
          <a:p>
            <a:pPr lvl="1">
              <a:spcBef>
                <a:spcPts val="600"/>
              </a:spcBef>
            </a:pPr>
            <a:endParaRPr lang="en-US" sz="2000">
              <a:latin typeface="Calibri" charset="0"/>
              <a:cs typeface="Calibri" charset="0"/>
            </a:endParaRPr>
          </a:p>
        </p:txBody>
      </p:sp>
      <p:sp>
        <p:nvSpPr>
          <p:cNvPr id="30725" name="Rectangle 4"/>
          <p:cNvSpPr>
            <a:spLocks noChangeArrowheads="1"/>
          </p:cNvSpPr>
          <p:nvPr/>
        </p:nvSpPr>
        <p:spPr bwMode="auto">
          <a:xfrm>
            <a:off x="4572000" y="990600"/>
            <a:ext cx="3886200" cy="3962400"/>
          </a:xfrm>
          <a:prstGeom prst="rect">
            <a:avLst/>
          </a:prstGeom>
          <a:solidFill>
            <a:srgbClr val="C0C0C0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201600" prstMaterial="legacyMatte">
            <a:bevelT w="13500" h="13500" prst="angle"/>
            <a:bevelB w="13500" h="13500" prst="angle"/>
            <a:extrusionClr>
              <a:srgbClr val="C0C0C0"/>
            </a:extrusionClr>
          </a:sp3d>
        </p:spPr>
        <p:txBody>
          <a:bodyPr wrap="none" lIns="313869" tIns="156935" rIns="313869" bIns="156935">
            <a:flatTx/>
          </a:bodyPr>
          <a:lstStyle/>
          <a:p>
            <a:pPr algn="ctr" eaLnBrk="0" hangingPunct="0"/>
            <a:endParaRPr lang="en-US" sz="3200" b="1">
              <a:latin typeface="Calibri" charset="0"/>
              <a:cs typeface="Calibri" charset="0"/>
            </a:endParaRPr>
          </a:p>
        </p:txBody>
      </p:sp>
      <p:sp>
        <p:nvSpPr>
          <p:cNvPr id="30726" name="Rectangle 5"/>
          <p:cNvSpPr>
            <a:spLocks noChangeArrowheads="1"/>
          </p:cNvSpPr>
          <p:nvPr/>
        </p:nvSpPr>
        <p:spPr bwMode="auto">
          <a:xfrm>
            <a:off x="609600" y="990600"/>
            <a:ext cx="3886200" cy="3962400"/>
          </a:xfrm>
          <a:prstGeom prst="rect">
            <a:avLst/>
          </a:prstGeom>
          <a:solidFill>
            <a:srgbClr val="C0C0C0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201600" prstMaterial="legacyMatte">
            <a:bevelT w="13500" h="13500" prst="angle"/>
            <a:bevelB w="13500" h="13500" prst="angle"/>
            <a:extrusionClr>
              <a:srgbClr val="C0C0C0"/>
            </a:extrusionClr>
          </a:sp3d>
        </p:spPr>
        <p:txBody>
          <a:bodyPr wrap="none" lIns="313869" tIns="156935" rIns="313869" bIns="156935">
            <a:flatTx/>
          </a:bodyPr>
          <a:lstStyle/>
          <a:p>
            <a:pPr algn="ctr" eaLnBrk="0" hangingPunct="0"/>
            <a:endParaRPr lang="en-US" sz="2200" b="1">
              <a:latin typeface="Calibri" charset="0"/>
              <a:cs typeface="Calibri" charset="0"/>
            </a:endParaRPr>
          </a:p>
        </p:txBody>
      </p:sp>
      <p:grpSp>
        <p:nvGrpSpPr>
          <p:cNvPr id="30727" name="Group 90"/>
          <p:cNvGrpSpPr>
            <a:grpSpLocks/>
          </p:cNvGrpSpPr>
          <p:nvPr/>
        </p:nvGrpSpPr>
        <p:grpSpPr bwMode="auto">
          <a:xfrm>
            <a:off x="1524000" y="1143000"/>
            <a:ext cx="1905000" cy="685800"/>
            <a:chOff x="1524000" y="2057400"/>
            <a:chExt cx="1905000" cy="685800"/>
          </a:xfrm>
        </p:grpSpPr>
        <p:sp>
          <p:nvSpPr>
            <p:cNvPr id="24" name="Rectangle 76"/>
            <p:cNvSpPr>
              <a:spLocks noChangeArrowheads="1"/>
            </p:cNvSpPr>
            <p:nvPr/>
          </p:nvSpPr>
          <p:spPr bwMode="auto">
            <a:xfrm>
              <a:off x="1524000" y="2462212"/>
              <a:ext cx="1828800" cy="280988"/>
            </a:xfrm>
            <a:prstGeom prst="rect">
              <a:avLst/>
            </a:prstGeom>
            <a:solidFill>
              <a:srgbClr val="92D050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prstMaterial="legacyMatte">
              <a:extrusionClr>
                <a:srgbClr val="F8F8F8"/>
              </a:extrusionClr>
            </a:sp3d>
          </p:spPr>
          <p:txBody>
            <a:bodyPr wrap="none" lIns="313869" tIns="156935" rIns="313869" bIns="156935" anchor="ctr">
              <a:flatTx/>
            </a:bodyPr>
            <a:lstStyle/>
            <a:p>
              <a:pPr algn="ctr" eaLnBrk="0" hangingPunct="0">
                <a:defRPr/>
              </a:pPr>
              <a:r>
                <a:rPr lang="en-US" sz="1600" b="1" dirty="0">
                  <a:latin typeface="Calibri"/>
                  <a:ea typeface="Calibri"/>
                  <a:cs typeface="Calibri"/>
                </a:rPr>
                <a:t>Integer  32bit  LE  </a:t>
              </a:r>
            </a:p>
          </p:txBody>
        </p:sp>
        <p:sp>
          <p:nvSpPr>
            <p:cNvPr id="25" name="Text Box 77"/>
            <p:cNvSpPr txBox="1">
              <a:spLocks noChangeArrowheads="1"/>
            </p:cNvSpPr>
            <p:nvPr/>
          </p:nvSpPr>
          <p:spPr bwMode="auto">
            <a:xfrm>
              <a:off x="1524000" y="2057400"/>
              <a:ext cx="1905000" cy="311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13869" tIns="156935" rIns="313869" bIns="156935" anchor="ctr"/>
            <a:lstStyle/>
            <a:p>
              <a:pPr algn="ctr" eaLnBrk="0" hangingPunct="0">
                <a:defRPr/>
              </a:pPr>
              <a:r>
                <a:rPr lang="en-US" sz="2200" b="1" dirty="0">
                  <a:latin typeface="Calibri"/>
                  <a:ea typeface="Calibri"/>
                  <a:cs typeface="Calibri"/>
                </a:rPr>
                <a:t>HDF5</a:t>
              </a:r>
              <a:r>
                <a:rPr lang="en-US" sz="22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/>
                  <a:ea typeface="Calibri"/>
                  <a:cs typeface="Calibri"/>
                </a:rPr>
                <a:t> </a:t>
              </a:r>
              <a:r>
                <a:rPr lang="en-US" sz="2200" b="1" dirty="0">
                  <a:latin typeface="Calibri"/>
                  <a:ea typeface="Calibri"/>
                  <a:cs typeface="Calibri"/>
                </a:rPr>
                <a:t>Datatype</a:t>
              </a:r>
            </a:p>
          </p:txBody>
        </p:sp>
      </p:grpSp>
      <p:sp>
        <p:nvSpPr>
          <p:cNvPr id="30728" name="TextBox 11"/>
          <p:cNvSpPr txBox="1">
            <a:spLocks noChangeArrowheads="1"/>
          </p:cNvSpPr>
          <p:nvPr/>
        </p:nvSpPr>
        <p:spPr bwMode="auto">
          <a:xfrm>
            <a:off x="4876800" y="4267200"/>
            <a:ext cx="3484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2000" i="1">
                <a:solidFill>
                  <a:schemeClr val="bg1"/>
                </a:solidFill>
                <a:latin typeface="Calibri" charset="0"/>
                <a:cs typeface="Calibri" charset="0"/>
              </a:rPr>
              <a:t>Multi-dimensional array of </a:t>
            </a:r>
          </a:p>
          <a:p>
            <a:pPr eaLnBrk="1" hangingPunct="1"/>
            <a:r>
              <a:rPr lang="en-US" sz="2000" i="1" u="sng">
                <a:solidFill>
                  <a:schemeClr val="bg1"/>
                </a:solidFill>
                <a:latin typeface="Calibri" charset="0"/>
                <a:cs typeface="Calibri" charset="0"/>
              </a:rPr>
              <a:t>identically typed </a:t>
            </a:r>
            <a:r>
              <a:rPr lang="en-US" sz="2000" i="1">
                <a:solidFill>
                  <a:schemeClr val="bg1"/>
                </a:solidFill>
                <a:latin typeface="Calibri" charset="0"/>
                <a:cs typeface="Calibri" charset="0"/>
              </a:rPr>
              <a:t>data elements</a:t>
            </a:r>
          </a:p>
        </p:txBody>
      </p:sp>
      <p:sp>
        <p:nvSpPr>
          <p:cNvPr id="30729" name="TextBox 12"/>
          <p:cNvSpPr txBox="1">
            <a:spLocks noChangeArrowheads="1"/>
          </p:cNvSpPr>
          <p:nvPr/>
        </p:nvSpPr>
        <p:spPr bwMode="auto">
          <a:xfrm>
            <a:off x="838200" y="4267200"/>
            <a:ext cx="35210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2000" i="1">
                <a:solidFill>
                  <a:schemeClr val="bg1"/>
                </a:solidFill>
                <a:latin typeface="Calibri" charset="0"/>
                <a:cs typeface="Calibri" charset="0"/>
              </a:rPr>
              <a:t>Specifications for single data</a:t>
            </a:r>
            <a:br>
              <a:rPr lang="en-US" sz="2000" i="1">
                <a:solidFill>
                  <a:schemeClr val="bg1"/>
                </a:solidFill>
                <a:latin typeface="Calibri" charset="0"/>
                <a:cs typeface="Calibri" charset="0"/>
              </a:rPr>
            </a:br>
            <a:r>
              <a:rPr lang="en-US" sz="2000" i="1">
                <a:solidFill>
                  <a:schemeClr val="bg1"/>
                </a:solidFill>
                <a:latin typeface="Calibri" charset="0"/>
                <a:cs typeface="Calibri" charset="0"/>
              </a:rPr>
              <a:t>element</a:t>
            </a:r>
          </a:p>
        </p:txBody>
      </p:sp>
      <p:pic>
        <p:nvPicPr>
          <p:cNvPr id="30730" name="Picture 15" descr="arra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738" y="1643063"/>
            <a:ext cx="3395662" cy="224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76"/>
          <p:cNvSpPr>
            <a:spLocks noChangeArrowheads="1"/>
          </p:cNvSpPr>
          <p:nvPr/>
        </p:nvSpPr>
        <p:spPr bwMode="auto">
          <a:xfrm>
            <a:off x="6213503" y="3548644"/>
            <a:ext cx="440107" cy="280988"/>
          </a:xfrm>
          <a:prstGeom prst="rect">
            <a:avLst/>
          </a:prstGeom>
          <a:solidFill>
            <a:srgbClr val="92D050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prstMaterial="legacyMatte">
            <a:extrusionClr>
              <a:srgbClr val="F8F8F8"/>
            </a:extrusionClr>
          </a:sp3d>
        </p:spPr>
        <p:txBody>
          <a:bodyPr wrap="none" lIns="313869" tIns="156935" rIns="313869" bIns="156935" anchor="ctr">
            <a:flatTx/>
          </a:bodyPr>
          <a:lstStyle/>
          <a:p>
            <a:pPr algn="ctr" eaLnBrk="0" hangingPunct="0">
              <a:defRPr/>
            </a:pPr>
            <a:endParaRPr lang="en-US" sz="1200" b="1" dirty="0">
              <a:latin typeface="Calibri"/>
              <a:ea typeface="Calibri"/>
              <a:cs typeface="Calibri"/>
            </a:endParaRPr>
          </a:p>
        </p:txBody>
      </p:sp>
      <p:sp>
        <p:nvSpPr>
          <p:cNvPr id="30734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30735" name="Rectangle 2065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cs typeface="Calibri" charset="0"/>
              </a:rPr>
              <a:t>HDF5 </a:t>
            </a:r>
            <a:r>
              <a:rPr lang="en-US" dirty="0" err="1" smtClean="0">
                <a:latin typeface="Calibri" charset="0"/>
                <a:cs typeface="Calibri" charset="0"/>
              </a:rPr>
              <a:t>Datatypes</a:t>
            </a:r>
            <a:endParaRPr lang="en-US" dirty="0" smtClean="0">
              <a:latin typeface="Calibri" charset="0"/>
              <a:cs typeface="Calibri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896938"/>
            <a:ext cx="8458200" cy="56388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600" dirty="0" smtClean="0">
                <a:latin typeface="Calibri" charset="0"/>
                <a:cs typeface="Calibri" charset="0"/>
              </a:rPr>
              <a:t>Describe individual data elements in an HDF5 dataset</a:t>
            </a:r>
          </a:p>
          <a:p>
            <a:pPr>
              <a:spcAft>
                <a:spcPts val="600"/>
              </a:spcAft>
            </a:pPr>
            <a:r>
              <a:rPr lang="en-US" sz="2600" dirty="0" smtClean="0">
                <a:latin typeface="Calibri" charset="0"/>
                <a:cs typeface="Calibri" charset="0"/>
              </a:rPr>
              <a:t>Wide range of </a:t>
            </a:r>
            <a:r>
              <a:rPr lang="en-US" sz="2600" dirty="0" err="1" smtClean="0">
                <a:latin typeface="Calibri" charset="0"/>
                <a:cs typeface="Calibri" charset="0"/>
              </a:rPr>
              <a:t>datatypes</a:t>
            </a:r>
            <a:r>
              <a:rPr lang="en-US" sz="2600" dirty="0" smtClean="0">
                <a:latin typeface="Calibri" charset="0"/>
                <a:cs typeface="Calibri" charset="0"/>
              </a:rPr>
              <a:t> supported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>
                <a:latin typeface="Calibri" charset="0"/>
                <a:cs typeface="Calibri" charset="0"/>
              </a:rPr>
              <a:t>Integer (signed and unsigned, 32 and 64-bit, etc.)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>
                <a:latin typeface="Calibri" charset="0"/>
                <a:cs typeface="Calibri" charset="0"/>
              </a:rPr>
              <a:t>Float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sz="2400" dirty="0" smtClean="0">
                <a:latin typeface="Calibri" charset="0"/>
                <a:cs typeface="Calibri" charset="0"/>
              </a:rPr>
              <a:t>Variable-length sequence types (e.g., strings)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sz="2400" dirty="0" smtClean="0">
                <a:latin typeface="Calibri" charset="0"/>
                <a:cs typeface="Calibri" charset="0"/>
              </a:rPr>
              <a:t>Compound (similar to C </a:t>
            </a:r>
            <a:r>
              <a:rPr lang="en-US" sz="2400" dirty="0" err="1" smtClean="0">
                <a:latin typeface="Calibri" charset="0"/>
                <a:cs typeface="Calibri" charset="0"/>
              </a:rPr>
              <a:t>structs</a:t>
            </a:r>
            <a:r>
              <a:rPr lang="en-US" sz="2400" dirty="0" smtClean="0">
                <a:latin typeface="Calibri" charset="0"/>
                <a:cs typeface="Calibri" charset="0"/>
              </a:rPr>
              <a:t>)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sz="2400" dirty="0">
                <a:latin typeface="Calibri" charset="0"/>
                <a:cs typeface="Calibri" charset="0"/>
              </a:rPr>
              <a:t>User-defined  (e.g., 13-bit integer</a:t>
            </a:r>
            <a:r>
              <a:rPr lang="en-US" sz="2400" dirty="0" smtClean="0">
                <a:latin typeface="Calibri" charset="0"/>
                <a:cs typeface="Calibri" charset="0"/>
              </a:rPr>
              <a:t>)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sz="2400" dirty="0" smtClean="0">
                <a:latin typeface="Calibri" charset="0"/>
                <a:cs typeface="Calibri" charset="0"/>
              </a:rPr>
              <a:t>Nested types</a:t>
            </a:r>
            <a:endParaRPr lang="en-US" sz="2400" dirty="0">
              <a:latin typeface="Calibri" charset="0"/>
              <a:cs typeface="Calibri" charset="0"/>
            </a:endParaRP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sz="2400" dirty="0" smtClean="0">
                <a:latin typeface="Calibri" charset="0"/>
                <a:cs typeface="Calibri" charset="0"/>
              </a:rPr>
              <a:t>Pretty much any type!</a:t>
            </a:r>
          </a:p>
        </p:txBody>
      </p:sp>
      <p:sp>
        <p:nvSpPr>
          <p:cNvPr id="2765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386ED7F9-6253-4A54-89C4-209D06903866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16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27653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413" y="3273425"/>
            <a:ext cx="1017587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Rectangle 711"/>
          <p:cNvSpPr/>
          <p:nvPr/>
        </p:nvSpPr>
        <p:spPr bwMode="auto">
          <a:xfrm>
            <a:off x="5105400" y="3429000"/>
            <a:ext cx="1905000" cy="6096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28675" name="Rectangle 27"/>
          <p:cNvSpPr>
            <a:spLocks noGrp="1" noChangeArrowheads="1"/>
          </p:cNvSpPr>
          <p:nvPr>
            <p:ph type="title"/>
          </p:nvPr>
        </p:nvSpPr>
        <p:spPr>
          <a:xfrm>
            <a:off x="1676400" y="152400"/>
            <a:ext cx="6248400" cy="533400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Calibri" charset="0"/>
                <a:cs typeface="Calibri" charset="0"/>
              </a:rPr>
              <a:t>HDF5 Dataset</a:t>
            </a:r>
          </a:p>
        </p:txBody>
      </p:sp>
      <p:sp>
        <p:nvSpPr>
          <p:cNvPr id="28676" name="Rectangle 28"/>
          <p:cNvSpPr>
            <a:spLocks noChangeArrowheads="1"/>
          </p:cNvSpPr>
          <p:nvPr/>
        </p:nvSpPr>
        <p:spPr bwMode="auto">
          <a:xfrm>
            <a:off x="914400" y="5334000"/>
            <a:ext cx="4913313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 b="1" dirty="0" err="1">
                <a:latin typeface="Calibri" charset="0"/>
                <a:cs typeface="Calibri" charset="0"/>
              </a:rPr>
              <a:t>Dataspace</a:t>
            </a:r>
            <a:r>
              <a:rPr lang="en-US" sz="2800" b="1" dirty="0">
                <a:latin typeface="Calibri" charset="0"/>
                <a:cs typeface="Calibri" charset="0"/>
              </a:rPr>
              <a:t>:     Rank = 2</a:t>
            </a:r>
            <a:br>
              <a:rPr lang="en-US" sz="2800" b="1" dirty="0">
                <a:latin typeface="Calibri" charset="0"/>
                <a:cs typeface="Calibri" charset="0"/>
              </a:rPr>
            </a:br>
            <a:r>
              <a:rPr lang="en-US" sz="2800" b="1" dirty="0">
                <a:latin typeface="Calibri" charset="0"/>
                <a:cs typeface="Calibri" charset="0"/>
              </a:rPr>
              <a:t>	             </a:t>
            </a:r>
            <a:r>
              <a:rPr lang="en-US" sz="2800" b="1" dirty="0" smtClean="0">
                <a:latin typeface="Calibri" charset="0"/>
                <a:cs typeface="Calibri" charset="0"/>
              </a:rPr>
              <a:t> Dimensions </a:t>
            </a:r>
            <a:r>
              <a:rPr lang="en-US" sz="2800" b="1" dirty="0">
                <a:latin typeface="Calibri" charset="0"/>
                <a:cs typeface="Calibri" charset="0"/>
              </a:rPr>
              <a:t>= 5 x 3</a:t>
            </a:r>
            <a:endParaRPr lang="en-US" sz="2800" dirty="0">
              <a:latin typeface="Calibri" charset="0"/>
              <a:cs typeface="Calibri" charset="0"/>
            </a:endParaRPr>
          </a:p>
        </p:txBody>
      </p:sp>
      <p:sp>
        <p:nvSpPr>
          <p:cNvPr id="28677" name="Slide Number Placeholder 25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283F5079-8036-4B5C-9DAF-FE055952CC41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17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28678" name="Rectangle 28"/>
          <p:cNvSpPr>
            <a:spLocks noChangeArrowheads="1"/>
          </p:cNvSpPr>
          <p:nvPr/>
        </p:nvSpPr>
        <p:spPr bwMode="auto">
          <a:xfrm>
            <a:off x="914400" y="4572000"/>
            <a:ext cx="4052888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 b="1">
                <a:latin typeface="Calibri" charset="0"/>
                <a:cs typeface="Calibri" charset="0"/>
              </a:rPr>
              <a:t>Datatype:       32-bit Integer</a:t>
            </a:r>
            <a:br>
              <a:rPr lang="en-US" sz="2800" b="1">
                <a:latin typeface="Calibri" charset="0"/>
                <a:cs typeface="Calibri" charset="0"/>
              </a:rPr>
            </a:br>
            <a:r>
              <a:rPr lang="en-US" sz="2800" b="1">
                <a:latin typeface="Calibri" charset="0"/>
                <a:cs typeface="Calibri" charset="0"/>
              </a:rPr>
              <a:t>	          	  </a:t>
            </a:r>
            <a:endParaRPr lang="en-US" sz="2800">
              <a:latin typeface="Calibri" charset="0"/>
              <a:cs typeface="Calibri" charset="0"/>
            </a:endParaRPr>
          </a:p>
        </p:txBody>
      </p:sp>
      <p:sp>
        <p:nvSpPr>
          <p:cNvPr id="28679" name="Line 32"/>
          <p:cNvSpPr>
            <a:spLocks noChangeShapeType="1"/>
          </p:cNvSpPr>
          <p:nvPr/>
        </p:nvSpPr>
        <p:spPr bwMode="auto">
          <a:xfrm flipH="1">
            <a:off x="4419600" y="1295400"/>
            <a:ext cx="2133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0" name="Line 31"/>
          <p:cNvSpPr>
            <a:spLocks noChangeShapeType="1"/>
          </p:cNvSpPr>
          <p:nvPr/>
        </p:nvSpPr>
        <p:spPr bwMode="auto">
          <a:xfrm>
            <a:off x="1295400" y="1295400"/>
            <a:ext cx="2057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1" name="Text Box 29"/>
          <p:cNvSpPr txBox="1">
            <a:spLocks noChangeArrowheads="1"/>
          </p:cNvSpPr>
          <p:nvPr/>
        </p:nvSpPr>
        <p:spPr bwMode="auto">
          <a:xfrm>
            <a:off x="3733800" y="1066800"/>
            <a:ext cx="3016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7" rIns="91433" bIns="4571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>
                <a:latin typeface="Calibri" charset="0"/>
                <a:cs typeface="Calibri" charset="0"/>
              </a:rPr>
              <a:t>3</a:t>
            </a:r>
          </a:p>
        </p:txBody>
      </p:sp>
      <p:sp>
        <p:nvSpPr>
          <p:cNvPr id="28682" name="Line 34"/>
          <p:cNvSpPr>
            <a:spLocks noChangeShapeType="1"/>
          </p:cNvSpPr>
          <p:nvPr/>
        </p:nvSpPr>
        <p:spPr bwMode="auto">
          <a:xfrm flipH="1" flipV="1">
            <a:off x="914400" y="1524000"/>
            <a:ext cx="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3" name="Text Box 30"/>
          <p:cNvSpPr txBox="1">
            <a:spLocks noChangeArrowheads="1"/>
          </p:cNvSpPr>
          <p:nvPr/>
        </p:nvSpPr>
        <p:spPr bwMode="auto">
          <a:xfrm>
            <a:off x="762000" y="2362200"/>
            <a:ext cx="3016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7" rIns="91433" bIns="4571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>
                <a:latin typeface="Calibri" charset="0"/>
                <a:cs typeface="Calibri" charset="0"/>
              </a:rPr>
              <a:t>5</a:t>
            </a:r>
          </a:p>
        </p:txBody>
      </p:sp>
      <p:sp>
        <p:nvSpPr>
          <p:cNvPr id="28684" name="Line 33"/>
          <p:cNvSpPr>
            <a:spLocks noChangeShapeType="1"/>
          </p:cNvSpPr>
          <p:nvPr/>
        </p:nvSpPr>
        <p:spPr bwMode="auto">
          <a:xfrm>
            <a:off x="914400" y="2895600"/>
            <a:ext cx="0" cy="990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5" name="Rectangle 98"/>
          <p:cNvSpPr>
            <a:spLocks noChangeArrowheads="1"/>
          </p:cNvSpPr>
          <p:nvPr/>
        </p:nvSpPr>
        <p:spPr bwMode="auto">
          <a:xfrm>
            <a:off x="1600200" y="1600200"/>
            <a:ext cx="1431925" cy="374650"/>
          </a:xfrm>
          <a:prstGeom prst="rect">
            <a:avLst/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28686" name="Rectangle 98"/>
          <p:cNvSpPr>
            <a:spLocks noChangeArrowheads="1"/>
          </p:cNvSpPr>
          <p:nvPr/>
        </p:nvSpPr>
        <p:spPr bwMode="auto">
          <a:xfrm>
            <a:off x="5257800" y="1600200"/>
            <a:ext cx="1431925" cy="374650"/>
          </a:xfrm>
          <a:prstGeom prst="rect">
            <a:avLst/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28687" name="Rectangle 98"/>
          <p:cNvSpPr>
            <a:spLocks noChangeArrowheads="1"/>
          </p:cNvSpPr>
          <p:nvPr/>
        </p:nvSpPr>
        <p:spPr bwMode="auto">
          <a:xfrm>
            <a:off x="3429000" y="1600200"/>
            <a:ext cx="1431925" cy="374650"/>
          </a:xfrm>
          <a:prstGeom prst="rect">
            <a:avLst/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28688" name="Rectangle 98"/>
          <p:cNvSpPr>
            <a:spLocks noChangeArrowheads="1"/>
          </p:cNvSpPr>
          <p:nvPr/>
        </p:nvSpPr>
        <p:spPr bwMode="auto">
          <a:xfrm>
            <a:off x="3429000" y="2057400"/>
            <a:ext cx="1431925" cy="374650"/>
          </a:xfrm>
          <a:prstGeom prst="rect">
            <a:avLst/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28689" name="Rectangle 98"/>
          <p:cNvSpPr>
            <a:spLocks noChangeArrowheads="1"/>
          </p:cNvSpPr>
          <p:nvPr/>
        </p:nvSpPr>
        <p:spPr bwMode="auto">
          <a:xfrm>
            <a:off x="3429000" y="2971800"/>
            <a:ext cx="1431925" cy="374650"/>
          </a:xfrm>
          <a:prstGeom prst="rect">
            <a:avLst/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28690" name="Rectangle 98"/>
          <p:cNvSpPr>
            <a:spLocks noChangeArrowheads="1"/>
          </p:cNvSpPr>
          <p:nvPr/>
        </p:nvSpPr>
        <p:spPr bwMode="auto">
          <a:xfrm>
            <a:off x="3429000" y="2514600"/>
            <a:ext cx="1431925" cy="374650"/>
          </a:xfrm>
          <a:prstGeom prst="rect">
            <a:avLst/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28691" name="Rectangle 98"/>
          <p:cNvSpPr>
            <a:spLocks noChangeArrowheads="1"/>
          </p:cNvSpPr>
          <p:nvPr/>
        </p:nvSpPr>
        <p:spPr bwMode="auto">
          <a:xfrm>
            <a:off x="3429000" y="3505200"/>
            <a:ext cx="1431925" cy="374650"/>
          </a:xfrm>
          <a:prstGeom prst="rect">
            <a:avLst/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28692" name="Rectangle 98"/>
          <p:cNvSpPr>
            <a:spLocks noChangeArrowheads="1"/>
          </p:cNvSpPr>
          <p:nvPr/>
        </p:nvSpPr>
        <p:spPr bwMode="auto">
          <a:xfrm>
            <a:off x="1600200" y="2057400"/>
            <a:ext cx="1431925" cy="374650"/>
          </a:xfrm>
          <a:prstGeom prst="rect">
            <a:avLst/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28693" name="Rectangle 98"/>
          <p:cNvSpPr>
            <a:spLocks noChangeArrowheads="1"/>
          </p:cNvSpPr>
          <p:nvPr/>
        </p:nvSpPr>
        <p:spPr bwMode="auto">
          <a:xfrm>
            <a:off x="1600200" y="2971800"/>
            <a:ext cx="1431925" cy="374650"/>
          </a:xfrm>
          <a:prstGeom prst="rect">
            <a:avLst/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28694" name="Rectangle 98"/>
          <p:cNvSpPr>
            <a:spLocks noChangeArrowheads="1"/>
          </p:cNvSpPr>
          <p:nvPr/>
        </p:nvSpPr>
        <p:spPr bwMode="auto">
          <a:xfrm>
            <a:off x="1600200" y="2514600"/>
            <a:ext cx="1431925" cy="374650"/>
          </a:xfrm>
          <a:prstGeom prst="rect">
            <a:avLst/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28695" name="Rectangle 98"/>
          <p:cNvSpPr>
            <a:spLocks noChangeArrowheads="1"/>
          </p:cNvSpPr>
          <p:nvPr/>
        </p:nvSpPr>
        <p:spPr bwMode="auto">
          <a:xfrm>
            <a:off x="1600200" y="3505200"/>
            <a:ext cx="1431925" cy="374650"/>
          </a:xfrm>
          <a:prstGeom prst="rect">
            <a:avLst/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28696" name="Rectangle 98"/>
          <p:cNvSpPr>
            <a:spLocks noChangeArrowheads="1"/>
          </p:cNvSpPr>
          <p:nvPr/>
        </p:nvSpPr>
        <p:spPr bwMode="auto">
          <a:xfrm>
            <a:off x="5257800" y="2057400"/>
            <a:ext cx="1431925" cy="374650"/>
          </a:xfrm>
          <a:prstGeom prst="rect">
            <a:avLst/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28697" name="Rectangle 98"/>
          <p:cNvSpPr>
            <a:spLocks noChangeArrowheads="1"/>
          </p:cNvSpPr>
          <p:nvPr/>
        </p:nvSpPr>
        <p:spPr bwMode="auto">
          <a:xfrm>
            <a:off x="5257800" y="2971800"/>
            <a:ext cx="1431925" cy="374650"/>
          </a:xfrm>
          <a:prstGeom prst="rect">
            <a:avLst/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28698" name="Rectangle 98"/>
          <p:cNvSpPr>
            <a:spLocks noChangeArrowheads="1"/>
          </p:cNvSpPr>
          <p:nvPr/>
        </p:nvSpPr>
        <p:spPr bwMode="auto">
          <a:xfrm>
            <a:off x="5257800" y="2514600"/>
            <a:ext cx="1431925" cy="374650"/>
          </a:xfrm>
          <a:prstGeom prst="rect">
            <a:avLst/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28699" name="Rectangle 98"/>
          <p:cNvSpPr>
            <a:spLocks noChangeArrowheads="1"/>
          </p:cNvSpPr>
          <p:nvPr/>
        </p:nvSpPr>
        <p:spPr bwMode="auto">
          <a:xfrm>
            <a:off x="5257800" y="3505200"/>
            <a:ext cx="1447800" cy="381000"/>
          </a:xfrm>
          <a:prstGeom prst="rect">
            <a:avLst/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400">
                <a:latin typeface="Calibri" charset="0"/>
                <a:cs typeface="Calibri" charset="0"/>
              </a:rPr>
              <a:t>             12</a:t>
            </a:r>
          </a:p>
        </p:txBody>
      </p:sp>
      <p:cxnSp>
        <p:nvCxnSpPr>
          <p:cNvPr id="28700" name="Straight Arrow Connector 713"/>
          <p:cNvCxnSpPr>
            <a:cxnSpLocks noChangeShapeType="1"/>
          </p:cNvCxnSpPr>
          <p:nvPr/>
        </p:nvCxnSpPr>
        <p:spPr bwMode="auto">
          <a:xfrm flipV="1">
            <a:off x="4953000" y="3886200"/>
            <a:ext cx="762000" cy="6858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701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28702" name="Rectangle 2065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Rectangle 249"/>
          <p:cNvSpPr/>
          <p:nvPr/>
        </p:nvSpPr>
        <p:spPr bwMode="auto">
          <a:xfrm>
            <a:off x="5943600" y="3448050"/>
            <a:ext cx="1905000" cy="6096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29699" name="Rectangle 27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696200" cy="533400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Calibri" charset="0"/>
                <a:cs typeface="Calibri" charset="0"/>
              </a:rPr>
              <a:t>HDF5 Dataset with Compound Datatype</a:t>
            </a:r>
          </a:p>
        </p:txBody>
      </p:sp>
      <p:grpSp>
        <p:nvGrpSpPr>
          <p:cNvPr id="29700" name="Group 264"/>
          <p:cNvGrpSpPr>
            <a:grpSpLocks/>
          </p:cNvGrpSpPr>
          <p:nvPr/>
        </p:nvGrpSpPr>
        <p:grpSpPr bwMode="auto">
          <a:xfrm>
            <a:off x="914400" y="4398963"/>
            <a:ext cx="5765800" cy="935037"/>
            <a:chOff x="1143000" y="5029200"/>
            <a:chExt cx="5765249" cy="935038"/>
          </a:xfrm>
        </p:grpSpPr>
        <p:sp>
          <p:nvSpPr>
            <p:cNvPr id="23559" name="Rectangle 3"/>
            <p:cNvSpPr>
              <a:spLocks noChangeArrowheads="1"/>
            </p:cNvSpPr>
            <p:nvPr/>
          </p:nvSpPr>
          <p:spPr bwMode="auto">
            <a:xfrm>
              <a:off x="2671617" y="5029200"/>
              <a:ext cx="622241" cy="24606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tIns="0" bIns="0">
              <a:spAutoFit/>
            </a:bodyPr>
            <a:lstStyle/>
            <a:p>
              <a:pPr eaLnBrk="0" hangingPunct="0">
                <a:defRPr/>
              </a:pPr>
              <a:r>
                <a:rPr lang="en-US" sz="1600" b="1">
                  <a:latin typeface="Calibri" charset="0"/>
                  <a:cs typeface="Calibri" charset="0"/>
                </a:rPr>
                <a:t>int16</a:t>
              </a:r>
              <a:endParaRPr lang="en-US" sz="1600">
                <a:latin typeface="Calibri" charset="0"/>
                <a:cs typeface="Calibri" charset="0"/>
              </a:endParaRPr>
            </a:p>
          </p:txBody>
        </p:sp>
        <p:sp>
          <p:nvSpPr>
            <p:cNvPr id="29773" name="Rectangle 4"/>
            <p:cNvSpPr>
              <a:spLocks noChangeArrowheads="1"/>
            </p:cNvSpPr>
            <p:nvPr/>
          </p:nvSpPr>
          <p:spPr bwMode="auto">
            <a:xfrm>
              <a:off x="3354388" y="5029200"/>
              <a:ext cx="554859" cy="246221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tIns="0" bIns="0">
              <a:spAutoFit/>
            </a:bodyPr>
            <a:lstStyle/>
            <a:p>
              <a:pPr eaLnBrk="0" hangingPunct="0"/>
              <a:r>
                <a:rPr lang="en-US" sz="1600" b="1">
                  <a:latin typeface="Calibri" charset="0"/>
                  <a:cs typeface="Calibri" charset="0"/>
                </a:rPr>
                <a:t>char</a:t>
              </a:r>
              <a:endParaRPr lang="en-US" sz="1600">
                <a:latin typeface="Calibri" charset="0"/>
                <a:cs typeface="Calibri" charset="0"/>
              </a:endParaRPr>
            </a:p>
          </p:txBody>
        </p:sp>
        <p:sp>
          <p:nvSpPr>
            <p:cNvPr id="23561" name="Rectangle 5"/>
            <p:cNvSpPr>
              <a:spLocks noChangeArrowheads="1"/>
            </p:cNvSpPr>
            <p:nvPr/>
          </p:nvSpPr>
          <p:spPr bwMode="auto">
            <a:xfrm>
              <a:off x="4060546" y="5029200"/>
              <a:ext cx="622241" cy="24606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tIns="0" bIns="0">
              <a:spAutoFit/>
            </a:bodyPr>
            <a:lstStyle/>
            <a:p>
              <a:pPr eaLnBrk="0" hangingPunct="0">
                <a:defRPr/>
              </a:pPr>
              <a:r>
                <a:rPr lang="en-US" sz="1600" b="1">
                  <a:latin typeface="Calibri" charset="0"/>
                  <a:cs typeface="Calibri" charset="0"/>
                </a:rPr>
                <a:t>int32</a:t>
              </a:r>
              <a:endParaRPr lang="en-US" sz="1600">
                <a:latin typeface="Calibri" charset="0"/>
                <a:cs typeface="Calibri" charset="0"/>
              </a:endParaRPr>
            </a:p>
          </p:txBody>
        </p:sp>
        <p:sp>
          <p:nvSpPr>
            <p:cNvPr id="340998" name="Rectangle 6"/>
            <p:cNvSpPr>
              <a:spLocks noChangeArrowheads="1"/>
            </p:cNvSpPr>
            <p:nvPr/>
          </p:nvSpPr>
          <p:spPr bwMode="auto">
            <a:xfrm>
              <a:off x="4863744" y="5029200"/>
              <a:ext cx="2044505" cy="246062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tIns="0" bIns="0">
              <a:spAutoFit/>
            </a:bodyPr>
            <a:lstStyle/>
            <a:p>
              <a:pPr eaLnBrk="0" hangingPunct="0">
                <a:defRPr/>
              </a:pPr>
              <a:r>
                <a:rPr lang="en-US" sz="16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Calibri" charset="0"/>
                  <a:cs typeface="Calibri" charset="0"/>
                </a:rPr>
                <a:t>2x3x2 array of float32</a:t>
              </a:r>
              <a:endParaRPr lang="en-US" sz="1600">
                <a:effectLst>
                  <a:outerShdw blurRad="38100" dist="38100" dir="2700000" algn="tl">
                    <a:srgbClr val="FFFFFF"/>
                  </a:outerShdw>
                </a:effectLst>
                <a:latin typeface="Calibri" charset="0"/>
                <a:cs typeface="Calibri" charset="0"/>
              </a:endParaRPr>
            </a:p>
          </p:txBody>
        </p:sp>
        <p:sp>
          <p:nvSpPr>
            <p:cNvPr id="29776" name="Rectangle 7"/>
            <p:cNvSpPr>
              <a:spLocks noChangeArrowheads="1"/>
            </p:cNvSpPr>
            <p:nvPr/>
          </p:nvSpPr>
          <p:spPr bwMode="auto">
            <a:xfrm>
              <a:off x="1143000" y="5262563"/>
              <a:ext cx="1371600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eaLnBrk="0" hangingPunct="0"/>
              <a:r>
                <a:rPr lang="en-US" sz="1800" b="1">
                  <a:latin typeface="Calibri" charset="0"/>
                  <a:cs typeface="Calibri" charset="0"/>
                </a:rPr>
                <a:t>Compound</a:t>
              </a:r>
            </a:p>
            <a:p>
              <a:pPr eaLnBrk="0" hangingPunct="0"/>
              <a:r>
                <a:rPr lang="en-US" sz="1800" b="1">
                  <a:latin typeface="Calibri" charset="0"/>
                  <a:cs typeface="Calibri" charset="0"/>
                </a:rPr>
                <a:t>Datatype:</a:t>
              </a:r>
              <a:endParaRPr lang="en-US" sz="3200">
                <a:latin typeface="Calibri" charset="0"/>
                <a:cs typeface="Calibri" charset="0"/>
              </a:endParaRPr>
            </a:p>
          </p:txBody>
        </p:sp>
        <p:sp>
          <p:nvSpPr>
            <p:cNvPr id="29777" name="Line 8"/>
            <p:cNvSpPr>
              <a:spLocks noChangeShapeType="1"/>
            </p:cNvSpPr>
            <p:nvPr/>
          </p:nvSpPr>
          <p:spPr bwMode="auto">
            <a:xfrm>
              <a:off x="2940050" y="5262563"/>
              <a:ext cx="152400" cy="2349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78" name="Line 9"/>
            <p:cNvSpPr>
              <a:spLocks noChangeShapeType="1"/>
            </p:cNvSpPr>
            <p:nvPr/>
          </p:nvSpPr>
          <p:spPr bwMode="auto">
            <a:xfrm flipH="1">
              <a:off x="3471863" y="5262563"/>
              <a:ext cx="76200" cy="2349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79" name="Line 10"/>
            <p:cNvSpPr>
              <a:spLocks noChangeShapeType="1"/>
            </p:cNvSpPr>
            <p:nvPr/>
          </p:nvSpPr>
          <p:spPr bwMode="auto">
            <a:xfrm flipH="1">
              <a:off x="4713288" y="5340350"/>
              <a:ext cx="227012" cy="2349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80" name="Line 11"/>
            <p:cNvSpPr>
              <a:spLocks noChangeShapeType="1"/>
            </p:cNvSpPr>
            <p:nvPr/>
          </p:nvSpPr>
          <p:spPr bwMode="auto">
            <a:xfrm flipH="1">
              <a:off x="3851275" y="5262563"/>
              <a:ext cx="228600" cy="2349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02" name="Rectangle 13"/>
            <p:cNvSpPr>
              <a:spLocks noChangeArrowheads="1"/>
            </p:cNvSpPr>
            <p:nvPr/>
          </p:nvSpPr>
          <p:spPr bwMode="auto">
            <a:xfrm>
              <a:off x="3512912" y="5580063"/>
              <a:ext cx="546048" cy="36512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782" name="Rectangle 14"/>
            <p:cNvSpPr>
              <a:spLocks noChangeArrowheads="1"/>
            </p:cNvSpPr>
            <p:nvPr/>
          </p:nvSpPr>
          <p:spPr bwMode="auto">
            <a:xfrm>
              <a:off x="3331106" y="5580846"/>
              <a:ext cx="182036" cy="363898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charset="0"/>
                <a:cs typeface="Calibri" charset="0"/>
              </a:endParaRPr>
            </a:p>
          </p:txBody>
        </p:sp>
        <p:sp>
          <p:nvSpPr>
            <p:cNvPr id="23804" name="Rectangle 15"/>
            <p:cNvSpPr>
              <a:spLocks noChangeArrowheads="1"/>
            </p:cNvSpPr>
            <p:nvPr/>
          </p:nvSpPr>
          <p:spPr bwMode="auto">
            <a:xfrm>
              <a:off x="2965276" y="5580063"/>
              <a:ext cx="365090" cy="36512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grpSp>
          <p:nvGrpSpPr>
            <p:cNvPr id="3" name="Group 16"/>
            <p:cNvGrpSpPr>
              <a:grpSpLocks/>
            </p:cNvGrpSpPr>
            <p:nvPr/>
          </p:nvGrpSpPr>
          <p:grpSpPr bwMode="auto">
            <a:xfrm>
              <a:off x="4029176" y="5476875"/>
              <a:ext cx="584099" cy="487363"/>
              <a:chOff x="1119" y="3012"/>
              <a:chExt cx="369" cy="300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4" name="Group 17"/>
              <p:cNvGrpSpPr>
                <a:grpSpLocks/>
              </p:cNvGrpSpPr>
              <p:nvPr/>
            </p:nvGrpSpPr>
            <p:grpSpPr bwMode="auto">
              <a:xfrm>
                <a:off x="1152" y="3012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812" name="Rectangle 18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813" name="Line 19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814" name="Line 20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815" name="Line 21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latin typeface="Calibri"/>
                    <a:ea typeface="Calibri"/>
                    <a:cs typeface="Calibri"/>
                  </a:endParaRPr>
                </a:p>
              </p:txBody>
            </p:sp>
          </p:grpSp>
          <p:grpSp>
            <p:nvGrpSpPr>
              <p:cNvPr id="5" name="Group 22"/>
              <p:cNvGrpSpPr>
                <a:grpSpLocks/>
              </p:cNvGrpSpPr>
              <p:nvPr/>
            </p:nvGrpSpPr>
            <p:grpSpPr bwMode="auto">
              <a:xfrm>
                <a:off x="1119" y="3051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808" name="Rectangle 23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809" name="Line 24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810" name="Line 25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811" name="Line 26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latin typeface="Calibri"/>
                    <a:ea typeface="Calibri"/>
                    <a:cs typeface="Calibri"/>
                  </a:endParaRPr>
                </a:p>
              </p:txBody>
            </p:sp>
          </p:grpSp>
        </p:grpSp>
      </p:grpSp>
      <p:sp>
        <p:nvSpPr>
          <p:cNvPr id="29701" name="Rectangle 28"/>
          <p:cNvSpPr>
            <a:spLocks noChangeArrowheads="1"/>
          </p:cNvSpPr>
          <p:nvPr/>
        </p:nvSpPr>
        <p:spPr bwMode="auto">
          <a:xfrm>
            <a:off x="914400" y="5791200"/>
            <a:ext cx="53733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b="1" dirty="0" err="1">
                <a:latin typeface="Calibri" charset="0"/>
                <a:cs typeface="Calibri" charset="0"/>
              </a:rPr>
              <a:t>Dataspace</a:t>
            </a:r>
            <a:r>
              <a:rPr lang="en-US" b="1" dirty="0">
                <a:latin typeface="Calibri" charset="0"/>
                <a:cs typeface="Calibri" charset="0"/>
              </a:rPr>
              <a:t>:     Rank = </a:t>
            </a:r>
            <a:r>
              <a:rPr lang="en-US" b="1" dirty="0" smtClean="0">
                <a:latin typeface="Calibri" charset="0"/>
                <a:cs typeface="Calibri" charset="0"/>
              </a:rPr>
              <a:t>2, Dimensions </a:t>
            </a:r>
            <a:r>
              <a:rPr lang="en-US" b="1" dirty="0">
                <a:latin typeface="Calibri" charset="0"/>
                <a:cs typeface="Calibri" charset="0"/>
              </a:rPr>
              <a:t>= 5 x 3</a:t>
            </a:r>
            <a:endParaRPr lang="en-US" sz="3200" dirty="0">
              <a:latin typeface="Calibri" charset="0"/>
              <a:cs typeface="Calibri" charset="0"/>
            </a:endParaRPr>
          </a:p>
        </p:txBody>
      </p:sp>
      <p:grpSp>
        <p:nvGrpSpPr>
          <p:cNvPr id="29702" name="Group 263"/>
          <p:cNvGrpSpPr>
            <a:grpSpLocks/>
          </p:cNvGrpSpPr>
          <p:nvPr/>
        </p:nvGrpSpPr>
        <p:grpSpPr bwMode="auto">
          <a:xfrm>
            <a:off x="762000" y="1066800"/>
            <a:ext cx="6934200" cy="2895600"/>
            <a:chOff x="762000" y="1447800"/>
            <a:chExt cx="6934200" cy="2895600"/>
          </a:xfrm>
        </p:grpSpPr>
        <p:sp>
          <p:nvSpPr>
            <p:cNvPr id="29706" name="Text Box 29"/>
            <p:cNvSpPr txBox="1">
              <a:spLocks noChangeArrowheads="1"/>
            </p:cNvSpPr>
            <p:nvPr/>
          </p:nvSpPr>
          <p:spPr bwMode="auto">
            <a:xfrm>
              <a:off x="4343400" y="1447800"/>
              <a:ext cx="301625" cy="830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3" tIns="45717" rIns="91433" bIns="45717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b="1">
                  <a:latin typeface="Calibri" charset="0"/>
                  <a:cs typeface="Calibri" charset="0"/>
                </a:rPr>
                <a:t>3</a:t>
              </a:r>
            </a:p>
          </p:txBody>
        </p:sp>
        <p:sp>
          <p:nvSpPr>
            <p:cNvPr id="29707" name="Text Box 30"/>
            <p:cNvSpPr txBox="1">
              <a:spLocks noChangeArrowheads="1"/>
            </p:cNvSpPr>
            <p:nvPr/>
          </p:nvSpPr>
          <p:spPr bwMode="auto">
            <a:xfrm>
              <a:off x="762000" y="2743200"/>
              <a:ext cx="301625" cy="830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3" tIns="45717" rIns="91433" bIns="45717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b="1">
                  <a:latin typeface="Calibri" charset="0"/>
                  <a:cs typeface="Calibri" charset="0"/>
                </a:rPr>
                <a:t>5</a:t>
              </a:r>
            </a:p>
          </p:txBody>
        </p:sp>
        <p:sp>
          <p:nvSpPr>
            <p:cNvPr id="29708" name="Line 31"/>
            <p:cNvSpPr>
              <a:spLocks noChangeShapeType="1"/>
            </p:cNvSpPr>
            <p:nvPr/>
          </p:nvSpPr>
          <p:spPr bwMode="auto">
            <a:xfrm>
              <a:off x="1516063" y="1676400"/>
              <a:ext cx="28638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9" name="Line 32"/>
            <p:cNvSpPr>
              <a:spLocks noChangeShapeType="1"/>
            </p:cNvSpPr>
            <p:nvPr/>
          </p:nvSpPr>
          <p:spPr bwMode="auto">
            <a:xfrm flipH="1">
              <a:off x="4681538" y="1676400"/>
              <a:ext cx="29400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0" name="Line 33"/>
            <p:cNvSpPr>
              <a:spLocks noChangeShapeType="1"/>
            </p:cNvSpPr>
            <p:nvPr/>
          </p:nvSpPr>
          <p:spPr bwMode="auto">
            <a:xfrm>
              <a:off x="912813" y="3124200"/>
              <a:ext cx="0" cy="990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lg" len="lg"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1" name="Line 34"/>
            <p:cNvSpPr>
              <a:spLocks noChangeShapeType="1"/>
            </p:cNvSpPr>
            <p:nvPr/>
          </p:nvSpPr>
          <p:spPr bwMode="auto">
            <a:xfrm flipH="1" flipV="1">
              <a:off x="912813" y="2057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lg" len="lg"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788" name="Rectangle 36"/>
            <p:cNvSpPr>
              <a:spLocks noChangeArrowheads="1"/>
            </p:cNvSpPr>
            <p:nvPr/>
          </p:nvSpPr>
          <p:spPr bwMode="auto">
            <a:xfrm>
              <a:off x="2082800" y="1854200"/>
              <a:ext cx="541338" cy="355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713" name="Rectangle 37"/>
            <p:cNvSpPr>
              <a:spLocks noChangeArrowheads="1"/>
            </p:cNvSpPr>
            <p:nvPr/>
          </p:nvSpPr>
          <p:spPr bwMode="auto">
            <a:xfrm>
              <a:off x="1902360" y="1854200"/>
              <a:ext cx="180458" cy="35560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charset="0"/>
                <a:cs typeface="Calibri" charset="0"/>
              </a:endParaRPr>
            </a:p>
          </p:txBody>
        </p:sp>
        <p:sp>
          <p:nvSpPr>
            <p:cNvPr id="23790" name="Rectangle 38"/>
            <p:cNvSpPr>
              <a:spLocks noChangeArrowheads="1"/>
            </p:cNvSpPr>
            <p:nvPr/>
          </p:nvSpPr>
          <p:spPr bwMode="auto">
            <a:xfrm>
              <a:off x="1539875" y="1854200"/>
              <a:ext cx="361950" cy="355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grpSp>
          <p:nvGrpSpPr>
            <p:cNvPr id="7" name="Group 39"/>
            <p:cNvGrpSpPr>
              <a:grpSpLocks/>
            </p:cNvGrpSpPr>
            <p:nvPr/>
          </p:nvGrpSpPr>
          <p:grpSpPr bwMode="auto">
            <a:xfrm>
              <a:off x="2590800" y="1752600"/>
              <a:ext cx="579035" cy="476250"/>
              <a:chOff x="1119" y="3012"/>
              <a:chExt cx="369" cy="300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8" name="Group 40"/>
              <p:cNvGrpSpPr>
                <a:grpSpLocks/>
              </p:cNvGrpSpPr>
              <p:nvPr/>
            </p:nvGrpSpPr>
            <p:grpSpPr bwMode="auto">
              <a:xfrm>
                <a:off x="1152" y="3012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798" name="Rectangle 41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99" name="Line 42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800" name="Line 43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801" name="Line 44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  <p:grpSp>
            <p:nvGrpSpPr>
              <p:cNvPr id="9" name="Group 45"/>
              <p:cNvGrpSpPr>
                <a:grpSpLocks/>
              </p:cNvGrpSpPr>
              <p:nvPr/>
            </p:nvGrpSpPr>
            <p:grpSpPr bwMode="auto">
              <a:xfrm>
                <a:off x="1119" y="3051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794" name="Rectangle 46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95" name="Line 47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96" name="Line 48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97" name="Line 49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</p:grpSp>
        <p:sp>
          <p:nvSpPr>
            <p:cNvPr id="23774" name="Rectangle 51"/>
            <p:cNvSpPr>
              <a:spLocks noChangeArrowheads="1"/>
            </p:cNvSpPr>
            <p:nvPr/>
          </p:nvSpPr>
          <p:spPr bwMode="auto">
            <a:xfrm>
              <a:off x="2082800" y="2387600"/>
              <a:ext cx="541338" cy="355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717" name="Rectangle 52"/>
            <p:cNvSpPr>
              <a:spLocks noChangeArrowheads="1"/>
            </p:cNvSpPr>
            <p:nvPr/>
          </p:nvSpPr>
          <p:spPr bwMode="auto">
            <a:xfrm>
              <a:off x="1902360" y="2387600"/>
              <a:ext cx="180458" cy="35560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charset="0"/>
                <a:cs typeface="Calibri" charset="0"/>
              </a:endParaRPr>
            </a:p>
          </p:txBody>
        </p:sp>
        <p:sp>
          <p:nvSpPr>
            <p:cNvPr id="23776" name="Rectangle 53"/>
            <p:cNvSpPr>
              <a:spLocks noChangeArrowheads="1"/>
            </p:cNvSpPr>
            <p:nvPr/>
          </p:nvSpPr>
          <p:spPr bwMode="auto">
            <a:xfrm>
              <a:off x="1539875" y="2387600"/>
              <a:ext cx="361950" cy="355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grpSp>
          <p:nvGrpSpPr>
            <p:cNvPr id="10" name="Group 54"/>
            <p:cNvGrpSpPr>
              <a:grpSpLocks/>
            </p:cNvGrpSpPr>
            <p:nvPr/>
          </p:nvGrpSpPr>
          <p:grpSpPr bwMode="auto">
            <a:xfrm>
              <a:off x="2590800" y="2286000"/>
              <a:ext cx="579035" cy="476250"/>
              <a:chOff x="1119" y="3012"/>
              <a:chExt cx="369" cy="300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11" name="Group 55"/>
              <p:cNvGrpSpPr>
                <a:grpSpLocks/>
              </p:cNvGrpSpPr>
              <p:nvPr/>
            </p:nvGrpSpPr>
            <p:grpSpPr bwMode="auto">
              <a:xfrm>
                <a:off x="1152" y="3012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784" name="Rectangle 56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85" name="Line 57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86" name="Line 58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87" name="Line 59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  <p:grpSp>
            <p:nvGrpSpPr>
              <p:cNvPr id="12" name="Group 60"/>
              <p:cNvGrpSpPr>
                <a:grpSpLocks/>
              </p:cNvGrpSpPr>
              <p:nvPr/>
            </p:nvGrpSpPr>
            <p:grpSpPr bwMode="auto">
              <a:xfrm>
                <a:off x="1119" y="3051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780" name="Rectangle 61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81" name="Line 62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82" name="Line 63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83" name="Line 64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</p:grpSp>
        <p:sp>
          <p:nvSpPr>
            <p:cNvPr id="23760" name="Rectangle 66"/>
            <p:cNvSpPr>
              <a:spLocks noChangeArrowheads="1"/>
            </p:cNvSpPr>
            <p:nvPr/>
          </p:nvSpPr>
          <p:spPr bwMode="auto">
            <a:xfrm>
              <a:off x="2058988" y="2901950"/>
              <a:ext cx="541337" cy="355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721" name="Rectangle 67"/>
            <p:cNvSpPr>
              <a:spLocks noChangeArrowheads="1"/>
            </p:cNvSpPr>
            <p:nvPr/>
          </p:nvSpPr>
          <p:spPr bwMode="auto">
            <a:xfrm>
              <a:off x="1878548" y="2901950"/>
              <a:ext cx="180458" cy="35560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charset="0"/>
                <a:cs typeface="Calibri" charset="0"/>
              </a:endParaRPr>
            </a:p>
          </p:txBody>
        </p:sp>
        <p:sp>
          <p:nvSpPr>
            <p:cNvPr id="23762" name="Rectangle 68"/>
            <p:cNvSpPr>
              <a:spLocks noChangeArrowheads="1"/>
            </p:cNvSpPr>
            <p:nvPr/>
          </p:nvSpPr>
          <p:spPr bwMode="auto">
            <a:xfrm>
              <a:off x="1516063" y="2901950"/>
              <a:ext cx="361950" cy="355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grpSp>
          <p:nvGrpSpPr>
            <p:cNvPr id="13" name="Group 69"/>
            <p:cNvGrpSpPr>
              <a:grpSpLocks/>
            </p:cNvGrpSpPr>
            <p:nvPr/>
          </p:nvGrpSpPr>
          <p:grpSpPr bwMode="auto">
            <a:xfrm>
              <a:off x="2566987" y="2800350"/>
              <a:ext cx="579035" cy="476250"/>
              <a:chOff x="1119" y="3012"/>
              <a:chExt cx="369" cy="300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14" name="Group 70"/>
              <p:cNvGrpSpPr>
                <a:grpSpLocks/>
              </p:cNvGrpSpPr>
              <p:nvPr/>
            </p:nvGrpSpPr>
            <p:grpSpPr bwMode="auto">
              <a:xfrm>
                <a:off x="1152" y="3012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770" name="Rectangle 71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71" name="Line 72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72" name="Line 73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73" name="Line 74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  <p:grpSp>
            <p:nvGrpSpPr>
              <p:cNvPr id="15" name="Group 75"/>
              <p:cNvGrpSpPr>
                <a:grpSpLocks/>
              </p:cNvGrpSpPr>
              <p:nvPr/>
            </p:nvGrpSpPr>
            <p:grpSpPr bwMode="auto">
              <a:xfrm>
                <a:off x="1119" y="3051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766" name="Rectangle 76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67" name="Line 77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68" name="Line 78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69" name="Line 79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</p:grpSp>
        <p:sp>
          <p:nvSpPr>
            <p:cNvPr id="23746" name="Rectangle 81"/>
            <p:cNvSpPr>
              <a:spLocks noChangeArrowheads="1"/>
            </p:cNvSpPr>
            <p:nvPr/>
          </p:nvSpPr>
          <p:spPr bwMode="auto">
            <a:xfrm>
              <a:off x="2082800" y="3435350"/>
              <a:ext cx="541338" cy="355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725" name="Rectangle 82"/>
            <p:cNvSpPr>
              <a:spLocks noChangeArrowheads="1"/>
            </p:cNvSpPr>
            <p:nvPr/>
          </p:nvSpPr>
          <p:spPr bwMode="auto">
            <a:xfrm>
              <a:off x="1902360" y="3435350"/>
              <a:ext cx="180458" cy="35560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charset="0"/>
                <a:cs typeface="Calibri" charset="0"/>
              </a:endParaRPr>
            </a:p>
          </p:txBody>
        </p:sp>
        <p:sp>
          <p:nvSpPr>
            <p:cNvPr id="23748" name="Rectangle 83"/>
            <p:cNvSpPr>
              <a:spLocks noChangeArrowheads="1"/>
            </p:cNvSpPr>
            <p:nvPr/>
          </p:nvSpPr>
          <p:spPr bwMode="auto">
            <a:xfrm>
              <a:off x="1539875" y="3435350"/>
              <a:ext cx="361950" cy="355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grpSp>
          <p:nvGrpSpPr>
            <p:cNvPr id="16" name="Group 84"/>
            <p:cNvGrpSpPr>
              <a:grpSpLocks/>
            </p:cNvGrpSpPr>
            <p:nvPr/>
          </p:nvGrpSpPr>
          <p:grpSpPr bwMode="auto">
            <a:xfrm>
              <a:off x="2590800" y="3333750"/>
              <a:ext cx="579035" cy="476250"/>
              <a:chOff x="1119" y="3012"/>
              <a:chExt cx="369" cy="300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17" name="Group 85"/>
              <p:cNvGrpSpPr>
                <a:grpSpLocks/>
              </p:cNvGrpSpPr>
              <p:nvPr/>
            </p:nvGrpSpPr>
            <p:grpSpPr bwMode="auto">
              <a:xfrm>
                <a:off x="1152" y="3012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756" name="Rectangle 86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57" name="Line 87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58" name="Line 88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59" name="Line 89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  <p:grpSp>
            <p:nvGrpSpPr>
              <p:cNvPr id="18" name="Group 90"/>
              <p:cNvGrpSpPr>
                <a:grpSpLocks/>
              </p:cNvGrpSpPr>
              <p:nvPr/>
            </p:nvGrpSpPr>
            <p:grpSpPr bwMode="auto">
              <a:xfrm>
                <a:off x="1119" y="3051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752" name="Rectangle 91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53" name="Line 92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54" name="Line 93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55" name="Line 94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</p:grpSp>
        <p:sp>
          <p:nvSpPr>
            <p:cNvPr id="23732" name="Rectangle 96"/>
            <p:cNvSpPr>
              <a:spLocks noChangeArrowheads="1"/>
            </p:cNvSpPr>
            <p:nvPr/>
          </p:nvSpPr>
          <p:spPr bwMode="auto">
            <a:xfrm>
              <a:off x="2082800" y="3968750"/>
              <a:ext cx="541338" cy="355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729" name="Rectangle 97"/>
            <p:cNvSpPr>
              <a:spLocks noChangeArrowheads="1"/>
            </p:cNvSpPr>
            <p:nvPr/>
          </p:nvSpPr>
          <p:spPr bwMode="auto">
            <a:xfrm>
              <a:off x="1902360" y="3968750"/>
              <a:ext cx="180458" cy="35560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charset="0"/>
                <a:cs typeface="Calibri" charset="0"/>
              </a:endParaRPr>
            </a:p>
          </p:txBody>
        </p:sp>
        <p:sp>
          <p:nvSpPr>
            <p:cNvPr id="23734" name="Rectangle 98"/>
            <p:cNvSpPr>
              <a:spLocks noChangeArrowheads="1"/>
            </p:cNvSpPr>
            <p:nvPr/>
          </p:nvSpPr>
          <p:spPr bwMode="auto">
            <a:xfrm>
              <a:off x="1539875" y="3968750"/>
              <a:ext cx="361950" cy="355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grpSp>
          <p:nvGrpSpPr>
            <p:cNvPr id="19" name="Group 99"/>
            <p:cNvGrpSpPr>
              <a:grpSpLocks/>
            </p:cNvGrpSpPr>
            <p:nvPr/>
          </p:nvGrpSpPr>
          <p:grpSpPr bwMode="auto">
            <a:xfrm>
              <a:off x="2590800" y="3867150"/>
              <a:ext cx="579035" cy="476250"/>
              <a:chOff x="1119" y="3012"/>
              <a:chExt cx="369" cy="300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0" name="Group 100"/>
              <p:cNvGrpSpPr>
                <a:grpSpLocks/>
              </p:cNvGrpSpPr>
              <p:nvPr/>
            </p:nvGrpSpPr>
            <p:grpSpPr bwMode="auto">
              <a:xfrm>
                <a:off x="1152" y="3012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742" name="Rectangle 101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43" name="Line 102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44" name="Line 103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45" name="Line 104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  <p:grpSp>
            <p:nvGrpSpPr>
              <p:cNvPr id="21" name="Group 105"/>
              <p:cNvGrpSpPr>
                <a:grpSpLocks/>
              </p:cNvGrpSpPr>
              <p:nvPr/>
            </p:nvGrpSpPr>
            <p:grpSpPr bwMode="auto">
              <a:xfrm>
                <a:off x="1119" y="3051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738" name="Rectangle 106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39" name="Line 107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40" name="Line 108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41" name="Line 109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</p:grpSp>
        <p:sp>
          <p:nvSpPr>
            <p:cNvPr id="23718" name="Rectangle 111"/>
            <p:cNvSpPr>
              <a:spLocks noChangeArrowheads="1"/>
            </p:cNvSpPr>
            <p:nvPr/>
          </p:nvSpPr>
          <p:spPr bwMode="auto">
            <a:xfrm>
              <a:off x="4343400" y="1854200"/>
              <a:ext cx="542925" cy="355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733" name="Rectangle 112"/>
            <p:cNvSpPr>
              <a:spLocks noChangeArrowheads="1"/>
            </p:cNvSpPr>
            <p:nvPr/>
          </p:nvSpPr>
          <p:spPr bwMode="auto">
            <a:xfrm>
              <a:off x="4163313" y="1854200"/>
              <a:ext cx="180633" cy="35560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charset="0"/>
                <a:cs typeface="Calibri" charset="0"/>
              </a:endParaRPr>
            </a:p>
          </p:txBody>
        </p:sp>
        <p:sp>
          <p:nvSpPr>
            <p:cNvPr id="23720" name="Rectangle 113"/>
            <p:cNvSpPr>
              <a:spLocks noChangeArrowheads="1"/>
            </p:cNvSpPr>
            <p:nvPr/>
          </p:nvSpPr>
          <p:spPr bwMode="auto">
            <a:xfrm>
              <a:off x="3800475" y="1854200"/>
              <a:ext cx="363538" cy="355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grpSp>
          <p:nvGrpSpPr>
            <p:cNvPr id="22" name="Group 114"/>
            <p:cNvGrpSpPr>
              <a:grpSpLocks/>
            </p:cNvGrpSpPr>
            <p:nvPr/>
          </p:nvGrpSpPr>
          <p:grpSpPr bwMode="auto">
            <a:xfrm>
              <a:off x="4856002" y="1752600"/>
              <a:ext cx="579598" cy="476250"/>
              <a:chOff x="1119" y="3012"/>
              <a:chExt cx="369" cy="300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3" name="Group 115"/>
              <p:cNvGrpSpPr>
                <a:grpSpLocks/>
              </p:cNvGrpSpPr>
              <p:nvPr/>
            </p:nvGrpSpPr>
            <p:grpSpPr bwMode="auto">
              <a:xfrm>
                <a:off x="1152" y="3012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728" name="Rectangle 116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29" name="Line 117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30" name="Line 118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31" name="Line 119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  <p:grpSp>
            <p:nvGrpSpPr>
              <p:cNvPr id="24" name="Group 120"/>
              <p:cNvGrpSpPr>
                <a:grpSpLocks/>
              </p:cNvGrpSpPr>
              <p:nvPr/>
            </p:nvGrpSpPr>
            <p:grpSpPr bwMode="auto">
              <a:xfrm>
                <a:off x="1119" y="3051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724" name="Rectangle 121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25" name="Line 122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26" name="Line 123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27" name="Line 124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</p:grpSp>
        <p:sp>
          <p:nvSpPr>
            <p:cNvPr id="23704" name="Rectangle 126"/>
            <p:cNvSpPr>
              <a:spLocks noChangeArrowheads="1"/>
            </p:cNvSpPr>
            <p:nvPr/>
          </p:nvSpPr>
          <p:spPr bwMode="auto">
            <a:xfrm>
              <a:off x="4343400" y="2387600"/>
              <a:ext cx="542925" cy="355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737" name="Rectangle 127"/>
            <p:cNvSpPr>
              <a:spLocks noChangeArrowheads="1"/>
            </p:cNvSpPr>
            <p:nvPr/>
          </p:nvSpPr>
          <p:spPr bwMode="auto">
            <a:xfrm>
              <a:off x="4163313" y="2387600"/>
              <a:ext cx="180633" cy="35560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charset="0"/>
                <a:cs typeface="Calibri" charset="0"/>
              </a:endParaRPr>
            </a:p>
          </p:txBody>
        </p:sp>
        <p:sp>
          <p:nvSpPr>
            <p:cNvPr id="23706" name="Rectangle 128"/>
            <p:cNvSpPr>
              <a:spLocks noChangeArrowheads="1"/>
            </p:cNvSpPr>
            <p:nvPr/>
          </p:nvSpPr>
          <p:spPr bwMode="auto">
            <a:xfrm>
              <a:off x="3800475" y="2387600"/>
              <a:ext cx="363538" cy="355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grpSp>
          <p:nvGrpSpPr>
            <p:cNvPr id="25" name="Group 129"/>
            <p:cNvGrpSpPr>
              <a:grpSpLocks/>
            </p:cNvGrpSpPr>
            <p:nvPr/>
          </p:nvGrpSpPr>
          <p:grpSpPr bwMode="auto">
            <a:xfrm>
              <a:off x="4852424" y="2286000"/>
              <a:ext cx="579598" cy="476250"/>
              <a:chOff x="1119" y="3012"/>
              <a:chExt cx="369" cy="300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6" name="Group 130"/>
              <p:cNvGrpSpPr>
                <a:grpSpLocks/>
              </p:cNvGrpSpPr>
              <p:nvPr/>
            </p:nvGrpSpPr>
            <p:grpSpPr bwMode="auto">
              <a:xfrm>
                <a:off x="1152" y="3012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714" name="Rectangle 131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15" name="Line 132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16" name="Line 133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17" name="Line 134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  <p:grpSp>
            <p:nvGrpSpPr>
              <p:cNvPr id="27" name="Group 135"/>
              <p:cNvGrpSpPr>
                <a:grpSpLocks/>
              </p:cNvGrpSpPr>
              <p:nvPr/>
            </p:nvGrpSpPr>
            <p:grpSpPr bwMode="auto">
              <a:xfrm>
                <a:off x="1119" y="3051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710" name="Rectangle 136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11" name="Line 137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12" name="Line 138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13" name="Line 139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</p:grpSp>
        <p:sp>
          <p:nvSpPr>
            <p:cNvPr id="23690" name="Rectangle 141"/>
            <p:cNvSpPr>
              <a:spLocks noChangeArrowheads="1"/>
            </p:cNvSpPr>
            <p:nvPr/>
          </p:nvSpPr>
          <p:spPr bwMode="auto">
            <a:xfrm>
              <a:off x="4319588" y="2901950"/>
              <a:ext cx="542925" cy="355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741" name="Rectangle 142"/>
            <p:cNvSpPr>
              <a:spLocks noChangeArrowheads="1"/>
            </p:cNvSpPr>
            <p:nvPr/>
          </p:nvSpPr>
          <p:spPr bwMode="auto">
            <a:xfrm>
              <a:off x="4139501" y="2901950"/>
              <a:ext cx="180633" cy="35560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charset="0"/>
                <a:cs typeface="Calibri" charset="0"/>
              </a:endParaRPr>
            </a:p>
          </p:txBody>
        </p:sp>
        <p:sp>
          <p:nvSpPr>
            <p:cNvPr id="23692" name="Rectangle 143"/>
            <p:cNvSpPr>
              <a:spLocks noChangeArrowheads="1"/>
            </p:cNvSpPr>
            <p:nvPr/>
          </p:nvSpPr>
          <p:spPr bwMode="auto">
            <a:xfrm>
              <a:off x="3776663" y="2901950"/>
              <a:ext cx="363537" cy="355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grpSp>
          <p:nvGrpSpPr>
            <p:cNvPr id="28" name="Group 144"/>
            <p:cNvGrpSpPr>
              <a:grpSpLocks/>
            </p:cNvGrpSpPr>
            <p:nvPr/>
          </p:nvGrpSpPr>
          <p:grpSpPr bwMode="auto">
            <a:xfrm>
              <a:off x="4828612" y="2800350"/>
              <a:ext cx="579598" cy="476250"/>
              <a:chOff x="1119" y="3012"/>
              <a:chExt cx="369" cy="300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9" name="Group 145"/>
              <p:cNvGrpSpPr>
                <a:grpSpLocks/>
              </p:cNvGrpSpPr>
              <p:nvPr/>
            </p:nvGrpSpPr>
            <p:grpSpPr bwMode="auto">
              <a:xfrm>
                <a:off x="1152" y="3012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700" name="Rectangle 146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01" name="Line 147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02" name="Line 148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703" name="Line 149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  <p:grpSp>
            <p:nvGrpSpPr>
              <p:cNvPr id="30" name="Group 150"/>
              <p:cNvGrpSpPr>
                <a:grpSpLocks/>
              </p:cNvGrpSpPr>
              <p:nvPr/>
            </p:nvGrpSpPr>
            <p:grpSpPr bwMode="auto">
              <a:xfrm>
                <a:off x="1119" y="3051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696" name="Rectangle 151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97" name="Line 152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98" name="Line 153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99" name="Line 154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</p:grpSp>
        <p:sp>
          <p:nvSpPr>
            <p:cNvPr id="23676" name="Rectangle 156"/>
            <p:cNvSpPr>
              <a:spLocks noChangeArrowheads="1"/>
            </p:cNvSpPr>
            <p:nvPr/>
          </p:nvSpPr>
          <p:spPr bwMode="auto">
            <a:xfrm>
              <a:off x="4343400" y="3435350"/>
              <a:ext cx="542925" cy="355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745" name="Rectangle 157"/>
            <p:cNvSpPr>
              <a:spLocks noChangeArrowheads="1"/>
            </p:cNvSpPr>
            <p:nvPr/>
          </p:nvSpPr>
          <p:spPr bwMode="auto">
            <a:xfrm>
              <a:off x="4163313" y="3435350"/>
              <a:ext cx="180633" cy="35560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charset="0"/>
                <a:cs typeface="Calibri" charset="0"/>
              </a:endParaRPr>
            </a:p>
          </p:txBody>
        </p:sp>
        <p:sp>
          <p:nvSpPr>
            <p:cNvPr id="23678" name="Rectangle 158"/>
            <p:cNvSpPr>
              <a:spLocks noChangeArrowheads="1"/>
            </p:cNvSpPr>
            <p:nvPr/>
          </p:nvSpPr>
          <p:spPr bwMode="auto">
            <a:xfrm>
              <a:off x="3800475" y="3435350"/>
              <a:ext cx="363538" cy="355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grpSp>
          <p:nvGrpSpPr>
            <p:cNvPr id="31" name="Group 159"/>
            <p:cNvGrpSpPr>
              <a:grpSpLocks/>
            </p:cNvGrpSpPr>
            <p:nvPr/>
          </p:nvGrpSpPr>
          <p:grpSpPr bwMode="auto">
            <a:xfrm>
              <a:off x="4852424" y="3333750"/>
              <a:ext cx="579598" cy="476250"/>
              <a:chOff x="1119" y="3012"/>
              <a:chExt cx="369" cy="300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3552" name="Group 160"/>
              <p:cNvGrpSpPr>
                <a:grpSpLocks/>
              </p:cNvGrpSpPr>
              <p:nvPr/>
            </p:nvGrpSpPr>
            <p:grpSpPr bwMode="auto">
              <a:xfrm>
                <a:off x="1152" y="3012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686" name="Rectangle 161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87" name="Line 162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88" name="Line 163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89" name="Line 164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  <p:grpSp>
            <p:nvGrpSpPr>
              <p:cNvPr id="23553" name="Group 165"/>
              <p:cNvGrpSpPr>
                <a:grpSpLocks/>
              </p:cNvGrpSpPr>
              <p:nvPr/>
            </p:nvGrpSpPr>
            <p:grpSpPr bwMode="auto">
              <a:xfrm>
                <a:off x="1119" y="3051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682" name="Rectangle 166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83" name="Line 167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84" name="Line 168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85" name="Line 169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</p:grpSp>
        <p:sp>
          <p:nvSpPr>
            <p:cNvPr id="23662" name="Rectangle 171"/>
            <p:cNvSpPr>
              <a:spLocks noChangeArrowheads="1"/>
            </p:cNvSpPr>
            <p:nvPr/>
          </p:nvSpPr>
          <p:spPr bwMode="auto">
            <a:xfrm>
              <a:off x="4343400" y="3968750"/>
              <a:ext cx="542925" cy="355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749" name="Rectangle 172"/>
            <p:cNvSpPr>
              <a:spLocks noChangeArrowheads="1"/>
            </p:cNvSpPr>
            <p:nvPr/>
          </p:nvSpPr>
          <p:spPr bwMode="auto">
            <a:xfrm>
              <a:off x="4163313" y="3968750"/>
              <a:ext cx="180633" cy="35560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charset="0"/>
                <a:cs typeface="Calibri" charset="0"/>
              </a:endParaRPr>
            </a:p>
          </p:txBody>
        </p:sp>
        <p:sp>
          <p:nvSpPr>
            <p:cNvPr id="23664" name="Rectangle 173"/>
            <p:cNvSpPr>
              <a:spLocks noChangeArrowheads="1"/>
            </p:cNvSpPr>
            <p:nvPr/>
          </p:nvSpPr>
          <p:spPr bwMode="auto">
            <a:xfrm>
              <a:off x="3800475" y="3968750"/>
              <a:ext cx="363538" cy="355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grpSp>
          <p:nvGrpSpPr>
            <p:cNvPr id="23554" name="Group 174"/>
            <p:cNvGrpSpPr>
              <a:grpSpLocks/>
            </p:cNvGrpSpPr>
            <p:nvPr/>
          </p:nvGrpSpPr>
          <p:grpSpPr bwMode="auto">
            <a:xfrm>
              <a:off x="4852424" y="3867150"/>
              <a:ext cx="579598" cy="476250"/>
              <a:chOff x="1119" y="3012"/>
              <a:chExt cx="369" cy="300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3555" name="Group 175"/>
              <p:cNvGrpSpPr>
                <a:grpSpLocks/>
              </p:cNvGrpSpPr>
              <p:nvPr/>
            </p:nvGrpSpPr>
            <p:grpSpPr bwMode="auto">
              <a:xfrm>
                <a:off x="1152" y="3012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672" name="Rectangle 176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73" name="Line 177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74" name="Line 178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75" name="Line 179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  <p:grpSp>
            <p:nvGrpSpPr>
              <p:cNvPr id="23556" name="Group 180"/>
              <p:cNvGrpSpPr>
                <a:grpSpLocks/>
              </p:cNvGrpSpPr>
              <p:nvPr/>
            </p:nvGrpSpPr>
            <p:grpSpPr bwMode="auto">
              <a:xfrm>
                <a:off x="1119" y="3051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668" name="Rectangle 181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69" name="Line 182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70" name="Line 183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71" name="Line 184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</p:grpSp>
        <p:sp>
          <p:nvSpPr>
            <p:cNvPr id="23648" name="Rectangle 186"/>
            <p:cNvSpPr>
              <a:spLocks noChangeArrowheads="1"/>
            </p:cNvSpPr>
            <p:nvPr/>
          </p:nvSpPr>
          <p:spPr bwMode="auto">
            <a:xfrm>
              <a:off x="6604000" y="1854200"/>
              <a:ext cx="542925" cy="355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753" name="Rectangle 187"/>
            <p:cNvSpPr>
              <a:spLocks noChangeArrowheads="1"/>
            </p:cNvSpPr>
            <p:nvPr/>
          </p:nvSpPr>
          <p:spPr bwMode="auto">
            <a:xfrm>
              <a:off x="6423913" y="1854200"/>
              <a:ext cx="180633" cy="35560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charset="0"/>
                <a:cs typeface="Calibri" charset="0"/>
              </a:endParaRPr>
            </a:p>
          </p:txBody>
        </p:sp>
        <p:sp>
          <p:nvSpPr>
            <p:cNvPr id="23650" name="Rectangle 188"/>
            <p:cNvSpPr>
              <a:spLocks noChangeArrowheads="1"/>
            </p:cNvSpPr>
            <p:nvPr/>
          </p:nvSpPr>
          <p:spPr bwMode="auto">
            <a:xfrm>
              <a:off x="6061075" y="1854200"/>
              <a:ext cx="363538" cy="355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grpSp>
          <p:nvGrpSpPr>
            <p:cNvPr id="23557" name="Group 189"/>
            <p:cNvGrpSpPr>
              <a:grpSpLocks/>
            </p:cNvGrpSpPr>
            <p:nvPr/>
          </p:nvGrpSpPr>
          <p:grpSpPr bwMode="auto">
            <a:xfrm>
              <a:off x="7116602" y="1752600"/>
              <a:ext cx="579598" cy="476250"/>
              <a:chOff x="1119" y="3012"/>
              <a:chExt cx="369" cy="300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3558" name="Group 190"/>
              <p:cNvGrpSpPr>
                <a:grpSpLocks/>
              </p:cNvGrpSpPr>
              <p:nvPr/>
            </p:nvGrpSpPr>
            <p:grpSpPr bwMode="auto">
              <a:xfrm>
                <a:off x="1152" y="3012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658" name="Rectangle 191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59" name="Line 192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60" name="Line 193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61" name="Line 194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  <p:grpSp>
            <p:nvGrpSpPr>
              <p:cNvPr id="23560" name="Group 195"/>
              <p:cNvGrpSpPr>
                <a:grpSpLocks/>
              </p:cNvGrpSpPr>
              <p:nvPr/>
            </p:nvGrpSpPr>
            <p:grpSpPr bwMode="auto">
              <a:xfrm>
                <a:off x="1119" y="3051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654" name="Rectangle 196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55" name="Line 197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56" name="Line 198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57" name="Line 199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</p:grpSp>
        <p:sp>
          <p:nvSpPr>
            <p:cNvPr id="23634" name="Rectangle 201"/>
            <p:cNvSpPr>
              <a:spLocks noChangeArrowheads="1"/>
            </p:cNvSpPr>
            <p:nvPr/>
          </p:nvSpPr>
          <p:spPr bwMode="auto">
            <a:xfrm>
              <a:off x="6604000" y="2362200"/>
              <a:ext cx="542925" cy="355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757" name="Rectangle 202"/>
            <p:cNvSpPr>
              <a:spLocks noChangeArrowheads="1"/>
            </p:cNvSpPr>
            <p:nvPr/>
          </p:nvSpPr>
          <p:spPr bwMode="auto">
            <a:xfrm>
              <a:off x="6423913" y="2362200"/>
              <a:ext cx="180633" cy="35560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charset="0"/>
                <a:cs typeface="Calibri" charset="0"/>
              </a:endParaRPr>
            </a:p>
          </p:txBody>
        </p:sp>
        <p:sp>
          <p:nvSpPr>
            <p:cNvPr id="23636" name="Rectangle 203"/>
            <p:cNvSpPr>
              <a:spLocks noChangeArrowheads="1"/>
            </p:cNvSpPr>
            <p:nvPr/>
          </p:nvSpPr>
          <p:spPr bwMode="auto">
            <a:xfrm>
              <a:off x="6061075" y="2362200"/>
              <a:ext cx="363538" cy="355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grpSp>
          <p:nvGrpSpPr>
            <p:cNvPr id="23562" name="Group 204"/>
            <p:cNvGrpSpPr>
              <a:grpSpLocks/>
            </p:cNvGrpSpPr>
            <p:nvPr/>
          </p:nvGrpSpPr>
          <p:grpSpPr bwMode="auto">
            <a:xfrm>
              <a:off x="7116602" y="2286000"/>
              <a:ext cx="579598" cy="476250"/>
              <a:chOff x="1119" y="3012"/>
              <a:chExt cx="369" cy="300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3563" name="Group 205"/>
              <p:cNvGrpSpPr>
                <a:grpSpLocks/>
              </p:cNvGrpSpPr>
              <p:nvPr/>
            </p:nvGrpSpPr>
            <p:grpSpPr bwMode="auto">
              <a:xfrm>
                <a:off x="1152" y="3012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644" name="Rectangle 206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45" name="Line 207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46" name="Line 208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47" name="Line 209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  <p:grpSp>
            <p:nvGrpSpPr>
              <p:cNvPr id="23564" name="Group 210"/>
              <p:cNvGrpSpPr>
                <a:grpSpLocks/>
              </p:cNvGrpSpPr>
              <p:nvPr/>
            </p:nvGrpSpPr>
            <p:grpSpPr bwMode="auto">
              <a:xfrm>
                <a:off x="1119" y="3051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640" name="Rectangle 211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41" name="Line 212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42" name="Line 213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43" name="Line 214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</p:grpSp>
        <p:sp>
          <p:nvSpPr>
            <p:cNvPr id="23620" name="Rectangle 216"/>
            <p:cNvSpPr>
              <a:spLocks noChangeArrowheads="1"/>
            </p:cNvSpPr>
            <p:nvPr/>
          </p:nvSpPr>
          <p:spPr bwMode="auto">
            <a:xfrm>
              <a:off x="6580188" y="2901950"/>
              <a:ext cx="542925" cy="355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761" name="Rectangle 217"/>
            <p:cNvSpPr>
              <a:spLocks noChangeArrowheads="1"/>
            </p:cNvSpPr>
            <p:nvPr/>
          </p:nvSpPr>
          <p:spPr bwMode="auto">
            <a:xfrm>
              <a:off x="6400101" y="2901950"/>
              <a:ext cx="180633" cy="35560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charset="0"/>
                <a:cs typeface="Calibri" charset="0"/>
              </a:endParaRPr>
            </a:p>
          </p:txBody>
        </p:sp>
        <p:sp>
          <p:nvSpPr>
            <p:cNvPr id="23622" name="Rectangle 218"/>
            <p:cNvSpPr>
              <a:spLocks noChangeArrowheads="1"/>
            </p:cNvSpPr>
            <p:nvPr/>
          </p:nvSpPr>
          <p:spPr bwMode="auto">
            <a:xfrm>
              <a:off x="6037263" y="2901950"/>
              <a:ext cx="363537" cy="355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grpSp>
          <p:nvGrpSpPr>
            <p:cNvPr id="23565" name="Group 219"/>
            <p:cNvGrpSpPr>
              <a:grpSpLocks/>
            </p:cNvGrpSpPr>
            <p:nvPr/>
          </p:nvGrpSpPr>
          <p:grpSpPr bwMode="auto">
            <a:xfrm>
              <a:off x="7092790" y="2800350"/>
              <a:ext cx="579598" cy="476250"/>
              <a:chOff x="1119" y="3012"/>
              <a:chExt cx="369" cy="300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3566" name="Group 220"/>
              <p:cNvGrpSpPr>
                <a:grpSpLocks/>
              </p:cNvGrpSpPr>
              <p:nvPr/>
            </p:nvGrpSpPr>
            <p:grpSpPr bwMode="auto">
              <a:xfrm>
                <a:off x="1152" y="3012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630" name="Rectangle 221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31" name="Line 222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32" name="Line 223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33" name="Line 224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  <p:grpSp>
            <p:nvGrpSpPr>
              <p:cNvPr id="23567" name="Group 225"/>
              <p:cNvGrpSpPr>
                <a:grpSpLocks/>
              </p:cNvGrpSpPr>
              <p:nvPr/>
            </p:nvGrpSpPr>
            <p:grpSpPr bwMode="auto">
              <a:xfrm>
                <a:off x="1119" y="3051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626" name="Rectangle 226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27" name="Line 227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28" name="Line 228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29" name="Line 229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</p:grpSp>
        <p:sp>
          <p:nvSpPr>
            <p:cNvPr id="23606" name="Rectangle 231"/>
            <p:cNvSpPr>
              <a:spLocks noChangeArrowheads="1"/>
            </p:cNvSpPr>
            <p:nvPr/>
          </p:nvSpPr>
          <p:spPr bwMode="auto">
            <a:xfrm>
              <a:off x="6604000" y="3435350"/>
              <a:ext cx="542925" cy="355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765" name="Rectangle 232"/>
            <p:cNvSpPr>
              <a:spLocks noChangeArrowheads="1"/>
            </p:cNvSpPr>
            <p:nvPr/>
          </p:nvSpPr>
          <p:spPr bwMode="auto">
            <a:xfrm>
              <a:off x="6423913" y="3435350"/>
              <a:ext cx="180633" cy="35560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charset="0"/>
                <a:cs typeface="Calibri" charset="0"/>
              </a:endParaRPr>
            </a:p>
          </p:txBody>
        </p:sp>
        <p:sp>
          <p:nvSpPr>
            <p:cNvPr id="23608" name="Rectangle 233"/>
            <p:cNvSpPr>
              <a:spLocks noChangeArrowheads="1"/>
            </p:cNvSpPr>
            <p:nvPr/>
          </p:nvSpPr>
          <p:spPr bwMode="auto">
            <a:xfrm>
              <a:off x="6061075" y="3435350"/>
              <a:ext cx="363538" cy="355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grpSp>
          <p:nvGrpSpPr>
            <p:cNvPr id="23568" name="Group 234"/>
            <p:cNvGrpSpPr>
              <a:grpSpLocks/>
            </p:cNvGrpSpPr>
            <p:nvPr/>
          </p:nvGrpSpPr>
          <p:grpSpPr bwMode="auto">
            <a:xfrm>
              <a:off x="7116602" y="3333750"/>
              <a:ext cx="579598" cy="476250"/>
              <a:chOff x="1119" y="3012"/>
              <a:chExt cx="369" cy="300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3569" name="Group 235"/>
              <p:cNvGrpSpPr>
                <a:grpSpLocks/>
              </p:cNvGrpSpPr>
              <p:nvPr/>
            </p:nvGrpSpPr>
            <p:grpSpPr bwMode="auto">
              <a:xfrm>
                <a:off x="1152" y="3012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616" name="Rectangle 236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17" name="Line 237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18" name="Line 238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19" name="Line 239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  <p:grpSp>
            <p:nvGrpSpPr>
              <p:cNvPr id="23570" name="Group 240"/>
              <p:cNvGrpSpPr>
                <a:grpSpLocks/>
              </p:cNvGrpSpPr>
              <p:nvPr/>
            </p:nvGrpSpPr>
            <p:grpSpPr bwMode="auto">
              <a:xfrm>
                <a:off x="1119" y="3051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612" name="Rectangle 241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13" name="Line 242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14" name="Line 243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15" name="Line 244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</p:grpSp>
        <p:sp>
          <p:nvSpPr>
            <p:cNvPr id="23592" name="Rectangle 246"/>
            <p:cNvSpPr>
              <a:spLocks noChangeArrowheads="1"/>
            </p:cNvSpPr>
            <p:nvPr/>
          </p:nvSpPr>
          <p:spPr bwMode="auto">
            <a:xfrm>
              <a:off x="6604000" y="3968750"/>
              <a:ext cx="542925" cy="355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r>
                <a:rPr lang="en-US" sz="1000" dirty="0">
                  <a:latin typeface="Calibri"/>
                  <a:ea typeface="Calibri"/>
                  <a:cs typeface="Calibri"/>
                </a:rPr>
                <a:t>V</a:t>
              </a:r>
            </a:p>
          </p:txBody>
        </p:sp>
        <p:sp>
          <p:nvSpPr>
            <p:cNvPr id="29769" name="Rectangle 247"/>
            <p:cNvSpPr>
              <a:spLocks noChangeArrowheads="1"/>
            </p:cNvSpPr>
            <p:nvPr/>
          </p:nvSpPr>
          <p:spPr bwMode="auto">
            <a:xfrm>
              <a:off x="6423913" y="3968750"/>
              <a:ext cx="180633" cy="35560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00">
                  <a:latin typeface="Calibri" charset="0"/>
                  <a:cs typeface="Calibri" charset="0"/>
                </a:rPr>
                <a:t>V</a:t>
              </a:r>
            </a:p>
          </p:txBody>
        </p:sp>
        <p:sp>
          <p:nvSpPr>
            <p:cNvPr id="23594" name="Rectangle 248"/>
            <p:cNvSpPr>
              <a:spLocks noChangeArrowheads="1"/>
            </p:cNvSpPr>
            <p:nvPr/>
          </p:nvSpPr>
          <p:spPr bwMode="auto">
            <a:xfrm>
              <a:off x="6061075" y="3968750"/>
              <a:ext cx="363538" cy="355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r>
                <a:rPr lang="en-US" sz="1000" dirty="0">
                  <a:latin typeface="Calibri"/>
                  <a:ea typeface="Calibri"/>
                  <a:cs typeface="Calibri"/>
                </a:rPr>
                <a:t>V</a:t>
              </a:r>
            </a:p>
          </p:txBody>
        </p:sp>
        <p:grpSp>
          <p:nvGrpSpPr>
            <p:cNvPr id="23571" name="Group 249"/>
            <p:cNvGrpSpPr>
              <a:grpSpLocks/>
            </p:cNvGrpSpPr>
            <p:nvPr/>
          </p:nvGrpSpPr>
          <p:grpSpPr bwMode="auto">
            <a:xfrm>
              <a:off x="7116602" y="3867150"/>
              <a:ext cx="579598" cy="476250"/>
              <a:chOff x="1119" y="3012"/>
              <a:chExt cx="369" cy="300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3572" name="Group 250"/>
              <p:cNvGrpSpPr>
                <a:grpSpLocks/>
              </p:cNvGrpSpPr>
              <p:nvPr/>
            </p:nvGrpSpPr>
            <p:grpSpPr bwMode="auto">
              <a:xfrm>
                <a:off x="1152" y="3012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602" name="Rectangle 251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03" name="Line 252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04" name="Line 253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05" name="Line 254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  <p:grpSp>
            <p:nvGrpSpPr>
              <p:cNvPr id="23573" name="Group 255"/>
              <p:cNvGrpSpPr>
                <a:grpSpLocks/>
              </p:cNvGrpSpPr>
              <p:nvPr/>
            </p:nvGrpSpPr>
            <p:grpSpPr bwMode="auto">
              <a:xfrm>
                <a:off x="1119" y="3051"/>
                <a:ext cx="336" cy="261"/>
                <a:chOff x="1152" y="3012"/>
                <a:chExt cx="336" cy="261"/>
              </a:xfrm>
              <a:grpFill/>
            </p:grpSpPr>
            <p:sp>
              <p:nvSpPr>
                <p:cNvPr id="23598" name="Rectangle 256"/>
                <p:cNvSpPr>
                  <a:spLocks noChangeArrowheads="1"/>
                </p:cNvSpPr>
                <p:nvPr/>
              </p:nvSpPr>
              <p:spPr bwMode="auto">
                <a:xfrm>
                  <a:off x="1152" y="3020"/>
                  <a:ext cx="336" cy="244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1420" tIns="45711" rIns="91420" bIns="45711"/>
                <a:lstStyle/>
                <a:p>
                  <a:pPr algn="ctr">
                    <a:defRPr/>
                  </a:pPr>
                  <a:r>
                    <a:rPr lang="en-US" sz="1000" dirty="0">
                      <a:latin typeface="Calibri"/>
                      <a:ea typeface="Calibri"/>
                      <a:cs typeface="Calibri"/>
                    </a:rPr>
                    <a:t>V  V  V</a:t>
                  </a:r>
                </a:p>
                <a:p>
                  <a:pPr algn="ctr">
                    <a:defRPr/>
                  </a:pPr>
                  <a:r>
                    <a:rPr lang="en-US" sz="1000" dirty="0">
                      <a:latin typeface="Calibri"/>
                      <a:ea typeface="Calibri"/>
                      <a:cs typeface="Calibri"/>
                    </a:rPr>
                    <a:t>V  V  V</a:t>
                  </a:r>
                </a:p>
              </p:txBody>
            </p:sp>
            <p:sp>
              <p:nvSpPr>
                <p:cNvPr id="23599" name="Line 257"/>
                <p:cNvSpPr>
                  <a:spLocks noChangeShapeType="1"/>
                </p:cNvSpPr>
                <p:nvPr/>
              </p:nvSpPr>
              <p:spPr bwMode="auto">
                <a:xfrm flipH="1">
                  <a:off x="1371" y="3012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00" name="Line 258"/>
                <p:cNvSpPr>
                  <a:spLocks noChangeShapeType="1"/>
                </p:cNvSpPr>
                <p:nvPr/>
              </p:nvSpPr>
              <p:spPr bwMode="auto">
                <a:xfrm rot="5400000">
                  <a:off x="1319" y="2969"/>
                  <a:ext cx="1" cy="3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  <p:sp>
              <p:nvSpPr>
                <p:cNvPr id="23601" name="Line 259"/>
                <p:cNvSpPr>
                  <a:spLocks noChangeShapeType="1"/>
                </p:cNvSpPr>
                <p:nvPr/>
              </p:nvSpPr>
              <p:spPr bwMode="auto">
                <a:xfrm flipH="1">
                  <a:off x="1260" y="3015"/>
                  <a:ext cx="1" cy="258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20" tIns="45711" rIns="91420" bIns="45711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</p:grpSp>
      </p:grpSp>
      <p:sp>
        <p:nvSpPr>
          <p:cNvPr id="29703" name="Slide Number Placeholder 25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C9849557-A28F-4F3A-B203-99B4E99176FD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18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29704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29705" name="Rectangle 2065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47800" y="152400"/>
            <a:ext cx="7010400" cy="533400"/>
          </a:xfrm>
        </p:spPr>
        <p:txBody>
          <a:bodyPr/>
          <a:lstStyle/>
          <a:p>
            <a:pPr eaLnBrk="1" hangingPunct="1"/>
            <a:r>
              <a:rPr lang="en-US" dirty="0" smtClean="0"/>
              <a:t>HDF5 Dataset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32382" y="862335"/>
            <a:ext cx="8280400" cy="4343400"/>
            <a:chOff x="304" y="969"/>
            <a:chExt cx="5216" cy="2736"/>
          </a:xfrm>
        </p:grpSpPr>
        <p:sp>
          <p:nvSpPr>
            <p:cNvPr id="202757" name="Rectangle 4"/>
            <p:cNvSpPr>
              <a:spLocks noChangeArrowheads="1"/>
            </p:cNvSpPr>
            <p:nvPr/>
          </p:nvSpPr>
          <p:spPr bwMode="auto">
            <a:xfrm>
              <a:off x="3072" y="1008"/>
              <a:ext cx="2448" cy="2688"/>
            </a:xfrm>
            <a:prstGeom prst="rect">
              <a:avLst/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wrap="none" lIns="313869" tIns="156935" rIns="313869" bIns="156935">
              <a:flatTx/>
            </a:bodyPr>
            <a:lstStyle/>
            <a:p>
              <a:pPr algn="ctr" eaLnBrk="0" hangingPunct="0"/>
              <a:r>
                <a:rPr lang="en-US" sz="3200" dirty="0">
                  <a:latin typeface="Arial" charset="0"/>
                </a:rPr>
                <a:t>Data</a:t>
              </a:r>
              <a:endParaRPr lang="en-US" sz="3200" b="1" dirty="0"/>
            </a:p>
          </p:txBody>
        </p:sp>
        <p:sp>
          <p:nvSpPr>
            <p:cNvPr id="202758" name="Rectangle 5"/>
            <p:cNvSpPr>
              <a:spLocks noChangeArrowheads="1"/>
            </p:cNvSpPr>
            <p:nvPr/>
          </p:nvSpPr>
          <p:spPr bwMode="auto">
            <a:xfrm>
              <a:off x="304" y="969"/>
              <a:ext cx="2367" cy="2736"/>
            </a:xfrm>
            <a:prstGeom prst="rect">
              <a:avLst/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wrap="none" lIns="313869" tIns="156935" rIns="313869" bIns="156935">
              <a:flatTx/>
            </a:bodyPr>
            <a:lstStyle/>
            <a:p>
              <a:pPr algn="ctr" eaLnBrk="0" hangingPunct="0"/>
              <a:r>
                <a:rPr lang="en-US" sz="3200" dirty="0">
                  <a:latin typeface="Arial" charset="0"/>
                </a:rPr>
                <a:t>Metadata</a:t>
              </a:r>
              <a:endParaRPr lang="en-US" sz="3200" b="1" dirty="0"/>
            </a:p>
          </p:txBody>
        </p:sp>
        <p:sp>
          <p:nvSpPr>
            <p:cNvPr id="202759" name="Rectangle 6"/>
            <p:cNvSpPr>
              <a:spLocks noChangeArrowheads="1"/>
            </p:cNvSpPr>
            <p:nvPr/>
          </p:nvSpPr>
          <p:spPr bwMode="auto">
            <a:xfrm rot="-5400000">
              <a:off x="3559" y="1269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60" name="Line 7"/>
            <p:cNvSpPr>
              <a:spLocks noChangeShapeType="1"/>
            </p:cNvSpPr>
            <p:nvPr/>
          </p:nvSpPr>
          <p:spPr bwMode="auto">
            <a:xfrm rot="-5400000">
              <a:off x="3984" y="1466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61" name="Line 8"/>
            <p:cNvSpPr>
              <a:spLocks noChangeShapeType="1"/>
            </p:cNvSpPr>
            <p:nvPr/>
          </p:nvSpPr>
          <p:spPr bwMode="auto">
            <a:xfrm rot="-5400000">
              <a:off x="3985" y="1254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62" name="Line 9"/>
            <p:cNvSpPr>
              <a:spLocks noChangeShapeType="1"/>
            </p:cNvSpPr>
            <p:nvPr/>
          </p:nvSpPr>
          <p:spPr bwMode="auto">
            <a:xfrm rot="-5400000">
              <a:off x="3984" y="1041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63" name="Line 10"/>
            <p:cNvSpPr>
              <a:spLocks noChangeShapeType="1"/>
            </p:cNvSpPr>
            <p:nvPr/>
          </p:nvSpPr>
          <p:spPr bwMode="auto">
            <a:xfrm>
              <a:off x="3523" y="1595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64" name="Line 11"/>
            <p:cNvSpPr>
              <a:spLocks noChangeShapeType="1"/>
            </p:cNvSpPr>
            <p:nvPr/>
          </p:nvSpPr>
          <p:spPr bwMode="auto">
            <a:xfrm>
              <a:off x="3830" y="1595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65" name="Line 12"/>
            <p:cNvSpPr>
              <a:spLocks noChangeShapeType="1"/>
            </p:cNvSpPr>
            <p:nvPr/>
          </p:nvSpPr>
          <p:spPr bwMode="auto">
            <a:xfrm>
              <a:off x="4138" y="1595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66" name="Line 13"/>
            <p:cNvSpPr>
              <a:spLocks noChangeShapeType="1"/>
            </p:cNvSpPr>
            <p:nvPr/>
          </p:nvSpPr>
          <p:spPr bwMode="auto">
            <a:xfrm>
              <a:off x="4445" y="1595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67" name="Rectangle 14"/>
            <p:cNvSpPr>
              <a:spLocks noChangeArrowheads="1"/>
            </p:cNvSpPr>
            <p:nvPr/>
          </p:nvSpPr>
          <p:spPr bwMode="auto">
            <a:xfrm rot="-5400000">
              <a:off x="3655" y="1357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68" name="Line 15"/>
            <p:cNvSpPr>
              <a:spLocks noChangeShapeType="1"/>
            </p:cNvSpPr>
            <p:nvPr/>
          </p:nvSpPr>
          <p:spPr bwMode="auto">
            <a:xfrm rot="-5400000">
              <a:off x="4080" y="1554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69" name="Line 16"/>
            <p:cNvSpPr>
              <a:spLocks noChangeShapeType="1"/>
            </p:cNvSpPr>
            <p:nvPr/>
          </p:nvSpPr>
          <p:spPr bwMode="auto">
            <a:xfrm rot="-5400000">
              <a:off x="4081" y="1342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70" name="Line 17"/>
            <p:cNvSpPr>
              <a:spLocks noChangeShapeType="1"/>
            </p:cNvSpPr>
            <p:nvPr/>
          </p:nvSpPr>
          <p:spPr bwMode="auto">
            <a:xfrm rot="-5400000">
              <a:off x="4080" y="1129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71" name="Line 18"/>
            <p:cNvSpPr>
              <a:spLocks noChangeShapeType="1"/>
            </p:cNvSpPr>
            <p:nvPr/>
          </p:nvSpPr>
          <p:spPr bwMode="auto">
            <a:xfrm>
              <a:off x="3619" y="1683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72" name="Line 19"/>
            <p:cNvSpPr>
              <a:spLocks noChangeShapeType="1"/>
            </p:cNvSpPr>
            <p:nvPr/>
          </p:nvSpPr>
          <p:spPr bwMode="auto">
            <a:xfrm>
              <a:off x="3926" y="1683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73" name="Line 20"/>
            <p:cNvSpPr>
              <a:spLocks noChangeShapeType="1"/>
            </p:cNvSpPr>
            <p:nvPr/>
          </p:nvSpPr>
          <p:spPr bwMode="auto">
            <a:xfrm>
              <a:off x="4234" y="1683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74" name="Line 21"/>
            <p:cNvSpPr>
              <a:spLocks noChangeShapeType="1"/>
            </p:cNvSpPr>
            <p:nvPr/>
          </p:nvSpPr>
          <p:spPr bwMode="auto">
            <a:xfrm>
              <a:off x="4541" y="1683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75" name="Rectangle 22"/>
            <p:cNvSpPr>
              <a:spLocks noChangeArrowheads="1"/>
            </p:cNvSpPr>
            <p:nvPr/>
          </p:nvSpPr>
          <p:spPr bwMode="auto">
            <a:xfrm rot="-5400000">
              <a:off x="3751" y="1445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76" name="Line 23"/>
            <p:cNvSpPr>
              <a:spLocks noChangeShapeType="1"/>
            </p:cNvSpPr>
            <p:nvPr/>
          </p:nvSpPr>
          <p:spPr bwMode="auto">
            <a:xfrm rot="-5400000">
              <a:off x="4176" y="1642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77" name="Line 24"/>
            <p:cNvSpPr>
              <a:spLocks noChangeShapeType="1"/>
            </p:cNvSpPr>
            <p:nvPr/>
          </p:nvSpPr>
          <p:spPr bwMode="auto">
            <a:xfrm rot="-5400000">
              <a:off x="4177" y="1430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78" name="Line 25"/>
            <p:cNvSpPr>
              <a:spLocks noChangeShapeType="1"/>
            </p:cNvSpPr>
            <p:nvPr/>
          </p:nvSpPr>
          <p:spPr bwMode="auto">
            <a:xfrm rot="-5400000">
              <a:off x="4176" y="1217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79" name="Line 26"/>
            <p:cNvSpPr>
              <a:spLocks noChangeShapeType="1"/>
            </p:cNvSpPr>
            <p:nvPr/>
          </p:nvSpPr>
          <p:spPr bwMode="auto">
            <a:xfrm>
              <a:off x="3715" y="1771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80" name="Line 27"/>
            <p:cNvSpPr>
              <a:spLocks noChangeShapeType="1"/>
            </p:cNvSpPr>
            <p:nvPr/>
          </p:nvSpPr>
          <p:spPr bwMode="auto">
            <a:xfrm>
              <a:off x="4022" y="1771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81" name="Line 28"/>
            <p:cNvSpPr>
              <a:spLocks noChangeShapeType="1"/>
            </p:cNvSpPr>
            <p:nvPr/>
          </p:nvSpPr>
          <p:spPr bwMode="auto">
            <a:xfrm>
              <a:off x="4330" y="1771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82" name="Line 29"/>
            <p:cNvSpPr>
              <a:spLocks noChangeShapeType="1"/>
            </p:cNvSpPr>
            <p:nvPr/>
          </p:nvSpPr>
          <p:spPr bwMode="auto">
            <a:xfrm>
              <a:off x="4637" y="1771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83" name="Rectangle 30"/>
            <p:cNvSpPr>
              <a:spLocks noChangeArrowheads="1"/>
            </p:cNvSpPr>
            <p:nvPr/>
          </p:nvSpPr>
          <p:spPr bwMode="auto">
            <a:xfrm rot="-5400000">
              <a:off x="3847" y="1534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84" name="Line 31"/>
            <p:cNvSpPr>
              <a:spLocks noChangeShapeType="1"/>
            </p:cNvSpPr>
            <p:nvPr/>
          </p:nvSpPr>
          <p:spPr bwMode="auto">
            <a:xfrm rot="-5400000">
              <a:off x="4272" y="1730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85" name="Line 32"/>
            <p:cNvSpPr>
              <a:spLocks noChangeShapeType="1"/>
            </p:cNvSpPr>
            <p:nvPr/>
          </p:nvSpPr>
          <p:spPr bwMode="auto">
            <a:xfrm rot="-5400000">
              <a:off x="4273" y="1518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86" name="Line 33"/>
            <p:cNvSpPr>
              <a:spLocks noChangeShapeType="1"/>
            </p:cNvSpPr>
            <p:nvPr/>
          </p:nvSpPr>
          <p:spPr bwMode="auto">
            <a:xfrm rot="-5400000">
              <a:off x="4272" y="1305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87" name="Line 34"/>
            <p:cNvSpPr>
              <a:spLocks noChangeShapeType="1"/>
            </p:cNvSpPr>
            <p:nvPr/>
          </p:nvSpPr>
          <p:spPr bwMode="auto">
            <a:xfrm>
              <a:off x="3811" y="1859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88" name="Line 35"/>
            <p:cNvSpPr>
              <a:spLocks noChangeShapeType="1"/>
            </p:cNvSpPr>
            <p:nvPr/>
          </p:nvSpPr>
          <p:spPr bwMode="auto">
            <a:xfrm>
              <a:off x="4118" y="1859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89" name="Line 36"/>
            <p:cNvSpPr>
              <a:spLocks noChangeShapeType="1"/>
            </p:cNvSpPr>
            <p:nvPr/>
          </p:nvSpPr>
          <p:spPr bwMode="auto">
            <a:xfrm>
              <a:off x="4426" y="1859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90" name="Line 37"/>
            <p:cNvSpPr>
              <a:spLocks noChangeShapeType="1"/>
            </p:cNvSpPr>
            <p:nvPr/>
          </p:nvSpPr>
          <p:spPr bwMode="auto">
            <a:xfrm>
              <a:off x="4733" y="1859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91" name="Rectangle 38"/>
            <p:cNvSpPr>
              <a:spLocks noChangeArrowheads="1"/>
            </p:cNvSpPr>
            <p:nvPr/>
          </p:nvSpPr>
          <p:spPr bwMode="auto">
            <a:xfrm rot="-5400000">
              <a:off x="3943" y="1622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92" name="Line 39"/>
            <p:cNvSpPr>
              <a:spLocks noChangeShapeType="1"/>
            </p:cNvSpPr>
            <p:nvPr/>
          </p:nvSpPr>
          <p:spPr bwMode="auto">
            <a:xfrm rot="-5400000">
              <a:off x="4368" y="1818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93" name="Line 40"/>
            <p:cNvSpPr>
              <a:spLocks noChangeShapeType="1"/>
            </p:cNvSpPr>
            <p:nvPr/>
          </p:nvSpPr>
          <p:spPr bwMode="auto">
            <a:xfrm rot="-5400000">
              <a:off x="4369" y="1606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94" name="Line 41"/>
            <p:cNvSpPr>
              <a:spLocks noChangeShapeType="1"/>
            </p:cNvSpPr>
            <p:nvPr/>
          </p:nvSpPr>
          <p:spPr bwMode="auto">
            <a:xfrm rot="-5400000">
              <a:off x="4368" y="1393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95" name="Line 42"/>
            <p:cNvSpPr>
              <a:spLocks noChangeShapeType="1"/>
            </p:cNvSpPr>
            <p:nvPr/>
          </p:nvSpPr>
          <p:spPr bwMode="auto">
            <a:xfrm>
              <a:off x="3907" y="1947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96" name="Line 43"/>
            <p:cNvSpPr>
              <a:spLocks noChangeShapeType="1"/>
            </p:cNvSpPr>
            <p:nvPr/>
          </p:nvSpPr>
          <p:spPr bwMode="auto">
            <a:xfrm>
              <a:off x="4214" y="1947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97" name="Line 44"/>
            <p:cNvSpPr>
              <a:spLocks noChangeShapeType="1"/>
            </p:cNvSpPr>
            <p:nvPr/>
          </p:nvSpPr>
          <p:spPr bwMode="auto">
            <a:xfrm>
              <a:off x="4522" y="1947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98" name="Line 45"/>
            <p:cNvSpPr>
              <a:spLocks noChangeShapeType="1"/>
            </p:cNvSpPr>
            <p:nvPr/>
          </p:nvSpPr>
          <p:spPr bwMode="auto">
            <a:xfrm>
              <a:off x="4829" y="1947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799" name="Rectangle 46"/>
            <p:cNvSpPr>
              <a:spLocks noChangeArrowheads="1"/>
            </p:cNvSpPr>
            <p:nvPr/>
          </p:nvSpPr>
          <p:spPr bwMode="auto">
            <a:xfrm rot="-5400000">
              <a:off x="4039" y="1710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00" name="Line 47"/>
            <p:cNvSpPr>
              <a:spLocks noChangeShapeType="1"/>
            </p:cNvSpPr>
            <p:nvPr/>
          </p:nvSpPr>
          <p:spPr bwMode="auto">
            <a:xfrm rot="-5400000">
              <a:off x="4464" y="1906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01" name="Line 48"/>
            <p:cNvSpPr>
              <a:spLocks noChangeShapeType="1"/>
            </p:cNvSpPr>
            <p:nvPr/>
          </p:nvSpPr>
          <p:spPr bwMode="auto">
            <a:xfrm rot="-5400000">
              <a:off x="4465" y="1694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02" name="Line 49"/>
            <p:cNvSpPr>
              <a:spLocks noChangeShapeType="1"/>
            </p:cNvSpPr>
            <p:nvPr/>
          </p:nvSpPr>
          <p:spPr bwMode="auto">
            <a:xfrm rot="-5400000">
              <a:off x="4464" y="1481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03" name="Line 50"/>
            <p:cNvSpPr>
              <a:spLocks noChangeShapeType="1"/>
            </p:cNvSpPr>
            <p:nvPr/>
          </p:nvSpPr>
          <p:spPr bwMode="auto">
            <a:xfrm>
              <a:off x="4003" y="2035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04" name="Line 51"/>
            <p:cNvSpPr>
              <a:spLocks noChangeShapeType="1"/>
            </p:cNvSpPr>
            <p:nvPr/>
          </p:nvSpPr>
          <p:spPr bwMode="auto">
            <a:xfrm>
              <a:off x="4310" y="2035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05" name="Line 52"/>
            <p:cNvSpPr>
              <a:spLocks noChangeShapeType="1"/>
            </p:cNvSpPr>
            <p:nvPr/>
          </p:nvSpPr>
          <p:spPr bwMode="auto">
            <a:xfrm>
              <a:off x="4618" y="2035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06" name="Line 53"/>
            <p:cNvSpPr>
              <a:spLocks noChangeShapeType="1"/>
            </p:cNvSpPr>
            <p:nvPr/>
          </p:nvSpPr>
          <p:spPr bwMode="auto">
            <a:xfrm>
              <a:off x="4925" y="2035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07" name="Rectangle 54"/>
            <p:cNvSpPr>
              <a:spLocks noChangeArrowheads="1"/>
            </p:cNvSpPr>
            <p:nvPr/>
          </p:nvSpPr>
          <p:spPr bwMode="auto">
            <a:xfrm rot="-5400000">
              <a:off x="4135" y="1798"/>
              <a:ext cx="851" cy="153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08" name="Line 55"/>
            <p:cNvSpPr>
              <a:spLocks noChangeShapeType="1"/>
            </p:cNvSpPr>
            <p:nvPr/>
          </p:nvSpPr>
          <p:spPr bwMode="auto">
            <a:xfrm rot="-5400000">
              <a:off x="4560" y="1994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09" name="Line 56"/>
            <p:cNvSpPr>
              <a:spLocks noChangeShapeType="1"/>
            </p:cNvSpPr>
            <p:nvPr/>
          </p:nvSpPr>
          <p:spPr bwMode="auto">
            <a:xfrm rot="-5400000">
              <a:off x="4561" y="1782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10" name="Line 57"/>
            <p:cNvSpPr>
              <a:spLocks noChangeShapeType="1"/>
            </p:cNvSpPr>
            <p:nvPr/>
          </p:nvSpPr>
          <p:spPr bwMode="auto">
            <a:xfrm rot="-5400000">
              <a:off x="4560" y="1569"/>
              <a:ext cx="0" cy="15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11" name="Line 58"/>
            <p:cNvSpPr>
              <a:spLocks noChangeShapeType="1"/>
            </p:cNvSpPr>
            <p:nvPr/>
          </p:nvSpPr>
          <p:spPr bwMode="auto">
            <a:xfrm>
              <a:off x="4099" y="2123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12" name="Line 59"/>
            <p:cNvSpPr>
              <a:spLocks noChangeShapeType="1"/>
            </p:cNvSpPr>
            <p:nvPr/>
          </p:nvSpPr>
          <p:spPr bwMode="auto">
            <a:xfrm>
              <a:off x="4406" y="2123"/>
              <a:ext cx="4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13" name="Line 60"/>
            <p:cNvSpPr>
              <a:spLocks noChangeShapeType="1"/>
            </p:cNvSpPr>
            <p:nvPr/>
          </p:nvSpPr>
          <p:spPr bwMode="auto">
            <a:xfrm>
              <a:off x="4714" y="2123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14" name="Line 61"/>
            <p:cNvSpPr>
              <a:spLocks noChangeShapeType="1"/>
            </p:cNvSpPr>
            <p:nvPr/>
          </p:nvSpPr>
          <p:spPr bwMode="auto">
            <a:xfrm>
              <a:off x="5021" y="2123"/>
              <a:ext cx="3" cy="85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313869" tIns="156935" rIns="313869" bIns="156935" anchor="ctr"/>
            <a:lstStyle/>
            <a:p>
              <a:endParaRPr lang="en-US"/>
            </a:p>
          </p:txBody>
        </p:sp>
        <p:sp>
          <p:nvSpPr>
            <p:cNvPr id="202815" name="Rectangle 62"/>
            <p:cNvSpPr>
              <a:spLocks noChangeArrowheads="1"/>
            </p:cNvSpPr>
            <p:nvPr/>
          </p:nvSpPr>
          <p:spPr bwMode="auto">
            <a:xfrm>
              <a:off x="624" y="1449"/>
              <a:ext cx="1728" cy="969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chemeClr val="bg1"/>
              </a:extrusionClr>
            </a:sp3d>
          </p:spPr>
          <p:txBody>
            <a:bodyPr wrap="none" lIns="313869" tIns="0" rIns="313869" bIns="156935">
              <a:flatTx/>
            </a:bodyPr>
            <a:lstStyle/>
            <a:p>
              <a:pPr algn="ctr" eaLnBrk="0" hangingPunct="0"/>
              <a:r>
                <a:rPr lang="en-US" b="1">
                  <a:latin typeface="Arial" charset="0"/>
                </a:rPr>
                <a:t>Dataspace</a:t>
              </a:r>
              <a:endParaRPr lang="en-US" b="1"/>
            </a:p>
          </p:txBody>
        </p:sp>
        <p:sp>
          <p:nvSpPr>
            <p:cNvPr id="202816" name="Rectangle 63"/>
            <p:cNvSpPr>
              <a:spLocks noChangeArrowheads="1"/>
            </p:cNvSpPr>
            <p:nvPr/>
          </p:nvSpPr>
          <p:spPr bwMode="auto">
            <a:xfrm>
              <a:off x="793" y="1889"/>
              <a:ext cx="319" cy="166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313869" tIns="156935" rIns="313869" bIns="156935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3</a:t>
              </a:r>
              <a:endParaRPr lang="en-US" sz="1600" b="1"/>
            </a:p>
          </p:txBody>
        </p:sp>
        <p:sp>
          <p:nvSpPr>
            <p:cNvPr id="939072" name="Text Box 64"/>
            <p:cNvSpPr txBox="1">
              <a:spLocks noChangeArrowheads="1"/>
            </p:cNvSpPr>
            <p:nvPr/>
          </p:nvSpPr>
          <p:spPr bwMode="auto">
            <a:xfrm>
              <a:off x="746" y="1625"/>
              <a:ext cx="414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13869" tIns="156935" rIns="313869" bIns="156935" anchor="ctr"/>
            <a:lstStyle/>
            <a:p>
              <a:pPr algn="ctr" eaLnBrk="0" hangingPunct="0">
                <a:defRPr/>
              </a:pPr>
              <a:r>
                <a:rPr lang="en-US" sz="20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+mn-cs"/>
                </a:rPr>
                <a:t>Rank</a:t>
              </a:r>
              <a:endParaRPr lang="en-US" sz="2000" b="1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endParaRPr>
            </a:p>
          </p:txBody>
        </p:sp>
        <p:sp>
          <p:nvSpPr>
            <p:cNvPr id="202818" name="Rectangle 65"/>
            <p:cNvSpPr>
              <a:spLocks noChangeArrowheads="1"/>
            </p:cNvSpPr>
            <p:nvPr/>
          </p:nvSpPr>
          <p:spPr bwMode="auto">
            <a:xfrm>
              <a:off x="1489" y="2077"/>
              <a:ext cx="575" cy="121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266236" tIns="133119" rIns="266236" bIns="133119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Dim_2 = 5</a:t>
              </a:r>
              <a:endParaRPr lang="en-US" sz="1600" b="1"/>
            </a:p>
          </p:txBody>
        </p:sp>
        <p:sp>
          <p:nvSpPr>
            <p:cNvPr id="202819" name="Rectangle 66"/>
            <p:cNvSpPr>
              <a:spLocks noChangeArrowheads="1"/>
            </p:cNvSpPr>
            <p:nvPr/>
          </p:nvSpPr>
          <p:spPr bwMode="auto">
            <a:xfrm>
              <a:off x="1489" y="1900"/>
              <a:ext cx="575" cy="122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266236" tIns="133119" rIns="266236" bIns="133119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Dim_1 = 4</a:t>
              </a:r>
              <a:endParaRPr lang="en-US" sz="1600" b="1"/>
            </a:p>
          </p:txBody>
        </p:sp>
        <p:sp>
          <p:nvSpPr>
            <p:cNvPr id="939075" name="Text Box 67"/>
            <p:cNvSpPr txBox="1">
              <a:spLocks noChangeArrowheads="1"/>
            </p:cNvSpPr>
            <p:nvPr/>
          </p:nvSpPr>
          <p:spPr bwMode="auto">
            <a:xfrm>
              <a:off x="1370" y="1636"/>
              <a:ext cx="750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13869" tIns="156935" rIns="313869" bIns="156935" anchor="ctr"/>
            <a:lstStyle/>
            <a:p>
              <a:pPr algn="ctr" eaLnBrk="0" hangingPunct="0">
                <a:defRPr/>
              </a:pPr>
              <a:r>
                <a:rPr lang="en-US" sz="20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+mn-cs"/>
                </a:rPr>
                <a:t>Dimensions</a:t>
              </a:r>
            </a:p>
          </p:txBody>
        </p:sp>
        <p:sp>
          <p:nvSpPr>
            <p:cNvPr id="202821" name="Rectangle 68"/>
            <p:cNvSpPr>
              <a:spLocks noChangeArrowheads="1"/>
            </p:cNvSpPr>
            <p:nvPr/>
          </p:nvSpPr>
          <p:spPr bwMode="auto">
            <a:xfrm>
              <a:off x="1695" y="3127"/>
              <a:ext cx="960" cy="176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266236" tIns="133119" rIns="266236" bIns="133119" anchor="ctr">
              <a:flatTx/>
            </a:bodyPr>
            <a:lstStyle/>
            <a:p>
              <a:pPr algn="ctr" eaLnBrk="0" hangingPunct="0"/>
              <a:r>
                <a:rPr lang="en-US" sz="1600" b="1" dirty="0">
                  <a:latin typeface="Arial" charset="0"/>
                </a:rPr>
                <a:t>Time = 32.4</a:t>
              </a:r>
            </a:p>
          </p:txBody>
        </p:sp>
        <p:sp>
          <p:nvSpPr>
            <p:cNvPr id="202822" name="Rectangle 69"/>
            <p:cNvSpPr>
              <a:spLocks noChangeArrowheads="1"/>
            </p:cNvSpPr>
            <p:nvPr/>
          </p:nvSpPr>
          <p:spPr bwMode="auto">
            <a:xfrm>
              <a:off x="1680" y="3347"/>
              <a:ext cx="959" cy="177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266236" tIns="133119" rIns="266236" bIns="133119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Pressure = 987</a:t>
              </a:r>
              <a:endParaRPr lang="en-US" sz="1600" b="1"/>
            </a:p>
          </p:txBody>
        </p:sp>
        <p:sp>
          <p:nvSpPr>
            <p:cNvPr id="202825" name="Rectangle 72"/>
            <p:cNvSpPr>
              <a:spLocks noChangeArrowheads="1"/>
            </p:cNvSpPr>
            <p:nvPr/>
          </p:nvSpPr>
          <p:spPr bwMode="auto">
            <a:xfrm>
              <a:off x="412" y="3299"/>
              <a:ext cx="932" cy="177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313869" tIns="156935" rIns="313869" bIns="156935" anchor="ctr">
              <a:flatTx/>
            </a:bodyPr>
            <a:lstStyle/>
            <a:p>
              <a:pPr algn="ctr" eaLnBrk="0" hangingPunct="0"/>
              <a:r>
                <a:rPr lang="en-US" sz="1600" b="1" dirty="0">
                  <a:latin typeface="Arial" charset="0"/>
                </a:rPr>
                <a:t>Chunked</a:t>
              </a:r>
              <a:endParaRPr lang="en-US" sz="1600" b="1" dirty="0"/>
            </a:p>
          </p:txBody>
        </p:sp>
        <p:sp>
          <p:nvSpPr>
            <p:cNvPr id="202826" name="Rectangle 73"/>
            <p:cNvSpPr>
              <a:spLocks noChangeArrowheads="1"/>
            </p:cNvSpPr>
            <p:nvPr/>
          </p:nvSpPr>
          <p:spPr bwMode="auto">
            <a:xfrm>
              <a:off x="412" y="3520"/>
              <a:ext cx="932" cy="176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313869" tIns="156935" rIns="313869" bIns="156935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Compressed</a:t>
              </a:r>
              <a:endParaRPr lang="en-US" sz="1600" b="1"/>
            </a:p>
          </p:txBody>
        </p:sp>
        <p:sp>
          <p:nvSpPr>
            <p:cNvPr id="202827" name="Rectangle 74"/>
            <p:cNvSpPr>
              <a:spLocks noChangeArrowheads="1"/>
            </p:cNvSpPr>
            <p:nvPr/>
          </p:nvSpPr>
          <p:spPr bwMode="auto">
            <a:xfrm>
              <a:off x="1489" y="2253"/>
              <a:ext cx="575" cy="121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266236" tIns="133119" rIns="266236" bIns="133119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Dim_3 = 7</a:t>
              </a:r>
              <a:endParaRPr lang="en-US" sz="1600" b="1"/>
            </a:p>
          </p:txBody>
        </p:sp>
        <p:sp>
          <p:nvSpPr>
            <p:cNvPr id="939083" name="Text Box 75"/>
            <p:cNvSpPr txBox="1">
              <a:spLocks noChangeArrowheads="1"/>
            </p:cNvSpPr>
            <p:nvPr/>
          </p:nvSpPr>
          <p:spPr bwMode="auto">
            <a:xfrm>
              <a:off x="537" y="3104"/>
              <a:ext cx="615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13869" tIns="156935" rIns="313869" bIns="156935" anchor="ctr"/>
            <a:lstStyle/>
            <a:p>
              <a:pPr algn="ctr" eaLnBrk="0" hangingPunct="0">
                <a:defRPr/>
              </a:pPr>
              <a:r>
                <a:rPr lang="en-US" sz="2000" b="1" dirty="0" smtClean="0">
                  <a:solidFill>
                    <a:srgbClr val="FFC000"/>
                  </a:solidFill>
                  <a:latin typeface="Arial" charset="0"/>
                  <a:cs typeface="+mn-cs"/>
                </a:rPr>
                <a:t>Properties</a:t>
              </a:r>
              <a:endParaRPr lang="en-US" sz="2000" b="1" dirty="0">
                <a:solidFill>
                  <a:srgbClr val="FFC000"/>
                </a:solidFill>
                <a:cs typeface="+mn-cs"/>
              </a:endParaRPr>
            </a:p>
          </p:txBody>
        </p:sp>
        <p:sp>
          <p:nvSpPr>
            <p:cNvPr id="202829" name="Rectangle 76"/>
            <p:cNvSpPr>
              <a:spLocks noChangeArrowheads="1"/>
            </p:cNvSpPr>
            <p:nvPr/>
          </p:nvSpPr>
          <p:spPr bwMode="auto">
            <a:xfrm>
              <a:off x="432" y="2799"/>
              <a:ext cx="1152" cy="177"/>
            </a:xfrm>
            <a:prstGeom prst="rect">
              <a:avLst/>
            </a:prstGeom>
            <a:solidFill>
              <a:srgbClr val="F8F8F8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rgbClr val="F8F8F8"/>
              </a:extrusionClr>
            </a:sp3d>
          </p:spPr>
          <p:txBody>
            <a:bodyPr wrap="none" lIns="313869" tIns="156935" rIns="313869" bIns="156935" anchor="ctr">
              <a:flatTx/>
            </a:bodyPr>
            <a:lstStyle/>
            <a:p>
              <a:pPr algn="ctr" eaLnBrk="0" hangingPunct="0"/>
              <a:r>
                <a:rPr lang="en-US" sz="1600" b="1">
                  <a:latin typeface="Arial" charset="0"/>
                </a:rPr>
                <a:t>Integer           </a:t>
              </a:r>
              <a:endParaRPr lang="en-US" sz="1600" b="1"/>
            </a:p>
          </p:txBody>
        </p:sp>
        <p:sp>
          <p:nvSpPr>
            <p:cNvPr id="939085" name="Text Box 77"/>
            <p:cNvSpPr txBox="1">
              <a:spLocks noChangeArrowheads="1"/>
            </p:cNvSpPr>
            <p:nvPr/>
          </p:nvSpPr>
          <p:spPr bwMode="auto">
            <a:xfrm>
              <a:off x="480" y="2592"/>
              <a:ext cx="615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13869" tIns="156935" rIns="313869" bIns="156935" anchor="ctr"/>
            <a:lstStyle/>
            <a:p>
              <a:pPr algn="ctr" eaLnBrk="0" hangingPunct="0">
                <a:defRPr/>
              </a:pPr>
              <a:r>
                <a:rPr lang="en-US" sz="20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+mn-cs"/>
                </a:rPr>
                <a:t>Datatype</a:t>
              </a:r>
              <a:endParaRPr lang="en-US" sz="2000" b="1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endParaRPr>
            </a:p>
          </p:txBody>
        </p:sp>
      </p:grpSp>
      <p:sp>
        <p:nvSpPr>
          <p:cNvPr id="83" name="Date Placeholder 82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20574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April 17-19, 2012</a:t>
            </a:r>
            <a:endParaRPr lang="en-US" dirty="0"/>
          </a:p>
        </p:txBody>
      </p:sp>
      <p:sp>
        <p:nvSpPr>
          <p:cNvPr id="84" name="Slide Number Placeholder 8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76F04D-E0EB-4F14-A157-808920921E0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85" name="Footer Placeholder 8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81" name="TextBox 80"/>
          <p:cNvSpPr txBox="1">
            <a:spLocks noChangeArrowheads="1"/>
          </p:cNvSpPr>
          <p:nvPr/>
        </p:nvSpPr>
        <p:spPr bwMode="auto">
          <a:xfrm>
            <a:off x="4964906" y="4444207"/>
            <a:ext cx="3484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2000" i="1" dirty="0">
                <a:solidFill>
                  <a:schemeClr val="bg1"/>
                </a:solidFill>
                <a:latin typeface="Calibri" charset="0"/>
                <a:cs typeface="Calibri" charset="0"/>
              </a:rPr>
              <a:t>Multi-dimensional array of </a:t>
            </a:r>
          </a:p>
          <a:p>
            <a:pPr eaLnBrk="1" hangingPunct="1"/>
            <a:r>
              <a:rPr lang="en-US" sz="2000" i="1" dirty="0">
                <a:solidFill>
                  <a:schemeClr val="bg1"/>
                </a:solidFill>
                <a:latin typeface="Calibri" charset="0"/>
                <a:cs typeface="Calibri" charset="0"/>
              </a:rPr>
              <a:t>identically typed data elements</a:t>
            </a:r>
          </a:p>
        </p:txBody>
      </p:sp>
      <p:sp>
        <p:nvSpPr>
          <p:cNvPr id="86" name="Text Box 75"/>
          <p:cNvSpPr txBox="1">
            <a:spLocks noChangeArrowheads="1"/>
          </p:cNvSpPr>
          <p:nvPr/>
        </p:nvSpPr>
        <p:spPr bwMode="auto">
          <a:xfrm>
            <a:off x="2592988" y="3594423"/>
            <a:ext cx="1581362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313869" tIns="156935" rIns="313869" bIns="156935" anchor="ctr"/>
          <a:lstStyle/>
          <a:p>
            <a:pPr algn="ctr" eaLnBrk="0" hangingPunct="0">
              <a:defRPr/>
            </a:pPr>
            <a:r>
              <a:rPr lang="en-US" sz="2000" b="1" dirty="0" smtClean="0">
                <a:solidFill>
                  <a:srgbClr val="FFC000"/>
                </a:solidFill>
                <a:latin typeface="Arial" charset="0"/>
                <a:cs typeface="+mn-cs"/>
              </a:rPr>
              <a:t>Attributes</a:t>
            </a:r>
          </a:p>
          <a:p>
            <a:pPr algn="ctr" eaLnBrk="0" hangingPunct="0">
              <a:defRPr/>
            </a:pPr>
            <a:r>
              <a:rPr lang="en-US" sz="1400" b="1" dirty="0" smtClean="0">
                <a:latin typeface="Arial" charset="0"/>
                <a:cs typeface="+mn-cs"/>
              </a:rPr>
              <a:t>(optional)</a:t>
            </a:r>
            <a:endParaRPr lang="en-US" sz="14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909538"/>
      </p:ext>
    </p:extLst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Property Lists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F32BA47-8EED-4CE8-9845-B49CB23A2B3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4365" y="1219200"/>
            <a:ext cx="8610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Property lists allow you to configure or control the behavior of the library.</a:t>
            </a:r>
          </a:p>
          <a:p>
            <a:endParaRPr lang="en-US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They provide fine grain control when creating or accessing objects. For example how datasets are stored, performance tuning…</a:t>
            </a:r>
          </a:p>
          <a:p>
            <a:endParaRPr lang="en-US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There are default values associated with property lists.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828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Storage Options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10753" y="622300"/>
            <a:ext cx="8674894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179435"/>
            <a:ext cx="13716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224587" y="6179435"/>
            <a:ext cx="762000" cy="228600"/>
          </a:xfrm>
        </p:spPr>
        <p:txBody>
          <a:bodyPr/>
          <a:lstStyle/>
          <a:p>
            <a:pPr>
              <a:defRPr/>
            </a:pPr>
            <a:fld id="{8F32BA47-8EED-4CE8-9845-B49CB23A2B3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447800" y="609600"/>
            <a:ext cx="61722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9pPr>
          </a:lstStyle>
          <a:p>
            <a:endParaRPr lang="en-US" dirty="0"/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204787" y="997835"/>
            <a:ext cx="8763000" cy="1006475"/>
            <a:chOff x="240" y="720"/>
            <a:chExt cx="5520" cy="634"/>
          </a:xfrm>
        </p:grpSpPr>
        <p:grpSp>
          <p:nvGrpSpPr>
            <p:cNvPr id="8" name="Group 4"/>
            <p:cNvGrpSpPr>
              <a:grpSpLocks/>
            </p:cNvGrpSpPr>
            <p:nvPr/>
          </p:nvGrpSpPr>
          <p:grpSpPr bwMode="auto">
            <a:xfrm>
              <a:off x="1632" y="768"/>
              <a:ext cx="2400" cy="528"/>
              <a:chOff x="1920" y="768"/>
              <a:chExt cx="2400" cy="528"/>
            </a:xfrm>
          </p:grpSpPr>
          <p:grpSp>
            <p:nvGrpSpPr>
              <p:cNvPr id="11" name="Group 5"/>
              <p:cNvGrpSpPr>
                <a:grpSpLocks/>
              </p:cNvGrpSpPr>
              <p:nvPr/>
            </p:nvGrpSpPr>
            <p:grpSpPr bwMode="auto">
              <a:xfrm>
                <a:off x="1920" y="768"/>
                <a:ext cx="864" cy="480"/>
                <a:chOff x="576" y="816"/>
                <a:chExt cx="864" cy="480"/>
              </a:xfrm>
            </p:grpSpPr>
            <p:sp>
              <p:nvSpPr>
                <p:cNvPr id="79" name="Rectangle 6"/>
                <p:cNvSpPr>
                  <a:spLocks noChangeArrowheads="1"/>
                </p:cNvSpPr>
                <p:nvPr/>
              </p:nvSpPr>
              <p:spPr bwMode="auto">
                <a:xfrm>
                  <a:off x="576" y="816"/>
                  <a:ext cx="864" cy="48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0" name="Line 7"/>
                <p:cNvSpPr>
                  <a:spLocks noChangeShapeType="1"/>
                </p:cNvSpPr>
                <p:nvPr/>
              </p:nvSpPr>
              <p:spPr bwMode="auto">
                <a:xfrm>
                  <a:off x="1152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1" name="Line 8"/>
                <p:cNvSpPr>
                  <a:spLocks noChangeShapeType="1"/>
                </p:cNvSpPr>
                <p:nvPr/>
              </p:nvSpPr>
              <p:spPr bwMode="auto">
                <a:xfrm>
                  <a:off x="1200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2" name="Line 9"/>
                <p:cNvSpPr>
                  <a:spLocks noChangeShapeType="1"/>
                </p:cNvSpPr>
                <p:nvPr/>
              </p:nvSpPr>
              <p:spPr bwMode="auto">
                <a:xfrm>
                  <a:off x="1248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3" name="Line 10"/>
                <p:cNvSpPr>
                  <a:spLocks noChangeShapeType="1"/>
                </p:cNvSpPr>
                <p:nvPr/>
              </p:nvSpPr>
              <p:spPr bwMode="auto">
                <a:xfrm>
                  <a:off x="1296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4" name="Line 11"/>
                <p:cNvSpPr>
                  <a:spLocks noChangeShapeType="1"/>
                </p:cNvSpPr>
                <p:nvPr/>
              </p:nvSpPr>
              <p:spPr bwMode="auto">
                <a:xfrm>
                  <a:off x="1344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5" name="Line 12"/>
                <p:cNvSpPr>
                  <a:spLocks noChangeShapeType="1"/>
                </p:cNvSpPr>
                <p:nvPr/>
              </p:nvSpPr>
              <p:spPr bwMode="auto">
                <a:xfrm>
                  <a:off x="1392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6" name="Line 13"/>
                <p:cNvSpPr>
                  <a:spLocks noChangeShapeType="1"/>
                </p:cNvSpPr>
                <p:nvPr/>
              </p:nvSpPr>
              <p:spPr bwMode="auto">
                <a:xfrm>
                  <a:off x="576" y="864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" name="Line 14"/>
                <p:cNvSpPr>
                  <a:spLocks noChangeShapeType="1"/>
                </p:cNvSpPr>
                <p:nvPr/>
              </p:nvSpPr>
              <p:spPr bwMode="auto">
                <a:xfrm>
                  <a:off x="576" y="912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8" name="Line 15"/>
                <p:cNvSpPr>
                  <a:spLocks noChangeShapeType="1"/>
                </p:cNvSpPr>
                <p:nvPr/>
              </p:nvSpPr>
              <p:spPr bwMode="auto">
                <a:xfrm>
                  <a:off x="864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9" name="Line 16"/>
                <p:cNvSpPr>
                  <a:spLocks noChangeShapeType="1"/>
                </p:cNvSpPr>
                <p:nvPr/>
              </p:nvSpPr>
              <p:spPr bwMode="auto">
                <a:xfrm>
                  <a:off x="912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0" name="Line 17"/>
                <p:cNvSpPr>
                  <a:spLocks noChangeShapeType="1"/>
                </p:cNvSpPr>
                <p:nvPr/>
              </p:nvSpPr>
              <p:spPr bwMode="auto">
                <a:xfrm>
                  <a:off x="960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1" name="Line 18"/>
                <p:cNvSpPr>
                  <a:spLocks noChangeShapeType="1"/>
                </p:cNvSpPr>
                <p:nvPr/>
              </p:nvSpPr>
              <p:spPr bwMode="auto">
                <a:xfrm>
                  <a:off x="1008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" name="Line 19"/>
                <p:cNvSpPr>
                  <a:spLocks noChangeShapeType="1"/>
                </p:cNvSpPr>
                <p:nvPr/>
              </p:nvSpPr>
              <p:spPr bwMode="auto">
                <a:xfrm>
                  <a:off x="1056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3" name="Line 20"/>
                <p:cNvSpPr>
                  <a:spLocks noChangeShapeType="1"/>
                </p:cNvSpPr>
                <p:nvPr/>
              </p:nvSpPr>
              <p:spPr bwMode="auto">
                <a:xfrm>
                  <a:off x="1104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4" name="Line 21"/>
                <p:cNvSpPr>
                  <a:spLocks noChangeShapeType="1"/>
                </p:cNvSpPr>
                <p:nvPr/>
              </p:nvSpPr>
              <p:spPr bwMode="auto">
                <a:xfrm>
                  <a:off x="576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5" name="Line 22"/>
                <p:cNvSpPr>
                  <a:spLocks noChangeShapeType="1"/>
                </p:cNvSpPr>
                <p:nvPr/>
              </p:nvSpPr>
              <p:spPr bwMode="auto">
                <a:xfrm>
                  <a:off x="624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6" name="Line 23"/>
                <p:cNvSpPr>
                  <a:spLocks noChangeShapeType="1"/>
                </p:cNvSpPr>
                <p:nvPr/>
              </p:nvSpPr>
              <p:spPr bwMode="auto">
                <a:xfrm>
                  <a:off x="672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7" name="Line 24"/>
                <p:cNvSpPr>
                  <a:spLocks noChangeShapeType="1"/>
                </p:cNvSpPr>
                <p:nvPr/>
              </p:nvSpPr>
              <p:spPr bwMode="auto">
                <a:xfrm>
                  <a:off x="720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8" name="Line 25"/>
                <p:cNvSpPr>
                  <a:spLocks noChangeShapeType="1"/>
                </p:cNvSpPr>
                <p:nvPr/>
              </p:nvSpPr>
              <p:spPr bwMode="auto">
                <a:xfrm>
                  <a:off x="768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9" name="Line 26"/>
                <p:cNvSpPr>
                  <a:spLocks noChangeShapeType="1"/>
                </p:cNvSpPr>
                <p:nvPr/>
              </p:nvSpPr>
              <p:spPr bwMode="auto">
                <a:xfrm>
                  <a:off x="816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0" name="Line 27"/>
                <p:cNvSpPr>
                  <a:spLocks noChangeShapeType="1"/>
                </p:cNvSpPr>
                <p:nvPr/>
              </p:nvSpPr>
              <p:spPr bwMode="auto">
                <a:xfrm>
                  <a:off x="576" y="960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1" name="Line 28"/>
                <p:cNvSpPr>
                  <a:spLocks noChangeShapeType="1"/>
                </p:cNvSpPr>
                <p:nvPr/>
              </p:nvSpPr>
              <p:spPr bwMode="auto">
                <a:xfrm>
                  <a:off x="576" y="1008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" name="Line 29"/>
                <p:cNvSpPr>
                  <a:spLocks noChangeShapeType="1"/>
                </p:cNvSpPr>
                <p:nvPr/>
              </p:nvSpPr>
              <p:spPr bwMode="auto">
                <a:xfrm>
                  <a:off x="576" y="1056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3" name="Line 30"/>
                <p:cNvSpPr>
                  <a:spLocks noChangeShapeType="1"/>
                </p:cNvSpPr>
                <p:nvPr/>
              </p:nvSpPr>
              <p:spPr bwMode="auto">
                <a:xfrm>
                  <a:off x="576" y="1104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" name="Line 31"/>
                <p:cNvSpPr>
                  <a:spLocks noChangeShapeType="1"/>
                </p:cNvSpPr>
                <p:nvPr/>
              </p:nvSpPr>
              <p:spPr bwMode="auto">
                <a:xfrm>
                  <a:off x="576" y="1152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" name="Line 32"/>
                <p:cNvSpPr>
                  <a:spLocks noChangeShapeType="1"/>
                </p:cNvSpPr>
                <p:nvPr/>
              </p:nvSpPr>
              <p:spPr bwMode="auto">
                <a:xfrm>
                  <a:off x="576" y="1200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" name="Line 33"/>
                <p:cNvSpPr>
                  <a:spLocks noChangeShapeType="1"/>
                </p:cNvSpPr>
                <p:nvPr/>
              </p:nvSpPr>
              <p:spPr bwMode="auto">
                <a:xfrm>
                  <a:off x="576" y="1248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34"/>
              <p:cNvGrpSpPr>
                <a:grpSpLocks/>
              </p:cNvGrpSpPr>
              <p:nvPr/>
            </p:nvGrpSpPr>
            <p:grpSpPr bwMode="auto">
              <a:xfrm>
                <a:off x="3360" y="768"/>
                <a:ext cx="288" cy="240"/>
                <a:chOff x="576" y="480"/>
                <a:chExt cx="288" cy="240"/>
              </a:xfrm>
            </p:grpSpPr>
            <p:sp>
              <p:nvSpPr>
                <p:cNvPr id="69" name="Rectangle 35"/>
                <p:cNvSpPr>
                  <a:spLocks noChangeArrowheads="1"/>
                </p:cNvSpPr>
                <p:nvPr/>
              </p:nvSpPr>
              <p:spPr bwMode="auto">
                <a:xfrm>
                  <a:off x="576" y="480"/>
                  <a:ext cx="288" cy="24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0" name="Line 36"/>
                <p:cNvSpPr>
                  <a:spLocks noChangeShapeType="1"/>
                </p:cNvSpPr>
                <p:nvPr/>
              </p:nvSpPr>
              <p:spPr bwMode="auto">
                <a:xfrm>
                  <a:off x="624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1" name="Line 37"/>
                <p:cNvSpPr>
                  <a:spLocks noChangeShapeType="1"/>
                </p:cNvSpPr>
                <p:nvPr/>
              </p:nvSpPr>
              <p:spPr bwMode="auto">
                <a:xfrm>
                  <a:off x="720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" name="Line 38"/>
                <p:cNvSpPr>
                  <a:spLocks noChangeShapeType="1"/>
                </p:cNvSpPr>
                <p:nvPr/>
              </p:nvSpPr>
              <p:spPr bwMode="auto">
                <a:xfrm>
                  <a:off x="672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" name="Line 39"/>
                <p:cNvSpPr>
                  <a:spLocks noChangeShapeType="1"/>
                </p:cNvSpPr>
                <p:nvPr/>
              </p:nvSpPr>
              <p:spPr bwMode="auto">
                <a:xfrm>
                  <a:off x="768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" name="Line 40"/>
                <p:cNvSpPr>
                  <a:spLocks noChangeShapeType="1"/>
                </p:cNvSpPr>
                <p:nvPr/>
              </p:nvSpPr>
              <p:spPr bwMode="auto">
                <a:xfrm>
                  <a:off x="816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5" name="Line 41"/>
                <p:cNvSpPr>
                  <a:spLocks noChangeShapeType="1"/>
                </p:cNvSpPr>
                <p:nvPr/>
              </p:nvSpPr>
              <p:spPr bwMode="auto">
                <a:xfrm>
                  <a:off x="576" y="528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6" name="Line 42"/>
                <p:cNvSpPr>
                  <a:spLocks noChangeShapeType="1"/>
                </p:cNvSpPr>
                <p:nvPr/>
              </p:nvSpPr>
              <p:spPr bwMode="auto">
                <a:xfrm>
                  <a:off x="576" y="624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7" name="Line 43"/>
                <p:cNvSpPr>
                  <a:spLocks noChangeShapeType="1"/>
                </p:cNvSpPr>
                <p:nvPr/>
              </p:nvSpPr>
              <p:spPr bwMode="auto">
                <a:xfrm>
                  <a:off x="576" y="576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8" name="Line 44"/>
                <p:cNvSpPr>
                  <a:spLocks noChangeShapeType="1"/>
                </p:cNvSpPr>
                <p:nvPr/>
              </p:nvSpPr>
              <p:spPr bwMode="auto">
                <a:xfrm>
                  <a:off x="576" y="672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" name="Group 45"/>
              <p:cNvGrpSpPr>
                <a:grpSpLocks/>
              </p:cNvGrpSpPr>
              <p:nvPr/>
            </p:nvGrpSpPr>
            <p:grpSpPr bwMode="auto">
              <a:xfrm>
                <a:off x="3696" y="768"/>
                <a:ext cx="288" cy="240"/>
                <a:chOff x="576" y="480"/>
                <a:chExt cx="288" cy="240"/>
              </a:xfrm>
            </p:grpSpPr>
            <p:sp>
              <p:nvSpPr>
                <p:cNvPr id="59" name="Rectangle 46"/>
                <p:cNvSpPr>
                  <a:spLocks noChangeArrowheads="1"/>
                </p:cNvSpPr>
                <p:nvPr/>
              </p:nvSpPr>
              <p:spPr bwMode="auto">
                <a:xfrm>
                  <a:off x="576" y="480"/>
                  <a:ext cx="288" cy="24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" name="Line 47"/>
                <p:cNvSpPr>
                  <a:spLocks noChangeShapeType="1"/>
                </p:cNvSpPr>
                <p:nvPr/>
              </p:nvSpPr>
              <p:spPr bwMode="auto">
                <a:xfrm>
                  <a:off x="624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" name="Line 48"/>
                <p:cNvSpPr>
                  <a:spLocks noChangeShapeType="1"/>
                </p:cNvSpPr>
                <p:nvPr/>
              </p:nvSpPr>
              <p:spPr bwMode="auto">
                <a:xfrm>
                  <a:off x="720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" name="Line 49"/>
                <p:cNvSpPr>
                  <a:spLocks noChangeShapeType="1"/>
                </p:cNvSpPr>
                <p:nvPr/>
              </p:nvSpPr>
              <p:spPr bwMode="auto">
                <a:xfrm>
                  <a:off x="672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3" name="Line 50"/>
                <p:cNvSpPr>
                  <a:spLocks noChangeShapeType="1"/>
                </p:cNvSpPr>
                <p:nvPr/>
              </p:nvSpPr>
              <p:spPr bwMode="auto">
                <a:xfrm>
                  <a:off x="768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4" name="Line 51"/>
                <p:cNvSpPr>
                  <a:spLocks noChangeShapeType="1"/>
                </p:cNvSpPr>
                <p:nvPr/>
              </p:nvSpPr>
              <p:spPr bwMode="auto">
                <a:xfrm>
                  <a:off x="816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5" name="Line 52"/>
                <p:cNvSpPr>
                  <a:spLocks noChangeShapeType="1"/>
                </p:cNvSpPr>
                <p:nvPr/>
              </p:nvSpPr>
              <p:spPr bwMode="auto">
                <a:xfrm>
                  <a:off x="576" y="528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6" name="Line 53"/>
                <p:cNvSpPr>
                  <a:spLocks noChangeShapeType="1"/>
                </p:cNvSpPr>
                <p:nvPr/>
              </p:nvSpPr>
              <p:spPr bwMode="auto">
                <a:xfrm>
                  <a:off x="576" y="624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7" name="Line 54"/>
                <p:cNvSpPr>
                  <a:spLocks noChangeShapeType="1"/>
                </p:cNvSpPr>
                <p:nvPr/>
              </p:nvSpPr>
              <p:spPr bwMode="auto">
                <a:xfrm>
                  <a:off x="576" y="576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8" name="Line 55"/>
                <p:cNvSpPr>
                  <a:spLocks noChangeShapeType="1"/>
                </p:cNvSpPr>
                <p:nvPr/>
              </p:nvSpPr>
              <p:spPr bwMode="auto">
                <a:xfrm>
                  <a:off x="576" y="672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56"/>
              <p:cNvGrpSpPr>
                <a:grpSpLocks/>
              </p:cNvGrpSpPr>
              <p:nvPr/>
            </p:nvGrpSpPr>
            <p:grpSpPr bwMode="auto">
              <a:xfrm>
                <a:off x="3360" y="1056"/>
                <a:ext cx="288" cy="240"/>
                <a:chOff x="576" y="480"/>
                <a:chExt cx="288" cy="240"/>
              </a:xfrm>
            </p:grpSpPr>
            <p:sp>
              <p:nvSpPr>
                <p:cNvPr id="49" name="Rectangle 57"/>
                <p:cNvSpPr>
                  <a:spLocks noChangeArrowheads="1"/>
                </p:cNvSpPr>
                <p:nvPr/>
              </p:nvSpPr>
              <p:spPr bwMode="auto">
                <a:xfrm>
                  <a:off x="576" y="480"/>
                  <a:ext cx="288" cy="24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0" name="Line 58"/>
                <p:cNvSpPr>
                  <a:spLocks noChangeShapeType="1"/>
                </p:cNvSpPr>
                <p:nvPr/>
              </p:nvSpPr>
              <p:spPr bwMode="auto">
                <a:xfrm>
                  <a:off x="624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" name="Line 59"/>
                <p:cNvSpPr>
                  <a:spLocks noChangeShapeType="1"/>
                </p:cNvSpPr>
                <p:nvPr/>
              </p:nvSpPr>
              <p:spPr bwMode="auto">
                <a:xfrm>
                  <a:off x="720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" name="Line 60"/>
                <p:cNvSpPr>
                  <a:spLocks noChangeShapeType="1"/>
                </p:cNvSpPr>
                <p:nvPr/>
              </p:nvSpPr>
              <p:spPr bwMode="auto">
                <a:xfrm>
                  <a:off x="672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3" name="Line 61"/>
                <p:cNvSpPr>
                  <a:spLocks noChangeShapeType="1"/>
                </p:cNvSpPr>
                <p:nvPr/>
              </p:nvSpPr>
              <p:spPr bwMode="auto">
                <a:xfrm>
                  <a:off x="768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" name="Line 62"/>
                <p:cNvSpPr>
                  <a:spLocks noChangeShapeType="1"/>
                </p:cNvSpPr>
                <p:nvPr/>
              </p:nvSpPr>
              <p:spPr bwMode="auto">
                <a:xfrm>
                  <a:off x="816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5" name="Line 63"/>
                <p:cNvSpPr>
                  <a:spLocks noChangeShapeType="1"/>
                </p:cNvSpPr>
                <p:nvPr/>
              </p:nvSpPr>
              <p:spPr bwMode="auto">
                <a:xfrm>
                  <a:off x="576" y="528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6" name="Line 64"/>
                <p:cNvSpPr>
                  <a:spLocks noChangeShapeType="1"/>
                </p:cNvSpPr>
                <p:nvPr/>
              </p:nvSpPr>
              <p:spPr bwMode="auto">
                <a:xfrm>
                  <a:off x="576" y="624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7" name="Line 65"/>
                <p:cNvSpPr>
                  <a:spLocks noChangeShapeType="1"/>
                </p:cNvSpPr>
                <p:nvPr/>
              </p:nvSpPr>
              <p:spPr bwMode="auto">
                <a:xfrm>
                  <a:off x="576" y="576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8" name="Line 66"/>
                <p:cNvSpPr>
                  <a:spLocks noChangeShapeType="1"/>
                </p:cNvSpPr>
                <p:nvPr/>
              </p:nvSpPr>
              <p:spPr bwMode="auto">
                <a:xfrm>
                  <a:off x="576" y="672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67"/>
              <p:cNvGrpSpPr>
                <a:grpSpLocks/>
              </p:cNvGrpSpPr>
              <p:nvPr/>
            </p:nvGrpSpPr>
            <p:grpSpPr bwMode="auto">
              <a:xfrm>
                <a:off x="3696" y="1056"/>
                <a:ext cx="288" cy="240"/>
                <a:chOff x="576" y="480"/>
                <a:chExt cx="288" cy="240"/>
              </a:xfrm>
            </p:grpSpPr>
            <p:sp>
              <p:nvSpPr>
                <p:cNvPr id="39" name="Rectangle 68"/>
                <p:cNvSpPr>
                  <a:spLocks noChangeArrowheads="1"/>
                </p:cNvSpPr>
                <p:nvPr/>
              </p:nvSpPr>
              <p:spPr bwMode="auto">
                <a:xfrm>
                  <a:off x="576" y="480"/>
                  <a:ext cx="288" cy="24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0" name="Line 69"/>
                <p:cNvSpPr>
                  <a:spLocks noChangeShapeType="1"/>
                </p:cNvSpPr>
                <p:nvPr/>
              </p:nvSpPr>
              <p:spPr bwMode="auto">
                <a:xfrm>
                  <a:off x="624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" name="Line 70"/>
                <p:cNvSpPr>
                  <a:spLocks noChangeShapeType="1"/>
                </p:cNvSpPr>
                <p:nvPr/>
              </p:nvSpPr>
              <p:spPr bwMode="auto">
                <a:xfrm>
                  <a:off x="720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" name="Line 71"/>
                <p:cNvSpPr>
                  <a:spLocks noChangeShapeType="1"/>
                </p:cNvSpPr>
                <p:nvPr/>
              </p:nvSpPr>
              <p:spPr bwMode="auto">
                <a:xfrm>
                  <a:off x="672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" name="Line 72"/>
                <p:cNvSpPr>
                  <a:spLocks noChangeShapeType="1"/>
                </p:cNvSpPr>
                <p:nvPr/>
              </p:nvSpPr>
              <p:spPr bwMode="auto">
                <a:xfrm>
                  <a:off x="768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" name="Line 73"/>
                <p:cNvSpPr>
                  <a:spLocks noChangeShapeType="1"/>
                </p:cNvSpPr>
                <p:nvPr/>
              </p:nvSpPr>
              <p:spPr bwMode="auto">
                <a:xfrm>
                  <a:off x="816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5" name="Line 74"/>
                <p:cNvSpPr>
                  <a:spLocks noChangeShapeType="1"/>
                </p:cNvSpPr>
                <p:nvPr/>
              </p:nvSpPr>
              <p:spPr bwMode="auto">
                <a:xfrm>
                  <a:off x="576" y="528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" name="Line 75"/>
                <p:cNvSpPr>
                  <a:spLocks noChangeShapeType="1"/>
                </p:cNvSpPr>
                <p:nvPr/>
              </p:nvSpPr>
              <p:spPr bwMode="auto">
                <a:xfrm>
                  <a:off x="576" y="624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" name="Line 76"/>
                <p:cNvSpPr>
                  <a:spLocks noChangeShapeType="1"/>
                </p:cNvSpPr>
                <p:nvPr/>
              </p:nvSpPr>
              <p:spPr bwMode="auto">
                <a:xfrm>
                  <a:off x="576" y="576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" name="Line 77"/>
                <p:cNvSpPr>
                  <a:spLocks noChangeShapeType="1"/>
                </p:cNvSpPr>
                <p:nvPr/>
              </p:nvSpPr>
              <p:spPr bwMode="auto">
                <a:xfrm>
                  <a:off x="576" y="672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78"/>
              <p:cNvGrpSpPr>
                <a:grpSpLocks/>
              </p:cNvGrpSpPr>
              <p:nvPr/>
            </p:nvGrpSpPr>
            <p:grpSpPr bwMode="auto">
              <a:xfrm>
                <a:off x="4032" y="1056"/>
                <a:ext cx="288" cy="240"/>
                <a:chOff x="576" y="480"/>
                <a:chExt cx="288" cy="240"/>
              </a:xfrm>
            </p:grpSpPr>
            <p:sp>
              <p:nvSpPr>
                <p:cNvPr id="29" name="Rectangle 79"/>
                <p:cNvSpPr>
                  <a:spLocks noChangeArrowheads="1"/>
                </p:cNvSpPr>
                <p:nvPr/>
              </p:nvSpPr>
              <p:spPr bwMode="auto">
                <a:xfrm>
                  <a:off x="576" y="480"/>
                  <a:ext cx="288" cy="24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" name="Line 80"/>
                <p:cNvSpPr>
                  <a:spLocks noChangeShapeType="1"/>
                </p:cNvSpPr>
                <p:nvPr/>
              </p:nvSpPr>
              <p:spPr bwMode="auto">
                <a:xfrm>
                  <a:off x="624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" name="Line 81"/>
                <p:cNvSpPr>
                  <a:spLocks noChangeShapeType="1"/>
                </p:cNvSpPr>
                <p:nvPr/>
              </p:nvSpPr>
              <p:spPr bwMode="auto">
                <a:xfrm>
                  <a:off x="720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" name="Line 82"/>
                <p:cNvSpPr>
                  <a:spLocks noChangeShapeType="1"/>
                </p:cNvSpPr>
                <p:nvPr/>
              </p:nvSpPr>
              <p:spPr bwMode="auto">
                <a:xfrm>
                  <a:off x="672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" name="Line 83"/>
                <p:cNvSpPr>
                  <a:spLocks noChangeShapeType="1"/>
                </p:cNvSpPr>
                <p:nvPr/>
              </p:nvSpPr>
              <p:spPr bwMode="auto">
                <a:xfrm>
                  <a:off x="768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" name="Line 84"/>
                <p:cNvSpPr>
                  <a:spLocks noChangeShapeType="1"/>
                </p:cNvSpPr>
                <p:nvPr/>
              </p:nvSpPr>
              <p:spPr bwMode="auto">
                <a:xfrm>
                  <a:off x="816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" name="Line 85"/>
                <p:cNvSpPr>
                  <a:spLocks noChangeShapeType="1"/>
                </p:cNvSpPr>
                <p:nvPr/>
              </p:nvSpPr>
              <p:spPr bwMode="auto">
                <a:xfrm>
                  <a:off x="576" y="528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6" name="Line 86"/>
                <p:cNvSpPr>
                  <a:spLocks noChangeShapeType="1"/>
                </p:cNvSpPr>
                <p:nvPr/>
              </p:nvSpPr>
              <p:spPr bwMode="auto">
                <a:xfrm>
                  <a:off x="576" y="624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7" name="Line 87"/>
                <p:cNvSpPr>
                  <a:spLocks noChangeShapeType="1"/>
                </p:cNvSpPr>
                <p:nvPr/>
              </p:nvSpPr>
              <p:spPr bwMode="auto">
                <a:xfrm>
                  <a:off x="576" y="576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8" name="Line 88"/>
                <p:cNvSpPr>
                  <a:spLocks noChangeShapeType="1"/>
                </p:cNvSpPr>
                <p:nvPr/>
              </p:nvSpPr>
              <p:spPr bwMode="auto">
                <a:xfrm>
                  <a:off x="576" y="672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89"/>
              <p:cNvGrpSpPr>
                <a:grpSpLocks/>
              </p:cNvGrpSpPr>
              <p:nvPr/>
            </p:nvGrpSpPr>
            <p:grpSpPr bwMode="auto">
              <a:xfrm>
                <a:off x="4032" y="768"/>
                <a:ext cx="288" cy="240"/>
                <a:chOff x="576" y="480"/>
                <a:chExt cx="288" cy="240"/>
              </a:xfrm>
            </p:grpSpPr>
            <p:sp>
              <p:nvSpPr>
                <p:cNvPr id="19" name="Rectangle 90"/>
                <p:cNvSpPr>
                  <a:spLocks noChangeArrowheads="1"/>
                </p:cNvSpPr>
                <p:nvPr/>
              </p:nvSpPr>
              <p:spPr bwMode="auto">
                <a:xfrm>
                  <a:off x="576" y="480"/>
                  <a:ext cx="288" cy="24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" name="Line 91"/>
                <p:cNvSpPr>
                  <a:spLocks noChangeShapeType="1"/>
                </p:cNvSpPr>
                <p:nvPr/>
              </p:nvSpPr>
              <p:spPr bwMode="auto">
                <a:xfrm>
                  <a:off x="624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" name="Line 92"/>
                <p:cNvSpPr>
                  <a:spLocks noChangeShapeType="1"/>
                </p:cNvSpPr>
                <p:nvPr/>
              </p:nvSpPr>
              <p:spPr bwMode="auto">
                <a:xfrm>
                  <a:off x="720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" name="Line 93"/>
                <p:cNvSpPr>
                  <a:spLocks noChangeShapeType="1"/>
                </p:cNvSpPr>
                <p:nvPr/>
              </p:nvSpPr>
              <p:spPr bwMode="auto">
                <a:xfrm>
                  <a:off x="672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" name="Line 94"/>
                <p:cNvSpPr>
                  <a:spLocks noChangeShapeType="1"/>
                </p:cNvSpPr>
                <p:nvPr/>
              </p:nvSpPr>
              <p:spPr bwMode="auto">
                <a:xfrm>
                  <a:off x="768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" name="Line 95"/>
                <p:cNvSpPr>
                  <a:spLocks noChangeShapeType="1"/>
                </p:cNvSpPr>
                <p:nvPr/>
              </p:nvSpPr>
              <p:spPr bwMode="auto">
                <a:xfrm>
                  <a:off x="816" y="480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" name="Line 96"/>
                <p:cNvSpPr>
                  <a:spLocks noChangeShapeType="1"/>
                </p:cNvSpPr>
                <p:nvPr/>
              </p:nvSpPr>
              <p:spPr bwMode="auto">
                <a:xfrm>
                  <a:off x="576" y="528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" name="Line 97"/>
                <p:cNvSpPr>
                  <a:spLocks noChangeShapeType="1"/>
                </p:cNvSpPr>
                <p:nvPr/>
              </p:nvSpPr>
              <p:spPr bwMode="auto">
                <a:xfrm>
                  <a:off x="576" y="624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" name="Line 98"/>
                <p:cNvSpPr>
                  <a:spLocks noChangeShapeType="1"/>
                </p:cNvSpPr>
                <p:nvPr/>
              </p:nvSpPr>
              <p:spPr bwMode="auto">
                <a:xfrm>
                  <a:off x="576" y="576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8" name="Line 99"/>
                <p:cNvSpPr>
                  <a:spLocks noChangeShapeType="1"/>
                </p:cNvSpPr>
                <p:nvPr/>
              </p:nvSpPr>
              <p:spPr bwMode="auto">
                <a:xfrm>
                  <a:off x="576" y="672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8" name="AutoShape 100"/>
              <p:cNvSpPr>
                <a:spLocks noChangeArrowheads="1"/>
              </p:cNvSpPr>
              <p:nvPr/>
            </p:nvSpPr>
            <p:spPr bwMode="auto">
              <a:xfrm>
                <a:off x="2928" y="912"/>
                <a:ext cx="288" cy="192"/>
              </a:xfrm>
              <a:prstGeom prst="rightArrow">
                <a:avLst>
                  <a:gd name="adj1" fmla="val 50000"/>
                  <a:gd name="adj2" fmla="val 375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" name="Text Box 101"/>
            <p:cNvSpPr txBox="1">
              <a:spLocks noChangeArrowheads="1"/>
            </p:cNvSpPr>
            <p:nvPr/>
          </p:nvSpPr>
          <p:spPr bwMode="auto">
            <a:xfrm>
              <a:off x="4224" y="720"/>
              <a:ext cx="1536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>
                  <a:effectLst/>
                  <a:latin typeface="Times New Roman" pitchFamily="18" charset="0"/>
                </a:rPr>
                <a:t>Better </a:t>
              </a:r>
              <a:r>
                <a:rPr lang="en-US" sz="2000" b="1" dirty="0" err="1">
                  <a:effectLst/>
                  <a:latin typeface="Times New Roman" pitchFamily="18" charset="0"/>
                </a:rPr>
                <a:t>subsetting</a:t>
              </a:r>
              <a:r>
                <a:rPr lang="en-US" sz="2000" b="1" dirty="0">
                  <a:effectLst/>
                  <a:latin typeface="Times New Roman" pitchFamily="18" charset="0"/>
                </a:rPr>
                <a:t> access time; extendable</a:t>
              </a:r>
            </a:p>
          </p:txBody>
        </p:sp>
        <p:sp>
          <p:nvSpPr>
            <p:cNvPr id="10" name="Text Box 102"/>
            <p:cNvSpPr txBox="1">
              <a:spLocks noChangeArrowheads="1"/>
            </p:cNvSpPr>
            <p:nvPr/>
          </p:nvSpPr>
          <p:spPr bwMode="auto">
            <a:xfrm>
              <a:off x="240" y="912"/>
              <a:ext cx="115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b="1" dirty="0">
                  <a:effectLst/>
                  <a:latin typeface="Times New Roman" pitchFamily="18" charset="0"/>
                </a:rPr>
                <a:t>chunked</a:t>
              </a:r>
            </a:p>
          </p:txBody>
        </p:sp>
      </p:grpSp>
      <p:grpSp>
        <p:nvGrpSpPr>
          <p:cNvPr id="107" name="Group 165"/>
          <p:cNvGrpSpPr>
            <a:grpSpLocks/>
          </p:cNvGrpSpPr>
          <p:nvPr/>
        </p:nvGrpSpPr>
        <p:grpSpPr bwMode="auto">
          <a:xfrm>
            <a:off x="228600" y="3360035"/>
            <a:ext cx="8686800" cy="1143000"/>
            <a:chOff x="240" y="2352"/>
            <a:chExt cx="5472" cy="720"/>
          </a:xfrm>
        </p:grpSpPr>
        <p:grpSp>
          <p:nvGrpSpPr>
            <p:cNvPr id="108" name="Group 166"/>
            <p:cNvGrpSpPr>
              <a:grpSpLocks/>
            </p:cNvGrpSpPr>
            <p:nvPr/>
          </p:nvGrpSpPr>
          <p:grpSpPr bwMode="auto">
            <a:xfrm>
              <a:off x="1632" y="2400"/>
              <a:ext cx="2304" cy="672"/>
              <a:chOff x="1632" y="2400"/>
              <a:chExt cx="2304" cy="672"/>
            </a:xfrm>
          </p:grpSpPr>
          <p:grpSp>
            <p:nvGrpSpPr>
              <p:cNvPr id="111" name="Group 167"/>
              <p:cNvGrpSpPr>
                <a:grpSpLocks/>
              </p:cNvGrpSpPr>
              <p:nvPr/>
            </p:nvGrpSpPr>
            <p:grpSpPr bwMode="auto">
              <a:xfrm>
                <a:off x="1632" y="2400"/>
                <a:ext cx="864" cy="480"/>
                <a:chOff x="576" y="816"/>
                <a:chExt cx="864" cy="480"/>
              </a:xfrm>
            </p:grpSpPr>
            <p:sp>
              <p:nvSpPr>
                <p:cNvPr id="182" name="Rectangle 168"/>
                <p:cNvSpPr>
                  <a:spLocks noChangeArrowheads="1"/>
                </p:cNvSpPr>
                <p:nvPr/>
              </p:nvSpPr>
              <p:spPr bwMode="auto">
                <a:xfrm>
                  <a:off x="576" y="816"/>
                  <a:ext cx="864" cy="48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3" name="Line 169"/>
                <p:cNvSpPr>
                  <a:spLocks noChangeShapeType="1"/>
                </p:cNvSpPr>
                <p:nvPr/>
              </p:nvSpPr>
              <p:spPr bwMode="auto">
                <a:xfrm>
                  <a:off x="1152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4" name="Line 170"/>
                <p:cNvSpPr>
                  <a:spLocks noChangeShapeType="1"/>
                </p:cNvSpPr>
                <p:nvPr/>
              </p:nvSpPr>
              <p:spPr bwMode="auto">
                <a:xfrm>
                  <a:off x="1200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" name="Line 171"/>
                <p:cNvSpPr>
                  <a:spLocks noChangeShapeType="1"/>
                </p:cNvSpPr>
                <p:nvPr/>
              </p:nvSpPr>
              <p:spPr bwMode="auto">
                <a:xfrm>
                  <a:off x="1248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6" name="Line 172"/>
                <p:cNvSpPr>
                  <a:spLocks noChangeShapeType="1"/>
                </p:cNvSpPr>
                <p:nvPr/>
              </p:nvSpPr>
              <p:spPr bwMode="auto">
                <a:xfrm>
                  <a:off x="1296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7" name="Line 173"/>
                <p:cNvSpPr>
                  <a:spLocks noChangeShapeType="1"/>
                </p:cNvSpPr>
                <p:nvPr/>
              </p:nvSpPr>
              <p:spPr bwMode="auto">
                <a:xfrm>
                  <a:off x="1344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8" name="Line 174"/>
                <p:cNvSpPr>
                  <a:spLocks noChangeShapeType="1"/>
                </p:cNvSpPr>
                <p:nvPr/>
              </p:nvSpPr>
              <p:spPr bwMode="auto">
                <a:xfrm>
                  <a:off x="1392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9" name="Line 175"/>
                <p:cNvSpPr>
                  <a:spLocks noChangeShapeType="1"/>
                </p:cNvSpPr>
                <p:nvPr/>
              </p:nvSpPr>
              <p:spPr bwMode="auto">
                <a:xfrm>
                  <a:off x="576" y="864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0" name="Line 176"/>
                <p:cNvSpPr>
                  <a:spLocks noChangeShapeType="1"/>
                </p:cNvSpPr>
                <p:nvPr/>
              </p:nvSpPr>
              <p:spPr bwMode="auto">
                <a:xfrm>
                  <a:off x="576" y="912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1" name="Line 177"/>
                <p:cNvSpPr>
                  <a:spLocks noChangeShapeType="1"/>
                </p:cNvSpPr>
                <p:nvPr/>
              </p:nvSpPr>
              <p:spPr bwMode="auto">
                <a:xfrm>
                  <a:off x="864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2" name="Line 178"/>
                <p:cNvSpPr>
                  <a:spLocks noChangeShapeType="1"/>
                </p:cNvSpPr>
                <p:nvPr/>
              </p:nvSpPr>
              <p:spPr bwMode="auto">
                <a:xfrm>
                  <a:off x="912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3" name="Line 179"/>
                <p:cNvSpPr>
                  <a:spLocks noChangeShapeType="1"/>
                </p:cNvSpPr>
                <p:nvPr/>
              </p:nvSpPr>
              <p:spPr bwMode="auto">
                <a:xfrm>
                  <a:off x="960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4" name="Line 180"/>
                <p:cNvSpPr>
                  <a:spLocks noChangeShapeType="1"/>
                </p:cNvSpPr>
                <p:nvPr/>
              </p:nvSpPr>
              <p:spPr bwMode="auto">
                <a:xfrm>
                  <a:off x="1008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" name="Line 181"/>
                <p:cNvSpPr>
                  <a:spLocks noChangeShapeType="1"/>
                </p:cNvSpPr>
                <p:nvPr/>
              </p:nvSpPr>
              <p:spPr bwMode="auto">
                <a:xfrm>
                  <a:off x="1056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6" name="Line 182"/>
                <p:cNvSpPr>
                  <a:spLocks noChangeShapeType="1"/>
                </p:cNvSpPr>
                <p:nvPr/>
              </p:nvSpPr>
              <p:spPr bwMode="auto">
                <a:xfrm>
                  <a:off x="1104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7" name="Line 183"/>
                <p:cNvSpPr>
                  <a:spLocks noChangeShapeType="1"/>
                </p:cNvSpPr>
                <p:nvPr/>
              </p:nvSpPr>
              <p:spPr bwMode="auto">
                <a:xfrm>
                  <a:off x="576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8" name="Line 184"/>
                <p:cNvSpPr>
                  <a:spLocks noChangeShapeType="1"/>
                </p:cNvSpPr>
                <p:nvPr/>
              </p:nvSpPr>
              <p:spPr bwMode="auto">
                <a:xfrm>
                  <a:off x="624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9" name="Line 185"/>
                <p:cNvSpPr>
                  <a:spLocks noChangeShapeType="1"/>
                </p:cNvSpPr>
                <p:nvPr/>
              </p:nvSpPr>
              <p:spPr bwMode="auto">
                <a:xfrm>
                  <a:off x="672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0" name="Line 186"/>
                <p:cNvSpPr>
                  <a:spLocks noChangeShapeType="1"/>
                </p:cNvSpPr>
                <p:nvPr/>
              </p:nvSpPr>
              <p:spPr bwMode="auto">
                <a:xfrm>
                  <a:off x="720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1" name="Line 187"/>
                <p:cNvSpPr>
                  <a:spLocks noChangeShapeType="1"/>
                </p:cNvSpPr>
                <p:nvPr/>
              </p:nvSpPr>
              <p:spPr bwMode="auto">
                <a:xfrm>
                  <a:off x="768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2" name="Line 188"/>
                <p:cNvSpPr>
                  <a:spLocks noChangeShapeType="1"/>
                </p:cNvSpPr>
                <p:nvPr/>
              </p:nvSpPr>
              <p:spPr bwMode="auto">
                <a:xfrm>
                  <a:off x="816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3" name="Line 189"/>
                <p:cNvSpPr>
                  <a:spLocks noChangeShapeType="1"/>
                </p:cNvSpPr>
                <p:nvPr/>
              </p:nvSpPr>
              <p:spPr bwMode="auto">
                <a:xfrm>
                  <a:off x="576" y="960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4" name="Line 190"/>
                <p:cNvSpPr>
                  <a:spLocks noChangeShapeType="1"/>
                </p:cNvSpPr>
                <p:nvPr/>
              </p:nvSpPr>
              <p:spPr bwMode="auto">
                <a:xfrm>
                  <a:off x="576" y="1008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5" name="Line 191"/>
                <p:cNvSpPr>
                  <a:spLocks noChangeShapeType="1"/>
                </p:cNvSpPr>
                <p:nvPr/>
              </p:nvSpPr>
              <p:spPr bwMode="auto">
                <a:xfrm>
                  <a:off x="576" y="1056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6" name="Line 192"/>
                <p:cNvSpPr>
                  <a:spLocks noChangeShapeType="1"/>
                </p:cNvSpPr>
                <p:nvPr/>
              </p:nvSpPr>
              <p:spPr bwMode="auto">
                <a:xfrm>
                  <a:off x="576" y="1104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7" name="Line 193"/>
                <p:cNvSpPr>
                  <a:spLocks noChangeShapeType="1"/>
                </p:cNvSpPr>
                <p:nvPr/>
              </p:nvSpPr>
              <p:spPr bwMode="auto">
                <a:xfrm>
                  <a:off x="576" y="1152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8" name="Line 194"/>
                <p:cNvSpPr>
                  <a:spLocks noChangeShapeType="1"/>
                </p:cNvSpPr>
                <p:nvPr/>
              </p:nvSpPr>
              <p:spPr bwMode="auto">
                <a:xfrm>
                  <a:off x="576" y="1200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9" name="Line 195"/>
                <p:cNvSpPr>
                  <a:spLocks noChangeShapeType="1"/>
                </p:cNvSpPr>
                <p:nvPr/>
              </p:nvSpPr>
              <p:spPr bwMode="auto">
                <a:xfrm>
                  <a:off x="576" y="1248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12" name="AutoShape 196"/>
              <p:cNvSpPr>
                <a:spLocks noChangeArrowheads="1"/>
              </p:cNvSpPr>
              <p:nvPr/>
            </p:nvSpPr>
            <p:spPr bwMode="auto">
              <a:xfrm>
                <a:off x="2640" y="2544"/>
                <a:ext cx="288" cy="192"/>
              </a:xfrm>
              <a:prstGeom prst="rightArrow">
                <a:avLst>
                  <a:gd name="adj1" fmla="val 50000"/>
                  <a:gd name="adj2" fmla="val 375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" name="Rectangle 197"/>
              <p:cNvSpPr>
                <a:spLocks noChangeArrowheads="1"/>
              </p:cNvSpPr>
              <p:nvPr/>
            </p:nvSpPr>
            <p:spPr bwMode="auto">
              <a:xfrm>
                <a:off x="3072" y="2880"/>
                <a:ext cx="864" cy="192"/>
              </a:xfrm>
              <a:prstGeom prst="rect">
                <a:avLst/>
              </a:prstGeom>
              <a:solidFill>
                <a:srgbClr val="CCECFF"/>
              </a:solidFill>
              <a:ln w="9525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4" name="Line 198"/>
              <p:cNvSpPr>
                <a:spLocks noChangeShapeType="1"/>
              </p:cNvSpPr>
              <p:nvPr/>
            </p:nvSpPr>
            <p:spPr bwMode="auto">
              <a:xfrm>
                <a:off x="3072" y="2928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5" name="Line 199"/>
              <p:cNvSpPr>
                <a:spLocks noChangeShapeType="1"/>
              </p:cNvSpPr>
              <p:nvPr/>
            </p:nvSpPr>
            <p:spPr bwMode="auto">
              <a:xfrm>
                <a:off x="3072" y="3024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" name="Line 200"/>
              <p:cNvSpPr>
                <a:spLocks noChangeShapeType="1"/>
              </p:cNvSpPr>
              <p:nvPr/>
            </p:nvSpPr>
            <p:spPr bwMode="auto">
              <a:xfrm>
                <a:off x="3072" y="2976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7" name="Line 201"/>
              <p:cNvSpPr>
                <a:spLocks noChangeShapeType="1"/>
              </p:cNvSpPr>
              <p:nvPr/>
            </p:nvSpPr>
            <p:spPr bwMode="auto">
              <a:xfrm>
                <a:off x="1680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8" name="Line 202"/>
              <p:cNvSpPr>
                <a:spLocks noChangeShapeType="1"/>
              </p:cNvSpPr>
              <p:nvPr/>
            </p:nvSpPr>
            <p:spPr bwMode="auto">
              <a:xfrm>
                <a:off x="1728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9" name="Line 203"/>
              <p:cNvSpPr>
                <a:spLocks noChangeShapeType="1"/>
              </p:cNvSpPr>
              <p:nvPr/>
            </p:nvSpPr>
            <p:spPr bwMode="auto">
              <a:xfrm>
                <a:off x="1776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" name="Line 204"/>
              <p:cNvSpPr>
                <a:spLocks noChangeShapeType="1"/>
              </p:cNvSpPr>
              <p:nvPr/>
            </p:nvSpPr>
            <p:spPr bwMode="auto">
              <a:xfrm>
                <a:off x="1824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1" name="Line 205"/>
              <p:cNvSpPr>
                <a:spLocks noChangeShapeType="1"/>
              </p:cNvSpPr>
              <p:nvPr/>
            </p:nvSpPr>
            <p:spPr bwMode="auto">
              <a:xfrm>
                <a:off x="1872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" name="Line 206"/>
              <p:cNvSpPr>
                <a:spLocks noChangeShapeType="1"/>
              </p:cNvSpPr>
              <p:nvPr/>
            </p:nvSpPr>
            <p:spPr bwMode="auto">
              <a:xfrm>
                <a:off x="1920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" name="Line 207"/>
              <p:cNvSpPr>
                <a:spLocks noChangeShapeType="1"/>
              </p:cNvSpPr>
              <p:nvPr/>
            </p:nvSpPr>
            <p:spPr bwMode="auto">
              <a:xfrm>
                <a:off x="1968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4" name="Line 208"/>
              <p:cNvSpPr>
                <a:spLocks noChangeShapeType="1"/>
              </p:cNvSpPr>
              <p:nvPr/>
            </p:nvSpPr>
            <p:spPr bwMode="auto">
              <a:xfrm>
                <a:off x="2016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" name="Line 209"/>
              <p:cNvSpPr>
                <a:spLocks noChangeShapeType="1"/>
              </p:cNvSpPr>
              <p:nvPr/>
            </p:nvSpPr>
            <p:spPr bwMode="auto">
              <a:xfrm>
                <a:off x="2064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6" name="Line 210"/>
              <p:cNvSpPr>
                <a:spLocks noChangeShapeType="1"/>
              </p:cNvSpPr>
              <p:nvPr/>
            </p:nvSpPr>
            <p:spPr bwMode="auto">
              <a:xfrm>
                <a:off x="2112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" name="Line 211"/>
              <p:cNvSpPr>
                <a:spLocks noChangeShapeType="1"/>
              </p:cNvSpPr>
              <p:nvPr/>
            </p:nvSpPr>
            <p:spPr bwMode="auto">
              <a:xfrm>
                <a:off x="2160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" name="Line 212"/>
              <p:cNvSpPr>
                <a:spLocks noChangeShapeType="1"/>
              </p:cNvSpPr>
              <p:nvPr/>
            </p:nvSpPr>
            <p:spPr bwMode="auto">
              <a:xfrm>
                <a:off x="2208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9" name="Line 213"/>
              <p:cNvSpPr>
                <a:spLocks noChangeShapeType="1"/>
              </p:cNvSpPr>
              <p:nvPr/>
            </p:nvSpPr>
            <p:spPr bwMode="auto">
              <a:xfrm>
                <a:off x="2256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" name="Line 214"/>
              <p:cNvSpPr>
                <a:spLocks noChangeShapeType="1"/>
              </p:cNvSpPr>
              <p:nvPr/>
            </p:nvSpPr>
            <p:spPr bwMode="auto">
              <a:xfrm>
                <a:off x="2304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1" name="Line 215"/>
              <p:cNvSpPr>
                <a:spLocks noChangeShapeType="1"/>
              </p:cNvSpPr>
              <p:nvPr/>
            </p:nvSpPr>
            <p:spPr bwMode="auto">
              <a:xfrm>
                <a:off x="2352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" name="Line 216"/>
              <p:cNvSpPr>
                <a:spLocks noChangeShapeType="1"/>
              </p:cNvSpPr>
              <p:nvPr/>
            </p:nvSpPr>
            <p:spPr bwMode="auto">
              <a:xfrm>
                <a:off x="2400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" name="Line 217"/>
              <p:cNvSpPr>
                <a:spLocks noChangeShapeType="1"/>
              </p:cNvSpPr>
              <p:nvPr/>
            </p:nvSpPr>
            <p:spPr bwMode="auto">
              <a:xfrm>
                <a:off x="2448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4" name="Group 218"/>
              <p:cNvGrpSpPr>
                <a:grpSpLocks/>
              </p:cNvGrpSpPr>
              <p:nvPr/>
            </p:nvGrpSpPr>
            <p:grpSpPr bwMode="auto">
              <a:xfrm>
                <a:off x="3072" y="2400"/>
                <a:ext cx="864" cy="480"/>
                <a:chOff x="576" y="816"/>
                <a:chExt cx="864" cy="480"/>
              </a:xfrm>
            </p:grpSpPr>
            <p:sp>
              <p:nvSpPr>
                <p:cNvPr id="154" name="Rectangle 219"/>
                <p:cNvSpPr>
                  <a:spLocks noChangeArrowheads="1"/>
                </p:cNvSpPr>
                <p:nvPr/>
              </p:nvSpPr>
              <p:spPr bwMode="auto">
                <a:xfrm>
                  <a:off x="576" y="816"/>
                  <a:ext cx="864" cy="48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5" name="Line 220"/>
                <p:cNvSpPr>
                  <a:spLocks noChangeShapeType="1"/>
                </p:cNvSpPr>
                <p:nvPr/>
              </p:nvSpPr>
              <p:spPr bwMode="auto">
                <a:xfrm>
                  <a:off x="1152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6" name="Line 221"/>
                <p:cNvSpPr>
                  <a:spLocks noChangeShapeType="1"/>
                </p:cNvSpPr>
                <p:nvPr/>
              </p:nvSpPr>
              <p:spPr bwMode="auto">
                <a:xfrm>
                  <a:off x="1200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7" name="Line 222"/>
                <p:cNvSpPr>
                  <a:spLocks noChangeShapeType="1"/>
                </p:cNvSpPr>
                <p:nvPr/>
              </p:nvSpPr>
              <p:spPr bwMode="auto">
                <a:xfrm>
                  <a:off x="1248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8" name="Line 223"/>
                <p:cNvSpPr>
                  <a:spLocks noChangeShapeType="1"/>
                </p:cNvSpPr>
                <p:nvPr/>
              </p:nvSpPr>
              <p:spPr bwMode="auto">
                <a:xfrm>
                  <a:off x="1296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9" name="Line 224"/>
                <p:cNvSpPr>
                  <a:spLocks noChangeShapeType="1"/>
                </p:cNvSpPr>
                <p:nvPr/>
              </p:nvSpPr>
              <p:spPr bwMode="auto">
                <a:xfrm>
                  <a:off x="1344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0" name="Line 225"/>
                <p:cNvSpPr>
                  <a:spLocks noChangeShapeType="1"/>
                </p:cNvSpPr>
                <p:nvPr/>
              </p:nvSpPr>
              <p:spPr bwMode="auto">
                <a:xfrm>
                  <a:off x="1392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1" name="Line 226"/>
                <p:cNvSpPr>
                  <a:spLocks noChangeShapeType="1"/>
                </p:cNvSpPr>
                <p:nvPr/>
              </p:nvSpPr>
              <p:spPr bwMode="auto">
                <a:xfrm>
                  <a:off x="576" y="864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2" name="Line 227"/>
                <p:cNvSpPr>
                  <a:spLocks noChangeShapeType="1"/>
                </p:cNvSpPr>
                <p:nvPr/>
              </p:nvSpPr>
              <p:spPr bwMode="auto">
                <a:xfrm>
                  <a:off x="576" y="912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3" name="Line 228"/>
                <p:cNvSpPr>
                  <a:spLocks noChangeShapeType="1"/>
                </p:cNvSpPr>
                <p:nvPr/>
              </p:nvSpPr>
              <p:spPr bwMode="auto">
                <a:xfrm>
                  <a:off x="864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4" name="Line 229"/>
                <p:cNvSpPr>
                  <a:spLocks noChangeShapeType="1"/>
                </p:cNvSpPr>
                <p:nvPr/>
              </p:nvSpPr>
              <p:spPr bwMode="auto">
                <a:xfrm>
                  <a:off x="912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5" name="Line 230"/>
                <p:cNvSpPr>
                  <a:spLocks noChangeShapeType="1"/>
                </p:cNvSpPr>
                <p:nvPr/>
              </p:nvSpPr>
              <p:spPr bwMode="auto">
                <a:xfrm>
                  <a:off x="960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6" name="Line 231"/>
                <p:cNvSpPr>
                  <a:spLocks noChangeShapeType="1"/>
                </p:cNvSpPr>
                <p:nvPr/>
              </p:nvSpPr>
              <p:spPr bwMode="auto">
                <a:xfrm>
                  <a:off x="1008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7" name="Line 232"/>
                <p:cNvSpPr>
                  <a:spLocks noChangeShapeType="1"/>
                </p:cNvSpPr>
                <p:nvPr/>
              </p:nvSpPr>
              <p:spPr bwMode="auto">
                <a:xfrm>
                  <a:off x="1056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8" name="Line 233"/>
                <p:cNvSpPr>
                  <a:spLocks noChangeShapeType="1"/>
                </p:cNvSpPr>
                <p:nvPr/>
              </p:nvSpPr>
              <p:spPr bwMode="auto">
                <a:xfrm>
                  <a:off x="1104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9" name="Line 234"/>
                <p:cNvSpPr>
                  <a:spLocks noChangeShapeType="1"/>
                </p:cNvSpPr>
                <p:nvPr/>
              </p:nvSpPr>
              <p:spPr bwMode="auto">
                <a:xfrm>
                  <a:off x="576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0" name="Line 235"/>
                <p:cNvSpPr>
                  <a:spLocks noChangeShapeType="1"/>
                </p:cNvSpPr>
                <p:nvPr/>
              </p:nvSpPr>
              <p:spPr bwMode="auto">
                <a:xfrm>
                  <a:off x="624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1" name="Line 236"/>
                <p:cNvSpPr>
                  <a:spLocks noChangeShapeType="1"/>
                </p:cNvSpPr>
                <p:nvPr/>
              </p:nvSpPr>
              <p:spPr bwMode="auto">
                <a:xfrm>
                  <a:off x="672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" name="Line 237"/>
                <p:cNvSpPr>
                  <a:spLocks noChangeShapeType="1"/>
                </p:cNvSpPr>
                <p:nvPr/>
              </p:nvSpPr>
              <p:spPr bwMode="auto">
                <a:xfrm>
                  <a:off x="720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3" name="Line 238"/>
                <p:cNvSpPr>
                  <a:spLocks noChangeShapeType="1"/>
                </p:cNvSpPr>
                <p:nvPr/>
              </p:nvSpPr>
              <p:spPr bwMode="auto">
                <a:xfrm>
                  <a:off x="768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4" name="Line 239"/>
                <p:cNvSpPr>
                  <a:spLocks noChangeShapeType="1"/>
                </p:cNvSpPr>
                <p:nvPr/>
              </p:nvSpPr>
              <p:spPr bwMode="auto">
                <a:xfrm>
                  <a:off x="816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5" name="Line 240"/>
                <p:cNvSpPr>
                  <a:spLocks noChangeShapeType="1"/>
                </p:cNvSpPr>
                <p:nvPr/>
              </p:nvSpPr>
              <p:spPr bwMode="auto">
                <a:xfrm>
                  <a:off x="576" y="960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6" name="Line 241"/>
                <p:cNvSpPr>
                  <a:spLocks noChangeShapeType="1"/>
                </p:cNvSpPr>
                <p:nvPr/>
              </p:nvSpPr>
              <p:spPr bwMode="auto">
                <a:xfrm>
                  <a:off x="576" y="1008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7" name="Line 242"/>
                <p:cNvSpPr>
                  <a:spLocks noChangeShapeType="1"/>
                </p:cNvSpPr>
                <p:nvPr/>
              </p:nvSpPr>
              <p:spPr bwMode="auto">
                <a:xfrm>
                  <a:off x="576" y="1056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8" name="Line 243"/>
                <p:cNvSpPr>
                  <a:spLocks noChangeShapeType="1"/>
                </p:cNvSpPr>
                <p:nvPr/>
              </p:nvSpPr>
              <p:spPr bwMode="auto">
                <a:xfrm>
                  <a:off x="576" y="1104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9" name="Line 244"/>
                <p:cNvSpPr>
                  <a:spLocks noChangeShapeType="1"/>
                </p:cNvSpPr>
                <p:nvPr/>
              </p:nvSpPr>
              <p:spPr bwMode="auto">
                <a:xfrm>
                  <a:off x="576" y="1152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0" name="Line 245"/>
                <p:cNvSpPr>
                  <a:spLocks noChangeShapeType="1"/>
                </p:cNvSpPr>
                <p:nvPr/>
              </p:nvSpPr>
              <p:spPr bwMode="auto">
                <a:xfrm>
                  <a:off x="576" y="1200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1" name="Line 246"/>
                <p:cNvSpPr>
                  <a:spLocks noChangeShapeType="1"/>
                </p:cNvSpPr>
                <p:nvPr/>
              </p:nvSpPr>
              <p:spPr bwMode="auto">
                <a:xfrm>
                  <a:off x="576" y="1248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35" name="Line 247"/>
              <p:cNvSpPr>
                <a:spLocks noChangeShapeType="1"/>
              </p:cNvSpPr>
              <p:nvPr/>
            </p:nvSpPr>
            <p:spPr bwMode="auto">
              <a:xfrm>
                <a:off x="3120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6" name="Line 248"/>
              <p:cNvSpPr>
                <a:spLocks noChangeShapeType="1"/>
              </p:cNvSpPr>
              <p:nvPr/>
            </p:nvSpPr>
            <p:spPr bwMode="auto">
              <a:xfrm>
                <a:off x="3168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7" name="Line 249"/>
              <p:cNvSpPr>
                <a:spLocks noChangeShapeType="1"/>
              </p:cNvSpPr>
              <p:nvPr/>
            </p:nvSpPr>
            <p:spPr bwMode="auto">
              <a:xfrm>
                <a:off x="3216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8" name="Line 250"/>
              <p:cNvSpPr>
                <a:spLocks noChangeShapeType="1"/>
              </p:cNvSpPr>
              <p:nvPr/>
            </p:nvSpPr>
            <p:spPr bwMode="auto">
              <a:xfrm>
                <a:off x="3264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9" name="Line 251"/>
              <p:cNvSpPr>
                <a:spLocks noChangeShapeType="1"/>
              </p:cNvSpPr>
              <p:nvPr/>
            </p:nvSpPr>
            <p:spPr bwMode="auto">
              <a:xfrm>
                <a:off x="3312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0" name="Line 252"/>
              <p:cNvSpPr>
                <a:spLocks noChangeShapeType="1"/>
              </p:cNvSpPr>
              <p:nvPr/>
            </p:nvSpPr>
            <p:spPr bwMode="auto">
              <a:xfrm>
                <a:off x="3360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1" name="Line 253"/>
              <p:cNvSpPr>
                <a:spLocks noChangeShapeType="1"/>
              </p:cNvSpPr>
              <p:nvPr/>
            </p:nvSpPr>
            <p:spPr bwMode="auto">
              <a:xfrm>
                <a:off x="3408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" name="Line 254"/>
              <p:cNvSpPr>
                <a:spLocks noChangeShapeType="1"/>
              </p:cNvSpPr>
              <p:nvPr/>
            </p:nvSpPr>
            <p:spPr bwMode="auto">
              <a:xfrm>
                <a:off x="3456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3" name="Line 255"/>
              <p:cNvSpPr>
                <a:spLocks noChangeShapeType="1"/>
              </p:cNvSpPr>
              <p:nvPr/>
            </p:nvSpPr>
            <p:spPr bwMode="auto">
              <a:xfrm>
                <a:off x="3504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" name="Line 256"/>
              <p:cNvSpPr>
                <a:spLocks noChangeShapeType="1"/>
              </p:cNvSpPr>
              <p:nvPr/>
            </p:nvSpPr>
            <p:spPr bwMode="auto">
              <a:xfrm>
                <a:off x="3552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" name="Line 257"/>
              <p:cNvSpPr>
                <a:spLocks noChangeShapeType="1"/>
              </p:cNvSpPr>
              <p:nvPr/>
            </p:nvSpPr>
            <p:spPr bwMode="auto">
              <a:xfrm>
                <a:off x="3600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" name="Line 258"/>
              <p:cNvSpPr>
                <a:spLocks noChangeShapeType="1"/>
              </p:cNvSpPr>
              <p:nvPr/>
            </p:nvSpPr>
            <p:spPr bwMode="auto">
              <a:xfrm>
                <a:off x="3648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7" name="Line 259"/>
              <p:cNvSpPr>
                <a:spLocks noChangeShapeType="1"/>
              </p:cNvSpPr>
              <p:nvPr/>
            </p:nvSpPr>
            <p:spPr bwMode="auto">
              <a:xfrm>
                <a:off x="3696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8" name="Line 260"/>
              <p:cNvSpPr>
                <a:spLocks noChangeShapeType="1"/>
              </p:cNvSpPr>
              <p:nvPr/>
            </p:nvSpPr>
            <p:spPr bwMode="auto">
              <a:xfrm>
                <a:off x="3744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9" name="Line 261"/>
              <p:cNvSpPr>
                <a:spLocks noChangeShapeType="1"/>
              </p:cNvSpPr>
              <p:nvPr/>
            </p:nvSpPr>
            <p:spPr bwMode="auto">
              <a:xfrm>
                <a:off x="3792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0" name="Line 262"/>
              <p:cNvSpPr>
                <a:spLocks noChangeShapeType="1"/>
              </p:cNvSpPr>
              <p:nvPr/>
            </p:nvSpPr>
            <p:spPr bwMode="auto">
              <a:xfrm>
                <a:off x="3840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1" name="Line 263"/>
              <p:cNvSpPr>
                <a:spLocks noChangeShapeType="1"/>
              </p:cNvSpPr>
              <p:nvPr/>
            </p:nvSpPr>
            <p:spPr bwMode="auto">
              <a:xfrm>
                <a:off x="3888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2" name="Line 264"/>
              <p:cNvSpPr>
                <a:spLocks noChangeShapeType="1"/>
              </p:cNvSpPr>
              <p:nvPr/>
            </p:nvSpPr>
            <p:spPr bwMode="auto">
              <a:xfrm>
                <a:off x="3936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" name="Line 265"/>
              <p:cNvSpPr>
                <a:spLocks noChangeShapeType="1"/>
              </p:cNvSpPr>
              <p:nvPr/>
            </p:nvSpPr>
            <p:spPr bwMode="auto">
              <a:xfrm>
                <a:off x="3072" y="288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9" name="Text Box 266"/>
            <p:cNvSpPr txBox="1">
              <a:spLocks noChangeArrowheads="1"/>
            </p:cNvSpPr>
            <p:nvPr/>
          </p:nvSpPr>
          <p:spPr bwMode="auto">
            <a:xfrm>
              <a:off x="4176" y="2352"/>
              <a:ext cx="1536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>
                  <a:effectLst/>
                  <a:latin typeface="Times New Roman" pitchFamily="18" charset="0"/>
                </a:rPr>
                <a:t>Arrays can be extended  in any direction</a:t>
              </a:r>
            </a:p>
          </p:txBody>
        </p:sp>
        <p:sp>
          <p:nvSpPr>
            <p:cNvPr id="110" name="Text Box 267"/>
            <p:cNvSpPr txBox="1">
              <a:spLocks noChangeArrowheads="1"/>
            </p:cNvSpPr>
            <p:nvPr/>
          </p:nvSpPr>
          <p:spPr bwMode="auto">
            <a:xfrm>
              <a:off x="240" y="2544"/>
              <a:ext cx="115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b="1" dirty="0">
                  <a:effectLst/>
                  <a:latin typeface="Times New Roman" pitchFamily="18" charset="0"/>
                </a:rPr>
                <a:t>extendable</a:t>
              </a:r>
            </a:p>
          </p:txBody>
        </p:sp>
      </p:grpSp>
      <p:grpSp>
        <p:nvGrpSpPr>
          <p:cNvPr id="210" name="Group 311"/>
          <p:cNvGrpSpPr>
            <a:grpSpLocks/>
          </p:cNvGrpSpPr>
          <p:nvPr/>
        </p:nvGrpSpPr>
        <p:grpSpPr bwMode="auto">
          <a:xfrm>
            <a:off x="280987" y="4655435"/>
            <a:ext cx="8686800" cy="1600200"/>
            <a:chOff x="288" y="3216"/>
            <a:chExt cx="5472" cy="1008"/>
          </a:xfrm>
        </p:grpSpPr>
        <p:grpSp>
          <p:nvGrpSpPr>
            <p:cNvPr id="211" name="Group 310"/>
            <p:cNvGrpSpPr>
              <a:grpSpLocks/>
            </p:cNvGrpSpPr>
            <p:nvPr/>
          </p:nvGrpSpPr>
          <p:grpSpPr bwMode="auto">
            <a:xfrm>
              <a:off x="1440" y="3216"/>
              <a:ext cx="2544" cy="1008"/>
              <a:chOff x="1440" y="3216"/>
              <a:chExt cx="2544" cy="1008"/>
            </a:xfrm>
          </p:grpSpPr>
          <p:sp>
            <p:nvSpPr>
              <p:cNvPr id="214" name="Freeform 270"/>
              <p:cNvSpPr>
                <a:spLocks/>
              </p:cNvSpPr>
              <p:nvPr/>
            </p:nvSpPr>
            <p:spPr bwMode="auto">
              <a:xfrm>
                <a:off x="2928" y="3233"/>
                <a:ext cx="1056" cy="943"/>
              </a:xfrm>
              <a:custGeom>
                <a:avLst/>
                <a:gdLst>
                  <a:gd name="T0" fmla="*/ 70 w 1038"/>
                  <a:gd name="T1" fmla="*/ 88 h 776"/>
                  <a:gd name="T2" fmla="*/ 35 w 1038"/>
                  <a:gd name="T3" fmla="*/ 132 h 776"/>
                  <a:gd name="T4" fmla="*/ 0 w 1038"/>
                  <a:gd name="T5" fmla="*/ 211 h 776"/>
                  <a:gd name="T6" fmla="*/ 35 w 1038"/>
                  <a:gd name="T7" fmla="*/ 688 h 776"/>
                  <a:gd name="T8" fmla="*/ 44 w 1038"/>
                  <a:gd name="T9" fmla="*/ 714 h 776"/>
                  <a:gd name="T10" fmla="*/ 273 w 1038"/>
                  <a:gd name="T11" fmla="*/ 776 h 776"/>
                  <a:gd name="T12" fmla="*/ 582 w 1038"/>
                  <a:gd name="T13" fmla="*/ 767 h 776"/>
                  <a:gd name="T14" fmla="*/ 1006 w 1038"/>
                  <a:gd name="T15" fmla="*/ 714 h 776"/>
                  <a:gd name="T16" fmla="*/ 1014 w 1038"/>
                  <a:gd name="T17" fmla="*/ 511 h 776"/>
                  <a:gd name="T18" fmla="*/ 1023 w 1038"/>
                  <a:gd name="T19" fmla="*/ 282 h 776"/>
                  <a:gd name="T20" fmla="*/ 1006 w 1038"/>
                  <a:gd name="T21" fmla="*/ 159 h 776"/>
                  <a:gd name="T22" fmla="*/ 679 w 1038"/>
                  <a:gd name="T23" fmla="*/ 0 h 776"/>
                  <a:gd name="T24" fmla="*/ 335 w 1038"/>
                  <a:gd name="T25" fmla="*/ 26 h 776"/>
                  <a:gd name="T26" fmla="*/ 256 w 1038"/>
                  <a:gd name="T27" fmla="*/ 53 h 776"/>
                  <a:gd name="T28" fmla="*/ 141 w 1038"/>
                  <a:gd name="T29" fmla="*/ 70 h 776"/>
                  <a:gd name="T30" fmla="*/ 70 w 1038"/>
                  <a:gd name="T31" fmla="*/ 88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38" h="776">
                    <a:moveTo>
                      <a:pt x="70" y="88"/>
                    </a:moveTo>
                    <a:cubicBezTo>
                      <a:pt x="52" y="139"/>
                      <a:pt x="74" y="92"/>
                      <a:pt x="35" y="132"/>
                    </a:cubicBezTo>
                    <a:cubicBezTo>
                      <a:pt x="14" y="153"/>
                      <a:pt x="8" y="184"/>
                      <a:pt x="0" y="211"/>
                    </a:cubicBezTo>
                    <a:cubicBezTo>
                      <a:pt x="21" y="553"/>
                      <a:pt x="9" y="394"/>
                      <a:pt x="35" y="688"/>
                    </a:cubicBezTo>
                    <a:cubicBezTo>
                      <a:pt x="36" y="697"/>
                      <a:pt x="38" y="707"/>
                      <a:pt x="44" y="714"/>
                    </a:cubicBezTo>
                    <a:cubicBezTo>
                      <a:pt x="85" y="766"/>
                      <a:pt x="216" y="766"/>
                      <a:pt x="273" y="776"/>
                    </a:cubicBezTo>
                    <a:cubicBezTo>
                      <a:pt x="383" y="760"/>
                      <a:pt x="466" y="761"/>
                      <a:pt x="582" y="767"/>
                    </a:cubicBezTo>
                    <a:cubicBezTo>
                      <a:pt x="726" y="761"/>
                      <a:pt x="869" y="760"/>
                      <a:pt x="1006" y="714"/>
                    </a:cubicBezTo>
                    <a:cubicBezTo>
                      <a:pt x="1038" y="613"/>
                      <a:pt x="1024" y="680"/>
                      <a:pt x="1014" y="511"/>
                    </a:cubicBezTo>
                    <a:cubicBezTo>
                      <a:pt x="1017" y="435"/>
                      <a:pt x="1023" y="358"/>
                      <a:pt x="1023" y="282"/>
                    </a:cubicBezTo>
                    <a:cubicBezTo>
                      <a:pt x="1023" y="241"/>
                      <a:pt x="1026" y="195"/>
                      <a:pt x="1006" y="159"/>
                    </a:cubicBezTo>
                    <a:cubicBezTo>
                      <a:pt x="939" y="38"/>
                      <a:pt x="801" y="25"/>
                      <a:pt x="679" y="0"/>
                    </a:cubicBezTo>
                    <a:cubicBezTo>
                      <a:pt x="560" y="6"/>
                      <a:pt x="452" y="14"/>
                      <a:pt x="335" y="26"/>
                    </a:cubicBezTo>
                    <a:cubicBezTo>
                      <a:pt x="273" y="47"/>
                      <a:pt x="300" y="38"/>
                      <a:pt x="256" y="53"/>
                    </a:cubicBezTo>
                    <a:cubicBezTo>
                      <a:pt x="219" y="66"/>
                      <a:pt x="179" y="60"/>
                      <a:pt x="141" y="70"/>
                    </a:cubicBezTo>
                    <a:cubicBezTo>
                      <a:pt x="130" y="73"/>
                      <a:pt x="39" y="119"/>
                      <a:pt x="70" y="88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" name="Freeform 271"/>
              <p:cNvSpPr>
                <a:spLocks/>
              </p:cNvSpPr>
              <p:nvPr/>
            </p:nvSpPr>
            <p:spPr bwMode="auto">
              <a:xfrm>
                <a:off x="1440" y="3216"/>
                <a:ext cx="1344" cy="1008"/>
              </a:xfrm>
              <a:custGeom>
                <a:avLst/>
                <a:gdLst>
                  <a:gd name="T0" fmla="*/ 184 w 1348"/>
                  <a:gd name="T1" fmla="*/ 44 h 1138"/>
                  <a:gd name="T2" fmla="*/ 140 w 1348"/>
                  <a:gd name="T3" fmla="*/ 88 h 1138"/>
                  <a:gd name="T4" fmla="*/ 96 w 1348"/>
                  <a:gd name="T5" fmla="*/ 141 h 1138"/>
                  <a:gd name="T6" fmla="*/ 60 w 1348"/>
                  <a:gd name="T7" fmla="*/ 203 h 1138"/>
                  <a:gd name="T8" fmla="*/ 16 w 1348"/>
                  <a:gd name="T9" fmla="*/ 335 h 1138"/>
                  <a:gd name="T10" fmla="*/ 60 w 1348"/>
                  <a:gd name="T11" fmla="*/ 821 h 1138"/>
                  <a:gd name="T12" fmla="*/ 263 w 1348"/>
                  <a:gd name="T13" fmla="*/ 1006 h 1138"/>
                  <a:gd name="T14" fmla="*/ 696 w 1348"/>
                  <a:gd name="T15" fmla="*/ 1138 h 1138"/>
                  <a:gd name="T16" fmla="*/ 1137 w 1348"/>
                  <a:gd name="T17" fmla="*/ 1068 h 1138"/>
                  <a:gd name="T18" fmla="*/ 1269 w 1348"/>
                  <a:gd name="T19" fmla="*/ 1006 h 1138"/>
                  <a:gd name="T20" fmla="*/ 1322 w 1348"/>
                  <a:gd name="T21" fmla="*/ 918 h 1138"/>
                  <a:gd name="T22" fmla="*/ 1348 w 1348"/>
                  <a:gd name="T23" fmla="*/ 732 h 1138"/>
                  <a:gd name="T24" fmla="*/ 1304 w 1348"/>
                  <a:gd name="T25" fmla="*/ 291 h 1138"/>
                  <a:gd name="T26" fmla="*/ 1278 w 1348"/>
                  <a:gd name="T27" fmla="*/ 194 h 1138"/>
                  <a:gd name="T28" fmla="*/ 1119 w 1348"/>
                  <a:gd name="T29" fmla="*/ 106 h 1138"/>
                  <a:gd name="T30" fmla="*/ 837 w 1348"/>
                  <a:gd name="T31" fmla="*/ 44 h 1138"/>
                  <a:gd name="T32" fmla="*/ 581 w 1348"/>
                  <a:gd name="T33" fmla="*/ 0 h 1138"/>
                  <a:gd name="T34" fmla="*/ 325 w 1348"/>
                  <a:gd name="T35" fmla="*/ 36 h 1138"/>
                  <a:gd name="T36" fmla="*/ 210 w 1348"/>
                  <a:gd name="T37" fmla="*/ 53 h 1138"/>
                  <a:gd name="T38" fmla="*/ 166 w 1348"/>
                  <a:gd name="T39" fmla="*/ 62 h 1138"/>
                  <a:gd name="T40" fmla="*/ 184 w 1348"/>
                  <a:gd name="T41" fmla="*/ 44 h 1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48" h="1138">
                    <a:moveTo>
                      <a:pt x="184" y="44"/>
                    </a:moveTo>
                    <a:cubicBezTo>
                      <a:pt x="135" y="118"/>
                      <a:pt x="199" y="29"/>
                      <a:pt x="140" y="88"/>
                    </a:cubicBezTo>
                    <a:cubicBezTo>
                      <a:pt x="137" y="91"/>
                      <a:pt x="98" y="139"/>
                      <a:pt x="96" y="141"/>
                    </a:cubicBezTo>
                    <a:cubicBezTo>
                      <a:pt x="75" y="203"/>
                      <a:pt x="104" y="128"/>
                      <a:pt x="60" y="203"/>
                    </a:cubicBezTo>
                    <a:cubicBezTo>
                      <a:pt x="37" y="242"/>
                      <a:pt x="25" y="291"/>
                      <a:pt x="16" y="335"/>
                    </a:cubicBezTo>
                    <a:cubicBezTo>
                      <a:pt x="19" y="448"/>
                      <a:pt x="0" y="683"/>
                      <a:pt x="60" y="821"/>
                    </a:cubicBezTo>
                    <a:cubicBezTo>
                      <a:pt x="101" y="916"/>
                      <a:pt x="181" y="955"/>
                      <a:pt x="263" y="1006"/>
                    </a:cubicBezTo>
                    <a:cubicBezTo>
                      <a:pt x="392" y="1086"/>
                      <a:pt x="545" y="1124"/>
                      <a:pt x="696" y="1138"/>
                    </a:cubicBezTo>
                    <a:cubicBezTo>
                      <a:pt x="843" y="1130"/>
                      <a:pt x="996" y="1115"/>
                      <a:pt x="1137" y="1068"/>
                    </a:cubicBezTo>
                    <a:cubicBezTo>
                      <a:pt x="1169" y="1046"/>
                      <a:pt x="1230" y="1020"/>
                      <a:pt x="1269" y="1006"/>
                    </a:cubicBezTo>
                    <a:cubicBezTo>
                      <a:pt x="1289" y="977"/>
                      <a:pt x="1302" y="947"/>
                      <a:pt x="1322" y="918"/>
                    </a:cubicBezTo>
                    <a:cubicBezTo>
                      <a:pt x="1344" y="852"/>
                      <a:pt x="1343" y="810"/>
                      <a:pt x="1348" y="732"/>
                    </a:cubicBezTo>
                    <a:cubicBezTo>
                      <a:pt x="1343" y="581"/>
                      <a:pt x="1336" y="438"/>
                      <a:pt x="1304" y="291"/>
                    </a:cubicBezTo>
                    <a:cubicBezTo>
                      <a:pt x="1298" y="263"/>
                      <a:pt x="1294" y="218"/>
                      <a:pt x="1278" y="194"/>
                    </a:cubicBezTo>
                    <a:cubicBezTo>
                      <a:pt x="1246" y="147"/>
                      <a:pt x="1169" y="123"/>
                      <a:pt x="1119" y="106"/>
                    </a:cubicBezTo>
                    <a:cubicBezTo>
                      <a:pt x="1026" y="74"/>
                      <a:pt x="933" y="65"/>
                      <a:pt x="837" y="44"/>
                    </a:cubicBezTo>
                    <a:cubicBezTo>
                      <a:pt x="747" y="24"/>
                      <a:pt x="674" y="8"/>
                      <a:pt x="581" y="0"/>
                    </a:cubicBezTo>
                    <a:cubicBezTo>
                      <a:pt x="488" y="6"/>
                      <a:pt x="413" y="20"/>
                      <a:pt x="325" y="36"/>
                    </a:cubicBezTo>
                    <a:cubicBezTo>
                      <a:pt x="287" y="43"/>
                      <a:pt x="248" y="47"/>
                      <a:pt x="210" y="53"/>
                    </a:cubicBezTo>
                    <a:cubicBezTo>
                      <a:pt x="195" y="55"/>
                      <a:pt x="180" y="67"/>
                      <a:pt x="166" y="62"/>
                    </a:cubicBezTo>
                    <a:cubicBezTo>
                      <a:pt x="158" y="59"/>
                      <a:pt x="178" y="50"/>
                      <a:pt x="184" y="44"/>
                    </a:cubicBezTo>
                    <a:close/>
                  </a:path>
                </a:pathLst>
              </a:custGeom>
              <a:solidFill>
                <a:srgbClr val="CCE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6" name="Rectangle 272"/>
              <p:cNvSpPr>
                <a:spLocks noChangeArrowheads="1"/>
              </p:cNvSpPr>
              <p:nvPr/>
            </p:nvSpPr>
            <p:spPr bwMode="auto">
              <a:xfrm>
                <a:off x="1680" y="3896"/>
                <a:ext cx="960" cy="192"/>
              </a:xfrm>
              <a:prstGeom prst="rect">
                <a:avLst/>
              </a:prstGeom>
              <a:solidFill>
                <a:schemeClr val="bg1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201600" prstMaterial="legacyMatte">
                <a:bevelT w="13500" h="13500" prst="angle"/>
                <a:bevelB w="13500" h="13500" prst="angle"/>
                <a:extrusionClr>
                  <a:schemeClr val="bg1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313869" tIns="156935" rIns="313869" bIns="156935" anchor="ctr">
                <a:flatTx/>
              </a:bodyPr>
              <a:lstStyle/>
              <a:p>
                <a:pPr algn="ctr"/>
                <a:r>
                  <a:rPr lang="en-US" sz="1400" b="1">
                    <a:solidFill>
                      <a:schemeClr val="tx1"/>
                    </a:solidFill>
                    <a:effectLst/>
                    <a:latin typeface="Times New Roman" pitchFamily="18" charset="0"/>
                  </a:rPr>
                  <a:t>Metadata for Fred</a:t>
                </a:r>
              </a:p>
            </p:txBody>
          </p:sp>
          <p:sp>
            <p:nvSpPr>
              <p:cNvPr id="217" name="Rectangle 273"/>
              <p:cNvSpPr>
                <a:spLocks noChangeArrowheads="1"/>
              </p:cNvSpPr>
              <p:nvPr/>
            </p:nvSpPr>
            <p:spPr bwMode="auto">
              <a:xfrm>
                <a:off x="1726" y="3408"/>
                <a:ext cx="866" cy="192"/>
              </a:xfrm>
              <a:prstGeom prst="rect">
                <a:avLst/>
              </a:prstGeom>
              <a:solidFill>
                <a:schemeClr val="bg1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201600" prstMaterial="legacyMatte">
                <a:bevelT w="13500" h="13500" prst="angle"/>
                <a:bevelB w="13500" h="13500" prst="angle"/>
                <a:extrusionClr>
                  <a:schemeClr val="bg1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313869" tIns="156935" rIns="313869" bIns="156935" anchor="ctr">
                <a:flatTx/>
              </a:bodyPr>
              <a:lstStyle/>
              <a:p>
                <a:pPr algn="ctr"/>
                <a:r>
                  <a:rPr lang="en-US" sz="1600" b="1">
                    <a:solidFill>
                      <a:schemeClr val="tx1"/>
                    </a:solidFill>
                    <a:effectLst/>
                    <a:latin typeface="Times New Roman" pitchFamily="18" charset="0"/>
                  </a:rPr>
                  <a:t>Dataset “Fred”</a:t>
                </a:r>
                <a:endParaRPr lang="en-US" sz="1800" b="1"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218" name="Line 274"/>
              <p:cNvSpPr>
                <a:spLocks noChangeShapeType="1"/>
              </p:cNvSpPr>
              <p:nvPr/>
            </p:nvSpPr>
            <p:spPr bwMode="auto">
              <a:xfrm flipH="1">
                <a:off x="2208" y="3627"/>
                <a:ext cx="189" cy="213"/>
              </a:xfrm>
              <a:prstGeom prst="line">
                <a:avLst/>
              </a:prstGeom>
              <a:noFill/>
              <a:ln w="76200">
                <a:solidFill>
                  <a:schemeClr val="folHlink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2021404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340791" tIns="170396" rIns="340791" bIns="170396" anchor="ctr"/>
              <a:lstStyle/>
              <a:p>
                <a:endParaRPr lang="en-US"/>
              </a:p>
            </p:txBody>
          </p:sp>
          <p:sp>
            <p:nvSpPr>
              <p:cNvPr id="219" name="Line 275"/>
              <p:cNvSpPr>
                <a:spLocks noChangeShapeType="1"/>
              </p:cNvSpPr>
              <p:nvPr/>
            </p:nvSpPr>
            <p:spPr bwMode="auto">
              <a:xfrm>
                <a:off x="2398" y="3627"/>
                <a:ext cx="530" cy="165"/>
              </a:xfrm>
              <a:prstGeom prst="line">
                <a:avLst/>
              </a:prstGeom>
              <a:noFill/>
              <a:ln w="76200">
                <a:solidFill>
                  <a:schemeClr val="folHlink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2021404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340791" tIns="170396" rIns="340791" bIns="170396" anchor="ctr"/>
              <a:lstStyle/>
              <a:p>
                <a:endParaRPr lang="en-US"/>
              </a:p>
            </p:txBody>
          </p:sp>
          <p:grpSp>
            <p:nvGrpSpPr>
              <p:cNvPr id="220" name="Group 276"/>
              <p:cNvGrpSpPr>
                <a:grpSpLocks/>
              </p:cNvGrpSpPr>
              <p:nvPr/>
            </p:nvGrpSpPr>
            <p:grpSpPr bwMode="auto">
              <a:xfrm>
                <a:off x="3013" y="3427"/>
                <a:ext cx="864" cy="480"/>
                <a:chOff x="576" y="816"/>
                <a:chExt cx="864" cy="480"/>
              </a:xfrm>
            </p:grpSpPr>
            <p:sp>
              <p:nvSpPr>
                <p:cNvPr id="224" name="Rectangle 277"/>
                <p:cNvSpPr>
                  <a:spLocks noChangeArrowheads="1"/>
                </p:cNvSpPr>
                <p:nvPr/>
              </p:nvSpPr>
              <p:spPr bwMode="auto">
                <a:xfrm>
                  <a:off x="576" y="816"/>
                  <a:ext cx="864" cy="48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5" name="Line 278"/>
                <p:cNvSpPr>
                  <a:spLocks noChangeShapeType="1"/>
                </p:cNvSpPr>
                <p:nvPr/>
              </p:nvSpPr>
              <p:spPr bwMode="auto">
                <a:xfrm>
                  <a:off x="1152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" name="Line 279"/>
                <p:cNvSpPr>
                  <a:spLocks noChangeShapeType="1"/>
                </p:cNvSpPr>
                <p:nvPr/>
              </p:nvSpPr>
              <p:spPr bwMode="auto">
                <a:xfrm>
                  <a:off x="1200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7" name="Line 280"/>
                <p:cNvSpPr>
                  <a:spLocks noChangeShapeType="1"/>
                </p:cNvSpPr>
                <p:nvPr/>
              </p:nvSpPr>
              <p:spPr bwMode="auto">
                <a:xfrm>
                  <a:off x="1248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8" name="Line 281"/>
                <p:cNvSpPr>
                  <a:spLocks noChangeShapeType="1"/>
                </p:cNvSpPr>
                <p:nvPr/>
              </p:nvSpPr>
              <p:spPr bwMode="auto">
                <a:xfrm>
                  <a:off x="1296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9" name="Line 282"/>
                <p:cNvSpPr>
                  <a:spLocks noChangeShapeType="1"/>
                </p:cNvSpPr>
                <p:nvPr/>
              </p:nvSpPr>
              <p:spPr bwMode="auto">
                <a:xfrm>
                  <a:off x="1344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0" name="Line 283"/>
                <p:cNvSpPr>
                  <a:spLocks noChangeShapeType="1"/>
                </p:cNvSpPr>
                <p:nvPr/>
              </p:nvSpPr>
              <p:spPr bwMode="auto">
                <a:xfrm>
                  <a:off x="1392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1" name="Line 284"/>
                <p:cNvSpPr>
                  <a:spLocks noChangeShapeType="1"/>
                </p:cNvSpPr>
                <p:nvPr/>
              </p:nvSpPr>
              <p:spPr bwMode="auto">
                <a:xfrm>
                  <a:off x="576" y="864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2" name="Line 285"/>
                <p:cNvSpPr>
                  <a:spLocks noChangeShapeType="1"/>
                </p:cNvSpPr>
                <p:nvPr/>
              </p:nvSpPr>
              <p:spPr bwMode="auto">
                <a:xfrm>
                  <a:off x="576" y="912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3" name="Line 286"/>
                <p:cNvSpPr>
                  <a:spLocks noChangeShapeType="1"/>
                </p:cNvSpPr>
                <p:nvPr/>
              </p:nvSpPr>
              <p:spPr bwMode="auto">
                <a:xfrm>
                  <a:off x="864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4" name="Line 287"/>
                <p:cNvSpPr>
                  <a:spLocks noChangeShapeType="1"/>
                </p:cNvSpPr>
                <p:nvPr/>
              </p:nvSpPr>
              <p:spPr bwMode="auto">
                <a:xfrm>
                  <a:off x="912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5" name="Line 288"/>
                <p:cNvSpPr>
                  <a:spLocks noChangeShapeType="1"/>
                </p:cNvSpPr>
                <p:nvPr/>
              </p:nvSpPr>
              <p:spPr bwMode="auto">
                <a:xfrm>
                  <a:off x="960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6" name="Line 289"/>
                <p:cNvSpPr>
                  <a:spLocks noChangeShapeType="1"/>
                </p:cNvSpPr>
                <p:nvPr/>
              </p:nvSpPr>
              <p:spPr bwMode="auto">
                <a:xfrm>
                  <a:off x="1008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7" name="Line 290"/>
                <p:cNvSpPr>
                  <a:spLocks noChangeShapeType="1"/>
                </p:cNvSpPr>
                <p:nvPr/>
              </p:nvSpPr>
              <p:spPr bwMode="auto">
                <a:xfrm>
                  <a:off x="1056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8" name="Line 291"/>
                <p:cNvSpPr>
                  <a:spLocks noChangeShapeType="1"/>
                </p:cNvSpPr>
                <p:nvPr/>
              </p:nvSpPr>
              <p:spPr bwMode="auto">
                <a:xfrm>
                  <a:off x="1104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9" name="Line 292"/>
                <p:cNvSpPr>
                  <a:spLocks noChangeShapeType="1"/>
                </p:cNvSpPr>
                <p:nvPr/>
              </p:nvSpPr>
              <p:spPr bwMode="auto">
                <a:xfrm>
                  <a:off x="576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0" name="Line 293"/>
                <p:cNvSpPr>
                  <a:spLocks noChangeShapeType="1"/>
                </p:cNvSpPr>
                <p:nvPr/>
              </p:nvSpPr>
              <p:spPr bwMode="auto">
                <a:xfrm>
                  <a:off x="624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1" name="Line 294"/>
                <p:cNvSpPr>
                  <a:spLocks noChangeShapeType="1"/>
                </p:cNvSpPr>
                <p:nvPr/>
              </p:nvSpPr>
              <p:spPr bwMode="auto">
                <a:xfrm>
                  <a:off x="672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2" name="Line 295"/>
                <p:cNvSpPr>
                  <a:spLocks noChangeShapeType="1"/>
                </p:cNvSpPr>
                <p:nvPr/>
              </p:nvSpPr>
              <p:spPr bwMode="auto">
                <a:xfrm>
                  <a:off x="720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3" name="Line 296"/>
                <p:cNvSpPr>
                  <a:spLocks noChangeShapeType="1"/>
                </p:cNvSpPr>
                <p:nvPr/>
              </p:nvSpPr>
              <p:spPr bwMode="auto">
                <a:xfrm>
                  <a:off x="768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4" name="Line 297"/>
                <p:cNvSpPr>
                  <a:spLocks noChangeShapeType="1"/>
                </p:cNvSpPr>
                <p:nvPr/>
              </p:nvSpPr>
              <p:spPr bwMode="auto">
                <a:xfrm>
                  <a:off x="816" y="81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5" name="Line 298"/>
                <p:cNvSpPr>
                  <a:spLocks noChangeShapeType="1"/>
                </p:cNvSpPr>
                <p:nvPr/>
              </p:nvSpPr>
              <p:spPr bwMode="auto">
                <a:xfrm>
                  <a:off x="576" y="960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6" name="Line 299"/>
                <p:cNvSpPr>
                  <a:spLocks noChangeShapeType="1"/>
                </p:cNvSpPr>
                <p:nvPr/>
              </p:nvSpPr>
              <p:spPr bwMode="auto">
                <a:xfrm>
                  <a:off x="576" y="1008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7" name="Line 300"/>
                <p:cNvSpPr>
                  <a:spLocks noChangeShapeType="1"/>
                </p:cNvSpPr>
                <p:nvPr/>
              </p:nvSpPr>
              <p:spPr bwMode="auto">
                <a:xfrm>
                  <a:off x="576" y="1056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8" name="Line 301"/>
                <p:cNvSpPr>
                  <a:spLocks noChangeShapeType="1"/>
                </p:cNvSpPr>
                <p:nvPr/>
              </p:nvSpPr>
              <p:spPr bwMode="auto">
                <a:xfrm>
                  <a:off x="576" y="1104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9" name="Line 302"/>
                <p:cNvSpPr>
                  <a:spLocks noChangeShapeType="1"/>
                </p:cNvSpPr>
                <p:nvPr/>
              </p:nvSpPr>
              <p:spPr bwMode="auto">
                <a:xfrm>
                  <a:off x="576" y="1152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0" name="Line 303"/>
                <p:cNvSpPr>
                  <a:spLocks noChangeShapeType="1"/>
                </p:cNvSpPr>
                <p:nvPr/>
              </p:nvSpPr>
              <p:spPr bwMode="auto">
                <a:xfrm>
                  <a:off x="576" y="1200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1" name="Line 304"/>
                <p:cNvSpPr>
                  <a:spLocks noChangeShapeType="1"/>
                </p:cNvSpPr>
                <p:nvPr/>
              </p:nvSpPr>
              <p:spPr bwMode="auto">
                <a:xfrm>
                  <a:off x="576" y="1248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21" name="Text Box 305"/>
              <p:cNvSpPr txBox="1">
                <a:spLocks noChangeArrowheads="1"/>
              </p:cNvSpPr>
              <p:nvPr/>
            </p:nvSpPr>
            <p:spPr bwMode="auto">
              <a:xfrm>
                <a:off x="1488" y="3560"/>
                <a:ext cx="520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Times New Roman" pitchFamily="18" charset="0"/>
                  </a:rPr>
                  <a:t>File A</a:t>
                </a:r>
              </a:p>
            </p:txBody>
          </p:sp>
          <p:sp>
            <p:nvSpPr>
              <p:cNvPr id="222" name="Text Box 306"/>
              <p:cNvSpPr txBox="1">
                <a:spLocks noChangeArrowheads="1"/>
              </p:cNvSpPr>
              <p:nvPr/>
            </p:nvSpPr>
            <p:spPr bwMode="auto">
              <a:xfrm>
                <a:off x="2991" y="3216"/>
                <a:ext cx="990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Times New Roman" pitchFamily="18" charset="0"/>
                  </a:rPr>
                  <a:t>File B</a:t>
                </a:r>
              </a:p>
            </p:txBody>
          </p:sp>
          <p:sp>
            <p:nvSpPr>
              <p:cNvPr id="223" name="Text Box 307"/>
              <p:cNvSpPr txBox="1">
                <a:spLocks noChangeArrowheads="1"/>
              </p:cNvSpPr>
              <p:nvPr/>
            </p:nvSpPr>
            <p:spPr bwMode="auto">
              <a:xfrm>
                <a:off x="3231" y="3916"/>
                <a:ext cx="379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313869" tIns="156935" rIns="313869" bIns="156935" anchor="ctr"/>
              <a:lstStyle/>
              <a:p>
                <a:pPr algn="ctr"/>
                <a:r>
                  <a:rPr lang="en-US" sz="1800" b="1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Times New Roman" pitchFamily="18" charset="0"/>
                  </a:rPr>
                  <a:t>Data for Fred</a:t>
                </a:r>
              </a:p>
            </p:txBody>
          </p:sp>
        </p:grpSp>
        <p:sp>
          <p:nvSpPr>
            <p:cNvPr id="212" name="Text Box 308"/>
            <p:cNvSpPr txBox="1">
              <a:spLocks noChangeArrowheads="1"/>
            </p:cNvSpPr>
            <p:nvPr/>
          </p:nvSpPr>
          <p:spPr bwMode="auto">
            <a:xfrm>
              <a:off x="4176" y="3360"/>
              <a:ext cx="1584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>
                  <a:effectLst/>
                  <a:latin typeface="Times New Roman" pitchFamily="18" charset="0"/>
                </a:rPr>
                <a:t>Metadata in one file,  raw data in another</a:t>
              </a:r>
              <a:r>
                <a:rPr lang="en-US" sz="2000" b="1" dirty="0">
                  <a:solidFill>
                    <a:srgbClr val="FFFF00"/>
                  </a:solidFill>
                  <a:effectLst/>
                  <a:latin typeface="Times New Roman" pitchFamily="18" charset="0"/>
                </a:rPr>
                <a:t>.</a:t>
              </a:r>
            </a:p>
          </p:txBody>
        </p:sp>
        <p:sp>
          <p:nvSpPr>
            <p:cNvPr id="213" name="Text Box 309"/>
            <p:cNvSpPr txBox="1">
              <a:spLocks noChangeArrowheads="1"/>
            </p:cNvSpPr>
            <p:nvPr/>
          </p:nvSpPr>
          <p:spPr bwMode="auto">
            <a:xfrm>
              <a:off x="288" y="3504"/>
              <a:ext cx="1152" cy="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b="1" dirty="0">
                  <a:effectLst/>
                  <a:latin typeface="Times New Roman" pitchFamily="18" charset="0"/>
                </a:rPr>
                <a:t>External file</a:t>
              </a:r>
            </a:p>
          </p:txBody>
        </p:sp>
      </p:grpSp>
      <p:grpSp>
        <p:nvGrpSpPr>
          <p:cNvPr id="498" name="Group 103"/>
          <p:cNvGrpSpPr>
            <a:grpSpLocks/>
          </p:cNvGrpSpPr>
          <p:nvPr/>
        </p:nvGrpSpPr>
        <p:grpSpPr bwMode="auto">
          <a:xfrm>
            <a:off x="-176213" y="2217035"/>
            <a:ext cx="9144000" cy="1006475"/>
            <a:chOff x="0" y="1584"/>
            <a:chExt cx="5760" cy="634"/>
          </a:xfrm>
        </p:grpSpPr>
        <p:grpSp>
          <p:nvGrpSpPr>
            <p:cNvPr id="499" name="Group 104"/>
            <p:cNvGrpSpPr>
              <a:grpSpLocks/>
            </p:cNvGrpSpPr>
            <p:nvPr/>
          </p:nvGrpSpPr>
          <p:grpSpPr bwMode="auto">
            <a:xfrm>
              <a:off x="1632" y="1632"/>
              <a:ext cx="864" cy="480"/>
              <a:chOff x="576" y="816"/>
              <a:chExt cx="864" cy="480"/>
            </a:xfrm>
          </p:grpSpPr>
          <p:sp>
            <p:nvSpPr>
              <p:cNvPr id="532" name="Rectangle 105"/>
              <p:cNvSpPr>
                <a:spLocks noChangeArrowheads="1"/>
              </p:cNvSpPr>
              <p:nvPr/>
            </p:nvSpPr>
            <p:spPr bwMode="auto">
              <a:xfrm>
                <a:off x="576" y="816"/>
                <a:ext cx="864" cy="48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3" name="Line 106"/>
              <p:cNvSpPr>
                <a:spLocks noChangeShapeType="1"/>
              </p:cNvSpPr>
              <p:nvPr/>
            </p:nvSpPr>
            <p:spPr bwMode="auto">
              <a:xfrm>
                <a:off x="1152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4" name="Line 107"/>
              <p:cNvSpPr>
                <a:spLocks noChangeShapeType="1"/>
              </p:cNvSpPr>
              <p:nvPr/>
            </p:nvSpPr>
            <p:spPr bwMode="auto">
              <a:xfrm>
                <a:off x="1200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5" name="Line 108"/>
              <p:cNvSpPr>
                <a:spLocks noChangeShapeType="1"/>
              </p:cNvSpPr>
              <p:nvPr/>
            </p:nvSpPr>
            <p:spPr bwMode="auto">
              <a:xfrm>
                <a:off x="1248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6" name="Line 109"/>
              <p:cNvSpPr>
                <a:spLocks noChangeShapeType="1"/>
              </p:cNvSpPr>
              <p:nvPr/>
            </p:nvSpPr>
            <p:spPr bwMode="auto">
              <a:xfrm>
                <a:off x="1296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7" name="Line 110"/>
              <p:cNvSpPr>
                <a:spLocks noChangeShapeType="1"/>
              </p:cNvSpPr>
              <p:nvPr/>
            </p:nvSpPr>
            <p:spPr bwMode="auto">
              <a:xfrm>
                <a:off x="1344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8" name="Line 111"/>
              <p:cNvSpPr>
                <a:spLocks noChangeShapeType="1"/>
              </p:cNvSpPr>
              <p:nvPr/>
            </p:nvSpPr>
            <p:spPr bwMode="auto">
              <a:xfrm>
                <a:off x="1392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9" name="Line 112"/>
              <p:cNvSpPr>
                <a:spLocks noChangeShapeType="1"/>
              </p:cNvSpPr>
              <p:nvPr/>
            </p:nvSpPr>
            <p:spPr bwMode="auto">
              <a:xfrm>
                <a:off x="576" y="864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0" name="Line 113"/>
              <p:cNvSpPr>
                <a:spLocks noChangeShapeType="1"/>
              </p:cNvSpPr>
              <p:nvPr/>
            </p:nvSpPr>
            <p:spPr bwMode="auto">
              <a:xfrm>
                <a:off x="576" y="912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1" name="Line 114"/>
              <p:cNvSpPr>
                <a:spLocks noChangeShapeType="1"/>
              </p:cNvSpPr>
              <p:nvPr/>
            </p:nvSpPr>
            <p:spPr bwMode="auto">
              <a:xfrm>
                <a:off x="864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" name="Line 115"/>
              <p:cNvSpPr>
                <a:spLocks noChangeShapeType="1"/>
              </p:cNvSpPr>
              <p:nvPr/>
            </p:nvSpPr>
            <p:spPr bwMode="auto">
              <a:xfrm>
                <a:off x="912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" name="Line 116"/>
              <p:cNvSpPr>
                <a:spLocks noChangeShapeType="1"/>
              </p:cNvSpPr>
              <p:nvPr/>
            </p:nvSpPr>
            <p:spPr bwMode="auto">
              <a:xfrm>
                <a:off x="960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" name="Line 117"/>
              <p:cNvSpPr>
                <a:spLocks noChangeShapeType="1"/>
              </p:cNvSpPr>
              <p:nvPr/>
            </p:nvSpPr>
            <p:spPr bwMode="auto">
              <a:xfrm>
                <a:off x="1008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5" name="Line 118"/>
              <p:cNvSpPr>
                <a:spLocks noChangeShapeType="1"/>
              </p:cNvSpPr>
              <p:nvPr/>
            </p:nvSpPr>
            <p:spPr bwMode="auto">
              <a:xfrm>
                <a:off x="1056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6" name="Line 119"/>
              <p:cNvSpPr>
                <a:spLocks noChangeShapeType="1"/>
              </p:cNvSpPr>
              <p:nvPr/>
            </p:nvSpPr>
            <p:spPr bwMode="auto">
              <a:xfrm>
                <a:off x="1104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7" name="Line 120"/>
              <p:cNvSpPr>
                <a:spLocks noChangeShapeType="1"/>
              </p:cNvSpPr>
              <p:nvPr/>
            </p:nvSpPr>
            <p:spPr bwMode="auto">
              <a:xfrm>
                <a:off x="576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8" name="Line 121"/>
              <p:cNvSpPr>
                <a:spLocks noChangeShapeType="1"/>
              </p:cNvSpPr>
              <p:nvPr/>
            </p:nvSpPr>
            <p:spPr bwMode="auto">
              <a:xfrm>
                <a:off x="624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9" name="Line 122"/>
              <p:cNvSpPr>
                <a:spLocks noChangeShapeType="1"/>
              </p:cNvSpPr>
              <p:nvPr/>
            </p:nvSpPr>
            <p:spPr bwMode="auto">
              <a:xfrm>
                <a:off x="672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0" name="Line 123"/>
              <p:cNvSpPr>
                <a:spLocks noChangeShapeType="1"/>
              </p:cNvSpPr>
              <p:nvPr/>
            </p:nvSpPr>
            <p:spPr bwMode="auto">
              <a:xfrm>
                <a:off x="720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1" name="Line 124"/>
              <p:cNvSpPr>
                <a:spLocks noChangeShapeType="1"/>
              </p:cNvSpPr>
              <p:nvPr/>
            </p:nvSpPr>
            <p:spPr bwMode="auto">
              <a:xfrm>
                <a:off x="768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2" name="Line 125"/>
              <p:cNvSpPr>
                <a:spLocks noChangeShapeType="1"/>
              </p:cNvSpPr>
              <p:nvPr/>
            </p:nvSpPr>
            <p:spPr bwMode="auto">
              <a:xfrm>
                <a:off x="816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3" name="Line 126"/>
              <p:cNvSpPr>
                <a:spLocks noChangeShapeType="1"/>
              </p:cNvSpPr>
              <p:nvPr/>
            </p:nvSpPr>
            <p:spPr bwMode="auto">
              <a:xfrm>
                <a:off x="576" y="960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4" name="Line 127"/>
              <p:cNvSpPr>
                <a:spLocks noChangeShapeType="1"/>
              </p:cNvSpPr>
              <p:nvPr/>
            </p:nvSpPr>
            <p:spPr bwMode="auto">
              <a:xfrm>
                <a:off x="576" y="1008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5" name="Line 128"/>
              <p:cNvSpPr>
                <a:spLocks noChangeShapeType="1"/>
              </p:cNvSpPr>
              <p:nvPr/>
            </p:nvSpPr>
            <p:spPr bwMode="auto">
              <a:xfrm>
                <a:off x="576" y="1056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6" name="Line 129"/>
              <p:cNvSpPr>
                <a:spLocks noChangeShapeType="1"/>
              </p:cNvSpPr>
              <p:nvPr/>
            </p:nvSpPr>
            <p:spPr bwMode="auto">
              <a:xfrm>
                <a:off x="576" y="1104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7" name="Line 130"/>
              <p:cNvSpPr>
                <a:spLocks noChangeShapeType="1"/>
              </p:cNvSpPr>
              <p:nvPr/>
            </p:nvSpPr>
            <p:spPr bwMode="auto">
              <a:xfrm>
                <a:off x="576" y="1152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8" name="Line 131"/>
              <p:cNvSpPr>
                <a:spLocks noChangeShapeType="1"/>
              </p:cNvSpPr>
              <p:nvPr/>
            </p:nvSpPr>
            <p:spPr bwMode="auto">
              <a:xfrm>
                <a:off x="576" y="1200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9" name="Line 132"/>
              <p:cNvSpPr>
                <a:spLocks noChangeShapeType="1"/>
              </p:cNvSpPr>
              <p:nvPr/>
            </p:nvSpPr>
            <p:spPr bwMode="auto">
              <a:xfrm>
                <a:off x="576" y="1248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00" name="AutoShape 133"/>
            <p:cNvSpPr>
              <a:spLocks noChangeArrowheads="1"/>
            </p:cNvSpPr>
            <p:nvPr/>
          </p:nvSpPr>
          <p:spPr bwMode="auto">
            <a:xfrm>
              <a:off x="2640" y="1776"/>
              <a:ext cx="288" cy="192"/>
            </a:xfrm>
            <a:prstGeom prst="rightArrow">
              <a:avLst>
                <a:gd name="adj1" fmla="val 50000"/>
                <a:gd name="adj2" fmla="val 37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01" name="Group 134"/>
            <p:cNvGrpSpPr>
              <a:grpSpLocks/>
            </p:cNvGrpSpPr>
            <p:nvPr/>
          </p:nvGrpSpPr>
          <p:grpSpPr bwMode="auto">
            <a:xfrm>
              <a:off x="3072" y="1749"/>
              <a:ext cx="480" cy="267"/>
              <a:chOff x="576" y="816"/>
              <a:chExt cx="864" cy="480"/>
            </a:xfrm>
          </p:grpSpPr>
          <p:sp>
            <p:nvSpPr>
              <p:cNvPr id="504" name="Rectangle 135"/>
              <p:cNvSpPr>
                <a:spLocks noChangeArrowheads="1"/>
              </p:cNvSpPr>
              <p:nvPr/>
            </p:nvSpPr>
            <p:spPr bwMode="auto">
              <a:xfrm>
                <a:off x="576" y="816"/>
                <a:ext cx="864" cy="48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5" name="Line 136"/>
              <p:cNvSpPr>
                <a:spLocks noChangeShapeType="1"/>
              </p:cNvSpPr>
              <p:nvPr/>
            </p:nvSpPr>
            <p:spPr bwMode="auto">
              <a:xfrm>
                <a:off x="1152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6" name="Line 137"/>
              <p:cNvSpPr>
                <a:spLocks noChangeShapeType="1"/>
              </p:cNvSpPr>
              <p:nvPr/>
            </p:nvSpPr>
            <p:spPr bwMode="auto">
              <a:xfrm>
                <a:off x="1200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7" name="Line 138"/>
              <p:cNvSpPr>
                <a:spLocks noChangeShapeType="1"/>
              </p:cNvSpPr>
              <p:nvPr/>
            </p:nvSpPr>
            <p:spPr bwMode="auto">
              <a:xfrm>
                <a:off x="1248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8" name="Line 139"/>
              <p:cNvSpPr>
                <a:spLocks noChangeShapeType="1"/>
              </p:cNvSpPr>
              <p:nvPr/>
            </p:nvSpPr>
            <p:spPr bwMode="auto">
              <a:xfrm>
                <a:off x="1296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9" name="Line 140"/>
              <p:cNvSpPr>
                <a:spLocks noChangeShapeType="1"/>
              </p:cNvSpPr>
              <p:nvPr/>
            </p:nvSpPr>
            <p:spPr bwMode="auto">
              <a:xfrm>
                <a:off x="1344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0" name="Line 141"/>
              <p:cNvSpPr>
                <a:spLocks noChangeShapeType="1"/>
              </p:cNvSpPr>
              <p:nvPr/>
            </p:nvSpPr>
            <p:spPr bwMode="auto">
              <a:xfrm>
                <a:off x="1392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1" name="Line 142"/>
              <p:cNvSpPr>
                <a:spLocks noChangeShapeType="1"/>
              </p:cNvSpPr>
              <p:nvPr/>
            </p:nvSpPr>
            <p:spPr bwMode="auto">
              <a:xfrm>
                <a:off x="576" y="864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" name="Line 143"/>
              <p:cNvSpPr>
                <a:spLocks noChangeShapeType="1"/>
              </p:cNvSpPr>
              <p:nvPr/>
            </p:nvSpPr>
            <p:spPr bwMode="auto">
              <a:xfrm>
                <a:off x="576" y="912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" name="Line 144"/>
              <p:cNvSpPr>
                <a:spLocks noChangeShapeType="1"/>
              </p:cNvSpPr>
              <p:nvPr/>
            </p:nvSpPr>
            <p:spPr bwMode="auto">
              <a:xfrm>
                <a:off x="864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" name="Line 145"/>
              <p:cNvSpPr>
                <a:spLocks noChangeShapeType="1"/>
              </p:cNvSpPr>
              <p:nvPr/>
            </p:nvSpPr>
            <p:spPr bwMode="auto">
              <a:xfrm>
                <a:off x="912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5" name="Line 146"/>
              <p:cNvSpPr>
                <a:spLocks noChangeShapeType="1"/>
              </p:cNvSpPr>
              <p:nvPr/>
            </p:nvSpPr>
            <p:spPr bwMode="auto">
              <a:xfrm>
                <a:off x="960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6" name="Line 147"/>
              <p:cNvSpPr>
                <a:spLocks noChangeShapeType="1"/>
              </p:cNvSpPr>
              <p:nvPr/>
            </p:nvSpPr>
            <p:spPr bwMode="auto">
              <a:xfrm>
                <a:off x="1008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7" name="Line 148"/>
              <p:cNvSpPr>
                <a:spLocks noChangeShapeType="1"/>
              </p:cNvSpPr>
              <p:nvPr/>
            </p:nvSpPr>
            <p:spPr bwMode="auto">
              <a:xfrm>
                <a:off x="1056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" name="Line 149"/>
              <p:cNvSpPr>
                <a:spLocks noChangeShapeType="1"/>
              </p:cNvSpPr>
              <p:nvPr/>
            </p:nvSpPr>
            <p:spPr bwMode="auto">
              <a:xfrm>
                <a:off x="1104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" name="Line 150"/>
              <p:cNvSpPr>
                <a:spLocks noChangeShapeType="1"/>
              </p:cNvSpPr>
              <p:nvPr/>
            </p:nvSpPr>
            <p:spPr bwMode="auto">
              <a:xfrm>
                <a:off x="576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" name="Line 151"/>
              <p:cNvSpPr>
                <a:spLocks noChangeShapeType="1"/>
              </p:cNvSpPr>
              <p:nvPr/>
            </p:nvSpPr>
            <p:spPr bwMode="auto">
              <a:xfrm>
                <a:off x="624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1" name="Line 152"/>
              <p:cNvSpPr>
                <a:spLocks noChangeShapeType="1"/>
              </p:cNvSpPr>
              <p:nvPr/>
            </p:nvSpPr>
            <p:spPr bwMode="auto">
              <a:xfrm>
                <a:off x="672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2" name="Line 153"/>
              <p:cNvSpPr>
                <a:spLocks noChangeShapeType="1"/>
              </p:cNvSpPr>
              <p:nvPr/>
            </p:nvSpPr>
            <p:spPr bwMode="auto">
              <a:xfrm>
                <a:off x="720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3" name="Line 154"/>
              <p:cNvSpPr>
                <a:spLocks noChangeShapeType="1"/>
              </p:cNvSpPr>
              <p:nvPr/>
            </p:nvSpPr>
            <p:spPr bwMode="auto">
              <a:xfrm>
                <a:off x="768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4" name="Line 155"/>
              <p:cNvSpPr>
                <a:spLocks noChangeShapeType="1"/>
              </p:cNvSpPr>
              <p:nvPr/>
            </p:nvSpPr>
            <p:spPr bwMode="auto">
              <a:xfrm>
                <a:off x="816" y="81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" name="Line 156"/>
              <p:cNvSpPr>
                <a:spLocks noChangeShapeType="1"/>
              </p:cNvSpPr>
              <p:nvPr/>
            </p:nvSpPr>
            <p:spPr bwMode="auto">
              <a:xfrm>
                <a:off x="576" y="960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6" name="Line 157"/>
              <p:cNvSpPr>
                <a:spLocks noChangeShapeType="1"/>
              </p:cNvSpPr>
              <p:nvPr/>
            </p:nvSpPr>
            <p:spPr bwMode="auto">
              <a:xfrm>
                <a:off x="576" y="1008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7" name="Line 158"/>
              <p:cNvSpPr>
                <a:spLocks noChangeShapeType="1"/>
              </p:cNvSpPr>
              <p:nvPr/>
            </p:nvSpPr>
            <p:spPr bwMode="auto">
              <a:xfrm>
                <a:off x="576" y="1056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8" name="Line 159"/>
              <p:cNvSpPr>
                <a:spLocks noChangeShapeType="1"/>
              </p:cNvSpPr>
              <p:nvPr/>
            </p:nvSpPr>
            <p:spPr bwMode="auto">
              <a:xfrm>
                <a:off x="576" y="1104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9" name="Line 160"/>
              <p:cNvSpPr>
                <a:spLocks noChangeShapeType="1"/>
              </p:cNvSpPr>
              <p:nvPr/>
            </p:nvSpPr>
            <p:spPr bwMode="auto">
              <a:xfrm>
                <a:off x="576" y="1152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0" name="Line 161"/>
              <p:cNvSpPr>
                <a:spLocks noChangeShapeType="1"/>
              </p:cNvSpPr>
              <p:nvPr/>
            </p:nvSpPr>
            <p:spPr bwMode="auto">
              <a:xfrm>
                <a:off x="576" y="1200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1" name="Line 162"/>
              <p:cNvSpPr>
                <a:spLocks noChangeShapeType="1"/>
              </p:cNvSpPr>
              <p:nvPr/>
            </p:nvSpPr>
            <p:spPr bwMode="auto">
              <a:xfrm>
                <a:off x="576" y="1248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02" name="Text Box 163"/>
            <p:cNvSpPr txBox="1">
              <a:spLocks noChangeArrowheads="1"/>
            </p:cNvSpPr>
            <p:nvPr/>
          </p:nvSpPr>
          <p:spPr bwMode="auto">
            <a:xfrm>
              <a:off x="4224" y="1584"/>
              <a:ext cx="1536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>
                  <a:effectLst/>
                  <a:latin typeface="Times New Roman" pitchFamily="18" charset="0"/>
                </a:rPr>
                <a:t>Improves storage efficiency, transmission speed</a:t>
              </a:r>
            </a:p>
          </p:txBody>
        </p:sp>
        <p:sp>
          <p:nvSpPr>
            <p:cNvPr id="503" name="Text Box 164"/>
            <p:cNvSpPr txBox="1">
              <a:spLocks noChangeArrowheads="1"/>
            </p:cNvSpPr>
            <p:nvPr/>
          </p:nvSpPr>
          <p:spPr bwMode="auto">
            <a:xfrm>
              <a:off x="0" y="1680"/>
              <a:ext cx="153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b="1" dirty="0">
                  <a:effectLst/>
                  <a:latin typeface="Times New Roman" pitchFamily="18" charset="0"/>
                </a:rPr>
                <a:t>compressed</a:t>
              </a:r>
            </a:p>
          </p:txBody>
        </p:sp>
      </p:grpSp>
      <p:sp>
        <p:nvSpPr>
          <p:cNvPr id="560" name="Footer Placeholder 55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03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Dataset Storage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8458200" cy="5486400"/>
          </a:xfrm>
        </p:spPr>
        <p:txBody>
          <a:bodyPr/>
          <a:lstStyle/>
          <a:p>
            <a:endParaRPr lang="en-US" b="1" dirty="0" smtClean="0"/>
          </a:p>
          <a:p>
            <a:endParaRPr lang="en-US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22098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April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D7C31C-689B-4CD1-BFF4-8DA896324881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grpSp>
        <p:nvGrpSpPr>
          <p:cNvPr id="7" name="Group 245"/>
          <p:cNvGrpSpPr/>
          <p:nvPr/>
        </p:nvGrpSpPr>
        <p:grpSpPr>
          <a:xfrm>
            <a:off x="2133600" y="3124200"/>
            <a:ext cx="1563688" cy="1108075"/>
            <a:chOff x="2209800" y="1295400"/>
            <a:chExt cx="1563688" cy="1108075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2209800" y="1295400"/>
              <a:ext cx="1563688" cy="110807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3252788" y="1295400"/>
              <a:ext cx="0" cy="1108075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3338513" y="1295400"/>
              <a:ext cx="0" cy="1108075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3425825" y="1295400"/>
              <a:ext cx="0" cy="1108075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3513138" y="1295400"/>
              <a:ext cx="0" cy="1108075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>
              <a:off x="3600450" y="1295400"/>
              <a:ext cx="0" cy="1108075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>
              <a:off x="3686175" y="1295400"/>
              <a:ext cx="0" cy="1108075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>
              <a:off x="2209800" y="1406525"/>
              <a:ext cx="15636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3"/>
            <p:cNvSpPr>
              <a:spLocks noChangeShapeType="1"/>
            </p:cNvSpPr>
            <p:nvPr/>
          </p:nvSpPr>
          <p:spPr bwMode="auto">
            <a:xfrm>
              <a:off x="2209800" y="1517650"/>
              <a:ext cx="15636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2730500" y="1295400"/>
              <a:ext cx="0" cy="1108075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>
              <a:off x="2817813" y="1295400"/>
              <a:ext cx="0" cy="1108075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2905125" y="1295400"/>
              <a:ext cx="0" cy="1108075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>
              <a:off x="2990850" y="1295400"/>
              <a:ext cx="0" cy="1108075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18"/>
            <p:cNvSpPr>
              <a:spLocks noChangeShapeType="1"/>
            </p:cNvSpPr>
            <p:nvPr/>
          </p:nvSpPr>
          <p:spPr bwMode="auto">
            <a:xfrm>
              <a:off x="3078163" y="1295400"/>
              <a:ext cx="0" cy="1108075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Line 19"/>
            <p:cNvSpPr>
              <a:spLocks noChangeShapeType="1"/>
            </p:cNvSpPr>
            <p:nvPr/>
          </p:nvSpPr>
          <p:spPr bwMode="auto">
            <a:xfrm>
              <a:off x="3165475" y="1295400"/>
              <a:ext cx="0" cy="1108075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Line 20"/>
            <p:cNvSpPr>
              <a:spLocks noChangeShapeType="1"/>
            </p:cNvSpPr>
            <p:nvPr/>
          </p:nvSpPr>
          <p:spPr bwMode="auto">
            <a:xfrm>
              <a:off x="2209800" y="1295400"/>
              <a:ext cx="0" cy="1108075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21"/>
            <p:cNvSpPr>
              <a:spLocks noChangeShapeType="1"/>
            </p:cNvSpPr>
            <p:nvPr/>
          </p:nvSpPr>
          <p:spPr bwMode="auto">
            <a:xfrm>
              <a:off x="2297113" y="1295400"/>
              <a:ext cx="0" cy="1108075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>
              <a:off x="2382838" y="1295400"/>
              <a:ext cx="0" cy="1108075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23"/>
            <p:cNvSpPr>
              <a:spLocks noChangeShapeType="1"/>
            </p:cNvSpPr>
            <p:nvPr/>
          </p:nvSpPr>
          <p:spPr bwMode="auto">
            <a:xfrm>
              <a:off x="2470150" y="1295400"/>
              <a:ext cx="0" cy="1108075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24"/>
            <p:cNvSpPr>
              <a:spLocks noChangeShapeType="1"/>
            </p:cNvSpPr>
            <p:nvPr/>
          </p:nvSpPr>
          <p:spPr bwMode="auto">
            <a:xfrm>
              <a:off x="2557463" y="1295400"/>
              <a:ext cx="0" cy="1108075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Line 25"/>
            <p:cNvSpPr>
              <a:spLocks noChangeShapeType="1"/>
            </p:cNvSpPr>
            <p:nvPr/>
          </p:nvSpPr>
          <p:spPr bwMode="auto">
            <a:xfrm>
              <a:off x="2644775" y="1295400"/>
              <a:ext cx="0" cy="1108075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26"/>
            <p:cNvSpPr>
              <a:spLocks noChangeShapeType="1"/>
            </p:cNvSpPr>
            <p:nvPr/>
          </p:nvSpPr>
          <p:spPr bwMode="auto">
            <a:xfrm>
              <a:off x="2209800" y="1627188"/>
              <a:ext cx="15636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Line 27"/>
            <p:cNvSpPr>
              <a:spLocks noChangeShapeType="1"/>
            </p:cNvSpPr>
            <p:nvPr/>
          </p:nvSpPr>
          <p:spPr bwMode="auto">
            <a:xfrm>
              <a:off x="2209800" y="1738313"/>
              <a:ext cx="15636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Line 28"/>
            <p:cNvSpPr>
              <a:spLocks noChangeShapeType="1"/>
            </p:cNvSpPr>
            <p:nvPr/>
          </p:nvSpPr>
          <p:spPr bwMode="auto">
            <a:xfrm>
              <a:off x="2209800" y="1849438"/>
              <a:ext cx="15636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Line 29"/>
            <p:cNvSpPr>
              <a:spLocks noChangeShapeType="1"/>
            </p:cNvSpPr>
            <p:nvPr/>
          </p:nvSpPr>
          <p:spPr bwMode="auto">
            <a:xfrm>
              <a:off x="2209800" y="1960563"/>
              <a:ext cx="15636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Line 30"/>
            <p:cNvSpPr>
              <a:spLocks noChangeShapeType="1"/>
            </p:cNvSpPr>
            <p:nvPr/>
          </p:nvSpPr>
          <p:spPr bwMode="auto">
            <a:xfrm>
              <a:off x="2209800" y="2071688"/>
              <a:ext cx="15636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Line 31"/>
            <p:cNvSpPr>
              <a:spLocks noChangeShapeType="1"/>
            </p:cNvSpPr>
            <p:nvPr/>
          </p:nvSpPr>
          <p:spPr bwMode="auto">
            <a:xfrm>
              <a:off x="2209800" y="2182813"/>
              <a:ext cx="15636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32"/>
            <p:cNvSpPr>
              <a:spLocks noChangeShapeType="1"/>
            </p:cNvSpPr>
            <p:nvPr/>
          </p:nvSpPr>
          <p:spPr bwMode="auto">
            <a:xfrm>
              <a:off x="2209800" y="2292350"/>
              <a:ext cx="15636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6" name="Rectangle 33"/>
          <p:cNvSpPr>
            <a:spLocks noChangeArrowheads="1"/>
          </p:cNvSpPr>
          <p:nvPr/>
        </p:nvSpPr>
        <p:spPr bwMode="auto">
          <a:xfrm>
            <a:off x="4740275" y="3048000"/>
            <a:ext cx="520700" cy="554038"/>
          </a:xfrm>
          <a:prstGeom prst="rect">
            <a:avLst/>
          </a:prstGeom>
          <a:solidFill>
            <a:srgbClr val="8FAE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4"/>
          <p:cNvSpPr>
            <a:spLocks noChangeShapeType="1"/>
          </p:cNvSpPr>
          <p:nvPr/>
        </p:nvSpPr>
        <p:spPr bwMode="auto">
          <a:xfrm>
            <a:off x="4826000" y="3048000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35"/>
          <p:cNvSpPr>
            <a:spLocks noChangeShapeType="1"/>
          </p:cNvSpPr>
          <p:nvPr/>
        </p:nvSpPr>
        <p:spPr bwMode="auto">
          <a:xfrm>
            <a:off x="5000625" y="3048000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36"/>
          <p:cNvSpPr>
            <a:spLocks noChangeShapeType="1"/>
          </p:cNvSpPr>
          <p:nvPr/>
        </p:nvSpPr>
        <p:spPr bwMode="auto">
          <a:xfrm>
            <a:off x="4913313" y="3048000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37"/>
          <p:cNvSpPr>
            <a:spLocks noChangeShapeType="1"/>
          </p:cNvSpPr>
          <p:nvPr/>
        </p:nvSpPr>
        <p:spPr bwMode="auto">
          <a:xfrm>
            <a:off x="5086350" y="3048000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38"/>
          <p:cNvSpPr>
            <a:spLocks noChangeShapeType="1"/>
          </p:cNvSpPr>
          <p:nvPr/>
        </p:nvSpPr>
        <p:spPr bwMode="auto">
          <a:xfrm>
            <a:off x="5173663" y="3048000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39"/>
          <p:cNvSpPr>
            <a:spLocks noChangeShapeType="1"/>
          </p:cNvSpPr>
          <p:nvPr/>
        </p:nvSpPr>
        <p:spPr bwMode="auto">
          <a:xfrm>
            <a:off x="4740275" y="3159125"/>
            <a:ext cx="520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40"/>
          <p:cNvSpPr>
            <a:spLocks noChangeShapeType="1"/>
          </p:cNvSpPr>
          <p:nvPr/>
        </p:nvSpPr>
        <p:spPr bwMode="auto">
          <a:xfrm>
            <a:off x="4740275" y="3379788"/>
            <a:ext cx="520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41"/>
          <p:cNvSpPr>
            <a:spLocks noChangeShapeType="1"/>
          </p:cNvSpPr>
          <p:nvPr/>
        </p:nvSpPr>
        <p:spPr bwMode="auto">
          <a:xfrm>
            <a:off x="4740275" y="3270250"/>
            <a:ext cx="520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42"/>
          <p:cNvSpPr>
            <a:spLocks noChangeShapeType="1"/>
          </p:cNvSpPr>
          <p:nvPr/>
        </p:nvSpPr>
        <p:spPr bwMode="auto">
          <a:xfrm>
            <a:off x="4740275" y="3490913"/>
            <a:ext cx="520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43"/>
          <p:cNvSpPr>
            <a:spLocks noChangeArrowheads="1"/>
          </p:cNvSpPr>
          <p:nvPr/>
        </p:nvSpPr>
        <p:spPr bwMode="auto">
          <a:xfrm>
            <a:off x="5348288" y="3048000"/>
            <a:ext cx="520700" cy="554038"/>
          </a:xfrm>
          <a:prstGeom prst="rect">
            <a:avLst/>
          </a:prstGeom>
          <a:solidFill>
            <a:srgbClr val="8FAE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44"/>
          <p:cNvSpPr>
            <a:spLocks noChangeShapeType="1"/>
          </p:cNvSpPr>
          <p:nvPr/>
        </p:nvSpPr>
        <p:spPr bwMode="auto">
          <a:xfrm>
            <a:off x="5434013" y="3048000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45"/>
          <p:cNvSpPr>
            <a:spLocks noChangeShapeType="1"/>
          </p:cNvSpPr>
          <p:nvPr/>
        </p:nvSpPr>
        <p:spPr bwMode="auto">
          <a:xfrm>
            <a:off x="5608638" y="3048000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46"/>
          <p:cNvSpPr>
            <a:spLocks noChangeShapeType="1"/>
          </p:cNvSpPr>
          <p:nvPr/>
        </p:nvSpPr>
        <p:spPr bwMode="auto">
          <a:xfrm>
            <a:off x="5521325" y="3048000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47"/>
          <p:cNvSpPr>
            <a:spLocks noChangeShapeType="1"/>
          </p:cNvSpPr>
          <p:nvPr/>
        </p:nvSpPr>
        <p:spPr bwMode="auto">
          <a:xfrm>
            <a:off x="5695950" y="3048000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Line 48"/>
          <p:cNvSpPr>
            <a:spLocks noChangeShapeType="1"/>
          </p:cNvSpPr>
          <p:nvPr/>
        </p:nvSpPr>
        <p:spPr bwMode="auto">
          <a:xfrm>
            <a:off x="5781675" y="3048000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Line 49"/>
          <p:cNvSpPr>
            <a:spLocks noChangeShapeType="1"/>
          </p:cNvSpPr>
          <p:nvPr/>
        </p:nvSpPr>
        <p:spPr bwMode="auto">
          <a:xfrm>
            <a:off x="5348288" y="3159125"/>
            <a:ext cx="520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Line 50"/>
          <p:cNvSpPr>
            <a:spLocks noChangeShapeType="1"/>
          </p:cNvSpPr>
          <p:nvPr/>
        </p:nvSpPr>
        <p:spPr bwMode="auto">
          <a:xfrm>
            <a:off x="5348288" y="3379788"/>
            <a:ext cx="520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Line 51"/>
          <p:cNvSpPr>
            <a:spLocks noChangeShapeType="1"/>
          </p:cNvSpPr>
          <p:nvPr/>
        </p:nvSpPr>
        <p:spPr bwMode="auto">
          <a:xfrm>
            <a:off x="5348288" y="3270250"/>
            <a:ext cx="520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Line 52"/>
          <p:cNvSpPr>
            <a:spLocks noChangeShapeType="1"/>
          </p:cNvSpPr>
          <p:nvPr/>
        </p:nvSpPr>
        <p:spPr bwMode="auto">
          <a:xfrm>
            <a:off x="5348288" y="3490913"/>
            <a:ext cx="520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Rectangle 53"/>
          <p:cNvSpPr>
            <a:spLocks noChangeArrowheads="1"/>
          </p:cNvSpPr>
          <p:nvPr/>
        </p:nvSpPr>
        <p:spPr bwMode="auto">
          <a:xfrm>
            <a:off x="4740275" y="3713163"/>
            <a:ext cx="520700" cy="554038"/>
          </a:xfrm>
          <a:prstGeom prst="rect">
            <a:avLst/>
          </a:prstGeom>
          <a:solidFill>
            <a:srgbClr val="8FAE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54"/>
          <p:cNvSpPr>
            <a:spLocks noChangeShapeType="1"/>
          </p:cNvSpPr>
          <p:nvPr/>
        </p:nvSpPr>
        <p:spPr bwMode="auto">
          <a:xfrm>
            <a:off x="4826000" y="3713163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55"/>
          <p:cNvSpPr>
            <a:spLocks noChangeShapeType="1"/>
          </p:cNvSpPr>
          <p:nvPr/>
        </p:nvSpPr>
        <p:spPr bwMode="auto">
          <a:xfrm>
            <a:off x="5000625" y="3713163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56"/>
          <p:cNvSpPr>
            <a:spLocks noChangeShapeType="1"/>
          </p:cNvSpPr>
          <p:nvPr/>
        </p:nvSpPr>
        <p:spPr bwMode="auto">
          <a:xfrm>
            <a:off x="4913313" y="3713163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57"/>
          <p:cNvSpPr>
            <a:spLocks noChangeShapeType="1"/>
          </p:cNvSpPr>
          <p:nvPr/>
        </p:nvSpPr>
        <p:spPr bwMode="auto">
          <a:xfrm>
            <a:off x="5086350" y="3713163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58"/>
          <p:cNvSpPr>
            <a:spLocks noChangeShapeType="1"/>
          </p:cNvSpPr>
          <p:nvPr/>
        </p:nvSpPr>
        <p:spPr bwMode="auto">
          <a:xfrm>
            <a:off x="5173663" y="3713163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59"/>
          <p:cNvSpPr>
            <a:spLocks noChangeShapeType="1"/>
          </p:cNvSpPr>
          <p:nvPr/>
        </p:nvSpPr>
        <p:spPr bwMode="auto">
          <a:xfrm>
            <a:off x="4740275" y="3824288"/>
            <a:ext cx="520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60"/>
          <p:cNvSpPr>
            <a:spLocks noChangeShapeType="1"/>
          </p:cNvSpPr>
          <p:nvPr/>
        </p:nvSpPr>
        <p:spPr bwMode="auto">
          <a:xfrm>
            <a:off x="4740275" y="4044950"/>
            <a:ext cx="520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61"/>
          <p:cNvSpPr>
            <a:spLocks noChangeShapeType="1"/>
          </p:cNvSpPr>
          <p:nvPr/>
        </p:nvSpPr>
        <p:spPr bwMode="auto">
          <a:xfrm>
            <a:off x="4740275" y="3935413"/>
            <a:ext cx="520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62"/>
          <p:cNvSpPr>
            <a:spLocks noChangeShapeType="1"/>
          </p:cNvSpPr>
          <p:nvPr/>
        </p:nvSpPr>
        <p:spPr bwMode="auto">
          <a:xfrm>
            <a:off x="4740275" y="4156075"/>
            <a:ext cx="520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Rectangle 63"/>
          <p:cNvSpPr>
            <a:spLocks noChangeArrowheads="1"/>
          </p:cNvSpPr>
          <p:nvPr/>
        </p:nvSpPr>
        <p:spPr bwMode="auto">
          <a:xfrm>
            <a:off x="5348288" y="3713163"/>
            <a:ext cx="520700" cy="554038"/>
          </a:xfrm>
          <a:prstGeom prst="rect">
            <a:avLst/>
          </a:prstGeom>
          <a:solidFill>
            <a:srgbClr val="8FAE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64"/>
          <p:cNvSpPr>
            <a:spLocks noChangeShapeType="1"/>
          </p:cNvSpPr>
          <p:nvPr/>
        </p:nvSpPr>
        <p:spPr bwMode="auto">
          <a:xfrm>
            <a:off x="5434013" y="3713163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Line 65"/>
          <p:cNvSpPr>
            <a:spLocks noChangeShapeType="1"/>
          </p:cNvSpPr>
          <p:nvPr/>
        </p:nvSpPr>
        <p:spPr bwMode="auto">
          <a:xfrm>
            <a:off x="5608638" y="3713163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66"/>
          <p:cNvSpPr>
            <a:spLocks noChangeShapeType="1"/>
          </p:cNvSpPr>
          <p:nvPr/>
        </p:nvSpPr>
        <p:spPr bwMode="auto">
          <a:xfrm>
            <a:off x="5521325" y="3713163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67"/>
          <p:cNvSpPr>
            <a:spLocks noChangeShapeType="1"/>
          </p:cNvSpPr>
          <p:nvPr/>
        </p:nvSpPr>
        <p:spPr bwMode="auto">
          <a:xfrm>
            <a:off x="5695950" y="3713163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68"/>
          <p:cNvSpPr>
            <a:spLocks noChangeShapeType="1"/>
          </p:cNvSpPr>
          <p:nvPr/>
        </p:nvSpPr>
        <p:spPr bwMode="auto">
          <a:xfrm>
            <a:off x="5781675" y="3713163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Line 69"/>
          <p:cNvSpPr>
            <a:spLocks noChangeShapeType="1"/>
          </p:cNvSpPr>
          <p:nvPr/>
        </p:nvSpPr>
        <p:spPr bwMode="auto">
          <a:xfrm>
            <a:off x="5348288" y="3824288"/>
            <a:ext cx="520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Line 70"/>
          <p:cNvSpPr>
            <a:spLocks noChangeShapeType="1"/>
          </p:cNvSpPr>
          <p:nvPr/>
        </p:nvSpPr>
        <p:spPr bwMode="auto">
          <a:xfrm>
            <a:off x="5348288" y="4044950"/>
            <a:ext cx="520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Line 71"/>
          <p:cNvSpPr>
            <a:spLocks noChangeShapeType="1"/>
          </p:cNvSpPr>
          <p:nvPr/>
        </p:nvSpPr>
        <p:spPr bwMode="auto">
          <a:xfrm>
            <a:off x="5348288" y="3935413"/>
            <a:ext cx="520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Line 72"/>
          <p:cNvSpPr>
            <a:spLocks noChangeShapeType="1"/>
          </p:cNvSpPr>
          <p:nvPr/>
        </p:nvSpPr>
        <p:spPr bwMode="auto">
          <a:xfrm>
            <a:off x="5348288" y="4156075"/>
            <a:ext cx="520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Rectangle 73"/>
          <p:cNvSpPr>
            <a:spLocks noChangeArrowheads="1"/>
          </p:cNvSpPr>
          <p:nvPr/>
        </p:nvSpPr>
        <p:spPr bwMode="auto">
          <a:xfrm>
            <a:off x="5956300" y="3713163"/>
            <a:ext cx="520700" cy="554038"/>
          </a:xfrm>
          <a:prstGeom prst="rect">
            <a:avLst/>
          </a:prstGeom>
          <a:solidFill>
            <a:srgbClr val="8FAE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Line 74"/>
          <p:cNvSpPr>
            <a:spLocks noChangeShapeType="1"/>
          </p:cNvSpPr>
          <p:nvPr/>
        </p:nvSpPr>
        <p:spPr bwMode="auto">
          <a:xfrm>
            <a:off x="6042025" y="3713163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Line 75"/>
          <p:cNvSpPr>
            <a:spLocks noChangeShapeType="1"/>
          </p:cNvSpPr>
          <p:nvPr/>
        </p:nvSpPr>
        <p:spPr bwMode="auto">
          <a:xfrm>
            <a:off x="6216650" y="3713163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9" name="Line 76"/>
          <p:cNvSpPr>
            <a:spLocks noChangeShapeType="1"/>
          </p:cNvSpPr>
          <p:nvPr/>
        </p:nvSpPr>
        <p:spPr bwMode="auto">
          <a:xfrm>
            <a:off x="6129338" y="3713163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Line 77"/>
          <p:cNvSpPr>
            <a:spLocks noChangeShapeType="1"/>
          </p:cNvSpPr>
          <p:nvPr/>
        </p:nvSpPr>
        <p:spPr bwMode="auto">
          <a:xfrm>
            <a:off x="6303963" y="3713163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Line 78"/>
          <p:cNvSpPr>
            <a:spLocks noChangeShapeType="1"/>
          </p:cNvSpPr>
          <p:nvPr/>
        </p:nvSpPr>
        <p:spPr bwMode="auto">
          <a:xfrm>
            <a:off x="6389688" y="3713163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" name="Line 79"/>
          <p:cNvSpPr>
            <a:spLocks noChangeShapeType="1"/>
          </p:cNvSpPr>
          <p:nvPr/>
        </p:nvSpPr>
        <p:spPr bwMode="auto">
          <a:xfrm>
            <a:off x="5956300" y="3824288"/>
            <a:ext cx="520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3" name="Line 80"/>
          <p:cNvSpPr>
            <a:spLocks noChangeShapeType="1"/>
          </p:cNvSpPr>
          <p:nvPr/>
        </p:nvSpPr>
        <p:spPr bwMode="auto">
          <a:xfrm>
            <a:off x="5956300" y="4044950"/>
            <a:ext cx="520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4" name="Line 81"/>
          <p:cNvSpPr>
            <a:spLocks noChangeShapeType="1"/>
          </p:cNvSpPr>
          <p:nvPr/>
        </p:nvSpPr>
        <p:spPr bwMode="auto">
          <a:xfrm>
            <a:off x="5956300" y="3935413"/>
            <a:ext cx="520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" name="Line 82"/>
          <p:cNvSpPr>
            <a:spLocks noChangeShapeType="1"/>
          </p:cNvSpPr>
          <p:nvPr/>
        </p:nvSpPr>
        <p:spPr bwMode="auto">
          <a:xfrm>
            <a:off x="5956300" y="4156075"/>
            <a:ext cx="520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" name="Rectangle 83"/>
          <p:cNvSpPr>
            <a:spLocks noChangeArrowheads="1"/>
          </p:cNvSpPr>
          <p:nvPr/>
        </p:nvSpPr>
        <p:spPr bwMode="auto">
          <a:xfrm>
            <a:off x="5956300" y="3048000"/>
            <a:ext cx="520700" cy="554038"/>
          </a:xfrm>
          <a:prstGeom prst="rect">
            <a:avLst/>
          </a:prstGeom>
          <a:solidFill>
            <a:srgbClr val="8FAE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" name="Line 84"/>
          <p:cNvSpPr>
            <a:spLocks noChangeShapeType="1"/>
          </p:cNvSpPr>
          <p:nvPr/>
        </p:nvSpPr>
        <p:spPr bwMode="auto">
          <a:xfrm>
            <a:off x="6042025" y="3048000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" name="Line 85"/>
          <p:cNvSpPr>
            <a:spLocks noChangeShapeType="1"/>
          </p:cNvSpPr>
          <p:nvPr/>
        </p:nvSpPr>
        <p:spPr bwMode="auto">
          <a:xfrm>
            <a:off x="6216650" y="3048000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9" name="Line 86"/>
          <p:cNvSpPr>
            <a:spLocks noChangeShapeType="1"/>
          </p:cNvSpPr>
          <p:nvPr/>
        </p:nvSpPr>
        <p:spPr bwMode="auto">
          <a:xfrm>
            <a:off x="6129338" y="3048000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0" name="Line 87"/>
          <p:cNvSpPr>
            <a:spLocks noChangeShapeType="1"/>
          </p:cNvSpPr>
          <p:nvPr/>
        </p:nvSpPr>
        <p:spPr bwMode="auto">
          <a:xfrm>
            <a:off x="6303963" y="3048000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1" name="Line 88"/>
          <p:cNvSpPr>
            <a:spLocks noChangeShapeType="1"/>
          </p:cNvSpPr>
          <p:nvPr/>
        </p:nvSpPr>
        <p:spPr bwMode="auto">
          <a:xfrm>
            <a:off x="6389688" y="3048000"/>
            <a:ext cx="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89"/>
          <p:cNvSpPr>
            <a:spLocks noChangeShapeType="1"/>
          </p:cNvSpPr>
          <p:nvPr/>
        </p:nvSpPr>
        <p:spPr bwMode="auto">
          <a:xfrm>
            <a:off x="5956300" y="3159125"/>
            <a:ext cx="520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3" name="Line 90"/>
          <p:cNvSpPr>
            <a:spLocks noChangeShapeType="1"/>
          </p:cNvSpPr>
          <p:nvPr/>
        </p:nvSpPr>
        <p:spPr bwMode="auto">
          <a:xfrm>
            <a:off x="5956300" y="3379788"/>
            <a:ext cx="520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4" name="Line 91"/>
          <p:cNvSpPr>
            <a:spLocks noChangeShapeType="1"/>
          </p:cNvSpPr>
          <p:nvPr/>
        </p:nvSpPr>
        <p:spPr bwMode="auto">
          <a:xfrm>
            <a:off x="5956300" y="3270250"/>
            <a:ext cx="520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5" name="Line 92"/>
          <p:cNvSpPr>
            <a:spLocks noChangeShapeType="1"/>
          </p:cNvSpPr>
          <p:nvPr/>
        </p:nvSpPr>
        <p:spPr bwMode="auto">
          <a:xfrm>
            <a:off x="5956300" y="3490913"/>
            <a:ext cx="520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6" name="AutoShape 93"/>
          <p:cNvSpPr>
            <a:spLocks noChangeArrowheads="1"/>
          </p:cNvSpPr>
          <p:nvPr/>
        </p:nvSpPr>
        <p:spPr bwMode="auto">
          <a:xfrm>
            <a:off x="3962400" y="3429000"/>
            <a:ext cx="520700" cy="444500"/>
          </a:xfrm>
          <a:prstGeom prst="rightArrow">
            <a:avLst>
              <a:gd name="adj1" fmla="val 50000"/>
              <a:gd name="adj2" fmla="val 29286"/>
            </a:avLst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A5C00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97" name="Text Box 94"/>
          <p:cNvSpPr txBox="1">
            <a:spLocks noChangeArrowheads="1"/>
          </p:cNvSpPr>
          <p:nvPr/>
        </p:nvSpPr>
        <p:spPr bwMode="auto">
          <a:xfrm>
            <a:off x="228600" y="3276600"/>
            <a:ext cx="2438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Chunked</a:t>
            </a:r>
          </a:p>
        </p:txBody>
      </p:sp>
      <p:sp>
        <p:nvSpPr>
          <p:cNvPr id="98" name="Text Box 95"/>
          <p:cNvSpPr txBox="1">
            <a:spLocks noChangeArrowheads="1"/>
          </p:cNvSpPr>
          <p:nvPr/>
        </p:nvSpPr>
        <p:spPr bwMode="auto">
          <a:xfrm>
            <a:off x="304800" y="4800600"/>
            <a:ext cx="2438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Chunked &amp;</a:t>
            </a: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Compressed</a:t>
            </a:r>
            <a:endParaRPr lang="en-US" sz="28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grpSp>
        <p:nvGrpSpPr>
          <p:cNvPr id="99" name="Group 97"/>
          <p:cNvGrpSpPr>
            <a:grpSpLocks/>
          </p:cNvGrpSpPr>
          <p:nvPr/>
        </p:nvGrpSpPr>
        <p:grpSpPr bwMode="auto">
          <a:xfrm>
            <a:off x="2209800" y="1371600"/>
            <a:ext cx="1670050" cy="1066800"/>
            <a:chOff x="576" y="816"/>
            <a:chExt cx="864" cy="480"/>
          </a:xfrm>
          <a:solidFill>
            <a:srgbClr val="8FAEEA"/>
          </a:solidFill>
        </p:grpSpPr>
        <p:sp>
          <p:nvSpPr>
            <p:cNvPr id="100" name="Rectangle 98"/>
            <p:cNvSpPr>
              <a:spLocks noChangeArrowheads="1"/>
            </p:cNvSpPr>
            <p:nvPr/>
          </p:nvSpPr>
          <p:spPr bwMode="auto">
            <a:xfrm>
              <a:off x="576" y="816"/>
              <a:ext cx="864" cy="48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" name="Line 99"/>
            <p:cNvSpPr>
              <a:spLocks noChangeShapeType="1"/>
            </p:cNvSpPr>
            <p:nvPr/>
          </p:nvSpPr>
          <p:spPr bwMode="auto">
            <a:xfrm>
              <a:off x="1152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" name="Line 100"/>
            <p:cNvSpPr>
              <a:spLocks noChangeShapeType="1"/>
            </p:cNvSpPr>
            <p:nvPr/>
          </p:nvSpPr>
          <p:spPr bwMode="auto">
            <a:xfrm>
              <a:off x="1200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" name="Line 101"/>
            <p:cNvSpPr>
              <a:spLocks noChangeShapeType="1"/>
            </p:cNvSpPr>
            <p:nvPr/>
          </p:nvSpPr>
          <p:spPr bwMode="auto">
            <a:xfrm>
              <a:off x="1248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Line 102"/>
            <p:cNvSpPr>
              <a:spLocks noChangeShapeType="1"/>
            </p:cNvSpPr>
            <p:nvPr/>
          </p:nvSpPr>
          <p:spPr bwMode="auto">
            <a:xfrm>
              <a:off x="1296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Line 103"/>
            <p:cNvSpPr>
              <a:spLocks noChangeShapeType="1"/>
            </p:cNvSpPr>
            <p:nvPr/>
          </p:nvSpPr>
          <p:spPr bwMode="auto">
            <a:xfrm>
              <a:off x="1344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Line 104"/>
            <p:cNvSpPr>
              <a:spLocks noChangeShapeType="1"/>
            </p:cNvSpPr>
            <p:nvPr/>
          </p:nvSpPr>
          <p:spPr bwMode="auto">
            <a:xfrm>
              <a:off x="1392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Line 105"/>
            <p:cNvSpPr>
              <a:spLocks noChangeShapeType="1"/>
            </p:cNvSpPr>
            <p:nvPr/>
          </p:nvSpPr>
          <p:spPr bwMode="auto">
            <a:xfrm>
              <a:off x="576" y="864"/>
              <a:ext cx="864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" name="Line 106"/>
            <p:cNvSpPr>
              <a:spLocks noChangeShapeType="1"/>
            </p:cNvSpPr>
            <p:nvPr/>
          </p:nvSpPr>
          <p:spPr bwMode="auto">
            <a:xfrm>
              <a:off x="576" y="912"/>
              <a:ext cx="864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" name="Line 107"/>
            <p:cNvSpPr>
              <a:spLocks noChangeShapeType="1"/>
            </p:cNvSpPr>
            <p:nvPr/>
          </p:nvSpPr>
          <p:spPr bwMode="auto">
            <a:xfrm>
              <a:off x="864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" name="Line 108"/>
            <p:cNvSpPr>
              <a:spLocks noChangeShapeType="1"/>
            </p:cNvSpPr>
            <p:nvPr/>
          </p:nvSpPr>
          <p:spPr bwMode="auto">
            <a:xfrm>
              <a:off x="912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" name="Line 109"/>
            <p:cNvSpPr>
              <a:spLocks noChangeShapeType="1"/>
            </p:cNvSpPr>
            <p:nvPr/>
          </p:nvSpPr>
          <p:spPr bwMode="auto">
            <a:xfrm>
              <a:off x="960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" name="Line 110"/>
            <p:cNvSpPr>
              <a:spLocks noChangeShapeType="1"/>
            </p:cNvSpPr>
            <p:nvPr/>
          </p:nvSpPr>
          <p:spPr bwMode="auto">
            <a:xfrm>
              <a:off x="1008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" name="Line 111"/>
            <p:cNvSpPr>
              <a:spLocks noChangeShapeType="1"/>
            </p:cNvSpPr>
            <p:nvPr/>
          </p:nvSpPr>
          <p:spPr bwMode="auto">
            <a:xfrm>
              <a:off x="1056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" name="Line 112"/>
            <p:cNvSpPr>
              <a:spLocks noChangeShapeType="1"/>
            </p:cNvSpPr>
            <p:nvPr/>
          </p:nvSpPr>
          <p:spPr bwMode="auto">
            <a:xfrm>
              <a:off x="1104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" name="Line 113"/>
            <p:cNvSpPr>
              <a:spLocks noChangeShapeType="1"/>
            </p:cNvSpPr>
            <p:nvPr/>
          </p:nvSpPr>
          <p:spPr bwMode="auto">
            <a:xfrm>
              <a:off x="576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" name="Line 114"/>
            <p:cNvSpPr>
              <a:spLocks noChangeShapeType="1"/>
            </p:cNvSpPr>
            <p:nvPr/>
          </p:nvSpPr>
          <p:spPr bwMode="auto">
            <a:xfrm>
              <a:off x="624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" name="Line 115"/>
            <p:cNvSpPr>
              <a:spLocks noChangeShapeType="1"/>
            </p:cNvSpPr>
            <p:nvPr/>
          </p:nvSpPr>
          <p:spPr bwMode="auto">
            <a:xfrm>
              <a:off x="672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8" name="Line 116"/>
            <p:cNvSpPr>
              <a:spLocks noChangeShapeType="1"/>
            </p:cNvSpPr>
            <p:nvPr/>
          </p:nvSpPr>
          <p:spPr bwMode="auto">
            <a:xfrm>
              <a:off x="720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" name="Line 117"/>
            <p:cNvSpPr>
              <a:spLocks noChangeShapeType="1"/>
            </p:cNvSpPr>
            <p:nvPr/>
          </p:nvSpPr>
          <p:spPr bwMode="auto">
            <a:xfrm>
              <a:off x="768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" name="Line 118"/>
            <p:cNvSpPr>
              <a:spLocks noChangeShapeType="1"/>
            </p:cNvSpPr>
            <p:nvPr/>
          </p:nvSpPr>
          <p:spPr bwMode="auto">
            <a:xfrm>
              <a:off x="816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" name="Line 119"/>
            <p:cNvSpPr>
              <a:spLocks noChangeShapeType="1"/>
            </p:cNvSpPr>
            <p:nvPr/>
          </p:nvSpPr>
          <p:spPr bwMode="auto">
            <a:xfrm>
              <a:off x="576" y="960"/>
              <a:ext cx="864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" name="Line 120"/>
            <p:cNvSpPr>
              <a:spLocks noChangeShapeType="1"/>
            </p:cNvSpPr>
            <p:nvPr/>
          </p:nvSpPr>
          <p:spPr bwMode="auto">
            <a:xfrm>
              <a:off x="576" y="1008"/>
              <a:ext cx="864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" name="Line 121"/>
            <p:cNvSpPr>
              <a:spLocks noChangeShapeType="1"/>
            </p:cNvSpPr>
            <p:nvPr/>
          </p:nvSpPr>
          <p:spPr bwMode="auto">
            <a:xfrm>
              <a:off x="576" y="1056"/>
              <a:ext cx="864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" name="Line 122"/>
            <p:cNvSpPr>
              <a:spLocks noChangeShapeType="1"/>
            </p:cNvSpPr>
            <p:nvPr/>
          </p:nvSpPr>
          <p:spPr bwMode="auto">
            <a:xfrm>
              <a:off x="576" y="1104"/>
              <a:ext cx="864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" name="Line 123"/>
            <p:cNvSpPr>
              <a:spLocks noChangeShapeType="1"/>
            </p:cNvSpPr>
            <p:nvPr/>
          </p:nvSpPr>
          <p:spPr bwMode="auto">
            <a:xfrm>
              <a:off x="576" y="1152"/>
              <a:ext cx="864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" name="Line 124"/>
            <p:cNvSpPr>
              <a:spLocks noChangeShapeType="1"/>
            </p:cNvSpPr>
            <p:nvPr/>
          </p:nvSpPr>
          <p:spPr bwMode="auto">
            <a:xfrm>
              <a:off x="576" y="1200"/>
              <a:ext cx="864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" name="Line 125"/>
            <p:cNvSpPr>
              <a:spLocks noChangeShapeType="1"/>
            </p:cNvSpPr>
            <p:nvPr/>
          </p:nvSpPr>
          <p:spPr bwMode="auto">
            <a:xfrm>
              <a:off x="576" y="1248"/>
              <a:ext cx="864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8" name="AutoShape 126"/>
          <p:cNvSpPr>
            <a:spLocks noChangeArrowheads="1"/>
          </p:cNvSpPr>
          <p:nvPr/>
        </p:nvSpPr>
        <p:spPr bwMode="auto">
          <a:xfrm>
            <a:off x="4081463" y="5045075"/>
            <a:ext cx="557213" cy="425450"/>
          </a:xfrm>
          <a:prstGeom prst="rightArrow">
            <a:avLst>
              <a:gd name="adj1" fmla="val 50000"/>
              <a:gd name="adj2" fmla="val 32743"/>
            </a:avLst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A5C00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9" name="Group 127"/>
          <p:cNvGrpSpPr>
            <a:grpSpLocks/>
          </p:cNvGrpSpPr>
          <p:nvPr/>
        </p:nvGrpSpPr>
        <p:grpSpPr bwMode="auto">
          <a:xfrm>
            <a:off x="5102225" y="4795838"/>
            <a:ext cx="371475" cy="355600"/>
            <a:chOff x="576" y="480"/>
            <a:chExt cx="288" cy="240"/>
          </a:xfrm>
          <a:solidFill>
            <a:srgbClr val="8FAEEA"/>
          </a:solidFill>
        </p:grpSpPr>
        <p:sp>
          <p:nvSpPr>
            <p:cNvPr id="130" name="Rectangle 128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1" name="Line 129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" name="Line 130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" name="Line 131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" name="Line 132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5" name="Line 133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" name="Line 134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7" name="Line 135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8" name="Line 136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" name="Line 137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0" name="Group 138"/>
          <p:cNvGrpSpPr>
            <a:grpSpLocks/>
          </p:cNvGrpSpPr>
          <p:nvPr/>
        </p:nvGrpSpPr>
        <p:grpSpPr bwMode="auto">
          <a:xfrm>
            <a:off x="5565775" y="4795838"/>
            <a:ext cx="371475" cy="355600"/>
            <a:chOff x="576" y="480"/>
            <a:chExt cx="288" cy="240"/>
          </a:xfrm>
          <a:solidFill>
            <a:srgbClr val="8FAEEA"/>
          </a:solidFill>
        </p:grpSpPr>
        <p:sp>
          <p:nvSpPr>
            <p:cNvPr id="141" name="Rectangle 139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2" name="Line 140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" name="Line 141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" name="Line 142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" name="Line 143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" name="Line 144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7" name="Line 145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8" name="Line 146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" name="Line 147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" name="Line 148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1" name="Group 149"/>
          <p:cNvGrpSpPr>
            <a:grpSpLocks/>
          </p:cNvGrpSpPr>
          <p:nvPr/>
        </p:nvGrpSpPr>
        <p:grpSpPr bwMode="auto">
          <a:xfrm>
            <a:off x="6029325" y="4795838"/>
            <a:ext cx="371475" cy="355600"/>
            <a:chOff x="576" y="480"/>
            <a:chExt cx="288" cy="240"/>
          </a:xfrm>
          <a:solidFill>
            <a:srgbClr val="8FAEEA"/>
          </a:solidFill>
        </p:grpSpPr>
        <p:sp>
          <p:nvSpPr>
            <p:cNvPr id="152" name="Rectangle 150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" name="Line 151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" name="Line 152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5" name="Line 153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6" name="Line 154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7" name="Line 155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" name="Line 156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" name="Line 157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" name="Line 158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" name="Line 159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2" name="Group 160"/>
          <p:cNvGrpSpPr>
            <a:grpSpLocks/>
          </p:cNvGrpSpPr>
          <p:nvPr/>
        </p:nvGrpSpPr>
        <p:grpSpPr bwMode="auto">
          <a:xfrm>
            <a:off x="5102225" y="5257800"/>
            <a:ext cx="371475" cy="355600"/>
            <a:chOff x="576" y="480"/>
            <a:chExt cx="288" cy="240"/>
          </a:xfrm>
          <a:solidFill>
            <a:srgbClr val="8FAEEA"/>
          </a:solidFill>
        </p:grpSpPr>
        <p:sp>
          <p:nvSpPr>
            <p:cNvPr id="163" name="Rectangle 161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" name="Line 162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5" name="Line 163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6" name="Line 164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7" name="Line 165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8" name="Line 166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" name="Line 167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0" name="Line 168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" name="Line 169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2" name="Line 170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3" name="Group 171"/>
          <p:cNvGrpSpPr>
            <a:grpSpLocks/>
          </p:cNvGrpSpPr>
          <p:nvPr/>
        </p:nvGrpSpPr>
        <p:grpSpPr bwMode="auto">
          <a:xfrm>
            <a:off x="5565775" y="5257800"/>
            <a:ext cx="371475" cy="355600"/>
            <a:chOff x="576" y="480"/>
            <a:chExt cx="288" cy="240"/>
          </a:xfrm>
          <a:solidFill>
            <a:srgbClr val="8FAEEA"/>
          </a:solidFill>
        </p:grpSpPr>
        <p:sp>
          <p:nvSpPr>
            <p:cNvPr id="174" name="Rectangle 172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" name="Line 173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6" name="Line 174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7" name="Line 175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" name="Line 176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9" name="Line 177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0" name="Line 178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" name="Line 179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2" name="Line 180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3" name="Line 181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4" name="Group 182"/>
          <p:cNvGrpSpPr>
            <a:grpSpLocks/>
          </p:cNvGrpSpPr>
          <p:nvPr/>
        </p:nvGrpSpPr>
        <p:grpSpPr bwMode="auto">
          <a:xfrm>
            <a:off x="6029325" y="5257800"/>
            <a:ext cx="371475" cy="355600"/>
            <a:chOff x="576" y="480"/>
            <a:chExt cx="288" cy="240"/>
          </a:xfrm>
          <a:solidFill>
            <a:srgbClr val="8FAEEA"/>
          </a:solidFill>
        </p:grpSpPr>
        <p:sp>
          <p:nvSpPr>
            <p:cNvPr id="185" name="Rectangle 183"/>
            <p:cNvSpPr>
              <a:spLocks noChangeArrowheads="1"/>
            </p:cNvSpPr>
            <p:nvPr/>
          </p:nvSpPr>
          <p:spPr bwMode="auto">
            <a:xfrm>
              <a:off x="576" y="480"/>
              <a:ext cx="288" cy="24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" name="Line 184"/>
            <p:cNvSpPr>
              <a:spLocks noChangeShapeType="1"/>
            </p:cNvSpPr>
            <p:nvPr/>
          </p:nvSpPr>
          <p:spPr bwMode="auto">
            <a:xfrm>
              <a:off x="624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7" name="Line 185"/>
            <p:cNvSpPr>
              <a:spLocks noChangeShapeType="1"/>
            </p:cNvSpPr>
            <p:nvPr/>
          </p:nvSpPr>
          <p:spPr bwMode="auto">
            <a:xfrm>
              <a:off x="720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8" name="Line 186"/>
            <p:cNvSpPr>
              <a:spLocks noChangeShapeType="1"/>
            </p:cNvSpPr>
            <p:nvPr/>
          </p:nvSpPr>
          <p:spPr bwMode="auto">
            <a:xfrm>
              <a:off x="672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" name="Line 187"/>
            <p:cNvSpPr>
              <a:spLocks noChangeShapeType="1"/>
            </p:cNvSpPr>
            <p:nvPr/>
          </p:nvSpPr>
          <p:spPr bwMode="auto">
            <a:xfrm>
              <a:off x="768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0" name="Line 188"/>
            <p:cNvSpPr>
              <a:spLocks noChangeShapeType="1"/>
            </p:cNvSpPr>
            <p:nvPr/>
          </p:nvSpPr>
          <p:spPr bwMode="auto">
            <a:xfrm>
              <a:off x="816" y="480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1" name="Line 189"/>
            <p:cNvSpPr>
              <a:spLocks noChangeShapeType="1"/>
            </p:cNvSpPr>
            <p:nvPr/>
          </p:nvSpPr>
          <p:spPr bwMode="auto">
            <a:xfrm>
              <a:off x="576" y="528"/>
              <a:ext cx="2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2" name="Line 190"/>
            <p:cNvSpPr>
              <a:spLocks noChangeShapeType="1"/>
            </p:cNvSpPr>
            <p:nvPr/>
          </p:nvSpPr>
          <p:spPr bwMode="auto">
            <a:xfrm>
              <a:off x="576" y="624"/>
              <a:ext cx="2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3" name="Line 191"/>
            <p:cNvSpPr>
              <a:spLocks noChangeShapeType="1"/>
            </p:cNvSpPr>
            <p:nvPr/>
          </p:nvSpPr>
          <p:spPr bwMode="auto">
            <a:xfrm>
              <a:off x="576" y="576"/>
              <a:ext cx="2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" name="Line 192"/>
            <p:cNvSpPr>
              <a:spLocks noChangeShapeType="1"/>
            </p:cNvSpPr>
            <p:nvPr/>
          </p:nvSpPr>
          <p:spPr bwMode="auto">
            <a:xfrm>
              <a:off x="576" y="672"/>
              <a:ext cx="2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5" name="Text Box 101"/>
          <p:cNvSpPr txBox="1">
            <a:spLocks noChangeArrowheads="1"/>
          </p:cNvSpPr>
          <p:nvPr/>
        </p:nvSpPr>
        <p:spPr bwMode="auto">
          <a:xfrm>
            <a:off x="6705600" y="3115270"/>
            <a:ext cx="2438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 dirty="0">
                <a:latin typeface="Arial" charset="0"/>
              </a:rPr>
              <a:t>Better</a:t>
            </a:r>
            <a:r>
              <a:rPr lang="en-US" sz="1800" b="1" dirty="0" smtClean="0">
                <a:latin typeface="Arial" charset="0"/>
              </a:rPr>
              <a:t> access time for subsets;  extendible 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196" name="Text Box 163"/>
          <p:cNvSpPr txBox="1">
            <a:spLocks noChangeArrowheads="1"/>
          </p:cNvSpPr>
          <p:nvPr/>
        </p:nvSpPr>
        <p:spPr bwMode="auto">
          <a:xfrm>
            <a:off x="6629400" y="4722812"/>
            <a:ext cx="2438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 dirty="0">
                <a:latin typeface="Arial" charset="0"/>
              </a:rPr>
              <a:t>Improves storage efficiency, transmission speed</a:t>
            </a:r>
          </a:p>
        </p:txBody>
      </p:sp>
      <p:sp>
        <p:nvSpPr>
          <p:cNvPr id="197" name="Text Box 197"/>
          <p:cNvSpPr txBox="1">
            <a:spLocks noChangeArrowheads="1"/>
          </p:cNvSpPr>
          <p:nvPr/>
        </p:nvSpPr>
        <p:spPr bwMode="auto">
          <a:xfrm>
            <a:off x="228600" y="1447800"/>
            <a:ext cx="200567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Contiguous</a:t>
            </a: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(default)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98" name="AutoShape 93"/>
          <p:cNvSpPr>
            <a:spLocks noChangeArrowheads="1"/>
          </p:cNvSpPr>
          <p:nvPr/>
        </p:nvSpPr>
        <p:spPr bwMode="auto">
          <a:xfrm>
            <a:off x="4114800" y="1600200"/>
            <a:ext cx="520700" cy="444500"/>
          </a:xfrm>
          <a:prstGeom prst="rightArrow">
            <a:avLst>
              <a:gd name="adj1" fmla="val 50000"/>
              <a:gd name="adj2" fmla="val 29286"/>
            </a:avLst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A5C00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9" name="Group 97"/>
          <p:cNvGrpSpPr>
            <a:grpSpLocks/>
          </p:cNvGrpSpPr>
          <p:nvPr/>
        </p:nvGrpSpPr>
        <p:grpSpPr bwMode="auto">
          <a:xfrm>
            <a:off x="4800600" y="1371600"/>
            <a:ext cx="1670050" cy="1066800"/>
            <a:chOff x="576" y="816"/>
            <a:chExt cx="864" cy="480"/>
          </a:xfrm>
          <a:solidFill>
            <a:srgbClr val="8FAEEA"/>
          </a:solidFill>
        </p:grpSpPr>
        <p:sp>
          <p:nvSpPr>
            <p:cNvPr id="200" name="Rectangle 98"/>
            <p:cNvSpPr>
              <a:spLocks noChangeArrowheads="1"/>
            </p:cNvSpPr>
            <p:nvPr/>
          </p:nvSpPr>
          <p:spPr bwMode="auto">
            <a:xfrm>
              <a:off x="576" y="816"/>
              <a:ext cx="864" cy="48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1" name="Line 99"/>
            <p:cNvSpPr>
              <a:spLocks noChangeShapeType="1"/>
            </p:cNvSpPr>
            <p:nvPr/>
          </p:nvSpPr>
          <p:spPr bwMode="auto">
            <a:xfrm>
              <a:off x="1152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" name="Line 100"/>
            <p:cNvSpPr>
              <a:spLocks noChangeShapeType="1"/>
            </p:cNvSpPr>
            <p:nvPr/>
          </p:nvSpPr>
          <p:spPr bwMode="auto">
            <a:xfrm>
              <a:off x="1200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3" name="Line 101"/>
            <p:cNvSpPr>
              <a:spLocks noChangeShapeType="1"/>
            </p:cNvSpPr>
            <p:nvPr/>
          </p:nvSpPr>
          <p:spPr bwMode="auto">
            <a:xfrm>
              <a:off x="1248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" name="Line 102"/>
            <p:cNvSpPr>
              <a:spLocks noChangeShapeType="1"/>
            </p:cNvSpPr>
            <p:nvPr/>
          </p:nvSpPr>
          <p:spPr bwMode="auto">
            <a:xfrm>
              <a:off x="1296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" name="Line 103"/>
            <p:cNvSpPr>
              <a:spLocks noChangeShapeType="1"/>
            </p:cNvSpPr>
            <p:nvPr/>
          </p:nvSpPr>
          <p:spPr bwMode="auto">
            <a:xfrm>
              <a:off x="1344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" name="Line 104"/>
            <p:cNvSpPr>
              <a:spLocks noChangeShapeType="1"/>
            </p:cNvSpPr>
            <p:nvPr/>
          </p:nvSpPr>
          <p:spPr bwMode="auto">
            <a:xfrm>
              <a:off x="1392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" name="Line 105"/>
            <p:cNvSpPr>
              <a:spLocks noChangeShapeType="1"/>
            </p:cNvSpPr>
            <p:nvPr/>
          </p:nvSpPr>
          <p:spPr bwMode="auto">
            <a:xfrm>
              <a:off x="576" y="864"/>
              <a:ext cx="864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" name="Line 106"/>
            <p:cNvSpPr>
              <a:spLocks noChangeShapeType="1"/>
            </p:cNvSpPr>
            <p:nvPr/>
          </p:nvSpPr>
          <p:spPr bwMode="auto">
            <a:xfrm>
              <a:off x="576" y="912"/>
              <a:ext cx="864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" name="Line 107"/>
            <p:cNvSpPr>
              <a:spLocks noChangeShapeType="1"/>
            </p:cNvSpPr>
            <p:nvPr/>
          </p:nvSpPr>
          <p:spPr bwMode="auto">
            <a:xfrm>
              <a:off x="864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0" name="Line 108"/>
            <p:cNvSpPr>
              <a:spLocks noChangeShapeType="1"/>
            </p:cNvSpPr>
            <p:nvPr/>
          </p:nvSpPr>
          <p:spPr bwMode="auto">
            <a:xfrm>
              <a:off x="912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1" name="Line 109"/>
            <p:cNvSpPr>
              <a:spLocks noChangeShapeType="1"/>
            </p:cNvSpPr>
            <p:nvPr/>
          </p:nvSpPr>
          <p:spPr bwMode="auto">
            <a:xfrm>
              <a:off x="960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2" name="Line 110"/>
            <p:cNvSpPr>
              <a:spLocks noChangeShapeType="1"/>
            </p:cNvSpPr>
            <p:nvPr/>
          </p:nvSpPr>
          <p:spPr bwMode="auto">
            <a:xfrm>
              <a:off x="1008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" name="Line 111"/>
            <p:cNvSpPr>
              <a:spLocks noChangeShapeType="1"/>
            </p:cNvSpPr>
            <p:nvPr/>
          </p:nvSpPr>
          <p:spPr bwMode="auto">
            <a:xfrm>
              <a:off x="1056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4" name="Line 112"/>
            <p:cNvSpPr>
              <a:spLocks noChangeShapeType="1"/>
            </p:cNvSpPr>
            <p:nvPr/>
          </p:nvSpPr>
          <p:spPr bwMode="auto">
            <a:xfrm>
              <a:off x="1104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" name="Line 113"/>
            <p:cNvSpPr>
              <a:spLocks noChangeShapeType="1"/>
            </p:cNvSpPr>
            <p:nvPr/>
          </p:nvSpPr>
          <p:spPr bwMode="auto">
            <a:xfrm>
              <a:off x="576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" name="Line 114"/>
            <p:cNvSpPr>
              <a:spLocks noChangeShapeType="1"/>
            </p:cNvSpPr>
            <p:nvPr/>
          </p:nvSpPr>
          <p:spPr bwMode="auto">
            <a:xfrm>
              <a:off x="624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7" name="Line 115"/>
            <p:cNvSpPr>
              <a:spLocks noChangeShapeType="1"/>
            </p:cNvSpPr>
            <p:nvPr/>
          </p:nvSpPr>
          <p:spPr bwMode="auto">
            <a:xfrm>
              <a:off x="672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" name="Line 116"/>
            <p:cNvSpPr>
              <a:spLocks noChangeShapeType="1"/>
            </p:cNvSpPr>
            <p:nvPr/>
          </p:nvSpPr>
          <p:spPr bwMode="auto">
            <a:xfrm>
              <a:off x="720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" name="Line 117"/>
            <p:cNvSpPr>
              <a:spLocks noChangeShapeType="1"/>
            </p:cNvSpPr>
            <p:nvPr/>
          </p:nvSpPr>
          <p:spPr bwMode="auto">
            <a:xfrm>
              <a:off x="768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0" name="Line 118"/>
            <p:cNvSpPr>
              <a:spLocks noChangeShapeType="1"/>
            </p:cNvSpPr>
            <p:nvPr/>
          </p:nvSpPr>
          <p:spPr bwMode="auto">
            <a:xfrm>
              <a:off x="816" y="816"/>
              <a:ext cx="0" cy="48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1" name="Line 119"/>
            <p:cNvSpPr>
              <a:spLocks noChangeShapeType="1"/>
            </p:cNvSpPr>
            <p:nvPr/>
          </p:nvSpPr>
          <p:spPr bwMode="auto">
            <a:xfrm>
              <a:off x="576" y="960"/>
              <a:ext cx="864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2" name="Line 120"/>
            <p:cNvSpPr>
              <a:spLocks noChangeShapeType="1"/>
            </p:cNvSpPr>
            <p:nvPr/>
          </p:nvSpPr>
          <p:spPr bwMode="auto">
            <a:xfrm>
              <a:off x="576" y="1008"/>
              <a:ext cx="864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3" name="Line 121"/>
            <p:cNvSpPr>
              <a:spLocks noChangeShapeType="1"/>
            </p:cNvSpPr>
            <p:nvPr/>
          </p:nvSpPr>
          <p:spPr bwMode="auto">
            <a:xfrm>
              <a:off x="576" y="1056"/>
              <a:ext cx="864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4" name="Line 122"/>
            <p:cNvSpPr>
              <a:spLocks noChangeShapeType="1"/>
            </p:cNvSpPr>
            <p:nvPr/>
          </p:nvSpPr>
          <p:spPr bwMode="auto">
            <a:xfrm>
              <a:off x="576" y="1104"/>
              <a:ext cx="864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" name="Line 123"/>
            <p:cNvSpPr>
              <a:spLocks noChangeShapeType="1"/>
            </p:cNvSpPr>
            <p:nvPr/>
          </p:nvSpPr>
          <p:spPr bwMode="auto">
            <a:xfrm>
              <a:off x="576" y="1152"/>
              <a:ext cx="864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" name="Line 124"/>
            <p:cNvSpPr>
              <a:spLocks noChangeShapeType="1"/>
            </p:cNvSpPr>
            <p:nvPr/>
          </p:nvSpPr>
          <p:spPr bwMode="auto">
            <a:xfrm>
              <a:off x="576" y="1200"/>
              <a:ext cx="864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" name="Line 125"/>
            <p:cNvSpPr>
              <a:spLocks noChangeShapeType="1"/>
            </p:cNvSpPr>
            <p:nvPr/>
          </p:nvSpPr>
          <p:spPr bwMode="auto">
            <a:xfrm>
              <a:off x="576" y="1248"/>
              <a:ext cx="864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8" name="Text Box 101"/>
          <p:cNvSpPr txBox="1">
            <a:spLocks noChangeArrowheads="1"/>
          </p:cNvSpPr>
          <p:nvPr/>
        </p:nvSpPr>
        <p:spPr bwMode="auto">
          <a:xfrm>
            <a:off x="6705600" y="1219200"/>
            <a:ext cx="2438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 dirty="0" smtClean="0">
                <a:latin typeface="Arial" charset="0"/>
              </a:rPr>
              <a:t>Data elements stored physically adjacent to each other</a:t>
            </a:r>
            <a:endParaRPr lang="en-US" sz="1800" b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312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cs typeface="Calibri" charset="0"/>
              </a:rPr>
              <a:t>HDF5 Attributes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839200" cy="54102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>
                <a:latin typeface="Calibri" charset="0"/>
                <a:cs typeface="Calibri" charset="0"/>
              </a:rPr>
              <a:t>Typically contain user metadata</a:t>
            </a:r>
          </a:p>
          <a:p>
            <a:pPr>
              <a:spcAft>
                <a:spcPts val="600"/>
              </a:spcAft>
            </a:pPr>
            <a:endParaRPr lang="en-US" dirty="0" smtClean="0">
              <a:latin typeface="Calibri" charset="0"/>
              <a:cs typeface="Calibri" charset="0"/>
            </a:endParaRPr>
          </a:p>
          <a:p>
            <a:pPr>
              <a:spcAft>
                <a:spcPts val="600"/>
              </a:spcAft>
            </a:pPr>
            <a:r>
              <a:rPr lang="en-US" dirty="0" smtClean="0">
                <a:latin typeface="Calibri" charset="0"/>
                <a:cs typeface="Calibri" charset="0"/>
              </a:rPr>
              <a:t>Have a </a:t>
            </a:r>
            <a:r>
              <a:rPr lang="en-US" u="sng" dirty="0" smtClean="0">
                <a:latin typeface="Calibri" charset="0"/>
                <a:cs typeface="Calibri" charset="0"/>
              </a:rPr>
              <a:t>name</a:t>
            </a:r>
            <a:r>
              <a:rPr lang="en-US" dirty="0" smtClean="0">
                <a:latin typeface="Calibri" charset="0"/>
                <a:cs typeface="Calibri" charset="0"/>
              </a:rPr>
              <a:t> and a </a:t>
            </a:r>
            <a:r>
              <a:rPr lang="en-US" u="sng" dirty="0" smtClean="0">
                <a:latin typeface="Calibri" charset="0"/>
                <a:cs typeface="Calibri" charset="0"/>
              </a:rPr>
              <a:t>value</a:t>
            </a:r>
          </a:p>
          <a:p>
            <a:pPr>
              <a:spcAft>
                <a:spcPts val="600"/>
              </a:spcAft>
            </a:pPr>
            <a:endParaRPr lang="en-US" u="sng" dirty="0" smtClean="0">
              <a:latin typeface="Calibri" charset="0"/>
              <a:cs typeface="Calibri" charset="0"/>
            </a:endParaRPr>
          </a:p>
          <a:p>
            <a:pPr>
              <a:spcAft>
                <a:spcPts val="600"/>
              </a:spcAft>
            </a:pPr>
            <a:r>
              <a:rPr lang="en-US" dirty="0" smtClean="0">
                <a:latin typeface="Calibri" charset="0"/>
                <a:cs typeface="Calibri" charset="0"/>
              </a:rPr>
              <a:t>Attributes “decorate” HDF5 objects</a:t>
            </a:r>
          </a:p>
          <a:p>
            <a:pPr>
              <a:spcAft>
                <a:spcPts val="600"/>
              </a:spcAft>
            </a:pPr>
            <a:endParaRPr lang="en-US" dirty="0" smtClean="0">
              <a:latin typeface="Calibri" charset="0"/>
              <a:cs typeface="Calibri" charset="0"/>
            </a:endParaRPr>
          </a:p>
          <a:p>
            <a:pPr>
              <a:spcAft>
                <a:spcPts val="600"/>
              </a:spcAft>
            </a:pPr>
            <a:r>
              <a:rPr lang="en-US" dirty="0" smtClean="0">
                <a:latin typeface="Calibri" charset="0"/>
                <a:cs typeface="Calibri" charset="0"/>
              </a:rPr>
              <a:t> Value is described by a </a:t>
            </a:r>
            <a:r>
              <a:rPr lang="en-US" dirty="0" err="1" smtClean="0">
                <a:latin typeface="Calibri" charset="0"/>
                <a:cs typeface="Calibri" charset="0"/>
              </a:rPr>
              <a:t>datatype</a:t>
            </a:r>
            <a:r>
              <a:rPr lang="en-US" dirty="0" smtClean="0">
                <a:latin typeface="Calibri" charset="0"/>
                <a:cs typeface="Calibri" charset="0"/>
              </a:rPr>
              <a:t> and a </a:t>
            </a:r>
            <a:r>
              <a:rPr lang="en-US" dirty="0" err="1" smtClean="0">
                <a:latin typeface="Calibri" charset="0"/>
                <a:cs typeface="Calibri" charset="0"/>
              </a:rPr>
              <a:t>dataspace</a:t>
            </a:r>
            <a:r>
              <a:rPr lang="en-US" dirty="0" smtClean="0">
                <a:latin typeface="Calibri" charset="0"/>
                <a:cs typeface="Calibri" charset="0"/>
              </a:rPr>
              <a:t> </a:t>
            </a:r>
          </a:p>
          <a:p>
            <a:pPr marL="457200" lvl="1" indent="0">
              <a:spcAft>
                <a:spcPts val="600"/>
              </a:spcAft>
              <a:buNone/>
            </a:pPr>
            <a:r>
              <a:rPr lang="en-US" dirty="0">
                <a:latin typeface="Calibri" charset="0"/>
                <a:cs typeface="Calibri" charset="0"/>
              </a:rPr>
              <a:t>A</a:t>
            </a:r>
            <a:r>
              <a:rPr lang="en-US" dirty="0" smtClean="0">
                <a:latin typeface="Calibri" charset="0"/>
                <a:cs typeface="Calibri" charset="0"/>
              </a:rPr>
              <a:t>nalogous to a dataset, but do not support partial IO      operations; nor can they be compressed or extended</a:t>
            </a:r>
          </a:p>
          <a:p>
            <a:pPr>
              <a:buFontTx/>
              <a:buNone/>
            </a:pPr>
            <a:endParaRPr lang="en-US" dirty="0" smtClean="0">
              <a:latin typeface="Calibri" charset="0"/>
              <a:cs typeface="Calibri" charset="0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DD8EFC59-D260-443D-A4E5-42CC429EDA0B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23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33797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5"/>
          <p:cNvSpPr>
            <a:spLocks noGrp="1"/>
          </p:cNvSpPr>
          <p:nvPr>
            <p:ph type="title"/>
          </p:nvPr>
        </p:nvSpPr>
        <p:spPr>
          <a:xfrm>
            <a:off x="1622425" y="152400"/>
            <a:ext cx="7010400" cy="533400"/>
          </a:xfrm>
        </p:spPr>
        <p:txBody>
          <a:bodyPr/>
          <a:lstStyle/>
          <a:p>
            <a:r>
              <a:rPr lang="en-US" smtClean="0">
                <a:latin typeface="Calibri" charset="0"/>
                <a:cs typeface="Calibri" charset="0"/>
              </a:rPr>
              <a:t>HDF5 Data Model: Are we there yet?</a:t>
            </a: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2B39ECEB-15D5-4F24-9DFF-056DE0895B66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24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07200" y="5965825"/>
            <a:ext cx="620713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File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5230813"/>
            <a:ext cx="1165225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u="sng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Dataset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10363" y="1601788"/>
            <a:ext cx="16843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Link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86450" y="1601788"/>
            <a:ext cx="98107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u="sng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Group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3788" y="2519363"/>
            <a:ext cx="133667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Attribute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40463" y="3873501"/>
            <a:ext cx="1477962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Dataspace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19837" y="4663282"/>
            <a:ext cx="1319213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Datatype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40050" y="879475"/>
            <a:ext cx="1309688" cy="9540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HDF5 </a:t>
            </a:r>
            <a:b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</a:b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Objects</a:t>
            </a:r>
          </a:p>
        </p:txBody>
      </p:sp>
      <p:pic>
        <p:nvPicPr>
          <p:cNvPr id="32780" name="Picture 2" descr="C:\Users\Administrator\AppData\Local\Microsoft\Windows\Temporary Internet Files\Content.IE5\Q470DV7S\MC900288975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75" y="903288"/>
            <a:ext cx="1647825" cy="57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823200" y="5886450"/>
            <a:ext cx="5461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3600" b="1">
                <a:solidFill>
                  <a:srgbClr val="997300"/>
                </a:solidFill>
                <a:latin typeface="Calibri" charset="0"/>
                <a:cs typeface="Calibri" charset="0"/>
                <a:sym typeface="Wingdings" charset="2"/>
              </a:rPr>
              <a:t></a:t>
            </a:r>
            <a:endParaRPr lang="en-US" sz="3600" b="1">
              <a:solidFill>
                <a:srgbClr val="997300"/>
              </a:solidFill>
              <a:latin typeface="Calibri" charset="0"/>
              <a:cs typeface="Calibri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7848600" y="5159375"/>
            <a:ext cx="5461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3600" b="1">
                <a:solidFill>
                  <a:srgbClr val="997300"/>
                </a:solidFill>
                <a:latin typeface="Calibri" charset="0"/>
                <a:cs typeface="Calibri" charset="0"/>
                <a:sym typeface="Wingdings" charset="2"/>
              </a:rPr>
              <a:t></a:t>
            </a:r>
            <a:endParaRPr lang="en-US" sz="3600" b="1">
              <a:solidFill>
                <a:srgbClr val="997300"/>
              </a:solidFill>
              <a:latin typeface="Calibri" charset="0"/>
              <a:cs typeface="Calibri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7852625" y="4584941"/>
            <a:ext cx="5461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3600" b="1" dirty="0">
                <a:solidFill>
                  <a:srgbClr val="997300"/>
                </a:solidFill>
                <a:latin typeface="Calibri" charset="0"/>
                <a:cs typeface="Calibri" charset="0"/>
                <a:sym typeface="Wingdings" charset="2"/>
              </a:rPr>
              <a:t></a:t>
            </a:r>
            <a:endParaRPr lang="en-US" sz="3600" b="1" dirty="0">
              <a:solidFill>
                <a:srgbClr val="997300"/>
              </a:solidFill>
              <a:latin typeface="Calibri" charset="0"/>
              <a:cs typeface="Calibri" charset="0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7852625" y="3790207"/>
            <a:ext cx="5461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3600" b="1" dirty="0">
                <a:solidFill>
                  <a:srgbClr val="997300"/>
                </a:solidFill>
                <a:latin typeface="Calibri" charset="0"/>
                <a:cs typeface="Calibri" charset="0"/>
                <a:sym typeface="Wingdings" charset="2"/>
              </a:rPr>
              <a:t></a:t>
            </a:r>
            <a:endParaRPr lang="en-US" sz="3600" b="1" dirty="0">
              <a:solidFill>
                <a:srgbClr val="997300"/>
              </a:solidFill>
              <a:latin typeface="Calibri" charset="0"/>
              <a:cs typeface="Calibri" charset="0"/>
            </a:endParaRPr>
          </a:p>
        </p:txBody>
      </p:sp>
      <p:sp>
        <p:nvSpPr>
          <p:cNvPr id="32785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72664" y="3131736"/>
            <a:ext cx="176163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Property List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8096250" y="3038718"/>
            <a:ext cx="5461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3600" b="1" dirty="0">
                <a:solidFill>
                  <a:srgbClr val="997300"/>
                </a:solidFill>
                <a:latin typeface="Calibri" charset="0"/>
                <a:cs typeface="Calibri" charset="0"/>
                <a:sym typeface="Wingdings" charset="2"/>
              </a:rPr>
              <a:t></a:t>
            </a:r>
            <a:endParaRPr lang="en-US" sz="3600" b="1" dirty="0">
              <a:solidFill>
                <a:srgbClr val="997300"/>
              </a:solidFill>
              <a:latin typeface="Calibri" charset="0"/>
              <a:cs typeface="Calibri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>
          <a:xfrm>
            <a:off x="2514600" y="6629400"/>
            <a:ext cx="3962400" cy="228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HDF/HDF-EOS Workshop XV</a:t>
            </a:r>
            <a:endParaRPr lang="en-US" dirty="0"/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8121650" y="2195513"/>
            <a:ext cx="5461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3600" b="1" dirty="0">
                <a:solidFill>
                  <a:srgbClr val="997300"/>
                </a:solidFill>
                <a:latin typeface="Calibri" charset="0"/>
                <a:cs typeface="Calibri" charset="0"/>
                <a:sym typeface="Wingdings" charset="2"/>
              </a:rPr>
              <a:t></a:t>
            </a:r>
            <a:endParaRPr lang="en-US" sz="3600" b="1" dirty="0">
              <a:solidFill>
                <a:srgbClr val="997300"/>
              </a:solidFill>
              <a:latin typeface="Calibri" charset="0"/>
              <a:cs typeface="Calibri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  <p:bldP spid="21" grpId="0"/>
      <p:bldP spid="22" grpId="0"/>
      <p:bldP spid="24" grpId="0"/>
      <p:bldP spid="2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cs typeface="Calibri" charset="0"/>
              </a:rPr>
              <a:t>HDF5 Groups and Links</a:t>
            </a: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63D69257-342E-4D4B-8B77-C3290A639AAF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25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pic>
        <p:nvPicPr>
          <p:cNvPr id="6" name="Picture 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257800"/>
            <a:ext cx="1295400" cy="685800"/>
          </a:xfrm>
          <a:prstGeom prst="rect">
            <a:avLst/>
          </a:prstGeom>
          <a:noFill/>
          <a:ln w="12700">
            <a:solidFill>
              <a:srgbClr val="FF6600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1" name="Rectangle 12"/>
          <p:cNvSpPr>
            <a:spLocks noChangeArrowheads="1"/>
          </p:cNvSpPr>
          <p:nvPr/>
        </p:nvSpPr>
        <p:spPr bwMode="auto">
          <a:xfrm>
            <a:off x="180975" y="3581400"/>
            <a:ext cx="3635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indent="455613" eaLnBrk="0" hangingPunct="0">
              <a:lnSpc>
                <a:spcPct val="88000"/>
              </a:lnSpc>
              <a:spcBef>
                <a:spcPct val="42000"/>
              </a:spcBef>
              <a:buClr>
                <a:srgbClr val="712000"/>
              </a:buClr>
              <a:buFontTx/>
              <a:buChar char="•"/>
            </a:pPr>
            <a:endParaRPr lang="en-US" sz="2800">
              <a:solidFill>
                <a:srgbClr val="333399"/>
              </a:solidFill>
              <a:latin typeface="Calibri" charset="0"/>
              <a:cs typeface="Calibri" charset="0"/>
            </a:endParaRPr>
          </a:p>
        </p:txBody>
      </p:sp>
      <p:sp>
        <p:nvSpPr>
          <p:cNvPr id="8" name="Rectangle 15" descr="Small grid"/>
          <p:cNvSpPr>
            <a:spLocks noChangeArrowheads="1"/>
          </p:cNvSpPr>
          <p:nvPr/>
        </p:nvSpPr>
        <p:spPr bwMode="auto">
          <a:xfrm>
            <a:off x="5562600" y="5181600"/>
            <a:ext cx="1219200" cy="739775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miter lim="800000"/>
            <a:headEnd/>
            <a:tailEnd/>
          </a:ln>
          <a:effectLst/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CC00"/>
            </a:extrusionClr>
          </a:sp3d>
        </p:spPr>
        <p:txBody>
          <a:bodyPr wrap="none" anchor="ctr">
            <a:flatTx/>
          </a:bodyPr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DDDDDD"/>
                </a:outerShdw>
              </a:effectLst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17" descr="Small grid"/>
          <p:cNvSpPr>
            <a:spLocks noChangeArrowheads="1"/>
          </p:cNvSpPr>
          <p:nvPr/>
        </p:nvSpPr>
        <p:spPr bwMode="auto">
          <a:xfrm>
            <a:off x="7086600" y="5181600"/>
            <a:ext cx="914400" cy="838200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  <a:p>
            <a:pPr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</p:txBody>
      </p:sp>
      <p:pic>
        <p:nvPicPr>
          <p:cNvPr id="10" name="Picture 20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352800"/>
            <a:ext cx="868363" cy="914400"/>
          </a:xfrm>
          <a:prstGeom prst="rect">
            <a:avLst/>
          </a:prstGeom>
          <a:noFill/>
          <a:ln>
            <a:noFill/>
          </a:ln>
          <a:effectLst>
            <a:outerShdw dist="107763" dir="81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51"/>
          <p:cNvGrpSpPr>
            <a:grpSpLocks/>
          </p:cNvGrpSpPr>
          <p:nvPr/>
        </p:nvGrpSpPr>
        <p:grpSpPr bwMode="auto">
          <a:xfrm>
            <a:off x="4343400" y="3581400"/>
            <a:ext cx="1447800" cy="1090613"/>
            <a:chOff x="5181600" y="5624513"/>
            <a:chExt cx="1752600" cy="1105465"/>
          </a:xfrm>
        </p:grpSpPr>
        <p:sp>
          <p:nvSpPr>
            <p:cNvPr id="34858" name="Rectangle 23"/>
            <p:cNvSpPr>
              <a:spLocks noChangeArrowheads="1"/>
            </p:cNvSpPr>
            <p:nvPr/>
          </p:nvSpPr>
          <p:spPr bwMode="auto">
            <a:xfrm>
              <a:off x="5181600" y="5624513"/>
              <a:ext cx="1752600" cy="106684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>
              <a:outerShdw dist="107763" dir="81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eaLnBrk="0" hangingPunct="0"/>
              <a:endParaRPr lang="en-US" sz="1800">
                <a:solidFill>
                  <a:srgbClr val="333399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13" name="Text Box 24"/>
            <p:cNvSpPr txBox="1">
              <a:spLocks noChangeArrowheads="1"/>
            </p:cNvSpPr>
            <p:nvPr/>
          </p:nvSpPr>
          <p:spPr bwMode="auto">
            <a:xfrm>
              <a:off x="5258468" y="5700142"/>
              <a:ext cx="1422066" cy="1029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US" sz="12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lat | </a:t>
              </a:r>
              <a:r>
                <a:rPr lang="en-US" sz="1200" b="1" dirty="0" err="1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lon</a:t>
              </a:r>
              <a:r>
                <a:rPr lang="en-US" sz="12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| temp</a:t>
              </a:r>
            </a:p>
            <a:p>
              <a:pPr eaLnBrk="0" hangingPunct="0">
                <a:defRPr/>
              </a:pPr>
              <a:r>
                <a:rPr lang="en-US" sz="12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----|-----|-----</a:t>
              </a:r>
            </a:p>
            <a:p>
              <a:pPr eaLnBrk="0" hangingPunct="0">
                <a:defRPr/>
              </a:pPr>
              <a:r>
                <a:rPr lang="en-US" sz="12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12 |  23 |  3.1</a:t>
              </a:r>
            </a:p>
            <a:p>
              <a:pPr eaLnBrk="0" hangingPunct="0">
                <a:defRPr/>
              </a:pPr>
              <a:r>
                <a:rPr lang="en-US" sz="12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15 |  24 |  4.2</a:t>
              </a:r>
            </a:p>
            <a:p>
              <a:pPr eaLnBrk="0" hangingPunct="0">
                <a:defRPr/>
              </a:pPr>
              <a:r>
                <a:rPr lang="en-US" sz="12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17 |  21 |  3.6</a:t>
              </a:r>
            </a:p>
          </p:txBody>
        </p:sp>
      </p:grpSp>
      <p:pic>
        <p:nvPicPr>
          <p:cNvPr id="17" name="Picture 8" descr="mesh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181600"/>
            <a:ext cx="1557338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55"/>
          <p:cNvGrpSpPr>
            <a:grpSpLocks/>
          </p:cNvGrpSpPr>
          <p:nvPr/>
        </p:nvGrpSpPr>
        <p:grpSpPr bwMode="auto">
          <a:xfrm>
            <a:off x="4648200" y="990600"/>
            <a:ext cx="1433513" cy="1133475"/>
            <a:chOff x="3657600" y="1066800"/>
            <a:chExt cx="1434086" cy="1133128"/>
          </a:xfrm>
        </p:grpSpPr>
        <p:pic>
          <p:nvPicPr>
            <p:cNvPr id="34854" name="Picture 18" descr="Folder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600" y="1066800"/>
              <a:ext cx="1434086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5" name="TextBox 19"/>
            <p:cNvSpPr txBox="1">
              <a:spLocks noChangeArrowheads="1"/>
            </p:cNvSpPr>
            <p:nvPr/>
          </p:nvSpPr>
          <p:spPr bwMode="auto">
            <a:xfrm>
              <a:off x="4247014" y="1320225"/>
              <a:ext cx="360996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3200" b="1">
                  <a:latin typeface="Calibri" charset="0"/>
                  <a:cs typeface="Calibri" charset="0"/>
                </a:rPr>
                <a:t>/</a:t>
              </a:r>
            </a:p>
          </p:txBody>
        </p:sp>
      </p:grpSp>
      <p:grpSp>
        <p:nvGrpSpPr>
          <p:cNvPr id="5" name="Group 69"/>
          <p:cNvGrpSpPr>
            <a:grpSpLocks/>
          </p:cNvGrpSpPr>
          <p:nvPr/>
        </p:nvGrpSpPr>
        <p:grpSpPr bwMode="auto">
          <a:xfrm>
            <a:off x="6338888" y="2524125"/>
            <a:ext cx="1433512" cy="1133475"/>
            <a:chOff x="5576314" y="1914872"/>
            <a:chExt cx="1434086" cy="1133128"/>
          </a:xfrm>
        </p:grpSpPr>
        <p:pic>
          <p:nvPicPr>
            <p:cNvPr id="34852" name="Picture 21" descr="Folder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6314" y="1914872"/>
              <a:ext cx="1434086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3" name="TextBox 22"/>
            <p:cNvSpPr txBox="1">
              <a:spLocks noChangeArrowheads="1"/>
            </p:cNvSpPr>
            <p:nvPr/>
          </p:nvSpPr>
          <p:spPr bwMode="auto">
            <a:xfrm>
              <a:off x="5810156" y="2271857"/>
              <a:ext cx="97975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000" b="1" dirty="0" err="1">
                  <a:latin typeface="Calibri" charset="0"/>
                  <a:cs typeface="Calibri" charset="0"/>
                </a:rPr>
                <a:t>SimOut</a:t>
              </a:r>
              <a:endParaRPr lang="en-US" sz="2000" b="1" dirty="0">
                <a:latin typeface="Calibri" charset="0"/>
                <a:cs typeface="Calibri" charset="0"/>
              </a:endParaRPr>
            </a:p>
          </p:txBody>
        </p:sp>
      </p:grpSp>
      <p:grpSp>
        <p:nvGrpSpPr>
          <p:cNvPr id="7" name="Group 62"/>
          <p:cNvGrpSpPr>
            <a:grpSpLocks/>
          </p:cNvGrpSpPr>
          <p:nvPr/>
        </p:nvGrpSpPr>
        <p:grpSpPr bwMode="auto">
          <a:xfrm>
            <a:off x="2590800" y="2514600"/>
            <a:ext cx="1509713" cy="1133475"/>
            <a:chOff x="3505200" y="2667000"/>
            <a:chExt cx="1510286" cy="1133128"/>
          </a:xfrm>
        </p:grpSpPr>
        <p:pic>
          <p:nvPicPr>
            <p:cNvPr id="34850" name="Picture 24" descr="Folder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5200" y="2667000"/>
              <a:ext cx="1510286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1" name="TextBox 25"/>
            <p:cNvSpPr txBox="1">
              <a:spLocks noChangeArrowheads="1"/>
            </p:cNvSpPr>
            <p:nvPr/>
          </p:nvSpPr>
          <p:spPr bwMode="auto">
            <a:xfrm>
              <a:off x="4017627" y="3007876"/>
              <a:ext cx="485429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900" b="1" dirty="0" err="1">
                  <a:latin typeface="Calibri" charset="0"/>
                  <a:cs typeface="Calibri" charset="0"/>
                </a:rPr>
                <a:t>Viz</a:t>
              </a:r>
              <a:endParaRPr lang="en-US" sz="1900" b="1" dirty="0">
                <a:latin typeface="Calibri" charset="0"/>
                <a:cs typeface="Calibri" charset="0"/>
              </a:endParaRPr>
            </a:p>
          </p:txBody>
        </p:sp>
      </p:grpSp>
      <p:cxnSp>
        <p:nvCxnSpPr>
          <p:cNvPr id="28" name="Straight Connector 27"/>
          <p:cNvCxnSpPr>
            <a:cxnSpLocks noChangeShapeType="1"/>
          </p:cNvCxnSpPr>
          <p:nvPr/>
        </p:nvCxnSpPr>
        <p:spPr bwMode="auto">
          <a:xfrm rot="10800000" flipV="1">
            <a:off x="3886200" y="1905000"/>
            <a:ext cx="1192213" cy="762000"/>
          </a:xfrm>
          <a:prstGeom prst="line">
            <a:avLst/>
          </a:prstGeom>
          <a:noFill/>
          <a:ln w="3810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Straight Connector 28"/>
          <p:cNvCxnSpPr>
            <a:cxnSpLocks noChangeShapeType="1"/>
          </p:cNvCxnSpPr>
          <p:nvPr/>
        </p:nvCxnSpPr>
        <p:spPr bwMode="auto">
          <a:xfrm>
            <a:off x="5867400" y="1905000"/>
            <a:ext cx="9144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Straight Connector 29"/>
          <p:cNvCxnSpPr>
            <a:cxnSpLocks noChangeShapeType="1"/>
          </p:cNvCxnSpPr>
          <p:nvPr/>
        </p:nvCxnSpPr>
        <p:spPr bwMode="auto">
          <a:xfrm rot="5400000">
            <a:off x="5562600" y="3886200"/>
            <a:ext cx="17526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Straight Connector 30"/>
          <p:cNvCxnSpPr>
            <a:cxnSpLocks noChangeShapeType="1"/>
          </p:cNvCxnSpPr>
          <p:nvPr/>
        </p:nvCxnSpPr>
        <p:spPr bwMode="auto">
          <a:xfrm rot="16200000" flipH="1">
            <a:off x="2979738" y="3954462"/>
            <a:ext cx="1752600" cy="7016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Straight Connector 31"/>
          <p:cNvCxnSpPr>
            <a:cxnSpLocks noChangeShapeType="1"/>
          </p:cNvCxnSpPr>
          <p:nvPr/>
        </p:nvCxnSpPr>
        <p:spPr bwMode="auto">
          <a:xfrm rot="5400000">
            <a:off x="1619250" y="3829050"/>
            <a:ext cx="1828800" cy="1028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Straight Connector 32"/>
          <p:cNvCxnSpPr>
            <a:cxnSpLocks noChangeShapeType="1"/>
          </p:cNvCxnSpPr>
          <p:nvPr/>
        </p:nvCxnSpPr>
        <p:spPr bwMode="auto">
          <a:xfrm>
            <a:off x="3929063" y="3048000"/>
            <a:ext cx="642937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Straight Connector 33"/>
          <p:cNvCxnSpPr>
            <a:cxnSpLocks noChangeShapeType="1"/>
            <a:endCxn id="9" idx="0"/>
          </p:cNvCxnSpPr>
          <p:nvPr/>
        </p:nvCxnSpPr>
        <p:spPr bwMode="auto">
          <a:xfrm rot="16200000" flipH="1">
            <a:off x="6400800" y="4038600"/>
            <a:ext cx="17526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Straight Connector 34"/>
          <p:cNvCxnSpPr>
            <a:cxnSpLocks noChangeShapeType="1"/>
          </p:cNvCxnSpPr>
          <p:nvPr/>
        </p:nvCxnSpPr>
        <p:spPr bwMode="auto">
          <a:xfrm rot="10800000" flipV="1">
            <a:off x="1524000" y="3094038"/>
            <a:ext cx="1260475" cy="5635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40" name="Rectangle 35"/>
          <p:cNvSpPr>
            <a:spLocks noChangeArrowheads="1"/>
          </p:cNvSpPr>
          <p:nvPr/>
        </p:nvSpPr>
        <p:spPr bwMode="auto">
          <a:xfrm>
            <a:off x="228600" y="990600"/>
            <a:ext cx="25146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00" dirty="0">
                <a:latin typeface="Calibri" charset="0"/>
                <a:cs typeface="Calibri" charset="0"/>
              </a:rPr>
              <a:t>HDF5 groups </a:t>
            </a:r>
            <a:br>
              <a:rPr lang="en-US" sz="2600" dirty="0">
                <a:latin typeface="Calibri" charset="0"/>
                <a:cs typeface="Calibri" charset="0"/>
              </a:rPr>
            </a:br>
            <a:r>
              <a:rPr lang="en-US" sz="2600" dirty="0">
                <a:latin typeface="Calibri" charset="0"/>
                <a:cs typeface="Calibri" charset="0"/>
              </a:rPr>
              <a:t>and links </a:t>
            </a:r>
            <a:br>
              <a:rPr lang="en-US" sz="2600" dirty="0">
                <a:latin typeface="Calibri" charset="0"/>
                <a:cs typeface="Calibri" charset="0"/>
              </a:rPr>
            </a:br>
            <a:r>
              <a:rPr lang="en-US" sz="2600" b="1" dirty="0">
                <a:latin typeface="Calibri" charset="0"/>
                <a:cs typeface="Calibri" charset="0"/>
              </a:rPr>
              <a:t>organize </a:t>
            </a:r>
            <a:r>
              <a:rPr lang="en-US" sz="2600" dirty="0">
                <a:latin typeface="Calibri" charset="0"/>
                <a:cs typeface="Calibri" charset="0"/>
              </a:rPr>
              <a:t/>
            </a:r>
            <a:br>
              <a:rPr lang="en-US" sz="2600" dirty="0">
                <a:latin typeface="Calibri" charset="0"/>
                <a:cs typeface="Calibri" charset="0"/>
              </a:rPr>
            </a:br>
            <a:r>
              <a:rPr lang="en-US" sz="2600" dirty="0">
                <a:latin typeface="Calibri" charset="0"/>
                <a:cs typeface="Calibri" charset="0"/>
              </a:rPr>
              <a:t>data objects.</a:t>
            </a:r>
            <a:endParaRPr lang="en-US" dirty="0">
              <a:latin typeface="Calibri" charset="0"/>
              <a:cs typeface="Calibri" charset="0"/>
            </a:endParaRPr>
          </a:p>
        </p:txBody>
      </p:sp>
      <p:cxnSp>
        <p:nvCxnSpPr>
          <p:cNvPr id="37" name="Straight Connector 36"/>
          <p:cNvCxnSpPr>
            <a:cxnSpLocks noChangeShapeType="1"/>
          </p:cNvCxnSpPr>
          <p:nvPr/>
        </p:nvCxnSpPr>
        <p:spPr bwMode="auto">
          <a:xfrm rot="10800000" flipV="1">
            <a:off x="5562600" y="3048000"/>
            <a:ext cx="960438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8" name="Picture 37" descr="open_box.png"/>
          <p:cNvPicPr>
            <a:picLocks noChangeAspect="1"/>
          </p:cNvPicPr>
          <p:nvPr/>
        </p:nvPicPr>
        <p:blipFill>
          <a:blip r:embed="rId8">
            <a:lum contrast="-6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73"/>
          <a:stretch>
            <a:fillRect/>
          </a:stretch>
        </p:blipFill>
        <p:spPr bwMode="auto">
          <a:xfrm>
            <a:off x="7794625" y="3733800"/>
            <a:ext cx="136048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" name="Straight Connector 38"/>
          <p:cNvCxnSpPr>
            <a:cxnSpLocks noChangeShapeType="1"/>
          </p:cNvCxnSpPr>
          <p:nvPr/>
        </p:nvCxnSpPr>
        <p:spPr bwMode="auto">
          <a:xfrm>
            <a:off x="7620000" y="3124200"/>
            <a:ext cx="762000" cy="53340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" name="Rectangle 17" descr="Small grid"/>
          <p:cNvSpPr>
            <a:spLocks noChangeArrowheads="1"/>
          </p:cNvSpPr>
          <p:nvPr/>
        </p:nvSpPr>
        <p:spPr bwMode="auto">
          <a:xfrm>
            <a:off x="8382000" y="3657600"/>
            <a:ext cx="533400" cy="381000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  <a:p>
            <a:pPr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Calibri" charset="0"/>
              <a:cs typeface="Calibri" charset="0"/>
            </a:endParaRPr>
          </a:p>
        </p:txBody>
      </p:sp>
      <p:sp>
        <p:nvSpPr>
          <p:cNvPr id="57" name="Oval 56"/>
          <p:cNvSpPr/>
          <p:nvPr/>
        </p:nvSpPr>
        <p:spPr bwMode="auto">
          <a:xfrm>
            <a:off x="4562475" y="990600"/>
            <a:ext cx="1690688" cy="1143000"/>
          </a:xfrm>
          <a:prstGeom prst="ellipse">
            <a:avLst/>
          </a:prstGeom>
          <a:noFill/>
          <a:ln w="31750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14400" anchor="ctr"/>
          <a:lstStyle/>
          <a:p>
            <a:pPr>
              <a:defRPr/>
            </a:pPr>
            <a:r>
              <a:rPr lang="en-US" dirty="0">
                <a:latin typeface="Calibri"/>
                <a:ea typeface="Calibri"/>
                <a:cs typeface="Calibri"/>
              </a:rPr>
              <a:t>        </a:t>
            </a:r>
            <a:r>
              <a:rPr lang="en-US" sz="2200" i="1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Every HDF5 file </a:t>
            </a:r>
          </a:p>
          <a:p>
            <a:pPr>
              <a:defRPr/>
            </a:pPr>
            <a:r>
              <a:rPr lang="en-US" sz="2200" i="1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        has a root group</a:t>
            </a:r>
          </a:p>
        </p:txBody>
      </p:sp>
      <p:sp>
        <p:nvSpPr>
          <p:cNvPr id="41" name="Rectangular Callout 40"/>
          <p:cNvSpPr/>
          <p:nvPr/>
        </p:nvSpPr>
        <p:spPr bwMode="auto">
          <a:xfrm>
            <a:off x="7810500" y="2484438"/>
            <a:ext cx="1104900" cy="563562"/>
          </a:xfrm>
          <a:prstGeom prst="wedgeRectCallout">
            <a:avLst>
              <a:gd name="adj1" fmla="val -73609"/>
              <a:gd name="adj2" fmla="val 19782"/>
            </a:avLst>
          </a:prstGeom>
          <a:solidFill>
            <a:schemeClr val="bg2">
              <a:lumMod val="90000"/>
            </a:schemeClr>
          </a:solidFill>
          <a:ln w="12700">
            <a:solidFill>
              <a:schemeClr val="bg2">
                <a:lumMod val="1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45720" rIns="45720" anchor="ctr"/>
          <a:lstStyle/>
          <a:p>
            <a:pPr>
              <a:defRPr/>
            </a:pPr>
            <a:r>
              <a:rPr lang="en-US" sz="1400" dirty="0">
                <a:solidFill>
                  <a:schemeClr val="tx1"/>
                </a:solidFill>
                <a:latin typeface="Calibri"/>
                <a:cs typeface="Calibri"/>
              </a:rPr>
              <a:t>Parameters</a:t>
            </a:r>
          </a:p>
          <a:p>
            <a:pPr>
              <a:defRPr/>
            </a:pPr>
            <a:r>
              <a:rPr lang="en-US" sz="1400" dirty="0">
                <a:solidFill>
                  <a:schemeClr val="tx1"/>
                </a:solidFill>
                <a:latin typeface="Calibri"/>
                <a:cs typeface="Calibri"/>
              </a:rPr>
              <a:t>10;100;1000</a:t>
            </a:r>
          </a:p>
        </p:txBody>
      </p:sp>
      <p:sp>
        <p:nvSpPr>
          <p:cNvPr id="42" name="Rectangular Callout 41"/>
          <p:cNvSpPr/>
          <p:nvPr/>
        </p:nvSpPr>
        <p:spPr bwMode="auto">
          <a:xfrm>
            <a:off x="419100" y="4648200"/>
            <a:ext cx="952500" cy="446088"/>
          </a:xfrm>
          <a:prstGeom prst="wedgeRectCallout">
            <a:avLst>
              <a:gd name="adj1" fmla="val 64672"/>
              <a:gd name="adj2" fmla="val 73167"/>
            </a:avLst>
          </a:prstGeom>
          <a:solidFill>
            <a:schemeClr val="bg2">
              <a:lumMod val="90000"/>
            </a:schemeClr>
          </a:solidFill>
          <a:ln w="12700">
            <a:solidFill>
              <a:schemeClr val="bg2">
                <a:lumMod val="2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45720" rIns="45720" anchor="ctr"/>
          <a:lstStyle/>
          <a:p>
            <a:pPr algn="ctr">
              <a:defRPr/>
            </a:pPr>
            <a:r>
              <a:rPr lang="en-US" sz="1400" dirty="0" err="1">
                <a:solidFill>
                  <a:schemeClr val="tx1"/>
                </a:solidFill>
                <a:latin typeface="Calibri"/>
                <a:cs typeface="Calibri"/>
              </a:rPr>
              <a:t>Timestep</a:t>
            </a:r>
            <a:endParaRPr lang="en-US" sz="1400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Calibri"/>
                <a:cs typeface="Calibri"/>
              </a:rPr>
              <a:t>36,000</a:t>
            </a:r>
          </a:p>
        </p:txBody>
      </p:sp>
      <p:sp>
        <p:nvSpPr>
          <p:cNvPr id="34848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34849" name="Rectangle 2065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867400" y="6221812"/>
            <a:ext cx="2890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>
                <a:latin typeface="Arial" charset="0"/>
              </a:rPr>
              <a:t>Similar to UNIX directories</a:t>
            </a:r>
            <a:endParaRPr lang="en-US" sz="1800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HDF5 Groups</a:t>
            </a:r>
          </a:p>
        </p:txBody>
      </p:sp>
      <p:sp>
        <p:nvSpPr>
          <p:cNvPr id="28748" name="Line 6"/>
          <p:cNvSpPr>
            <a:spLocks noChangeShapeType="1"/>
          </p:cNvSpPr>
          <p:nvPr/>
        </p:nvSpPr>
        <p:spPr bwMode="auto">
          <a:xfrm flipH="1">
            <a:off x="5486400" y="2895600"/>
            <a:ext cx="838200" cy="803275"/>
          </a:xfrm>
          <a:prstGeom prst="line">
            <a:avLst/>
          </a:prstGeom>
          <a:noFill/>
          <a:ln w="28575">
            <a:solidFill>
              <a:srgbClr val="6600FF"/>
            </a:solidFill>
            <a:round/>
            <a:headEnd/>
            <a:tailEnd type="arrow" w="med" len="med"/>
          </a:ln>
        </p:spPr>
        <p:txBody>
          <a:bodyPr wrap="none" lIns="91420" tIns="45711" rIns="91420" bIns="45711" anchor="ctr"/>
          <a:lstStyle/>
          <a:p>
            <a:endParaRPr lang="en-US"/>
          </a:p>
        </p:txBody>
      </p:sp>
      <p:sp>
        <p:nvSpPr>
          <p:cNvPr id="28680" name="Oval 7"/>
          <p:cNvSpPr>
            <a:spLocks noChangeArrowheads="1"/>
          </p:cNvSpPr>
          <p:nvPr/>
        </p:nvSpPr>
        <p:spPr bwMode="auto">
          <a:xfrm>
            <a:off x="6088063" y="2600325"/>
            <a:ext cx="1295400" cy="336550"/>
          </a:xfrm>
          <a:prstGeom prst="ellipse">
            <a:avLst/>
          </a:prstGeom>
          <a:solidFill>
            <a:srgbClr val="C0C0C0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B2B2B2"/>
            </a:extrusionClr>
          </a:sp3d>
        </p:spPr>
        <p:txBody>
          <a:bodyPr wrap="none" lIns="91420" tIns="45711" rIns="91420" bIns="45711" anchor="ctr">
            <a:flatTx/>
          </a:bodyPr>
          <a:lstStyle/>
          <a:p>
            <a:pPr algn="ctr" eaLnBrk="0" hangingPunct="0"/>
            <a:endParaRPr lang="en-US" sz="2000" b="1">
              <a:solidFill>
                <a:srgbClr val="3333CC"/>
              </a:solidFill>
            </a:endParaRPr>
          </a:p>
        </p:txBody>
      </p:sp>
      <p:grpSp>
        <p:nvGrpSpPr>
          <p:cNvPr id="28681" name="Group 8"/>
          <p:cNvGrpSpPr>
            <a:grpSpLocks/>
          </p:cNvGrpSpPr>
          <p:nvPr/>
        </p:nvGrpSpPr>
        <p:grpSpPr bwMode="auto">
          <a:xfrm>
            <a:off x="8382000" y="3698875"/>
            <a:ext cx="533400" cy="701675"/>
            <a:chOff x="2644" y="3296"/>
            <a:chExt cx="336" cy="442"/>
          </a:xfrm>
        </p:grpSpPr>
        <p:sp>
          <p:nvSpPr>
            <p:cNvPr id="28741" name="Rectangle 9"/>
            <p:cNvSpPr>
              <a:spLocks noChangeArrowheads="1"/>
            </p:cNvSpPr>
            <p:nvPr/>
          </p:nvSpPr>
          <p:spPr bwMode="auto">
            <a:xfrm>
              <a:off x="2644" y="3304"/>
              <a:ext cx="336" cy="43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  <p:sp>
          <p:nvSpPr>
            <p:cNvPr id="28742" name="Line 10"/>
            <p:cNvSpPr>
              <a:spLocks noChangeShapeType="1"/>
            </p:cNvSpPr>
            <p:nvPr/>
          </p:nvSpPr>
          <p:spPr bwMode="auto">
            <a:xfrm>
              <a:off x="2752" y="3304"/>
              <a:ext cx="1" cy="4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  <p:sp>
          <p:nvSpPr>
            <p:cNvPr id="28743" name="Line 11"/>
            <p:cNvSpPr>
              <a:spLocks noChangeShapeType="1"/>
            </p:cNvSpPr>
            <p:nvPr/>
          </p:nvSpPr>
          <p:spPr bwMode="auto">
            <a:xfrm flipH="1">
              <a:off x="2863" y="3296"/>
              <a:ext cx="1" cy="44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  <p:sp>
          <p:nvSpPr>
            <p:cNvPr id="28744" name="Line 12"/>
            <p:cNvSpPr>
              <a:spLocks noChangeShapeType="1"/>
            </p:cNvSpPr>
            <p:nvPr/>
          </p:nvSpPr>
          <p:spPr bwMode="auto">
            <a:xfrm rot="5400000">
              <a:off x="2811" y="3253"/>
              <a:ext cx="1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  <p:sp>
          <p:nvSpPr>
            <p:cNvPr id="28745" name="Line 13"/>
            <p:cNvSpPr>
              <a:spLocks noChangeShapeType="1"/>
            </p:cNvSpPr>
            <p:nvPr/>
          </p:nvSpPr>
          <p:spPr bwMode="auto">
            <a:xfrm rot="5400000">
              <a:off x="2811" y="3355"/>
              <a:ext cx="1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  <p:sp>
          <p:nvSpPr>
            <p:cNvPr id="28746" name="Line 14"/>
            <p:cNvSpPr>
              <a:spLocks noChangeShapeType="1"/>
            </p:cNvSpPr>
            <p:nvPr/>
          </p:nvSpPr>
          <p:spPr bwMode="auto">
            <a:xfrm rot="5400000">
              <a:off x="2811" y="3465"/>
              <a:ext cx="1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</p:grpSp>
      <p:grpSp>
        <p:nvGrpSpPr>
          <p:cNvPr id="28682" name="Group 15"/>
          <p:cNvGrpSpPr>
            <a:grpSpLocks/>
          </p:cNvGrpSpPr>
          <p:nvPr/>
        </p:nvGrpSpPr>
        <p:grpSpPr bwMode="auto">
          <a:xfrm>
            <a:off x="7010400" y="3775075"/>
            <a:ext cx="533400" cy="701675"/>
            <a:chOff x="2644" y="3296"/>
            <a:chExt cx="336" cy="442"/>
          </a:xfrm>
        </p:grpSpPr>
        <p:sp>
          <p:nvSpPr>
            <p:cNvPr id="28735" name="Rectangle 16"/>
            <p:cNvSpPr>
              <a:spLocks noChangeArrowheads="1"/>
            </p:cNvSpPr>
            <p:nvPr/>
          </p:nvSpPr>
          <p:spPr bwMode="auto">
            <a:xfrm>
              <a:off x="2644" y="3304"/>
              <a:ext cx="336" cy="43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  <p:sp>
          <p:nvSpPr>
            <p:cNvPr id="28736" name="Line 17"/>
            <p:cNvSpPr>
              <a:spLocks noChangeShapeType="1"/>
            </p:cNvSpPr>
            <p:nvPr/>
          </p:nvSpPr>
          <p:spPr bwMode="auto">
            <a:xfrm>
              <a:off x="2752" y="3304"/>
              <a:ext cx="1" cy="4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  <p:sp>
          <p:nvSpPr>
            <p:cNvPr id="28737" name="Line 18"/>
            <p:cNvSpPr>
              <a:spLocks noChangeShapeType="1"/>
            </p:cNvSpPr>
            <p:nvPr/>
          </p:nvSpPr>
          <p:spPr bwMode="auto">
            <a:xfrm flipH="1">
              <a:off x="2863" y="3296"/>
              <a:ext cx="1" cy="44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  <p:sp>
          <p:nvSpPr>
            <p:cNvPr id="28738" name="Line 19"/>
            <p:cNvSpPr>
              <a:spLocks noChangeShapeType="1"/>
            </p:cNvSpPr>
            <p:nvPr/>
          </p:nvSpPr>
          <p:spPr bwMode="auto">
            <a:xfrm rot="5400000">
              <a:off x="2811" y="3253"/>
              <a:ext cx="1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  <p:sp>
          <p:nvSpPr>
            <p:cNvPr id="28739" name="Line 20"/>
            <p:cNvSpPr>
              <a:spLocks noChangeShapeType="1"/>
            </p:cNvSpPr>
            <p:nvPr/>
          </p:nvSpPr>
          <p:spPr bwMode="auto">
            <a:xfrm rot="5400000">
              <a:off x="2811" y="3355"/>
              <a:ext cx="1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  <p:sp>
          <p:nvSpPr>
            <p:cNvPr id="28740" name="Line 21"/>
            <p:cNvSpPr>
              <a:spLocks noChangeShapeType="1"/>
            </p:cNvSpPr>
            <p:nvPr/>
          </p:nvSpPr>
          <p:spPr bwMode="auto">
            <a:xfrm rot="5400000">
              <a:off x="2811" y="3465"/>
              <a:ext cx="1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</p:grpSp>
      <p:sp>
        <p:nvSpPr>
          <p:cNvPr id="28683" name="Line 22"/>
          <p:cNvSpPr>
            <a:spLocks noChangeShapeType="1"/>
          </p:cNvSpPr>
          <p:nvPr/>
        </p:nvSpPr>
        <p:spPr bwMode="auto">
          <a:xfrm flipH="1">
            <a:off x="6553200" y="2022475"/>
            <a:ext cx="76200" cy="533400"/>
          </a:xfrm>
          <a:prstGeom prst="line">
            <a:avLst/>
          </a:prstGeom>
          <a:noFill/>
          <a:ln w="28575">
            <a:solidFill>
              <a:srgbClr val="6600FF"/>
            </a:solidFill>
            <a:round/>
            <a:headEnd/>
            <a:tailEnd type="arrow" w="med" len="med"/>
          </a:ln>
        </p:spPr>
        <p:txBody>
          <a:bodyPr wrap="none" lIns="91420" tIns="45711" rIns="91420" bIns="45711" anchor="ctr"/>
          <a:lstStyle/>
          <a:p>
            <a:endParaRPr lang="en-US"/>
          </a:p>
        </p:txBody>
      </p:sp>
      <p:sp>
        <p:nvSpPr>
          <p:cNvPr id="28684" name="Oval 23"/>
          <p:cNvSpPr>
            <a:spLocks noChangeArrowheads="1"/>
          </p:cNvSpPr>
          <p:nvPr/>
        </p:nvSpPr>
        <p:spPr bwMode="auto">
          <a:xfrm>
            <a:off x="6142038" y="1717675"/>
            <a:ext cx="1249362" cy="336550"/>
          </a:xfrm>
          <a:prstGeom prst="ellipse">
            <a:avLst/>
          </a:prstGeom>
          <a:solidFill>
            <a:srgbClr val="C0C0C0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B2B2B2"/>
            </a:extrusionClr>
          </a:sp3d>
        </p:spPr>
        <p:txBody>
          <a:bodyPr wrap="none" lIns="91420" tIns="45711" rIns="91420" bIns="45711" anchor="ctr">
            <a:flatTx/>
          </a:bodyPr>
          <a:lstStyle/>
          <a:p>
            <a:pPr algn="ctr" eaLnBrk="0" hangingPunct="0"/>
            <a:r>
              <a:rPr lang="en-US" sz="2000" b="1"/>
              <a:t>“/”</a:t>
            </a:r>
          </a:p>
        </p:txBody>
      </p:sp>
      <p:grpSp>
        <p:nvGrpSpPr>
          <p:cNvPr id="28685" name="Group 24"/>
          <p:cNvGrpSpPr>
            <a:grpSpLocks/>
          </p:cNvGrpSpPr>
          <p:nvPr/>
        </p:nvGrpSpPr>
        <p:grpSpPr bwMode="auto">
          <a:xfrm>
            <a:off x="4926013" y="3790950"/>
            <a:ext cx="865187" cy="1009650"/>
            <a:chOff x="4447" y="2772"/>
            <a:chExt cx="545" cy="636"/>
          </a:xfrm>
        </p:grpSpPr>
        <p:grpSp>
          <p:nvGrpSpPr>
            <p:cNvPr id="28708" name="Group 25"/>
            <p:cNvGrpSpPr>
              <a:grpSpLocks/>
            </p:cNvGrpSpPr>
            <p:nvPr/>
          </p:nvGrpSpPr>
          <p:grpSpPr bwMode="auto">
            <a:xfrm>
              <a:off x="4556" y="2878"/>
              <a:ext cx="436" cy="530"/>
              <a:chOff x="2304" y="1440"/>
              <a:chExt cx="384" cy="480"/>
            </a:xfrm>
          </p:grpSpPr>
          <p:sp>
            <p:nvSpPr>
              <p:cNvPr id="28727" name="Rectangle 26"/>
              <p:cNvSpPr>
                <a:spLocks noChangeArrowheads="1"/>
              </p:cNvSpPr>
              <p:nvPr/>
            </p:nvSpPr>
            <p:spPr bwMode="auto">
              <a:xfrm>
                <a:off x="2304" y="1440"/>
                <a:ext cx="384" cy="480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1420" tIns="45711" rIns="91420" bIns="45711" anchor="ctr"/>
              <a:lstStyle/>
              <a:p>
                <a:endParaRPr lang="en-US"/>
              </a:p>
            </p:txBody>
          </p:sp>
          <p:sp>
            <p:nvSpPr>
              <p:cNvPr id="28728" name="Line 27"/>
              <p:cNvSpPr>
                <a:spLocks noChangeShapeType="1"/>
              </p:cNvSpPr>
              <p:nvPr/>
            </p:nvSpPr>
            <p:spPr bwMode="auto">
              <a:xfrm>
                <a:off x="2400" y="1440"/>
                <a:ext cx="0" cy="4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20" tIns="45711" rIns="91420" bIns="45711" anchor="ctr"/>
              <a:lstStyle/>
              <a:p>
                <a:endParaRPr lang="en-US"/>
              </a:p>
            </p:txBody>
          </p:sp>
          <p:sp>
            <p:nvSpPr>
              <p:cNvPr id="28729" name="Line 28"/>
              <p:cNvSpPr>
                <a:spLocks noChangeShapeType="1"/>
              </p:cNvSpPr>
              <p:nvPr/>
            </p:nvSpPr>
            <p:spPr bwMode="auto">
              <a:xfrm>
                <a:off x="2496" y="1440"/>
                <a:ext cx="0" cy="4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20" tIns="45711" rIns="91420" bIns="45711" anchor="ctr"/>
              <a:lstStyle/>
              <a:p>
                <a:endParaRPr lang="en-US"/>
              </a:p>
            </p:txBody>
          </p:sp>
          <p:sp>
            <p:nvSpPr>
              <p:cNvPr id="28730" name="Line 29"/>
              <p:cNvSpPr>
                <a:spLocks noChangeShapeType="1"/>
              </p:cNvSpPr>
              <p:nvPr/>
            </p:nvSpPr>
            <p:spPr bwMode="auto">
              <a:xfrm>
                <a:off x="2592" y="1440"/>
                <a:ext cx="0" cy="4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20" tIns="45711" rIns="91420" bIns="45711" anchor="ctr"/>
              <a:lstStyle/>
              <a:p>
                <a:endParaRPr lang="en-US"/>
              </a:p>
            </p:txBody>
          </p:sp>
          <p:sp>
            <p:nvSpPr>
              <p:cNvPr id="28731" name="Line 30"/>
              <p:cNvSpPr>
                <a:spLocks noChangeShapeType="1"/>
              </p:cNvSpPr>
              <p:nvPr/>
            </p:nvSpPr>
            <p:spPr bwMode="auto">
              <a:xfrm rot="5400000">
                <a:off x="2495" y="1345"/>
                <a:ext cx="1" cy="38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20" tIns="45711" rIns="91420" bIns="45711" anchor="ctr"/>
              <a:lstStyle/>
              <a:p>
                <a:endParaRPr lang="en-US"/>
              </a:p>
            </p:txBody>
          </p:sp>
          <p:sp>
            <p:nvSpPr>
              <p:cNvPr id="28732" name="Line 31"/>
              <p:cNvSpPr>
                <a:spLocks noChangeShapeType="1"/>
              </p:cNvSpPr>
              <p:nvPr/>
            </p:nvSpPr>
            <p:spPr bwMode="auto">
              <a:xfrm rot="5400000">
                <a:off x="2495" y="1441"/>
                <a:ext cx="1" cy="38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20" tIns="45711" rIns="91420" bIns="45711" anchor="ctr"/>
              <a:lstStyle/>
              <a:p>
                <a:endParaRPr lang="en-US"/>
              </a:p>
            </p:txBody>
          </p:sp>
          <p:sp>
            <p:nvSpPr>
              <p:cNvPr id="28733" name="Line 32"/>
              <p:cNvSpPr>
                <a:spLocks noChangeShapeType="1"/>
              </p:cNvSpPr>
              <p:nvPr/>
            </p:nvSpPr>
            <p:spPr bwMode="auto">
              <a:xfrm rot="5400000">
                <a:off x="2495" y="1537"/>
                <a:ext cx="1" cy="38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20" tIns="45711" rIns="91420" bIns="45711" anchor="ctr"/>
              <a:lstStyle/>
              <a:p>
                <a:endParaRPr lang="en-US"/>
              </a:p>
            </p:txBody>
          </p:sp>
          <p:sp>
            <p:nvSpPr>
              <p:cNvPr id="28734" name="Line 33"/>
              <p:cNvSpPr>
                <a:spLocks noChangeShapeType="1"/>
              </p:cNvSpPr>
              <p:nvPr/>
            </p:nvSpPr>
            <p:spPr bwMode="auto">
              <a:xfrm rot="5400000">
                <a:off x="2495" y="1633"/>
                <a:ext cx="1" cy="38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20" tIns="45711" rIns="91420" bIns="45711" anchor="ctr"/>
              <a:lstStyle/>
              <a:p>
                <a:endParaRPr lang="en-US"/>
              </a:p>
            </p:txBody>
          </p:sp>
        </p:grpSp>
        <p:grpSp>
          <p:nvGrpSpPr>
            <p:cNvPr id="28709" name="Group 34"/>
            <p:cNvGrpSpPr>
              <a:grpSpLocks/>
            </p:cNvGrpSpPr>
            <p:nvPr/>
          </p:nvGrpSpPr>
          <p:grpSpPr bwMode="auto">
            <a:xfrm>
              <a:off x="4502" y="2825"/>
              <a:ext cx="436" cy="530"/>
              <a:chOff x="2304" y="1440"/>
              <a:chExt cx="384" cy="480"/>
            </a:xfrm>
          </p:grpSpPr>
          <p:sp>
            <p:nvSpPr>
              <p:cNvPr id="28719" name="Rectangle 35"/>
              <p:cNvSpPr>
                <a:spLocks noChangeArrowheads="1"/>
              </p:cNvSpPr>
              <p:nvPr/>
            </p:nvSpPr>
            <p:spPr bwMode="auto">
              <a:xfrm>
                <a:off x="2304" y="1440"/>
                <a:ext cx="384" cy="480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1420" tIns="45711" rIns="91420" bIns="45711" anchor="ctr"/>
              <a:lstStyle/>
              <a:p>
                <a:endParaRPr lang="en-US"/>
              </a:p>
            </p:txBody>
          </p:sp>
          <p:sp>
            <p:nvSpPr>
              <p:cNvPr id="28720" name="Line 36"/>
              <p:cNvSpPr>
                <a:spLocks noChangeShapeType="1"/>
              </p:cNvSpPr>
              <p:nvPr/>
            </p:nvSpPr>
            <p:spPr bwMode="auto">
              <a:xfrm>
                <a:off x="2400" y="1440"/>
                <a:ext cx="0" cy="4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20" tIns="45711" rIns="91420" bIns="45711" anchor="ctr"/>
              <a:lstStyle/>
              <a:p>
                <a:endParaRPr lang="en-US"/>
              </a:p>
            </p:txBody>
          </p:sp>
          <p:sp>
            <p:nvSpPr>
              <p:cNvPr id="28721" name="Line 37"/>
              <p:cNvSpPr>
                <a:spLocks noChangeShapeType="1"/>
              </p:cNvSpPr>
              <p:nvPr/>
            </p:nvSpPr>
            <p:spPr bwMode="auto">
              <a:xfrm>
                <a:off x="2496" y="1440"/>
                <a:ext cx="0" cy="4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20" tIns="45711" rIns="91420" bIns="45711" anchor="ctr"/>
              <a:lstStyle/>
              <a:p>
                <a:endParaRPr lang="en-US"/>
              </a:p>
            </p:txBody>
          </p:sp>
          <p:sp>
            <p:nvSpPr>
              <p:cNvPr id="28722" name="Line 38"/>
              <p:cNvSpPr>
                <a:spLocks noChangeShapeType="1"/>
              </p:cNvSpPr>
              <p:nvPr/>
            </p:nvSpPr>
            <p:spPr bwMode="auto">
              <a:xfrm>
                <a:off x="2592" y="1440"/>
                <a:ext cx="0" cy="4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20" tIns="45711" rIns="91420" bIns="45711" anchor="ctr"/>
              <a:lstStyle/>
              <a:p>
                <a:endParaRPr lang="en-US"/>
              </a:p>
            </p:txBody>
          </p:sp>
          <p:sp>
            <p:nvSpPr>
              <p:cNvPr id="28723" name="Line 39"/>
              <p:cNvSpPr>
                <a:spLocks noChangeShapeType="1"/>
              </p:cNvSpPr>
              <p:nvPr/>
            </p:nvSpPr>
            <p:spPr bwMode="auto">
              <a:xfrm rot="5400000">
                <a:off x="2495" y="1345"/>
                <a:ext cx="1" cy="38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20" tIns="45711" rIns="91420" bIns="45711" anchor="ctr"/>
              <a:lstStyle/>
              <a:p>
                <a:endParaRPr lang="en-US"/>
              </a:p>
            </p:txBody>
          </p:sp>
          <p:sp>
            <p:nvSpPr>
              <p:cNvPr id="28724" name="Line 40"/>
              <p:cNvSpPr>
                <a:spLocks noChangeShapeType="1"/>
              </p:cNvSpPr>
              <p:nvPr/>
            </p:nvSpPr>
            <p:spPr bwMode="auto">
              <a:xfrm rot="5400000">
                <a:off x="2495" y="1441"/>
                <a:ext cx="1" cy="38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20" tIns="45711" rIns="91420" bIns="45711" anchor="ctr"/>
              <a:lstStyle/>
              <a:p>
                <a:endParaRPr lang="en-US"/>
              </a:p>
            </p:txBody>
          </p:sp>
          <p:sp>
            <p:nvSpPr>
              <p:cNvPr id="28725" name="Line 41"/>
              <p:cNvSpPr>
                <a:spLocks noChangeShapeType="1"/>
              </p:cNvSpPr>
              <p:nvPr/>
            </p:nvSpPr>
            <p:spPr bwMode="auto">
              <a:xfrm rot="5400000">
                <a:off x="2495" y="1537"/>
                <a:ext cx="1" cy="38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20" tIns="45711" rIns="91420" bIns="45711" anchor="ctr"/>
              <a:lstStyle/>
              <a:p>
                <a:endParaRPr lang="en-US"/>
              </a:p>
            </p:txBody>
          </p:sp>
          <p:sp>
            <p:nvSpPr>
              <p:cNvPr id="28726" name="Line 42"/>
              <p:cNvSpPr>
                <a:spLocks noChangeShapeType="1"/>
              </p:cNvSpPr>
              <p:nvPr/>
            </p:nvSpPr>
            <p:spPr bwMode="auto">
              <a:xfrm rot="5400000">
                <a:off x="2495" y="1633"/>
                <a:ext cx="1" cy="38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20" tIns="45711" rIns="91420" bIns="45711" anchor="ctr"/>
              <a:lstStyle/>
              <a:p>
                <a:endParaRPr lang="en-US"/>
              </a:p>
            </p:txBody>
          </p:sp>
        </p:grpSp>
        <p:grpSp>
          <p:nvGrpSpPr>
            <p:cNvPr id="28710" name="Group 43"/>
            <p:cNvGrpSpPr>
              <a:grpSpLocks/>
            </p:cNvGrpSpPr>
            <p:nvPr/>
          </p:nvGrpSpPr>
          <p:grpSpPr bwMode="auto">
            <a:xfrm>
              <a:off x="4447" y="2772"/>
              <a:ext cx="436" cy="530"/>
              <a:chOff x="2304" y="1440"/>
              <a:chExt cx="384" cy="480"/>
            </a:xfrm>
          </p:grpSpPr>
          <p:sp>
            <p:nvSpPr>
              <p:cNvPr id="28711" name="Rectangle 44"/>
              <p:cNvSpPr>
                <a:spLocks noChangeArrowheads="1"/>
              </p:cNvSpPr>
              <p:nvPr/>
            </p:nvSpPr>
            <p:spPr bwMode="auto">
              <a:xfrm>
                <a:off x="2304" y="1440"/>
                <a:ext cx="384" cy="480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1420" tIns="45711" rIns="91420" bIns="45711" anchor="ctr"/>
              <a:lstStyle/>
              <a:p>
                <a:endParaRPr lang="en-US"/>
              </a:p>
            </p:txBody>
          </p:sp>
          <p:sp>
            <p:nvSpPr>
              <p:cNvPr id="28712" name="Line 45"/>
              <p:cNvSpPr>
                <a:spLocks noChangeShapeType="1"/>
              </p:cNvSpPr>
              <p:nvPr/>
            </p:nvSpPr>
            <p:spPr bwMode="auto">
              <a:xfrm>
                <a:off x="2400" y="1440"/>
                <a:ext cx="0" cy="4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20" tIns="45711" rIns="91420" bIns="45711" anchor="ctr"/>
              <a:lstStyle/>
              <a:p>
                <a:endParaRPr lang="en-US"/>
              </a:p>
            </p:txBody>
          </p:sp>
          <p:sp>
            <p:nvSpPr>
              <p:cNvPr id="28713" name="Line 46"/>
              <p:cNvSpPr>
                <a:spLocks noChangeShapeType="1"/>
              </p:cNvSpPr>
              <p:nvPr/>
            </p:nvSpPr>
            <p:spPr bwMode="auto">
              <a:xfrm>
                <a:off x="2496" y="1440"/>
                <a:ext cx="0" cy="4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20" tIns="45711" rIns="91420" bIns="45711" anchor="ctr"/>
              <a:lstStyle/>
              <a:p>
                <a:endParaRPr lang="en-US"/>
              </a:p>
            </p:txBody>
          </p:sp>
          <p:sp>
            <p:nvSpPr>
              <p:cNvPr id="28714" name="Line 47"/>
              <p:cNvSpPr>
                <a:spLocks noChangeShapeType="1"/>
              </p:cNvSpPr>
              <p:nvPr/>
            </p:nvSpPr>
            <p:spPr bwMode="auto">
              <a:xfrm>
                <a:off x="2592" y="1440"/>
                <a:ext cx="0" cy="4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20" tIns="45711" rIns="91420" bIns="45711" anchor="ctr"/>
              <a:lstStyle/>
              <a:p>
                <a:endParaRPr lang="en-US"/>
              </a:p>
            </p:txBody>
          </p:sp>
          <p:sp>
            <p:nvSpPr>
              <p:cNvPr id="28715" name="Line 48"/>
              <p:cNvSpPr>
                <a:spLocks noChangeShapeType="1"/>
              </p:cNvSpPr>
              <p:nvPr/>
            </p:nvSpPr>
            <p:spPr bwMode="auto">
              <a:xfrm rot="5400000">
                <a:off x="2495" y="1345"/>
                <a:ext cx="1" cy="38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20" tIns="45711" rIns="91420" bIns="45711" anchor="ctr"/>
              <a:lstStyle/>
              <a:p>
                <a:endParaRPr lang="en-US"/>
              </a:p>
            </p:txBody>
          </p:sp>
          <p:sp>
            <p:nvSpPr>
              <p:cNvPr id="28716" name="Line 49"/>
              <p:cNvSpPr>
                <a:spLocks noChangeShapeType="1"/>
              </p:cNvSpPr>
              <p:nvPr/>
            </p:nvSpPr>
            <p:spPr bwMode="auto">
              <a:xfrm rot="5400000">
                <a:off x="2495" y="1441"/>
                <a:ext cx="1" cy="38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20" tIns="45711" rIns="91420" bIns="45711" anchor="ctr"/>
              <a:lstStyle/>
              <a:p>
                <a:endParaRPr lang="en-US"/>
              </a:p>
            </p:txBody>
          </p:sp>
          <p:sp>
            <p:nvSpPr>
              <p:cNvPr id="28717" name="Line 50"/>
              <p:cNvSpPr>
                <a:spLocks noChangeShapeType="1"/>
              </p:cNvSpPr>
              <p:nvPr/>
            </p:nvSpPr>
            <p:spPr bwMode="auto">
              <a:xfrm rot="5400000">
                <a:off x="2495" y="1537"/>
                <a:ext cx="1" cy="38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20" tIns="45711" rIns="91420" bIns="45711" anchor="ctr"/>
              <a:lstStyle/>
              <a:p>
                <a:endParaRPr lang="en-US"/>
              </a:p>
            </p:txBody>
          </p:sp>
          <p:sp>
            <p:nvSpPr>
              <p:cNvPr id="28718" name="Line 51"/>
              <p:cNvSpPr>
                <a:spLocks noChangeShapeType="1"/>
              </p:cNvSpPr>
              <p:nvPr/>
            </p:nvSpPr>
            <p:spPr bwMode="auto">
              <a:xfrm rot="5400000">
                <a:off x="2495" y="1633"/>
                <a:ext cx="1" cy="38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20" tIns="45711" rIns="91420" bIns="45711" anchor="ctr"/>
              <a:lstStyle/>
              <a:p>
                <a:endParaRPr lang="en-US"/>
              </a:p>
            </p:txBody>
          </p:sp>
        </p:grpSp>
      </p:grpSp>
      <p:sp>
        <p:nvSpPr>
          <p:cNvPr id="28686" name="Line 52"/>
          <p:cNvSpPr>
            <a:spLocks noChangeShapeType="1"/>
          </p:cNvSpPr>
          <p:nvPr/>
        </p:nvSpPr>
        <p:spPr bwMode="auto">
          <a:xfrm flipH="1">
            <a:off x="5444223" y="1962150"/>
            <a:ext cx="859740" cy="530788"/>
          </a:xfrm>
          <a:prstGeom prst="line">
            <a:avLst/>
          </a:prstGeom>
          <a:noFill/>
          <a:ln w="28575">
            <a:solidFill>
              <a:srgbClr val="6600FF"/>
            </a:solidFill>
            <a:round/>
            <a:headEnd/>
            <a:tailEnd type="arrow" w="med" len="med"/>
          </a:ln>
        </p:spPr>
        <p:txBody>
          <a:bodyPr wrap="none" lIns="91420" tIns="45711" rIns="91420" bIns="45711" anchor="ctr"/>
          <a:lstStyle/>
          <a:p>
            <a:endParaRPr lang="en-US"/>
          </a:p>
        </p:txBody>
      </p:sp>
      <p:sp>
        <p:nvSpPr>
          <p:cNvPr id="28687" name="Oval 53"/>
          <p:cNvSpPr>
            <a:spLocks noChangeArrowheads="1"/>
          </p:cNvSpPr>
          <p:nvPr/>
        </p:nvSpPr>
        <p:spPr bwMode="auto">
          <a:xfrm>
            <a:off x="4792663" y="2536825"/>
            <a:ext cx="952500" cy="336550"/>
          </a:xfrm>
          <a:prstGeom prst="ellipse">
            <a:avLst/>
          </a:prstGeom>
          <a:solidFill>
            <a:srgbClr val="C0C0C0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B2B2B2"/>
            </a:extrusionClr>
          </a:sp3d>
        </p:spPr>
        <p:txBody>
          <a:bodyPr wrap="none" lIns="91420" tIns="45711" rIns="91420" bIns="45711" anchor="ctr">
            <a:flatTx/>
          </a:bodyPr>
          <a:lstStyle/>
          <a:p>
            <a:pPr algn="ctr" eaLnBrk="0" hangingPunct="0"/>
            <a:endParaRPr lang="en-US" sz="2000" b="1">
              <a:solidFill>
                <a:srgbClr val="3333CC"/>
              </a:solidFill>
            </a:endParaRPr>
          </a:p>
        </p:txBody>
      </p:sp>
      <p:sp>
        <p:nvSpPr>
          <p:cNvPr id="28688" name="Line 54"/>
          <p:cNvSpPr>
            <a:spLocks noChangeShapeType="1"/>
          </p:cNvSpPr>
          <p:nvPr/>
        </p:nvSpPr>
        <p:spPr bwMode="auto">
          <a:xfrm>
            <a:off x="5313363" y="2873375"/>
            <a:ext cx="173037" cy="841375"/>
          </a:xfrm>
          <a:prstGeom prst="line">
            <a:avLst/>
          </a:prstGeom>
          <a:noFill/>
          <a:ln w="28575">
            <a:solidFill>
              <a:srgbClr val="6600FF"/>
            </a:solidFill>
            <a:round/>
            <a:headEnd/>
            <a:tailEnd type="arrow" w="med" len="med"/>
          </a:ln>
        </p:spPr>
        <p:txBody>
          <a:bodyPr wrap="none" lIns="91420" tIns="45711" rIns="91420" bIns="45711" anchor="ctr"/>
          <a:lstStyle/>
          <a:p>
            <a:endParaRPr lang="en-US"/>
          </a:p>
        </p:txBody>
      </p:sp>
      <p:sp>
        <p:nvSpPr>
          <p:cNvPr id="28689" name="Line 55"/>
          <p:cNvSpPr>
            <a:spLocks noChangeShapeType="1"/>
          </p:cNvSpPr>
          <p:nvPr/>
        </p:nvSpPr>
        <p:spPr bwMode="auto">
          <a:xfrm flipH="1">
            <a:off x="4571999" y="2873375"/>
            <a:ext cx="481013" cy="784225"/>
          </a:xfrm>
          <a:prstGeom prst="line">
            <a:avLst/>
          </a:prstGeom>
          <a:noFill/>
          <a:ln w="28575">
            <a:solidFill>
              <a:srgbClr val="6600FF"/>
            </a:solidFill>
            <a:round/>
            <a:headEnd/>
            <a:tailEnd type="arrow" w="med" len="med"/>
          </a:ln>
        </p:spPr>
        <p:txBody>
          <a:bodyPr wrap="none" lIns="91420" tIns="45711" rIns="91420" bIns="45711" anchor="ctr"/>
          <a:lstStyle/>
          <a:p>
            <a:endParaRPr lang="en-US"/>
          </a:p>
        </p:txBody>
      </p:sp>
      <p:grpSp>
        <p:nvGrpSpPr>
          <p:cNvPr id="28690" name="Group 56"/>
          <p:cNvGrpSpPr>
            <a:grpSpLocks/>
          </p:cNvGrpSpPr>
          <p:nvPr/>
        </p:nvGrpSpPr>
        <p:grpSpPr bwMode="auto">
          <a:xfrm>
            <a:off x="4191000" y="3733800"/>
            <a:ext cx="533400" cy="701675"/>
            <a:chOff x="2644" y="3296"/>
            <a:chExt cx="336" cy="442"/>
          </a:xfrm>
        </p:grpSpPr>
        <p:sp>
          <p:nvSpPr>
            <p:cNvPr id="28702" name="Rectangle 57"/>
            <p:cNvSpPr>
              <a:spLocks noChangeArrowheads="1"/>
            </p:cNvSpPr>
            <p:nvPr/>
          </p:nvSpPr>
          <p:spPr bwMode="auto">
            <a:xfrm>
              <a:off x="2644" y="3304"/>
              <a:ext cx="336" cy="43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  <p:sp>
          <p:nvSpPr>
            <p:cNvPr id="28703" name="Line 58"/>
            <p:cNvSpPr>
              <a:spLocks noChangeShapeType="1"/>
            </p:cNvSpPr>
            <p:nvPr/>
          </p:nvSpPr>
          <p:spPr bwMode="auto">
            <a:xfrm>
              <a:off x="2752" y="3304"/>
              <a:ext cx="1" cy="4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  <p:sp>
          <p:nvSpPr>
            <p:cNvPr id="28704" name="Line 59"/>
            <p:cNvSpPr>
              <a:spLocks noChangeShapeType="1"/>
            </p:cNvSpPr>
            <p:nvPr/>
          </p:nvSpPr>
          <p:spPr bwMode="auto">
            <a:xfrm flipH="1">
              <a:off x="2863" y="3296"/>
              <a:ext cx="1" cy="44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  <p:sp>
          <p:nvSpPr>
            <p:cNvPr id="28705" name="Line 60"/>
            <p:cNvSpPr>
              <a:spLocks noChangeShapeType="1"/>
            </p:cNvSpPr>
            <p:nvPr/>
          </p:nvSpPr>
          <p:spPr bwMode="auto">
            <a:xfrm rot="5400000">
              <a:off x="2811" y="3253"/>
              <a:ext cx="1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  <p:sp>
          <p:nvSpPr>
            <p:cNvPr id="28706" name="Line 61"/>
            <p:cNvSpPr>
              <a:spLocks noChangeShapeType="1"/>
            </p:cNvSpPr>
            <p:nvPr/>
          </p:nvSpPr>
          <p:spPr bwMode="auto">
            <a:xfrm rot="5400000">
              <a:off x="2811" y="3355"/>
              <a:ext cx="1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  <p:sp>
          <p:nvSpPr>
            <p:cNvPr id="28707" name="Line 62"/>
            <p:cNvSpPr>
              <a:spLocks noChangeShapeType="1"/>
            </p:cNvSpPr>
            <p:nvPr/>
          </p:nvSpPr>
          <p:spPr bwMode="auto">
            <a:xfrm rot="5400000">
              <a:off x="2811" y="3465"/>
              <a:ext cx="1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</p:grpSp>
      <p:sp>
        <p:nvSpPr>
          <p:cNvPr id="28691" name="Oval 63"/>
          <p:cNvSpPr>
            <a:spLocks noChangeArrowheads="1"/>
          </p:cNvSpPr>
          <p:nvPr/>
        </p:nvSpPr>
        <p:spPr bwMode="auto">
          <a:xfrm>
            <a:off x="7620000" y="2495550"/>
            <a:ext cx="1295400" cy="336550"/>
          </a:xfrm>
          <a:prstGeom prst="ellipse">
            <a:avLst/>
          </a:prstGeom>
          <a:solidFill>
            <a:srgbClr val="C0C0C0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B2B2B2"/>
            </a:extrusionClr>
          </a:sp3d>
        </p:spPr>
        <p:txBody>
          <a:bodyPr wrap="none" lIns="91420" tIns="45711" rIns="91420" bIns="45711" anchor="ctr">
            <a:flatTx/>
          </a:bodyPr>
          <a:lstStyle/>
          <a:p>
            <a:pPr algn="ctr" eaLnBrk="0" hangingPunct="0"/>
            <a:endParaRPr lang="en-US" sz="2000" b="1">
              <a:solidFill>
                <a:srgbClr val="3333CC"/>
              </a:solidFill>
            </a:endParaRPr>
          </a:p>
        </p:txBody>
      </p:sp>
      <p:sp>
        <p:nvSpPr>
          <p:cNvPr id="28692" name="Line 64"/>
          <p:cNvSpPr>
            <a:spLocks noChangeShapeType="1"/>
          </p:cNvSpPr>
          <p:nvPr/>
        </p:nvSpPr>
        <p:spPr bwMode="auto">
          <a:xfrm>
            <a:off x="7335838" y="1962150"/>
            <a:ext cx="512762" cy="496888"/>
          </a:xfrm>
          <a:prstGeom prst="line">
            <a:avLst/>
          </a:prstGeom>
          <a:noFill/>
          <a:ln w="28575">
            <a:solidFill>
              <a:srgbClr val="6600FF"/>
            </a:solidFill>
            <a:round/>
            <a:headEnd/>
            <a:tailEnd type="arrow" w="med" len="med"/>
          </a:ln>
        </p:spPr>
        <p:txBody>
          <a:bodyPr wrap="none" lIns="91420" tIns="45711" rIns="91420" bIns="45711" anchor="ctr"/>
          <a:lstStyle/>
          <a:p>
            <a:endParaRPr lang="en-US"/>
          </a:p>
        </p:txBody>
      </p:sp>
      <p:sp>
        <p:nvSpPr>
          <p:cNvPr id="28693" name="Line 65"/>
          <p:cNvSpPr>
            <a:spLocks noChangeShapeType="1"/>
          </p:cNvSpPr>
          <p:nvPr/>
        </p:nvSpPr>
        <p:spPr bwMode="auto">
          <a:xfrm>
            <a:off x="7010400" y="2952750"/>
            <a:ext cx="152400" cy="762000"/>
          </a:xfrm>
          <a:prstGeom prst="line">
            <a:avLst/>
          </a:prstGeom>
          <a:noFill/>
          <a:ln w="28575">
            <a:solidFill>
              <a:srgbClr val="6600FF"/>
            </a:solidFill>
            <a:round/>
            <a:headEnd/>
            <a:tailEnd type="arrow" w="med" len="med"/>
          </a:ln>
        </p:spPr>
        <p:txBody>
          <a:bodyPr wrap="none" lIns="91420" tIns="45711" rIns="91420" bIns="45711" anchor="ctr"/>
          <a:lstStyle/>
          <a:p>
            <a:endParaRPr lang="en-US"/>
          </a:p>
        </p:txBody>
      </p:sp>
      <p:sp>
        <p:nvSpPr>
          <p:cNvPr id="28694" name="Line 66"/>
          <p:cNvSpPr>
            <a:spLocks noChangeShapeType="1"/>
          </p:cNvSpPr>
          <p:nvPr/>
        </p:nvSpPr>
        <p:spPr bwMode="auto">
          <a:xfrm>
            <a:off x="8458200" y="2800350"/>
            <a:ext cx="228600" cy="914400"/>
          </a:xfrm>
          <a:prstGeom prst="line">
            <a:avLst/>
          </a:prstGeom>
          <a:noFill/>
          <a:ln w="28575">
            <a:solidFill>
              <a:srgbClr val="6600FF"/>
            </a:solidFill>
            <a:round/>
            <a:headEnd/>
            <a:tailEnd type="arrow" w="med" len="med"/>
          </a:ln>
        </p:spPr>
        <p:txBody>
          <a:bodyPr wrap="none" lIns="91420" tIns="45711" rIns="91420" bIns="45711" anchor="ctr"/>
          <a:lstStyle/>
          <a:p>
            <a:endParaRPr lang="en-US"/>
          </a:p>
        </p:txBody>
      </p:sp>
      <p:sp>
        <p:nvSpPr>
          <p:cNvPr id="28695" name="Text Box 67"/>
          <p:cNvSpPr txBox="1">
            <a:spLocks noChangeArrowheads="1"/>
          </p:cNvSpPr>
          <p:nvPr/>
        </p:nvSpPr>
        <p:spPr bwMode="auto">
          <a:xfrm>
            <a:off x="5105400" y="19050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dirty="0">
                <a:solidFill>
                  <a:srgbClr val="3333CC"/>
                </a:solidFill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28696" name="Text Box 68"/>
          <p:cNvSpPr txBox="1">
            <a:spLocks noChangeArrowheads="1"/>
          </p:cNvSpPr>
          <p:nvPr/>
        </p:nvSpPr>
        <p:spPr bwMode="auto">
          <a:xfrm>
            <a:off x="6296980" y="2035738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dirty="0">
                <a:solidFill>
                  <a:srgbClr val="3333CC"/>
                </a:solidFill>
                <a:latin typeface="Arial" pitchFamily="34" charset="0"/>
                <a:cs typeface="Arial" pitchFamily="34" charset="0"/>
              </a:rPr>
              <a:t>B</a:t>
            </a:r>
          </a:p>
        </p:txBody>
      </p:sp>
      <p:sp>
        <p:nvSpPr>
          <p:cNvPr id="28697" name="Text Box 69"/>
          <p:cNvSpPr txBox="1">
            <a:spLocks noChangeArrowheads="1"/>
          </p:cNvSpPr>
          <p:nvPr/>
        </p:nvSpPr>
        <p:spPr bwMode="auto">
          <a:xfrm>
            <a:off x="7315200" y="18288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dirty="0">
                <a:solidFill>
                  <a:srgbClr val="3333CC"/>
                </a:solidFill>
                <a:latin typeface="Arial" pitchFamily="34" charset="0"/>
                <a:cs typeface="Arial" pitchFamily="34" charset="0"/>
              </a:rPr>
              <a:t>C</a:t>
            </a:r>
          </a:p>
        </p:txBody>
      </p:sp>
      <p:sp>
        <p:nvSpPr>
          <p:cNvPr id="28698" name="Text Box 70"/>
          <p:cNvSpPr txBox="1">
            <a:spLocks noChangeArrowheads="1"/>
          </p:cNvSpPr>
          <p:nvPr/>
        </p:nvSpPr>
        <p:spPr bwMode="auto">
          <a:xfrm>
            <a:off x="4724400" y="29718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dirty="0">
                <a:solidFill>
                  <a:srgbClr val="3333CC"/>
                </a:solidFill>
                <a:latin typeface="Arial" pitchFamily="34" charset="0"/>
                <a:cs typeface="Arial" pitchFamily="34" charset="0"/>
              </a:rPr>
              <a:t>k</a:t>
            </a:r>
          </a:p>
        </p:txBody>
      </p:sp>
      <p:sp>
        <p:nvSpPr>
          <p:cNvPr id="345159" name="Rectangle 71"/>
          <p:cNvSpPr>
            <a:spLocks noChangeArrowheads="1"/>
          </p:cNvSpPr>
          <p:nvPr/>
        </p:nvSpPr>
        <p:spPr bwMode="auto">
          <a:xfrm>
            <a:off x="533400" y="1371600"/>
            <a:ext cx="3657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8700" name="Text Box 72"/>
          <p:cNvSpPr txBox="1">
            <a:spLocks noChangeArrowheads="1"/>
          </p:cNvSpPr>
          <p:nvPr/>
        </p:nvSpPr>
        <p:spPr bwMode="auto">
          <a:xfrm>
            <a:off x="5618163" y="280035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dirty="0">
                <a:solidFill>
                  <a:srgbClr val="3333CC"/>
                </a:solidFill>
                <a:latin typeface="Arial" pitchFamily="34" charset="0"/>
                <a:cs typeface="Arial" pitchFamily="34" charset="0"/>
              </a:rPr>
              <a:t>m</a:t>
            </a:r>
          </a:p>
        </p:txBody>
      </p:sp>
      <p:sp>
        <p:nvSpPr>
          <p:cNvPr id="28701" name="Text Box 73"/>
          <p:cNvSpPr txBox="1">
            <a:spLocks noChangeArrowheads="1"/>
          </p:cNvSpPr>
          <p:nvPr/>
        </p:nvSpPr>
        <p:spPr bwMode="auto">
          <a:xfrm>
            <a:off x="7543800" y="3124201"/>
            <a:ext cx="99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dirty="0" smtClean="0">
                <a:solidFill>
                  <a:srgbClr val="3333CC"/>
                </a:solidFill>
                <a:latin typeface="Arial" pitchFamily="34" charset="0"/>
                <a:cs typeface="Arial" pitchFamily="34" charset="0"/>
              </a:rPr>
              <a:t>temp</a:t>
            </a:r>
            <a:endParaRPr lang="en-US" dirty="0">
              <a:solidFill>
                <a:srgbClr val="33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750" name="Text Box 78"/>
          <p:cNvSpPr txBox="1">
            <a:spLocks noChangeArrowheads="1"/>
          </p:cNvSpPr>
          <p:nvPr/>
        </p:nvSpPr>
        <p:spPr bwMode="auto">
          <a:xfrm>
            <a:off x="152400" y="1066800"/>
            <a:ext cx="505619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b="1" dirty="0">
                <a:latin typeface="Arial" charset="0"/>
              </a:rPr>
              <a:t>T</a:t>
            </a:r>
            <a:r>
              <a:rPr lang="en-US" b="1" dirty="0" smtClean="0">
                <a:latin typeface="Arial" charset="0"/>
              </a:rPr>
              <a:t>he path to an object defines it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atin typeface="Arial" charset="0"/>
              </a:rPr>
              <a:t> Objects can be shared:</a:t>
            </a:r>
          </a:p>
          <a:p>
            <a:r>
              <a:rPr lang="en-US" dirty="0" smtClean="0">
                <a:latin typeface="Arial" charset="0"/>
              </a:rPr>
              <a:t>      </a:t>
            </a:r>
            <a:r>
              <a:rPr lang="en-US" dirty="0" smtClean="0">
                <a:solidFill>
                  <a:srgbClr val="9933FF"/>
                </a:solidFill>
                <a:latin typeface="Arial" charset="0"/>
              </a:rPr>
              <a:t>/</a:t>
            </a:r>
            <a:r>
              <a:rPr lang="en-US" dirty="0" smtClean="0">
                <a:solidFill>
                  <a:srgbClr val="003399"/>
                </a:solidFill>
                <a:latin typeface="Arial" charset="0"/>
              </a:rPr>
              <a:t>A</a:t>
            </a:r>
            <a:r>
              <a:rPr lang="en-US" dirty="0" smtClean="0">
                <a:solidFill>
                  <a:srgbClr val="9933FF"/>
                </a:solidFill>
                <a:latin typeface="Arial" charset="0"/>
              </a:rPr>
              <a:t>/</a:t>
            </a:r>
            <a:r>
              <a:rPr lang="en-US" dirty="0" smtClean="0">
                <a:solidFill>
                  <a:srgbClr val="003399"/>
                </a:solidFill>
                <a:latin typeface="Arial" charset="0"/>
              </a:rPr>
              <a:t>k </a:t>
            </a:r>
            <a:r>
              <a:rPr lang="en-US" dirty="0" smtClean="0">
                <a:latin typeface="Arial" charset="0"/>
              </a:rPr>
              <a:t>and</a:t>
            </a:r>
            <a:r>
              <a:rPr lang="en-US" dirty="0" smtClean="0">
                <a:solidFill>
                  <a:srgbClr val="003399"/>
                </a:solidFill>
                <a:latin typeface="Arial" charset="0"/>
              </a:rPr>
              <a:t> </a:t>
            </a:r>
            <a:r>
              <a:rPr lang="en-US" dirty="0" smtClean="0">
                <a:solidFill>
                  <a:srgbClr val="9933FF"/>
                </a:solidFill>
                <a:latin typeface="Arial" charset="0"/>
              </a:rPr>
              <a:t>/</a:t>
            </a:r>
            <a:r>
              <a:rPr lang="en-US" dirty="0" smtClean="0">
                <a:solidFill>
                  <a:srgbClr val="003399"/>
                </a:solidFill>
                <a:latin typeface="Arial" charset="0"/>
              </a:rPr>
              <a:t>B</a:t>
            </a:r>
            <a:r>
              <a:rPr lang="en-US" dirty="0" smtClean="0">
                <a:solidFill>
                  <a:srgbClr val="9933FF"/>
                </a:solidFill>
                <a:latin typeface="Arial" charset="0"/>
              </a:rPr>
              <a:t>/</a:t>
            </a:r>
            <a:r>
              <a:rPr lang="en-US" dirty="0">
                <a:solidFill>
                  <a:srgbClr val="003399"/>
                </a:solidFill>
                <a:latin typeface="Arial" charset="0"/>
              </a:rPr>
              <a:t>m</a:t>
            </a:r>
            <a:r>
              <a:rPr lang="en-US" dirty="0" smtClean="0">
                <a:solidFill>
                  <a:srgbClr val="003399"/>
                </a:solidFill>
                <a:latin typeface="Arial" charset="0"/>
              </a:rPr>
              <a:t> </a:t>
            </a:r>
            <a:r>
              <a:rPr lang="en-US" dirty="0" smtClean="0">
                <a:latin typeface="Arial" charset="0"/>
              </a:rPr>
              <a:t>are the same</a:t>
            </a:r>
            <a:endParaRPr lang="en-US" dirty="0" smtClean="0">
              <a:solidFill>
                <a:srgbClr val="003399"/>
              </a:solidFill>
              <a:latin typeface="Arial" charset="0"/>
            </a:endParaRPr>
          </a:p>
          <a:p>
            <a:endParaRPr lang="en-US" dirty="0">
              <a:latin typeface="Arial" charset="0"/>
            </a:endParaRPr>
          </a:p>
          <a:p>
            <a:endParaRPr lang="en-US" dirty="0">
              <a:latin typeface="Arial" charset="0"/>
            </a:endParaRPr>
          </a:p>
        </p:txBody>
      </p:sp>
      <p:sp>
        <p:nvSpPr>
          <p:cNvPr id="79" name="Oval 32"/>
          <p:cNvSpPr>
            <a:spLocks noChangeArrowheads="1"/>
          </p:cNvSpPr>
          <p:nvPr/>
        </p:nvSpPr>
        <p:spPr bwMode="auto">
          <a:xfrm>
            <a:off x="381000" y="4572000"/>
            <a:ext cx="952500" cy="336550"/>
          </a:xfrm>
          <a:prstGeom prst="ellipse">
            <a:avLst/>
          </a:prstGeom>
          <a:solidFill>
            <a:schemeClr val="bg1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B2B2B2"/>
            </a:extrusionClr>
          </a:sp3d>
        </p:spPr>
        <p:txBody>
          <a:bodyPr wrap="none" lIns="91420" tIns="45711" rIns="91420" bIns="45711" anchor="ctr">
            <a:flatTx/>
          </a:bodyPr>
          <a:lstStyle/>
          <a:p>
            <a:pPr algn="ctr" eaLnBrk="0" hangingPunct="0"/>
            <a:endParaRPr lang="en-US" sz="2000" b="1">
              <a:solidFill>
                <a:schemeClr val="bg1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295400" y="4572000"/>
            <a:ext cx="1322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=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Group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1" name="Group 79"/>
          <p:cNvGrpSpPr>
            <a:grpSpLocks/>
          </p:cNvGrpSpPr>
          <p:nvPr/>
        </p:nvGrpSpPr>
        <p:grpSpPr bwMode="auto">
          <a:xfrm>
            <a:off x="685800" y="5257800"/>
            <a:ext cx="533400" cy="701675"/>
            <a:chOff x="2644" y="3296"/>
            <a:chExt cx="336" cy="442"/>
          </a:xfrm>
        </p:grpSpPr>
        <p:sp>
          <p:nvSpPr>
            <p:cNvPr id="82" name="Rectangle 80"/>
            <p:cNvSpPr>
              <a:spLocks noChangeArrowheads="1"/>
            </p:cNvSpPr>
            <p:nvPr/>
          </p:nvSpPr>
          <p:spPr bwMode="auto">
            <a:xfrm>
              <a:off x="2644" y="3304"/>
              <a:ext cx="336" cy="43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  <p:sp>
          <p:nvSpPr>
            <p:cNvPr id="83" name="Line 81"/>
            <p:cNvSpPr>
              <a:spLocks noChangeShapeType="1"/>
            </p:cNvSpPr>
            <p:nvPr/>
          </p:nvSpPr>
          <p:spPr bwMode="auto">
            <a:xfrm>
              <a:off x="2752" y="3304"/>
              <a:ext cx="1" cy="434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  <p:sp>
          <p:nvSpPr>
            <p:cNvPr id="84" name="Line 82"/>
            <p:cNvSpPr>
              <a:spLocks noChangeShapeType="1"/>
            </p:cNvSpPr>
            <p:nvPr/>
          </p:nvSpPr>
          <p:spPr bwMode="auto">
            <a:xfrm flipH="1">
              <a:off x="2863" y="3296"/>
              <a:ext cx="1" cy="442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  <p:sp>
          <p:nvSpPr>
            <p:cNvPr id="85" name="Line 83"/>
            <p:cNvSpPr>
              <a:spLocks noChangeShapeType="1"/>
            </p:cNvSpPr>
            <p:nvPr/>
          </p:nvSpPr>
          <p:spPr bwMode="auto">
            <a:xfrm rot="5400000">
              <a:off x="2811" y="3253"/>
              <a:ext cx="1" cy="336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  <p:sp>
          <p:nvSpPr>
            <p:cNvPr id="86" name="Line 84"/>
            <p:cNvSpPr>
              <a:spLocks noChangeShapeType="1"/>
            </p:cNvSpPr>
            <p:nvPr/>
          </p:nvSpPr>
          <p:spPr bwMode="auto">
            <a:xfrm rot="5400000">
              <a:off x="2811" y="3355"/>
              <a:ext cx="1" cy="336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  <p:sp>
          <p:nvSpPr>
            <p:cNvPr id="87" name="Line 85"/>
            <p:cNvSpPr>
              <a:spLocks noChangeShapeType="1"/>
            </p:cNvSpPr>
            <p:nvPr/>
          </p:nvSpPr>
          <p:spPr bwMode="auto">
            <a:xfrm rot="5400000">
              <a:off x="2811" y="3465"/>
              <a:ext cx="1" cy="336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1371600" y="5410200"/>
            <a:ext cx="1527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=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Dataset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Rectangle 88"/>
          <p:cNvSpPr/>
          <p:nvPr/>
        </p:nvSpPr>
        <p:spPr bwMode="auto">
          <a:xfrm>
            <a:off x="228600" y="4343400"/>
            <a:ext cx="2743200" cy="20574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0" name="Date Placeholder 89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27432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April 17-19, 2012</a:t>
            </a:r>
            <a:endParaRPr lang="en-US" dirty="0"/>
          </a:p>
        </p:txBody>
      </p:sp>
      <p:sp>
        <p:nvSpPr>
          <p:cNvPr id="91" name="Slide Number Placeholder 9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1061DF-2160-4135-A8F9-FE32DAA06B2A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92" name="Footer Placeholder 9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93" name="Text Box 73"/>
          <p:cNvSpPr txBox="1">
            <a:spLocks noChangeArrowheads="1"/>
          </p:cNvSpPr>
          <p:nvPr/>
        </p:nvSpPr>
        <p:spPr bwMode="auto">
          <a:xfrm>
            <a:off x="4114800" y="2819400"/>
            <a:ext cx="914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dirty="0" smtClean="0">
                <a:solidFill>
                  <a:srgbClr val="3333CC"/>
                </a:solidFill>
                <a:latin typeface="Arial" pitchFamily="34" charset="0"/>
                <a:cs typeface="Arial" pitchFamily="34" charset="0"/>
              </a:rPr>
              <a:t>temp</a:t>
            </a:r>
            <a:endParaRPr lang="en-US" dirty="0">
              <a:solidFill>
                <a:srgbClr val="33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Line 55"/>
          <p:cNvSpPr>
            <a:spLocks noChangeShapeType="1"/>
          </p:cNvSpPr>
          <p:nvPr/>
        </p:nvSpPr>
        <p:spPr bwMode="auto">
          <a:xfrm flipH="1">
            <a:off x="7238999" y="2819400"/>
            <a:ext cx="785813" cy="914400"/>
          </a:xfrm>
          <a:prstGeom prst="line">
            <a:avLst/>
          </a:prstGeom>
          <a:noFill/>
          <a:ln w="28575">
            <a:solidFill>
              <a:srgbClr val="6600FF"/>
            </a:solidFill>
            <a:round/>
            <a:headEnd/>
            <a:tailEnd type="arrow" w="med" len="med"/>
          </a:ln>
        </p:spPr>
        <p:txBody>
          <a:bodyPr wrap="none" lIns="91420" tIns="45711" rIns="91420" bIns="45711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301826"/>
      </p:ext>
    </p:extLst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45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159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alibri" charset="0"/>
                <a:cs typeface="Calibri" charset="0"/>
              </a:rPr>
              <a:t>HDF5 Technology Platform</a:t>
            </a:r>
          </a:p>
        </p:txBody>
      </p:sp>
      <p:sp>
        <p:nvSpPr>
          <p:cNvPr id="35843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  <p:sp>
        <p:nvSpPr>
          <p:cNvPr id="3584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E454818E-0448-4155-93D9-D800CB75A0F7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27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35845" name="Text Placeholder 6"/>
          <p:cNvSpPr txBox="1">
            <a:spLocks/>
          </p:cNvSpPr>
          <p:nvPr/>
        </p:nvSpPr>
        <p:spPr bwMode="auto">
          <a:xfrm>
            <a:off x="3352800" y="1447800"/>
            <a:ext cx="5638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6075" indent="-346075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6125" indent="-346075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2800">
                <a:solidFill>
                  <a:srgbClr val="000000"/>
                </a:solidFill>
                <a:latin typeface="Calibri" charset="0"/>
                <a:cs typeface="Calibri" charset="0"/>
              </a:rPr>
              <a:t>HDF5</a:t>
            </a:r>
            <a:r>
              <a:rPr lang="en-US" sz="2800" b="1">
                <a:solidFill>
                  <a:srgbClr val="000000"/>
                </a:solidFill>
                <a:latin typeface="Calibri" charset="0"/>
                <a:cs typeface="Calibri" charset="0"/>
              </a:rPr>
              <a:t> data model</a:t>
            </a:r>
          </a:p>
          <a:p>
            <a:pPr lvl="1" eaLnBrk="1" hangingPunct="1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>
                <a:solidFill>
                  <a:srgbClr val="000000"/>
                </a:solidFill>
                <a:latin typeface="Calibri" charset="0"/>
                <a:cs typeface="Calibri" charset="0"/>
              </a:rPr>
              <a:t>The “building blocks” for data organization and specification</a:t>
            </a:r>
          </a:p>
        </p:txBody>
      </p:sp>
      <p:pic>
        <p:nvPicPr>
          <p:cNvPr id="35846" name="Picture 3" descr="C:\Users\Administrator\AppData\Local\Microsoft\Windows\Temporary Internet Files\Content.IE5\DWAJU5RV\MC90007876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0"/>
            <a:ext cx="3198813" cy="282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7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 rot="482680">
            <a:off x="1144588" y="3189288"/>
            <a:ext cx="20399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latin typeface="Calibri" charset="0"/>
                <a:cs typeface="Calibri" charset="0"/>
              </a:rPr>
              <a:t>Let’s look at ….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3352800" y="3200400"/>
            <a:ext cx="4572000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6075" indent="-346075">
              <a:spcBef>
                <a:spcPts val="2400"/>
              </a:spcBef>
              <a:buClr>
                <a:schemeClr val="tx1"/>
              </a:buClr>
              <a:buFontTx/>
              <a:buChar char="•"/>
            </a:pPr>
            <a:r>
              <a:rPr lang="en-US" sz="2800">
                <a:solidFill>
                  <a:srgbClr val="000000"/>
                </a:solidFill>
                <a:latin typeface="Calibri" charset="0"/>
                <a:cs typeface="Calibri" charset="0"/>
              </a:rPr>
              <a:t>HDF5 </a:t>
            </a:r>
            <a:r>
              <a:rPr lang="en-US" sz="2800" b="1">
                <a:solidFill>
                  <a:srgbClr val="000000"/>
                </a:solidFill>
                <a:latin typeface="Calibri" charset="0"/>
                <a:cs typeface="Calibri" charset="0"/>
              </a:rPr>
              <a:t>software</a:t>
            </a:r>
          </a:p>
          <a:p>
            <a:pPr marL="739775" lvl="1" indent="-346075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>
                <a:solidFill>
                  <a:srgbClr val="000000"/>
                </a:solidFill>
                <a:latin typeface="Calibri" charset="0"/>
                <a:cs typeface="Calibri" charset="0"/>
              </a:rPr>
              <a:t>Library, language interfaces, tools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543800" cy="609600"/>
          </a:xfrm>
        </p:spPr>
        <p:txBody>
          <a:bodyPr/>
          <a:lstStyle/>
          <a:p>
            <a:r>
              <a:rPr lang="en-US" smtClean="0">
                <a:latin typeface="Calibri" charset="0"/>
                <a:cs typeface="Calibri" charset="0"/>
              </a:rPr>
              <a:t>HDF5 Home Page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86800" cy="52578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dirty="0" smtClean="0"/>
              <a:t>HDF5 home page:  </a:t>
            </a:r>
            <a:r>
              <a:rPr lang="en-US" dirty="0" smtClean="0">
                <a:hlinkClick r:id="rId3"/>
              </a:rPr>
              <a:t>http://hdfgroup.org/HDF5/</a:t>
            </a:r>
            <a:endParaRPr lang="en-US" dirty="0" smtClean="0"/>
          </a:p>
          <a:p>
            <a:pPr lvl="1">
              <a:defRPr/>
            </a:pPr>
            <a:r>
              <a:rPr lang="en-US" sz="2000" dirty="0" smtClean="0"/>
              <a:t> </a:t>
            </a:r>
            <a:r>
              <a:rPr lang="en-US" sz="2400" dirty="0" smtClean="0"/>
              <a:t>Latest release: HDF5 1.8.8 (1.8.9 coming in May)</a:t>
            </a:r>
            <a:endParaRPr lang="en-US" dirty="0" smtClean="0"/>
          </a:p>
          <a:p>
            <a:pPr>
              <a:buFontTx/>
              <a:buNone/>
              <a:defRPr/>
            </a:pPr>
            <a:r>
              <a:rPr lang="en-US" dirty="0" smtClean="0"/>
              <a:t>HDF5 source code:</a:t>
            </a:r>
          </a:p>
          <a:p>
            <a:pPr marL="914400" lvl="1" indent="-514350">
              <a:defRPr/>
            </a:pPr>
            <a:r>
              <a:rPr lang="en-US" sz="2400" dirty="0" smtClean="0"/>
              <a:t>Written in C, and includes optional C++, Fortran 90 APIs, and High Level APIs. </a:t>
            </a:r>
          </a:p>
          <a:p>
            <a:pPr marL="914400" lvl="1" indent="-514350">
              <a:defRPr/>
            </a:pPr>
            <a:r>
              <a:rPr lang="en-US" sz="2400" dirty="0" smtClean="0"/>
              <a:t>Contains command-line utilities (h5dump, h5repack, h5diff, ..) and compile scripts</a:t>
            </a:r>
            <a:endParaRPr lang="en-US" dirty="0" smtClean="0"/>
          </a:p>
          <a:p>
            <a:pPr>
              <a:buFontTx/>
              <a:buNone/>
              <a:defRPr/>
            </a:pPr>
            <a:r>
              <a:rPr lang="en-US" dirty="0" smtClean="0"/>
              <a:t>HDF5 pre-built binaries:</a:t>
            </a:r>
          </a:p>
          <a:p>
            <a:pPr lvl="1">
              <a:defRPr/>
            </a:pPr>
            <a:r>
              <a:rPr lang="en-US" sz="2400" dirty="0" smtClean="0"/>
              <a:t>When possible, include C, C++, F90, and High Level libraries.  Check ./lib/libhdf5.settings file.</a:t>
            </a:r>
          </a:p>
          <a:p>
            <a:pPr lvl="1">
              <a:defRPr/>
            </a:pPr>
            <a:r>
              <a:rPr lang="en-US" sz="2400" dirty="0" smtClean="0"/>
              <a:t>Built with and require the SZIP and ZLIB external libraries, which are included.	</a:t>
            </a:r>
          </a:p>
          <a:p>
            <a:pPr lvl="1">
              <a:buFontTx/>
              <a:buNone/>
              <a:defRPr/>
            </a:pPr>
            <a:endParaRPr lang="en-US" dirty="0" smtClean="0"/>
          </a:p>
          <a:p>
            <a:pPr>
              <a:buFontTx/>
              <a:buNone/>
              <a:defRPr/>
            </a:pPr>
            <a:r>
              <a:rPr lang="en-US" dirty="0" smtClean="0"/>
              <a:t>	</a:t>
            </a:r>
            <a:endParaRPr lang="en-US" sz="1800" dirty="0" smtClean="0"/>
          </a:p>
          <a:p>
            <a:pPr>
              <a:buFontTx/>
              <a:buNone/>
              <a:defRPr/>
            </a:pPr>
            <a:r>
              <a:rPr lang="en-US" dirty="0" smtClean="0"/>
              <a:t> </a:t>
            </a:r>
          </a:p>
        </p:txBody>
      </p:sp>
      <p:sp>
        <p:nvSpPr>
          <p:cNvPr id="36868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D0AEDC44-4AB8-4E0B-9F40-FDD9564FF56E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28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36869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9050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36870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Rectangle 107"/>
          <p:cNvSpPr/>
          <p:nvPr/>
        </p:nvSpPr>
        <p:spPr bwMode="auto">
          <a:xfrm>
            <a:off x="228600" y="1447800"/>
            <a:ext cx="8686800" cy="5334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37891" name="Rectangle 70"/>
          <p:cNvSpPr>
            <a:spLocks noChangeArrowheads="1"/>
          </p:cNvSpPr>
          <p:nvPr/>
        </p:nvSpPr>
        <p:spPr bwMode="auto">
          <a:xfrm>
            <a:off x="228600" y="1981200"/>
            <a:ext cx="3581400" cy="1066800"/>
          </a:xfrm>
          <a:prstGeom prst="rect">
            <a:avLst/>
          </a:prstGeom>
          <a:solidFill>
            <a:schemeClr val="tx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37892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010400" cy="762000"/>
          </a:xfrm>
        </p:spPr>
        <p:txBody>
          <a:bodyPr/>
          <a:lstStyle/>
          <a:p>
            <a:r>
              <a:rPr lang="en-US" smtClean="0">
                <a:latin typeface="Calibri" charset="0"/>
                <a:cs typeface="Calibri" charset="0"/>
              </a:rPr>
              <a:t>HDF5 API and Applications</a:t>
            </a:r>
          </a:p>
        </p:txBody>
      </p:sp>
      <p:sp>
        <p:nvSpPr>
          <p:cNvPr id="37893" name="Rectangle 77"/>
          <p:cNvSpPr>
            <a:spLocks noChangeArrowheads="1"/>
          </p:cNvSpPr>
          <p:nvPr/>
        </p:nvSpPr>
        <p:spPr bwMode="auto">
          <a:xfrm>
            <a:off x="228600" y="1981200"/>
            <a:ext cx="8686800" cy="1112838"/>
          </a:xfrm>
          <a:prstGeom prst="rect">
            <a:avLst/>
          </a:prstGeom>
          <a:solidFill>
            <a:srgbClr val="0000FF">
              <a:alpha val="5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37894" name="Rectangle 75"/>
          <p:cNvSpPr>
            <a:spLocks noChangeArrowheads="1"/>
          </p:cNvSpPr>
          <p:nvPr/>
        </p:nvSpPr>
        <p:spPr bwMode="auto">
          <a:xfrm>
            <a:off x="8153400" y="2170113"/>
            <a:ext cx="990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>
                <a:latin typeface="Calibri" charset="0"/>
                <a:cs typeface="Calibri" charset="0"/>
              </a:rPr>
              <a:t>…</a:t>
            </a:r>
          </a:p>
        </p:txBody>
      </p:sp>
      <p:sp>
        <p:nvSpPr>
          <p:cNvPr id="37895" name="Rectangle 76"/>
          <p:cNvSpPr>
            <a:spLocks noChangeArrowheads="1"/>
          </p:cNvSpPr>
          <p:nvPr/>
        </p:nvSpPr>
        <p:spPr bwMode="auto">
          <a:xfrm>
            <a:off x="228600" y="5334000"/>
            <a:ext cx="8686800" cy="457200"/>
          </a:xfrm>
          <a:prstGeom prst="rect">
            <a:avLst/>
          </a:prstGeom>
          <a:solidFill>
            <a:srgbClr val="00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Calibri" charset="0"/>
                <a:cs typeface="Calibri" charset="0"/>
              </a:rPr>
              <a:t>Storage</a:t>
            </a:r>
          </a:p>
        </p:txBody>
      </p:sp>
      <p:sp>
        <p:nvSpPr>
          <p:cNvPr id="37896" name="Rectangle 80"/>
          <p:cNvSpPr>
            <a:spLocks noChangeArrowheads="1"/>
          </p:cNvSpPr>
          <p:nvPr/>
        </p:nvSpPr>
        <p:spPr bwMode="auto">
          <a:xfrm>
            <a:off x="152400" y="2043113"/>
            <a:ext cx="2209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Calibri" charset="0"/>
                <a:cs typeface="Calibri" charset="0"/>
              </a:rPr>
              <a:t>Domain Data</a:t>
            </a:r>
            <a:br>
              <a:rPr lang="en-US">
                <a:solidFill>
                  <a:schemeClr val="bg1"/>
                </a:solidFill>
                <a:latin typeface="Calibri" charset="0"/>
                <a:cs typeface="Calibri" charset="0"/>
              </a:rPr>
            </a:br>
            <a:r>
              <a:rPr lang="en-US">
                <a:solidFill>
                  <a:schemeClr val="bg1"/>
                </a:solidFill>
                <a:latin typeface="Calibri" charset="0"/>
                <a:cs typeface="Calibri" charset="0"/>
              </a:rPr>
              <a:t>Objects</a:t>
            </a:r>
          </a:p>
        </p:txBody>
      </p:sp>
      <p:sp>
        <p:nvSpPr>
          <p:cNvPr id="37897" name="Diamond 99"/>
          <p:cNvSpPr>
            <a:spLocks noChangeArrowheads="1"/>
          </p:cNvSpPr>
          <p:nvPr/>
        </p:nvSpPr>
        <p:spPr bwMode="auto">
          <a:xfrm>
            <a:off x="2743200" y="1981200"/>
            <a:ext cx="990600" cy="990600"/>
          </a:xfrm>
          <a:prstGeom prst="diamond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b" anchorCtr="1"/>
          <a:lstStyle/>
          <a:p>
            <a:pPr algn="ctr"/>
            <a:endParaRPr lang="en-US">
              <a:latin typeface="Calibri" charset="0"/>
              <a:cs typeface="Calibri" charset="0"/>
            </a:endParaRPr>
          </a:p>
          <a:p>
            <a:pPr algn="ctr"/>
            <a:r>
              <a:rPr lang="en-US" sz="1600">
                <a:solidFill>
                  <a:schemeClr val="bg1"/>
                </a:solidFill>
                <a:latin typeface="Calibri" charset="0"/>
                <a:cs typeface="Calibri" charset="0"/>
              </a:rPr>
              <a:t> EOS</a:t>
            </a:r>
          </a:p>
          <a:p>
            <a:pPr algn="ctr"/>
            <a:r>
              <a:rPr lang="en-US" sz="1600" i="1">
                <a:solidFill>
                  <a:schemeClr val="bg1"/>
                </a:solidFill>
                <a:latin typeface="Calibri" charset="0"/>
                <a:cs typeface="Calibri" charset="0"/>
              </a:rPr>
              <a:t>library</a:t>
            </a:r>
          </a:p>
        </p:txBody>
      </p:sp>
      <p:sp>
        <p:nvSpPr>
          <p:cNvPr id="37898" name="Rectangle 108"/>
          <p:cNvSpPr>
            <a:spLocks noChangeArrowheads="1"/>
          </p:cNvSpPr>
          <p:nvPr/>
        </p:nvSpPr>
        <p:spPr bwMode="auto">
          <a:xfrm>
            <a:off x="152400" y="1524000"/>
            <a:ext cx="2286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Calibri" charset="0"/>
                <a:cs typeface="Calibri" charset="0"/>
              </a:rPr>
              <a:t>Applications</a:t>
            </a:r>
          </a:p>
        </p:txBody>
      </p:sp>
      <p:sp>
        <p:nvSpPr>
          <p:cNvPr id="111" name="Rectangle 110"/>
          <p:cNvSpPr/>
          <p:nvPr/>
        </p:nvSpPr>
        <p:spPr bwMode="auto">
          <a:xfrm>
            <a:off x="3810000" y="1905000"/>
            <a:ext cx="5105400" cy="1066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37900" name="Rectangle 114"/>
          <p:cNvSpPr>
            <a:spLocks noChangeArrowheads="1"/>
          </p:cNvSpPr>
          <p:nvPr/>
        </p:nvSpPr>
        <p:spPr bwMode="auto">
          <a:xfrm>
            <a:off x="2667000" y="1447800"/>
            <a:ext cx="1143000" cy="533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latin typeface="Calibri" charset="0"/>
                <a:cs typeface="Calibri" charset="0"/>
              </a:rPr>
              <a:t>EOS</a:t>
            </a:r>
          </a:p>
          <a:p>
            <a:pPr algn="ctr"/>
            <a:r>
              <a:rPr lang="en-US" sz="1600">
                <a:latin typeface="Calibri" charset="0"/>
                <a:cs typeface="Calibri" charset="0"/>
              </a:rPr>
              <a:t>Application</a:t>
            </a:r>
          </a:p>
        </p:txBody>
      </p:sp>
      <p:sp>
        <p:nvSpPr>
          <p:cNvPr id="37901" name="Rectangle 116"/>
          <p:cNvSpPr>
            <a:spLocks noChangeArrowheads="1"/>
          </p:cNvSpPr>
          <p:nvPr/>
        </p:nvSpPr>
        <p:spPr bwMode="auto">
          <a:xfrm>
            <a:off x="6705600" y="1447800"/>
            <a:ext cx="1143000" cy="1524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algn="ctr"/>
            <a:r>
              <a:rPr lang="en-US" sz="1600">
                <a:latin typeface="Calibri" charset="0"/>
                <a:cs typeface="Calibri" charset="0"/>
              </a:rPr>
              <a:t>MATLAB</a:t>
            </a:r>
          </a:p>
          <a:p>
            <a:pPr algn="ctr"/>
            <a:endParaRPr lang="en-US" sz="1600">
              <a:latin typeface="Calibri" charset="0"/>
              <a:cs typeface="Calibri" charset="0"/>
            </a:endParaRPr>
          </a:p>
        </p:txBody>
      </p:sp>
      <p:sp>
        <p:nvSpPr>
          <p:cNvPr id="37902" name="Slide Number Placeholder 5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24963F52-E976-4216-99F0-5165CA03C61B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29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37903" name="Rectangle 97"/>
          <p:cNvSpPr>
            <a:spLocks noChangeArrowheads="1"/>
          </p:cNvSpPr>
          <p:nvPr/>
        </p:nvSpPr>
        <p:spPr bwMode="auto">
          <a:xfrm>
            <a:off x="228600" y="2971800"/>
            <a:ext cx="8686800" cy="236220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Calibri" charset="0"/>
                <a:cs typeface="Calibri" charset="0"/>
              </a:rPr>
              <a:t>HDF5  Library</a:t>
            </a:r>
          </a:p>
        </p:txBody>
      </p:sp>
      <p:sp>
        <p:nvSpPr>
          <p:cNvPr id="37904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9050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37905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98"/>
          <p:cNvSpPr>
            <a:spLocks noChangeArrowheads="1"/>
          </p:cNvSpPr>
          <p:nvPr/>
        </p:nvSpPr>
        <p:spPr bwMode="auto">
          <a:xfrm>
            <a:off x="228600" y="5334000"/>
            <a:ext cx="8686800" cy="76200"/>
          </a:xfrm>
          <a:prstGeom prst="rect">
            <a:avLst/>
          </a:prstGeom>
          <a:solidFill>
            <a:srgbClr val="00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38915" name="Rectangle 77"/>
          <p:cNvSpPr>
            <a:spLocks noChangeArrowheads="1"/>
          </p:cNvSpPr>
          <p:nvPr/>
        </p:nvSpPr>
        <p:spPr bwMode="auto">
          <a:xfrm>
            <a:off x="228600" y="1905000"/>
            <a:ext cx="8686800" cy="1143000"/>
          </a:xfrm>
          <a:prstGeom prst="rect">
            <a:avLst/>
          </a:prstGeom>
          <a:solidFill>
            <a:srgbClr val="0000FF">
              <a:alpha val="5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38916" name="Rectangle 12"/>
          <p:cNvSpPr>
            <a:spLocks noChangeArrowheads="1"/>
          </p:cNvSpPr>
          <p:nvPr/>
        </p:nvSpPr>
        <p:spPr bwMode="auto">
          <a:xfrm>
            <a:off x="228600" y="5410200"/>
            <a:ext cx="8686800" cy="1143000"/>
          </a:xfrm>
          <a:prstGeom prst="rect">
            <a:avLst/>
          </a:prstGeom>
          <a:solidFill>
            <a:srgbClr val="92D050">
              <a:alpha val="4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38917" name="Title 1"/>
          <p:cNvSpPr>
            <a:spLocks noGrp="1"/>
          </p:cNvSpPr>
          <p:nvPr>
            <p:ph type="title"/>
          </p:nvPr>
        </p:nvSpPr>
        <p:spPr>
          <a:xfrm>
            <a:off x="1295400" y="152400"/>
            <a:ext cx="7010400" cy="533400"/>
          </a:xfrm>
        </p:spPr>
        <p:txBody>
          <a:bodyPr/>
          <a:lstStyle/>
          <a:p>
            <a:r>
              <a:rPr lang="en-US" smtClean="0">
                <a:latin typeface="Calibri" charset="0"/>
                <a:cs typeface="Calibri" charset="0"/>
              </a:rPr>
              <a:t>HDF5 Software Layers &amp; Storage</a:t>
            </a:r>
          </a:p>
        </p:txBody>
      </p:sp>
      <p:sp>
        <p:nvSpPr>
          <p:cNvPr id="38918" name="Rectangle 13"/>
          <p:cNvSpPr>
            <a:spLocks noChangeArrowheads="1"/>
          </p:cNvSpPr>
          <p:nvPr/>
        </p:nvSpPr>
        <p:spPr bwMode="auto">
          <a:xfrm>
            <a:off x="762000" y="5464175"/>
            <a:ext cx="1371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>
                <a:latin typeface="Calibri" charset="0"/>
                <a:cs typeface="Calibri" charset="0"/>
              </a:rPr>
              <a:t>HDF5 File Format</a:t>
            </a:r>
          </a:p>
        </p:txBody>
      </p:sp>
      <p:sp>
        <p:nvSpPr>
          <p:cNvPr id="38919" name="Flowchart: Document 8"/>
          <p:cNvSpPr>
            <a:spLocks noChangeArrowheads="1"/>
          </p:cNvSpPr>
          <p:nvPr/>
        </p:nvSpPr>
        <p:spPr bwMode="auto">
          <a:xfrm>
            <a:off x="2438400" y="5791200"/>
            <a:ext cx="533400" cy="457200"/>
          </a:xfrm>
          <a:prstGeom prst="flowChartDocument">
            <a:avLst/>
          </a:prstGeom>
          <a:solidFill>
            <a:srgbClr val="DD919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38920" name="Rectangle 15"/>
          <p:cNvSpPr>
            <a:spLocks noChangeArrowheads="1"/>
          </p:cNvSpPr>
          <p:nvPr/>
        </p:nvSpPr>
        <p:spPr bwMode="auto">
          <a:xfrm>
            <a:off x="2971800" y="5791200"/>
            <a:ext cx="609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800">
                <a:latin typeface="Calibri" charset="0"/>
                <a:cs typeface="Calibri" charset="0"/>
              </a:rPr>
              <a:t>File</a:t>
            </a:r>
          </a:p>
        </p:txBody>
      </p:sp>
      <p:sp>
        <p:nvSpPr>
          <p:cNvPr id="38921" name="Flowchart: Document 9"/>
          <p:cNvSpPr>
            <a:spLocks noChangeArrowheads="1"/>
          </p:cNvSpPr>
          <p:nvPr/>
        </p:nvSpPr>
        <p:spPr bwMode="auto">
          <a:xfrm>
            <a:off x="4114800" y="5943600"/>
            <a:ext cx="533400" cy="457200"/>
          </a:xfrm>
          <a:prstGeom prst="flowChartDocument">
            <a:avLst/>
          </a:prstGeom>
          <a:solidFill>
            <a:srgbClr val="DD919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38922" name="Flowchart: Document 10"/>
          <p:cNvSpPr>
            <a:spLocks noChangeArrowheads="1"/>
          </p:cNvSpPr>
          <p:nvPr/>
        </p:nvSpPr>
        <p:spPr bwMode="auto">
          <a:xfrm>
            <a:off x="3962400" y="5791200"/>
            <a:ext cx="533400" cy="457200"/>
          </a:xfrm>
          <a:prstGeom prst="flowChartDocument">
            <a:avLst/>
          </a:prstGeom>
          <a:solidFill>
            <a:srgbClr val="DD919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38923" name="Rectangle 16"/>
          <p:cNvSpPr>
            <a:spLocks noChangeArrowheads="1"/>
          </p:cNvSpPr>
          <p:nvPr/>
        </p:nvSpPr>
        <p:spPr bwMode="auto">
          <a:xfrm>
            <a:off x="4648200" y="5715000"/>
            <a:ext cx="838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800">
                <a:latin typeface="Calibri" charset="0"/>
                <a:cs typeface="Calibri" charset="0"/>
              </a:rPr>
              <a:t>Split </a:t>
            </a:r>
            <a:br>
              <a:rPr lang="en-US" sz="1800">
                <a:latin typeface="Calibri" charset="0"/>
                <a:cs typeface="Calibri" charset="0"/>
              </a:rPr>
            </a:br>
            <a:r>
              <a:rPr lang="en-US" sz="1800">
                <a:latin typeface="Calibri" charset="0"/>
                <a:cs typeface="Calibri" charset="0"/>
              </a:rPr>
              <a:t>Files</a:t>
            </a:r>
          </a:p>
        </p:txBody>
      </p:sp>
      <p:sp>
        <p:nvSpPr>
          <p:cNvPr id="38924" name="Rectangle 17"/>
          <p:cNvSpPr>
            <a:spLocks noChangeArrowheads="1"/>
          </p:cNvSpPr>
          <p:nvPr/>
        </p:nvSpPr>
        <p:spPr bwMode="auto">
          <a:xfrm>
            <a:off x="6400800" y="5562600"/>
            <a:ext cx="12954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800">
                <a:latin typeface="Calibri" charset="0"/>
                <a:cs typeface="Calibri" charset="0"/>
              </a:rPr>
              <a:t>File on Parallel Filesystem</a:t>
            </a:r>
          </a:p>
        </p:txBody>
      </p:sp>
      <p:sp>
        <p:nvSpPr>
          <p:cNvPr id="38925" name="Flowchart: Magnetic Disk 5"/>
          <p:cNvSpPr>
            <a:spLocks noChangeArrowheads="1"/>
          </p:cNvSpPr>
          <p:nvPr/>
        </p:nvSpPr>
        <p:spPr bwMode="auto">
          <a:xfrm>
            <a:off x="5562600" y="5562600"/>
            <a:ext cx="533400" cy="609600"/>
          </a:xfrm>
          <a:prstGeom prst="flowChartMagneticDisk">
            <a:avLst/>
          </a:prstGeom>
          <a:solidFill>
            <a:srgbClr val="C0626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38926" name="Flowchart: Magnetic Disk 6"/>
          <p:cNvSpPr>
            <a:spLocks noChangeArrowheads="1"/>
          </p:cNvSpPr>
          <p:nvPr/>
        </p:nvSpPr>
        <p:spPr bwMode="auto">
          <a:xfrm>
            <a:off x="5715000" y="5715000"/>
            <a:ext cx="533400" cy="609600"/>
          </a:xfrm>
          <a:prstGeom prst="flowChartMagneticDisk">
            <a:avLst/>
          </a:prstGeom>
          <a:solidFill>
            <a:srgbClr val="C0626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38927" name="Flowchart: Magnetic Disk 7"/>
          <p:cNvSpPr>
            <a:spLocks noChangeArrowheads="1"/>
          </p:cNvSpPr>
          <p:nvPr/>
        </p:nvSpPr>
        <p:spPr bwMode="auto">
          <a:xfrm>
            <a:off x="5867400" y="5867400"/>
            <a:ext cx="533400" cy="609600"/>
          </a:xfrm>
          <a:prstGeom prst="flowChartMagneticDisk">
            <a:avLst/>
          </a:prstGeom>
          <a:solidFill>
            <a:srgbClr val="C0626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38928" name="Flowchart: Document 18"/>
          <p:cNvSpPr>
            <a:spLocks noChangeArrowheads="1"/>
          </p:cNvSpPr>
          <p:nvPr/>
        </p:nvSpPr>
        <p:spPr bwMode="auto">
          <a:xfrm>
            <a:off x="5638800" y="5791200"/>
            <a:ext cx="533400" cy="457200"/>
          </a:xfrm>
          <a:prstGeom prst="flowChartDocument">
            <a:avLst/>
          </a:prstGeom>
          <a:solidFill>
            <a:srgbClr val="DD919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38929" name="Rectangle 25"/>
          <p:cNvSpPr>
            <a:spLocks noChangeArrowheads="1"/>
          </p:cNvSpPr>
          <p:nvPr/>
        </p:nvSpPr>
        <p:spPr bwMode="auto">
          <a:xfrm>
            <a:off x="8077200" y="5807075"/>
            <a:ext cx="106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800">
                <a:latin typeface="Calibri" charset="0"/>
                <a:cs typeface="Calibri" charset="0"/>
              </a:rPr>
              <a:t>Other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672022" y="5553670"/>
            <a:ext cx="50555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DD919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Calibri"/>
                <a:cs typeface="Calibri"/>
              </a:rPr>
              <a:t>?</a:t>
            </a:r>
          </a:p>
        </p:txBody>
      </p:sp>
      <p:sp>
        <p:nvSpPr>
          <p:cNvPr id="38931" name="Rectangle 28"/>
          <p:cNvSpPr>
            <a:spLocks noChangeArrowheads="1"/>
          </p:cNvSpPr>
          <p:nvPr/>
        </p:nvSpPr>
        <p:spPr bwMode="auto">
          <a:xfrm>
            <a:off x="228600" y="4191000"/>
            <a:ext cx="8686800" cy="1143000"/>
          </a:xfrm>
          <a:prstGeom prst="rect">
            <a:avLst/>
          </a:prstGeom>
          <a:solidFill>
            <a:srgbClr val="0000FF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38932" name="Rectangle 29"/>
          <p:cNvSpPr>
            <a:spLocks noChangeArrowheads="1"/>
          </p:cNvSpPr>
          <p:nvPr/>
        </p:nvSpPr>
        <p:spPr bwMode="auto">
          <a:xfrm>
            <a:off x="609600" y="4964113"/>
            <a:ext cx="1676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>
                <a:latin typeface="Calibri" charset="0"/>
                <a:cs typeface="Calibri" charset="0"/>
              </a:rPr>
              <a:t>I/O Drivers</a:t>
            </a:r>
          </a:p>
        </p:txBody>
      </p:sp>
      <p:sp>
        <p:nvSpPr>
          <p:cNvPr id="38933" name="Rectangle 30"/>
          <p:cNvSpPr>
            <a:spLocks noChangeArrowheads="1"/>
          </p:cNvSpPr>
          <p:nvPr/>
        </p:nvSpPr>
        <p:spPr bwMode="auto">
          <a:xfrm>
            <a:off x="685800" y="4271963"/>
            <a:ext cx="1524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>
                <a:latin typeface="Calibri" charset="0"/>
                <a:cs typeface="Calibri" charset="0"/>
              </a:rPr>
              <a:t>Virtual File Layer</a:t>
            </a:r>
          </a:p>
        </p:txBody>
      </p:sp>
      <p:sp>
        <p:nvSpPr>
          <p:cNvPr id="38934" name="Oval 31"/>
          <p:cNvSpPr>
            <a:spLocks noChangeArrowheads="1"/>
          </p:cNvSpPr>
          <p:nvPr/>
        </p:nvSpPr>
        <p:spPr bwMode="auto">
          <a:xfrm>
            <a:off x="2286000" y="4495800"/>
            <a:ext cx="990600" cy="609600"/>
          </a:xfrm>
          <a:prstGeom prst="ellipse">
            <a:avLst/>
          </a:prstGeom>
          <a:solidFill>
            <a:srgbClr val="DD919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38935" name="Rectangle 33"/>
          <p:cNvSpPr>
            <a:spLocks noChangeArrowheads="1"/>
          </p:cNvSpPr>
          <p:nvPr/>
        </p:nvSpPr>
        <p:spPr bwMode="auto">
          <a:xfrm>
            <a:off x="2286000" y="4614446"/>
            <a:ext cx="9906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600" dirty="0" err="1">
                <a:latin typeface="Calibri" charset="0"/>
                <a:cs typeface="Calibri" charset="0"/>
              </a:rPr>
              <a:t>Posix</a:t>
            </a:r>
            <a:r>
              <a:rPr lang="en-US" sz="1600" dirty="0">
                <a:latin typeface="Calibri" charset="0"/>
                <a:cs typeface="Calibri" charset="0"/>
              </a:rPr>
              <a:t> I/O</a:t>
            </a:r>
          </a:p>
        </p:txBody>
      </p:sp>
      <p:sp>
        <p:nvSpPr>
          <p:cNvPr id="38936" name="Oval 37"/>
          <p:cNvSpPr>
            <a:spLocks noChangeArrowheads="1"/>
          </p:cNvSpPr>
          <p:nvPr/>
        </p:nvSpPr>
        <p:spPr bwMode="auto">
          <a:xfrm>
            <a:off x="3886200" y="4495800"/>
            <a:ext cx="838200" cy="609600"/>
          </a:xfrm>
          <a:prstGeom prst="ellipse">
            <a:avLst/>
          </a:prstGeom>
          <a:solidFill>
            <a:srgbClr val="DD919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38937" name="Rectangle 38"/>
          <p:cNvSpPr>
            <a:spLocks noChangeArrowheads="1"/>
          </p:cNvSpPr>
          <p:nvPr/>
        </p:nvSpPr>
        <p:spPr bwMode="auto">
          <a:xfrm>
            <a:off x="3886200" y="4459288"/>
            <a:ext cx="838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>
                <a:latin typeface="Calibri" charset="0"/>
                <a:cs typeface="Calibri" charset="0"/>
              </a:rPr>
              <a:t>Split Files</a:t>
            </a:r>
          </a:p>
        </p:txBody>
      </p:sp>
      <p:sp>
        <p:nvSpPr>
          <p:cNvPr id="38938" name="Oval 40"/>
          <p:cNvSpPr>
            <a:spLocks noChangeArrowheads="1"/>
          </p:cNvSpPr>
          <p:nvPr/>
        </p:nvSpPr>
        <p:spPr bwMode="auto">
          <a:xfrm>
            <a:off x="5486400" y="4495800"/>
            <a:ext cx="838200" cy="609600"/>
          </a:xfrm>
          <a:prstGeom prst="ellipse">
            <a:avLst/>
          </a:prstGeom>
          <a:solidFill>
            <a:srgbClr val="DD919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38939" name="Rectangle 41"/>
          <p:cNvSpPr>
            <a:spLocks noChangeArrowheads="1"/>
          </p:cNvSpPr>
          <p:nvPr/>
        </p:nvSpPr>
        <p:spPr bwMode="auto">
          <a:xfrm>
            <a:off x="5486400" y="4614863"/>
            <a:ext cx="838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/>
          <a:p>
            <a:pPr algn="ctr"/>
            <a:r>
              <a:rPr lang="en-US" sz="1600">
                <a:latin typeface="Calibri" charset="0"/>
                <a:cs typeface="Calibri" charset="0"/>
              </a:rPr>
              <a:t>MPI I/O</a:t>
            </a:r>
          </a:p>
        </p:txBody>
      </p:sp>
      <p:sp>
        <p:nvSpPr>
          <p:cNvPr id="38940" name="Oval 43"/>
          <p:cNvSpPr>
            <a:spLocks noChangeArrowheads="1"/>
          </p:cNvSpPr>
          <p:nvPr/>
        </p:nvSpPr>
        <p:spPr bwMode="auto">
          <a:xfrm>
            <a:off x="7505700" y="4495800"/>
            <a:ext cx="838200" cy="609600"/>
          </a:xfrm>
          <a:prstGeom prst="ellipse">
            <a:avLst/>
          </a:prstGeom>
          <a:solidFill>
            <a:srgbClr val="DD919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38941" name="Rectangle 44"/>
          <p:cNvSpPr>
            <a:spLocks noChangeArrowheads="1"/>
          </p:cNvSpPr>
          <p:nvPr/>
        </p:nvSpPr>
        <p:spPr bwMode="auto">
          <a:xfrm>
            <a:off x="7467600" y="4614862"/>
            <a:ext cx="914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/>
          <a:p>
            <a:pPr algn="ctr"/>
            <a:r>
              <a:rPr lang="en-US" sz="1600" dirty="0">
                <a:latin typeface="Calibri" charset="0"/>
                <a:cs typeface="Calibri" charset="0"/>
              </a:rPr>
              <a:t>Custom</a:t>
            </a:r>
          </a:p>
        </p:txBody>
      </p:sp>
      <p:sp>
        <p:nvSpPr>
          <p:cNvPr id="52" name="Down Arrow 51"/>
          <p:cNvSpPr/>
          <p:nvPr/>
        </p:nvSpPr>
        <p:spPr bwMode="auto">
          <a:xfrm>
            <a:off x="4191000" y="5105400"/>
            <a:ext cx="152400" cy="685800"/>
          </a:xfrm>
          <a:prstGeom prst="downArrow">
            <a:avLst/>
          </a:prstGeom>
          <a:gradFill flip="none" rotWithShape="1">
            <a:gsLst>
              <a:gs pos="0">
                <a:srgbClr val="C06262"/>
              </a:gs>
              <a:gs pos="50000">
                <a:srgbClr val="F2838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53" name="Down Arrow 52"/>
          <p:cNvSpPr/>
          <p:nvPr/>
        </p:nvSpPr>
        <p:spPr bwMode="auto">
          <a:xfrm>
            <a:off x="5791200" y="5105400"/>
            <a:ext cx="152400" cy="685800"/>
          </a:xfrm>
          <a:prstGeom prst="downArrow">
            <a:avLst/>
          </a:prstGeom>
          <a:gradFill flip="none" rotWithShape="1">
            <a:gsLst>
              <a:gs pos="0">
                <a:srgbClr val="C06262"/>
              </a:gs>
              <a:gs pos="50000">
                <a:srgbClr val="F2838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54" name="Down Arrow 53"/>
          <p:cNvSpPr/>
          <p:nvPr/>
        </p:nvSpPr>
        <p:spPr bwMode="auto">
          <a:xfrm>
            <a:off x="7848600" y="5105400"/>
            <a:ext cx="152400" cy="685800"/>
          </a:xfrm>
          <a:prstGeom prst="downArrow">
            <a:avLst/>
          </a:prstGeom>
          <a:gradFill flip="none" rotWithShape="1">
            <a:gsLst>
              <a:gs pos="0">
                <a:srgbClr val="C06262"/>
              </a:gs>
              <a:gs pos="50000">
                <a:srgbClr val="F2838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38945" name="Rectangle 54"/>
          <p:cNvSpPr>
            <a:spLocks noChangeArrowheads="1"/>
          </p:cNvSpPr>
          <p:nvPr/>
        </p:nvSpPr>
        <p:spPr bwMode="auto">
          <a:xfrm>
            <a:off x="228600" y="3048000"/>
            <a:ext cx="8686800" cy="1143000"/>
          </a:xfrm>
          <a:prstGeom prst="rect">
            <a:avLst/>
          </a:prstGeom>
          <a:solidFill>
            <a:srgbClr val="0000F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38946" name="Rectangle 55"/>
          <p:cNvSpPr>
            <a:spLocks noChangeArrowheads="1"/>
          </p:cNvSpPr>
          <p:nvPr/>
        </p:nvSpPr>
        <p:spPr bwMode="auto">
          <a:xfrm>
            <a:off x="609600" y="3429000"/>
            <a:ext cx="1676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>
                <a:latin typeface="Calibri" charset="0"/>
                <a:cs typeface="Calibri" charset="0"/>
              </a:rPr>
              <a:t>Internals</a:t>
            </a:r>
          </a:p>
        </p:txBody>
      </p:sp>
      <p:sp>
        <p:nvSpPr>
          <p:cNvPr id="38947" name="Flowchart: Punched Tape 56"/>
          <p:cNvSpPr>
            <a:spLocks noChangeArrowheads="1"/>
          </p:cNvSpPr>
          <p:nvPr/>
        </p:nvSpPr>
        <p:spPr bwMode="auto">
          <a:xfrm>
            <a:off x="2286000" y="3276600"/>
            <a:ext cx="1066800" cy="762000"/>
          </a:xfrm>
          <a:prstGeom prst="flowChartPunchedTape">
            <a:avLst/>
          </a:prstGeom>
          <a:solidFill>
            <a:srgbClr val="DD919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38948" name="Rectangle 57"/>
          <p:cNvSpPr>
            <a:spLocks noChangeArrowheads="1"/>
          </p:cNvSpPr>
          <p:nvPr/>
        </p:nvSpPr>
        <p:spPr bwMode="auto">
          <a:xfrm>
            <a:off x="2286000" y="3352800"/>
            <a:ext cx="990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>
                <a:latin typeface="Calibri" charset="0"/>
                <a:cs typeface="Calibri" charset="0"/>
              </a:rPr>
              <a:t>Memory Mgmt</a:t>
            </a:r>
          </a:p>
        </p:txBody>
      </p:sp>
      <p:sp>
        <p:nvSpPr>
          <p:cNvPr id="38949" name="Flowchart: Punched Tape 60"/>
          <p:cNvSpPr>
            <a:spLocks noChangeArrowheads="1"/>
          </p:cNvSpPr>
          <p:nvPr/>
        </p:nvSpPr>
        <p:spPr bwMode="auto">
          <a:xfrm>
            <a:off x="3314700" y="3276600"/>
            <a:ext cx="1143000" cy="762000"/>
          </a:xfrm>
          <a:prstGeom prst="flowChartPunchedTape">
            <a:avLst/>
          </a:prstGeom>
          <a:solidFill>
            <a:srgbClr val="DD919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38950" name="Rectangle 61"/>
          <p:cNvSpPr>
            <a:spLocks noChangeArrowheads="1"/>
          </p:cNvSpPr>
          <p:nvPr/>
        </p:nvSpPr>
        <p:spPr bwMode="auto">
          <a:xfrm>
            <a:off x="3276600" y="3352800"/>
            <a:ext cx="1219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/>
          <a:p>
            <a:pPr algn="ctr"/>
            <a:r>
              <a:rPr lang="en-US" sz="1600">
                <a:latin typeface="Calibri" charset="0"/>
                <a:cs typeface="Calibri" charset="0"/>
              </a:rPr>
              <a:t>Datatype Conversion</a:t>
            </a:r>
          </a:p>
        </p:txBody>
      </p:sp>
      <p:sp>
        <p:nvSpPr>
          <p:cNvPr id="38951" name="Flowchart: Punched Tape 64"/>
          <p:cNvSpPr>
            <a:spLocks noChangeArrowheads="1"/>
          </p:cNvSpPr>
          <p:nvPr/>
        </p:nvSpPr>
        <p:spPr bwMode="auto">
          <a:xfrm>
            <a:off x="4419600" y="3276600"/>
            <a:ext cx="1066800" cy="762000"/>
          </a:xfrm>
          <a:prstGeom prst="flowChartPunchedTape">
            <a:avLst/>
          </a:prstGeom>
          <a:solidFill>
            <a:srgbClr val="DD919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38952" name="Rectangle 65"/>
          <p:cNvSpPr>
            <a:spLocks noChangeArrowheads="1"/>
          </p:cNvSpPr>
          <p:nvPr/>
        </p:nvSpPr>
        <p:spPr bwMode="auto">
          <a:xfrm>
            <a:off x="4495800" y="3473450"/>
            <a:ext cx="990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>
                <a:latin typeface="Calibri" charset="0"/>
                <a:cs typeface="Calibri" charset="0"/>
              </a:rPr>
              <a:t>Filters</a:t>
            </a:r>
          </a:p>
        </p:txBody>
      </p:sp>
      <p:sp>
        <p:nvSpPr>
          <p:cNvPr id="38953" name="Flowchart: Punched Tape 63"/>
          <p:cNvSpPr>
            <a:spLocks noChangeArrowheads="1"/>
          </p:cNvSpPr>
          <p:nvPr/>
        </p:nvSpPr>
        <p:spPr bwMode="auto">
          <a:xfrm>
            <a:off x="5486400" y="3276600"/>
            <a:ext cx="1066800" cy="762000"/>
          </a:xfrm>
          <a:prstGeom prst="flowChartPunchedTape">
            <a:avLst/>
          </a:prstGeom>
          <a:solidFill>
            <a:srgbClr val="DD919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38954" name="Rectangle 66"/>
          <p:cNvSpPr>
            <a:spLocks noChangeArrowheads="1"/>
          </p:cNvSpPr>
          <p:nvPr/>
        </p:nvSpPr>
        <p:spPr bwMode="auto">
          <a:xfrm>
            <a:off x="5486400" y="3352800"/>
            <a:ext cx="990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/>
          <a:p>
            <a:pPr algn="ctr"/>
            <a:r>
              <a:rPr lang="en-US" sz="1600">
                <a:latin typeface="Calibri" charset="0"/>
                <a:cs typeface="Calibri" charset="0"/>
              </a:rPr>
              <a:t>Chunked Storage</a:t>
            </a:r>
          </a:p>
        </p:txBody>
      </p:sp>
      <p:sp>
        <p:nvSpPr>
          <p:cNvPr id="38955" name="Flowchart: Punched Tape 68"/>
          <p:cNvSpPr>
            <a:spLocks noChangeArrowheads="1"/>
          </p:cNvSpPr>
          <p:nvPr/>
        </p:nvSpPr>
        <p:spPr bwMode="auto">
          <a:xfrm>
            <a:off x="6553200" y="3276600"/>
            <a:ext cx="1295400" cy="762000"/>
          </a:xfrm>
          <a:prstGeom prst="flowChartPunchedTape">
            <a:avLst/>
          </a:prstGeom>
          <a:solidFill>
            <a:srgbClr val="DD919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38956" name="Rectangle 69"/>
          <p:cNvSpPr>
            <a:spLocks noChangeArrowheads="1"/>
          </p:cNvSpPr>
          <p:nvPr/>
        </p:nvSpPr>
        <p:spPr bwMode="auto">
          <a:xfrm>
            <a:off x="6599238" y="3352800"/>
            <a:ext cx="1203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/>
          <a:p>
            <a:pPr algn="ctr"/>
            <a:r>
              <a:rPr lang="en-US" sz="1600">
                <a:latin typeface="Calibri" charset="0"/>
                <a:cs typeface="Calibri" charset="0"/>
              </a:rPr>
              <a:t>Version Compatibility</a:t>
            </a:r>
          </a:p>
        </p:txBody>
      </p:sp>
      <p:sp>
        <p:nvSpPr>
          <p:cNvPr id="38957" name="Flowchart: Punched Tape 72"/>
          <p:cNvSpPr>
            <a:spLocks noChangeArrowheads="1"/>
          </p:cNvSpPr>
          <p:nvPr/>
        </p:nvSpPr>
        <p:spPr bwMode="auto">
          <a:xfrm>
            <a:off x="7848600" y="3276600"/>
            <a:ext cx="1066800" cy="762000"/>
          </a:xfrm>
          <a:prstGeom prst="flowChartPunchedTape">
            <a:avLst/>
          </a:prstGeom>
          <a:solidFill>
            <a:srgbClr val="DD919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38958" name="Rectangle 73"/>
          <p:cNvSpPr>
            <a:spLocks noChangeArrowheads="1"/>
          </p:cNvSpPr>
          <p:nvPr/>
        </p:nvSpPr>
        <p:spPr bwMode="auto">
          <a:xfrm>
            <a:off x="7886700" y="3352800"/>
            <a:ext cx="990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/>
          <a:p>
            <a:pPr algn="ctr"/>
            <a:r>
              <a:rPr lang="en-US" sz="1600">
                <a:latin typeface="Calibri" charset="0"/>
                <a:cs typeface="Calibri" charset="0"/>
              </a:rPr>
              <a:t>and so on…</a:t>
            </a:r>
          </a:p>
        </p:txBody>
      </p:sp>
      <p:sp>
        <p:nvSpPr>
          <p:cNvPr id="38959" name="Rectangle 78"/>
          <p:cNvSpPr>
            <a:spLocks noChangeArrowheads="1"/>
          </p:cNvSpPr>
          <p:nvPr/>
        </p:nvSpPr>
        <p:spPr bwMode="auto">
          <a:xfrm>
            <a:off x="685800" y="1905000"/>
            <a:ext cx="1905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>
                <a:latin typeface="Calibri" charset="0"/>
                <a:cs typeface="Calibri" charset="0"/>
              </a:rPr>
              <a:t>Language</a:t>
            </a:r>
          </a:p>
          <a:p>
            <a:pPr algn="ctr"/>
            <a:r>
              <a:rPr lang="en-US" sz="2000">
                <a:latin typeface="Calibri" charset="0"/>
                <a:cs typeface="Calibri" charset="0"/>
              </a:rPr>
              <a:t>Interfaces</a:t>
            </a:r>
          </a:p>
        </p:txBody>
      </p:sp>
      <p:sp>
        <p:nvSpPr>
          <p:cNvPr id="38960" name="Rectangle 79"/>
          <p:cNvSpPr>
            <a:spLocks noChangeArrowheads="1"/>
          </p:cNvSpPr>
          <p:nvPr/>
        </p:nvSpPr>
        <p:spPr bwMode="auto">
          <a:xfrm>
            <a:off x="533400" y="2590800"/>
            <a:ext cx="2209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>
                <a:latin typeface="Calibri" charset="0"/>
                <a:cs typeface="Calibri" charset="0"/>
              </a:rPr>
              <a:t>C, Fortran, C++</a:t>
            </a:r>
          </a:p>
        </p:txBody>
      </p:sp>
      <p:sp>
        <p:nvSpPr>
          <p:cNvPr id="88" name="Round Diagonal Corner Rectangle 87"/>
          <p:cNvSpPr/>
          <p:nvPr/>
        </p:nvSpPr>
        <p:spPr bwMode="auto">
          <a:xfrm>
            <a:off x="2646363" y="1905000"/>
            <a:ext cx="2992437" cy="1143000"/>
          </a:xfrm>
          <a:prstGeom prst="round2DiagRect">
            <a:avLst/>
          </a:prstGeom>
          <a:solidFill>
            <a:srgbClr val="DD919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38962" name="Rectangle 81"/>
          <p:cNvSpPr>
            <a:spLocks noChangeArrowheads="1"/>
          </p:cNvSpPr>
          <p:nvPr/>
        </p:nvSpPr>
        <p:spPr bwMode="auto">
          <a:xfrm>
            <a:off x="2438400" y="2090738"/>
            <a:ext cx="339566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2200">
                <a:latin typeface="Calibri" charset="0"/>
                <a:cs typeface="Calibri" charset="0"/>
              </a:rPr>
              <a:t>HDF5 Data Model Objects</a:t>
            </a:r>
            <a:r>
              <a:rPr lang="en-US">
                <a:latin typeface="Calibri" charset="0"/>
                <a:cs typeface="Calibri" charset="0"/>
              </a:rPr>
              <a:t/>
            </a:r>
            <a:br>
              <a:rPr lang="en-US">
                <a:latin typeface="Calibri" charset="0"/>
                <a:cs typeface="Calibri" charset="0"/>
              </a:rPr>
            </a:br>
            <a:r>
              <a:rPr lang="en-US" sz="1600">
                <a:latin typeface="Calibri" charset="0"/>
                <a:cs typeface="Calibri" charset="0"/>
              </a:rPr>
              <a:t>Groups, Datasets, Attributes, …</a:t>
            </a:r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91" name="Round Diagonal Corner Rectangle 90"/>
          <p:cNvSpPr/>
          <p:nvPr/>
        </p:nvSpPr>
        <p:spPr bwMode="auto">
          <a:xfrm>
            <a:off x="5692775" y="1905000"/>
            <a:ext cx="2895600" cy="1143000"/>
          </a:xfrm>
          <a:prstGeom prst="round2DiagRect">
            <a:avLst/>
          </a:prstGeom>
          <a:solidFill>
            <a:srgbClr val="DD919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38964" name="Rectangle 91"/>
          <p:cNvSpPr>
            <a:spLocks noChangeArrowheads="1"/>
          </p:cNvSpPr>
          <p:nvPr/>
        </p:nvSpPr>
        <p:spPr bwMode="auto">
          <a:xfrm>
            <a:off x="5443538" y="2057400"/>
            <a:ext cx="3395662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>
                <a:latin typeface="Calibri" charset="0"/>
                <a:cs typeface="Calibri" charset="0"/>
              </a:rPr>
              <a:t>Tunable Properties</a:t>
            </a:r>
            <a:br>
              <a:rPr lang="en-US">
                <a:latin typeface="Calibri" charset="0"/>
                <a:cs typeface="Calibri" charset="0"/>
              </a:rPr>
            </a:br>
            <a:r>
              <a:rPr lang="en-US" sz="1600">
                <a:latin typeface="Calibri" charset="0"/>
                <a:cs typeface="Calibri" charset="0"/>
              </a:rPr>
              <a:t>Chunk Size, I/O Driver, … </a:t>
            </a:r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96" name="Rectangle 95"/>
          <p:cNvSpPr/>
          <p:nvPr/>
        </p:nvSpPr>
        <p:spPr bwMode="auto">
          <a:xfrm>
            <a:off x="228600" y="1905000"/>
            <a:ext cx="381000" cy="3429000"/>
          </a:xfrm>
          <a:prstGeom prst="rect">
            <a:avLst/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none" lIns="0" rIns="0"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HDF5 Library</a:t>
            </a:r>
          </a:p>
        </p:txBody>
      </p:sp>
      <p:sp>
        <p:nvSpPr>
          <p:cNvPr id="97" name="Rectangle 96"/>
          <p:cNvSpPr/>
          <p:nvPr/>
        </p:nvSpPr>
        <p:spPr bwMode="auto">
          <a:xfrm>
            <a:off x="228600" y="5410200"/>
            <a:ext cx="381000" cy="1143000"/>
          </a:xfrm>
          <a:prstGeom prst="rect">
            <a:avLst/>
          </a:prstGeom>
          <a:solidFill>
            <a:srgbClr val="00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none" lIns="0" rIns="0"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Storage</a:t>
            </a:r>
          </a:p>
        </p:txBody>
      </p:sp>
      <p:sp>
        <p:nvSpPr>
          <p:cNvPr id="38967" name="Rectangle 97"/>
          <p:cNvSpPr>
            <a:spLocks noChangeArrowheads="1"/>
          </p:cNvSpPr>
          <p:nvPr/>
        </p:nvSpPr>
        <p:spPr bwMode="auto">
          <a:xfrm>
            <a:off x="228600" y="1828800"/>
            <a:ext cx="8686800" cy="7620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101" name="Flowchart: Data 100"/>
          <p:cNvSpPr/>
          <p:nvPr/>
        </p:nvSpPr>
        <p:spPr bwMode="auto">
          <a:xfrm>
            <a:off x="3581400" y="914400"/>
            <a:ext cx="1143000" cy="914400"/>
          </a:xfrm>
          <a:prstGeom prst="flowChartInputOutpu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latin typeface="Calibri"/>
                <a:ea typeface="Calibri"/>
                <a:cs typeface="Calibri"/>
              </a:rPr>
              <a:t> </a:t>
            </a:r>
            <a:r>
              <a:rPr lang="en-US" sz="1600" dirty="0">
                <a:latin typeface="Calibri"/>
                <a:ea typeface="Calibri"/>
                <a:cs typeface="Calibri"/>
              </a:rPr>
              <a:t>h5dump</a:t>
            </a:r>
          </a:p>
          <a:p>
            <a:pPr algn="ctr">
              <a:defRPr/>
            </a:pPr>
            <a:r>
              <a:rPr lang="en-US" sz="1600" i="1" dirty="0">
                <a:latin typeface="Calibri"/>
                <a:ea typeface="Calibri"/>
                <a:cs typeface="Calibri"/>
              </a:rPr>
              <a:t>tool</a:t>
            </a:r>
          </a:p>
        </p:txBody>
      </p:sp>
      <p:sp>
        <p:nvSpPr>
          <p:cNvPr id="103" name="Flowchart: Data 102"/>
          <p:cNvSpPr/>
          <p:nvPr/>
        </p:nvSpPr>
        <p:spPr bwMode="auto">
          <a:xfrm>
            <a:off x="2438400" y="914400"/>
            <a:ext cx="1143000" cy="914400"/>
          </a:xfrm>
          <a:prstGeom prst="flowChartInputOutpu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91440" rIns="0" bIns="0" anchor="ctr"/>
          <a:lstStyle/>
          <a:p>
            <a:pPr>
              <a:defRPr/>
            </a:pPr>
            <a:endParaRPr lang="en-US" sz="1600">
              <a:latin typeface="Calibri" charset="0"/>
              <a:cs typeface="Calibri" charset="0"/>
            </a:endParaRPr>
          </a:p>
          <a:p>
            <a:pPr>
              <a:defRPr/>
            </a:pPr>
            <a:endParaRPr lang="en-US" sz="1600">
              <a:latin typeface="Calibri" charset="0"/>
              <a:cs typeface="Calibri" charset="0"/>
            </a:endParaRPr>
          </a:p>
          <a:p>
            <a:pPr>
              <a:defRPr/>
            </a:pPr>
            <a:r>
              <a:rPr lang="en-US" sz="1600">
                <a:latin typeface="Calibri" charset="0"/>
                <a:cs typeface="Calibri" charset="0"/>
              </a:rPr>
              <a:t>High Level</a:t>
            </a:r>
          </a:p>
          <a:p>
            <a:pPr>
              <a:defRPr/>
            </a:pPr>
            <a:r>
              <a:rPr lang="en-US" sz="1600">
                <a:latin typeface="Calibri" charset="0"/>
                <a:cs typeface="Calibri" charset="0"/>
              </a:rPr>
              <a:t>APIs</a:t>
            </a:r>
            <a:endParaRPr lang="en-US" sz="1600" i="1">
              <a:latin typeface="Calibri" charset="0"/>
              <a:cs typeface="Calibri" charset="0"/>
            </a:endParaRPr>
          </a:p>
          <a:p>
            <a:pPr>
              <a:defRPr/>
            </a:pPr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108" name="Flowchart: Data 107"/>
          <p:cNvSpPr/>
          <p:nvPr/>
        </p:nvSpPr>
        <p:spPr bwMode="auto">
          <a:xfrm>
            <a:off x="5943600" y="914400"/>
            <a:ext cx="1143000" cy="914400"/>
          </a:xfrm>
          <a:prstGeom prst="flowChartInputOutpu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rIns="0" anchor="ctr" anchorCtr="1"/>
          <a:lstStyle/>
          <a:p>
            <a:pPr>
              <a:defRPr/>
            </a:pPr>
            <a:r>
              <a:rPr lang="en-US" sz="1600" dirty="0" err="1">
                <a:latin typeface="Calibri"/>
                <a:ea typeface="Calibri"/>
                <a:cs typeface="Calibri"/>
              </a:rPr>
              <a:t>HDFview</a:t>
            </a:r>
            <a:endParaRPr lang="en-US" sz="1600" dirty="0">
              <a:latin typeface="Calibri"/>
              <a:ea typeface="Calibri"/>
              <a:cs typeface="Calibri"/>
            </a:endParaRPr>
          </a:p>
          <a:p>
            <a:pPr>
              <a:defRPr/>
            </a:pPr>
            <a:r>
              <a:rPr lang="en-US" sz="1600" i="1" dirty="0">
                <a:latin typeface="Calibri"/>
                <a:ea typeface="Calibri"/>
                <a:cs typeface="Calibri"/>
              </a:rPr>
              <a:t>    tool</a:t>
            </a:r>
          </a:p>
        </p:txBody>
      </p:sp>
      <p:sp>
        <p:nvSpPr>
          <p:cNvPr id="109" name="Rectangle 108"/>
          <p:cNvSpPr/>
          <p:nvPr/>
        </p:nvSpPr>
        <p:spPr bwMode="auto">
          <a:xfrm>
            <a:off x="228600" y="914400"/>
            <a:ext cx="381000" cy="914400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none" lIns="0" rIns="0"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Tools</a:t>
            </a:r>
          </a:p>
        </p:txBody>
      </p:sp>
      <p:sp>
        <p:nvSpPr>
          <p:cNvPr id="110" name="Flowchart: Data 109"/>
          <p:cNvSpPr/>
          <p:nvPr/>
        </p:nvSpPr>
        <p:spPr bwMode="auto">
          <a:xfrm>
            <a:off x="4800600" y="914400"/>
            <a:ext cx="1143000" cy="914400"/>
          </a:xfrm>
          <a:prstGeom prst="flowChartInputOutpu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r>
              <a:rPr lang="en-US" sz="1600">
                <a:latin typeface="Calibri" charset="0"/>
                <a:cs typeface="Calibri" charset="0"/>
              </a:rPr>
              <a:t>  h5repack</a:t>
            </a:r>
          </a:p>
          <a:p>
            <a:pPr>
              <a:defRPr/>
            </a:pPr>
            <a:r>
              <a:rPr lang="en-US" sz="1600" i="1">
                <a:latin typeface="Calibri" charset="0"/>
                <a:cs typeface="Calibri" charset="0"/>
              </a:rPr>
              <a:t>   tool</a:t>
            </a:r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111" name="Rectangle 110"/>
          <p:cNvSpPr/>
          <p:nvPr/>
        </p:nvSpPr>
        <p:spPr bwMode="auto">
          <a:xfrm>
            <a:off x="6705600" y="1600200"/>
            <a:ext cx="1524000" cy="22860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Java Interface</a:t>
            </a:r>
          </a:p>
        </p:txBody>
      </p:sp>
      <p:sp>
        <p:nvSpPr>
          <p:cNvPr id="115" name="Down Arrow 114"/>
          <p:cNvSpPr/>
          <p:nvPr/>
        </p:nvSpPr>
        <p:spPr bwMode="auto">
          <a:xfrm>
            <a:off x="2590800" y="5105400"/>
            <a:ext cx="152400" cy="685800"/>
          </a:xfrm>
          <a:prstGeom prst="downArrow">
            <a:avLst/>
          </a:prstGeom>
          <a:gradFill flip="none" rotWithShape="1">
            <a:gsLst>
              <a:gs pos="0">
                <a:srgbClr val="C06262"/>
              </a:gs>
              <a:gs pos="50000">
                <a:srgbClr val="F2838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71" name="Flowchart: Data 102"/>
          <p:cNvSpPr/>
          <p:nvPr/>
        </p:nvSpPr>
        <p:spPr bwMode="auto">
          <a:xfrm>
            <a:off x="1295400" y="914400"/>
            <a:ext cx="1143000" cy="914400"/>
          </a:xfrm>
          <a:prstGeom prst="flowChartInputOutpu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91440" rIns="0" bIns="0" anchor="ctr"/>
          <a:lstStyle/>
          <a:p>
            <a:pPr>
              <a:defRPr/>
            </a:pPr>
            <a:endParaRPr lang="en-US" sz="1600">
              <a:latin typeface="Calibri" charset="0"/>
              <a:cs typeface="Calibri" charset="0"/>
            </a:endParaRPr>
          </a:p>
          <a:p>
            <a:pPr>
              <a:defRPr/>
            </a:pPr>
            <a:r>
              <a:rPr lang="en-US" sz="1600">
                <a:latin typeface="Calibri" charset="0"/>
                <a:cs typeface="Calibri" charset="0"/>
              </a:rPr>
              <a:t>…</a:t>
            </a:r>
            <a:endParaRPr lang="en-US" sz="1600" i="1">
              <a:latin typeface="Calibri" charset="0"/>
              <a:cs typeface="Calibri" charset="0"/>
            </a:endParaRPr>
          </a:p>
          <a:p>
            <a:pPr>
              <a:defRPr/>
            </a:pPr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2819400" y="914400"/>
            <a:ext cx="566738" cy="22860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6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API</a:t>
            </a:r>
          </a:p>
        </p:txBody>
      </p:sp>
      <p:sp>
        <p:nvSpPr>
          <p:cNvPr id="38977" name="Slide Number Placeholder 7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079C7979-5478-473B-9E91-BA81FC66329E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30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3897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9050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3897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alibri" charset="0"/>
                <a:cs typeface="Calibri" charset="0"/>
              </a:rPr>
              <a:t>HDF5 File Format</a:t>
            </a:r>
          </a:p>
        </p:txBody>
      </p:sp>
      <p:sp>
        <p:nvSpPr>
          <p:cNvPr id="7168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600" smtClean="0">
                <a:latin typeface="Calibri" charset="0"/>
                <a:cs typeface="Calibri" charset="0"/>
              </a:rPr>
              <a:t>Defined by the</a:t>
            </a:r>
            <a:r>
              <a:rPr lang="en-US" sz="2600" i="1" smtClean="0">
                <a:latin typeface="Calibri" charset="0"/>
                <a:cs typeface="Calibri" charset="0"/>
              </a:rPr>
              <a:t> HDF5 File Format Specification.</a:t>
            </a:r>
          </a:p>
          <a:p>
            <a:pPr>
              <a:buFontTx/>
              <a:buNone/>
            </a:pPr>
            <a:r>
              <a:rPr lang="en-US" sz="2600" i="1" smtClean="0">
                <a:latin typeface="Calibri" charset="0"/>
                <a:cs typeface="Calibri" charset="0"/>
              </a:rPr>
              <a:t>		</a:t>
            </a:r>
            <a:r>
              <a:rPr lang="en-US" sz="2600" i="1" smtClean="0">
                <a:latin typeface="Calibri" charset="0"/>
                <a:cs typeface="Calibri" charset="0"/>
                <a:hlinkClick r:id="rId2"/>
              </a:rPr>
              <a:t>http://www.hdfgroup.org/HDF5/doc/H5.format.html</a:t>
            </a:r>
            <a:endParaRPr lang="en-US" sz="2600" i="1" smtClean="0">
              <a:latin typeface="Calibri" charset="0"/>
              <a:cs typeface="Calibri" charset="0"/>
            </a:endParaRPr>
          </a:p>
          <a:p>
            <a:pPr>
              <a:buFontTx/>
              <a:buNone/>
            </a:pPr>
            <a:endParaRPr lang="en-US" sz="2600" i="1" smtClean="0">
              <a:latin typeface="Calibri" charset="0"/>
              <a:cs typeface="Calibri" charset="0"/>
            </a:endParaRPr>
          </a:p>
          <a:p>
            <a:r>
              <a:rPr lang="en-US" sz="2600" smtClean="0">
                <a:latin typeface="Calibri" charset="0"/>
                <a:cs typeface="Calibri" charset="0"/>
              </a:rPr>
              <a:t>Specifies the bit-level organization of an HDF5 file on storage media.</a:t>
            </a:r>
          </a:p>
          <a:p>
            <a:endParaRPr lang="en-US" sz="2600" i="1" smtClean="0">
              <a:latin typeface="Calibri" charset="0"/>
              <a:cs typeface="Calibri" charset="0"/>
            </a:endParaRPr>
          </a:p>
          <a:p>
            <a:r>
              <a:rPr lang="en-US" sz="2600" smtClean="0">
                <a:latin typeface="Calibri" charset="0"/>
                <a:cs typeface="Calibri" charset="0"/>
              </a:rPr>
              <a:t>HDF5 library adheres to the File Format, so for the most part basic users do not need to know the guts of this information.</a:t>
            </a:r>
          </a:p>
          <a:p>
            <a:pPr>
              <a:buFontTx/>
              <a:buNone/>
            </a:pPr>
            <a:endParaRPr lang="en-US" sz="2600" smtClean="0">
              <a:latin typeface="Calibri" charset="0"/>
              <a:cs typeface="Calibri" charset="0"/>
            </a:endParaRPr>
          </a:p>
          <a:p>
            <a:pPr lvl="1"/>
            <a:endParaRPr lang="en-US" sz="2600" smtClean="0">
              <a:latin typeface="Calibri" charset="0"/>
              <a:cs typeface="Calibri" charset="0"/>
            </a:endParaRPr>
          </a:p>
        </p:txBody>
      </p:sp>
      <p:sp>
        <p:nvSpPr>
          <p:cNvPr id="7168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3C175863-D4D8-4FAA-87F5-DA3CC88C586D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31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71686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>
          <a:xfrm>
            <a:off x="2590800" y="6624577"/>
            <a:ext cx="3962400" cy="228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HDF/HDF-EOS Workshop XV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alibri" charset="0"/>
                <a:cs typeface="Calibri" charset="0"/>
              </a:rPr>
              <a:t>Useful Tools For New Users</a:t>
            </a:r>
          </a:p>
        </p:txBody>
      </p:sp>
      <p:sp>
        <p:nvSpPr>
          <p:cNvPr id="39939" name="Text Box 7"/>
          <p:cNvSpPr txBox="1">
            <a:spLocks noChangeArrowheads="1"/>
          </p:cNvSpPr>
          <p:nvPr/>
        </p:nvSpPr>
        <p:spPr bwMode="auto">
          <a:xfrm>
            <a:off x="228600" y="1295400"/>
            <a:ext cx="8683625" cy="569436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7A5C00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2800">
                <a:latin typeface="Calibri" charset="0"/>
                <a:cs typeface="Calibri" charset="0"/>
              </a:rPr>
              <a:t>h5dump:	</a:t>
            </a:r>
          </a:p>
          <a:p>
            <a:pPr eaLnBrk="1" hangingPunct="1"/>
            <a:r>
              <a:rPr lang="en-US" sz="2800">
                <a:latin typeface="Calibri" charset="0"/>
                <a:cs typeface="Calibri" charset="0"/>
              </a:rPr>
              <a:t>	Tool to “dump” or display contents of HDF5 files</a:t>
            </a:r>
          </a:p>
          <a:p>
            <a:pPr eaLnBrk="1" hangingPunct="1"/>
            <a:endParaRPr lang="en-US" sz="2800">
              <a:latin typeface="Calibri" charset="0"/>
              <a:cs typeface="Calibri" charset="0"/>
            </a:endParaRPr>
          </a:p>
          <a:p>
            <a:pPr eaLnBrk="1" hangingPunct="1"/>
            <a:r>
              <a:rPr lang="en-US" sz="2800">
                <a:latin typeface="Calibri" charset="0"/>
                <a:cs typeface="Calibri" charset="0"/>
              </a:rPr>
              <a:t>h5cc, h5c++, h5fc:</a:t>
            </a:r>
          </a:p>
          <a:p>
            <a:pPr eaLnBrk="1" hangingPunct="1"/>
            <a:r>
              <a:rPr lang="en-US" sz="2800">
                <a:latin typeface="Calibri" charset="0"/>
                <a:cs typeface="Calibri" charset="0"/>
              </a:rPr>
              <a:t>	Scripts to compile applications</a:t>
            </a:r>
          </a:p>
          <a:p>
            <a:pPr eaLnBrk="1" hangingPunct="1"/>
            <a:endParaRPr lang="en-US" sz="2800">
              <a:latin typeface="Calibri" charset="0"/>
              <a:cs typeface="Calibri" charset="0"/>
            </a:endParaRPr>
          </a:p>
          <a:p>
            <a:pPr eaLnBrk="1" hangingPunct="1"/>
            <a:r>
              <a:rPr lang="en-US" sz="2800">
                <a:latin typeface="Calibri" charset="0"/>
                <a:cs typeface="Calibri" charset="0"/>
              </a:rPr>
              <a:t>HDFView:</a:t>
            </a:r>
          </a:p>
          <a:p>
            <a:pPr eaLnBrk="1" hangingPunct="1"/>
            <a:r>
              <a:rPr lang="en-US" sz="2800">
                <a:latin typeface="Calibri" charset="0"/>
                <a:cs typeface="Calibri" charset="0"/>
              </a:rPr>
              <a:t> 	Java browser to view HDF4 and HDF5 files</a:t>
            </a:r>
          </a:p>
          <a:p>
            <a:pPr eaLnBrk="1" hangingPunct="1"/>
            <a:r>
              <a:rPr lang="en-US" sz="2800">
                <a:latin typeface="Calibri" charset="0"/>
                <a:cs typeface="Calibri" charset="0"/>
              </a:rPr>
              <a:t>  	 </a:t>
            </a:r>
            <a:r>
              <a:rPr lang="en-US" sz="2800">
                <a:latin typeface="Calibri" charset="0"/>
                <a:cs typeface="Calibri" charset="0"/>
                <a:hlinkClick r:id="rId3"/>
              </a:rPr>
              <a:t>http://www.hdfgroup.org/hdf-java-html/hdfview/</a:t>
            </a:r>
            <a:endParaRPr lang="en-US" sz="2800">
              <a:latin typeface="Calibri" charset="0"/>
              <a:cs typeface="Calibri" charset="0"/>
            </a:endParaRPr>
          </a:p>
          <a:p>
            <a:pPr eaLnBrk="1" hangingPunct="1"/>
            <a:endParaRPr lang="en-US" sz="2800">
              <a:latin typeface="Calibri" charset="0"/>
              <a:cs typeface="Calibri" charset="0"/>
            </a:endParaRPr>
          </a:p>
          <a:p>
            <a:pPr eaLnBrk="1" hangingPunct="1"/>
            <a:endParaRPr lang="en-US" sz="2800">
              <a:latin typeface="Calibri" charset="0"/>
              <a:cs typeface="Calibri" charset="0"/>
            </a:endParaRPr>
          </a:p>
          <a:p>
            <a:pPr eaLnBrk="1" hangingPunct="1"/>
            <a:endParaRPr lang="en-US" sz="3200">
              <a:latin typeface="Calibri" charset="0"/>
              <a:cs typeface="Calibri" charset="0"/>
            </a:endParaRPr>
          </a:p>
          <a:p>
            <a:pPr eaLnBrk="1" hangingPunct="1"/>
            <a:endParaRPr lang="en-US">
              <a:latin typeface="Calibri" charset="0"/>
              <a:cs typeface="Calibri" charset="0"/>
            </a:endParaRPr>
          </a:p>
        </p:txBody>
      </p:sp>
      <p:sp>
        <p:nvSpPr>
          <p:cNvPr id="39940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3EF953B9-778D-411B-8A29-12DE432B605B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32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39941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9050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39942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</a:t>
            </a:r>
            <a:r>
              <a:rPr lang="en-US" dirty="0" smtClean="0"/>
              <a:t>5dump utility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7ECF5F-7C9E-43EA-A2E0-224399E0D593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35038" y="1203767"/>
            <a:ext cx="89916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endParaRPr lang="en-US" sz="2000" dirty="0">
              <a:solidFill>
                <a:schemeClr val="bg1"/>
              </a:solidFill>
              <a:latin typeface="Tahoma" pitchFamily="34" charset="0"/>
            </a:endParaRPr>
          </a:p>
          <a:p>
            <a:pPr eaLnBrk="0" hangingPunct="0"/>
            <a:r>
              <a:rPr lang="en-US" sz="2000" b="1" dirty="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h5dump 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[options]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[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file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]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eaLnBrk="0" hangingPunct="0"/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eaLnBrk="0" hangingPunct="0"/>
            <a:r>
              <a:rPr lang="en-US" sz="28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800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-H, --header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Display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header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only – no data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eaLnBrk="0" hangingPunct="0"/>
            <a:r>
              <a:rPr lang="en-US" sz="2800" dirty="0">
                <a:latin typeface="Arial" pitchFamily="34" charset="0"/>
                <a:cs typeface="Arial" pitchFamily="34" charset="0"/>
              </a:rPr>
              <a:t>  -d &lt;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names&gt;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Display specified 						pathname/dataset(s)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eaLnBrk="0" hangingPunct="0"/>
            <a:r>
              <a:rPr lang="en-US" sz="2800" dirty="0">
                <a:latin typeface="Arial" pitchFamily="34" charset="0"/>
                <a:cs typeface="Arial" pitchFamily="34" charset="0"/>
              </a:rPr>
              <a:t>  -g &lt;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names&gt;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Display the specified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group(s) and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		        	all members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eaLnBrk="0" hangingPunct="0"/>
            <a:r>
              <a:rPr lang="en-US" sz="2800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 -</a:t>
            </a:r>
            <a:r>
              <a:rPr lang="en-US" sz="2800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		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    	Display properties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eaLnBrk="0" hangingPunct="0"/>
            <a:r>
              <a:rPr lang="en-US" sz="2800" dirty="0">
                <a:latin typeface="Arial" pitchFamily="34" charset="0"/>
                <a:cs typeface="Arial" pitchFamily="34" charset="0"/>
              </a:rPr>
              <a:t>  </a:t>
            </a:r>
          </a:p>
          <a:p>
            <a:pPr eaLnBrk="0" hangingPunct="0"/>
            <a:r>
              <a:rPr lang="en-US" sz="28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800" i="1" dirty="0">
                <a:latin typeface="Arial" pitchFamily="34" charset="0"/>
                <a:cs typeface="Arial" pitchFamily="34" charset="0"/>
              </a:rPr>
              <a:t>&lt;names&gt;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is one or more appropriate object names.</a:t>
            </a:r>
          </a:p>
        </p:txBody>
      </p:sp>
    </p:spTree>
    <p:extLst>
      <p:ext uri="{BB962C8B-B14F-4D97-AF65-F5344CB8AC3E}">
        <p14:creationId xmlns:p14="http://schemas.microsoft.com/office/powerpoint/2010/main" val="3221536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h5dump Output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7ECF5F-7C9E-43EA-A2E0-224399E0D593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990600"/>
            <a:ext cx="89154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b="1" dirty="0">
                <a:latin typeface="Courier New" pitchFamily="49" charset="0"/>
              </a:rPr>
              <a:t>HDF5 </a:t>
            </a:r>
            <a:r>
              <a:rPr lang="en-US" b="1" dirty="0" smtClean="0">
                <a:latin typeface="Courier New" pitchFamily="49" charset="0"/>
              </a:rPr>
              <a:t>“my.h5</a:t>
            </a:r>
            <a:r>
              <a:rPr lang="en-US" b="1" dirty="0">
                <a:latin typeface="Courier New" pitchFamily="49" charset="0"/>
              </a:rPr>
              <a:t>" {</a:t>
            </a:r>
          </a:p>
          <a:p>
            <a:pPr eaLnBrk="0" hangingPunct="0"/>
            <a:r>
              <a:rPr lang="en-US" b="1" dirty="0">
                <a:latin typeface="Courier New" pitchFamily="49" charset="0"/>
              </a:rPr>
              <a:t>GROUP "/" {</a:t>
            </a:r>
          </a:p>
          <a:p>
            <a:pPr eaLnBrk="0" hangingPunct="0"/>
            <a:r>
              <a:rPr lang="en-US" b="1" dirty="0">
                <a:latin typeface="Courier New" pitchFamily="49" charset="0"/>
              </a:rPr>
              <a:t>   DATASET </a:t>
            </a:r>
            <a:r>
              <a:rPr lang="en-US" b="1" dirty="0" smtClean="0">
                <a:latin typeface="Courier New" pitchFamily="49" charset="0"/>
              </a:rPr>
              <a:t>“</a:t>
            </a:r>
            <a:r>
              <a:rPr lang="en-US" b="1" dirty="0" err="1" smtClean="0">
                <a:latin typeface="Courier New" pitchFamily="49" charset="0"/>
              </a:rPr>
              <a:t>mydata</a:t>
            </a:r>
            <a:r>
              <a:rPr lang="en-US" b="1" dirty="0" smtClean="0">
                <a:latin typeface="Courier New" pitchFamily="49" charset="0"/>
              </a:rPr>
              <a:t>" </a:t>
            </a:r>
            <a:r>
              <a:rPr lang="en-US" b="1" dirty="0">
                <a:latin typeface="Courier New" pitchFamily="49" charset="0"/>
              </a:rPr>
              <a:t>{</a:t>
            </a:r>
          </a:p>
          <a:p>
            <a:pPr eaLnBrk="0" hangingPunct="0"/>
            <a:r>
              <a:rPr lang="en-US" b="1" dirty="0">
                <a:latin typeface="Courier New" pitchFamily="49" charset="0"/>
              </a:rPr>
              <a:t>      DATATYPE { H5T_STD_I32BE }</a:t>
            </a:r>
          </a:p>
          <a:p>
            <a:pPr eaLnBrk="0" hangingPunct="0"/>
            <a:r>
              <a:rPr lang="en-US" b="1" dirty="0">
                <a:latin typeface="Courier New" pitchFamily="49" charset="0"/>
              </a:rPr>
              <a:t>      DATASPACE { SIMPLE ( 4, 6 ) / ( 4, 6 ) }</a:t>
            </a:r>
          </a:p>
          <a:p>
            <a:pPr eaLnBrk="0" hangingPunct="0"/>
            <a:r>
              <a:rPr lang="en-US" b="1" dirty="0">
                <a:latin typeface="Courier New" pitchFamily="49" charset="0"/>
              </a:rPr>
              <a:t>      DATA {</a:t>
            </a:r>
          </a:p>
          <a:p>
            <a:pPr eaLnBrk="0" hangingPunct="0"/>
            <a:r>
              <a:rPr lang="en-US" b="1" dirty="0">
                <a:latin typeface="Courier New" pitchFamily="49" charset="0"/>
              </a:rPr>
              <a:t>         1, 2, 3, 4, 5, 6, </a:t>
            </a:r>
          </a:p>
          <a:p>
            <a:pPr eaLnBrk="0" hangingPunct="0"/>
            <a:r>
              <a:rPr lang="en-US" b="1" dirty="0">
                <a:latin typeface="Courier New" pitchFamily="49" charset="0"/>
              </a:rPr>
              <a:t>         7, 8, 9, 10, 11, 12,</a:t>
            </a:r>
          </a:p>
          <a:p>
            <a:pPr eaLnBrk="0" hangingPunct="0"/>
            <a:r>
              <a:rPr lang="en-US" b="1" dirty="0">
                <a:latin typeface="Courier New" pitchFamily="49" charset="0"/>
              </a:rPr>
              <a:t>         13, 14, 15, 16, 17, 18,</a:t>
            </a:r>
          </a:p>
          <a:p>
            <a:pPr eaLnBrk="0" hangingPunct="0"/>
            <a:r>
              <a:rPr lang="en-US" b="1" dirty="0">
                <a:latin typeface="Courier New" pitchFamily="49" charset="0"/>
              </a:rPr>
              <a:t>         19, 20, 21, 22, 23, 24</a:t>
            </a:r>
          </a:p>
          <a:p>
            <a:pPr eaLnBrk="0" hangingPunct="0"/>
            <a:r>
              <a:rPr lang="en-US" b="1" dirty="0">
                <a:latin typeface="Courier New" pitchFamily="49" charset="0"/>
              </a:rPr>
              <a:t>      }</a:t>
            </a:r>
          </a:p>
          <a:p>
            <a:pPr eaLnBrk="0" hangingPunct="0"/>
            <a:r>
              <a:rPr lang="en-US" b="1" dirty="0">
                <a:latin typeface="Courier New" pitchFamily="49" charset="0"/>
              </a:rPr>
              <a:t>   }</a:t>
            </a:r>
          </a:p>
          <a:p>
            <a:pPr eaLnBrk="0" hangingPunct="0"/>
            <a:r>
              <a:rPr lang="en-US" b="1" dirty="0">
                <a:latin typeface="Courier New" pitchFamily="49" charset="0"/>
              </a:rPr>
              <a:t>}</a:t>
            </a:r>
          </a:p>
          <a:p>
            <a:pPr eaLnBrk="0" hangingPunct="0"/>
            <a:r>
              <a:rPr lang="en-US" b="1" dirty="0">
                <a:latin typeface="Courier New" pitchFamily="49" charset="0"/>
              </a:rPr>
              <a:t>}</a:t>
            </a: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6597570" y="4383088"/>
            <a:ext cx="1676400" cy="1828800"/>
            <a:chOff x="3984" y="1008"/>
            <a:chExt cx="1056" cy="1152"/>
          </a:xfrm>
        </p:grpSpPr>
        <p:sp>
          <p:nvSpPr>
            <p:cNvPr id="8" name="Line 4"/>
            <p:cNvSpPr>
              <a:spLocks noChangeShapeType="1"/>
            </p:cNvSpPr>
            <p:nvPr/>
          </p:nvSpPr>
          <p:spPr bwMode="auto">
            <a:xfrm>
              <a:off x="4512" y="1296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Oval 5"/>
            <p:cNvSpPr>
              <a:spLocks noChangeArrowheads="1"/>
            </p:cNvSpPr>
            <p:nvPr/>
          </p:nvSpPr>
          <p:spPr bwMode="auto">
            <a:xfrm>
              <a:off x="3984" y="1008"/>
              <a:ext cx="1056" cy="288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b="1"/>
                <a:t>“/”</a:t>
              </a:r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3984" y="1584"/>
              <a:ext cx="1056" cy="576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b="1"/>
            </a:p>
          </p:txBody>
        </p:sp>
      </p:grp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7435770" y="4826319"/>
            <a:ext cx="11945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Arial" charset="0"/>
              </a:rPr>
              <a:t>mydata</a:t>
            </a:r>
            <a:endParaRPr lang="en-US" dirty="0">
              <a:latin typeface="Arial" charset="0"/>
            </a:endParaRPr>
          </a:p>
        </p:txBody>
      </p:sp>
      <p:sp>
        <p:nvSpPr>
          <p:cNvPr id="12" name="Oval 3"/>
          <p:cNvSpPr>
            <a:spLocks noChangeArrowheads="1"/>
          </p:cNvSpPr>
          <p:nvPr/>
        </p:nvSpPr>
        <p:spPr bwMode="auto">
          <a:xfrm>
            <a:off x="5759370" y="4111906"/>
            <a:ext cx="3352800" cy="2438400"/>
          </a:xfrm>
          <a:prstGeom prst="ellipse">
            <a:avLst/>
          </a:prstGeom>
          <a:noFill/>
          <a:ln w="5715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cs typeface="Calibri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86300" y="6088641"/>
            <a:ext cx="1000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my.h5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959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/>
          <a:p>
            <a:pPr eaLnBrk="1" hangingPunct="1"/>
            <a:r>
              <a:rPr lang="en-US" sz="4800" dirty="0" smtClean="0">
                <a:latin typeface="Calibri" charset="0"/>
                <a:cs typeface="Calibri" charset="0"/>
              </a:rPr>
              <a:t>Introduction to </a:t>
            </a:r>
            <a:br>
              <a:rPr lang="en-US" sz="4800" dirty="0" smtClean="0">
                <a:latin typeface="Calibri" charset="0"/>
                <a:cs typeface="Calibri" charset="0"/>
              </a:rPr>
            </a:br>
            <a:r>
              <a:rPr lang="en-US" sz="4800" dirty="0" smtClean="0">
                <a:latin typeface="Calibri" charset="0"/>
                <a:cs typeface="Calibri" charset="0"/>
              </a:rPr>
              <a:t>HDF5 Programming Model and APIs</a:t>
            </a:r>
          </a:p>
        </p:txBody>
      </p:sp>
      <p:sp>
        <p:nvSpPr>
          <p:cNvPr id="40963" name="Rectangle 4"/>
          <p:cNvSpPr>
            <a:spLocks noChangeArrowheads="1"/>
          </p:cNvSpPr>
          <p:nvPr/>
        </p:nvSpPr>
        <p:spPr bwMode="auto">
          <a:xfrm>
            <a:off x="4481513" y="461963"/>
            <a:ext cx="1841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endParaRPr lang="en-US">
              <a:cs typeface="Calibri" charset="0"/>
            </a:endParaRPr>
          </a:p>
          <a:p>
            <a:pPr algn="ctr"/>
            <a:endParaRPr lang="en-US">
              <a:cs typeface="Calibri" charset="0"/>
            </a:endParaRPr>
          </a:p>
        </p:txBody>
      </p:sp>
      <p:sp>
        <p:nvSpPr>
          <p:cNvPr id="40964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BBB6686B-E122-4B33-A937-10EBA55F525D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35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40965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9050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40966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315200" cy="533400"/>
          </a:xfrm>
        </p:spPr>
        <p:txBody>
          <a:bodyPr/>
          <a:lstStyle/>
          <a:p>
            <a:pPr eaLnBrk="1" hangingPunct="1"/>
            <a:r>
              <a:rPr lang="en-US" smtClean="0">
                <a:latin typeface="Calibri" charset="0"/>
                <a:cs typeface="Calibri" charset="0"/>
              </a:rPr>
              <a:t>General Programming Paradigm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371600"/>
            <a:ext cx="8763000" cy="51816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  <a:cs typeface="Calibri" charset="0"/>
              </a:rPr>
              <a:t>Object is opened or created</a:t>
            </a:r>
          </a:p>
          <a:p>
            <a:pPr eaLnBrk="1" hangingPunct="1"/>
            <a:r>
              <a:rPr lang="en-US" dirty="0" smtClean="0">
                <a:latin typeface="Calibri" charset="0"/>
                <a:cs typeface="Calibri" charset="0"/>
              </a:rPr>
              <a:t>Object is written to or read from, possibly many times</a:t>
            </a:r>
          </a:p>
          <a:p>
            <a:pPr eaLnBrk="1" hangingPunct="1"/>
            <a:r>
              <a:rPr lang="en-US" dirty="0" smtClean="0">
                <a:latin typeface="Calibri" charset="0"/>
                <a:cs typeface="Calibri" charset="0"/>
              </a:rPr>
              <a:t>Object is closed</a:t>
            </a:r>
          </a:p>
          <a:p>
            <a:pPr eaLnBrk="1" hangingPunct="1"/>
            <a:endParaRPr lang="en-US" dirty="0" smtClean="0">
              <a:latin typeface="Calibri" charset="0"/>
              <a:cs typeface="Calibri" charset="0"/>
            </a:endParaRPr>
          </a:p>
          <a:p>
            <a:pPr eaLnBrk="1" hangingPunct="1"/>
            <a:endParaRPr lang="en-US" dirty="0" smtClean="0">
              <a:latin typeface="Calibri" charset="0"/>
              <a:cs typeface="Calibri" charset="0"/>
            </a:endParaRPr>
          </a:p>
          <a:p>
            <a:pPr eaLnBrk="1" hangingPunct="1"/>
            <a:r>
              <a:rPr lang="en-US" dirty="0" smtClean="0">
                <a:latin typeface="Calibri" charset="0"/>
                <a:cs typeface="Calibri" charset="0"/>
              </a:rPr>
              <a:t>Properties of object are </a:t>
            </a:r>
            <a:r>
              <a:rPr lang="en-US" u="sng" dirty="0" smtClean="0">
                <a:latin typeface="Calibri" charset="0"/>
                <a:cs typeface="Calibri" charset="0"/>
              </a:rPr>
              <a:t>optionally</a:t>
            </a:r>
            <a:r>
              <a:rPr lang="en-US" dirty="0" smtClean="0">
                <a:latin typeface="Calibri" charset="0"/>
                <a:cs typeface="Calibri" charset="0"/>
              </a:rPr>
              <a:t> defined </a:t>
            </a:r>
          </a:p>
          <a:p>
            <a:pPr lvl="1" eaLnBrk="1" hangingPunct="1">
              <a:buFont typeface="Wingdings" charset="2"/>
              <a:buChar char="ü"/>
            </a:pPr>
            <a:r>
              <a:rPr lang="en-US" dirty="0" smtClean="0">
                <a:latin typeface="Calibri" charset="0"/>
                <a:cs typeface="Calibri" charset="0"/>
              </a:rPr>
              <a:t>Creation properties</a:t>
            </a:r>
          </a:p>
          <a:p>
            <a:pPr lvl="1" eaLnBrk="1" hangingPunct="1">
              <a:buFont typeface="Wingdings" charset="2"/>
              <a:buChar char="ü"/>
            </a:pPr>
            <a:r>
              <a:rPr lang="en-US" dirty="0" smtClean="0">
                <a:latin typeface="Calibri" charset="0"/>
                <a:cs typeface="Calibri" charset="0"/>
              </a:rPr>
              <a:t>Access properties</a:t>
            </a:r>
          </a:p>
          <a:p>
            <a:pPr eaLnBrk="1" hangingPunct="1"/>
            <a:endParaRPr lang="en-US" dirty="0" smtClean="0">
              <a:latin typeface="Calibri" charset="0"/>
              <a:cs typeface="Calibri" charset="0"/>
            </a:endParaRPr>
          </a:p>
        </p:txBody>
      </p:sp>
      <p:sp>
        <p:nvSpPr>
          <p:cNvPr id="41988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FC84526B-97D4-413B-8FA4-F0100E622882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36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41989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9050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41990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alibri" charset="0"/>
                <a:cs typeface="Calibri" charset="0"/>
              </a:rPr>
              <a:t>Order of Operations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alibri" charset="0"/>
                <a:cs typeface="Calibri" charset="0"/>
              </a:rPr>
              <a:t>An order is imposed on operations by argument dependencies</a:t>
            </a:r>
          </a:p>
          <a:p>
            <a:pPr eaLnBrk="1" hangingPunct="1">
              <a:buFontTx/>
              <a:buNone/>
            </a:pPr>
            <a:r>
              <a:rPr lang="en-US" smtClean="0">
                <a:latin typeface="Calibri" charset="0"/>
                <a:cs typeface="Calibri" charset="0"/>
              </a:rPr>
              <a:t/>
            </a:r>
            <a:br>
              <a:rPr lang="en-US" smtClean="0">
                <a:latin typeface="Calibri" charset="0"/>
                <a:cs typeface="Calibri" charset="0"/>
              </a:rPr>
            </a:br>
            <a:r>
              <a:rPr lang="en-US" smtClean="0">
                <a:latin typeface="Calibri" charset="0"/>
                <a:cs typeface="Calibri" charset="0"/>
              </a:rPr>
              <a:t>For Example:  </a:t>
            </a:r>
          </a:p>
          <a:p>
            <a:pPr eaLnBrk="1" hangingPunct="1">
              <a:buFontTx/>
              <a:buNone/>
            </a:pPr>
            <a:r>
              <a:rPr lang="en-US" smtClean="0">
                <a:latin typeface="Calibri" charset="0"/>
                <a:cs typeface="Calibri" charset="0"/>
              </a:rPr>
              <a:t>   		A file must be opened before a dataset </a:t>
            </a:r>
            <a:br>
              <a:rPr lang="en-US" smtClean="0">
                <a:latin typeface="Calibri" charset="0"/>
                <a:cs typeface="Calibri" charset="0"/>
              </a:rPr>
            </a:br>
            <a:r>
              <a:rPr lang="en-US" smtClean="0">
                <a:latin typeface="Calibri" charset="0"/>
                <a:cs typeface="Calibri" charset="0"/>
              </a:rPr>
              <a:t>		-because-</a:t>
            </a:r>
            <a:br>
              <a:rPr lang="en-US" smtClean="0">
                <a:latin typeface="Calibri" charset="0"/>
                <a:cs typeface="Calibri" charset="0"/>
              </a:rPr>
            </a:br>
            <a:r>
              <a:rPr lang="en-US" smtClean="0">
                <a:latin typeface="Calibri" charset="0"/>
                <a:cs typeface="Calibri" charset="0"/>
              </a:rPr>
              <a:t>	the dataset open call requires a file handle </a:t>
            </a:r>
            <a:br>
              <a:rPr lang="en-US" smtClean="0">
                <a:latin typeface="Calibri" charset="0"/>
                <a:cs typeface="Calibri" charset="0"/>
              </a:rPr>
            </a:br>
            <a:r>
              <a:rPr lang="en-US" smtClean="0">
                <a:latin typeface="Calibri" charset="0"/>
                <a:cs typeface="Calibri" charset="0"/>
              </a:rPr>
              <a:t>	as an argument.</a:t>
            </a:r>
            <a:br>
              <a:rPr lang="en-US" smtClean="0">
                <a:latin typeface="Calibri" charset="0"/>
                <a:cs typeface="Calibri" charset="0"/>
              </a:rPr>
            </a:br>
            <a:r>
              <a:rPr lang="en-US" smtClean="0">
                <a:latin typeface="Calibri" charset="0"/>
                <a:cs typeface="Calibri" charset="0"/>
              </a:rPr>
              <a:t>	</a:t>
            </a:r>
          </a:p>
          <a:p>
            <a:pPr eaLnBrk="1" hangingPunct="1"/>
            <a:r>
              <a:rPr lang="en-US" smtClean="0">
                <a:latin typeface="Calibri" charset="0"/>
                <a:cs typeface="Calibri" charset="0"/>
              </a:rPr>
              <a:t>Objects can be closed in any order.</a:t>
            </a:r>
          </a:p>
        </p:txBody>
      </p:sp>
      <p:sp>
        <p:nvSpPr>
          <p:cNvPr id="43012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15A1ADBE-0BFC-4B27-A774-EE06A8BCE8CA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37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43013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9050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43014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alibri" charset="0"/>
                <a:cs typeface="Calibri" charset="0"/>
              </a:rPr>
              <a:t>The HDF5 API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95400"/>
            <a:ext cx="81534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latin typeface="Calibri" charset="0"/>
                <a:cs typeface="Calibri" charset="0"/>
              </a:rPr>
              <a:t>T</a:t>
            </a:r>
            <a:r>
              <a:rPr lang="en-US" dirty="0" smtClean="0">
                <a:latin typeface="Calibri" charset="0"/>
                <a:cs typeface="Calibri" charset="0"/>
              </a:rPr>
              <a:t>he API is extensive </a:t>
            </a:r>
          </a:p>
          <a:p>
            <a:pPr lvl="1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n-US" dirty="0" smtClean="0">
                <a:latin typeface="Calibri" charset="0"/>
                <a:cs typeface="Calibri" charset="0"/>
              </a:rPr>
              <a:t> 300+ functions</a:t>
            </a:r>
          </a:p>
          <a:p>
            <a:pPr lvl="1" eaLnBrk="1" hangingPunct="1">
              <a:lnSpc>
                <a:spcPct val="90000"/>
              </a:lnSpc>
              <a:buFont typeface="Wingdings" charset="2"/>
              <a:buChar char="ü"/>
            </a:pPr>
            <a:endParaRPr lang="en-US" dirty="0" smtClean="0">
              <a:latin typeface="Calibri" charset="0"/>
              <a:cs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Calibri" charset="0"/>
                <a:cs typeface="Calibri" charset="0"/>
              </a:rPr>
              <a:t>This can be daunting… but there is hope</a:t>
            </a:r>
          </a:p>
          <a:p>
            <a:pPr lvl="1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n-US" dirty="0" smtClean="0">
                <a:latin typeface="Calibri" charset="0"/>
                <a:cs typeface="Calibri" charset="0"/>
              </a:rPr>
              <a:t>A few functions can do a lot</a:t>
            </a:r>
          </a:p>
          <a:p>
            <a:pPr lvl="1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n-US" dirty="0" smtClean="0">
                <a:latin typeface="Calibri" charset="0"/>
                <a:cs typeface="Calibri" charset="0"/>
              </a:rPr>
              <a:t>Start simple  </a:t>
            </a:r>
          </a:p>
          <a:p>
            <a:pPr lvl="1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n-US" dirty="0" smtClean="0">
                <a:latin typeface="Calibri" charset="0"/>
                <a:cs typeface="Calibri" charset="0"/>
              </a:rPr>
              <a:t>Build up knowledge as more features are needed</a:t>
            </a:r>
          </a:p>
          <a:p>
            <a:pPr lvl="1" eaLnBrk="1" hangingPunct="1">
              <a:lnSpc>
                <a:spcPct val="90000"/>
              </a:lnSpc>
              <a:buFont typeface="Wingdings" charset="2"/>
              <a:buChar char="ü"/>
            </a:pPr>
            <a:endParaRPr lang="en-US" dirty="0" smtClean="0">
              <a:latin typeface="Calibri" charset="0"/>
              <a:cs typeface="Calibri" charset="0"/>
            </a:endParaRPr>
          </a:p>
          <a:p>
            <a:pPr eaLnBrk="1" hangingPunct="1">
              <a:lnSpc>
                <a:spcPct val="90000"/>
              </a:lnSpc>
            </a:pPr>
            <a:endParaRPr lang="en-US" dirty="0" smtClean="0">
              <a:latin typeface="Calibri" charset="0"/>
              <a:cs typeface="Calibri" charset="0"/>
            </a:endParaRPr>
          </a:p>
        </p:txBody>
      </p:sp>
      <p:pic>
        <p:nvPicPr>
          <p:cNvPr id="46084" name="Picture 6" descr="vm_53919_sol_a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098550"/>
            <a:ext cx="103981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543800" y="1412875"/>
            <a:ext cx="1066800" cy="430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100" b="1" dirty="0" smtClean="0">
                <a:latin typeface="+mn-lt"/>
                <a:ea typeface="Calibri"/>
                <a:cs typeface="Calibri"/>
              </a:rPr>
              <a:t> </a:t>
            </a:r>
            <a:r>
              <a:rPr lang="en-US" sz="1100" b="1" dirty="0">
                <a:latin typeface="+mn-lt"/>
                <a:ea typeface="Calibri"/>
                <a:cs typeface="Calibri"/>
              </a:rPr>
              <a:t>Swiss Army </a:t>
            </a:r>
            <a:r>
              <a:rPr lang="en-US" sz="1100" b="1" dirty="0" err="1" smtClean="0">
                <a:latin typeface="+mn-lt"/>
                <a:ea typeface="Calibri"/>
                <a:cs typeface="Calibri"/>
              </a:rPr>
              <a:t>Cybertool</a:t>
            </a:r>
            <a:r>
              <a:rPr lang="en-US" sz="1100" b="1" dirty="0" smtClean="0">
                <a:latin typeface="+mn-lt"/>
                <a:ea typeface="Calibri"/>
                <a:cs typeface="Calibri"/>
              </a:rPr>
              <a:t> 34</a:t>
            </a:r>
            <a:endParaRPr lang="en-US" sz="1100" b="1" dirty="0">
              <a:latin typeface="+mn-lt"/>
              <a:ea typeface="Calibri"/>
              <a:cs typeface="Calibri"/>
            </a:endParaRPr>
          </a:p>
        </p:txBody>
      </p:sp>
      <p:grpSp>
        <p:nvGrpSpPr>
          <p:cNvPr id="46086" name="Group 17"/>
          <p:cNvGrpSpPr>
            <a:grpSpLocks/>
          </p:cNvGrpSpPr>
          <p:nvPr/>
        </p:nvGrpSpPr>
        <p:grpSpPr bwMode="auto">
          <a:xfrm>
            <a:off x="7620000" y="2743200"/>
            <a:ext cx="850900" cy="795338"/>
            <a:chOff x="5136458" y="2362200"/>
            <a:chExt cx="1155074" cy="1185637"/>
          </a:xfrm>
        </p:grpSpPr>
        <p:grpSp>
          <p:nvGrpSpPr>
            <p:cNvPr id="46090" name="Group 16"/>
            <p:cNvGrpSpPr>
              <a:grpSpLocks/>
            </p:cNvGrpSpPr>
            <p:nvPr/>
          </p:nvGrpSpPr>
          <p:grpSpPr bwMode="auto">
            <a:xfrm>
              <a:off x="5136458" y="2362200"/>
              <a:ext cx="883342" cy="1115964"/>
              <a:chOff x="4298258" y="1295401"/>
              <a:chExt cx="2559742" cy="3249563"/>
            </a:xfrm>
          </p:grpSpPr>
          <p:pic>
            <p:nvPicPr>
              <p:cNvPr id="46092" name="Picture 9" descr="vm_53919_sol_a02.jp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525" t="6985" r="20178" b="38538"/>
              <a:stretch>
                <a:fillRect/>
              </a:stretch>
            </p:blipFill>
            <p:spPr bwMode="auto">
              <a:xfrm>
                <a:off x="4648200" y="1295401"/>
                <a:ext cx="2209800" cy="29717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Rectangle 11"/>
              <p:cNvSpPr/>
              <p:nvPr/>
            </p:nvSpPr>
            <p:spPr bwMode="auto">
              <a:xfrm rot="1577934">
                <a:off x="4298258" y="1736431"/>
                <a:ext cx="1373837" cy="1908836"/>
              </a:xfrm>
              <a:prstGeom prst="rect">
                <a:avLst/>
              </a:prstGeom>
              <a:solidFill>
                <a:schemeClr val="accent3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ea typeface="Calibri"/>
                  <a:cs typeface="Calibri"/>
                </a:endParaRPr>
              </a:p>
            </p:txBody>
          </p:sp>
          <p:sp>
            <p:nvSpPr>
              <p:cNvPr id="46094" name="Rectangle 14"/>
              <p:cNvSpPr>
                <a:spLocks noChangeArrowheads="1"/>
              </p:cNvSpPr>
              <p:nvPr/>
            </p:nvSpPr>
            <p:spPr bwMode="auto">
              <a:xfrm rot="3757320">
                <a:off x="4130585" y="3494643"/>
                <a:ext cx="1378219" cy="61822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vert="eaVert" wrap="none" anchor="ctr"/>
              <a:lstStyle/>
              <a:p>
                <a:endParaRPr lang="en-US">
                  <a:cs typeface="Calibri" charset="0"/>
                </a:endParaRPr>
              </a:p>
            </p:txBody>
          </p:sp>
          <p:sp>
            <p:nvSpPr>
              <p:cNvPr id="46095" name="Rectangle 15"/>
              <p:cNvSpPr>
                <a:spLocks noChangeArrowheads="1"/>
              </p:cNvSpPr>
              <p:nvPr/>
            </p:nvSpPr>
            <p:spPr bwMode="auto">
              <a:xfrm rot="3757320">
                <a:off x="5658729" y="3960119"/>
                <a:ext cx="551288" cy="62447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vert="eaVert" wrap="none" anchor="ctr"/>
              <a:lstStyle/>
              <a:p>
                <a:endParaRPr lang="en-US">
                  <a:cs typeface="Calibri" charset="0"/>
                </a:endParaRPr>
              </a:p>
            </p:txBody>
          </p:sp>
        </p:grpSp>
        <p:sp>
          <p:nvSpPr>
            <p:cNvPr id="13" name="Rectangle 12"/>
            <p:cNvSpPr/>
            <p:nvPr/>
          </p:nvSpPr>
          <p:spPr bwMode="auto">
            <a:xfrm rot="1464534">
              <a:off x="5806660" y="2589388"/>
              <a:ext cx="484872" cy="958449"/>
            </a:xfrm>
            <a:prstGeom prst="rect">
              <a:avLst/>
            </a:prstGeom>
            <a:solidFill>
              <a:schemeClr val="accent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ea typeface="Calibri"/>
                <a:cs typeface="Calibri"/>
              </a:endParaRPr>
            </a:p>
          </p:txBody>
        </p:sp>
      </p:grpSp>
      <p:sp>
        <p:nvSpPr>
          <p:cNvPr id="46087" name="Slide Number Placeholder 1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32E9DCB4-45F7-4FC4-8D27-4C86A1CA60F3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38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4608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9050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4608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  <a:cs typeface="Calibri" charset="0"/>
              </a:rPr>
              <a:t>HDF5 APIs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  <a:cs typeface="Calibri" charset="0"/>
              </a:rPr>
              <a:t>Currently C</a:t>
            </a:r>
            <a:r>
              <a:rPr lang="en-US" b="1" dirty="0" smtClean="0">
                <a:latin typeface="Calibri" charset="0"/>
                <a:cs typeface="Calibri" charset="0"/>
              </a:rPr>
              <a:t>, </a:t>
            </a:r>
            <a:r>
              <a:rPr lang="en-US" dirty="0" smtClean="0">
                <a:latin typeface="Calibri" charset="0"/>
                <a:cs typeface="Calibri" charset="0"/>
              </a:rPr>
              <a:t>Fortran 90, C++ and Java bindings</a:t>
            </a:r>
            <a:r>
              <a:rPr lang="en-US" dirty="0">
                <a:latin typeface="Calibri" charset="0"/>
                <a:cs typeface="Calibri" charset="0"/>
              </a:rPr>
              <a:t> </a:t>
            </a:r>
            <a:r>
              <a:rPr lang="en-US" dirty="0" smtClean="0">
                <a:latin typeface="Calibri" charset="0"/>
                <a:cs typeface="Calibri" charset="0"/>
              </a:rPr>
              <a:t>supported by The HDF Group</a:t>
            </a:r>
          </a:p>
          <a:p>
            <a:pPr marL="0" indent="0" eaLnBrk="1" hangingPunct="1">
              <a:buNone/>
            </a:pPr>
            <a:endParaRPr lang="en-US" dirty="0" smtClean="0">
              <a:latin typeface="Calibri" charset="0"/>
              <a:cs typeface="Calibri" charset="0"/>
            </a:endParaRPr>
          </a:p>
          <a:p>
            <a:pPr eaLnBrk="1" hangingPunct="1"/>
            <a:r>
              <a:rPr lang="en-US" dirty="0" smtClean="0">
                <a:latin typeface="Calibri" charset="0"/>
                <a:cs typeface="Calibri" charset="0"/>
              </a:rPr>
              <a:t>Others:</a:t>
            </a:r>
          </a:p>
          <a:p>
            <a:pPr marL="0" indent="0" eaLnBrk="1" hangingPunct="1">
              <a:buNone/>
            </a:pPr>
            <a:r>
              <a:rPr lang="en-US" dirty="0">
                <a:latin typeface="Calibri" charset="0"/>
                <a:cs typeface="Calibri" charset="0"/>
              </a:rPr>
              <a:t>	</a:t>
            </a:r>
            <a:r>
              <a:rPr lang="en-US" dirty="0" smtClean="0">
                <a:latin typeface="Calibri" charset="0"/>
                <a:cs typeface="Calibri" charset="0"/>
              </a:rPr>
              <a:t>HDF5DotNet  (C#, VB.NET, </a:t>
            </a:r>
            <a:r>
              <a:rPr lang="en-US" dirty="0" err="1" smtClean="0">
                <a:latin typeface="Calibri" charset="0"/>
                <a:cs typeface="Calibri" charset="0"/>
              </a:rPr>
              <a:t>IronPython</a:t>
            </a:r>
            <a:r>
              <a:rPr lang="en-US" dirty="0" smtClean="0">
                <a:latin typeface="Calibri" charset="0"/>
                <a:cs typeface="Calibri" charset="0"/>
              </a:rPr>
              <a:t>,..)</a:t>
            </a:r>
          </a:p>
          <a:p>
            <a:pPr marL="0" indent="0" eaLnBrk="1" hangingPunct="1">
              <a:buNone/>
            </a:pPr>
            <a:r>
              <a:rPr lang="en-US" dirty="0">
                <a:latin typeface="Calibri" charset="0"/>
                <a:cs typeface="Calibri" charset="0"/>
              </a:rPr>
              <a:t>	</a:t>
            </a:r>
            <a:r>
              <a:rPr lang="en-US" dirty="0" smtClean="0">
                <a:latin typeface="Calibri" charset="0"/>
                <a:cs typeface="Calibri" charset="0"/>
              </a:rPr>
              <a:t>			http://hdf5.net/</a:t>
            </a:r>
            <a:r>
              <a:rPr lang="en-US" dirty="0">
                <a:latin typeface="Calibri" charset="0"/>
                <a:cs typeface="Calibri" charset="0"/>
              </a:rPr>
              <a:t>	</a:t>
            </a:r>
            <a:endParaRPr lang="en-US" dirty="0" smtClean="0">
              <a:latin typeface="Calibri" charset="0"/>
              <a:cs typeface="Calibri" charset="0"/>
            </a:endParaRPr>
          </a:p>
          <a:p>
            <a:pPr marL="0" indent="0" eaLnBrk="1" hangingPunct="1">
              <a:buNone/>
            </a:pPr>
            <a:r>
              <a:rPr lang="en-US" dirty="0">
                <a:latin typeface="Calibri" charset="0"/>
                <a:cs typeface="Calibri" charset="0"/>
              </a:rPr>
              <a:t>	</a:t>
            </a:r>
            <a:r>
              <a:rPr lang="en-US" dirty="0" smtClean="0">
                <a:latin typeface="Calibri" charset="0"/>
                <a:cs typeface="Calibri" charset="0"/>
              </a:rPr>
              <a:t>h5py	(Python)</a:t>
            </a:r>
          </a:p>
          <a:p>
            <a:pPr marL="0" indent="0" eaLnBrk="1" hangingPunct="1">
              <a:buNone/>
            </a:pPr>
            <a:r>
              <a:rPr lang="en-US" dirty="0">
                <a:latin typeface="Calibri" charset="0"/>
                <a:cs typeface="Calibri" charset="0"/>
              </a:rPr>
              <a:t>		http://code.google.com/p/h5py</a:t>
            </a:r>
            <a:r>
              <a:rPr lang="en-US" dirty="0" smtClean="0">
                <a:latin typeface="Calibri" charset="0"/>
                <a:cs typeface="Calibri" charset="0"/>
              </a:rPr>
              <a:t>/</a:t>
            </a:r>
          </a:p>
          <a:p>
            <a:pPr marL="0" indent="0" eaLnBrk="1" hangingPunct="1">
              <a:buNone/>
            </a:pPr>
            <a:r>
              <a:rPr lang="en-US" dirty="0">
                <a:latin typeface="Calibri" charset="0"/>
                <a:cs typeface="Calibri" charset="0"/>
              </a:rPr>
              <a:t>	</a:t>
            </a:r>
            <a:r>
              <a:rPr lang="en-US" dirty="0" smtClean="0">
                <a:latin typeface="Calibri" charset="0"/>
                <a:cs typeface="Calibri" charset="0"/>
              </a:rPr>
              <a:t>	(developed by Andrew Collette)</a:t>
            </a:r>
          </a:p>
          <a:p>
            <a:pPr eaLnBrk="1" hangingPunct="1">
              <a:buFontTx/>
              <a:buNone/>
            </a:pPr>
            <a:r>
              <a:rPr lang="en-US" dirty="0" smtClean="0">
                <a:latin typeface="Calibri" charset="0"/>
                <a:cs typeface="Calibri" charset="0"/>
              </a:rPr>
              <a:t>                            </a:t>
            </a:r>
          </a:p>
        </p:txBody>
      </p:sp>
      <p:sp>
        <p:nvSpPr>
          <p:cNvPr id="44037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5B8818F2-DB90-4703-BF9D-3CF244AB2445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39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4403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9050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4403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  <a:cs typeface="Calibri" charset="0"/>
              </a:rPr>
              <a:t>Language Specific Requirements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0" y="990600"/>
            <a:ext cx="8839200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latin typeface="Calibri" charset="0"/>
                <a:cs typeface="Calibri" charset="0"/>
              </a:rPr>
              <a:t>For portability,  the HDF5 library has its own defined </a:t>
            </a:r>
            <a:r>
              <a:rPr lang="en-US" sz="2800" dirty="0" smtClean="0">
                <a:latin typeface="Calibri" charset="0"/>
                <a:cs typeface="Calibri" charset="0"/>
              </a:rPr>
              <a:t>types. </a:t>
            </a:r>
            <a:r>
              <a:rPr lang="en-US" sz="2800" dirty="0">
                <a:latin typeface="Calibri" charset="0"/>
                <a:cs typeface="Calibri" charset="0"/>
              </a:rPr>
              <a:t> </a:t>
            </a:r>
            <a:r>
              <a:rPr lang="en-US" sz="2800" dirty="0" smtClean="0">
                <a:latin typeface="Calibri" charset="0"/>
                <a:cs typeface="Calibri" charset="0"/>
              </a:rPr>
              <a:t>For example, </a:t>
            </a:r>
            <a:r>
              <a:rPr lang="en-US" sz="2800" b="1" dirty="0" err="1" smtClean="0">
                <a:latin typeface="Calibri" charset="0"/>
                <a:cs typeface="Calibri" charset="0"/>
              </a:rPr>
              <a:t>hid_t</a:t>
            </a:r>
            <a:r>
              <a:rPr lang="en-US" sz="2800" dirty="0" smtClean="0">
                <a:latin typeface="Calibri" charset="0"/>
                <a:cs typeface="Calibri" charset="0"/>
              </a:rPr>
              <a:t> is used for object handles.</a:t>
            </a:r>
          </a:p>
          <a:p>
            <a:pPr marL="457200" indent="-457200">
              <a:buFont typeface="Arial" pitchFamily="34" charset="0"/>
              <a:buChar char="•"/>
            </a:pPr>
            <a:endParaRPr lang="en-US" dirty="0">
              <a:latin typeface="Calibri" charset="0"/>
              <a:cs typeface="Calibri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Calibri" charset="0"/>
                <a:cs typeface="Calibri" charset="0"/>
              </a:rPr>
              <a:t>Must include language specific files in your application: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800" dirty="0" smtClean="0">
              <a:latin typeface="Calibri" charset="0"/>
              <a:cs typeface="Calibri" charset="0"/>
            </a:endParaRPr>
          </a:p>
          <a:p>
            <a:r>
              <a:rPr lang="en-US" sz="2800" dirty="0" smtClean="0">
                <a:latin typeface="Calibri" charset="0"/>
                <a:cs typeface="Calibri" charset="0"/>
              </a:rPr>
              <a:t>	</a:t>
            </a:r>
            <a:r>
              <a:rPr lang="en-US" sz="2800" b="1" dirty="0" smtClean="0">
                <a:latin typeface="Calibri" charset="0"/>
                <a:cs typeface="Calibri" charset="0"/>
              </a:rPr>
              <a:t>C</a:t>
            </a:r>
            <a:r>
              <a:rPr lang="en-US" sz="2800" dirty="0">
                <a:latin typeface="Calibri" charset="0"/>
                <a:cs typeface="Calibri" charset="0"/>
              </a:rPr>
              <a:t> </a:t>
            </a:r>
            <a:r>
              <a:rPr lang="en-US" sz="2800" dirty="0" smtClean="0">
                <a:latin typeface="Calibri" charset="0"/>
                <a:cs typeface="Calibri" charset="0"/>
              </a:rPr>
              <a:t>– Add “#include hdf5.h”</a:t>
            </a:r>
          </a:p>
          <a:p>
            <a:r>
              <a:rPr lang="en-US" sz="2800" dirty="0">
                <a:latin typeface="Calibri" charset="0"/>
                <a:cs typeface="Calibri" charset="0"/>
              </a:rPr>
              <a:t>	</a:t>
            </a:r>
            <a:r>
              <a:rPr lang="en-US" sz="2800" b="1" dirty="0" smtClean="0">
                <a:latin typeface="Calibri" charset="0"/>
                <a:cs typeface="Calibri" charset="0"/>
              </a:rPr>
              <a:t>F90</a:t>
            </a:r>
            <a:r>
              <a:rPr lang="en-US" sz="2800" dirty="0" smtClean="0">
                <a:latin typeface="Calibri" charset="0"/>
                <a:cs typeface="Calibri" charset="0"/>
              </a:rPr>
              <a:t>  - Add “USE HDF5”</a:t>
            </a:r>
          </a:p>
          <a:p>
            <a:r>
              <a:rPr lang="en-US" sz="2800" dirty="0">
                <a:latin typeface="Calibri" charset="0"/>
                <a:cs typeface="Calibri" charset="0"/>
              </a:rPr>
              <a:t> </a:t>
            </a:r>
            <a:r>
              <a:rPr lang="en-US" sz="2800" dirty="0" smtClean="0">
                <a:latin typeface="Calibri" charset="0"/>
                <a:cs typeface="Calibri" charset="0"/>
              </a:rPr>
              <a:t>                     Call h5open_f/h5close_f to initialize/close </a:t>
            </a:r>
          </a:p>
          <a:p>
            <a:r>
              <a:rPr lang="en-US" sz="2800" dirty="0">
                <a:latin typeface="Calibri" charset="0"/>
                <a:cs typeface="Calibri" charset="0"/>
              </a:rPr>
              <a:t>	</a:t>
            </a:r>
            <a:r>
              <a:rPr lang="en-US" sz="2800" dirty="0" smtClean="0">
                <a:latin typeface="Calibri" charset="0"/>
                <a:cs typeface="Calibri" charset="0"/>
              </a:rPr>
              <a:t>	Fortran interface</a:t>
            </a:r>
          </a:p>
          <a:p>
            <a:r>
              <a:rPr lang="en-US" sz="2800" dirty="0">
                <a:latin typeface="Calibri" charset="0"/>
                <a:cs typeface="Calibri" charset="0"/>
              </a:rPr>
              <a:t>	</a:t>
            </a:r>
            <a:r>
              <a:rPr lang="en-US" sz="2800" b="1" dirty="0" smtClean="0">
                <a:latin typeface="Calibri" charset="0"/>
                <a:cs typeface="Calibri" charset="0"/>
              </a:rPr>
              <a:t>C++ </a:t>
            </a:r>
            <a:r>
              <a:rPr lang="en-US" sz="2800" dirty="0" smtClean="0">
                <a:latin typeface="Calibri" charset="0"/>
                <a:cs typeface="Calibri" charset="0"/>
              </a:rPr>
              <a:t>- Add “#include H5Cpp.h”</a:t>
            </a:r>
          </a:p>
          <a:p>
            <a:r>
              <a:rPr lang="en-US" sz="2800" dirty="0">
                <a:latin typeface="Calibri" charset="0"/>
                <a:cs typeface="Calibri" charset="0"/>
              </a:rPr>
              <a:t>	</a:t>
            </a:r>
            <a:r>
              <a:rPr lang="en-US" sz="2800" b="1" dirty="0" smtClean="0">
                <a:latin typeface="Calibri" charset="0"/>
                <a:cs typeface="Calibri" charset="0"/>
              </a:rPr>
              <a:t>Python</a:t>
            </a:r>
            <a:r>
              <a:rPr lang="en-US" sz="2800" dirty="0" smtClean="0">
                <a:latin typeface="Calibri" charset="0"/>
                <a:cs typeface="Calibri" charset="0"/>
              </a:rPr>
              <a:t>  - Add “import h5py” / “import </a:t>
            </a:r>
            <a:r>
              <a:rPr lang="en-US" sz="2800" dirty="0" err="1" smtClean="0">
                <a:latin typeface="Calibri" charset="0"/>
                <a:cs typeface="Calibri" charset="0"/>
              </a:rPr>
              <a:t>numpy</a:t>
            </a:r>
            <a:r>
              <a:rPr lang="en-US" sz="2800" dirty="0" smtClean="0">
                <a:latin typeface="Calibri" charset="0"/>
                <a:cs typeface="Calibri" charset="0"/>
              </a:rPr>
              <a:t>”</a:t>
            </a:r>
            <a:endParaRPr lang="en-US" sz="2800" dirty="0">
              <a:latin typeface="Calibri" charset="0"/>
              <a:cs typeface="Calibri" charset="0"/>
            </a:endParaRPr>
          </a:p>
        </p:txBody>
      </p:sp>
      <p:sp>
        <p:nvSpPr>
          <p:cNvPr id="45060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D0AE0BF4-7BFF-490C-9C25-9BB5DA387A7A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40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45061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9050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4506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9800" y="6629400"/>
            <a:ext cx="39624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>
                <a:latin typeface="Calibri" charset="0"/>
                <a:cs typeface="Calibri" charset="0"/>
              </a:rPr>
              <a:t>Example HDF5 Code</a:t>
            </a:r>
          </a:p>
        </p:txBody>
      </p:sp>
      <p:sp>
        <p:nvSpPr>
          <p:cNvPr id="50179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>
              <a:latin typeface="Calibri" charset="0"/>
              <a:cs typeface="Calibri" charset="0"/>
            </a:endParaRPr>
          </a:p>
        </p:txBody>
      </p:sp>
      <p:sp>
        <p:nvSpPr>
          <p:cNvPr id="50180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354B2AEA-92C1-48F1-BD53-AFCF96A0078F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41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50181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9050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</a:p>
        </p:txBody>
      </p:sp>
      <p:sp>
        <p:nvSpPr>
          <p:cNvPr id="50182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  <a:cs typeface="Calibri" charset="0"/>
              </a:rPr>
              <a:t>Steps to Create a File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8458200" cy="5486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 smtClean="0">
                <a:latin typeface="Calibri" charset="0"/>
                <a:cs typeface="Calibri" charset="0"/>
              </a:rPr>
              <a:t>1. Specify property lists (or use defaults)</a:t>
            </a:r>
          </a:p>
          <a:p>
            <a:pPr marL="514350" indent="-514350" eaLnBrk="1" hangingPunct="1">
              <a:buFontTx/>
              <a:buNone/>
            </a:pPr>
            <a:r>
              <a:rPr lang="en-US" dirty="0" smtClean="0">
                <a:latin typeface="Calibri" charset="0"/>
                <a:cs typeface="Calibri" charset="0"/>
              </a:rPr>
              <a:t>2. Create the file	</a:t>
            </a:r>
          </a:p>
          <a:p>
            <a:pPr marL="514350" indent="-514350" eaLnBrk="1" hangingPunct="1">
              <a:buFontTx/>
              <a:buNone/>
            </a:pPr>
            <a:r>
              <a:rPr lang="en-US" dirty="0" smtClean="0">
                <a:latin typeface="Calibri" charset="0"/>
                <a:cs typeface="Calibri" charset="0"/>
              </a:rPr>
              <a:t>3. Close the file (and properties if necessary)</a:t>
            </a:r>
          </a:p>
        </p:txBody>
      </p:sp>
      <p:sp>
        <p:nvSpPr>
          <p:cNvPr id="51204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78B3A9FF-F287-4632-AFD2-AB81610186CB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42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51205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9050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51206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an HDF5 File in Python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7ECF5F-7C9E-43EA-A2E0-224399E0D593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14400" y="1741581"/>
            <a:ext cx="6934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1. import </a:t>
            </a:r>
            <a:r>
              <a:rPr lang="en-US" dirty="0">
                <a:latin typeface="Arial" pitchFamily="34" charset="0"/>
                <a:cs typeface="Arial" pitchFamily="34" charset="0"/>
              </a:rPr>
              <a:t>h5py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file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=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h5py.File ('file.h5', 'w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')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file.close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()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21"/>
          <p:cNvSpPr>
            <a:spLocks noChangeArrowheads="1"/>
          </p:cNvSpPr>
          <p:nvPr/>
        </p:nvSpPr>
        <p:spPr bwMode="auto">
          <a:xfrm>
            <a:off x="5594430" y="4495800"/>
            <a:ext cx="1676400" cy="762000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prstShdw prst="shdw17" dist="17961" dir="2700000">
              <a:srgbClr val="808080"/>
            </a:prstShdw>
          </a:effectLst>
        </p:spPr>
        <p:txBody>
          <a:bodyPr wrap="none" anchor="ctr"/>
          <a:lstStyle/>
          <a:p>
            <a:pPr algn="ctr"/>
            <a:r>
              <a:rPr lang="en-US" b="1" dirty="0">
                <a:latin typeface="Calibri" charset="0"/>
                <a:cs typeface="Calibri" charset="0"/>
              </a:rPr>
              <a:t>“/” (root)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0" y="3198492"/>
            <a:ext cx="1007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file.h5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Oval 3"/>
          <p:cNvSpPr>
            <a:spLocks noChangeArrowheads="1"/>
          </p:cNvSpPr>
          <p:nvPr/>
        </p:nvSpPr>
        <p:spPr bwMode="auto">
          <a:xfrm>
            <a:off x="5257800" y="3810000"/>
            <a:ext cx="2438400" cy="2057400"/>
          </a:xfrm>
          <a:prstGeom prst="ellipse">
            <a:avLst/>
          </a:prstGeom>
          <a:noFill/>
          <a:ln w="5715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cs typeface="Calibri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962400" y="1080304"/>
            <a:ext cx="4450466" cy="400110"/>
          </a:xfrm>
          <a:prstGeom prst="rect">
            <a:avLst/>
          </a:prstGeom>
          <a:solidFill>
            <a:srgbClr val="66FF99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r>
              <a:rPr lang="en-US" sz="2000" b="1" dirty="0" smtClean="0">
                <a:latin typeface="Tahoma" charset="0"/>
                <a:cs typeface="Calibri" charset="0"/>
              </a:rPr>
              <a:t>File Access Flag (create new file)</a:t>
            </a:r>
            <a:endParaRPr lang="en-US" sz="2000" b="1" dirty="0">
              <a:latin typeface="Tahoma" charset="0"/>
              <a:cs typeface="Calibri" charset="0"/>
            </a:endParaRPr>
          </a:p>
        </p:txBody>
      </p:sp>
      <p:cxnSp>
        <p:nvCxnSpPr>
          <p:cNvPr id="12" name="Straight Arrow Connector 36"/>
          <p:cNvCxnSpPr>
            <a:cxnSpLocks noChangeShapeType="1"/>
          </p:cNvCxnSpPr>
          <p:nvPr/>
        </p:nvCxnSpPr>
        <p:spPr bwMode="auto">
          <a:xfrm flipH="1">
            <a:off x="4987591" y="1466910"/>
            <a:ext cx="1" cy="1123890"/>
          </a:xfrm>
          <a:prstGeom prst="straightConnector1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715953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76200"/>
            <a:ext cx="6019800" cy="6096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  <a:cs typeface="Calibri" charset="0"/>
              </a:rPr>
              <a:t>Creating an HDF5 File In C</a:t>
            </a:r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457200" y="1066800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cs typeface="Calibri" charset="0"/>
              </a:rPr>
              <a:t> </a:t>
            </a: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76200" y="1528763"/>
            <a:ext cx="9067800" cy="4093428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/>
          <a:p>
            <a:pPr eaLnBrk="0" hangingPunct="0"/>
            <a:r>
              <a:rPr lang="en-US" sz="2000" dirty="0" smtClean="0">
                <a:latin typeface="Arial" pitchFamily="34" charset="0"/>
                <a:cs typeface="Arial" pitchFamily="34" charset="0"/>
              </a:rPr>
              <a:t>#include “hdf5.h”</a:t>
            </a:r>
          </a:p>
          <a:p>
            <a:pPr eaLnBrk="0" hangingPunct="0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eaLnBrk="0" hangingPunct="0"/>
            <a:r>
              <a:rPr lang="en-US" sz="2000" dirty="0" err="1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main() {</a:t>
            </a:r>
          </a:p>
          <a:p>
            <a:pPr eaLnBrk="0" hangingPunct="0"/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eaLnBrk="0" hangingPunct="0"/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hid_t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file_id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; </a:t>
            </a:r>
          </a:p>
          <a:p>
            <a:pPr eaLnBrk="0" hangingPunct="0"/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herr_t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status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eaLnBrk="0" hangingPunct="0"/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eaLnBrk="0" hangingPunct="0"/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file_id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=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H5Fcreate</a:t>
            </a:r>
            <a:r>
              <a:rPr lang="en-US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("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file.h5",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H5F_ACC_TRUNC, </a:t>
            </a:r>
          </a:p>
          <a:p>
            <a:pPr eaLnBrk="0" hangingPunct="0"/>
            <a:r>
              <a:rPr lang="en-US" sz="20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		H5P_DEFAULT, H5P_DEFAULT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);</a:t>
            </a:r>
          </a:p>
          <a:p>
            <a:pPr eaLnBrk="0" hangingPunct="0"/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eaLnBrk="0" hangingPunct="0"/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 status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= H5Fclose (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file_id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);</a:t>
            </a:r>
          </a:p>
          <a:p>
            <a:pPr eaLnBrk="0" hangingPunct="0"/>
            <a:r>
              <a:rPr lang="en-US" sz="2000" dirty="0">
                <a:latin typeface="Courier New" charset="0"/>
                <a:cs typeface="Calibri" charset="0"/>
              </a:rPr>
              <a:t>}</a:t>
            </a:r>
          </a:p>
          <a:p>
            <a:pPr eaLnBrk="0" hangingPunct="0"/>
            <a:r>
              <a:rPr lang="en-US" sz="2000" dirty="0">
                <a:latin typeface="Courier New" charset="0"/>
                <a:cs typeface="Calibri" charset="0"/>
              </a:rPr>
              <a:t>  </a:t>
            </a:r>
          </a:p>
        </p:txBody>
      </p:sp>
      <p:sp>
        <p:nvSpPr>
          <p:cNvPr id="52231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9BDEBB47-3262-44E1-B463-2EDC32199893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44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52232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9050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52233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521597" y="1787605"/>
            <a:ext cx="4267200" cy="400110"/>
          </a:xfrm>
          <a:prstGeom prst="rect">
            <a:avLst/>
          </a:prstGeom>
          <a:solidFill>
            <a:srgbClr val="66FF99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r>
              <a:rPr lang="en-US" sz="2000" b="1" dirty="0">
                <a:latin typeface="Tahoma" charset="0"/>
                <a:cs typeface="Calibri" charset="0"/>
              </a:rPr>
              <a:t>2</a:t>
            </a:r>
            <a:r>
              <a:rPr lang="en-US" sz="2000" b="1" dirty="0" smtClean="0">
                <a:latin typeface="Tahoma" charset="0"/>
                <a:cs typeface="Calibri" charset="0"/>
              </a:rPr>
              <a:t>. Example of Defined Types</a:t>
            </a:r>
            <a:endParaRPr lang="en-US" sz="2000" b="1" dirty="0">
              <a:latin typeface="Tahoma" charset="0"/>
              <a:cs typeface="Calibri" charset="0"/>
            </a:endParaRP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5377755" y="2541758"/>
            <a:ext cx="3081931" cy="707886"/>
          </a:xfrm>
          <a:prstGeom prst="rect">
            <a:avLst/>
          </a:prstGeom>
          <a:solidFill>
            <a:srgbClr val="66FF99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r>
              <a:rPr lang="en-US" sz="2000" b="1" dirty="0">
                <a:latin typeface="Tahoma" charset="0"/>
                <a:cs typeface="Calibri" charset="0"/>
              </a:rPr>
              <a:t>3</a:t>
            </a:r>
            <a:r>
              <a:rPr lang="en-US" sz="2000" b="1" dirty="0" smtClean="0">
                <a:latin typeface="Tahoma" charset="0"/>
                <a:cs typeface="Calibri" charset="0"/>
              </a:rPr>
              <a:t>. File Access Flag</a:t>
            </a:r>
          </a:p>
          <a:p>
            <a:r>
              <a:rPr lang="en-US" sz="2000" b="1" dirty="0" smtClean="0">
                <a:latin typeface="Tahoma" charset="0"/>
                <a:cs typeface="Calibri" charset="0"/>
              </a:rPr>
              <a:t>(create new file)</a:t>
            </a:r>
            <a:endParaRPr lang="en-US" sz="2000" b="1" dirty="0">
              <a:latin typeface="Tahoma" charset="0"/>
              <a:cs typeface="Calibri" charset="0"/>
            </a:endParaRPr>
          </a:p>
        </p:txBody>
      </p:sp>
      <p:cxnSp>
        <p:nvCxnSpPr>
          <p:cNvPr id="31" name="Straight Arrow Connector 36"/>
          <p:cNvCxnSpPr>
            <a:cxnSpLocks noChangeShapeType="1"/>
          </p:cNvCxnSpPr>
          <p:nvPr/>
        </p:nvCxnSpPr>
        <p:spPr bwMode="auto">
          <a:xfrm flipH="1">
            <a:off x="4610100" y="2895601"/>
            <a:ext cx="767655" cy="838199"/>
          </a:xfrm>
          <a:prstGeom prst="straightConnector1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Straight Arrow Connector 36"/>
          <p:cNvCxnSpPr>
            <a:cxnSpLocks noChangeShapeType="1"/>
          </p:cNvCxnSpPr>
          <p:nvPr/>
        </p:nvCxnSpPr>
        <p:spPr bwMode="auto">
          <a:xfrm flipH="1">
            <a:off x="1600200" y="1217436"/>
            <a:ext cx="1797934" cy="311327"/>
          </a:xfrm>
          <a:prstGeom prst="straightConnector1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" name="Text Box 5"/>
          <p:cNvSpPr txBox="1">
            <a:spLocks noChangeArrowheads="1"/>
          </p:cNvSpPr>
          <p:nvPr/>
        </p:nvSpPr>
        <p:spPr bwMode="auto">
          <a:xfrm>
            <a:off x="6324600" y="5181600"/>
            <a:ext cx="2743200" cy="1015663"/>
          </a:xfrm>
          <a:prstGeom prst="rect">
            <a:avLst/>
          </a:prstGeom>
          <a:solidFill>
            <a:srgbClr val="66FF99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r>
              <a:rPr lang="en-US" sz="2000" b="1" dirty="0">
                <a:latin typeface="Tahoma" charset="0"/>
                <a:cs typeface="Calibri" charset="0"/>
              </a:rPr>
              <a:t>4</a:t>
            </a:r>
            <a:r>
              <a:rPr lang="en-US" sz="2000" b="1" dirty="0" smtClean="0">
                <a:latin typeface="Tahoma" charset="0"/>
                <a:cs typeface="Calibri" charset="0"/>
              </a:rPr>
              <a:t>. To specify default property lists</a:t>
            </a:r>
          </a:p>
        </p:txBody>
      </p:sp>
      <p:cxnSp>
        <p:nvCxnSpPr>
          <p:cNvPr id="40" name="Straight Arrow Connector 36"/>
          <p:cNvCxnSpPr>
            <a:cxnSpLocks noChangeShapeType="1"/>
          </p:cNvCxnSpPr>
          <p:nvPr/>
        </p:nvCxnSpPr>
        <p:spPr bwMode="auto">
          <a:xfrm flipH="1" flipV="1">
            <a:off x="5334000" y="4343400"/>
            <a:ext cx="767656" cy="1126986"/>
          </a:xfrm>
          <a:prstGeom prst="straightConnector1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Straight Arrow Connector 36"/>
          <p:cNvCxnSpPr>
            <a:cxnSpLocks noChangeShapeType="1"/>
          </p:cNvCxnSpPr>
          <p:nvPr/>
        </p:nvCxnSpPr>
        <p:spPr bwMode="auto">
          <a:xfrm flipH="1" flipV="1">
            <a:off x="4226271" y="4267200"/>
            <a:ext cx="2022129" cy="1354991"/>
          </a:xfrm>
          <a:prstGeom prst="straightConnector1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398134" y="1066800"/>
            <a:ext cx="4267200" cy="400110"/>
          </a:xfrm>
          <a:prstGeom prst="rect">
            <a:avLst/>
          </a:prstGeom>
          <a:solidFill>
            <a:srgbClr val="66FF99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r>
              <a:rPr lang="en-US" sz="2000" b="1" dirty="0" smtClean="0">
                <a:latin typeface="Tahoma" charset="0"/>
                <a:cs typeface="Calibri" charset="0"/>
              </a:rPr>
              <a:t>1. Specify Include File</a:t>
            </a:r>
            <a:endParaRPr lang="en-US" sz="2000" b="1" dirty="0">
              <a:latin typeface="Tahoma" charset="0"/>
              <a:cs typeface="Calibri" charset="0"/>
            </a:endParaRPr>
          </a:p>
        </p:txBody>
      </p:sp>
      <p:cxnSp>
        <p:nvCxnSpPr>
          <p:cNvPr id="16" name="Straight Arrow Connector 36"/>
          <p:cNvCxnSpPr>
            <a:cxnSpLocks noChangeShapeType="1"/>
          </p:cNvCxnSpPr>
          <p:nvPr/>
        </p:nvCxnSpPr>
        <p:spPr bwMode="auto">
          <a:xfrm flipH="1">
            <a:off x="1143000" y="2129825"/>
            <a:ext cx="2407534" cy="918176"/>
          </a:xfrm>
          <a:prstGeom prst="straightConnector1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an HDF5 File in F90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HDF/HDF-EOS Workshop XV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7ECF5F-7C9E-43EA-A2E0-224399E0D593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5800" y="1143000"/>
            <a:ext cx="8077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/>
              <a:t>    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PROGRAM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FILEEXAMPLE</a:t>
            </a:r>
          </a:p>
          <a:p>
            <a:endParaRPr lang="en-US" sz="1800" dirty="0">
              <a:latin typeface="Arial" pitchFamily="34" charset="0"/>
              <a:cs typeface="Arial" pitchFamily="34" charset="0"/>
            </a:endParaRPr>
          </a:p>
          <a:p>
            <a:r>
              <a:rPr lang="en-US" sz="1800" dirty="0">
                <a:latin typeface="Arial" pitchFamily="34" charset="0"/>
                <a:cs typeface="Arial" pitchFamily="34" charset="0"/>
              </a:rPr>
              <a:t>     </a:t>
            </a:r>
            <a:r>
              <a:rPr lang="en-US" sz="1800" b="1" dirty="0">
                <a:latin typeface="Arial" pitchFamily="34" charset="0"/>
                <a:cs typeface="Arial" pitchFamily="34" charset="0"/>
              </a:rPr>
              <a:t>USE HDF5 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endParaRPr lang="en-US" sz="1800" dirty="0">
              <a:latin typeface="Arial" pitchFamily="34" charset="0"/>
              <a:cs typeface="Arial" pitchFamily="34" charset="0"/>
            </a:endParaRPr>
          </a:p>
          <a:p>
            <a:r>
              <a:rPr lang="en-US" sz="1800" dirty="0">
                <a:latin typeface="Arial" pitchFamily="34" charset="0"/>
                <a:cs typeface="Arial" pitchFamily="34" charset="0"/>
              </a:rPr>
              <a:t>     IMPLICIT NONE</a:t>
            </a:r>
          </a:p>
          <a:p>
            <a:endParaRPr lang="en-US" sz="1800" dirty="0">
              <a:latin typeface="Arial" pitchFamily="34" charset="0"/>
              <a:cs typeface="Arial" pitchFamily="34" charset="0"/>
            </a:endParaRPr>
          </a:p>
          <a:p>
            <a:r>
              <a:rPr lang="en-US" sz="1800" dirty="0">
                <a:latin typeface="Arial" pitchFamily="34" charset="0"/>
                <a:cs typeface="Arial" pitchFamily="34" charset="0"/>
              </a:rPr>
              <a:t>     CHARACTER(LEN=8), PARAMETER :: filename = "filef.h5" ! File name</a:t>
            </a:r>
          </a:p>
          <a:p>
            <a:r>
              <a:rPr lang="en-US" sz="1800" dirty="0">
                <a:latin typeface="Arial" pitchFamily="34" charset="0"/>
                <a:cs typeface="Arial" pitchFamily="34" charset="0"/>
              </a:rPr>
              <a:t>     INTEGER(</a:t>
            </a:r>
            <a:r>
              <a:rPr lang="en-US" sz="1800" b="1" dirty="0">
                <a:latin typeface="Arial" pitchFamily="34" charset="0"/>
                <a:cs typeface="Arial" pitchFamily="34" charset="0"/>
              </a:rPr>
              <a:t>HID_T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) ::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file_id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                          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                   !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File identifier</a:t>
            </a:r>
          </a:p>
          <a:p>
            <a:r>
              <a:rPr lang="en-US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INTEGER     ::   error  </a:t>
            </a:r>
          </a:p>
          <a:p>
            <a:endParaRPr lang="en-US" sz="1800" dirty="0">
              <a:latin typeface="Arial" pitchFamily="34" charset="0"/>
              <a:cs typeface="Arial" pitchFamily="34" charset="0"/>
            </a:endParaRPr>
          </a:p>
          <a:p>
            <a:r>
              <a:rPr lang="en-US" sz="1800" dirty="0">
                <a:latin typeface="Arial" pitchFamily="34" charset="0"/>
                <a:cs typeface="Arial" pitchFamily="34" charset="0"/>
              </a:rPr>
              <a:t>     CALL </a:t>
            </a:r>
            <a:r>
              <a:rPr lang="en-US" sz="1800" b="1" dirty="0">
                <a:latin typeface="Arial" pitchFamily="34" charset="0"/>
                <a:cs typeface="Arial" pitchFamily="34" charset="0"/>
              </a:rPr>
              <a:t>h5open_f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(error)          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r>
              <a:rPr lang="en-US" sz="1800" dirty="0">
                <a:latin typeface="Arial" pitchFamily="34" charset="0"/>
                <a:cs typeface="Arial" pitchFamily="34" charset="0"/>
              </a:rPr>
              <a:t>     CALL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5fcreate_f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filename, H5F_ACC_TRUNC_F,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file_id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, error)</a:t>
            </a:r>
          </a:p>
          <a:p>
            <a:r>
              <a:rPr lang="en-US" sz="1800" dirty="0">
                <a:latin typeface="Arial" pitchFamily="34" charset="0"/>
                <a:cs typeface="Arial" pitchFamily="34" charset="0"/>
              </a:rPr>
              <a:t>     CALL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h5fclose_f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file_id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, error) 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endParaRPr lang="en-US" sz="1800" dirty="0">
              <a:latin typeface="Arial" pitchFamily="34" charset="0"/>
              <a:cs typeface="Arial" pitchFamily="34" charset="0"/>
            </a:endParaRPr>
          </a:p>
          <a:p>
            <a:r>
              <a:rPr lang="en-US" sz="1800" dirty="0">
                <a:latin typeface="Arial" pitchFamily="34" charset="0"/>
                <a:cs typeface="Arial" pitchFamily="34" charset="0"/>
              </a:rPr>
              <a:t>     CALL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h5close_f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error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)               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r>
              <a:rPr lang="en-US" sz="1800" dirty="0">
                <a:latin typeface="Arial" pitchFamily="34" charset="0"/>
                <a:cs typeface="Arial" pitchFamily="34" charset="0"/>
              </a:rPr>
              <a:t>     END PROGRAM FILEEXAMPLE</a:t>
            </a:r>
          </a:p>
        </p:txBody>
      </p:sp>
      <p:cxnSp>
        <p:nvCxnSpPr>
          <p:cNvPr id="11" name="Straight Arrow Connector 36"/>
          <p:cNvCxnSpPr>
            <a:cxnSpLocks noChangeShapeType="1"/>
            <a:stCxn id="17" idx="1"/>
          </p:cNvCxnSpPr>
          <p:nvPr/>
        </p:nvCxnSpPr>
        <p:spPr bwMode="auto">
          <a:xfrm flipH="1">
            <a:off x="3505200" y="3857655"/>
            <a:ext cx="1199909" cy="200055"/>
          </a:xfrm>
          <a:prstGeom prst="straightConnector1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Arrow Connector 36"/>
          <p:cNvCxnSpPr>
            <a:cxnSpLocks noChangeShapeType="1"/>
          </p:cNvCxnSpPr>
          <p:nvPr/>
        </p:nvCxnSpPr>
        <p:spPr bwMode="auto">
          <a:xfrm flipH="1">
            <a:off x="3505200" y="5130750"/>
            <a:ext cx="1772855" cy="6752"/>
          </a:xfrm>
          <a:prstGeom prst="straightConnector1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962400" y="2057400"/>
            <a:ext cx="4267200" cy="400110"/>
          </a:xfrm>
          <a:prstGeom prst="rect">
            <a:avLst/>
          </a:prstGeom>
          <a:solidFill>
            <a:srgbClr val="66FF99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r>
              <a:rPr lang="en-US" sz="2000" b="1" dirty="0">
                <a:latin typeface="Tahoma" charset="0"/>
                <a:cs typeface="Calibri" charset="0"/>
              </a:rPr>
              <a:t>2</a:t>
            </a:r>
            <a:r>
              <a:rPr lang="en-US" sz="2000" b="1" dirty="0" smtClean="0">
                <a:latin typeface="Tahoma" charset="0"/>
                <a:cs typeface="Calibri" charset="0"/>
              </a:rPr>
              <a:t>. Example of Defined Types</a:t>
            </a:r>
            <a:endParaRPr lang="en-US" sz="2000" b="1" dirty="0">
              <a:latin typeface="Tahoma" charset="0"/>
              <a:cs typeface="Calibri" charset="0"/>
            </a:endParaRPr>
          </a:p>
        </p:txBody>
      </p:sp>
      <p:cxnSp>
        <p:nvCxnSpPr>
          <p:cNvPr id="14" name="Straight Arrow Connector 36"/>
          <p:cNvCxnSpPr>
            <a:cxnSpLocks noChangeShapeType="1"/>
          </p:cNvCxnSpPr>
          <p:nvPr/>
        </p:nvCxnSpPr>
        <p:spPr bwMode="auto">
          <a:xfrm flipH="1">
            <a:off x="2667000" y="2257455"/>
            <a:ext cx="1295400" cy="866745"/>
          </a:xfrm>
          <a:prstGeom prst="straightConnector1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4705109" y="3657600"/>
            <a:ext cx="4267200" cy="400110"/>
          </a:xfrm>
          <a:prstGeom prst="rect">
            <a:avLst/>
          </a:prstGeom>
          <a:solidFill>
            <a:srgbClr val="66FF99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r>
              <a:rPr lang="en-US" sz="2000" b="1" dirty="0" smtClean="0">
                <a:latin typeface="Tahoma" charset="0"/>
                <a:cs typeface="Calibri" charset="0"/>
              </a:rPr>
              <a:t>3. Initialize Fortran interface</a:t>
            </a:r>
            <a:endParaRPr lang="en-US" sz="2000" b="1" dirty="0">
              <a:latin typeface="Tahoma" charset="0"/>
              <a:cs typeface="Calibri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5278055" y="4930695"/>
            <a:ext cx="3518704" cy="400110"/>
          </a:xfrm>
          <a:prstGeom prst="rect">
            <a:avLst/>
          </a:prstGeom>
          <a:solidFill>
            <a:srgbClr val="66FF99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r>
              <a:rPr lang="en-US" sz="2000" b="1" dirty="0">
                <a:latin typeface="Tahoma" charset="0"/>
                <a:cs typeface="Calibri" charset="0"/>
              </a:rPr>
              <a:t>4</a:t>
            </a:r>
            <a:r>
              <a:rPr lang="en-US" sz="2000" b="1" dirty="0" smtClean="0">
                <a:latin typeface="Tahoma" charset="0"/>
                <a:cs typeface="Calibri" charset="0"/>
              </a:rPr>
              <a:t>. Close Fortran interface</a:t>
            </a:r>
            <a:endParaRPr lang="en-US" sz="2000" b="1" dirty="0">
              <a:latin typeface="Tahoma" charset="0"/>
              <a:cs typeface="Calibri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4267200" y="1371600"/>
            <a:ext cx="4267200" cy="400110"/>
          </a:xfrm>
          <a:prstGeom prst="rect">
            <a:avLst/>
          </a:prstGeom>
          <a:solidFill>
            <a:srgbClr val="66FF99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r>
              <a:rPr lang="en-US" sz="2000" b="1" dirty="0">
                <a:latin typeface="Tahoma" charset="0"/>
                <a:cs typeface="Calibri" charset="0"/>
              </a:rPr>
              <a:t>1</a:t>
            </a:r>
            <a:r>
              <a:rPr lang="en-US" sz="2000" b="1" dirty="0" smtClean="0">
                <a:latin typeface="Tahoma" charset="0"/>
                <a:cs typeface="Calibri" charset="0"/>
              </a:rPr>
              <a:t>. Specify HDF5 Module</a:t>
            </a:r>
            <a:endParaRPr lang="en-US" sz="2000" b="1" dirty="0">
              <a:latin typeface="Tahoma" charset="0"/>
              <a:cs typeface="Calibri" charset="0"/>
            </a:endParaRPr>
          </a:p>
        </p:txBody>
      </p:sp>
      <p:cxnSp>
        <p:nvCxnSpPr>
          <p:cNvPr id="16" name="Straight Arrow Connector 36"/>
          <p:cNvCxnSpPr>
            <a:cxnSpLocks noChangeShapeType="1"/>
          </p:cNvCxnSpPr>
          <p:nvPr/>
        </p:nvCxnSpPr>
        <p:spPr bwMode="auto">
          <a:xfrm flipH="1">
            <a:off x="2286000" y="1550540"/>
            <a:ext cx="1981200" cy="354460"/>
          </a:xfrm>
          <a:prstGeom prst="straightConnector1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261135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  <a:cs typeface="Calibri" charset="0"/>
              </a:rPr>
              <a:t>Steps to Create a Dataset</a:t>
            </a:r>
          </a:p>
        </p:txBody>
      </p:sp>
      <p:sp>
        <p:nvSpPr>
          <p:cNvPr id="53251" name="Rectangle 5"/>
          <p:cNvSpPr>
            <a:spLocks noGrp="1" noChangeArrowheads="1"/>
          </p:cNvSpPr>
          <p:nvPr>
            <p:ph idx="1"/>
          </p:nvPr>
        </p:nvSpPr>
        <p:spPr>
          <a:xfrm>
            <a:off x="1143000" y="1143000"/>
            <a:ext cx="7696200" cy="5334000"/>
          </a:xfrm>
        </p:spPr>
        <p:txBody>
          <a:bodyPr/>
          <a:lstStyle/>
          <a:p>
            <a:pPr marL="533400" indent="-533400" eaLnBrk="1" hangingPunct="1">
              <a:buFontTx/>
              <a:buNone/>
            </a:pPr>
            <a:r>
              <a:rPr lang="en-US" dirty="0" smtClean="0">
                <a:latin typeface="Calibri" charset="0"/>
                <a:cs typeface="Calibri" charset="0"/>
              </a:rPr>
              <a:t>1.	Define dataset characteristics</a:t>
            </a:r>
          </a:p>
          <a:p>
            <a:pPr marL="457200" lvl="1" indent="0" eaLnBrk="1" hangingPunct="1">
              <a:buNone/>
            </a:pPr>
            <a:r>
              <a:rPr lang="en-US" dirty="0" smtClean="0">
                <a:latin typeface="Calibri" charset="0"/>
                <a:cs typeface="Calibri" charset="0"/>
              </a:rPr>
              <a:t>a) </a:t>
            </a:r>
            <a:r>
              <a:rPr lang="en-US" dirty="0" err="1" smtClean="0">
                <a:latin typeface="Calibri" charset="0"/>
                <a:cs typeface="Calibri" charset="0"/>
              </a:rPr>
              <a:t>Datatype</a:t>
            </a:r>
            <a:r>
              <a:rPr lang="en-US" dirty="0" smtClean="0">
                <a:latin typeface="Calibri" charset="0"/>
                <a:cs typeface="Calibri" charset="0"/>
              </a:rPr>
              <a:t> </a:t>
            </a:r>
          </a:p>
          <a:p>
            <a:pPr marL="457200" lvl="1" indent="0" eaLnBrk="1" hangingPunct="1">
              <a:buNone/>
            </a:pPr>
            <a:r>
              <a:rPr lang="en-US" dirty="0" smtClean="0">
                <a:latin typeface="Calibri" charset="0"/>
                <a:cs typeface="Calibri" charset="0"/>
              </a:rPr>
              <a:t>b) </a:t>
            </a:r>
            <a:r>
              <a:rPr lang="en-US" dirty="0" err="1" smtClean="0">
                <a:latin typeface="Calibri" charset="0"/>
                <a:cs typeface="Calibri" charset="0"/>
              </a:rPr>
              <a:t>Dataspace</a:t>
            </a:r>
            <a:r>
              <a:rPr lang="en-US" dirty="0" smtClean="0">
                <a:latin typeface="Calibri" charset="0"/>
                <a:cs typeface="Calibri" charset="0"/>
              </a:rPr>
              <a:t> </a:t>
            </a:r>
          </a:p>
          <a:p>
            <a:pPr marL="952500" lvl="1" indent="-495300" eaLnBrk="1" hangingPunct="1">
              <a:buFontTx/>
              <a:buNone/>
            </a:pPr>
            <a:r>
              <a:rPr lang="en-US" dirty="0" smtClean="0">
                <a:latin typeface="Calibri" charset="0"/>
                <a:cs typeface="Calibri" charset="0"/>
              </a:rPr>
              <a:t>c) </a:t>
            </a:r>
            <a:r>
              <a:rPr lang="en-US" dirty="0">
                <a:latin typeface="Calibri" charset="0"/>
                <a:cs typeface="Calibri" charset="0"/>
              </a:rPr>
              <a:t>P</a:t>
            </a:r>
            <a:r>
              <a:rPr lang="en-US" dirty="0" smtClean="0">
                <a:latin typeface="Calibri" charset="0"/>
                <a:cs typeface="Calibri" charset="0"/>
              </a:rPr>
              <a:t>roperties </a:t>
            </a:r>
            <a:r>
              <a:rPr lang="en-US" dirty="0">
                <a:latin typeface="Calibri" charset="0"/>
                <a:cs typeface="Calibri" charset="0"/>
              </a:rPr>
              <a:t> </a:t>
            </a:r>
            <a:r>
              <a:rPr lang="en-US" dirty="0" smtClean="0">
                <a:latin typeface="Calibri" charset="0"/>
                <a:cs typeface="Calibri" charset="0"/>
              </a:rPr>
              <a:t>(or use default)</a:t>
            </a:r>
          </a:p>
          <a:p>
            <a:pPr marL="952500" lvl="1" indent="-495300" eaLnBrk="1" hangingPunct="1"/>
            <a:endParaRPr lang="en-US" dirty="0" smtClean="0">
              <a:latin typeface="Calibri" charset="0"/>
              <a:cs typeface="Calibri" charset="0"/>
            </a:endParaRPr>
          </a:p>
          <a:p>
            <a:pPr marL="533400" indent="-533400" eaLnBrk="1" hangingPunct="1">
              <a:buFontTx/>
              <a:buAutoNum type="arabicPeriod" startAt="2"/>
            </a:pPr>
            <a:r>
              <a:rPr lang="en-US" dirty="0" smtClean="0">
                <a:latin typeface="Calibri" charset="0"/>
                <a:cs typeface="Calibri" charset="0"/>
              </a:rPr>
              <a:t>Decide where to put it</a:t>
            </a:r>
          </a:p>
          <a:p>
            <a:pPr marL="914400" lvl="2" indent="0" eaLnBrk="1" hangingPunct="1">
              <a:buNone/>
            </a:pPr>
            <a:r>
              <a:rPr lang="en-US" dirty="0" smtClean="0">
                <a:latin typeface="Calibri" charset="0"/>
                <a:cs typeface="Calibri" charset="0"/>
              </a:rPr>
              <a:t>Group or root group</a:t>
            </a:r>
            <a:endParaRPr lang="en-US" sz="2000" dirty="0" smtClean="0">
              <a:latin typeface="Calibri" charset="0"/>
              <a:cs typeface="Calibri" charset="0"/>
            </a:endParaRPr>
          </a:p>
          <a:p>
            <a:pPr marL="533400" indent="-533400" eaLnBrk="1" hangingPunct="1">
              <a:buFontTx/>
              <a:buNone/>
            </a:pPr>
            <a:r>
              <a:rPr lang="en-US" dirty="0" smtClean="0">
                <a:latin typeface="Calibri" charset="0"/>
                <a:cs typeface="Calibri" charset="0"/>
              </a:rPr>
              <a:t>3.	Create dataset in file</a:t>
            </a:r>
          </a:p>
          <a:p>
            <a:pPr marL="533400" indent="-533400" eaLnBrk="1" hangingPunct="1">
              <a:buFontTx/>
              <a:buNone/>
            </a:pPr>
            <a:r>
              <a:rPr lang="en-US" dirty="0" smtClean="0">
                <a:latin typeface="Calibri" charset="0"/>
                <a:cs typeface="Calibri" charset="0"/>
              </a:rPr>
              <a:t>4.	Close dataset handle from step 3.</a:t>
            </a:r>
          </a:p>
        </p:txBody>
      </p:sp>
      <p:sp>
        <p:nvSpPr>
          <p:cNvPr id="53252" name="Rectangle 2"/>
          <p:cNvSpPr>
            <a:spLocks noChangeArrowheads="1"/>
          </p:cNvSpPr>
          <p:nvPr/>
        </p:nvSpPr>
        <p:spPr bwMode="auto">
          <a:xfrm>
            <a:off x="-2809875" y="3419475"/>
            <a:ext cx="3111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indent="455613" eaLnBrk="0" hangingPunct="0">
              <a:lnSpc>
                <a:spcPct val="88000"/>
              </a:lnSpc>
              <a:spcBef>
                <a:spcPct val="42000"/>
              </a:spcBef>
              <a:buClr>
                <a:srgbClr val="712000"/>
              </a:buClr>
              <a:buFontTx/>
              <a:buChar char="•"/>
            </a:pPr>
            <a:endParaRPr lang="en-US" sz="2800">
              <a:solidFill>
                <a:srgbClr val="712000"/>
              </a:solidFill>
              <a:cs typeface="Calibri" charset="0"/>
            </a:endParaRPr>
          </a:p>
        </p:txBody>
      </p:sp>
      <p:sp>
        <p:nvSpPr>
          <p:cNvPr id="53256" name="Slide Number Placeholder 2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85E202B1-263B-428C-AC59-DB56A74F4444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46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53257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9050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5325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14600" y="6620017"/>
            <a:ext cx="39624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A8DDBD-A8EE-49B1-8D11-37034F150870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95400" y="152400"/>
            <a:ext cx="7010400" cy="533400"/>
          </a:xfrm>
        </p:spPr>
        <p:txBody>
          <a:bodyPr/>
          <a:lstStyle/>
          <a:p>
            <a:r>
              <a:rPr lang="en-US" dirty="0" smtClean="0"/>
              <a:t>Example: Create a Dataset</a:t>
            </a:r>
            <a:endParaRPr lang="en-US" dirty="0"/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2496756" y="2814246"/>
            <a:ext cx="1600200" cy="914400"/>
            <a:chOff x="3744" y="2976"/>
            <a:chExt cx="1008" cy="576"/>
          </a:xfrm>
        </p:grpSpPr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744" y="2976"/>
              <a:ext cx="9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b="1" dirty="0" err="1" smtClean="0">
                  <a:solidFill>
                    <a:srgbClr val="333399"/>
                  </a:solidFill>
                  <a:latin typeface="Calibri" charset="0"/>
                  <a:cs typeface="Calibri" charset="0"/>
                </a:rPr>
                <a:t>dset</a:t>
              </a:r>
              <a:endParaRPr lang="en-US" b="1" dirty="0">
                <a:solidFill>
                  <a:srgbClr val="333399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H="1">
              <a:off x="4210" y="2995"/>
              <a:ext cx="542" cy="557"/>
            </a:xfrm>
            <a:prstGeom prst="line">
              <a:avLst/>
            </a:prstGeom>
            <a:noFill/>
            <a:ln w="57150">
              <a:solidFill>
                <a:srgbClr val="333399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</p:grp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3106356" y="2357046"/>
            <a:ext cx="2887663" cy="533400"/>
          </a:xfrm>
          <a:prstGeom prst="ellipse">
            <a:avLst/>
          </a:prstGeom>
          <a:solidFill>
            <a:srgbClr val="90F8E4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B2B2B2"/>
            </a:extrusionClr>
          </a:sp3d>
        </p:spPr>
        <p:txBody>
          <a:bodyPr wrap="none" lIns="91420" tIns="45711" rIns="91420" bIns="45711" anchor="ctr">
            <a:flatTx/>
          </a:bodyPr>
          <a:lstStyle/>
          <a:p>
            <a:pPr algn="ctr" eaLnBrk="0" hangingPunct="0"/>
            <a:r>
              <a:rPr lang="en-US" sz="2800" b="1" dirty="0">
                <a:latin typeface="Calibri" charset="0"/>
                <a:cs typeface="Calibri" charset="0"/>
              </a:rPr>
              <a:t>“/”  </a:t>
            </a:r>
            <a:r>
              <a:rPr lang="en-US" b="1" dirty="0">
                <a:latin typeface="Calibri" charset="0"/>
                <a:cs typeface="Calibri" charset="0"/>
              </a:rPr>
              <a:t>(root)</a:t>
            </a:r>
            <a:endParaRPr lang="en-US" sz="2800" b="1" dirty="0">
              <a:latin typeface="Calibri" charset="0"/>
              <a:cs typeface="Calibri" charset="0"/>
            </a:endParaRPr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572956" y="3728646"/>
            <a:ext cx="1371600" cy="914400"/>
            <a:chOff x="624" y="1632"/>
            <a:chExt cx="864" cy="576"/>
          </a:xfrm>
        </p:grpSpPr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624" y="1632"/>
              <a:ext cx="864" cy="57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cs typeface="Calibri" charset="0"/>
              </a:endParaRP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624" y="1920"/>
              <a:ext cx="86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624" y="2064"/>
              <a:ext cx="86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624" y="1776"/>
              <a:ext cx="86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1056" y="1632"/>
              <a:ext cx="0" cy="57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1200" y="1632"/>
              <a:ext cx="0" cy="57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1344" y="1632"/>
              <a:ext cx="0" cy="57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912" y="1632"/>
              <a:ext cx="0" cy="57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768" y="1632"/>
              <a:ext cx="0" cy="57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" name="Oval 3"/>
          <p:cNvSpPr>
            <a:spLocks noChangeArrowheads="1"/>
          </p:cNvSpPr>
          <p:nvPr/>
        </p:nvSpPr>
        <p:spPr bwMode="auto">
          <a:xfrm>
            <a:off x="2095500" y="1287718"/>
            <a:ext cx="4724400" cy="4652220"/>
          </a:xfrm>
          <a:prstGeom prst="ellipse">
            <a:avLst/>
          </a:prstGeom>
          <a:noFill/>
          <a:ln w="5715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cs typeface="Calibri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67200" y="3952780"/>
            <a:ext cx="1793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Integer, 4x6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48400" y="1287718"/>
            <a:ext cx="1194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dset.h5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741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100" y="152400"/>
            <a:ext cx="7010400" cy="533400"/>
          </a:xfrm>
        </p:spPr>
        <p:txBody>
          <a:bodyPr/>
          <a:lstStyle/>
          <a:p>
            <a:r>
              <a:rPr lang="en-US" dirty="0" smtClean="0"/>
              <a:t>Create a Dataset:  h5_crtdat.py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7ECF5F-7C9E-43EA-A2E0-224399E0D593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1381530"/>
            <a:ext cx="9067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1. import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h5py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2. file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=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h5py.File (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'dset.h5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', 'w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')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dataset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=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file.create_dataset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'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dset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'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, (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4, 6),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'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'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4.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file.close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()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V="1">
            <a:off x="2999048" y="2628898"/>
            <a:ext cx="1268151" cy="762001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286000" y="3503601"/>
            <a:ext cx="1028700" cy="400110"/>
          </a:xfrm>
          <a:prstGeom prst="rect">
            <a:avLst/>
          </a:prstGeom>
          <a:solidFill>
            <a:srgbClr val="66FF99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r>
              <a:rPr lang="en-US" sz="2000" b="1" dirty="0">
                <a:latin typeface="Tahoma" charset="0"/>
                <a:cs typeface="Calibri" charset="0"/>
              </a:rPr>
              <a:t>N</a:t>
            </a:r>
            <a:r>
              <a:rPr lang="en-US" sz="2000" b="1" dirty="0" smtClean="0">
                <a:latin typeface="Tahoma" charset="0"/>
                <a:cs typeface="Calibri" charset="0"/>
              </a:rPr>
              <a:t>ame</a:t>
            </a:r>
            <a:endParaRPr lang="en-US" sz="2000" b="1" dirty="0">
              <a:latin typeface="Tahoma" charset="0"/>
              <a:cs typeface="Calibri" charset="0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281195" y="3605738"/>
            <a:ext cx="1371600" cy="400110"/>
          </a:xfrm>
          <a:prstGeom prst="rect">
            <a:avLst/>
          </a:prstGeom>
          <a:solidFill>
            <a:srgbClr val="66FF99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r>
              <a:rPr lang="en-US" sz="2000" b="1" dirty="0" err="1">
                <a:latin typeface="Tahoma" charset="0"/>
                <a:cs typeface="Calibri" charset="0"/>
              </a:rPr>
              <a:t>D</a:t>
            </a:r>
            <a:r>
              <a:rPr lang="en-US" sz="2000" b="1" dirty="0" err="1" smtClean="0">
                <a:latin typeface="Tahoma" charset="0"/>
                <a:cs typeface="Calibri" charset="0"/>
              </a:rPr>
              <a:t>atatype</a:t>
            </a:r>
            <a:endParaRPr lang="en-US" sz="2000" b="1" dirty="0">
              <a:latin typeface="Tahoma" charset="0"/>
              <a:cs typeface="Calibri" charset="0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924300" y="3394275"/>
            <a:ext cx="1524000" cy="707886"/>
          </a:xfrm>
          <a:prstGeom prst="rect">
            <a:avLst/>
          </a:prstGeom>
          <a:solidFill>
            <a:srgbClr val="66FF99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r>
              <a:rPr lang="en-US" sz="2000" b="1" dirty="0" err="1" smtClean="0">
                <a:latin typeface="Tahoma" charset="0"/>
                <a:cs typeface="Calibri" charset="0"/>
              </a:rPr>
              <a:t>Dataspace</a:t>
            </a:r>
            <a:endParaRPr lang="en-US" sz="2000" b="1" dirty="0" smtClean="0">
              <a:latin typeface="Tahoma" charset="0"/>
              <a:cs typeface="Calibri" charset="0"/>
            </a:endParaRPr>
          </a:p>
          <a:p>
            <a:r>
              <a:rPr lang="en-US" sz="2000" b="1" dirty="0" smtClean="0">
                <a:latin typeface="Tahoma" charset="0"/>
                <a:cs typeface="Calibri" charset="0"/>
              </a:rPr>
              <a:t>(shape)</a:t>
            </a:r>
            <a:endParaRPr lang="en-US" sz="2000" b="1" dirty="0">
              <a:latin typeface="Tahoma" charset="0"/>
              <a:cs typeface="Calibri" charset="0"/>
            </a:endParaRPr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 flipV="1">
            <a:off x="4774316" y="2628897"/>
            <a:ext cx="331084" cy="703403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7"/>
          <p:cNvSpPr>
            <a:spLocks noChangeShapeType="1"/>
          </p:cNvSpPr>
          <p:nvPr/>
        </p:nvSpPr>
        <p:spPr bwMode="auto">
          <a:xfrm flipH="1" flipV="1">
            <a:off x="5638800" y="2683864"/>
            <a:ext cx="1485900" cy="921874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7"/>
          <p:cNvSpPr>
            <a:spLocks noChangeShapeType="1"/>
          </p:cNvSpPr>
          <p:nvPr/>
        </p:nvSpPr>
        <p:spPr bwMode="auto">
          <a:xfrm flipV="1">
            <a:off x="1543050" y="2570300"/>
            <a:ext cx="285750" cy="2115997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476250" y="4707517"/>
            <a:ext cx="2522799" cy="707886"/>
          </a:xfrm>
          <a:prstGeom prst="rect">
            <a:avLst/>
          </a:prstGeom>
          <a:solidFill>
            <a:srgbClr val="66FF99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r>
              <a:rPr lang="en-US" sz="2000" b="1" dirty="0" smtClean="0">
                <a:latin typeface="Tahoma" charset="0"/>
                <a:cs typeface="Calibri" charset="0"/>
              </a:rPr>
              <a:t>Create Dataset in Root Group</a:t>
            </a:r>
            <a:endParaRPr lang="en-US" sz="2000" b="1" dirty="0">
              <a:latin typeface="Tahoma" charset="0"/>
              <a:cs typeface="Calibri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67200" y="4999904"/>
            <a:ext cx="4530407" cy="461665"/>
          </a:xfrm>
          <a:prstGeom prst="rect">
            <a:avLst/>
          </a:prstGeom>
          <a:noFill/>
          <a:ln>
            <a:solidFill>
              <a:schemeClr val="tx1"/>
            </a:solidFill>
            <a:prstDash val="dashDot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5py closes the dataset for you</a:t>
            </a:r>
          </a:p>
        </p:txBody>
      </p:sp>
    </p:spTree>
    <p:extLst>
      <p:ext uri="{BB962C8B-B14F-4D97-AF65-F5344CB8AC3E}">
        <p14:creationId xmlns:p14="http://schemas.microsoft.com/office/powerpoint/2010/main" val="2325899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8001000" cy="533400"/>
          </a:xfrm>
        </p:spPr>
        <p:txBody>
          <a:bodyPr/>
          <a:lstStyle/>
          <a:p>
            <a:r>
              <a:rPr lang="en-US" dirty="0" smtClean="0"/>
              <a:t>Write To/Read From a Dataset:  h5_rdwt.py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7ECF5F-7C9E-43EA-A2E0-224399E0D593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1000" y="990599"/>
            <a:ext cx="3810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1.   import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h5py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2.   import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numpy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as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np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3.   file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= h5py.File('dset.h5','r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+')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4.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dataset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=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file['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dset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']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5.   data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=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np.zeros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((4,6))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6.    for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in range(4):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7.     for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j in range(6):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8.       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data[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][j]=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*6+j+1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rabicPeriod" startAt="9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dataset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[...] =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data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10. 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data_read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= dataset[...]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11. 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file.close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()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724400" y="1828800"/>
            <a:ext cx="3505200" cy="400110"/>
          </a:xfrm>
          <a:prstGeom prst="rect">
            <a:avLst/>
          </a:prstGeom>
          <a:solidFill>
            <a:srgbClr val="66FF99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r>
              <a:rPr lang="en-US" sz="2000" b="1" dirty="0" smtClean="0">
                <a:latin typeface="Tahoma" charset="0"/>
                <a:cs typeface="Calibri" charset="0"/>
              </a:rPr>
              <a:t>Open ‘</a:t>
            </a:r>
            <a:r>
              <a:rPr lang="en-US" sz="2000" b="1" dirty="0" err="1" smtClean="0">
                <a:latin typeface="Tahoma" charset="0"/>
                <a:cs typeface="Calibri" charset="0"/>
              </a:rPr>
              <a:t>dset</a:t>
            </a:r>
            <a:r>
              <a:rPr lang="en-US" sz="2000" b="1" dirty="0" smtClean="0">
                <a:latin typeface="Tahoma" charset="0"/>
                <a:cs typeface="Calibri" charset="0"/>
              </a:rPr>
              <a:t>’ in root group</a:t>
            </a:r>
            <a:endParaRPr lang="en-US" sz="2000" b="1" dirty="0">
              <a:latin typeface="Tahoma" charset="0"/>
              <a:cs typeface="Calibri" charset="0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4961680" y="4026716"/>
            <a:ext cx="2895600" cy="400110"/>
          </a:xfrm>
          <a:prstGeom prst="rect">
            <a:avLst/>
          </a:prstGeom>
          <a:solidFill>
            <a:srgbClr val="66FF99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r>
              <a:rPr lang="en-US" sz="2000" b="1" dirty="0" smtClean="0">
                <a:latin typeface="Tahoma" charset="0"/>
                <a:cs typeface="Calibri" charset="0"/>
              </a:rPr>
              <a:t>Write buffer to ‘</a:t>
            </a:r>
            <a:r>
              <a:rPr lang="en-US" sz="2000" b="1" dirty="0" err="1" smtClean="0">
                <a:latin typeface="Tahoma" charset="0"/>
                <a:cs typeface="Calibri" charset="0"/>
              </a:rPr>
              <a:t>dset</a:t>
            </a:r>
            <a:r>
              <a:rPr lang="en-US" sz="2000" b="1" dirty="0" smtClean="0">
                <a:latin typeface="Tahoma" charset="0"/>
                <a:cs typeface="Calibri" charset="0"/>
              </a:rPr>
              <a:t>’</a:t>
            </a:r>
            <a:endParaRPr lang="en-US" sz="2000" b="1" dirty="0">
              <a:latin typeface="Tahoma" charset="0"/>
              <a:cs typeface="Calibri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4893679" y="4955893"/>
            <a:ext cx="4096474" cy="400110"/>
          </a:xfrm>
          <a:prstGeom prst="rect">
            <a:avLst/>
          </a:prstGeom>
          <a:solidFill>
            <a:srgbClr val="66FF99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r>
              <a:rPr lang="en-US" sz="2000" b="1" dirty="0" smtClean="0">
                <a:latin typeface="Tahoma" charset="0"/>
                <a:cs typeface="Calibri" charset="0"/>
              </a:rPr>
              <a:t>Read data in ‘</a:t>
            </a:r>
            <a:r>
              <a:rPr lang="en-US" sz="2000" b="1" dirty="0" err="1" smtClean="0">
                <a:latin typeface="Tahoma" charset="0"/>
                <a:cs typeface="Calibri" charset="0"/>
              </a:rPr>
              <a:t>dset</a:t>
            </a:r>
            <a:r>
              <a:rPr lang="en-US" sz="2000" b="1" dirty="0" smtClean="0">
                <a:latin typeface="Tahoma" charset="0"/>
                <a:cs typeface="Calibri" charset="0"/>
              </a:rPr>
              <a:t>’ into buffer</a:t>
            </a:r>
            <a:endParaRPr lang="en-US" sz="2000" b="1" dirty="0">
              <a:latin typeface="Tahoma" charset="0"/>
              <a:cs typeface="Calibri" charset="0"/>
            </a:endParaRPr>
          </a:p>
        </p:txBody>
      </p:sp>
      <p:sp>
        <p:nvSpPr>
          <p:cNvPr id="12" name="Line 7"/>
          <p:cNvSpPr>
            <a:spLocks noChangeShapeType="1"/>
          </p:cNvSpPr>
          <p:nvPr/>
        </p:nvSpPr>
        <p:spPr bwMode="auto">
          <a:xfrm flipH="1">
            <a:off x="3048000" y="2028854"/>
            <a:ext cx="1676400" cy="665627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 flipH="1">
            <a:off x="2973728" y="4226771"/>
            <a:ext cx="1993739" cy="665627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7"/>
          <p:cNvSpPr>
            <a:spLocks noChangeShapeType="1"/>
          </p:cNvSpPr>
          <p:nvPr/>
        </p:nvSpPr>
        <p:spPr bwMode="auto">
          <a:xfrm flipH="1" flipV="1">
            <a:off x="3498930" y="5160771"/>
            <a:ext cx="1384139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946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76200"/>
            <a:ext cx="7010400" cy="533400"/>
          </a:xfrm>
        </p:spPr>
        <p:txBody>
          <a:bodyPr/>
          <a:lstStyle/>
          <a:p>
            <a:r>
              <a:rPr lang="en-US" dirty="0" smtClean="0"/>
              <a:t>How To Write to a Subset of the dataset?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A8DDBD-A8EE-49B1-8D11-37034F150870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522445" y="4500623"/>
            <a:ext cx="44101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    dataset[1:4, 2:6]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=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5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(instead of using “dataset[…]”)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510917"/>
              </p:ext>
            </p:extLst>
          </p:nvPr>
        </p:nvGraphicFramePr>
        <p:xfrm>
          <a:off x="1455687" y="2438400"/>
          <a:ext cx="6096000" cy="1483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9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dirty="0" smtClean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dirty="0" smtClean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dirty="0" smtClean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2400" y="3134810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dim1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91000" y="1524000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dim2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 flipH="1">
            <a:off x="1005519" y="2514600"/>
            <a:ext cx="0" cy="13716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7"/>
          <p:cNvSpPr>
            <a:spLocks noChangeShapeType="1"/>
          </p:cNvSpPr>
          <p:nvPr/>
        </p:nvSpPr>
        <p:spPr bwMode="auto">
          <a:xfrm>
            <a:off x="3083689" y="2190151"/>
            <a:ext cx="3287695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883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077200" cy="5334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sz="2800" dirty="0"/>
              <a:t>R</a:t>
            </a:r>
            <a:r>
              <a:rPr lang="en-US" sz="2800" dirty="0" smtClean="0"/>
              <a:t>ead integer into float buffer:  h5_readtofloat.py</a:t>
            </a:r>
            <a:endParaRPr lang="en-US" sz="2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7ECF5F-7C9E-43EA-A2E0-224399E0D593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27945" y="909231"/>
            <a:ext cx="881605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1.   import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h5py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2.   import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numpy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as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np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3.   file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= h5py.File('dset.h5','r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+')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4.   dataset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=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file['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dset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']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5.   data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=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np.zeros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((4,6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))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6.   for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in range(4):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7.     for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j in range(6):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8.        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data[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][j]=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*6+j+1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9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  dataset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[...] =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data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10.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data_read32 =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np.zeros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((4,6,),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dtype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=np.float32)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11.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dataset.id.read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(h5py.h5s.ALL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h5py.h5s.ALL, data_read32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				     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mtype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=h5py.h5t.NATIVE_FLOAT)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12. 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file.close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()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4038600" y="3048000"/>
            <a:ext cx="3873661" cy="400110"/>
          </a:xfrm>
          <a:prstGeom prst="rect">
            <a:avLst/>
          </a:prstGeom>
          <a:solidFill>
            <a:srgbClr val="66FF99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r>
              <a:rPr lang="en-US" sz="2000" b="1" dirty="0" smtClean="0">
                <a:latin typeface="Tahoma" charset="0"/>
                <a:cs typeface="Calibri" charset="0"/>
              </a:rPr>
              <a:t>Write buffer to integer ‘</a:t>
            </a:r>
            <a:r>
              <a:rPr lang="en-US" sz="2000" b="1" dirty="0" err="1" smtClean="0">
                <a:latin typeface="Tahoma" charset="0"/>
                <a:cs typeface="Calibri" charset="0"/>
              </a:rPr>
              <a:t>dset</a:t>
            </a:r>
            <a:r>
              <a:rPr lang="en-US" sz="2000" b="1" dirty="0" smtClean="0">
                <a:latin typeface="Tahoma" charset="0"/>
                <a:cs typeface="Calibri" charset="0"/>
              </a:rPr>
              <a:t>’</a:t>
            </a:r>
            <a:endParaRPr lang="en-US" sz="2000" b="1" dirty="0">
              <a:latin typeface="Tahoma" charset="0"/>
              <a:cs typeface="Calibri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410200" y="3886200"/>
            <a:ext cx="3377879" cy="707886"/>
          </a:xfrm>
          <a:prstGeom prst="rect">
            <a:avLst/>
          </a:prstGeom>
          <a:solidFill>
            <a:srgbClr val="66FF99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r>
              <a:rPr lang="en-US" sz="2000" b="1" dirty="0" smtClean="0">
                <a:latin typeface="Tahoma" charset="0"/>
                <a:cs typeface="Calibri" charset="0"/>
              </a:rPr>
              <a:t>Read data in ‘</a:t>
            </a:r>
            <a:r>
              <a:rPr lang="en-US" sz="2000" b="1" dirty="0" err="1" smtClean="0">
                <a:latin typeface="Tahoma" charset="0"/>
                <a:cs typeface="Calibri" charset="0"/>
              </a:rPr>
              <a:t>dset</a:t>
            </a:r>
            <a:r>
              <a:rPr lang="en-US" sz="2000" b="1" dirty="0" smtClean="0">
                <a:latin typeface="Tahoma" charset="0"/>
                <a:cs typeface="Calibri" charset="0"/>
              </a:rPr>
              <a:t>’ into </a:t>
            </a:r>
            <a:endParaRPr lang="en-US" sz="2000" b="1" dirty="0">
              <a:latin typeface="Tahoma" charset="0"/>
              <a:cs typeface="Calibri" charset="0"/>
            </a:endParaRPr>
          </a:p>
          <a:p>
            <a:r>
              <a:rPr lang="en-US" sz="2000" b="1" dirty="0">
                <a:latin typeface="Tahoma" charset="0"/>
                <a:cs typeface="Calibri" charset="0"/>
              </a:rPr>
              <a:t>f</a:t>
            </a:r>
            <a:r>
              <a:rPr lang="en-US" sz="2000" b="1" dirty="0" smtClean="0">
                <a:latin typeface="Tahoma" charset="0"/>
                <a:cs typeface="Calibri" charset="0"/>
              </a:rPr>
              <a:t>loat buffer</a:t>
            </a:r>
            <a:endParaRPr lang="en-US" sz="2000" b="1" dirty="0">
              <a:latin typeface="Tahoma" charset="0"/>
              <a:cs typeface="Calibri" charset="0"/>
            </a:endParaRPr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 flipH="1">
            <a:off x="2730176" y="3448111"/>
            <a:ext cx="2375223" cy="989524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7"/>
          <p:cNvSpPr>
            <a:spLocks noChangeShapeType="1"/>
          </p:cNvSpPr>
          <p:nvPr/>
        </p:nvSpPr>
        <p:spPr bwMode="auto">
          <a:xfrm flipH="1">
            <a:off x="3917786" y="4240142"/>
            <a:ext cx="1492413" cy="712858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74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  <a:cs typeface="Calibri" charset="0"/>
              </a:rPr>
              <a:t>Steps to Create a Group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371600"/>
            <a:ext cx="6934200" cy="45720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latin typeface="Calibri" charset="0"/>
                <a:cs typeface="Calibri" charset="0"/>
              </a:rPr>
              <a:t>Decide where to put it – “root group” or other group</a:t>
            </a:r>
          </a:p>
          <a:p>
            <a:pPr marL="952500" lvl="1" indent="-495300" eaLnBrk="1" hangingPunct="1">
              <a:lnSpc>
                <a:spcPct val="90000"/>
              </a:lnSpc>
              <a:buFontTx/>
              <a:buNone/>
            </a:pPr>
            <a:endParaRPr lang="en-US" dirty="0" smtClean="0">
              <a:latin typeface="Calibri" charset="0"/>
              <a:cs typeface="Calibri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latin typeface="Calibri" charset="0"/>
                <a:cs typeface="Calibri" charset="0"/>
              </a:rPr>
              <a:t>Define properties or use default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dirty="0" smtClean="0">
              <a:latin typeface="Calibri" charset="0"/>
              <a:cs typeface="Calibri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AutoNum type="arabicPeriod" startAt="3"/>
            </a:pPr>
            <a:r>
              <a:rPr lang="en-US" dirty="0" smtClean="0">
                <a:latin typeface="Calibri" charset="0"/>
                <a:cs typeface="Calibri" charset="0"/>
              </a:rPr>
              <a:t>Create the group in file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Calibri" charset="0"/>
                <a:cs typeface="Calibri" charset="0"/>
              </a:rPr>
              <a:t>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Calibri" charset="0"/>
                <a:cs typeface="Calibri" charset="0"/>
              </a:rPr>
              <a:t>4.  Close the group</a:t>
            </a:r>
          </a:p>
          <a:p>
            <a:pPr marL="533400" indent="-533400" eaLnBrk="1" hangingPunct="1">
              <a:buFontTx/>
              <a:buAutoNum type="arabicPeriod"/>
            </a:pPr>
            <a:endParaRPr lang="en-US" dirty="0" smtClean="0">
              <a:latin typeface="Calibri" charset="0"/>
              <a:cs typeface="Calibri" charset="0"/>
            </a:endParaRPr>
          </a:p>
          <a:p>
            <a:pPr marL="533400" indent="-533400" eaLnBrk="1" hangingPunct="1">
              <a:buFontTx/>
              <a:buAutoNum type="arabicPeriod"/>
            </a:pPr>
            <a:endParaRPr lang="en-US" dirty="0" smtClean="0">
              <a:latin typeface="Calibri" charset="0"/>
              <a:cs typeface="Calibri" charset="0"/>
            </a:endParaRPr>
          </a:p>
        </p:txBody>
      </p:sp>
      <p:sp>
        <p:nvSpPr>
          <p:cNvPr id="66564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4E5D2555-425E-4FE9-9FFC-78D8E9A80321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52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66565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9050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66566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4"/>
          <p:cNvSpPr>
            <a:spLocks noGrp="1" noChangeArrowheads="1"/>
          </p:cNvSpPr>
          <p:nvPr>
            <p:ph type="title"/>
          </p:nvPr>
        </p:nvSpPr>
        <p:spPr>
          <a:xfrm>
            <a:off x="1524000" y="-76200"/>
            <a:ext cx="6477000" cy="762000"/>
          </a:xfrm>
        </p:spPr>
        <p:txBody>
          <a:bodyPr/>
          <a:lstStyle/>
          <a:p>
            <a:pPr eaLnBrk="1" hangingPunct="1"/>
            <a:r>
              <a:rPr lang="en-US" smtClean="0">
                <a:latin typeface="Calibri" charset="0"/>
                <a:cs typeface="Calibri" charset="0"/>
              </a:rPr>
              <a:t>Example: Create a Group</a:t>
            </a:r>
          </a:p>
        </p:txBody>
      </p:sp>
      <p:sp>
        <p:nvSpPr>
          <p:cNvPr id="67587" name="Rectangle 2"/>
          <p:cNvSpPr>
            <a:spLocks noChangeArrowheads="1"/>
          </p:cNvSpPr>
          <p:nvPr/>
        </p:nvSpPr>
        <p:spPr bwMode="auto">
          <a:xfrm>
            <a:off x="-2809875" y="3419475"/>
            <a:ext cx="3111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indent="455613" eaLnBrk="0" hangingPunct="0">
              <a:lnSpc>
                <a:spcPct val="88000"/>
              </a:lnSpc>
              <a:spcBef>
                <a:spcPct val="42000"/>
              </a:spcBef>
              <a:buClr>
                <a:srgbClr val="712000"/>
              </a:buClr>
              <a:buFontTx/>
              <a:buChar char="•"/>
            </a:pPr>
            <a:endParaRPr lang="en-US" sz="2800">
              <a:solidFill>
                <a:srgbClr val="712000"/>
              </a:solidFill>
              <a:cs typeface="Calibri" charset="0"/>
            </a:endParaRPr>
          </a:p>
        </p:txBody>
      </p:sp>
      <p:sp>
        <p:nvSpPr>
          <p:cNvPr id="67588" name="Oval 3"/>
          <p:cNvSpPr>
            <a:spLocks noChangeArrowheads="1"/>
          </p:cNvSpPr>
          <p:nvPr/>
        </p:nvSpPr>
        <p:spPr bwMode="auto">
          <a:xfrm>
            <a:off x="990600" y="1066800"/>
            <a:ext cx="7620000" cy="5257800"/>
          </a:xfrm>
          <a:prstGeom prst="ellipse">
            <a:avLst/>
          </a:prstGeom>
          <a:noFill/>
          <a:ln w="5715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cs typeface="Calibri" charset="0"/>
            </a:endParaRPr>
          </a:p>
        </p:txBody>
      </p:sp>
      <p:grpSp>
        <p:nvGrpSpPr>
          <p:cNvPr id="67589" name="Group 5"/>
          <p:cNvGrpSpPr>
            <a:grpSpLocks/>
          </p:cNvGrpSpPr>
          <p:nvPr/>
        </p:nvGrpSpPr>
        <p:grpSpPr bwMode="auto">
          <a:xfrm>
            <a:off x="2286000" y="1828800"/>
            <a:ext cx="1524000" cy="884238"/>
            <a:chOff x="816" y="1104"/>
            <a:chExt cx="960" cy="557"/>
          </a:xfrm>
        </p:grpSpPr>
        <p:sp>
          <p:nvSpPr>
            <p:cNvPr id="67611" name="Line 6"/>
            <p:cNvSpPr>
              <a:spLocks noChangeShapeType="1"/>
            </p:cNvSpPr>
            <p:nvPr/>
          </p:nvSpPr>
          <p:spPr bwMode="auto">
            <a:xfrm flipH="1">
              <a:off x="1234" y="1104"/>
              <a:ext cx="542" cy="557"/>
            </a:xfrm>
            <a:prstGeom prst="line">
              <a:avLst/>
            </a:prstGeom>
            <a:noFill/>
            <a:ln w="57150">
              <a:solidFill>
                <a:srgbClr val="333399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  <p:sp>
          <p:nvSpPr>
            <p:cNvPr id="67612" name="Text Box 7"/>
            <p:cNvSpPr txBox="1">
              <a:spLocks noChangeArrowheads="1"/>
            </p:cNvSpPr>
            <p:nvPr/>
          </p:nvSpPr>
          <p:spPr bwMode="auto">
            <a:xfrm>
              <a:off x="816" y="1104"/>
              <a:ext cx="9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b="1" dirty="0" err="1" smtClean="0">
                  <a:solidFill>
                    <a:srgbClr val="333399"/>
                  </a:solidFill>
                  <a:latin typeface="Calibri" charset="0"/>
                  <a:cs typeface="Calibri" charset="0"/>
                </a:rPr>
                <a:t>dset</a:t>
              </a:r>
              <a:endParaRPr lang="en-US" b="1" dirty="0">
                <a:solidFill>
                  <a:srgbClr val="333399"/>
                </a:solidFill>
                <a:latin typeface="Calibri" charset="0"/>
                <a:cs typeface="Calibri" charset="0"/>
              </a:endParaRPr>
            </a:p>
          </p:txBody>
        </p:sp>
      </p:grpSp>
      <p:grpSp>
        <p:nvGrpSpPr>
          <p:cNvPr id="67590" name="Group 9"/>
          <p:cNvGrpSpPr>
            <a:grpSpLocks/>
          </p:cNvGrpSpPr>
          <p:nvPr/>
        </p:nvGrpSpPr>
        <p:grpSpPr bwMode="auto">
          <a:xfrm>
            <a:off x="4572000" y="1828800"/>
            <a:ext cx="2384425" cy="1219200"/>
            <a:chOff x="3041" y="1152"/>
            <a:chExt cx="1502" cy="768"/>
          </a:xfrm>
        </p:grpSpPr>
        <p:sp>
          <p:nvSpPr>
            <p:cNvPr id="67608" name="Line 10"/>
            <p:cNvSpPr>
              <a:spLocks noChangeShapeType="1"/>
            </p:cNvSpPr>
            <p:nvPr/>
          </p:nvSpPr>
          <p:spPr bwMode="auto">
            <a:xfrm>
              <a:off x="3422" y="1152"/>
              <a:ext cx="322" cy="528"/>
            </a:xfrm>
            <a:prstGeom prst="line">
              <a:avLst/>
            </a:prstGeom>
            <a:noFill/>
            <a:ln w="57150">
              <a:solidFill>
                <a:srgbClr val="333399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  <p:sp>
          <p:nvSpPr>
            <p:cNvPr id="67609" name="Text Box 11"/>
            <p:cNvSpPr txBox="1">
              <a:spLocks noChangeArrowheads="1"/>
            </p:cNvSpPr>
            <p:nvPr/>
          </p:nvSpPr>
          <p:spPr bwMode="auto">
            <a:xfrm>
              <a:off x="3583" y="1204"/>
              <a:ext cx="9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b="1" dirty="0" err="1" smtClean="0">
                  <a:solidFill>
                    <a:srgbClr val="333399"/>
                  </a:solidFill>
                  <a:latin typeface="Calibri" charset="0"/>
                  <a:cs typeface="Calibri" charset="0"/>
                </a:rPr>
                <a:t>MyGroup</a:t>
              </a:r>
              <a:endParaRPr lang="en-US" b="1" dirty="0">
                <a:solidFill>
                  <a:srgbClr val="333399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67610" name="Oval 12"/>
            <p:cNvSpPr>
              <a:spLocks noChangeArrowheads="1"/>
            </p:cNvSpPr>
            <p:nvPr/>
          </p:nvSpPr>
          <p:spPr bwMode="auto">
            <a:xfrm>
              <a:off x="3041" y="1703"/>
              <a:ext cx="1492" cy="217"/>
            </a:xfrm>
            <a:prstGeom prst="ellipse">
              <a:avLst/>
            </a:prstGeom>
            <a:solidFill>
              <a:srgbClr val="99FFCC"/>
            </a:solidFill>
            <a:ln w="9525">
              <a:round/>
              <a:headEnd/>
              <a:tailEnd/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  <a:scene3d>
              <a:camera prst="legacyObliqueTopRight"/>
              <a:lightRig rig="legacyFlat3" dir="b"/>
            </a:scene3d>
            <a:sp3d extrusionH="125400" prstMaterial="legacyMatte">
              <a:bevelT w="13500" h="13500" prst="angle"/>
              <a:bevelB w="13500" h="13500" prst="angle"/>
              <a:extrusionClr>
                <a:srgbClr val="B2B2B2"/>
              </a:extrusionClr>
            </a:sp3d>
          </p:spPr>
          <p:txBody>
            <a:bodyPr wrap="none" lIns="91420" tIns="45711" rIns="91420" bIns="45711" anchor="ctr">
              <a:flatTx/>
            </a:bodyPr>
            <a:lstStyle/>
            <a:p>
              <a:pPr algn="ctr" eaLnBrk="0" hangingPunct="0"/>
              <a:endParaRPr lang="en-US" b="1">
                <a:latin typeface="Calibri" charset="0"/>
                <a:cs typeface="Calibri" charset="0"/>
              </a:endParaRPr>
            </a:p>
          </p:txBody>
        </p:sp>
      </p:grpSp>
      <p:sp>
        <p:nvSpPr>
          <p:cNvPr id="67591" name="Oval 13"/>
          <p:cNvSpPr>
            <a:spLocks noChangeArrowheads="1"/>
          </p:cNvSpPr>
          <p:nvPr/>
        </p:nvSpPr>
        <p:spPr bwMode="auto">
          <a:xfrm>
            <a:off x="3200400" y="1447800"/>
            <a:ext cx="3276600" cy="425450"/>
          </a:xfrm>
          <a:prstGeom prst="ellipse">
            <a:avLst/>
          </a:prstGeom>
          <a:solidFill>
            <a:srgbClr val="99FFCC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B2B2B2"/>
            </a:extrusionClr>
          </a:sp3d>
        </p:spPr>
        <p:txBody>
          <a:bodyPr wrap="none" lIns="91420" tIns="45711" rIns="91420" bIns="45711" anchor="ctr">
            <a:flatTx/>
          </a:bodyPr>
          <a:lstStyle/>
          <a:p>
            <a:pPr algn="ctr" eaLnBrk="0" hangingPunct="0"/>
            <a:r>
              <a:rPr lang="en-US" sz="2800" b="1">
                <a:latin typeface="Calibri" charset="0"/>
                <a:cs typeface="Calibri" charset="0"/>
              </a:rPr>
              <a:t>“/”  </a:t>
            </a:r>
            <a:r>
              <a:rPr lang="en-US" b="1">
                <a:latin typeface="Calibri" charset="0"/>
                <a:cs typeface="Calibri" charset="0"/>
              </a:rPr>
              <a:t>(root)</a:t>
            </a:r>
            <a:endParaRPr lang="en-US" sz="2800" b="1">
              <a:latin typeface="Calibri" charset="0"/>
              <a:cs typeface="Calibri" charset="0"/>
            </a:endParaRPr>
          </a:p>
        </p:txBody>
      </p:sp>
      <p:grpSp>
        <p:nvGrpSpPr>
          <p:cNvPr id="67592" name="Group 15"/>
          <p:cNvGrpSpPr>
            <a:grpSpLocks/>
          </p:cNvGrpSpPr>
          <p:nvPr/>
        </p:nvGrpSpPr>
        <p:grpSpPr bwMode="auto">
          <a:xfrm>
            <a:off x="2209800" y="2743200"/>
            <a:ext cx="1371600" cy="914400"/>
            <a:chOff x="624" y="1632"/>
            <a:chExt cx="864" cy="576"/>
          </a:xfrm>
        </p:grpSpPr>
        <p:sp>
          <p:nvSpPr>
            <p:cNvPr id="67599" name="Rectangle 16"/>
            <p:cNvSpPr>
              <a:spLocks noChangeArrowheads="1"/>
            </p:cNvSpPr>
            <p:nvPr/>
          </p:nvSpPr>
          <p:spPr bwMode="auto">
            <a:xfrm>
              <a:off x="624" y="1632"/>
              <a:ext cx="864" cy="57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cs typeface="Calibri" charset="0"/>
              </a:endParaRPr>
            </a:p>
          </p:txBody>
        </p:sp>
        <p:sp>
          <p:nvSpPr>
            <p:cNvPr id="67600" name="Line 17"/>
            <p:cNvSpPr>
              <a:spLocks noChangeShapeType="1"/>
            </p:cNvSpPr>
            <p:nvPr/>
          </p:nvSpPr>
          <p:spPr bwMode="auto">
            <a:xfrm>
              <a:off x="624" y="1920"/>
              <a:ext cx="86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01" name="Line 18"/>
            <p:cNvSpPr>
              <a:spLocks noChangeShapeType="1"/>
            </p:cNvSpPr>
            <p:nvPr/>
          </p:nvSpPr>
          <p:spPr bwMode="auto">
            <a:xfrm>
              <a:off x="624" y="2064"/>
              <a:ext cx="86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02" name="Line 19"/>
            <p:cNvSpPr>
              <a:spLocks noChangeShapeType="1"/>
            </p:cNvSpPr>
            <p:nvPr/>
          </p:nvSpPr>
          <p:spPr bwMode="auto">
            <a:xfrm>
              <a:off x="624" y="1776"/>
              <a:ext cx="86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03" name="Line 20"/>
            <p:cNvSpPr>
              <a:spLocks noChangeShapeType="1"/>
            </p:cNvSpPr>
            <p:nvPr/>
          </p:nvSpPr>
          <p:spPr bwMode="auto">
            <a:xfrm>
              <a:off x="1056" y="1632"/>
              <a:ext cx="0" cy="57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04" name="Line 21"/>
            <p:cNvSpPr>
              <a:spLocks noChangeShapeType="1"/>
            </p:cNvSpPr>
            <p:nvPr/>
          </p:nvSpPr>
          <p:spPr bwMode="auto">
            <a:xfrm>
              <a:off x="1200" y="1632"/>
              <a:ext cx="0" cy="57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05" name="Line 22"/>
            <p:cNvSpPr>
              <a:spLocks noChangeShapeType="1"/>
            </p:cNvSpPr>
            <p:nvPr/>
          </p:nvSpPr>
          <p:spPr bwMode="auto">
            <a:xfrm>
              <a:off x="1344" y="1632"/>
              <a:ext cx="0" cy="57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06" name="Line 23"/>
            <p:cNvSpPr>
              <a:spLocks noChangeShapeType="1"/>
            </p:cNvSpPr>
            <p:nvPr/>
          </p:nvSpPr>
          <p:spPr bwMode="auto">
            <a:xfrm>
              <a:off x="912" y="1632"/>
              <a:ext cx="0" cy="57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07" name="Line 24"/>
            <p:cNvSpPr>
              <a:spLocks noChangeShapeType="1"/>
            </p:cNvSpPr>
            <p:nvPr/>
          </p:nvSpPr>
          <p:spPr bwMode="auto">
            <a:xfrm>
              <a:off x="768" y="1632"/>
              <a:ext cx="0" cy="57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7593" name="Text Box 25"/>
          <p:cNvSpPr txBox="1">
            <a:spLocks noChangeArrowheads="1"/>
          </p:cNvSpPr>
          <p:nvPr/>
        </p:nvSpPr>
        <p:spPr bwMode="auto">
          <a:xfrm>
            <a:off x="1752600" y="3641725"/>
            <a:ext cx="2286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>
                <a:latin typeface="Calibri" charset="0"/>
                <a:cs typeface="Calibri" charset="0"/>
              </a:rPr>
              <a:t>4x6 array of integers</a:t>
            </a:r>
          </a:p>
        </p:txBody>
      </p:sp>
      <p:sp>
        <p:nvSpPr>
          <p:cNvPr id="67594" name="Rectangle 26"/>
          <p:cNvSpPr>
            <a:spLocks noChangeArrowheads="1"/>
          </p:cNvSpPr>
          <p:nvPr/>
        </p:nvSpPr>
        <p:spPr bwMode="auto">
          <a:xfrm>
            <a:off x="3006725" y="588486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endParaRPr lang="en-US">
              <a:cs typeface="Calibri" charset="0"/>
            </a:endParaRPr>
          </a:p>
        </p:txBody>
      </p:sp>
      <p:sp>
        <p:nvSpPr>
          <p:cNvPr id="67595" name="Text Box 27"/>
          <p:cNvSpPr txBox="1">
            <a:spLocks noChangeArrowheads="1"/>
          </p:cNvSpPr>
          <p:nvPr/>
        </p:nvSpPr>
        <p:spPr bwMode="auto">
          <a:xfrm>
            <a:off x="94077" y="5026968"/>
            <a:ext cx="11945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algn="ctr"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dset.h5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596" name="Slide Number Placeholder 3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A55300BF-AFE1-464C-8D26-AE9DF6566839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53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67597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9050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67598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a Group:  h5_crtgrp.py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17-19,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7ECF5F-7C9E-43EA-A2E0-224399E0D593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1106347"/>
            <a:ext cx="6013185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1. import </a:t>
            </a:r>
            <a:r>
              <a:rPr lang="en-US" dirty="0">
                <a:latin typeface="Arial" pitchFamily="34" charset="0"/>
                <a:cs typeface="Arial" pitchFamily="34" charset="0"/>
              </a:rPr>
              <a:t>h5py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2. file </a:t>
            </a:r>
            <a:r>
              <a:rPr lang="en-US" dirty="0">
                <a:latin typeface="Arial" pitchFamily="34" charset="0"/>
                <a:cs typeface="Arial" pitchFamily="34" charset="0"/>
              </a:rPr>
              <a:t>= h5py.File(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'dset.h5</a:t>
            </a:r>
            <a:r>
              <a:rPr lang="en-US" dirty="0">
                <a:latin typeface="Arial" pitchFamily="34" charset="0"/>
                <a:cs typeface="Arial" pitchFamily="34" charset="0"/>
              </a:rPr>
              <a:t>',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'r+')   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group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=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file.create_group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('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MyGroup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')</a:t>
            </a:r>
            <a:endParaRPr lang="en-US" b="1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4.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file.close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()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486400" y="1078375"/>
            <a:ext cx="3303468" cy="707886"/>
          </a:xfrm>
          <a:prstGeom prst="rect">
            <a:avLst/>
          </a:prstGeom>
          <a:solidFill>
            <a:srgbClr val="66FF99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r>
              <a:rPr lang="en-US" sz="2000" b="1" dirty="0" smtClean="0">
                <a:latin typeface="Tahoma" charset="0"/>
                <a:cs typeface="Calibri" charset="0"/>
              </a:rPr>
              <a:t>Create group ‘</a:t>
            </a:r>
            <a:r>
              <a:rPr lang="en-US" sz="2000" b="1" dirty="0" err="1" smtClean="0">
                <a:latin typeface="Tahoma" charset="0"/>
                <a:cs typeface="Calibri" charset="0"/>
              </a:rPr>
              <a:t>MyGroup</a:t>
            </a:r>
            <a:r>
              <a:rPr lang="en-US" sz="2000" b="1" dirty="0" smtClean="0">
                <a:latin typeface="Tahoma" charset="0"/>
                <a:cs typeface="Calibri" charset="0"/>
              </a:rPr>
              <a:t>’ under root group</a:t>
            </a:r>
            <a:endParaRPr lang="en-US" sz="2000" b="1" dirty="0">
              <a:latin typeface="Tahoma" charset="0"/>
              <a:cs typeface="Calibri" charset="0"/>
            </a:endParaRP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 flipH="1">
            <a:off x="4800600" y="1478425"/>
            <a:ext cx="658310" cy="1520748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267200" y="4800600"/>
            <a:ext cx="4224233" cy="461665"/>
          </a:xfrm>
          <a:prstGeom prst="rect">
            <a:avLst/>
          </a:prstGeom>
          <a:noFill/>
          <a:ln>
            <a:solidFill>
              <a:schemeClr val="tx1"/>
            </a:solidFill>
            <a:prstDash val="dashDot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5py closes the group for you</a:t>
            </a:r>
          </a:p>
        </p:txBody>
      </p:sp>
    </p:spTree>
    <p:extLst>
      <p:ext uri="{BB962C8B-B14F-4D97-AF65-F5344CB8AC3E}">
        <p14:creationId xmlns:p14="http://schemas.microsoft.com/office/powerpoint/2010/main" val="4072280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4"/>
          <p:cNvSpPr>
            <a:spLocks noGrp="1" noChangeArrowheads="1"/>
          </p:cNvSpPr>
          <p:nvPr>
            <p:ph type="title"/>
          </p:nvPr>
        </p:nvSpPr>
        <p:spPr>
          <a:xfrm>
            <a:off x="1524000" y="-76200"/>
            <a:ext cx="6477000" cy="7620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  <a:cs typeface="Calibri" charset="0"/>
              </a:rPr>
              <a:t>Example: Create Attributes</a:t>
            </a:r>
          </a:p>
        </p:txBody>
      </p:sp>
      <p:sp>
        <p:nvSpPr>
          <p:cNvPr id="67587" name="Rectangle 2"/>
          <p:cNvSpPr>
            <a:spLocks noChangeArrowheads="1"/>
          </p:cNvSpPr>
          <p:nvPr/>
        </p:nvSpPr>
        <p:spPr bwMode="auto">
          <a:xfrm>
            <a:off x="-2809875" y="3419475"/>
            <a:ext cx="3111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indent="455613" eaLnBrk="0" hangingPunct="0">
              <a:lnSpc>
                <a:spcPct val="88000"/>
              </a:lnSpc>
              <a:spcBef>
                <a:spcPct val="42000"/>
              </a:spcBef>
              <a:buClr>
                <a:srgbClr val="712000"/>
              </a:buClr>
              <a:buFontTx/>
              <a:buChar char="•"/>
            </a:pPr>
            <a:endParaRPr lang="en-US" sz="2800">
              <a:solidFill>
                <a:srgbClr val="712000"/>
              </a:solidFill>
              <a:cs typeface="Calibri" charset="0"/>
            </a:endParaRPr>
          </a:p>
        </p:txBody>
      </p:sp>
      <p:sp>
        <p:nvSpPr>
          <p:cNvPr id="67588" name="Oval 3"/>
          <p:cNvSpPr>
            <a:spLocks noChangeArrowheads="1"/>
          </p:cNvSpPr>
          <p:nvPr/>
        </p:nvSpPr>
        <p:spPr bwMode="auto">
          <a:xfrm>
            <a:off x="990600" y="1066800"/>
            <a:ext cx="7620000" cy="5257800"/>
          </a:xfrm>
          <a:prstGeom prst="ellipse">
            <a:avLst/>
          </a:prstGeom>
          <a:noFill/>
          <a:ln w="5715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cs typeface="Calibri" charset="0"/>
            </a:endParaRPr>
          </a:p>
        </p:txBody>
      </p:sp>
      <p:grpSp>
        <p:nvGrpSpPr>
          <p:cNvPr id="67589" name="Group 5"/>
          <p:cNvGrpSpPr>
            <a:grpSpLocks/>
          </p:cNvGrpSpPr>
          <p:nvPr/>
        </p:nvGrpSpPr>
        <p:grpSpPr bwMode="auto">
          <a:xfrm>
            <a:off x="2286000" y="1828800"/>
            <a:ext cx="1524000" cy="884238"/>
            <a:chOff x="816" y="1104"/>
            <a:chExt cx="960" cy="557"/>
          </a:xfrm>
        </p:grpSpPr>
        <p:sp>
          <p:nvSpPr>
            <p:cNvPr id="67611" name="Line 6"/>
            <p:cNvSpPr>
              <a:spLocks noChangeShapeType="1"/>
            </p:cNvSpPr>
            <p:nvPr/>
          </p:nvSpPr>
          <p:spPr bwMode="auto">
            <a:xfrm flipH="1">
              <a:off x="1234" y="1104"/>
              <a:ext cx="542" cy="557"/>
            </a:xfrm>
            <a:prstGeom prst="line">
              <a:avLst/>
            </a:prstGeom>
            <a:noFill/>
            <a:ln w="57150">
              <a:solidFill>
                <a:srgbClr val="333399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20" tIns="45711" rIns="91420" bIns="45711" anchor="ctr"/>
            <a:lstStyle/>
            <a:p>
              <a:endParaRPr lang="en-US"/>
            </a:p>
          </p:txBody>
        </p:sp>
        <p:sp>
          <p:nvSpPr>
            <p:cNvPr id="67612" name="Text Box 7"/>
            <p:cNvSpPr txBox="1">
              <a:spLocks noChangeArrowheads="1"/>
            </p:cNvSpPr>
            <p:nvPr/>
          </p:nvSpPr>
          <p:spPr bwMode="auto">
            <a:xfrm>
              <a:off x="816" y="1104"/>
              <a:ext cx="9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b="1" dirty="0" err="1" smtClean="0">
                  <a:solidFill>
                    <a:srgbClr val="333399"/>
                  </a:solidFill>
                  <a:latin typeface="Calibri" charset="0"/>
                  <a:cs typeface="Calibri" charset="0"/>
                </a:rPr>
                <a:t>dset</a:t>
              </a:r>
              <a:endParaRPr lang="en-US" b="1" dirty="0">
                <a:solidFill>
                  <a:srgbClr val="333399"/>
                </a:solidFill>
                <a:latin typeface="Calibri" charset="0"/>
                <a:cs typeface="Calibri" charset="0"/>
              </a:endParaRPr>
            </a:p>
          </p:txBody>
        </p:sp>
      </p:grpSp>
      <p:sp>
        <p:nvSpPr>
          <p:cNvPr id="67591" name="Oval 13"/>
          <p:cNvSpPr>
            <a:spLocks noChangeArrowheads="1"/>
          </p:cNvSpPr>
          <p:nvPr/>
        </p:nvSpPr>
        <p:spPr bwMode="auto">
          <a:xfrm>
            <a:off x="3200400" y="1447800"/>
            <a:ext cx="3276600" cy="425450"/>
          </a:xfrm>
          <a:prstGeom prst="ellipse">
            <a:avLst/>
          </a:prstGeom>
          <a:solidFill>
            <a:srgbClr val="99FFCC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B2B2B2"/>
            </a:extrusionClr>
          </a:sp3d>
        </p:spPr>
        <p:txBody>
          <a:bodyPr wrap="none" lIns="91420" tIns="45711" rIns="91420" bIns="45711" anchor="ctr">
            <a:flatTx/>
          </a:bodyPr>
          <a:lstStyle/>
          <a:p>
            <a:pPr algn="ctr" eaLnBrk="0" hangingPunct="0"/>
            <a:r>
              <a:rPr lang="en-US" sz="2800" b="1">
                <a:latin typeface="Calibri" charset="0"/>
                <a:cs typeface="Calibri" charset="0"/>
              </a:rPr>
              <a:t>“/”  </a:t>
            </a:r>
            <a:r>
              <a:rPr lang="en-US" b="1">
                <a:latin typeface="Calibri" charset="0"/>
                <a:cs typeface="Calibri" charset="0"/>
              </a:rPr>
              <a:t>(root)</a:t>
            </a:r>
            <a:endParaRPr lang="en-US" sz="2800" b="1">
              <a:latin typeface="Calibri" charset="0"/>
              <a:cs typeface="Calibri" charset="0"/>
            </a:endParaRPr>
          </a:p>
        </p:txBody>
      </p:sp>
      <p:grpSp>
        <p:nvGrpSpPr>
          <p:cNvPr id="67592" name="Group 15"/>
          <p:cNvGrpSpPr>
            <a:grpSpLocks/>
          </p:cNvGrpSpPr>
          <p:nvPr/>
        </p:nvGrpSpPr>
        <p:grpSpPr bwMode="auto">
          <a:xfrm>
            <a:off x="2209800" y="2743200"/>
            <a:ext cx="1371600" cy="914400"/>
            <a:chOff x="624" y="1632"/>
            <a:chExt cx="864" cy="576"/>
          </a:xfrm>
        </p:grpSpPr>
        <p:sp>
          <p:nvSpPr>
            <p:cNvPr id="67599" name="Rectangle 16"/>
            <p:cNvSpPr>
              <a:spLocks noChangeArrowheads="1"/>
            </p:cNvSpPr>
            <p:nvPr/>
          </p:nvSpPr>
          <p:spPr bwMode="auto">
            <a:xfrm>
              <a:off x="624" y="1632"/>
              <a:ext cx="864" cy="57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cs typeface="Calibri" charset="0"/>
              </a:endParaRPr>
            </a:p>
          </p:txBody>
        </p:sp>
        <p:sp>
          <p:nvSpPr>
            <p:cNvPr id="67600" name="Line 17"/>
            <p:cNvSpPr>
              <a:spLocks noChangeShapeType="1"/>
            </p:cNvSpPr>
            <p:nvPr/>
          </p:nvSpPr>
          <p:spPr bwMode="auto">
            <a:xfrm>
              <a:off x="624" y="1920"/>
              <a:ext cx="86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01" name="Line 18"/>
            <p:cNvSpPr>
              <a:spLocks noChangeShapeType="1"/>
            </p:cNvSpPr>
            <p:nvPr/>
          </p:nvSpPr>
          <p:spPr bwMode="auto">
            <a:xfrm>
              <a:off x="624" y="2064"/>
              <a:ext cx="86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02" name="Line 19"/>
            <p:cNvSpPr>
              <a:spLocks noChangeShapeType="1"/>
            </p:cNvSpPr>
            <p:nvPr/>
          </p:nvSpPr>
          <p:spPr bwMode="auto">
            <a:xfrm>
              <a:off x="624" y="1776"/>
              <a:ext cx="86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03" name="Line 20"/>
            <p:cNvSpPr>
              <a:spLocks noChangeShapeType="1"/>
            </p:cNvSpPr>
            <p:nvPr/>
          </p:nvSpPr>
          <p:spPr bwMode="auto">
            <a:xfrm>
              <a:off x="1056" y="1632"/>
              <a:ext cx="0" cy="57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04" name="Line 21"/>
            <p:cNvSpPr>
              <a:spLocks noChangeShapeType="1"/>
            </p:cNvSpPr>
            <p:nvPr/>
          </p:nvSpPr>
          <p:spPr bwMode="auto">
            <a:xfrm>
              <a:off x="1200" y="1632"/>
              <a:ext cx="0" cy="57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05" name="Line 22"/>
            <p:cNvSpPr>
              <a:spLocks noChangeShapeType="1"/>
            </p:cNvSpPr>
            <p:nvPr/>
          </p:nvSpPr>
          <p:spPr bwMode="auto">
            <a:xfrm>
              <a:off x="1344" y="1632"/>
              <a:ext cx="0" cy="57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06" name="Line 23"/>
            <p:cNvSpPr>
              <a:spLocks noChangeShapeType="1"/>
            </p:cNvSpPr>
            <p:nvPr/>
          </p:nvSpPr>
          <p:spPr bwMode="auto">
            <a:xfrm>
              <a:off x="912" y="1632"/>
              <a:ext cx="0" cy="57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07" name="Line 24"/>
            <p:cNvSpPr>
              <a:spLocks noChangeShapeType="1"/>
            </p:cNvSpPr>
            <p:nvPr/>
          </p:nvSpPr>
          <p:spPr bwMode="auto">
            <a:xfrm>
              <a:off x="768" y="1632"/>
              <a:ext cx="0" cy="57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7593" name="Text Box 25"/>
          <p:cNvSpPr txBox="1">
            <a:spLocks noChangeArrowheads="1"/>
          </p:cNvSpPr>
          <p:nvPr/>
        </p:nvSpPr>
        <p:spPr bwMode="auto">
          <a:xfrm>
            <a:off x="1752600" y="3641725"/>
            <a:ext cx="2286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>
                <a:latin typeface="Calibri" charset="0"/>
                <a:cs typeface="Calibri" charset="0"/>
              </a:rPr>
              <a:t>4x6 array of integers</a:t>
            </a:r>
          </a:p>
        </p:txBody>
      </p:sp>
      <p:sp>
        <p:nvSpPr>
          <p:cNvPr id="67594" name="Rectangle 26"/>
          <p:cNvSpPr>
            <a:spLocks noChangeArrowheads="1"/>
          </p:cNvSpPr>
          <p:nvPr/>
        </p:nvSpPr>
        <p:spPr bwMode="auto">
          <a:xfrm>
            <a:off x="3006725" y="588486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endParaRPr lang="en-US">
              <a:cs typeface="Calibri" charset="0"/>
            </a:endParaRPr>
          </a:p>
        </p:txBody>
      </p:sp>
      <p:sp>
        <p:nvSpPr>
          <p:cNvPr id="67595" name="Text Box 27"/>
          <p:cNvSpPr txBox="1">
            <a:spLocks noChangeArrowheads="1"/>
          </p:cNvSpPr>
          <p:nvPr/>
        </p:nvSpPr>
        <p:spPr bwMode="auto">
          <a:xfrm>
            <a:off x="60414" y="5026968"/>
            <a:ext cx="12618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algn="ctr" eaLnBrk="1" hangingPunct="1"/>
            <a:r>
              <a:rPr lang="en-US" b="1" dirty="0" smtClean="0">
                <a:latin typeface="Arial" pitchFamily="34" charset="0"/>
                <a:cs typeface="Arial" pitchFamily="34" charset="0"/>
              </a:rPr>
              <a:t>dset.h5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596" name="Slide Number Placeholder 3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A55300BF-AFE1-464C-8D26-AE9DF6566839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55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67597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9050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67598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4038600" y="2530986"/>
            <a:ext cx="42672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sz="1800" b="1" u="sng" dirty="0" smtClean="0">
                <a:solidFill>
                  <a:srgbClr val="333399"/>
                </a:solidFill>
                <a:latin typeface="Calibri" charset="0"/>
                <a:cs typeface="Calibri" charset="0"/>
              </a:rPr>
              <a:t>Attributes:</a:t>
            </a:r>
          </a:p>
          <a:p>
            <a:pPr eaLnBrk="1" hangingPunct="1">
              <a:spcBef>
                <a:spcPts val="0"/>
              </a:spcBef>
            </a:pPr>
            <a:r>
              <a:rPr lang="en-US" sz="1800" b="1" dirty="0" smtClean="0">
                <a:solidFill>
                  <a:srgbClr val="333399"/>
                </a:solidFill>
                <a:latin typeface="Calibri" charset="0"/>
                <a:cs typeface="Calibri" charset="0"/>
              </a:rPr>
              <a:t>Units=“Meters per second”</a:t>
            </a:r>
          </a:p>
          <a:p>
            <a:pPr eaLnBrk="1" hangingPunct="1">
              <a:spcBef>
                <a:spcPts val="0"/>
              </a:spcBef>
            </a:pPr>
            <a:r>
              <a:rPr lang="en-US" sz="1800" b="1" dirty="0" smtClean="0">
                <a:solidFill>
                  <a:srgbClr val="333399"/>
                </a:solidFill>
                <a:latin typeface="Calibri" charset="0"/>
                <a:cs typeface="Calibri" charset="0"/>
              </a:rPr>
              <a:t>Speed=[100,200</a:t>
            </a:r>
            <a:r>
              <a:rPr lang="en-US" sz="1800" b="1" dirty="0">
                <a:solidFill>
                  <a:srgbClr val="333399"/>
                </a:solidFill>
                <a:latin typeface="Calibri" charset="0"/>
                <a:cs typeface="Calibri" charset="0"/>
              </a:rPr>
              <a:t>]</a:t>
            </a:r>
          </a:p>
        </p:txBody>
      </p:sp>
      <p:cxnSp>
        <p:nvCxnSpPr>
          <p:cNvPr id="4" name="Straight Arrow Connector 3"/>
          <p:cNvCxnSpPr/>
          <p:nvPr/>
        </p:nvCxnSpPr>
        <p:spPr bwMode="auto">
          <a:xfrm flipH="1">
            <a:off x="3657600" y="2713038"/>
            <a:ext cx="3048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612784365"/>
      </p:ext>
    </p:extLst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Attributes:  h5_crtatt.py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17-19, 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HDF/HDF-EOS Workshop XV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7ECF5F-7C9E-43EA-A2E0-224399E0D593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01326" y="1219200"/>
            <a:ext cx="6357831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1.   import h5py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2.   import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numpy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as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np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3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  file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= h5py.File('dset.h5','r+')</a:t>
            </a: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4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  dataset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= file['/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dset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']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5.  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dataset.attrs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["Units"] =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“Meters per second”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6.  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attr_data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=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np.zeros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((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2,))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7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 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attr_data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[0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] = 100</a:t>
            </a: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8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 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attr_data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[1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] = 200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9.  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dataset.attrs.create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("Speed",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attr_data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(2,),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“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”)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10.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file.close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()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638800" y="2514600"/>
            <a:ext cx="3303468" cy="400110"/>
          </a:xfrm>
          <a:prstGeom prst="rect">
            <a:avLst/>
          </a:prstGeom>
          <a:solidFill>
            <a:srgbClr val="66FF99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r>
              <a:rPr lang="en-US" sz="2000" b="1" dirty="0" smtClean="0">
                <a:latin typeface="Tahoma" charset="0"/>
                <a:cs typeface="Calibri" charset="0"/>
              </a:rPr>
              <a:t>Create string attribute</a:t>
            </a:r>
            <a:endParaRPr lang="en-US" sz="2000" b="1" dirty="0">
              <a:latin typeface="Tahoma" charset="0"/>
              <a:cs typeface="Calibri" charset="0"/>
            </a:endParaRP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>
            <a:off x="5410200" y="2949433"/>
            <a:ext cx="1880334" cy="399899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5282378" y="4648200"/>
            <a:ext cx="3303468" cy="400110"/>
          </a:xfrm>
          <a:prstGeom prst="rect">
            <a:avLst/>
          </a:prstGeom>
          <a:solidFill>
            <a:srgbClr val="66FF99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r>
              <a:rPr lang="en-US" sz="2000" b="1" dirty="0" smtClean="0">
                <a:latin typeface="Tahoma" charset="0"/>
                <a:cs typeface="Calibri" charset="0"/>
              </a:rPr>
              <a:t>Create integer attribute</a:t>
            </a:r>
            <a:endParaRPr lang="en-US" sz="2000" b="1" dirty="0">
              <a:latin typeface="Tahoma" charset="0"/>
              <a:cs typeface="Calibri" charset="0"/>
            </a:endParaRP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 flipH="1">
            <a:off x="4606381" y="5105400"/>
            <a:ext cx="1295400" cy="485745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201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High Level APIs</a:t>
            </a:r>
          </a:p>
        </p:txBody>
      </p:sp>
      <p:sp>
        <p:nvSpPr>
          <p:cNvPr id="332803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990600"/>
            <a:ext cx="6553200" cy="54102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HDF5 </a:t>
            </a:r>
            <a:r>
              <a:rPr lang="en-US" dirty="0" err="1" smtClean="0"/>
              <a:t>Lite</a:t>
            </a:r>
            <a:endParaRPr lang="en-US" dirty="0" smtClean="0"/>
          </a:p>
          <a:p>
            <a:r>
              <a:rPr lang="en-US" dirty="0" smtClean="0"/>
              <a:t>HDF5 Image</a:t>
            </a:r>
          </a:p>
          <a:p>
            <a:r>
              <a:rPr lang="en-US" dirty="0" smtClean="0"/>
              <a:t>HDF5 Table </a:t>
            </a:r>
          </a:p>
          <a:p>
            <a:r>
              <a:rPr lang="en-US" dirty="0" smtClean="0"/>
              <a:t>HDF5 Dimension Scales</a:t>
            </a:r>
          </a:p>
          <a:p>
            <a:r>
              <a:rPr lang="en-US" dirty="0" smtClean="0"/>
              <a:t>HDF5 Packet Table</a:t>
            </a:r>
          </a:p>
          <a:p>
            <a:endParaRPr lang="en-US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20574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November 3-5, 2009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D7C31C-689B-4CD1-BFF4-8DA896324881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 Workshop XIII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2164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alibri" charset="0"/>
                <a:cs typeface="Calibri" charset="0"/>
              </a:rPr>
              <a:t>HDF5 Tutorial and Examples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>
          <a:xfrm>
            <a:off x="990600" y="685800"/>
            <a:ext cx="7772400" cy="5410200"/>
          </a:xfrm>
        </p:spPr>
        <p:txBody>
          <a:bodyPr/>
          <a:lstStyle/>
          <a:p>
            <a:pPr>
              <a:buFontTx/>
              <a:buNone/>
            </a:pPr>
            <a:endParaRPr lang="en-US" dirty="0" smtClean="0">
              <a:latin typeface="Calibri" charset="0"/>
              <a:cs typeface="Calibri" charset="0"/>
            </a:endParaRPr>
          </a:p>
          <a:p>
            <a:pPr>
              <a:buFontTx/>
              <a:buNone/>
            </a:pPr>
            <a:r>
              <a:rPr lang="en-US" sz="2800" dirty="0" smtClean="0">
                <a:latin typeface="Calibri" charset="0"/>
                <a:cs typeface="Calibri" charset="0"/>
              </a:rPr>
              <a:t>HDF5 Tutorial:</a:t>
            </a:r>
          </a:p>
          <a:p>
            <a:pPr lvl="1">
              <a:buFontTx/>
              <a:buNone/>
            </a:pPr>
            <a:r>
              <a:rPr lang="en-US" dirty="0" smtClean="0">
                <a:latin typeface="Calibri" charset="0"/>
                <a:cs typeface="Calibri" charset="0"/>
                <a:hlinkClick r:id="rId3"/>
              </a:rPr>
              <a:t>http://www.hdfgroup.org/HDF5/Tutor/</a:t>
            </a:r>
            <a:endParaRPr lang="en-US" dirty="0" smtClean="0">
              <a:latin typeface="Calibri" charset="0"/>
              <a:cs typeface="Calibri" charset="0"/>
            </a:endParaRPr>
          </a:p>
          <a:p>
            <a:pPr lvl="1">
              <a:buFontTx/>
              <a:buNone/>
            </a:pPr>
            <a:endParaRPr lang="en-US" dirty="0" smtClean="0">
              <a:latin typeface="Calibri" charset="0"/>
              <a:cs typeface="Calibri" charset="0"/>
            </a:endParaRPr>
          </a:p>
          <a:p>
            <a:pPr>
              <a:buFontTx/>
              <a:buNone/>
            </a:pPr>
            <a:r>
              <a:rPr lang="en-US" sz="2800" dirty="0" smtClean="0">
                <a:latin typeface="Calibri" charset="0"/>
                <a:cs typeface="Calibri" charset="0"/>
              </a:rPr>
              <a:t>HDF5 Examples:</a:t>
            </a:r>
          </a:p>
          <a:p>
            <a:pPr lvl="1">
              <a:buFontTx/>
              <a:buNone/>
            </a:pPr>
            <a:r>
              <a:rPr lang="en-US" dirty="0" smtClean="0">
                <a:latin typeface="Calibri" charset="0"/>
                <a:cs typeface="Calibri" charset="0"/>
                <a:hlinkClick r:id="rId4"/>
              </a:rPr>
              <a:t>http://www.hdfgroup.org/ftp/HDF5/examples/</a:t>
            </a:r>
            <a:endParaRPr lang="en-US" dirty="0" smtClean="0">
              <a:latin typeface="Calibri" charset="0"/>
              <a:cs typeface="Calibri" charset="0"/>
            </a:endParaRPr>
          </a:p>
          <a:p>
            <a:pPr lvl="1">
              <a:buFontTx/>
              <a:buNone/>
            </a:pPr>
            <a:endParaRPr lang="en-US" dirty="0" smtClean="0">
              <a:latin typeface="Calibri" charset="0"/>
              <a:cs typeface="Calibri" charset="0"/>
            </a:endParaRPr>
          </a:p>
          <a:p>
            <a:pPr>
              <a:buFontTx/>
              <a:buNone/>
            </a:pPr>
            <a:r>
              <a:rPr lang="en-US" sz="2800" dirty="0" smtClean="0">
                <a:latin typeface="Calibri" charset="0"/>
                <a:cs typeface="Calibri" charset="0"/>
              </a:rPr>
              <a:t>HDF5 Documentation:</a:t>
            </a:r>
          </a:p>
          <a:p>
            <a:pPr>
              <a:buFontTx/>
              <a:buNone/>
            </a:pPr>
            <a:r>
              <a:rPr lang="en-US" sz="2800" dirty="0">
                <a:latin typeface="Calibri" charset="0"/>
                <a:cs typeface="Calibri" charset="0"/>
              </a:rPr>
              <a:t>	 </a:t>
            </a:r>
            <a:r>
              <a:rPr lang="en-US" sz="2800" dirty="0">
                <a:latin typeface="Calibri" charset="0"/>
                <a:cs typeface="Calibri" charset="0"/>
                <a:hlinkClick r:id="rId5"/>
              </a:rPr>
              <a:t>http://</a:t>
            </a:r>
            <a:r>
              <a:rPr lang="en-US" sz="2800" dirty="0" smtClean="0">
                <a:latin typeface="Calibri" charset="0"/>
                <a:cs typeface="Calibri" charset="0"/>
                <a:hlinkClick r:id="rId5"/>
              </a:rPr>
              <a:t>www.hdfgroup.org/HDF5/doc/</a:t>
            </a:r>
            <a:endParaRPr lang="en-US" sz="2800" dirty="0" smtClean="0">
              <a:latin typeface="Calibri" charset="0"/>
              <a:cs typeface="Calibri" charset="0"/>
            </a:endParaRPr>
          </a:p>
          <a:p>
            <a:pPr>
              <a:buFontTx/>
              <a:buNone/>
            </a:pPr>
            <a:endParaRPr lang="en-US" sz="2800" dirty="0" smtClean="0">
              <a:latin typeface="Calibri" charset="0"/>
              <a:cs typeface="Calibri" charset="0"/>
            </a:endParaRPr>
          </a:p>
          <a:p>
            <a:pPr>
              <a:buFontTx/>
              <a:buNone/>
            </a:pPr>
            <a:endParaRPr lang="en-US" sz="2800" dirty="0" smtClean="0">
              <a:latin typeface="Calibri" charset="0"/>
              <a:cs typeface="Calibri" charset="0"/>
            </a:endParaRPr>
          </a:p>
          <a:p>
            <a:pPr>
              <a:buFontTx/>
              <a:buNone/>
            </a:pPr>
            <a:endParaRPr lang="en-US" sz="2800" dirty="0" smtClean="0">
              <a:latin typeface="Calibri" charset="0"/>
              <a:cs typeface="Calibri" charset="0"/>
            </a:endParaRPr>
          </a:p>
        </p:txBody>
      </p:sp>
      <p:sp>
        <p:nvSpPr>
          <p:cNvPr id="69636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7AFCE4F8-ABE4-4EAE-9E9E-4B4A32900B7F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58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69637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9050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69638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alibri" charset="0"/>
                <a:cs typeface="Calibri" charset="0"/>
              </a:rPr>
              <a:t>HDF5 Technology Platform</a:t>
            </a:r>
          </a:p>
        </p:txBody>
      </p:sp>
      <p:sp>
        <p:nvSpPr>
          <p:cNvPr id="72707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  <p:sp>
        <p:nvSpPr>
          <p:cNvPr id="7270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9474A603-0E06-4966-8D89-026D47472B1B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59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72709" name="Text Placeholder 6"/>
          <p:cNvSpPr txBox="1">
            <a:spLocks/>
          </p:cNvSpPr>
          <p:nvPr/>
        </p:nvSpPr>
        <p:spPr bwMode="auto">
          <a:xfrm>
            <a:off x="3352800" y="1447800"/>
            <a:ext cx="5638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6075" indent="-346075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6125" indent="-346075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2800">
                <a:solidFill>
                  <a:srgbClr val="000000"/>
                </a:solidFill>
                <a:latin typeface="Calibri" charset="0"/>
                <a:cs typeface="Calibri" charset="0"/>
              </a:rPr>
              <a:t>HDF5</a:t>
            </a:r>
            <a:r>
              <a:rPr lang="en-US" sz="2800" b="1">
                <a:solidFill>
                  <a:srgbClr val="000000"/>
                </a:solidFill>
                <a:latin typeface="Calibri" charset="0"/>
                <a:cs typeface="Calibri" charset="0"/>
              </a:rPr>
              <a:t> data model</a:t>
            </a:r>
          </a:p>
          <a:p>
            <a:pPr lvl="1" eaLnBrk="1" hangingPunct="1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>
                <a:solidFill>
                  <a:srgbClr val="000000"/>
                </a:solidFill>
                <a:latin typeface="Calibri" charset="0"/>
                <a:cs typeface="Calibri" charset="0"/>
              </a:rPr>
              <a:t>The “building blocks” for data organization and specification</a:t>
            </a:r>
            <a:br>
              <a:rPr lang="en-US">
                <a:solidFill>
                  <a:srgbClr val="000000"/>
                </a:solidFill>
                <a:latin typeface="Calibri" charset="0"/>
                <a:cs typeface="Calibri" charset="0"/>
              </a:rPr>
            </a:br>
            <a:endParaRPr lang="en-US">
              <a:solidFill>
                <a:srgbClr val="000000"/>
              </a:solidFill>
              <a:latin typeface="Calibri" charset="0"/>
              <a:cs typeface="Calibri" charset="0"/>
            </a:endParaRPr>
          </a:p>
          <a:p>
            <a:pPr eaLnBrk="1" hangingPunct="1">
              <a:spcBef>
                <a:spcPts val="2400"/>
              </a:spcBef>
              <a:buClr>
                <a:schemeClr val="tx1"/>
              </a:buClr>
              <a:buFontTx/>
              <a:buChar char="•"/>
            </a:pPr>
            <a:r>
              <a:rPr lang="en-US" sz="2800">
                <a:solidFill>
                  <a:srgbClr val="000000"/>
                </a:solidFill>
                <a:latin typeface="Calibri" charset="0"/>
                <a:cs typeface="Calibri" charset="0"/>
              </a:rPr>
              <a:t>HDF5 </a:t>
            </a:r>
            <a:r>
              <a:rPr lang="en-US" sz="2800" b="1">
                <a:solidFill>
                  <a:srgbClr val="000000"/>
                </a:solidFill>
                <a:latin typeface="Calibri" charset="0"/>
                <a:cs typeface="Calibri" charset="0"/>
              </a:rPr>
              <a:t>software</a:t>
            </a:r>
          </a:p>
          <a:p>
            <a:pPr lvl="1" eaLnBrk="1" hangingPunct="1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>
                <a:solidFill>
                  <a:srgbClr val="000000"/>
                </a:solidFill>
                <a:latin typeface="Calibri" charset="0"/>
                <a:cs typeface="Calibri" charset="0"/>
              </a:rPr>
              <a:t>Library, language interfaces, tools </a:t>
            </a:r>
            <a:br>
              <a:rPr lang="en-US">
                <a:solidFill>
                  <a:srgbClr val="000000"/>
                </a:solidFill>
                <a:latin typeface="Calibri" charset="0"/>
                <a:cs typeface="Calibri" charset="0"/>
              </a:rPr>
            </a:br>
            <a:endParaRPr lang="en-US">
              <a:solidFill>
                <a:srgbClr val="000000"/>
              </a:solidFill>
              <a:latin typeface="Calibri" charset="0"/>
              <a:cs typeface="Calibri" charset="0"/>
            </a:endParaRPr>
          </a:p>
          <a:p>
            <a:pPr eaLnBrk="1" hangingPunct="1">
              <a:spcBef>
                <a:spcPts val="2400"/>
              </a:spcBef>
              <a:buClr>
                <a:schemeClr val="tx1"/>
              </a:buClr>
              <a:buFontTx/>
              <a:buChar char="•"/>
            </a:pPr>
            <a:r>
              <a:rPr lang="en-US" sz="2800">
                <a:solidFill>
                  <a:srgbClr val="000000"/>
                </a:solidFill>
                <a:latin typeface="Calibri" charset="0"/>
                <a:cs typeface="Calibri" charset="0"/>
              </a:rPr>
              <a:t>HDF5 </a:t>
            </a:r>
            <a:r>
              <a:rPr lang="en-US" sz="2800" b="1">
                <a:solidFill>
                  <a:srgbClr val="000000"/>
                </a:solidFill>
                <a:latin typeface="Calibri" charset="0"/>
                <a:cs typeface="Calibri" charset="0"/>
              </a:rPr>
              <a:t>file format</a:t>
            </a:r>
          </a:p>
          <a:p>
            <a:pPr lvl="1" eaLnBrk="1" hangingPunct="1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>
                <a:solidFill>
                  <a:srgbClr val="000000"/>
                </a:solidFill>
                <a:latin typeface="Calibri" charset="0"/>
                <a:cs typeface="Calibri" charset="0"/>
              </a:rPr>
              <a:t>Bit-level organization of HDF5 file</a:t>
            </a:r>
          </a:p>
          <a:p>
            <a:pPr eaLnBrk="1" hangingPunct="1">
              <a:spcBef>
                <a:spcPct val="20000"/>
              </a:spcBef>
              <a:buClr>
                <a:schemeClr val="tx1"/>
              </a:buClr>
            </a:pPr>
            <a:endParaRPr lang="en-US" sz="280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pic>
        <p:nvPicPr>
          <p:cNvPr id="72710" name="Picture 3" descr="C:\Users\Administrator\AppData\Local\Microsoft\Windows\Temporary Internet Files\Content.IE5\DWAJU5RV\MC90007876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0"/>
            <a:ext cx="3198813" cy="282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1" name="TextBox 9"/>
          <p:cNvSpPr txBox="1">
            <a:spLocks noChangeArrowheads="1"/>
          </p:cNvSpPr>
          <p:nvPr/>
        </p:nvSpPr>
        <p:spPr bwMode="auto">
          <a:xfrm rot="482680">
            <a:off x="1554163" y="3189288"/>
            <a:ext cx="1219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latin typeface="Calibri" charset="0"/>
                <a:cs typeface="Calibri" charset="0"/>
              </a:rPr>
              <a:t>Recall …</a:t>
            </a:r>
          </a:p>
        </p:txBody>
      </p:sp>
      <p:sp>
        <p:nvSpPr>
          <p:cNvPr id="72712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  <a:endParaRPr lang="en-US" sz="120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alibri" charset="0"/>
                <a:cs typeface="Calibri" charset="0"/>
              </a:rPr>
              <a:t>Thank You!</a:t>
            </a:r>
          </a:p>
        </p:txBody>
      </p:sp>
      <p:sp>
        <p:nvSpPr>
          <p:cNvPr id="73731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  <p:sp>
        <p:nvSpPr>
          <p:cNvPr id="7373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A4B48FCC-9758-4D76-89DC-E38C7549B049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60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73733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alibri" charset="0"/>
                <a:cs typeface="Calibri" charset="0"/>
              </a:rPr>
              <a:t>Questions/comments?</a:t>
            </a:r>
          </a:p>
        </p:txBody>
      </p:sp>
      <p:sp>
        <p:nvSpPr>
          <p:cNvPr id="74755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HDF/HDF-EOS Workshop XV</a:t>
            </a:r>
          </a:p>
        </p:txBody>
      </p:sp>
      <p:sp>
        <p:nvSpPr>
          <p:cNvPr id="7475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fld id="{DC9F6363-FB67-43B5-B78A-06026BF63C91}" type="slidenum"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/>
              <a:t>61</a:t>
            </a:fld>
            <a:endParaRPr lang="en-US" sz="1200" smtClean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74757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t>April 17-19, 2012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template2">
  <a:themeElements>
    <a:clrScheme name="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Presentation on product or servic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template2</Template>
  <TotalTime>19427</TotalTime>
  <Words>3739</Words>
  <Application>Microsoft Macintosh PowerPoint</Application>
  <PresentationFormat>On-screen Show (4:3)</PresentationFormat>
  <Paragraphs>905</Paragraphs>
  <Slides>61</Slides>
  <Notes>33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template2</vt:lpstr>
      <vt:lpstr>Introduction to HDF5</vt:lpstr>
      <vt:lpstr>Foreword</vt:lpstr>
      <vt:lpstr>Topics Covered</vt:lpstr>
      <vt:lpstr>What is HDF5?</vt:lpstr>
      <vt:lpstr>HDF = Hierarchical Data Format</vt:lpstr>
      <vt:lpstr>HDF5 has characteristics of …</vt:lpstr>
      <vt:lpstr>HDF5 is designed …</vt:lpstr>
      <vt:lpstr>HDF5 Technology Platform</vt:lpstr>
      <vt:lpstr>HDF5 Data Model</vt:lpstr>
      <vt:lpstr>HDF5 File</vt:lpstr>
      <vt:lpstr>HDF5 Dataset</vt:lpstr>
      <vt:lpstr>HDF5 Dataset &amp; Dataspace</vt:lpstr>
      <vt:lpstr>HDF5 Dataspaces</vt:lpstr>
      <vt:lpstr>HDF5 Dataspaces </vt:lpstr>
      <vt:lpstr>HDF5 Dataset &amp; Datatype</vt:lpstr>
      <vt:lpstr>HDF5 Datatypes</vt:lpstr>
      <vt:lpstr>HDF5 Dataset</vt:lpstr>
      <vt:lpstr>HDF5 Dataset with Compound Datatype</vt:lpstr>
      <vt:lpstr>HDF5 Dataset</vt:lpstr>
      <vt:lpstr>HDF5 Property Lists</vt:lpstr>
      <vt:lpstr>Special Storage Options</vt:lpstr>
      <vt:lpstr>Dataset Storage Properties</vt:lpstr>
      <vt:lpstr>HDF5 Attributes</vt:lpstr>
      <vt:lpstr>HDF5 Data Model: Are we there yet?</vt:lpstr>
      <vt:lpstr>HDF5 Groups and Links</vt:lpstr>
      <vt:lpstr>HDF5 Groups</vt:lpstr>
      <vt:lpstr>HDF5 Technology Platform</vt:lpstr>
      <vt:lpstr>HDF5 Home Page</vt:lpstr>
      <vt:lpstr>HDF5 API and Applications</vt:lpstr>
      <vt:lpstr>HDF5 Software Layers &amp; Storage</vt:lpstr>
      <vt:lpstr>HDF5 File Format</vt:lpstr>
      <vt:lpstr>Useful Tools For New Users</vt:lpstr>
      <vt:lpstr>h5dump utility</vt:lpstr>
      <vt:lpstr>Example of h5dump Output</vt:lpstr>
      <vt:lpstr>Introduction to  HDF5 Programming Model and APIs</vt:lpstr>
      <vt:lpstr>General Programming Paradigm</vt:lpstr>
      <vt:lpstr>Order of Operations</vt:lpstr>
      <vt:lpstr>The HDF5 API</vt:lpstr>
      <vt:lpstr>HDF5 APIs</vt:lpstr>
      <vt:lpstr>Language Specific Requirements</vt:lpstr>
      <vt:lpstr>Example HDF5 Code</vt:lpstr>
      <vt:lpstr>Steps to Create a File</vt:lpstr>
      <vt:lpstr>Creating an HDF5 File in Python</vt:lpstr>
      <vt:lpstr>Creating an HDF5 File In C</vt:lpstr>
      <vt:lpstr>Creating an HDF5 File in F90</vt:lpstr>
      <vt:lpstr>Steps to Create a Dataset</vt:lpstr>
      <vt:lpstr>Example: Create a Dataset</vt:lpstr>
      <vt:lpstr>Create a Dataset:  h5_crtdat.py</vt:lpstr>
      <vt:lpstr>Write To/Read From a Dataset:  h5_rdwt.py</vt:lpstr>
      <vt:lpstr>How To Write to a Subset of the dataset?</vt:lpstr>
      <vt:lpstr> Read integer into float buffer:  h5_readtofloat.py</vt:lpstr>
      <vt:lpstr>Steps to Create a Group</vt:lpstr>
      <vt:lpstr>Example: Create a Group</vt:lpstr>
      <vt:lpstr>Create a Group:  h5_crtgrp.py</vt:lpstr>
      <vt:lpstr>Example: Create Attributes</vt:lpstr>
      <vt:lpstr>Create Attributes:  h5_crtatt.py</vt:lpstr>
      <vt:lpstr>High Level APIs</vt:lpstr>
      <vt:lpstr>HDF5 Tutorial and Examples</vt:lpstr>
      <vt:lpstr>HDF5 Technology Platform</vt:lpstr>
      <vt:lpstr>Thank You!</vt:lpstr>
      <vt:lpstr>Questions/comments?</vt:lpstr>
    </vt:vector>
  </TitlesOfParts>
  <Company>The HDF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HDF5</dc:title>
  <dc:creator>csingh3</dc:creator>
  <cp:lastModifiedBy>Elena Pourmal</cp:lastModifiedBy>
  <cp:revision>246</cp:revision>
  <cp:lastPrinted>2012-03-20T18:42:40Z</cp:lastPrinted>
  <dcterms:created xsi:type="dcterms:W3CDTF">2010-09-22T14:22:02Z</dcterms:created>
  <dcterms:modified xsi:type="dcterms:W3CDTF">2012-04-15T23:42:28Z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</Properties>
</file>