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60"/>
  </p:notesMasterIdLst>
  <p:handoutMasterIdLst>
    <p:handoutMasterId r:id="rId61"/>
  </p:handoutMasterIdLst>
  <p:sldIdLst>
    <p:sldId id="264" r:id="rId2"/>
    <p:sldId id="257" r:id="rId3"/>
    <p:sldId id="272" r:id="rId4"/>
    <p:sldId id="275" r:id="rId5"/>
    <p:sldId id="271" r:id="rId6"/>
    <p:sldId id="269" r:id="rId7"/>
    <p:sldId id="270" r:id="rId8"/>
    <p:sldId id="276" r:id="rId9"/>
    <p:sldId id="302" r:id="rId10"/>
    <p:sldId id="277" r:id="rId11"/>
    <p:sldId id="280" r:id="rId12"/>
    <p:sldId id="313" r:id="rId13"/>
    <p:sldId id="279" r:id="rId14"/>
    <p:sldId id="282" r:id="rId15"/>
    <p:sldId id="314" r:id="rId16"/>
    <p:sldId id="265" r:id="rId17"/>
    <p:sldId id="287" r:id="rId18"/>
    <p:sldId id="348" r:id="rId19"/>
    <p:sldId id="299" r:id="rId20"/>
    <p:sldId id="303" r:id="rId21"/>
    <p:sldId id="304" r:id="rId22"/>
    <p:sldId id="305" r:id="rId23"/>
    <p:sldId id="349" r:id="rId24"/>
    <p:sldId id="327" r:id="rId25"/>
    <p:sldId id="366" r:id="rId26"/>
    <p:sldId id="345" r:id="rId27"/>
    <p:sldId id="367" r:id="rId28"/>
    <p:sldId id="346" r:id="rId29"/>
    <p:sldId id="368" r:id="rId30"/>
    <p:sldId id="347" r:id="rId31"/>
    <p:sldId id="369" r:id="rId32"/>
    <p:sldId id="306" r:id="rId33"/>
    <p:sldId id="323" r:id="rId34"/>
    <p:sldId id="317" r:id="rId35"/>
    <p:sldId id="288" r:id="rId36"/>
    <p:sldId id="319" r:id="rId37"/>
    <p:sldId id="296" r:id="rId38"/>
    <p:sldId id="321" r:id="rId39"/>
    <p:sldId id="344" r:id="rId40"/>
    <p:sldId id="350" r:id="rId41"/>
    <p:sldId id="351" r:id="rId42"/>
    <p:sldId id="352" r:id="rId43"/>
    <p:sldId id="353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361" r:id="rId52"/>
    <p:sldId id="362" r:id="rId53"/>
    <p:sldId id="363" r:id="rId54"/>
    <p:sldId id="364" r:id="rId55"/>
    <p:sldId id="365" r:id="rId56"/>
    <p:sldId id="266" r:id="rId57"/>
    <p:sldId id="267" r:id="rId58"/>
    <p:sldId id="268" r:id="rId59"/>
  </p:sldIdLst>
  <p:sldSz cx="9144000" cy="6858000" type="screen4x3"/>
  <p:notesSz cx="6858000" cy="9296400"/>
  <p:custShowLst>
    <p:custShow name="Custom Show 1" id="0">
      <p:sldLst>
        <p:sld r:id="rId7"/>
      </p:sldLst>
    </p:custShow>
  </p:custShowLst>
  <p:custDataLst>
    <p:tags r:id="rId6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99"/>
    <a:srgbClr val="9DC5E1"/>
    <a:srgbClr val="6600FF"/>
    <a:srgbClr val="009999"/>
    <a:srgbClr val="FF3300"/>
    <a:srgbClr val="FF6633"/>
    <a:srgbClr val="F8F8F8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0" autoAdjust="0"/>
    <p:restoredTop sz="99041" autoAdjust="0"/>
  </p:normalViewPr>
  <p:slideViewPr>
    <p:cSldViewPr>
      <p:cViewPr>
        <p:scale>
          <a:sx n="99" d="100"/>
          <a:sy n="99" d="100"/>
        </p:scale>
        <p:origin x="-5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8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1416" y="-8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A6F599-4FC0-454C-B454-1D20F5637159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1BC1C9-6FDC-4F0B-B1B7-639BA31A9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7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5791"/>
            <a:ext cx="502920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58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9B6E9B6-1C19-44CE-97C3-214AEE21FD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74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A0EA4E8-ABF7-46F1-93DF-A0EC9DCF6EC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Good afternoon. We switch to another </a:t>
            </a:r>
            <a:r>
              <a:rPr lang="en-US" dirty="0">
                <a:latin typeface="Arial" pitchFamily="34" charset="0"/>
              </a:rPr>
              <a:t>topic.. I am Kent Yang. Larry Knox </a:t>
            </a:r>
          </a:p>
          <a:p>
            <a:r>
              <a:rPr lang="en-US" dirty="0" smtClean="0">
                <a:latin typeface="Arial" pitchFamily="34" charset="0"/>
              </a:rPr>
              <a:t>And me will present this tutorial together</a:t>
            </a:r>
            <a:r>
              <a:rPr lang="en-US" dirty="0">
                <a:latin typeface="Arial" pitchFamily="34" charset="0"/>
              </a:rPr>
              <a:t>. . Both of us come from the HDF group.</a:t>
            </a:r>
          </a:p>
          <a:p>
            <a:endParaRPr lang="en-US" dirty="0" smtClean="0">
              <a:latin typeface="Arial" pitchFamily="34" charset="0"/>
            </a:endParaRPr>
          </a:p>
          <a:p>
            <a:r>
              <a:rPr lang="en-US" dirty="0" smtClean="0">
                <a:latin typeface="Arial" pitchFamily="34" charset="0"/>
              </a:rPr>
              <a:t>In the past 2-3 years, we’ve gained some experience and knowledge in </a:t>
            </a:r>
          </a:p>
          <a:p>
            <a:r>
              <a:rPr lang="en-US" dirty="0" smtClean="0">
                <a:latin typeface="Arial" pitchFamily="34" charset="0"/>
              </a:rPr>
              <a:t>Making HDF5 interoperable with </a:t>
            </a:r>
            <a:r>
              <a:rPr lang="en-US" dirty="0" err="1" smtClean="0">
                <a:latin typeface="Arial" pitchFamily="34" charset="0"/>
              </a:rPr>
              <a:t>netCDF</a:t>
            </a:r>
            <a:r>
              <a:rPr lang="en-US" dirty="0" smtClean="0">
                <a:latin typeface="Arial" pitchFamily="34" charset="0"/>
              </a:rPr>
              <a:t>,  </a:t>
            </a:r>
            <a:r>
              <a:rPr lang="en-US" dirty="0" err="1" smtClean="0">
                <a:latin typeface="Arial" pitchFamily="34" charset="0"/>
              </a:rPr>
              <a:t>OPeNDAP</a:t>
            </a:r>
            <a:r>
              <a:rPr lang="en-US" dirty="0" smtClean="0">
                <a:latin typeface="Arial" pitchFamily="34" charset="0"/>
              </a:rPr>
              <a:t>. </a:t>
            </a:r>
          </a:p>
          <a:p>
            <a:r>
              <a:rPr lang="en-US" dirty="0" smtClean="0">
                <a:latin typeface="Arial" pitchFamily="34" charset="0"/>
              </a:rPr>
              <a:t>Today we will only share our knowledge and experience regarding the</a:t>
            </a:r>
          </a:p>
          <a:p>
            <a:r>
              <a:rPr lang="en-US" dirty="0" smtClean="0">
                <a:latin typeface="Arial" pitchFamily="34" charset="0"/>
              </a:rPr>
              <a:t>interoperability with netCDF-4. We will also mention how CF conventions </a:t>
            </a:r>
          </a:p>
          <a:p>
            <a:r>
              <a:rPr lang="en-US" dirty="0">
                <a:latin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</a:rPr>
              <a:t>an affect the final visualization output when using </a:t>
            </a:r>
            <a:r>
              <a:rPr lang="en-US" dirty="0" err="1" smtClean="0">
                <a:latin typeface="Arial" pitchFamily="34" charset="0"/>
              </a:rPr>
              <a:t>netCDF</a:t>
            </a:r>
            <a:r>
              <a:rPr lang="en-US" dirty="0" smtClean="0">
                <a:latin typeface="Arial" pitchFamily="34" charset="0"/>
              </a:rPr>
              <a:t> tools to access </a:t>
            </a:r>
          </a:p>
          <a:p>
            <a:r>
              <a:rPr lang="en-US" dirty="0" smtClean="0">
                <a:latin typeface="Arial" pitchFamily="34" charset="0"/>
              </a:rPr>
              <a:t>HDF5 data.</a:t>
            </a:r>
          </a:p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EF05C5D-C2DD-4D5F-B84E-FE676A4945BF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77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the end of the slide,  how many people are familiar with netCDF-4?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53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skip this slide quickly: not mention data model.</a:t>
            </a:r>
          </a:p>
          <a:p>
            <a:r>
              <a:rPr lang="en-US" dirty="0" smtClean="0"/>
              <a:t>Several popular tools that are used widely by Earth Science community.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62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shared dimensions can be easily used by Earth Science applications</a:t>
            </a:r>
          </a:p>
          <a:p>
            <a:r>
              <a:rPr lang="en-US" baseline="0" dirty="0" smtClean="0"/>
              <a:t> to specify the coordinate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30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Group hierarchy and User-defined </a:t>
            </a:r>
            <a:r>
              <a:rPr lang="en-US" dirty="0" err="1" smtClean="0"/>
              <a:t>datatypes</a:t>
            </a:r>
            <a:r>
              <a:rPr lang="en-US" dirty="0" smtClean="0"/>
              <a:t> are key concepts to add</a:t>
            </a:r>
          </a:p>
          <a:p>
            <a:r>
              <a:rPr lang="en-US" dirty="0" smtClean="0"/>
              <a:t>To the enhanced model.</a:t>
            </a:r>
          </a:p>
          <a:p>
            <a:r>
              <a:rPr lang="en-US" dirty="0" smtClean="0"/>
              <a:t>After this slide, ask the audiences</a:t>
            </a:r>
            <a:r>
              <a:rPr lang="en-US" baseline="0" dirty="0" smtClean="0"/>
              <a:t> how many people heard of CF conventions, </a:t>
            </a:r>
          </a:p>
          <a:p>
            <a:r>
              <a:rPr lang="en-US" baseline="0" dirty="0" smtClean="0"/>
              <a:t>how many people would like to know how CF attributes can affect</a:t>
            </a:r>
          </a:p>
          <a:p>
            <a:r>
              <a:rPr lang="en-US" baseline="0" dirty="0" smtClean="0"/>
              <a:t>the visualization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24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73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08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quickly go through this slide if audiences know CF attributes.</a:t>
            </a:r>
          </a:p>
          <a:p>
            <a:r>
              <a:rPr lang="en-US" dirty="0" smtClean="0"/>
              <a:t>_</a:t>
            </a:r>
            <a:r>
              <a:rPr lang="en-US" dirty="0" err="1" smtClean="0"/>
              <a:t>FillVaule</a:t>
            </a:r>
            <a:r>
              <a:rPr lang="en-US" dirty="0" smtClean="0"/>
              <a:t> only specifies</a:t>
            </a:r>
            <a:r>
              <a:rPr lang="en-US" baseline="0" dirty="0" smtClean="0"/>
              <a:t> one distinct missing or undefined value.</a:t>
            </a:r>
          </a:p>
          <a:p>
            <a:r>
              <a:rPr lang="en-US" baseline="0" dirty="0" smtClean="0"/>
              <a:t> Using </a:t>
            </a:r>
            <a:r>
              <a:rPr lang="en-US" baseline="0" dirty="0" err="1" smtClean="0"/>
              <a:t>valid_min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valid_max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valid_range</a:t>
            </a:r>
            <a:r>
              <a:rPr lang="en-US" baseline="0" dirty="0" smtClean="0"/>
              <a:t> multiple distinct missing or </a:t>
            </a:r>
          </a:p>
          <a:p>
            <a:r>
              <a:rPr lang="en-US" baseline="0" dirty="0" smtClean="0"/>
              <a:t>undefined values can be filtered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79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 careful when using these two attributes. Joe will share with you </a:t>
            </a:r>
          </a:p>
          <a:p>
            <a:r>
              <a:rPr lang="en-US" dirty="0" smtClean="0"/>
              <a:t>MODIS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22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make sure to use the exact format. Some tools are picky.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44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the end of slides, just</a:t>
            </a:r>
            <a:r>
              <a:rPr lang="en-US" baseline="0" dirty="0" smtClean="0"/>
              <a:t> mention other CF requirement: </a:t>
            </a:r>
          </a:p>
          <a:p>
            <a:r>
              <a:rPr lang="en-US" baseline="0" dirty="0" smtClean="0"/>
              <a:t>The variable and attribute names can only have number, letter </a:t>
            </a:r>
          </a:p>
          <a:p>
            <a:r>
              <a:rPr lang="en-US" baseline="0" dirty="0" smtClean="0"/>
              <a:t>and underscore. No other characters are allowed.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3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54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42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15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45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02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HDFView</a:t>
            </a:r>
            <a:r>
              <a:rPr lang="en-US" dirty="0" smtClean="0"/>
              <a:t>:</a:t>
            </a:r>
            <a:r>
              <a:rPr lang="en-US" baseline="0" dirty="0" smtClean="0"/>
              <a:t> t_int.h5</a:t>
            </a:r>
            <a:r>
              <a:rPr lang="en-US" baseline="0" dirty="0"/>
              <a:t> </a:t>
            </a:r>
            <a:r>
              <a:rPr lang="en-US" baseline="0" dirty="0" err="1" smtClean="0"/>
              <a:t>ncdump</a:t>
            </a:r>
            <a:r>
              <a:rPr lang="en-US" baseline="0" dirty="0" smtClean="0"/>
              <a:t> –h t_int.h5 Not working</a:t>
            </a:r>
          </a:p>
          <a:p>
            <a:r>
              <a:rPr lang="en-US" baseline="0" dirty="0" smtClean="0"/>
              <a:t>Tdset.h5 </a:t>
            </a:r>
            <a:r>
              <a:rPr lang="en-US" baseline="0" dirty="0" err="1" smtClean="0"/>
              <a:t>ncdump</a:t>
            </a:r>
            <a:r>
              <a:rPr lang="en-US" baseline="0" dirty="0" smtClean="0"/>
              <a:t> –h tdset.h5 working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8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48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85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736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err="1" smtClean="0"/>
              <a:t>Lat</a:t>
            </a:r>
            <a:r>
              <a:rPr lang="en-US" baseline="0" dirty="0" smtClean="0"/>
              <a:t>/Lon: 	screenshots and IDV demo</a:t>
            </a:r>
          </a:p>
          <a:p>
            <a:r>
              <a:rPr lang="en-US" dirty="0" smtClean="0"/>
              <a:t>Units that don’t follow CF, IDV cannot open the file.</a:t>
            </a:r>
          </a:p>
          <a:p>
            <a:r>
              <a:rPr lang="en-US" baseline="0" dirty="0" smtClean="0"/>
              <a:t>Units that follow CF, IDV can.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err="1" smtClean="0"/>
              <a:t>Lat</a:t>
            </a:r>
            <a:r>
              <a:rPr lang="en-US" baseline="0" dirty="0" smtClean="0"/>
              <a:t>/Lon: 	screenshots and IDV demo</a:t>
            </a:r>
          </a:p>
          <a:p>
            <a:r>
              <a:rPr lang="en-US" dirty="0" smtClean="0"/>
              <a:t>Units that don’t follow CF, IDV cannot open the file.</a:t>
            </a:r>
          </a:p>
          <a:p>
            <a:r>
              <a:rPr lang="en-US" baseline="0" dirty="0" smtClean="0"/>
              <a:t>Units that follow CF, IDV can.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smtClean="0"/>
              <a:t>_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: </a:t>
            </a:r>
          </a:p>
          <a:p>
            <a:r>
              <a:rPr lang="en-US" baseline="0" dirty="0" smtClean="0"/>
              <a:t>1) Use </a:t>
            </a:r>
            <a:r>
              <a:rPr lang="en-US" baseline="0" dirty="0" err="1" smtClean="0"/>
              <a:t>HDFView</a:t>
            </a:r>
            <a:r>
              <a:rPr lang="en-US" baseline="0" dirty="0" smtClean="0"/>
              <a:t> to show the data, </a:t>
            </a:r>
          </a:p>
          <a:p>
            <a:r>
              <a:rPr lang="en-US" baseline="0" dirty="0" smtClean="0"/>
              <a:t> 2) IDV first shows the data without the 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 attribute </a:t>
            </a:r>
          </a:p>
          <a:p>
            <a:r>
              <a:rPr lang="en-US" baseline="0" dirty="0" smtClean="0"/>
              <a:t>3) Add _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 attribute at </a:t>
            </a:r>
            <a:r>
              <a:rPr lang="en-US" baseline="0" dirty="0" err="1" smtClean="0"/>
              <a:t>HDFView</a:t>
            </a:r>
            <a:r>
              <a:rPr lang="en-US" baseline="0" dirty="0" smtClean="0"/>
              <a:t>. 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aseline="0" dirty="0" smtClean="0"/>
              <a:t>Change the HDF5 dataset name to another name.</a:t>
            </a:r>
          </a:p>
          <a:p>
            <a:r>
              <a:rPr lang="en-US" baseline="0" dirty="0" smtClean="0"/>
              <a:t>4) Save the file(not to another HDF5 file) </a:t>
            </a:r>
          </a:p>
          <a:p>
            <a:r>
              <a:rPr lang="en-US" baseline="0" dirty="0" smtClean="0"/>
              <a:t>5) Open with the IDV again, this time the _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 is not printed.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smtClean="0"/>
              <a:t>_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: </a:t>
            </a:r>
          </a:p>
          <a:p>
            <a:r>
              <a:rPr lang="en-US" baseline="0" dirty="0" smtClean="0"/>
              <a:t>1) Use </a:t>
            </a:r>
            <a:r>
              <a:rPr lang="en-US" baseline="0" dirty="0" err="1" smtClean="0"/>
              <a:t>HDFView</a:t>
            </a:r>
            <a:r>
              <a:rPr lang="en-US" baseline="0" dirty="0" smtClean="0"/>
              <a:t> to show the data, </a:t>
            </a:r>
          </a:p>
          <a:p>
            <a:r>
              <a:rPr lang="en-US" baseline="0" dirty="0" smtClean="0"/>
              <a:t> 2) IDV first shows the data without the 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 attribute </a:t>
            </a:r>
          </a:p>
          <a:p>
            <a:r>
              <a:rPr lang="en-US" baseline="0" dirty="0" smtClean="0"/>
              <a:t>3) Add _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 attribute at </a:t>
            </a:r>
            <a:r>
              <a:rPr lang="en-US" baseline="0" dirty="0" err="1" smtClean="0"/>
              <a:t>HDFView</a:t>
            </a:r>
            <a:r>
              <a:rPr lang="en-US" baseline="0" dirty="0" smtClean="0"/>
              <a:t>. 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aseline="0" dirty="0" smtClean="0"/>
              <a:t>Change the HDF5 dataset name to another name.</a:t>
            </a:r>
          </a:p>
          <a:p>
            <a:r>
              <a:rPr lang="en-US" baseline="0" dirty="0" smtClean="0"/>
              <a:t>4) Save the file(not to another HDF5 file) </a:t>
            </a:r>
          </a:p>
          <a:p>
            <a:r>
              <a:rPr lang="en-US" baseline="0" dirty="0" smtClean="0"/>
              <a:t>5) Open with the IDV again, this time the _</a:t>
            </a:r>
            <a:r>
              <a:rPr lang="en-US" baseline="0" dirty="0" err="1" smtClean="0"/>
              <a:t>FillValue</a:t>
            </a:r>
            <a:r>
              <a:rPr lang="en-US" baseline="0" dirty="0" smtClean="0"/>
              <a:t> is not printed.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smtClean="0"/>
              <a:t>Show the scale 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r>
              <a:rPr lang="en-US" baseline="0" dirty="0" smtClean="0"/>
              <a:t>. The initial value and the final</a:t>
            </a:r>
          </a:p>
          <a:p>
            <a:r>
              <a:rPr lang="en-US" dirty="0"/>
              <a:t> </a:t>
            </a:r>
            <a:r>
              <a:rPr lang="en-US" dirty="0" smtClean="0"/>
              <a:t>     value.</a:t>
            </a:r>
            <a:endParaRPr lang="en-US" baseline="0" dirty="0" smtClean="0"/>
          </a:p>
          <a:p>
            <a:r>
              <a:rPr lang="en-US" baseline="0" dirty="0" smtClean="0"/>
              <a:t>2.</a:t>
            </a:r>
            <a:r>
              <a:rPr lang="en-US" dirty="0" smtClean="0"/>
              <a:t> </a:t>
            </a:r>
            <a:r>
              <a:rPr lang="en-US" baseline="0" dirty="0" smtClean="0"/>
              <a:t>Show the wrong attribute</a:t>
            </a:r>
            <a:r>
              <a:rPr lang="en-US" dirty="0" smtClean="0"/>
              <a:t> name and the right attribute name</a:t>
            </a:r>
            <a:endParaRPr lang="en-US" baseline="0" dirty="0" smtClean="0"/>
          </a:p>
          <a:p>
            <a:r>
              <a:rPr lang="en-US" dirty="0" smtClean="0"/>
              <a:t>3.</a:t>
            </a:r>
            <a:r>
              <a:rPr lang="en-US" baseline="0" dirty="0" smtClean="0"/>
              <a:t>. Demo:</a:t>
            </a:r>
            <a:r>
              <a:rPr lang="en-US" dirty="0" smtClean="0"/>
              <a:t> </a:t>
            </a:r>
          </a:p>
          <a:p>
            <a:r>
              <a:rPr lang="en-US" baseline="0" dirty="0"/>
              <a:t>	</a:t>
            </a:r>
            <a:r>
              <a:rPr lang="en-US" baseline="0" dirty="0" smtClean="0"/>
              <a:t>file</a:t>
            </a:r>
            <a:r>
              <a:rPr lang="en-US" dirty="0" smtClean="0"/>
              <a:t> with the wrong attribute names(1,2,3…)</a:t>
            </a:r>
          </a:p>
          <a:p>
            <a:r>
              <a:rPr lang="en-US" baseline="0" dirty="0"/>
              <a:t>	</a:t>
            </a:r>
            <a:r>
              <a:rPr lang="en-US" baseline="0" dirty="0" smtClean="0"/>
              <a:t>file</a:t>
            </a:r>
            <a:r>
              <a:rPr lang="en-US" dirty="0" smtClean="0"/>
              <a:t> with the right attribute names(1010,1020, etc.)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smtClean="0"/>
              <a:t>Show the scale factor</a:t>
            </a:r>
            <a:r>
              <a:rPr lang="en-US" dirty="0" smtClean="0"/>
              <a:t> and </a:t>
            </a:r>
            <a:r>
              <a:rPr lang="en-US" dirty="0" err="1" smtClean="0"/>
              <a:t>add_offset</a:t>
            </a:r>
            <a:r>
              <a:rPr lang="en-US" baseline="0" dirty="0" smtClean="0"/>
              <a:t>. The initial value and the final</a:t>
            </a:r>
          </a:p>
          <a:p>
            <a:r>
              <a:rPr lang="en-US" dirty="0"/>
              <a:t> </a:t>
            </a:r>
            <a:r>
              <a:rPr lang="en-US" dirty="0" smtClean="0"/>
              <a:t>     value.</a:t>
            </a:r>
            <a:endParaRPr lang="en-US" baseline="0" dirty="0" smtClean="0"/>
          </a:p>
          <a:p>
            <a:r>
              <a:rPr lang="en-US" baseline="0" dirty="0" smtClean="0"/>
              <a:t>2.</a:t>
            </a:r>
            <a:r>
              <a:rPr lang="en-US" dirty="0" smtClean="0"/>
              <a:t> </a:t>
            </a:r>
            <a:r>
              <a:rPr lang="en-US" baseline="0" dirty="0" smtClean="0"/>
              <a:t>Show the wrong attribute</a:t>
            </a:r>
            <a:r>
              <a:rPr lang="en-US" dirty="0" smtClean="0"/>
              <a:t> name and the right attribute name</a:t>
            </a:r>
            <a:endParaRPr lang="en-US" baseline="0" dirty="0" smtClean="0"/>
          </a:p>
          <a:p>
            <a:r>
              <a:rPr lang="en-US" dirty="0" smtClean="0"/>
              <a:t>3.</a:t>
            </a:r>
            <a:r>
              <a:rPr lang="en-US" baseline="0" dirty="0" smtClean="0"/>
              <a:t>. Demo:</a:t>
            </a:r>
            <a:r>
              <a:rPr lang="en-US" dirty="0" smtClean="0"/>
              <a:t> </a:t>
            </a:r>
          </a:p>
          <a:p>
            <a:r>
              <a:rPr lang="en-US" baseline="0" dirty="0"/>
              <a:t>	</a:t>
            </a:r>
            <a:r>
              <a:rPr lang="en-US" baseline="0" dirty="0" smtClean="0"/>
              <a:t>file</a:t>
            </a:r>
            <a:r>
              <a:rPr lang="en-US" dirty="0" smtClean="0"/>
              <a:t> with the wrong attribute names(1,2,3…)</a:t>
            </a:r>
          </a:p>
          <a:p>
            <a:r>
              <a:rPr lang="en-US" baseline="0" dirty="0"/>
              <a:t>	</a:t>
            </a:r>
            <a:r>
              <a:rPr lang="en-US" baseline="0" dirty="0" smtClean="0"/>
              <a:t>file</a:t>
            </a:r>
            <a:r>
              <a:rPr lang="en-US" dirty="0" smtClean="0"/>
              <a:t> with the right attribute names(1010,1020, etc.)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smtClean="0"/>
              <a:t>Screenshots:</a:t>
            </a:r>
          </a:p>
          <a:p>
            <a:r>
              <a:rPr lang="en-US" dirty="0" smtClean="0"/>
              <a:t>Let the audience note the “coordinates” attribute.</a:t>
            </a:r>
            <a:endParaRPr lang="en-US" baseline="0" dirty="0" smtClean="0"/>
          </a:p>
          <a:p>
            <a:r>
              <a:rPr lang="en-US" baseline="0" dirty="0" smtClean="0"/>
              <a:t>4. Show </a:t>
            </a:r>
            <a:r>
              <a:rPr lang="en-US" dirty="0" smtClean="0"/>
              <a:t>IDV, don’t display the value plot(IDV has a bug), just show the </a:t>
            </a:r>
          </a:p>
          <a:p>
            <a:r>
              <a:rPr lang="en-US" dirty="0"/>
              <a:t> </a:t>
            </a:r>
            <a:r>
              <a:rPr lang="en-US" dirty="0" smtClean="0"/>
              <a:t>   vertical coordinate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Demos:</a:t>
            </a:r>
          </a:p>
          <a:p>
            <a:endParaRPr lang="en-US" dirty="0" smtClean="0"/>
          </a:p>
          <a:p>
            <a:pPr marL="232943" indent="-232943">
              <a:buAutoNum type="arabicPeriod"/>
            </a:pPr>
            <a:r>
              <a:rPr lang="en-US" baseline="0" dirty="0" smtClean="0"/>
              <a:t>Screenshots:</a:t>
            </a:r>
          </a:p>
          <a:p>
            <a:r>
              <a:rPr lang="en-US" dirty="0" smtClean="0"/>
              <a:t>Let the audience note the “coordinates” attribute.</a:t>
            </a:r>
            <a:endParaRPr lang="en-US" baseline="0" dirty="0" smtClean="0"/>
          </a:p>
          <a:p>
            <a:r>
              <a:rPr lang="en-US" baseline="0" dirty="0" smtClean="0"/>
              <a:t>4. Show </a:t>
            </a:r>
            <a:r>
              <a:rPr lang="en-US" dirty="0" smtClean="0"/>
              <a:t>IDV, don’t display the value plot(IDV has a bug), just show the </a:t>
            </a:r>
          </a:p>
          <a:p>
            <a:r>
              <a:rPr lang="en-US" dirty="0"/>
              <a:t> </a:t>
            </a:r>
            <a:r>
              <a:rPr lang="en-US" dirty="0" smtClean="0"/>
              <a:t>   vertical coordinate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9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32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858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983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744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705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netCDF-4</a:t>
            </a:r>
            <a:r>
              <a:rPr lang="en-US" baseline="0" dirty="0" smtClean="0"/>
              <a:t> requires the association of dimensions with coordinate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511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271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536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493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832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09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6E9B6-1C19-44CE-97C3-214AEE21FD9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99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53"/>
          <p:cNvSpPr txBox="1">
            <a:spLocks noChangeArrowheads="1"/>
          </p:cNvSpPr>
          <p:nvPr userDrawn="1"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6" name="Picture 105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374775" y="239713"/>
            <a:ext cx="18256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Arial" pitchFamily="34" charset="0"/>
              </a:rPr>
              <a:t>The HDF Group</a:t>
            </a:r>
          </a:p>
        </p:txBody>
      </p:sp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2057400"/>
          </a:xfrm>
        </p:spPr>
        <p:txBody>
          <a:bodyPr anchor="t"/>
          <a:lstStyle>
            <a:lvl1pPr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196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20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9" name="Rectangle 20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10" name="Rectangle 20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D0054-DEBC-4BC7-AB51-B07CBC93C6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7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891D3-C79B-467C-9AA4-487CCCDFB7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A6822-8A2E-438A-8FF5-7FF0DBFC3E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8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1529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B191-D192-4155-B7FC-877A6FDF1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8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9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0EEDC-5844-4EFA-918A-89CA68A7DE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7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4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5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EAFBD-F6C1-4BBC-BE16-6ABDE0D892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9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4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FA78B-0BBB-47B9-88DA-E5C0BFDE8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2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0169EC-85B8-49E2-AEE8-1C12B44850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8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656B-55CD-44D5-AE92-A264F38D69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1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948B-92F7-46C0-825B-24D3672FC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1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8623D-0FA2-4457-A4E7-CA0E22B1C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3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810000"/>
            <a:ext cx="84582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5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6" name="Rectangle 105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7" name="Rectangle 105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A9CEC-B065-4A1C-B575-9A98871540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99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50" descr="hdf 0line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93" name="Rectangle 10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36894" name="Rectangle 10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3962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36895" name="Rectangle 10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629400"/>
            <a:ext cx="76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AED57B00-2272-4B28-88BE-3425C01440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Rectangle 1053"/>
          <p:cNvSpPr txBox="1">
            <a:spLocks noChangeArrowheads="1"/>
          </p:cNvSpPr>
          <p:nvPr/>
        </p:nvSpPr>
        <p:spPr bwMode="auto">
          <a:xfrm>
            <a:off x="723900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www.hdfgroup.org</a:t>
            </a:r>
          </a:p>
        </p:txBody>
      </p:sp>
      <p:pic>
        <p:nvPicPr>
          <p:cNvPr id="1034" name="Picture 105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52400"/>
            <a:ext cx="9667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f-pcmdi.llnl.gov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64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5" name="Rectangle 2065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6" name="Rectangle 206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305724-AF33-4D99-9EC3-3B08B3ACFFEB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Interoperability with netCDF-4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143000" y="3886200"/>
            <a:ext cx="6934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>
                <a:latin typeface="Arial (Body)"/>
              </a:rPr>
              <a:t>               </a:t>
            </a:r>
            <a:r>
              <a:rPr lang="en-US" dirty="0" smtClean="0">
                <a:latin typeface="Arial (Body)"/>
              </a:rPr>
              <a:t>Kent Yang, Larry Knox, Elena </a:t>
            </a:r>
            <a:r>
              <a:rPr lang="en-US" dirty="0" err="1" smtClean="0">
                <a:latin typeface="Arial (Body)"/>
              </a:rPr>
              <a:t>Pourmal</a:t>
            </a:r>
            <a:endParaRPr lang="en-US" dirty="0">
              <a:latin typeface="Arial (Body)"/>
            </a:endParaRPr>
          </a:p>
          <a:p>
            <a:pPr eaLnBrk="1" hangingPunct="1"/>
            <a:r>
              <a:rPr lang="en-US" dirty="0">
                <a:latin typeface="Arial (Body)"/>
              </a:rPr>
              <a:t>                             The HDF Group</a:t>
            </a:r>
          </a:p>
          <a:p>
            <a:pPr eaLnBrk="1" hangingPunct="1"/>
            <a:r>
              <a:rPr lang="en-US" dirty="0">
                <a:latin typeface="Arial (Body)"/>
              </a:rPr>
              <a:t>          The </a:t>
            </a:r>
            <a:r>
              <a:rPr lang="en-US" dirty="0" smtClean="0">
                <a:latin typeface="Arial (Body)"/>
              </a:rPr>
              <a:t>15</a:t>
            </a:r>
            <a:r>
              <a:rPr lang="en-US" baseline="30000" dirty="0" smtClean="0">
                <a:latin typeface="Arial (Body)"/>
              </a:rPr>
              <a:t>th</a:t>
            </a:r>
            <a:r>
              <a:rPr lang="en-US" dirty="0" smtClean="0">
                <a:latin typeface="Arial (Body)"/>
              </a:rPr>
              <a:t> </a:t>
            </a:r>
            <a:r>
              <a:rPr lang="en-US" dirty="0">
                <a:latin typeface="Arial (Body)"/>
              </a:rPr>
              <a:t>HDF and HDF-EOS Workshop</a:t>
            </a:r>
          </a:p>
          <a:p>
            <a:pPr eaLnBrk="1" hangingPunct="1"/>
            <a:r>
              <a:rPr lang="en-US" dirty="0">
                <a:latin typeface="Arial (Body)"/>
              </a:rPr>
              <a:t>                          </a:t>
            </a:r>
            <a:r>
              <a:rPr lang="en-US" dirty="0" smtClean="0">
                <a:latin typeface="Arial (Body)"/>
              </a:rPr>
              <a:t>April 17-19, 2012</a:t>
            </a:r>
            <a:endParaRPr lang="en-US" dirty="0">
              <a:latin typeface="Arial (Body)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7"/>
    </mc:Choice>
    <mc:Fallback xmlns="">
      <p:transition spd="slow" advTm="114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B7C0C18-9494-469A-B159-D7A39567037C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2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410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5486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Background</a:t>
            </a:r>
          </a:p>
          <a:p>
            <a:pPr lvl="1" eaLnBrk="1" hangingPunct="1"/>
            <a:r>
              <a:rPr lang="en-US" dirty="0" smtClean="0"/>
              <a:t>netCDF-4</a:t>
            </a:r>
          </a:p>
          <a:p>
            <a:pPr lvl="1" eaLnBrk="1" hangingPunct="1"/>
            <a:r>
              <a:rPr lang="en-US" dirty="0" smtClean="0"/>
              <a:t>CF</a:t>
            </a:r>
            <a:endParaRPr lang="en-US" dirty="0"/>
          </a:p>
          <a:p>
            <a:pPr eaLnBrk="1" hangingPunct="1"/>
            <a:r>
              <a:rPr lang="en-US" dirty="0" smtClean="0"/>
              <a:t>Use cases</a:t>
            </a:r>
          </a:p>
          <a:p>
            <a:pPr eaLnBrk="1" hangingPunct="1"/>
            <a:r>
              <a:rPr lang="en-US" sz="3200" dirty="0" smtClean="0"/>
              <a:t>Experience with HDF-EOS5 products</a:t>
            </a:r>
          </a:p>
          <a:p>
            <a:pPr eaLnBrk="1" hangingPunct="1"/>
            <a:r>
              <a:rPr lang="en-US" sz="3200" dirty="0" smtClean="0"/>
              <a:t>Experience with JPSS products</a:t>
            </a:r>
          </a:p>
          <a:p>
            <a:pPr eaLnBrk="1" hangingPunct="1"/>
            <a:r>
              <a:rPr lang="en-US" sz="3200" dirty="0" smtClean="0"/>
              <a:t>Current Status and future directions</a:t>
            </a:r>
          </a:p>
        </p:txBody>
      </p:sp>
    </p:spTree>
  </p:cSld>
  <p:clrMapOvr>
    <a:masterClrMapping/>
  </p:clrMapOvr>
  <p:transition spd="med" advTm="32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Clarification –</a:t>
            </a:r>
            <a:r>
              <a:rPr lang="en-US" dirty="0" err="1" smtClean="0"/>
              <a:t>netCDF</a:t>
            </a:r>
            <a:r>
              <a:rPr lang="en-US" dirty="0" smtClean="0"/>
              <a:t>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netCDF-3 format</a:t>
            </a:r>
          </a:p>
          <a:p>
            <a:pPr lvl="1"/>
            <a:r>
              <a:rPr lang="en-US" dirty="0" smtClean="0"/>
              <a:t>Simple self-describing data format based on </a:t>
            </a:r>
            <a:r>
              <a:rPr lang="en-US" dirty="0" err="1" smtClean="0"/>
              <a:t>netCDF</a:t>
            </a:r>
            <a:r>
              <a:rPr lang="en-US" dirty="0" smtClean="0"/>
              <a:t> classic data model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netCDF-4 format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Uses HDF5 as a storage layer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Exploits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Compression, chunking, parallel-IO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roup hierarchy, user-defined data types, etc.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Supports both </a:t>
            </a:r>
            <a:r>
              <a:rPr lang="en-US" dirty="0" err="1" smtClean="0">
                <a:solidFill>
                  <a:schemeClr val="tx1"/>
                </a:solidFill>
              </a:rPr>
              <a:t>netCDF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enhanced and </a:t>
            </a:r>
            <a:r>
              <a:rPr lang="en-US" dirty="0" err="1" smtClean="0">
                <a:solidFill>
                  <a:schemeClr val="tx1"/>
                </a:solidFill>
              </a:rPr>
              <a:t>netCDF</a:t>
            </a:r>
            <a:r>
              <a:rPr lang="en-US" dirty="0" smtClean="0">
                <a:solidFill>
                  <a:schemeClr val="tx1"/>
                </a:solidFill>
              </a:rPr>
              <a:t> classic data models</a:t>
            </a:r>
          </a:p>
          <a:p>
            <a:pPr marL="571500" indent="-457200"/>
            <a:r>
              <a:rPr lang="en-US" sz="2800" dirty="0" smtClean="0">
                <a:solidFill>
                  <a:srgbClr val="FF0000"/>
                </a:solidFill>
              </a:rPr>
              <a:t>Interoperability with netCDF-4 format in this talk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4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"/>
    </mc:Choice>
    <mc:Fallback xmlns="">
      <p:transition spd="slow" advTm="23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Clarification – </a:t>
            </a:r>
            <a:r>
              <a:rPr lang="en-US" dirty="0" err="1" smtClean="0"/>
              <a:t>netCDF</a:t>
            </a:r>
            <a:r>
              <a:rPr lang="en-US" dirty="0" smtClean="0"/>
              <a:t> packages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netCDF</a:t>
            </a:r>
            <a:r>
              <a:rPr lang="en-US" dirty="0" smtClean="0"/>
              <a:t> software packages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-C</a:t>
            </a:r>
          </a:p>
          <a:p>
            <a:pPr lvl="2"/>
            <a:r>
              <a:rPr lang="en-US" dirty="0" smtClean="0"/>
              <a:t>Support both netCDF-3 and netCDF-4 formats</a:t>
            </a:r>
          </a:p>
          <a:p>
            <a:pPr lvl="2"/>
            <a:r>
              <a:rPr lang="en-US" dirty="0" smtClean="0"/>
              <a:t>C++/Fortran Wrappers</a:t>
            </a:r>
            <a:endParaRPr lang="en-US" dirty="0"/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-Java</a:t>
            </a:r>
          </a:p>
          <a:p>
            <a:pPr lvl="2"/>
            <a:r>
              <a:rPr lang="en-US" dirty="0" smtClean="0"/>
              <a:t>Support </a:t>
            </a:r>
            <a:r>
              <a:rPr lang="en-US" dirty="0"/>
              <a:t>both </a:t>
            </a:r>
            <a:r>
              <a:rPr lang="en-US" dirty="0" smtClean="0"/>
              <a:t>netCDF-3 and netCDF-4 formats </a:t>
            </a:r>
          </a:p>
          <a:p>
            <a:pPr lvl="2"/>
            <a:r>
              <a:rPr lang="en-US" dirty="0" smtClean="0"/>
              <a:t>The implementation of the Common Data Model </a:t>
            </a:r>
            <a:endParaRPr lang="en-US" dirty="0"/>
          </a:p>
          <a:p>
            <a:r>
              <a:rPr lang="en-US" dirty="0" err="1"/>
              <a:t>netCDF</a:t>
            </a:r>
            <a:r>
              <a:rPr lang="en-US" dirty="0"/>
              <a:t> version </a:t>
            </a:r>
            <a:r>
              <a:rPr lang="en-US" dirty="0" smtClean="0"/>
              <a:t>4</a:t>
            </a:r>
          </a:p>
          <a:p>
            <a:pPr lvl="1"/>
            <a:r>
              <a:rPr lang="en-US" dirty="0" smtClean="0"/>
              <a:t>Generally mean the version 4 package of the </a:t>
            </a:r>
            <a:r>
              <a:rPr lang="en-US" dirty="0" err="1" smtClean="0"/>
              <a:t>netCDF</a:t>
            </a:r>
            <a:r>
              <a:rPr lang="en-US" dirty="0"/>
              <a:t>-</a:t>
            </a:r>
            <a:r>
              <a:rPr lang="en-US" dirty="0" smtClean="0"/>
              <a:t>C library</a:t>
            </a:r>
          </a:p>
          <a:p>
            <a:pPr marL="457200" lvl="1" indent="0">
              <a:buNone/>
            </a:pPr>
            <a:r>
              <a:rPr lang="en-US" dirty="0" smtClean="0"/>
              <a:t> (</a:t>
            </a:r>
            <a:r>
              <a:rPr lang="en-US" i="1" dirty="0" smtClean="0">
                <a:solidFill>
                  <a:srgbClr val="FF0000"/>
                </a:solidFill>
              </a:rPr>
              <a:t>Not only support netCDF-4 format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3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"/>
    </mc:Choice>
    <mc:Fallback xmlns="">
      <p:transition spd="slow" advTm="48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netCDF-4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Big user community</a:t>
            </a:r>
          </a:p>
          <a:p>
            <a:pPr lvl="0"/>
            <a:r>
              <a:rPr lang="en-US" dirty="0" smtClean="0"/>
              <a:t>User-friendly data models</a:t>
            </a:r>
          </a:p>
          <a:p>
            <a:pPr lvl="0"/>
            <a:r>
              <a:rPr lang="en-US" dirty="0" smtClean="0"/>
              <a:t>Tools</a:t>
            </a:r>
          </a:p>
          <a:p>
            <a:pPr lvl="1"/>
            <a:r>
              <a:rPr lang="en-US" dirty="0" smtClean="0"/>
              <a:t> Home-grown and </a:t>
            </a:r>
            <a:r>
              <a:rPr lang="en-US" dirty="0"/>
              <a:t>third-party visualization and analysis tools 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	- </a:t>
            </a:r>
            <a:r>
              <a:rPr lang="en-US" dirty="0" err="1" smtClean="0"/>
              <a:t>ncdump</a:t>
            </a:r>
            <a:r>
              <a:rPr lang="en-US" dirty="0" smtClean="0"/>
              <a:t>, </a:t>
            </a:r>
            <a:r>
              <a:rPr lang="en-US" dirty="0" err="1" smtClean="0"/>
              <a:t>ncgen</a:t>
            </a:r>
            <a:r>
              <a:rPr lang="en-US" dirty="0" smtClean="0"/>
              <a:t>, IDV, Panoply, Ferret etc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3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24"/>
    </mc:Choice>
    <mc:Fallback xmlns="">
      <p:transition spd="slow" advTm="3912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NetCDF</a:t>
            </a:r>
            <a:r>
              <a:rPr lang="en-US" dirty="0"/>
              <a:t> Classic Model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 descr="http://www.unidata.ucar.edu/software/netcdf/workshops/2007/datamodel/images/nc-classic-um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77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3886200" y="1905000"/>
            <a:ext cx="2362200" cy="1524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15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61"/>
    </mc:Choice>
    <mc:Fallback xmlns="">
      <p:transition spd="slow" advTm="38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NetCDF</a:t>
            </a:r>
            <a:r>
              <a:rPr lang="en-US" dirty="0" smtClean="0"/>
              <a:t> enhanced model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07795"/>
            <a:ext cx="8458200" cy="465201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6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74"/>
    </mc:Choice>
    <mc:Fallback xmlns="">
      <p:transition spd="slow" advTm="2137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</a:t>
            </a:r>
            <a:r>
              <a:rPr lang="en-US" sz="2800" dirty="0" smtClean="0"/>
              <a:t>etadata </a:t>
            </a:r>
            <a:r>
              <a:rPr lang="en-US" sz="2800" dirty="0"/>
              <a:t>conventions for earth science </a:t>
            </a:r>
            <a:r>
              <a:rPr lang="en-US" sz="2800" dirty="0" smtClean="0"/>
              <a:t>data. </a:t>
            </a:r>
          </a:p>
          <a:p>
            <a:r>
              <a:rPr lang="en-US" sz="2800" dirty="0"/>
              <a:t>S</a:t>
            </a:r>
            <a:r>
              <a:rPr lang="en-US" sz="2800" dirty="0" smtClean="0"/>
              <a:t>haring </a:t>
            </a:r>
            <a:r>
              <a:rPr lang="en-US" sz="2800" dirty="0"/>
              <a:t>of files created with the </a:t>
            </a:r>
            <a:r>
              <a:rPr lang="en-US" sz="2800" dirty="0" err="1"/>
              <a:t>NetCDF</a:t>
            </a:r>
            <a:r>
              <a:rPr lang="en-US" sz="2800" dirty="0"/>
              <a:t> </a:t>
            </a:r>
            <a:r>
              <a:rPr lang="en-US" sz="2800" dirty="0" smtClean="0"/>
              <a:t>APIs, </a:t>
            </a:r>
            <a:r>
              <a:rPr lang="en-US" sz="2800" dirty="0"/>
              <a:t>but not specifically to </a:t>
            </a:r>
            <a:r>
              <a:rPr lang="en-US" sz="2800" dirty="0" err="1"/>
              <a:t>netCDF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CF conventions are now increasingly gaining </a:t>
            </a:r>
            <a:r>
              <a:rPr lang="en-US" sz="2800" dirty="0" smtClean="0"/>
              <a:t>acceptance.</a:t>
            </a:r>
          </a:p>
          <a:p>
            <a:r>
              <a:rPr lang="en-US" sz="2800" dirty="0" smtClean="0"/>
              <a:t>URL: </a:t>
            </a:r>
            <a:r>
              <a:rPr lang="en-US" sz="2800" dirty="0">
                <a:hlinkClick r:id="rId3"/>
              </a:rPr>
              <a:t>http://cf-pcmdi.llnl.gov/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80"/>
    </mc:Choice>
    <mc:Fallback xmlns="">
      <p:transition spd="slow" advTm="5378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tutorial, we only review the key CF attributes that affect the access of  NASA and other Earth Science HDF and HDF-EOS data via popular visualization tools.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18"/>
    </mc:Choice>
    <mc:Fallback xmlns="">
      <p:transition spd="slow" advTm="5981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609600"/>
          </a:xfrm>
        </p:spPr>
        <p:txBody>
          <a:bodyPr/>
          <a:lstStyle/>
          <a:p>
            <a:r>
              <a:rPr lang="en-US" sz="2800" dirty="0" smtClean="0"/>
              <a:t>Key CF data description attributes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82596"/>
              </p:ext>
            </p:extLst>
          </p:nvPr>
        </p:nvGraphicFramePr>
        <p:xfrm>
          <a:off x="838200" y="990601"/>
          <a:ext cx="7620000" cy="474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5334000"/>
              </a:tblGrid>
              <a:tr h="4864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Attribute</a:t>
                      </a:r>
                      <a:endParaRPr lang="en-US" sz="2400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</a:tr>
              <a:tr h="90287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Units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j-lt"/>
                          <a:ea typeface="Times New Roman"/>
                          <a:cs typeface="Calibri"/>
                        </a:rPr>
                        <a:t>A string that represents the quantity of measurement. A variable with no units attribute is assumed to be dimensionless.</a:t>
                      </a:r>
                      <a:endParaRPr lang="en-US" sz="18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4864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long_name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descriptive name that indicates a variable’s content.</a:t>
                      </a:r>
                      <a:endParaRPr lang="en-US" dirty="0"/>
                    </a:p>
                  </a:txBody>
                  <a:tcPr/>
                </a:tc>
              </a:tr>
              <a:tr h="902879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standard_name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standard name that references a description of a</a:t>
                      </a:r>
                      <a:r>
                        <a:rPr lang="en-US" baseline="0" dirty="0" smtClean="0"/>
                        <a:t> variable’s content in the standard name table of CF conventions.</a:t>
                      </a:r>
                      <a:endParaRPr lang="en-US" dirty="0"/>
                    </a:p>
                  </a:txBody>
                  <a:tcPr/>
                </a:tc>
              </a:tr>
              <a:tr h="4864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_</a:t>
                      </a:r>
                      <a:r>
                        <a:rPr lang="en-US" sz="2400" dirty="0" err="1" smtClean="0"/>
                        <a:t>FillValue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value used to represent missing or undefined data.</a:t>
                      </a:r>
                      <a:endParaRPr lang="en-US" dirty="0"/>
                    </a:p>
                  </a:txBody>
                  <a:tcPr/>
                </a:tc>
              </a:tr>
              <a:tr h="4864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valid_min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Smallest valid value of a variable.</a:t>
                      </a:r>
                      <a:endParaRPr lang="en-US" dirty="0"/>
                    </a:p>
                  </a:txBody>
                  <a:tcPr/>
                </a:tc>
              </a:tr>
              <a:tr h="4864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valid_max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Largest valid value of a variable.</a:t>
                      </a:r>
                      <a:endParaRPr lang="en-US" dirty="0"/>
                    </a:p>
                  </a:txBody>
                  <a:tcPr/>
                </a:tc>
              </a:tr>
              <a:tr h="4864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valid_range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Smallest and largest valid values of a variable.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5715000"/>
            <a:ext cx="7953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Use these attributes if possible, especially use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_</a:t>
            </a:r>
            <a:r>
              <a:rPr lang="en-US" dirty="0" err="1" smtClean="0">
                <a:solidFill>
                  <a:srgbClr val="FF0000"/>
                </a:solidFill>
              </a:rPr>
              <a:t>FillValue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valid_min,valid_max</a:t>
            </a:r>
            <a:r>
              <a:rPr lang="en-US" dirty="0" smtClean="0">
                <a:solidFill>
                  <a:srgbClr val="FF0000"/>
                </a:solidFill>
              </a:rPr>
              <a:t> if you have missing value(s). </a:t>
            </a:r>
            <a:endParaRPr 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61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99"/>
    </mc:Choice>
    <mc:Fallback xmlns="">
      <p:transition spd="slow" advTm="63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of dataset size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780547"/>
              </p:ext>
            </p:extLst>
          </p:nvPr>
        </p:nvGraphicFramePr>
        <p:xfrm>
          <a:off x="609600" y="990600"/>
          <a:ext cx="7620000" cy="261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5943600"/>
              </a:tblGrid>
              <a:tr h="51088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Attribute</a:t>
                      </a:r>
                      <a:endParaRPr lang="en-US" sz="2400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</a:tr>
              <a:tr h="919595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scale_factor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present for a variable, the data are to be multiplied by this factor after the data are read by an application.</a:t>
                      </a:r>
                      <a:endParaRPr lang="en-US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510886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add_offset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present for a variable, this number is to be added to the data after it is read by an application. If both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scale_factor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add_offset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attributes are present, the data are first scaled before the offset is added.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085" y="3798220"/>
            <a:ext cx="8978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equation that describes the usage of </a:t>
            </a:r>
            <a:r>
              <a:rPr lang="en-US" dirty="0" err="1" smtClean="0">
                <a:solidFill>
                  <a:srgbClr val="FF0000"/>
                </a:solidFill>
              </a:rPr>
              <a:t>scale_factor</a:t>
            </a:r>
            <a:r>
              <a:rPr lang="en-US" dirty="0" smtClean="0">
                <a:solidFill>
                  <a:srgbClr val="FF0000"/>
                </a:solidFill>
              </a:rPr>
              <a:t> and </a:t>
            </a:r>
            <a:r>
              <a:rPr lang="en-US" dirty="0" err="1" smtClean="0">
                <a:solidFill>
                  <a:srgbClr val="FF0000"/>
                </a:solidFill>
              </a:rPr>
              <a:t>add_offset</a:t>
            </a:r>
            <a:r>
              <a:rPr lang="en-US" dirty="0" smtClean="0">
                <a:solidFill>
                  <a:srgbClr val="FF0000"/>
                </a:solidFill>
              </a:rPr>
              <a:t> is: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i="1" dirty="0" err="1" smtClean="0">
                <a:solidFill>
                  <a:srgbClr val="FF0000"/>
                </a:solidFill>
              </a:rPr>
              <a:t>Final_data_value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FF0000"/>
                </a:solidFill>
              </a:rPr>
              <a:t>= “</a:t>
            </a:r>
            <a:r>
              <a:rPr lang="en-US" b="1" i="1" dirty="0" err="1">
                <a:solidFill>
                  <a:srgbClr val="FF0000"/>
                </a:solidFill>
              </a:rPr>
              <a:t>scale_factor</a:t>
            </a:r>
            <a:r>
              <a:rPr lang="en-US" b="1" i="1" dirty="0">
                <a:solidFill>
                  <a:srgbClr val="FF0000"/>
                </a:solidFill>
              </a:rPr>
              <a:t>” </a:t>
            </a:r>
            <a:r>
              <a:rPr lang="en-US" b="1" i="1" dirty="0" smtClean="0">
                <a:solidFill>
                  <a:srgbClr val="FF0000"/>
                </a:solidFill>
              </a:rPr>
              <a:t>* </a:t>
            </a:r>
            <a:r>
              <a:rPr lang="en-US" b="1" i="1" dirty="0" err="1">
                <a:solidFill>
                  <a:srgbClr val="FF0000"/>
                </a:solidFill>
              </a:rPr>
              <a:t>Raw_data_value</a:t>
            </a:r>
            <a:r>
              <a:rPr lang="en-US" b="1" i="1" dirty="0">
                <a:solidFill>
                  <a:srgbClr val="FF0000"/>
                </a:solidFill>
              </a:rPr>
              <a:t> + “</a:t>
            </a:r>
            <a:r>
              <a:rPr lang="en-US" b="1" i="1" dirty="0" err="1">
                <a:solidFill>
                  <a:srgbClr val="FF0000"/>
                </a:solidFill>
              </a:rPr>
              <a:t>add_offset</a:t>
            </a:r>
            <a:r>
              <a:rPr lang="en-US" b="1" i="1" dirty="0">
                <a:solidFill>
                  <a:srgbClr val="FF0000"/>
                </a:solidFill>
              </a:rPr>
              <a:t>”;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63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44"/>
    </mc:Choice>
    <mc:Fallback xmlns="">
      <p:transition spd="slow" advTm="135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“Units” for coordinate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153400" cy="4038600"/>
          </a:xfrm>
        </p:spPr>
        <p:txBody>
          <a:bodyPr/>
          <a:lstStyle/>
          <a:p>
            <a:r>
              <a:rPr lang="en-US" sz="2400" dirty="0" smtClean="0"/>
              <a:t>Horizontal </a:t>
            </a:r>
          </a:p>
          <a:p>
            <a:pPr lvl="1"/>
            <a:r>
              <a:rPr lang="en-US" sz="2000" dirty="0" smtClean="0"/>
              <a:t>Latitude – “</a:t>
            </a:r>
            <a:r>
              <a:rPr lang="en-US" sz="2000" dirty="0" err="1" smtClean="0"/>
              <a:t>degrees_north</a:t>
            </a:r>
            <a:r>
              <a:rPr lang="en-US" sz="2000" dirty="0" smtClean="0"/>
              <a:t>”</a:t>
            </a:r>
          </a:p>
          <a:p>
            <a:pPr lvl="1"/>
            <a:r>
              <a:rPr lang="en-US" sz="2000" dirty="0" smtClean="0"/>
              <a:t>Longitude – “</a:t>
            </a:r>
            <a:r>
              <a:rPr lang="en-US" sz="2000" dirty="0" err="1" smtClean="0"/>
              <a:t>degrees_east</a:t>
            </a:r>
            <a:r>
              <a:rPr lang="en-US" sz="2000" dirty="0" smtClean="0"/>
              <a:t>”</a:t>
            </a:r>
          </a:p>
          <a:p>
            <a:r>
              <a:rPr lang="en-US" sz="2400" dirty="0" smtClean="0"/>
              <a:t>Vertical</a:t>
            </a:r>
          </a:p>
          <a:p>
            <a:pPr lvl="1"/>
            <a:r>
              <a:rPr lang="en-US" sz="2000" dirty="0" smtClean="0"/>
              <a:t>Pressure – “</a:t>
            </a:r>
            <a:r>
              <a:rPr lang="en-US" sz="2000" dirty="0" err="1" smtClean="0"/>
              <a:t>hPa</a:t>
            </a:r>
            <a:r>
              <a:rPr lang="en-US" sz="2000" dirty="0" smtClean="0"/>
              <a:t>”</a:t>
            </a:r>
          </a:p>
          <a:p>
            <a:pPr lvl="1"/>
            <a:r>
              <a:rPr lang="en-US" sz="2000" dirty="0" smtClean="0"/>
              <a:t>Height(depth) – “Meter” (m) or “kilometer”(km)</a:t>
            </a:r>
          </a:p>
          <a:p>
            <a:r>
              <a:rPr lang="en-US" sz="2400" dirty="0" smtClean="0"/>
              <a:t>Time </a:t>
            </a:r>
          </a:p>
          <a:p>
            <a:pPr lvl="1"/>
            <a:r>
              <a:rPr lang="en-US" sz="2000" dirty="0" smtClean="0"/>
              <a:t>seconds(minutes etc.) since a time point</a:t>
            </a:r>
          </a:p>
          <a:p>
            <a:pPr lvl="1"/>
            <a:r>
              <a:rPr lang="en-US" sz="2000" dirty="0" smtClean="0"/>
              <a:t>An example</a:t>
            </a:r>
          </a:p>
          <a:p>
            <a:pPr lvl="2"/>
            <a:r>
              <a:rPr lang="en-US" sz="2000" dirty="0" smtClean="0"/>
              <a:t>“seconds since 1992-10-8 15:15:42.5 -6:00”</a:t>
            </a:r>
            <a:endParaRPr lang="en-US" sz="2000" dirty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106771"/>
            <a:ext cx="88136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Use these attributes </a:t>
            </a:r>
            <a:r>
              <a:rPr lang="en-US" sz="2800" b="1" dirty="0" smtClean="0">
                <a:solidFill>
                  <a:srgbClr val="FF0000"/>
                </a:solidFill>
              </a:rPr>
              <a:t>with the CF values </a:t>
            </a:r>
            <a:r>
              <a:rPr lang="en-US" sz="2800" dirty="0" smtClean="0">
                <a:solidFill>
                  <a:srgbClr val="FF0000"/>
                </a:solidFill>
              </a:rPr>
              <a:t>if possible,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without following CF conventions for these attributes, some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tools cannot properly visualize the data.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83"/>
    </mc:Choice>
    <mc:Fallback xmlns="">
      <p:transition spd="slow" advTm="54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“coordinates” attribute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the associated </a:t>
            </a:r>
            <a:r>
              <a:rPr lang="en-US" dirty="0"/>
              <a:t>coordinate variable names of the </a:t>
            </a:r>
            <a:r>
              <a:rPr lang="en-US" dirty="0" smtClean="0"/>
              <a:t>variable</a:t>
            </a:r>
          </a:p>
          <a:p>
            <a:pPr marL="857250" lvl="1" indent="-457200"/>
            <a:r>
              <a:rPr lang="en-US" dirty="0" smtClean="0"/>
              <a:t>An example</a:t>
            </a:r>
          </a:p>
          <a:p>
            <a:pPr marL="1257300" lvl="2" indent="-457200"/>
            <a:r>
              <a:rPr lang="en-US" dirty="0" smtClean="0"/>
              <a:t> </a:t>
            </a:r>
            <a:r>
              <a:rPr lang="en-US" sz="2200" dirty="0" smtClean="0"/>
              <a:t>Variable: Temperature</a:t>
            </a:r>
          </a:p>
          <a:p>
            <a:pPr marL="1714500" lvl="3" indent="-457200"/>
            <a:r>
              <a:rPr lang="en-US" sz="1600" dirty="0" smtClean="0"/>
              <a:t>Associated Coordinate variables: “</a:t>
            </a:r>
            <a:r>
              <a:rPr lang="en-US" sz="1600" dirty="0" err="1" smtClean="0"/>
              <a:t>latitude</a:t>
            </a:r>
            <a:r>
              <a:rPr lang="en-US" sz="1600" dirty="0" err="1"/>
              <a:t>”,“longitude”,”pressure</a:t>
            </a:r>
            <a:r>
              <a:rPr lang="en-US" sz="1600" dirty="0" smtClean="0"/>
              <a:t>”</a:t>
            </a:r>
          </a:p>
          <a:p>
            <a:pPr marL="1714500" lvl="3" indent="-457200"/>
            <a:r>
              <a:rPr lang="en-US" sz="1600" dirty="0"/>
              <a:t>c</a:t>
            </a:r>
            <a:r>
              <a:rPr lang="en-US" sz="1600" dirty="0" smtClean="0"/>
              <a:t>oordinates = “latitude longitude pressure”</a:t>
            </a:r>
          </a:p>
          <a:p>
            <a:pPr marL="400050" lvl="1" indent="0">
              <a:buNone/>
            </a:pPr>
            <a:r>
              <a:rPr lang="en-US" sz="2400" dirty="0"/>
              <a:t>	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4038600"/>
            <a:ext cx="714490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Include this attribute if possible. For some data</a:t>
            </a:r>
          </a:p>
          <a:p>
            <a:r>
              <a:rPr lang="en-US" sz="2800" dirty="0">
                <a:solidFill>
                  <a:srgbClr val="FF0000"/>
                </a:solidFill>
              </a:rPr>
              <a:t>p</a:t>
            </a:r>
            <a:r>
              <a:rPr lang="en-US" sz="2800" dirty="0" smtClean="0">
                <a:solidFill>
                  <a:srgbClr val="FF0000"/>
                </a:solidFill>
              </a:rPr>
              <a:t>roducts,  this is the key attribute to specific the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 smtClean="0">
                <a:solidFill>
                  <a:srgbClr val="FF0000"/>
                </a:solidFill>
              </a:rPr>
              <a:t>oordinates of a variable.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515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89"/>
    </mc:Choice>
    <mc:Fallback xmlns="">
      <p:transition spd="slow" advTm="74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Interoperability of HDF5 with netCDF-4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General Information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0054-DEBC-4BC7-AB51-B07CBC93C6B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6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48"/>
    </mc:Choice>
    <mc:Fallback xmlns="">
      <p:transition spd="slow" advTm="15448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netCDF</a:t>
            </a:r>
            <a:r>
              <a:rPr lang="en-US" dirty="0" smtClean="0"/>
              <a:t> classic model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Shared dimension</a:t>
            </a:r>
          </a:p>
          <a:p>
            <a:endParaRPr lang="en-US" dirty="0" smtClean="0"/>
          </a:p>
          <a:p>
            <a:r>
              <a:rPr lang="en-US" dirty="0" err="1" smtClean="0"/>
              <a:t>netCDF</a:t>
            </a:r>
            <a:r>
              <a:rPr lang="en-US" dirty="0" smtClean="0"/>
              <a:t> enhanced model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Group hierarchy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70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692"/>
    </mc:Choice>
    <mc:Fallback xmlns="">
      <p:transition spd="slow" advTm="67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 cases to access HDF5 via netCDF-4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486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1. General HDF5</a:t>
            </a:r>
          </a:p>
          <a:p>
            <a:pPr lvl="1" eaLnBrk="1" hangingPunct="1"/>
            <a:r>
              <a:rPr lang="en-US" sz="1800" dirty="0" smtClean="0"/>
              <a:t>Follow neither </a:t>
            </a:r>
            <a:r>
              <a:rPr lang="en-US" sz="1800" dirty="0" err="1" smtClean="0"/>
              <a:t>netCDF</a:t>
            </a:r>
            <a:r>
              <a:rPr lang="en-US" sz="1800" dirty="0" smtClean="0"/>
              <a:t> data models nor CF conventions</a:t>
            </a:r>
          </a:p>
          <a:p>
            <a:pPr marL="0" indent="0" eaLnBrk="1" hangingPunct="1">
              <a:buNone/>
            </a:pPr>
            <a:r>
              <a:rPr lang="en-US" sz="3200" dirty="0" smtClean="0"/>
              <a:t>2. netCDF-4 HDF5 </a:t>
            </a:r>
          </a:p>
          <a:p>
            <a:pPr lvl="1" eaLnBrk="1" hangingPunct="1"/>
            <a:r>
              <a:rPr lang="en-US" sz="1800" dirty="0"/>
              <a:t>Follow </a:t>
            </a:r>
            <a:r>
              <a:rPr lang="en-US" sz="1800" dirty="0" err="1" smtClean="0"/>
              <a:t>netCDF</a:t>
            </a:r>
            <a:r>
              <a:rPr lang="en-US" sz="1800" dirty="0"/>
              <a:t> </a:t>
            </a:r>
            <a:r>
              <a:rPr lang="en-US" sz="1800" dirty="0" smtClean="0"/>
              <a:t>enhanced </a:t>
            </a:r>
            <a:r>
              <a:rPr lang="en-US" sz="1800" dirty="0"/>
              <a:t>data model</a:t>
            </a:r>
          </a:p>
          <a:p>
            <a:pPr marL="0" indent="0" eaLnBrk="1" hangingPunct="1">
              <a:buNone/>
            </a:pPr>
            <a:r>
              <a:rPr lang="en-US" sz="3200" dirty="0" smtClean="0"/>
              <a:t>3. netCDF-4 CF HDF5</a:t>
            </a:r>
          </a:p>
          <a:p>
            <a:pPr lvl="1" eaLnBrk="1" hangingPunct="1"/>
            <a:r>
              <a:rPr lang="en-US" sz="1800" dirty="0"/>
              <a:t>Follow </a:t>
            </a:r>
            <a:r>
              <a:rPr lang="en-US" sz="1800" dirty="0" err="1" smtClean="0"/>
              <a:t>netCDF</a:t>
            </a:r>
            <a:r>
              <a:rPr lang="en-US" sz="1800" dirty="0"/>
              <a:t> </a:t>
            </a:r>
            <a:r>
              <a:rPr lang="en-US" sz="1800" dirty="0" smtClean="0"/>
              <a:t>enhanced </a:t>
            </a:r>
            <a:r>
              <a:rPr lang="en-US" sz="1800" dirty="0"/>
              <a:t>model and CF conventions</a:t>
            </a:r>
          </a:p>
          <a:p>
            <a:pPr marL="0" indent="0" eaLnBrk="1" hangingPunct="1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4. </a:t>
            </a:r>
            <a:r>
              <a:rPr lang="en-US" sz="3200" dirty="0" err="1" smtClean="0">
                <a:solidFill>
                  <a:schemeClr val="tx1"/>
                </a:solidFill>
              </a:rPr>
              <a:t>netCDF</a:t>
            </a:r>
            <a:r>
              <a:rPr lang="en-US" sz="3200" dirty="0" smtClean="0">
                <a:solidFill>
                  <a:schemeClr val="tx1"/>
                </a:solidFill>
              </a:rPr>
              <a:t> (classic) HDF5</a:t>
            </a:r>
          </a:p>
          <a:p>
            <a:pPr lvl="1" eaLnBrk="1" hangingPunct="1"/>
            <a:r>
              <a:rPr lang="en-US" sz="1800" dirty="0"/>
              <a:t>Follow </a:t>
            </a:r>
            <a:r>
              <a:rPr lang="en-US" sz="1800" dirty="0" err="1"/>
              <a:t>netCDF</a:t>
            </a:r>
            <a:r>
              <a:rPr lang="en-US" sz="1800" dirty="0"/>
              <a:t> classic model </a:t>
            </a:r>
          </a:p>
          <a:p>
            <a:pPr marL="0" indent="0" eaLnBrk="1" hangingPunct="1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5. </a:t>
            </a:r>
            <a:r>
              <a:rPr lang="en-US" sz="3200" dirty="0" err="1" smtClean="0">
                <a:solidFill>
                  <a:schemeClr val="tx1"/>
                </a:solidFill>
              </a:rPr>
              <a:t>netCDF</a:t>
            </a:r>
            <a:r>
              <a:rPr lang="en-US" sz="3200" dirty="0" smtClean="0">
                <a:solidFill>
                  <a:schemeClr val="tx1"/>
                </a:solidFill>
              </a:rPr>
              <a:t> (classic) CF HDF5</a:t>
            </a:r>
          </a:p>
          <a:p>
            <a:pPr lvl="1" eaLnBrk="1" hangingPunct="1"/>
            <a:r>
              <a:rPr lang="en-US" sz="1800" dirty="0"/>
              <a:t>Follow </a:t>
            </a:r>
            <a:r>
              <a:rPr lang="en-US" sz="1800" dirty="0" err="1"/>
              <a:t>netCDF</a:t>
            </a:r>
            <a:r>
              <a:rPr lang="en-US" sz="1800" dirty="0"/>
              <a:t> classic model and CF conventions</a:t>
            </a:r>
          </a:p>
          <a:p>
            <a:pPr marL="0" indent="0" eaLnBrk="1" hangingPunct="1">
              <a:buNone/>
            </a:pPr>
            <a:endParaRPr lang="en-US" dirty="0" smtClean="0"/>
          </a:p>
        </p:txBody>
      </p:sp>
      <p:sp>
        <p:nvSpPr>
          <p:cNvPr id="512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125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B91B745-80FA-4F31-9857-6C9DDDB93D68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62"/>
    </mc:Choice>
    <mc:Fallback xmlns="">
      <p:transition spd="slow" advTm="69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demonstrate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HDF5 files</a:t>
            </a:r>
          </a:p>
          <a:p>
            <a:r>
              <a:rPr lang="en-US" dirty="0" err="1" smtClean="0"/>
              <a:t>netCDF</a:t>
            </a:r>
            <a:r>
              <a:rPr lang="en-US" dirty="0" smtClean="0"/>
              <a:t> tools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 C</a:t>
            </a:r>
          </a:p>
          <a:p>
            <a:pPr lvl="2"/>
            <a:r>
              <a:rPr lang="en-US" dirty="0" err="1" smtClean="0"/>
              <a:t>ncdump</a:t>
            </a:r>
            <a:endParaRPr lang="en-US" dirty="0" smtClean="0"/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 Java</a:t>
            </a:r>
          </a:p>
          <a:p>
            <a:pPr lvl="2"/>
            <a:r>
              <a:rPr lang="en-US" dirty="0" smtClean="0"/>
              <a:t>IDV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07"/>
    </mc:Choice>
    <mc:Fallback xmlns="">
      <p:transition spd="slow" advTm="14907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some limitations for netCDF4 to access HDF5 files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6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7"/>
    </mc:Choice>
    <mc:Fallback xmlns="">
      <p:transition spd="slow" advTm="11457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HDF5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</a:t>
            </a:r>
            <a:r>
              <a:rPr lang="en-US" dirty="0"/>
              <a:t>phony dimension names to </a:t>
            </a:r>
            <a:r>
              <a:rPr lang="en-US" dirty="0" smtClean="0"/>
              <a:t>variables</a:t>
            </a:r>
          </a:p>
          <a:p>
            <a:r>
              <a:rPr lang="en-US" dirty="0" smtClean="0"/>
              <a:t>Generally cannot be opened by IDV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19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44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953000"/>
          </a:xfrm>
        </p:spPr>
        <p:txBody>
          <a:bodyPr/>
          <a:lstStyle/>
          <a:p>
            <a:r>
              <a:rPr lang="en-US" dirty="0"/>
              <a:t>HDF5 that follows </a:t>
            </a:r>
            <a:r>
              <a:rPr lang="en-US" dirty="0" err="1" smtClean="0"/>
              <a:t>netCDF</a:t>
            </a:r>
            <a:r>
              <a:rPr lang="en-US" dirty="0" smtClean="0"/>
              <a:t> enhanced </a:t>
            </a:r>
            <a:r>
              <a:rPr lang="en-US" dirty="0"/>
              <a:t>model</a:t>
            </a:r>
            <a:endParaRPr lang="en-US" dirty="0" smtClean="0"/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cdump</a:t>
            </a:r>
            <a:r>
              <a:rPr lang="en-US" dirty="0" smtClean="0"/>
              <a:t> can pick up the dimension information</a:t>
            </a:r>
          </a:p>
          <a:p>
            <a:pPr lvl="1"/>
            <a:r>
              <a:rPr lang="en-US" dirty="0" smtClean="0"/>
              <a:t>cannot be opened by IDV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netCDF-4 HDF5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6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HDF5 that follows </a:t>
            </a:r>
            <a:r>
              <a:rPr lang="en-US" dirty="0" err="1" smtClean="0"/>
              <a:t>netCDF</a:t>
            </a:r>
            <a:r>
              <a:rPr lang="en-US" dirty="0" smtClean="0"/>
              <a:t> enhanced model and CF conventions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annot be opened by IDV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010400" cy="533400"/>
          </a:xfrm>
        </p:spPr>
        <p:txBody>
          <a:bodyPr/>
          <a:lstStyle/>
          <a:p>
            <a:r>
              <a:rPr lang="en-US" dirty="0" smtClean="0"/>
              <a:t>netCDF-4 CF HDF5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6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use several demos to show the differences for the last two cases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(classic) HDF5</a:t>
            </a:r>
          </a:p>
          <a:p>
            <a:pPr lvl="1"/>
            <a:r>
              <a:rPr lang="en-US" dirty="0" err="1" smtClean="0"/>
              <a:t>netCDF</a:t>
            </a:r>
            <a:r>
              <a:rPr lang="en-US" dirty="0" smtClean="0"/>
              <a:t>(classic) CF HDF5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err="1"/>
              <a:t>n</a:t>
            </a:r>
            <a:r>
              <a:rPr lang="en-US" dirty="0" err="1" smtClean="0"/>
              <a:t>cdump</a:t>
            </a:r>
            <a:r>
              <a:rPr lang="en-US" dirty="0" smtClean="0"/>
              <a:t> can dump all demo files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8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dataset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" y="1524000"/>
            <a:ext cx="5150358" cy="425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1797784"/>
            <a:ext cx="3276600" cy="163121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Latitude/Longitude </a:t>
            </a:r>
          </a:p>
          <a:p>
            <a:r>
              <a:rPr lang="en-US" dirty="0" smtClean="0"/>
              <a:t>10,12.5,15,17.5,20,22.5,</a:t>
            </a:r>
          </a:p>
          <a:p>
            <a:r>
              <a:rPr lang="en-US" sz="2800" dirty="0" smtClean="0"/>
              <a:t>……</a:t>
            </a:r>
          </a:p>
          <a:p>
            <a:r>
              <a:rPr lang="en-US" dirty="0" smtClean="0"/>
              <a:t>42.5, 45.0, 47.5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10200" y="3886200"/>
            <a:ext cx="3276600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Data: </a:t>
            </a:r>
          </a:p>
          <a:p>
            <a:r>
              <a:rPr lang="en-US" dirty="0" smtClean="0"/>
              <a:t>1,2,3,4,5,6,7,8,9,10,</a:t>
            </a:r>
          </a:p>
          <a:p>
            <a:r>
              <a:rPr lang="en-US" dirty="0" smtClean="0"/>
              <a:t>11,12,13,14,15,16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05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1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723873"/>
              </p:ext>
            </p:extLst>
          </p:nvPr>
        </p:nvGraphicFramePr>
        <p:xfrm>
          <a:off x="381000" y="99060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743200"/>
                <a:gridCol w="2895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CF</a:t>
                      </a:r>
                      <a:r>
                        <a:rPr lang="en-US" baseline="0" dirty="0" smtClean="0"/>
                        <a:t> category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</a:t>
                      </a:r>
                      <a:r>
                        <a:rPr lang="en-US" baseline="0" dirty="0" smtClean="0"/>
                        <a:t>( Case 4)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CF (Case</a:t>
                      </a:r>
                      <a:r>
                        <a:rPr lang="en-US" baseline="0" dirty="0" smtClean="0"/>
                        <a:t> 5)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9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1071950"/>
              </p:ext>
            </p:extLst>
          </p:nvPr>
        </p:nvGraphicFramePr>
        <p:xfrm>
          <a:off x="381000" y="131064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743200"/>
                <a:gridCol w="28956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Units for latitude and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longitude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Units</a:t>
                      </a:r>
                      <a:r>
                        <a:rPr lang="en-US" b="0" baseline="0" dirty="0" smtClean="0">
                          <a:solidFill>
                            <a:srgbClr val="FF0000"/>
                          </a:solidFill>
                        </a:rPr>
                        <a:t> is “degrees”</a:t>
                      </a:r>
                      <a:endParaRPr 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Latitude: “</a:t>
                      </a:r>
                      <a:r>
                        <a:rPr lang="en-US" b="0" dirty="0" err="1" smtClean="0">
                          <a:solidFill>
                            <a:srgbClr val="FF0000"/>
                          </a:solidFill>
                        </a:rPr>
                        <a:t>degrees_north</a:t>
                      </a:r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”</a:t>
                      </a:r>
                    </a:p>
                    <a:p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Longitude: “</a:t>
                      </a:r>
                      <a:r>
                        <a:rPr lang="en-US" b="0" dirty="0" err="1" smtClean="0">
                          <a:solidFill>
                            <a:srgbClr val="FF0000"/>
                          </a:solidFill>
                        </a:rPr>
                        <a:t>degrees_east</a:t>
                      </a:r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”</a:t>
                      </a:r>
                      <a:endParaRPr 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19" name="Picture 18" descr="wrong_unit - Notepa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93" y="1981200"/>
            <a:ext cx="3886200" cy="4590735"/>
          </a:xfrm>
          <a:prstGeom prst="rect">
            <a:avLst/>
          </a:prstGeom>
        </p:spPr>
      </p:pic>
      <p:pic>
        <p:nvPicPr>
          <p:cNvPr id="20" name="Picture 19" descr="right_unit - Notepa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981200"/>
            <a:ext cx="4800600" cy="459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9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1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290367"/>
              </p:ext>
            </p:extLst>
          </p:nvPr>
        </p:nvGraphicFramePr>
        <p:xfrm>
          <a:off x="381000" y="99060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743200"/>
                <a:gridCol w="2895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CF</a:t>
                      </a:r>
                      <a:r>
                        <a:rPr lang="en-US" baseline="0" dirty="0" smtClean="0"/>
                        <a:t> category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</a:t>
                      </a:r>
                      <a:r>
                        <a:rPr lang="en-US" baseline="0" dirty="0" smtClean="0"/>
                        <a:t>( Case 4)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CF (Case</a:t>
                      </a:r>
                      <a:r>
                        <a:rPr lang="en-US" baseline="0" dirty="0" smtClean="0"/>
                        <a:t> 5)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10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319625"/>
              </p:ext>
            </p:extLst>
          </p:nvPr>
        </p:nvGraphicFramePr>
        <p:xfrm>
          <a:off x="381000" y="137160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743200"/>
                <a:gridCol w="2895600"/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Units for latitude and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longitude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Cannot open the file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Correctly display the data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80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2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137564"/>
              </p:ext>
            </p:extLst>
          </p:nvPr>
        </p:nvGraphicFramePr>
        <p:xfrm>
          <a:off x="381000" y="990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770" dirty="0" smtClean="0"/>
                        <a:t>CF</a:t>
                      </a:r>
                      <a:r>
                        <a:rPr lang="en-US" sz="1770" baseline="0" dirty="0" smtClean="0"/>
                        <a:t> category</a:t>
                      </a:r>
                      <a:endParaRPr lang="en-US" sz="177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70" dirty="0" err="1" smtClean="0"/>
                        <a:t>netCDF</a:t>
                      </a:r>
                      <a:r>
                        <a:rPr lang="en-US" sz="1770" dirty="0" smtClean="0"/>
                        <a:t> classic</a:t>
                      </a:r>
                      <a:r>
                        <a:rPr lang="en-US" sz="1770" baseline="0" dirty="0" smtClean="0"/>
                        <a:t> (Case 4)</a:t>
                      </a:r>
                      <a:endParaRPr lang="en-US" sz="177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70" dirty="0" err="1" smtClean="0"/>
                        <a:t>netCDF</a:t>
                      </a:r>
                      <a:r>
                        <a:rPr lang="en-US" sz="1770" dirty="0" smtClean="0"/>
                        <a:t> classic CF (Case</a:t>
                      </a:r>
                      <a:r>
                        <a:rPr lang="en-US" sz="1770" baseline="0" dirty="0" smtClean="0"/>
                        <a:t> 5)</a:t>
                      </a:r>
                      <a:endParaRPr lang="en-US" sz="177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11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3474650"/>
              </p:ext>
            </p:extLst>
          </p:nvPr>
        </p:nvGraphicFramePr>
        <p:xfrm>
          <a:off x="381000" y="134112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152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FillValue</a:t>
                      </a:r>
                      <a:endParaRPr lang="en-US" sz="1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No _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FillValue</a:t>
                      </a:r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attribute</a:t>
                      </a:r>
                    </a:p>
                    <a:p>
                      <a:endParaRPr lang="en-US" sz="18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Have _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FillValue</a:t>
                      </a:r>
                      <a:endParaRPr lang="en-US" sz="18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5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2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959948"/>
              </p:ext>
            </p:extLst>
          </p:nvPr>
        </p:nvGraphicFramePr>
        <p:xfrm>
          <a:off x="381000" y="990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770" dirty="0" smtClean="0"/>
                        <a:t>CF</a:t>
                      </a:r>
                      <a:r>
                        <a:rPr lang="en-US" sz="1770" baseline="0" dirty="0" smtClean="0"/>
                        <a:t> category</a:t>
                      </a:r>
                      <a:endParaRPr lang="en-US" sz="177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70" dirty="0" err="1" smtClean="0"/>
                        <a:t>netCDF</a:t>
                      </a:r>
                      <a:r>
                        <a:rPr lang="en-US" sz="1770" dirty="0" smtClean="0"/>
                        <a:t> classic</a:t>
                      </a:r>
                      <a:r>
                        <a:rPr lang="en-US" sz="1770" baseline="0" dirty="0" smtClean="0"/>
                        <a:t> (Case 4)</a:t>
                      </a:r>
                      <a:endParaRPr lang="en-US" sz="177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70" dirty="0" err="1" smtClean="0"/>
                        <a:t>netCDF</a:t>
                      </a:r>
                      <a:r>
                        <a:rPr lang="en-US" sz="1770" dirty="0" smtClean="0"/>
                        <a:t> classic CF (Case</a:t>
                      </a:r>
                      <a:r>
                        <a:rPr lang="en-US" sz="1770" baseline="0" dirty="0" smtClean="0"/>
                        <a:t> 5)</a:t>
                      </a:r>
                      <a:endParaRPr lang="en-US" sz="177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12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312410"/>
              </p:ext>
            </p:extLst>
          </p:nvPr>
        </p:nvGraphicFramePr>
        <p:xfrm>
          <a:off x="381000" y="137160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FillValue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Treat _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FillValue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as the real data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Correctly filter out the _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FillValue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42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38200" y="389454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Scale   Offset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3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134162"/>
              </p:ext>
            </p:extLst>
          </p:nvPr>
        </p:nvGraphicFramePr>
        <p:xfrm>
          <a:off x="381000" y="990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780" dirty="0" smtClean="0"/>
                        <a:t>CF</a:t>
                      </a:r>
                      <a:r>
                        <a:rPr lang="en-US" sz="1780" baseline="0" dirty="0" smtClean="0"/>
                        <a:t> category</a:t>
                      </a:r>
                      <a:endParaRPr lang="en-US" sz="178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80" dirty="0" err="1" smtClean="0"/>
                        <a:t>netCDF</a:t>
                      </a:r>
                      <a:r>
                        <a:rPr lang="en-US" sz="1780" dirty="0" smtClean="0"/>
                        <a:t> classic</a:t>
                      </a:r>
                      <a:r>
                        <a:rPr lang="en-US" sz="1780" baseline="0" dirty="0" smtClean="0"/>
                        <a:t>(Case 4)</a:t>
                      </a:r>
                      <a:endParaRPr lang="en-US" sz="178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80" dirty="0" err="1" smtClean="0"/>
                        <a:t>netCDF</a:t>
                      </a:r>
                      <a:r>
                        <a:rPr lang="en-US" sz="1780" dirty="0" smtClean="0"/>
                        <a:t> classic CF</a:t>
                      </a:r>
                      <a:r>
                        <a:rPr lang="en-US" sz="1780" baseline="0" dirty="0" smtClean="0"/>
                        <a:t>(Case 5)</a:t>
                      </a:r>
                      <a:endParaRPr lang="en-US" sz="178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1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269520"/>
              </p:ext>
            </p:extLst>
          </p:nvPr>
        </p:nvGraphicFramePr>
        <p:xfrm>
          <a:off x="381000" y="1295400"/>
          <a:ext cx="84582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1524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scale_factor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add_offset</a:t>
                      </a:r>
                      <a:endParaRPr 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Attribute names for </a:t>
                      </a:r>
                      <a:r>
                        <a:rPr lang="en-US" b="0" dirty="0" err="1" smtClean="0">
                          <a:solidFill>
                            <a:srgbClr val="FF0000"/>
                          </a:solidFill>
                        </a:rPr>
                        <a:t>scale_factor</a:t>
                      </a:r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n-US" b="0" dirty="0" err="1" smtClean="0">
                          <a:solidFill>
                            <a:srgbClr val="FF0000"/>
                          </a:solidFill>
                        </a:rPr>
                        <a:t>add_offset</a:t>
                      </a:r>
                      <a:r>
                        <a:rPr lang="en-US" dirty="0" smtClean="0"/>
                        <a:t> </a:t>
                      </a:r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don’t follow CF conventions</a:t>
                      </a:r>
                      <a:endParaRPr 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Have correct 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scale_factor</a:t>
                      </a:r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add_offset</a:t>
                      </a:r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attribute </a:t>
                      </a:r>
                      <a:r>
                        <a:rPr lang="en-US" b="0" baseline="0" dirty="0" smtClean="0">
                          <a:solidFill>
                            <a:srgbClr val="FF0000"/>
                          </a:solidFill>
                        </a:rPr>
                        <a:t>names</a:t>
                      </a:r>
                      <a:endParaRPr 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21336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cale_factor</a:t>
            </a:r>
            <a:r>
              <a:rPr lang="en-US" dirty="0" smtClean="0"/>
              <a:t> = 10.0            </a:t>
            </a:r>
          </a:p>
          <a:p>
            <a:r>
              <a:rPr lang="en-US" dirty="0" err="1" smtClean="0"/>
              <a:t>add_offset</a:t>
            </a:r>
            <a:r>
              <a:rPr lang="en-US" dirty="0" smtClean="0"/>
              <a:t>  = 1000.0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" y="3055203"/>
            <a:ext cx="2743200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1,2,3,4,5,6,7,8,9,10,</a:t>
            </a:r>
          </a:p>
          <a:p>
            <a:r>
              <a:rPr lang="en-US" dirty="0" smtClean="0"/>
              <a:t>11,12,13,14,15,16</a:t>
            </a:r>
            <a:endParaRPr lang="en-US" dirty="0"/>
          </a:p>
        </p:txBody>
      </p:sp>
      <p:sp>
        <p:nvSpPr>
          <p:cNvPr id="21" name="Down Arrow 20"/>
          <p:cNvSpPr/>
          <p:nvPr/>
        </p:nvSpPr>
        <p:spPr bwMode="auto">
          <a:xfrm>
            <a:off x="1586484" y="3878997"/>
            <a:ext cx="242316" cy="54060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4426803"/>
            <a:ext cx="2743200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1010,1020,1030,</a:t>
            </a:r>
          </a:p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267200" y="23622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2209800"/>
            <a:ext cx="2819400" cy="132343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Attributes:</a:t>
            </a:r>
          </a:p>
          <a:p>
            <a:r>
              <a:rPr lang="en-US" sz="1600" dirty="0" err="1">
                <a:solidFill>
                  <a:srgbClr val="FF0000"/>
                </a:solidFill>
              </a:rPr>
              <a:t>w</a:t>
            </a:r>
            <a:r>
              <a:rPr lang="en-US" sz="1600" dirty="0" err="1" smtClean="0">
                <a:solidFill>
                  <a:srgbClr val="FF0000"/>
                </a:solidFill>
              </a:rPr>
              <a:t>rong_scale_name</a:t>
            </a:r>
            <a:r>
              <a:rPr lang="en-US" sz="1600" dirty="0" smtClean="0">
                <a:solidFill>
                  <a:srgbClr val="FF0000"/>
                </a:solidFill>
              </a:rPr>
              <a:t>   = 10.0</a:t>
            </a:r>
          </a:p>
          <a:p>
            <a:r>
              <a:rPr lang="en-US" sz="1600" dirty="0" err="1" smtClean="0">
                <a:solidFill>
                  <a:srgbClr val="FF0000"/>
                </a:solidFill>
              </a:rPr>
              <a:t>Wrong_offset_name</a:t>
            </a:r>
            <a:r>
              <a:rPr lang="en-US" sz="1600" dirty="0" smtClean="0">
                <a:solidFill>
                  <a:srgbClr val="FF0000"/>
                </a:solidFill>
              </a:rPr>
              <a:t> = 1000.0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19800" y="2209800"/>
            <a:ext cx="2819400" cy="132343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Attributes:</a:t>
            </a:r>
          </a:p>
          <a:p>
            <a:r>
              <a:rPr lang="en-US" sz="1600" dirty="0" err="1">
                <a:solidFill>
                  <a:srgbClr val="FF0000"/>
                </a:solidFill>
              </a:rPr>
              <a:t>s</a:t>
            </a:r>
            <a:r>
              <a:rPr lang="en-US" sz="1600" dirty="0" err="1" smtClean="0">
                <a:solidFill>
                  <a:srgbClr val="FF0000"/>
                </a:solidFill>
              </a:rPr>
              <a:t>cale_factor</a:t>
            </a:r>
            <a:r>
              <a:rPr lang="en-US" sz="1600" dirty="0" smtClean="0">
                <a:solidFill>
                  <a:srgbClr val="FF0000"/>
                </a:solidFill>
              </a:rPr>
              <a:t>  =  10.0</a:t>
            </a:r>
          </a:p>
          <a:p>
            <a:r>
              <a:rPr lang="en-US" sz="1600" dirty="0" err="1">
                <a:solidFill>
                  <a:srgbClr val="FF0000"/>
                </a:solidFill>
              </a:rPr>
              <a:t>a</a:t>
            </a:r>
            <a:r>
              <a:rPr lang="en-US" sz="1600" dirty="0" err="1" smtClean="0">
                <a:solidFill>
                  <a:srgbClr val="FF0000"/>
                </a:solidFill>
              </a:rPr>
              <a:t>dd_offset</a:t>
            </a:r>
            <a:r>
              <a:rPr lang="en-US" sz="1600" dirty="0" smtClean="0">
                <a:solidFill>
                  <a:srgbClr val="FF0000"/>
                </a:solidFill>
              </a:rPr>
              <a:t>    = 1000.0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0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18" grpId="0" animBg="1"/>
      <p:bldP spid="21" grpId="0" animBg="1"/>
      <p:bldP spid="22" grpId="0" animBg="1"/>
      <p:bldP spid="9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20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186707"/>
              </p:ext>
            </p:extLst>
          </p:nvPr>
        </p:nvGraphicFramePr>
        <p:xfrm>
          <a:off x="381000" y="990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780" dirty="0" smtClean="0"/>
                        <a:t>CF</a:t>
                      </a:r>
                      <a:r>
                        <a:rPr lang="en-US" sz="1780" baseline="0" dirty="0" smtClean="0"/>
                        <a:t> category</a:t>
                      </a:r>
                      <a:endParaRPr lang="en-US" sz="178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80" dirty="0" err="1" smtClean="0"/>
                        <a:t>netCDF</a:t>
                      </a:r>
                      <a:r>
                        <a:rPr lang="en-US" sz="1780" dirty="0" smtClean="0"/>
                        <a:t> classic</a:t>
                      </a:r>
                      <a:r>
                        <a:rPr lang="en-US" sz="1780" baseline="0" dirty="0" smtClean="0"/>
                        <a:t>(Case 4)</a:t>
                      </a:r>
                      <a:endParaRPr lang="en-US" sz="178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80" dirty="0" err="1" smtClean="0"/>
                        <a:t>netCDF</a:t>
                      </a:r>
                      <a:r>
                        <a:rPr lang="en-US" sz="1780" dirty="0" smtClean="0"/>
                        <a:t> classic CF</a:t>
                      </a:r>
                      <a:r>
                        <a:rPr lang="en-US" sz="1780" baseline="0" dirty="0" smtClean="0"/>
                        <a:t>(Case 5)</a:t>
                      </a:r>
                      <a:endParaRPr lang="en-US" sz="178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939619"/>
              </p:ext>
            </p:extLst>
          </p:nvPr>
        </p:nvGraphicFramePr>
        <p:xfrm>
          <a:off x="381000" y="1295400"/>
          <a:ext cx="84582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1524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scale_factor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add_offset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Doesn’t apply the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scale_factor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add_offset</a:t>
                      </a:r>
                      <a:endParaRPr lang="en-US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Correctly apply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scale_factor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add_offset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31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4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913198"/>
              </p:ext>
            </p:extLst>
          </p:nvPr>
        </p:nvGraphicFramePr>
        <p:xfrm>
          <a:off x="381000" y="990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CF</a:t>
                      </a:r>
                      <a:r>
                        <a:rPr lang="en-US" baseline="0" dirty="0" smtClean="0"/>
                        <a:t> category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classic(Case</a:t>
                      </a:r>
                      <a:r>
                        <a:rPr lang="en-US" baseline="0" dirty="0" smtClean="0"/>
                        <a:t> 4)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CF(Case</a:t>
                      </a:r>
                      <a:r>
                        <a:rPr lang="en-US" baseline="0" dirty="0" smtClean="0"/>
                        <a:t> 5)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810158"/>
              </p:ext>
            </p:extLst>
          </p:nvPr>
        </p:nvGraphicFramePr>
        <p:xfrm>
          <a:off x="381000" y="129540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coordinates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No ‘coordinates’ attribute</a:t>
                      </a:r>
                    </a:p>
                    <a:p>
                      <a:endParaRPr 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Have ‘coordinates’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31" name="Picture 30" descr="no_cv_attr - Notepa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53345"/>
            <a:ext cx="4267199" cy="4572000"/>
          </a:xfrm>
          <a:prstGeom prst="rect">
            <a:avLst/>
          </a:prstGeom>
        </p:spPr>
      </p:pic>
      <p:pic>
        <p:nvPicPr>
          <p:cNvPr id="34" name="Picture 33" descr="cv_attr - Notepa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953076"/>
            <a:ext cx="4359203" cy="457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4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4 and 5 IDV </a:t>
            </a:r>
            <a:r>
              <a:rPr lang="en-US" dirty="0" smtClean="0"/>
              <a:t>demo 4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660951"/>
              </p:ext>
            </p:extLst>
          </p:nvPr>
        </p:nvGraphicFramePr>
        <p:xfrm>
          <a:off x="381000" y="990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CF</a:t>
                      </a:r>
                      <a:r>
                        <a:rPr lang="en-US" baseline="0" dirty="0" smtClean="0"/>
                        <a:t> category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classic(Case</a:t>
                      </a:r>
                      <a:r>
                        <a:rPr lang="en-US" baseline="0" dirty="0" smtClean="0"/>
                        <a:t> 4)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CF(Case</a:t>
                      </a:r>
                      <a:r>
                        <a:rPr lang="en-US" baseline="0" dirty="0" smtClean="0"/>
                        <a:t> 5)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1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469823"/>
              </p:ext>
            </p:extLst>
          </p:nvPr>
        </p:nvGraphicFramePr>
        <p:xfrm>
          <a:off x="381000" y="1295400"/>
          <a:ext cx="84582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Coordinates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May not pick up the correct coordinate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Correctly pick up the right coordinate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2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netCDF</a:t>
            </a:r>
            <a:r>
              <a:rPr lang="en-US" dirty="0"/>
              <a:t> </a:t>
            </a:r>
            <a:r>
              <a:rPr lang="en-US" dirty="0" smtClean="0"/>
              <a:t>HDF5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netCDF</a:t>
            </a:r>
            <a:r>
              <a:rPr lang="en-US" dirty="0" smtClean="0"/>
              <a:t> CF HDF5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CF attributes are key to make IDV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correctly display the data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use cases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921756"/>
              </p:ext>
            </p:extLst>
          </p:nvPr>
        </p:nvGraphicFramePr>
        <p:xfrm>
          <a:off x="228600" y="1884680"/>
          <a:ext cx="84582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514600"/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Use Cases</a:t>
                      </a:r>
                      <a:endParaRPr lang="en-US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ncdump</a:t>
                      </a:r>
                      <a:endParaRPr lang="en-US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IDV</a:t>
                      </a:r>
                      <a:endParaRPr lang="en-US" dirty="0"/>
                    </a:p>
                  </a:txBody>
                  <a:tcPr>
                    <a:solidFill>
                      <a:srgbClr val="00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General HDF5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view</a:t>
                      </a:r>
                    </a:p>
                    <a:p>
                      <a:r>
                        <a:rPr lang="en-US" dirty="0" smtClean="0"/>
                        <a:t>(with</a:t>
                      </a:r>
                      <a:r>
                        <a:rPr lang="en-US" baseline="0" dirty="0" smtClean="0"/>
                        <a:t> phony dimensions)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Generally</a:t>
                      </a:r>
                      <a:r>
                        <a:rPr lang="en-US" baseline="0" dirty="0" smtClean="0"/>
                        <a:t> cannot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netCDF-4</a:t>
                      </a:r>
                      <a:r>
                        <a:rPr lang="en-US" baseline="0" dirty="0" smtClean="0"/>
                        <a:t> HDF5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Can view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Generally cannot</a:t>
                      </a:r>
                      <a:r>
                        <a:rPr lang="en-US" baseline="0" dirty="0" smtClean="0"/>
                        <a:t>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netCDF-4 CF</a:t>
                      </a:r>
                      <a:r>
                        <a:rPr lang="en-US" baseline="0" dirty="0" smtClean="0"/>
                        <a:t> HDF5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Can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Generally cannot</a:t>
                      </a:r>
                      <a:r>
                        <a:rPr lang="en-US" baseline="0" dirty="0" smtClean="0"/>
                        <a:t>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 HDF5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</a:t>
                      </a:r>
                      <a:r>
                        <a:rPr lang="en-US" baseline="0" dirty="0" smtClean="0"/>
                        <a:t> view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Can </a:t>
                      </a:r>
                      <a:r>
                        <a:rPr lang="en-US" b="1" baseline="0" dirty="0" smtClean="0"/>
                        <a:t>view </a:t>
                      </a:r>
                      <a:r>
                        <a:rPr lang="en-US" b="1" dirty="0" smtClean="0"/>
                        <a:t> some</a:t>
                      </a:r>
                      <a:r>
                        <a:rPr lang="en-US" b="1" baseline="0" dirty="0" smtClean="0"/>
                        <a:t> files </a:t>
                      </a:r>
                      <a:r>
                        <a:rPr lang="en-US" b="1" dirty="0" smtClean="0"/>
                        <a:t>but the visualization</a:t>
                      </a:r>
                      <a:r>
                        <a:rPr lang="en-US" b="1" baseline="0" dirty="0" smtClean="0"/>
                        <a:t> may not be right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netCDF</a:t>
                      </a:r>
                      <a:r>
                        <a:rPr lang="en-US" dirty="0" smtClean="0"/>
                        <a:t> Classic</a:t>
                      </a:r>
                      <a:r>
                        <a:rPr lang="en-US" baseline="0" dirty="0" smtClean="0"/>
                        <a:t> CF HDF5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view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</a:t>
                      </a:r>
                      <a:r>
                        <a:rPr lang="en-US" b="1" baseline="0" dirty="0" smtClean="0"/>
                        <a:t>an view 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1143000"/>
            <a:ext cx="8089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There are some limitations for netCDF4 to access HDF5 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3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Interoperability of HDF5 with netCDF-4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Experience with HDF-EOS5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0054-DEBC-4BC7-AB51-B07CBC93C6B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itle 3"/>
          <p:cNvSpPr>
            <a:spLocks/>
          </p:cNvSpPr>
          <p:nvPr/>
        </p:nvSpPr>
        <p:spPr bwMode="auto">
          <a:xfrm>
            <a:off x="1371600" y="228600"/>
            <a:ext cx="701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 anchor="b"/>
          <a:lstStyle/>
          <a:p>
            <a:pPr algn="ctr" eaLnBrk="0" hangingPunct="0"/>
            <a:r>
              <a:rPr lang="en-US" sz="3200" dirty="0">
                <a:solidFill>
                  <a:srgbClr val="000000"/>
                </a:solidFill>
                <a:latin typeface="Arial" charset="0"/>
              </a:rPr>
              <a:t>netCDF4 to access  HDF-EOS5 files</a:t>
            </a:r>
          </a:p>
        </p:txBody>
      </p:sp>
      <p:sp>
        <p:nvSpPr>
          <p:cNvPr id="8" name="Content Placeholder 7"/>
          <p:cNvSpPr>
            <a:spLocks/>
          </p:cNvSpPr>
          <p:nvPr/>
        </p:nvSpPr>
        <p:spPr bwMode="auto">
          <a:xfrm>
            <a:off x="381000" y="1143000"/>
            <a:ext cx="8458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/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0000"/>
                </a:solidFill>
                <a:latin typeface="Arial" charset="0"/>
              </a:rPr>
              <a:t>Augmentation</a:t>
            </a:r>
            <a:endParaRPr lang="en-US" sz="3000" b="1" dirty="0">
              <a:solidFill>
                <a:srgbClr val="000000"/>
              </a:solidFill>
              <a:latin typeface="Arial" charset="0"/>
            </a:endParaRPr>
          </a:p>
          <a:p>
            <a:pPr marL="684213" lvl="1" indent="-227013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One file can be 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accessed by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both EOS5 and 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netCDF-4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  <a:p>
            <a:pPr marL="684213" lvl="1" indent="-227013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Accessed by netCDF4</a:t>
            </a:r>
          </a:p>
          <a:p>
            <a:pPr marL="1141413" lvl="2" indent="-227013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dirty="0" err="1" smtClean="0">
                <a:solidFill>
                  <a:srgbClr val="000000"/>
                </a:solidFill>
                <a:latin typeface="Arial" charset="0"/>
              </a:rPr>
              <a:t>netCDF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 data model should be followed</a:t>
            </a:r>
          </a:p>
        </p:txBody>
      </p:sp>
      <p:grpSp>
        <p:nvGrpSpPr>
          <p:cNvPr id="33" name="Group 40"/>
          <p:cNvGrpSpPr>
            <a:grpSpLocks/>
          </p:cNvGrpSpPr>
          <p:nvPr/>
        </p:nvGrpSpPr>
        <p:grpSpPr bwMode="auto">
          <a:xfrm>
            <a:off x="1219200" y="4443412"/>
            <a:ext cx="1981200" cy="914400"/>
            <a:chOff x="609600" y="4876800"/>
            <a:chExt cx="1981200" cy="914400"/>
          </a:xfrm>
        </p:grpSpPr>
        <p:sp>
          <p:nvSpPr>
            <p:cNvPr id="34" name="Rectangle 33"/>
            <p:cNvSpPr/>
            <p:nvPr/>
          </p:nvSpPr>
          <p:spPr bwMode="auto">
            <a:xfrm>
              <a:off x="609600" y="53340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609600" y="4876800"/>
              <a:ext cx="1981200" cy="457200"/>
            </a:xfrm>
            <a:prstGeom prst="rect">
              <a:avLst/>
            </a:prstGeom>
            <a:solidFill>
              <a:srgbClr val="398CE7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HDF-EOS5</a:t>
              </a:r>
            </a:p>
          </p:txBody>
        </p:sp>
      </p:grp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5486400" y="4343400"/>
            <a:ext cx="1981200" cy="914400"/>
            <a:chOff x="5867400" y="4800600"/>
            <a:chExt cx="1981200" cy="914400"/>
          </a:xfrm>
        </p:grpSpPr>
        <p:sp>
          <p:nvSpPr>
            <p:cNvPr id="37" name="Rectangle 36"/>
            <p:cNvSpPr/>
            <p:nvPr/>
          </p:nvSpPr>
          <p:spPr bwMode="auto">
            <a:xfrm>
              <a:off x="5867400" y="5257800"/>
              <a:ext cx="1981200" cy="457200"/>
            </a:xfrm>
            <a:prstGeom prst="rect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HDF5</a:t>
              </a: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5867400" y="4800600"/>
              <a:ext cx="1981200" cy="457200"/>
            </a:xfrm>
            <a:prstGeom prst="rect">
              <a:avLst/>
            </a:prstGeom>
            <a:solidFill>
              <a:srgbClr val="FF6633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</a:rPr>
                <a:t>n</a:t>
              </a:r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</a:rPr>
                <a:t>etCDF4</a:t>
              </a:r>
              <a:endParaRPr lang="en-US" sz="2000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sp>
        <p:nvSpPr>
          <p:cNvPr id="39" name="Can 37"/>
          <p:cNvSpPr>
            <a:spLocks noChangeArrowheads="1"/>
          </p:cNvSpPr>
          <p:nvPr/>
        </p:nvSpPr>
        <p:spPr bwMode="auto">
          <a:xfrm>
            <a:off x="3962400" y="4343400"/>
            <a:ext cx="1066800" cy="1143000"/>
          </a:xfrm>
          <a:prstGeom prst="can">
            <a:avLst>
              <a:gd name="adj" fmla="val 25000"/>
            </a:avLst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500" dirty="0"/>
          </a:p>
        </p:txBody>
      </p:sp>
      <p:sp>
        <p:nvSpPr>
          <p:cNvPr id="40" name="Can 38"/>
          <p:cNvSpPr>
            <a:spLocks noChangeArrowheads="1"/>
          </p:cNvSpPr>
          <p:nvPr/>
        </p:nvSpPr>
        <p:spPr bwMode="auto">
          <a:xfrm>
            <a:off x="3962400" y="4114800"/>
            <a:ext cx="1066800" cy="533400"/>
          </a:xfrm>
          <a:prstGeom prst="can">
            <a:avLst>
              <a:gd name="adj" fmla="val 50000"/>
            </a:avLst>
          </a:prstGeom>
          <a:solidFill>
            <a:srgbClr val="398CE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500"/>
          </a:p>
        </p:txBody>
      </p:sp>
      <p:sp>
        <p:nvSpPr>
          <p:cNvPr id="41" name="Can 39"/>
          <p:cNvSpPr>
            <a:spLocks noChangeArrowheads="1"/>
          </p:cNvSpPr>
          <p:nvPr/>
        </p:nvSpPr>
        <p:spPr bwMode="auto">
          <a:xfrm>
            <a:off x="3962400" y="3848100"/>
            <a:ext cx="1066800" cy="533400"/>
          </a:xfrm>
          <a:prstGeom prst="can">
            <a:avLst>
              <a:gd name="adj" fmla="val 50000"/>
            </a:avLst>
          </a:prstGeom>
          <a:solidFill>
            <a:srgbClr val="FF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500"/>
          </a:p>
        </p:txBody>
      </p:sp>
      <p:sp>
        <p:nvSpPr>
          <p:cNvPr id="42" name="Curved Down Arrow 41"/>
          <p:cNvSpPr>
            <a:spLocks noChangeArrowheads="1"/>
          </p:cNvSpPr>
          <p:nvPr/>
        </p:nvSpPr>
        <p:spPr bwMode="auto">
          <a:xfrm flipH="1">
            <a:off x="4343400" y="3576636"/>
            <a:ext cx="2133600" cy="766763"/>
          </a:xfrm>
          <a:prstGeom prst="curvedDownArrow">
            <a:avLst>
              <a:gd name="adj1" fmla="val 24993"/>
              <a:gd name="adj2" fmla="val 50003"/>
              <a:gd name="adj3" fmla="val 25000"/>
            </a:avLst>
          </a:prstGeom>
          <a:solidFill>
            <a:srgbClr val="FF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Curved Down Arrow 42"/>
          <p:cNvSpPr>
            <a:spLocks noChangeArrowheads="1"/>
          </p:cNvSpPr>
          <p:nvPr/>
        </p:nvSpPr>
        <p:spPr bwMode="auto">
          <a:xfrm>
            <a:off x="2438400" y="3733800"/>
            <a:ext cx="2038350" cy="762000"/>
          </a:xfrm>
          <a:prstGeom prst="curvedDownArrow">
            <a:avLst>
              <a:gd name="adj1" fmla="val 24993"/>
              <a:gd name="adj2" fmla="val 61197"/>
              <a:gd name="adj3" fmla="val 25000"/>
            </a:avLst>
          </a:prstGeom>
          <a:solidFill>
            <a:srgbClr val="398CE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6"/>
          <p:cNvSpPr txBox="1">
            <a:spLocks noChangeArrowheads="1"/>
          </p:cNvSpPr>
          <p:nvPr/>
        </p:nvSpPr>
        <p:spPr bwMode="auto">
          <a:xfrm>
            <a:off x="3429000" y="4724400"/>
            <a:ext cx="2066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Augmentation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5" name="U-Turn Arrow 44"/>
          <p:cNvSpPr/>
          <p:nvPr/>
        </p:nvSpPr>
        <p:spPr bwMode="auto">
          <a:xfrm rot="16200000">
            <a:off x="3536157" y="3940969"/>
            <a:ext cx="600069" cy="862016"/>
          </a:xfrm>
          <a:prstGeom prst="utur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anchor="ctr"/>
          <a:lstStyle/>
          <a:p>
            <a:pPr>
              <a:defRPr/>
            </a:pPr>
            <a:endParaRPr lang="en-US">
              <a:ea typeface="Arial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57600" y="5486400"/>
            <a:ext cx="2138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HDF-EOS5 file</a:t>
            </a:r>
            <a:endParaRPr lang="en-US" sz="2000" dirty="0"/>
          </a:p>
        </p:txBody>
      </p:sp>
      <p:sp>
        <p:nvSpPr>
          <p:cNvPr id="47" name="&quot;No&quot; Symbol 46"/>
          <p:cNvSpPr/>
          <p:nvPr/>
        </p:nvSpPr>
        <p:spPr bwMode="auto">
          <a:xfrm>
            <a:off x="5038725" y="3200404"/>
            <a:ext cx="914400" cy="914400"/>
          </a:xfrm>
          <a:prstGeom prst="noSmoking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9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 animBg="1"/>
      <p:bldP spid="46" grpId="0"/>
      <p:bldP spid="47" grpId="0" animBg="1"/>
      <p:bldP spid="4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HDF-EOS5 file structure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36</a:t>
            </a:fld>
            <a:endParaRPr lang="en-US"/>
          </a:p>
        </p:txBody>
      </p:sp>
      <p:grpSp>
        <p:nvGrpSpPr>
          <p:cNvPr id="7" name="Group 149"/>
          <p:cNvGrpSpPr/>
          <p:nvPr/>
        </p:nvGrpSpPr>
        <p:grpSpPr>
          <a:xfrm>
            <a:off x="436607" y="1346609"/>
            <a:ext cx="6118937" cy="4033929"/>
            <a:chOff x="929068" y="-8092"/>
            <a:chExt cx="4258644" cy="2903692"/>
          </a:xfrm>
        </p:grpSpPr>
        <p:grpSp>
          <p:nvGrpSpPr>
            <p:cNvPr id="8" name="Group 10"/>
            <p:cNvGrpSpPr/>
            <p:nvPr/>
          </p:nvGrpSpPr>
          <p:grpSpPr>
            <a:xfrm>
              <a:off x="1462468" y="449108"/>
              <a:ext cx="1154044" cy="617692"/>
              <a:chOff x="1219200" y="906308"/>
              <a:chExt cx="1154044" cy="617692"/>
            </a:xfrm>
          </p:grpSpPr>
          <p:pic>
            <p:nvPicPr>
              <p:cNvPr id="37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</p:spPr>
          </p:pic>
          <p:sp>
            <p:nvSpPr>
              <p:cNvPr id="38" name="TextBox 9"/>
              <p:cNvSpPr txBox="1"/>
              <p:nvPr/>
            </p:nvSpPr>
            <p:spPr>
              <a:xfrm>
                <a:off x="1545772" y="906308"/>
                <a:ext cx="827472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Segoe UI" pitchFamily="34" charset="0"/>
                    <a:cs typeface="Segoe UI" pitchFamily="34" charset="0"/>
                  </a:rPr>
                  <a:t>GRIDS</a:t>
                </a:r>
                <a:endParaRPr lang="en-US" dirty="0">
                  <a:latin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>
              <a:off x="929068" y="-8092"/>
              <a:ext cx="1364035" cy="617692"/>
              <a:chOff x="1219200" y="906308"/>
              <a:chExt cx="1364035" cy="617692"/>
            </a:xfrm>
          </p:grpSpPr>
          <p:pic>
            <p:nvPicPr>
              <p:cNvPr id="35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1545772" y="906308"/>
                <a:ext cx="1037463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Segoe UI" pitchFamily="34" charset="0"/>
                    <a:cs typeface="Segoe UI" pitchFamily="34" charset="0"/>
                  </a:rPr>
                  <a:t>HDFEOS</a:t>
                </a:r>
                <a:endParaRPr lang="en-US" dirty="0">
                  <a:latin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>
              <a:off x="1995868" y="906308"/>
              <a:ext cx="3191844" cy="617692"/>
              <a:chOff x="1219200" y="906308"/>
              <a:chExt cx="3191844" cy="617692"/>
            </a:xfrm>
          </p:grpSpPr>
          <p:pic>
            <p:nvPicPr>
              <p:cNvPr id="33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1545772" y="906308"/>
                <a:ext cx="2865272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latin typeface="Segoe UI" pitchFamily="34" charset="0"/>
                    <a:cs typeface="Segoe UI" pitchFamily="34" charset="0"/>
                  </a:rPr>
                  <a:t>CloudFractionAndPressure</a:t>
                </a:r>
                <a:endParaRPr lang="en-US" dirty="0">
                  <a:latin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>
              <a:off x="2536405" y="1363508"/>
              <a:ext cx="1626928" cy="617692"/>
              <a:chOff x="1219200" y="906308"/>
              <a:chExt cx="1626928" cy="617692"/>
            </a:xfrm>
          </p:grpSpPr>
          <p:pic>
            <p:nvPicPr>
              <p:cNvPr id="31" name="Picture 5" descr="C:\Users\clee83\AppData\Local\Microsoft\Windows\Temporary Internet Files\Content.IE5\CBAMF663\MCj0432636000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19200" y="990600"/>
                <a:ext cx="533400" cy="533400"/>
              </a:xfrm>
              <a:prstGeom prst="rect">
                <a:avLst/>
              </a:prstGeom>
              <a:noFill/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1545772" y="906308"/>
                <a:ext cx="1300356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Segoe UI" pitchFamily="34" charset="0"/>
                    <a:cs typeface="Segoe UI" pitchFamily="34" charset="0"/>
                  </a:rPr>
                  <a:t>Data Fields</a:t>
                </a:r>
                <a:endParaRPr lang="en-US" dirty="0">
                  <a:latin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2" name="Group 24"/>
            <p:cNvGrpSpPr/>
            <p:nvPr/>
          </p:nvGrpSpPr>
          <p:grpSpPr>
            <a:xfrm>
              <a:off x="3062668" y="1823756"/>
              <a:ext cx="1923642" cy="614644"/>
              <a:chOff x="4270248" y="3878108"/>
              <a:chExt cx="1923642" cy="614644"/>
            </a:xfrm>
          </p:grpSpPr>
          <p:pic>
            <p:nvPicPr>
              <p:cNvPr id="29" name="Picture 6" descr="C:\Users\clee83\AppData\Local\Microsoft\Windows\Temporary Internet Files\Content.IE5\L3KONGOA\MCj04325820000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70248" y="3962400"/>
                <a:ext cx="530352" cy="530352"/>
              </a:xfrm>
              <a:prstGeom prst="rect">
                <a:avLst/>
              </a:prstGeom>
              <a:noFill/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4593771" y="3878108"/>
                <a:ext cx="1600119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latin typeface="Segoe UI" pitchFamily="34" charset="0"/>
                    <a:cs typeface="Segoe UI" pitchFamily="34" charset="0"/>
                  </a:rPr>
                  <a:t>CloudFraction</a:t>
                </a:r>
                <a:endParaRPr lang="en-US" dirty="0">
                  <a:latin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3" name="Group 25"/>
            <p:cNvGrpSpPr/>
            <p:nvPr/>
          </p:nvGrpSpPr>
          <p:grpSpPr>
            <a:xfrm>
              <a:off x="3058143" y="2280956"/>
              <a:ext cx="1957689" cy="614644"/>
              <a:chOff x="4270248" y="3878108"/>
              <a:chExt cx="1957689" cy="614644"/>
            </a:xfrm>
          </p:grpSpPr>
          <p:pic>
            <p:nvPicPr>
              <p:cNvPr id="27" name="Picture 6" descr="C:\Users\clee83\AppData\Local\Microsoft\Windows\Temporary Internet Files\Content.IE5\L3KONGOA\MCj04325820000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70248" y="3962400"/>
                <a:ext cx="530352" cy="530352"/>
              </a:xfrm>
              <a:prstGeom prst="rect">
                <a:avLst/>
              </a:prstGeom>
              <a:noFill/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4593771" y="3878108"/>
                <a:ext cx="1634166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latin typeface="Segoe UI" pitchFamily="34" charset="0"/>
                    <a:cs typeface="Segoe UI" pitchFamily="34" charset="0"/>
                  </a:rPr>
                  <a:t>CloudPressure</a:t>
                </a:r>
                <a:endParaRPr lang="en-US" dirty="0">
                  <a:latin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4" name="Group 66"/>
            <p:cNvGrpSpPr/>
            <p:nvPr/>
          </p:nvGrpSpPr>
          <p:grpSpPr>
            <a:xfrm>
              <a:off x="2735985" y="2017774"/>
              <a:ext cx="259565" cy="649226"/>
              <a:chOff x="2803104" y="1981200"/>
              <a:chExt cx="259565" cy="649226"/>
            </a:xfrm>
          </p:grpSpPr>
          <p:cxnSp>
            <p:nvCxnSpPr>
              <p:cNvPr id="24" name="Straight Connector 4"/>
              <p:cNvCxnSpPr>
                <a:stCxn id="31" idx="2"/>
              </p:cNvCxnSpPr>
              <p:nvPr/>
            </p:nvCxnSpPr>
            <p:spPr>
              <a:xfrm rot="16200000" flipH="1">
                <a:off x="2478492" y="2305812"/>
                <a:ext cx="649226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29" idx="1"/>
              </p:cNvCxnSpPr>
              <p:nvPr/>
            </p:nvCxnSpPr>
            <p:spPr>
              <a:xfrm rot="10800000">
                <a:off x="2803104" y="2173224"/>
                <a:ext cx="259565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27" idx="1"/>
              </p:cNvCxnSpPr>
              <p:nvPr/>
            </p:nvCxnSpPr>
            <p:spPr>
              <a:xfrm rot="10800000">
                <a:off x="2803107" y="2630424"/>
                <a:ext cx="255037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65"/>
            <p:cNvGrpSpPr/>
            <p:nvPr/>
          </p:nvGrpSpPr>
          <p:grpSpPr>
            <a:xfrm>
              <a:off x="2164562" y="1562099"/>
              <a:ext cx="273838" cy="190501"/>
              <a:chOff x="2262568" y="1524000"/>
              <a:chExt cx="273838" cy="190501"/>
            </a:xfrm>
          </p:grpSpPr>
          <p:cxnSp>
            <p:nvCxnSpPr>
              <p:cNvPr id="22" name="Straight Connector 21"/>
              <p:cNvCxnSpPr>
                <a:stCxn id="33" idx="2"/>
              </p:cNvCxnSpPr>
              <p:nvPr/>
            </p:nvCxnSpPr>
            <p:spPr>
              <a:xfrm rot="16200000" flipH="1">
                <a:off x="2167715" y="1618853"/>
                <a:ext cx="19050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31" idx="1"/>
              </p:cNvCxnSpPr>
              <p:nvPr/>
            </p:nvCxnSpPr>
            <p:spPr>
              <a:xfrm rot="10800000">
                <a:off x="2263363" y="1714500"/>
                <a:ext cx="27304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67"/>
            <p:cNvGrpSpPr/>
            <p:nvPr/>
          </p:nvGrpSpPr>
          <p:grpSpPr>
            <a:xfrm>
              <a:off x="1648281" y="1100371"/>
              <a:ext cx="273838" cy="190501"/>
              <a:chOff x="2476500" y="2819400"/>
              <a:chExt cx="273838" cy="190501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16200000" flipH="1">
                <a:off x="2381647" y="2914253"/>
                <a:ext cx="19050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10800000">
                <a:off x="2477295" y="3009900"/>
                <a:ext cx="27304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70"/>
            <p:cNvGrpSpPr/>
            <p:nvPr/>
          </p:nvGrpSpPr>
          <p:grpSpPr>
            <a:xfrm>
              <a:off x="1122043" y="621475"/>
              <a:ext cx="273838" cy="190501"/>
              <a:chOff x="2476500" y="2819400"/>
              <a:chExt cx="273838" cy="190501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rot="16200000" flipH="1">
                <a:off x="2381647" y="2914253"/>
                <a:ext cx="19050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10800000">
                <a:off x="2477295" y="3009900"/>
                <a:ext cx="27304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957" y="958679"/>
            <a:ext cx="2438400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6607" y="5429071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Because of the group hierarchy, we can only augment the HDF-EOS5 file by following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err="1">
                <a:solidFill>
                  <a:srgbClr val="FF0000"/>
                </a:solidFill>
              </a:rPr>
              <a:t>netCDF</a:t>
            </a:r>
            <a:r>
              <a:rPr lang="en-US" dirty="0">
                <a:solidFill>
                  <a:srgbClr val="FF0000"/>
                </a:solidFill>
              </a:rPr>
              <a:t> enhanced </a:t>
            </a:r>
            <a:r>
              <a:rPr lang="en-US" dirty="0" smtClean="0">
                <a:solidFill>
                  <a:srgbClr val="FF0000"/>
                </a:solidFill>
              </a:rPr>
              <a:t>model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1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 example: Augment an HDF-EOS5 Grid</a:t>
            </a:r>
            <a:endParaRPr lang="en-US" sz="2400" dirty="0"/>
          </a:p>
        </p:txBody>
      </p:sp>
      <p:sp>
        <p:nvSpPr>
          <p:cNvPr id="48" name="Content Placeholder 4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HDF-EOS5 saves the coordinate information </a:t>
            </a:r>
            <a:r>
              <a:rPr lang="en-US" b="1" dirty="0" err="1" smtClean="0"/>
              <a:t>XDim</a:t>
            </a:r>
            <a:r>
              <a:rPr lang="en-US" dirty="0" smtClean="0"/>
              <a:t> and </a:t>
            </a:r>
            <a:r>
              <a:rPr lang="en-US" b="1" dirty="0" err="1" smtClean="0"/>
              <a:t>YDim</a:t>
            </a:r>
            <a:r>
              <a:rPr lang="en-US" dirty="0" smtClean="0"/>
              <a:t> in an equation</a:t>
            </a:r>
          </a:p>
          <a:p>
            <a:r>
              <a:rPr lang="en-US" dirty="0" smtClean="0"/>
              <a:t>The tool retrieves the values of </a:t>
            </a:r>
            <a:r>
              <a:rPr lang="en-US" b="1" dirty="0" err="1" smtClean="0"/>
              <a:t>XDim</a:t>
            </a:r>
            <a:r>
              <a:rPr lang="en-US" dirty="0" smtClean="0"/>
              <a:t> and </a:t>
            </a:r>
            <a:r>
              <a:rPr lang="en-US" b="1" dirty="0" err="1" smtClean="0"/>
              <a:t>YDim</a:t>
            </a:r>
            <a:endParaRPr lang="en-US" dirty="0" smtClean="0"/>
          </a:p>
          <a:p>
            <a:r>
              <a:rPr lang="en-US" dirty="0" smtClean="0"/>
              <a:t>It creates coordinate variables </a:t>
            </a:r>
            <a:r>
              <a:rPr lang="en-US" b="1" dirty="0" err="1" smtClean="0"/>
              <a:t>XDim</a:t>
            </a:r>
            <a:r>
              <a:rPr lang="en-US" dirty="0" smtClean="0"/>
              <a:t> and </a:t>
            </a:r>
            <a:r>
              <a:rPr lang="en-US" b="1" dirty="0" err="1" smtClean="0"/>
              <a:t>YDim</a:t>
            </a:r>
            <a:r>
              <a:rPr lang="en-US" dirty="0" smtClean="0"/>
              <a:t> with the raw values</a:t>
            </a:r>
          </a:p>
          <a:p>
            <a:r>
              <a:rPr lang="en-US" dirty="0" smtClean="0"/>
              <a:t>Then it associates the coordinate variables with the data variables</a:t>
            </a:r>
          </a:p>
          <a:p>
            <a:r>
              <a:rPr lang="en-US" dirty="0" smtClean="0"/>
              <a:t>Then netCDF-4 can follow the </a:t>
            </a:r>
            <a:r>
              <a:rPr lang="en-US" dirty="0" err="1" smtClean="0"/>
              <a:t>netCDF</a:t>
            </a:r>
            <a:r>
              <a:rPr lang="en-US" dirty="0"/>
              <a:t> </a:t>
            </a:r>
            <a:r>
              <a:rPr lang="en-US" dirty="0" smtClean="0"/>
              <a:t>enhanced model to access the HDF-EOS5 data</a:t>
            </a:r>
            <a:endParaRPr lang="en-US" dirty="0"/>
          </a:p>
        </p:txBody>
      </p:sp>
      <p:grpSp>
        <p:nvGrpSpPr>
          <p:cNvPr id="3" name="Group 10"/>
          <p:cNvGrpSpPr/>
          <p:nvPr/>
        </p:nvGrpSpPr>
        <p:grpSpPr>
          <a:xfrm>
            <a:off x="4540796" y="2104749"/>
            <a:ext cx="1078172" cy="400110"/>
            <a:chOff x="1219200" y="897393"/>
            <a:chExt cx="2053661" cy="762114"/>
          </a:xfrm>
        </p:grpSpPr>
        <p:pic>
          <p:nvPicPr>
            <p:cNvPr id="45" name="Picture 5" descr="C:\Users\clee83\AppData\Local\Microsoft\Windows\Temporary Internet Files\Content.IE5\CBAMF663\MCj0432636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990600"/>
              <a:ext cx="533400" cy="533400"/>
            </a:xfrm>
            <a:prstGeom prst="rect">
              <a:avLst/>
            </a:prstGeom>
            <a:noFill/>
          </p:spPr>
        </p:pic>
        <p:sp>
          <p:nvSpPr>
            <p:cNvPr id="46" name="TextBox 9"/>
            <p:cNvSpPr txBox="1"/>
            <p:nvPr/>
          </p:nvSpPr>
          <p:spPr>
            <a:xfrm>
              <a:off x="1559329" y="897393"/>
              <a:ext cx="1713532" cy="762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GRIDS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4260761" y="1864719"/>
            <a:ext cx="1310609" cy="400110"/>
            <a:chOff x="1219200" y="897393"/>
            <a:chExt cx="2496397" cy="762115"/>
          </a:xfrm>
        </p:grpSpPr>
        <p:pic>
          <p:nvPicPr>
            <p:cNvPr id="43" name="Picture 5" descr="C:\Users\clee83\AppData\Local\Microsoft\Windows\Temporary Internet Files\Content.IE5\CBAMF663\MCj0432636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990600"/>
              <a:ext cx="533400" cy="533400"/>
            </a:xfrm>
            <a:prstGeom prst="rect">
              <a:avLst/>
            </a:prstGeom>
            <a:noFill/>
          </p:spPr>
        </p:pic>
        <p:sp>
          <p:nvSpPr>
            <p:cNvPr id="44" name="TextBox 13"/>
            <p:cNvSpPr txBox="1"/>
            <p:nvPr/>
          </p:nvSpPr>
          <p:spPr>
            <a:xfrm>
              <a:off x="1559329" y="897393"/>
              <a:ext cx="2156268" cy="76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HDFEOS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5" name="Group 14"/>
          <p:cNvGrpSpPr/>
          <p:nvPr/>
        </p:nvGrpSpPr>
        <p:grpSpPr>
          <a:xfrm>
            <a:off x="4820831" y="2344779"/>
            <a:ext cx="3352449" cy="400110"/>
            <a:chOff x="1219200" y="897393"/>
            <a:chExt cx="6385615" cy="762114"/>
          </a:xfrm>
        </p:grpSpPr>
        <p:pic>
          <p:nvPicPr>
            <p:cNvPr id="41" name="Picture 5" descr="C:\Users\clee83\AppData\Local\Microsoft\Windows\Temporary Internet Files\Content.IE5\CBAMF663\MCj0432636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990600"/>
              <a:ext cx="533400" cy="533400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1559329" y="897393"/>
              <a:ext cx="6045486" cy="762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CloudFractionAndPressure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5104613" y="2584809"/>
            <a:ext cx="1603959" cy="400110"/>
            <a:chOff x="1219200" y="897393"/>
            <a:chExt cx="3055159" cy="762114"/>
          </a:xfrm>
        </p:grpSpPr>
        <p:pic>
          <p:nvPicPr>
            <p:cNvPr id="39" name="Picture 5" descr="C:\Users\clee83\AppData\Local\Microsoft\Windows\Temporary Internet Files\Content.IE5\CBAMF663\MCj0432636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990600"/>
              <a:ext cx="533400" cy="533400"/>
            </a:xfrm>
            <a:prstGeom prst="rect">
              <a:avLst/>
            </a:prstGeom>
            <a:noFill/>
          </p:spPr>
        </p:pic>
        <p:sp>
          <p:nvSpPr>
            <p:cNvPr id="40" name="TextBox 39"/>
            <p:cNvSpPr txBox="1"/>
            <p:nvPr/>
          </p:nvSpPr>
          <p:spPr>
            <a:xfrm>
              <a:off x="1559330" y="897393"/>
              <a:ext cx="2715029" cy="762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Data Fields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5380901" y="2826440"/>
            <a:ext cx="3465049" cy="400110"/>
            <a:chOff x="4270248" y="3869194"/>
            <a:chExt cx="6600091" cy="762114"/>
          </a:xfrm>
        </p:grpSpPr>
        <p:pic>
          <p:nvPicPr>
            <p:cNvPr id="37" name="Picture 6" descr="C:\Users\clee83\AppData\Local\Microsoft\Windows\Temporary Internet Files\Content.IE5\L3KONGOA\MCj043258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0248" y="3962400"/>
              <a:ext cx="530352" cy="530352"/>
            </a:xfrm>
            <a:prstGeom prst="rect">
              <a:avLst/>
            </a:prstGeom>
            <a:noFill/>
          </p:spPr>
        </p:pic>
        <p:sp>
          <p:nvSpPr>
            <p:cNvPr id="38" name="TextBox 37"/>
            <p:cNvSpPr txBox="1"/>
            <p:nvPr/>
          </p:nvSpPr>
          <p:spPr>
            <a:xfrm>
              <a:off x="4607330" y="3869194"/>
              <a:ext cx="6263009" cy="762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CloudFraction</a:t>
              </a:r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[</a:t>
              </a:r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XDim</a:t>
              </a:r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][</a:t>
              </a:r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YDim</a:t>
              </a:r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]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8" name="Group 25"/>
          <p:cNvGrpSpPr/>
          <p:nvPr/>
        </p:nvGrpSpPr>
        <p:grpSpPr>
          <a:xfrm>
            <a:off x="5378526" y="3066470"/>
            <a:ext cx="3506341" cy="400110"/>
            <a:chOff x="4270248" y="3869194"/>
            <a:chExt cx="6678743" cy="762114"/>
          </a:xfrm>
        </p:grpSpPr>
        <p:pic>
          <p:nvPicPr>
            <p:cNvPr id="35" name="Picture 6" descr="C:\Users\clee83\AppData\Local\Microsoft\Windows\Temporary Internet Files\Content.IE5\L3KONGOA\MCj043258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0248" y="3962400"/>
              <a:ext cx="530352" cy="530352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4607330" y="3869194"/>
              <a:ext cx="6341661" cy="762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CloudPressure</a:t>
              </a:r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[</a:t>
              </a:r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XDim</a:t>
              </a:r>
              <a:r>
                <a:rPr lang="en-US" sz="2000" dirty="0" smtClean="0">
                  <a:latin typeface="Segoe UI" pitchFamily="34" charset="0"/>
                  <a:cs typeface="Segoe UI" pitchFamily="34" charset="0"/>
                </a:rPr>
                <a:t>][</a:t>
              </a:r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YDim</a:t>
              </a:r>
              <a:r>
                <a:rPr lang="en-US" sz="2000" dirty="0">
                  <a:latin typeface="Segoe UI" pitchFamily="34" charset="0"/>
                  <a:cs typeface="Segoe UI" pitchFamily="34" charset="0"/>
                </a:rPr>
                <a:t>]</a:t>
              </a:r>
            </a:p>
          </p:txBody>
        </p:sp>
      </p:grpSp>
      <p:grpSp>
        <p:nvGrpSpPr>
          <p:cNvPr id="9" name="Group 66"/>
          <p:cNvGrpSpPr/>
          <p:nvPr/>
        </p:nvGrpSpPr>
        <p:grpSpPr>
          <a:xfrm>
            <a:off x="5209393" y="2932979"/>
            <a:ext cx="136272" cy="340844"/>
            <a:chOff x="2803104" y="1981200"/>
            <a:chExt cx="259565" cy="649226"/>
          </a:xfrm>
        </p:grpSpPr>
        <p:cxnSp>
          <p:nvCxnSpPr>
            <p:cNvPr id="32" name="Straight Connector 4"/>
            <p:cNvCxnSpPr>
              <a:stCxn id="39" idx="2"/>
            </p:cNvCxnSpPr>
            <p:nvPr/>
          </p:nvCxnSpPr>
          <p:spPr>
            <a:xfrm rot="16200000" flipH="1">
              <a:off x="2478492" y="2305812"/>
              <a:ext cx="649226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37" idx="1"/>
            </p:cNvCxnSpPr>
            <p:nvPr/>
          </p:nvCxnSpPr>
          <p:spPr>
            <a:xfrm rot="10800000">
              <a:off x="2803104" y="2173224"/>
              <a:ext cx="25956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35" idx="1"/>
            </p:cNvCxnSpPr>
            <p:nvPr/>
          </p:nvCxnSpPr>
          <p:spPr>
            <a:xfrm rot="10800000">
              <a:off x="2803107" y="2630424"/>
              <a:ext cx="25503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 rot="16200000" flipH="1">
            <a:off x="4345383" y="3244303"/>
            <a:ext cx="112885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909813" y="2788607"/>
            <a:ext cx="1433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67"/>
          <p:cNvGrpSpPr/>
          <p:nvPr/>
        </p:nvGrpSpPr>
        <p:grpSpPr>
          <a:xfrm>
            <a:off x="4638348" y="2451342"/>
            <a:ext cx="143765" cy="100013"/>
            <a:chOff x="2476500" y="2819400"/>
            <a:chExt cx="273838" cy="190501"/>
          </a:xfrm>
        </p:grpSpPr>
        <p:cxnSp>
          <p:nvCxnSpPr>
            <p:cNvPr id="30" name="Straight Connector 29"/>
            <p:cNvCxnSpPr/>
            <p:nvPr/>
          </p:nvCxnSpPr>
          <p:spPr>
            <a:xfrm rot="16200000" flipH="1">
              <a:off x="2381647" y="2914253"/>
              <a:ext cx="19050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0800000">
              <a:off x="2477295" y="3009900"/>
              <a:ext cx="27304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0"/>
          <p:cNvGrpSpPr/>
          <p:nvPr/>
        </p:nvGrpSpPr>
        <p:grpSpPr>
          <a:xfrm>
            <a:off x="4362073" y="2199922"/>
            <a:ext cx="143765" cy="100013"/>
            <a:chOff x="2476500" y="2819400"/>
            <a:chExt cx="273838" cy="190501"/>
          </a:xfrm>
        </p:grpSpPr>
        <p:cxnSp>
          <p:nvCxnSpPr>
            <p:cNvPr id="28" name="Straight Connector 27"/>
            <p:cNvCxnSpPr/>
            <p:nvPr/>
          </p:nvCxnSpPr>
          <p:spPr>
            <a:xfrm rot="16200000" flipH="1">
              <a:off x="2381647" y="2914253"/>
              <a:ext cx="19050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0800000">
              <a:off x="2477295" y="3009900"/>
              <a:ext cx="27304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37"/>
          <p:cNvGrpSpPr/>
          <p:nvPr/>
        </p:nvGrpSpPr>
        <p:grpSpPr>
          <a:xfrm>
            <a:off x="5094766" y="3321346"/>
            <a:ext cx="986455" cy="400109"/>
            <a:chOff x="2517648" y="3338841"/>
            <a:chExt cx="1878961" cy="762113"/>
          </a:xfrm>
        </p:grpSpPr>
        <p:pic>
          <p:nvPicPr>
            <p:cNvPr id="26" name="Picture 2" descr="C:\Users\clee83\AppData\Local\Microsoft\Windows\Temporary Internet Files\Content.IE5\L3KONGOA\MCj04326050000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7648" y="3432048"/>
              <a:ext cx="530352" cy="530352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2875433" y="3338841"/>
              <a:ext cx="1521176" cy="76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XDim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5" name="Group 38"/>
          <p:cNvGrpSpPr/>
          <p:nvPr/>
        </p:nvGrpSpPr>
        <p:grpSpPr>
          <a:xfrm>
            <a:off x="5093166" y="3601381"/>
            <a:ext cx="976837" cy="400109"/>
            <a:chOff x="2517648" y="3338841"/>
            <a:chExt cx="1860641" cy="762113"/>
          </a:xfrm>
        </p:grpSpPr>
        <p:pic>
          <p:nvPicPr>
            <p:cNvPr id="24" name="Picture 2" descr="C:\Users\clee83\AppData\Local\Microsoft\Windows\Temporary Internet Files\Content.IE5\L3KONGOA\MCj04326050000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7648" y="3432048"/>
              <a:ext cx="530352" cy="530352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2875433" y="3338841"/>
              <a:ext cx="1502856" cy="76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latin typeface="Segoe UI" pitchFamily="34" charset="0"/>
                  <a:cs typeface="Segoe UI" pitchFamily="34" charset="0"/>
                </a:rPr>
                <a:t>Y</a:t>
              </a:r>
              <a:r>
                <a:rPr lang="en-US" sz="2000" dirty="0" err="1" smtClean="0">
                  <a:latin typeface="Segoe UI" pitchFamily="34" charset="0"/>
                  <a:cs typeface="Segoe UI" pitchFamily="34" charset="0"/>
                </a:rPr>
                <a:t>Dim</a:t>
              </a:r>
              <a:endParaRPr lang="en-US" sz="2000" dirty="0">
                <a:latin typeface="Segoe UI" pitchFamily="34" charset="0"/>
                <a:cs typeface="Segoe UI" pitchFamily="34" charset="0"/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>
          <a:xfrm rot="10800000">
            <a:off x="4909813" y="3528698"/>
            <a:ext cx="1433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4909813" y="3808733"/>
            <a:ext cx="1433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6708651" y="3351012"/>
            <a:ext cx="854132" cy="211974"/>
          </a:xfrm>
          <a:custGeom>
            <a:avLst/>
            <a:gdLst>
              <a:gd name="connsiteX0" fmla="*/ 1626919 w 1626919"/>
              <a:gd name="connsiteY0" fmla="*/ 0 h 403760"/>
              <a:gd name="connsiteX1" fmla="*/ 1045029 w 1626919"/>
              <a:gd name="connsiteY1" fmla="*/ 344384 h 403760"/>
              <a:gd name="connsiteX2" fmla="*/ 0 w 1626919"/>
              <a:gd name="connsiteY2" fmla="*/ 356259 h 40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919" h="403760">
                <a:moveTo>
                  <a:pt x="1626919" y="0"/>
                </a:moveTo>
                <a:cubicBezTo>
                  <a:pt x="1471550" y="142504"/>
                  <a:pt x="1316182" y="285008"/>
                  <a:pt x="1045029" y="344384"/>
                </a:cubicBezTo>
                <a:cubicBezTo>
                  <a:pt x="773876" y="403760"/>
                  <a:pt x="386938" y="380009"/>
                  <a:pt x="0" y="356259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165851" y="3354776"/>
            <a:ext cx="1202749" cy="567343"/>
          </a:xfrm>
          <a:custGeom>
            <a:avLst/>
            <a:gdLst>
              <a:gd name="connsiteX0" fmla="*/ 1626919 w 1626919"/>
              <a:gd name="connsiteY0" fmla="*/ 0 h 403760"/>
              <a:gd name="connsiteX1" fmla="*/ 1045029 w 1626919"/>
              <a:gd name="connsiteY1" fmla="*/ 344384 h 403760"/>
              <a:gd name="connsiteX2" fmla="*/ 0 w 1626919"/>
              <a:gd name="connsiteY2" fmla="*/ 356259 h 40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919" h="403760">
                <a:moveTo>
                  <a:pt x="1626919" y="0"/>
                </a:moveTo>
                <a:cubicBezTo>
                  <a:pt x="1471550" y="142504"/>
                  <a:pt x="1316182" y="285008"/>
                  <a:pt x="1045029" y="344384"/>
                </a:cubicBezTo>
                <a:cubicBezTo>
                  <a:pt x="773876" y="403760"/>
                  <a:pt x="386938" y="380009"/>
                  <a:pt x="0" y="356259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783466" y="3160119"/>
            <a:ext cx="779318" cy="411480"/>
          </a:xfrm>
          <a:custGeom>
            <a:avLst/>
            <a:gdLst>
              <a:gd name="connsiteX0" fmla="*/ 1484415 w 1484415"/>
              <a:gd name="connsiteY0" fmla="*/ 0 h 783771"/>
              <a:gd name="connsiteX1" fmla="*/ 641267 w 1484415"/>
              <a:gd name="connsiteY1" fmla="*/ 665018 h 783771"/>
              <a:gd name="connsiteX2" fmla="*/ 0 w 1484415"/>
              <a:gd name="connsiteY2" fmla="*/ 712519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4415" h="783771">
                <a:moveTo>
                  <a:pt x="1484415" y="0"/>
                </a:moveTo>
                <a:cubicBezTo>
                  <a:pt x="1186542" y="273132"/>
                  <a:pt x="888670" y="546265"/>
                  <a:pt x="641267" y="665018"/>
                </a:cubicBezTo>
                <a:cubicBezTo>
                  <a:pt x="393864" y="783771"/>
                  <a:pt x="196932" y="748145"/>
                  <a:pt x="0" y="712519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135717" y="3153808"/>
            <a:ext cx="1190279" cy="734895"/>
          </a:xfrm>
          <a:custGeom>
            <a:avLst/>
            <a:gdLst>
              <a:gd name="connsiteX0" fmla="*/ 1484415 w 1484415"/>
              <a:gd name="connsiteY0" fmla="*/ 0 h 783771"/>
              <a:gd name="connsiteX1" fmla="*/ 641267 w 1484415"/>
              <a:gd name="connsiteY1" fmla="*/ 665018 h 783771"/>
              <a:gd name="connsiteX2" fmla="*/ 0 w 1484415"/>
              <a:gd name="connsiteY2" fmla="*/ 712519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4415" h="783771">
                <a:moveTo>
                  <a:pt x="1484415" y="0"/>
                </a:moveTo>
                <a:cubicBezTo>
                  <a:pt x="1186542" y="273132"/>
                  <a:pt x="888670" y="546265"/>
                  <a:pt x="641267" y="665018"/>
                </a:cubicBezTo>
                <a:cubicBezTo>
                  <a:pt x="393864" y="783771"/>
                  <a:pt x="196932" y="748145"/>
                  <a:pt x="0" y="712519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0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the augmented HDF-EOS5 file follow CF conventions?</a:t>
            </a:r>
          </a:p>
          <a:p>
            <a:pPr lvl="1"/>
            <a:r>
              <a:rPr lang="en-US" dirty="0" smtClean="0"/>
              <a:t>The Aura teams(HIRDLS etc.) add key CF attributes when creating the original HDF-EOS5 file.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1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 cases to access HDF5 via netCDF-4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486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1. General HDF5</a:t>
            </a:r>
          </a:p>
          <a:p>
            <a:pPr lvl="1" eaLnBrk="1" hangingPunct="1"/>
            <a:r>
              <a:rPr lang="en-US" sz="1800" dirty="0" smtClean="0"/>
              <a:t>Follow neither </a:t>
            </a:r>
            <a:r>
              <a:rPr lang="en-US" sz="1800" dirty="0" err="1" smtClean="0"/>
              <a:t>netCDF</a:t>
            </a:r>
            <a:r>
              <a:rPr lang="en-US" sz="1800" dirty="0" smtClean="0"/>
              <a:t> data models nor CF conventions</a:t>
            </a:r>
          </a:p>
          <a:p>
            <a:pPr marL="0" indent="0" eaLnBrk="1" hangingPunct="1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2. netCDF-4 HDF5 </a:t>
            </a:r>
          </a:p>
          <a:p>
            <a:pPr lvl="1" eaLnBrk="1" hangingPunct="1"/>
            <a:r>
              <a:rPr lang="en-US" sz="1800" dirty="0">
                <a:solidFill>
                  <a:srgbClr val="FF0000"/>
                </a:solidFill>
              </a:rPr>
              <a:t>Follow </a:t>
            </a:r>
            <a:r>
              <a:rPr lang="en-US" sz="1800" dirty="0" err="1" smtClean="0">
                <a:solidFill>
                  <a:srgbClr val="FF0000"/>
                </a:solidFill>
              </a:rPr>
              <a:t>netCDF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enhanced </a:t>
            </a:r>
            <a:r>
              <a:rPr lang="en-US" sz="1800" dirty="0">
                <a:solidFill>
                  <a:srgbClr val="FF0000"/>
                </a:solidFill>
              </a:rPr>
              <a:t>data model</a:t>
            </a:r>
          </a:p>
          <a:p>
            <a:pPr marL="0" indent="0" eaLnBrk="1" hangingPunct="1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3. netCDF-4 CF HDF5</a:t>
            </a:r>
          </a:p>
          <a:p>
            <a:pPr lvl="1" eaLnBrk="1" hangingPunct="1"/>
            <a:r>
              <a:rPr lang="en-US" sz="1800" dirty="0">
                <a:solidFill>
                  <a:srgbClr val="FF0000"/>
                </a:solidFill>
              </a:rPr>
              <a:t>Follow </a:t>
            </a:r>
            <a:r>
              <a:rPr lang="en-US" sz="1800" dirty="0" err="1" smtClean="0">
                <a:solidFill>
                  <a:srgbClr val="FF0000"/>
                </a:solidFill>
              </a:rPr>
              <a:t>netCDF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enhanced </a:t>
            </a:r>
            <a:r>
              <a:rPr lang="en-US" sz="1800" dirty="0">
                <a:solidFill>
                  <a:srgbClr val="FF0000"/>
                </a:solidFill>
              </a:rPr>
              <a:t>model and CF conventions</a:t>
            </a:r>
          </a:p>
          <a:p>
            <a:pPr marL="0" indent="0" eaLnBrk="1" hangingPunct="1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4. </a:t>
            </a:r>
            <a:r>
              <a:rPr lang="en-US" sz="3200" dirty="0" err="1" smtClean="0">
                <a:solidFill>
                  <a:schemeClr val="tx1"/>
                </a:solidFill>
              </a:rPr>
              <a:t>netCDF</a:t>
            </a:r>
            <a:r>
              <a:rPr lang="en-US" sz="3200" dirty="0" smtClean="0">
                <a:solidFill>
                  <a:schemeClr val="tx1"/>
                </a:solidFill>
              </a:rPr>
              <a:t> (classic) HDF5</a:t>
            </a:r>
          </a:p>
          <a:p>
            <a:pPr lvl="1" eaLnBrk="1" hangingPunct="1"/>
            <a:r>
              <a:rPr lang="en-US" sz="1800" dirty="0"/>
              <a:t>Follow </a:t>
            </a:r>
            <a:r>
              <a:rPr lang="en-US" sz="1800" dirty="0" err="1"/>
              <a:t>netCDF</a:t>
            </a:r>
            <a:r>
              <a:rPr lang="en-US" sz="1800" dirty="0"/>
              <a:t> classic model </a:t>
            </a:r>
          </a:p>
          <a:p>
            <a:pPr marL="0" indent="0" eaLnBrk="1" hangingPunct="1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5. </a:t>
            </a:r>
            <a:r>
              <a:rPr lang="en-US" sz="3200" dirty="0" err="1" smtClean="0">
                <a:solidFill>
                  <a:schemeClr val="tx1"/>
                </a:solidFill>
              </a:rPr>
              <a:t>netCDF</a:t>
            </a:r>
            <a:r>
              <a:rPr lang="en-US" sz="3200" dirty="0" smtClean="0">
                <a:solidFill>
                  <a:schemeClr val="tx1"/>
                </a:solidFill>
              </a:rPr>
              <a:t> (classic) CF HDF5</a:t>
            </a:r>
          </a:p>
          <a:p>
            <a:pPr lvl="1" eaLnBrk="1" hangingPunct="1"/>
            <a:r>
              <a:rPr lang="en-US" sz="1800" dirty="0"/>
              <a:t>Follow </a:t>
            </a:r>
            <a:r>
              <a:rPr lang="en-US" sz="1800" dirty="0" err="1"/>
              <a:t>netCDF</a:t>
            </a:r>
            <a:r>
              <a:rPr lang="en-US" sz="1800" dirty="0"/>
              <a:t> classic model and CF conventions</a:t>
            </a:r>
          </a:p>
          <a:p>
            <a:pPr marL="0" indent="0" eaLnBrk="1" hangingPunct="1">
              <a:buNone/>
            </a:pPr>
            <a:endParaRPr lang="en-US" dirty="0" smtClean="0"/>
          </a:p>
        </p:txBody>
      </p:sp>
      <p:sp>
        <p:nvSpPr>
          <p:cNvPr id="512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125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B91B745-80FA-4F31-9857-6C9DDDB93D68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39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02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Interoperability of HDF5 with netCDF-4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Experience with JPSS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0054-DEBC-4BC7-AB51-B07CBC93C6B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6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for JPSS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486400"/>
          </a:xfrm>
        </p:spPr>
        <p:txBody>
          <a:bodyPr anchor="ctr"/>
          <a:lstStyle/>
          <a:p>
            <a:r>
              <a:rPr lang="en-US" dirty="0" smtClean="0"/>
              <a:t>Many potentially useful applications are </a:t>
            </a:r>
            <a:r>
              <a:rPr lang="en-US" dirty="0" err="1" smtClean="0"/>
              <a:t>netCDF</a:t>
            </a:r>
            <a:r>
              <a:rPr lang="en-US" dirty="0" smtClean="0"/>
              <a:t> based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Structure of JPSS files allows for effective modification – data is separated from objects that are unknown to netCDF-4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8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620000" cy="533400"/>
          </a:xfrm>
        </p:spPr>
        <p:txBody>
          <a:bodyPr/>
          <a:lstStyle/>
          <a:p>
            <a:r>
              <a:rPr lang="en-US" dirty="0" smtClean="0"/>
              <a:t>JPSS obstacles to using netCDF-4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Limitations of netCDF-4 – HDF5 may have objects unknown to netCDF-4 (Use case 1)</a:t>
            </a:r>
          </a:p>
          <a:p>
            <a:pPr lvl="2"/>
            <a:r>
              <a:rPr lang="en-US" dirty="0" smtClean="0"/>
              <a:t>References</a:t>
            </a:r>
          </a:p>
          <a:p>
            <a:pPr lvl="2"/>
            <a:r>
              <a:rPr lang="en-US" dirty="0" smtClean="0"/>
              <a:t>Multi-dimensional attributes</a:t>
            </a:r>
            <a:endParaRPr lang="en-US" dirty="0"/>
          </a:p>
          <a:p>
            <a:pPr lvl="2"/>
            <a:r>
              <a:rPr lang="en-US" dirty="0" smtClean="0"/>
              <a:t>Chunked datasets (variables) with unlimited maximum size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533400"/>
          </a:xfrm>
        </p:spPr>
        <p:txBody>
          <a:bodyPr/>
          <a:lstStyle/>
          <a:p>
            <a:r>
              <a:rPr lang="en-US" dirty="0" smtClean="0"/>
              <a:t>JPSS obstacles to using netCDF-4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Limitations of </a:t>
            </a:r>
            <a:r>
              <a:rPr lang="en-US" dirty="0" smtClean="0"/>
              <a:t>netCDF-4 </a:t>
            </a:r>
            <a:r>
              <a:rPr lang="en-US" dirty="0"/>
              <a:t>- objects unknown to netCDF-4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Files are not </a:t>
            </a:r>
            <a:r>
              <a:rPr lang="en-US" dirty="0" err="1"/>
              <a:t>netCDF</a:t>
            </a:r>
            <a:r>
              <a:rPr lang="en-US" dirty="0"/>
              <a:t> Classic Model </a:t>
            </a:r>
            <a:r>
              <a:rPr lang="en-US" dirty="0" smtClean="0"/>
              <a:t>conformant (Use case 4)</a:t>
            </a:r>
            <a:endParaRPr lang="en-US" dirty="0"/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Group </a:t>
            </a:r>
            <a:r>
              <a:rPr lang="en-US" dirty="0"/>
              <a:t>structure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Important </a:t>
            </a:r>
            <a:r>
              <a:rPr lang="en-US" dirty="0"/>
              <a:t>information </a:t>
            </a:r>
            <a:r>
              <a:rPr lang="en-US" dirty="0" smtClean="0"/>
              <a:t>including dimensions in </a:t>
            </a:r>
            <a:r>
              <a:rPr lang="en-US" dirty="0"/>
              <a:t>separate xml </a:t>
            </a:r>
            <a:r>
              <a:rPr lang="en-US" dirty="0" smtClean="0"/>
              <a:t>file</a:t>
            </a:r>
            <a:endParaRPr lang="en-US" dirty="0"/>
          </a:p>
          <a:p>
            <a:pPr marL="971550" lvl="1" indent="-514350">
              <a:buFont typeface="+mj-lt"/>
              <a:buAutoNum type="alphaLcParenR"/>
            </a:pPr>
            <a:r>
              <a:rPr lang="en-US" dirty="0" err="1"/>
              <a:t>Geolocation</a:t>
            </a:r>
            <a:r>
              <a:rPr lang="en-US" dirty="0"/>
              <a:t> data in separate file or </a:t>
            </a:r>
            <a:r>
              <a:rPr lang="en-US" dirty="0" smtClean="0"/>
              <a:t>group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0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533400"/>
          </a:xfrm>
        </p:spPr>
        <p:txBody>
          <a:bodyPr/>
          <a:lstStyle/>
          <a:p>
            <a:r>
              <a:rPr lang="en-US" dirty="0"/>
              <a:t>JPSS obstacles to using netCDF-4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Limitations of </a:t>
            </a:r>
            <a:r>
              <a:rPr lang="en-US" dirty="0" smtClean="0"/>
              <a:t>netCDF-4 </a:t>
            </a:r>
            <a:r>
              <a:rPr lang="en-US" dirty="0"/>
              <a:t>- objects unknown to </a:t>
            </a:r>
            <a:r>
              <a:rPr lang="en-US" dirty="0" smtClean="0"/>
              <a:t>netCDF-4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Not </a:t>
            </a:r>
            <a:r>
              <a:rPr lang="en-US" dirty="0" err="1"/>
              <a:t>netCDF</a:t>
            </a:r>
            <a:r>
              <a:rPr lang="en-US" dirty="0"/>
              <a:t> Classic Model </a:t>
            </a:r>
            <a:r>
              <a:rPr lang="en-US" dirty="0" smtClean="0"/>
              <a:t>conformant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</a:t>
            </a:r>
            <a:r>
              <a:rPr lang="en-US" dirty="0"/>
              <a:t>CF </a:t>
            </a:r>
            <a:r>
              <a:rPr lang="en-US" dirty="0" smtClean="0"/>
              <a:t>Attributes (Use Case 5)</a:t>
            </a:r>
            <a:endParaRPr lang="en-US" dirty="0"/>
          </a:p>
          <a:p>
            <a:pPr lvl="1"/>
            <a:r>
              <a:rPr lang="en-US" dirty="0" smtClean="0"/>
              <a:t>Latitude Longitude</a:t>
            </a:r>
            <a:endParaRPr lang="en-US" dirty="0"/>
          </a:p>
          <a:p>
            <a:pPr lvl="1"/>
            <a:r>
              <a:rPr lang="en-US" dirty="0"/>
              <a:t>Measurement </a:t>
            </a:r>
            <a:r>
              <a:rPr lang="en-US" dirty="0" smtClean="0"/>
              <a:t>units</a:t>
            </a:r>
          </a:p>
          <a:p>
            <a:pPr lvl="1"/>
            <a:r>
              <a:rPr lang="en-US" dirty="0" err="1" smtClean="0"/>
              <a:t>Valid_min</a:t>
            </a:r>
            <a:r>
              <a:rPr lang="en-US" dirty="0" smtClean="0"/>
              <a:t> </a:t>
            </a:r>
            <a:r>
              <a:rPr lang="en-US" dirty="0" err="1" smtClean="0"/>
              <a:t>valid_max</a:t>
            </a:r>
            <a:r>
              <a:rPr lang="en-US" dirty="0" smtClean="0"/>
              <a:t> (determined by data type and fill values)</a:t>
            </a:r>
          </a:p>
          <a:p>
            <a:pPr lvl="1"/>
            <a:r>
              <a:rPr lang="en-US" dirty="0" smtClean="0"/>
              <a:t>Scale factors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8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Modification </a:t>
            </a:r>
            <a:r>
              <a:rPr lang="en-US" dirty="0" smtClean="0"/>
              <a:t>of JPSS files to </a:t>
            </a:r>
            <a:r>
              <a:rPr lang="en-US" dirty="0"/>
              <a:t>overcome obstacles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3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 file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/        </a:t>
            </a:r>
          </a:p>
          <a:p>
            <a:pPr marL="0" indent="0">
              <a:buNone/>
            </a:pPr>
            <a:r>
              <a:rPr lang="en-US" dirty="0" smtClean="0"/>
              <a:t>/</a:t>
            </a:r>
            <a:r>
              <a:rPr lang="en-US" dirty="0" err="1"/>
              <a:t>All_Data</a:t>
            </a:r>
            <a:r>
              <a:rPr lang="en-US" dirty="0"/>
              <a:t>              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VIIRS-M3-SDR_All </a:t>
            </a:r>
          </a:p>
          <a:p>
            <a:pPr marL="5715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Raw data </a:t>
            </a:r>
          </a:p>
          <a:p>
            <a:pPr marL="57150" indent="0">
              <a:buNone/>
            </a:pPr>
            <a:r>
              <a:rPr lang="en-US" dirty="0" smtClean="0"/>
              <a:t>/</a:t>
            </a:r>
            <a:r>
              <a:rPr lang="en-US" dirty="0" err="1"/>
              <a:t>Data_Products</a:t>
            </a:r>
            <a:r>
              <a:rPr lang="en-US" dirty="0"/>
              <a:t>           </a:t>
            </a:r>
            <a:endParaRPr lang="en-US" dirty="0" smtClean="0"/>
          </a:p>
          <a:p>
            <a:pPr marL="57150" indent="0">
              <a:buNone/>
            </a:pPr>
            <a:r>
              <a:rPr lang="en-US" dirty="0" smtClean="0"/>
              <a:t>VIIRS-M3-SDR </a:t>
            </a:r>
          </a:p>
          <a:p>
            <a:pPr marL="5715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References to raw data</a:t>
            </a: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Groups		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 smtClean="0">
                <a:solidFill>
                  <a:srgbClr val="0070C0"/>
                </a:solidFill>
              </a:rPr>
              <a:t>atasets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7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 file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1.  Hide </a:t>
            </a:r>
            <a:r>
              <a:rPr lang="en-US" dirty="0">
                <a:solidFill>
                  <a:schemeClr val="tx1"/>
                </a:solidFill>
              </a:rPr>
              <a:t>problem </a:t>
            </a:r>
            <a:r>
              <a:rPr lang="en-US" dirty="0" smtClean="0">
                <a:solidFill>
                  <a:schemeClr val="tx1"/>
                </a:solidFill>
              </a:rPr>
              <a:t>objects</a:t>
            </a: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/</a:t>
            </a:r>
          </a:p>
          <a:p>
            <a:pPr marL="0" indent="0">
              <a:buNone/>
            </a:pPr>
            <a:r>
              <a:rPr lang="en-US" dirty="0"/>
              <a:t>/</a:t>
            </a:r>
            <a:r>
              <a:rPr lang="en-US" dirty="0" err="1"/>
              <a:t>All_Data</a:t>
            </a:r>
            <a:r>
              <a:rPr lang="en-US" dirty="0"/>
              <a:t>                </a:t>
            </a:r>
          </a:p>
          <a:p>
            <a:pPr marL="0" indent="0">
              <a:buNone/>
            </a:pPr>
            <a:r>
              <a:rPr lang="en-US" dirty="0"/>
              <a:t>VIIRS-M3-SDR_All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Raw data 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accent3">
                    <a:lumMod val="95000"/>
                  </a:schemeClr>
                </a:solidFill>
              </a:rPr>
              <a:t>Data_Products</a:t>
            </a: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 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VIIRS-M3-SDR</a:t>
            </a:r>
            <a:endParaRPr lang="en-US" dirty="0">
              <a:solidFill>
                <a:schemeClr val="accent3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DDF2FF"/>
                </a:solidFill>
              </a:rPr>
              <a:t>References to raw data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Groups		</a:t>
            </a:r>
            <a:r>
              <a:rPr lang="en-US" dirty="0">
                <a:solidFill>
                  <a:srgbClr val="0070C0"/>
                </a:solidFill>
              </a:rPr>
              <a:t>Datasets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 file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>
                <a:solidFill>
                  <a:schemeClr val="tx1"/>
                </a:solidFill>
              </a:rPr>
              <a:t>2.  Hide structure that does not conform to  	Classic </a:t>
            </a:r>
            <a:r>
              <a:rPr lang="en-US" dirty="0" smtClean="0">
                <a:solidFill>
                  <a:schemeClr val="tx1"/>
                </a:solidFill>
              </a:rPr>
              <a:t>Model</a:t>
            </a: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/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/</a:t>
            </a:r>
            <a:r>
              <a:rPr lang="en-US" dirty="0" err="1">
                <a:solidFill>
                  <a:schemeClr val="accent3">
                    <a:lumMod val="95000"/>
                  </a:schemeClr>
                </a:solidFill>
              </a:rPr>
              <a:t>All_Data</a:t>
            </a:r>
            <a:r>
              <a:rPr lang="en-US" dirty="0">
                <a:solidFill>
                  <a:schemeClr val="accent3">
                    <a:lumMod val="95000"/>
                  </a:schemeClr>
                </a:solidFill>
              </a:rPr>
              <a:t>             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VIIRS-M3-SDR_All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Raw data </a:t>
            </a:r>
            <a:endParaRPr lang="en-U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accent3">
                    <a:lumMod val="95000"/>
                  </a:schemeClr>
                </a:solidFill>
              </a:rPr>
              <a:t>Data_Products</a:t>
            </a: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 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VIIRS-M3-SDR</a:t>
            </a:r>
            <a:endParaRPr lang="en-US" dirty="0">
              <a:solidFill>
                <a:schemeClr val="accent3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DDF2FF"/>
                </a:solidFill>
              </a:rPr>
              <a:t>References to raw </a:t>
            </a:r>
            <a:r>
              <a:rPr lang="en-US" dirty="0" smtClean="0">
                <a:solidFill>
                  <a:srgbClr val="DDF2FF"/>
                </a:solidFill>
              </a:rPr>
              <a:t>data</a:t>
            </a:r>
            <a:endParaRPr lang="en-US" dirty="0">
              <a:solidFill>
                <a:srgbClr val="DDF2FF"/>
              </a:solidFill>
            </a:endParaRPr>
          </a:p>
          <a:p>
            <a:pPr marL="457200" lvl="1" indent="0">
              <a:spcBef>
                <a:spcPts val="1800"/>
              </a:spcBef>
              <a:buNone/>
            </a:pPr>
            <a:r>
              <a:rPr lang="en-US" dirty="0" smtClean="0">
                <a:solidFill>
                  <a:schemeClr val="accent3">
                    <a:lumMod val="95000"/>
                  </a:schemeClr>
                </a:solidFill>
              </a:rPr>
              <a:t>Groups</a:t>
            </a:r>
            <a:r>
              <a:rPr lang="en-US" dirty="0">
                <a:solidFill>
                  <a:schemeClr val="accent3">
                    <a:lumMod val="95000"/>
                  </a:schemeClr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rgbClr val="0070C0"/>
                </a:solidFill>
              </a:rPr>
              <a:t>Datasets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0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JPSS file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3.  Import </a:t>
            </a:r>
            <a:r>
              <a:rPr lang="en-US" dirty="0">
                <a:solidFill>
                  <a:schemeClr val="tx1"/>
                </a:solidFill>
              </a:rPr>
              <a:t>external </a:t>
            </a:r>
            <a:r>
              <a:rPr lang="en-US" dirty="0" smtClean="0">
                <a:solidFill>
                  <a:schemeClr val="tx1"/>
                </a:solidFill>
              </a:rPr>
              <a:t>information from product profiles</a:t>
            </a:r>
            <a:endParaRPr lang="en-US" sz="2400" b="1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/</a:t>
            </a:r>
            <a:r>
              <a:rPr lang="en-US" sz="2400" b="1" dirty="0" smtClean="0">
                <a:solidFill>
                  <a:schemeClr val="accent3">
                    <a:lumMod val="85000"/>
                  </a:schemeClr>
                </a:solidFill>
              </a:rPr>
              <a:t>    </a:t>
            </a:r>
            <a:r>
              <a:rPr lang="en-US" sz="2400" dirty="0" smtClean="0">
                <a:solidFill>
                  <a:schemeClr val="accent3">
                    <a:lumMod val="85000"/>
                  </a:schemeClr>
                </a:solidFill>
              </a:rPr>
              <a:t>                   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3">
                    <a:lumMod val="85000"/>
                  </a:schemeClr>
                </a:solidFill>
              </a:rPr>
              <a:t>/</a:t>
            </a:r>
            <a:r>
              <a:rPr lang="en-US" sz="2400" dirty="0" err="1">
                <a:solidFill>
                  <a:schemeClr val="accent3">
                    <a:lumMod val="85000"/>
                  </a:schemeClr>
                </a:solidFill>
              </a:rPr>
              <a:t>All_Data</a:t>
            </a:r>
            <a:r>
              <a:rPr lang="en-US" sz="2400" dirty="0">
                <a:solidFill>
                  <a:schemeClr val="accent3">
                    <a:lumMod val="85000"/>
                  </a:schemeClr>
                </a:solidFill>
              </a:rPr>
              <a:t>                </a:t>
            </a:r>
            <a:endParaRPr lang="en-US" sz="240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3">
                    <a:lumMod val="85000"/>
                  </a:schemeClr>
                </a:solidFill>
              </a:rPr>
              <a:t>VIIRS-M3-SDR_All Group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Raw data datasets</a:t>
            </a:r>
          </a:p>
          <a:p>
            <a:pPr marL="0" indent="0"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Geolocation</a:t>
            </a:r>
            <a:r>
              <a:rPr lang="en-US" b="1" dirty="0" smtClean="0">
                <a:solidFill>
                  <a:srgbClr val="0070C0"/>
                </a:solidFill>
              </a:rPr>
              <a:t> datasets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CC66"/>
                </a:solidFill>
              </a:rPr>
              <a:t>Dimension name </a:t>
            </a:r>
            <a:r>
              <a:rPr lang="en-US" sz="2000" b="1" smtClean="0">
                <a:solidFill>
                  <a:srgbClr val="00CC66"/>
                </a:solidFill>
              </a:rPr>
              <a:t>and length </a:t>
            </a:r>
            <a:r>
              <a:rPr lang="en-US" sz="2000" b="1" dirty="0" smtClean="0">
                <a:solidFill>
                  <a:srgbClr val="00CC66"/>
                </a:solidFill>
              </a:rPr>
              <a:t>and other attributes from product profiles</a:t>
            </a:r>
            <a:endParaRPr lang="en-US" sz="2000" b="1" dirty="0">
              <a:solidFill>
                <a:srgbClr val="00CC66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3">
                    <a:lumMod val="95000"/>
                  </a:schemeClr>
                </a:solidFill>
              </a:rPr>
              <a:t>/</a:t>
            </a:r>
            <a:r>
              <a:rPr lang="en-US" sz="2400" dirty="0" err="1">
                <a:solidFill>
                  <a:schemeClr val="accent3">
                    <a:lumMod val="85000"/>
                  </a:schemeClr>
                </a:solidFill>
              </a:rPr>
              <a:t>Data_Products</a:t>
            </a:r>
            <a:r>
              <a:rPr lang="en-US" sz="2400" dirty="0">
                <a:solidFill>
                  <a:schemeClr val="accent3">
                    <a:lumMod val="85000"/>
                  </a:schemeClr>
                </a:solidFill>
              </a:rPr>
              <a:t>          </a:t>
            </a:r>
            <a:endParaRPr lang="en-US" sz="240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3">
                    <a:lumMod val="85000"/>
                  </a:schemeClr>
                </a:solidFill>
              </a:rPr>
              <a:t>VIIRS-M3-SDR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D1EBFF"/>
                </a:solidFill>
              </a:rPr>
              <a:t>Reference datasets</a:t>
            </a:r>
          </a:p>
          <a:p>
            <a:pPr marL="0" indent="0">
              <a:buNone/>
            </a:pPr>
            <a:endParaRPr lang="en-US" sz="2400" dirty="0" smtClean="0">
              <a:solidFill>
                <a:srgbClr val="D1EBFF"/>
              </a:solidFill>
            </a:endParaRPr>
          </a:p>
          <a:p>
            <a:pPr marL="0" lvl="1" indent="0">
              <a:buNone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Groups</a:t>
            </a:r>
            <a:r>
              <a:rPr lang="en-US" dirty="0">
                <a:solidFill>
                  <a:schemeClr val="tx1"/>
                </a:solidFill>
              </a:rPr>
              <a:t>		</a:t>
            </a:r>
            <a:r>
              <a:rPr lang="en-US" dirty="0" smtClean="0">
                <a:solidFill>
                  <a:srgbClr val="0070C0"/>
                </a:solidFill>
              </a:rPr>
              <a:t>Datasets		</a:t>
            </a:r>
            <a:r>
              <a:rPr lang="en-US" b="1" dirty="0">
                <a:solidFill>
                  <a:srgbClr val="00CC66"/>
                </a:solidFill>
              </a:rPr>
              <a:t> </a:t>
            </a:r>
            <a:r>
              <a:rPr lang="en-US" sz="2000" b="1" dirty="0">
                <a:solidFill>
                  <a:srgbClr val="00CC66"/>
                </a:solidFill>
              </a:rPr>
              <a:t>attributes</a:t>
            </a:r>
            <a:r>
              <a:rPr lang="en-US" b="1" dirty="0">
                <a:solidFill>
                  <a:srgbClr val="00CC66"/>
                </a:solidFill>
              </a:rPr>
              <a:t> 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accent3">
                  <a:lumMod val="8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HDF/HDF-EOS Workshop XV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8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Tool for obstacles 1 – 3: </a:t>
            </a:r>
            <a:r>
              <a:rPr lang="en-US" dirty="0"/>
              <a:t>H5augjpss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Hides problem objects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Makes structure conform to Classic </a:t>
            </a:r>
            <a:r>
              <a:rPr lang="en-US" dirty="0" smtClean="0"/>
              <a:t>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Imports external information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Files are modified!  Copy to preserve original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Final obstacle:  CF compliance</a:t>
            </a:r>
          </a:p>
          <a:p>
            <a:pPr marL="0" indent="0">
              <a:buNone/>
            </a:pPr>
            <a:r>
              <a:rPr lang="en-US" dirty="0" smtClean="0"/>
              <a:t>Manual additions with </a:t>
            </a:r>
            <a:r>
              <a:rPr lang="en-US" dirty="0" err="1" smtClean="0"/>
              <a:t>HDFView</a:t>
            </a:r>
            <a:r>
              <a:rPr lang="en-US" dirty="0" smtClean="0"/>
              <a:t> or h5edit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7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CF data description attributes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51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71513" y="1598613"/>
            <a:ext cx="12047538" cy="4132263"/>
            <a:chOff x="423" y="1007"/>
            <a:chExt cx="7589" cy="2603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2" y="1008"/>
              <a:ext cx="7580" cy="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5367" y="3202"/>
              <a:ext cx="142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521" y="1007"/>
              <a:ext cx="4835" cy="23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071"/>
              <a:ext cx="5015" cy="2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" y="1080"/>
              <a:ext cx="5015" cy="2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643" y="1071"/>
              <a:ext cx="63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Variable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198" y="1071"/>
              <a:ext cx="122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526" y="1071"/>
              <a:ext cx="132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Required Attribute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778" y="1071"/>
              <a:ext cx="123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037" y="1071"/>
              <a:ext cx="405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Type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358" y="1071"/>
              <a:ext cx="123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828" y="1071"/>
              <a:ext cx="464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Value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4208" y="1071"/>
              <a:ext cx="122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43" y="1275"/>
              <a:ext cx="61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Latitude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178" y="1275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526" y="1275"/>
              <a:ext cx="420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Units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865" y="1275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037" y="1275"/>
              <a:ext cx="44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string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3406" y="1275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3828" y="1275"/>
              <a:ext cx="103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degrees_north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785" y="1275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643" y="1479"/>
              <a:ext cx="72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Longitude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292" y="1479"/>
              <a:ext cx="118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526" y="1479"/>
              <a:ext cx="420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Units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865" y="1479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3037" y="1479"/>
              <a:ext cx="44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string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406" y="1479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" name="Rectangle 31"/>
            <p:cNvSpPr>
              <a:spLocks noChangeArrowheads="1"/>
            </p:cNvSpPr>
            <p:nvPr/>
          </p:nvSpPr>
          <p:spPr bwMode="auto">
            <a:xfrm>
              <a:off x="3828" y="1479"/>
              <a:ext cx="94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degrees_east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5" name="Rectangle 32"/>
            <p:cNvSpPr>
              <a:spLocks noChangeArrowheads="1"/>
            </p:cNvSpPr>
            <p:nvPr/>
          </p:nvSpPr>
          <p:spPr bwMode="auto">
            <a:xfrm>
              <a:off x="4695" y="1479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7" name="Rectangle 33"/>
            <p:cNvSpPr>
              <a:spLocks noChangeArrowheads="1"/>
            </p:cNvSpPr>
            <p:nvPr/>
          </p:nvSpPr>
          <p:spPr bwMode="auto">
            <a:xfrm>
              <a:off x="643" y="1682"/>
              <a:ext cx="672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Radiance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Rectangle 34"/>
            <p:cNvSpPr>
              <a:spLocks noChangeArrowheads="1"/>
            </p:cNvSpPr>
            <p:nvPr/>
          </p:nvSpPr>
          <p:spPr bwMode="auto">
            <a:xfrm>
              <a:off x="1234" y="1682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35"/>
            <p:cNvSpPr>
              <a:spLocks noChangeArrowheads="1"/>
            </p:cNvSpPr>
            <p:nvPr/>
          </p:nvSpPr>
          <p:spPr bwMode="auto">
            <a:xfrm>
              <a:off x="1526" y="1682"/>
              <a:ext cx="867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Coordinates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36"/>
            <p:cNvSpPr>
              <a:spLocks noChangeArrowheads="1"/>
            </p:cNvSpPr>
            <p:nvPr/>
          </p:nvSpPr>
          <p:spPr bwMode="auto">
            <a:xfrm>
              <a:off x="2312" y="1682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37"/>
            <p:cNvSpPr>
              <a:spLocks noChangeArrowheads="1"/>
            </p:cNvSpPr>
            <p:nvPr/>
          </p:nvSpPr>
          <p:spPr bwMode="auto">
            <a:xfrm>
              <a:off x="3037" y="1682"/>
              <a:ext cx="44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string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Rectangle 38"/>
            <p:cNvSpPr>
              <a:spLocks noChangeArrowheads="1"/>
            </p:cNvSpPr>
            <p:nvPr/>
          </p:nvSpPr>
          <p:spPr bwMode="auto">
            <a:xfrm>
              <a:off x="3406" y="1682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Rectangle 39"/>
            <p:cNvSpPr>
              <a:spLocks noChangeArrowheads="1"/>
            </p:cNvSpPr>
            <p:nvPr/>
          </p:nvSpPr>
          <p:spPr bwMode="auto">
            <a:xfrm>
              <a:off x="3828" y="1682"/>
              <a:ext cx="129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Latitude Longitude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Rectangle 40"/>
            <p:cNvSpPr>
              <a:spLocks noChangeArrowheads="1"/>
            </p:cNvSpPr>
            <p:nvPr/>
          </p:nvSpPr>
          <p:spPr bwMode="auto">
            <a:xfrm>
              <a:off x="5048" y="1682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Rectangle 41"/>
            <p:cNvSpPr>
              <a:spLocks noChangeArrowheads="1"/>
            </p:cNvSpPr>
            <p:nvPr/>
          </p:nvSpPr>
          <p:spPr bwMode="auto">
            <a:xfrm>
              <a:off x="1526" y="1884"/>
              <a:ext cx="780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add_offset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42"/>
            <p:cNvSpPr>
              <a:spLocks noChangeArrowheads="1"/>
            </p:cNvSpPr>
            <p:nvPr/>
          </p:nvSpPr>
          <p:spPr bwMode="auto">
            <a:xfrm>
              <a:off x="2228" y="1884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Rectangle 43"/>
            <p:cNvSpPr>
              <a:spLocks noChangeArrowheads="1"/>
            </p:cNvSpPr>
            <p:nvPr/>
          </p:nvSpPr>
          <p:spPr bwMode="auto">
            <a:xfrm>
              <a:off x="3037" y="1884"/>
              <a:ext cx="382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float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Rectangle 44"/>
            <p:cNvSpPr>
              <a:spLocks noChangeArrowheads="1"/>
            </p:cNvSpPr>
            <p:nvPr/>
          </p:nvSpPr>
          <p:spPr bwMode="auto">
            <a:xfrm>
              <a:off x="3337" y="1884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Rectangle 45"/>
            <p:cNvSpPr>
              <a:spLocks noChangeArrowheads="1"/>
            </p:cNvSpPr>
            <p:nvPr/>
          </p:nvSpPr>
          <p:spPr bwMode="auto">
            <a:xfrm>
              <a:off x="3828" y="1884"/>
              <a:ext cx="132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46"/>
            <p:cNvSpPr>
              <a:spLocks noChangeArrowheads="1"/>
            </p:cNvSpPr>
            <p:nvPr/>
          </p:nvSpPr>
          <p:spPr bwMode="auto">
            <a:xfrm>
              <a:off x="3876" y="1884"/>
              <a:ext cx="36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0.08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47"/>
            <p:cNvSpPr>
              <a:spLocks noChangeArrowheads="1"/>
            </p:cNvSpPr>
            <p:nvPr/>
          </p:nvSpPr>
          <p:spPr bwMode="auto">
            <a:xfrm>
              <a:off x="4160" y="1884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48"/>
            <p:cNvSpPr>
              <a:spLocks noChangeArrowheads="1"/>
            </p:cNvSpPr>
            <p:nvPr/>
          </p:nvSpPr>
          <p:spPr bwMode="auto">
            <a:xfrm>
              <a:off x="1526" y="2088"/>
              <a:ext cx="867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scale_factor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49"/>
            <p:cNvSpPr>
              <a:spLocks noChangeArrowheads="1"/>
            </p:cNvSpPr>
            <p:nvPr/>
          </p:nvSpPr>
          <p:spPr bwMode="auto">
            <a:xfrm>
              <a:off x="2314" y="2088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Rectangle 50"/>
            <p:cNvSpPr>
              <a:spLocks noChangeArrowheads="1"/>
            </p:cNvSpPr>
            <p:nvPr/>
          </p:nvSpPr>
          <p:spPr bwMode="auto">
            <a:xfrm>
              <a:off x="3037" y="2088"/>
              <a:ext cx="382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float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51"/>
            <p:cNvSpPr>
              <a:spLocks noChangeArrowheads="1"/>
            </p:cNvSpPr>
            <p:nvPr/>
          </p:nvSpPr>
          <p:spPr bwMode="auto">
            <a:xfrm>
              <a:off x="3337" y="2088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8" name="Rectangle 52"/>
            <p:cNvSpPr>
              <a:spLocks noChangeArrowheads="1"/>
            </p:cNvSpPr>
            <p:nvPr/>
          </p:nvSpPr>
          <p:spPr bwMode="auto">
            <a:xfrm>
              <a:off x="3828" y="2088"/>
              <a:ext cx="926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mbria" pitchFamily="18" charset="0"/>
                  <a:cs typeface="Arial" pitchFamily="34" charset="0"/>
                </a:rPr>
                <a:t>2.8339462E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Rectangle 53"/>
            <p:cNvSpPr>
              <a:spLocks noChangeArrowheads="1"/>
            </p:cNvSpPr>
            <p:nvPr/>
          </p:nvSpPr>
          <p:spPr bwMode="auto">
            <a:xfrm>
              <a:off x="4659" y="2088"/>
              <a:ext cx="1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mbria" pitchFamily="18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54"/>
            <p:cNvSpPr>
              <a:spLocks noChangeArrowheads="1"/>
            </p:cNvSpPr>
            <p:nvPr/>
          </p:nvSpPr>
          <p:spPr bwMode="auto">
            <a:xfrm>
              <a:off x="4712" y="2088"/>
              <a:ext cx="186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mbria" pitchFamily="18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55"/>
            <p:cNvSpPr>
              <a:spLocks noChangeArrowheads="1"/>
            </p:cNvSpPr>
            <p:nvPr/>
          </p:nvSpPr>
          <p:spPr bwMode="auto">
            <a:xfrm>
              <a:off x="4802" y="2088"/>
              <a:ext cx="133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mbria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56"/>
            <p:cNvSpPr>
              <a:spLocks noChangeArrowheads="1"/>
            </p:cNvSpPr>
            <p:nvPr/>
          </p:nvSpPr>
          <p:spPr bwMode="auto">
            <a:xfrm>
              <a:off x="1526" y="2293"/>
              <a:ext cx="715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valid_min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Rectangle 57"/>
            <p:cNvSpPr>
              <a:spLocks noChangeArrowheads="1"/>
            </p:cNvSpPr>
            <p:nvPr/>
          </p:nvSpPr>
          <p:spPr bwMode="auto">
            <a:xfrm>
              <a:off x="2161" y="2293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Rectangle 58"/>
            <p:cNvSpPr>
              <a:spLocks noChangeArrowheads="1"/>
            </p:cNvSpPr>
            <p:nvPr/>
          </p:nvSpPr>
          <p:spPr bwMode="auto">
            <a:xfrm>
              <a:off x="3037" y="2293"/>
              <a:ext cx="505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ushort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Rectangle 59"/>
            <p:cNvSpPr>
              <a:spLocks noChangeArrowheads="1"/>
            </p:cNvSpPr>
            <p:nvPr/>
          </p:nvSpPr>
          <p:spPr bwMode="auto">
            <a:xfrm>
              <a:off x="3461" y="2293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6" name="Rectangle 60"/>
            <p:cNvSpPr>
              <a:spLocks noChangeArrowheads="1"/>
            </p:cNvSpPr>
            <p:nvPr/>
          </p:nvSpPr>
          <p:spPr bwMode="auto">
            <a:xfrm>
              <a:off x="3828" y="2293"/>
              <a:ext cx="163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7" name="Rectangle 61"/>
            <p:cNvSpPr>
              <a:spLocks noChangeArrowheads="1"/>
            </p:cNvSpPr>
            <p:nvPr/>
          </p:nvSpPr>
          <p:spPr bwMode="auto">
            <a:xfrm>
              <a:off x="3908" y="2293"/>
              <a:ext cx="11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Rectangle 62"/>
            <p:cNvSpPr>
              <a:spLocks noChangeArrowheads="1"/>
            </p:cNvSpPr>
            <p:nvPr/>
          </p:nvSpPr>
          <p:spPr bwMode="auto">
            <a:xfrm>
              <a:off x="1526" y="2495"/>
              <a:ext cx="738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valid_max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9" name="Rectangle 63"/>
            <p:cNvSpPr>
              <a:spLocks noChangeArrowheads="1"/>
            </p:cNvSpPr>
            <p:nvPr/>
          </p:nvSpPr>
          <p:spPr bwMode="auto">
            <a:xfrm>
              <a:off x="2186" y="2495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64"/>
            <p:cNvSpPr>
              <a:spLocks noChangeArrowheads="1"/>
            </p:cNvSpPr>
            <p:nvPr/>
          </p:nvSpPr>
          <p:spPr bwMode="auto">
            <a:xfrm>
              <a:off x="3037" y="2495"/>
              <a:ext cx="505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ushort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65"/>
            <p:cNvSpPr>
              <a:spLocks noChangeArrowheads="1"/>
            </p:cNvSpPr>
            <p:nvPr/>
          </p:nvSpPr>
          <p:spPr bwMode="auto">
            <a:xfrm>
              <a:off x="3461" y="2495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2" name="Rectangle 66"/>
            <p:cNvSpPr>
              <a:spLocks noChangeArrowheads="1"/>
            </p:cNvSpPr>
            <p:nvPr/>
          </p:nvSpPr>
          <p:spPr bwMode="auto">
            <a:xfrm>
              <a:off x="3828" y="2495"/>
              <a:ext cx="487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65527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67"/>
            <p:cNvSpPr>
              <a:spLocks noChangeArrowheads="1"/>
            </p:cNvSpPr>
            <p:nvPr/>
          </p:nvSpPr>
          <p:spPr bwMode="auto">
            <a:xfrm>
              <a:off x="4233" y="2495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68"/>
            <p:cNvSpPr>
              <a:spLocks noChangeArrowheads="1"/>
            </p:cNvSpPr>
            <p:nvPr/>
          </p:nvSpPr>
          <p:spPr bwMode="auto">
            <a:xfrm>
              <a:off x="643" y="270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Rectangle 69"/>
            <p:cNvSpPr>
              <a:spLocks noChangeArrowheads="1"/>
            </p:cNvSpPr>
            <p:nvPr/>
          </p:nvSpPr>
          <p:spPr bwMode="auto">
            <a:xfrm>
              <a:off x="1113" y="270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75"/>
            <p:cNvSpPr>
              <a:spLocks noChangeArrowheads="1"/>
            </p:cNvSpPr>
            <p:nvPr/>
          </p:nvSpPr>
          <p:spPr bwMode="auto">
            <a:xfrm>
              <a:off x="3571" y="2962"/>
              <a:ext cx="11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11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Obstacles to making JPSS files readable </a:t>
            </a:r>
            <a:r>
              <a:rPr lang="en-US" dirty="0"/>
              <a:t>by </a:t>
            </a:r>
            <a:r>
              <a:rPr lang="en-US" dirty="0" smtClean="0"/>
              <a:t>netCDF-4 can be addressed by: </a:t>
            </a:r>
          </a:p>
          <a:p>
            <a:r>
              <a:rPr lang="en-US" dirty="0" smtClean="0"/>
              <a:t>hiding file structure and objects unknown to netCDF-4.</a:t>
            </a:r>
          </a:p>
          <a:p>
            <a:r>
              <a:rPr lang="en-US" dirty="0" smtClean="0"/>
              <a:t>importing information to interpret the data from external files.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Product specific information for CF compliance is currently added with </a:t>
            </a:r>
            <a:r>
              <a:rPr lang="en-US" dirty="0" err="1" smtClean="0"/>
              <a:t>HDFView</a:t>
            </a:r>
            <a:r>
              <a:rPr lang="en-US" dirty="0" smtClean="0"/>
              <a:t> or h5edit.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Unknown objects that are hidden can be unhidden with saved object address. </a:t>
            </a:r>
            <a:r>
              <a:rPr lang="en-US" dirty="0"/>
              <a:t>N</a:t>
            </a:r>
            <a:r>
              <a:rPr lang="en-US" dirty="0" smtClean="0"/>
              <a:t>o tool is planned to remove imported data.</a:t>
            </a:r>
          </a:p>
          <a:p>
            <a:pPr marL="0" indent="0">
              <a:buNone/>
            </a:pP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3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Interoperability of HDF5 with netCDF-4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Current Status and Future Directions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0054-DEBC-4BC7-AB51-B07CBC93C6B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9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Opportunities for interoperability primarily involve reading HDF5 produced files using netCDF-4 and netCDF-4 based tools. </a:t>
            </a:r>
          </a:p>
          <a:p>
            <a:r>
              <a:rPr lang="en-US" dirty="0" smtClean="0"/>
              <a:t>Issues are periodically identified and some have been solved.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Continue working with </a:t>
            </a:r>
            <a:r>
              <a:rPr lang="en-US" dirty="0" err="1" smtClean="0"/>
              <a:t>Unidata</a:t>
            </a:r>
            <a:r>
              <a:rPr lang="en-US" dirty="0" smtClean="0"/>
              <a:t> to reduce obstacles to HDF5/netCDF-4 interoperability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Apr. 17-19,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HDF/HDF-EOS Workshop XV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91D3-C79B-467C-9AA4-487CCCDFB73C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Thank You!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76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4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95F2A70-42B1-489F-86F5-242576FB9CD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56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 smtClean="0"/>
              <a:t>This </a:t>
            </a:r>
            <a:r>
              <a:rPr lang="en-US" sz="2800" dirty="0"/>
              <a:t>work was supported by Subcontract </a:t>
            </a:r>
            <a:r>
              <a:rPr lang="en-US" sz="2800" dirty="0" smtClean="0"/>
              <a:t>number 114820 </a:t>
            </a:r>
            <a:r>
              <a:rPr lang="en-US" sz="2800" dirty="0"/>
              <a:t>under </a:t>
            </a:r>
            <a:r>
              <a:rPr lang="en-US" sz="2800" dirty="0" smtClean="0"/>
              <a:t>Raytheon</a:t>
            </a:r>
            <a:r>
              <a:rPr lang="en-US" sz="2800" dirty="0"/>
              <a:t> </a:t>
            </a:r>
            <a:r>
              <a:rPr lang="en-US" sz="2800" dirty="0" smtClean="0"/>
              <a:t>Contract </a:t>
            </a:r>
            <a:r>
              <a:rPr lang="en-US" sz="2800" dirty="0"/>
              <a:t>number NNG10HP02C, funded by the National Aeronautics </a:t>
            </a:r>
            <a:r>
              <a:rPr lang="en-US" sz="2800" dirty="0" smtClean="0"/>
              <a:t>and</a:t>
            </a:r>
            <a:r>
              <a:rPr lang="en-US" sz="2800" dirty="0"/>
              <a:t> </a:t>
            </a:r>
            <a:r>
              <a:rPr lang="en-US" sz="2800" dirty="0" smtClean="0"/>
              <a:t>Space </a:t>
            </a:r>
            <a:r>
              <a:rPr lang="en-US" sz="2800" dirty="0"/>
              <a:t>Administration (NASA) and </a:t>
            </a:r>
            <a:r>
              <a:rPr lang="en-US" sz="2800" dirty="0" smtClean="0"/>
              <a:t>by cooperative </a:t>
            </a:r>
            <a:r>
              <a:rPr lang="en-US" sz="2800" dirty="0"/>
              <a:t>agreement </a:t>
            </a:r>
            <a:r>
              <a:rPr lang="en-US" sz="2800" dirty="0" smtClean="0"/>
              <a:t>number</a:t>
            </a:r>
            <a:r>
              <a:rPr lang="en-US" sz="2800" dirty="0"/>
              <a:t> </a:t>
            </a:r>
            <a:r>
              <a:rPr lang="en-US" sz="2800" dirty="0" smtClean="0"/>
              <a:t>NNX08AO77A </a:t>
            </a:r>
            <a:r>
              <a:rPr lang="en-US" sz="2800" dirty="0"/>
              <a:t>from the NASA. </a:t>
            </a:r>
            <a:r>
              <a:rPr lang="en-US" sz="2800" dirty="0" smtClean="0"/>
              <a:t> Any </a:t>
            </a:r>
            <a:r>
              <a:rPr lang="en-US" sz="2800" dirty="0"/>
              <a:t>opinions, findings, conclusions, or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recommendations expressed in this material are those of the </a:t>
            </a:r>
            <a:r>
              <a:rPr lang="en-US" sz="2800" dirty="0" smtClean="0"/>
              <a:t>authors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do not necessarily reflect the views of Raytheon or the </a:t>
            </a:r>
            <a:r>
              <a:rPr lang="en-US" sz="2800" dirty="0" smtClean="0"/>
              <a:t>National</a:t>
            </a:r>
            <a:r>
              <a:rPr lang="en-US" sz="2800" dirty="0"/>
              <a:t> </a:t>
            </a:r>
            <a:r>
              <a:rPr lang="en-US" sz="2800" dirty="0" smtClean="0"/>
              <a:t>Aeronautics </a:t>
            </a:r>
            <a:r>
              <a:rPr lang="en-US" sz="2800" dirty="0"/>
              <a:t>and Space Administration.</a:t>
            </a:r>
            <a:endParaRPr lang="en-US" sz="2800" dirty="0" smtClean="0"/>
          </a:p>
          <a:p>
            <a:pPr marL="0" indent="0" eaLnBrk="1" hangingPunct="1"/>
            <a:endParaRPr lang="en-US" sz="2800" dirty="0" smtClean="0"/>
          </a:p>
        </p:txBody>
      </p:sp>
      <p:sp>
        <p:nvSpPr>
          <p:cNvPr id="717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4322CFB-96F8-43EA-B7E7-B169CE2D7416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57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Questions/comments?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304800" y="6629400"/>
            <a:ext cx="16002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Apr. 17-19, 2012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chemeClr val="bg1"/>
                </a:solidFill>
                <a:latin typeface="Arial" pitchFamily="34" charset="0"/>
              </a:rPr>
              <a:t>HDF/HDF-EOS Workshop XV</a:t>
            </a:r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9F7F727-62AD-4DD1-B854-8B249C597E8E}" type="slidenum">
              <a:rPr lang="en-US" sz="1200">
                <a:solidFill>
                  <a:schemeClr val="bg1"/>
                </a:solidFill>
                <a:latin typeface="Arial" pitchFamily="34" charset="0"/>
              </a:rPr>
              <a:pPr eaLnBrk="1" hangingPunct="1"/>
              <a:t>58</a:t>
            </a:fld>
            <a:endParaRPr lang="en-US" sz="12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2|14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2.3|20.8|8.4|1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template2">
  <a:themeElements>
    <a:clrScheme name="Presentation on product or service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Presentation on product or serv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template2</Template>
  <TotalTime>13858</TotalTime>
  <Words>3102</Words>
  <Application>Microsoft Office PowerPoint</Application>
  <PresentationFormat>On-screen Show (4:3)</PresentationFormat>
  <Paragraphs>757</Paragraphs>
  <Slides>58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  <vt:variant>
        <vt:lpstr>Custom Shows</vt:lpstr>
      </vt:variant>
      <vt:variant>
        <vt:i4>1</vt:i4>
      </vt:variant>
    </vt:vector>
  </HeadingPairs>
  <TitlesOfParts>
    <vt:vector size="60" baseType="lpstr">
      <vt:lpstr>template2</vt:lpstr>
      <vt:lpstr>Interoperability with netCDF-4</vt:lpstr>
      <vt:lpstr>Outline</vt:lpstr>
      <vt:lpstr>Clarification –netCDF format</vt:lpstr>
      <vt:lpstr>Clarification – netCDF packages</vt:lpstr>
      <vt:lpstr>Why netCDF-4</vt:lpstr>
      <vt:lpstr>NetCDF Classic Model</vt:lpstr>
      <vt:lpstr>NetCDF enhanced model</vt:lpstr>
      <vt:lpstr>CF conventions</vt:lpstr>
      <vt:lpstr>PowerPoint Presentation</vt:lpstr>
      <vt:lpstr>Key CF data description attributes</vt:lpstr>
      <vt:lpstr>Reduction of dataset size</vt:lpstr>
      <vt:lpstr>“Units” for coordinate variables</vt:lpstr>
      <vt:lpstr>“coordinates” attribute</vt:lpstr>
      <vt:lpstr>Interoperability of HDF5 with netCDF-4</vt:lpstr>
      <vt:lpstr>Review Concepts</vt:lpstr>
      <vt:lpstr> Use cases to access HDF5 via netCDF-4</vt:lpstr>
      <vt:lpstr>How to demonstrate</vt:lpstr>
      <vt:lpstr>PowerPoint Presentation</vt:lpstr>
      <vt:lpstr>General HDF5</vt:lpstr>
      <vt:lpstr>netCDF-4 HDF5</vt:lpstr>
      <vt:lpstr>netCDF-4 CF HDF5</vt:lpstr>
      <vt:lpstr>PowerPoint Presentation</vt:lpstr>
      <vt:lpstr>Demo dataset</vt:lpstr>
      <vt:lpstr>Use case 4 and 5 IDV demo 1</vt:lpstr>
      <vt:lpstr>Use case 4 and 5 IDV demo 1</vt:lpstr>
      <vt:lpstr>Use case 4 and 5 IDV demo 2</vt:lpstr>
      <vt:lpstr>Use case 4 and 5 IDV demo 2</vt:lpstr>
      <vt:lpstr>Use case 4 and 5 IDV demo 3</vt:lpstr>
      <vt:lpstr>Use case 4 and 5 IDV demo 3</vt:lpstr>
      <vt:lpstr>Use case 4 and 5 IDV demo 4</vt:lpstr>
      <vt:lpstr>Use case 4 and 5 IDV demo 4</vt:lpstr>
      <vt:lpstr>netCDF HDF5 vs netCDF CF HDF5</vt:lpstr>
      <vt:lpstr>Summary of use cases</vt:lpstr>
      <vt:lpstr>Interoperability of HDF5 with netCDF-4 </vt:lpstr>
      <vt:lpstr>PowerPoint Presentation</vt:lpstr>
      <vt:lpstr>An HDF-EOS5 file structure</vt:lpstr>
      <vt:lpstr>An example: Augment an HDF-EOS5 Grid</vt:lpstr>
      <vt:lpstr>PowerPoint Presentation</vt:lpstr>
      <vt:lpstr> Use cases to access HDF5 via netCDF-4</vt:lpstr>
      <vt:lpstr>Interoperability of HDF5 with netCDF-4 </vt:lpstr>
      <vt:lpstr>Applications for JPSS files</vt:lpstr>
      <vt:lpstr>JPSS obstacles to using netCDF-4 tools</vt:lpstr>
      <vt:lpstr>JPSS obstacles to using netCDF-4 tools</vt:lpstr>
      <vt:lpstr>JPSS obstacles to using netCDF-4 tools</vt:lpstr>
      <vt:lpstr>PowerPoint Presentation</vt:lpstr>
      <vt:lpstr>JPSS file structure</vt:lpstr>
      <vt:lpstr>JPSS file structure</vt:lpstr>
      <vt:lpstr>JPSS file structure</vt:lpstr>
      <vt:lpstr>JPSS file structure</vt:lpstr>
      <vt:lpstr> Tool for obstacles 1 – 3: H5augjpss</vt:lpstr>
      <vt:lpstr>Key CF data description attributes</vt:lpstr>
      <vt:lpstr>Summary</vt:lpstr>
      <vt:lpstr>Interoperability of HDF5 with netCDF-4 </vt:lpstr>
      <vt:lpstr>Current Status</vt:lpstr>
      <vt:lpstr>Future Directions</vt:lpstr>
      <vt:lpstr>Thank You!</vt:lpstr>
      <vt:lpstr>Acknowledgements</vt:lpstr>
      <vt:lpstr>Questions/comments?</vt:lpstr>
      <vt:lpstr>Custom Show 1</vt:lpstr>
    </vt:vector>
  </TitlesOfParts>
  <Company>The HDF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Sellidng a Product or Service</dc:title>
  <dc:creator>myang6</dc:creator>
  <cp:lastModifiedBy>Yang, Muqun</cp:lastModifiedBy>
  <cp:revision>239</cp:revision>
  <cp:lastPrinted>2012-04-14T17:56:58Z</cp:lastPrinted>
  <dcterms:created xsi:type="dcterms:W3CDTF">2009-10-02T21:12:46Z</dcterms:created>
  <dcterms:modified xsi:type="dcterms:W3CDTF">2012-04-17T13:35:20Z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