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43"/>
  </p:notesMasterIdLst>
  <p:sldIdLst>
    <p:sldId id="291" r:id="rId2"/>
    <p:sldId id="340" r:id="rId3"/>
    <p:sldId id="270" r:id="rId4"/>
    <p:sldId id="271" r:id="rId5"/>
    <p:sldId id="272" r:id="rId6"/>
    <p:sldId id="273" r:id="rId7"/>
    <p:sldId id="274" r:id="rId8"/>
    <p:sldId id="276" r:id="rId9"/>
    <p:sldId id="277" r:id="rId10"/>
    <p:sldId id="278" r:id="rId11"/>
    <p:sldId id="279" r:id="rId12"/>
    <p:sldId id="280" r:id="rId13"/>
    <p:sldId id="352" r:id="rId14"/>
    <p:sldId id="311" r:id="rId15"/>
    <p:sldId id="282" r:id="rId16"/>
    <p:sldId id="283" r:id="rId17"/>
    <p:sldId id="314" r:id="rId18"/>
    <p:sldId id="318" r:id="rId19"/>
    <p:sldId id="341" r:id="rId20"/>
    <p:sldId id="320" r:id="rId21"/>
    <p:sldId id="321" r:id="rId22"/>
    <p:sldId id="322" r:id="rId23"/>
    <p:sldId id="343" r:id="rId24"/>
    <p:sldId id="345" r:id="rId25"/>
    <p:sldId id="356" r:id="rId26"/>
    <p:sldId id="367" r:id="rId27"/>
    <p:sldId id="325" r:id="rId28"/>
    <p:sldId id="334" r:id="rId29"/>
    <p:sldId id="336" r:id="rId30"/>
    <p:sldId id="353" r:id="rId31"/>
    <p:sldId id="354" r:id="rId32"/>
    <p:sldId id="368" r:id="rId33"/>
    <p:sldId id="330" r:id="rId34"/>
    <p:sldId id="332" r:id="rId35"/>
    <p:sldId id="287" r:id="rId36"/>
    <p:sldId id="288" r:id="rId37"/>
    <p:sldId id="289" r:id="rId38"/>
    <p:sldId id="357" r:id="rId39"/>
    <p:sldId id="362" r:id="rId40"/>
    <p:sldId id="358" r:id="rId41"/>
    <p:sldId id="359" r:id="rId42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09999"/>
    <a:srgbClr val="FF3300"/>
    <a:srgbClr val="FF6633"/>
    <a:srgbClr val="F8F8F8"/>
    <a:srgbClr val="FFFF99"/>
    <a:srgbClr val="FFFF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22" autoAdjust="0"/>
    <p:restoredTop sz="86442" autoAdjust="0"/>
  </p:normalViewPr>
  <p:slideViewPr>
    <p:cSldViewPr>
      <p:cViewPr varScale="1">
        <p:scale>
          <a:sx n="76" d="100"/>
          <a:sy n="76" d="100"/>
        </p:scale>
        <p:origin x="-113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35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19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6.xml"/><Relationship Id="rId1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FE32313B-6329-4A51-9B79-FD876180F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52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dfeos.org/workshops/ws10/presentations/day3/Leveraging_HDF_Utilities.ppt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Full quote, from proposal:</a:t>
            </a:r>
          </a:p>
          <a:p>
            <a:r>
              <a:rPr lang="en-US" dirty="0" smtClean="0"/>
              <a:t>Through the HDF software libraries, either by using the HDF APIs directly or by using HDF tools that depend on the HDF libraries. </a:t>
            </a:r>
          </a:p>
          <a:p>
            <a:r>
              <a:rPr lang="en-US" dirty="0" smtClean="0"/>
              <a:t>However there is a risk in depending solely on the HDF libraries to access HDF-formatted data over the long term.  </a:t>
            </a:r>
          </a:p>
          <a:p>
            <a:r>
              <a:rPr lang="en-US" dirty="0" smtClean="0"/>
              <a:t>It is possible, especially in the distant future, that the libraries may not be as readily available as they are today.   To address this risk, it is desirable to have a way to retrieve the data </a:t>
            </a:r>
            <a:r>
              <a:rPr lang="en-US" i="1" dirty="0" smtClean="0"/>
              <a:t>independently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At the 10th HDF workshop, Christopher Lynnes of the Goddard Earth Sciences Data and Information Services Center(GES DISC) addressed this need:  “If only we could read HDF data with an independent program that does not rely on the HDF API… A possible approach [would be to] extend” </a:t>
            </a:r>
            <a:r>
              <a:rPr lang="en-US" dirty="0" err="1" smtClean="0"/>
              <a:t>hdfls</a:t>
            </a:r>
            <a:r>
              <a:rPr lang="en-US" dirty="0" smtClean="0"/>
              <a:t> to print a hierarchical map of a data file, [and] write ncdump/</a:t>
            </a:r>
            <a:r>
              <a:rPr lang="en-US" dirty="0" err="1" smtClean="0"/>
              <a:t>hdp</a:t>
            </a:r>
            <a:r>
              <a:rPr lang="en-US" dirty="0" smtClean="0"/>
              <a:t>-like utilities to find, assemble and write out </a:t>
            </a:r>
            <a:r>
              <a:rPr lang="en-US" dirty="0" err="1" smtClean="0"/>
              <a:t>SDSes</a:t>
            </a:r>
            <a:r>
              <a:rPr lang="en-US" dirty="0" smtClean="0"/>
              <a:t> and </a:t>
            </a:r>
            <a:r>
              <a:rPr lang="en-US" dirty="0" err="1" smtClean="0"/>
              <a:t>vdatas</a:t>
            </a:r>
            <a:r>
              <a:rPr lang="en-US" dirty="0" smtClean="0"/>
              <a:t>.”  </a:t>
            </a:r>
          </a:p>
          <a:p>
            <a:r>
              <a:rPr lang="en-US" dirty="0" smtClean="0"/>
              <a:t>“Leveraging HDF Utilities,”  Christopher Lynnes, 10th HDF Workshop. </a:t>
            </a:r>
            <a:r>
              <a:rPr lang="en-US" u="sng" dirty="0" smtClean="0">
                <a:hlinkClick r:id="rId3"/>
              </a:rPr>
              <a:t>http://www.hdfeos.org/workshops/ws10/presentations/day3/Leveraging_HDF_Utilities.ppt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baseline="0" dirty="0" smtClean="0"/>
              <a:t> </a:t>
            </a:r>
            <a:r>
              <a:rPr lang="en-US" i="1" baseline="0" dirty="0" smtClean="0"/>
              <a:t>HDF4 Mapping Schema </a:t>
            </a:r>
            <a:r>
              <a:rPr lang="en-US" baseline="0" dirty="0" smtClean="0"/>
              <a:t>describes an XML Document that provides access to content originally stored in a binary HDF4 file.</a:t>
            </a:r>
          </a:p>
          <a:p>
            <a:r>
              <a:rPr lang="en-US" baseline="0" dirty="0" smtClean="0"/>
              <a:t>The HDF4 Mapping Schema is defined by one or more XML schema documents written in the XML Schema Definition Language, XSDL.</a:t>
            </a:r>
          </a:p>
          <a:p>
            <a:r>
              <a:rPr lang="en-US" baseline="0" dirty="0" smtClean="0"/>
              <a:t>An </a:t>
            </a:r>
            <a:r>
              <a:rPr lang="en-US" i="1" baseline="0" dirty="0" smtClean="0"/>
              <a:t>HDF4 Mapping File </a:t>
            </a:r>
            <a:r>
              <a:rPr lang="en-US" baseline="0" dirty="0" smtClean="0"/>
              <a:t>is an XML Document that conforms to the HDF4 Mapping Schema.</a:t>
            </a:r>
          </a:p>
          <a:p>
            <a:r>
              <a:rPr lang="en-US" baseline="0" dirty="0" smtClean="0"/>
              <a:t>Data representations used today:  twos-complement, IEEE floating point, big/little </a:t>
            </a:r>
            <a:r>
              <a:rPr lang="en-US" baseline="0" dirty="0" err="1" smtClean="0"/>
              <a:t>endian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C138-EB8C-451C-BD35-0F849DB8EF6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C138-EB8C-451C-BD35-0F849DB8EF6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METS =</a:t>
            </a:r>
            <a:r>
              <a:rPr lang="en-US" baseline="0" dirty="0" smtClean="0"/>
              <a:t> Metadata Encoding and Transmission Standard; </a:t>
            </a:r>
            <a:r>
              <a:rPr lang="en-US" dirty="0" smtClean="0"/>
              <a:t>a standard for encoding descriptive, administrative, and structural metadata regarding objects within a digital library</a:t>
            </a: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baseline="0" dirty="0" smtClean="0"/>
              <a:t>PREMIS = </a:t>
            </a:r>
            <a:r>
              <a:rPr lang="en-US" baseline="0" dirty="0" err="1" smtClean="0"/>
              <a:t>PREservation</a:t>
            </a:r>
            <a:r>
              <a:rPr lang="en-US" baseline="0" dirty="0" smtClean="0"/>
              <a:t> Metadata: Implementation Standard; The PREMIS Data Dictionary defines a core set of semantic units that repositories should know in order to perform their preservation functions.  Format-specific metadata is excluded as out of scope.</a:t>
            </a:r>
          </a:p>
          <a:p>
            <a:r>
              <a:rPr lang="en-US" baseline="0" dirty="0" smtClean="0"/>
              <a:t>ESML = Earth Science Markup Language</a:t>
            </a:r>
          </a:p>
          <a:p>
            <a:r>
              <a:rPr lang="en-US" baseline="0" dirty="0" err="1" smtClean="0"/>
              <a:t>NcML</a:t>
            </a:r>
            <a:r>
              <a:rPr lang="en-US" baseline="0" dirty="0" smtClean="0"/>
              <a:t> = NetCDF Markup Language [Schema used with Common Data Model (CDM) datasets]</a:t>
            </a:r>
          </a:p>
          <a:p>
            <a:r>
              <a:rPr lang="en-US" baseline="0" dirty="0" smtClean="0"/>
              <a:t>CSML = Climate Science </a:t>
            </a:r>
            <a:r>
              <a:rPr lang="en-US" baseline="0" dirty="0" err="1" smtClean="0"/>
              <a:t>Modelling</a:t>
            </a:r>
            <a:r>
              <a:rPr lang="en-US" baseline="0" dirty="0" smtClean="0"/>
              <a:t> Language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AMSR_E_L2_Land_V09_200501180027_D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14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AIRS.2002.08.31.L3.RetStd_H001.v5.0.14.0.G07178195754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Test file created for project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2313B-6329-4A51-9B79-FD876180FCFA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828800" cy="228600"/>
          </a:xfrm>
        </p:spPr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September 28-30, 2010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8663DB1-80C1-4933-920E-77F8C89870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1025"/>
            <a:ext cx="7010400" cy="584775"/>
          </a:xfr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3C6CF-FA31-4136-AC46-2E453C3A46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F73DB-88B8-4C64-A803-1AD65B874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33136-703F-4508-A360-A2B814084A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C21C6-4324-4365-AD83-A67BBD59EA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29400"/>
            <a:ext cx="19050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F312F-8174-4113-B48F-1F65C56443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4418E-32DA-48CA-B564-398455163A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BB0EA-A01D-400A-A939-E5BB6EC2B3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7FDC4-0115-4894-A9D5-2024A3B6A7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967E9-B4CD-4FB4-9CFE-463DC4764E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25295-34DE-497B-BD20-C65AC13E1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C0925-8549-48A5-8937-C60B69356A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371600" y="1676400"/>
            <a:ext cx="6248400" cy="646331"/>
          </a:xfrm>
        </p:spPr>
        <p:txBody>
          <a:bodyPr wrap="square">
            <a:sp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2655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04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295400"/>
            <a:ext cx="3886200" cy="480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86200" cy="480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B0BE2-1402-48B4-B55E-160DFA9FD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49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9CEDE42-6612-4D14-9563-9B74FA430D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5" r:id="rId13"/>
    <p:sldLayoutId id="2147483736" r:id="rId14"/>
    <p:sldLayoutId id="2147483737" r:id="rId15"/>
  </p:sldLayoutIdLst>
  <p:timing>
    <p:tnLst>
      <p:par>
        <p:cTn id="1" dur="indefinite" restart="never" nodeType="tmRoot"/>
      </p:par>
    </p:tnLst>
  </p:timing>
  <p:hf hdr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pyhdf.sourceforge.net/" TargetMode="External"/><Relationship Id="rId2" Type="http://schemas.openxmlformats.org/officeDocument/2006/relationships/hyperlink" Target="https://sourceforge.net/projects/pyhdf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2819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Improving long-term preservation of EOS data by independently mapping HDF4 data objects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534400" cy="1981200"/>
          </a:xfrm>
        </p:spPr>
        <p:txBody>
          <a:bodyPr/>
          <a:lstStyle/>
          <a:p>
            <a:r>
              <a:rPr lang="en-US" dirty="0" smtClean="0"/>
              <a:t>Mike Folk, Ruth Aydt, Joe Lee, Binh-Minh Ribler, Kent Yang</a:t>
            </a:r>
            <a:br>
              <a:rPr lang="en-US" dirty="0" smtClean="0"/>
            </a:br>
            <a:r>
              <a:rPr lang="en-US" dirty="0" smtClean="0"/>
              <a:t>Ruth </a:t>
            </a:r>
            <a:r>
              <a:rPr lang="en-US" dirty="0" err="1" smtClean="0"/>
              <a:t>Duerr</a:t>
            </a:r>
            <a:r>
              <a:rPr lang="en-US" dirty="0" smtClean="0"/>
              <a:t>, Christopher Lynnes</a:t>
            </a:r>
          </a:p>
          <a:p>
            <a:r>
              <a:rPr lang="en-US" dirty="0">
                <a:latin typeface="Arial (Body)"/>
              </a:rPr>
              <a:t>T</a:t>
            </a:r>
            <a:r>
              <a:rPr lang="en-US" dirty="0" smtClean="0">
                <a:latin typeface="Arial (Body)"/>
              </a:rPr>
              <a:t>he </a:t>
            </a:r>
            <a:r>
              <a:rPr lang="en-US" dirty="0">
                <a:latin typeface="Arial (Body)"/>
              </a:rPr>
              <a:t>14</a:t>
            </a:r>
            <a:r>
              <a:rPr lang="en-US" baseline="30000" dirty="0">
                <a:latin typeface="Arial (Body)"/>
              </a:rPr>
              <a:t>th</a:t>
            </a:r>
            <a:r>
              <a:rPr lang="en-US" dirty="0">
                <a:latin typeface="Arial (Body)"/>
              </a:rPr>
              <a:t> HDF and HDF-EOS </a:t>
            </a:r>
            <a:r>
              <a:rPr lang="en-US" dirty="0" smtClean="0">
                <a:latin typeface="Arial (Body)"/>
              </a:rPr>
              <a:t>Workshop</a:t>
            </a:r>
          </a:p>
          <a:p>
            <a:r>
              <a:rPr lang="en-US" dirty="0" smtClean="0">
                <a:latin typeface="Arial (Body)"/>
              </a:rPr>
              <a:t>September </a:t>
            </a:r>
            <a:r>
              <a:rPr lang="en-US" dirty="0">
                <a:latin typeface="Arial (Body)"/>
              </a:rPr>
              <a:t>28-30, </a:t>
            </a:r>
            <a:r>
              <a:rPr lang="en-US" dirty="0" smtClean="0">
                <a:latin typeface="Arial (Body)"/>
              </a:rPr>
              <a:t>2010</a:t>
            </a:r>
            <a:endParaRPr lang="en-US" dirty="0">
              <a:latin typeface="Arial (Body)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4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dirty="0" smtClean="0"/>
              <a:t>Mapping project team members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HDF Group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Ruth Aydt</a:t>
            </a:r>
          </a:p>
          <a:p>
            <a:r>
              <a:rPr lang="en-US" dirty="0"/>
              <a:t>Peter Cao</a:t>
            </a:r>
          </a:p>
          <a:p>
            <a:r>
              <a:rPr lang="en-US" dirty="0" smtClean="0"/>
              <a:t>Mike </a:t>
            </a:r>
            <a:r>
              <a:rPr lang="en-US" dirty="0"/>
              <a:t>Folk</a:t>
            </a:r>
          </a:p>
          <a:p>
            <a:r>
              <a:rPr lang="en-US" dirty="0" smtClean="0"/>
              <a:t>Joe Lee</a:t>
            </a:r>
            <a:endParaRPr lang="en-US" dirty="0"/>
          </a:p>
          <a:p>
            <a:r>
              <a:rPr lang="en-US" dirty="0"/>
              <a:t>Elena </a:t>
            </a:r>
            <a:r>
              <a:rPr lang="en-US" dirty="0" err="1"/>
              <a:t>Pourmal</a:t>
            </a:r>
            <a:endParaRPr lang="en-US" dirty="0"/>
          </a:p>
          <a:p>
            <a:r>
              <a:rPr lang="en-US" dirty="0"/>
              <a:t>Tong Qi</a:t>
            </a:r>
          </a:p>
          <a:p>
            <a:r>
              <a:rPr lang="en-US" dirty="0"/>
              <a:t>Binh-Minh Ribler</a:t>
            </a:r>
          </a:p>
          <a:p>
            <a:r>
              <a:rPr lang="en-US" dirty="0" err="1"/>
              <a:t>Eunsoo</a:t>
            </a:r>
            <a:r>
              <a:rPr lang="en-US" dirty="0"/>
              <a:t> </a:t>
            </a:r>
            <a:r>
              <a:rPr lang="en-US" dirty="0" err="1"/>
              <a:t>Seo</a:t>
            </a:r>
            <a:endParaRPr lang="en-US" dirty="0"/>
          </a:p>
          <a:p>
            <a:r>
              <a:rPr lang="en-US" dirty="0"/>
              <a:t>V</a:t>
            </a:r>
            <a:r>
              <a:rPr lang="en-US" dirty="0" smtClean="0"/>
              <a:t>eer </a:t>
            </a:r>
            <a:r>
              <a:rPr lang="en-US" dirty="0"/>
              <a:t>Singh</a:t>
            </a:r>
          </a:p>
          <a:p>
            <a:r>
              <a:rPr lang="en-US" dirty="0" err="1"/>
              <a:t>Muqun</a:t>
            </a:r>
            <a:r>
              <a:rPr lang="en-US" dirty="0"/>
              <a:t> {Kent} Yang</a:t>
            </a:r>
          </a:p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NASA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Ruth </a:t>
            </a:r>
            <a:r>
              <a:rPr lang="en-US" dirty="0" err="1" smtClean="0"/>
              <a:t>Duerr</a:t>
            </a:r>
            <a:r>
              <a:rPr lang="en-US" dirty="0" smtClean="0"/>
              <a:t> (NSIDC)</a:t>
            </a:r>
          </a:p>
          <a:p>
            <a:r>
              <a:rPr lang="en-US" dirty="0" smtClean="0"/>
              <a:t>Chris Lynnes (GES-DISC)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2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 files are complex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l="30976" t="18623" r="30325" b="19084"/>
          <a:stretch>
            <a:fillRect/>
          </a:stretch>
        </p:blipFill>
        <p:spPr bwMode="auto">
          <a:xfrm>
            <a:off x="1600200" y="990600"/>
            <a:ext cx="5715000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F312F-8174-4113-B48F-1F65C564434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955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371600" y="1676400"/>
            <a:ext cx="6248400" cy="1754326"/>
          </a:xfrm>
        </p:spPr>
        <p:txBody>
          <a:bodyPr/>
          <a:lstStyle/>
          <a:p>
            <a:r>
              <a:rPr lang="en-US" sz="3600" dirty="0" smtClean="0"/>
              <a:t>How do HDF users avoid having to deal with all of that complexity?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228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38200" y="1219200"/>
            <a:ext cx="7620000" cy="4967514"/>
          </a:xfrm>
        </p:spPr>
        <p:txBody>
          <a:bodyPr/>
          <a:lstStyle/>
          <a:p>
            <a:r>
              <a:rPr lang="en-US" dirty="0" smtClean="0"/>
              <a:t>Through the HDF software libraries, </a:t>
            </a:r>
          </a:p>
          <a:p>
            <a:endParaRPr lang="en-US" dirty="0" smtClean="0"/>
          </a:p>
          <a:p>
            <a:r>
              <a:rPr lang="en-US" dirty="0" smtClean="0"/>
              <a:t>either by using HDF APIs directly, </a:t>
            </a:r>
          </a:p>
          <a:p>
            <a:endParaRPr lang="en-US" dirty="0" smtClean="0"/>
          </a:p>
          <a:p>
            <a:r>
              <a:rPr lang="en-US" dirty="0" smtClean="0"/>
              <a:t>or by using HDF tools that depend on the HDF libraries.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But what about the future…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67123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2000" y="1371088"/>
            <a:ext cx="7391400" cy="5410712"/>
          </a:xfrm>
        </p:spPr>
        <p:txBody>
          <a:bodyPr/>
          <a:lstStyle/>
          <a:p>
            <a:r>
              <a:rPr lang="en-US" b="1" dirty="0" smtClean="0"/>
              <a:t>Over </a:t>
            </a:r>
            <a:r>
              <a:rPr lang="en-US" b="1" dirty="0"/>
              <a:t>the long </a:t>
            </a:r>
            <a:r>
              <a:rPr lang="en-US" b="1" dirty="0" smtClean="0"/>
              <a:t>term, there is a risk in depending solely on HDF software to access HDF-formatted data.  </a:t>
            </a:r>
          </a:p>
          <a:p>
            <a:endParaRPr lang="en-US" dirty="0" smtClean="0"/>
          </a:p>
          <a:p>
            <a:r>
              <a:rPr lang="en-US" b="1" dirty="0" smtClean="0"/>
              <a:t>It is possible</a:t>
            </a:r>
            <a:br>
              <a:rPr lang="en-US" b="1" dirty="0" smtClean="0"/>
            </a:br>
            <a:r>
              <a:rPr lang="en-US" b="1" dirty="0" smtClean="0"/>
              <a:t>in the distant future, that the software may not be available.</a:t>
            </a:r>
          </a:p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8973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8600" y="1295400"/>
            <a:ext cx="8458200" cy="4672048"/>
          </a:xfrm>
        </p:spPr>
        <p:txBody>
          <a:bodyPr/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“If only we could read HDF data with an independent program that does not rely on the HDF API…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possible approach [would be to create] a map of a data file, [and] utilities to find, assemble and write out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SDSes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vdatas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“Leveraging HDF Utilities”</a:t>
            </a:r>
            <a:br>
              <a:rPr lang="en-US" sz="2400" dirty="0" smtClean="0"/>
            </a:br>
            <a:r>
              <a:rPr lang="en-US" sz="2400" dirty="0" smtClean="0"/>
              <a:t>Christopher Lynnes</a:t>
            </a:r>
            <a:br>
              <a:rPr lang="en-US" sz="2400" dirty="0" smtClean="0"/>
            </a:br>
            <a:r>
              <a:rPr lang="en-US" sz="2400" dirty="0" smtClean="0"/>
              <a:t>HDF Workshop X. </a:t>
            </a:r>
            <a:endParaRPr lang="en-US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2976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User’s view of the HDF4 SD model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27170" t="24224" r="22732" b="35379"/>
          <a:stretch>
            <a:fillRect/>
          </a:stretch>
        </p:blipFill>
        <p:spPr bwMode="auto">
          <a:xfrm>
            <a:off x="152400" y="1218438"/>
            <a:ext cx="8839200" cy="4191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F312F-8174-4113-B48F-1F65C564434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641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SDS to file offset/length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27170" t="24224" r="22732" b="35379"/>
          <a:stretch>
            <a:fillRect/>
          </a:stretch>
        </p:blipFill>
        <p:spPr bwMode="auto">
          <a:xfrm>
            <a:off x="76200" y="990600"/>
            <a:ext cx="8839200" cy="4191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Group 9"/>
          <p:cNvGrpSpPr/>
          <p:nvPr/>
        </p:nvGrpSpPr>
        <p:grpSpPr>
          <a:xfrm>
            <a:off x="1422787" y="4792662"/>
            <a:ext cx="7568813" cy="1379538"/>
            <a:chOff x="1422787" y="5021262"/>
            <a:chExt cx="7568813" cy="137953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22787" y="5021262"/>
              <a:ext cx="7568813" cy="1379538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1600200" y="5105400"/>
              <a:ext cx="2209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HDF4 file layout</a:t>
              </a:r>
              <a:endParaRPr lang="en-US" dirty="0"/>
            </a:p>
          </p:txBody>
        </p:sp>
      </p:grpSp>
      <p:sp>
        <p:nvSpPr>
          <p:cNvPr id="11" name="Oval 10"/>
          <p:cNvSpPr/>
          <p:nvPr/>
        </p:nvSpPr>
        <p:spPr bwMode="auto">
          <a:xfrm>
            <a:off x="2895600" y="3429000"/>
            <a:ext cx="914400" cy="1371600"/>
          </a:xfrm>
          <a:prstGeom prst="ellipse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3853543" y="4093029"/>
            <a:ext cx="578757" cy="903514"/>
          </a:xfrm>
          <a:custGeom>
            <a:avLst/>
            <a:gdLst>
              <a:gd name="connsiteX0" fmla="*/ 0 w 578757"/>
              <a:gd name="connsiteY0" fmla="*/ 0 h 903514"/>
              <a:gd name="connsiteX1" fmla="*/ 500743 w 578757"/>
              <a:gd name="connsiteY1" fmla="*/ 261257 h 903514"/>
              <a:gd name="connsiteX2" fmla="*/ 468086 w 578757"/>
              <a:gd name="connsiteY2" fmla="*/ 903514 h 90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8757" h="903514">
                <a:moveTo>
                  <a:pt x="0" y="0"/>
                </a:moveTo>
                <a:cubicBezTo>
                  <a:pt x="211364" y="55335"/>
                  <a:pt x="422729" y="110671"/>
                  <a:pt x="500743" y="261257"/>
                </a:cubicBezTo>
                <a:cubicBezTo>
                  <a:pt x="578757" y="411843"/>
                  <a:pt x="523421" y="657678"/>
                  <a:pt x="468086" y="903514"/>
                </a:cubicBezTo>
              </a:path>
            </a:pathLst>
          </a:cu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F312F-8174-4113-B48F-1F65C564434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2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 with compressed chunks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27170" t="24225" r="22732" b="35379"/>
          <a:stretch>
            <a:fillRect/>
          </a:stretch>
        </p:blipFill>
        <p:spPr bwMode="auto">
          <a:xfrm>
            <a:off x="76200" y="914400"/>
            <a:ext cx="8839200" cy="4191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Oval 10"/>
          <p:cNvSpPr/>
          <p:nvPr/>
        </p:nvSpPr>
        <p:spPr bwMode="auto">
          <a:xfrm>
            <a:off x="1524000" y="3276600"/>
            <a:ext cx="1295400" cy="1752600"/>
          </a:xfrm>
          <a:prstGeom prst="ellipse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513137" y="4191000"/>
            <a:ext cx="5478463" cy="1806575"/>
            <a:chOff x="3436937" y="4365625"/>
            <a:chExt cx="5478463" cy="1806575"/>
          </a:xfrm>
        </p:grpSpPr>
        <p:pic>
          <p:nvPicPr>
            <p:cNvPr id="12" name="Picture 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36937" y="4365625"/>
              <a:ext cx="5478463" cy="180657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5" name="TextBox 14"/>
            <p:cNvSpPr txBox="1"/>
            <p:nvPr/>
          </p:nvSpPr>
          <p:spPr>
            <a:xfrm>
              <a:off x="3436937" y="5051425"/>
              <a:ext cx="18288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HDF4 file layout</a:t>
              </a:r>
              <a:endParaRPr lang="en-US" dirty="0"/>
            </a:p>
          </p:txBody>
        </p:sp>
        <p:pic>
          <p:nvPicPr>
            <p:cNvPr id="13" name="Picture 1"/>
            <p:cNvPicPr>
              <a:picLocks noChangeAspect="1" noChangeArrowheads="1"/>
            </p:cNvPicPr>
            <p:nvPr/>
          </p:nvPicPr>
          <p:blipFill>
            <a:blip r:embed="rId4"/>
            <a:srcRect l="79281" t="71705" r="2637" b="2988"/>
            <a:stretch>
              <a:fillRect/>
            </a:stretch>
          </p:blipFill>
          <p:spPr bwMode="auto">
            <a:xfrm>
              <a:off x="4084637" y="4641088"/>
              <a:ext cx="990600" cy="4572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noFill/>
              <a:miter lim="800000"/>
            </a:ln>
            <a:effectLst/>
          </p:spPr>
        </p:pic>
        <p:pic>
          <p:nvPicPr>
            <p:cNvPr id="16" name="Picture 1"/>
            <p:cNvPicPr>
              <a:picLocks noChangeAspect="1" noChangeArrowheads="1"/>
            </p:cNvPicPr>
            <p:nvPr/>
          </p:nvPicPr>
          <p:blipFill>
            <a:blip r:embed="rId4"/>
            <a:srcRect l="79281" t="71705" r="2637" b="2988"/>
            <a:stretch>
              <a:fillRect/>
            </a:stretch>
          </p:blipFill>
          <p:spPr bwMode="auto">
            <a:xfrm>
              <a:off x="6637337" y="5661025"/>
              <a:ext cx="990600" cy="4572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noFill/>
              <a:miter lim="800000"/>
            </a:ln>
            <a:effectLst/>
          </p:spPr>
        </p:pic>
        <p:pic>
          <p:nvPicPr>
            <p:cNvPr id="17" name="Picture 1"/>
            <p:cNvPicPr>
              <a:picLocks noChangeAspect="1" noChangeArrowheads="1"/>
            </p:cNvPicPr>
            <p:nvPr/>
          </p:nvPicPr>
          <p:blipFill>
            <a:blip r:embed="rId4"/>
            <a:srcRect l="79281" t="71705" r="16546" b="2988"/>
            <a:stretch>
              <a:fillRect/>
            </a:stretch>
          </p:blipFill>
          <p:spPr bwMode="auto">
            <a:xfrm>
              <a:off x="7551737" y="5661025"/>
              <a:ext cx="228600" cy="4572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noFill/>
              <a:miter lim="800000"/>
            </a:ln>
            <a:effectLst/>
          </p:spPr>
        </p:pic>
        <p:pic>
          <p:nvPicPr>
            <p:cNvPr id="18" name="Picture 1"/>
            <p:cNvPicPr>
              <a:picLocks noChangeAspect="1" noChangeArrowheads="1"/>
            </p:cNvPicPr>
            <p:nvPr/>
          </p:nvPicPr>
          <p:blipFill>
            <a:blip r:embed="rId4"/>
            <a:srcRect l="93190" t="54833" r="-145" b="28295"/>
            <a:stretch>
              <a:fillRect/>
            </a:stretch>
          </p:blipFill>
          <p:spPr bwMode="auto">
            <a:xfrm>
              <a:off x="6408737" y="5382965"/>
              <a:ext cx="381000" cy="304800"/>
            </a:xfrm>
            <a:prstGeom prst="rect">
              <a:avLst/>
            </a:prstGeom>
            <a:ln w="88900" cap="sq">
              <a:noFill/>
              <a:miter lim="800000"/>
            </a:ln>
            <a:effectLst/>
          </p:spPr>
        </p:pic>
        <p:pic>
          <p:nvPicPr>
            <p:cNvPr id="20" name="Picture 1"/>
            <p:cNvPicPr>
              <a:picLocks noChangeAspect="1" noChangeArrowheads="1"/>
            </p:cNvPicPr>
            <p:nvPr/>
          </p:nvPicPr>
          <p:blipFill>
            <a:blip r:embed="rId4"/>
            <a:srcRect l="93190" t="54833" r="-145" b="32513"/>
            <a:stretch>
              <a:fillRect/>
            </a:stretch>
          </p:blipFill>
          <p:spPr bwMode="auto">
            <a:xfrm>
              <a:off x="3894137" y="4425781"/>
              <a:ext cx="381000" cy="228600"/>
            </a:xfrm>
            <a:prstGeom prst="rect">
              <a:avLst/>
            </a:prstGeom>
            <a:ln w="88900" cap="sq">
              <a:noFill/>
              <a:miter lim="800000"/>
            </a:ln>
            <a:effectLst/>
          </p:spPr>
        </p:pic>
      </p:grpSp>
      <p:sp>
        <p:nvSpPr>
          <p:cNvPr id="14" name="Freeform 13"/>
          <p:cNvSpPr/>
          <p:nvPr/>
        </p:nvSpPr>
        <p:spPr bwMode="auto">
          <a:xfrm>
            <a:off x="2819400" y="3962400"/>
            <a:ext cx="2514600" cy="696686"/>
          </a:xfrm>
          <a:custGeom>
            <a:avLst/>
            <a:gdLst>
              <a:gd name="connsiteX0" fmla="*/ 0 w 2373086"/>
              <a:gd name="connsiteY0" fmla="*/ 63500 h 455386"/>
              <a:gd name="connsiteX1" fmla="*/ 1110343 w 2373086"/>
              <a:gd name="connsiteY1" fmla="*/ 30843 h 455386"/>
              <a:gd name="connsiteX2" fmla="*/ 1970315 w 2373086"/>
              <a:gd name="connsiteY2" fmla="*/ 248557 h 455386"/>
              <a:gd name="connsiteX3" fmla="*/ 2373086 w 2373086"/>
              <a:gd name="connsiteY3" fmla="*/ 455386 h 455386"/>
              <a:gd name="connsiteX4" fmla="*/ 2373086 w 2373086"/>
              <a:gd name="connsiteY4" fmla="*/ 455386 h 45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3086" h="455386">
                <a:moveTo>
                  <a:pt x="0" y="63500"/>
                </a:moveTo>
                <a:cubicBezTo>
                  <a:pt x="390978" y="31750"/>
                  <a:pt x="781957" y="0"/>
                  <a:pt x="1110343" y="30843"/>
                </a:cubicBezTo>
                <a:cubicBezTo>
                  <a:pt x="1438729" y="61686"/>
                  <a:pt x="1759858" y="177800"/>
                  <a:pt x="1970315" y="248557"/>
                </a:cubicBezTo>
                <a:cubicBezTo>
                  <a:pt x="2180772" y="319314"/>
                  <a:pt x="2373086" y="455386"/>
                  <a:pt x="2373086" y="455386"/>
                </a:cubicBezTo>
                <a:lnTo>
                  <a:pt x="2373086" y="455386"/>
                </a:lnTo>
              </a:path>
            </a:pathLst>
          </a:cu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F312F-8174-4113-B48F-1F65C564434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752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</a:t>
            </a:r>
          </a:p>
          <a:p>
            <a:pPr lvl="1"/>
            <a:r>
              <a:rPr lang="en-US" dirty="0" smtClean="0"/>
              <a:t>The complex byte layout of HDF files makes long-term readability of HDF data dependent on long-term availability of HDF software.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Create a map of the layout of data objects in an HDF file, allowing a simple reader to be written to access the data.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31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010400" cy="533400"/>
          </a:xfrm>
        </p:spPr>
        <p:txBody>
          <a:bodyPr anchor="ctr"/>
          <a:lstStyle/>
          <a:p>
            <a:r>
              <a:rPr lang="en-US" dirty="0" smtClean="0"/>
              <a:t>HDF4 mapping workflow</a:t>
            </a:r>
            <a:endParaRPr lang="en-US" dirty="0"/>
          </a:p>
        </p:txBody>
      </p:sp>
      <p:sp>
        <p:nvSpPr>
          <p:cNvPr id="9" name="Flowchart: Magnetic Disk 8"/>
          <p:cNvSpPr/>
          <p:nvPr/>
        </p:nvSpPr>
        <p:spPr bwMode="auto">
          <a:xfrm>
            <a:off x="609600" y="1127760"/>
            <a:ext cx="1371600" cy="1554480"/>
          </a:xfrm>
          <a:prstGeom prst="flowChartMagneticDisk">
            <a:avLst/>
          </a:prstGeom>
          <a:solidFill>
            <a:srgbClr val="008000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</a:rPr>
              <a:t>HDF4  File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981200" y="1127760"/>
            <a:ext cx="6324600" cy="1554480"/>
            <a:chOff x="1981200" y="1127760"/>
            <a:chExt cx="6324600" cy="1554480"/>
          </a:xfrm>
        </p:grpSpPr>
        <p:sp>
          <p:nvSpPr>
            <p:cNvPr id="20" name="Flowchart: Document 19"/>
            <p:cNvSpPr/>
            <p:nvPr/>
          </p:nvSpPr>
          <p:spPr bwMode="auto">
            <a:xfrm>
              <a:off x="6172200" y="1127760"/>
              <a:ext cx="2133600" cy="1554480"/>
            </a:xfrm>
            <a:prstGeom prst="flowChartDocument">
              <a:avLst/>
            </a:prstGeom>
            <a:solidFill>
              <a:srgbClr val="008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itchFamily="34" charset="0"/>
                </a:rPr>
                <a:t>HDF4 Mapping File</a:t>
              </a:r>
              <a:b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itchFamily="34" charset="0"/>
                </a:rPr>
              </a:b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itchFamily="34" charset="0"/>
                </a:rPr>
                <a:t> (XML document)</a:t>
              </a:r>
            </a:p>
          </p:txBody>
        </p:sp>
        <p:sp>
          <p:nvSpPr>
            <p:cNvPr id="22" name="Flowchart: Process 21"/>
            <p:cNvSpPr/>
            <p:nvPr/>
          </p:nvSpPr>
          <p:spPr bwMode="auto">
            <a:xfrm>
              <a:off x="2971800" y="1371600"/>
              <a:ext cx="2209800" cy="1097280"/>
            </a:xfrm>
            <a:prstGeom prst="flowChartProcess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err="1" smtClean="0">
                  <a:solidFill>
                    <a:srgbClr val="FFFF00"/>
                  </a:solidFill>
                  <a:latin typeface="Calibri" pitchFamily="34" charset="0"/>
                </a:rPr>
                <a:t>hmap</a:t>
              </a:r>
              <a:endParaRPr lang="en-US" sz="2000" dirty="0" smtClean="0">
                <a:solidFill>
                  <a:srgbClr val="FFFF00"/>
                </a:solidFill>
                <a:latin typeface="Calibri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i="1" dirty="0" smtClean="0">
                  <a:solidFill>
                    <a:srgbClr val="FFFF00"/>
                  </a:solidFill>
                  <a:latin typeface="Calibri" pitchFamily="34" charset="0"/>
                </a:rPr>
                <a:t>linked with </a:t>
              </a:r>
              <a:br>
                <a:rPr lang="en-US" sz="2000" i="1" dirty="0" smtClean="0">
                  <a:solidFill>
                    <a:srgbClr val="FFFF00"/>
                  </a:solidFill>
                  <a:latin typeface="Calibri" pitchFamily="34" charset="0"/>
                </a:rPr>
              </a:br>
              <a:r>
                <a:rPr lang="en-US" sz="2000" i="1" dirty="0" smtClean="0">
                  <a:solidFill>
                    <a:srgbClr val="FFFF00"/>
                  </a:solidFill>
                  <a:latin typeface="Calibri" pitchFamily="34" charset="0"/>
                </a:rPr>
                <a:t>HDF4 library</a:t>
              </a:r>
              <a:endPara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</a:endParaRPr>
            </a:p>
          </p:txBody>
        </p:sp>
        <p:cxnSp>
          <p:nvCxnSpPr>
            <p:cNvPr id="24" name="Straight Arrow Connector 23"/>
            <p:cNvCxnSpPr>
              <a:stCxn id="9" idx="4"/>
              <a:endCxn id="22" idx="1"/>
            </p:cNvCxnSpPr>
            <p:nvPr/>
          </p:nvCxnSpPr>
          <p:spPr bwMode="auto">
            <a:xfrm>
              <a:off x="1981200" y="1905000"/>
              <a:ext cx="990600" cy="1524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stCxn id="22" idx="3"/>
              <a:endCxn id="20" idx="1"/>
            </p:cNvCxnSpPr>
            <p:nvPr/>
          </p:nvCxnSpPr>
          <p:spPr bwMode="auto">
            <a:xfrm flipV="1">
              <a:off x="5181600" y="1905000"/>
              <a:ext cx="990600" cy="1524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4" name="Flowchart: Extract 33"/>
          <p:cNvSpPr/>
          <p:nvPr/>
        </p:nvSpPr>
        <p:spPr bwMode="auto">
          <a:xfrm>
            <a:off x="2819400" y="3962400"/>
            <a:ext cx="2209800" cy="1859280"/>
          </a:xfrm>
          <a:prstGeom prst="flowChartExtract">
            <a:avLst/>
          </a:prstGeom>
          <a:solidFill>
            <a:srgbClr val="6600FF"/>
          </a:solidFill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rgbClr val="FFFF00"/>
                </a:solidFill>
                <a:latin typeface="Calibri" pitchFamily="34" charset="0"/>
              </a:rPr>
              <a:t>Reader</a:t>
            </a:r>
            <a:br>
              <a:rPr lang="en-US" sz="200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2000" dirty="0" smtClean="0">
                <a:solidFill>
                  <a:srgbClr val="FFFF00"/>
                </a:solidFill>
                <a:latin typeface="Calibri" pitchFamily="34" charset="0"/>
              </a:rPr>
              <a:t>program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38100" y="2362200"/>
            <a:ext cx="9258300" cy="2529840"/>
            <a:chOff x="-38100" y="2362200"/>
            <a:chExt cx="9258300" cy="2529840"/>
          </a:xfrm>
        </p:grpSpPr>
        <p:sp>
          <p:nvSpPr>
            <p:cNvPr id="18" name="Flowchart: Document 17"/>
            <p:cNvSpPr/>
            <p:nvPr/>
          </p:nvSpPr>
          <p:spPr bwMode="auto">
            <a:xfrm>
              <a:off x="5562600" y="2362200"/>
              <a:ext cx="990600" cy="762000"/>
            </a:xfrm>
            <a:prstGeom prst="flowChartDocumen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21" name="Flowchart: Process 20"/>
            <p:cNvSpPr/>
            <p:nvPr/>
          </p:nvSpPr>
          <p:spPr bwMode="auto">
            <a:xfrm>
              <a:off x="1219200" y="2819400"/>
              <a:ext cx="2362200" cy="1219200"/>
            </a:xfrm>
            <a:prstGeom prst="flowChartProcess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cxnSp>
          <p:nvCxnSpPr>
            <p:cNvPr id="35" name="Straight Arrow Connector 34"/>
            <p:cNvCxnSpPr>
              <a:stCxn id="9" idx="3"/>
              <a:endCxn id="34" idx="1"/>
            </p:cNvCxnSpPr>
            <p:nvPr/>
          </p:nvCxnSpPr>
          <p:spPr bwMode="auto">
            <a:xfrm rot="16200000" flipH="1">
              <a:off x="1228725" y="2748915"/>
              <a:ext cx="2209800" cy="207645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8" name="Straight Arrow Connector 37"/>
            <p:cNvCxnSpPr>
              <a:stCxn id="20" idx="2"/>
              <a:endCxn id="34" idx="3"/>
            </p:cNvCxnSpPr>
            <p:nvPr/>
          </p:nvCxnSpPr>
          <p:spPr bwMode="auto">
            <a:xfrm rot="5400000">
              <a:off x="4701591" y="2354631"/>
              <a:ext cx="2312568" cy="276225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4" name="Rectangle 43"/>
            <p:cNvSpPr/>
            <p:nvPr/>
          </p:nvSpPr>
          <p:spPr bwMode="auto">
            <a:xfrm>
              <a:off x="-38100" y="2956560"/>
              <a:ext cx="2400300" cy="92964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smtClean="0">
                  <a:latin typeface="Calibri" pitchFamily="34" charset="0"/>
                </a:rPr>
                <a:t>Object Data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6096000" y="3124200"/>
              <a:ext cx="3124200" cy="1371600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00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smtClean="0">
                  <a:latin typeface="Calibri" pitchFamily="34" charset="0"/>
                </a:rPr>
                <a:t>Groups, Data Objects, </a:t>
              </a:r>
              <a:br>
                <a:rPr lang="en-US" sz="2000" dirty="0" smtClean="0">
                  <a:latin typeface="Calibri" pitchFamily="34" charset="0"/>
                </a:rPr>
              </a:br>
              <a:r>
                <a:rPr lang="en-US" sz="2000" dirty="0" smtClean="0">
                  <a:latin typeface="Calibri" pitchFamily="34" charset="0"/>
                </a:rPr>
                <a:t>Structural and Application </a:t>
              </a:r>
              <a:br>
                <a:rPr lang="en-US" sz="2000" dirty="0" smtClean="0">
                  <a:latin typeface="Calibri" pitchFamily="34" charset="0"/>
                </a:rPr>
              </a:br>
              <a:r>
                <a:rPr lang="en-US" sz="2000" dirty="0" smtClean="0">
                  <a:latin typeface="Calibri" pitchFamily="34" charset="0"/>
                </a:rPr>
                <a:t>Metadata; </a:t>
              </a:r>
              <a:br>
                <a:rPr lang="en-US" sz="2000" dirty="0" smtClean="0">
                  <a:latin typeface="Calibri" pitchFamily="34" charset="0"/>
                </a:rPr>
              </a:br>
              <a:r>
                <a:rPr lang="en-US" sz="2000" dirty="0" smtClean="0">
                  <a:latin typeface="Calibri" pitchFamily="34" charset="0"/>
                </a:rPr>
                <a:t>Locations of Object Data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F312F-8174-4113-B48F-1F65C564434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525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Target User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2578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Person 20+ years in the future</a:t>
            </a:r>
          </a:p>
          <a:p>
            <a:pPr lvl="0"/>
            <a:r>
              <a:rPr lang="en-US" dirty="0" smtClean="0"/>
              <a:t>Interested in data stored in HDF4 file</a:t>
            </a:r>
          </a:p>
          <a:p>
            <a:pPr lvl="0"/>
            <a:r>
              <a:rPr lang="en-US" dirty="0" smtClean="0"/>
              <a:t>Has HDF4 file and companion map file</a:t>
            </a:r>
          </a:p>
          <a:p>
            <a:pPr lvl="0"/>
            <a:r>
              <a:rPr lang="en-US" dirty="0" smtClean="0"/>
              <a:t>Can “write a program”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May not have:</a:t>
            </a:r>
          </a:p>
          <a:p>
            <a:pPr lvl="1"/>
            <a:r>
              <a:rPr lang="en-US" dirty="0" smtClean="0"/>
              <a:t>HDF4 data model, format, documentation, or software</a:t>
            </a:r>
          </a:p>
          <a:p>
            <a:pPr lvl="1"/>
            <a:r>
              <a:rPr lang="en-US" dirty="0" smtClean="0"/>
              <a:t>Mapping schema, documentation, or software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Will have</a:t>
            </a:r>
            <a:r>
              <a:rPr lang="en-US" baseline="0" dirty="0" smtClean="0"/>
              <a:t> </a:t>
            </a:r>
            <a:r>
              <a:rPr lang="en-US" dirty="0" smtClean="0"/>
              <a:t>knowledge of:</a:t>
            </a:r>
          </a:p>
          <a:p>
            <a:pPr lvl="1"/>
            <a:r>
              <a:rPr lang="en-US" dirty="0" smtClean="0"/>
              <a:t>Basic XML</a:t>
            </a:r>
          </a:p>
          <a:p>
            <a:pPr lvl="1"/>
            <a:r>
              <a:rPr lang="en-US" dirty="0" smtClean="0"/>
              <a:t>Data representations used today </a:t>
            </a:r>
          </a:p>
          <a:p>
            <a:pPr lvl="1"/>
            <a:r>
              <a:rPr lang="en-US" dirty="0" smtClean="0"/>
              <a:t>Compression used by HDF4 </a:t>
            </a:r>
            <a:r>
              <a:rPr lang="en-US" baseline="0" dirty="0" smtClean="0"/>
              <a:t> (</a:t>
            </a:r>
            <a:r>
              <a:rPr lang="en-US" dirty="0" smtClean="0"/>
              <a:t>JPEG, Szip, etc.)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2" name="Picture 11" descr="cal206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9000" y="660162"/>
            <a:ext cx="1828800" cy="199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0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Phases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Phase 1</a:t>
            </a:r>
          </a:p>
          <a:p>
            <a:pPr lvl="1"/>
            <a:r>
              <a:rPr lang="en-US" dirty="0"/>
              <a:t>Categorize HDF4 data held by NASA.</a:t>
            </a:r>
          </a:p>
          <a:p>
            <a:pPr lvl="1"/>
            <a:r>
              <a:rPr lang="en-US" dirty="0"/>
              <a:t>Build a prototype</a:t>
            </a:r>
          </a:p>
          <a:p>
            <a:pPr lvl="2"/>
            <a:r>
              <a:rPr lang="en-US" dirty="0"/>
              <a:t>XML layout representation</a:t>
            </a:r>
          </a:p>
          <a:p>
            <a:pPr lvl="2"/>
            <a:r>
              <a:rPr lang="en-US" dirty="0"/>
              <a:t>Tool to create XML map file for given HDF4 file</a:t>
            </a:r>
          </a:p>
          <a:p>
            <a:pPr lvl="2"/>
            <a:r>
              <a:rPr lang="en-US" dirty="0"/>
              <a:t>Tools to read HDF4 data based solely on map files</a:t>
            </a:r>
          </a:p>
          <a:p>
            <a:r>
              <a:rPr lang="en-US" dirty="0"/>
              <a:t>Phase 2</a:t>
            </a:r>
          </a:p>
          <a:p>
            <a:pPr lvl="1"/>
            <a:r>
              <a:rPr lang="en-US" dirty="0"/>
              <a:t>Build a robust version</a:t>
            </a:r>
          </a:p>
          <a:p>
            <a:pPr lvl="1"/>
            <a:r>
              <a:rPr lang="en-US" dirty="0"/>
              <a:t>Deploy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F312F-8174-4113-B48F-1F65C564434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67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HDF4 products?</a:t>
            </a:r>
            <a:endParaRPr lang="en-US" dirty="0"/>
          </a:p>
        </p:txBody>
      </p:sp>
      <p:graphicFrame>
        <p:nvGraphicFramePr>
          <p:cNvPr id="25773" name="Group 173"/>
          <p:cNvGraphicFramePr>
            <a:graphicFrameLocks noGrp="1"/>
          </p:cNvGraphicFramePr>
          <p:nvPr/>
        </p:nvGraphicFramePr>
        <p:xfrm>
          <a:off x="2209800" y="1143000"/>
          <a:ext cx="4572000" cy="475488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</a:tblGrid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Data Center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HDF4 Products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ASF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GES-DISC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GHRC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ASDC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LP-DAAC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NSIDC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ORNL-DAAC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PO.DAAC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SDAC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MrDC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1DB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586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33136-703F-4508-A360-A2B814084A8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333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characteristics</a:t>
            </a:r>
            <a:endParaRPr lang="en-US" dirty="0"/>
          </a:p>
        </p:txBody>
      </p:sp>
      <p:sp>
        <p:nvSpPr>
          <p:cNvPr id="11296" name="Rectangle 32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Product Identification</a:t>
            </a:r>
          </a:p>
          <a:p>
            <a:pPr lvl="1"/>
            <a:r>
              <a:rPr lang="en-US" dirty="0" smtClean="0"/>
              <a:t>Product Name</a:t>
            </a:r>
          </a:p>
          <a:p>
            <a:pPr lvl="1"/>
            <a:r>
              <a:rPr lang="en-US" dirty="0" smtClean="0"/>
              <a:t>Data Level</a:t>
            </a:r>
          </a:p>
          <a:p>
            <a:pPr lvl="1"/>
            <a:r>
              <a:rPr lang="en-US" dirty="0" smtClean="0"/>
              <a:t>Archive Location</a:t>
            </a:r>
          </a:p>
          <a:p>
            <a:r>
              <a:rPr lang="en-US" dirty="0" smtClean="0"/>
              <a:t>For HDF-EOS products</a:t>
            </a:r>
          </a:p>
          <a:p>
            <a:pPr lvl="1"/>
            <a:r>
              <a:rPr lang="en-US" dirty="0" smtClean="0"/>
              <a:t>HDF-EOS version</a:t>
            </a:r>
          </a:p>
          <a:p>
            <a:pPr lvl="1"/>
            <a:r>
              <a:rPr lang="en-US" dirty="0" smtClean="0"/>
              <a:t>For swath data</a:t>
            </a:r>
          </a:p>
          <a:p>
            <a:pPr lvl="2"/>
            <a:r>
              <a:rPr lang="en-US" dirty="0" smtClean="0"/>
              <a:t>Number of swaths</a:t>
            </a:r>
          </a:p>
          <a:p>
            <a:pPr lvl="2"/>
            <a:r>
              <a:rPr lang="en-US" dirty="0" smtClean="0"/>
              <a:t>Maximum number of dimensions</a:t>
            </a:r>
          </a:p>
          <a:p>
            <a:pPr lvl="2"/>
            <a:r>
              <a:rPr lang="en-US" dirty="0" smtClean="0"/>
              <a:t>Organized by time, space, both, or other</a:t>
            </a:r>
          </a:p>
          <a:p>
            <a:pPr lvl="1"/>
            <a:r>
              <a:rPr lang="en-US" dirty="0" smtClean="0"/>
              <a:t>Etc.</a:t>
            </a:r>
            <a:endParaRPr lang="en-US" dirty="0"/>
          </a:p>
        </p:txBody>
      </p:sp>
      <p:sp>
        <p:nvSpPr>
          <p:cNvPr id="11297" name="Rectangle 33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For SDS data</a:t>
            </a:r>
          </a:p>
          <a:p>
            <a:pPr lvl="1"/>
            <a:r>
              <a:rPr lang="en-US" dirty="0" smtClean="0"/>
              <a:t>Number of SDSs</a:t>
            </a:r>
          </a:p>
          <a:p>
            <a:pPr lvl="1"/>
            <a:r>
              <a:rPr lang="en-US" dirty="0" smtClean="0"/>
              <a:t>Max number of dimensions</a:t>
            </a:r>
          </a:p>
          <a:p>
            <a:pPr lvl="1"/>
            <a:r>
              <a:rPr lang="en-US" dirty="0" smtClean="0"/>
              <a:t>Did any SDS have attributes</a:t>
            </a:r>
          </a:p>
          <a:p>
            <a:pPr lvl="1"/>
            <a:r>
              <a:rPr lang="en-US" dirty="0" smtClean="0"/>
              <a:t>Was any SDS annotated</a:t>
            </a:r>
          </a:p>
          <a:p>
            <a:pPr lvl="1"/>
            <a:r>
              <a:rPr lang="en-US" dirty="0" smtClean="0"/>
              <a:t>Were dimension scales used</a:t>
            </a:r>
          </a:p>
          <a:p>
            <a:pPr lvl="1"/>
            <a:r>
              <a:rPr lang="en-US" dirty="0" smtClean="0"/>
              <a:t>Was compression used and if so what kind</a:t>
            </a:r>
          </a:p>
          <a:p>
            <a:pPr lvl="1"/>
            <a:r>
              <a:rPr lang="en-US" dirty="0" smtClean="0"/>
              <a:t>Was chunking used</a:t>
            </a:r>
          </a:p>
          <a:p>
            <a:r>
              <a:rPr lang="en-US" dirty="0" smtClean="0"/>
              <a:t>For </a:t>
            </a:r>
            <a:r>
              <a:rPr lang="en-US" dirty="0" err="1" smtClean="0"/>
              <a:t>Vdata</a:t>
            </a:r>
            <a:endParaRPr lang="en-US" dirty="0" smtClean="0"/>
          </a:p>
          <a:p>
            <a:pPr lvl="1"/>
            <a:r>
              <a:rPr lang="en-US" dirty="0" smtClean="0"/>
              <a:t>Number of </a:t>
            </a:r>
            <a:r>
              <a:rPr lang="en-US" dirty="0" err="1" smtClean="0"/>
              <a:t>Vdata</a:t>
            </a:r>
            <a:r>
              <a:rPr lang="en-US" dirty="0" smtClean="0"/>
              <a:t> structures</a:t>
            </a:r>
          </a:p>
          <a:p>
            <a:pPr lvl="1"/>
            <a:r>
              <a:rPr lang="en-US" dirty="0" smtClean="0"/>
              <a:t>Did any have attributes</a:t>
            </a:r>
          </a:p>
          <a:p>
            <a:pPr lvl="1"/>
            <a:r>
              <a:rPr lang="en-US" dirty="0" smtClean="0"/>
              <a:t>Did any fields have attributes</a:t>
            </a:r>
          </a:p>
          <a:p>
            <a:r>
              <a:rPr lang="en-US" dirty="0" smtClean="0"/>
              <a:t>Etc.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33136-703F-4508-A360-A2B814084A8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>
            <a:off x="2362200" y="762000"/>
            <a:ext cx="4332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Product Characteristics Examined</a:t>
            </a:r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>
            <a:off x="457200" y="1143000"/>
            <a:ext cx="807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74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2 tasks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Investigate integration of mapping schema with existing standards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Determine HDF-EOS 2 requirements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Redesign and expand the XML schema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Implement production quality map writer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Develop demo map reader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Deploy tools at select NASA data centers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11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A</a:t>
            </a:r>
            <a:br>
              <a:rPr lang="en-US" dirty="0" smtClean="0"/>
            </a:br>
            <a:r>
              <a:rPr lang="en-US" dirty="0" smtClean="0"/>
              <a:t>Investigate integration of mapping schema with existing standards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82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Investigate existing standards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Investigated:</a:t>
            </a:r>
          </a:p>
          <a:p>
            <a:pPr lvl="1"/>
            <a:r>
              <a:rPr lang="en-US" dirty="0" smtClean="0"/>
              <a:t>METS, PREMIS, ESML, </a:t>
            </a:r>
            <a:r>
              <a:rPr lang="en-US" dirty="0" err="1" smtClean="0"/>
              <a:t>NcML</a:t>
            </a:r>
            <a:r>
              <a:rPr lang="en-US" dirty="0" smtClean="0"/>
              <a:t>, and CSML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Concluded: </a:t>
            </a:r>
          </a:p>
          <a:p>
            <a:pPr lvl="1"/>
            <a:r>
              <a:rPr lang="en-US" dirty="0" smtClean="0"/>
              <a:t>Existing standards have different purposes than mapping schema</a:t>
            </a:r>
          </a:p>
          <a:p>
            <a:pPr lvl="2"/>
            <a:r>
              <a:rPr lang="en-US" dirty="0" smtClean="0"/>
              <a:t>None meet all needs of mapping project</a:t>
            </a:r>
          </a:p>
          <a:p>
            <a:pPr lvl="1"/>
            <a:r>
              <a:rPr lang="en-US" dirty="0" smtClean="0"/>
              <a:t>Develop new schema tailored to project goals</a:t>
            </a:r>
          </a:p>
          <a:p>
            <a:pPr lvl="2"/>
            <a:r>
              <a:rPr lang="en-US" dirty="0" smtClean="0"/>
              <a:t>Harmonize with PREMIS</a:t>
            </a:r>
          </a:p>
          <a:p>
            <a:pPr lvl="2"/>
            <a:r>
              <a:rPr lang="en-US" dirty="0" smtClean="0"/>
              <a:t>Leverage terminology and approaches from all</a:t>
            </a:r>
          </a:p>
          <a:p>
            <a:endParaRPr lang="en-US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34" name="Picture 10" descr="C:\Users\Administrator\AppData\Local\Microsoft\Windows\Temporary Internet Files\Content.IE5\DWAJU5RV\MC90044192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143000"/>
            <a:ext cx="1162050" cy="914400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98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Task </a:t>
            </a:r>
            <a:r>
              <a:rPr lang="en-US" dirty="0" smtClean="0"/>
              <a:t>B</a:t>
            </a:r>
            <a:br>
              <a:rPr lang="en-US" dirty="0" smtClean="0"/>
            </a:br>
            <a:r>
              <a:rPr lang="en-US" dirty="0" smtClean="0"/>
              <a:t>Determine </a:t>
            </a:r>
            <a:r>
              <a:rPr lang="en-US" dirty="0"/>
              <a:t>HDF-EOS2 requirements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86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Categorize HDF-EOS2 data products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Created a data pool from NASA data centers</a:t>
            </a:r>
          </a:p>
          <a:p>
            <a:pPr lvl="1"/>
            <a:r>
              <a:rPr lang="en-US" dirty="0" smtClean="0"/>
              <a:t>GES DISC, NSIDC, LAADS, LP DAAC</a:t>
            </a:r>
          </a:p>
          <a:p>
            <a:pPr lvl="1"/>
            <a:r>
              <a:rPr lang="en-US" dirty="0" err="1" smtClean="0"/>
              <a:t>LaRC</a:t>
            </a:r>
            <a:r>
              <a:rPr lang="en-US" dirty="0" smtClean="0"/>
              <a:t>, PO.DAAC</a:t>
            </a:r>
            <a:r>
              <a:rPr lang="en-US" dirty="0"/>
              <a:t>, GHRC, OBPG, LAADS</a:t>
            </a:r>
            <a:endParaRPr lang="en-US" dirty="0" smtClean="0"/>
          </a:p>
          <a:p>
            <a:r>
              <a:rPr lang="en-US" dirty="0" smtClean="0"/>
              <a:t>Detailed description of sample data</a:t>
            </a:r>
          </a:p>
          <a:p>
            <a:r>
              <a:rPr lang="en-US" sz="30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Reported options for adding HDF-EOS2 contents to the mapping file</a:t>
            </a:r>
          </a:p>
          <a:p>
            <a:r>
              <a:rPr lang="en-US" dirty="0"/>
              <a:t>Documents and reports </a:t>
            </a:r>
            <a:r>
              <a:rPr lang="en-US" dirty="0" smtClean="0"/>
              <a:t>at wiki:</a:t>
            </a:r>
            <a:endParaRPr lang="en-US" dirty="0"/>
          </a:p>
          <a:p>
            <a:pPr lvl="1">
              <a:buNone/>
            </a:pPr>
            <a:r>
              <a:rPr lang="en-US" dirty="0"/>
              <a:t>	</a:t>
            </a:r>
            <a:r>
              <a:rPr lang="en-US" sz="2000" dirty="0"/>
              <a:t>http://</a:t>
            </a:r>
            <a:r>
              <a:rPr lang="en-US" sz="2000" dirty="0" smtClean="0"/>
              <a:t>wiki.hdfgroup.org/MappingPhase2_TaskB</a:t>
            </a:r>
            <a:endParaRPr lang="en-US" sz="3000" dirty="0" smtClean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CB0BE2-1402-48B4-B55E-160DFA9FD81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8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Task C</a:t>
            </a:r>
            <a:br>
              <a:rPr lang="en-US" dirty="0" smtClean="0"/>
            </a:br>
            <a:r>
              <a:rPr lang="en-US" dirty="0" smtClean="0"/>
              <a:t>Redesign Schema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29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Mapping files</a:t>
            </a:r>
          </a:p>
          <a:p>
            <a:pPr lvl="1"/>
            <a:r>
              <a:rPr lang="en-US" dirty="0" smtClean="0"/>
              <a:t>Provide complete access to user-supplied content in NASA’s EOS binary HDF4 files</a:t>
            </a:r>
          </a:p>
          <a:p>
            <a:pPr lvl="1"/>
            <a:r>
              <a:rPr lang="en-US" dirty="0" smtClean="0"/>
              <a:t>Have enough information to stand on their own</a:t>
            </a:r>
          </a:p>
          <a:p>
            <a:pPr lvl="1"/>
            <a:r>
              <a:rPr lang="en-US" dirty="0" smtClean="0"/>
              <a:t>Be as simple as possible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Mapping schema</a:t>
            </a:r>
          </a:p>
          <a:p>
            <a:pPr lvl="1"/>
            <a:r>
              <a:rPr lang="en-US" dirty="0" smtClean="0"/>
              <a:t>Describe the Mapping files</a:t>
            </a:r>
          </a:p>
          <a:p>
            <a:pPr lvl="1"/>
            <a:r>
              <a:rPr lang="en-US" dirty="0" smtClean="0"/>
              <a:t>Used for validation and documentation</a:t>
            </a:r>
          </a:p>
          <a:p>
            <a:pPr lvl="1"/>
            <a:r>
              <a:rPr lang="en-US" dirty="0" smtClean="0"/>
              <a:t>May not be available to target user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17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Representation of HDF4 Objects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533399" y="1219201"/>
          <a:ext cx="8153400" cy="4952997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4038600"/>
                <a:gridCol w="4114800"/>
              </a:tblGrid>
              <a:tr h="8865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HDF4 User-Level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Object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Mapping File XML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Element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58091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Attribute, Annotation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Attribute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091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Vgroup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Group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091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Calibri" pitchFamily="34" charset="0"/>
                        </a:rPr>
                        <a:t>Vdata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Table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091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SDS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Array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091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Dimension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Dimension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091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Raster Image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latin typeface="Calibri" pitchFamily="34" charset="0"/>
                        </a:rPr>
                        <a:t>Not</a:t>
                      </a:r>
                      <a:r>
                        <a:rPr lang="en-US" sz="2400" i="1" baseline="0" dirty="0" smtClean="0">
                          <a:latin typeface="Calibri" pitchFamily="34" charset="0"/>
                        </a:rPr>
                        <a:t> yet done</a:t>
                      </a:r>
                      <a:endParaRPr lang="en-US" sz="2400" i="1" dirty="0" smtClean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091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</a:rPr>
                        <a:t>Palette</a:t>
                      </a:r>
                      <a:endParaRPr lang="en-US" sz="2400" dirty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latin typeface="Calibri" pitchFamily="34" charset="0"/>
                        </a:rPr>
                        <a:t>Not</a:t>
                      </a:r>
                      <a:r>
                        <a:rPr lang="en-US" sz="2400" i="1" baseline="0" dirty="0" smtClean="0">
                          <a:latin typeface="Calibri" pitchFamily="34" charset="0"/>
                        </a:rPr>
                        <a:t> yet done</a:t>
                      </a:r>
                      <a:endParaRPr lang="en-US" sz="2400" i="1" dirty="0" smtClean="0">
                        <a:latin typeface="Calibri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4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bleBold.tif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400" y="914400"/>
            <a:ext cx="8723199" cy="563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Mapping File – Group &amp; Table </a:t>
            </a:r>
            <a:r>
              <a:rPr lang="en-US" sz="2400" dirty="0" smtClean="0"/>
              <a:t>(fragment)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52400" y="838200"/>
            <a:ext cx="8839200" cy="4191000"/>
            <a:chOff x="152400" y="838200"/>
            <a:chExt cx="8839200" cy="41910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4572000" y="2590800"/>
              <a:ext cx="4419600" cy="2438400"/>
            </a:xfrm>
            <a:prstGeom prst="roundRect">
              <a:avLst/>
            </a:prstGeom>
            <a:solidFill>
              <a:srgbClr val="0B50C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4572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95900" y="3209836"/>
              <a:ext cx="2971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 (Body)"/>
                </a:rPr>
                <a:t>Represents HDF4 Objects and Relationships</a:t>
              </a:r>
              <a:endParaRPr lang="en-US" dirty="0">
                <a:solidFill>
                  <a:schemeClr val="bg1"/>
                </a:solidFill>
                <a:latin typeface="Arial (Body)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152400" y="838200"/>
              <a:ext cx="1447800" cy="762000"/>
            </a:xfrm>
            <a:prstGeom prst="ellipse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33400" y="1905000"/>
            <a:ext cx="8458200" cy="3200400"/>
            <a:chOff x="533400" y="1905000"/>
            <a:chExt cx="8458200" cy="3200400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4572000" y="2590800"/>
              <a:ext cx="4419600" cy="2438400"/>
            </a:xfrm>
            <a:prstGeom prst="roundRect">
              <a:avLst/>
            </a:prstGeom>
            <a:solidFill>
              <a:srgbClr val="0B50C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4572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295900" y="3048000"/>
              <a:ext cx="2971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 (Body)"/>
                </a:rPr>
                <a:t>Information needed to access and interpret raw data in HDF4 file</a:t>
              </a:r>
              <a:endParaRPr lang="en-US" dirty="0">
                <a:solidFill>
                  <a:schemeClr val="bg1"/>
                </a:solidFill>
                <a:latin typeface="Arial (Body)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2057400" y="1905000"/>
              <a:ext cx="4267200" cy="609600"/>
            </a:xfrm>
            <a:prstGeom prst="ellipse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533400" y="3429000"/>
              <a:ext cx="3657600" cy="16764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81000" y="2590800"/>
            <a:ext cx="8610600" cy="3276600"/>
            <a:chOff x="381000" y="2590800"/>
            <a:chExt cx="8610600" cy="3276600"/>
          </a:xfrm>
        </p:grpSpPr>
        <p:sp>
          <p:nvSpPr>
            <p:cNvPr id="37" name="Rounded Rectangle 36"/>
            <p:cNvSpPr/>
            <p:nvPr/>
          </p:nvSpPr>
          <p:spPr bwMode="auto">
            <a:xfrm>
              <a:off x="4572000" y="2590800"/>
              <a:ext cx="4419600" cy="2438400"/>
            </a:xfrm>
            <a:prstGeom prst="roundRect">
              <a:avLst/>
            </a:prstGeom>
            <a:solidFill>
              <a:srgbClr val="0B50C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4572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57800" y="2895600"/>
              <a:ext cx="29718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 (Body)"/>
                </a:rPr>
                <a:t>Select raw data values included to help user verify binary data handled properly</a:t>
              </a:r>
              <a:endParaRPr lang="en-US" dirty="0">
                <a:solidFill>
                  <a:schemeClr val="bg1"/>
                </a:solidFill>
                <a:latin typeface="Arial (Body)"/>
              </a:endParaRPr>
            </a:p>
          </p:txBody>
        </p:sp>
        <p:sp>
          <p:nvSpPr>
            <p:cNvPr id="42" name="Rounded Rectangle 41"/>
            <p:cNvSpPr/>
            <p:nvPr/>
          </p:nvSpPr>
          <p:spPr bwMode="auto">
            <a:xfrm>
              <a:off x="381000" y="5029200"/>
              <a:ext cx="7772400" cy="8382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733800" y="6172200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</a:rPr>
              <a:t>AMSR_E_L2_Land_V09_200501180027_D</a:t>
            </a:r>
          </a:p>
        </p:txBody>
      </p:sp>
    </p:spTree>
    <p:extLst>
      <p:ext uri="{BB962C8B-B14F-4D97-AF65-F5344CB8AC3E}">
        <p14:creationId xmlns:p14="http://schemas.microsoft.com/office/powerpoint/2010/main" val="388758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and Plans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Status</a:t>
            </a:r>
          </a:p>
          <a:p>
            <a:pPr lvl="1"/>
            <a:r>
              <a:rPr lang="en-US" dirty="0" smtClean="0"/>
              <a:t>Map file design stabilizing for most HDF4 objects</a:t>
            </a:r>
          </a:p>
          <a:p>
            <a:r>
              <a:rPr lang="en-US" dirty="0" smtClean="0"/>
              <a:t>Plans</a:t>
            </a:r>
          </a:p>
          <a:p>
            <a:pPr lvl="1"/>
            <a:r>
              <a:rPr lang="en-US" dirty="0" smtClean="0"/>
              <a:t>Complete design for Raster Images and Palettes</a:t>
            </a:r>
          </a:p>
          <a:p>
            <a:pPr lvl="1"/>
            <a:r>
              <a:rPr lang="en-US" dirty="0" smtClean="0"/>
              <a:t>Continue to refine instructions and contents </a:t>
            </a:r>
          </a:p>
          <a:p>
            <a:pPr lvl="1"/>
            <a:r>
              <a:rPr lang="en-US" dirty="0" smtClean="0"/>
              <a:t>Finalize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Task D</a:t>
            </a:r>
            <a:br>
              <a:rPr lang="en-US" dirty="0" smtClean="0"/>
            </a:br>
            <a:r>
              <a:rPr lang="en-US" dirty="0" smtClean="0"/>
              <a:t>Implement Writer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87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Writer Requirements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Retrieve information needed from HDF4 file</a:t>
            </a:r>
          </a:p>
          <a:p>
            <a:r>
              <a:rPr lang="en-US" dirty="0" smtClean="0"/>
              <a:t>Write out corresponding XML file</a:t>
            </a:r>
          </a:p>
          <a:p>
            <a:endParaRPr lang="en-US" dirty="0" smtClean="0"/>
          </a:p>
          <a:p>
            <a:r>
              <a:rPr lang="en-US" dirty="0" smtClean="0"/>
              <a:t>Quality requirements</a:t>
            </a:r>
          </a:p>
          <a:p>
            <a:pPr lvl="1"/>
            <a:r>
              <a:rPr lang="en-US" dirty="0" smtClean="0"/>
              <a:t>Completeness – don’t miss any objects in file.</a:t>
            </a:r>
          </a:p>
          <a:p>
            <a:pPr lvl="1"/>
            <a:r>
              <a:rPr lang="en-US" dirty="0" smtClean="0"/>
              <a:t>Accuracy – don’t give wrong information.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C6CF-FA31-4136-AC46-2E453C3A4640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0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Writer Status and Plan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600" y="1409700"/>
            <a:ext cx="7924800" cy="4038600"/>
          </a:xfrm>
        </p:spPr>
        <p:txBody>
          <a:bodyPr>
            <a:normAutofit/>
          </a:bodyPr>
          <a:lstStyle/>
          <a:p>
            <a:r>
              <a:rPr lang="en-US" dirty="0" smtClean="0"/>
              <a:t>Status</a:t>
            </a:r>
          </a:p>
          <a:p>
            <a:pPr lvl="1"/>
            <a:r>
              <a:rPr lang="en-US" dirty="0" smtClean="0"/>
              <a:t>Covers </a:t>
            </a:r>
            <a:r>
              <a:rPr lang="en-US" i="1" dirty="0"/>
              <a:t>most</a:t>
            </a:r>
            <a:r>
              <a:rPr lang="en-US" dirty="0"/>
              <a:t> </a:t>
            </a:r>
            <a:r>
              <a:rPr lang="en-US" dirty="0" err="1"/>
              <a:t>Vgroup</a:t>
            </a:r>
            <a:r>
              <a:rPr lang="en-US" dirty="0"/>
              <a:t>/</a:t>
            </a:r>
            <a:r>
              <a:rPr lang="en-US" dirty="0" err="1"/>
              <a:t>Vdata</a:t>
            </a:r>
            <a:r>
              <a:rPr lang="en-US" dirty="0"/>
              <a:t>/SDS objects.</a:t>
            </a:r>
          </a:p>
          <a:p>
            <a:pPr lvl="1"/>
            <a:r>
              <a:rPr lang="en-US" dirty="0"/>
              <a:t>Covers </a:t>
            </a:r>
            <a:r>
              <a:rPr lang="en-US" i="1" dirty="0"/>
              <a:t>some</a:t>
            </a:r>
            <a:r>
              <a:rPr lang="en-US" dirty="0"/>
              <a:t> GR/Annotation objects.</a:t>
            </a:r>
          </a:p>
          <a:p>
            <a:pPr lvl="1"/>
            <a:r>
              <a:rPr lang="en-US" dirty="0" smtClean="0"/>
              <a:t>Being </a:t>
            </a:r>
            <a:r>
              <a:rPr lang="en-US" dirty="0" smtClean="0"/>
              <a:t>tested with NASA data.</a:t>
            </a:r>
          </a:p>
          <a:p>
            <a:pPr lvl="0"/>
            <a:r>
              <a:rPr lang="en-US" dirty="0" smtClean="0"/>
              <a:t>Plans: </a:t>
            </a:r>
          </a:p>
          <a:p>
            <a:pPr lvl="1"/>
            <a:r>
              <a:rPr lang="en-US" dirty="0" smtClean="0"/>
              <a:t>Increase coverage / accuracy / reliability.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1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Task E</a:t>
            </a:r>
            <a:br>
              <a:rPr lang="en-US" dirty="0" smtClean="0"/>
            </a:br>
            <a:r>
              <a:rPr lang="en-US" dirty="0" smtClean="0"/>
              <a:t>Implement demo reader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2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Reader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Multiplatform command line tool</a:t>
            </a:r>
          </a:p>
          <a:p>
            <a:r>
              <a:rPr lang="en-US" baseline="0" dirty="0" smtClean="0"/>
              <a:t>Easy to use </a:t>
            </a:r>
            <a:r>
              <a:rPr lang="en-US" dirty="0" smtClean="0"/>
              <a:t>clear arguments and output</a:t>
            </a:r>
          </a:p>
          <a:p>
            <a:r>
              <a:rPr lang="en-US" baseline="0" dirty="0" smtClean="0"/>
              <a:t>Must</a:t>
            </a:r>
            <a:r>
              <a:rPr lang="en-US" dirty="0" smtClean="0"/>
              <a:t> validate that objects in the mapping file are actually in the HDF4 file</a:t>
            </a:r>
          </a:p>
          <a:p>
            <a:r>
              <a:rPr lang="en-US" baseline="0" dirty="0" smtClean="0"/>
              <a:t>Developed</a:t>
            </a:r>
            <a:r>
              <a:rPr lang="en-US" dirty="0" smtClean="0"/>
              <a:t> in a well-supported high level language (python)</a:t>
            </a:r>
          </a:p>
          <a:p>
            <a:r>
              <a:rPr lang="en-US" baseline="0" dirty="0" smtClean="0"/>
              <a:t>Well</a:t>
            </a:r>
            <a:r>
              <a:rPr lang="en-US" dirty="0" smtClean="0"/>
              <a:t> documented </a:t>
            </a:r>
          </a:p>
          <a:p>
            <a:r>
              <a:rPr lang="en-US" dirty="0" smtClean="0"/>
              <a:t>Available as open source</a:t>
            </a:r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47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Reader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Status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lang="en-US" sz="28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Only </a:t>
            </a:r>
            <a:r>
              <a:rPr lang="en-US" sz="2800" dirty="0" err="1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Vdata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support provided so far</a:t>
            </a:r>
            <a:endParaRPr lang="en-US" sz="2800" dirty="0" smtClean="0">
              <a:effectLst/>
            </a:endParaRPr>
          </a:p>
          <a:p>
            <a:pPr lvl="1"/>
            <a:r>
              <a:rPr lang="en-US" dirty="0" smtClean="0"/>
              <a:t>Current source code available at </a:t>
            </a:r>
            <a:r>
              <a:rPr lang="en-US" dirty="0" smtClean="0">
                <a:hlinkClick r:id="rId2"/>
              </a:rPr>
              <a:t>https://sourceforge.net/projects/pyhdf</a:t>
            </a:r>
            <a:endParaRPr lang="en-US" dirty="0" smtClean="0"/>
          </a:p>
          <a:p>
            <a:pPr lvl="1"/>
            <a:r>
              <a:rPr lang="en-US" dirty="0" smtClean="0"/>
              <a:t>Documentation at </a:t>
            </a:r>
            <a:r>
              <a:rPr lang="en-US" dirty="0" smtClean="0">
                <a:hlinkClick r:id="rId3"/>
              </a:rPr>
              <a:t>http://pyhdf.sourceforge.net/</a:t>
            </a:r>
            <a:endParaRPr lang="en-US" dirty="0" smtClean="0"/>
          </a:p>
          <a:p>
            <a:r>
              <a:rPr lang="en-US" dirty="0" smtClean="0"/>
              <a:t>Plans</a:t>
            </a:r>
          </a:p>
          <a:p>
            <a:pPr lvl="1"/>
            <a:r>
              <a:rPr lang="en-US" sz="28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SDS and RIS support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43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Task G</a:t>
            </a:r>
            <a:br>
              <a:rPr lang="en-US" dirty="0" smtClean="0"/>
            </a:br>
            <a:r>
              <a:rPr lang="en-US" dirty="0" smtClean="0"/>
              <a:t>Deploy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5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Begin in Jan 2011, complete in April</a:t>
            </a:r>
          </a:p>
          <a:p>
            <a:r>
              <a:rPr lang="en-US" dirty="0" smtClean="0"/>
              <a:t>Activities:</a:t>
            </a:r>
          </a:p>
          <a:p>
            <a:pPr lvl="1"/>
            <a:r>
              <a:rPr lang="en-US" dirty="0" smtClean="0"/>
              <a:t>GES DISC </a:t>
            </a:r>
          </a:p>
          <a:p>
            <a:pPr lvl="2"/>
            <a:r>
              <a:rPr lang="en-US" dirty="0" smtClean="0"/>
              <a:t>Incorporate into the existing archive ingest system</a:t>
            </a:r>
          </a:p>
          <a:p>
            <a:pPr lvl="2"/>
            <a:r>
              <a:rPr lang="en-US" dirty="0" smtClean="0"/>
              <a:t>Manage the retrofit into existing metadata files</a:t>
            </a:r>
          </a:p>
          <a:p>
            <a:pPr lvl="1"/>
            <a:r>
              <a:rPr lang="en-US" dirty="0" smtClean="0"/>
              <a:t>NSIDC</a:t>
            </a:r>
          </a:p>
          <a:p>
            <a:pPr lvl="2"/>
            <a:r>
              <a:rPr lang="en-US" dirty="0" smtClean="0"/>
              <a:t>Support implementation in NSIDC’s ECS system</a:t>
            </a:r>
          </a:p>
          <a:p>
            <a:pPr lvl="1"/>
            <a:r>
              <a:rPr lang="en-US" dirty="0" smtClean="0"/>
              <a:t>Other ESDCs </a:t>
            </a:r>
          </a:p>
          <a:p>
            <a:pPr lvl="2"/>
            <a:r>
              <a:rPr lang="en-US" dirty="0" smtClean="0"/>
              <a:t>Encouraged to join in </a:t>
            </a:r>
          </a:p>
          <a:p>
            <a:pPr lvl="2"/>
            <a:r>
              <a:rPr lang="en-US" dirty="0" smtClean="0"/>
              <a:t>But deployment to other centers expected subsequent to the project.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10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3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This work was supported by cooperative agreement number NNX08AO77A from the National Aeronautics and Space Administration (NASA).  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Any opinions, findings, conclusions, or recommendations expressed in this material are those of the author[s] and do not necessarily reflect the views of the National Aeronautics and Space Administration.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1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Questions/comments?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63DB1-80C1-4933-920E-77F8C89870C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2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51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XIV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71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IRS2.tif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2564" y="838200"/>
            <a:ext cx="6022036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Mapping File – Array with Attribute </a:t>
            </a:r>
            <a:r>
              <a:rPr lang="en-US" sz="2400" dirty="0" smtClean="0"/>
              <a:t>(fragment)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152400" y="685800"/>
            <a:ext cx="8839200" cy="4876800"/>
            <a:chOff x="152400" y="685800"/>
            <a:chExt cx="8839200" cy="48768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4572000" y="3124200"/>
              <a:ext cx="4419600" cy="2438400"/>
            </a:xfrm>
            <a:prstGeom prst="roundRect">
              <a:avLst/>
            </a:prstGeom>
            <a:solidFill>
              <a:srgbClr val="0B50C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4572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34000" y="3733800"/>
              <a:ext cx="2971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 (Body)"/>
                </a:rPr>
                <a:t>Represents HDF4 Objects and Relationships</a:t>
              </a:r>
              <a:endParaRPr lang="en-US" dirty="0">
                <a:solidFill>
                  <a:schemeClr val="bg1"/>
                </a:solidFill>
                <a:latin typeface="Arial (Body)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152400" y="685800"/>
              <a:ext cx="1447800" cy="609600"/>
            </a:xfrm>
            <a:prstGeom prst="ellipse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152400" y="2057400"/>
              <a:ext cx="5791200" cy="762000"/>
            </a:xfrm>
            <a:prstGeom prst="ellipse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81000" y="2057400"/>
            <a:ext cx="8610600" cy="3505200"/>
            <a:chOff x="381000" y="2057400"/>
            <a:chExt cx="8610600" cy="35052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381000" y="2667000"/>
              <a:ext cx="5791200" cy="14478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3" name="Rounded Rectangle 52"/>
            <p:cNvSpPr/>
            <p:nvPr/>
          </p:nvSpPr>
          <p:spPr bwMode="auto">
            <a:xfrm>
              <a:off x="381000" y="2057400"/>
              <a:ext cx="5791200" cy="1524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4572000" y="3124200"/>
              <a:ext cx="4419600" cy="2438400"/>
              <a:chOff x="4572000" y="3124200"/>
              <a:chExt cx="4419600" cy="2438400"/>
            </a:xfrm>
          </p:grpSpPr>
          <p:sp>
            <p:nvSpPr>
              <p:cNvPr id="20" name="Rounded Rectangle 19"/>
              <p:cNvSpPr/>
              <p:nvPr/>
            </p:nvSpPr>
            <p:spPr bwMode="auto">
              <a:xfrm>
                <a:off x="4572000" y="3124200"/>
                <a:ext cx="4419600" cy="2438400"/>
              </a:xfrm>
              <a:prstGeom prst="roundRect">
                <a:avLst/>
              </a:prstGeom>
              <a:solidFill>
                <a:srgbClr val="0B50C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45720" tIns="45720" rIns="4572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295900" y="3581400"/>
                <a:ext cx="29718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  <a:latin typeface="Arial (Body)"/>
                  </a:rPr>
                  <a:t>Information needed to access and interpret raw data in HDF4 file</a:t>
                </a:r>
                <a:endParaRPr lang="en-US" dirty="0">
                  <a:solidFill>
                    <a:schemeClr val="bg1"/>
                  </a:solidFill>
                  <a:latin typeface="Arial (Body)"/>
                </a:endParaRPr>
              </a:p>
            </p:txBody>
          </p:sp>
        </p:grpSp>
      </p:grpSp>
      <p:grpSp>
        <p:nvGrpSpPr>
          <p:cNvPr id="9" name="Group 49"/>
          <p:cNvGrpSpPr/>
          <p:nvPr/>
        </p:nvGrpSpPr>
        <p:grpSpPr>
          <a:xfrm>
            <a:off x="381000" y="3124200"/>
            <a:ext cx="8610600" cy="3124200"/>
            <a:chOff x="381000" y="2590800"/>
            <a:chExt cx="8610600" cy="3124200"/>
          </a:xfrm>
        </p:grpSpPr>
        <p:sp>
          <p:nvSpPr>
            <p:cNvPr id="37" name="Rounded Rectangle 36"/>
            <p:cNvSpPr/>
            <p:nvPr/>
          </p:nvSpPr>
          <p:spPr bwMode="auto">
            <a:xfrm>
              <a:off x="4572000" y="2590800"/>
              <a:ext cx="4419600" cy="2438400"/>
            </a:xfrm>
            <a:prstGeom prst="roundRect">
              <a:avLst/>
            </a:prstGeom>
            <a:solidFill>
              <a:srgbClr val="0B50C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4572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00600" y="2895600"/>
              <a:ext cx="38862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 (Body)"/>
                </a:rPr>
                <a:t>Select raw data values included to help user verify binary data handled properly; </a:t>
              </a:r>
              <a:br>
                <a:rPr lang="en-US" dirty="0" smtClean="0">
                  <a:solidFill>
                    <a:schemeClr val="bg1"/>
                  </a:solidFill>
                  <a:latin typeface="Arial (Body)"/>
                </a:rPr>
              </a:br>
              <a:r>
                <a:rPr lang="en-US" dirty="0" smtClean="0">
                  <a:solidFill>
                    <a:schemeClr val="bg1"/>
                  </a:solidFill>
                  <a:latin typeface="Arial (Body)"/>
                </a:rPr>
                <a:t>“corners” + 5 random</a:t>
              </a:r>
              <a:endParaRPr lang="en-US" dirty="0">
                <a:solidFill>
                  <a:schemeClr val="bg1"/>
                </a:solidFill>
                <a:latin typeface="Arial (Body)"/>
              </a:endParaRPr>
            </a:p>
          </p:txBody>
        </p:sp>
        <p:sp>
          <p:nvSpPr>
            <p:cNvPr id="42" name="Rounded Rectangle 41"/>
            <p:cNvSpPr/>
            <p:nvPr/>
          </p:nvSpPr>
          <p:spPr bwMode="auto">
            <a:xfrm>
              <a:off x="381000" y="3505200"/>
              <a:ext cx="2590800" cy="22098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2209800" y="62484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</a:rPr>
              <a:t>AIRS.2002.08.31.L3.RetStd_H001.v5.0.14.0.G07178195754</a:t>
            </a:r>
            <a:endParaRPr lang="en-US" sz="2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51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rrayChunkLink.tif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52500"/>
            <a:ext cx="6328522" cy="5600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Mapping of Array with complex storage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September 28-30, 2010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XIV</a:t>
            </a:r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152400" y="4267200"/>
            <a:ext cx="8839200" cy="2057400"/>
            <a:chOff x="152400" y="4267200"/>
            <a:chExt cx="8839200" cy="20574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152400" y="4572000"/>
              <a:ext cx="3657600" cy="17526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8" name="Group 48"/>
            <p:cNvGrpSpPr/>
            <p:nvPr/>
          </p:nvGrpSpPr>
          <p:grpSpPr>
            <a:xfrm>
              <a:off x="4572000" y="4267200"/>
              <a:ext cx="4419600" cy="1600200"/>
              <a:chOff x="2209800" y="5943600"/>
              <a:chExt cx="4419600" cy="1600200"/>
            </a:xfrm>
          </p:grpSpPr>
          <p:sp>
            <p:nvSpPr>
              <p:cNvPr id="20" name="Rounded Rectangle 19"/>
              <p:cNvSpPr/>
              <p:nvPr/>
            </p:nvSpPr>
            <p:spPr bwMode="auto">
              <a:xfrm>
                <a:off x="2209800" y="5943600"/>
                <a:ext cx="4419600" cy="1600200"/>
              </a:xfrm>
              <a:prstGeom prst="roundRect">
                <a:avLst/>
              </a:prstGeom>
              <a:solidFill>
                <a:srgbClr val="0B50C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45720" tIns="45720" rIns="4572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819400" y="6191071"/>
                <a:ext cx="2971800" cy="120032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Arial (Body)"/>
                  </a:rPr>
                  <a:t>Select values </a:t>
                </a:r>
                <a:r>
                  <a:rPr lang="en-US" dirty="0" smtClean="0">
                    <a:solidFill>
                      <a:schemeClr val="bg1"/>
                    </a:solidFill>
                    <a:latin typeface="Arial (Body)"/>
                  </a:rPr>
                  <a:t>included in map file for verification</a:t>
                </a:r>
                <a:endParaRPr lang="en-US" dirty="0">
                  <a:solidFill>
                    <a:schemeClr val="bg1"/>
                  </a:solidFill>
                  <a:latin typeface="Arial (Body)"/>
                </a:endParaRPr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5486400" y="624840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</a:rPr>
              <a:t>Test file created for project</a:t>
            </a:r>
            <a:endParaRPr lang="en-US" sz="2000" dirty="0">
              <a:latin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3352800" y="1600200"/>
            <a:ext cx="5638800" cy="3733800"/>
            <a:chOff x="3352800" y="1600200"/>
            <a:chExt cx="5638800" cy="3733800"/>
          </a:xfrm>
        </p:grpSpPr>
        <p:grpSp>
          <p:nvGrpSpPr>
            <p:cNvPr id="24" name="Group 23"/>
            <p:cNvGrpSpPr/>
            <p:nvPr/>
          </p:nvGrpSpPr>
          <p:grpSpPr>
            <a:xfrm>
              <a:off x="4572000" y="4343400"/>
              <a:ext cx="4419600" cy="990600"/>
              <a:chOff x="5105400" y="2209800"/>
              <a:chExt cx="4419600" cy="990600"/>
            </a:xfrm>
          </p:grpSpPr>
          <p:sp>
            <p:nvSpPr>
              <p:cNvPr id="37" name="Rounded Rectangle 36"/>
              <p:cNvSpPr/>
              <p:nvPr/>
            </p:nvSpPr>
            <p:spPr bwMode="auto">
              <a:xfrm>
                <a:off x="5105400" y="2209800"/>
                <a:ext cx="4419600" cy="990600"/>
              </a:xfrm>
              <a:prstGeom prst="roundRect">
                <a:avLst/>
              </a:prstGeom>
              <a:solidFill>
                <a:srgbClr val="0B50C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45720" tIns="45720" rIns="4572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334000" y="2514600"/>
                <a:ext cx="3886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  <a:latin typeface="Arial (Body)"/>
                  </a:rPr>
                  <a:t>Compression</a:t>
                </a:r>
                <a:endParaRPr lang="en-US" dirty="0">
                  <a:solidFill>
                    <a:schemeClr val="bg1"/>
                  </a:solidFill>
                  <a:latin typeface="Arial (Body)"/>
                </a:endParaRPr>
              </a:p>
            </p:txBody>
          </p:sp>
        </p:grpSp>
        <p:sp>
          <p:nvSpPr>
            <p:cNvPr id="25" name="Rounded Rectangle 24"/>
            <p:cNvSpPr/>
            <p:nvPr/>
          </p:nvSpPr>
          <p:spPr bwMode="auto">
            <a:xfrm>
              <a:off x="3352800" y="1600200"/>
              <a:ext cx="2971800" cy="2286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52400" y="1143000"/>
            <a:ext cx="8839200" cy="4191000"/>
            <a:chOff x="152400" y="1143000"/>
            <a:chExt cx="8839200" cy="4191000"/>
          </a:xfrm>
        </p:grpSpPr>
        <p:grpSp>
          <p:nvGrpSpPr>
            <p:cNvPr id="30" name="Group 23"/>
            <p:cNvGrpSpPr/>
            <p:nvPr/>
          </p:nvGrpSpPr>
          <p:grpSpPr>
            <a:xfrm>
              <a:off x="4572000" y="4343400"/>
              <a:ext cx="4419600" cy="990600"/>
              <a:chOff x="8839200" y="1828800"/>
              <a:chExt cx="4419600" cy="990600"/>
            </a:xfrm>
          </p:grpSpPr>
          <p:sp>
            <p:nvSpPr>
              <p:cNvPr id="33" name="Rounded Rectangle 32"/>
              <p:cNvSpPr/>
              <p:nvPr/>
            </p:nvSpPr>
            <p:spPr bwMode="auto">
              <a:xfrm>
                <a:off x="8839200" y="1828800"/>
                <a:ext cx="4419600" cy="990600"/>
              </a:xfrm>
              <a:prstGeom prst="roundRect">
                <a:avLst/>
              </a:prstGeom>
              <a:solidFill>
                <a:srgbClr val="0B50C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45720" tIns="45720" rIns="4572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9144000" y="2057400"/>
                <a:ext cx="3886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  <a:latin typeface="Arial (Body)"/>
                  </a:rPr>
                  <a:t>Chunks with Ghost Cells</a:t>
                </a:r>
                <a:endParaRPr lang="en-US" dirty="0">
                  <a:solidFill>
                    <a:schemeClr val="bg1"/>
                  </a:solidFill>
                  <a:latin typeface="Arial (Body)"/>
                </a:endParaRPr>
              </a:p>
            </p:txBody>
          </p:sp>
        </p:grpSp>
        <p:sp>
          <p:nvSpPr>
            <p:cNvPr id="31" name="Rounded Rectangle 30"/>
            <p:cNvSpPr/>
            <p:nvPr/>
          </p:nvSpPr>
          <p:spPr bwMode="auto">
            <a:xfrm>
              <a:off x="152400" y="1143000"/>
              <a:ext cx="4343400" cy="3048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 bwMode="auto">
            <a:xfrm>
              <a:off x="457200" y="1905000"/>
              <a:ext cx="3962400" cy="2286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81000" y="2057400"/>
            <a:ext cx="8610600" cy="3810000"/>
            <a:chOff x="381000" y="2057400"/>
            <a:chExt cx="8610600" cy="3810000"/>
          </a:xfrm>
        </p:grpSpPr>
        <p:sp>
          <p:nvSpPr>
            <p:cNvPr id="42" name="Rounded Rectangle 41"/>
            <p:cNvSpPr/>
            <p:nvPr/>
          </p:nvSpPr>
          <p:spPr bwMode="auto">
            <a:xfrm>
              <a:off x="381000" y="2743200"/>
              <a:ext cx="5105400" cy="16002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41" name="Group 23"/>
            <p:cNvGrpSpPr/>
            <p:nvPr/>
          </p:nvGrpSpPr>
          <p:grpSpPr>
            <a:xfrm>
              <a:off x="4572000" y="4267200"/>
              <a:ext cx="4419600" cy="1600200"/>
              <a:chOff x="8839200" y="1828800"/>
              <a:chExt cx="4419600" cy="1600200"/>
            </a:xfrm>
          </p:grpSpPr>
          <p:sp>
            <p:nvSpPr>
              <p:cNvPr id="45" name="Rounded Rectangle 44"/>
              <p:cNvSpPr/>
              <p:nvPr/>
            </p:nvSpPr>
            <p:spPr bwMode="auto">
              <a:xfrm>
                <a:off x="8839200" y="1828800"/>
                <a:ext cx="4419600" cy="1600200"/>
              </a:xfrm>
              <a:prstGeom prst="roundRect">
                <a:avLst/>
              </a:prstGeom>
              <a:solidFill>
                <a:srgbClr val="0B50C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45720" tIns="45720" rIns="4572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9144000" y="2057400"/>
                <a:ext cx="38862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  <a:latin typeface="Arial (Body)"/>
                  </a:rPr>
                  <a:t>Raw data in HDF4 file;</a:t>
                </a:r>
              </a:p>
              <a:p>
                <a:pPr algn="ctr"/>
                <a:r>
                  <a:rPr lang="en-US" dirty="0" smtClean="0">
                    <a:solidFill>
                      <a:schemeClr val="bg1"/>
                    </a:solidFill>
                    <a:latin typeface="Arial (Body)"/>
                  </a:rPr>
                  <a:t>First chunk’s data is not contiguous</a:t>
                </a:r>
                <a:endParaRPr lang="en-US" dirty="0">
                  <a:solidFill>
                    <a:schemeClr val="bg1"/>
                  </a:solidFill>
                  <a:latin typeface="Arial (Body)"/>
                </a:endParaRPr>
              </a:p>
            </p:txBody>
          </p:sp>
        </p:grpSp>
        <p:sp>
          <p:nvSpPr>
            <p:cNvPr id="47" name="Rounded Rectangle 46"/>
            <p:cNvSpPr/>
            <p:nvPr/>
          </p:nvSpPr>
          <p:spPr bwMode="auto">
            <a:xfrm>
              <a:off x="381000" y="2057400"/>
              <a:ext cx="5105400" cy="685800"/>
            </a:xfrm>
            <a:prstGeom prst="roundRect">
              <a:avLst/>
            </a:prstGeom>
            <a:solidFill>
              <a:srgbClr val="FFFF00">
                <a:alpha val="16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667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</Template>
  <TotalTime>5211</TotalTime>
  <Words>1652</Words>
  <Application>Microsoft Office PowerPoint</Application>
  <PresentationFormat>On-screen Show (4:3)</PresentationFormat>
  <Paragraphs>411</Paragraphs>
  <Slides>41</Slides>
  <Notes>20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template2</vt:lpstr>
      <vt:lpstr>Improving long-term preservation of EOS data by independently mapping HDF4 data objects</vt:lpstr>
      <vt:lpstr>Mapping project team members</vt:lpstr>
      <vt:lpstr>HDF4 files are complex</vt:lpstr>
      <vt:lpstr>PowerPoint Presentation</vt:lpstr>
      <vt:lpstr>  </vt:lpstr>
      <vt:lpstr>PowerPoint Presentation</vt:lpstr>
      <vt:lpstr>  </vt:lpstr>
      <vt:lpstr>User’s view of the HDF4 SD model</vt:lpstr>
      <vt:lpstr>Mapping SDS to file offset/length</vt:lpstr>
      <vt:lpstr>Mapping  with compressed chunks</vt:lpstr>
      <vt:lpstr>Recap</vt:lpstr>
      <vt:lpstr>HDF4 mapping workflow</vt:lpstr>
      <vt:lpstr>Target User</vt:lpstr>
      <vt:lpstr>Project Phases</vt:lpstr>
      <vt:lpstr>How many HDF4 products?</vt:lpstr>
      <vt:lpstr>Data characteristics</vt:lpstr>
      <vt:lpstr>Phase 2 tasks</vt:lpstr>
      <vt:lpstr>Task A Investigate integration of mapping schema with existing standards</vt:lpstr>
      <vt:lpstr>Investigate existing standards</vt:lpstr>
      <vt:lpstr>Task B Determine HDF-EOS2 requirements</vt:lpstr>
      <vt:lpstr>Categorize HDF-EOS2 data products</vt:lpstr>
      <vt:lpstr>Task C Redesign Schema</vt:lpstr>
      <vt:lpstr>Design priorities</vt:lpstr>
      <vt:lpstr>Representation of HDF4 Objects</vt:lpstr>
      <vt:lpstr>Mapping File – Group &amp; Table (fragment)</vt:lpstr>
      <vt:lpstr>Status and Plans</vt:lpstr>
      <vt:lpstr>Task D Implement Writer</vt:lpstr>
      <vt:lpstr>Map Writer Requirements</vt:lpstr>
      <vt:lpstr>Writer Status and Plan</vt:lpstr>
      <vt:lpstr>Task E Implement demo reader</vt:lpstr>
      <vt:lpstr>Demo Reader Requirements</vt:lpstr>
      <vt:lpstr>Demo Reader Status</vt:lpstr>
      <vt:lpstr>Task G Deploy</vt:lpstr>
      <vt:lpstr>Deploy</vt:lpstr>
      <vt:lpstr>Thank You!</vt:lpstr>
      <vt:lpstr>Acknowledgements</vt:lpstr>
      <vt:lpstr>Questions/comments?</vt:lpstr>
      <vt:lpstr>PowerPoint Presentation</vt:lpstr>
      <vt:lpstr>Extra slides</vt:lpstr>
      <vt:lpstr>Mapping File – Array with Attribute (fragment)</vt:lpstr>
      <vt:lpstr>Mapping of Array with complex storage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long-term preservation of EOS data by independently mapping HDF4 data objects</dc:title>
  <dc:creator>csingh3</dc:creator>
  <cp:lastModifiedBy>Folk, Michael J</cp:lastModifiedBy>
  <cp:revision>45</cp:revision>
  <cp:lastPrinted>1601-01-01T00:00:00Z</cp:lastPrinted>
  <dcterms:created xsi:type="dcterms:W3CDTF">2009-10-02T21:12:46Z</dcterms:created>
  <dcterms:modified xsi:type="dcterms:W3CDTF">2010-09-30T14:39:38Z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