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9"/>
  </p:notesMasterIdLst>
  <p:handoutMasterIdLst>
    <p:handoutMasterId r:id="rId40"/>
  </p:handoutMasterIdLst>
  <p:sldIdLst>
    <p:sldId id="292" r:id="rId2"/>
    <p:sldId id="349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28" r:id="rId14"/>
    <p:sldId id="339" r:id="rId15"/>
    <p:sldId id="362" r:id="rId16"/>
    <p:sldId id="329" r:id="rId17"/>
    <p:sldId id="330" r:id="rId18"/>
    <p:sldId id="343" r:id="rId19"/>
    <p:sldId id="346" r:id="rId20"/>
    <p:sldId id="347" r:id="rId21"/>
    <p:sldId id="331" r:id="rId22"/>
    <p:sldId id="338" r:id="rId23"/>
    <p:sldId id="344" r:id="rId24"/>
    <p:sldId id="317" r:id="rId25"/>
    <p:sldId id="318" r:id="rId26"/>
    <p:sldId id="332" r:id="rId27"/>
    <p:sldId id="335" r:id="rId28"/>
    <p:sldId id="357" r:id="rId29"/>
    <p:sldId id="358" r:id="rId30"/>
    <p:sldId id="359" r:id="rId31"/>
    <p:sldId id="337" r:id="rId32"/>
    <p:sldId id="334" r:id="rId33"/>
    <p:sldId id="287" r:id="rId34"/>
    <p:sldId id="325" r:id="rId35"/>
    <p:sldId id="288" r:id="rId36"/>
    <p:sldId id="361" r:id="rId37"/>
    <p:sldId id="345" r:id="rId38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lk, Michael J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1BF"/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65" autoAdjust="0"/>
    <p:restoredTop sz="86442" autoAdjust="0"/>
  </p:normalViewPr>
  <p:slideViewPr>
    <p:cSldViewPr>
      <p:cViewPr varScale="1">
        <p:scale>
          <a:sx n="76" d="100"/>
          <a:sy n="76" d="100"/>
        </p:scale>
        <p:origin x="-53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91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198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18" Type="http://schemas.openxmlformats.org/officeDocument/2006/relationships/slide" Target="slides/slide21.xml"/><Relationship Id="rId26" Type="http://schemas.openxmlformats.org/officeDocument/2006/relationships/slide" Target="slides/slide32.xml"/><Relationship Id="rId3" Type="http://schemas.openxmlformats.org/officeDocument/2006/relationships/slide" Target="slides/slide4.xml"/><Relationship Id="rId21" Type="http://schemas.openxmlformats.org/officeDocument/2006/relationships/slide" Target="slides/slide24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5" Type="http://schemas.openxmlformats.org/officeDocument/2006/relationships/slide" Target="slides/slide31.xml"/><Relationship Id="rId2" Type="http://schemas.openxmlformats.org/officeDocument/2006/relationships/slide" Target="slides/slide3.xml"/><Relationship Id="rId16" Type="http://schemas.openxmlformats.org/officeDocument/2006/relationships/slide" Target="slides/slide18.xml"/><Relationship Id="rId20" Type="http://schemas.openxmlformats.org/officeDocument/2006/relationships/slide" Target="slides/slide23.xml"/><Relationship Id="rId29" Type="http://schemas.openxmlformats.org/officeDocument/2006/relationships/slide" Target="slides/slide35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24" Type="http://schemas.openxmlformats.org/officeDocument/2006/relationships/slide" Target="slides/slide27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23" Type="http://schemas.openxmlformats.org/officeDocument/2006/relationships/slide" Target="slides/slide26.xml"/><Relationship Id="rId28" Type="http://schemas.openxmlformats.org/officeDocument/2006/relationships/slide" Target="slides/slide34.xml"/><Relationship Id="rId10" Type="http://schemas.openxmlformats.org/officeDocument/2006/relationships/slide" Target="slides/slide12.xml"/><Relationship Id="rId19" Type="http://schemas.openxmlformats.org/officeDocument/2006/relationships/slide" Target="slides/slide22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Relationship Id="rId22" Type="http://schemas.openxmlformats.org/officeDocument/2006/relationships/slide" Target="slides/slide25.xml"/><Relationship Id="rId27" Type="http://schemas.openxmlformats.org/officeDocument/2006/relationships/slide" Target="slides/slide33.xml"/><Relationship Id="rId30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99798-A6F0-3A4A-837C-50974916FDEC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A3419-5E22-8D40-B9F7-1F88462146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0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E32313B-6329-4A51-9B79-FD876180F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52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1" y="4343093"/>
            <a:ext cx="5025363" cy="411572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04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4FE852-97B0-4567-8584-DB2554C5B9EA}" type="slidenum">
              <a:rPr lang="en-US"/>
              <a:pPr/>
              <a:t>11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04" y="4343093"/>
            <a:ext cx="5485794" cy="41157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D0A428-9FA5-42E4-AA46-9FD001826B47}" type="slidenum">
              <a:rPr lang="en-US"/>
              <a:pPr/>
              <a:t>12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692" y="4346166"/>
            <a:ext cx="4116617" cy="4112649"/>
          </a:xfrm>
          <a:noFill/>
          <a:ln/>
        </p:spPr>
        <p:txBody>
          <a:bodyPr/>
          <a:lstStyle/>
          <a:p>
            <a:r>
              <a:rPr lang="en-US" smtClean="0"/>
              <a:t>A file format for managing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Current</a:t>
            </a:r>
            <a:r>
              <a:rPr lang="en-US" baseline="0" dirty="0" smtClean="0"/>
              <a:t> plan:</a:t>
            </a:r>
          </a:p>
          <a:p>
            <a:r>
              <a:rPr lang="en-US" dirty="0" smtClean="0"/>
              <a:t>The plan is that once a week, THG team will send the latest version from the</a:t>
            </a:r>
            <a:br>
              <a:rPr lang="en-US" dirty="0" smtClean="0"/>
            </a:br>
            <a:r>
              <a:rPr lang="en-US" dirty="0" smtClean="0"/>
              <a:t>release (v1.8) and development (v1.9) branches to NASA team. They will run tests with those two versions and send the results back to HDF5 team.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(Some detail background: The NASA team, at least for now, will not grant</a:t>
            </a:r>
            <a:br>
              <a:rPr lang="en-US" dirty="0" smtClean="0"/>
            </a:br>
            <a:r>
              <a:rPr lang="en-US" dirty="0" smtClean="0"/>
              <a:t>account access to THG staff yet, and do not want the test suite to do any</a:t>
            </a:r>
            <a:br>
              <a:rPr lang="en-US" dirty="0" smtClean="0"/>
            </a:br>
            <a:r>
              <a:rPr lang="en-US" dirty="0" smtClean="0"/>
              <a:t>network access such as SVN source code update, or email results out.  So,</a:t>
            </a:r>
            <a:br>
              <a:rPr lang="en-US" dirty="0" smtClean="0"/>
            </a:br>
            <a:r>
              <a:rPr lang="en-US" dirty="0" smtClean="0"/>
              <a:t>for now, lots of manual hand-shack involved.  Hopefully, once they are more</a:t>
            </a:r>
            <a:br>
              <a:rPr lang="en-US" dirty="0" smtClean="0"/>
            </a:br>
            <a:r>
              <a:rPr lang="en-US" dirty="0" smtClean="0"/>
              <a:t>comfortable with our tests, some parts will be </a:t>
            </a:r>
            <a:r>
              <a:rPr lang="en-US" dirty="0" err="1" smtClean="0"/>
              <a:t>automized</a:t>
            </a:r>
            <a:r>
              <a:rPr lang="en-US" dirty="0" smtClean="0"/>
              <a:t> but I don't expect</a:t>
            </a:r>
            <a:br>
              <a:rPr lang="en-US" dirty="0" smtClean="0"/>
            </a:br>
            <a:r>
              <a:rPr lang="en-US" dirty="0" smtClean="0"/>
              <a:t>it can ever be totally </a:t>
            </a:r>
            <a:r>
              <a:rPr lang="en-US" dirty="0" err="1" smtClean="0"/>
              <a:t>automized</a:t>
            </a:r>
            <a:r>
              <a:rPr lang="en-US" dirty="0" smtClean="0"/>
              <a:t> as our regular daily tests.)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2. Third sub-bullet:</a:t>
            </a:r>
            <a:br>
              <a:rPr lang="en-US" dirty="0" smtClean="0"/>
            </a:br>
            <a:r>
              <a:rPr lang="en-US" dirty="0" smtClean="0"/>
              <a:t>The NASA machine is included as one of test machines for our release-candidate.</a:t>
            </a:r>
            <a:br>
              <a:rPr lang="en-US" dirty="0" smtClean="0"/>
            </a:br>
            <a:r>
              <a:rPr lang="en-US" dirty="0" smtClean="0"/>
              <a:t>We will fix all errors flagged by the test machines before the official release.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51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>
            <a:normAutofit/>
          </a:bodyPr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799" y="6629400"/>
            <a:ext cx="1982787" cy="228600"/>
          </a:xfrm>
        </p:spPr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63DB1-80C1-4933-920E-77F8C8987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1025"/>
            <a:ext cx="7010400" cy="584775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3C6CF-FA31-4136-AC46-2E453C3A46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20574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73DB-88B8-4C64-A803-1AD65B874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33136-703F-4508-A360-A2B814084A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21C6-4324-4365-AD83-A67BBD59E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F312F-8174-4113-B48F-1F65C56443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4418E-32DA-48CA-B564-398455163A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BB0EA-A01D-400A-A939-E5BB6EC2B3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FDC4-0115-4894-A9D5-2024A3B6A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967E9-B4CD-4FB4-9CFE-463DC4764E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25295-34DE-497B-BD20-C65AC13E1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C0925-8549-48A5-8937-C60B69356A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11219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/>
          <a:p>
            <a:r>
              <a:rPr lang="en-US" dirty="0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3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9CEDE42-6612-4D14-9563-9B74FA430D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5" r:id="rId13"/>
    <p:sldLayoutId id="2147483736" r:id="rId14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projects/npoes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hdfgroup.org/NPOESS-Projec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epourmal@hdfgroup.or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tp://ftp.hdfgroup.uiuc.edu/pub/outgoing/NPOESS/sourc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dfgroup.org/projects/npoes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dfgroup.org/pubs/rfcs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hdfgroup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Support for NPP/NPOESS by The HDF Group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14800"/>
            <a:ext cx="6400800" cy="144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Mike Folk, Elena </a:t>
            </a:r>
            <a:r>
              <a:rPr lang="en-US" dirty="0" err="1" smtClean="0"/>
              <a:t>Pourmal</a:t>
            </a:r>
            <a:endParaRPr lang="en-US" dirty="0" smtClean="0"/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HDF/HDF-EOS Workshop XIV</a:t>
            </a:r>
          </a:p>
          <a:p>
            <a:r>
              <a:rPr lang="en-US" dirty="0" smtClean="0"/>
              <a:t>September 30, 2010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E7A5B-2A51-43BF-83D2-5749C98810B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00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HDF-NPOESS Team members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Frank Baker</a:t>
            </a:r>
          </a:p>
          <a:p>
            <a:r>
              <a:rPr lang="en-US" dirty="0"/>
              <a:t>Scot </a:t>
            </a:r>
            <a:r>
              <a:rPr lang="en-US" dirty="0" err="1"/>
              <a:t>Breitenfeld</a:t>
            </a:r>
            <a:endParaRPr lang="en-US" dirty="0"/>
          </a:p>
          <a:p>
            <a:r>
              <a:rPr lang="en-US" dirty="0"/>
              <a:t>Allen Byrne</a:t>
            </a:r>
          </a:p>
          <a:p>
            <a:r>
              <a:rPr lang="en-US" dirty="0"/>
              <a:t>Peter Cao</a:t>
            </a:r>
          </a:p>
          <a:p>
            <a:r>
              <a:rPr lang="en-US" dirty="0"/>
              <a:t>Albert Cheng</a:t>
            </a:r>
          </a:p>
          <a:p>
            <a:r>
              <a:rPr lang="en-US" dirty="0"/>
              <a:t>Michael Folk</a:t>
            </a:r>
          </a:p>
          <a:p>
            <a:r>
              <a:rPr lang="en-US" dirty="0" err="1"/>
              <a:t>Nidhi</a:t>
            </a:r>
            <a:r>
              <a:rPr lang="en-US" dirty="0"/>
              <a:t> Gupta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Barbara Jones</a:t>
            </a:r>
          </a:p>
          <a:p>
            <a:r>
              <a:rPr lang="en-US" dirty="0"/>
              <a:t>Jonathan Kim</a:t>
            </a:r>
          </a:p>
          <a:p>
            <a:r>
              <a:rPr lang="en-US" dirty="0"/>
              <a:t>Larry Knox</a:t>
            </a:r>
          </a:p>
          <a:p>
            <a:r>
              <a:rPr lang="en-US" dirty="0"/>
              <a:t>Mike McGreevy</a:t>
            </a:r>
          </a:p>
          <a:p>
            <a:r>
              <a:rPr lang="en-US" dirty="0"/>
              <a:t>Herbert Morgan</a:t>
            </a:r>
          </a:p>
          <a:p>
            <a:r>
              <a:rPr lang="en-US" dirty="0"/>
              <a:t>Elena </a:t>
            </a:r>
            <a:r>
              <a:rPr lang="en-US" dirty="0" err="1"/>
              <a:t>Pourmal</a:t>
            </a:r>
            <a:endParaRPr lang="en-US" dirty="0"/>
          </a:p>
          <a:p>
            <a:r>
              <a:rPr lang="en-US" dirty="0" err="1"/>
              <a:t>Muqun</a:t>
            </a:r>
            <a:r>
              <a:rPr lang="en-US" dirty="0"/>
              <a:t> {Kent} Yang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6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Goal</a:t>
            </a:r>
            <a:br>
              <a:rPr lang="en-US" dirty="0" smtClean="0"/>
            </a:br>
            <a:r>
              <a:rPr lang="en-US" sz="4000" dirty="0" smtClean="0"/>
              <a:t>Provide HDF5 risk-reduction support for the distribution of NPOESS VIIRS, OMPS, and other sensor and environmental data products</a:t>
            </a:r>
            <a:endParaRPr lang="en-US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of primary need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Easy and intuitive data access and use by diverse communities</a:t>
            </a:r>
          </a:p>
          <a:p>
            <a:pPr lvl="0"/>
            <a:r>
              <a:rPr lang="en-US" dirty="0" smtClean="0"/>
              <a:t>Allow producers and consumers to view content, manage metadata, and convert data to other formats.</a:t>
            </a:r>
          </a:p>
          <a:p>
            <a:r>
              <a:rPr lang="en-US" dirty="0" smtClean="0"/>
              <a:t>High-quality, rapid-response HDF5 support for NPOESS/NPP users at all levels.  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645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2009-2010 Priorities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Implement tools and library functions to simplify working with NPOESS data</a:t>
            </a:r>
          </a:p>
          <a:p>
            <a:r>
              <a:rPr lang="en-US" dirty="0" smtClean="0"/>
              <a:t>Begin work on an h5edit tool</a:t>
            </a:r>
          </a:p>
          <a:p>
            <a:r>
              <a:rPr lang="en-US" dirty="0" smtClean="0"/>
              <a:t>Implement testing on NASA mini-IDPS</a:t>
            </a:r>
          </a:p>
          <a:p>
            <a:r>
              <a:rPr lang="en-US" dirty="0" smtClean="0"/>
              <a:t>Meet with NPOESS community regularly</a:t>
            </a:r>
          </a:p>
          <a:p>
            <a:r>
              <a:rPr lang="en-US" dirty="0" smtClean="0"/>
              <a:t>Provide high priority helpdesk support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875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NPP/NPOESS Project Information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Project Web site</a:t>
            </a:r>
          </a:p>
          <a:p>
            <a:pPr lvl="1"/>
            <a:r>
              <a:rPr lang="en-US" dirty="0" smtClean="0">
                <a:hlinkClick r:id="rId3"/>
              </a:rPr>
              <a:t>http://www.hdfgroup.org/projects/npoess/</a:t>
            </a:r>
            <a:endParaRPr lang="en-US" dirty="0" smtClean="0"/>
          </a:p>
          <a:p>
            <a:pPr lvl="2"/>
            <a:r>
              <a:rPr lang="en-US" dirty="0" smtClean="0"/>
              <a:t>Project description</a:t>
            </a:r>
          </a:p>
          <a:p>
            <a:pPr lvl="2"/>
            <a:r>
              <a:rPr lang="en-US" dirty="0" smtClean="0"/>
              <a:t>Released software</a:t>
            </a:r>
          </a:p>
          <a:p>
            <a:pPr lvl="2"/>
            <a:r>
              <a:rPr lang="en-US" dirty="0" smtClean="0"/>
              <a:t>Documentation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661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NPOESS Web site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 b="23171"/>
          <a:stretch>
            <a:fillRect/>
          </a:stretch>
        </p:blipFill>
        <p:spPr bwMode="auto">
          <a:xfrm>
            <a:off x="0" y="7620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473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NPOESS Software FTP Site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" t="3400" r="2675"/>
          <a:stretch/>
        </p:blipFill>
        <p:spPr bwMode="auto">
          <a:xfrm>
            <a:off x="701336" y="1420426"/>
            <a:ext cx="7661429" cy="3551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2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NPOESS Project Information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Project Wiki site</a:t>
            </a:r>
          </a:p>
          <a:p>
            <a:pPr lvl="1"/>
            <a:r>
              <a:rPr lang="en-US" dirty="0" smtClean="0">
                <a:hlinkClick r:id="rId3"/>
              </a:rPr>
              <a:t>http://wiki.hdfgroup.org/NPOESS-Project</a:t>
            </a:r>
            <a:endParaRPr lang="en-US" dirty="0" smtClean="0"/>
          </a:p>
          <a:p>
            <a:pPr lvl="1"/>
            <a:r>
              <a:rPr lang="en-US" dirty="0" smtClean="0"/>
              <a:t>Monthly progress reports, links to software under development, presentations, etc.</a:t>
            </a:r>
          </a:p>
          <a:p>
            <a:pPr lvl="2"/>
            <a:r>
              <a:rPr lang="en-US" dirty="0" smtClean="0"/>
              <a:t>Requires a password</a:t>
            </a:r>
          </a:p>
          <a:p>
            <a:pPr lvl="2"/>
            <a:r>
              <a:rPr lang="en-US" dirty="0" smtClean="0"/>
              <a:t>Contact </a:t>
            </a:r>
            <a:r>
              <a:rPr lang="en-US" dirty="0" smtClean="0">
                <a:hlinkClick r:id="rId4"/>
              </a:rPr>
              <a:t>epourmal@hdfgroup.org</a:t>
            </a:r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315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NPOESS Wiki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1" r="9721" b="28427"/>
          <a:stretch/>
        </p:blipFill>
        <p:spPr bwMode="auto">
          <a:xfrm>
            <a:off x="23249" y="762000"/>
            <a:ext cx="9120751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92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Library of High-Level APIs  </a:t>
            </a:r>
            <a:br>
              <a:rPr lang="en-US" smtClean="0"/>
            </a:br>
            <a:r>
              <a:rPr lang="en-US" smtClean="0"/>
              <a:t>to support NPOESS data</a:t>
            </a:r>
            <a:endParaRPr lang="en-US" dirty="0" smtClean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6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16387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16388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9D6F492C-66DE-46CE-A430-5D657499886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327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NPOESS High-Level Library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Library to support HDF5 region references and packed bits in support of NPOESS quality flags</a:t>
            </a:r>
          </a:p>
          <a:p>
            <a:pPr lvl="1"/>
            <a:r>
              <a:rPr lang="en-US" dirty="0" smtClean="0"/>
              <a:t>C and Fortran APIs</a:t>
            </a:r>
          </a:p>
          <a:p>
            <a:pPr lvl="1"/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Tests</a:t>
            </a:r>
          </a:p>
          <a:p>
            <a:pPr lvl="1"/>
            <a:r>
              <a:rPr lang="en-US" dirty="0" smtClean="0"/>
              <a:t>C and Fortran Examples</a:t>
            </a:r>
          </a:p>
          <a:p>
            <a:r>
              <a:rPr lang="en-US" dirty="0" smtClean="0"/>
              <a:t>Source available from </a:t>
            </a:r>
          </a:p>
          <a:p>
            <a:pPr lvl="1"/>
            <a:r>
              <a:rPr lang="en-US" sz="2000" dirty="0" smtClean="0">
                <a:hlinkClick r:id="rId3" action="ppaction://hlinkfile"/>
              </a:rPr>
              <a:t>ftp://ftp.hdfgroup.uiuc.edu/pub/outgoing/NPOESS/source/</a:t>
            </a:r>
            <a:endParaRPr lang="en-US" sz="2000" dirty="0" smtClean="0"/>
          </a:p>
          <a:p>
            <a:r>
              <a:rPr lang="en-US" dirty="0" smtClean="0"/>
              <a:t>Documentation is available from </a:t>
            </a:r>
          </a:p>
          <a:p>
            <a:pPr lvl="1"/>
            <a:r>
              <a:rPr lang="en-US" sz="2000" dirty="0" smtClean="0">
                <a:hlinkClick r:id="rId4"/>
              </a:rPr>
              <a:t>http://www.hdfgroup.org/projects/npoess/</a:t>
            </a:r>
            <a:endParaRPr lang="en-US" sz="2000" dirty="0" smtClean="0"/>
          </a:p>
        </p:txBody>
      </p:sp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B3C-3188-474C-9ACE-12A5E9AE99C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07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F092-38A5-4F33-8348-61514E95757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0" b="23016"/>
          <a:stretch/>
        </p:blipFill>
        <p:spPr bwMode="auto">
          <a:xfrm>
            <a:off x="228600" y="762000"/>
            <a:ext cx="8763000" cy="577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7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Testing </a:t>
            </a:r>
            <a:r>
              <a:rPr lang="en-US" baseline="0" dirty="0" smtClean="0"/>
              <a:t>on NASA mini-IDPS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Testing </a:t>
            </a:r>
            <a:r>
              <a:rPr lang="en-US" baseline="0" dirty="0" smtClean="0"/>
              <a:t>on NASA mini-IDPS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 development versions are tested in a NPP SDS I&amp;TSE </a:t>
            </a:r>
            <a:r>
              <a:rPr lang="en-US" smtClean="0"/>
              <a:t>Mini-IDPS machine, </a:t>
            </a:r>
            <a:r>
              <a:rPr lang="en-US" dirty="0" smtClean="0"/>
              <a:t>running AIX 5.3</a:t>
            </a:r>
          </a:p>
          <a:p>
            <a:r>
              <a:rPr lang="en-US" dirty="0" smtClean="0"/>
              <a:t>Goal is to do test runs on a weekly basis</a:t>
            </a:r>
          </a:p>
          <a:p>
            <a:r>
              <a:rPr lang="en-US" dirty="0" smtClean="0"/>
              <a:t>Included as a pre-release test machine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8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Command Line Tools</a:t>
            </a:r>
            <a:br>
              <a:rPr lang="en-US" dirty="0" smtClean="0"/>
            </a:br>
            <a:r>
              <a:rPr lang="en-US" sz="3111" dirty="0" smtClean="0">
                <a:solidFill>
                  <a:srgbClr val="3333FF"/>
                </a:solidFill>
              </a:rPr>
              <a:t>New </a:t>
            </a:r>
            <a:r>
              <a:rPr lang="en-US" sz="3111" dirty="0">
                <a:solidFill>
                  <a:srgbClr val="3333FF"/>
                </a:solidFill>
              </a:rPr>
              <a:t>Features to Support </a:t>
            </a:r>
            <a:r>
              <a:rPr lang="en-US" sz="3111" dirty="0" smtClean="0">
                <a:solidFill>
                  <a:srgbClr val="3333FF"/>
                </a:solidFill>
              </a:rPr>
              <a:t>Object and Region References and Packed Bits</a:t>
            </a:r>
            <a:endParaRPr lang="en-US" sz="311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36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features to support NPP/NPOESS data</a:t>
            </a:r>
          </a:p>
          <a:p>
            <a:pPr lvl="1"/>
            <a:r>
              <a:rPr lang="en-US" dirty="0" smtClean="0"/>
              <a:t>Display region reference target data</a:t>
            </a:r>
          </a:p>
          <a:p>
            <a:pPr lvl="1"/>
            <a:r>
              <a:rPr lang="en-US" dirty="0" smtClean="0"/>
              <a:t>Export region reference target to binary file</a:t>
            </a:r>
          </a:p>
          <a:p>
            <a:pPr lvl="1"/>
            <a:r>
              <a:rPr lang="en-US" dirty="0" smtClean="0"/>
              <a:t>Improve syntax for displaying certain data</a:t>
            </a:r>
          </a:p>
          <a:p>
            <a:pPr lvl="1"/>
            <a:r>
              <a:rPr lang="en-US" dirty="0" smtClean="0"/>
              <a:t>Display data packed into integer (quality flag)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h5repack and h5copy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Fixed several problems discovered while testing with NPP/NPOESS data</a:t>
            </a:r>
          </a:p>
          <a:p>
            <a:r>
              <a:rPr lang="en-US" dirty="0" smtClean="0"/>
              <a:t>Fixed in 1.8.5 release   </a:t>
            </a:r>
          </a:p>
          <a:p>
            <a:endParaRPr lang="en-US" dirty="0" smtClean="0"/>
          </a:p>
          <a:p>
            <a:r>
              <a:rPr lang="en-US" sz="3600" dirty="0" smtClean="0">
                <a:solidFill>
                  <a:srgbClr val="0F01BF"/>
                </a:solidFill>
              </a:rPr>
              <a:t>Send us your sample files to test!!</a:t>
            </a:r>
            <a:endParaRPr lang="en-US" sz="3600" dirty="0">
              <a:solidFill>
                <a:srgbClr val="0F01B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HDFView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556" dirty="0" smtClean="0">
                <a:solidFill>
                  <a:srgbClr val="3333FF"/>
                </a:solidFill>
              </a:rPr>
              <a:t>Support for Bit-Field Data</a:t>
            </a:r>
            <a:endParaRPr lang="en-US" sz="3556" dirty="0">
              <a:solidFill>
                <a:srgbClr val="3333FF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21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Support for bit-field data added to </a:t>
            </a:r>
            <a:r>
              <a:rPr lang="en-US" sz="2400" dirty="0" err="1" smtClean="0"/>
              <a:t>HDFView</a:t>
            </a:r>
            <a:r>
              <a:rPr lang="en-US" sz="2400" dirty="0" smtClean="0"/>
              <a:t>  2.7 (coming soon)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7" name="Picture 6" descr="UG-4.6.1.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519" y="1447800"/>
            <a:ext cx="6414881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h5edit</a:t>
            </a:r>
            <a:br>
              <a:rPr lang="en-US" dirty="0" smtClean="0"/>
            </a:br>
            <a:r>
              <a:rPr lang="en-US" dirty="0" smtClean="0">
                <a:solidFill>
                  <a:srgbClr val="3333FF"/>
                </a:solidFill>
              </a:rPr>
              <a:t>Creating a new tool to </a:t>
            </a:r>
            <a:r>
              <a:rPr lang="en-US" dirty="0">
                <a:solidFill>
                  <a:srgbClr val="3333FF"/>
                </a:solidFill>
              </a:rPr>
              <a:t>add/delete/edit objects in HDF5 files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21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  <a:endParaRPr lang="en-US" dirty="0"/>
          </a:p>
          <a:p>
            <a:pPr lvl="1"/>
            <a:r>
              <a:rPr lang="en-US" dirty="0" smtClean="0"/>
              <a:t>Add attributes to many NPOESS datasets</a:t>
            </a:r>
            <a:endParaRPr lang="en-US" dirty="0"/>
          </a:p>
          <a:p>
            <a:pPr lvl="1"/>
            <a:r>
              <a:rPr lang="en-US" dirty="0" smtClean="0"/>
              <a:t>Add new region reference to at dataset</a:t>
            </a:r>
          </a:p>
          <a:p>
            <a:r>
              <a:rPr lang="en-US" dirty="0" smtClean="0"/>
              <a:t>Requirements</a:t>
            </a:r>
            <a:endParaRPr lang="en-US" dirty="0"/>
          </a:p>
          <a:p>
            <a:pPr lvl="1"/>
            <a:r>
              <a:rPr lang="en-US" dirty="0"/>
              <a:t>A single tool to edit objects in an HDF5 file</a:t>
            </a:r>
          </a:p>
          <a:p>
            <a:pPr lvl="1"/>
            <a:r>
              <a:rPr lang="en-US" dirty="0" smtClean="0"/>
              <a:t>Familiar </a:t>
            </a:r>
            <a:r>
              <a:rPr lang="en-US" dirty="0"/>
              <a:t>syntax </a:t>
            </a:r>
            <a:r>
              <a:rPr lang="en-US" dirty="0" smtClean="0"/>
              <a:t>(similar to h5import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Scriptable </a:t>
            </a:r>
            <a:r>
              <a:rPr lang="en-US" dirty="0" smtClean="0"/>
              <a:t>(in shell </a:t>
            </a:r>
            <a:r>
              <a:rPr lang="en-US" dirty="0"/>
              <a:t>script to run on </a:t>
            </a:r>
            <a:r>
              <a:rPr lang="en-US" dirty="0" smtClean="0"/>
              <a:t>set </a:t>
            </a:r>
            <a:r>
              <a:rPr lang="en-US" dirty="0"/>
              <a:t>of files)</a:t>
            </a:r>
          </a:p>
          <a:p>
            <a:pPr lvl="1"/>
            <a:r>
              <a:rPr lang="en-US" dirty="0" smtClean="0"/>
              <a:t>Extendable (more objects, complex </a:t>
            </a:r>
            <a:r>
              <a:rPr lang="en-US" dirty="0"/>
              <a:t>data types)</a:t>
            </a:r>
          </a:p>
          <a:p>
            <a:pPr lvl="1"/>
            <a:r>
              <a:rPr lang="en-US" dirty="0"/>
              <a:t>Input </a:t>
            </a:r>
            <a:r>
              <a:rPr lang="en-US" dirty="0" smtClean="0"/>
              <a:t>specifiable </a:t>
            </a:r>
            <a:r>
              <a:rPr lang="en-US" dirty="0"/>
              <a:t>in </a:t>
            </a:r>
            <a:r>
              <a:rPr lang="en-US" dirty="0" smtClean="0"/>
              <a:t>a file </a:t>
            </a:r>
            <a:r>
              <a:rPr lang="en-US" dirty="0"/>
              <a:t>or </a:t>
            </a:r>
            <a:r>
              <a:rPr lang="en-US" dirty="0" smtClean="0"/>
              <a:t>on command 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tool for editing an HDF5 file</a:t>
            </a:r>
          </a:p>
          <a:p>
            <a:pPr lvl="1">
              <a:buNone/>
            </a:pPr>
            <a:r>
              <a:rPr lang="en-US" dirty="0" smtClean="0"/>
              <a:t>RFC: </a:t>
            </a:r>
            <a:r>
              <a:rPr lang="en-US" dirty="0" smtClean="0">
                <a:hlinkClick r:id="rId2"/>
              </a:rPr>
              <a:t>http://www.hdfgroup.org/pubs/rfcs/</a:t>
            </a:r>
            <a:endParaRPr lang="en-US" dirty="0" smtClean="0"/>
          </a:p>
          <a:p>
            <a:r>
              <a:rPr lang="en-US" dirty="0" smtClean="0"/>
              <a:t>Initial implementation will support attributes</a:t>
            </a:r>
          </a:p>
          <a:p>
            <a:pPr lvl="1"/>
            <a:r>
              <a:rPr lang="en-US" dirty="0" smtClean="0"/>
              <a:t>Create, delete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rename, modify, copy, move, exists</a:t>
            </a:r>
          </a:p>
          <a:p>
            <a:r>
              <a:rPr lang="en-US" dirty="0" smtClean="0"/>
              <a:t>Command language similar to h5dump</a:t>
            </a:r>
          </a:p>
          <a:p>
            <a:endParaRPr lang="en-US" dirty="0" smtClean="0"/>
          </a:p>
          <a:p>
            <a:r>
              <a:rPr lang="en-US" dirty="0" smtClean="0"/>
              <a:t>Please send us your comments!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Future Work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BEF43-83EC-4351-BAAF-4C1DE299C4B4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2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Future work -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Finish h5edit</a:t>
            </a:r>
          </a:p>
          <a:p>
            <a:pPr lvl="0"/>
            <a:r>
              <a:rPr lang="en-US" dirty="0" smtClean="0"/>
              <a:t>Deploy/maintain software</a:t>
            </a:r>
          </a:p>
          <a:p>
            <a:pPr lvl="0"/>
            <a:r>
              <a:rPr lang="en-US" dirty="0"/>
              <a:t>Streamline testing on mini-IDPS</a:t>
            </a:r>
          </a:p>
          <a:p>
            <a:r>
              <a:rPr lang="en-US" dirty="0"/>
              <a:t>Achieving netCDF compatibility for </a:t>
            </a:r>
            <a:r>
              <a:rPr lang="en-US" dirty="0" smtClean="0"/>
              <a:t>JPSS</a:t>
            </a:r>
          </a:p>
          <a:p>
            <a:r>
              <a:rPr lang="en-US" dirty="0" smtClean="0"/>
              <a:t>User support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13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Deploy/maintain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Deploy and maintain new features</a:t>
            </a:r>
          </a:p>
          <a:p>
            <a:r>
              <a:rPr lang="en-US" dirty="0" smtClean="0"/>
              <a:t>Includes APIs, command line tools, HDFView.  </a:t>
            </a:r>
          </a:p>
          <a:p>
            <a:r>
              <a:rPr lang="en-US" dirty="0" smtClean="0"/>
              <a:t>Improve based on feedback from NPP/NPOESS customers and users.  </a:t>
            </a:r>
          </a:p>
          <a:p>
            <a:r>
              <a:rPr lang="en-US" dirty="0" smtClean="0"/>
              <a:t>Perform testing, documentation, bug fixes, source and binary releases.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6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Streamline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Frequent testing on the platforms critical to NPOESS/JPSS </a:t>
            </a:r>
          </a:p>
          <a:p>
            <a:pPr lvl="1"/>
            <a:r>
              <a:rPr lang="en-US" sz="2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AIX 5.3 &amp; 6.1 and Red Hat Enterprise Linux 5</a:t>
            </a:r>
          </a:p>
          <a:p>
            <a:pPr lvl="1"/>
            <a:r>
              <a:rPr lang="en-US" dirty="0" smtClean="0"/>
              <a:t>Test special features, such as thread safe and shared libraries on AIX</a:t>
            </a:r>
            <a:endParaRPr lang="en-US" sz="2800" dirty="0" smtClean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en-US" sz="30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backward/forward compatibility with NPP/NPOESS files</a:t>
            </a:r>
          </a:p>
          <a:p>
            <a:endParaRPr lang="en-US" dirty="0"/>
          </a:p>
          <a:p>
            <a:r>
              <a:rPr lang="en-US" sz="3200" dirty="0">
                <a:solidFill>
                  <a:srgbClr val="0F01BF"/>
                </a:solidFill>
              </a:rPr>
              <a:t>Send us your sample files to test</a:t>
            </a:r>
            <a:r>
              <a:rPr lang="en-US" sz="3200" dirty="0" smtClean="0">
                <a:solidFill>
                  <a:srgbClr val="0F01BF"/>
                </a:solidFill>
              </a:rPr>
              <a:t>!!</a:t>
            </a:r>
            <a:endParaRPr lang="en-US" sz="3200" dirty="0">
              <a:solidFill>
                <a:srgbClr val="0F01B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0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Achieving netCDF compatibility for JPSS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NetCDF-4 is built on HDF5. </a:t>
            </a:r>
          </a:p>
          <a:p>
            <a:pPr lvl="1"/>
            <a:r>
              <a:rPr lang="en-US" dirty="0" smtClean="0"/>
              <a:t>NOAA communities use NetCDF-4 heavily. </a:t>
            </a:r>
          </a:p>
          <a:p>
            <a:pPr lvl="1"/>
            <a:r>
              <a:rPr lang="en-US" dirty="0" smtClean="0"/>
              <a:t>NOAA communities are potentially the biggest JPSS data users. </a:t>
            </a:r>
          </a:p>
          <a:p>
            <a:pPr lvl="1"/>
            <a:r>
              <a:rPr lang="en-US" dirty="0" smtClean="0"/>
              <a:t>CF conventions have gained acceptance by Earth Science communities. </a:t>
            </a:r>
          </a:p>
          <a:p>
            <a:r>
              <a:rPr lang="en-US" dirty="0" smtClean="0"/>
              <a:t>Goals</a:t>
            </a:r>
            <a:endParaRPr lang="en-US" dirty="0" smtClean="0"/>
          </a:p>
          <a:p>
            <a:pPr lvl="1"/>
            <a:r>
              <a:rPr lang="en-US" dirty="0" smtClean="0"/>
              <a:t>To make HDF5 JPSS data be accessible by netCDF-4 classic </a:t>
            </a:r>
            <a:r>
              <a:rPr lang="en-US" dirty="0" smtClean="0"/>
              <a:t>APIs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ollow </a:t>
            </a:r>
            <a:r>
              <a:rPr lang="en-US" dirty="0" smtClean="0"/>
              <a:t>CF conventions.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06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1025"/>
            <a:ext cx="7391400" cy="584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Achieving compatibility: possible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Collaborate with </a:t>
            </a:r>
            <a:r>
              <a:rPr lang="en-US" dirty="0" err="1" smtClean="0"/>
              <a:t>Unidata</a:t>
            </a:r>
            <a:r>
              <a:rPr lang="en-US" dirty="0" smtClean="0"/>
              <a:t> (Ed) to address the issue at the level of the netCDF library.</a:t>
            </a:r>
          </a:p>
          <a:p>
            <a:r>
              <a:rPr lang="en-US" dirty="0" smtClean="0"/>
              <a:t>Implement a tool to augment JPSS HDF5 files to make them accessible by netCDF-4 interfaces. </a:t>
            </a:r>
          </a:p>
          <a:p>
            <a:r>
              <a:rPr lang="en-US" dirty="0" smtClean="0"/>
              <a:t>If augmentation done, make JPSS attributes follow CF conventions.</a:t>
            </a:r>
          </a:p>
          <a:p>
            <a:r>
              <a:rPr lang="en-US" dirty="0" smtClean="0"/>
              <a:t>Could tools be adapted similarly?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45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r>
              <a:rPr lang="en-US" baseline="0" dirty="0" smtClean="0"/>
              <a:t> </a:t>
            </a:r>
            <a:r>
              <a:rPr lang="en-US" baseline="0" dirty="0" smtClean="0"/>
              <a:t>interoperability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The JPSS satellite is scheduled to launch Summer 2011. </a:t>
            </a:r>
          </a:p>
          <a:p>
            <a:pPr lvl="1"/>
            <a:r>
              <a:rPr lang="en-US" dirty="0" smtClean="0"/>
              <a:t>Ideally </a:t>
            </a:r>
            <a:r>
              <a:rPr lang="en-US" dirty="0" smtClean="0"/>
              <a:t>have initial solutions </a:t>
            </a:r>
            <a:r>
              <a:rPr lang="en-US" dirty="0" smtClean="0"/>
              <a:t>Nov</a:t>
            </a:r>
            <a:r>
              <a:rPr lang="en-US" dirty="0" smtClean="0"/>
              <a:t>. 2011</a:t>
            </a:r>
            <a:r>
              <a:rPr lang="en-US" dirty="0" smtClean="0"/>
              <a:t>.</a:t>
            </a:r>
          </a:p>
          <a:p>
            <a:r>
              <a:rPr lang="en-US" dirty="0"/>
              <a:t>NASA community will also want it to look like HDF-EOS.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91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762000"/>
          </a:xfrm>
        </p:spPr>
        <p:txBody>
          <a:bodyPr/>
          <a:lstStyle/>
          <a:p>
            <a:r>
              <a:rPr lang="en-US" dirty="0" smtClean="0"/>
              <a:t>NPOESS/JPSS User Support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Priority support to NPOESS/NPP users</a:t>
            </a:r>
          </a:p>
          <a:p>
            <a:pPr lvl="1"/>
            <a:r>
              <a:rPr lang="en-US" dirty="0" smtClean="0"/>
              <a:t>Send email to </a:t>
            </a:r>
            <a:r>
              <a:rPr lang="en-US" dirty="0" smtClean="0">
                <a:hlinkClick r:id="rId3"/>
              </a:rPr>
              <a:t>help@hdfgroup.org</a:t>
            </a:r>
            <a:endParaRPr lang="en-US" dirty="0" smtClean="0"/>
          </a:p>
          <a:p>
            <a:pPr lvl="1"/>
            <a:r>
              <a:rPr lang="en-US" dirty="0" smtClean="0"/>
              <a:t>Add NPOESS, or NPP, or JPSS to the subject field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[NPOESS]</a:t>
            </a:r>
            <a:r>
              <a:rPr lang="en-US" i="1" dirty="0" smtClean="0"/>
              <a:t> Where is the plug-in?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[NPP]</a:t>
            </a:r>
            <a:r>
              <a:rPr lang="en-US" i="1" dirty="0" smtClean="0"/>
              <a:t> Why my program doesn’t work?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[JPSS]</a:t>
            </a:r>
            <a:r>
              <a:rPr lang="en-US" i="1" dirty="0" smtClean="0"/>
              <a:t> Need a tool to edit files with references</a:t>
            </a:r>
          </a:p>
          <a:p>
            <a:pPr lvl="1"/>
            <a:r>
              <a:rPr lang="en-US" dirty="0" smtClean="0"/>
              <a:t>Response in less than 4 hours</a:t>
            </a:r>
          </a:p>
          <a:p>
            <a:endParaRPr lang="en-US" dirty="0" smtClean="0"/>
          </a:p>
          <a:p>
            <a:r>
              <a:rPr lang="en-US" dirty="0" smtClean="0"/>
              <a:t>Special tasks, such as</a:t>
            </a:r>
          </a:p>
          <a:p>
            <a:pPr lvl="1"/>
            <a:r>
              <a:rPr lang="en-US" dirty="0" smtClean="0"/>
              <a:t>Porting to requested compilers and systems</a:t>
            </a:r>
          </a:p>
          <a:p>
            <a:pPr lvl="1"/>
            <a:r>
              <a:rPr lang="en-US" dirty="0" smtClean="0"/>
              <a:t>Performance </a:t>
            </a:r>
            <a:r>
              <a:rPr lang="en-US" dirty="0"/>
              <a:t>tuning for </a:t>
            </a:r>
            <a:r>
              <a:rPr lang="en-US" dirty="0" smtClean="0"/>
              <a:t>applications</a:t>
            </a:r>
          </a:p>
          <a:p>
            <a:endParaRPr lang="en-US" dirty="0" smtClean="0"/>
          </a:p>
          <a:p>
            <a:r>
              <a:rPr lang="en-US" dirty="0" smtClean="0"/>
              <a:t>We want to hear from you!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463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R&amp;D Projects in the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Investigate efficiency </a:t>
            </a:r>
            <a:r>
              <a:rPr lang="en-US" dirty="0" smtClean="0"/>
              <a:t>improvements for products in the data management portion of the Raytheon Algorithm Development Library (ADL).</a:t>
            </a:r>
          </a:p>
          <a:p>
            <a:r>
              <a:rPr lang="en-US" dirty="0" smtClean="0"/>
              <a:t>Investigate implementation </a:t>
            </a:r>
            <a:r>
              <a:rPr lang="en-US" dirty="0" smtClean="0"/>
              <a:t>of an OPeNDAP server for HDF5 NPOESS/JPSS SDR and EDR products.</a:t>
            </a:r>
          </a:p>
          <a:p>
            <a:r>
              <a:rPr lang="en-US" dirty="0" smtClean="0"/>
              <a:t>Develop a specialized version of h5check for NPOESS/JPSS products.</a:t>
            </a:r>
          </a:p>
          <a:p>
            <a:r>
              <a:rPr lang="en-US" dirty="0" smtClean="0"/>
              <a:t>Recommend performance tuning of the HDF5-NPOESS/JPSS product profile.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5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DA64-3BA5-464E-9264-A22A0B53E752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9461" name="Picture 3" descr="C:\Users\xcao\AppData\Local\Microsoft\Windows\Temporary Internet Files\Content.IE5\YDAI9PX9\MCj043441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676400"/>
            <a:ext cx="426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7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3265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h5edit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>
                <a:latin typeface="Consolas"/>
                <a:cs typeface="Consolas"/>
              </a:rPr>
              <a:t>h5edit </a:t>
            </a:r>
            <a:r>
              <a:rPr lang="en-US" sz="2000" smtClean="0">
                <a:latin typeface="Consolas"/>
                <a:cs typeface="Consolas"/>
              </a:rPr>
              <a:t>--command </a:t>
            </a:r>
            <a:r>
              <a:rPr lang="en-US" sz="2000" dirty="0">
                <a:latin typeface="Consolas"/>
                <a:cs typeface="Consolas"/>
              </a:rPr>
              <a:t>\</a:t>
            </a:r>
            <a:r>
              <a:rPr lang="en-US" sz="2000">
                <a:latin typeface="Consolas"/>
                <a:cs typeface="Consolas"/>
              </a:rPr>
              <a:t/>
            </a:r>
            <a:br>
              <a:rPr lang="en-US" sz="2000">
                <a:latin typeface="Consolas"/>
                <a:cs typeface="Consolas"/>
              </a:rPr>
            </a:br>
            <a:r>
              <a:rPr lang="en-US" sz="2000" smtClean="0">
                <a:solidFill>
                  <a:srgbClr val="000090"/>
                </a:solidFill>
                <a:latin typeface="Consolas"/>
                <a:cs typeface="Consolas"/>
              </a:rPr>
              <a:t>“</a:t>
            </a: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delete </a:t>
            </a:r>
            <a:r>
              <a:rPr lang="en-US" sz="2000" smtClean="0">
                <a:solidFill>
                  <a:srgbClr val="000090"/>
                </a:solidFill>
                <a:latin typeface="Consolas"/>
                <a:cs typeface="Consolas"/>
              </a:rPr>
              <a:t>ATTRIBUTE Percentage_per_Volume /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m1</a:t>
            </a: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;” 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\</a:t>
            </a: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 </a:t>
            </a:r>
            <a:r>
              <a:rPr lang="en-US" sz="2000">
                <a:latin typeface="Consolas"/>
                <a:cs typeface="Consolas"/>
              </a:rPr>
              <a:t>file1.h5</a:t>
            </a:r>
            <a:r>
              <a:rPr lang="en-US" sz="2000" dirty="0">
                <a:latin typeface="Consolas"/>
                <a:cs typeface="Consolas"/>
              </a:rPr>
              <a:t> </a:t>
            </a:r>
          </a:p>
          <a:p>
            <a:pPr>
              <a:buFont typeface="Wingdings" charset="2"/>
              <a:buChar char="Ø"/>
            </a:pPr>
            <a:r>
              <a:rPr lang="en-US" sz="2000">
                <a:latin typeface="Consolas"/>
                <a:cs typeface="Consolas"/>
              </a:rPr>
              <a:t>h5edit </a:t>
            </a:r>
            <a:r>
              <a:rPr lang="en-US" sz="2000" smtClean="0">
                <a:latin typeface="Consolas"/>
                <a:cs typeface="Consolas"/>
              </a:rPr>
              <a:t>--command </a:t>
            </a:r>
            <a:r>
              <a:rPr lang="en-US" sz="2000" dirty="0">
                <a:latin typeface="Consolas"/>
                <a:cs typeface="Consolas"/>
              </a:rPr>
              <a:t>\</a:t>
            </a:r>
            <a:br>
              <a:rPr lang="en-US" sz="2000" dirty="0">
                <a:latin typeface="Consolas"/>
                <a:cs typeface="Consolas"/>
              </a:rPr>
            </a:b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“create </a:t>
            </a:r>
            <a:r>
              <a:rPr lang="en-US" sz="2000" smtClean="0">
                <a:solidFill>
                  <a:srgbClr val="000090"/>
                </a:solidFill>
                <a:latin typeface="Consolas"/>
                <a:cs typeface="Consolas"/>
              </a:rPr>
              <a:t>ATTRIBUTE Percentage_per_Volume 40 /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m1</a:t>
            </a: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;” 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\</a:t>
            </a:r>
            <a:b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</a:br>
            <a:r>
              <a:rPr lang="en-US" sz="2000">
                <a:latin typeface="Consolas"/>
                <a:cs typeface="Consolas"/>
              </a:rPr>
              <a:t>file1.h5</a:t>
            </a:r>
            <a:endParaRPr lang="en-US" sz="2000" dirty="0">
              <a:latin typeface="Consolas"/>
              <a:cs typeface="Consolas"/>
            </a:endParaRPr>
          </a:p>
          <a:p>
            <a:pPr>
              <a:buFont typeface="Wingdings" charset="2"/>
              <a:buChar char="Ø"/>
            </a:pPr>
            <a:r>
              <a:rPr lang="en-US" sz="2000">
                <a:latin typeface="Consolas"/>
                <a:cs typeface="Consolas"/>
              </a:rPr>
              <a:t>h5edit </a:t>
            </a:r>
            <a:r>
              <a:rPr lang="en-US" sz="2000" smtClean="0">
                <a:latin typeface="Consolas"/>
                <a:cs typeface="Consolas"/>
              </a:rPr>
              <a:t>--command-file </a:t>
            </a:r>
            <a:r>
              <a:rPr lang="en-US" sz="2000" i="1" dirty="0">
                <a:latin typeface="Consolas"/>
                <a:cs typeface="Consolas"/>
              </a:rPr>
              <a:t>change-</a:t>
            </a:r>
            <a:r>
              <a:rPr lang="en-US" sz="2000" i="1" dirty="0" err="1">
                <a:latin typeface="Consolas"/>
                <a:cs typeface="Consolas"/>
              </a:rPr>
              <a:t>cmds</a:t>
            </a:r>
            <a:r>
              <a:rPr lang="en-US" sz="2000" i="1" dirty="0">
                <a:latin typeface="Consolas"/>
                <a:cs typeface="Consolas"/>
              </a:rPr>
              <a:t> </a:t>
            </a:r>
            <a:r>
              <a:rPr lang="en-US" sz="2000" dirty="0">
                <a:latin typeface="Consolas"/>
                <a:cs typeface="Consolas"/>
              </a:rPr>
              <a:t>file1.h5</a:t>
            </a:r>
          </a:p>
          <a:p>
            <a:pPr>
              <a:buNone/>
            </a:pPr>
            <a:r>
              <a:rPr lang="en-US" sz="2000" dirty="0">
                <a:latin typeface="Consolas"/>
                <a:cs typeface="Consolas"/>
              </a:rPr>
              <a:t>Content of the </a:t>
            </a:r>
            <a:r>
              <a:rPr lang="en-US" sz="2000" i="1" dirty="0">
                <a:latin typeface="Consolas"/>
                <a:cs typeface="Consolas"/>
              </a:rPr>
              <a:t>change-</a:t>
            </a:r>
            <a:r>
              <a:rPr lang="en-US" sz="2000" i="1" dirty="0" err="1">
                <a:latin typeface="Consolas"/>
                <a:cs typeface="Consolas"/>
              </a:rPr>
              <a:t>cmds</a:t>
            </a:r>
            <a:r>
              <a:rPr lang="en-US" sz="2000" i="1" dirty="0">
                <a:latin typeface="Consolas"/>
                <a:cs typeface="Consolas"/>
              </a:rPr>
              <a:t> </a:t>
            </a:r>
            <a:r>
              <a:rPr lang="en-US" sz="2000" dirty="0">
                <a:latin typeface="Consolas"/>
                <a:cs typeface="Consolas"/>
              </a:rPr>
              <a:t>file</a:t>
            </a:r>
            <a:endParaRPr lang="en-US" sz="2400" dirty="0">
              <a:latin typeface="Consolas"/>
              <a:cs typeface="Consolas"/>
            </a:endParaRPr>
          </a:p>
          <a:p>
            <a:pPr>
              <a:buNone/>
            </a:pP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delete ATTRIBUTE “Temp Scale” /m1 /m2 /m3 /m4;   </a:t>
            </a:r>
          </a:p>
          <a:p>
            <a:pPr>
              <a:buNone/>
            </a:pP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create </a:t>
            </a:r>
            <a:r>
              <a:rPr lang="en-US" sz="2000" smtClean="0">
                <a:solidFill>
                  <a:srgbClr val="000090"/>
                </a:solidFill>
                <a:latin typeface="Consolas"/>
                <a:cs typeface="Consolas"/>
              </a:rPr>
              <a:t>ATTRIBUTE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 “Temp Scale</a:t>
            </a:r>
            <a:r>
              <a:rPr lang="en-US" sz="2000">
                <a:solidFill>
                  <a:srgbClr val="000090"/>
                </a:solidFill>
                <a:latin typeface="Consolas"/>
                <a:cs typeface="Consolas"/>
              </a:rPr>
              <a:t>” </a:t>
            </a:r>
            <a:r>
              <a:rPr lang="en-US" sz="2000" smtClean="0">
                <a:solidFill>
                  <a:srgbClr val="000090"/>
                </a:solidFill>
                <a:latin typeface="Consolas"/>
                <a:cs typeface="Consolas"/>
              </a:rPr>
              <a:t>{ </a:t>
            </a: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 </a:t>
            </a:r>
          </a:p>
          <a:p>
            <a:pPr>
              <a:buNone/>
            </a:pP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     DATATYPE  H5T_C_S1   </a:t>
            </a:r>
          </a:p>
          <a:p>
            <a:pPr>
              <a:buNone/>
            </a:pP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     DATA  {“Celsius”}   </a:t>
            </a:r>
          </a:p>
          <a:p>
            <a:pPr>
              <a:buNone/>
            </a:pP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     }   </a:t>
            </a:r>
          </a:p>
          <a:p>
            <a:pPr>
              <a:buNone/>
            </a:pPr>
            <a:r>
              <a:rPr lang="en-US" sz="2000" dirty="0">
                <a:solidFill>
                  <a:srgbClr val="000090"/>
                </a:solidFill>
                <a:latin typeface="Consolas"/>
                <a:cs typeface="Consolas"/>
              </a:rPr>
              <a:t>     /m1 /m2 /m3 /m4;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5950</TotalTime>
  <Words>1230</Words>
  <Application>Microsoft Office PowerPoint</Application>
  <PresentationFormat>On-screen Show (4:3)</PresentationFormat>
  <Paragraphs>297</Paragraphs>
  <Slides>37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template2</vt:lpstr>
      <vt:lpstr>Support for NPP/NPOESS by The HDF Group</vt:lpstr>
      <vt:lpstr>HDF-NPOESS Team members</vt:lpstr>
      <vt:lpstr>Goal Provide HDF5 risk-reduction support for the distribution of NPOESS VIIRS, OMPS, and other sensor and environmental data products</vt:lpstr>
      <vt:lpstr>Areas of primary need</vt:lpstr>
      <vt:lpstr>2009-2010 Priorities</vt:lpstr>
      <vt:lpstr>NPP/NPOESS Project Information</vt:lpstr>
      <vt:lpstr>NPOESS Web site</vt:lpstr>
      <vt:lpstr>NPOESS Software FTP Site</vt:lpstr>
      <vt:lpstr>NPOESS Project Information</vt:lpstr>
      <vt:lpstr>HDF NPOESS Wiki</vt:lpstr>
      <vt:lpstr> Library of High-Level APIs   to support NPOESS data</vt:lpstr>
      <vt:lpstr>NPOESS High-Level Library</vt:lpstr>
      <vt:lpstr>Documentation</vt:lpstr>
      <vt:lpstr>HDF5 Testing on NASA mini-IDPS</vt:lpstr>
      <vt:lpstr>HDF5 Testing on NASA mini-IDPS</vt:lpstr>
      <vt:lpstr>HDF5 Command Line Tools New Features to Support Object and Region References and Packed Bits</vt:lpstr>
      <vt:lpstr>h5dump</vt:lpstr>
      <vt:lpstr>h5repack and h5copy</vt:lpstr>
      <vt:lpstr>HDFView Support for Bit-Field Data</vt:lpstr>
      <vt:lpstr>HDFView</vt:lpstr>
      <vt:lpstr>h5edit Creating a new tool to add/delete/edit objects in HDF5 files </vt:lpstr>
      <vt:lpstr>h5edit</vt:lpstr>
      <vt:lpstr>h5edit</vt:lpstr>
      <vt:lpstr>Future Work</vt:lpstr>
      <vt:lpstr>Future work - Overview</vt:lpstr>
      <vt:lpstr>Deploy/maintain software</vt:lpstr>
      <vt:lpstr>Streamline testing</vt:lpstr>
      <vt:lpstr>Achieving netCDF compatibility for JPSS</vt:lpstr>
      <vt:lpstr>Achieving compatibility: possible solutions</vt:lpstr>
      <vt:lpstr>Other interoperability issues</vt:lpstr>
      <vt:lpstr>NPOESS/JPSS User Support </vt:lpstr>
      <vt:lpstr>Other R&amp;D Projects in the Queue</vt:lpstr>
      <vt:lpstr>Thank You!</vt:lpstr>
      <vt:lpstr>Questions?</vt:lpstr>
      <vt:lpstr>Acknowledgements</vt:lpstr>
      <vt:lpstr>PowerPoint Presentation</vt:lpstr>
      <vt:lpstr>Example: h5edit 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for NPP/NPOESS by the HDF Group</dc:title>
  <dc:creator>csingh3</dc:creator>
  <cp:lastModifiedBy>Folk, Michael J</cp:lastModifiedBy>
  <cp:revision>86</cp:revision>
  <cp:lastPrinted>2010-09-14T16:39:23Z</cp:lastPrinted>
  <dcterms:created xsi:type="dcterms:W3CDTF">2010-09-14T23:11:56Z</dcterms:created>
  <dcterms:modified xsi:type="dcterms:W3CDTF">2010-09-30T14:15:16Z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