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5.xml" ContentType="application/vnd.openxmlformats-officedocument.presentationml.slide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Default Extension="tiff" ContentType="image/tiff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00" r:id="rId1"/>
  </p:sldMasterIdLst>
  <p:notesMasterIdLst>
    <p:notesMasterId r:id="rId21"/>
  </p:notesMasterIdLst>
  <p:handoutMasterIdLst>
    <p:handoutMasterId r:id="rId22"/>
  </p:handoutMasterIdLst>
  <p:sldIdLst>
    <p:sldId id="288" r:id="rId2"/>
    <p:sldId id="296" r:id="rId3"/>
    <p:sldId id="297" r:id="rId4"/>
    <p:sldId id="295" r:id="rId5"/>
    <p:sldId id="298" r:id="rId6"/>
    <p:sldId id="305" r:id="rId7"/>
    <p:sldId id="291" r:id="rId8"/>
    <p:sldId id="292" r:id="rId9"/>
    <p:sldId id="293" r:id="rId10"/>
    <p:sldId id="294" r:id="rId11"/>
    <p:sldId id="306" r:id="rId12"/>
    <p:sldId id="302" r:id="rId13"/>
    <p:sldId id="303" r:id="rId14"/>
    <p:sldId id="308" r:id="rId15"/>
    <p:sldId id="300" r:id="rId16"/>
    <p:sldId id="304" r:id="rId17"/>
    <p:sldId id="301" r:id="rId18"/>
    <p:sldId id="307" r:id="rId19"/>
    <p:sldId id="299" r:id="rId2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prstClr val="red"/>
    </p:penClr>
  </p:showPr>
  <p:clrMru>
    <a:srgbClr val="0033CC"/>
    <a:srgbClr val="0066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9" autoAdjust="0"/>
    <p:restoredTop sz="92933" autoAdjust="0"/>
  </p:normalViewPr>
  <p:slideViewPr>
    <p:cSldViewPr snapToGrid="0" snapToObjects="1">
      <p:cViewPr varScale="1">
        <p:scale>
          <a:sx n="143" d="100"/>
          <a:sy n="143" d="100"/>
        </p:scale>
        <p:origin x="-104" y="-136"/>
      </p:cViewPr>
      <p:guideLst>
        <p:guide orient="horz" pos="273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-3372" y="-114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883"/>
            <a:ext cx="3169705" cy="480705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l">
              <a:defRPr sz="1200"/>
            </a:lvl1pPr>
          </a:lstStyle>
          <a:p>
            <a:r>
              <a:rPr lang="en-US" sz="1400" dirty="0" smtClean="0">
                <a:latin typeface="+mn-lt"/>
              </a:rPr>
              <a:t>Copyright © 2010 The HDF Group.</a:t>
            </a:r>
          </a:p>
          <a:p>
            <a:r>
              <a:rPr lang="en-US" sz="1400" dirty="0" smtClean="0">
                <a:latin typeface="+mn-lt"/>
              </a:rPr>
              <a:t>All Rights Reserved</a:t>
            </a:r>
            <a:endParaRPr lang="en-US" sz="1400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881" y="9118883"/>
            <a:ext cx="3169705" cy="480705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r">
              <a:defRPr sz="1200"/>
            </a:lvl1pPr>
          </a:lstStyle>
          <a:p>
            <a:fld id="{66705E29-C357-4C42-9BC7-4FA4B5AD398B}" type="slidenum">
              <a:rPr lang="en-US" sz="1400" smtClean="0">
                <a:latin typeface="+mn-lt"/>
              </a:rPr>
              <a:pPr/>
              <a:t>‹#›</a:t>
            </a:fld>
            <a:endParaRPr lang="en-US" sz="14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67" tIns="46484" rIns="92967" bIns="464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44" y="4560248"/>
            <a:ext cx="5851514" cy="4321507"/>
          </a:xfrm>
          <a:prstGeom prst="rect">
            <a:avLst/>
          </a:prstGeom>
        </p:spPr>
        <p:txBody>
          <a:bodyPr vert="horz" lIns="92967" tIns="46484" rIns="92967" bIns="4648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883"/>
            <a:ext cx="3169705" cy="480705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l">
              <a:defRPr sz="1400">
                <a:latin typeface="+mn-lt"/>
              </a:defRPr>
            </a:lvl1pPr>
          </a:lstStyle>
          <a:p>
            <a:r>
              <a:rPr lang="en-US" dirty="0" smtClean="0"/>
              <a:t>Copyright © 2010 The HDF Group.</a:t>
            </a:r>
          </a:p>
          <a:p>
            <a:r>
              <a:rPr lang="en-US" dirty="0" smtClean="0"/>
              <a:t>All Rights Reserved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881" y="9118883"/>
            <a:ext cx="3169705" cy="480705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r">
              <a:defRPr sz="1400">
                <a:latin typeface="+mn-lt"/>
              </a:defRPr>
            </a:lvl1pPr>
          </a:lstStyle>
          <a:p>
            <a:fld id="{199AFF83-E7C7-45C2-A1B8-C2E047EB4F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400" dirty="0" smtClean="0">
                <a:latin typeface="+mn-lt"/>
                <a:ea typeface="+mn-ea"/>
              </a:rPr>
              <a:t>www.hdfgroup.org</a:t>
            </a:r>
            <a:endParaRPr lang="en-US" dirty="0" smtClean="0">
              <a:latin typeface="+mn-lt"/>
              <a:ea typeface="+mn-ea"/>
            </a:endParaRP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1600" y="228600"/>
            <a:ext cx="2133600" cy="323165"/>
          </a:xfrm>
          <a:prstGeom prst="rect">
            <a:avLst/>
          </a:prstGeom>
          <a:noFill/>
        </p:spPr>
        <p:txBody>
          <a:bodyPr wrap="square" bIns="0" anchor="b" anchorCtr="0">
            <a:spAutoFit/>
          </a:bodyPr>
          <a:lstStyle/>
          <a:p>
            <a:pPr>
              <a:defRPr/>
            </a:pPr>
            <a:r>
              <a:rPr lang="en-US" sz="1800" b="1" dirty="0">
                <a:effectLst/>
                <a:latin typeface="Arial" pitchFamily="34" charset="0"/>
                <a:ea typeface="+mn-ea"/>
                <a:cs typeface="Arial" pitchFamily="34" charset="0"/>
              </a:rPr>
              <a:t>The </a:t>
            </a:r>
            <a:r>
              <a:rPr lang="en-US" sz="1800" b="1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HDF </a:t>
            </a:r>
            <a:r>
              <a:rPr lang="en-US" sz="1800" b="1" dirty="0">
                <a:effectLst/>
                <a:latin typeface="Arial" pitchFamily="34" charset="0"/>
                <a:ea typeface="+mn-ea"/>
                <a:cs typeface="Arial" pitchFamily="34" charset="0"/>
              </a:rPr>
              <a:t>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latin typeface="+mn-lt"/>
              </a:defRPr>
            </a:lvl1pPr>
          </a:lstStyle>
          <a:p>
            <a:fld id="{736C4BAF-311F-7A41-A7B2-B0FB909503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563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Copyright © 2010 The HDF Group.  All Rights Reserved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BC851-09AD-FE43-ACEE-1C9FAD17D4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anchor="ctr"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anchor="ctr"/>
          <a:lstStyle>
            <a:lvl1pPr>
              <a:defRPr/>
            </a:lvl1pPr>
          </a:lstStyle>
          <a:p>
            <a:fld id="{80093880-C6D3-D249-860F-0023F8BF2CC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7DB0D-018D-A04B-9A77-66E829A0D5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5410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9" Type="http://schemas.openxmlformats.org/officeDocument/2006/relationships/image" Target="../media/image2.jpeg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563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Copyright © 2010 The HDF Group.  All Rights Reserved</a:t>
            </a:r>
            <a:endParaRPr lang="en-US" dirty="0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4B465E7A-C1F6-F240-9A4B-3C235A72DA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400" dirty="0" smtClean="0">
                <a:latin typeface="+mn-lt"/>
                <a:ea typeface="+mn-ea"/>
              </a:rPr>
              <a:t>www.hdfgroup.org</a:t>
            </a:r>
            <a:endParaRPr lang="en-US" dirty="0" smtClean="0">
              <a:latin typeface="+mn-lt"/>
              <a:ea typeface="+mn-ea"/>
            </a:endParaRP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23" r:id="rId2"/>
    <p:sldLayoutId id="2147483725" r:id="rId3"/>
    <p:sldLayoutId id="2147483726" r:id="rId4"/>
    <p:sldLayoutId id="2147483731" r:id="rId5"/>
    <p:sldLayoutId id="2147483756" r:id="rId6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ea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rgbClr val="000000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800">
          <a:solidFill>
            <a:srgbClr val="000000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hdfgroup.uiuc.edu/RFC/HDF5/HPC-High-Level-API/H5HPC_RFC-2010-09-28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Parallel HDF5 Developments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C4BAF-311F-7A41-A7B2-B0FB909503E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2010 The HDF Group.  All Rights Reserved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32646" y="125834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219200" y="4038600"/>
            <a:ext cx="6400800" cy="914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Quincey Koziol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r>
              <a:rPr lang="en-US" sz="2800" b="1" dirty="0" smtClean="0"/>
              <a:t>The HDF Group</a:t>
            </a:r>
          </a:p>
          <a:p>
            <a:pPr>
              <a:lnSpc>
                <a:spcPct val="200000"/>
              </a:lnSpc>
            </a:pPr>
            <a:r>
              <a:rPr lang="en-US" sz="2000" dirty="0" err="1" smtClean="0"/>
              <a:t>koziol@hdfgroup.org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Goal is to be invisible: get same performance with HDF5 as with MPI I/O</a:t>
            </a:r>
          </a:p>
          <a:p>
            <a:pPr>
              <a:defRPr/>
            </a:pPr>
            <a:r>
              <a:rPr lang="en-US" dirty="0" smtClean="0"/>
              <a:t>Project with</a:t>
            </a:r>
            <a:r>
              <a:rPr lang="en-US" dirty="0" smtClean="0"/>
              <a:t> LBNL/NERSC to </a:t>
            </a:r>
            <a:r>
              <a:rPr lang="en-US" dirty="0" smtClean="0"/>
              <a:t>improve HDF5 performance on parallel applications:</a:t>
            </a:r>
          </a:p>
          <a:p>
            <a:pPr lvl="1">
              <a:defRPr/>
            </a:pPr>
            <a:r>
              <a:rPr lang="en-US" dirty="0" smtClean="0"/>
              <a:t>6-12x performance improvements on various applications (so far)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Parallel I/O in HDF5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685800" y="990600"/>
            <a:ext cx="84582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Up to 12GB/s to shared file (out of 15GB/s) on </a:t>
            </a:r>
            <a:r>
              <a:rPr lang="en-US" dirty="0" err="1" smtClean="0"/>
              <a:t>NERSC’s</a:t>
            </a:r>
            <a:r>
              <a:rPr lang="en-US" dirty="0" smtClean="0"/>
              <a:t> </a:t>
            </a:r>
            <a:r>
              <a:rPr lang="en-US" sz="2400" dirty="0" err="1" smtClean="0">
                <a:latin typeface="Monaco"/>
                <a:cs typeface="Monaco"/>
              </a:rPr>
              <a:t>franklin</a:t>
            </a:r>
            <a:r>
              <a:rPr lang="en-US" sz="2400" dirty="0" smtClean="0">
                <a:latin typeface="Monaco"/>
                <a:cs typeface="Monaco"/>
              </a:rPr>
              <a:t> </a:t>
            </a:r>
            <a:r>
              <a:rPr lang="en-US" dirty="0" smtClean="0"/>
              <a:t>system</a:t>
            </a:r>
            <a:r>
              <a:rPr lang="en-US" dirty="0" smtClean="0"/>
              <a:t>: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Parallel I/O In HDF5</a:t>
            </a:r>
            <a:endParaRPr lang="en-US" dirty="0"/>
          </a:p>
        </p:txBody>
      </p:sp>
      <p:pic>
        <p:nvPicPr>
          <p:cNvPr id="7" name="Picture 6" descr="bilat3d-mpi-writ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57400"/>
            <a:ext cx="7543800" cy="4536338"/>
          </a:xfrm>
          <a:prstGeom prst="rect">
            <a:avLst/>
          </a:prstGeom>
        </p:spPr>
      </p:pic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Recent</a:t>
            </a:r>
            <a:r>
              <a:rPr lang="en-US" dirty="0" smtClean="0"/>
              <a:t> Improvements to Parallel HDF5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C4BAF-311F-7A41-A7B2-B0FB909503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2010 The HDF Group.  All Rights Reserved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32646" y="125834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Reduce </a:t>
            </a:r>
            <a:r>
              <a:rPr lang="en-US" dirty="0" smtClean="0"/>
              <a:t>number of file truncation operations</a:t>
            </a:r>
          </a:p>
          <a:p>
            <a:pPr>
              <a:defRPr/>
            </a:pPr>
            <a:r>
              <a:rPr lang="en-US" dirty="0" smtClean="0"/>
              <a:t>Distribute metadata I/O over all processes</a:t>
            </a:r>
          </a:p>
          <a:p>
            <a:pPr>
              <a:defRPr/>
            </a:pPr>
            <a:r>
              <a:rPr lang="en-US" dirty="0" smtClean="0"/>
              <a:t>Detect same “shape” of selection in more cases, allowing optimized I/O path to be taken more often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Many other, smaller, improvements </a:t>
            </a:r>
            <a:r>
              <a:rPr lang="en-US" dirty="0" smtClean="0"/>
              <a:t>to</a:t>
            </a:r>
            <a:r>
              <a:rPr lang="en-US" dirty="0" smtClean="0"/>
              <a:t> library </a:t>
            </a:r>
            <a:r>
              <a:rPr lang="en-US" dirty="0" smtClean="0"/>
              <a:t>algorithms for faster/better use of MPI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Recent Parallel </a:t>
            </a:r>
            <a:r>
              <a:rPr lang="en-US" dirty="0" smtClean="0"/>
              <a:t>I/O Improvements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Reduced File Truncations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HDF5</a:t>
            </a:r>
            <a:r>
              <a:rPr lang="en-US" dirty="0" smtClean="0"/>
              <a:t> library was very conservative about truncating file when H5Fflush called.</a:t>
            </a:r>
          </a:p>
          <a:p>
            <a:r>
              <a:rPr lang="en-US" dirty="0" smtClean="0"/>
              <a:t>However, file truncation very expensive in parallel.</a:t>
            </a:r>
          </a:p>
          <a:p>
            <a:r>
              <a:rPr lang="en-US" dirty="0" smtClean="0"/>
              <a:t>Library modified to defer truncation until file closed.</a:t>
            </a:r>
            <a:endParaRPr lang="en-US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Metadata Writes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HDF5 caches metadata internally, to improve both read and write performance</a:t>
            </a:r>
          </a:p>
          <a:p>
            <a:r>
              <a:rPr lang="en-US" dirty="0" smtClean="0"/>
              <a:t>Historically, process 0 writes all dirtied metadata to HDF5 file, while other processes wait</a:t>
            </a:r>
          </a:p>
          <a:p>
            <a:r>
              <a:rPr lang="en-US" i="1" dirty="0" smtClean="0"/>
              <a:t>Changed </a:t>
            </a:r>
            <a:r>
              <a:rPr lang="en-US" dirty="0" smtClean="0"/>
              <a:t>to distribute ranges of metadata within the file across all processes</a:t>
            </a:r>
          </a:p>
          <a:p>
            <a:r>
              <a:rPr lang="en-US" dirty="0" smtClean="0"/>
              <a:t>Results in ~10x improvement in I/O for </a:t>
            </a:r>
            <a:r>
              <a:rPr lang="en-US" dirty="0" err="1" smtClean="0"/>
              <a:t>Vorpal</a:t>
            </a:r>
            <a:r>
              <a:rPr lang="en-US" dirty="0" smtClean="0"/>
              <a:t> (see next slide)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3880-C6D3-D249-860F-0023F8BF2CC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Dsitributed</a:t>
            </a:r>
            <a:r>
              <a:rPr lang="en-US" dirty="0" smtClean="0"/>
              <a:t> Metadata Writes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I/O Trace Before Changes</a:t>
            </a:r>
          </a:p>
          <a:p>
            <a:pPr lvl="1"/>
            <a:r>
              <a:rPr lang="en-US" dirty="0" smtClean="0"/>
              <a:t>Note long sequence of I/O from process 0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I/O Trace After Changes</a:t>
            </a:r>
          </a:p>
          <a:p>
            <a:pPr lvl="1"/>
            <a:r>
              <a:rPr lang="en-US" dirty="0" smtClean="0"/>
              <a:t>Note distribution of I/O across all processes, taking much less time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VorpalTraceBeforeDistMetadataWr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3750"/>
            <a:ext cx="9144000" cy="1518047"/>
          </a:xfrm>
          <a:prstGeom prst="rect">
            <a:avLst/>
          </a:prstGeom>
        </p:spPr>
      </p:pic>
      <p:pic>
        <p:nvPicPr>
          <p:cNvPr id="7" name="Picture 6" descr="VorpalTraceAfterDistMetadataWr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82753"/>
            <a:ext cx="9144000" cy="15180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Selection Matching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When HDF5 performs I/O between regions in memory and the file, it compares the regions to see if the application’s buffer can be directly used for I/O</a:t>
            </a:r>
          </a:p>
          <a:p>
            <a:r>
              <a:rPr lang="en-US" dirty="0" smtClean="0"/>
              <a:t>Historically, this algorithm couldn’t detect that a region with the same shape, but embedded in arrays of different dimensionality were the same</a:t>
            </a:r>
          </a:p>
          <a:p>
            <a:pPr lvl="1"/>
            <a:r>
              <a:rPr lang="en-US" dirty="0" smtClean="0"/>
              <a:t>For example, a 10x10 region in a 2-D array should compare equal to the equivalent 1x10x10 region in a 3-D array</a:t>
            </a:r>
          </a:p>
          <a:p>
            <a:r>
              <a:rPr lang="en-US" dirty="0" smtClean="0"/>
              <a:t>Changed to detect same shaped region in arbitrary source and destination buffer array dimensions, allowing I/O from application’s buffer in more circumstances.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Selection Matching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Change resulted in ~20x I/O performance improvement when reading 1-D buffer from 2-D file dataset</a:t>
            </a:r>
          </a:p>
          <a:p>
            <a:pPr lvl="2"/>
            <a:r>
              <a:rPr lang="en-US" dirty="0" smtClean="0"/>
              <a:t>From ~5-7 seconds (or worse) to ~0.25-0.5 seconds, on a variety of machine architectures (Linux: </a:t>
            </a:r>
            <a:r>
              <a:rPr lang="en-US" dirty="0" err="1" smtClean="0"/>
              <a:t>amani</a:t>
            </a:r>
            <a:r>
              <a:rPr lang="en-US" dirty="0" smtClean="0"/>
              <a:t>, </a:t>
            </a:r>
            <a:r>
              <a:rPr lang="en-US" dirty="0" err="1" smtClean="0"/>
              <a:t>hdfdap</a:t>
            </a:r>
            <a:r>
              <a:rPr lang="en-US" dirty="0" smtClean="0"/>
              <a:t>, jam; Solaris: </a:t>
            </a:r>
            <a:r>
              <a:rPr lang="en-US" dirty="0" err="1" smtClean="0"/>
              <a:t>linew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2010 The HDF Group. 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ShapeSameImprovement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3454400"/>
            <a:ext cx="5041900" cy="317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Upcoming Improvements to Parallel HDF5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C4BAF-311F-7A41-A7B2-B0FB909503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2010 The HDF Group.  All Rights Reserved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32646" y="125834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HPC </a:t>
            </a:r>
            <a:r>
              <a:rPr lang="en-US" dirty="0" smtClean="0"/>
              <a:t>environments</a:t>
            </a:r>
            <a:r>
              <a:rPr lang="en-US" dirty="0" smtClean="0"/>
              <a:t> typically have unusual</a:t>
            </a:r>
            <a:r>
              <a:rPr lang="en-US" dirty="0" smtClean="0"/>
              <a:t>,</a:t>
            </a:r>
            <a:r>
              <a:rPr lang="en-US" dirty="0" smtClean="0"/>
              <a:t> possibly even unique</a:t>
            </a:r>
            <a:r>
              <a:rPr lang="en-US" dirty="0" smtClean="0"/>
              <a:t>,</a:t>
            </a:r>
            <a:r>
              <a:rPr lang="en-US" dirty="0" smtClean="0"/>
              <a:t> computing, </a:t>
            </a:r>
            <a:r>
              <a:rPr lang="en-US" dirty="0" smtClean="0"/>
              <a:t>network</a:t>
            </a:r>
            <a:r>
              <a:rPr lang="en-US" dirty="0" smtClean="0"/>
              <a:t> and storage configurations.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The HDF5 distribution should provide easy to use interfaces that ease scientists and developers’ use of these platforms</a:t>
            </a:r>
            <a:r>
              <a:rPr lang="en-US" dirty="0" smtClean="0"/>
              <a:t>:</a:t>
            </a:r>
            <a:r>
              <a:rPr lang="en-US" dirty="0" smtClean="0"/>
              <a:t> </a:t>
            </a:r>
            <a:endParaRPr lang="en-US" i="1" dirty="0" smtClean="0"/>
          </a:p>
          <a:p>
            <a:pPr lvl="1">
              <a:defRPr/>
            </a:pPr>
            <a:r>
              <a:rPr lang="en-US" dirty="0" smtClean="0"/>
              <a:t>Tune and adapt to the underlying parallel file system.</a:t>
            </a:r>
          </a:p>
          <a:p>
            <a:pPr lvl="1">
              <a:defRPr/>
            </a:pPr>
            <a:r>
              <a:rPr lang="en-US" dirty="0" smtClean="0"/>
              <a:t>New high</a:t>
            </a:r>
            <a:r>
              <a:rPr lang="en-US" dirty="0" smtClean="0"/>
              <a:t>-­‐level  API  routines</a:t>
            </a:r>
            <a:r>
              <a:rPr lang="en-US" dirty="0" smtClean="0"/>
              <a:t> that </a:t>
            </a:r>
            <a:r>
              <a:rPr lang="en-US" dirty="0" smtClean="0"/>
              <a:t>wrap</a:t>
            </a:r>
            <a:r>
              <a:rPr lang="en-US" dirty="0" smtClean="0"/>
              <a:t> existing HDF5 </a:t>
            </a:r>
            <a:r>
              <a:rPr lang="en-US" dirty="0" smtClean="0"/>
              <a:t> functionality</a:t>
            </a:r>
            <a:r>
              <a:rPr lang="en-US" dirty="0" smtClean="0"/>
              <a:t> in a way that is</a:t>
            </a:r>
            <a:r>
              <a:rPr lang="en-US" dirty="0" smtClean="0"/>
              <a:t> </a:t>
            </a:r>
            <a:r>
              <a:rPr lang="en-US" dirty="0" smtClean="0"/>
              <a:t>easier for HPC application developers to use and help them move applications from one HPC environment to another.</a:t>
            </a:r>
            <a:endParaRPr lang="en-US" i="1" dirty="0" smtClean="0"/>
          </a:p>
          <a:p>
            <a:pPr marL="342900" lvl="1" indent="-342900">
              <a:defRPr/>
            </a:pPr>
            <a:r>
              <a:rPr lang="en-US" dirty="0" smtClean="0"/>
              <a:t>RFC: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://www.hdfgroup.uiuc.edu/RFC/HDF5/HPC-High-Level-API/H5HPC_RFC-2010-09-28.</a:t>
            </a:r>
            <a:r>
              <a:rPr lang="en-US" dirty="0" smtClean="0">
                <a:hlinkClick r:id="rId3"/>
              </a:rPr>
              <a:t>pdf</a:t>
            </a:r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High-Level “HPC” API for HDF5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File System Tuning:</a:t>
            </a:r>
          </a:p>
          <a:p>
            <a:pPr lvl="1">
              <a:defRPr/>
            </a:pPr>
            <a:r>
              <a:rPr lang="en-US" dirty="0" smtClean="0"/>
              <a:t>Automatic file system tuning</a:t>
            </a:r>
          </a:p>
          <a:p>
            <a:pPr lvl="1">
              <a:defRPr/>
            </a:pPr>
            <a:r>
              <a:rPr lang="en-US" dirty="0" smtClean="0"/>
              <a:t>Pass file system tuning info to HDF5 library</a:t>
            </a:r>
          </a:p>
          <a:p>
            <a:pPr>
              <a:defRPr/>
            </a:pPr>
            <a:r>
              <a:rPr lang="en-US" dirty="0" smtClean="0"/>
              <a:t>Convenience Routines:</a:t>
            </a:r>
          </a:p>
          <a:p>
            <a:pPr lvl="1">
              <a:defRPr/>
            </a:pPr>
            <a:r>
              <a:rPr lang="en-US" dirty="0" smtClean="0"/>
              <a:t>“Macro” routines</a:t>
            </a:r>
          </a:p>
          <a:p>
            <a:pPr lvl="2">
              <a:defRPr/>
            </a:pPr>
            <a:r>
              <a:rPr lang="en-US" dirty="0" smtClean="0"/>
              <a:t>E</a:t>
            </a:r>
            <a:r>
              <a:rPr lang="en-US" dirty="0" smtClean="0"/>
              <a:t>ncapsulate common parallel I/O operations</a:t>
            </a:r>
          </a:p>
          <a:p>
            <a:pPr lvl="2">
              <a:defRPr/>
            </a:pPr>
            <a:r>
              <a:rPr lang="en-US" dirty="0" smtClean="0"/>
              <a:t>E.g. - create a dataset and write a different </a:t>
            </a:r>
            <a:r>
              <a:rPr lang="en-US" dirty="0" err="1" smtClean="0"/>
              <a:t>hyperslab</a:t>
            </a:r>
            <a:r>
              <a:rPr lang="en-US" dirty="0" smtClean="0"/>
              <a:t> from each process, etc.</a:t>
            </a:r>
          </a:p>
          <a:p>
            <a:pPr lvl="1">
              <a:defRPr/>
            </a:pPr>
            <a:r>
              <a:rPr lang="en-US" dirty="0" smtClean="0"/>
              <a:t>“Extended” routines</a:t>
            </a:r>
          </a:p>
          <a:p>
            <a:pPr lvl="2">
              <a:defRPr/>
            </a:pPr>
            <a:r>
              <a:rPr lang="en-US" dirty="0" smtClean="0"/>
              <a:t>Provide special parallel I/O operations not available in main HDF5 API</a:t>
            </a:r>
          </a:p>
          <a:p>
            <a:pPr lvl="2">
              <a:defRPr/>
            </a:pPr>
            <a:r>
              <a:rPr lang="en-US" dirty="0" smtClean="0"/>
              <a:t>Examples:</a:t>
            </a:r>
          </a:p>
          <a:p>
            <a:pPr lvl="3">
              <a:defRPr/>
            </a:pPr>
            <a:r>
              <a:rPr lang="en-US" dirty="0" smtClean="0"/>
              <a:t>“Group” collective I/O operations</a:t>
            </a:r>
          </a:p>
          <a:p>
            <a:pPr lvl="3">
              <a:defRPr/>
            </a:pPr>
            <a:r>
              <a:rPr lang="en-US" dirty="0" smtClean="0"/>
              <a:t>Collective raw data I/O on multiple datasets</a:t>
            </a:r>
          </a:p>
          <a:p>
            <a:pPr lvl="3">
              <a:defRPr/>
            </a:pPr>
            <a:r>
              <a:rPr lang="en-US" dirty="0" smtClean="0"/>
              <a:t>Collective multiple object manipulation</a:t>
            </a:r>
          </a:p>
          <a:p>
            <a:pPr lvl="3">
              <a:defRPr/>
            </a:pPr>
            <a:r>
              <a:rPr lang="en-US" dirty="0" smtClean="0"/>
              <a:t>Optimized collective object operations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High-Level “HPC” API for HDF5 – API Overview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Parallel HDF5 in the Future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C4BAF-311F-7A41-A7B2-B0FB909503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2010 The HDF Group.  All Rights Reserved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32646" y="125834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DOE </a:t>
            </a:r>
            <a:r>
              <a:rPr lang="en-US" dirty="0" err="1" smtClean="0"/>
              <a:t>Exascale</a:t>
            </a:r>
            <a:r>
              <a:rPr lang="en-US" dirty="0" smtClean="0"/>
              <a:t> FOA </a:t>
            </a:r>
            <a:r>
              <a:rPr lang="en-US" dirty="0" err="1" smtClean="0"/>
              <a:t>w</a:t>
            </a:r>
            <a:r>
              <a:rPr lang="en-US" dirty="0" smtClean="0"/>
              <a:t>/LBNL &amp; </a:t>
            </a:r>
            <a:r>
              <a:rPr lang="en-US" dirty="0" smtClean="0"/>
              <a:t>PNNL Proposal Funded</a:t>
            </a:r>
          </a:p>
          <a:p>
            <a:pPr lvl="1">
              <a:defRPr/>
            </a:pPr>
            <a:r>
              <a:rPr lang="en-US" dirty="0" err="1" smtClean="0"/>
              <a:t>Exascale</a:t>
            </a:r>
            <a:r>
              <a:rPr lang="en-US" dirty="0" smtClean="0"/>
              <a:t>-focused enhancements to HDF5</a:t>
            </a:r>
          </a:p>
          <a:p>
            <a:pPr>
              <a:defRPr/>
            </a:pPr>
            <a:r>
              <a:rPr lang="en-US" dirty="0" smtClean="0"/>
              <a:t>LLNL Support &amp; Development Contract</a:t>
            </a:r>
          </a:p>
          <a:p>
            <a:pPr lvl="1">
              <a:defRPr/>
            </a:pPr>
            <a:r>
              <a:rPr lang="en-US" dirty="0" smtClean="0"/>
              <a:t>Performance, support and medium-term focused development</a:t>
            </a:r>
          </a:p>
          <a:p>
            <a:pPr>
              <a:defRPr/>
            </a:pPr>
            <a:r>
              <a:rPr lang="en-US" dirty="0" smtClean="0"/>
              <a:t>DOE </a:t>
            </a:r>
            <a:r>
              <a:rPr lang="en-US" dirty="0" err="1" smtClean="0"/>
              <a:t>Exascale</a:t>
            </a:r>
            <a:r>
              <a:rPr lang="en-US" dirty="0" smtClean="0"/>
              <a:t> FOA </a:t>
            </a:r>
            <a:r>
              <a:rPr lang="en-US" dirty="0" err="1" smtClean="0"/>
              <a:t>w</a:t>
            </a:r>
            <a:r>
              <a:rPr lang="en-US" dirty="0" smtClean="0"/>
              <a:t>/ANL and ORNL Proposal Funded</a:t>
            </a:r>
          </a:p>
          <a:p>
            <a:pPr lvl="1">
              <a:defRPr/>
            </a:pPr>
            <a:r>
              <a:rPr lang="en-US" dirty="0" smtClean="0"/>
              <a:t>Research on alternate file formats for </a:t>
            </a:r>
            <a:r>
              <a:rPr lang="en-US" dirty="0" err="1" smtClean="0"/>
              <a:t>Exascale</a:t>
            </a:r>
            <a:r>
              <a:rPr lang="en-US" dirty="0" smtClean="0"/>
              <a:t> I/</a:t>
            </a:r>
            <a:r>
              <a:rPr lang="en-US" dirty="0" smtClean="0"/>
              <a:t>O</a:t>
            </a:r>
          </a:p>
          <a:p>
            <a:pPr>
              <a:defRPr/>
            </a:pPr>
            <a:r>
              <a:rPr lang="en-US" dirty="0" smtClean="0"/>
              <a:t>LBNL Development Contract</a:t>
            </a:r>
          </a:p>
          <a:p>
            <a:pPr lvl="1">
              <a:defRPr/>
            </a:pPr>
            <a:r>
              <a:rPr lang="en-US" dirty="0" smtClean="0"/>
              <a:t>Performance and short-term focus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HPC Funding in 2010 and Beyond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Library Enhancements Proposed: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Remove collective metadata modification restriction</a:t>
            </a:r>
          </a:p>
          <a:p>
            <a:pPr lvl="1">
              <a:defRPr/>
            </a:pPr>
            <a:r>
              <a:rPr lang="en-US" dirty="0" smtClean="0"/>
              <a:t>Append-only mode, targeting restart files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Embarrassingly parallel</a:t>
            </a:r>
            <a:r>
              <a:rPr lang="en-US" dirty="0" smtClean="0"/>
              <a:t> mode, for decoupled applications</a:t>
            </a:r>
          </a:p>
          <a:p>
            <a:pPr lvl="1">
              <a:defRPr/>
            </a:pPr>
            <a:r>
              <a:rPr lang="en-US" dirty="0" smtClean="0"/>
              <a:t>Overlapping </a:t>
            </a:r>
            <a:r>
              <a:rPr lang="en-US" dirty="0" smtClean="0"/>
              <a:t>compute &amp; I/O, with </a:t>
            </a:r>
            <a:r>
              <a:rPr lang="en-US" dirty="0" smtClean="0"/>
              <a:t>asynchronous </a:t>
            </a:r>
            <a:r>
              <a:rPr lang="en-US" dirty="0" smtClean="0"/>
              <a:t>I/O</a:t>
            </a:r>
          </a:p>
          <a:p>
            <a:pPr lvl="1">
              <a:defRPr/>
            </a:pPr>
            <a:r>
              <a:rPr lang="en-US" dirty="0" smtClean="0"/>
              <a:t>Auto-tuning to underlying parallel file system</a:t>
            </a:r>
          </a:p>
          <a:p>
            <a:pPr lvl="1">
              <a:defRPr/>
            </a:pPr>
            <a:r>
              <a:rPr lang="en-US" dirty="0" smtClean="0"/>
              <a:t>Improve resiliency of changes to HDF5 files</a:t>
            </a:r>
          </a:p>
          <a:p>
            <a:pPr lvl="1">
              <a:defRPr/>
            </a:pPr>
            <a:r>
              <a:rPr lang="en-US" dirty="0" smtClean="0"/>
              <a:t>Bring </a:t>
            </a:r>
            <a:r>
              <a:rPr lang="en-US" dirty="0" err="1" smtClean="0"/>
              <a:t>FastBit</a:t>
            </a:r>
            <a:r>
              <a:rPr lang="en-US" dirty="0" smtClean="0"/>
              <a:t> indexing of HDF5 files into mainstream use for queries during data analysis and </a:t>
            </a:r>
            <a:r>
              <a:rPr lang="en-US" dirty="0" smtClean="0"/>
              <a:t>visualization</a:t>
            </a:r>
          </a:p>
          <a:p>
            <a:pPr lvl="1">
              <a:defRPr/>
            </a:pPr>
            <a:r>
              <a:rPr lang="en-US" dirty="0" smtClean="0"/>
              <a:t>Virtual file driver </a:t>
            </a:r>
            <a:r>
              <a:rPr lang="en-US" dirty="0" smtClean="0"/>
              <a:t>enhancements</a:t>
            </a:r>
          </a:p>
          <a:p>
            <a:pPr>
              <a:defRPr/>
            </a:pPr>
            <a:r>
              <a:rPr lang="en-US" dirty="0" smtClean="0"/>
              <a:t>Improved Support:</a:t>
            </a:r>
          </a:p>
          <a:p>
            <a:pPr lvl="1">
              <a:defRPr/>
            </a:pPr>
            <a:r>
              <a:rPr lang="en-US" dirty="0" smtClean="0"/>
              <a:t>Parallel I</a:t>
            </a:r>
            <a:r>
              <a:rPr lang="en-US" dirty="0" smtClean="0"/>
              <a:t>/O performance tracking, testing and </a:t>
            </a:r>
            <a:r>
              <a:rPr lang="en-US" dirty="0" smtClean="0"/>
              <a:t>tuning</a:t>
            </a:r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Future Parallel I/O Improvements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Contract </a:t>
            </a:r>
            <a:r>
              <a:rPr lang="en-US" dirty="0" err="1" smtClean="0"/>
              <a:t>w</a:t>
            </a:r>
            <a:r>
              <a:rPr lang="en-US" dirty="0" smtClean="0"/>
              <a:t>/LLNL to do:</a:t>
            </a:r>
          </a:p>
          <a:p>
            <a:pPr lvl="1">
              <a:defRPr/>
            </a:pPr>
            <a:r>
              <a:rPr lang="en-US" dirty="0" smtClean="0"/>
              <a:t>Scalable I/O performance tracking, testing and tuning</a:t>
            </a:r>
          </a:p>
          <a:p>
            <a:pPr lvl="1">
              <a:defRPr/>
            </a:pPr>
            <a:r>
              <a:rPr lang="en-US" dirty="0" smtClean="0"/>
              <a:t>Virtual file driver enhancements</a:t>
            </a:r>
          </a:p>
          <a:p>
            <a:pPr lvl="1">
              <a:defRPr/>
            </a:pPr>
            <a:r>
              <a:rPr lang="en-US" dirty="0" smtClean="0"/>
              <a:t>HPC Specific </a:t>
            </a:r>
            <a:r>
              <a:rPr lang="en-US" dirty="0" err="1" smtClean="0"/>
              <a:t>fast­tracking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Parallel interface enhancements</a:t>
            </a:r>
          </a:p>
          <a:p>
            <a:pPr lvl="1">
              <a:defRPr/>
            </a:pPr>
            <a:r>
              <a:rPr lang="en-US" dirty="0" smtClean="0"/>
              <a:t>Exploratory design development</a:t>
            </a:r>
          </a:p>
          <a:p>
            <a:pPr lvl="1">
              <a:defRPr/>
            </a:pPr>
            <a:r>
              <a:rPr lang="en-US" dirty="0" smtClean="0"/>
              <a:t>User support and routine maintenance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Future Parallel I/O Improvements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Performance Hints for </a:t>
            </a:r>
            <a:r>
              <a:rPr lang="en-US" dirty="0" smtClean="0"/>
              <a:t>Using </a:t>
            </a:r>
            <a:r>
              <a:rPr lang="en-US" dirty="0" smtClean="0"/>
              <a:t>Parallel HDF5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C4BAF-311F-7A41-A7B2-B0FB909503E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2010 The HDF Group.  All Rights Reserved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32646" y="125834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51F26-34A3-4BB5-9DAC-8CC432C887B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28600" y="990600"/>
            <a:ext cx="8763000" cy="5486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Pass along MPI Info hints to file open: </a:t>
            </a:r>
            <a:r>
              <a:rPr lang="en-US" i="1" dirty="0" smtClean="0"/>
              <a:t>H5Pset_fapl_mpio</a:t>
            </a:r>
          </a:p>
          <a:p>
            <a:pPr>
              <a:defRPr/>
            </a:pPr>
            <a:r>
              <a:rPr lang="en-US" dirty="0" smtClean="0"/>
              <a:t>Use MPI-POSIX file driver to access file: </a:t>
            </a:r>
            <a:r>
              <a:rPr lang="en-US" i="1" dirty="0" smtClean="0"/>
              <a:t>H5Pset_fapl_mpiposix</a:t>
            </a:r>
          </a:p>
          <a:p>
            <a:pPr>
              <a:defRPr/>
            </a:pPr>
            <a:r>
              <a:rPr lang="en-US" dirty="0" smtClean="0"/>
              <a:t>Align objects in HDF5 file: </a:t>
            </a:r>
            <a:r>
              <a:rPr lang="en-US" i="1" dirty="0" smtClean="0"/>
              <a:t>H5Pset_alignment</a:t>
            </a:r>
          </a:p>
          <a:p>
            <a:pPr>
              <a:defRPr/>
            </a:pPr>
            <a:r>
              <a:rPr lang="en-US" dirty="0" smtClean="0"/>
              <a:t>Use collective mode when performing I/O on datasets: </a:t>
            </a:r>
            <a:r>
              <a:rPr lang="en-US" i="1" dirty="0" smtClean="0"/>
              <a:t>H5Pset_dxpl_mpio </a:t>
            </a:r>
            <a:r>
              <a:rPr lang="en-US" dirty="0" smtClean="0"/>
              <a:t>before H5Dwrite/H5Dread</a:t>
            </a:r>
          </a:p>
          <a:p>
            <a:pPr>
              <a:defRPr/>
            </a:pPr>
            <a:r>
              <a:rPr lang="en-US" dirty="0" smtClean="0"/>
              <a:t>Avoid </a:t>
            </a:r>
            <a:r>
              <a:rPr lang="en-US" dirty="0" err="1" smtClean="0"/>
              <a:t>datatype</a:t>
            </a:r>
            <a:r>
              <a:rPr lang="en-US" dirty="0" smtClean="0"/>
              <a:t> conversions: make memory and file </a:t>
            </a:r>
            <a:r>
              <a:rPr lang="en-US" dirty="0" err="1" smtClean="0"/>
              <a:t>datatypes</a:t>
            </a:r>
            <a:r>
              <a:rPr lang="en-US" dirty="0" smtClean="0"/>
              <a:t> the same</a:t>
            </a:r>
          </a:p>
          <a:p>
            <a:pPr>
              <a:defRPr/>
            </a:pPr>
            <a:r>
              <a:rPr lang="en-US" dirty="0" smtClean="0"/>
              <a:t>Advanced: explicitly manage metadata flush operations with </a:t>
            </a:r>
            <a:r>
              <a:rPr lang="en-US" i="1" dirty="0" smtClean="0"/>
              <a:t>H5Fset_mdc_config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848600" cy="762000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Hints </a:t>
            </a:r>
            <a:r>
              <a:rPr lang="en-US" dirty="0" smtClean="0"/>
              <a:t>for Using Parallel HDF5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799" y="6629400"/>
            <a:ext cx="3583047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 © 2010 The HDF Group.  All Rights Reserved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G_Theme">
  <a:themeElements>
    <a:clrScheme name="TH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FF"/>
      </a:accent1>
      <a:accent2>
        <a:srgbClr val="BF0000"/>
      </a:accent2>
      <a:accent3>
        <a:srgbClr val="00B050"/>
      </a:accent3>
      <a:accent4>
        <a:srgbClr val="7030A0"/>
      </a:accent4>
      <a:accent5>
        <a:srgbClr val="548DD4"/>
      </a:accent5>
      <a:accent6>
        <a:srgbClr val="FFC000"/>
      </a:accent6>
      <a:hlink>
        <a:srgbClr val="4F81BD"/>
      </a:hlink>
      <a:folHlink>
        <a:srgbClr val="953734"/>
      </a:folHlink>
    </a:clrScheme>
    <a:fontScheme name="THG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3221</TotalTime>
  <Words>1183</Words>
  <Application>Microsoft Macintosh PowerPoint</Application>
  <PresentationFormat>On-screen Show (4:3)</PresentationFormat>
  <Paragraphs>149</Paragraphs>
  <Slides>19</Slides>
  <Notes>9</Notes>
  <HiddenSlides>1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THG_Theme</vt:lpstr>
      <vt:lpstr>Parallel HDF5 Developments</vt:lpstr>
      <vt:lpstr>Parallel I/O in HDF5</vt:lpstr>
      <vt:lpstr>Parallel I/O In HDF5</vt:lpstr>
      <vt:lpstr>Recent Improvements to Parallel HDF5</vt:lpstr>
      <vt:lpstr>Recent Parallel I/O Improvements</vt:lpstr>
      <vt:lpstr>Reduced File Truncations</vt:lpstr>
      <vt:lpstr>Distributed Metadata Writes</vt:lpstr>
      <vt:lpstr>Dsitributed Metadata Writes</vt:lpstr>
      <vt:lpstr>Improved Selection Matching</vt:lpstr>
      <vt:lpstr>Improved Selection Matching</vt:lpstr>
      <vt:lpstr>Upcoming Improvements to Parallel HDF5</vt:lpstr>
      <vt:lpstr>High-Level “HPC” API for HDF5</vt:lpstr>
      <vt:lpstr>High-Level “HPC” API for HDF5 – API Overview</vt:lpstr>
      <vt:lpstr>Parallel HDF5 in the Future</vt:lpstr>
      <vt:lpstr>HPC Funding in 2010 and Beyond</vt:lpstr>
      <vt:lpstr>Future Parallel I/O Improvements</vt:lpstr>
      <vt:lpstr>Future Parallel I/O Improvements</vt:lpstr>
      <vt:lpstr>Performance Hints for Using Parallel HDF5</vt:lpstr>
      <vt:lpstr>Hints for Using Parallel HDF5</vt:lpstr>
    </vt:vector>
  </TitlesOfParts>
  <Company>The HDF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Ruth Aydt</dc:creator>
  <cp:lastModifiedBy>Quincey Koziol</cp:lastModifiedBy>
  <cp:revision>174</cp:revision>
  <dcterms:created xsi:type="dcterms:W3CDTF">2010-09-30T13:40:59Z</dcterms:created>
  <dcterms:modified xsi:type="dcterms:W3CDTF">2010-09-30T17:32:45Z</dcterms:modified>
</cp:coreProperties>
</file>