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8"/>
  </p:notesMasterIdLst>
  <p:handoutMasterIdLst>
    <p:handoutMasterId r:id="rId39"/>
  </p:handoutMasterIdLst>
  <p:sldIdLst>
    <p:sldId id="282" r:id="rId2"/>
    <p:sldId id="283" r:id="rId3"/>
    <p:sldId id="284" r:id="rId4"/>
    <p:sldId id="299" r:id="rId5"/>
    <p:sldId id="344" r:id="rId6"/>
    <p:sldId id="354" r:id="rId7"/>
    <p:sldId id="346" r:id="rId8"/>
    <p:sldId id="347" r:id="rId9"/>
    <p:sldId id="356" r:id="rId10"/>
    <p:sldId id="355" r:id="rId11"/>
    <p:sldId id="302" r:id="rId12"/>
    <p:sldId id="357" r:id="rId13"/>
    <p:sldId id="358" r:id="rId14"/>
    <p:sldId id="359" r:id="rId15"/>
    <p:sldId id="345" r:id="rId16"/>
    <p:sldId id="306" r:id="rId17"/>
    <p:sldId id="348" r:id="rId18"/>
    <p:sldId id="314" r:id="rId19"/>
    <p:sldId id="349" r:id="rId20"/>
    <p:sldId id="313" r:id="rId21"/>
    <p:sldId id="350" r:id="rId22"/>
    <p:sldId id="360" r:id="rId23"/>
    <p:sldId id="361" r:id="rId24"/>
    <p:sldId id="362" r:id="rId25"/>
    <p:sldId id="321" r:id="rId26"/>
    <p:sldId id="322" r:id="rId27"/>
    <p:sldId id="323" r:id="rId28"/>
    <p:sldId id="332" r:id="rId29"/>
    <p:sldId id="334" r:id="rId30"/>
    <p:sldId id="336" r:id="rId31"/>
    <p:sldId id="363" r:id="rId32"/>
    <p:sldId id="364" r:id="rId33"/>
    <p:sldId id="365" r:id="rId34"/>
    <p:sldId id="353" r:id="rId35"/>
    <p:sldId id="342" r:id="rId36"/>
    <p:sldId id="297" r:id="rId37"/>
  </p:sldIdLst>
  <p:sldSz cx="9144000" cy="6858000" type="screen4x3"/>
  <p:notesSz cx="7010400" cy="92964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00FF"/>
    <a:srgbClr val="9FFFCA"/>
    <a:srgbClr val="0F5D23"/>
    <a:srgbClr val="0000FF"/>
    <a:srgbClr val="000099"/>
    <a:srgbClr val="0077D0"/>
    <a:srgbClr val="005392"/>
    <a:srgbClr val="BCD7DA"/>
    <a:srgbClr val="009999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7" autoAdjust="0"/>
    <p:restoredTop sz="94645" autoAdjust="0"/>
  </p:normalViewPr>
  <p:slideViewPr>
    <p:cSldViewPr>
      <p:cViewPr varScale="1">
        <p:scale>
          <a:sx n="97" d="100"/>
          <a:sy n="97" d="100"/>
        </p:scale>
        <p:origin x="-108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-2196" y="-10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737C2A-AF09-4B36-B2CD-BEB9D5B6B09E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6C4A93-CE61-4FA8-BFF1-6C050401C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07199EB-50E4-4262-94B9-78FF9DAF0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8028C5-4331-4C39-9ADC-6B6507408202}" type="slidenum">
              <a:rPr lang="en-US"/>
              <a:pPr/>
              <a:t>26</a:t>
            </a:fld>
            <a:endParaRPr 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167403-9B0D-4ADC-9DE1-E6812199C094}" type="slidenum">
              <a:rPr lang="en-US"/>
              <a:pPr/>
              <a:t>27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2" name="Rectangle 1054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13" name="Rectangle 10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400"/>
            <a:ext cx="762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4385-CCCA-4BBF-AB19-415EBC879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4385-CCCA-4BBF-AB19-415EBC879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78B8A-9384-4125-AA59-65CF431E3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981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8D81390-2F87-4597-A65E-C5A9794A80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0" r:id="rId2"/>
    <p:sldLayoutId id="2147483714" r:id="rId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pubs/rfcs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7772400" cy="1524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99"/>
                </a:solidFill>
              </a:rPr>
              <a:t>HDF5 Tools Updates</a:t>
            </a:r>
            <a:r>
              <a:rPr lang="en-US" dirty="0" smtClean="0">
                <a:solidFill>
                  <a:srgbClr val="000099"/>
                </a:solidFill>
              </a:rPr>
              <a:t/>
            </a:r>
            <a:br>
              <a:rPr lang="en-US" dirty="0" smtClean="0">
                <a:solidFill>
                  <a:srgbClr val="000099"/>
                </a:solidFill>
              </a:rPr>
            </a:b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7338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latin typeface="Arial (Body)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 (Body)"/>
                <a:cs typeface="Arial" pitchFamily="34" charset="0"/>
              </a:rPr>
              <a:t>Peter Cao, The HDF Group</a:t>
            </a:r>
          </a:p>
          <a:p>
            <a:pPr algn="ctr"/>
            <a:endParaRPr lang="en-US" dirty="0" smtClean="0">
              <a:latin typeface="Arial (Body)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Tools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752600"/>
            <a:ext cx="5410200" cy="2133600"/>
          </a:xfrm>
        </p:spPr>
        <p:txBody>
          <a:bodyPr/>
          <a:lstStyle/>
          <a:p>
            <a:r>
              <a:rPr lang="en-US" dirty="0" smtClean="0"/>
              <a:t>HDF5 Command-line </a:t>
            </a:r>
            <a:r>
              <a:rPr lang="en-US" dirty="0" smtClean="0"/>
              <a:t>tools</a:t>
            </a:r>
          </a:p>
          <a:p>
            <a:endParaRPr lang="en-US" dirty="0" smtClean="0"/>
          </a:p>
          <a:p>
            <a:r>
              <a:rPr lang="en-US" dirty="0" smtClean="0"/>
              <a:t>HDF-Java Products</a:t>
            </a:r>
            <a:endParaRPr lang="en-US" dirty="0"/>
          </a:p>
        </p:txBody>
      </p:sp>
      <p:pic>
        <p:nvPicPr>
          <p:cNvPr id="2051" name="Picture 3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200400"/>
            <a:ext cx="3810000" cy="23171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 rot="20195506">
            <a:off x="5281868" y="5181600"/>
            <a:ext cx="34612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Changes and updates</a:t>
            </a:r>
            <a:endParaRPr lang="en-US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838200"/>
            <a:ext cx="1676400" cy="5715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Command-line tools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1676400" y="1676400"/>
            <a:ext cx="739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Look or check file content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</a:rPr>
              <a:t>h5dump, h5diff, h5ls, h5check, etc</a:t>
            </a:r>
            <a:r>
              <a:rPr lang="en-US" sz="2800" dirty="0" smtClean="0">
                <a:solidFill>
                  <a:srgbClr val="0070C0"/>
                </a:solidFill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Change file</a:t>
            </a:r>
            <a:r>
              <a:rPr kumimoji="0" 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content or create a new file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</a:rPr>
              <a:t>h5repack, h5import, h5jam, h5copy, etc</a:t>
            </a:r>
            <a:r>
              <a:rPr lang="en-US" sz="2800" dirty="0" smtClean="0">
                <a:solidFill>
                  <a:srgbClr val="0070C0"/>
                </a:solidFill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Convert an HDF5 file to a different file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</a:rPr>
              <a:t>h4toh5, h5toh4, gif2h5, h52gif, etc</a:t>
            </a:r>
            <a:r>
              <a:rPr lang="en-US" sz="2800" dirty="0" smtClean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164586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h5ls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1905000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Prints information about one or more HDF5 files or objects</a:t>
            </a:r>
          </a:p>
        </p:txBody>
      </p:sp>
      <p:pic>
        <p:nvPicPr>
          <p:cNvPr id="1026" name="Picture 2" descr="C:\Users\xcao\AppData\Local\Microsoft\Windows\Temporary Internet Files\Content.IE5\956UEEPW\MC90014071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200400"/>
            <a:ext cx="3161053" cy="2844800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h5ls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304800" y="1143000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‘--follow-</a:t>
            </a:r>
            <a:r>
              <a:rPr lang="en-US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symlinks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’ option to  follow soft and external link.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590800"/>
            <a:ext cx="3276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b="25378"/>
          <a:stretch>
            <a:fillRect/>
          </a:stretch>
        </p:blipFill>
        <p:spPr bwMode="auto">
          <a:xfrm>
            <a:off x="5334000" y="2895600"/>
            <a:ext cx="2603500" cy="215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urved Connector 11"/>
          <p:cNvCxnSpPr/>
          <p:nvPr/>
        </p:nvCxnSpPr>
        <p:spPr bwMode="auto">
          <a:xfrm>
            <a:off x="2286000" y="3276600"/>
            <a:ext cx="3276600" cy="15240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h5ls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‘--no-dangling-links’ option to check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dangling links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514600"/>
            <a:ext cx="26289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514600"/>
            <a:ext cx="213360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22534" name="Rectangle 7"/>
          <p:cNvSpPr txBox="1">
            <a:spLocks noChangeArrowheads="1"/>
          </p:cNvSpPr>
          <p:nvPr/>
        </p:nvSpPr>
        <p:spPr bwMode="auto">
          <a:xfrm>
            <a:off x="1371600" y="2895600"/>
            <a:ext cx="289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Clr>
                <a:srgbClr val="0B3652"/>
              </a:buClr>
              <a:buSzPct val="80000"/>
              <a:buFontTx/>
              <a:buChar char="•"/>
            </a:pPr>
            <a:r>
              <a:rPr lang="en-US" sz="2600" dirty="0" smtClean="0">
                <a:solidFill>
                  <a:srgbClr val="CC3300"/>
                </a:solidFill>
              </a:rPr>
              <a:t>ASCII </a:t>
            </a:r>
            <a:r>
              <a:rPr lang="en-US" sz="2600" dirty="0">
                <a:solidFill>
                  <a:srgbClr val="CC3300"/>
                </a:solidFill>
              </a:rPr>
              <a:t>text</a:t>
            </a:r>
          </a:p>
          <a:p>
            <a:pPr marL="742950" lvl="1" indent="-285750">
              <a:spcBef>
                <a:spcPct val="20000"/>
              </a:spcBef>
              <a:buClr>
                <a:srgbClr val="0B3652"/>
              </a:buClr>
              <a:buSzPct val="80000"/>
              <a:buFontTx/>
              <a:buChar char="•"/>
            </a:pPr>
            <a:r>
              <a:rPr lang="en-US" sz="2600" dirty="0">
                <a:solidFill>
                  <a:srgbClr val="CC3300"/>
                </a:solidFill>
              </a:rPr>
              <a:t>XML </a:t>
            </a:r>
          </a:p>
          <a:p>
            <a:pPr marL="742950" lvl="1" indent="-285750">
              <a:spcBef>
                <a:spcPct val="20000"/>
              </a:spcBef>
              <a:buClr>
                <a:srgbClr val="0B3652"/>
              </a:buClr>
              <a:buSzPct val="80000"/>
              <a:buFontTx/>
              <a:buChar char="•"/>
            </a:pPr>
            <a:r>
              <a:rPr lang="en-US" sz="2600" dirty="0">
                <a:solidFill>
                  <a:srgbClr val="CC3300"/>
                </a:solidFill>
              </a:rPr>
              <a:t>Binary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600" i="1" dirty="0">
              <a:solidFill>
                <a:srgbClr val="CC33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1295400"/>
            <a:ext cx="6591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Dumps contents of HDF5 file to </a:t>
            </a:r>
            <a:r>
              <a:rPr lang="en-US" sz="3200" dirty="0" err="1" smtClean="0">
                <a:solidFill>
                  <a:srgbClr val="002060"/>
                </a:solidFill>
              </a:rPr>
              <a:t>stdout</a:t>
            </a:r>
            <a:endParaRPr 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0048981">
            <a:off x="4884638" y="4219226"/>
            <a:ext cx="35506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Examine file contents and dump file contents in an ASCII or binary file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Picture 21" descr="4070043_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93161">
            <a:off x="4641812" y="2300218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9524"/>
          <a:stretch>
            <a:fillRect/>
          </a:stretch>
        </p:blipFill>
        <p:spPr bwMode="auto">
          <a:xfrm>
            <a:off x="1371600" y="2525523"/>
            <a:ext cx="6550433" cy="227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85800" y="990600"/>
            <a:ext cx="6858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Show data pointed by region references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267200"/>
            <a:ext cx="2438400" cy="1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1066800" y="4267200"/>
            <a:ext cx="1981200" cy="990600"/>
          </a:xfrm>
          <a:prstGeom prst="rect">
            <a:avLst/>
          </a:prstGeom>
          <a:solidFill>
            <a:srgbClr val="0F5D23">
              <a:alpha val="5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Curved Connector 9"/>
          <p:cNvCxnSpPr>
            <a:endCxn id="8" idx="3"/>
          </p:cNvCxnSpPr>
          <p:nvPr/>
        </p:nvCxnSpPr>
        <p:spPr bwMode="auto">
          <a:xfrm rot="10800000" flipV="1">
            <a:off x="3048000" y="3962400"/>
            <a:ext cx="1447800" cy="8001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85800" y="990600"/>
            <a:ext cx="7162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Bit(s) values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packed in a byte/short integer</a:t>
            </a: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524000" y="25908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5"/>
                <a:gridCol w="600075"/>
                <a:gridCol w="600075"/>
                <a:gridCol w="600075"/>
                <a:gridCol w="600075"/>
                <a:gridCol w="600075"/>
                <a:gridCol w="600075"/>
                <a:gridCol w="600075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914400" y="3657600"/>
            <a:ext cx="6019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lvl="1" indent="-514350"/>
            <a:r>
              <a:rPr lang="en-US" dirty="0" smtClean="0">
                <a:latin typeface="Arial" pitchFamily="34" charset="0"/>
                <a:cs typeface="Arial" pitchFamily="34" charset="0"/>
              </a:rPr>
              <a:t>E.g. Quality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flags</a:t>
            </a:r>
          </a:p>
          <a:p>
            <a:pPr marL="1371600" lvl="2" indent="-514350"/>
            <a:r>
              <a:rPr lang="en-US" sz="2200" dirty="0" smtClean="0">
                <a:latin typeface="Arial" pitchFamily="34" charset="0"/>
                <a:cs typeface="Arial" pitchFamily="34" charset="0"/>
              </a:rPr>
              <a:t>Land/Water Background 	-- 1-bit</a:t>
            </a:r>
          </a:p>
          <a:p>
            <a:pPr marL="1371600" lvl="2" indent="-514350"/>
            <a:r>
              <a:rPr lang="en-US" sz="2200" dirty="0" smtClean="0">
                <a:latin typeface="Arial" pitchFamily="34" charset="0"/>
                <a:cs typeface="Arial" pitchFamily="34" charset="0"/>
              </a:rPr>
              <a:t>SST Skin Quality 		-- 2-bits</a:t>
            </a:r>
          </a:p>
          <a:p>
            <a:pPr marL="1371600" lvl="2" indent="-514350"/>
            <a:r>
              <a:rPr lang="en-US" sz="2200" dirty="0" smtClean="0">
                <a:latin typeface="Arial" pitchFamily="34" charset="0"/>
                <a:cs typeface="Arial" pitchFamily="34" charset="0"/>
              </a:rPr>
              <a:t>SST Bulk Quality 		-- 2-bits</a:t>
            </a:r>
          </a:p>
          <a:p>
            <a:pPr marL="1371600" lvl="2" indent="-514350"/>
            <a:r>
              <a:rPr lang="en-US" sz="2200" dirty="0" smtClean="0">
                <a:latin typeface="Arial" pitchFamily="34" charset="0"/>
                <a:cs typeface="Arial" pitchFamily="34" charset="0"/>
              </a:rPr>
              <a:t>Aerosol Correction 		-- 3-bits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Bug fixes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Datatype of object references was displayed as the datatype of region references.</a:t>
            </a: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Does not export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data pointed by a region reference as a binary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file.</a:t>
            </a: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Ignore –m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&lt;set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floating point output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format&gt; option when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generating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XML with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–u.</a:t>
            </a: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Subsetting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does not check dimension bounds</a:t>
            </a: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26630" name="Rectangle 12"/>
          <p:cNvSpPr>
            <a:spLocks noChangeArrowheads="1"/>
          </p:cNvSpPr>
          <p:nvPr/>
        </p:nvSpPr>
        <p:spPr bwMode="auto">
          <a:xfrm>
            <a:off x="4871932" y="1752600"/>
            <a:ext cx="3352800" cy="2362200"/>
          </a:xfrm>
          <a:prstGeom prst="rect">
            <a:avLst/>
          </a:prstGeom>
          <a:gradFill rotWithShape="1">
            <a:gsLst>
              <a:gs pos="0">
                <a:srgbClr val="1776B2"/>
              </a:gs>
              <a:gs pos="100000">
                <a:srgbClr val="1B78B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Bookman Old Style" pitchFamily="-108" charset="0"/>
            </a:endParaRPr>
          </a:p>
        </p:txBody>
      </p:sp>
      <p:sp>
        <p:nvSpPr>
          <p:cNvPr id="26632" name="Text Box 17"/>
          <p:cNvSpPr txBox="1">
            <a:spLocks noChangeArrowheads="1"/>
          </p:cNvSpPr>
          <p:nvPr/>
        </p:nvSpPr>
        <p:spPr bwMode="auto">
          <a:xfrm>
            <a:off x="5421207" y="1981200"/>
            <a:ext cx="174278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Unicode MS" pitchFamily="-108" charset="0"/>
              </a:rPr>
              <a:t>Show</a:t>
            </a:r>
          </a:p>
          <a:p>
            <a:r>
              <a:rPr lang="en-US" sz="2400" dirty="0">
                <a:solidFill>
                  <a:srgbClr val="FF0000"/>
                </a:solidFill>
                <a:latin typeface="Arial Unicode MS" pitchFamily="-108" charset="0"/>
              </a:rPr>
              <a:t>d</a:t>
            </a:r>
            <a:r>
              <a:rPr lang="en-US" sz="2400" dirty="0" smtClean="0">
                <a:solidFill>
                  <a:srgbClr val="FF0000"/>
                </a:solidFill>
                <a:latin typeface="Arial Unicode MS" pitchFamily="-108" charset="0"/>
              </a:rPr>
              <a:t>ifferences</a:t>
            </a:r>
          </a:p>
          <a:p>
            <a:r>
              <a:rPr lang="en-US" sz="2400" dirty="0">
                <a:solidFill>
                  <a:schemeClr val="bg1"/>
                </a:solidFill>
                <a:latin typeface="Arial Unicode MS" pitchFamily="-108" charset="0"/>
              </a:rPr>
              <a:t>b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-108" charset="0"/>
              </a:rPr>
              <a:t>etween…</a:t>
            </a:r>
            <a:endParaRPr lang="en-US" sz="2400" dirty="0">
              <a:solidFill>
                <a:schemeClr val="bg1"/>
              </a:solidFill>
              <a:latin typeface="Arial Unicode MS" pitchFamily="-108" charset="0"/>
            </a:endParaRPr>
          </a:p>
        </p:txBody>
      </p:sp>
      <p:pic>
        <p:nvPicPr>
          <p:cNvPr id="26633" name="Picture 18" descr="iStock_000002727864X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752600"/>
            <a:ext cx="3576531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2667000" y="4495800"/>
            <a:ext cx="4191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buClr>
                <a:schemeClr val="tx1"/>
              </a:buClr>
              <a:buSzPct val="75000"/>
            </a:pPr>
            <a:r>
              <a:rPr lang="en-US" sz="3200" dirty="0"/>
              <a:t>two objects </a:t>
            </a:r>
            <a:endParaRPr lang="en-US" sz="3200" dirty="0" smtClean="0"/>
          </a:p>
          <a:p>
            <a:pPr marL="342900" indent="-342900" algn="ctr">
              <a:buClr>
                <a:schemeClr val="tx1"/>
              </a:buClr>
              <a:buSzPct val="75000"/>
            </a:pPr>
            <a:r>
              <a:rPr lang="en-US" sz="3200" dirty="0" smtClean="0"/>
              <a:t>or </a:t>
            </a:r>
          </a:p>
          <a:p>
            <a:pPr marL="342900" indent="-342900" algn="ctr">
              <a:buClr>
                <a:schemeClr val="tx1"/>
              </a:buClr>
              <a:buSzPct val="75000"/>
            </a:pPr>
            <a:r>
              <a:rPr lang="en-US" sz="3200" dirty="0" smtClean="0"/>
              <a:t>two </a:t>
            </a:r>
            <a:r>
              <a:rPr lang="en-US" sz="3200" dirty="0"/>
              <a:t>files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304800" y="1143000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‘--follow-</a:t>
            </a:r>
            <a:r>
              <a:rPr lang="en-US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symlinks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’ option to  follow soft and external link.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590800"/>
            <a:ext cx="3276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895600"/>
            <a:ext cx="26035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urved Connector 11"/>
          <p:cNvCxnSpPr/>
          <p:nvPr/>
        </p:nvCxnSpPr>
        <p:spPr bwMode="auto">
          <a:xfrm>
            <a:off x="2286000" y="3276600"/>
            <a:ext cx="3276600" cy="15240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‘--no-dangling-links’ option to check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dangling links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514600"/>
            <a:ext cx="26289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514600"/>
            <a:ext cx="213360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features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‘--exclude-path’ option to exclude specified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 pointed by a given path for comparison.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Will apply to attributes in the future.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defRPr/>
            </a:pP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b="15000"/>
          <a:stretch>
            <a:fillRect/>
          </a:stretch>
        </p:blipFill>
        <p:spPr bwMode="auto">
          <a:xfrm>
            <a:off x="5562600" y="4114800"/>
            <a:ext cx="2503487" cy="221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038600"/>
            <a:ext cx="2667169" cy="198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914400" y="5029200"/>
            <a:ext cx="6705600" cy="304800"/>
          </a:xfrm>
          <a:prstGeom prst="rect">
            <a:avLst/>
          </a:prstGeom>
          <a:solidFill>
            <a:schemeClr val="bg2">
              <a:lumMod val="60000"/>
              <a:lumOff val="40000"/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400" y="3429000"/>
            <a:ext cx="6455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E.g. h5diff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--exclude-path /g1/g2/f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tools_diff1.h5 tools_diff2.h5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Bug fixes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Improved to traverse groups recursively for comparing child objects when the groups are specified to be compared via command line.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657600"/>
            <a:ext cx="3552224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657600"/>
            <a:ext cx="3400392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 bwMode="auto">
          <a:xfrm>
            <a:off x="1295400" y="4267200"/>
            <a:ext cx="2362200" cy="1219200"/>
          </a:xfrm>
          <a:prstGeom prst="rect">
            <a:avLst/>
          </a:prstGeom>
          <a:solidFill>
            <a:schemeClr val="bg2">
              <a:lumMod val="60000"/>
              <a:lumOff val="40000"/>
              <a:alpha val="8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429000" y="1828800"/>
            <a:ext cx="4419600" cy="2514600"/>
          </a:xfrm>
          <a:prstGeom prst="rect">
            <a:avLst/>
          </a:prstGeom>
          <a:gradFill rotWithShape="1">
            <a:gsLst>
              <a:gs pos="0">
                <a:srgbClr val="1776B2"/>
              </a:gs>
              <a:gs pos="100000">
                <a:srgbClr val="1B78B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Bookman Old Style" pitchFamily="-108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h5repack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8575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267200" y="2133600"/>
            <a:ext cx="291778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Unicode MS" pitchFamily="-108" charset="0"/>
              </a:rPr>
              <a:t>Copies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 Unicode MS" pitchFamily="-108" charset="0"/>
              </a:rPr>
              <a:t>an entire file to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Arial Unicode MS" pitchFamily="-108" charset="0"/>
              </a:rPr>
              <a:t>a new file…</a:t>
            </a:r>
            <a:endParaRPr lang="en-US" sz="3200" dirty="0">
              <a:solidFill>
                <a:schemeClr val="bg1"/>
              </a:solidFill>
              <a:latin typeface="Arial Unicode MS" pitchFamily="-108" charset="0"/>
            </a:endParaRPr>
          </a:p>
        </p:txBody>
      </p:sp>
      <p:pic>
        <p:nvPicPr>
          <p:cNvPr id="3076" name="Picture 4" descr="C:\Users\xcao\Pictures\Microsoft Clip Organizer\j030341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5486400"/>
            <a:ext cx="1371600" cy="997527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1371600" y="4800600"/>
            <a:ext cx="6477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Changes storage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layouts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apply compression filters</a:t>
            </a:r>
            <a:endParaRPr lang="en-US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h5repack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Bug fixes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Attributes on the datasets with H5T_REFERENCE type were not present in the repacked file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data element which was a reference to a group became NULL in the repacked file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Display compression information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incorrectly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h5copy</a:t>
            </a:r>
            <a:endParaRPr lang="en-US" dirty="0"/>
          </a:p>
        </p:txBody>
      </p:sp>
      <p:pic>
        <p:nvPicPr>
          <p:cNvPr id="2" name="Picture 2" descr="C:\Users\xcao\Pictures\Microsoft Clip Organizer\j015054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1600203" cy="1600201"/>
          </a:xfrm>
          <a:prstGeom prst="rect">
            <a:avLst/>
          </a:prstGeom>
          <a:noFill/>
        </p:spPr>
      </p:pic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981200" y="990600"/>
            <a:ext cx="3886200" cy="1447800"/>
          </a:xfrm>
          <a:prstGeom prst="rect">
            <a:avLst/>
          </a:prstGeom>
          <a:gradFill rotWithShape="1">
            <a:gsLst>
              <a:gs pos="0">
                <a:srgbClr val="1776B2"/>
              </a:gs>
              <a:gs pos="100000">
                <a:srgbClr val="1B78B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Unicode MS" pitchFamily="-108" charset="0"/>
              </a:rPr>
              <a:t>Copies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Unicode MS" pitchFamily="-108" charset="0"/>
              </a:rPr>
              <a:t>objects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Unicode MS" pitchFamily="-108" charset="0"/>
              </a:rPr>
              <a:t>to 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-108" charset="0"/>
              </a:rPr>
              <a:t>a different file</a:t>
            </a:r>
            <a:endParaRPr lang="en-US" sz="2800" dirty="0">
              <a:solidFill>
                <a:schemeClr val="bg1"/>
              </a:solidFill>
              <a:latin typeface="Bookman Old Style" pitchFamily="-108" charset="0"/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4267200" y="30480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solidFill>
                  <a:srgbClr val="0000FF"/>
                </a:solidFill>
              </a:rPr>
              <a:t>/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3200400" y="47244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i1</a:t>
            </a:r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4800600" y="38100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floats</a:t>
            </a:r>
          </a:p>
        </p:txBody>
      </p:sp>
      <p:cxnSp>
        <p:nvCxnSpPr>
          <p:cNvPr id="18" name="AutoShape 11"/>
          <p:cNvCxnSpPr>
            <a:cxnSpLocks noChangeShapeType="1"/>
            <a:stCxn id="15" idx="4"/>
            <a:endCxn id="17" idx="0"/>
          </p:cNvCxnSpPr>
          <p:nvPr/>
        </p:nvCxnSpPr>
        <p:spPr bwMode="auto">
          <a:xfrm>
            <a:off x="4762500" y="3505200"/>
            <a:ext cx="533400" cy="3048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19" name="AutoShape 12"/>
          <p:cNvCxnSpPr>
            <a:cxnSpLocks noChangeShapeType="1"/>
            <a:stCxn id="15" idx="4"/>
            <a:endCxn id="20" idx="0"/>
          </p:cNvCxnSpPr>
          <p:nvPr/>
        </p:nvCxnSpPr>
        <p:spPr bwMode="auto">
          <a:xfrm flipH="1">
            <a:off x="4229100" y="3505200"/>
            <a:ext cx="533400" cy="381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733800" y="38862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integers</a:t>
            </a: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257800" y="47244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64-bit</a:t>
            </a:r>
          </a:p>
        </p:txBody>
      </p:sp>
      <p:sp>
        <p:nvSpPr>
          <p:cNvPr id="22" name="AutoShape 19"/>
          <p:cNvSpPr>
            <a:spLocks noChangeArrowheads="1"/>
          </p:cNvSpPr>
          <p:nvPr/>
        </p:nvSpPr>
        <p:spPr bwMode="auto">
          <a:xfrm>
            <a:off x="3810000" y="47244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i2</a:t>
            </a:r>
          </a:p>
        </p:txBody>
      </p:sp>
      <p:sp>
        <p:nvSpPr>
          <p:cNvPr id="23" name="AutoShape 20"/>
          <p:cNvSpPr>
            <a:spLocks noChangeArrowheads="1"/>
          </p:cNvSpPr>
          <p:nvPr/>
        </p:nvSpPr>
        <p:spPr bwMode="auto">
          <a:xfrm>
            <a:off x="4572000" y="4724400"/>
            <a:ext cx="533400" cy="457200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f32</a:t>
            </a:r>
          </a:p>
        </p:txBody>
      </p:sp>
      <p:sp>
        <p:nvSpPr>
          <p:cNvPr id="24" name="AutoShape 21"/>
          <p:cNvSpPr>
            <a:spLocks noChangeArrowheads="1"/>
          </p:cNvSpPr>
          <p:nvPr/>
        </p:nvSpPr>
        <p:spPr bwMode="auto">
          <a:xfrm>
            <a:off x="5943600" y="55626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f2</a:t>
            </a:r>
          </a:p>
        </p:txBody>
      </p:sp>
      <p:cxnSp>
        <p:nvCxnSpPr>
          <p:cNvPr id="25" name="AutoShape 23"/>
          <p:cNvCxnSpPr>
            <a:cxnSpLocks noChangeShapeType="1"/>
            <a:stCxn id="17" idx="4"/>
            <a:endCxn id="21" idx="0"/>
          </p:cNvCxnSpPr>
          <p:nvPr/>
        </p:nvCxnSpPr>
        <p:spPr bwMode="auto">
          <a:xfrm rot="16200000" flipH="1">
            <a:off x="5295900" y="4267200"/>
            <a:ext cx="457200" cy="4572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26" name="AutoShape 24"/>
          <p:cNvCxnSpPr>
            <a:cxnSpLocks noChangeShapeType="1"/>
            <a:stCxn id="20" idx="4"/>
            <a:endCxn id="16" idx="0"/>
          </p:cNvCxnSpPr>
          <p:nvPr/>
        </p:nvCxnSpPr>
        <p:spPr bwMode="auto">
          <a:xfrm rot="5400000">
            <a:off x="3667125" y="4162425"/>
            <a:ext cx="381000" cy="74295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27" name="AutoShape 25"/>
          <p:cNvCxnSpPr>
            <a:cxnSpLocks noChangeShapeType="1"/>
            <a:stCxn id="20" idx="4"/>
            <a:endCxn id="22" idx="0"/>
          </p:cNvCxnSpPr>
          <p:nvPr/>
        </p:nvCxnSpPr>
        <p:spPr bwMode="auto">
          <a:xfrm rot="5400000">
            <a:off x="3971925" y="4467225"/>
            <a:ext cx="381000" cy="13335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28" name="AutoShape 26"/>
          <p:cNvCxnSpPr>
            <a:cxnSpLocks noChangeShapeType="1"/>
            <a:stCxn id="17" idx="4"/>
            <a:endCxn id="23" idx="0"/>
          </p:cNvCxnSpPr>
          <p:nvPr/>
        </p:nvCxnSpPr>
        <p:spPr bwMode="auto">
          <a:xfrm rot="5400000">
            <a:off x="4867275" y="4295775"/>
            <a:ext cx="457200" cy="40005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29" name="AutoShape 27"/>
          <p:cNvCxnSpPr>
            <a:cxnSpLocks noChangeShapeType="1"/>
            <a:stCxn id="21" idx="4"/>
            <a:endCxn id="24" idx="0"/>
          </p:cNvCxnSpPr>
          <p:nvPr/>
        </p:nvCxnSpPr>
        <p:spPr bwMode="auto">
          <a:xfrm>
            <a:off x="5753100" y="5181600"/>
            <a:ext cx="476250" cy="381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sp>
        <p:nvSpPr>
          <p:cNvPr id="30" name="AutoShape 43"/>
          <p:cNvSpPr>
            <a:spLocks noChangeArrowheads="1"/>
          </p:cNvSpPr>
          <p:nvPr/>
        </p:nvSpPr>
        <p:spPr bwMode="auto">
          <a:xfrm>
            <a:off x="5257800" y="55626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f1</a:t>
            </a:r>
          </a:p>
        </p:txBody>
      </p:sp>
      <p:cxnSp>
        <p:nvCxnSpPr>
          <p:cNvPr id="31" name="AutoShape 44"/>
          <p:cNvCxnSpPr>
            <a:cxnSpLocks noChangeShapeType="1"/>
            <a:stCxn id="21" idx="4"/>
            <a:endCxn id="30" idx="0"/>
          </p:cNvCxnSpPr>
          <p:nvPr/>
        </p:nvCxnSpPr>
        <p:spPr bwMode="auto">
          <a:xfrm flipH="1">
            <a:off x="5543550" y="5181600"/>
            <a:ext cx="209550" cy="381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sp>
        <p:nvSpPr>
          <p:cNvPr id="32" name="Oval 45"/>
          <p:cNvSpPr>
            <a:spLocks noChangeArrowheads="1"/>
          </p:cNvSpPr>
          <p:nvPr/>
        </p:nvSpPr>
        <p:spPr bwMode="auto">
          <a:xfrm>
            <a:off x="7010400" y="19050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solidFill>
                  <a:srgbClr val="0000FF"/>
                </a:solidFill>
              </a:rPr>
              <a:t>/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35" name="Oval 51"/>
          <p:cNvSpPr>
            <a:spLocks noChangeArrowheads="1"/>
          </p:cNvSpPr>
          <p:nvPr/>
        </p:nvSpPr>
        <p:spPr bwMode="auto">
          <a:xfrm>
            <a:off x="5257800" y="4724400"/>
            <a:ext cx="9906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64-bit</a:t>
            </a:r>
          </a:p>
        </p:txBody>
      </p:sp>
      <p:sp>
        <p:nvSpPr>
          <p:cNvPr id="37" name="AutoShape 54"/>
          <p:cNvSpPr>
            <a:spLocks noChangeArrowheads="1"/>
          </p:cNvSpPr>
          <p:nvPr/>
        </p:nvSpPr>
        <p:spPr bwMode="auto">
          <a:xfrm>
            <a:off x="5943600" y="55626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FF"/>
                </a:solidFill>
              </a:rPr>
              <a:t>f2</a:t>
            </a:r>
          </a:p>
        </p:txBody>
      </p:sp>
      <p:sp>
        <p:nvSpPr>
          <p:cNvPr id="41" name="AutoShape 60"/>
          <p:cNvSpPr>
            <a:spLocks noChangeArrowheads="1"/>
          </p:cNvSpPr>
          <p:nvPr/>
        </p:nvSpPr>
        <p:spPr bwMode="auto">
          <a:xfrm>
            <a:off x="5257800" y="5562600"/>
            <a:ext cx="457200" cy="454025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f1</a:t>
            </a:r>
          </a:p>
        </p:txBody>
      </p:sp>
      <p:cxnSp>
        <p:nvCxnSpPr>
          <p:cNvPr id="44" name="AutoShape 58"/>
          <p:cNvCxnSpPr>
            <a:cxnSpLocks noChangeShapeType="1"/>
            <a:stCxn id="32" idx="4"/>
          </p:cNvCxnSpPr>
          <p:nvPr/>
        </p:nvCxnSpPr>
        <p:spPr bwMode="auto">
          <a:xfrm rot="16200000" flipH="1">
            <a:off x="7334250" y="2533650"/>
            <a:ext cx="381000" cy="381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45" name="AutoShape 58"/>
          <p:cNvCxnSpPr>
            <a:cxnSpLocks noChangeShapeType="1"/>
          </p:cNvCxnSpPr>
          <p:nvPr/>
        </p:nvCxnSpPr>
        <p:spPr bwMode="auto">
          <a:xfrm rot="10800000" flipV="1">
            <a:off x="7086600" y="3200400"/>
            <a:ext cx="457200" cy="381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51" name="AutoShape 58"/>
          <p:cNvCxnSpPr>
            <a:cxnSpLocks noChangeShapeType="1"/>
          </p:cNvCxnSpPr>
          <p:nvPr/>
        </p:nvCxnSpPr>
        <p:spPr bwMode="auto">
          <a:xfrm>
            <a:off x="7620000" y="3200400"/>
            <a:ext cx="685800" cy="3048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</p:spPr>
      </p:cxnSp>
      <p:sp>
        <p:nvSpPr>
          <p:cNvPr id="75" name="Date Placeholder 7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76" name="Slide Number Placeholder 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7" name="Footer Placeholder 7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96296E-6 L 0.23333 -0.28865 " pathEditMode="fixed" rAng="0" ptsTypes="AA">
                                      <p:cBhvr>
                                        <p:cTn id="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96296E-6 L 0.16667 -0.28865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9583 -0.28889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h5copy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609600" y="1143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Bug fixes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Failed to copy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dangling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links when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it’s specified directly as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source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object.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Couldn’t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deal with NULL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elements of object references</a:t>
            </a: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Copying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references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was </a:t>
            </a:r>
            <a:r>
              <a:rPr lang="en-US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not tested and properly documented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endParaRPr lang="en-US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  <a:defRPr/>
            </a:pP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New Tools in development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869" name="Rectangle 16"/>
          <p:cNvSpPr>
            <a:spLocks noChangeArrowheads="1"/>
          </p:cNvSpPr>
          <p:nvPr/>
        </p:nvSpPr>
        <p:spPr bwMode="auto">
          <a:xfrm>
            <a:off x="152400" y="2362200"/>
            <a:ext cx="8763000" cy="14478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Text Box 13"/>
          <p:cNvSpPr txBox="1">
            <a:spLocks noChangeArrowheads="1"/>
          </p:cNvSpPr>
          <p:nvPr/>
        </p:nvSpPr>
        <p:spPr bwMode="auto">
          <a:xfrm>
            <a:off x="7239000" y="2895600"/>
            <a:ext cx="1141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400" dirty="0" smtClean="0"/>
              <a:t>h5edit</a:t>
            </a:r>
            <a:endParaRPr lang="en-US" sz="2400" dirty="0"/>
          </a:p>
        </p:txBody>
      </p:sp>
      <p:sp>
        <p:nvSpPr>
          <p:cNvPr id="36872" name="Text Box 14"/>
          <p:cNvSpPr txBox="1">
            <a:spLocks noChangeArrowheads="1"/>
          </p:cNvSpPr>
          <p:nvPr/>
        </p:nvSpPr>
        <p:spPr bwMode="auto">
          <a:xfrm>
            <a:off x="466725" y="2895600"/>
            <a:ext cx="1226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2400" dirty="0" smtClean="0"/>
              <a:t>h5watch</a:t>
            </a:r>
            <a:endParaRPr lang="en-US" sz="2400" dirty="0"/>
          </a:p>
        </p:txBody>
      </p:sp>
      <p:pic>
        <p:nvPicPr>
          <p:cNvPr id="36875" name="Picture 22" descr="disk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752600"/>
            <a:ext cx="42576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ooter Placeholder 9"/>
          <p:cNvSpPr txBox="1">
            <a:spLocks/>
          </p:cNvSpPr>
          <p:nvPr/>
        </p:nvSpPr>
        <p:spPr bwMode="auto">
          <a:xfrm>
            <a:off x="2133600" y="6629400"/>
            <a:ext cx="502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HDF/HDF-EOS Workshop XIII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78B8A-9384-4125-AA59-65CF431E316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h5watch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 bwMode="auto">
          <a:xfrm>
            <a:off x="381000" y="1066800"/>
            <a:ext cx="8610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Allows the user to monitor the growth of a dataset</a:t>
            </a:r>
          </a:p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Prints out the new elements appended to a dataset</a:t>
            </a:r>
          </a:p>
          <a:p>
            <a:pPr marL="342900" lvl="0" indent="-34290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Includes options on what to be monitored.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57200" y="2743200"/>
            <a:ext cx="5257800" cy="1828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57200" y="4876800"/>
            <a:ext cx="5257800" cy="304800"/>
          </a:xfrm>
          <a:prstGeom prst="rect">
            <a:avLst/>
          </a:prstGeom>
          <a:solidFill>
            <a:srgbClr val="0F5D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57200" y="5181600"/>
            <a:ext cx="5257800" cy="304800"/>
          </a:xfrm>
          <a:prstGeom prst="rect">
            <a:avLst/>
          </a:prstGeom>
          <a:solidFill>
            <a:srgbClr val="9FFF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57200" y="5486400"/>
            <a:ext cx="5257800" cy="3048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57200" y="5791200"/>
            <a:ext cx="5257800" cy="3048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" name="Picture 3" descr="C:\Users\xcao\AppData\Local\Microsoft\Windows\Temporary Internet Files\Content.IE5\EXQGHARY\MC90004510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495800"/>
            <a:ext cx="2630075" cy="1752600"/>
          </a:xfrm>
          <a:prstGeom prst="rect">
            <a:avLst/>
          </a:prstGeom>
          <a:noFill/>
        </p:spPr>
      </p:pic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457200" y="4572000"/>
            <a:ext cx="5257800" cy="30480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h5edit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3733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Create an attribute</a:t>
            </a:r>
          </a:p>
          <a:p>
            <a:pPr lvl="1"/>
            <a:r>
              <a:rPr lang="en-US" dirty="0" smtClean="0"/>
              <a:t>Change the value of an attribute </a:t>
            </a:r>
            <a:r>
              <a:rPr lang="en-US" dirty="0" smtClean="0"/>
              <a:t>in </a:t>
            </a:r>
            <a:r>
              <a:rPr lang="en-US" dirty="0" smtClean="0"/>
              <a:t>a dataset</a:t>
            </a:r>
          </a:p>
          <a:p>
            <a:pPr lvl="1"/>
            <a:r>
              <a:rPr lang="en-US" dirty="0" smtClean="0"/>
              <a:t>Edit other </a:t>
            </a:r>
            <a:r>
              <a:rPr lang="en-US" dirty="0" smtClean="0"/>
              <a:t>objects in an HDF5 file</a:t>
            </a:r>
          </a:p>
          <a:p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Familiar syntax for the input </a:t>
            </a:r>
            <a:r>
              <a:rPr lang="en-US" dirty="0" smtClean="0"/>
              <a:t>data (DDL or h5import)</a:t>
            </a:r>
            <a:endParaRPr lang="en-US" dirty="0" smtClean="0"/>
          </a:p>
          <a:p>
            <a:pPr lvl="1"/>
            <a:r>
              <a:rPr lang="en-US" dirty="0" smtClean="0"/>
              <a:t>Scriptable (can be used in a shell script )</a:t>
            </a:r>
          </a:p>
          <a:p>
            <a:pPr lvl="1"/>
            <a:r>
              <a:rPr lang="en-US" dirty="0" smtClean="0"/>
              <a:t>Extendible to support other HDF5 </a:t>
            </a:r>
            <a:r>
              <a:rPr lang="en-US" dirty="0" smtClean="0"/>
              <a:t>object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2" descr="C:\Users\xcao\AppData\Local\Microsoft\Windows\Temporary Internet Files\Content.IE5\JA9PHBAB\MC90023209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00600"/>
            <a:ext cx="2143596" cy="16002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h5edit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tool for editing an HDF5 file</a:t>
            </a:r>
          </a:p>
          <a:p>
            <a:pPr lvl="1">
              <a:buNone/>
            </a:pPr>
            <a:r>
              <a:rPr lang="en-US" dirty="0" smtClean="0"/>
              <a:t>RFC: </a:t>
            </a:r>
            <a:r>
              <a:rPr lang="en-US" dirty="0" smtClean="0">
                <a:hlinkClick r:id="rId3"/>
              </a:rPr>
              <a:t>http://www.hdfgroup.org/pubs/rfcs/</a:t>
            </a:r>
            <a:endParaRPr lang="en-US" dirty="0" smtClean="0"/>
          </a:p>
          <a:p>
            <a:r>
              <a:rPr lang="en-US" dirty="0" smtClean="0"/>
              <a:t>Initial implementation will include creating and deleting attributes</a:t>
            </a:r>
          </a:p>
          <a:p>
            <a:r>
              <a:rPr lang="en-US" dirty="0" smtClean="0"/>
              <a:t>Prototype will be released soon</a:t>
            </a:r>
          </a:p>
          <a:p>
            <a:r>
              <a:rPr lang="en-US" dirty="0" smtClean="0"/>
              <a:t>Please </a:t>
            </a:r>
            <a:r>
              <a:rPr lang="en-US" dirty="0" smtClean="0"/>
              <a:t>send us your comments!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h5edit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3962400"/>
          </a:xfrm>
        </p:spPr>
        <p:txBody>
          <a:bodyPr>
            <a:normAutofit/>
          </a:bodyPr>
          <a:lstStyle/>
          <a:p>
            <a:pPr lvl="1">
              <a:buFont typeface="Wingdings" charset="2"/>
              <a:buChar char="Ø"/>
            </a:pPr>
            <a:r>
              <a:rPr lang="en-US" sz="2400" dirty="0" smtClean="0">
                <a:latin typeface="Consolas"/>
                <a:cs typeface="Consolas"/>
              </a:rPr>
              <a:t>H5edit --command </a:t>
            </a:r>
            <a:r>
              <a:rPr lang="en-US" sz="2400" dirty="0" smtClean="0">
                <a:latin typeface="Consolas"/>
                <a:cs typeface="Consolas"/>
              </a:rPr>
              <a:t> </a:t>
            </a:r>
            <a:endParaRPr lang="en-US" sz="2400" dirty="0" smtClean="0">
              <a:latin typeface="Consolas"/>
              <a:cs typeface="Consolas"/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“</a:t>
            </a: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delete  ATTRIBUTE  </a:t>
            </a:r>
            <a:r>
              <a:rPr lang="en-US" sz="1800" dirty="0" err="1" smtClean="0">
                <a:solidFill>
                  <a:srgbClr val="000090"/>
                </a:solidFill>
                <a:latin typeface="Consolas"/>
                <a:cs typeface="Consolas"/>
              </a:rPr>
              <a:t>Percentage_per_Volume</a:t>
            </a: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  /m1;” </a:t>
            </a:r>
            <a:r>
              <a:rPr lang="en-US" sz="1800" dirty="0" smtClean="0">
                <a:latin typeface="Consolas"/>
                <a:cs typeface="Consolas"/>
              </a:rPr>
              <a:t>file1.h5 </a:t>
            </a:r>
            <a:endParaRPr lang="en-US" sz="1800" dirty="0" smtClean="0">
              <a:latin typeface="Consolas"/>
              <a:cs typeface="Consolas"/>
            </a:endParaRPr>
          </a:p>
          <a:p>
            <a:pPr lvl="1">
              <a:buFont typeface="Wingdings" charset="2"/>
              <a:buChar char="Ø"/>
            </a:pPr>
            <a:endParaRPr lang="en-US" sz="2400" dirty="0" smtClean="0">
              <a:latin typeface="Consolas"/>
              <a:cs typeface="Consolas"/>
            </a:endParaRPr>
          </a:p>
          <a:p>
            <a:pPr lvl="1">
              <a:buFont typeface="Wingdings" charset="2"/>
              <a:buChar char="Ø"/>
            </a:pPr>
            <a:r>
              <a:rPr lang="en-US" sz="2400" dirty="0" smtClean="0">
                <a:latin typeface="Consolas"/>
                <a:cs typeface="Consolas"/>
              </a:rPr>
              <a:t>h5edit </a:t>
            </a:r>
            <a:r>
              <a:rPr lang="en-US" sz="2400" dirty="0" smtClean="0">
                <a:latin typeface="Consolas"/>
                <a:cs typeface="Consolas"/>
              </a:rPr>
              <a:t>--command </a:t>
            </a:r>
          </a:p>
          <a:p>
            <a:pPr lvl="1">
              <a:buNone/>
            </a:pP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“</a:t>
            </a: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create   ATTRIBUTE  </a:t>
            </a:r>
            <a:r>
              <a:rPr lang="en-US" sz="1800" dirty="0" err="1" smtClean="0">
                <a:solidFill>
                  <a:srgbClr val="000090"/>
                </a:solidFill>
                <a:latin typeface="Consolas"/>
                <a:cs typeface="Consolas"/>
              </a:rPr>
              <a:t>Percentage_per_Volume</a:t>
            </a:r>
            <a:r>
              <a:rPr lang="en-US" sz="1800" dirty="0" smtClean="0">
                <a:solidFill>
                  <a:srgbClr val="000090"/>
                </a:solidFill>
                <a:latin typeface="Consolas"/>
                <a:cs typeface="Consolas"/>
              </a:rPr>
              <a:t>  40  /m1;” </a:t>
            </a:r>
            <a:r>
              <a:rPr lang="en-US" sz="1800" dirty="0" smtClean="0">
                <a:latin typeface="Consolas"/>
                <a:cs typeface="Consolas"/>
              </a:rPr>
              <a:t>file1.h5</a:t>
            </a:r>
            <a:endParaRPr lang="en-US" sz="1800" dirty="0" smtClean="0">
              <a:latin typeface="Consolas"/>
              <a:cs typeface="Consola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xcao\AppData\Local\Microsoft\Windows\Temporary Internet Files\Content.IE5\956UEEPW\MC90043834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2514600" cy="251210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990600"/>
          </a:xfrm>
        </p:spPr>
        <p:txBody>
          <a:bodyPr/>
          <a:lstStyle/>
          <a:p>
            <a:r>
              <a:rPr lang="en-US" dirty="0" smtClean="0"/>
              <a:t>HDF-Java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676400" y="2590800"/>
            <a:ext cx="3276600" cy="2514600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Support for HDF5 1.8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HDF-Java 2.7 release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1" charset="-128"/>
              </a:rPr>
              <a:t>HDF-Java Products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810000" y="1600200"/>
            <a:ext cx="1828801" cy="685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 w="114300" prst="artDeco"/>
          </a:sp3d>
        </p:spPr>
        <p:txBody>
          <a:bodyPr wrap="none" anchor="ctr"/>
          <a:lstStyle/>
          <a:p>
            <a:pPr algn="ctr"/>
            <a:r>
              <a:rPr lang="en-US" sz="3200" dirty="0">
                <a:latin typeface="Times New Roman" pitchFamily="1" charset="0"/>
              </a:rPr>
              <a:t>HDF-Java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86200"/>
            <a:ext cx="16208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945612"/>
            </a:outerShdw>
          </a:effectLst>
        </p:spPr>
      </p:pic>
      <p:sp>
        <p:nvSpPr>
          <p:cNvPr id="14" name="Oval 13"/>
          <p:cNvSpPr/>
          <p:nvPr/>
        </p:nvSpPr>
        <p:spPr bwMode="auto">
          <a:xfrm>
            <a:off x="1752600" y="4114800"/>
            <a:ext cx="1200150" cy="70961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1" charset="0"/>
              </a:rPr>
              <a:t>HDF</a:t>
            </a:r>
          </a:p>
        </p:txBody>
      </p:sp>
      <p:pic>
        <p:nvPicPr>
          <p:cNvPr id="17" name="Picture 3" descr="untitl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886200"/>
            <a:ext cx="1431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810000"/>
            <a:ext cx="1600200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945612"/>
            </a:outerShdw>
          </a:effectLst>
        </p:spPr>
      </p:pic>
      <p:cxnSp>
        <p:nvCxnSpPr>
          <p:cNvPr id="20" name="Straight Arrow Connector 19"/>
          <p:cNvCxnSpPr>
            <a:cxnSpLocks noChangeShapeType="1"/>
            <a:stCxn id="9" idx="2"/>
            <a:endCxn id="39940" idx="0"/>
          </p:cNvCxnSpPr>
          <p:nvPr/>
        </p:nvCxnSpPr>
        <p:spPr bwMode="auto">
          <a:xfrm rot="5400000">
            <a:off x="2729310" y="1891109"/>
            <a:ext cx="1600200" cy="238998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" name="Straight Arrow Connector 20"/>
          <p:cNvCxnSpPr>
            <a:cxnSpLocks noChangeShapeType="1"/>
            <a:stCxn id="9" idx="2"/>
            <a:endCxn id="39943" idx="0"/>
          </p:cNvCxnSpPr>
          <p:nvPr/>
        </p:nvCxnSpPr>
        <p:spPr bwMode="auto">
          <a:xfrm rot="16200000" flipH="1">
            <a:off x="3981450" y="3028950"/>
            <a:ext cx="1524000" cy="38099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2" name="Straight Arrow Connector 21"/>
          <p:cNvCxnSpPr>
            <a:cxnSpLocks noChangeShapeType="1"/>
            <a:stCxn id="9" idx="2"/>
            <a:endCxn id="17" idx="0"/>
          </p:cNvCxnSpPr>
          <p:nvPr/>
        </p:nvCxnSpPr>
        <p:spPr bwMode="auto">
          <a:xfrm rot="16200000" flipH="1">
            <a:off x="5120482" y="1889919"/>
            <a:ext cx="1600200" cy="239236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604963" y="5105400"/>
            <a:ext cx="1352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Java</a:t>
            </a:r>
          </a:p>
          <a:p>
            <a:pPr algn="ctr"/>
            <a:r>
              <a:rPr lang="en-US" sz="2400"/>
              <a:t>Wrapper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122738" y="5105400"/>
            <a:ext cx="13700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Object</a:t>
            </a:r>
          </a:p>
          <a:p>
            <a:pPr algn="ctr"/>
            <a:r>
              <a:rPr lang="en-US" sz="2400"/>
              <a:t>Package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556375" y="5105400"/>
            <a:ext cx="1200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Viewer </a:t>
            </a:r>
          </a:p>
          <a:p>
            <a:pPr algn="ctr"/>
            <a:r>
              <a:rPr lang="en-US" sz="2400"/>
              <a:t>Editor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 bwMode="auto">
          <a:xfrm>
            <a:off x="1295400" y="2438400"/>
            <a:ext cx="6553200" cy="2438400"/>
          </a:xfrm>
          <a:prstGeom prst="ellipse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Java Wrapper</a:t>
            </a:r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3962400" y="5410200"/>
            <a:ext cx="1219200" cy="1143000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/>
            <a:r>
              <a:rPr lang="en-US" sz="2400" dirty="0">
                <a:latin typeface="Times New Roman" pitchFamily="1" charset="0"/>
              </a:rPr>
              <a:t>HDF</a:t>
            </a:r>
          </a:p>
        </p:txBody>
      </p:sp>
      <p:pic>
        <p:nvPicPr>
          <p:cNvPr id="163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914400"/>
            <a:ext cx="10668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945612">
                <a:alpha val="74997"/>
              </a:srgbClr>
            </a:outerShdw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914400"/>
            <a:ext cx="12954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945612"/>
            </a:outerShdw>
          </a:effectLst>
        </p:spPr>
      </p:pic>
      <p:cxnSp>
        <p:nvCxnSpPr>
          <p:cNvPr id="16396" name="Straight Arrow Connector 23"/>
          <p:cNvCxnSpPr>
            <a:cxnSpLocks noChangeShapeType="1"/>
            <a:stCxn id="15" idx="2"/>
            <a:endCxn id="17" idx="0"/>
          </p:cNvCxnSpPr>
          <p:nvPr/>
        </p:nvCxnSpPr>
        <p:spPr bwMode="auto">
          <a:xfrm rot="16200000" flipH="1">
            <a:off x="4232275" y="2098675"/>
            <a:ext cx="641350" cy="381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</p:cxn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2971800"/>
            <a:ext cx="137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945612"/>
            </a:outerShdw>
          </a:effectLst>
        </p:spPr>
      </p:pic>
      <p:sp>
        <p:nvSpPr>
          <p:cNvPr id="30" name="Oval 29"/>
          <p:cNvSpPr/>
          <p:nvPr/>
        </p:nvSpPr>
        <p:spPr bwMode="auto">
          <a:xfrm>
            <a:off x="3810000" y="3124200"/>
            <a:ext cx="1200150" cy="70961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/>
            <a:r>
              <a:rPr lang="en-US" sz="2400" dirty="0">
                <a:latin typeface="Times New Roman" pitchFamily="1" charset="0"/>
              </a:rPr>
              <a:t>HDF</a:t>
            </a:r>
          </a:p>
        </p:txBody>
      </p:sp>
      <p:sp>
        <p:nvSpPr>
          <p:cNvPr id="39" name="Flowchart: Multidocument 38"/>
          <p:cNvSpPr/>
          <p:nvPr/>
        </p:nvSpPr>
        <p:spPr bwMode="auto">
          <a:xfrm>
            <a:off x="3810000" y="3733800"/>
            <a:ext cx="1295400" cy="685800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latin typeface="Times New Roman" pitchFamily="1" charset="0"/>
              </a:rPr>
              <a:t>JNI</a:t>
            </a:r>
            <a:endParaRPr lang="en-US" dirty="0">
              <a:latin typeface="Times New Roman" pitchFamily="1" charset="0"/>
            </a:endParaRPr>
          </a:p>
        </p:txBody>
      </p:sp>
      <p:cxnSp>
        <p:nvCxnSpPr>
          <p:cNvPr id="40" name="Straight Arrow Connector 39"/>
          <p:cNvCxnSpPr>
            <a:cxnSpLocks noChangeShapeType="1"/>
            <a:stCxn id="17" idx="4"/>
            <a:endCxn id="18" idx="1"/>
          </p:cNvCxnSpPr>
          <p:nvPr/>
        </p:nvCxnSpPr>
        <p:spPr bwMode="auto">
          <a:xfrm rot="5400000">
            <a:off x="4305300" y="5143500"/>
            <a:ext cx="533400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181600" y="3276600"/>
            <a:ext cx="2514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5347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1400" dirty="0">
                <a:solidFill>
                  <a:srgbClr val="153471"/>
                </a:solidFill>
                <a:latin typeface="Arial" pitchFamily="34" charset="0"/>
                <a:cs typeface="Arial" pitchFamily="34" charset="0"/>
              </a:rPr>
              <a:t>programming framework that allows Java code to call and be called by applications and libraries written in other languages</a:t>
            </a:r>
          </a:p>
        </p:txBody>
      </p:sp>
      <p:sp>
        <p:nvSpPr>
          <p:cNvPr id="42" name="Date Placeholder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1" charset="-128"/>
              </a:rPr>
              <a:t>Object Package: basic objects</a:t>
            </a:r>
          </a:p>
        </p:txBody>
      </p:sp>
      <p:sp>
        <p:nvSpPr>
          <p:cNvPr id="27" name="Flowchart: Magnetic Disk 26"/>
          <p:cNvSpPr/>
          <p:nvPr/>
        </p:nvSpPr>
        <p:spPr bwMode="auto">
          <a:xfrm>
            <a:off x="3810000" y="914400"/>
            <a:ext cx="1295400" cy="838200"/>
          </a:xfrm>
          <a:prstGeom prst="flowChartMagneticDisk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File</a:t>
            </a:r>
          </a:p>
        </p:txBody>
      </p:sp>
      <p:sp>
        <p:nvSpPr>
          <p:cNvPr id="28" name="Cube 27"/>
          <p:cNvSpPr/>
          <p:nvPr/>
        </p:nvSpPr>
        <p:spPr bwMode="auto">
          <a:xfrm>
            <a:off x="4800600" y="2667000"/>
            <a:ext cx="1295400" cy="914400"/>
          </a:xfrm>
          <a:prstGeom prst="cube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Dataset</a:t>
            </a:r>
          </a:p>
        </p:txBody>
      </p:sp>
      <p:sp>
        <p:nvSpPr>
          <p:cNvPr id="29" name="Flowchart: Multidocument 28"/>
          <p:cNvSpPr/>
          <p:nvPr/>
        </p:nvSpPr>
        <p:spPr bwMode="auto">
          <a:xfrm>
            <a:off x="2514600" y="2514600"/>
            <a:ext cx="1371600" cy="1066800"/>
          </a:xfrm>
          <a:prstGeom prst="flowChartMultidocument">
            <a:avLst/>
          </a:prstGeom>
          <a:solidFill>
            <a:srgbClr val="BDE2E9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Group</a:t>
            </a:r>
          </a:p>
        </p:txBody>
      </p:sp>
      <p:sp>
        <p:nvSpPr>
          <p:cNvPr id="32" name="Flowchart: Off-page Connector 31"/>
          <p:cNvSpPr/>
          <p:nvPr/>
        </p:nvSpPr>
        <p:spPr bwMode="auto">
          <a:xfrm>
            <a:off x="3505200" y="4648200"/>
            <a:ext cx="1066800" cy="685800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Attribute</a:t>
            </a:r>
          </a:p>
        </p:txBody>
      </p:sp>
      <p:sp>
        <p:nvSpPr>
          <p:cNvPr id="33" name="Flowchart: Off-page Connector 32"/>
          <p:cNvSpPr/>
          <p:nvPr/>
        </p:nvSpPr>
        <p:spPr bwMode="auto">
          <a:xfrm>
            <a:off x="6096000" y="3886200"/>
            <a:ext cx="1066800" cy="685800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Datatype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1000" y="60198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http://www.hdfgroup.org/hdf-java-html/hdf-object/</a:t>
            </a:r>
            <a:endParaRPr lang="en-US" sz="3200" dirty="0">
              <a:solidFill>
                <a:srgbClr val="0000FF"/>
              </a:solidFill>
            </a:endParaRPr>
          </a:p>
        </p:txBody>
      </p:sp>
      <p:cxnSp>
        <p:nvCxnSpPr>
          <p:cNvPr id="44" name="Straight Arrow Connector 43"/>
          <p:cNvCxnSpPr>
            <a:stCxn id="32" idx="0"/>
            <a:endCxn id="29" idx="2"/>
          </p:cNvCxnSpPr>
          <p:nvPr/>
        </p:nvCxnSpPr>
        <p:spPr bwMode="auto">
          <a:xfrm rot="16200000" flipV="1">
            <a:off x="3018212" y="3627811"/>
            <a:ext cx="1107200" cy="93357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32" idx="0"/>
            <a:endCxn id="28" idx="3"/>
          </p:cNvCxnSpPr>
          <p:nvPr/>
        </p:nvCxnSpPr>
        <p:spPr bwMode="auto">
          <a:xfrm rot="5400000" flipH="1" flipV="1">
            <a:off x="4152900" y="3467100"/>
            <a:ext cx="1066800" cy="1295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33" idx="0"/>
            <a:endCxn id="28" idx="5"/>
          </p:cNvCxnSpPr>
          <p:nvPr/>
        </p:nvCxnSpPr>
        <p:spPr bwMode="auto">
          <a:xfrm rot="16200000" flipV="1">
            <a:off x="5924550" y="3181350"/>
            <a:ext cx="8763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8" name="Oval 23"/>
          <p:cNvSpPr>
            <a:spLocks noChangeArrowheads="1"/>
          </p:cNvSpPr>
          <p:nvPr/>
        </p:nvSpPr>
        <p:spPr bwMode="auto">
          <a:xfrm>
            <a:off x="1371600" y="2057400"/>
            <a:ext cx="6705600" cy="3657600"/>
          </a:xfrm>
          <a:prstGeom prst="ellips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>
            <a:prstShdw prst="shdw17" dist="17961" dir="2700000">
              <a:srgbClr val="00336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>
            <a:stCxn id="27" idx="3"/>
            <a:endCxn id="29" idx="0"/>
          </p:cNvCxnSpPr>
          <p:nvPr/>
        </p:nvCxnSpPr>
        <p:spPr bwMode="auto">
          <a:xfrm rot="5400000">
            <a:off x="3495231" y="1552131"/>
            <a:ext cx="762000" cy="11629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27" idx="3"/>
            <a:endCxn id="28" idx="0"/>
          </p:cNvCxnSpPr>
          <p:nvPr/>
        </p:nvCxnSpPr>
        <p:spPr bwMode="auto">
          <a:xfrm rot="16200000" flipH="1">
            <a:off x="4552950" y="1657350"/>
            <a:ext cx="914400" cy="1104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HDFView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7891463" cy="564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Support for HDF 1.8 in HDF-Java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1981200"/>
          </a:xfrm>
        </p:spPr>
        <p:txBody>
          <a:bodyPr/>
          <a:lstStyle/>
          <a:p>
            <a:r>
              <a:rPr lang="en-US" dirty="0" smtClean="0"/>
              <a:t>HDF5 JNI (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funded by Sandia National Lab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smtClean="0"/>
              <a:t>Added </a:t>
            </a:r>
            <a:r>
              <a:rPr lang="en-US" sz="2000" dirty="0" smtClean="0"/>
              <a:t>about 118 (out of 169) new </a:t>
            </a:r>
            <a:r>
              <a:rPr lang="en-US" sz="2000" dirty="0" smtClean="0"/>
              <a:t>functions </a:t>
            </a:r>
          </a:p>
          <a:p>
            <a:pPr lvl="1"/>
            <a:r>
              <a:rPr lang="en-US" sz="2000" dirty="0" smtClean="0"/>
              <a:t>Added unit tests for </a:t>
            </a:r>
            <a:r>
              <a:rPr lang="en-US" sz="2000" dirty="0" err="1" smtClean="0"/>
              <a:t>theJNI</a:t>
            </a:r>
            <a:r>
              <a:rPr lang="en-US" sz="2000" dirty="0" smtClean="0"/>
              <a:t> </a:t>
            </a:r>
            <a:r>
              <a:rPr lang="en-US" sz="2000" dirty="0" smtClean="0"/>
              <a:t>functions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95400" y="2895600"/>
          <a:ext cx="4343400" cy="3040380"/>
        </p:xfrm>
        <a:graphic>
          <a:graphicData uri="http://schemas.openxmlformats.org/drawingml/2006/table">
            <a:tbl>
              <a:tblPr/>
              <a:tblGrid>
                <a:gridCol w="2413000"/>
                <a:gridCol w="1930400"/>
              </a:tblGrid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Package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No. of new APIs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H5T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H5D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H5O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H5L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H5A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H5R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H5I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H5P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 compatable APIs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Support for HDF 1.8 in HDF-Java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3505200"/>
          </a:xfrm>
        </p:spPr>
        <p:txBody>
          <a:bodyPr/>
          <a:lstStyle/>
          <a:p>
            <a:r>
              <a:rPr lang="en-US" dirty="0" smtClean="0"/>
              <a:t>Added HDF5 1.8 related features to </a:t>
            </a:r>
            <a:r>
              <a:rPr lang="en-US" dirty="0" smtClean="0"/>
              <a:t>the Object </a:t>
            </a:r>
            <a:r>
              <a:rPr lang="en-US" dirty="0" smtClean="0"/>
              <a:t>Layer and </a:t>
            </a:r>
            <a:r>
              <a:rPr lang="en-US" dirty="0" err="1" smtClean="0"/>
              <a:t>HDFView</a:t>
            </a:r>
            <a:endParaRPr lang="en-US" dirty="0" smtClean="0"/>
          </a:p>
          <a:p>
            <a:pPr lvl="1"/>
            <a:r>
              <a:rPr lang="en-US" sz="2000" dirty="0" smtClean="0"/>
              <a:t>Set the bounds of library versions</a:t>
            </a:r>
          </a:p>
          <a:p>
            <a:pPr lvl="1"/>
            <a:r>
              <a:rPr lang="en-US" sz="2000" dirty="0" smtClean="0"/>
              <a:t>Set link creation order</a:t>
            </a:r>
          </a:p>
          <a:p>
            <a:pPr lvl="1"/>
            <a:r>
              <a:rPr lang="en-US" sz="2000" dirty="0" smtClean="0"/>
              <a:t>Set link storage type</a:t>
            </a:r>
          </a:p>
          <a:p>
            <a:pPr lvl="1"/>
            <a:r>
              <a:rPr lang="en-US" sz="2000" dirty="0" smtClean="0"/>
              <a:t>Show groups and attributes in creation </a:t>
            </a:r>
            <a:r>
              <a:rPr lang="en-US" sz="2000" dirty="0" smtClean="0"/>
              <a:t>order (not in </a:t>
            </a:r>
            <a:r>
              <a:rPr lang="en-US" sz="2000" dirty="0" err="1" smtClean="0"/>
              <a:t>HDFView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pPr lvl="1"/>
            <a:r>
              <a:rPr lang="en-US" sz="2000" dirty="0" smtClean="0"/>
              <a:t>Create soft and external links</a:t>
            </a:r>
          </a:p>
          <a:p>
            <a:pPr lvl="1"/>
            <a:r>
              <a:rPr lang="en-US" sz="2000" dirty="0" smtClean="0"/>
              <a:t>Retrieve link </a:t>
            </a:r>
            <a:r>
              <a:rPr lang="en-US" sz="2000" dirty="0" smtClean="0"/>
              <a:t>information</a:t>
            </a:r>
            <a:endParaRPr lang="en-US" sz="20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HDF-Java 2.7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3810000"/>
          </a:xfrm>
        </p:spPr>
        <p:txBody>
          <a:bodyPr/>
          <a:lstStyle/>
          <a:p>
            <a:r>
              <a:rPr lang="en-US" dirty="0" smtClean="0"/>
              <a:t>New features (17), e.g.</a:t>
            </a:r>
          </a:p>
          <a:p>
            <a:pPr lvl="1"/>
            <a:r>
              <a:rPr lang="en-US" sz="2400" dirty="0" smtClean="0"/>
              <a:t>Show bit(s) values in byte or short integers</a:t>
            </a:r>
          </a:p>
          <a:p>
            <a:pPr lvl="1"/>
            <a:r>
              <a:rPr lang="en-US" sz="2400" dirty="0" smtClean="0"/>
              <a:t>Move objects within the same file</a:t>
            </a:r>
          </a:p>
          <a:p>
            <a:pPr lvl="1"/>
            <a:r>
              <a:rPr lang="en-US" sz="2400" dirty="0" smtClean="0"/>
              <a:t>Import/export binary data</a:t>
            </a:r>
          </a:p>
          <a:p>
            <a:pPr lvl="1"/>
            <a:r>
              <a:rPr lang="en-US" sz="2400" dirty="0" smtClean="0"/>
              <a:t>Use H5Ocopy() API (important for copying large datasets)</a:t>
            </a:r>
          </a:p>
          <a:p>
            <a:pPr lvl="1"/>
            <a:r>
              <a:rPr lang="en-US" sz="2400" dirty="0" smtClean="0"/>
              <a:t>Rename Attributes</a:t>
            </a:r>
          </a:p>
          <a:p>
            <a:pPr lvl="1"/>
            <a:r>
              <a:rPr lang="en-US" sz="2400" dirty="0" smtClean="0"/>
              <a:t>Support for 64-bit Windows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HDF-Java 2.7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4648200"/>
          </a:xfrm>
        </p:spPr>
        <p:txBody>
          <a:bodyPr/>
          <a:lstStyle/>
          <a:p>
            <a:r>
              <a:rPr lang="en-US" dirty="0" smtClean="0"/>
              <a:t>Bug fixes (29), e.g.</a:t>
            </a:r>
          </a:p>
          <a:p>
            <a:pPr lvl="1"/>
            <a:r>
              <a:rPr lang="en-US" sz="2400" dirty="0" smtClean="0"/>
              <a:t>Java binary jar files are not the same for </a:t>
            </a:r>
            <a:r>
              <a:rPr lang="en-US" sz="2400" dirty="0" smtClean="0"/>
              <a:t>32-bit and 64-bit</a:t>
            </a:r>
          </a:p>
          <a:p>
            <a:pPr lvl="1"/>
            <a:r>
              <a:rPr lang="en-US" sz="2400" dirty="0" smtClean="0"/>
              <a:t>Datasets </a:t>
            </a:r>
            <a:r>
              <a:rPr lang="en-US" sz="2400" dirty="0" smtClean="0"/>
              <a:t>displayed incorrectly if you swap dimensions</a:t>
            </a:r>
            <a:endParaRPr lang="en-US" sz="2400" dirty="0" smtClean="0"/>
          </a:p>
          <a:p>
            <a:pPr lvl="1"/>
            <a:r>
              <a:rPr lang="en-US" sz="2400" dirty="0" smtClean="0"/>
              <a:t>H5Sset_extent_simple in Java does not seem to take effect</a:t>
            </a:r>
            <a:endParaRPr lang="en-US" sz="2400" dirty="0" smtClean="0"/>
          </a:p>
          <a:p>
            <a:pPr lvl="1"/>
            <a:r>
              <a:rPr lang="en-US" sz="2400" dirty="0" smtClean="0"/>
              <a:t>Possible useful information for HDF-EOS2 files are not displayed by </a:t>
            </a:r>
            <a:r>
              <a:rPr lang="en-US" sz="2400" dirty="0" err="1" smtClean="0"/>
              <a:t>HDFView</a:t>
            </a:r>
            <a:r>
              <a:rPr lang="en-US" sz="2400" dirty="0" smtClean="0"/>
              <a:t> </a:t>
            </a:r>
            <a:endParaRPr lang="en-US" sz="24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HDF-Java 2.7 </a:t>
            </a:r>
            <a:endParaRPr lang="en-US" dirty="0"/>
          </a:p>
        </p:txBody>
      </p:sp>
      <p:sp>
        <p:nvSpPr>
          <p:cNvPr id="7" name="Content Placeholder 11"/>
          <p:cNvSpPr txBox="1">
            <a:spLocks/>
          </p:cNvSpPr>
          <p:nvPr/>
        </p:nvSpPr>
        <p:spPr bwMode="auto">
          <a:xfrm>
            <a:off x="381000" y="1600200"/>
            <a:ext cx="8458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Support for HDF5 1.8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Bug </a:t>
            </a: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fixes/other new features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Beta is </a:t>
            </a: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 for you to try</a:t>
            </a: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Official </a:t>
            </a:r>
            <a:r>
              <a:rPr lang="en-US" sz="3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release – Nov. 2010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lang="en-US" sz="300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 bwMode="auto">
          <a:xfrm>
            <a:off x="0" y="838200"/>
            <a:ext cx="9144000" cy="5791200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16523618_lighthous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914400"/>
            <a:ext cx="9144000" cy="1676400"/>
          </a:xfrm>
          <a:prstGeom prst="round2SameRect">
            <a:avLst>
              <a:gd name="adj1" fmla="val 6536"/>
              <a:gd name="adj2" fmla="val 0"/>
            </a:avLst>
          </a:prstGeom>
          <a:effectLst>
            <a:innerShdw blurRad="114300">
              <a:prstClr val="black"/>
            </a:innerShdw>
          </a:effectLst>
        </p:spPr>
      </p:pic>
      <p:sp>
        <p:nvSpPr>
          <p:cNvPr id="36" name="Rectangle 35"/>
          <p:cNvSpPr/>
          <p:nvPr/>
        </p:nvSpPr>
        <p:spPr>
          <a:xfrm>
            <a:off x="0" y="2438400"/>
            <a:ext cx="9144000" cy="685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0800000" scaled="1"/>
            <a:tileRect/>
          </a:gra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8305800" cy="533400"/>
          </a:xfrm>
        </p:spPr>
        <p:txBody>
          <a:bodyPr/>
          <a:lstStyle/>
          <a:p>
            <a:r>
              <a:rPr lang="en-US" dirty="0" smtClean="0"/>
              <a:t>HDF-Java Features/Roadmap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6200" y="3200400"/>
            <a:ext cx="2286000" cy="2179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Support for HDF5 1.8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Unit tests for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JNI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Bug fixes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Other new features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362200" y="3200400"/>
            <a:ext cx="243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N-dimension Array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Creation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Order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Import/Export </a:t>
            </a:r>
            <a:r>
              <a:rPr lang="en-US" sz="1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GeoTiff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GUI Widgets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Automatic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GUI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tests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24400" y="3200400"/>
            <a:ext cx="2133600" cy="174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Buffered Array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Buffered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Array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Import/export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XML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Drag/drop 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(in &amp; ex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0" y="5867400"/>
            <a:ext cx="9144000" cy="685800"/>
          </a:xfrm>
          <a:prstGeom prst="rect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en-US" sz="1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12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HDFView</a:t>
            </a:r>
            <a:r>
              <a:rPr lang="en-US" sz="1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only</a:t>
            </a:r>
          </a:p>
          <a:p>
            <a:pPr algn="r"/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Please give us your feedback</a:t>
            </a:r>
          </a:p>
        </p:txBody>
      </p:sp>
      <p:sp>
        <p:nvSpPr>
          <p:cNvPr id="16" name="Chevron 15"/>
          <p:cNvSpPr/>
          <p:nvPr/>
        </p:nvSpPr>
        <p:spPr bwMode="auto">
          <a:xfrm>
            <a:off x="0" y="2438400"/>
            <a:ext cx="2438400" cy="685800"/>
          </a:xfrm>
          <a:prstGeom prst="chevron">
            <a:avLst>
              <a:gd name="adj" fmla="val 3290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Nov. 2010</a:t>
            </a:r>
          </a:p>
        </p:txBody>
      </p:sp>
      <p:sp>
        <p:nvSpPr>
          <p:cNvPr id="31" name="Chevron 30"/>
          <p:cNvSpPr/>
          <p:nvPr/>
        </p:nvSpPr>
        <p:spPr bwMode="auto">
          <a:xfrm>
            <a:off x="2133600" y="2438400"/>
            <a:ext cx="2438400" cy="685800"/>
          </a:xfrm>
          <a:prstGeom prst="chevron">
            <a:avLst>
              <a:gd name="adj" fmla="val 32906"/>
            </a:avLst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hevron 31"/>
          <p:cNvSpPr/>
          <p:nvPr/>
        </p:nvSpPr>
        <p:spPr bwMode="auto">
          <a:xfrm>
            <a:off x="4343400" y="2438400"/>
            <a:ext cx="2438400" cy="685800"/>
          </a:xfrm>
          <a:prstGeom prst="chevron">
            <a:avLst>
              <a:gd name="adj" fmla="val 32906"/>
            </a:avLst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hevron 33"/>
          <p:cNvSpPr/>
          <p:nvPr/>
        </p:nvSpPr>
        <p:spPr bwMode="auto">
          <a:xfrm>
            <a:off x="6553200" y="2438400"/>
            <a:ext cx="2590800" cy="685800"/>
          </a:xfrm>
          <a:prstGeom prst="chevron">
            <a:avLst>
              <a:gd name="adj" fmla="val 32906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05600" y="3200400"/>
            <a:ext cx="2133600" cy="13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Function pointers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Edit complex data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3D Graphic </a:t>
            </a:r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view  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1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09600" y="2667000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You!</a:t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Questions/comments?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3509</TotalTime>
  <Words>1310</Words>
  <Application>Microsoft Office PowerPoint</Application>
  <PresentationFormat>On-screen Show (4:3)</PresentationFormat>
  <Paragraphs>374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template2</vt:lpstr>
      <vt:lpstr>HDF5 Tools Updates </vt:lpstr>
      <vt:lpstr>Tools Updates</vt:lpstr>
      <vt:lpstr>HDF5 Command-line tools</vt:lpstr>
      <vt:lpstr>h5ls</vt:lpstr>
      <vt:lpstr>h5ls</vt:lpstr>
      <vt:lpstr>h5ls</vt:lpstr>
      <vt:lpstr>h5dump</vt:lpstr>
      <vt:lpstr>h5dump</vt:lpstr>
      <vt:lpstr>h5dump</vt:lpstr>
      <vt:lpstr>h5dump</vt:lpstr>
      <vt:lpstr>h5diff</vt:lpstr>
      <vt:lpstr>h5diff</vt:lpstr>
      <vt:lpstr>h5diff</vt:lpstr>
      <vt:lpstr>h5diff</vt:lpstr>
      <vt:lpstr>h5diff</vt:lpstr>
      <vt:lpstr>h5repack</vt:lpstr>
      <vt:lpstr>h5repack</vt:lpstr>
      <vt:lpstr>h5copy</vt:lpstr>
      <vt:lpstr>h5copy</vt:lpstr>
      <vt:lpstr>New Tools in development</vt:lpstr>
      <vt:lpstr>h5watch</vt:lpstr>
      <vt:lpstr>h5edit</vt:lpstr>
      <vt:lpstr>h5edit</vt:lpstr>
      <vt:lpstr>Example: h5edit </vt:lpstr>
      <vt:lpstr>HDF-Java Products</vt:lpstr>
      <vt:lpstr>HDF-Java Products</vt:lpstr>
      <vt:lpstr>Java Wrapper</vt:lpstr>
      <vt:lpstr>Object Package: basic objects</vt:lpstr>
      <vt:lpstr>HDFView</vt:lpstr>
      <vt:lpstr>Support for HDF 1.8 in HDF-Java</vt:lpstr>
      <vt:lpstr>Support for HDF 1.8 in HDF-Java</vt:lpstr>
      <vt:lpstr>HDF-Java 2.7</vt:lpstr>
      <vt:lpstr>HDF-Java 2.7</vt:lpstr>
      <vt:lpstr>HDF-Java 2.7 </vt:lpstr>
      <vt:lpstr>HDF-Java Features/Roadmap</vt:lpstr>
      <vt:lpstr>Slide 36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Tools Updates</dc:title>
  <dc:creator>csingh3</dc:creator>
  <cp:lastModifiedBy>hdfadmin</cp:lastModifiedBy>
  <cp:revision>327</cp:revision>
  <cp:lastPrinted>1601-01-01T00:00:00Z</cp:lastPrinted>
  <dcterms:created xsi:type="dcterms:W3CDTF">2009-10-02T21:12:46Z</dcterms:created>
  <dcterms:modified xsi:type="dcterms:W3CDTF">2010-09-27T22:02:39Z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