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Lst>
  <p:notesMasterIdLst>
    <p:notesMasterId r:id="rId38"/>
  </p:notesMasterIdLst>
  <p:handoutMasterIdLst>
    <p:handoutMasterId r:id="rId39"/>
  </p:handoutMasterIdLst>
  <p:sldIdLst>
    <p:sldId id="264" r:id="rId2"/>
    <p:sldId id="289" r:id="rId3"/>
    <p:sldId id="290" r:id="rId4"/>
    <p:sldId id="292" r:id="rId5"/>
    <p:sldId id="293" r:id="rId6"/>
    <p:sldId id="322" r:id="rId7"/>
    <p:sldId id="298" r:id="rId8"/>
    <p:sldId id="299" r:id="rId9"/>
    <p:sldId id="300" r:id="rId10"/>
    <p:sldId id="301" r:id="rId11"/>
    <p:sldId id="320" r:id="rId12"/>
    <p:sldId id="302" r:id="rId13"/>
    <p:sldId id="303" r:id="rId14"/>
    <p:sldId id="304" r:id="rId15"/>
    <p:sldId id="324" r:id="rId16"/>
    <p:sldId id="305" r:id="rId17"/>
    <p:sldId id="326" r:id="rId18"/>
    <p:sldId id="312" r:id="rId19"/>
    <p:sldId id="339" r:id="rId20"/>
    <p:sldId id="327" r:id="rId21"/>
    <p:sldId id="328" r:id="rId22"/>
    <p:sldId id="308" r:id="rId23"/>
    <p:sldId id="309" r:id="rId24"/>
    <p:sldId id="333" r:id="rId25"/>
    <p:sldId id="335" r:id="rId26"/>
    <p:sldId id="334" r:id="rId27"/>
    <p:sldId id="321" r:id="rId28"/>
    <p:sldId id="311" r:id="rId29"/>
    <p:sldId id="315" r:id="rId30"/>
    <p:sldId id="316" r:id="rId31"/>
    <p:sldId id="317" r:id="rId32"/>
    <p:sldId id="318" r:id="rId33"/>
    <p:sldId id="337" r:id="rId34"/>
    <p:sldId id="266" r:id="rId35"/>
    <p:sldId id="267" r:id="rId36"/>
    <p:sldId id="268" r:id="rId37"/>
  </p:sldIdLst>
  <p:sldSz cx="9144000" cy="6858000" type="screen4x3"/>
  <p:notesSz cx="6858000" cy="9144000"/>
  <p:custDataLst>
    <p:tags r:id="rId40"/>
  </p:custDataLst>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Arial" pitchFamily="34" charset="0"/>
      </a:defRPr>
    </a:lvl1pPr>
    <a:lvl2pPr marL="455613" indent="1588" algn="l" rtl="0" fontAlgn="base">
      <a:spcBef>
        <a:spcPct val="0"/>
      </a:spcBef>
      <a:spcAft>
        <a:spcPct val="0"/>
      </a:spcAft>
      <a:defRPr sz="2400" kern="1200">
        <a:solidFill>
          <a:schemeClr val="tx1"/>
        </a:solidFill>
        <a:latin typeface="Times New Roman" pitchFamily="18" charset="0"/>
        <a:ea typeface="+mn-ea"/>
        <a:cs typeface="Arial" pitchFamily="34" charset="0"/>
      </a:defRPr>
    </a:lvl2pPr>
    <a:lvl3pPr marL="912813" indent="1588" algn="l" rtl="0" fontAlgn="base">
      <a:spcBef>
        <a:spcPct val="0"/>
      </a:spcBef>
      <a:spcAft>
        <a:spcPct val="0"/>
      </a:spcAft>
      <a:defRPr sz="2400" kern="1200">
        <a:solidFill>
          <a:schemeClr val="tx1"/>
        </a:solidFill>
        <a:latin typeface="Times New Roman" pitchFamily="18" charset="0"/>
        <a:ea typeface="+mn-ea"/>
        <a:cs typeface="Arial" pitchFamily="34" charset="0"/>
      </a:defRPr>
    </a:lvl3pPr>
    <a:lvl4pPr marL="1370013" indent="1588" algn="l" rtl="0" fontAlgn="base">
      <a:spcBef>
        <a:spcPct val="0"/>
      </a:spcBef>
      <a:spcAft>
        <a:spcPct val="0"/>
      </a:spcAft>
      <a:defRPr sz="2400" kern="1200">
        <a:solidFill>
          <a:schemeClr val="tx1"/>
        </a:solidFill>
        <a:latin typeface="Times New Roman" pitchFamily="18" charset="0"/>
        <a:ea typeface="+mn-ea"/>
        <a:cs typeface="Arial" pitchFamily="34" charset="0"/>
      </a:defRPr>
    </a:lvl4pPr>
    <a:lvl5pPr marL="1827213" indent="1588" algn="l" rtl="0" fontAlgn="base">
      <a:spcBef>
        <a:spcPct val="0"/>
      </a:spcBef>
      <a:spcAft>
        <a:spcPct val="0"/>
      </a:spcAft>
      <a:defRPr sz="2400" kern="1200">
        <a:solidFill>
          <a:schemeClr val="tx1"/>
        </a:solidFill>
        <a:latin typeface="Times New Roman" pitchFamily="18" charset="0"/>
        <a:ea typeface="+mn-ea"/>
        <a:cs typeface="Arial" pitchFamily="34" charset="0"/>
      </a:defRPr>
    </a:lvl5pPr>
    <a:lvl6pPr marL="2286000" algn="l" defTabSz="914400" rtl="0" eaLnBrk="1" latinLnBrk="0" hangingPunct="1">
      <a:defRPr sz="2400" kern="1200">
        <a:solidFill>
          <a:schemeClr val="tx1"/>
        </a:solidFill>
        <a:latin typeface="Times New Roman" pitchFamily="18" charset="0"/>
        <a:ea typeface="+mn-ea"/>
        <a:cs typeface="Arial" pitchFamily="34" charset="0"/>
      </a:defRPr>
    </a:lvl6pPr>
    <a:lvl7pPr marL="2743200" algn="l" defTabSz="914400" rtl="0" eaLnBrk="1" latinLnBrk="0" hangingPunct="1">
      <a:defRPr sz="2400" kern="1200">
        <a:solidFill>
          <a:schemeClr val="tx1"/>
        </a:solidFill>
        <a:latin typeface="Times New Roman" pitchFamily="18" charset="0"/>
        <a:ea typeface="+mn-ea"/>
        <a:cs typeface="Arial" pitchFamily="34" charset="0"/>
      </a:defRPr>
    </a:lvl7pPr>
    <a:lvl8pPr marL="3200400" algn="l" defTabSz="914400" rtl="0" eaLnBrk="1" latinLnBrk="0" hangingPunct="1">
      <a:defRPr sz="2400" kern="1200">
        <a:solidFill>
          <a:schemeClr val="tx1"/>
        </a:solidFill>
        <a:latin typeface="Times New Roman" pitchFamily="18" charset="0"/>
        <a:ea typeface="+mn-ea"/>
        <a:cs typeface="Arial" pitchFamily="34" charset="0"/>
      </a:defRPr>
    </a:lvl8pPr>
    <a:lvl9pPr marL="3657600" algn="l" defTabSz="914400" rtl="0" eaLnBrk="1" latinLnBrk="0" hangingPunct="1">
      <a:defRPr sz="2400" kern="1200">
        <a:solidFill>
          <a:schemeClr val="tx1"/>
        </a:solidFill>
        <a:latin typeface="Times New Roman" pitchFamily="18"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6600FF"/>
    <a:srgbClr val="009999"/>
    <a:srgbClr val="FF3300"/>
    <a:srgbClr val="FF6633"/>
    <a:srgbClr val="F8F8F8"/>
    <a:srgbClr val="FFFF99"/>
    <a:srgbClr val="FFFF00"/>
    <a:srgbClr val="B2B2B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35" autoAdjust="0"/>
    <p:restoredTop sz="94023" autoAdjust="0"/>
  </p:normalViewPr>
  <p:slideViewPr>
    <p:cSldViewPr>
      <p:cViewPr>
        <p:scale>
          <a:sx n="100" d="100"/>
          <a:sy n="100" d="100"/>
        </p:scale>
        <p:origin x="-72" y="150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17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cs typeface="+mn-cs"/>
              </a:defRPr>
            </a:lvl1pPr>
          </a:lstStyle>
          <a:p>
            <a:pPr>
              <a:defRPr/>
            </a:pPr>
            <a:fld id="{F9C82C48-4A1D-4DB6-8488-67B31819B033}" type="datetimeFigureOut">
              <a:rPr lang="en-US"/>
              <a:pPr>
                <a:defRPr/>
              </a:pPr>
              <a:t>9/29/2010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cs typeface="+mn-cs"/>
              </a:defRPr>
            </a:lvl1pPr>
          </a:lstStyle>
          <a:p>
            <a:pPr>
              <a:defRPr/>
            </a:pPr>
            <a:fld id="{0167441E-5340-4E44-8B61-EE4ACBBB5AE9}"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eaLnBrk="0" hangingPunct="0">
              <a:defRPr sz="1200">
                <a:cs typeface="+mn-cs"/>
              </a:defRPr>
            </a:lvl1pPr>
          </a:lstStyle>
          <a:p>
            <a:pPr>
              <a:defRPr/>
            </a:pPr>
            <a:endParaRPr lang="en-US"/>
          </a:p>
        </p:txBody>
      </p:sp>
      <p:sp>
        <p:nvSpPr>
          <p:cNvPr id="102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bodyPr>
          <a:lstStyle>
            <a:lvl1pPr algn="r" eaLnBrk="0" hangingPunct="0">
              <a:defRPr sz="1200">
                <a:cs typeface="+mn-cs"/>
              </a:defRPr>
            </a:lvl1pPr>
          </a:lstStyle>
          <a:p>
            <a:pPr>
              <a:defRPr/>
            </a:pPr>
            <a:endParaRPr lang="en-US"/>
          </a:p>
        </p:txBody>
      </p:sp>
      <p:sp>
        <p:nvSpPr>
          <p:cNvPr id="348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02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3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cs typeface="+mn-cs"/>
              </a:defRPr>
            </a:lvl1pPr>
          </a:lstStyle>
          <a:p>
            <a:pPr>
              <a:defRPr/>
            </a:pPr>
            <a:endParaRPr lang="en-US"/>
          </a:p>
        </p:txBody>
      </p:sp>
      <p:sp>
        <p:nvSpPr>
          <p:cNvPr id="103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algn="r" eaLnBrk="0" hangingPunct="0">
              <a:defRPr sz="1200">
                <a:cs typeface="+mn-cs"/>
              </a:defRPr>
            </a:lvl1pPr>
          </a:lstStyle>
          <a:p>
            <a:pPr>
              <a:defRPr/>
            </a:pPr>
            <a:fld id="{D750FA9D-5D4C-4355-81EB-ACFEE544A0F6}"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5613"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2813"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0013"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7213"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5538" algn="l" defTabSz="914215" rtl="0" eaLnBrk="1" latinLnBrk="0" hangingPunct="1">
      <a:defRPr sz="1200" kern="1200">
        <a:solidFill>
          <a:schemeClr val="tx1"/>
        </a:solidFill>
        <a:latin typeface="+mn-lt"/>
        <a:ea typeface="+mn-ea"/>
        <a:cs typeface="+mn-cs"/>
      </a:defRPr>
    </a:lvl6pPr>
    <a:lvl7pPr marL="2742646" algn="l" defTabSz="914215" rtl="0" eaLnBrk="1" latinLnBrk="0" hangingPunct="1">
      <a:defRPr sz="1200" kern="1200">
        <a:solidFill>
          <a:schemeClr val="tx1"/>
        </a:solidFill>
        <a:latin typeface="+mn-lt"/>
        <a:ea typeface="+mn-ea"/>
        <a:cs typeface="+mn-cs"/>
      </a:defRPr>
    </a:lvl7pPr>
    <a:lvl8pPr marL="3199754" algn="l" defTabSz="914215" rtl="0" eaLnBrk="1" latinLnBrk="0" hangingPunct="1">
      <a:defRPr sz="1200" kern="1200">
        <a:solidFill>
          <a:schemeClr val="tx1"/>
        </a:solidFill>
        <a:latin typeface="+mn-lt"/>
        <a:ea typeface="+mn-ea"/>
        <a:cs typeface="+mn-cs"/>
      </a:defRPr>
    </a:lvl8pPr>
    <a:lvl9pPr marL="3656862" algn="l" defTabSz="91421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p:txBody>
          <a:bodyPr/>
          <a:lstStyle/>
          <a:p>
            <a:pPr>
              <a:defRPr/>
            </a:pPr>
            <a:fld id="{FE840917-86BE-4AB8-B167-73EE59FCA0EA}" type="slidenum">
              <a:rPr lang="en-US" smtClean="0"/>
              <a:pPr>
                <a:defRPr/>
              </a:pPr>
              <a:t>1</a:t>
            </a:fld>
            <a:endParaRPr lang="en-US" smtClean="0"/>
          </a:p>
        </p:txBody>
      </p:sp>
      <p:sp>
        <p:nvSpPr>
          <p:cNvPr id="35843"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ln/>
        </p:spPr>
        <p:txBody>
          <a:bodyPr/>
          <a:lstStyle/>
          <a:p>
            <a:pPr>
              <a:defRPr/>
            </a:pPr>
            <a:r>
              <a:rPr lang="en-US" dirty="0" smtClean="0"/>
              <a:t>Clarification of HDF-EOS website</a:t>
            </a:r>
          </a:p>
          <a:p>
            <a:pPr>
              <a:defRPr/>
            </a:pPr>
            <a:r>
              <a:rPr lang="en-US" dirty="0" smtClean="0"/>
              <a:t>The Earth Observing System Project Science Office -&gt; eospso.gsfc.nasa.gov (Information about Earth Observing System)</a:t>
            </a:r>
          </a:p>
          <a:p>
            <a:pPr>
              <a:defRPr/>
            </a:pPr>
            <a:r>
              <a:rPr lang="en-US" dirty="0" smtClean="0"/>
              <a:t>SDP Toolkit/HDF-EOS: http://newsroom.gsfc.nasa.gov/sdptoolkit/toolkit.html </a:t>
            </a:r>
          </a:p>
          <a:p>
            <a:pPr>
              <a:defRPr/>
            </a:pPr>
            <a:r>
              <a:rPr lang="en-US" dirty="0" smtClean="0"/>
              <a:t>HDF Group website: http://hdfgroup.org</a:t>
            </a:r>
          </a:p>
          <a:p>
            <a:pPr>
              <a:defRPr/>
            </a:pPr>
            <a:r>
              <a:rPr lang="en-US" dirty="0" smtClean="0"/>
              <a:t>But HDF-EOS Tools and Information Center  http://hdfeos.org  or http://hdfeos.net</a:t>
            </a:r>
          </a:p>
          <a:p>
            <a:pPr>
              <a:defRPr/>
            </a:pPr>
            <a:endParaRPr lang="en-US" dirty="0" smtClean="0"/>
          </a:p>
          <a:p>
            <a:pPr>
              <a:defRPr/>
            </a:pPr>
            <a:r>
              <a:rPr lang="en-US" dirty="0" smtClean="0"/>
              <a:t>Don’t forget MLS. Highlight HDF4 handler.</a:t>
            </a:r>
          </a:p>
          <a:p>
            <a:pPr>
              <a:defRPr/>
            </a:pPr>
            <a:r>
              <a:rPr lang="en-US" dirty="0" smtClean="0"/>
              <a:t> </a:t>
            </a:r>
          </a:p>
          <a:p>
            <a:pPr>
              <a:defRPr/>
            </a:pPr>
            <a:r>
              <a:rPr lang="en-US" dirty="0" smtClean="0"/>
              <a:t>Say problem: Java / CERES</a:t>
            </a:r>
          </a:p>
          <a:p>
            <a:pPr>
              <a:defRPr/>
            </a:pPr>
            <a:endParaRPr lang="en-US" dirty="0" smtClean="0"/>
          </a:p>
          <a:p>
            <a:pPr>
              <a:defRPr/>
            </a:pPr>
            <a:r>
              <a:rPr lang="en-US" dirty="0" smtClean="0"/>
              <a:t>Add </a:t>
            </a:r>
            <a:r>
              <a:rPr lang="en-US" smtClean="0"/>
              <a:t>Zhang Fan</a:t>
            </a:r>
            <a:endParaRPr lang="en-US" dirty="0" smtClean="0"/>
          </a:p>
          <a:p>
            <a:pPr>
              <a:defRPr/>
            </a:pPr>
            <a:endParaRPr lang="en-US" dirty="0" smtClean="0"/>
          </a:p>
          <a:p>
            <a:pPr>
              <a:defRPr/>
            </a:pPr>
            <a:r>
              <a:rPr lang="en-US" dirty="0" smtClean="0"/>
              <a:t> </a:t>
            </a:r>
          </a:p>
          <a:p>
            <a:pPr>
              <a:defRPr/>
            </a:pPr>
            <a:endParaRPr lang="en-US" dirty="0" smtClean="0"/>
          </a:p>
          <a:p>
            <a:pPr>
              <a:defRPr/>
            </a:pPr>
            <a:endParaRPr lang="en-US" dirty="0" smtClean="0"/>
          </a:p>
          <a:p>
            <a:pPr>
              <a:defRPr/>
            </a:pPr>
            <a:endParaRPr lang="en-US" dirty="0" smtClean="0"/>
          </a:p>
          <a:p>
            <a:pPr>
              <a:defRPr/>
            </a:pPr>
            <a:r>
              <a:rPr lang="en-US" dirty="0" smtClean="0"/>
              <a:t>Explain two reasons for this work:</a:t>
            </a:r>
          </a:p>
          <a:p>
            <a:pPr>
              <a:defRPr/>
            </a:pPr>
            <a:r>
              <a:rPr lang="en-US" dirty="0" smtClean="0"/>
              <a:t>We’ve done this work  in the past few months.</a:t>
            </a:r>
          </a:p>
          <a:p>
            <a:pPr marL="228600" indent="-228600">
              <a:buFontTx/>
              <a:buAutoNum type="arabicPeriod"/>
              <a:defRPr/>
            </a:pPr>
            <a:r>
              <a:rPr lang="en-US" dirty="0" smtClean="0"/>
              <a:t>Some information  of tools are out of date. Need to be updated.</a:t>
            </a:r>
          </a:p>
          <a:p>
            <a:pPr marL="228600" indent="-228600">
              <a:buFontTx/>
              <a:buAutoNum type="arabicPeriod"/>
              <a:defRPr/>
            </a:pPr>
            <a:r>
              <a:rPr lang="en-US" dirty="0" smtClean="0"/>
              <a:t>Requests for more information such as examples.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pPr>
              <a:defRPr/>
            </a:pPr>
            <a:r>
              <a:rPr lang="en-US" dirty="0" smtClean="0"/>
              <a:t>The Earth Observing System Project Science Office -&gt; eospso.gsfc.nasa.gov (Information about Earth Observing System)</a:t>
            </a:r>
          </a:p>
          <a:p>
            <a:pPr>
              <a:defRPr/>
            </a:pPr>
            <a:r>
              <a:rPr lang="en-US" dirty="0" smtClean="0"/>
              <a:t>SDP Toolkit/HDF-EOS: http://newsroom.gsfc.nasa.gov/sdptoolkit/toolkit.html </a:t>
            </a:r>
          </a:p>
          <a:p>
            <a:pPr>
              <a:defRPr/>
            </a:pPr>
            <a:r>
              <a:rPr lang="en-US" dirty="0" smtClean="0"/>
              <a:t>HDF Group website: http://hdfgroup.org</a:t>
            </a:r>
          </a:p>
          <a:p>
            <a:pPr>
              <a:defRPr/>
            </a:pPr>
            <a:r>
              <a:rPr lang="en-US" dirty="0" smtClean="0"/>
              <a:t>But HDF-EOS Tools and Information Center  http://hdfeos.org  or http://hdfeos.net Screenshot of http://hdfeos.org</a:t>
            </a:r>
          </a:p>
          <a:p>
            <a:pPr>
              <a:defRPr/>
            </a:pPr>
            <a:endParaRPr lang="en-US" dirty="0" smtClean="0"/>
          </a:p>
          <a:p>
            <a:pPr>
              <a:defRPr/>
            </a:pPr>
            <a:r>
              <a:rPr lang="en-US" dirty="0" smtClean="0"/>
              <a:t>Explain two reasons for this work:</a:t>
            </a:r>
          </a:p>
          <a:p>
            <a:pPr>
              <a:defRPr/>
            </a:pPr>
            <a:r>
              <a:rPr lang="en-US" dirty="0" smtClean="0"/>
              <a:t>We’ve done this work  in the past few months.</a:t>
            </a:r>
          </a:p>
          <a:p>
            <a:pPr marL="228600" indent="-228600">
              <a:buFontTx/>
              <a:buAutoNum type="arabicPeriod"/>
              <a:defRPr/>
            </a:pPr>
            <a:r>
              <a:rPr lang="en-US" dirty="0" smtClean="0"/>
              <a:t>Some information  of tools are out of date. Need to be updated.</a:t>
            </a:r>
          </a:p>
          <a:p>
            <a:pPr marL="228600" indent="-228600">
              <a:buFontTx/>
              <a:buAutoNum type="arabicPeriod"/>
              <a:defRPr/>
            </a:pPr>
            <a:r>
              <a:rPr lang="en-US" dirty="0" smtClean="0"/>
              <a:t>Requests for more information such as examples. </a:t>
            </a:r>
          </a:p>
          <a:p>
            <a:pPr>
              <a:defRPr/>
            </a:pPr>
            <a:endParaRPr lang="en-US" dirty="0"/>
          </a:p>
        </p:txBody>
      </p:sp>
      <p:sp>
        <p:nvSpPr>
          <p:cNvPr id="35844" name="Slide Number Placeholder 3"/>
          <p:cNvSpPr>
            <a:spLocks noGrp="1"/>
          </p:cNvSpPr>
          <p:nvPr>
            <p:ph type="sldNum" sz="quarter" idx="5"/>
          </p:nvPr>
        </p:nvSpPr>
        <p:spPr/>
        <p:txBody>
          <a:bodyPr/>
          <a:lstStyle/>
          <a:p>
            <a:pPr>
              <a:defRPr/>
            </a:pPr>
            <a:fld id="{C882B867-0B15-42D2-B939-919EE8A10614}" type="slidenum">
              <a:rPr lang="en-US" smtClean="0"/>
              <a:pPr>
                <a:defRPr/>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p:txBody>
          <a:bodyPr/>
          <a:lstStyle/>
          <a:p>
            <a:pPr>
              <a:defRPr/>
            </a:pPr>
            <a:fld id="{CC9FCF2B-44E6-4C00-B782-FEE407124BC6}" type="slidenum">
              <a:rPr lang="en-US" smtClean="0"/>
              <a:pPr>
                <a:defRPr/>
              </a:pPr>
              <a:t>3</a:t>
            </a:fld>
            <a:endParaRPr lang="en-US"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r>
              <a:rPr lang="en-US" smtClean="0">
                <a:latin typeface="Arial" pitchFamily="34" charset="0"/>
              </a:rPr>
              <a:t>For those who missed the OPeNDAP tutorial on the first day workshop, I’ll give a brief introduction to OPeNDAP again.</a:t>
            </a:r>
          </a:p>
          <a:p>
            <a:r>
              <a:rPr lang="en-US" smtClean="0">
                <a:latin typeface="Arial" pitchFamily="34" charset="0"/>
              </a:rPr>
              <a:t>I’ll give a short update for HDF5 OPeNDAP handler work first and then HDF4 OPeNDAP handler wok, which was the major work of the last year.</a:t>
            </a:r>
          </a:p>
          <a:p>
            <a:r>
              <a:rPr lang="en-US" smtClean="0">
                <a:latin typeface="Arial" pitchFamily="34" charset="0"/>
              </a:rPr>
              <a:t>At the end, I’ll go over the future work necessary for HDF4 handler.</a:t>
            </a:r>
          </a:p>
          <a:p>
            <a:endParaRPr lang="en-US" smtClean="0">
              <a:latin typeface="Arial" pitchFamily="34" charset="0"/>
            </a:endParaRPr>
          </a:p>
          <a:p>
            <a:endParaRPr 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1"/>
          <p:cNvSpPr>
            <a:spLocks noGrp="1" noRot="1" noChangeAspect="1" noChangeArrowheads="1" noTextEdit="1"/>
          </p:cNvSpPr>
          <p:nvPr>
            <p:ph type="sldImg"/>
          </p:nvPr>
        </p:nvSpPr>
        <p:spPr>
          <a:ln/>
        </p:spPr>
      </p:sp>
      <p:sp>
        <p:nvSpPr>
          <p:cNvPr id="39939" name="Rectangle 2"/>
          <p:cNvSpPr>
            <a:spLocks noGrp="1" noChangeArrowheads="1"/>
          </p:cNvSpPr>
          <p:nvPr>
            <p:ph type="body" idx="1"/>
          </p:nvPr>
        </p:nvSpPr>
        <p:spPr>
          <a:xfrm>
            <a:off x="914400" y="4343400"/>
            <a:ext cx="5027613" cy="4114800"/>
          </a:xfrm>
          <a:noFill/>
          <a:ln/>
        </p:spPr>
        <p:txBody>
          <a:bodyPr/>
          <a:lstStyle/>
          <a:p>
            <a:r>
              <a:rPr lang="en-US" smtClean="0">
                <a:latin typeface="Arial" pitchFamily="34" charset="0"/>
              </a:rPr>
              <a:t>This is how remote data can be accessed via OPeNDAP. Normally, users can view local data file using scientific data using visualization tools like GrADS.  In DAP, this can be done for remote file. First DAP provides both generic server and client. For different data format like HDF and NetCDF, it needs an additional server that can map such data into a standard DAP format.</a:t>
            </a:r>
          </a:p>
          <a:p>
            <a:r>
              <a:rPr lang="en-US" smtClean="0">
                <a:latin typeface="Arial" pitchFamily="34" charset="0"/>
              </a:rPr>
              <a:t>Next, by modifying the existing visualization tools to adopt OPeNDAP client library, they can show the remote data on demand.</a:t>
            </a:r>
          </a:p>
          <a:p>
            <a:r>
              <a:rPr lang="en-US" smtClean="0">
                <a:latin typeface="Arial" pitchFamily="34" charset="0"/>
              </a:rPr>
              <a:t>The benefit of OPeNDAP is clear when you want to view a small dataset; you don’t have to download the entire data from the server.</a:t>
            </a:r>
          </a:p>
          <a:p>
            <a:r>
              <a:rPr lang="en-US" smtClean="0">
                <a:latin typeface="Arial" pitchFamily="34" charset="0"/>
              </a:rPr>
              <a:t>DAP is a low-level medium that implementers can impose any additional restrictions on top of DAP model.</a:t>
            </a:r>
          </a:p>
          <a:p>
            <a:r>
              <a:rPr lang="en-US" smtClean="0">
                <a:latin typeface="Arial" pitchFamily="34" charset="0"/>
              </a:rPr>
              <a:t>The bottom line is that web browser can access any HDF data.</a:t>
            </a:r>
          </a:p>
          <a:p>
            <a:endParaRPr lang="en-US" smtClean="0">
              <a:latin typeface="Arial" pitchFamily="34" charset="0"/>
            </a:endParaRPr>
          </a:p>
          <a:p>
            <a:endParaRPr lang="en-US" smtClean="0">
              <a:latin typeface="Arial" pitchFamily="34" charset="0"/>
            </a:endParaRPr>
          </a:p>
        </p:txBody>
      </p:sp>
      <p:sp>
        <p:nvSpPr>
          <p:cNvPr id="53252" name="Slide Number Placeholder 3"/>
          <p:cNvSpPr>
            <a:spLocks noGrp="1"/>
          </p:cNvSpPr>
          <p:nvPr>
            <p:ph type="sldNum" sz="quarter" idx="5"/>
          </p:nvPr>
        </p:nvSpPr>
        <p:spPr/>
        <p:txBody>
          <a:bodyPr/>
          <a:lstStyle/>
          <a:p>
            <a:pPr>
              <a:defRPr/>
            </a:pPr>
            <a:fld id="{3335FC5F-359A-408D-BD7A-414C1D52AF6D}" type="slidenum">
              <a:rPr lang="en-US" smtClean="0"/>
              <a:pPr>
                <a:defRPr/>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r>
              <a:rPr lang="en-US" smtClean="0">
                <a:latin typeface="Arial" pitchFamily="34" charset="0"/>
              </a:rPr>
              <a:t>For people who are not familiar with OPeNDAP, I’ll explain how OPeNDAP works with HDF.</a:t>
            </a:r>
          </a:p>
          <a:p>
            <a:endParaRPr lang="en-US" smtClean="0">
              <a:latin typeface="Arial" pitchFamily="34" charset="0"/>
            </a:endParaRPr>
          </a:p>
          <a:p>
            <a:r>
              <a:rPr lang="en-US" smtClean="0">
                <a:latin typeface="Arial" pitchFamily="34" charset="0"/>
              </a:rPr>
              <a:t>OPeNDAP is an open implementation of easy data access through visualization tools like IDV.</a:t>
            </a:r>
          </a:p>
          <a:p>
            <a:endParaRPr lang="en-US" smtClean="0">
              <a:latin typeface="Arial" pitchFamily="34" charset="0"/>
            </a:endParaRPr>
          </a:p>
          <a:p>
            <a:r>
              <a:rPr lang="en-US" smtClean="0">
                <a:latin typeface="Arial" pitchFamily="34" charset="0"/>
              </a:rPr>
              <a:t>Our work bridges the existing OPeNDAP framework and HDF so that visualization is possible over the Internet.</a:t>
            </a:r>
          </a:p>
          <a:p>
            <a:endParaRPr lang="en-US" smtClean="0">
              <a:latin typeface="Arial" pitchFamily="34" charset="0"/>
            </a:endParaRPr>
          </a:p>
          <a:p>
            <a:r>
              <a:rPr lang="en-US" smtClean="0">
                <a:latin typeface="Arial" pitchFamily="34" charset="0"/>
              </a:rPr>
              <a:t> </a:t>
            </a:r>
          </a:p>
          <a:p>
            <a:endParaRPr lang="en-US" smtClean="0">
              <a:latin typeface="Arial" pitchFamily="34" charset="0"/>
            </a:endParaRPr>
          </a:p>
        </p:txBody>
      </p:sp>
      <p:sp>
        <p:nvSpPr>
          <p:cNvPr id="54276" name="Slide Number Placeholder 3"/>
          <p:cNvSpPr>
            <a:spLocks noGrp="1"/>
          </p:cNvSpPr>
          <p:nvPr>
            <p:ph type="sldNum" sz="quarter" idx="5"/>
          </p:nvPr>
        </p:nvSpPr>
        <p:spPr/>
        <p:txBody>
          <a:bodyPr/>
          <a:lstStyle/>
          <a:p>
            <a:pPr>
              <a:defRPr/>
            </a:pPr>
            <a:fld id="{785B730F-D1CC-417A-AAF9-12E3A5C0F664}" type="slidenum">
              <a:rPr lang="en-US" smtClean="0"/>
              <a:pPr>
                <a:defRPr/>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p:txBody>
          <a:bodyPr/>
          <a:lstStyle/>
          <a:p>
            <a:pPr>
              <a:defRPr/>
            </a:pPr>
            <a:fld id="{CC9FCF2B-44E6-4C00-B782-FEE407124BC6}" type="slidenum">
              <a:rPr lang="en-US" smtClean="0"/>
              <a:pPr>
                <a:defRPr/>
              </a:pPr>
              <a:t>6</a:t>
            </a:fld>
            <a:endParaRPr lang="en-US"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r>
              <a:rPr lang="en-US" smtClean="0">
                <a:latin typeface="Arial" pitchFamily="34" charset="0"/>
              </a:rPr>
              <a:t>For those who missed the OPeNDAP tutorial on the first day workshop, I’ll give a brief introduction to OPeNDAP again.</a:t>
            </a:r>
          </a:p>
          <a:p>
            <a:r>
              <a:rPr lang="en-US" smtClean="0">
                <a:latin typeface="Arial" pitchFamily="34" charset="0"/>
              </a:rPr>
              <a:t>I’ll give a short update for HDF5 OPeNDAP handler work first and then HDF4 OPeNDAP handler wok, which was the major work of the last year.</a:t>
            </a:r>
          </a:p>
          <a:p>
            <a:r>
              <a:rPr lang="en-US" smtClean="0">
                <a:latin typeface="Arial" pitchFamily="34" charset="0"/>
              </a:rPr>
              <a:t>At the end, I’ll go over the future work necessary for HDF4 handler.</a:t>
            </a:r>
          </a:p>
          <a:p>
            <a:endParaRPr lang="en-US" smtClean="0">
              <a:latin typeface="Arial" pitchFamily="34" charset="0"/>
            </a:endParaRPr>
          </a:p>
          <a:p>
            <a:endParaRPr lang="en-US"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r>
              <a:rPr lang="en-US" smtClean="0">
                <a:latin typeface="Arial" pitchFamily="34" charset="0"/>
              </a:rPr>
              <a:t>From now on, I will mainly focus on hdf4 handler since we made a lot of efforts on this projection.</a:t>
            </a:r>
          </a:p>
          <a:p>
            <a:r>
              <a:rPr lang="en-US" smtClean="0">
                <a:latin typeface="Arial" pitchFamily="34" charset="0"/>
              </a:rPr>
              <a:t>First, I’ll describe the problems of the old handlers and then what we did, limitations of our solution and future work.</a:t>
            </a:r>
          </a:p>
          <a:p>
            <a:endParaRPr lang="en-US" smtClean="0">
              <a:latin typeface="Arial" pitchFamily="34" charset="0"/>
            </a:endParaRPr>
          </a:p>
        </p:txBody>
      </p:sp>
      <p:sp>
        <p:nvSpPr>
          <p:cNvPr id="58372" name="Slide Number Placeholder 3"/>
          <p:cNvSpPr>
            <a:spLocks noGrp="1"/>
          </p:cNvSpPr>
          <p:nvPr>
            <p:ph type="sldNum" sz="quarter" idx="5"/>
          </p:nvPr>
        </p:nvSpPr>
        <p:spPr/>
        <p:txBody>
          <a:bodyPr/>
          <a:lstStyle/>
          <a:p>
            <a:pPr>
              <a:defRPr/>
            </a:pPr>
            <a:fld id="{0115619E-303A-4386-BC72-437A24F4665B}" type="slidenum">
              <a:rPr lang="en-US" smtClean="0"/>
              <a:pPr>
                <a:defRPr/>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r>
              <a:rPr lang="en-US" smtClean="0">
                <a:latin typeface="Arial" pitchFamily="34" charset="0"/>
              </a:rPr>
              <a:t>From now on, I will mainly focus on hdf4 handler since we made a lot of efforts on this projection.</a:t>
            </a:r>
          </a:p>
          <a:p>
            <a:r>
              <a:rPr lang="en-US" smtClean="0">
                <a:latin typeface="Arial" pitchFamily="34" charset="0"/>
              </a:rPr>
              <a:t>First, I’ll describe the problems of the old handlers and then what we did, limitations of our solution and future work.</a:t>
            </a:r>
          </a:p>
          <a:p>
            <a:endParaRPr lang="en-US" smtClean="0">
              <a:latin typeface="Arial" pitchFamily="34" charset="0"/>
            </a:endParaRPr>
          </a:p>
        </p:txBody>
      </p:sp>
      <p:sp>
        <p:nvSpPr>
          <p:cNvPr id="59396" name="Slide Number Placeholder 3"/>
          <p:cNvSpPr>
            <a:spLocks noGrp="1"/>
          </p:cNvSpPr>
          <p:nvPr>
            <p:ph type="sldNum" sz="quarter" idx="5"/>
          </p:nvPr>
        </p:nvSpPr>
        <p:spPr/>
        <p:txBody>
          <a:bodyPr/>
          <a:lstStyle/>
          <a:p>
            <a:pPr>
              <a:defRPr/>
            </a:pPr>
            <a:fld id="{6CA80718-ACCF-4907-8FED-2B375BA39A0A}" type="slidenum">
              <a:rPr lang="en-US" smtClean="0"/>
              <a:pPr>
                <a:defRPr/>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r>
              <a:rPr lang="en-US" smtClean="0">
                <a:latin typeface="Arial" pitchFamily="34" charset="0"/>
              </a:rPr>
              <a:t>Yes, the HDF4 handler is more than 10 years old</a:t>
            </a:r>
          </a:p>
          <a:p>
            <a:r>
              <a:rPr lang="en-US" smtClean="0">
                <a:latin typeface="Arial" pitchFamily="34" charset="0"/>
              </a:rPr>
              <a:t>and it was part of the OPeNDAP ever since.</a:t>
            </a:r>
          </a:p>
          <a:p>
            <a:endParaRPr lang="en-US" smtClean="0">
              <a:latin typeface="Arial" pitchFamily="34" charset="0"/>
            </a:endParaRPr>
          </a:p>
          <a:p>
            <a:r>
              <a:rPr lang="en-US" smtClean="0">
                <a:latin typeface="Arial" pitchFamily="34" charset="0"/>
              </a:rPr>
              <a:t>The biggest problem is that we can’t see anything with visualization clients for HDF-EOS2 and HDF4 data.</a:t>
            </a:r>
          </a:p>
          <a:p>
            <a:endParaRPr lang="en-US" smtClean="0">
              <a:latin typeface="Arial" pitchFamily="34" charset="0"/>
            </a:endParaRPr>
          </a:p>
        </p:txBody>
      </p:sp>
      <p:sp>
        <p:nvSpPr>
          <p:cNvPr id="60420" name="Slide Number Placeholder 3"/>
          <p:cNvSpPr>
            <a:spLocks noGrp="1"/>
          </p:cNvSpPr>
          <p:nvPr>
            <p:ph type="sldNum" sz="quarter" idx="5"/>
          </p:nvPr>
        </p:nvSpPr>
        <p:spPr/>
        <p:txBody>
          <a:bodyPr/>
          <a:lstStyle/>
          <a:p>
            <a:pPr>
              <a:defRPr/>
            </a:pPr>
            <a:fld id="{063BE8DB-8189-4CDF-BFC8-5AEF29B51B50}" type="slidenum">
              <a:rPr lang="en-US" smtClean="0"/>
              <a:pPr>
                <a:defRPr/>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r>
              <a:rPr lang="en-US" smtClean="0">
                <a:latin typeface="Arial" pitchFamily="34" charset="0"/>
              </a:rPr>
              <a:t>Here’s the illustration of problem.</a:t>
            </a:r>
          </a:p>
          <a:p>
            <a:endParaRPr lang="en-US" smtClean="0">
              <a:latin typeface="Arial" pitchFamily="34" charset="0"/>
            </a:endParaRPr>
          </a:p>
        </p:txBody>
      </p:sp>
      <p:sp>
        <p:nvSpPr>
          <p:cNvPr id="61444" name="Slide Number Placeholder 3"/>
          <p:cNvSpPr>
            <a:spLocks noGrp="1"/>
          </p:cNvSpPr>
          <p:nvPr>
            <p:ph type="sldNum" sz="quarter" idx="5"/>
          </p:nvPr>
        </p:nvSpPr>
        <p:spPr/>
        <p:txBody>
          <a:bodyPr/>
          <a:lstStyle/>
          <a:p>
            <a:pPr>
              <a:defRPr/>
            </a:pPr>
            <a:fld id="{0DAD0A5A-8E28-4468-86A5-60170CBAB75B}" type="slidenum">
              <a:rPr lang="en-US" smtClean="0"/>
              <a:pPr>
                <a:defRPr/>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r>
              <a:rPr lang="en-US" smtClean="0">
                <a:latin typeface="Arial" pitchFamily="34" charset="0"/>
              </a:rPr>
              <a:t>From now on, I will mainly focus on hdf4 handler since we made a lot of efforts on this projection.</a:t>
            </a:r>
          </a:p>
          <a:p>
            <a:r>
              <a:rPr lang="en-US" smtClean="0">
                <a:latin typeface="Arial" pitchFamily="34" charset="0"/>
              </a:rPr>
              <a:t>First, I’ll describe the problems of the old handlers and then what we did, limitations of our solution and future work.</a:t>
            </a:r>
          </a:p>
          <a:p>
            <a:endParaRPr lang="en-US" smtClean="0">
              <a:latin typeface="Arial" pitchFamily="34" charset="0"/>
            </a:endParaRPr>
          </a:p>
        </p:txBody>
      </p:sp>
      <p:sp>
        <p:nvSpPr>
          <p:cNvPr id="59396" name="Slide Number Placeholder 3"/>
          <p:cNvSpPr>
            <a:spLocks noGrp="1"/>
          </p:cNvSpPr>
          <p:nvPr>
            <p:ph type="sldNum" sz="quarter" idx="5"/>
          </p:nvPr>
        </p:nvSpPr>
        <p:spPr/>
        <p:txBody>
          <a:bodyPr/>
          <a:lstStyle/>
          <a:p>
            <a:pPr>
              <a:defRPr/>
            </a:pPr>
            <a:fld id="{6CA80718-ACCF-4907-8FED-2B375BA39A0A}" type="slidenum">
              <a:rPr lang="en-US" smtClean="0"/>
              <a:pPr>
                <a:defRPr/>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r>
              <a:rPr lang="en-US" smtClean="0">
                <a:latin typeface="Arial" pitchFamily="34" charset="0"/>
              </a:rPr>
              <a:t>Therefore, our primary goal is to enhance it so that it can visualize data instantly.</a:t>
            </a:r>
          </a:p>
          <a:p>
            <a:endParaRPr lang="en-US" smtClean="0">
              <a:latin typeface="Arial" pitchFamily="34" charset="0"/>
            </a:endParaRPr>
          </a:p>
        </p:txBody>
      </p:sp>
      <p:sp>
        <p:nvSpPr>
          <p:cNvPr id="62468" name="Slide Number Placeholder 3"/>
          <p:cNvSpPr>
            <a:spLocks noGrp="1"/>
          </p:cNvSpPr>
          <p:nvPr>
            <p:ph type="sldNum" sz="quarter" idx="5"/>
          </p:nvPr>
        </p:nvSpPr>
        <p:spPr/>
        <p:txBody>
          <a:bodyPr/>
          <a:lstStyle/>
          <a:p>
            <a:pPr>
              <a:defRPr/>
            </a:pPr>
            <a:fld id="{7C5BA1FA-6ACC-4429-90BF-2C53A68C1C23}" type="slidenum">
              <a:rPr lang="en-US" smtClean="0"/>
              <a:pPr>
                <a:defRPr/>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r>
              <a:rPr lang="en-US" smtClean="0">
                <a:latin typeface="Arial" pitchFamily="34" charset="0"/>
              </a:rPr>
              <a:t>We asked ourselves. Why didn’t the clients work?</a:t>
            </a:r>
          </a:p>
          <a:p>
            <a:endParaRPr lang="en-US" smtClean="0">
              <a:latin typeface="Arial" pitchFamily="34" charset="0"/>
            </a:endParaRPr>
          </a:p>
        </p:txBody>
      </p:sp>
      <p:sp>
        <p:nvSpPr>
          <p:cNvPr id="63492" name="Slide Number Placeholder 3"/>
          <p:cNvSpPr>
            <a:spLocks noGrp="1"/>
          </p:cNvSpPr>
          <p:nvPr>
            <p:ph type="sldNum" sz="quarter" idx="5"/>
          </p:nvPr>
        </p:nvSpPr>
        <p:spPr/>
        <p:txBody>
          <a:bodyPr/>
          <a:lstStyle/>
          <a:p>
            <a:pPr>
              <a:defRPr/>
            </a:pPr>
            <a:fld id="{0EF921E2-414E-4FE7-9110-B9FEA7830927}" type="slidenum">
              <a:rPr lang="en-US" smtClean="0"/>
              <a:pPr>
                <a:defRPr/>
              </a:pPr>
              <a:t>13</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lstStyle/>
          <a:p>
            <a:r>
              <a:rPr lang="en-US" smtClean="0">
                <a:latin typeface="Arial" pitchFamily="34" charset="0"/>
              </a:rPr>
              <a:t>We asked ourselves. Why didn’t the clients work?</a:t>
            </a:r>
          </a:p>
          <a:p>
            <a:endParaRPr lang="en-US" smtClean="0">
              <a:latin typeface="Arial" pitchFamily="34" charset="0"/>
            </a:endParaRPr>
          </a:p>
          <a:p>
            <a:r>
              <a:rPr lang="en-US" smtClean="0">
                <a:latin typeface="Arial" pitchFamily="34" charset="0"/>
              </a:rPr>
              <a:t>Many clients are built around the NetCDF-style data structures.</a:t>
            </a:r>
          </a:p>
          <a:p>
            <a:r>
              <a:rPr lang="en-US" smtClean="0">
                <a:latin typeface="Arial" pitchFamily="34" charset="0"/>
              </a:rPr>
              <a:t>Also, they expected some key attributes that follow CF conventions</a:t>
            </a:r>
          </a:p>
          <a:p>
            <a:r>
              <a:rPr lang="en-US" smtClean="0">
                <a:latin typeface="Arial" pitchFamily="34" charset="0"/>
              </a:rPr>
              <a:t>CF stands for Climate and Forecast.</a:t>
            </a:r>
          </a:p>
          <a:p>
            <a:endParaRPr lang="en-US" smtClean="0">
              <a:latin typeface="Arial" pitchFamily="34" charset="0"/>
            </a:endParaRPr>
          </a:p>
          <a:p>
            <a:r>
              <a:rPr lang="en-US" smtClean="0">
                <a:latin typeface="Arial" pitchFamily="34" charset="0"/>
              </a:rPr>
              <a:t>It’s because there are some missing information that clients expect and it’s the handler’s job to provide them.</a:t>
            </a:r>
          </a:p>
          <a:p>
            <a:r>
              <a:rPr lang="en-US" smtClean="0">
                <a:latin typeface="Arial" pitchFamily="34" charset="0"/>
              </a:rPr>
              <a:t>It’s not easy </a:t>
            </a:r>
          </a:p>
        </p:txBody>
      </p:sp>
      <p:sp>
        <p:nvSpPr>
          <p:cNvPr id="64516" name="Slide Number Placeholder 3"/>
          <p:cNvSpPr>
            <a:spLocks noGrp="1"/>
          </p:cNvSpPr>
          <p:nvPr>
            <p:ph type="sldNum" sz="quarter" idx="5"/>
          </p:nvPr>
        </p:nvSpPr>
        <p:spPr/>
        <p:txBody>
          <a:bodyPr/>
          <a:lstStyle/>
          <a:p>
            <a:pPr>
              <a:defRPr/>
            </a:pPr>
            <a:fld id="{DEE85A1B-2F66-43A1-AA0C-BE73EB7092D0}" type="slidenum">
              <a:rPr lang="en-US" smtClean="0"/>
              <a:pPr>
                <a:defRPr/>
              </a:pPr>
              <a:t>14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r>
              <a:rPr lang="en-US" smtClean="0">
                <a:latin typeface="Arial" pitchFamily="34" charset="0"/>
              </a:rPr>
              <a:t>We asked ourselves. Why didn’t the clients work?</a:t>
            </a:r>
          </a:p>
          <a:p>
            <a:endParaRPr lang="en-US" smtClean="0">
              <a:latin typeface="Arial" pitchFamily="34" charset="0"/>
            </a:endParaRPr>
          </a:p>
        </p:txBody>
      </p:sp>
      <p:sp>
        <p:nvSpPr>
          <p:cNvPr id="63492" name="Slide Number Placeholder 3"/>
          <p:cNvSpPr>
            <a:spLocks noGrp="1"/>
          </p:cNvSpPr>
          <p:nvPr>
            <p:ph type="sldNum" sz="quarter" idx="5"/>
          </p:nvPr>
        </p:nvSpPr>
        <p:spPr/>
        <p:txBody>
          <a:bodyPr/>
          <a:lstStyle/>
          <a:p>
            <a:pPr>
              <a:defRPr/>
            </a:pPr>
            <a:fld id="{0EF921E2-414E-4FE7-9110-B9FEA7830927}" type="slidenum">
              <a:rPr lang="en-US" smtClean="0"/>
              <a:pPr>
                <a:defRPr/>
              </a:pPr>
              <a:t>15</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r>
              <a:rPr lang="en-US" smtClean="0">
                <a:latin typeface="Arial" pitchFamily="34" charset="0"/>
              </a:rPr>
              <a:t>The key challenge originates from the diversity of HDF4 and HDF-EOS2 products. For example, these are the new hurdles for meeting the convention.</a:t>
            </a:r>
          </a:p>
        </p:txBody>
      </p:sp>
      <p:sp>
        <p:nvSpPr>
          <p:cNvPr id="68612" name="Slide Number Placeholder 3"/>
          <p:cNvSpPr>
            <a:spLocks noGrp="1"/>
          </p:cNvSpPr>
          <p:nvPr>
            <p:ph type="sldNum" sz="quarter" idx="5"/>
          </p:nvPr>
        </p:nvSpPr>
        <p:spPr/>
        <p:txBody>
          <a:bodyPr/>
          <a:lstStyle/>
          <a:p>
            <a:pPr>
              <a:defRPr/>
            </a:pPr>
            <a:fld id="{441B9387-6A8A-406F-86C0-037BB9CBB3AC}" type="slidenum">
              <a:rPr lang="en-US" smtClean="0"/>
              <a:pPr>
                <a:defRPr/>
              </a:pPr>
              <a:t>16</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r>
              <a:rPr lang="en-US" smtClean="0">
                <a:latin typeface="Arial" pitchFamily="34" charset="0"/>
              </a:rPr>
              <a:t>In order to support more files, we tried to use HDF-EOS2 library since it can handle different Grid projections and swath dimension maps.</a:t>
            </a:r>
          </a:p>
          <a:p>
            <a:endParaRPr lang="en-US" smtClean="0">
              <a:latin typeface="Arial" pitchFamily="34" charset="0"/>
            </a:endParaRPr>
          </a:p>
          <a:p>
            <a:r>
              <a:rPr lang="en-US" smtClean="0">
                <a:latin typeface="Arial" pitchFamily="34" charset="0"/>
              </a:rPr>
              <a:t>Again, this was done efficiently because we’ve accumulated knowledge through the previous h4toh5 tool work.</a:t>
            </a:r>
          </a:p>
        </p:txBody>
      </p:sp>
      <p:sp>
        <p:nvSpPr>
          <p:cNvPr id="70660" name="Slide Number Placeholder 3"/>
          <p:cNvSpPr>
            <a:spLocks noGrp="1"/>
          </p:cNvSpPr>
          <p:nvPr>
            <p:ph type="sldNum" sz="quarter" idx="5"/>
          </p:nvPr>
        </p:nvSpPr>
        <p:spPr/>
        <p:txBody>
          <a:bodyPr/>
          <a:lstStyle/>
          <a:p>
            <a:pPr>
              <a:defRPr/>
            </a:pPr>
            <a:fld id="{79357FEB-8452-47E3-81B3-E38CD5F6A7FC}" type="slidenum">
              <a:rPr lang="en-US" smtClean="0"/>
              <a:pPr>
                <a:defRPr/>
              </a:pPr>
              <a:t>17</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r>
              <a:rPr lang="en-US" smtClean="0">
                <a:latin typeface="Arial" pitchFamily="34" charset="0"/>
              </a:rPr>
              <a:t>In order to support more files, we tried to use HDF-EOS2 library since it can handle different Grid projections and swath dimension maps.</a:t>
            </a:r>
          </a:p>
          <a:p>
            <a:endParaRPr lang="en-US" smtClean="0">
              <a:latin typeface="Arial" pitchFamily="34" charset="0"/>
            </a:endParaRPr>
          </a:p>
          <a:p>
            <a:r>
              <a:rPr lang="en-US" smtClean="0">
                <a:latin typeface="Arial" pitchFamily="34" charset="0"/>
              </a:rPr>
              <a:t>Again, this was done efficiently because we’ve accumulated knowledge through the previous h4toh5 tool work.</a:t>
            </a:r>
          </a:p>
        </p:txBody>
      </p:sp>
      <p:sp>
        <p:nvSpPr>
          <p:cNvPr id="70660" name="Slide Number Placeholder 3"/>
          <p:cNvSpPr>
            <a:spLocks noGrp="1"/>
          </p:cNvSpPr>
          <p:nvPr>
            <p:ph type="sldNum" sz="quarter" idx="5"/>
          </p:nvPr>
        </p:nvSpPr>
        <p:spPr/>
        <p:txBody>
          <a:bodyPr/>
          <a:lstStyle/>
          <a:p>
            <a:pPr>
              <a:defRPr/>
            </a:pPr>
            <a:fld id="{79357FEB-8452-47E3-81B3-E38CD5F6A7FC}" type="slidenum">
              <a:rPr lang="en-US" smtClean="0"/>
              <a:pPr>
                <a:defRPr/>
              </a:pPr>
              <a:t>18</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r>
              <a:rPr lang="en-US" smtClean="0">
                <a:latin typeface="Arial" pitchFamily="34" charset="0"/>
              </a:rPr>
              <a:t>In order to support more files, we tried to use HDF-EOS2 library since it can handle different Grid projections and swath dimension maps.</a:t>
            </a:r>
          </a:p>
          <a:p>
            <a:endParaRPr lang="en-US" smtClean="0">
              <a:latin typeface="Arial" pitchFamily="34" charset="0"/>
            </a:endParaRPr>
          </a:p>
          <a:p>
            <a:r>
              <a:rPr lang="en-US" smtClean="0">
                <a:latin typeface="Arial" pitchFamily="34" charset="0"/>
              </a:rPr>
              <a:t>Again, this was done efficiently because we’ve accumulated knowledge through the previous h4toh5 tool work.</a:t>
            </a:r>
          </a:p>
        </p:txBody>
      </p:sp>
      <p:sp>
        <p:nvSpPr>
          <p:cNvPr id="70660" name="Slide Number Placeholder 3"/>
          <p:cNvSpPr>
            <a:spLocks noGrp="1"/>
          </p:cNvSpPr>
          <p:nvPr>
            <p:ph type="sldNum" sz="quarter" idx="5"/>
          </p:nvPr>
        </p:nvSpPr>
        <p:spPr/>
        <p:txBody>
          <a:bodyPr/>
          <a:lstStyle/>
          <a:p>
            <a:pPr>
              <a:defRPr/>
            </a:pPr>
            <a:fld id="{79357FEB-8452-47E3-81B3-E38CD5F6A7FC}" type="slidenum">
              <a:rPr lang="en-US" smtClean="0"/>
              <a:pPr>
                <a:defRPr/>
              </a:pPr>
              <a:t>19</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r>
              <a:rPr lang="en-US" dirty="0" smtClean="0">
                <a:latin typeface="Arial" pitchFamily="34" charset="0"/>
              </a:rPr>
              <a:t>In order to support more files, we tried to use HDF-EOS2 library since it can handle different Grid projections and swath dimension maps.</a:t>
            </a:r>
          </a:p>
          <a:p>
            <a:endParaRPr lang="en-US" dirty="0" smtClean="0">
              <a:latin typeface="Arial" pitchFamily="34" charset="0"/>
            </a:endParaRPr>
          </a:p>
          <a:p>
            <a:r>
              <a:rPr lang="en-US" dirty="0" smtClean="0">
                <a:latin typeface="Arial" pitchFamily="34" charset="0"/>
              </a:rPr>
              <a:t>Again, this was done efficiently because we’ve accumulated knowledge through the previous h4toh5 tool work.</a:t>
            </a:r>
          </a:p>
        </p:txBody>
      </p:sp>
      <p:sp>
        <p:nvSpPr>
          <p:cNvPr id="70660" name="Slide Number Placeholder 3"/>
          <p:cNvSpPr>
            <a:spLocks noGrp="1"/>
          </p:cNvSpPr>
          <p:nvPr>
            <p:ph type="sldNum" sz="quarter" idx="5"/>
          </p:nvPr>
        </p:nvSpPr>
        <p:spPr/>
        <p:txBody>
          <a:bodyPr/>
          <a:lstStyle/>
          <a:p>
            <a:pPr>
              <a:defRPr/>
            </a:pPr>
            <a:fld id="{79357FEB-8452-47E3-81B3-E38CD5F6A7FC}" type="slidenum">
              <a:rPr lang="en-US" smtClean="0"/>
              <a:pPr>
                <a:defRPr/>
              </a:pPr>
              <a:t>20</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r>
              <a:rPr lang="en-US" dirty="0" smtClean="0">
                <a:latin typeface="Arial" pitchFamily="34" charset="0"/>
              </a:rPr>
              <a:t>In order to support more files, we tried to use HDF-EOS2 library since it can handle different Grid projections and swath dimension maps.</a:t>
            </a:r>
          </a:p>
          <a:p>
            <a:endParaRPr lang="en-US" dirty="0" smtClean="0">
              <a:latin typeface="Arial" pitchFamily="34" charset="0"/>
            </a:endParaRPr>
          </a:p>
          <a:p>
            <a:r>
              <a:rPr lang="en-US" dirty="0" smtClean="0">
                <a:latin typeface="Arial" pitchFamily="34" charset="0"/>
              </a:rPr>
              <a:t>Again, this was done efficiently because we’ve accumulated knowledge through the previous h4toh5 tool work.</a:t>
            </a:r>
          </a:p>
        </p:txBody>
      </p:sp>
      <p:sp>
        <p:nvSpPr>
          <p:cNvPr id="70660" name="Slide Number Placeholder 3"/>
          <p:cNvSpPr>
            <a:spLocks noGrp="1"/>
          </p:cNvSpPr>
          <p:nvPr>
            <p:ph type="sldNum" sz="quarter" idx="5"/>
          </p:nvPr>
        </p:nvSpPr>
        <p:spPr/>
        <p:txBody>
          <a:bodyPr/>
          <a:lstStyle/>
          <a:p>
            <a:pPr>
              <a:defRPr/>
            </a:pPr>
            <a:fld id="{79357FEB-8452-47E3-81B3-E38CD5F6A7FC}" type="slidenum">
              <a:rPr lang="en-US" smtClean="0"/>
              <a:pPr>
                <a:defRPr/>
              </a:pPr>
              <a:t>21</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r>
              <a:rPr lang="en-US" smtClean="0">
                <a:latin typeface="Arial" pitchFamily="34" charset="0"/>
              </a:rPr>
              <a:t>I will quickly go over hdf5 handler update.</a:t>
            </a:r>
          </a:p>
          <a:p>
            <a:r>
              <a:rPr lang="en-US" smtClean="0">
                <a:latin typeface="Arial" pitchFamily="34" charset="0"/>
              </a:rPr>
              <a:t>First, I’ll describe the problems of the old handlers and then what we did, limitations of our solution and future work.</a:t>
            </a:r>
          </a:p>
          <a:p>
            <a:r>
              <a:rPr lang="en-US" smtClean="0">
                <a:latin typeface="Arial" pitchFamily="34" charset="0"/>
              </a:rPr>
              <a:t>HE2 to EOS2.</a:t>
            </a:r>
          </a:p>
          <a:p>
            <a:endParaRPr lang="en-US" smtClean="0">
              <a:latin typeface="Arial" pitchFamily="34" charset="0"/>
            </a:endParaRPr>
          </a:p>
        </p:txBody>
      </p:sp>
      <p:sp>
        <p:nvSpPr>
          <p:cNvPr id="71684" name="Slide Number Placeholder 3"/>
          <p:cNvSpPr>
            <a:spLocks noGrp="1"/>
          </p:cNvSpPr>
          <p:nvPr>
            <p:ph type="sldNum" sz="quarter" idx="5"/>
          </p:nvPr>
        </p:nvSpPr>
        <p:spPr/>
        <p:txBody>
          <a:bodyPr/>
          <a:lstStyle/>
          <a:p>
            <a:pPr>
              <a:defRPr/>
            </a:pPr>
            <a:fld id="{14EE0FEE-1D7B-4759-8D8F-AA4A81416B8A}" type="slidenum">
              <a:rPr lang="en-US" smtClean="0"/>
              <a:pPr>
                <a:defRPr/>
              </a:pPr>
              <a:t>22</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r>
              <a:rPr lang="en-US" smtClean="0">
                <a:latin typeface="Arial" pitchFamily="34" charset="0"/>
              </a:rPr>
              <a:t>Here’s one proof that using HDF-EOS2 library really helps to visualize something that wasn’t possible with a parser-based solution.</a:t>
            </a:r>
          </a:p>
          <a:p>
            <a:endParaRPr lang="en-US" smtClean="0">
              <a:latin typeface="Arial" pitchFamily="34" charset="0"/>
            </a:endParaRPr>
          </a:p>
        </p:txBody>
      </p:sp>
      <p:sp>
        <p:nvSpPr>
          <p:cNvPr id="72708" name="Slide Number Placeholder 3"/>
          <p:cNvSpPr>
            <a:spLocks noGrp="1"/>
          </p:cNvSpPr>
          <p:nvPr>
            <p:ph type="sldNum" sz="quarter" idx="5"/>
          </p:nvPr>
        </p:nvSpPr>
        <p:spPr/>
        <p:txBody>
          <a:bodyPr/>
          <a:lstStyle/>
          <a:p>
            <a:pPr>
              <a:defRPr/>
            </a:pPr>
            <a:fld id="{829A4E33-356E-4C6D-BF3E-BCC3961BD2B9}" type="slidenum">
              <a:rPr lang="en-US" smtClean="0"/>
              <a:pPr>
                <a:defRPr/>
              </a:pPr>
              <a:t>23</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r>
              <a:rPr lang="en-US" smtClean="0">
                <a:latin typeface="Arial" pitchFamily="34" charset="0"/>
              </a:rPr>
              <a:t>We have summarized the top 7 reasons why some HDF-EOS will fail.</a:t>
            </a:r>
          </a:p>
          <a:p>
            <a:r>
              <a:rPr lang="en-US" smtClean="0">
                <a:latin typeface="Arial" pitchFamily="34" charset="0"/>
              </a:rPr>
              <a:t>We also listed some sample files that will not work with HDF4 handler.</a:t>
            </a:r>
          </a:p>
          <a:p>
            <a:r>
              <a:rPr lang="en-US" smtClean="0">
                <a:latin typeface="Arial" pitchFamily="34" charset="0"/>
              </a:rPr>
              <a:t>Here are screenshots of website.</a:t>
            </a:r>
          </a:p>
          <a:p>
            <a:endParaRPr lang="en-US" smtClean="0">
              <a:latin typeface="Arial" pitchFamily="34" charset="0"/>
            </a:endParaRPr>
          </a:p>
          <a:p>
            <a:r>
              <a:rPr lang="en-US" smtClean="0">
                <a:latin typeface="Arial" pitchFamily="34" charset="0"/>
              </a:rPr>
              <a:t>Make animation – screen shots in between texts.</a:t>
            </a:r>
          </a:p>
          <a:p>
            <a:endParaRPr lang="en-US" smtClean="0">
              <a:latin typeface="Arial" pitchFamily="34" charset="0"/>
            </a:endParaRPr>
          </a:p>
        </p:txBody>
      </p:sp>
      <p:sp>
        <p:nvSpPr>
          <p:cNvPr id="77828" name="Slide Number Placeholder 3"/>
          <p:cNvSpPr>
            <a:spLocks noGrp="1"/>
          </p:cNvSpPr>
          <p:nvPr>
            <p:ph type="sldNum" sz="quarter" idx="5"/>
          </p:nvPr>
        </p:nvSpPr>
        <p:spPr/>
        <p:txBody>
          <a:bodyPr/>
          <a:lstStyle/>
          <a:p>
            <a:pPr>
              <a:defRPr/>
            </a:pPr>
            <a:fld id="{FC9A31A1-76D7-4F76-8C3C-2FD23222A750}" type="slidenum">
              <a:rPr lang="en-US" smtClean="0"/>
              <a:pPr>
                <a:defRPr/>
              </a:pPr>
              <a:t>24</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r>
              <a:rPr lang="en-US" smtClean="0">
                <a:latin typeface="Arial" pitchFamily="34" charset="0"/>
              </a:rPr>
              <a:t>We have summarized the top 7 reasons why some HDF-EOS will fail.</a:t>
            </a:r>
          </a:p>
          <a:p>
            <a:r>
              <a:rPr lang="en-US" smtClean="0">
                <a:latin typeface="Arial" pitchFamily="34" charset="0"/>
              </a:rPr>
              <a:t>We also listed some sample files that will not work with HDF4 handler.</a:t>
            </a:r>
          </a:p>
          <a:p>
            <a:r>
              <a:rPr lang="en-US" smtClean="0">
                <a:latin typeface="Arial" pitchFamily="34" charset="0"/>
              </a:rPr>
              <a:t>Here are screenshots of website.</a:t>
            </a:r>
          </a:p>
          <a:p>
            <a:endParaRPr lang="en-US" smtClean="0">
              <a:latin typeface="Arial" pitchFamily="34" charset="0"/>
            </a:endParaRPr>
          </a:p>
          <a:p>
            <a:r>
              <a:rPr lang="en-US" smtClean="0">
                <a:latin typeface="Arial" pitchFamily="34" charset="0"/>
              </a:rPr>
              <a:t>Make animation – screen shots in between texts.</a:t>
            </a:r>
          </a:p>
          <a:p>
            <a:endParaRPr lang="en-US" smtClean="0">
              <a:latin typeface="Arial" pitchFamily="34" charset="0"/>
            </a:endParaRPr>
          </a:p>
        </p:txBody>
      </p:sp>
      <p:sp>
        <p:nvSpPr>
          <p:cNvPr id="77828" name="Slide Number Placeholder 3"/>
          <p:cNvSpPr>
            <a:spLocks noGrp="1"/>
          </p:cNvSpPr>
          <p:nvPr>
            <p:ph type="sldNum" sz="quarter" idx="5"/>
          </p:nvPr>
        </p:nvSpPr>
        <p:spPr/>
        <p:txBody>
          <a:bodyPr/>
          <a:lstStyle/>
          <a:p>
            <a:pPr>
              <a:defRPr/>
            </a:pPr>
            <a:fld id="{FC9A31A1-76D7-4F76-8C3C-2FD23222A750}" type="slidenum">
              <a:rPr lang="en-US" smtClean="0"/>
              <a:pPr>
                <a:defRPr/>
              </a:pPr>
              <a:t>25</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r>
              <a:rPr lang="en-US" smtClean="0">
                <a:latin typeface="Arial" pitchFamily="34" charset="0"/>
              </a:rPr>
              <a:t>We have summarized the top 7 reasons why some HDF-EOS will fail.</a:t>
            </a:r>
          </a:p>
          <a:p>
            <a:r>
              <a:rPr lang="en-US" smtClean="0">
                <a:latin typeface="Arial" pitchFamily="34" charset="0"/>
              </a:rPr>
              <a:t>We also listed some sample files that will not work with HDF4 handler.</a:t>
            </a:r>
          </a:p>
          <a:p>
            <a:r>
              <a:rPr lang="en-US" smtClean="0">
                <a:latin typeface="Arial" pitchFamily="34" charset="0"/>
              </a:rPr>
              <a:t>Here are screenshots of website.</a:t>
            </a:r>
          </a:p>
          <a:p>
            <a:endParaRPr lang="en-US" smtClean="0">
              <a:latin typeface="Arial" pitchFamily="34" charset="0"/>
            </a:endParaRPr>
          </a:p>
          <a:p>
            <a:r>
              <a:rPr lang="en-US" smtClean="0">
                <a:latin typeface="Arial" pitchFamily="34" charset="0"/>
              </a:rPr>
              <a:t>Make animation – screen shots in between texts.</a:t>
            </a:r>
          </a:p>
          <a:p>
            <a:endParaRPr lang="en-US" smtClean="0">
              <a:latin typeface="Arial" pitchFamily="34" charset="0"/>
            </a:endParaRPr>
          </a:p>
        </p:txBody>
      </p:sp>
      <p:sp>
        <p:nvSpPr>
          <p:cNvPr id="77828" name="Slide Number Placeholder 3"/>
          <p:cNvSpPr>
            <a:spLocks noGrp="1"/>
          </p:cNvSpPr>
          <p:nvPr>
            <p:ph type="sldNum" sz="quarter" idx="5"/>
          </p:nvPr>
        </p:nvSpPr>
        <p:spPr/>
        <p:txBody>
          <a:bodyPr/>
          <a:lstStyle/>
          <a:p>
            <a:pPr>
              <a:defRPr/>
            </a:pPr>
            <a:fld id="{FC9A31A1-76D7-4F76-8C3C-2FD23222A750}" type="slidenum">
              <a:rPr lang="en-US" smtClean="0"/>
              <a:pPr>
                <a:defRPr/>
              </a:pPr>
              <a:t>26</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r>
              <a:rPr lang="en-US" smtClean="0">
                <a:latin typeface="Arial" pitchFamily="34" charset="0"/>
              </a:rPr>
              <a:t>From now on, I will mainly focus on hdf4 handler since we made a lot of efforts on this projection.</a:t>
            </a:r>
          </a:p>
          <a:p>
            <a:r>
              <a:rPr lang="en-US" smtClean="0">
                <a:latin typeface="Arial" pitchFamily="34" charset="0"/>
              </a:rPr>
              <a:t>First, I’ll describe the problems of the old handlers and then what we did, limitations of our solution and future work.</a:t>
            </a:r>
          </a:p>
          <a:p>
            <a:endParaRPr lang="en-US" smtClean="0">
              <a:latin typeface="Arial" pitchFamily="34" charset="0"/>
            </a:endParaRPr>
          </a:p>
        </p:txBody>
      </p:sp>
      <p:sp>
        <p:nvSpPr>
          <p:cNvPr id="59396" name="Slide Number Placeholder 3"/>
          <p:cNvSpPr>
            <a:spLocks noGrp="1"/>
          </p:cNvSpPr>
          <p:nvPr>
            <p:ph type="sldNum" sz="quarter" idx="5"/>
          </p:nvPr>
        </p:nvSpPr>
        <p:spPr/>
        <p:txBody>
          <a:bodyPr/>
          <a:lstStyle/>
          <a:p>
            <a:pPr>
              <a:defRPr/>
            </a:pPr>
            <a:fld id="{6CA80718-ACCF-4907-8FED-2B375BA39A0A}" type="slidenum">
              <a:rPr lang="en-US" smtClean="0"/>
              <a:pPr>
                <a:defRPr/>
              </a:pPr>
              <a:t>27</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p:spPr>
        <p:txBody>
          <a:bodyPr/>
          <a:lstStyle/>
          <a:p>
            <a:r>
              <a:rPr lang="en-US" smtClean="0">
                <a:latin typeface="Arial" pitchFamily="34" charset="0"/>
              </a:rPr>
              <a:t>We have summarized the top 7 reasons why some HDF-EOS will fail.</a:t>
            </a:r>
          </a:p>
          <a:p>
            <a:r>
              <a:rPr lang="en-US" smtClean="0">
                <a:latin typeface="Arial" pitchFamily="34" charset="0"/>
              </a:rPr>
              <a:t>We also listed some sample files that will not work with HDF4 handler.</a:t>
            </a:r>
          </a:p>
          <a:p>
            <a:r>
              <a:rPr lang="en-US" smtClean="0">
                <a:latin typeface="Arial" pitchFamily="34" charset="0"/>
              </a:rPr>
              <a:t>Here are screenshots of website.</a:t>
            </a:r>
          </a:p>
          <a:p>
            <a:endParaRPr lang="en-US" smtClean="0">
              <a:latin typeface="Arial" pitchFamily="34" charset="0"/>
            </a:endParaRPr>
          </a:p>
          <a:p>
            <a:r>
              <a:rPr lang="en-US" smtClean="0">
                <a:latin typeface="Arial" pitchFamily="34" charset="0"/>
              </a:rPr>
              <a:t>Make animation – screen shots in between texts.</a:t>
            </a:r>
          </a:p>
          <a:p>
            <a:endParaRPr lang="en-US" smtClean="0">
              <a:latin typeface="Arial" pitchFamily="34" charset="0"/>
            </a:endParaRPr>
          </a:p>
        </p:txBody>
      </p:sp>
      <p:sp>
        <p:nvSpPr>
          <p:cNvPr id="77828" name="Slide Number Placeholder 3"/>
          <p:cNvSpPr>
            <a:spLocks noGrp="1"/>
          </p:cNvSpPr>
          <p:nvPr>
            <p:ph type="sldNum" sz="quarter" idx="5"/>
          </p:nvPr>
        </p:nvSpPr>
        <p:spPr/>
        <p:txBody>
          <a:bodyPr/>
          <a:lstStyle/>
          <a:p>
            <a:pPr>
              <a:defRPr/>
            </a:pPr>
            <a:fld id="{9F592A46-D739-4815-8638-B2996CD0CCAF}" type="slidenum">
              <a:rPr lang="en-US" smtClean="0"/>
              <a:pPr>
                <a:defRPr/>
              </a:pPr>
              <a:t>28</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r>
              <a:rPr lang="en-US" smtClean="0">
                <a:latin typeface="Arial" pitchFamily="34" charset="0"/>
              </a:rPr>
              <a:t>We have summarized the top 7 reasons why some HDF-EOS will fail.</a:t>
            </a:r>
          </a:p>
          <a:p>
            <a:r>
              <a:rPr lang="en-US" smtClean="0">
                <a:latin typeface="Arial" pitchFamily="34" charset="0"/>
              </a:rPr>
              <a:t>We also listed some sample files that will not work with HDF4 handler.</a:t>
            </a:r>
          </a:p>
          <a:p>
            <a:r>
              <a:rPr lang="en-US" smtClean="0">
                <a:latin typeface="Arial" pitchFamily="34" charset="0"/>
              </a:rPr>
              <a:t>Here are screenshots of website.</a:t>
            </a:r>
          </a:p>
          <a:p>
            <a:endParaRPr lang="en-US" smtClean="0">
              <a:latin typeface="Arial" pitchFamily="34" charset="0"/>
            </a:endParaRPr>
          </a:p>
          <a:p>
            <a:r>
              <a:rPr lang="en-US" smtClean="0">
                <a:latin typeface="Arial" pitchFamily="34" charset="0"/>
              </a:rPr>
              <a:t>Make animation – screen shots in between texts.</a:t>
            </a:r>
          </a:p>
          <a:p>
            <a:endParaRPr lang="en-US" smtClean="0">
              <a:latin typeface="Arial" pitchFamily="34" charset="0"/>
            </a:endParaRPr>
          </a:p>
        </p:txBody>
      </p:sp>
      <p:sp>
        <p:nvSpPr>
          <p:cNvPr id="77828" name="Slide Number Placeholder 3"/>
          <p:cNvSpPr>
            <a:spLocks noGrp="1"/>
          </p:cNvSpPr>
          <p:nvPr>
            <p:ph type="sldNum" sz="quarter" idx="5"/>
          </p:nvPr>
        </p:nvSpPr>
        <p:spPr/>
        <p:txBody>
          <a:bodyPr/>
          <a:lstStyle/>
          <a:p>
            <a:pPr>
              <a:defRPr/>
            </a:pPr>
            <a:fld id="{FC9A31A1-76D7-4F76-8C3C-2FD23222A750}" type="slidenum">
              <a:rPr lang="en-US" smtClean="0"/>
              <a:pPr>
                <a:defRPr/>
              </a:pPr>
              <a:t>29</a:t>
            </a:fld>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p:spPr>
        <p:txBody>
          <a:bodyPr/>
          <a:lstStyle/>
          <a:p>
            <a:r>
              <a:rPr lang="en-US" smtClean="0">
                <a:latin typeface="Arial" pitchFamily="34" charset="0"/>
              </a:rPr>
              <a:t>From now on, I will mainly focus on hdf4 handler since we made a lot of efforts on this projection.</a:t>
            </a:r>
          </a:p>
          <a:p>
            <a:r>
              <a:rPr lang="en-US" smtClean="0">
                <a:latin typeface="Arial" pitchFamily="34" charset="0"/>
              </a:rPr>
              <a:t>First, I’ll describe the problems of the old handlers and then what we did, limitations of our solution and future work.</a:t>
            </a:r>
          </a:p>
          <a:p>
            <a:endParaRPr lang="en-US" smtClean="0">
              <a:latin typeface="Arial" pitchFamily="34" charset="0"/>
            </a:endParaRPr>
          </a:p>
        </p:txBody>
      </p:sp>
      <p:sp>
        <p:nvSpPr>
          <p:cNvPr id="55300" name="Slide Number Placeholder 3"/>
          <p:cNvSpPr>
            <a:spLocks noGrp="1"/>
          </p:cNvSpPr>
          <p:nvPr>
            <p:ph type="sldNum" sz="quarter" idx="5"/>
          </p:nvPr>
        </p:nvSpPr>
        <p:spPr/>
        <p:txBody>
          <a:bodyPr/>
          <a:lstStyle/>
          <a:p>
            <a:pPr>
              <a:defRPr/>
            </a:pPr>
            <a:fld id="{CB00FD45-A191-4058-88B2-A246BB2663E6}" type="slidenum">
              <a:rPr lang="en-US" smtClean="0"/>
              <a:pPr>
                <a:defRPr/>
              </a:pPr>
              <a:t>30</a:t>
            </a:fld>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r>
              <a:rPr lang="en-US" smtClean="0">
                <a:latin typeface="Arial" pitchFamily="34" charset="0"/>
              </a:rPr>
              <a:t>I will quickly go over hdf5 handler update.</a:t>
            </a:r>
          </a:p>
          <a:p>
            <a:r>
              <a:rPr lang="en-US" smtClean="0">
                <a:latin typeface="Arial" pitchFamily="34" charset="0"/>
              </a:rPr>
              <a:t>First, I’ll describe the problems of the old handlers and then what we did, limitations of our solution and future work.</a:t>
            </a:r>
          </a:p>
          <a:p>
            <a:endParaRPr lang="en-US" smtClean="0">
              <a:latin typeface="Arial" pitchFamily="34" charset="0"/>
            </a:endParaRPr>
          </a:p>
        </p:txBody>
      </p:sp>
      <p:sp>
        <p:nvSpPr>
          <p:cNvPr id="56324" name="Slide Number Placeholder 3"/>
          <p:cNvSpPr>
            <a:spLocks noGrp="1"/>
          </p:cNvSpPr>
          <p:nvPr>
            <p:ph type="sldNum" sz="quarter" idx="5"/>
          </p:nvPr>
        </p:nvSpPr>
        <p:spPr/>
        <p:txBody>
          <a:bodyPr/>
          <a:lstStyle/>
          <a:p>
            <a:pPr>
              <a:defRPr/>
            </a:pPr>
            <a:fld id="{BD75D9D6-7B31-4639-9CD9-107DA256C815}" type="slidenum">
              <a:rPr lang="en-US" smtClean="0"/>
              <a:pPr>
                <a:defRPr/>
              </a:pPr>
              <a:t>31</a:t>
            </a:fld>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r>
              <a:rPr lang="en-US" smtClean="0">
                <a:latin typeface="Arial" pitchFamily="34" charset="0"/>
              </a:rPr>
              <a:t>For HDF5 handler, we added support for some OMI swath file.</a:t>
            </a:r>
          </a:p>
          <a:p>
            <a:r>
              <a:rPr lang="en-US" smtClean="0">
                <a:latin typeface="Arial" pitchFamily="34" charset="0"/>
              </a:rPr>
              <a:t>Next, we added a support for some files that follow HDF5 dimension scale models.</a:t>
            </a:r>
          </a:p>
          <a:p>
            <a:r>
              <a:rPr lang="en-US" smtClean="0">
                <a:latin typeface="Arial" pitchFamily="34" charset="0"/>
              </a:rPr>
              <a:t>Finally, we changed short name option. This helps GrADs users to visualize data more quickly using the simple ‘sdfopen’ command.</a:t>
            </a:r>
          </a:p>
        </p:txBody>
      </p:sp>
      <p:sp>
        <p:nvSpPr>
          <p:cNvPr id="57348" name="Slide Number Placeholder 3"/>
          <p:cNvSpPr>
            <a:spLocks noGrp="1"/>
          </p:cNvSpPr>
          <p:nvPr>
            <p:ph type="sldNum" sz="quarter" idx="5"/>
          </p:nvPr>
        </p:nvSpPr>
        <p:spPr/>
        <p:txBody>
          <a:bodyPr/>
          <a:lstStyle/>
          <a:p>
            <a:pPr>
              <a:defRPr/>
            </a:pPr>
            <a:fld id="{C208C1FC-7599-437A-8808-D4CC26780A3D}" type="slidenum">
              <a:rPr lang="en-US" smtClean="0"/>
              <a:pPr>
                <a:defRPr/>
              </a:pPr>
              <a:t>32</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1" descr="999.jpg"/>
          <p:cNvPicPr>
            <a:picLocks noChangeAspect="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Rectangle 1053"/>
          <p:cNvSpPr txBox="1">
            <a:spLocks noChangeArrowheads="1"/>
          </p:cNvSpPr>
          <p:nvPr userDrawn="1"/>
        </p:nvSpPr>
        <p:spPr bwMode="auto">
          <a:xfrm>
            <a:off x="7239000" y="6629400"/>
            <a:ext cx="1676400" cy="228600"/>
          </a:xfrm>
          <a:prstGeom prst="rect">
            <a:avLst/>
          </a:prstGeom>
          <a:noFill/>
          <a:ln w="9525">
            <a:noFill/>
            <a:miter lim="800000"/>
            <a:headEnd/>
            <a:tailEnd/>
          </a:ln>
          <a:effectLst/>
        </p:spPr>
        <p:txBody>
          <a:bodyPr lIns="91422" tIns="45711" rIns="91422" bIns="45711" anchor="b"/>
          <a:lstStyle>
            <a:lvl1pPr>
              <a:defRPr sz="1200" b="0">
                <a:solidFill>
                  <a:schemeClr val="bg1"/>
                </a:solidFill>
                <a:latin typeface="Arial" pitchFamily="34" charset="0"/>
                <a:cs typeface="Arial" pitchFamily="34" charset="0"/>
              </a:defRPr>
            </a:lvl1pPr>
          </a:lstStyle>
          <a:p>
            <a:pPr>
              <a:defRPr/>
            </a:pPr>
            <a:r>
              <a:rPr lang="en-US" dirty="0" smtClean="0"/>
              <a:t>www.hdfgroup.org</a:t>
            </a:r>
          </a:p>
        </p:txBody>
      </p:sp>
      <p:pic>
        <p:nvPicPr>
          <p:cNvPr id="6" name="Picture 1056"/>
          <p:cNvPicPr>
            <a:picLocks noChangeAspect="1" noChangeArrowheads="1"/>
          </p:cNvPicPr>
          <p:nvPr userDrawn="1"/>
        </p:nvPicPr>
        <p:blipFill>
          <a:blip r:embed="rId3" cstate="print"/>
          <a:srcRect/>
          <a:stretch>
            <a:fillRect/>
          </a:stretch>
        </p:blipFill>
        <p:spPr bwMode="auto">
          <a:xfrm>
            <a:off x="404813" y="152400"/>
            <a:ext cx="966787" cy="515938"/>
          </a:xfrm>
          <a:prstGeom prst="rect">
            <a:avLst/>
          </a:prstGeom>
          <a:noFill/>
          <a:ln w="9525">
            <a:noFill/>
            <a:miter lim="800000"/>
            <a:headEnd/>
            <a:tailEnd/>
          </a:ln>
        </p:spPr>
      </p:pic>
      <p:sp>
        <p:nvSpPr>
          <p:cNvPr id="7" name="TextBox 6"/>
          <p:cNvSpPr txBox="1"/>
          <p:nvPr userDrawn="1"/>
        </p:nvSpPr>
        <p:spPr>
          <a:xfrm>
            <a:off x="1374775" y="239713"/>
            <a:ext cx="1825625" cy="369887"/>
          </a:xfrm>
          <a:prstGeom prst="rect">
            <a:avLst/>
          </a:prstGeom>
          <a:noFill/>
        </p:spPr>
        <p:txBody>
          <a:bodyPr wrap="none" lIns="91422" tIns="45711" rIns="91422" bIns="45711">
            <a:spAutoFit/>
          </a:bodyPr>
          <a:lstStyle/>
          <a:p>
            <a:pPr>
              <a:defRPr/>
            </a:pPr>
            <a:r>
              <a:rPr lang="en-US" sz="1800" dirty="0">
                <a:latin typeface="Arial" pitchFamily="34" charset="0"/>
              </a:rPr>
              <a:t>The HDF Group</a:t>
            </a:r>
          </a:p>
        </p:txBody>
      </p:sp>
      <p:sp>
        <p:nvSpPr>
          <p:cNvPr id="37890" name="Rectangle 2050"/>
          <p:cNvSpPr>
            <a:spLocks noGrp="1" noChangeArrowheads="1"/>
          </p:cNvSpPr>
          <p:nvPr>
            <p:ph type="ctrTitle"/>
          </p:nvPr>
        </p:nvSpPr>
        <p:spPr>
          <a:xfrm>
            <a:off x="685800" y="2209800"/>
            <a:ext cx="7772400" cy="2057400"/>
          </a:xfrm>
        </p:spPr>
        <p:txBody>
          <a:bodyPr anchor="t"/>
          <a:lstStyle>
            <a:lvl1pPr>
              <a:defRPr sz="4800">
                <a:latin typeface="Arial" pitchFamily="34" charset="0"/>
                <a:cs typeface="Arial" pitchFamily="34" charset="0"/>
              </a:defRPr>
            </a:lvl1pPr>
          </a:lstStyle>
          <a:p>
            <a:r>
              <a:rPr lang="en-US" smtClean="0"/>
              <a:t>Click to edit Master title style</a:t>
            </a:r>
            <a:endParaRPr lang="en-US" dirty="0"/>
          </a:p>
        </p:txBody>
      </p:sp>
      <p:sp>
        <p:nvSpPr>
          <p:cNvPr id="37891" name="Rectangle 2051"/>
          <p:cNvSpPr>
            <a:spLocks noGrp="1" noChangeArrowheads="1"/>
          </p:cNvSpPr>
          <p:nvPr>
            <p:ph type="subTitle" idx="1"/>
          </p:nvPr>
        </p:nvSpPr>
        <p:spPr>
          <a:xfrm>
            <a:off x="1219200" y="4419600"/>
            <a:ext cx="6400800" cy="914400"/>
          </a:xfrm>
        </p:spPr>
        <p:txBody>
          <a:bodyPr/>
          <a:lstStyle>
            <a:lvl1pPr marL="0" indent="0" algn="ctr">
              <a:buFontTx/>
              <a:buNone/>
              <a:defRPr sz="2400">
                <a:latin typeface="Arial" pitchFamily="34" charset="0"/>
                <a:cs typeface="Arial" pitchFamily="34" charset="0"/>
              </a:defRPr>
            </a:lvl1pPr>
          </a:lstStyle>
          <a:p>
            <a:r>
              <a:rPr lang="en-US" smtClean="0"/>
              <a:t>Click to edit Master subtitle style</a:t>
            </a:r>
            <a:endParaRPr lang="en-US" dirty="0"/>
          </a:p>
        </p:txBody>
      </p:sp>
      <p:sp>
        <p:nvSpPr>
          <p:cNvPr id="8" name="Rectangle 2064"/>
          <p:cNvSpPr>
            <a:spLocks noGrp="1" noChangeArrowheads="1"/>
          </p:cNvSpPr>
          <p:nvPr>
            <p:ph type="dt" sz="half" idx="10"/>
          </p:nvPr>
        </p:nvSpPr>
        <p:spPr>
          <a:xfrm>
            <a:off x="304800" y="6629400"/>
            <a:ext cx="1981200" cy="228600"/>
          </a:xfrm>
        </p:spPr>
        <p:txBody>
          <a:bodyPr/>
          <a:lstStyle>
            <a:lvl1pPr>
              <a:defRPr b="0">
                <a:latin typeface="Arial" pitchFamily="34" charset="0"/>
                <a:cs typeface="Arial" pitchFamily="34" charset="0"/>
              </a:defRPr>
            </a:lvl1pPr>
          </a:lstStyle>
          <a:p>
            <a:pPr>
              <a:defRPr/>
            </a:pPr>
            <a:r>
              <a:rPr lang="en-US" smtClean="0"/>
              <a:t>September 28,2010</a:t>
            </a:r>
            <a:endParaRPr lang="en-US" dirty="0"/>
          </a:p>
        </p:txBody>
      </p:sp>
      <p:sp>
        <p:nvSpPr>
          <p:cNvPr id="9" name="Rectangle 2065"/>
          <p:cNvSpPr>
            <a:spLocks noGrp="1" noChangeArrowheads="1"/>
          </p:cNvSpPr>
          <p:nvPr>
            <p:ph type="ftr" sz="quarter" idx="11"/>
          </p:nvPr>
        </p:nvSpPr>
        <p:spPr/>
        <p:txBody>
          <a:bodyPr/>
          <a:lstStyle>
            <a:lvl1pPr>
              <a:defRPr b="0">
                <a:latin typeface="Arial" pitchFamily="34" charset="0"/>
                <a:cs typeface="Arial" pitchFamily="34" charset="0"/>
              </a:defRPr>
            </a:lvl1pPr>
          </a:lstStyle>
          <a:p>
            <a:pPr>
              <a:defRPr/>
            </a:pPr>
            <a:r>
              <a:rPr lang="en-US" smtClean="0"/>
              <a:t>HDF/HDF-EOS Workshop XIV</a:t>
            </a:r>
            <a:endParaRPr lang="en-US"/>
          </a:p>
        </p:txBody>
      </p:sp>
      <p:sp>
        <p:nvSpPr>
          <p:cNvPr id="10" name="Rectangle 2066"/>
          <p:cNvSpPr>
            <a:spLocks noGrp="1" noChangeArrowheads="1"/>
          </p:cNvSpPr>
          <p:nvPr>
            <p:ph type="sldNum" sz="quarter" idx="12"/>
          </p:nvPr>
        </p:nvSpPr>
        <p:spPr/>
        <p:txBody>
          <a:bodyPr/>
          <a:lstStyle>
            <a:lvl1pPr>
              <a:defRPr b="0">
                <a:latin typeface="Arial" pitchFamily="34" charset="0"/>
                <a:cs typeface="Arial" pitchFamily="34" charset="0"/>
              </a:defRPr>
            </a:lvl1pPr>
          </a:lstStyle>
          <a:p>
            <a:pPr>
              <a:defRPr/>
            </a:pPr>
            <a:fld id="{3598CA4E-2E45-46D6-A659-60A4BE17AF2C}"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53"/>
          <p:cNvSpPr>
            <a:spLocks noGrp="1" noChangeArrowheads="1"/>
          </p:cNvSpPr>
          <p:nvPr>
            <p:ph type="dt" sz="half" idx="10"/>
          </p:nvPr>
        </p:nvSpPr>
        <p:spPr>
          <a:ln/>
        </p:spPr>
        <p:txBody>
          <a:bodyPr/>
          <a:lstStyle>
            <a:lvl1pPr>
              <a:defRPr/>
            </a:lvl1pPr>
          </a:lstStyle>
          <a:p>
            <a:pPr>
              <a:defRPr/>
            </a:pPr>
            <a:r>
              <a:rPr lang="en-US" smtClean="0"/>
              <a:t>September 28,2010</a:t>
            </a:r>
            <a:endParaRPr lang="en-US" dirty="0"/>
          </a:p>
        </p:txBody>
      </p:sp>
      <p:sp>
        <p:nvSpPr>
          <p:cNvPr id="5" name="Rectangle 1054"/>
          <p:cNvSpPr>
            <a:spLocks noGrp="1" noChangeArrowheads="1"/>
          </p:cNvSpPr>
          <p:nvPr>
            <p:ph type="ftr" sz="quarter" idx="11"/>
          </p:nvPr>
        </p:nvSpPr>
        <p:spPr>
          <a:ln/>
        </p:spPr>
        <p:txBody>
          <a:bodyPr/>
          <a:lstStyle>
            <a:lvl1pPr>
              <a:defRPr/>
            </a:lvl1pPr>
          </a:lstStyle>
          <a:p>
            <a:pPr>
              <a:defRPr/>
            </a:pPr>
            <a:r>
              <a:rPr lang="en-US" smtClean="0"/>
              <a:t>HDF/HDF-EOS Workshop XIV</a:t>
            </a:r>
            <a:endParaRPr lang="en-US"/>
          </a:p>
        </p:txBody>
      </p:sp>
      <p:sp>
        <p:nvSpPr>
          <p:cNvPr id="6" name="Rectangle 1055"/>
          <p:cNvSpPr>
            <a:spLocks noGrp="1" noChangeArrowheads="1"/>
          </p:cNvSpPr>
          <p:nvPr>
            <p:ph type="sldNum" sz="quarter" idx="12"/>
          </p:nvPr>
        </p:nvSpPr>
        <p:spPr>
          <a:ln/>
        </p:spPr>
        <p:txBody>
          <a:bodyPr/>
          <a:lstStyle>
            <a:lvl1pPr>
              <a:defRPr/>
            </a:lvl1pPr>
          </a:lstStyle>
          <a:p>
            <a:pPr>
              <a:defRPr/>
            </a:pPr>
            <a:fld id="{1956B51F-BD74-4588-8622-2926BBD6413D}"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108" indent="0">
              <a:buNone/>
              <a:defRPr sz="1800"/>
            </a:lvl2pPr>
            <a:lvl3pPr marL="914215" indent="0">
              <a:buNone/>
              <a:defRPr sz="1600"/>
            </a:lvl3pPr>
            <a:lvl4pPr marL="1371323" indent="0">
              <a:buNone/>
              <a:defRPr sz="1400"/>
            </a:lvl4pPr>
            <a:lvl5pPr marL="1828431" indent="0">
              <a:buNone/>
              <a:defRPr sz="1400"/>
            </a:lvl5pPr>
            <a:lvl6pPr marL="2285538" indent="0">
              <a:buNone/>
              <a:defRPr sz="1400"/>
            </a:lvl6pPr>
            <a:lvl7pPr marL="2742646" indent="0">
              <a:buNone/>
              <a:defRPr sz="1400"/>
            </a:lvl7pPr>
            <a:lvl8pPr marL="3199754" indent="0">
              <a:buNone/>
              <a:defRPr sz="1400"/>
            </a:lvl8pPr>
            <a:lvl9pPr marL="3656862" indent="0">
              <a:buNone/>
              <a:defRPr sz="1400"/>
            </a:lvl9pPr>
          </a:lstStyle>
          <a:p>
            <a:pPr lvl="0"/>
            <a:r>
              <a:rPr lang="en-US" smtClean="0"/>
              <a:t>Click to edit Master text styles</a:t>
            </a:r>
          </a:p>
        </p:txBody>
      </p:sp>
      <p:sp>
        <p:nvSpPr>
          <p:cNvPr id="4" name="Rectangle 1053"/>
          <p:cNvSpPr>
            <a:spLocks noGrp="1" noChangeArrowheads="1"/>
          </p:cNvSpPr>
          <p:nvPr>
            <p:ph type="dt" sz="half" idx="10"/>
          </p:nvPr>
        </p:nvSpPr>
        <p:spPr>
          <a:ln/>
        </p:spPr>
        <p:txBody>
          <a:bodyPr/>
          <a:lstStyle>
            <a:lvl1pPr>
              <a:defRPr/>
            </a:lvl1pPr>
          </a:lstStyle>
          <a:p>
            <a:pPr>
              <a:defRPr/>
            </a:pPr>
            <a:r>
              <a:rPr lang="en-US" smtClean="0"/>
              <a:t>September 28,2010</a:t>
            </a:r>
            <a:endParaRPr lang="en-US" dirty="0"/>
          </a:p>
        </p:txBody>
      </p:sp>
      <p:sp>
        <p:nvSpPr>
          <p:cNvPr id="5" name="Rectangle 1054"/>
          <p:cNvSpPr>
            <a:spLocks noGrp="1" noChangeArrowheads="1"/>
          </p:cNvSpPr>
          <p:nvPr>
            <p:ph type="ftr" sz="quarter" idx="11"/>
          </p:nvPr>
        </p:nvSpPr>
        <p:spPr>
          <a:ln/>
        </p:spPr>
        <p:txBody>
          <a:bodyPr/>
          <a:lstStyle>
            <a:lvl1pPr>
              <a:defRPr/>
            </a:lvl1pPr>
          </a:lstStyle>
          <a:p>
            <a:pPr>
              <a:defRPr/>
            </a:pPr>
            <a:r>
              <a:rPr lang="en-US" smtClean="0"/>
              <a:t>HDF/HDF-EOS Workshop XIV</a:t>
            </a:r>
            <a:endParaRPr lang="en-US"/>
          </a:p>
        </p:txBody>
      </p:sp>
      <p:sp>
        <p:nvSpPr>
          <p:cNvPr id="6" name="Rectangle 1055"/>
          <p:cNvSpPr>
            <a:spLocks noGrp="1" noChangeArrowheads="1"/>
          </p:cNvSpPr>
          <p:nvPr>
            <p:ph type="sldNum" sz="quarter" idx="12"/>
          </p:nvPr>
        </p:nvSpPr>
        <p:spPr>
          <a:ln/>
        </p:spPr>
        <p:txBody>
          <a:bodyPr/>
          <a:lstStyle>
            <a:lvl1pPr>
              <a:defRPr/>
            </a:lvl1pPr>
          </a:lstStyle>
          <a:p>
            <a:pPr>
              <a:defRPr/>
            </a:pPr>
            <a:fld id="{AD00EEEB-2E2C-4D74-B4C9-3EF7FBE69C0B}"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990600"/>
            <a:ext cx="41529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990600"/>
            <a:ext cx="41529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53"/>
          <p:cNvSpPr>
            <a:spLocks noGrp="1" noChangeArrowheads="1"/>
          </p:cNvSpPr>
          <p:nvPr>
            <p:ph type="dt" sz="half" idx="10"/>
          </p:nvPr>
        </p:nvSpPr>
        <p:spPr>
          <a:ln/>
        </p:spPr>
        <p:txBody>
          <a:bodyPr/>
          <a:lstStyle>
            <a:lvl1pPr>
              <a:defRPr/>
            </a:lvl1pPr>
          </a:lstStyle>
          <a:p>
            <a:pPr>
              <a:defRPr/>
            </a:pPr>
            <a:r>
              <a:rPr lang="en-US" smtClean="0"/>
              <a:t>September 28,2010</a:t>
            </a:r>
            <a:endParaRPr lang="en-US" dirty="0"/>
          </a:p>
        </p:txBody>
      </p:sp>
      <p:sp>
        <p:nvSpPr>
          <p:cNvPr id="6" name="Rectangle 1054"/>
          <p:cNvSpPr>
            <a:spLocks noGrp="1" noChangeArrowheads="1"/>
          </p:cNvSpPr>
          <p:nvPr>
            <p:ph type="ftr" sz="quarter" idx="11"/>
          </p:nvPr>
        </p:nvSpPr>
        <p:spPr>
          <a:ln/>
        </p:spPr>
        <p:txBody>
          <a:bodyPr/>
          <a:lstStyle>
            <a:lvl1pPr>
              <a:defRPr/>
            </a:lvl1pPr>
          </a:lstStyle>
          <a:p>
            <a:pPr>
              <a:defRPr/>
            </a:pPr>
            <a:r>
              <a:rPr lang="en-US" smtClean="0"/>
              <a:t>HDF/HDF-EOS Workshop XIV</a:t>
            </a:r>
            <a:endParaRPr lang="en-US"/>
          </a:p>
        </p:txBody>
      </p:sp>
      <p:sp>
        <p:nvSpPr>
          <p:cNvPr id="7" name="Rectangle 1055"/>
          <p:cNvSpPr>
            <a:spLocks noGrp="1" noChangeArrowheads="1"/>
          </p:cNvSpPr>
          <p:nvPr>
            <p:ph type="sldNum" sz="quarter" idx="12"/>
          </p:nvPr>
        </p:nvSpPr>
        <p:spPr>
          <a:ln/>
        </p:spPr>
        <p:txBody>
          <a:bodyPr/>
          <a:lstStyle>
            <a:lvl1pPr>
              <a:defRPr/>
            </a:lvl1pPr>
          </a:lstStyle>
          <a:p>
            <a:pPr>
              <a:defRPr/>
            </a:pPr>
            <a:fld id="{91DE413D-6C0B-47D3-87E8-2E6D603E981A}"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08" indent="0">
              <a:buNone/>
              <a:defRPr sz="2000" b="1"/>
            </a:lvl2pPr>
            <a:lvl3pPr marL="914215" indent="0">
              <a:buNone/>
              <a:defRPr sz="1800" b="1"/>
            </a:lvl3pPr>
            <a:lvl4pPr marL="1371323" indent="0">
              <a:buNone/>
              <a:defRPr sz="1600" b="1"/>
            </a:lvl4pPr>
            <a:lvl5pPr marL="1828431" indent="0">
              <a:buNone/>
              <a:defRPr sz="1600" b="1"/>
            </a:lvl5pPr>
            <a:lvl6pPr marL="2285538" indent="0">
              <a:buNone/>
              <a:defRPr sz="1600" b="1"/>
            </a:lvl6pPr>
            <a:lvl7pPr marL="2742646" indent="0">
              <a:buNone/>
              <a:defRPr sz="1600" b="1"/>
            </a:lvl7pPr>
            <a:lvl8pPr marL="3199754" indent="0">
              <a:buNone/>
              <a:defRPr sz="1600" b="1"/>
            </a:lvl8pPr>
            <a:lvl9pPr marL="3656862"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08" indent="0">
              <a:buNone/>
              <a:defRPr sz="2000" b="1"/>
            </a:lvl2pPr>
            <a:lvl3pPr marL="914215" indent="0">
              <a:buNone/>
              <a:defRPr sz="1800" b="1"/>
            </a:lvl3pPr>
            <a:lvl4pPr marL="1371323" indent="0">
              <a:buNone/>
              <a:defRPr sz="1600" b="1"/>
            </a:lvl4pPr>
            <a:lvl5pPr marL="1828431" indent="0">
              <a:buNone/>
              <a:defRPr sz="1600" b="1"/>
            </a:lvl5pPr>
            <a:lvl6pPr marL="2285538" indent="0">
              <a:buNone/>
              <a:defRPr sz="1600" b="1"/>
            </a:lvl6pPr>
            <a:lvl7pPr marL="2742646" indent="0">
              <a:buNone/>
              <a:defRPr sz="1600" b="1"/>
            </a:lvl7pPr>
            <a:lvl8pPr marL="3199754" indent="0">
              <a:buNone/>
              <a:defRPr sz="1600" b="1"/>
            </a:lvl8pPr>
            <a:lvl9pPr marL="3656862"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53"/>
          <p:cNvSpPr>
            <a:spLocks noGrp="1" noChangeArrowheads="1"/>
          </p:cNvSpPr>
          <p:nvPr>
            <p:ph type="dt" sz="half" idx="10"/>
          </p:nvPr>
        </p:nvSpPr>
        <p:spPr>
          <a:ln/>
        </p:spPr>
        <p:txBody>
          <a:bodyPr/>
          <a:lstStyle>
            <a:lvl1pPr>
              <a:defRPr/>
            </a:lvl1pPr>
          </a:lstStyle>
          <a:p>
            <a:pPr>
              <a:defRPr/>
            </a:pPr>
            <a:r>
              <a:rPr lang="en-US" smtClean="0"/>
              <a:t>September 28,2010</a:t>
            </a:r>
            <a:endParaRPr lang="en-US" dirty="0"/>
          </a:p>
        </p:txBody>
      </p:sp>
      <p:sp>
        <p:nvSpPr>
          <p:cNvPr id="8" name="Rectangle 1054"/>
          <p:cNvSpPr>
            <a:spLocks noGrp="1" noChangeArrowheads="1"/>
          </p:cNvSpPr>
          <p:nvPr>
            <p:ph type="ftr" sz="quarter" idx="11"/>
          </p:nvPr>
        </p:nvSpPr>
        <p:spPr>
          <a:ln/>
        </p:spPr>
        <p:txBody>
          <a:bodyPr/>
          <a:lstStyle>
            <a:lvl1pPr>
              <a:defRPr/>
            </a:lvl1pPr>
          </a:lstStyle>
          <a:p>
            <a:pPr>
              <a:defRPr/>
            </a:pPr>
            <a:r>
              <a:rPr lang="en-US" smtClean="0"/>
              <a:t>HDF/HDF-EOS Workshop XIV</a:t>
            </a:r>
            <a:endParaRPr lang="en-US"/>
          </a:p>
        </p:txBody>
      </p:sp>
      <p:sp>
        <p:nvSpPr>
          <p:cNvPr id="9" name="Rectangle 1055"/>
          <p:cNvSpPr>
            <a:spLocks noGrp="1" noChangeArrowheads="1"/>
          </p:cNvSpPr>
          <p:nvPr>
            <p:ph type="sldNum" sz="quarter" idx="12"/>
          </p:nvPr>
        </p:nvSpPr>
        <p:spPr>
          <a:ln/>
        </p:spPr>
        <p:txBody>
          <a:bodyPr/>
          <a:lstStyle>
            <a:lvl1pPr>
              <a:defRPr/>
            </a:lvl1pPr>
          </a:lstStyle>
          <a:p>
            <a:pPr>
              <a:defRPr/>
            </a:pPr>
            <a:fld id="{C395A74F-DF80-4FD9-8B59-4AFF5482B22C}"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53"/>
          <p:cNvSpPr>
            <a:spLocks noGrp="1" noChangeArrowheads="1"/>
          </p:cNvSpPr>
          <p:nvPr>
            <p:ph type="dt" sz="half" idx="10"/>
          </p:nvPr>
        </p:nvSpPr>
        <p:spPr>
          <a:ln/>
        </p:spPr>
        <p:txBody>
          <a:bodyPr/>
          <a:lstStyle>
            <a:lvl1pPr>
              <a:defRPr/>
            </a:lvl1pPr>
          </a:lstStyle>
          <a:p>
            <a:pPr>
              <a:defRPr/>
            </a:pPr>
            <a:r>
              <a:rPr lang="en-US" smtClean="0"/>
              <a:t>September 28,2010</a:t>
            </a:r>
            <a:endParaRPr lang="en-US" dirty="0"/>
          </a:p>
        </p:txBody>
      </p:sp>
      <p:sp>
        <p:nvSpPr>
          <p:cNvPr id="4" name="Rectangle 1054"/>
          <p:cNvSpPr>
            <a:spLocks noGrp="1" noChangeArrowheads="1"/>
          </p:cNvSpPr>
          <p:nvPr>
            <p:ph type="ftr" sz="quarter" idx="11"/>
          </p:nvPr>
        </p:nvSpPr>
        <p:spPr>
          <a:ln/>
        </p:spPr>
        <p:txBody>
          <a:bodyPr/>
          <a:lstStyle>
            <a:lvl1pPr>
              <a:defRPr/>
            </a:lvl1pPr>
          </a:lstStyle>
          <a:p>
            <a:pPr>
              <a:defRPr/>
            </a:pPr>
            <a:r>
              <a:rPr lang="en-US" smtClean="0"/>
              <a:t>HDF/HDF-EOS Workshop XIV</a:t>
            </a:r>
            <a:endParaRPr lang="en-US"/>
          </a:p>
        </p:txBody>
      </p:sp>
      <p:sp>
        <p:nvSpPr>
          <p:cNvPr id="5" name="Rectangle 1055"/>
          <p:cNvSpPr>
            <a:spLocks noGrp="1" noChangeArrowheads="1"/>
          </p:cNvSpPr>
          <p:nvPr>
            <p:ph type="sldNum" sz="quarter" idx="12"/>
          </p:nvPr>
        </p:nvSpPr>
        <p:spPr>
          <a:ln/>
        </p:spPr>
        <p:txBody>
          <a:bodyPr/>
          <a:lstStyle>
            <a:lvl1pPr>
              <a:defRPr/>
            </a:lvl1pPr>
          </a:lstStyle>
          <a:p>
            <a:pPr>
              <a:defRPr/>
            </a:pPr>
            <a:fld id="{5D3AD294-6ABE-4BD0-8DDB-2ADCDE5E5EB9}"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53"/>
          <p:cNvSpPr>
            <a:spLocks noGrp="1" noChangeArrowheads="1"/>
          </p:cNvSpPr>
          <p:nvPr>
            <p:ph type="dt" sz="half" idx="10"/>
          </p:nvPr>
        </p:nvSpPr>
        <p:spPr>
          <a:ln/>
        </p:spPr>
        <p:txBody>
          <a:bodyPr/>
          <a:lstStyle>
            <a:lvl1pPr>
              <a:defRPr/>
            </a:lvl1pPr>
          </a:lstStyle>
          <a:p>
            <a:pPr>
              <a:defRPr/>
            </a:pPr>
            <a:r>
              <a:rPr lang="en-US" smtClean="0"/>
              <a:t>September 28,2010</a:t>
            </a:r>
            <a:endParaRPr lang="en-US" dirty="0"/>
          </a:p>
        </p:txBody>
      </p:sp>
      <p:sp>
        <p:nvSpPr>
          <p:cNvPr id="3" name="Rectangle 1054"/>
          <p:cNvSpPr>
            <a:spLocks noGrp="1" noChangeArrowheads="1"/>
          </p:cNvSpPr>
          <p:nvPr>
            <p:ph type="ftr" sz="quarter" idx="11"/>
          </p:nvPr>
        </p:nvSpPr>
        <p:spPr>
          <a:ln/>
        </p:spPr>
        <p:txBody>
          <a:bodyPr/>
          <a:lstStyle>
            <a:lvl1pPr>
              <a:defRPr/>
            </a:lvl1pPr>
          </a:lstStyle>
          <a:p>
            <a:pPr>
              <a:defRPr/>
            </a:pPr>
            <a:r>
              <a:rPr lang="en-US" smtClean="0"/>
              <a:t>HDF/HDF-EOS Workshop XIV</a:t>
            </a:r>
            <a:endParaRPr lang="en-US"/>
          </a:p>
        </p:txBody>
      </p:sp>
      <p:sp>
        <p:nvSpPr>
          <p:cNvPr id="4" name="Rectangle 1055"/>
          <p:cNvSpPr>
            <a:spLocks noGrp="1" noChangeArrowheads="1"/>
          </p:cNvSpPr>
          <p:nvPr>
            <p:ph type="sldNum" sz="quarter" idx="12"/>
          </p:nvPr>
        </p:nvSpPr>
        <p:spPr>
          <a:ln/>
        </p:spPr>
        <p:txBody>
          <a:bodyPr/>
          <a:lstStyle>
            <a:lvl1pPr>
              <a:defRPr/>
            </a:lvl1pPr>
          </a:lstStyle>
          <a:p>
            <a:pPr>
              <a:defRPr/>
            </a:pPr>
            <a:fld id="{5F7F7294-9FDC-4AE4-834B-C6BEA1988022}"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108" indent="0">
              <a:buNone/>
              <a:defRPr sz="1200"/>
            </a:lvl2pPr>
            <a:lvl3pPr marL="914215" indent="0">
              <a:buNone/>
              <a:defRPr sz="1000"/>
            </a:lvl3pPr>
            <a:lvl4pPr marL="1371323" indent="0">
              <a:buNone/>
              <a:defRPr sz="900"/>
            </a:lvl4pPr>
            <a:lvl5pPr marL="1828431" indent="0">
              <a:buNone/>
              <a:defRPr sz="900"/>
            </a:lvl5pPr>
            <a:lvl6pPr marL="2285538" indent="0">
              <a:buNone/>
              <a:defRPr sz="900"/>
            </a:lvl6pPr>
            <a:lvl7pPr marL="2742646" indent="0">
              <a:buNone/>
              <a:defRPr sz="900"/>
            </a:lvl7pPr>
            <a:lvl8pPr marL="3199754" indent="0">
              <a:buNone/>
              <a:defRPr sz="900"/>
            </a:lvl8pPr>
            <a:lvl9pPr marL="3656862" indent="0">
              <a:buNone/>
              <a:defRPr sz="900"/>
            </a:lvl9pPr>
          </a:lstStyle>
          <a:p>
            <a:pPr lvl="0"/>
            <a:r>
              <a:rPr lang="en-US" smtClean="0"/>
              <a:t>Click to edit Master text styles</a:t>
            </a:r>
          </a:p>
        </p:txBody>
      </p:sp>
      <p:sp>
        <p:nvSpPr>
          <p:cNvPr id="5" name="Rectangle 1053"/>
          <p:cNvSpPr>
            <a:spLocks noGrp="1" noChangeArrowheads="1"/>
          </p:cNvSpPr>
          <p:nvPr>
            <p:ph type="dt" sz="half" idx="10"/>
          </p:nvPr>
        </p:nvSpPr>
        <p:spPr>
          <a:ln/>
        </p:spPr>
        <p:txBody>
          <a:bodyPr/>
          <a:lstStyle>
            <a:lvl1pPr>
              <a:defRPr/>
            </a:lvl1pPr>
          </a:lstStyle>
          <a:p>
            <a:pPr>
              <a:defRPr/>
            </a:pPr>
            <a:r>
              <a:rPr lang="en-US" smtClean="0"/>
              <a:t>September 28,2010</a:t>
            </a:r>
            <a:endParaRPr lang="en-US" dirty="0"/>
          </a:p>
        </p:txBody>
      </p:sp>
      <p:sp>
        <p:nvSpPr>
          <p:cNvPr id="6" name="Rectangle 1054"/>
          <p:cNvSpPr>
            <a:spLocks noGrp="1" noChangeArrowheads="1"/>
          </p:cNvSpPr>
          <p:nvPr>
            <p:ph type="ftr" sz="quarter" idx="11"/>
          </p:nvPr>
        </p:nvSpPr>
        <p:spPr>
          <a:ln/>
        </p:spPr>
        <p:txBody>
          <a:bodyPr/>
          <a:lstStyle>
            <a:lvl1pPr>
              <a:defRPr/>
            </a:lvl1pPr>
          </a:lstStyle>
          <a:p>
            <a:pPr>
              <a:defRPr/>
            </a:pPr>
            <a:r>
              <a:rPr lang="en-US" smtClean="0"/>
              <a:t>HDF/HDF-EOS Workshop XIV</a:t>
            </a:r>
            <a:endParaRPr lang="en-US"/>
          </a:p>
        </p:txBody>
      </p:sp>
      <p:sp>
        <p:nvSpPr>
          <p:cNvPr id="7" name="Rectangle 1055"/>
          <p:cNvSpPr>
            <a:spLocks noGrp="1" noChangeArrowheads="1"/>
          </p:cNvSpPr>
          <p:nvPr>
            <p:ph type="sldNum" sz="quarter" idx="12"/>
          </p:nvPr>
        </p:nvSpPr>
        <p:spPr>
          <a:ln/>
        </p:spPr>
        <p:txBody>
          <a:bodyPr/>
          <a:lstStyle>
            <a:lvl1pPr>
              <a:defRPr/>
            </a:lvl1pPr>
          </a:lstStyle>
          <a:p>
            <a:pPr>
              <a:defRPr/>
            </a:pPr>
            <a:fld id="{5AB1B344-D4A1-4112-B9C7-287A822F5BAF}"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08" indent="0">
              <a:buNone/>
              <a:defRPr sz="2800"/>
            </a:lvl2pPr>
            <a:lvl3pPr marL="914215" indent="0">
              <a:buNone/>
              <a:defRPr sz="2400"/>
            </a:lvl3pPr>
            <a:lvl4pPr marL="1371323" indent="0">
              <a:buNone/>
              <a:defRPr sz="2000"/>
            </a:lvl4pPr>
            <a:lvl5pPr marL="1828431" indent="0">
              <a:buNone/>
              <a:defRPr sz="2000"/>
            </a:lvl5pPr>
            <a:lvl6pPr marL="2285538" indent="0">
              <a:buNone/>
              <a:defRPr sz="2000"/>
            </a:lvl6pPr>
            <a:lvl7pPr marL="2742646" indent="0">
              <a:buNone/>
              <a:defRPr sz="2000"/>
            </a:lvl7pPr>
            <a:lvl8pPr marL="3199754" indent="0">
              <a:buNone/>
              <a:defRPr sz="2000"/>
            </a:lvl8pPr>
            <a:lvl9pPr marL="3656862"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08" indent="0">
              <a:buNone/>
              <a:defRPr sz="1200"/>
            </a:lvl2pPr>
            <a:lvl3pPr marL="914215" indent="0">
              <a:buNone/>
              <a:defRPr sz="1000"/>
            </a:lvl3pPr>
            <a:lvl4pPr marL="1371323" indent="0">
              <a:buNone/>
              <a:defRPr sz="900"/>
            </a:lvl4pPr>
            <a:lvl5pPr marL="1828431" indent="0">
              <a:buNone/>
              <a:defRPr sz="900"/>
            </a:lvl5pPr>
            <a:lvl6pPr marL="2285538" indent="0">
              <a:buNone/>
              <a:defRPr sz="900"/>
            </a:lvl6pPr>
            <a:lvl7pPr marL="2742646" indent="0">
              <a:buNone/>
              <a:defRPr sz="900"/>
            </a:lvl7pPr>
            <a:lvl8pPr marL="3199754" indent="0">
              <a:buNone/>
              <a:defRPr sz="900"/>
            </a:lvl8pPr>
            <a:lvl9pPr marL="3656862" indent="0">
              <a:buNone/>
              <a:defRPr sz="900"/>
            </a:lvl9pPr>
          </a:lstStyle>
          <a:p>
            <a:pPr lvl="0"/>
            <a:r>
              <a:rPr lang="en-US" smtClean="0"/>
              <a:t>Click to edit Master text styles</a:t>
            </a:r>
          </a:p>
        </p:txBody>
      </p:sp>
      <p:sp>
        <p:nvSpPr>
          <p:cNvPr id="5" name="Rectangle 1053"/>
          <p:cNvSpPr>
            <a:spLocks noGrp="1" noChangeArrowheads="1"/>
          </p:cNvSpPr>
          <p:nvPr>
            <p:ph type="dt" sz="half" idx="10"/>
          </p:nvPr>
        </p:nvSpPr>
        <p:spPr>
          <a:ln/>
        </p:spPr>
        <p:txBody>
          <a:bodyPr/>
          <a:lstStyle>
            <a:lvl1pPr>
              <a:defRPr/>
            </a:lvl1pPr>
          </a:lstStyle>
          <a:p>
            <a:pPr>
              <a:defRPr/>
            </a:pPr>
            <a:r>
              <a:rPr lang="en-US" smtClean="0"/>
              <a:t>September 28,2010</a:t>
            </a:r>
            <a:endParaRPr lang="en-US" dirty="0"/>
          </a:p>
        </p:txBody>
      </p:sp>
      <p:sp>
        <p:nvSpPr>
          <p:cNvPr id="6" name="Rectangle 1054"/>
          <p:cNvSpPr>
            <a:spLocks noGrp="1" noChangeArrowheads="1"/>
          </p:cNvSpPr>
          <p:nvPr>
            <p:ph type="ftr" sz="quarter" idx="11"/>
          </p:nvPr>
        </p:nvSpPr>
        <p:spPr>
          <a:ln/>
        </p:spPr>
        <p:txBody>
          <a:bodyPr/>
          <a:lstStyle>
            <a:lvl1pPr>
              <a:defRPr/>
            </a:lvl1pPr>
          </a:lstStyle>
          <a:p>
            <a:pPr>
              <a:defRPr/>
            </a:pPr>
            <a:r>
              <a:rPr lang="en-US" smtClean="0"/>
              <a:t>HDF/HDF-EOS Workshop XIV</a:t>
            </a:r>
            <a:endParaRPr lang="en-US"/>
          </a:p>
        </p:txBody>
      </p:sp>
      <p:sp>
        <p:nvSpPr>
          <p:cNvPr id="7" name="Rectangle 1055"/>
          <p:cNvSpPr>
            <a:spLocks noGrp="1" noChangeArrowheads="1"/>
          </p:cNvSpPr>
          <p:nvPr>
            <p:ph type="sldNum" sz="quarter" idx="12"/>
          </p:nvPr>
        </p:nvSpPr>
        <p:spPr>
          <a:ln/>
        </p:spPr>
        <p:txBody>
          <a:bodyPr/>
          <a:lstStyle>
            <a:lvl1pPr>
              <a:defRPr/>
            </a:lvl1pPr>
          </a:lstStyle>
          <a:p>
            <a:pPr>
              <a:defRPr/>
            </a:pPr>
            <a:fld id="{133F0BA3-C267-4141-BA9D-985B25C0A5AC}"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53"/>
          <p:cNvSpPr>
            <a:spLocks noGrp="1" noChangeArrowheads="1"/>
          </p:cNvSpPr>
          <p:nvPr>
            <p:ph type="dt" sz="half" idx="10"/>
          </p:nvPr>
        </p:nvSpPr>
        <p:spPr>
          <a:ln/>
        </p:spPr>
        <p:txBody>
          <a:bodyPr/>
          <a:lstStyle>
            <a:lvl1pPr>
              <a:defRPr/>
            </a:lvl1pPr>
          </a:lstStyle>
          <a:p>
            <a:pPr>
              <a:defRPr/>
            </a:pPr>
            <a:r>
              <a:rPr lang="en-US" smtClean="0"/>
              <a:t>September 28,2010</a:t>
            </a:r>
            <a:endParaRPr lang="en-US" dirty="0"/>
          </a:p>
        </p:txBody>
      </p:sp>
      <p:sp>
        <p:nvSpPr>
          <p:cNvPr id="5" name="Rectangle 1054"/>
          <p:cNvSpPr>
            <a:spLocks noGrp="1" noChangeArrowheads="1"/>
          </p:cNvSpPr>
          <p:nvPr>
            <p:ph type="ftr" sz="quarter" idx="11"/>
          </p:nvPr>
        </p:nvSpPr>
        <p:spPr>
          <a:ln/>
        </p:spPr>
        <p:txBody>
          <a:bodyPr/>
          <a:lstStyle>
            <a:lvl1pPr>
              <a:defRPr/>
            </a:lvl1pPr>
          </a:lstStyle>
          <a:p>
            <a:pPr>
              <a:defRPr/>
            </a:pPr>
            <a:r>
              <a:rPr lang="en-US" smtClean="0"/>
              <a:t>HDF/HDF-EOS Workshop XIV</a:t>
            </a:r>
            <a:endParaRPr lang="en-US"/>
          </a:p>
        </p:txBody>
      </p:sp>
      <p:sp>
        <p:nvSpPr>
          <p:cNvPr id="6" name="Rectangle 1055"/>
          <p:cNvSpPr>
            <a:spLocks noGrp="1" noChangeArrowheads="1"/>
          </p:cNvSpPr>
          <p:nvPr>
            <p:ph type="sldNum" sz="quarter" idx="12"/>
          </p:nvPr>
        </p:nvSpPr>
        <p:spPr>
          <a:ln/>
        </p:spPr>
        <p:txBody>
          <a:bodyPr/>
          <a:lstStyle>
            <a:lvl1pPr>
              <a:defRPr/>
            </a:lvl1pPr>
          </a:lstStyle>
          <a:p>
            <a:pPr>
              <a:defRPr/>
            </a:pPr>
            <a:fld id="{99B99DA2-526A-4BD2-9F91-EEA823929177}"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4650" y="152400"/>
            <a:ext cx="2114550" cy="6324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152400"/>
            <a:ext cx="6191250" cy="6324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53"/>
          <p:cNvSpPr>
            <a:spLocks noGrp="1" noChangeArrowheads="1"/>
          </p:cNvSpPr>
          <p:nvPr>
            <p:ph type="dt" sz="half" idx="10"/>
          </p:nvPr>
        </p:nvSpPr>
        <p:spPr>
          <a:ln/>
        </p:spPr>
        <p:txBody>
          <a:bodyPr/>
          <a:lstStyle>
            <a:lvl1pPr>
              <a:defRPr/>
            </a:lvl1pPr>
          </a:lstStyle>
          <a:p>
            <a:pPr>
              <a:defRPr/>
            </a:pPr>
            <a:r>
              <a:rPr lang="en-US" smtClean="0"/>
              <a:t>September 28,2010</a:t>
            </a:r>
            <a:endParaRPr lang="en-US" dirty="0"/>
          </a:p>
        </p:txBody>
      </p:sp>
      <p:sp>
        <p:nvSpPr>
          <p:cNvPr id="5" name="Rectangle 1054"/>
          <p:cNvSpPr>
            <a:spLocks noGrp="1" noChangeArrowheads="1"/>
          </p:cNvSpPr>
          <p:nvPr>
            <p:ph type="ftr" sz="quarter" idx="11"/>
          </p:nvPr>
        </p:nvSpPr>
        <p:spPr>
          <a:ln/>
        </p:spPr>
        <p:txBody>
          <a:bodyPr/>
          <a:lstStyle>
            <a:lvl1pPr>
              <a:defRPr/>
            </a:lvl1pPr>
          </a:lstStyle>
          <a:p>
            <a:pPr>
              <a:defRPr/>
            </a:pPr>
            <a:r>
              <a:rPr lang="en-US" smtClean="0"/>
              <a:t>HDF/HDF-EOS Workshop XIV</a:t>
            </a:r>
            <a:endParaRPr lang="en-US"/>
          </a:p>
        </p:txBody>
      </p:sp>
      <p:sp>
        <p:nvSpPr>
          <p:cNvPr id="6" name="Rectangle 1055"/>
          <p:cNvSpPr>
            <a:spLocks noGrp="1" noChangeArrowheads="1"/>
          </p:cNvSpPr>
          <p:nvPr>
            <p:ph type="sldNum" sz="quarter" idx="12"/>
          </p:nvPr>
        </p:nvSpPr>
        <p:spPr>
          <a:ln/>
        </p:spPr>
        <p:txBody>
          <a:bodyPr/>
          <a:lstStyle>
            <a:lvl1pPr>
              <a:defRPr/>
            </a:lvl1pPr>
          </a:lstStyle>
          <a:p>
            <a:pPr>
              <a:defRPr/>
            </a:pPr>
            <a:fld id="{E9A62D2B-E862-4220-8987-FED1310A3934}"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143000" y="152400"/>
            <a:ext cx="7010400" cy="533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990600"/>
            <a:ext cx="8458200" cy="2667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1000" y="3810000"/>
            <a:ext cx="8458200" cy="2667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53"/>
          <p:cNvSpPr>
            <a:spLocks noGrp="1" noChangeArrowheads="1"/>
          </p:cNvSpPr>
          <p:nvPr>
            <p:ph type="dt" sz="half" idx="10"/>
          </p:nvPr>
        </p:nvSpPr>
        <p:spPr>
          <a:ln/>
        </p:spPr>
        <p:txBody>
          <a:bodyPr/>
          <a:lstStyle>
            <a:lvl1pPr>
              <a:defRPr/>
            </a:lvl1pPr>
          </a:lstStyle>
          <a:p>
            <a:pPr>
              <a:defRPr/>
            </a:pPr>
            <a:r>
              <a:rPr lang="en-US" smtClean="0"/>
              <a:t>September 28,2010</a:t>
            </a:r>
            <a:endParaRPr lang="en-US" dirty="0"/>
          </a:p>
        </p:txBody>
      </p:sp>
      <p:sp>
        <p:nvSpPr>
          <p:cNvPr id="6" name="Rectangle 1054"/>
          <p:cNvSpPr>
            <a:spLocks noGrp="1" noChangeArrowheads="1"/>
          </p:cNvSpPr>
          <p:nvPr>
            <p:ph type="ftr" sz="quarter" idx="11"/>
          </p:nvPr>
        </p:nvSpPr>
        <p:spPr>
          <a:ln/>
        </p:spPr>
        <p:txBody>
          <a:bodyPr/>
          <a:lstStyle>
            <a:lvl1pPr>
              <a:defRPr/>
            </a:lvl1pPr>
          </a:lstStyle>
          <a:p>
            <a:pPr>
              <a:defRPr/>
            </a:pPr>
            <a:r>
              <a:rPr lang="en-US" smtClean="0"/>
              <a:t>HDF/HDF-EOS Workshop XIV</a:t>
            </a:r>
            <a:endParaRPr lang="en-US"/>
          </a:p>
        </p:txBody>
      </p:sp>
      <p:sp>
        <p:nvSpPr>
          <p:cNvPr id="7" name="Rectangle 1055"/>
          <p:cNvSpPr>
            <a:spLocks noGrp="1" noChangeArrowheads="1"/>
          </p:cNvSpPr>
          <p:nvPr>
            <p:ph type="sldNum" sz="quarter" idx="12"/>
          </p:nvPr>
        </p:nvSpPr>
        <p:spPr>
          <a:ln/>
        </p:spPr>
        <p:txBody>
          <a:bodyPr/>
          <a:lstStyle>
            <a:lvl1pPr>
              <a:defRPr/>
            </a:lvl1pPr>
          </a:lstStyle>
          <a:p>
            <a:pPr>
              <a:defRPr/>
            </a:pPr>
            <a:fld id="{1C562FD9-258D-4E1C-A2CA-AC4A4C6AC98A}"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9" descr="99.jpg"/>
          <p:cNvPicPr>
            <a:picLocks noChangeAspect="1"/>
          </p:cNvPicPr>
          <p:nvPr/>
        </p:nvPicPr>
        <p:blipFill>
          <a:blip r:embed="rId14" cstate="print"/>
          <a:srcRect/>
          <a:stretch>
            <a:fillRect/>
          </a:stretch>
        </p:blipFill>
        <p:spPr bwMode="auto">
          <a:xfrm>
            <a:off x="0" y="0"/>
            <a:ext cx="9144000" cy="6858000"/>
          </a:xfrm>
          <a:prstGeom prst="rect">
            <a:avLst/>
          </a:prstGeom>
          <a:noFill/>
          <a:ln w="9525">
            <a:noFill/>
            <a:miter lim="800000"/>
            <a:headEnd/>
            <a:tailEnd/>
          </a:ln>
        </p:spPr>
      </p:pic>
      <p:sp>
        <p:nvSpPr>
          <p:cNvPr id="1027" name="Rectangle 1027"/>
          <p:cNvSpPr>
            <a:spLocks noGrp="1" noChangeArrowheads="1"/>
          </p:cNvSpPr>
          <p:nvPr>
            <p:ph type="body" idx="1"/>
          </p:nvPr>
        </p:nvSpPr>
        <p:spPr bwMode="auto">
          <a:xfrm>
            <a:off x="381000" y="990600"/>
            <a:ext cx="8458200" cy="5486400"/>
          </a:xfrm>
          <a:prstGeom prst="rect">
            <a:avLst/>
          </a:prstGeom>
          <a:noFill/>
          <a:ln w="9525">
            <a:noFill/>
            <a:miter lim="800000"/>
            <a:headEnd/>
            <a:tailEnd/>
          </a:ln>
        </p:spPr>
        <p:txBody>
          <a:bodyPr vert="horz" wrap="square" lIns="91422" tIns="45711" rIns="91422" bIns="4571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28" name="Picture 1050" descr="hdf 0line"/>
          <p:cNvPicPr>
            <a:picLocks noChangeArrowheads="1"/>
          </p:cNvPicPr>
          <p:nvPr/>
        </p:nvPicPr>
        <p:blipFill>
          <a:blip r:embed="rId15" cstate="print"/>
          <a:srcRect/>
          <a:stretch>
            <a:fillRect/>
          </a:stretch>
        </p:blipFill>
        <p:spPr bwMode="auto">
          <a:xfrm>
            <a:off x="0" y="762000"/>
            <a:ext cx="9144000" cy="76200"/>
          </a:xfrm>
          <a:prstGeom prst="rect">
            <a:avLst/>
          </a:prstGeom>
          <a:noFill/>
          <a:ln w="9525">
            <a:noFill/>
            <a:miter lim="800000"/>
            <a:headEnd/>
            <a:tailEnd/>
          </a:ln>
        </p:spPr>
      </p:pic>
      <p:sp>
        <p:nvSpPr>
          <p:cNvPr id="1029" name="Rectangle 1026"/>
          <p:cNvSpPr>
            <a:spLocks noGrp="1" noChangeArrowheads="1"/>
          </p:cNvSpPr>
          <p:nvPr>
            <p:ph type="title"/>
          </p:nvPr>
        </p:nvSpPr>
        <p:spPr bwMode="auto">
          <a:xfrm>
            <a:off x="1143000" y="152400"/>
            <a:ext cx="7010400" cy="533400"/>
          </a:xfrm>
          <a:prstGeom prst="rect">
            <a:avLst/>
          </a:prstGeom>
          <a:noFill/>
          <a:ln w="9525">
            <a:noFill/>
            <a:miter lim="800000"/>
            <a:headEnd/>
            <a:tailEnd/>
          </a:ln>
        </p:spPr>
        <p:txBody>
          <a:bodyPr vert="horz" wrap="square" lIns="91422" tIns="45711" rIns="91422" bIns="45711" numCol="1" anchor="b" anchorCtr="0" compatLnSpc="1">
            <a:prstTxWarp prst="textNoShape">
              <a:avLst/>
            </a:prstTxWarp>
          </a:bodyPr>
          <a:lstStyle/>
          <a:p>
            <a:pPr lvl="0"/>
            <a:r>
              <a:rPr lang="en-US" smtClean="0"/>
              <a:t>Click to edit Master title style</a:t>
            </a:r>
          </a:p>
        </p:txBody>
      </p:sp>
      <p:sp>
        <p:nvSpPr>
          <p:cNvPr id="36893" name="Rectangle 1053"/>
          <p:cNvSpPr>
            <a:spLocks noGrp="1" noChangeArrowheads="1"/>
          </p:cNvSpPr>
          <p:nvPr>
            <p:ph type="dt" sz="half" idx="2"/>
          </p:nvPr>
        </p:nvSpPr>
        <p:spPr bwMode="auto">
          <a:xfrm>
            <a:off x="304800" y="6629400"/>
            <a:ext cx="1676400" cy="228600"/>
          </a:xfrm>
          <a:prstGeom prst="rect">
            <a:avLst/>
          </a:prstGeom>
          <a:noFill/>
          <a:ln w="9525">
            <a:noFill/>
            <a:miter lim="800000"/>
            <a:headEnd/>
            <a:tailEnd/>
          </a:ln>
          <a:effectLst/>
        </p:spPr>
        <p:txBody>
          <a:bodyPr vert="horz" wrap="square" lIns="91422" tIns="45711" rIns="91422" bIns="45711" numCol="1" anchor="b" anchorCtr="0" compatLnSpc="1">
            <a:prstTxWarp prst="textNoShape">
              <a:avLst/>
            </a:prstTxWarp>
          </a:bodyPr>
          <a:lstStyle>
            <a:lvl1pPr>
              <a:defRPr sz="1200" b="0">
                <a:solidFill>
                  <a:schemeClr val="bg1"/>
                </a:solidFill>
                <a:latin typeface="Arial" pitchFamily="34" charset="0"/>
                <a:cs typeface="Arial" pitchFamily="34" charset="0"/>
              </a:defRPr>
            </a:lvl1pPr>
          </a:lstStyle>
          <a:p>
            <a:pPr>
              <a:defRPr/>
            </a:pPr>
            <a:r>
              <a:rPr lang="en-US" smtClean="0"/>
              <a:t>September 28,2010</a:t>
            </a:r>
            <a:endParaRPr lang="en-US" dirty="0"/>
          </a:p>
        </p:txBody>
      </p:sp>
      <p:sp>
        <p:nvSpPr>
          <p:cNvPr id="36894" name="Rectangle 1054"/>
          <p:cNvSpPr>
            <a:spLocks noGrp="1" noChangeArrowheads="1"/>
          </p:cNvSpPr>
          <p:nvPr>
            <p:ph type="ftr" sz="quarter" idx="3"/>
          </p:nvPr>
        </p:nvSpPr>
        <p:spPr bwMode="auto">
          <a:xfrm>
            <a:off x="2286000" y="6629400"/>
            <a:ext cx="3962400" cy="228600"/>
          </a:xfrm>
          <a:prstGeom prst="rect">
            <a:avLst/>
          </a:prstGeom>
          <a:noFill/>
          <a:ln w="9525">
            <a:noFill/>
            <a:miter lim="800000"/>
            <a:headEnd/>
            <a:tailEnd/>
          </a:ln>
          <a:effectLst/>
        </p:spPr>
        <p:txBody>
          <a:bodyPr vert="horz" wrap="square" lIns="91422" tIns="45711" rIns="91422" bIns="45711" numCol="1" anchor="b" anchorCtr="0" compatLnSpc="1">
            <a:prstTxWarp prst="textNoShape">
              <a:avLst/>
            </a:prstTxWarp>
          </a:bodyPr>
          <a:lstStyle>
            <a:lvl1pPr algn="ctr">
              <a:defRPr sz="1200" b="0">
                <a:solidFill>
                  <a:schemeClr val="bg1"/>
                </a:solidFill>
                <a:latin typeface="Arial" pitchFamily="34" charset="0"/>
                <a:cs typeface="Arial" pitchFamily="34" charset="0"/>
              </a:defRPr>
            </a:lvl1pPr>
          </a:lstStyle>
          <a:p>
            <a:pPr>
              <a:defRPr/>
            </a:pPr>
            <a:r>
              <a:rPr lang="en-US" smtClean="0"/>
              <a:t>HDF/HDF-EOS Workshop XIV</a:t>
            </a:r>
            <a:endParaRPr lang="en-US"/>
          </a:p>
        </p:txBody>
      </p:sp>
      <p:sp>
        <p:nvSpPr>
          <p:cNvPr id="36895" name="Rectangle 1055"/>
          <p:cNvSpPr>
            <a:spLocks noGrp="1" noChangeArrowheads="1"/>
          </p:cNvSpPr>
          <p:nvPr>
            <p:ph type="sldNum" sz="quarter" idx="4"/>
          </p:nvPr>
        </p:nvSpPr>
        <p:spPr bwMode="auto">
          <a:xfrm>
            <a:off x="6400800" y="6629400"/>
            <a:ext cx="762000" cy="228600"/>
          </a:xfrm>
          <a:prstGeom prst="rect">
            <a:avLst/>
          </a:prstGeom>
          <a:noFill/>
          <a:ln w="9525">
            <a:noFill/>
            <a:miter lim="800000"/>
            <a:headEnd/>
            <a:tailEnd/>
          </a:ln>
          <a:effectLst/>
        </p:spPr>
        <p:txBody>
          <a:bodyPr vert="horz" wrap="square" lIns="91422" tIns="45711" rIns="91422" bIns="45711" numCol="1" anchor="b" anchorCtr="0" compatLnSpc="1">
            <a:prstTxWarp prst="textNoShape">
              <a:avLst/>
            </a:prstTxWarp>
          </a:bodyPr>
          <a:lstStyle>
            <a:lvl1pPr algn="ctr">
              <a:defRPr sz="1200" b="0">
                <a:solidFill>
                  <a:schemeClr val="bg1"/>
                </a:solidFill>
                <a:latin typeface="Arial" pitchFamily="34" charset="0"/>
                <a:cs typeface="Arial" pitchFamily="34" charset="0"/>
              </a:defRPr>
            </a:lvl1pPr>
          </a:lstStyle>
          <a:p>
            <a:pPr>
              <a:defRPr/>
            </a:pPr>
            <a:fld id="{CF9E5DB8-B5CE-4A6A-BAF4-37D9D81D31F9}" type="slidenum">
              <a:rPr lang="en-US"/>
              <a:pPr>
                <a:defRPr/>
              </a:pPr>
              <a:t>‹#›</a:t>
            </a:fld>
            <a:endParaRPr lang="en-US" dirty="0"/>
          </a:p>
        </p:txBody>
      </p:sp>
      <p:sp>
        <p:nvSpPr>
          <p:cNvPr id="11" name="Rectangle 1053"/>
          <p:cNvSpPr txBox="1">
            <a:spLocks noChangeArrowheads="1"/>
          </p:cNvSpPr>
          <p:nvPr/>
        </p:nvSpPr>
        <p:spPr bwMode="auto">
          <a:xfrm>
            <a:off x="7239000" y="6629400"/>
            <a:ext cx="1676400" cy="228600"/>
          </a:xfrm>
          <a:prstGeom prst="rect">
            <a:avLst/>
          </a:prstGeom>
          <a:noFill/>
          <a:ln w="9525">
            <a:noFill/>
            <a:miter lim="800000"/>
            <a:headEnd/>
            <a:tailEnd/>
          </a:ln>
          <a:effectLst/>
        </p:spPr>
        <p:txBody>
          <a:bodyPr lIns="91422" tIns="45711" rIns="91422" bIns="45711" anchor="b"/>
          <a:lstStyle>
            <a:lvl1pPr>
              <a:defRPr sz="1200" b="0">
                <a:solidFill>
                  <a:schemeClr val="bg1"/>
                </a:solidFill>
                <a:latin typeface="Arial" pitchFamily="34" charset="0"/>
                <a:cs typeface="Arial" pitchFamily="34" charset="0"/>
              </a:defRPr>
            </a:lvl1pPr>
          </a:lstStyle>
          <a:p>
            <a:pPr>
              <a:defRPr/>
            </a:pPr>
            <a:r>
              <a:rPr lang="en-US" dirty="0" smtClean="0"/>
              <a:t>www.hdfgroup.org</a:t>
            </a:r>
          </a:p>
        </p:txBody>
      </p:sp>
      <p:pic>
        <p:nvPicPr>
          <p:cNvPr id="1034" name="Picture 1056"/>
          <p:cNvPicPr>
            <a:picLocks noChangeAspect="1" noChangeArrowheads="1"/>
          </p:cNvPicPr>
          <p:nvPr/>
        </p:nvPicPr>
        <p:blipFill>
          <a:blip r:embed="rId16" cstate="print"/>
          <a:srcRect/>
          <a:stretch>
            <a:fillRect/>
          </a:stretch>
        </p:blipFill>
        <p:spPr bwMode="auto">
          <a:xfrm>
            <a:off x="404813" y="152400"/>
            <a:ext cx="966787" cy="51593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77"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876" r:id="rId12"/>
  </p:sldLayoutIdLst>
  <p:timing>
    <p:tnLst>
      <p:par>
        <p:cTn id="1" dur="indefinite" restart="never" nodeType="tmRoot"/>
      </p:par>
    </p:tnLst>
  </p:timing>
  <p:hf hdr="0"/>
  <p:txStyles>
    <p:titleStyle>
      <a:lvl1pPr algn="ctr" rtl="0" eaLnBrk="0" fontAlgn="base" hangingPunct="0">
        <a:spcBef>
          <a:spcPct val="0"/>
        </a:spcBef>
        <a:spcAft>
          <a:spcPct val="0"/>
        </a:spcAft>
        <a:defRPr sz="3200">
          <a:solidFill>
            <a:srgbClr val="000000"/>
          </a:solidFill>
          <a:latin typeface="Arial" pitchFamily="34" charset="0"/>
          <a:ea typeface="+mj-ea"/>
          <a:cs typeface="Arial" pitchFamily="34" charset="0"/>
        </a:defRPr>
      </a:lvl1pPr>
      <a:lvl2pPr algn="ctr" rtl="0" eaLnBrk="0" fontAlgn="base" hangingPunct="0">
        <a:spcBef>
          <a:spcPct val="0"/>
        </a:spcBef>
        <a:spcAft>
          <a:spcPct val="0"/>
        </a:spcAft>
        <a:defRPr sz="3200">
          <a:solidFill>
            <a:srgbClr val="000000"/>
          </a:solidFill>
          <a:latin typeface="Arial" charset="0"/>
          <a:cs typeface="Arial" charset="0"/>
        </a:defRPr>
      </a:lvl2pPr>
      <a:lvl3pPr algn="ctr" rtl="0" eaLnBrk="0" fontAlgn="base" hangingPunct="0">
        <a:spcBef>
          <a:spcPct val="0"/>
        </a:spcBef>
        <a:spcAft>
          <a:spcPct val="0"/>
        </a:spcAft>
        <a:defRPr sz="3200">
          <a:solidFill>
            <a:srgbClr val="000000"/>
          </a:solidFill>
          <a:latin typeface="Arial" charset="0"/>
          <a:cs typeface="Arial" charset="0"/>
        </a:defRPr>
      </a:lvl3pPr>
      <a:lvl4pPr algn="ctr" rtl="0" eaLnBrk="0" fontAlgn="base" hangingPunct="0">
        <a:spcBef>
          <a:spcPct val="0"/>
        </a:spcBef>
        <a:spcAft>
          <a:spcPct val="0"/>
        </a:spcAft>
        <a:defRPr sz="3200">
          <a:solidFill>
            <a:srgbClr val="000000"/>
          </a:solidFill>
          <a:latin typeface="Arial" charset="0"/>
          <a:cs typeface="Arial" charset="0"/>
        </a:defRPr>
      </a:lvl4pPr>
      <a:lvl5pPr algn="ctr" rtl="0" eaLnBrk="0" fontAlgn="base" hangingPunct="0">
        <a:spcBef>
          <a:spcPct val="0"/>
        </a:spcBef>
        <a:spcAft>
          <a:spcPct val="0"/>
        </a:spcAft>
        <a:defRPr sz="3200">
          <a:solidFill>
            <a:srgbClr val="000000"/>
          </a:solidFill>
          <a:latin typeface="Arial" charset="0"/>
          <a:cs typeface="Arial" charset="0"/>
        </a:defRPr>
      </a:lvl5pPr>
      <a:lvl6pPr marL="457108" algn="ctr" rtl="0" eaLnBrk="1" fontAlgn="base" hangingPunct="1">
        <a:spcBef>
          <a:spcPct val="0"/>
        </a:spcBef>
        <a:spcAft>
          <a:spcPct val="0"/>
        </a:spcAft>
        <a:defRPr sz="3600">
          <a:solidFill>
            <a:srgbClr val="000000"/>
          </a:solidFill>
          <a:latin typeface="Garamond" pitchFamily="18" charset="0"/>
        </a:defRPr>
      </a:lvl6pPr>
      <a:lvl7pPr marL="914215" algn="ctr" rtl="0" eaLnBrk="1" fontAlgn="base" hangingPunct="1">
        <a:spcBef>
          <a:spcPct val="0"/>
        </a:spcBef>
        <a:spcAft>
          <a:spcPct val="0"/>
        </a:spcAft>
        <a:defRPr sz="3600">
          <a:solidFill>
            <a:srgbClr val="000000"/>
          </a:solidFill>
          <a:latin typeface="Garamond" pitchFamily="18" charset="0"/>
        </a:defRPr>
      </a:lvl7pPr>
      <a:lvl8pPr marL="1371323" algn="ctr" rtl="0" eaLnBrk="1" fontAlgn="base" hangingPunct="1">
        <a:spcBef>
          <a:spcPct val="0"/>
        </a:spcBef>
        <a:spcAft>
          <a:spcPct val="0"/>
        </a:spcAft>
        <a:defRPr sz="3600">
          <a:solidFill>
            <a:srgbClr val="000000"/>
          </a:solidFill>
          <a:latin typeface="Garamond" pitchFamily="18" charset="0"/>
        </a:defRPr>
      </a:lvl8pPr>
      <a:lvl9pPr marL="1828431" algn="ctr" rtl="0" eaLnBrk="1" fontAlgn="base" hangingPunct="1">
        <a:spcBef>
          <a:spcPct val="0"/>
        </a:spcBef>
        <a:spcAft>
          <a:spcPct val="0"/>
        </a:spcAft>
        <a:defRPr sz="3600">
          <a:solidFill>
            <a:srgbClr val="000000"/>
          </a:solidFill>
          <a:latin typeface="Garamond" pitchFamily="18" charset="0"/>
        </a:defRPr>
      </a:lvl9pPr>
    </p:titleStyle>
    <p:bodyStyle>
      <a:lvl1pPr marL="341313" indent="-341313" algn="l" rtl="0" eaLnBrk="0" fontAlgn="base" hangingPunct="0">
        <a:spcBef>
          <a:spcPct val="20000"/>
        </a:spcBef>
        <a:spcAft>
          <a:spcPct val="0"/>
        </a:spcAft>
        <a:buClr>
          <a:schemeClr val="tx1"/>
        </a:buClr>
        <a:buChar char="•"/>
        <a:defRPr sz="3000">
          <a:solidFill>
            <a:srgbClr val="000000"/>
          </a:solidFill>
          <a:latin typeface="Arial" pitchFamily="34" charset="0"/>
          <a:ea typeface="+mn-ea"/>
          <a:cs typeface="Arial" pitchFamily="34" charset="0"/>
        </a:defRPr>
      </a:lvl1pPr>
      <a:lvl2pPr marL="741363" indent="-284163" algn="l" rtl="0" eaLnBrk="0" fontAlgn="base" hangingPunct="0">
        <a:spcBef>
          <a:spcPct val="20000"/>
        </a:spcBef>
        <a:spcAft>
          <a:spcPct val="0"/>
        </a:spcAft>
        <a:buClr>
          <a:schemeClr val="tx1"/>
        </a:buClr>
        <a:buChar char="•"/>
        <a:defRPr sz="2800">
          <a:solidFill>
            <a:srgbClr val="000000"/>
          </a:solidFill>
          <a:latin typeface="Arial" pitchFamily="34" charset="0"/>
          <a:cs typeface="Arial" pitchFamily="34" charset="0"/>
        </a:defRPr>
      </a:lvl2pPr>
      <a:lvl3pPr marL="1141413" indent="-227013" algn="l" rtl="0" eaLnBrk="0" fontAlgn="base" hangingPunct="0">
        <a:spcBef>
          <a:spcPct val="20000"/>
        </a:spcBef>
        <a:spcAft>
          <a:spcPct val="0"/>
        </a:spcAft>
        <a:buClr>
          <a:schemeClr val="tx1"/>
        </a:buClr>
        <a:buChar char="•"/>
        <a:defRPr sz="2600">
          <a:solidFill>
            <a:srgbClr val="000000"/>
          </a:solidFill>
          <a:latin typeface="Arial" pitchFamily="34" charset="0"/>
          <a:cs typeface="Arial" pitchFamily="34" charset="0"/>
        </a:defRPr>
      </a:lvl3pPr>
      <a:lvl4pPr marL="1598613" indent="-227013" algn="l" rtl="0" eaLnBrk="0" fontAlgn="base" hangingPunct="0">
        <a:spcBef>
          <a:spcPct val="20000"/>
        </a:spcBef>
        <a:spcAft>
          <a:spcPct val="0"/>
        </a:spcAft>
        <a:buClr>
          <a:schemeClr val="tx1"/>
        </a:buClr>
        <a:buChar char="•"/>
        <a:defRPr sz="2000">
          <a:solidFill>
            <a:srgbClr val="000000"/>
          </a:solidFill>
          <a:latin typeface="Arial" pitchFamily="34" charset="0"/>
          <a:cs typeface="Arial" pitchFamily="34" charset="0"/>
        </a:defRPr>
      </a:lvl4pPr>
      <a:lvl5pPr marL="2055813" indent="-227013" algn="l" rtl="0" eaLnBrk="0" fontAlgn="base" hangingPunct="0">
        <a:spcBef>
          <a:spcPct val="20000"/>
        </a:spcBef>
        <a:spcAft>
          <a:spcPct val="0"/>
        </a:spcAft>
        <a:buClr>
          <a:schemeClr val="tx1"/>
        </a:buClr>
        <a:buChar char="•"/>
        <a:defRPr sz="2000">
          <a:solidFill>
            <a:srgbClr val="000000"/>
          </a:solidFill>
          <a:latin typeface="Arial" pitchFamily="34" charset="0"/>
          <a:cs typeface="Arial" pitchFamily="34" charset="0"/>
        </a:defRPr>
      </a:lvl5pPr>
      <a:lvl6pPr marL="2514092" indent="-228554" algn="l" rtl="0" eaLnBrk="1" fontAlgn="base" hangingPunct="1">
        <a:spcBef>
          <a:spcPct val="20000"/>
        </a:spcBef>
        <a:spcAft>
          <a:spcPct val="0"/>
        </a:spcAft>
        <a:buClr>
          <a:schemeClr val="tx1"/>
        </a:buClr>
        <a:buChar char="•"/>
        <a:defRPr sz="2000">
          <a:solidFill>
            <a:srgbClr val="000000"/>
          </a:solidFill>
          <a:latin typeface="+mn-lt"/>
        </a:defRPr>
      </a:lvl6pPr>
      <a:lvl7pPr marL="2971200" indent="-228554" algn="l" rtl="0" eaLnBrk="1" fontAlgn="base" hangingPunct="1">
        <a:spcBef>
          <a:spcPct val="20000"/>
        </a:spcBef>
        <a:spcAft>
          <a:spcPct val="0"/>
        </a:spcAft>
        <a:buClr>
          <a:schemeClr val="tx1"/>
        </a:buClr>
        <a:buChar char="•"/>
        <a:defRPr sz="2000">
          <a:solidFill>
            <a:srgbClr val="000000"/>
          </a:solidFill>
          <a:latin typeface="+mn-lt"/>
        </a:defRPr>
      </a:lvl7pPr>
      <a:lvl8pPr marL="3428308" indent="-228554" algn="l" rtl="0" eaLnBrk="1" fontAlgn="base" hangingPunct="1">
        <a:spcBef>
          <a:spcPct val="20000"/>
        </a:spcBef>
        <a:spcAft>
          <a:spcPct val="0"/>
        </a:spcAft>
        <a:buClr>
          <a:schemeClr val="tx1"/>
        </a:buClr>
        <a:buChar char="•"/>
        <a:defRPr sz="2000">
          <a:solidFill>
            <a:srgbClr val="000000"/>
          </a:solidFill>
          <a:latin typeface="+mn-lt"/>
        </a:defRPr>
      </a:lvl8pPr>
      <a:lvl9pPr marL="3885416" indent="-228554" algn="l" rtl="0" eaLnBrk="1" fontAlgn="base" hangingPunct="1">
        <a:spcBef>
          <a:spcPct val="20000"/>
        </a:spcBef>
        <a:spcAft>
          <a:spcPct val="0"/>
        </a:spcAft>
        <a:buClr>
          <a:schemeClr val="tx1"/>
        </a:buClr>
        <a:buChar char="•"/>
        <a:defRPr sz="2000">
          <a:solidFill>
            <a:srgbClr val="000000"/>
          </a:solidFill>
          <a:latin typeface="+mn-lt"/>
        </a:defRPr>
      </a:lvl9pPr>
    </p:bodyStyle>
    <p:otherStyle>
      <a:defPPr>
        <a:defRPr lang="en-US"/>
      </a:defPPr>
      <a:lvl1pPr marL="0" algn="l" defTabSz="914215" rtl="0" eaLnBrk="1" latinLnBrk="0" hangingPunct="1">
        <a:defRPr sz="1800" kern="1200">
          <a:solidFill>
            <a:schemeClr val="tx1"/>
          </a:solidFill>
          <a:latin typeface="+mn-lt"/>
          <a:ea typeface="+mn-ea"/>
          <a:cs typeface="+mn-cs"/>
        </a:defRPr>
      </a:lvl1pPr>
      <a:lvl2pPr marL="457108" algn="l" defTabSz="914215" rtl="0" eaLnBrk="1" latinLnBrk="0" hangingPunct="1">
        <a:defRPr sz="1800" kern="1200">
          <a:solidFill>
            <a:schemeClr val="tx1"/>
          </a:solidFill>
          <a:latin typeface="+mn-lt"/>
          <a:ea typeface="+mn-ea"/>
          <a:cs typeface="+mn-cs"/>
        </a:defRPr>
      </a:lvl2pPr>
      <a:lvl3pPr marL="914215" algn="l" defTabSz="914215" rtl="0" eaLnBrk="1" latinLnBrk="0" hangingPunct="1">
        <a:defRPr sz="1800" kern="1200">
          <a:solidFill>
            <a:schemeClr val="tx1"/>
          </a:solidFill>
          <a:latin typeface="+mn-lt"/>
          <a:ea typeface="+mn-ea"/>
          <a:cs typeface="+mn-cs"/>
        </a:defRPr>
      </a:lvl3pPr>
      <a:lvl4pPr marL="1371323" algn="l" defTabSz="914215" rtl="0" eaLnBrk="1" latinLnBrk="0" hangingPunct="1">
        <a:defRPr sz="1800" kern="1200">
          <a:solidFill>
            <a:schemeClr val="tx1"/>
          </a:solidFill>
          <a:latin typeface="+mn-lt"/>
          <a:ea typeface="+mn-ea"/>
          <a:cs typeface="+mn-cs"/>
        </a:defRPr>
      </a:lvl4pPr>
      <a:lvl5pPr marL="1828431" algn="l" defTabSz="914215" rtl="0" eaLnBrk="1" latinLnBrk="0" hangingPunct="1">
        <a:defRPr sz="1800" kern="1200">
          <a:solidFill>
            <a:schemeClr val="tx1"/>
          </a:solidFill>
          <a:latin typeface="+mn-lt"/>
          <a:ea typeface="+mn-ea"/>
          <a:cs typeface="+mn-cs"/>
        </a:defRPr>
      </a:lvl5pPr>
      <a:lvl6pPr marL="2285538" algn="l" defTabSz="914215" rtl="0" eaLnBrk="1" latinLnBrk="0" hangingPunct="1">
        <a:defRPr sz="1800" kern="1200">
          <a:solidFill>
            <a:schemeClr val="tx1"/>
          </a:solidFill>
          <a:latin typeface="+mn-lt"/>
          <a:ea typeface="+mn-ea"/>
          <a:cs typeface="+mn-cs"/>
        </a:defRPr>
      </a:lvl6pPr>
      <a:lvl7pPr marL="2742646" algn="l" defTabSz="914215" rtl="0" eaLnBrk="1" latinLnBrk="0" hangingPunct="1">
        <a:defRPr sz="1800" kern="1200">
          <a:solidFill>
            <a:schemeClr val="tx1"/>
          </a:solidFill>
          <a:latin typeface="+mn-lt"/>
          <a:ea typeface="+mn-ea"/>
          <a:cs typeface="+mn-cs"/>
        </a:defRPr>
      </a:lvl7pPr>
      <a:lvl8pPr marL="3199754" algn="l" defTabSz="914215" rtl="0" eaLnBrk="1" latinLnBrk="0" hangingPunct="1">
        <a:defRPr sz="1800" kern="1200">
          <a:solidFill>
            <a:schemeClr val="tx1"/>
          </a:solidFill>
          <a:latin typeface="+mn-lt"/>
          <a:ea typeface="+mn-ea"/>
          <a:cs typeface="+mn-cs"/>
        </a:defRPr>
      </a:lvl8pPr>
      <a:lvl9pPr marL="3656862" algn="l" defTabSz="91421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wmf"/><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wmf"/><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0.wmf"/><Relationship Id="rId7"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wmf"/><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0.wmf"/><Relationship Id="rId7"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wmf"/><Relationship Id="rId4" Type="http://schemas.openxmlformats.org/officeDocument/2006/relationships/image" Target="../media/image12.png"/><Relationship Id="rId9"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wmf"/><Relationship Id="rId7" Type="http://schemas.openxmlformats.org/officeDocument/2006/relationships/image" Target="../media/image14.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13.wmf"/><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7.jpeg"/></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065"/>
          <p:cNvSpPr>
            <a:spLocks noGrp="1" noChangeArrowheads="1"/>
          </p:cNvSpPr>
          <p:nvPr>
            <p:ph type="ftr" sz="quarter" idx="11"/>
          </p:nvPr>
        </p:nvSpPr>
        <p:spPr>
          <a:noFill/>
        </p:spPr>
        <p:txBody>
          <a:bodyPr/>
          <a:lstStyle/>
          <a:p>
            <a:r>
              <a:rPr lang="en-US" smtClean="0"/>
              <a:t>HDF/HDF-EOS Workshop XIV</a:t>
            </a:r>
          </a:p>
        </p:txBody>
      </p:sp>
      <p:sp>
        <p:nvSpPr>
          <p:cNvPr id="3075" name="Rectangle 2066"/>
          <p:cNvSpPr>
            <a:spLocks noGrp="1" noChangeArrowheads="1"/>
          </p:cNvSpPr>
          <p:nvPr>
            <p:ph type="sldNum" sz="quarter" idx="12"/>
          </p:nvPr>
        </p:nvSpPr>
        <p:spPr>
          <a:noFill/>
        </p:spPr>
        <p:txBody>
          <a:bodyPr/>
          <a:lstStyle/>
          <a:p>
            <a:fld id="{5F9782E6-FDDD-4E7C-AD4A-7060F5DB6A2E}" type="slidenum">
              <a:rPr lang="en-US" smtClean="0"/>
              <a:pPr/>
              <a:t>1</a:t>
            </a:fld>
            <a:endParaRPr lang="en-US" smtClean="0"/>
          </a:p>
        </p:txBody>
      </p:sp>
      <p:sp>
        <p:nvSpPr>
          <p:cNvPr id="3076" name="Rectangle 2"/>
          <p:cNvSpPr>
            <a:spLocks noGrp="1" noChangeArrowheads="1"/>
          </p:cNvSpPr>
          <p:nvPr>
            <p:ph type="ctrTitle"/>
          </p:nvPr>
        </p:nvSpPr>
        <p:spPr/>
        <p:txBody>
          <a:bodyPr/>
          <a:lstStyle/>
          <a:p>
            <a:pPr eaLnBrk="1" hangingPunct="1"/>
            <a:r>
              <a:rPr lang="en-US" sz="4400" dirty="0" smtClean="0"/>
              <a:t>Easy Remote Access via OPeNDAP</a:t>
            </a:r>
          </a:p>
        </p:txBody>
      </p:sp>
      <p:sp>
        <p:nvSpPr>
          <p:cNvPr id="3077" name="TextBox 5"/>
          <p:cNvSpPr txBox="1">
            <a:spLocks noChangeArrowheads="1"/>
          </p:cNvSpPr>
          <p:nvPr/>
        </p:nvSpPr>
        <p:spPr bwMode="auto">
          <a:xfrm>
            <a:off x="1104900" y="3886200"/>
            <a:ext cx="6934200" cy="1570038"/>
          </a:xfrm>
          <a:prstGeom prst="rect">
            <a:avLst/>
          </a:prstGeom>
          <a:noFill/>
          <a:ln w="9525">
            <a:noFill/>
            <a:miter lim="800000"/>
            <a:headEnd/>
            <a:tailEnd/>
          </a:ln>
        </p:spPr>
        <p:txBody>
          <a:bodyPr lIns="91422" tIns="45711" rIns="91422" bIns="45711">
            <a:spAutoFit/>
          </a:bodyPr>
          <a:lstStyle/>
          <a:p>
            <a:pPr algn="ctr"/>
            <a:r>
              <a:rPr lang="en-US" dirty="0">
                <a:latin typeface="Arial (Body)"/>
              </a:rPr>
              <a:t>Kent Yang and Joe Lee</a:t>
            </a:r>
          </a:p>
          <a:p>
            <a:pPr algn="ctr"/>
            <a:r>
              <a:rPr lang="en-US" dirty="0">
                <a:latin typeface="Arial (Body)"/>
              </a:rPr>
              <a:t>The HDF Group</a:t>
            </a:r>
          </a:p>
          <a:p>
            <a:pPr algn="ctr"/>
            <a:r>
              <a:rPr lang="en-US" dirty="0" smtClean="0">
                <a:latin typeface="Arial (Body)"/>
              </a:rPr>
              <a:t>The 14</a:t>
            </a:r>
            <a:r>
              <a:rPr lang="en-US" baseline="30000" dirty="0" smtClean="0">
                <a:latin typeface="Arial (Body)"/>
              </a:rPr>
              <a:t>th</a:t>
            </a:r>
            <a:r>
              <a:rPr lang="en-US" dirty="0" smtClean="0">
                <a:latin typeface="Arial (Body)"/>
              </a:rPr>
              <a:t> HDF/HDF-EOS Workshop</a:t>
            </a:r>
            <a:endParaRPr lang="en-US" dirty="0">
              <a:latin typeface="Arial (Body)"/>
            </a:endParaRPr>
          </a:p>
          <a:p>
            <a:pPr algn="ctr"/>
            <a:r>
              <a:rPr lang="en-US" dirty="0" smtClean="0">
                <a:latin typeface="Arial (Body)"/>
              </a:rPr>
              <a:t>September 28, </a:t>
            </a:r>
            <a:r>
              <a:rPr lang="en-US" dirty="0">
                <a:latin typeface="Arial (Body)"/>
              </a:rPr>
              <a:t>2010</a:t>
            </a:r>
          </a:p>
        </p:txBody>
      </p:sp>
      <p:sp>
        <p:nvSpPr>
          <p:cNvPr id="3078" name="Date Placeholder 6"/>
          <p:cNvSpPr>
            <a:spLocks noGrp="1"/>
          </p:cNvSpPr>
          <p:nvPr>
            <p:ph type="dt" sz="quarter" idx="10"/>
          </p:nvPr>
        </p:nvSpPr>
        <p:spPr>
          <a:noFill/>
        </p:spPr>
        <p:txBody>
          <a:bodyPr/>
          <a:lstStyle/>
          <a:p>
            <a:r>
              <a:rPr lang="en-US" smtClean="0"/>
              <a:t>September 28,2010</a:t>
            </a:r>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r>
              <a:rPr lang="en-US" smtClean="0"/>
              <a:t>Easy</a:t>
            </a:r>
          </a:p>
        </p:txBody>
      </p:sp>
      <p:sp>
        <p:nvSpPr>
          <p:cNvPr id="4099" name="Footer Placeholder 4"/>
          <p:cNvSpPr>
            <a:spLocks noGrp="1"/>
          </p:cNvSpPr>
          <p:nvPr>
            <p:ph type="ftr" sz="quarter" idx="11"/>
          </p:nvPr>
        </p:nvSpPr>
        <p:spPr>
          <a:noFill/>
        </p:spPr>
        <p:txBody>
          <a:bodyPr/>
          <a:lstStyle/>
          <a:p>
            <a:r>
              <a:rPr lang="en-US" smtClean="0"/>
              <a:t>HDF/HDF-EOS Workshop XIV</a:t>
            </a:r>
          </a:p>
        </p:txBody>
      </p:sp>
      <p:sp>
        <p:nvSpPr>
          <p:cNvPr id="4100" name="Slide Number Placeholder 5"/>
          <p:cNvSpPr>
            <a:spLocks noGrp="1"/>
          </p:cNvSpPr>
          <p:nvPr>
            <p:ph type="sldNum" sz="quarter" idx="12"/>
          </p:nvPr>
        </p:nvSpPr>
        <p:spPr>
          <a:noFill/>
        </p:spPr>
        <p:txBody>
          <a:bodyPr/>
          <a:lstStyle/>
          <a:p>
            <a:fld id="{3B46F0C1-220F-433D-B253-7C8564F610D5}" type="slidenum">
              <a:rPr lang="en-US" smtClean="0"/>
              <a:pPr/>
              <a:t>2</a:t>
            </a:fld>
            <a:endParaRPr lang="en-US" smtClean="0"/>
          </a:p>
        </p:txBody>
      </p:sp>
      <p:pic>
        <p:nvPicPr>
          <p:cNvPr id="4101" name="Content Placeholder 11" descr="easy-button.jpg"/>
          <p:cNvPicPr>
            <a:picLocks noGrp="1" noChangeAspect="1"/>
          </p:cNvPicPr>
          <p:nvPr>
            <p:ph idx="1"/>
          </p:nvPr>
        </p:nvPicPr>
        <p:blipFill>
          <a:blip r:embed="rId3" cstate="print"/>
          <a:srcRect/>
          <a:stretch>
            <a:fillRect/>
          </a:stretch>
        </p:blipFill>
        <p:spPr>
          <a:xfrm>
            <a:off x="2743200" y="2057400"/>
            <a:ext cx="3581400" cy="3581400"/>
          </a:xfrm>
        </p:spPr>
      </p:pic>
      <p:sp>
        <p:nvSpPr>
          <p:cNvPr id="4102" name="Date Placeholder 6"/>
          <p:cNvSpPr>
            <a:spLocks noGrp="1"/>
          </p:cNvSpPr>
          <p:nvPr>
            <p:ph type="dt" sz="quarter" idx="10"/>
          </p:nvPr>
        </p:nvSpPr>
        <p:spPr>
          <a:noFill/>
        </p:spPr>
        <p:txBody>
          <a:bodyPr/>
          <a:lstStyle/>
          <a:p>
            <a:r>
              <a:rPr lang="en-US" smtClean="0"/>
              <a:t>September 28,2010</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8"/>
          <p:cNvSpPr>
            <a:spLocks noGrp="1" noChangeArrowheads="1"/>
          </p:cNvSpPr>
          <p:nvPr>
            <p:ph type="title"/>
          </p:nvPr>
        </p:nvSpPr>
        <p:spPr/>
        <p:txBody>
          <a:bodyPr/>
          <a:lstStyle/>
          <a:p>
            <a:r>
              <a:rPr lang="en-US" smtClean="0"/>
              <a:t>Outline</a:t>
            </a:r>
          </a:p>
        </p:txBody>
      </p:sp>
      <p:sp>
        <p:nvSpPr>
          <p:cNvPr id="5123" name="Rectangle 9"/>
          <p:cNvSpPr>
            <a:spLocks noGrp="1" noChangeArrowheads="1"/>
          </p:cNvSpPr>
          <p:nvPr>
            <p:ph idx="1"/>
          </p:nvPr>
        </p:nvSpPr>
        <p:spPr>
          <a:xfrm>
            <a:off x="1104900" y="1790700"/>
            <a:ext cx="6934200" cy="3276600"/>
          </a:xfrm>
        </p:spPr>
        <p:txBody>
          <a:bodyPr/>
          <a:lstStyle/>
          <a:p>
            <a:pPr>
              <a:lnSpc>
                <a:spcPct val="150000"/>
              </a:lnSpc>
            </a:pPr>
            <a:r>
              <a:rPr lang="en-US" dirty="0" smtClean="0"/>
              <a:t>Introduction to OPeNDAP</a:t>
            </a:r>
          </a:p>
          <a:p>
            <a:pPr>
              <a:lnSpc>
                <a:spcPct val="150000"/>
              </a:lnSpc>
            </a:pPr>
            <a:r>
              <a:rPr lang="en-US" dirty="0" smtClean="0"/>
              <a:t>What’s New?</a:t>
            </a:r>
          </a:p>
          <a:p>
            <a:pPr lvl="1">
              <a:lnSpc>
                <a:spcPct val="150000"/>
              </a:lnSpc>
              <a:buFont typeface="Courier New" pitchFamily="49" charset="0"/>
              <a:buChar char="o"/>
            </a:pPr>
            <a:r>
              <a:rPr lang="en-US" sz="3000" dirty="0" smtClean="0"/>
              <a:t>HDF4-OPeNDAP Handler (major)</a:t>
            </a:r>
          </a:p>
          <a:p>
            <a:pPr lvl="1">
              <a:lnSpc>
                <a:spcPct val="150000"/>
              </a:lnSpc>
              <a:buFont typeface="Courier New" pitchFamily="49" charset="0"/>
              <a:buChar char="o"/>
            </a:pPr>
            <a:r>
              <a:rPr lang="en-US" sz="3000" dirty="0" smtClean="0"/>
              <a:t>HDF5-OPeNDAP Handler (minor)</a:t>
            </a:r>
          </a:p>
        </p:txBody>
      </p:sp>
      <p:sp>
        <p:nvSpPr>
          <p:cNvPr id="5124" name="Footer Placeholder 4"/>
          <p:cNvSpPr>
            <a:spLocks noGrp="1"/>
          </p:cNvSpPr>
          <p:nvPr>
            <p:ph type="ftr" sz="quarter" idx="11"/>
          </p:nvPr>
        </p:nvSpPr>
        <p:spPr>
          <a:noFill/>
        </p:spPr>
        <p:txBody>
          <a:bodyPr/>
          <a:lstStyle/>
          <a:p>
            <a:r>
              <a:rPr lang="en-US" smtClean="0"/>
              <a:t>HDF/HDF-EOS Workshop XIV</a:t>
            </a:r>
          </a:p>
        </p:txBody>
      </p:sp>
      <p:sp>
        <p:nvSpPr>
          <p:cNvPr id="5125" name="Slide Number Placeholder 5"/>
          <p:cNvSpPr>
            <a:spLocks noGrp="1"/>
          </p:cNvSpPr>
          <p:nvPr>
            <p:ph type="sldNum" sz="quarter" idx="12"/>
          </p:nvPr>
        </p:nvSpPr>
        <p:spPr>
          <a:noFill/>
        </p:spPr>
        <p:txBody>
          <a:bodyPr/>
          <a:lstStyle/>
          <a:p>
            <a:fld id="{D9587501-94FF-4117-B843-886BD8268830}" type="slidenum">
              <a:rPr lang="en-US" smtClean="0"/>
              <a:pPr/>
              <a:t>3</a:t>
            </a:fld>
            <a:endParaRPr lang="en-US" smtClean="0"/>
          </a:p>
        </p:txBody>
      </p:sp>
      <p:sp>
        <p:nvSpPr>
          <p:cNvPr id="5126" name="Date Placeholder 5"/>
          <p:cNvSpPr>
            <a:spLocks noGrp="1"/>
          </p:cNvSpPr>
          <p:nvPr>
            <p:ph type="dt" sz="quarter" idx="10"/>
          </p:nvPr>
        </p:nvSpPr>
        <p:spPr>
          <a:noFill/>
        </p:spPr>
        <p:txBody>
          <a:bodyPr/>
          <a:lstStyle/>
          <a:p>
            <a:r>
              <a:rPr lang="en-US" smtClean="0"/>
              <a:t>September 28,2010</a:t>
            </a:r>
          </a:p>
        </p:txBody>
      </p:sp>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HDFView" descr="local_hdf.bmp"/>
          <p:cNvPicPr>
            <a:picLocks noChangeAspect="1"/>
          </p:cNvPicPr>
          <p:nvPr/>
        </p:nvPicPr>
        <p:blipFill>
          <a:blip r:embed="rId3" cstate="print"/>
          <a:srcRect/>
          <a:stretch>
            <a:fillRect/>
          </a:stretch>
        </p:blipFill>
        <p:spPr bwMode="auto">
          <a:xfrm>
            <a:off x="457200" y="2743200"/>
            <a:ext cx="3478213" cy="3886200"/>
          </a:xfrm>
          <a:prstGeom prst="rect">
            <a:avLst/>
          </a:prstGeom>
          <a:noFill/>
          <a:ln w="9525">
            <a:noFill/>
            <a:miter lim="800000"/>
            <a:headEnd/>
            <a:tailEnd/>
          </a:ln>
        </p:spPr>
      </p:pic>
      <p:sp>
        <p:nvSpPr>
          <p:cNvPr id="7" name="Client Library"/>
          <p:cNvSpPr>
            <a:spLocks noChangeArrowheads="1"/>
          </p:cNvSpPr>
          <p:nvPr/>
        </p:nvSpPr>
        <p:spPr bwMode="auto">
          <a:xfrm>
            <a:off x="457200" y="3962400"/>
            <a:ext cx="2438400" cy="1219200"/>
          </a:xfrm>
          <a:prstGeom prst="rect">
            <a:avLst/>
          </a:prstGeom>
          <a:solidFill>
            <a:srgbClr val="92D050"/>
          </a:solidFill>
          <a:ln w="9525" algn="ctr">
            <a:solidFill>
              <a:schemeClr val="tx1"/>
            </a:solidFill>
            <a:round/>
            <a:headEnd/>
            <a:tailEnd/>
          </a:ln>
        </p:spPr>
        <p:txBody>
          <a:bodyPr lIns="91429" tIns="45714" rIns="91429" bIns="45714"/>
          <a:lstStyle/>
          <a:p>
            <a:pPr algn="ctr" defTabSz="912813"/>
            <a:endParaRPr lang="en-US">
              <a:latin typeface="Arial" pitchFamily="34" charset="0"/>
            </a:endParaRPr>
          </a:p>
          <a:p>
            <a:pPr algn="ctr" defTabSz="912813"/>
            <a:r>
              <a:rPr lang="en-US">
                <a:latin typeface="Arial" pitchFamily="34" charset="0"/>
              </a:rPr>
              <a:t>Client Library</a:t>
            </a:r>
          </a:p>
          <a:p>
            <a:pPr algn="ctr" defTabSz="912813"/>
            <a:r>
              <a:rPr lang="en-US">
                <a:latin typeface="Arial" pitchFamily="34" charset="0"/>
              </a:rPr>
              <a:t>(libnc_dap)</a:t>
            </a:r>
          </a:p>
        </p:txBody>
      </p:sp>
      <p:sp>
        <p:nvSpPr>
          <p:cNvPr id="4" name="DAP Proctocol"/>
          <p:cNvSpPr>
            <a:spLocks noChangeArrowheads="1"/>
          </p:cNvSpPr>
          <p:nvPr/>
        </p:nvSpPr>
        <p:spPr bwMode="auto">
          <a:xfrm>
            <a:off x="457200" y="5181600"/>
            <a:ext cx="7696200" cy="1066800"/>
          </a:xfrm>
          <a:prstGeom prst="rect">
            <a:avLst/>
          </a:prstGeom>
          <a:solidFill>
            <a:srgbClr val="00B8FF"/>
          </a:solidFill>
          <a:ln w="9525" algn="ctr">
            <a:solidFill>
              <a:schemeClr val="tx1"/>
            </a:solidFill>
            <a:round/>
            <a:headEnd/>
            <a:tailEnd/>
          </a:ln>
        </p:spPr>
        <p:txBody>
          <a:bodyPr lIns="91429" tIns="45714" rIns="91429" bIns="45714"/>
          <a:lstStyle/>
          <a:p>
            <a:pPr defTabSz="912813"/>
            <a:endParaRPr lang="en-US">
              <a:latin typeface="Arial" pitchFamily="34" charset="0"/>
            </a:endParaRPr>
          </a:p>
          <a:p>
            <a:pPr algn="ctr" defTabSz="912813"/>
            <a:r>
              <a:rPr lang="en-US">
                <a:latin typeface="Arial" pitchFamily="34" charset="0"/>
              </a:rPr>
              <a:t>Data Access Protocol (DAP) via Internet</a:t>
            </a:r>
          </a:p>
        </p:txBody>
      </p:sp>
      <p:sp>
        <p:nvSpPr>
          <p:cNvPr id="6" name="Server"/>
          <p:cNvSpPr>
            <a:spLocks noChangeArrowheads="1"/>
          </p:cNvSpPr>
          <p:nvPr/>
        </p:nvSpPr>
        <p:spPr bwMode="auto">
          <a:xfrm>
            <a:off x="5715000" y="3962400"/>
            <a:ext cx="2438400" cy="1219200"/>
          </a:xfrm>
          <a:prstGeom prst="rect">
            <a:avLst/>
          </a:prstGeom>
          <a:solidFill>
            <a:srgbClr val="00B8FF"/>
          </a:solidFill>
          <a:ln w="9525" algn="ctr">
            <a:solidFill>
              <a:schemeClr val="tx1"/>
            </a:solidFill>
            <a:round/>
            <a:headEnd/>
            <a:tailEnd/>
          </a:ln>
        </p:spPr>
        <p:txBody>
          <a:bodyPr lIns="91429" tIns="45714" rIns="91429" bIns="45714"/>
          <a:lstStyle/>
          <a:p>
            <a:pPr algn="ctr" defTabSz="912813"/>
            <a:endParaRPr lang="en-US">
              <a:latin typeface="Arial" pitchFamily="34" charset="0"/>
            </a:endParaRPr>
          </a:p>
          <a:p>
            <a:pPr algn="ctr" defTabSz="912813"/>
            <a:r>
              <a:rPr lang="en-US">
                <a:latin typeface="Arial" pitchFamily="34" charset="0"/>
              </a:rPr>
              <a:t>Server</a:t>
            </a:r>
          </a:p>
          <a:p>
            <a:pPr algn="ctr" defTabSz="912813"/>
            <a:r>
              <a:rPr lang="en-US">
                <a:latin typeface="Arial" pitchFamily="34" charset="0"/>
              </a:rPr>
              <a:t>(Hyrax)</a:t>
            </a:r>
          </a:p>
        </p:txBody>
      </p:sp>
      <p:sp>
        <p:nvSpPr>
          <p:cNvPr id="13" name="Handler"/>
          <p:cNvSpPr>
            <a:spLocks noChangeArrowheads="1"/>
          </p:cNvSpPr>
          <p:nvPr/>
        </p:nvSpPr>
        <p:spPr bwMode="auto">
          <a:xfrm>
            <a:off x="5715000" y="2743200"/>
            <a:ext cx="2438400" cy="1219200"/>
          </a:xfrm>
          <a:prstGeom prst="rect">
            <a:avLst/>
          </a:prstGeom>
          <a:solidFill>
            <a:srgbClr val="92D050"/>
          </a:solidFill>
          <a:ln w="9525" algn="ctr">
            <a:solidFill>
              <a:schemeClr val="tx1"/>
            </a:solidFill>
            <a:round/>
            <a:headEnd/>
            <a:tailEnd/>
          </a:ln>
        </p:spPr>
        <p:txBody>
          <a:bodyPr lIns="91429" tIns="45714" rIns="91429" bIns="45714"/>
          <a:lstStyle/>
          <a:p>
            <a:pPr algn="ctr" defTabSz="912813"/>
            <a:endParaRPr lang="en-US">
              <a:latin typeface="Arial" pitchFamily="34" charset="0"/>
            </a:endParaRPr>
          </a:p>
          <a:p>
            <a:pPr algn="ctr" defTabSz="912813"/>
            <a:r>
              <a:rPr lang="en-US">
                <a:latin typeface="Arial" pitchFamily="34" charset="0"/>
              </a:rPr>
              <a:t>Handler</a:t>
            </a:r>
          </a:p>
          <a:p>
            <a:pPr algn="ctr" defTabSz="912813"/>
            <a:r>
              <a:rPr lang="en-US">
                <a:latin typeface="Arial" pitchFamily="34" charset="0"/>
              </a:rPr>
              <a:t>(hdf4/5_handler)</a:t>
            </a:r>
          </a:p>
        </p:txBody>
      </p:sp>
      <p:sp>
        <p:nvSpPr>
          <p:cNvPr id="7175" name="Data (HDF4)"/>
          <p:cNvSpPr>
            <a:spLocks noChangeArrowheads="1"/>
          </p:cNvSpPr>
          <p:nvPr/>
        </p:nvSpPr>
        <p:spPr bwMode="auto">
          <a:xfrm>
            <a:off x="5715000" y="1524000"/>
            <a:ext cx="2438400" cy="1219200"/>
          </a:xfrm>
          <a:prstGeom prst="rect">
            <a:avLst/>
          </a:prstGeom>
          <a:solidFill>
            <a:srgbClr val="FFFF00"/>
          </a:solidFill>
          <a:ln w="9525" algn="ctr">
            <a:solidFill>
              <a:schemeClr val="tx1"/>
            </a:solidFill>
            <a:round/>
            <a:headEnd/>
            <a:tailEnd/>
          </a:ln>
        </p:spPr>
        <p:txBody>
          <a:bodyPr lIns="91429" tIns="45714" rIns="91429" bIns="45714"/>
          <a:lstStyle/>
          <a:p>
            <a:pPr algn="ctr" defTabSz="912813"/>
            <a:endParaRPr lang="en-US">
              <a:latin typeface="Arial" pitchFamily="34" charset="0"/>
            </a:endParaRPr>
          </a:p>
          <a:p>
            <a:pPr algn="ctr" defTabSz="912813"/>
            <a:r>
              <a:rPr lang="en-US">
                <a:latin typeface="Arial" pitchFamily="34" charset="0"/>
              </a:rPr>
              <a:t>Remote Data</a:t>
            </a:r>
          </a:p>
          <a:p>
            <a:pPr algn="ctr" defTabSz="912813"/>
            <a:r>
              <a:rPr lang="en-US">
                <a:latin typeface="Arial" pitchFamily="34" charset="0"/>
              </a:rPr>
              <a:t>(HDF4/5)</a:t>
            </a:r>
          </a:p>
        </p:txBody>
      </p:sp>
      <p:sp>
        <p:nvSpPr>
          <p:cNvPr id="7176" name="View Data"/>
          <p:cNvSpPr>
            <a:spLocks noChangeArrowheads="1"/>
          </p:cNvSpPr>
          <p:nvPr/>
        </p:nvSpPr>
        <p:spPr bwMode="auto">
          <a:xfrm>
            <a:off x="457200" y="1524000"/>
            <a:ext cx="2438400" cy="1219200"/>
          </a:xfrm>
          <a:prstGeom prst="rect">
            <a:avLst/>
          </a:prstGeom>
          <a:solidFill>
            <a:srgbClr val="FFFF00"/>
          </a:solidFill>
          <a:ln w="9525" algn="ctr">
            <a:solidFill>
              <a:schemeClr val="tx1"/>
            </a:solidFill>
            <a:round/>
            <a:headEnd/>
            <a:tailEnd/>
          </a:ln>
        </p:spPr>
        <p:txBody>
          <a:bodyPr lIns="91429" tIns="45714" rIns="91429" bIns="45714"/>
          <a:lstStyle/>
          <a:p>
            <a:pPr algn="ctr" defTabSz="912813"/>
            <a:endParaRPr lang="en-US">
              <a:latin typeface="Arial" pitchFamily="34" charset="0"/>
            </a:endParaRPr>
          </a:p>
          <a:p>
            <a:pPr algn="ctr" defTabSz="912813"/>
            <a:r>
              <a:rPr lang="en-US">
                <a:latin typeface="Arial" pitchFamily="34" charset="0"/>
              </a:rPr>
              <a:t>View Data </a:t>
            </a:r>
          </a:p>
          <a:p>
            <a:pPr algn="ctr" defTabSz="912813"/>
            <a:r>
              <a:rPr lang="en-US">
                <a:latin typeface="Arial" pitchFamily="34" charset="0"/>
              </a:rPr>
              <a:t>(User)</a:t>
            </a:r>
          </a:p>
        </p:txBody>
      </p:sp>
      <p:sp>
        <p:nvSpPr>
          <p:cNvPr id="27" name="OPeNDAP concept"/>
          <p:cNvSpPr txBox="1">
            <a:spLocks noChangeArrowheads="1"/>
          </p:cNvSpPr>
          <p:nvPr/>
        </p:nvSpPr>
        <p:spPr bwMode="auto">
          <a:xfrm>
            <a:off x="1981200" y="76200"/>
            <a:ext cx="5181600" cy="554038"/>
          </a:xfrm>
          <a:prstGeom prst="rect">
            <a:avLst/>
          </a:prstGeom>
          <a:noFill/>
          <a:ln w="9525">
            <a:noFill/>
            <a:miter lim="800000"/>
            <a:headEnd/>
            <a:tailEnd/>
          </a:ln>
        </p:spPr>
        <p:txBody>
          <a:bodyPr lIns="0" tIns="0" rIns="0" bIns="0">
            <a:spAutoFit/>
          </a:bodyPr>
          <a:lstStyle/>
          <a:p>
            <a:pPr algn="ctr">
              <a:buClr>
                <a:srgbClr val="000000"/>
              </a:buClr>
              <a:buSzPct val="100000"/>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GB" sz="3600">
                <a:latin typeface="Arial" pitchFamily="34" charset="0"/>
              </a:rPr>
              <a:t>OPeNDAP Concept</a:t>
            </a:r>
          </a:p>
        </p:txBody>
      </p:sp>
      <p:sp>
        <p:nvSpPr>
          <p:cNvPr id="7178" name="Slide Number Placeholder 29"/>
          <p:cNvSpPr>
            <a:spLocks noGrp="1"/>
          </p:cNvSpPr>
          <p:nvPr>
            <p:ph type="sldNum" sz="quarter" idx="12"/>
          </p:nvPr>
        </p:nvSpPr>
        <p:spPr>
          <a:noFill/>
        </p:spPr>
        <p:txBody>
          <a:bodyPr/>
          <a:lstStyle/>
          <a:p>
            <a:fld id="{9781A0BE-9E85-43A4-B94F-6837E349416B}" type="slidenum">
              <a:rPr lang="en-US" smtClean="0"/>
              <a:pPr/>
              <a:t>4</a:t>
            </a:fld>
            <a:endParaRPr lang="en-US" smtClean="0"/>
          </a:p>
        </p:txBody>
      </p:sp>
      <p:sp>
        <p:nvSpPr>
          <p:cNvPr id="17" name="Visualization Tools (gradsdap)"/>
          <p:cNvSpPr/>
          <p:nvPr/>
        </p:nvSpPr>
        <p:spPr bwMode="auto">
          <a:xfrm>
            <a:off x="457200" y="2743200"/>
            <a:ext cx="2438400" cy="1219200"/>
          </a:xfrm>
          <a:prstGeom prst="rect">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lIns="91429" tIns="45714" rIns="91429" bIns="45714"/>
          <a:lstStyle/>
          <a:p>
            <a:pPr algn="ctr" defTabSz="914293">
              <a:defRPr/>
            </a:pPr>
            <a:r>
              <a:rPr lang="en-US" dirty="0">
                <a:latin typeface="Arial" pitchFamily="34" charset="0"/>
              </a:rPr>
              <a:t>Visualization Tools</a:t>
            </a:r>
          </a:p>
          <a:p>
            <a:pPr algn="ctr" defTabSz="914293">
              <a:defRPr/>
            </a:pPr>
            <a:r>
              <a:rPr lang="en-US" dirty="0">
                <a:latin typeface="Arial" pitchFamily="34" charset="0"/>
              </a:rPr>
              <a:t>(grads</a:t>
            </a:r>
            <a:r>
              <a:rPr lang="en-US" b="1" i="1" dirty="0">
                <a:latin typeface="Arial" pitchFamily="34" charset="0"/>
              </a:rPr>
              <a:t>dap</a:t>
            </a:r>
            <a:r>
              <a:rPr lang="en-US" dirty="0">
                <a:latin typeface="Arial" pitchFamily="34" charset="0"/>
              </a:rPr>
              <a:t>)</a:t>
            </a:r>
          </a:p>
        </p:txBody>
      </p:sp>
      <p:sp>
        <p:nvSpPr>
          <p:cNvPr id="19" name="Typical Remote Access"/>
          <p:cNvSpPr txBox="1">
            <a:spLocks noChangeArrowheads="1"/>
          </p:cNvSpPr>
          <p:nvPr/>
        </p:nvSpPr>
        <p:spPr bwMode="auto">
          <a:xfrm>
            <a:off x="1981200" y="131763"/>
            <a:ext cx="5181600" cy="554037"/>
          </a:xfrm>
          <a:prstGeom prst="rect">
            <a:avLst/>
          </a:prstGeom>
          <a:noFill/>
          <a:ln w="9525">
            <a:noFill/>
            <a:miter lim="800000"/>
            <a:headEnd/>
            <a:tailEnd/>
          </a:ln>
        </p:spPr>
        <p:txBody>
          <a:bodyPr lIns="0" tIns="0" rIns="0" bIns="0">
            <a:spAutoFit/>
          </a:bodyPr>
          <a:lstStyle/>
          <a:p>
            <a:pPr algn="ctr">
              <a:buClr>
                <a:srgbClr val="000000"/>
              </a:buClr>
              <a:buSzPct val="100000"/>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GB" sz="3600">
                <a:latin typeface="Arial" pitchFamily="34" charset="0"/>
              </a:rPr>
              <a:t>Typical Remote Access</a:t>
            </a:r>
          </a:p>
        </p:txBody>
      </p:sp>
      <p:sp>
        <p:nvSpPr>
          <p:cNvPr id="25" name="FTP Arrow"/>
          <p:cNvSpPr>
            <a:spLocks noChangeArrowheads="1"/>
          </p:cNvSpPr>
          <p:nvPr/>
        </p:nvSpPr>
        <p:spPr bwMode="auto">
          <a:xfrm>
            <a:off x="2895600" y="1600200"/>
            <a:ext cx="2819400" cy="1066800"/>
          </a:xfrm>
          <a:prstGeom prst="leftArrow">
            <a:avLst>
              <a:gd name="adj1" fmla="val 50000"/>
              <a:gd name="adj2" fmla="val 49994"/>
            </a:avLst>
          </a:prstGeom>
          <a:solidFill>
            <a:srgbClr val="FFFF00"/>
          </a:solidFill>
          <a:ln w="9525" algn="ctr">
            <a:solidFill>
              <a:schemeClr val="tx1"/>
            </a:solidFill>
            <a:round/>
            <a:headEnd/>
            <a:tailEnd/>
          </a:ln>
        </p:spPr>
        <p:txBody>
          <a:bodyPr wrap="none" anchor="ctr"/>
          <a:lstStyle/>
          <a:p>
            <a:pPr algn="ctr"/>
            <a:r>
              <a:rPr lang="en-US"/>
              <a:t>FTP/HTTP</a:t>
            </a:r>
          </a:p>
        </p:txBody>
      </p:sp>
      <p:sp>
        <p:nvSpPr>
          <p:cNvPr id="14" name="Visualization Tools (GrADS)"/>
          <p:cNvSpPr/>
          <p:nvPr/>
        </p:nvSpPr>
        <p:spPr bwMode="auto">
          <a:xfrm>
            <a:off x="457200" y="2743200"/>
            <a:ext cx="2438400" cy="1219200"/>
          </a:xfrm>
          <a:prstGeom prst="rect">
            <a:avLst/>
          </a:prstGeom>
          <a:solidFill>
            <a:srgbClr val="FFC000"/>
          </a:solidFill>
          <a:ln w="9525" cap="flat" cmpd="sng" algn="ctr">
            <a:solidFill>
              <a:schemeClr val="tx1"/>
            </a:solidFill>
            <a:prstDash val="solid"/>
            <a:round/>
            <a:headEnd type="none" w="med" len="med"/>
            <a:tailEnd type="none" w="med" len="med"/>
          </a:ln>
          <a:effectLst/>
        </p:spPr>
        <p:txBody>
          <a:bodyPr lIns="91429" tIns="45714" rIns="91429" bIns="45714"/>
          <a:lstStyle/>
          <a:p>
            <a:pPr algn="ctr" defTabSz="914293">
              <a:defRPr/>
            </a:pPr>
            <a:r>
              <a:rPr lang="en-US" dirty="0">
                <a:latin typeface="+mn-lt"/>
                <a:cs typeface="+mn-cs"/>
              </a:rPr>
              <a:t>Visualization tools</a:t>
            </a:r>
          </a:p>
          <a:p>
            <a:pPr algn="ctr" defTabSz="914293">
              <a:defRPr/>
            </a:pPr>
            <a:r>
              <a:rPr lang="en-US" dirty="0">
                <a:latin typeface="+mn-lt"/>
                <a:cs typeface="+mn-cs"/>
              </a:rPr>
              <a:t>(e.g., grads)</a:t>
            </a:r>
          </a:p>
        </p:txBody>
      </p:sp>
      <p:sp>
        <p:nvSpPr>
          <p:cNvPr id="29" name="tiny local"/>
          <p:cNvSpPr>
            <a:spLocks noChangeArrowheads="1"/>
          </p:cNvSpPr>
          <p:nvPr/>
        </p:nvSpPr>
        <p:spPr bwMode="auto">
          <a:xfrm>
            <a:off x="2438400" y="2286000"/>
            <a:ext cx="457200" cy="457200"/>
          </a:xfrm>
          <a:prstGeom prst="rect">
            <a:avLst/>
          </a:prstGeom>
          <a:solidFill>
            <a:srgbClr val="00B0F0"/>
          </a:solidFill>
          <a:ln w="9525" algn="ctr">
            <a:solidFill>
              <a:schemeClr val="tx1"/>
            </a:solidFill>
            <a:round/>
            <a:headEnd/>
            <a:tailEnd/>
          </a:ln>
        </p:spPr>
        <p:txBody>
          <a:bodyPr wrap="none" anchor="ctr"/>
          <a:lstStyle/>
          <a:p>
            <a:endParaRPr lang="en-US"/>
          </a:p>
        </p:txBody>
      </p:sp>
      <p:sp>
        <p:nvSpPr>
          <p:cNvPr id="28" name="tiny source"/>
          <p:cNvSpPr>
            <a:spLocks noChangeArrowheads="1"/>
          </p:cNvSpPr>
          <p:nvPr/>
        </p:nvSpPr>
        <p:spPr bwMode="auto">
          <a:xfrm>
            <a:off x="5715000" y="2286000"/>
            <a:ext cx="457200" cy="457200"/>
          </a:xfrm>
          <a:prstGeom prst="rect">
            <a:avLst/>
          </a:prstGeom>
          <a:solidFill>
            <a:srgbClr val="00B0F0"/>
          </a:solidFill>
          <a:ln w="9525" algn="ctr">
            <a:solidFill>
              <a:schemeClr val="tx1"/>
            </a:solidFill>
            <a:round/>
            <a:headEnd/>
            <a:tailEnd/>
          </a:ln>
        </p:spPr>
        <p:txBody>
          <a:bodyPr wrap="none" anchor="ctr"/>
          <a:lstStyle/>
          <a:p>
            <a:endParaRPr lang="en-US"/>
          </a:p>
        </p:txBody>
      </p:sp>
      <p:sp>
        <p:nvSpPr>
          <p:cNvPr id="24" name="Up Arrow 23"/>
          <p:cNvSpPr>
            <a:spLocks noChangeArrowheads="1"/>
          </p:cNvSpPr>
          <p:nvPr/>
        </p:nvSpPr>
        <p:spPr bwMode="auto">
          <a:xfrm>
            <a:off x="2667000" y="2362200"/>
            <a:ext cx="228600" cy="3200400"/>
          </a:xfrm>
          <a:prstGeom prst="upArrow">
            <a:avLst>
              <a:gd name="adj1" fmla="val 50000"/>
              <a:gd name="adj2" fmla="val 49972"/>
            </a:avLst>
          </a:prstGeom>
          <a:solidFill>
            <a:srgbClr val="00B0F0"/>
          </a:solidFill>
          <a:ln w="9525" algn="ctr">
            <a:solidFill>
              <a:schemeClr val="tx1"/>
            </a:solidFill>
            <a:round/>
            <a:headEnd/>
            <a:tailEnd/>
          </a:ln>
        </p:spPr>
        <p:txBody>
          <a:bodyPr lIns="91429" tIns="45714" rIns="91429" bIns="45714"/>
          <a:lstStyle/>
          <a:p>
            <a:pPr defTabSz="912813"/>
            <a:endParaRPr lang="en-US"/>
          </a:p>
        </p:txBody>
      </p:sp>
      <p:sp>
        <p:nvSpPr>
          <p:cNvPr id="22" name="Down Arrow 21"/>
          <p:cNvSpPr>
            <a:spLocks noChangeArrowheads="1"/>
          </p:cNvSpPr>
          <p:nvPr/>
        </p:nvSpPr>
        <p:spPr bwMode="auto">
          <a:xfrm>
            <a:off x="5715000" y="2438400"/>
            <a:ext cx="228600" cy="3124200"/>
          </a:xfrm>
          <a:prstGeom prst="downArrow">
            <a:avLst>
              <a:gd name="adj1" fmla="val 50000"/>
              <a:gd name="adj2" fmla="val 49985"/>
            </a:avLst>
          </a:prstGeom>
          <a:solidFill>
            <a:srgbClr val="00B0F0"/>
          </a:solidFill>
          <a:ln w="9525" algn="ctr">
            <a:solidFill>
              <a:schemeClr val="tx1"/>
            </a:solidFill>
            <a:round/>
            <a:headEnd/>
            <a:tailEnd/>
          </a:ln>
        </p:spPr>
        <p:txBody>
          <a:bodyPr lIns="91429" tIns="45714" rIns="91429" bIns="45714"/>
          <a:lstStyle/>
          <a:p>
            <a:pPr defTabSz="912813"/>
            <a:endParaRPr lang="en-US"/>
          </a:p>
        </p:txBody>
      </p:sp>
      <p:pic>
        <p:nvPicPr>
          <p:cNvPr id="18" name="GrADS" descr="h4oceanwind_newmap"/>
          <p:cNvPicPr>
            <a:picLocks noGrp="1" noChangeAspect="1" noChangeArrowheads="1"/>
          </p:cNvPicPr>
          <p:nvPr>
            <p:ph sz="half" idx="1"/>
          </p:nvPr>
        </p:nvPicPr>
        <p:blipFill>
          <a:blip r:embed="rId4" cstate="print"/>
          <a:srcRect/>
          <a:stretch>
            <a:fillRect/>
          </a:stretch>
        </p:blipFill>
        <p:spPr>
          <a:xfrm>
            <a:off x="2908300" y="2762250"/>
            <a:ext cx="4792663" cy="3886200"/>
          </a:xfrm>
        </p:spPr>
      </p:pic>
      <p:pic>
        <p:nvPicPr>
          <p:cNvPr id="1026" name="question mark" descr="C:\Documents and Settings\hyoklee\Local Settings\Temporary Internet Files\Content.IE5\URM2S3ZJ\MCj04315600000[1].png"/>
          <p:cNvPicPr>
            <a:picLocks noChangeAspect="1" noChangeArrowheads="1"/>
          </p:cNvPicPr>
          <p:nvPr/>
        </p:nvPicPr>
        <p:blipFill>
          <a:blip r:embed="rId5" cstate="print"/>
          <a:srcRect/>
          <a:stretch>
            <a:fillRect/>
          </a:stretch>
        </p:blipFill>
        <p:spPr bwMode="auto">
          <a:xfrm>
            <a:off x="2743200" y="990600"/>
            <a:ext cx="3235325" cy="3505200"/>
          </a:xfrm>
          <a:prstGeom prst="rect">
            <a:avLst/>
          </a:prstGeom>
          <a:noFill/>
          <a:ln w="9525">
            <a:noFill/>
            <a:miter lim="800000"/>
            <a:headEnd/>
            <a:tailEnd/>
          </a:ln>
        </p:spPr>
      </p:pic>
      <p:pic>
        <p:nvPicPr>
          <p:cNvPr id="33" name="web browser" descr="opendap_web_data.bmp"/>
          <p:cNvPicPr>
            <a:picLocks noChangeAspect="1"/>
          </p:cNvPicPr>
          <p:nvPr/>
        </p:nvPicPr>
        <p:blipFill>
          <a:blip r:embed="rId6" cstate="print"/>
          <a:srcRect/>
          <a:stretch>
            <a:fillRect/>
          </a:stretch>
        </p:blipFill>
        <p:spPr bwMode="auto">
          <a:xfrm>
            <a:off x="2895600" y="1524000"/>
            <a:ext cx="5807075" cy="4267200"/>
          </a:xfrm>
          <a:prstGeom prst="rect">
            <a:avLst/>
          </a:prstGeom>
          <a:noFill/>
          <a:ln w="9525">
            <a:noFill/>
            <a:miter lim="800000"/>
            <a:headEnd/>
            <a:tailEnd/>
          </a:ln>
        </p:spPr>
      </p:pic>
      <p:sp>
        <p:nvSpPr>
          <p:cNvPr id="7190" name="Footer Placeholder 4"/>
          <p:cNvSpPr>
            <a:spLocks noGrp="1"/>
          </p:cNvSpPr>
          <p:nvPr>
            <p:ph type="ftr" sz="quarter" idx="11"/>
          </p:nvPr>
        </p:nvSpPr>
        <p:spPr>
          <a:noFill/>
        </p:spPr>
        <p:txBody>
          <a:bodyPr/>
          <a:lstStyle/>
          <a:p>
            <a:r>
              <a:rPr lang="en-US" smtClean="0"/>
              <a:t>HDF/HDF-EOS Workshop XIV</a:t>
            </a:r>
          </a:p>
        </p:txBody>
      </p:sp>
      <p:sp>
        <p:nvSpPr>
          <p:cNvPr id="7191" name="Date Placeholder 22"/>
          <p:cNvSpPr>
            <a:spLocks noGrp="1"/>
          </p:cNvSpPr>
          <p:nvPr>
            <p:ph type="dt" sz="quarter" idx="10"/>
          </p:nvPr>
        </p:nvSpPr>
        <p:spPr>
          <a:noFill/>
        </p:spPr>
        <p:txBody>
          <a:bodyPr/>
          <a:lstStyle/>
          <a:p>
            <a:r>
              <a:rPr lang="en-US" smtClean="0"/>
              <a:t>September 28,2010</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1"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 presetClass="entr" presetSubtype="10" fill="hold"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checkerboard(across)">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nodeType="clickEffect">
                                  <p:stCondLst>
                                    <p:cond delay="0"/>
                                  </p:stCondLst>
                                  <p:childTnLst>
                                    <p:animEffect transition="out" filter="blinds(horizontal)">
                                      <p:cBhvr>
                                        <p:cTn id="16" dur="500"/>
                                        <p:tgtEl>
                                          <p:spTgt spid="26"/>
                                        </p:tgtEl>
                                      </p:cBhvr>
                                    </p:animEffect>
                                    <p:set>
                                      <p:cBhvr>
                                        <p:cTn id="17" dur="1" fill="hold">
                                          <p:stCondLst>
                                            <p:cond delay="499"/>
                                          </p:stCondLst>
                                        </p:cTn>
                                        <p:tgtEl>
                                          <p:spTgt spid="26"/>
                                        </p:tgtEl>
                                        <p:attrNameLst>
                                          <p:attrName>style.visibility</p:attrName>
                                        </p:attrNameLst>
                                      </p:cBhvr>
                                      <p:to>
                                        <p:strVal val="hidden"/>
                                      </p:to>
                                    </p:set>
                                  </p:childTnLst>
                                </p:cTn>
                              </p:par>
                              <p:par>
                                <p:cTn id="18" presetID="2" presetClass="entr" presetSubtype="4"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ppt_x"/>
                                          </p:val>
                                        </p:tav>
                                        <p:tav tm="100000">
                                          <p:val>
                                            <p:strVal val="#ppt_x"/>
                                          </p:val>
                                        </p:tav>
                                      </p:tavLst>
                                    </p:anim>
                                    <p:anim calcmode="lin" valueType="num">
                                      <p:cBhvr additive="base">
                                        <p:cTn id="21" dur="500" fill="hold"/>
                                        <p:tgtEl>
                                          <p:spTgt spid="14"/>
                                        </p:tgtEl>
                                        <p:attrNameLst>
                                          <p:attrName>ppt_y</p:attrName>
                                        </p:attrNameLst>
                                      </p:cBhvr>
                                      <p:tavLst>
                                        <p:tav tm="0">
                                          <p:val>
                                            <p:strVal val="1+#ppt_h/2"/>
                                          </p:val>
                                        </p:tav>
                                        <p:tav tm="100000">
                                          <p:val>
                                            <p:strVal val="#ppt_y"/>
                                          </p:val>
                                        </p:tav>
                                      </p:tavLst>
                                    </p:anim>
                                  </p:childTnLst>
                                </p:cTn>
                              </p:par>
                              <p:par>
                                <p:cTn id="22" presetID="5" presetClass="entr" presetSubtype="10"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checkerboard(across)">
                                      <p:cBhvr>
                                        <p:cTn id="24" dur="5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blinds(horizontal)">
                                      <p:cBhvr>
                                        <p:cTn id="29" dur="500"/>
                                        <p:tgtEl>
                                          <p:spTgt spid="28"/>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blinds(horizontal)">
                                      <p:cBhvr>
                                        <p:cTn id="32" dur="500"/>
                                        <p:tgtEl>
                                          <p:spTgt spid="29"/>
                                        </p:tgtEl>
                                      </p:cBhvr>
                                    </p:animEffect>
                                  </p:childTnLst>
                                </p:cTn>
                              </p:par>
                              <p:par>
                                <p:cTn id="33" presetID="3" presetClass="exit" presetSubtype="10" fill="hold" nodeType="withEffect">
                                  <p:stCondLst>
                                    <p:cond delay="0"/>
                                  </p:stCondLst>
                                  <p:childTnLst>
                                    <p:animEffect transition="out" filter="blinds(horizontal)">
                                      <p:cBhvr>
                                        <p:cTn id="34" dur="500"/>
                                        <p:tgtEl>
                                          <p:spTgt spid="18"/>
                                        </p:tgtEl>
                                      </p:cBhvr>
                                    </p:animEffect>
                                    <p:set>
                                      <p:cBhvr>
                                        <p:cTn id="35" dur="1" fill="hold">
                                          <p:stCondLst>
                                            <p:cond delay="499"/>
                                          </p:stCondLst>
                                        </p:cTn>
                                        <p:tgtEl>
                                          <p:spTgt spid="18"/>
                                        </p:tgtEl>
                                        <p:attrNameLst>
                                          <p:attrName>style.visibility</p:attrName>
                                        </p:attrNameLst>
                                      </p:cBhvr>
                                      <p:to>
                                        <p:strVal val="hidden"/>
                                      </p:to>
                                    </p:set>
                                  </p:childTnLst>
                                </p:cTn>
                              </p:par>
                              <p:par>
                                <p:cTn id="36" presetID="2" presetClass="exit" presetSubtype="4" fill="hold" grpId="1" nodeType="withEffect">
                                  <p:stCondLst>
                                    <p:cond delay="0"/>
                                  </p:stCondLst>
                                  <p:childTnLst>
                                    <p:anim calcmode="lin" valueType="num">
                                      <p:cBhvr additive="base">
                                        <p:cTn id="37" dur="500"/>
                                        <p:tgtEl>
                                          <p:spTgt spid="14"/>
                                        </p:tgtEl>
                                        <p:attrNameLst>
                                          <p:attrName>ppt_x</p:attrName>
                                        </p:attrNameLst>
                                      </p:cBhvr>
                                      <p:tavLst>
                                        <p:tav tm="0">
                                          <p:val>
                                            <p:strVal val="ppt_x"/>
                                          </p:val>
                                        </p:tav>
                                        <p:tav tm="100000">
                                          <p:val>
                                            <p:strVal val="ppt_x"/>
                                          </p:val>
                                        </p:tav>
                                      </p:tavLst>
                                    </p:anim>
                                    <p:anim calcmode="lin" valueType="num">
                                      <p:cBhvr additive="base">
                                        <p:cTn id="38" dur="500"/>
                                        <p:tgtEl>
                                          <p:spTgt spid="14"/>
                                        </p:tgtEl>
                                        <p:attrNameLst>
                                          <p:attrName>ppt_y</p:attrName>
                                        </p:attrNameLst>
                                      </p:cBhvr>
                                      <p:tavLst>
                                        <p:tav tm="0">
                                          <p:val>
                                            <p:strVal val="ppt_y"/>
                                          </p:val>
                                        </p:tav>
                                        <p:tav tm="100000">
                                          <p:val>
                                            <p:strVal val="1+ppt_h/2"/>
                                          </p:val>
                                        </p:tav>
                                      </p:tavLst>
                                    </p:anim>
                                    <p:set>
                                      <p:cBhvr>
                                        <p:cTn id="39" dur="1" fill="hold">
                                          <p:stCondLst>
                                            <p:cond delay="499"/>
                                          </p:stCondLst>
                                        </p:cTn>
                                        <p:tgtEl>
                                          <p:spTgt spid="14"/>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53" presetClass="entr" presetSubtype="0" fill="hold" nodeType="clickEffect">
                                  <p:stCondLst>
                                    <p:cond delay="0"/>
                                  </p:stCondLst>
                                  <p:childTnLst>
                                    <p:set>
                                      <p:cBhvr>
                                        <p:cTn id="43" dur="1" fill="hold">
                                          <p:stCondLst>
                                            <p:cond delay="0"/>
                                          </p:stCondLst>
                                        </p:cTn>
                                        <p:tgtEl>
                                          <p:spTgt spid="1026"/>
                                        </p:tgtEl>
                                        <p:attrNameLst>
                                          <p:attrName>style.visibility</p:attrName>
                                        </p:attrNameLst>
                                      </p:cBhvr>
                                      <p:to>
                                        <p:strVal val="visible"/>
                                      </p:to>
                                    </p:set>
                                    <p:anim calcmode="lin" valueType="num">
                                      <p:cBhvr>
                                        <p:cTn id="44" dur="500" fill="hold"/>
                                        <p:tgtEl>
                                          <p:spTgt spid="1026"/>
                                        </p:tgtEl>
                                        <p:attrNameLst>
                                          <p:attrName>ppt_w</p:attrName>
                                        </p:attrNameLst>
                                      </p:cBhvr>
                                      <p:tavLst>
                                        <p:tav tm="0">
                                          <p:val>
                                            <p:fltVal val="0"/>
                                          </p:val>
                                        </p:tav>
                                        <p:tav tm="100000">
                                          <p:val>
                                            <p:strVal val="#ppt_w"/>
                                          </p:val>
                                        </p:tav>
                                      </p:tavLst>
                                    </p:anim>
                                    <p:anim calcmode="lin" valueType="num">
                                      <p:cBhvr>
                                        <p:cTn id="45" dur="500" fill="hold"/>
                                        <p:tgtEl>
                                          <p:spTgt spid="1026"/>
                                        </p:tgtEl>
                                        <p:attrNameLst>
                                          <p:attrName>ppt_h</p:attrName>
                                        </p:attrNameLst>
                                      </p:cBhvr>
                                      <p:tavLst>
                                        <p:tav tm="0">
                                          <p:val>
                                            <p:fltVal val="0"/>
                                          </p:val>
                                        </p:tav>
                                        <p:tav tm="100000">
                                          <p:val>
                                            <p:strVal val="#ppt_h"/>
                                          </p:val>
                                        </p:tav>
                                      </p:tavLst>
                                    </p:anim>
                                    <p:animEffect transition="in" filter="fade">
                                      <p:cBhvr>
                                        <p:cTn id="46" dur="500"/>
                                        <p:tgtEl>
                                          <p:spTgt spid="1026"/>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blinds(horizontal)">
                                      <p:cBhvr>
                                        <p:cTn id="51" dur="500"/>
                                        <p:tgtEl>
                                          <p:spTgt spid="27"/>
                                        </p:tgtEl>
                                      </p:cBhvr>
                                    </p:animEffect>
                                  </p:childTnLst>
                                </p:cTn>
                              </p:par>
                              <p:par>
                                <p:cTn id="52" presetID="3" presetClass="exit" presetSubtype="10" fill="hold" grpId="0" nodeType="withEffect">
                                  <p:stCondLst>
                                    <p:cond delay="0"/>
                                  </p:stCondLst>
                                  <p:childTnLst>
                                    <p:animEffect transition="out" filter="blinds(horizontal)">
                                      <p:cBhvr>
                                        <p:cTn id="53" dur="500"/>
                                        <p:tgtEl>
                                          <p:spTgt spid="25"/>
                                        </p:tgtEl>
                                      </p:cBhvr>
                                    </p:animEffect>
                                    <p:set>
                                      <p:cBhvr>
                                        <p:cTn id="54" dur="1" fill="hold">
                                          <p:stCondLst>
                                            <p:cond delay="499"/>
                                          </p:stCondLst>
                                        </p:cTn>
                                        <p:tgtEl>
                                          <p:spTgt spid="25"/>
                                        </p:tgtEl>
                                        <p:attrNameLst>
                                          <p:attrName>style.visibility</p:attrName>
                                        </p:attrNameLst>
                                      </p:cBhvr>
                                      <p:to>
                                        <p:strVal val="hidden"/>
                                      </p:to>
                                    </p:set>
                                  </p:childTnLst>
                                </p:cTn>
                              </p:par>
                              <p:par>
                                <p:cTn id="55" presetID="3" presetClass="exit" presetSubtype="10" fill="hold" grpId="0" nodeType="withEffect">
                                  <p:stCondLst>
                                    <p:cond delay="0"/>
                                  </p:stCondLst>
                                  <p:childTnLst>
                                    <p:animEffect transition="out" filter="blinds(horizontal)">
                                      <p:cBhvr>
                                        <p:cTn id="56" dur="500"/>
                                        <p:tgtEl>
                                          <p:spTgt spid="19"/>
                                        </p:tgtEl>
                                      </p:cBhvr>
                                    </p:animEffect>
                                    <p:set>
                                      <p:cBhvr>
                                        <p:cTn id="57" dur="1" fill="hold">
                                          <p:stCondLst>
                                            <p:cond delay="499"/>
                                          </p:stCondLst>
                                        </p:cTn>
                                        <p:tgtEl>
                                          <p:spTgt spid="19"/>
                                        </p:tgtEl>
                                        <p:attrNameLst>
                                          <p:attrName>style.visibility</p:attrName>
                                        </p:attrNameLst>
                                      </p:cBhvr>
                                      <p:to>
                                        <p:strVal val="hidden"/>
                                      </p:to>
                                    </p:set>
                                  </p:childTnLst>
                                </p:cTn>
                              </p:par>
                              <p:par>
                                <p:cTn id="58" presetID="53" presetClass="exit" presetSubtype="0" fill="hold" nodeType="withEffect">
                                  <p:stCondLst>
                                    <p:cond delay="0"/>
                                  </p:stCondLst>
                                  <p:childTnLst>
                                    <p:anim calcmode="lin" valueType="num">
                                      <p:cBhvr>
                                        <p:cTn id="59" dur="500"/>
                                        <p:tgtEl>
                                          <p:spTgt spid="1026"/>
                                        </p:tgtEl>
                                        <p:attrNameLst>
                                          <p:attrName>ppt_w</p:attrName>
                                        </p:attrNameLst>
                                      </p:cBhvr>
                                      <p:tavLst>
                                        <p:tav tm="0">
                                          <p:val>
                                            <p:strVal val="ppt_w"/>
                                          </p:val>
                                        </p:tav>
                                        <p:tav tm="100000">
                                          <p:val>
                                            <p:fltVal val="0"/>
                                          </p:val>
                                        </p:tav>
                                      </p:tavLst>
                                    </p:anim>
                                    <p:anim calcmode="lin" valueType="num">
                                      <p:cBhvr>
                                        <p:cTn id="60" dur="500"/>
                                        <p:tgtEl>
                                          <p:spTgt spid="1026"/>
                                        </p:tgtEl>
                                        <p:attrNameLst>
                                          <p:attrName>ppt_h</p:attrName>
                                        </p:attrNameLst>
                                      </p:cBhvr>
                                      <p:tavLst>
                                        <p:tav tm="0">
                                          <p:val>
                                            <p:strVal val="ppt_h"/>
                                          </p:val>
                                        </p:tav>
                                        <p:tav tm="100000">
                                          <p:val>
                                            <p:fltVal val="0"/>
                                          </p:val>
                                        </p:tav>
                                      </p:tavLst>
                                    </p:anim>
                                    <p:animEffect transition="out" filter="fade">
                                      <p:cBhvr>
                                        <p:cTn id="61" dur="500"/>
                                        <p:tgtEl>
                                          <p:spTgt spid="1026"/>
                                        </p:tgtEl>
                                      </p:cBhvr>
                                    </p:animEffect>
                                    <p:set>
                                      <p:cBhvr>
                                        <p:cTn id="62" dur="1" fill="hold">
                                          <p:stCondLst>
                                            <p:cond delay="499"/>
                                          </p:stCondLst>
                                        </p:cTn>
                                        <p:tgtEl>
                                          <p:spTgt spid="1026"/>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4"/>
                                        </p:tgtEl>
                                        <p:attrNameLst>
                                          <p:attrName>style.visibility</p:attrName>
                                        </p:attrNameLst>
                                      </p:cBhvr>
                                      <p:to>
                                        <p:strVal val="visible"/>
                                      </p:to>
                                    </p:set>
                                    <p:anim calcmode="lin" valueType="num">
                                      <p:cBhvr additive="base">
                                        <p:cTn id="67" dur="500" fill="hold"/>
                                        <p:tgtEl>
                                          <p:spTgt spid="4"/>
                                        </p:tgtEl>
                                        <p:attrNameLst>
                                          <p:attrName>ppt_x</p:attrName>
                                        </p:attrNameLst>
                                      </p:cBhvr>
                                      <p:tavLst>
                                        <p:tav tm="0">
                                          <p:val>
                                            <p:strVal val="#ppt_x"/>
                                          </p:val>
                                        </p:tav>
                                        <p:tav tm="100000">
                                          <p:val>
                                            <p:strVal val="#ppt_x"/>
                                          </p:val>
                                        </p:tav>
                                      </p:tavLst>
                                    </p:anim>
                                    <p:anim calcmode="lin" valueType="num">
                                      <p:cBhvr additive="base">
                                        <p:cTn id="6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6"/>
                                        </p:tgtEl>
                                        <p:attrNameLst>
                                          <p:attrName>style.visibility</p:attrName>
                                        </p:attrNameLst>
                                      </p:cBhvr>
                                      <p:to>
                                        <p:strVal val="visible"/>
                                      </p:to>
                                    </p:set>
                                    <p:anim calcmode="lin" valueType="num">
                                      <p:cBhvr additive="base">
                                        <p:cTn id="73" dur="500" fill="hold"/>
                                        <p:tgtEl>
                                          <p:spTgt spid="6"/>
                                        </p:tgtEl>
                                        <p:attrNameLst>
                                          <p:attrName>ppt_x</p:attrName>
                                        </p:attrNameLst>
                                      </p:cBhvr>
                                      <p:tavLst>
                                        <p:tav tm="0">
                                          <p:val>
                                            <p:strVal val="#ppt_x"/>
                                          </p:val>
                                        </p:tav>
                                        <p:tav tm="100000">
                                          <p:val>
                                            <p:strVal val="#ppt_x"/>
                                          </p:val>
                                        </p:tav>
                                      </p:tavLst>
                                    </p:anim>
                                    <p:anim calcmode="lin" valueType="num">
                                      <p:cBhvr additive="base">
                                        <p:cTn id="7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2" fill="hold" grpId="0" nodeType="clickEffect">
                                  <p:stCondLst>
                                    <p:cond delay="0"/>
                                  </p:stCondLst>
                                  <p:childTnLst>
                                    <p:set>
                                      <p:cBhvr>
                                        <p:cTn id="78" dur="1" fill="hold">
                                          <p:stCondLst>
                                            <p:cond delay="0"/>
                                          </p:stCondLst>
                                        </p:cTn>
                                        <p:tgtEl>
                                          <p:spTgt spid="13"/>
                                        </p:tgtEl>
                                        <p:attrNameLst>
                                          <p:attrName>style.visibility</p:attrName>
                                        </p:attrNameLst>
                                      </p:cBhvr>
                                      <p:to>
                                        <p:strVal val="visible"/>
                                      </p:to>
                                    </p:set>
                                    <p:anim calcmode="lin" valueType="num">
                                      <p:cBhvr additive="base">
                                        <p:cTn id="79" dur="500" fill="hold"/>
                                        <p:tgtEl>
                                          <p:spTgt spid="13"/>
                                        </p:tgtEl>
                                        <p:attrNameLst>
                                          <p:attrName>ppt_x</p:attrName>
                                        </p:attrNameLst>
                                      </p:cBhvr>
                                      <p:tavLst>
                                        <p:tav tm="0">
                                          <p:val>
                                            <p:strVal val="1+#ppt_w/2"/>
                                          </p:val>
                                        </p:tav>
                                        <p:tav tm="100000">
                                          <p:val>
                                            <p:strVal val="#ppt_x"/>
                                          </p:val>
                                        </p:tav>
                                      </p:tavLst>
                                    </p:anim>
                                    <p:anim calcmode="lin" valueType="num">
                                      <p:cBhvr additive="base">
                                        <p:cTn id="80"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grpId="0" nodeType="clickEffect">
                                  <p:stCondLst>
                                    <p:cond delay="0"/>
                                  </p:stCondLst>
                                  <p:childTnLst>
                                    <p:set>
                                      <p:cBhvr>
                                        <p:cTn id="84" dur="1" fill="hold">
                                          <p:stCondLst>
                                            <p:cond delay="0"/>
                                          </p:stCondLst>
                                        </p:cTn>
                                        <p:tgtEl>
                                          <p:spTgt spid="22"/>
                                        </p:tgtEl>
                                        <p:attrNameLst>
                                          <p:attrName>style.visibility</p:attrName>
                                        </p:attrNameLst>
                                      </p:cBhvr>
                                      <p:to>
                                        <p:strVal val="visible"/>
                                      </p:to>
                                    </p:set>
                                    <p:animEffect transition="in" filter="blinds(horizontal)">
                                      <p:cBhvr>
                                        <p:cTn id="85" dur="500"/>
                                        <p:tgtEl>
                                          <p:spTgt spid="22"/>
                                        </p:tgtEl>
                                      </p:cBhvr>
                                    </p:animEffect>
                                  </p:childTnLst>
                                </p:cTn>
                              </p:par>
                              <p:par>
                                <p:cTn id="86" presetID="3" presetClass="entr" presetSubtype="10" fill="hold" grpId="0" nodeType="withEffect">
                                  <p:stCondLst>
                                    <p:cond delay="0"/>
                                  </p:stCondLst>
                                  <p:childTnLst>
                                    <p:set>
                                      <p:cBhvr>
                                        <p:cTn id="87" dur="1" fill="hold">
                                          <p:stCondLst>
                                            <p:cond delay="0"/>
                                          </p:stCondLst>
                                        </p:cTn>
                                        <p:tgtEl>
                                          <p:spTgt spid="24"/>
                                        </p:tgtEl>
                                        <p:attrNameLst>
                                          <p:attrName>style.visibility</p:attrName>
                                        </p:attrNameLst>
                                      </p:cBhvr>
                                      <p:to>
                                        <p:strVal val="visible"/>
                                      </p:to>
                                    </p:set>
                                    <p:animEffect transition="in" filter="blinds(horizontal)">
                                      <p:cBhvr>
                                        <p:cTn id="88" dur="500"/>
                                        <p:tgtEl>
                                          <p:spTgt spid="24"/>
                                        </p:tgtEl>
                                      </p:cBhvr>
                                    </p:animEffect>
                                  </p:childTnLst>
                                </p:cTn>
                              </p:par>
                            </p:childTnLst>
                          </p:cTn>
                        </p:par>
                      </p:childTnLst>
                    </p:cTn>
                  </p:par>
                  <p:par>
                    <p:cTn id="89" fill="hold">
                      <p:stCondLst>
                        <p:cond delay="indefinite"/>
                      </p:stCondLst>
                      <p:childTnLst>
                        <p:par>
                          <p:cTn id="90" fill="hold">
                            <p:stCondLst>
                              <p:cond delay="0"/>
                            </p:stCondLst>
                            <p:childTnLst>
                              <p:par>
                                <p:cTn id="91" presetID="5" presetClass="entr" presetSubtype="10" fill="hold" nodeType="clickEffect">
                                  <p:stCondLst>
                                    <p:cond delay="0"/>
                                  </p:stCondLst>
                                  <p:childTnLst>
                                    <p:set>
                                      <p:cBhvr>
                                        <p:cTn id="92" dur="1" fill="hold">
                                          <p:stCondLst>
                                            <p:cond delay="0"/>
                                          </p:stCondLst>
                                        </p:cTn>
                                        <p:tgtEl>
                                          <p:spTgt spid="33"/>
                                        </p:tgtEl>
                                        <p:attrNameLst>
                                          <p:attrName>style.visibility</p:attrName>
                                        </p:attrNameLst>
                                      </p:cBhvr>
                                      <p:to>
                                        <p:strVal val="visible"/>
                                      </p:to>
                                    </p:set>
                                    <p:animEffect transition="in" filter="checkerboard(across)">
                                      <p:cBhvr>
                                        <p:cTn id="93" dur="500"/>
                                        <p:tgtEl>
                                          <p:spTgt spid="33"/>
                                        </p:tgtEl>
                                      </p:cBhvr>
                                    </p:animEffect>
                                  </p:childTnLst>
                                </p:cTn>
                              </p:par>
                            </p:childTnLst>
                          </p:cTn>
                        </p:par>
                      </p:childTnLst>
                    </p:cTn>
                  </p:par>
                  <p:par>
                    <p:cTn id="94" fill="hold">
                      <p:stCondLst>
                        <p:cond delay="indefinite"/>
                      </p:stCondLst>
                      <p:childTnLst>
                        <p:par>
                          <p:cTn id="95" fill="hold">
                            <p:stCondLst>
                              <p:cond delay="0"/>
                            </p:stCondLst>
                            <p:childTnLst>
                              <p:par>
                                <p:cTn id="96" presetID="5" presetClass="exit" presetSubtype="10" fill="hold" nodeType="clickEffect">
                                  <p:stCondLst>
                                    <p:cond delay="0"/>
                                  </p:stCondLst>
                                  <p:childTnLst>
                                    <p:animEffect transition="out" filter="checkerboard(across)">
                                      <p:cBhvr>
                                        <p:cTn id="97" dur="500"/>
                                        <p:tgtEl>
                                          <p:spTgt spid="33"/>
                                        </p:tgtEl>
                                      </p:cBhvr>
                                    </p:animEffect>
                                    <p:set>
                                      <p:cBhvr>
                                        <p:cTn id="98" dur="1" fill="hold">
                                          <p:stCondLst>
                                            <p:cond delay="499"/>
                                          </p:stCondLst>
                                        </p:cTn>
                                        <p:tgtEl>
                                          <p:spTgt spid="33"/>
                                        </p:tgtEl>
                                        <p:attrNameLst>
                                          <p:attrName>style.visibility</p:attrName>
                                        </p:attrNameLst>
                                      </p:cBhvr>
                                      <p:to>
                                        <p:strVal val="hidden"/>
                                      </p:to>
                                    </p:set>
                                  </p:childTnLst>
                                </p:cTn>
                              </p:par>
                              <p:par>
                                <p:cTn id="99" presetID="3" presetClass="exit" presetSubtype="10" fill="hold" grpId="1" nodeType="withEffect">
                                  <p:stCondLst>
                                    <p:cond delay="0"/>
                                  </p:stCondLst>
                                  <p:childTnLst>
                                    <p:animEffect transition="out" filter="blinds(horizontal)">
                                      <p:cBhvr>
                                        <p:cTn id="100" dur="500"/>
                                        <p:tgtEl>
                                          <p:spTgt spid="22"/>
                                        </p:tgtEl>
                                      </p:cBhvr>
                                    </p:animEffect>
                                    <p:set>
                                      <p:cBhvr>
                                        <p:cTn id="101" dur="1" fill="hold">
                                          <p:stCondLst>
                                            <p:cond delay="499"/>
                                          </p:stCondLst>
                                        </p:cTn>
                                        <p:tgtEl>
                                          <p:spTgt spid="22"/>
                                        </p:tgtEl>
                                        <p:attrNameLst>
                                          <p:attrName>style.visibility</p:attrName>
                                        </p:attrNameLst>
                                      </p:cBhvr>
                                      <p:to>
                                        <p:strVal val="hidden"/>
                                      </p:to>
                                    </p:set>
                                  </p:childTnLst>
                                </p:cTn>
                              </p:par>
                              <p:par>
                                <p:cTn id="102" presetID="3" presetClass="exit" presetSubtype="10" fill="hold" grpId="1" nodeType="withEffect">
                                  <p:stCondLst>
                                    <p:cond delay="0"/>
                                  </p:stCondLst>
                                  <p:childTnLst>
                                    <p:animEffect transition="out" filter="blinds(horizontal)">
                                      <p:cBhvr>
                                        <p:cTn id="103" dur="500"/>
                                        <p:tgtEl>
                                          <p:spTgt spid="24"/>
                                        </p:tgtEl>
                                      </p:cBhvr>
                                    </p:animEffect>
                                    <p:set>
                                      <p:cBhvr>
                                        <p:cTn id="104" dur="1" fill="hold">
                                          <p:stCondLst>
                                            <p:cond delay="499"/>
                                          </p:stCondLst>
                                        </p:cTn>
                                        <p:tgtEl>
                                          <p:spTgt spid="24"/>
                                        </p:tgtEl>
                                        <p:attrNameLst>
                                          <p:attrName>style.visibility</p:attrName>
                                        </p:attrNameLst>
                                      </p:cBhvr>
                                      <p:to>
                                        <p:strVal val="hidden"/>
                                      </p:to>
                                    </p:set>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7"/>
                                        </p:tgtEl>
                                        <p:attrNameLst>
                                          <p:attrName>style.visibility</p:attrName>
                                        </p:attrNameLst>
                                      </p:cBhvr>
                                      <p:to>
                                        <p:strVal val="visible"/>
                                      </p:to>
                                    </p:set>
                                    <p:anim calcmode="lin" valueType="num">
                                      <p:cBhvr additive="base">
                                        <p:cTn id="109" dur="500" fill="hold"/>
                                        <p:tgtEl>
                                          <p:spTgt spid="7"/>
                                        </p:tgtEl>
                                        <p:attrNameLst>
                                          <p:attrName>ppt_x</p:attrName>
                                        </p:attrNameLst>
                                      </p:cBhvr>
                                      <p:tavLst>
                                        <p:tav tm="0">
                                          <p:val>
                                            <p:strVal val="#ppt_x"/>
                                          </p:val>
                                        </p:tav>
                                        <p:tav tm="100000">
                                          <p:val>
                                            <p:strVal val="#ppt_x"/>
                                          </p:val>
                                        </p:tav>
                                      </p:tavLst>
                                    </p:anim>
                                    <p:anim calcmode="lin" valueType="num">
                                      <p:cBhvr additive="base">
                                        <p:cTn id="11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grpId="0" nodeType="clickEffect">
                                  <p:stCondLst>
                                    <p:cond delay="0"/>
                                  </p:stCondLst>
                                  <p:childTnLst>
                                    <p:set>
                                      <p:cBhvr>
                                        <p:cTn id="114" dur="1" fill="hold">
                                          <p:stCondLst>
                                            <p:cond delay="0"/>
                                          </p:stCondLst>
                                        </p:cTn>
                                        <p:tgtEl>
                                          <p:spTgt spid="17"/>
                                        </p:tgtEl>
                                        <p:attrNameLst>
                                          <p:attrName>style.visibility</p:attrName>
                                        </p:attrNameLst>
                                      </p:cBhvr>
                                      <p:to>
                                        <p:strVal val="visible"/>
                                      </p:to>
                                    </p:set>
                                    <p:anim calcmode="lin" valueType="num">
                                      <p:cBhvr additive="base">
                                        <p:cTn id="115" dur="500" fill="hold"/>
                                        <p:tgtEl>
                                          <p:spTgt spid="17"/>
                                        </p:tgtEl>
                                        <p:attrNameLst>
                                          <p:attrName>ppt_x</p:attrName>
                                        </p:attrNameLst>
                                      </p:cBhvr>
                                      <p:tavLst>
                                        <p:tav tm="0">
                                          <p:val>
                                            <p:strVal val="#ppt_x"/>
                                          </p:val>
                                        </p:tav>
                                        <p:tav tm="100000">
                                          <p:val>
                                            <p:strVal val="#ppt_x"/>
                                          </p:val>
                                        </p:tav>
                                      </p:tavLst>
                                    </p:anim>
                                    <p:anim calcmode="lin" valueType="num">
                                      <p:cBhvr additive="base">
                                        <p:cTn id="116" dur="500" fill="hold"/>
                                        <p:tgtEl>
                                          <p:spTgt spid="17"/>
                                        </p:tgtEl>
                                        <p:attrNameLst>
                                          <p:attrName>ppt_y</p:attrName>
                                        </p:attrNameLst>
                                      </p:cBhvr>
                                      <p:tavLst>
                                        <p:tav tm="0">
                                          <p:val>
                                            <p:strVal val="1+#ppt_h/2"/>
                                          </p:val>
                                        </p:tav>
                                        <p:tav tm="100000">
                                          <p:val>
                                            <p:strVal val="#ppt_y"/>
                                          </p:val>
                                        </p:tav>
                                      </p:tavLst>
                                    </p:anim>
                                  </p:childTnLst>
                                </p:cTn>
                              </p:par>
                              <p:par>
                                <p:cTn id="117" presetID="3" presetClass="entr" presetSubtype="10" fill="hold" grpId="2" nodeType="withEffect">
                                  <p:stCondLst>
                                    <p:cond delay="0"/>
                                  </p:stCondLst>
                                  <p:childTnLst>
                                    <p:set>
                                      <p:cBhvr>
                                        <p:cTn id="118" dur="1" fill="hold">
                                          <p:stCondLst>
                                            <p:cond delay="0"/>
                                          </p:stCondLst>
                                        </p:cTn>
                                        <p:tgtEl>
                                          <p:spTgt spid="24"/>
                                        </p:tgtEl>
                                        <p:attrNameLst>
                                          <p:attrName>style.visibility</p:attrName>
                                        </p:attrNameLst>
                                      </p:cBhvr>
                                      <p:to>
                                        <p:strVal val="visible"/>
                                      </p:to>
                                    </p:set>
                                    <p:animEffect transition="in" filter="blinds(horizontal)">
                                      <p:cBhvr>
                                        <p:cTn id="119" dur="500"/>
                                        <p:tgtEl>
                                          <p:spTgt spid="24"/>
                                        </p:tgtEl>
                                      </p:cBhvr>
                                    </p:animEffect>
                                  </p:childTnLst>
                                </p:cTn>
                              </p:par>
                              <p:par>
                                <p:cTn id="120" presetID="3" presetClass="entr" presetSubtype="10" fill="hold" grpId="2" nodeType="withEffect">
                                  <p:stCondLst>
                                    <p:cond delay="0"/>
                                  </p:stCondLst>
                                  <p:childTnLst>
                                    <p:set>
                                      <p:cBhvr>
                                        <p:cTn id="121" dur="1" fill="hold">
                                          <p:stCondLst>
                                            <p:cond delay="0"/>
                                          </p:stCondLst>
                                        </p:cTn>
                                        <p:tgtEl>
                                          <p:spTgt spid="22"/>
                                        </p:tgtEl>
                                        <p:attrNameLst>
                                          <p:attrName>style.visibility</p:attrName>
                                        </p:attrNameLst>
                                      </p:cBhvr>
                                      <p:to>
                                        <p:strVal val="visible"/>
                                      </p:to>
                                    </p:set>
                                    <p:animEffect transition="in" filter="blinds(horizontal)">
                                      <p:cBhvr>
                                        <p:cTn id="122" dur="500"/>
                                        <p:tgtEl>
                                          <p:spTgt spid="22"/>
                                        </p:tgtEl>
                                      </p:cBhvr>
                                    </p:animEffect>
                                  </p:childTnLst>
                                </p:cTn>
                              </p:par>
                            </p:childTnLst>
                          </p:cTn>
                        </p:par>
                      </p:childTnLst>
                    </p:cTn>
                  </p:par>
                  <p:par>
                    <p:cTn id="123" fill="hold">
                      <p:stCondLst>
                        <p:cond delay="indefinite"/>
                      </p:stCondLst>
                      <p:childTnLst>
                        <p:par>
                          <p:cTn id="124" fill="hold">
                            <p:stCondLst>
                              <p:cond delay="0"/>
                            </p:stCondLst>
                            <p:childTnLst>
                              <p:par>
                                <p:cTn id="125" presetID="3" presetClass="entr" presetSubtype="10" fill="hold" nodeType="clickEffect">
                                  <p:stCondLst>
                                    <p:cond delay="0"/>
                                  </p:stCondLst>
                                  <p:childTnLst>
                                    <p:set>
                                      <p:cBhvr>
                                        <p:cTn id="126" dur="1" fill="hold">
                                          <p:stCondLst>
                                            <p:cond delay="0"/>
                                          </p:stCondLst>
                                        </p:cTn>
                                        <p:tgtEl>
                                          <p:spTgt spid="18"/>
                                        </p:tgtEl>
                                        <p:attrNameLst>
                                          <p:attrName>style.visibility</p:attrName>
                                        </p:attrNameLst>
                                      </p:cBhvr>
                                      <p:to>
                                        <p:strVal val="visible"/>
                                      </p:to>
                                    </p:set>
                                    <p:animEffect transition="in" filter="blinds(horizontal)">
                                      <p:cBhvr>
                                        <p:cTn id="1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animBg="1"/>
      <p:bldP spid="6" grpId="0" animBg="1"/>
      <p:bldP spid="13" grpId="0" animBg="1"/>
      <p:bldP spid="27" grpId="0"/>
      <p:bldP spid="17" grpId="0" animBg="1"/>
      <p:bldP spid="19" grpId="0"/>
      <p:bldP spid="25" grpId="0" animBg="1"/>
      <p:bldP spid="25" grpId="1" animBg="1"/>
      <p:bldP spid="14" grpId="0" animBg="1"/>
      <p:bldP spid="14" grpId="1" animBg="1"/>
      <p:bldP spid="29" grpId="0" animBg="1"/>
      <p:bldP spid="28" grpId="0" animBg="1"/>
      <p:bldP spid="24" grpId="0" animBg="1"/>
      <p:bldP spid="24" grpId="1" animBg="1"/>
      <p:bldP spid="24" grpId="2" animBg="1"/>
      <p:bldP spid="22" grpId="0" animBg="1"/>
      <p:bldP spid="22" grpId="1" animBg="1"/>
      <p:bldP spid="22" grpId="2"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smtClean="0"/>
              <a:t>Access HDF via OPeNDAP</a:t>
            </a:r>
          </a:p>
        </p:txBody>
      </p:sp>
      <p:sp>
        <p:nvSpPr>
          <p:cNvPr id="8195" name="Footer Placeholder 4"/>
          <p:cNvSpPr>
            <a:spLocks noGrp="1"/>
          </p:cNvSpPr>
          <p:nvPr>
            <p:ph type="ftr" sz="quarter" idx="11"/>
          </p:nvPr>
        </p:nvSpPr>
        <p:spPr>
          <a:noFill/>
        </p:spPr>
        <p:txBody>
          <a:bodyPr/>
          <a:lstStyle/>
          <a:p>
            <a:r>
              <a:rPr lang="en-US" smtClean="0"/>
              <a:t>HDF/HDF-EOS Workshop XIV</a:t>
            </a:r>
          </a:p>
        </p:txBody>
      </p:sp>
      <p:sp>
        <p:nvSpPr>
          <p:cNvPr id="8196" name="Slide Number Placeholder 5"/>
          <p:cNvSpPr>
            <a:spLocks noGrp="1"/>
          </p:cNvSpPr>
          <p:nvPr>
            <p:ph type="sldNum" sz="quarter" idx="12"/>
          </p:nvPr>
        </p:nvSpPr>
        <p:spPr>
          <a:noFill/>
        </p:spPr>
        <p:txBody>
          <a:bodyPr/>
          <a:lstStyle/>
          <a:p>
            <a:fld id="{16850FF0-458F-4135-818D-C151B7C808E0}" type="slidenum">
              <a:rPr lang="en-US" smtClean="0"/>
              <a:pPr/>
              <a:t>5</a:t>
            </a:fld>
            <a:endParaRPr lang="en-US" smtClean="0"/>
          </a:p>
        </p:txBody>
      </p:sp>
      <p:pic>
        <p:nvPicPr>
          <p:cNvPr id="8197" name="Picture 3" descr="C:\Program Files (x86)\Microsoft Office\MEDIA\CAGCAT10\j0292020.wmf"/>
          <p:cNvPicPr>
            <a:picLocks noChangeAspect="1" noChangeArrowheads="1"/>
          </p:cNvPicPr>
          <p:nvPr/>
        </p:nvPicPr>
        <p:blipFill>
          <a:blip r:embed="rId3" cstate="print"/>
          <a:srcRect/>
          <a:stretch>
            <a:fillRect/>
          </a:stretch>
        </p:blipFill>
        <p:spPr bwMode="auto">
          <a:xfrm>
            <a:off x="533400" y="1828800"/>
            <a:ext cx="838200" cy="785813"/>
          </a:xfrm>
          <a:prstGeom prst="rect">
            <a:avLst/>
          </a:prstGeom>
          <a:noFill/>
          <a:ln w="9525">
            <a:noFill/>
            <a:miter lim="800000"/>
            <a:headEnd/>
            <a:tailEnd/>
          </a:ln>
        </p:spPr>
      </p:pic>
      <p:pic>
        <p:nvPicPr>
          <p:cNvPr id="8198" name="Picture 4"/>
          <p:cNvPicPr>
            <a:picLocks noChangeAspect="1" noChangeArrowheads="1"/>
          </p:cNvPicPr>
          <p:nvPr/>
        </p:nvPicPr>
        <p:blipFill>
          <a:blip r:embed="rId4" cstate="print"/>
          <a:srcRect/>
          <a:stretch>
            <a:fillRect/>
          </a:stretch>
        </p:blipFill>
        <p:spPr bwMode="auto">
          <a:xfrm>
            <a:off x="228600" y="4049713"/>
            <a:ext cx="1600200" cy="1150937"/>
          </a:xfrm>
          <a:prstGeom prst="rect">
            <a:avLst/>
          </a:prstGeom>
          <a:noFill/>
          <a:ln w="9525">
            <a:noFill/>
            <a:miter lim="800000"/>
            <a:headEnd/>
            <a:tailEnd/>
          </a:ln>
        </p:spPr>
      </p:pic>
      <p:sp>
        <p:nvSpPr>
          <p:cNvPr id="8199" name="TextBox 9"/>
          <p:cNvSpPr txBox="1">
            <a:spLocks noChangeArrowheads="1"/>
          </p:cNvSpPr>
          <p:nvPr/>
        </p:nvSpPr>
        <p:spPr bwMode="auto">
          <a:xfrm>
            <a:off x="457200" y="2590800"/>
            <a:ext cx="989013" cy="461963"/>
          </a:xfrm>
          <a:prstGeom prst="rect">
            <a:avLst/>
          </a:prstGeom>
          <a:noFill/>
          <a:ln w="9525">
            <a:noFill/>
            <a:miter lim="800000"/>
            <a:headEnd/>
            <a:tailEnd/>
          </a:ln>
        </p:spPr>
        <p:txBody>
          <a:bodyPr wrap="none">
            <a:spAutoFit/>
          </a:bodyPr>
          <a:lstStyle/>
          <a:p>
            <a:r>
              <a:rPr lang="en-US">
                <a:latin typeface="Arial" pitchFamily="34" charset="0"/>
              </a:rPr>
              <a:t>Users</a:t>
            </a:r>
          </a:p>
        </p:txBody>
      </p:sp>
      <p:sp>
        <p:nvSpPr>
          <p:cNvPr id="8200" name="TextBox 10"/>
          <p:cNvSpPr txBox="1">
            <a:spLocks noChangeArrowheads="1"/>
          </p:cNvSpPr>
          <p:nvPr/>
        </p:nvSpPr>
        <p:spPr bwMode="auto">
          <a:xfrm>
            <a:off x="2171700" y="5268913"/>
            <a:ext cx="1736725" cy="831850"/>
          </a:xfrm>
          <a:prstGeom prst="rect">
            <a:avLst/>
          </a:prstGeom>
          <a:noFill/>
          <a:ln w="9525">
            <a:noFill/>
            <a:miter lim="800000"/>
            <a:headEnd/>
            <a:tailEnd/>
          </a:ln>
        </p:spPr>
        <p:txBody>
          <a:bodyPr wrap="none">
            <a:spAutoFit/>
          </a:bodyPr>
          <a:lstStyle/>
          <a:p>
            <a:r>
              <a:rPr lang="en-US">
                <a:latin typeface="Arial" pitchFamily="34" charset="0"/>
              </a:rPr>
              <a:t>OPeNDAP </a:t>
            </a:r>
          </a:p>
          <a:p>
            <a:r>
              <a:rPr lang="en-US">
                <a:latin typeface="Arial" pitchFamily="34" charset="0"/>
              </a:rPr>
              <a:t>Clients</a:t>
            </a:r>
          </a:p>
        </p:txBody>
      </p:sp>
      <p:sp>
        <p:nvSpPr>
          <p:cNvPr id="12" name="TextBox 11"/>
          <p:cNvSpPr txBox="1"/>
          <p:nvPr/>
        </p:nvSpPr>
        <p:spPr>
          <a:xfrm>
            <a:off x="598488" y="3657600"/>
            <a:ext cx="696912" cy="461963"/>
          </a:xfrm>
          <a:prstGeom prst="rect">
            <a:avLst/>
          </a:prstGeom>
          <a:noFill/>
        </p:spPr>
        <p:txBody>
          <a:bodyPr wrap="none">
            <a:spAutoFit/>
          </a:bodyPr>
          <a:lstStyle/>
          <a:p>
            <a:pPr>
              <a:defRPr/>
            </a:pPr>
            <a:r>
              <a:rPr lang="en-US" dirty="0">
                <a:solidFill>
                  <a:schemeClr val="tx2">
                    <a:lumMod val="75000"/>
                  </a:schemeClr>
                </a:solidFill>
                <a:latin typeface="Arial" pitchFamily="34" charset="0"/>
              </a:rPr>
              <a:t>IDV</a:t>
            </a:r>
          </a:p>
        </p:txBody>
      </p:sp>
      <p:sp>
        <p:nvSpPr>
          <p:cNvPr id="8202" name="TextBox 12"/>
          <p:cNvSpPr txBox="1">
            <a:spLocks noChangeArrowheads="1"/>
          </p:cNvSpPr>
          <p:nvPr/>
        </p:nvSpPr>
        <p:spPr bwMode="auto">
          <a:xfrm>
            <a:off x="4953000" y="5268913"/>
            <a:ext cx="1735138" cy="831850"/>
          </a:xfrm>
          <a:prstGeom prst="rect">
            <a:avLst/>
          </a:prstGeom>
          <a:noFill/>
          <a:ln w="9525">
            <a:noFill/>
            <a:miter lim="800000"/>
            <a:headEnd/>
            <a:tailEnd/>
          </a:ln>
        </p:spPr>
        <p:txBody>
          <a:bodyPr wrap="none">
            <a:spAutoFit/>
          </a:bodyPr>
          <a:lstStyle/>
          <a:p>
            <a:r>
              <a:rPr lang="en-US">
                <a:latin typeface="Arial" pitchFamily="34" charset="0"/>
              </a:rPr>
              <a:t>OPeNDAP </a:t>
            </a:r>
          </a:p>
          <a:p>
            <a:r>
              <a:rPr lang="en-US">
                <a:latin typeface="Arial" pitchFamily="34" charset="0"/>
              </a:rPr>
              <a:t>Servers</a:t>
            </a:r>
          </a:p>
        </p:txBody>
      </p:sp>
      <p:sp>
        <p:nvSpPr>
          <p:cNvPr id="8203" name="TextBox 13"/>
          <p:cNvSpPr txBox="1">
            <a:spLocks noChangeArrowheads="1"/>
          </p:cNvSpPr>
          <p:nvPr/>
        </p:nvSpPr>
        <p:spPr bwMode="auto">
          <a:xfrm>
            <a:off x="7162800" y="5268913"/>
            <a:ext cx="1600200" cy="461962"/>
          </a:xfrm>
          <a:prstGeom prst="rect">
            <a:avLst/>
          </a:prstGeom>
          <a:noFill/>
          <a:ln w="9525">
            <a:noFill/>
            <a:miter lim="800000"/>
            <a:headEnd/>
            <a:tailEnd/>
          </a:ln>
        </p:spPr>
        <p:txBody>
          <a:bodyPr lIns="91435" tIns="45718" rIns="91435" bIns="45718">
            <a:spAutoFit/>
          </a:bodyPr>
          <a:lstStyle/>
          <a:p>
            <a:r>
              <a:rPr lang="en-US">
                <a:latin typeface="Arial" pitchFamily="34" charset="0"/>
              </a:rPr>
              <a:t>HDF Files</a:t>
            </a:r>
          </a:p>
        </p:txBody>
      </p:sp>
      <p:sp>
        <p:nvSpPr>
          <p:cNvPr id="15" name="TextBox 14"/>
          <p:cNvSpPr txBox="1"/>
          <p:nvPr/>
        </p:nvSpPr>
        <p:spPr>
          <a:xfrm>
            <a:off x="5486400" y="3581400"/>
            <a:ext cx="989013" cy="461963"/>
          </a:xfrm>
          <a:prstGeom prst="rect">
            <a:avLst/>
          </a:prstGeom>
          <a:noFill/>
        </p:spPr>
        <p:txBody>
          <a:bodyPr wrap="none">
            <a:spAutoFit/>
          </a:bodyPr>
          <a:lstStyle/>
          <a:p>
            <a:pPr>
              <a:defRPr/>
            </a:pPr>
            <a:r>
              <a:rPr lang="en-US" dirty="0">
                <a:solidFill>
                  <a:schemeClr val="tx2">
                    <a:lumMod val="75000"/>
                  </a:schemeClr>
                </a:solidFill>
                <a:latin typeface="Arial" pitchFamily="34" charset="0"/>
              </a:rPr>
              <a:t>Hyrax</a:t>
            </a:r>
          </a:p>
        </p:txBody>
      </p:sp>
      <p:pic>
        <p:nvPicPr>
          <p:cNvPr id="8205" name="Picture 19" descr="hdfview.bmp"/>
          <p:cNvPicPr>
            <a:picLocks noChangeAspect="1"/>
          </p:cNvPicPr>
          <p:nvPr/>
        </p:nvPicPr>
        <p:blipFill>
          <a:blip r:embed="rId5" cstate="print"/>
          <a:srcRect/>
          <a:stretch>
            <a:fillRect/>
          </a:stretch>
        </p:blipFill>
        <p:spPr bwMode="auto">
          <a:xfrm>
            <a:off x="7162800" y="4114800"/>
            <a:ext cx="1371600" cy="1143000"/>
          </a:xfrm>
          <a:prstGeom prst="rect">
            <a:avLst/>
          </a:prstGeom>
          <a:noFill/>
          <a:ln w="9525">
            <a:noFill/>
            <a:miter lim="800000"/>
            <a:headEnd/>
            <a:tailEnd/>
          </a:ln>
        </p:spPr>
      </p:pic>
      <p:sp>
        <p:nvSpPr>
          <p:cNvPr id="17" name="TextBox 16"/>
          <p:cNvSpPr txBox="1"/>
          <p:nvPr/>
        </p:nvSpPr>
        <p:spPr>
          <a:xfrm>
            <a:off x="7118350" y="3748088"/>
            <a:ext cx="1568450" cy="461962"/>
          </a:xfrm>
          <a:prstGeom prst="rect">
            <a:avLst/>
          </a:prstGeom>
          <a:noFill/>
        </p:spPr>
        <p:txBody>
          <a:bodyPr wrap="none">
            <a:spAutoFit/>
          </a:bodyPr>
          <a:lstStyle/>
          <a:p>
            <a:pPr>
              <a:defRPr/>
            </a:pPr>
            <a:r>
              <a:rPr lang="en-US" dirty="0">
                <a:solidFill>
                  <a:schemeClr val="tx2">
                    <a:lumMod val="75000"/>
                  </a:schemeClr>
                </a:solidFill>
                <a:latin typeface="Arial" pitchFamily="34" charset="0"/>
              </a:rPr>
              <a:t>AIRS/OMI</a:t>
            </a:r>
          </a:p>
        </p:txBody>
      </p:sp>
      <p:cxnSp>
        <p:nvCxnSpPr>
          <p:cNvPr id="18" name="Straight Arrow Connector 17"/>
          <p:cNvCxnSpPr/>
          <p:nvPr/>
        </p:nvCxnSpPr>
        <p:spPr>
          <a:xfrm rot="10800000">
            <a:off x="6400800" y="4583113"/>
            <a:ext cx="763588" cy="158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8208" name="TextBox 18"/>
          <p:cNvSpPr txBox="1">
            <a:spLocks noChangeArrowheads="1"/>
          </p:cNvSpPr>
          <p:nvPr/>
        </p:nvSpPr>
        <p:spPr bwMode="auto">
          <a:xfrm>
            <a:off x="4038600" y="4367213"/>
            <a:ext cx="914400" cy="461962"/>
          </a:xfrm>
          <a:prstGeom prst="rect">
            <a:avLst/>
          </a:prstGeom>
          <a:noFill/>
          <a:ln w="9525">
            <a:noFill/>
            <a:miter lim="800000"/>
            <a:headEnd/>
            <a:tailEnd/>
          </a:ln>
        </p:spPr>
        <p:txBody>
          <a:bodyPr lIns="91435" tIns="45718" rIns="91435" bIns="45718">
            <a:spAutoFit/>
          </a:bodyPr>
          <a:lstStyle/>
          <a:p>
            <a:r>
              <a:rPr lang="en-US">
                <a:latin typeface="Arial" pitchFamily="34" charset="0"/>
              </a:rPr>
              <a:t>DAP</a:t>
            </a:r>
          </a:p>
        </p:txBody>
      </p:sp>
      <p:sp>
        <p:nvSpPr>
          <p:cNvPr id="20" name="Lightning Bolt 19"/>
          <p:cNvSpPr/>
          <p:nvPr/>
        </p:nvSpPr>
        <p:spPr>
          <a:xfrm>
            <a:off x="7696200" y="2971800"/>
            <a:ext cx="304800" cy="762000"/>
          </a:xfrm>
          <a:prstGeom prst="lightningBol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cs typeface="Arial" charset="0"/>
            </a:endParaRPr>
          </a:p>
        </p:txBody>
      </p:sp>
      <p:pic>
        <p:nvPicPr>
          <p:cNvPr id="8210" name="Picture 2" descr="C:\Documents and Settings\hyoklee\Local Settings\Temporary Internet Files\Content.IE5\H0QAWWKR\MCj04247700000[1].wmf"/>
          <p:cNvPicPr>
            <a:picLocks noChangeAspect="1" noChangeArrowheads="1"/>
          </p:cNvPicPr>
          <p:nvPr/>
        </p:nvPicPr>
        <p:blipFill>
          <a:blip r:embed="rId6" cstate="print"/>
          <a:srcRect/>
          <a:stretch>
            <a:fillRect/>
          </a:stretch>
        </p:blipFill>
        <p:spPr bwMode="auto">
          <a:xfrm>
            <a:off x="5354638" y="4049713"/>
            <a:ext cx="1122362" cy="1295400"/>
          </a:xfrm>
          <a:prstGeom prst="rect">
            <a:avLst/>
          </a:prstGeom>
          <a:noFill/>
          <a:ln w="9525">
            <a:noFill/>
            <a:miter lim="800000"/>
            <a:headEnd/>
            <a:tailEnd/>
          </a:ln>
        </p:spPr>
      </p:pic>
      <p:pic>
        <p:nvPicPr>
          <p:cNvPr id="8211" name="Picture 3" descr="C:\Documents and Settings\hyoklee\Local Settings\Temporary Internet Files\Content.IE5\H0QAWWKR\MCj04348650000[1].png"/>
          <p:cNvPicPr>
            <a:picLocks noChangeAspect="1" noChangeArrowheads="1"/>
          </p:cNvPicPr>
          <p:nvPr/>
        </p:nvPicPr>
        <p:blipFill>
          <a:blip r:embed="rId7" cstate="print"/>
          <a:srcRect/>
          <a:stretch>
            <a:fillRect/>
          </a:stretch>
        </p:blipFill>
        <p:spPr bwMode="auto">
          <a:xfrm>
            <a:off x="2362200" y="4049713"/>
            <a:ext cx="1219200" cy="1219200"/>
          </a:xfrm>
          <a:prstGeom prst="rect">
            <a:avLst/>
          </a:prstGeom>
          <a:noFill/>
          <a:ln w="9525">
            <a:noFill/>
            <a:miter lim="800000"/>
            <a:headEnd/>
            <a:tailEnd/>
          </a:ln>
        </p:spPr>
      </p:pic>
      <p:cxnSp>
        <p:nvCxnSpPr>
          <p:cNvPr id="23" name="Curved Connector 22"/>
          <p:cNvCxnSpPr/>
          <p:nvPr/>
        </p:nvCxnSpPr>
        <p:spPr>
          <a:xfrm rot="10800000" flipV="1">
            <a:off x="3581400" y="4583113"/>
            <a:ext cx="1600200" cy="457200"/>
          </a:xfrm>
          <a:prstGeom prst="curvedConnector3">
            <a:avLst>
              <a:gd name="adj1" fmla="val 50000"/>
            </a:avLst>
          </a:prstGeom>
          <a:ln w="41275">
            <a:prstDash val="sysDot"/>
            <a:headEnd type="arrow"/>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438400" y="3657600"/>
            <a:ext cx="1436688" cy="461963"/>
          </a:xfrm>
          <a:prstGeom prst="rect">
            <a:avLst/>
          </a:prstGeom>
          <a:noFill/>
        </p:spPr>
        <p:txBody>
          <a:bodyPr wrap="none">
            <a:spAutoFit/>
          </a:bodyPr>
          <a:lstStyle/>
          <a:p>
            <a:pPr>
              <a:defRPr/>
            </a:pPr>
            <a:r>
              <a:rPr lang="en-US" dirty="0" err="1">
                <a:solidFill>
                  <a:schemeClr val="tx2">
                    <a:lumMod val="75000"/>
                  </a:schemeClr>
                </a:solidFill>
                <a:latin typeface="Arial" pitchFamily="34" charset="0"/>
              </a:rPr>
              <a:t>libnc</a:t>
            </a:r>
            <a:r>
              <a:rPr lang="en-US" dirty="0">
                <a:solidFill>
                  <a:schemeClr val="tx2">
                    <a:lumMod val="75000"/>
                  </a:schemeClr>
                </a:solidFill>
                <a:latin typeface="Arial" pitchFamily="34" charset="0"/>
              </a:rPr>
              <a:t>-dap</a:t>
            </a:r>
          </a:p>
        </p:txBody>
      </p:sp>
      <p:sp>
        <p:nvSpPr>
          <p:cNvPr id="8214" name="TextBox 24"/>
          <p:cNvSpPr txBox="1">
            <a:spLocks noChangeArrowheads="1"/>
          </p:cNvSpPr>
          <p:nvPr/>
        </p:nvSpPr>
        <p:spPr bwMode="auto">
          <a:xfrm>
            <a:off x="76200" y="5253038"/>
            <a:ext cx="1995488" cy="831850"/>
          </a:xfrm>
          <a:prstGeom prst="rect">
            <a:avLst/>
          </a:prstGeom>
          <a:noFill/>
          <a:ln w="9525">
            <a:noFill/>
            <a:miter lim="800000"/>
            <a:headEnd/>
            <a:tailEnd/>
          </a:ln>
        </p:spPr>
        <p:txBody>
          <a:bodyPr wrap="none">
            <a:spAutoFit/>
          </a:bodyPr>
          <a:lstStyle/>
          <a:p>
            <a:r>
              <a:rPr lang="en-US">
                <a:latin typeface="Arial" pitchFamily="34" charset="0"/>
              </a:rPr>
              <a:t>Visualization </a:t>
            </a:r>
          </a:p>
          <a:p>
            <a:r>
              <a:rPr lang="en-US">
                <a:latin typeface="Arial" pitchFamily="34" charset="0"/>
              </a:rPr>
              <a:t>Tools</a:t>
            </a:r>
          </a:p>
        </p:txBody>
      </p:sp>
      <p:cxnSp>
        <p:nvCxnSpPr>
          <p:cNvPr id="26" name="Straight Arrow Connector 25"/>
          <p:cNvCxnSpPr/>
          <p:nvPr/>
        </p:nvCxnSpPr>
        <p:spPr>
          <a:xfrm rot="10800000">
            <a:off x="1828800" y="4583113"/>
            <a:ext cx="763588" cy="158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10800000">
            <a:off x="609600" y="3276600"/>
            <a:ext cx="763588" cy="1588"/>
          </a:xfrm>
          <a:prstGeom prst="straightConnector1">
            <a:avLst/>
          </a:prstGeom>
          <a:ln w="28575">
            <a:tailEnd type="arrow"/>
          </a:ln>
          <a:scene3d>
            <a:camera prst="orthographicFront">
              <a:rot lat="0" lon="0" rev="16200000"/>
            </a:camera>
            <a:lightRig rig="threePt" dir="t"/>
          </a:scene3d>
        </p:spPr>
        <p:style>
          <a:lnRef idx="1">
            <a:schemeClr val="accent1"/>
          </a:lnRef>
          <a:fillRef idx="0">
            <a:schemeClr val="accent1"/>
          </a:fillRef>
          <a:effectRef idx="0">
            <a:schemeClr val="accent1"/>
          </a:effectRef>
          <a:fontRef idx="minor">
            <a:schemeClr val="tx1"/>
          </a:fontRef>
        </p:style>
      </p:cxnSp>
      <p:pic>
        <p:nvPicPr>
          <p:cNvPr id="8217" name="Picture 24" descr="airs.jpg"/>
          <p:cNvPicPr>
            <a:picLocks noChangeAspect="1"/>
          </p:cNvPicPr>
          <p:nvPr/>
        </p:nvPicPr>
        <p:blipFill>
          <a:blip r:embed="rId8" cstate="print"/>
          <a:srcRect/>
          <a:stretch>
            <a:fillRect/>
          </a:stretch>
        </p:blipFill>
        <p:spPr bwMode="auto">
          <a:xfrm>
            <a:off x="6705600" y="1752600"/>
            <a:ext cx="2057400" cy="1187450"/>
          </a:xfrm>
          <a:prstGeom prst="rect">
            <a:avLst/>
          </a:prstGeom>
          <a:noFill/>
          <a:ln w="9525">
            <a:noFill/>
            <a:miter lim="800000"/>
            <a:headEnd/>
            <a:tailEnd/>
          </a:ln>
        </p:spPr>
      </p:pic>
      <p:sp>
        <p:nvSpPr>
          <p:cNvPr id="29" name="5-Point Star 28"/>
          <p:cNvSpPr/>
          <p:nvPr/>
        </p:nvSpPr>
        <p:spPr bwMode="auto">
          <a:xfrm>
            <a:off x="6629400" y="4114800"/>
            <a:ext cx="381000" cy="381000"/>
          </a:xfrm>
          <a:prstGeom prst="star5">
            <a:avLst/>
          </a:prstGeom>
          <a:solidFill>
            <a:srgbClr val="FF0000"/>
          </a:solidFill>
          <a:ln w="9525" cap="flat" cmpd="sng" algn="ctr">
            <a:solidFill>
              <a:schemeClr val="tx1"/>
            </a:solidFill>
            <a:prstDash val="solid"/>
            <a:round/>
            <a:headEnd type="none" w="med" len="med"/>
            <a:tailEnd type="none" w="med" len="med"/>
          </a:ln>
          <a:effectLst/>
        </p:spPr>
        <p:txBody>
          <a:bodyPr wrap="none" anchor="ctr"/>
          <a:lstStyle/>
          <a:p>
            <a:pPr>
              <a:defRPr/>
            </a:pPr>
            <a:endParaRPr lang="en-US">
              <a:solidFill>
                <a:srgbClr val="FF0000"/>
              </a:solidFill>
              <a:cs typeface="+mn-cs"/>
            </a:endParaRPr>
          </a:p>
        </p:txBody>
      </p:sp>
      <p:sp>
        <p:nvSpPr>
          <p:cNvPr id="30" name="TextBox 29"/>
          <p:cNvSpPr txBox="1">
            <a:spLocks noChangeArrowheads="1"/>
          </p:cNvSpPr>
          <p:nvPr/>
        </p:nvSpPr>
        <p:spPr bwMode="auto">
          <a:xfrm>
            <a:off x="5562600" y="3652838"/>
            <a:ext cx="2438400" cy="461962"/>
          </a:xfrm>
          <a:prstGeom prst="rect">
            <a:avLst/>
          </a:prstGeom>
          <a:solidFill>
            <a:schemeClr val="accent2"/>
          </a:solidFill>
          <a:ln w="9525">
            <a:noFill/>
            <a:miter lim="800000"/>
            <a:headEnd/>
            <a:tailEnd/>
          </a:ln>
        </p:spPr>
        <p:txBody>
          <a:bodyPr>
            <a:spAutoFit/>
          </a:bodyPr>
          <a:lstStyle/>
          <a:p>
            <a:r>
              <a:rPr lang="en-US">
                <a:latin typeface="Arial" pitchFamily="34" charset="0"/>
              </a:rPr>
              <a:t>HDF HANDLER</a:t>
            </a:r>
          </a:p>
        </p:txBody>
      </p:sp>
      <p:sp>
        <p:nvSpPr>
          <p:cNvPr id="31" name="TextBox 30"/>
          <p:cNvSpPr txBox="1"/>
          <p:nvPr/>
        </p:nvSpPr>
        <p:spPr>
          <a:xfrm>
            <a:off x="6858000" y="1219200"/>
            <a:ext cx="1639888" cy="461963"/>
          </a:xfrm>
          <a:prstGeom prst="rect">
            <a:avLst/>
          </a:prstGeom>
          <a:noFill/>
        </p:spPr>
        <p:txBody>
          <a:bodyPr wrap="none">
            <a:spAutoFit/>
          </a:bodyPr>
          <a:lstStyle/>
          <a:p>
            <a:pPr>
              <a:defRPr/>
            </a:pPr>
            <a:r>
              <a:rPr lang="en-US" dirty="0">
                <a:solidFill>
                  <a:schemeClr val="tx2">
                    <a:lumMod val="75000"/>
                  </a:schemeClr>
                </a:solidFill>
                <a:latin typeface="Arial" pitchFamily="34" charset="0"/>
              </a:rPr>
              <a:t>Aqua/Aura</a:t>
            </a:r>
          </a:p>
        </p:txBody>
      </p:sp>
      <p:pic>
        <p:nvPicPr>
          <p:cNvPr id="32" name="Content Placeholder 11" descr="easy-button.jpg"/>
          <p:cNvPicPr>
            <a:picLocks noGrp="1" noChangeAspect="1"/>
          </p:cNvPicPr>
          <p:nvPr>
            <p:ph idx="1"/>
          </p:nvPr>
        </p:nvPicPr>
        <p:blipFill>
          <a:blip r:embed="rId9" cstate="print"/>
          <a:srcRect/>
          <a:stretch>
            <a:fillRect/>
          </a:stretch>
        </p:blipFill>
        <p:spPr>
          <a:xfrm>
            <a:off x="1371600" y="3276600"/>
            <a:ext cx="609600" cy="609600"/>
          </a:xfrm>
        </p:spPr>
      </p:pic>
      <p:sp>
        <p:nvSpPr>
          <p:cNvPr id="8222" name="Date Placeholder 32"/>
          <p:cNvSpPr>
            <a:spLocks noGrp="1"/>
          </p:cNvSpPr>
          <p:nvPr>
            <p:ph type="dt" sz="quarter" idx="10"/>
          </p:nvPr>
        </p:nvSpPr>
        <p:spPr>
          <a:noFill/>
        </p:spPr>
        <p:txBody>
          <a:bodyPr/>
          <a:lstStyle/>
          <a:p>
            <a:r>
              <a:rPr lang="en-US" smtClean="0"/>
              <a:t>September 28,2010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8"/>
          <p:cNvSpPr>
            <a:spLocks noGrp="1" noChangeArrowheads="1"/>
          </p:cNvSpPr>
          <p:nvPr>
            <p:ph type="title"/>
          </p:nvPr>
        </p:nvSpPr>
        <p:spPr/>
        <p:txBody>
          <a:bodyPr/>
          <a:lstStyle/>
          <a:p>
            <a:r>
              <a:rPr lang="en-US" smtClean="0"/>
              <a:t>Outline</a:t>
            </a:r>
          </a:p>
        </p:txBody>
      </p:sp>
      <p:sp>
        <p:nvSpPr>
          <p:cNvPr id="5123" name="Rectangle 9"/>
          <p:cNvSpPr>
            <a:spLocks noGrp="1" noChangeArrowheads="1"/>
          </p:cNvSpPr>
          <p:nvPr>
            <p:ph idx="1"/>
          </p:nvPr>
        </p:nvSpPr>
        <p:spPr>
          <a:xfrm>
            <a:off x="1104900" y="1790700"/>
            <a:ext cx="6934200" cy="3276600"/>
          </a:xfrm>
        </p:spPr>
        <p:txBody>
          <a:bodyPr/>
          <a:lstStyle/>
          <a:p>
            <a:pPr>
              <a:lnSpc>
                <a:spcPct val="150000"/>
              </a:lnSpc>
            </a:pPr>
            <a:r>
              <a:rPr lang="en-US" strike="sngStrike" dirty="0" smtClean="0"/>
              <a:t>Introduction to </a:t>
            </a:r>
            <a:r>
              <a:rPr lang="en-US" strike="sngStrike" dirty="0" err="1" smtClean="0"/>
              <a:t>OPeNDAP</a:t>
            </a:r>
            <a:endParaRPr lang="en-US" strike="sngStrike" dirty="0" smtClean="0"/>
          </a:p>
          <a:p>
            <a:pPr>
              <a:lnSpc>
                <a:spcPct val="150000"/>
              </a:lnSpc>
            </a:pPr>
            <a:r>
              <a:rPr lang="en-US" dirty="0" smtClean="0"/>
              <a:t>What’s New?</a:t>
            </a:r>
          </a:p>
          <a:p>
            <a:pPr lvl="1">
              <a:lnSpc>
                <a:spcPct val="150000"/>
              </a:lnSpc>
              <a:buFont typeface="Courier New" pitchFamily="49" charset="0"/>
              <a:buChar char="o"/>
            </a:pPr>
            <a:r>
              <a:rPr lang="en-US" sz="3000" dirty="0" smtClean="0"/>
              <a:t>HDF4-OPeNDAP Handler (major)</a:t>
            </a:r>
          </a:p>
          <a:p>
            <a:pPr lvl="1">
              <a:lnSpc>
                <a:spcPct val="150000"/>
              </a:lnSpc>
              <a:buFont typeface="Courier New" pitchFamily="49" charset="0"/>
              <a:buChar char="o"/>
            </a:pPr>
            <a:r>
              <a:rPr lang="en-US" sz="3000" dirty="0" smtClean="0"/>
              <a:t>HDF5-OPeNDAP Handler (minor)</a:t>
            </a:r>
          </a:p>
        </p:txBody>
      </p:sp>
      <p:sp>
        <p:nvSpPr>
          <p:cNvPr id="5124" name="Footer Placeholder 4"/>
          <p:cNvSpPr>
            <a:spLocks noGrp="1"/>
          </p:cNvSpPr>
          <p:nvPr>
            <p:ph type="ftr" sz="quarter" idx="11"/>
          </p:nvPr>
        </p:nvSpPr>
        <p:spPr>
          <a:noFill/>
        </p:spPr>
        <p:txBody>
          <a:bodyPr/>
          <a:lstStyle/>
          <a:p>
            <a:r>
              <a:rPr lang="en-US" smtClean="0"/>
              <a:t>HDF/HDF-EOS Workshop XIV</a:t>
            </a:r>
          </a:p>
        </p:txBody>
      </p:sp>
      <p:sp>
        <p:nvSpPr>
          <p:cNvPr id="5125" name="Slide Number Placeholder 5"/>
          <p:cNvSpPr>
            <a:spLocks noGrp="1"/>
          </p:cNvSpPr>
          <p:nvPr>
            <p:ph type="sldNum" sz="quarter" idx="12"/>
          </p:nvPr>
        </p:nvSpPr>
        <p:spPr>
          <a:noFill/>
        </p:spPr>
        <p:txBody>
          <a:bodyPr/>
          <a:lstStyle/>
          <a:p>
            <a:fld id="{D9587501-94FF-4117-B843-886BD8268830}" type="slidenum">
              <a:rPr lang="en-US" smtClean="0"/>
              <a:pPr/>
              <a:t>6</a:t>
            </a:fld>
            <a:endParaRPr lang="en-US" smtClean="0"/>
          </a:p>
        </p:txBody>
      </p:sp>
      <p:sp>
        <p:nvSpPr>
          <p:cNvPr id="5126" name="Date Placeholder 5"/>
          <p:cNvSpPr>
            <a:spLocks noGrp="1"/>
          </p:cNvSpPr>
          <p:nvPr>
            <p:ph type="dt" sz="quarter" idx="10"/>
          </p:nvPr>
        </p:nvSpPr>
        <p:spPr>
          <a:noFill/>
        </p:spPr>
        <p:txBody>
          <a:bodyPr/>
          <a:lstStyle/>
          <a:p>
            <a:r>
              <a:rPr lang="en-US" smtClean="0"/>
              <a:t>September 28,2010</a:t>
            </a:r>
          </a:p>
        </p:txBody>
      </p:sp>
    </p:spTree>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6"/>
          <p:cNvSpPr>
            <a:spLocks noGrp="1"/>
          </p:cNvSpPr>
          <p:nvPr>
            <p:ph type="title"/>
          </p:nvPr>
        </p:nvSpPr>
        <p:spPr/>
        <p:txBody>
          <a:bodyPr/>
          <a:lstStyle/>
          <a:p>
            <a:r>
              <a:rPr lang="en-US" smtClean="0"/>
              <a:t>What’s New?</a:t>
            </a:r>
          </a:p>
        </p:txBody>
      </p:sp>
      <p:sp>
        <p:nvSpPr>
          <p:cNvPr id="9219" name="Content Placeholder 2"/>
          <p:cNvSpPr>
            <a:spLocks noGrp="1"/>
          </p:cNvSpPr>
          <p:nvPr>
            <p:ph idx="1"/>
          </p:nvPr>
        </p:nvSpPr>
        <p:spPr>
          <a:xfrm>
            <a:off x="190500" y="1809750"/>
            <a:ext cx="8763000" cy="3238500"/>
          </a:xfrm>
        </p:spPr>
        <p:txBody>
          <a:bodyPr/>
          <a:lstStyle/>
          <a:p>
            <a:pPr>
              <a:lnSpc>
                <a:spcPct val="150000"/>
              </a:lnSpc>
              <a:buFontTx/>
              <a:buNone/>
            </a:pPr>
            <a:r>
              <a:rPr lang="en-US" sz="4400" smtClean="0"/>
              <a:t>HDF</a:t>
            </a:r>
            <a:r>
              <a:rPr lang="en-US" sz="6000" smtClean="0">
                <a:solidFill>
                  <a:srgbClr val="FF0000"/>
                </a:solidFill>
              </a:rPr>
              <a:t>4</a:t>
            </a:r>
            <a:r>
              <a:rPr lang="en-US" sz="4400" smtClean="0"/>
              <a:t>-OPeNDAP Handler Work</a:t>
            </a:r>
          </a:p>
        </p:txBody>
      </p:sp>
      <p:sp>
        <p:nvSpPr>
          <p:cNvPr id="9220" name="Footer Placeholder 4"/>
          <p:cNvSpPr>
            <a:spLocks noGrp="1"/>
          </p:cNvSpPr>
          <p:nvPr>
            <p:ph type="ftr" sz="quarter" idx="11"/>
          </p:nvPr>
        </p:nvSpPr>
        <p:spPr>
          <a:noFill/>
        </p:spPr>
        <p:txBody>
          <a:bodyPr/>
          <a:lstStyle/>
          <a:p>
            <a:r>
              <a:rPr lang="en-US" smtClean="0"/>
              <a:t>HDF/HDF-EOS Workshop XIV</a:t>
            </a:r>
          </a:p>
        </p:txBody>
      </p:sp>
      <p:sp>
        <p:nvSpPr>
          <p:cNvPr id="9221" name="Slide Number Placeholder 5"/>
          <p:cNvSpPr>
            <a:spLocks noGrp="1"/>
          </p:cNvSpPr>
          <p:nvPr>
            <p:ph type="sldNum" sz="quarter" idx="12"/>
          </p:nvPr>
        </p:nvSpPr>
        <p:spPr>
          <a:noFill/>
        </p:spPr>
        <p:txBody>
          <a:bodyPr/>
          <a:lstStyle/>
          <a:p>
            <a:fld id="{FB4C022B-8F14-4B91-A405-304A1AF69F58}" type="slidenum">
              <a:rPr lang="en-US" smtClean="0"/>
              <a:pPr/>
              <a:t>7</a:t>
            </a:fld>
            <a:endParaRPr lang="en-US" smtClean="0"/>
          </a:p>
        </p:txBody>
      </p:sp>
      <p:sp>
        <p:nvSpPr>
          <p:cNvPr id="9222" name="Date Placeholder 5"/>
          <p:cNvSpPr>
            <a:spLocks noGrp="1"/>
          </p:cNvSpPr>
          <p:nvPr>
            <p:ph type="dt" sz="quarter" idx="10"/>
          </p:nvPr>
        </p:nvSpPr>
        <p:spPr>
          <a:noFill/>
        </p:spPr>
        <p:txBody>
          <a:bodyPr/>
          <a:lstStyle/>
          <a:p>
            <a:r>
              <a:rPr lang="en-US" smtClean="0"/>
              <a:t>September 28,2010</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smtClean="0"/>
              <a:t>HDF4-OPeNDAP Handler Work</a:t>
            </a:r>
          </a:p>
        </p:txBody>
      </p:sp>
      <p:sp>
        <p:nvSpPr>
          <p:cNvPr id="10243" name="Content Placeholder 2"/>
          <p:cNvSpPr>
            <a:spLocks noGrp="1"/>
          </p:cNvSpPr>
          <p:nvPr>
            <p:ph idx="1"/>
          </p:nvPr>
        </p:nvSpPr>
        <p:spPr>
          <a:xfrm>
            <a:off x="2876550" y="1809750"/>
            <a:ext cx="3390900" cy="3238500"/>
          </a:xfrm>
        </p:spPr>
        <p:txBody>
          <a:bodyPr/>
          <a:lstStyle/>
          <a:p>
            <a:pPr>
              <a:lnSpc>
                <a:spcPct val="150000"/>
              </a:lnSpc>
            </a:pPr>
            <a:r>
              <a:rPr lang="en-US" dirty="0" smtClean="0"/>
              <a:t>Problems</a:t>
            </a:r>
          </a:p>
          <a:p>
            <a:pPr>
              <a:lnSpc>
                <a:spcPct val="150000"/>
              </a:lnSpc>
            </a:pPr>
            <a:r>
              <a:rPr lang="en-US" dirty="0" smtClean="0"/>
              <a:t>Our Work </a:t>
            </a:r>
          </a:p>
          <a:p>
            <a:pPr>
              <a:lnSpc>
                <a:spcPct val="150000"/>
              </a:lnSpc>
            </a:pPr>
            <a:r>
              <a:rPr lang="en-US" dirty="0" smtClean="0"/>
              <a:t>Limitations</a:t>
            </a:r>
          </a:p>
        </p:txBody>
      </p:sp>
      <p:sp>
        <p:nvSpPr>
          <p:cNvPr id="10244" name="Footer Placeholder 4"/>
          <p:cNvSpPr>
            <a:spLocks noGrp="1"/>
          </p:cNvSpPr>
          <p:nvPr>
            <p:ph type="ftr" sz="quarter" idx="11"/>
          </p:nvPr>
        </p:nvSpPr>
        <p:spPr>
          <a:noFill/>
        </p:spPr>
        <p:txBody>
          <a:bodyPr/>
          <a:lstStyle/>
          <a:p>
            <a:r>
              <a:rPr lang="en-US" smtClean="0"/>
              <a:t>HDF/HDF-EOS Workshop XIV</a:t>
            </a:r>
          </a:p>
        </p:txBody>
      </p:sp>
      <p:sp>
        <p:nvSpPr>
          <p:cNvPr id="10245" name="Slide Number Placeholder 5"/>
          <p:cNvSpPr>
            <a:spLocks noGrp="1"/>
          </p:cNvSpPr>
          <p:nvPr>
            <p:ph type="sldNum" sz="quarter" idx="12"/>
          </p:nvPr>
        </p:nvSpPr>
        <p:spPr>
          <a:noFill/>
        </p:spPr>
        <p:txBody>
          <a:bodyPr/>
          <a:lstStyle/>
          <a:p>
            <a:fld id="{59ADA3D6-AF7B-43FE-825F-AE7D6DA327AB}" type="slidenum">
              <a:rPr lang="en-US" smtClean="0"/>
              <a:pPr/>
              <a:t>8</a:t>
            </a:fld>
            <a:endParaRPr lang="en-US" smtClean="0"/>
          </a:p>
        </p:txBody>
      </p:sp>
      <p:sp>
        <p:nvSpPr>
          <p:cNvPr id="10246" name="Date Placeholder 5"/>
          <p:cNvSpPr>
            <a:spLocks noGrp="1"/>
          </p:cNvSpPr>
          <p:nvPr>
            <p:ph type="dt" sz="quarter" idx="10"/>
          </p:nvPr>
        </p:nvSpPr>
        <p:spPr>
          <a:noFill/>
        </p:spPr>
        <p:txBody>
          <a:bodyPr/>
          <a:lstStyle/>
          <a:p>
            <a:r>
              <a:rPr lang="en-US" smtClean="0"/>
              <a:t>September 28,2010</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Existing HDF4 Handler Problem</a:t>
            </a:r>
            <a:endParaRPr lang="en-US" dirty="0">
              <a:effectLst>
                <a:glow rad="228600">
                  <a:schemeClr val="accent1">
                    <a:satMod val="175000"/>
                    <a:alpha val="40000"/>
                  </a:schemeClr>
                </a:glow>
                <a:outerShdw blurRad="63500" dir="3600000" algn="tl" rotWithShape="0">
                  <a:srgbClr val="000000">
                    <a:alpha val="70000"/>
                  </a:srgbClr>
                </a:outerShdw>
              </a:effectLst>
            </a:endParaRPr>
          </a:p>
        </p:txBody>
      </p:sp>
      <p:sp>
        <p:nvSpPr>
          <p:cNvPr id="11267" name="Content Placeholder 2"/>
          <p:cNvSpPr>
            <a:spLocks noGrp="1"/>
          </p:cNvSpPr>
          <p:nvPr>
            <p:ph idx="1"/>
          </p:nvPr>
        </p:nvSpPr>
        <p:spPr>
          <a:xfrm>
            <a:off x="876300" y="1771650"/>
            <a:ext cx="6743700" cy="2038350"/>
          </a:xfrm>
        </p:spPr>
        <p:txBody>
          <a:bodyPr/>
          <a:lstStyle/>
          <a:p>
            <a:pPr>
              <a:lnSpc>
                <a:spcPct val="150000"/>
              </a:lnSpc>
            </a:pPr>
            <a:r>
              <a:rPr lang="en-US" i="1" dirty="0" smtClean="0"/>
              <a:t>Some</a:t>
            </a:r>
            <a:r>
              <a:rPr lang="en-US" dirty="0" smtClean="0"/>
              <a:t> </a:t>
            </a:r>
            <a:r>
              <a:rPr lang="en-US" dirty="0" err="1" smtClean="0"/>
              <a:t>OPeNDAP</a:t>
            </a:r>
            <a:r>
              <a:rPr lang="en-US" dirty="0" smtClean="0"/>
              <a:t> Visualization Tools </a:t>
            </a:r>
            <a:r>
              <a:rPr lang="en-US" i="1" dirty="0" smtClean="0"/>
              <a:t>CAN NOT</a:t>
            </a:r>
            <a:r>
              <a:rPr lang="en-US" dirty="0" smtClean="0"/>
              <a:t> display most NASA HDF-EOS2 and HDF4 data</a:t>
            </a:r>
          </a:p>
        </p:txBody>
      </p:sp>
      <p:sp>
        <p:nvSpPr>
          <p:cNvPr id="11268" name="Footer Placeholder 4"/>
          <p:cNvSpPr>
            <a:spLocks noGrp="1"/>
          </p:cNvSpPr>
          <p:nvPr>
            <p:ph type="ftr" sz="quarter" idx="11"/>
          </p:nvPr>
        </p:nvSpPr>
        <p:spPr>
          <a:noFill/>
        </p:spPr>
        <p:txBody>
          <a:bodyPr/>
          <a:lstStyle/>
          <a:p>
            <a:r>
              <a:rPr lang="en-US" smtClean="0"/>
              <a:t>HDF/HDF-EOS Workshop XIV</a:t>
            </a:r>
          </a:p>
        </p:txBody>
      </p:sp>
      <p:sp>
        <p:nvSpPr>
          <p:cNvPr id="11269" name="Slide Number Placeholder 5"/>
          <p:cNvSpPr>
            <a:spLocks noGrp="1"/>
          </p:cNvSpPr>
          <p:nvPr>
            <p:ph type="sldNum" sz="quarter" idx="12"/>
          </p:nvPr>
        </p:nvSpPr>
        <p:spPr>
          <a:noFill/>
        </p:spPr>
        <p:txBody>
          <a:bodyPr/>
          <a:lstStyle/>
          <a:p>
            <a:fld id="{82CA4CB5-5E9E-4036-BF4A-9CA4A2F6AC4F}" type="slidenum">
              <a:rPr lang="en-US" smtClean="0"/>
              <a:pPr/>
              <a:t>9</a:t>
            </a:fld>
            <a:endParaRPr lang="en-US" smtClean="0"/>
          </a:p>
        </p:txBody>
      </p:sp>
      <p:sp>
        <p:nvSpPr>
          <p:cNvPr id="11270" name="Date Placeholder 5"/>
          <p:cNvSpPr>
            <a:spLocks noGrp="1"/>
          </p:cNvSpPr>
          <p:nvPr>
            <p:ph type="dt" sz="quarter" idx="10"/>
          </p:nvPr>
        </p:nvSpPr>
        <p:spPr>
          <a:noFill/>
        </p:spPr>
        <p:txBody>
          <a:bodyPr/>
          <a:lstStyle/>
          <a:p>
            <a:r>
              <a:rPr lang="en-US" smtClean="0"/>
              <a:t>September 28,2010</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6"/>
          <p:cNvSpPr>
            <a:spLocks noGrp="1"/>
          </p:cNvSpPr>
          <p:nvPr>
            <p:ph type="title"/>
          </p:nvPr>
        </p:nvSpPr>
        <p:spPr/>
        <p:txBody>
          <a:bodyPr/>
          <a:lstStyle/>
          <a:p>
            <a:r>
              <a:rPr lang="en-US" dirty="0" smtClean="0">
                <a:solidFill>
                  <a:srgbClr val="FF0000"/>
                </a:solidFill>
              </a:rPr>
              <a:t>Existing</a:t>
            </a:r>
            <a:r>
              <a:rPr lang="en-US" dirty="0" smtClean="0"/>
              <a:t> HDF</a:t>
            </a:r>
            <a:r>
              <a:rPr lang="en-US" dirty="0" smtClean="0">
                <a:solidFill>
                  <a:schemeClr val="tx1"/>
                </a:solidFill>
              </a:rPr>
              <a:t>4</a:t>
            </a:r>
            <a:r>
              <a:rPr lang="en-US" dirty="0" smtClean="0"/>
              <a:t> Handler Problem</a:t>
            </a:r>
          </a:p>
        </p:txBody>
      </p:sp>
      <p:sp>
        <p:nvSpPr>
          <p:cNvPr id="12291" name="Footer Placeholder 4"/>
          <p:cNvSpPr>
            <a:spLocks noGrp="1"/>
          </p:cNvSpPr>
          <p:nvPr>
            <p:ph type="ftr" sz="quarter" idx="11"/>
          </p:nvPr>
        </p:nvSpPr>
        <p:spPr>
          <a:noFill/>
        </p:spPr>
        <p:txBody>
          <a:bodyPr/>
          <a:lstStyle/>
          <a:p>
            <a:r>
              <a:rPr lang="en-US" smtClean="0"/>
              <a:t>HDF/HDF-EOS Workshop XIV</a:t>
            </a:r>
          </a:p>
        </p:txBody>
      </p:sp>
      <p:sp>
        <p:nvSpPr>
          <p:cNvPr id="12292" name="Slide Number Placeholder 5"/>
          <p:cNvSpPr>
            <a:spLocks noGrp="1"/>
          </p:cNvSpPr>
          <p:nvPr>
            <p:ph type="sldNum" sz="quarter" idx="12"/>
          </p:nvPr>
        </p:nvSpPr>
        <p:spPr>
          <a:noFill/>
        </p:spPr>
        <p:txBody>
          <a:bodyPr/>
          <a:lstStyle/>
          <a:p>
            <a:fld id="{E018D7D0-469A-4E65-B1A8-A2D1EC84652B}" type="slidenum">
              <a:rPr lang="en-US" smtClean="0"/>
              <a:pPr/>
              <a:t>10</a:t>
            </a:fld>
            <a:endParaRPr lang="en-US" smtClean="0"/>
          </a:p>
        </p:txBody>
      </p:sp>
      <p:pic>
        <p:nvPicPr>
          <p:cNvPr id="12293" name="Picture 3" descr="C:\Program Files (x86)\Microsoft Office\MEDIA\CAGCAT10\j0292020.wmf"/>
          <p:cNvPicPr>
            <a:picLocks noChangeAspect="1" noChangeArrowheads="1"/>
          </p:cNvPicPr>
          <p:nvPr/>
        </p:nvPicPr>
        <p:blipFill>
          <a:blip r:embed="rId3" cstate="print"/>
          <a:srcRect/>
          <a:stretch>
            <a:fillRect/>
          </a:stretch>
        </p:blipFill>
        <p:spPr bwMode="auto">
          <a:xfrm>
            <a:off x="533400" y="1828800"/>
            <a:ext cx="838200" cy="785813"/>
          </a:xfrm>
          <a:prstGeom prst="rect">
            <a:avLst/>
          </a:prstGeom>
          <a:noFill/>
          <a:ln w="9525">
            <a:noFill/>
            <a:miter lim="800000"/>
            <a:headEnd/>
            <a:tailEnd/>
          </a:ln>
        </p:spPr>
      </p:pic>
      <p:sp>
        <p:nvSpPr>
          <p:cNvPr id="12294" name="TextBox 11"/>
          <p:cNvSpPr txBox="1">
            <a:spLocks noChangeArrowheads="1"/>
          </p:cNvSpPr>
          <p:nvPr/>
        </p:nvSpPr>
        <p:spPr bwMode="auto">
          <a:xfrm>
            <a:off x="457200" y="2590800"/>
            <a:ext cx="989013" cy="461963"/>
          </a:xfrm>
          <a:prstGeom prst="rect">
            <a:avLst/>
          </a:prstGeom>
          <a:noFill/>
          <a:ln w="9525">
            <a:noFill/>
            <a:miter lim="800000"/>
            <a:headEnd/>
            <a:tailEnd/>
          </a:ln>
        </p:spPr>
        <p:txBody>
          <a:bodyPr wrap="none">
            <a:spAutoFit/>
          </a:bodyPr>
          <a:lstStyle/>
          <a:p>
            <a:r>
              <a:rPr lang="en-US">
                <a:latin typeface="Arial" pitchFamily="34" charset="0"/>
              </a:rPr>
              <a:t>Users</a:t>
            </a:r>
          </a:p>
        </p:txBody>
      </p:sp>
      <p:sp>
        <p:nvSpPr>
          <p:cNvPr id="12295" name="TextBox 12"/>
          <p:cNvSpPr txBox="1">
            <a:spLocks noChangeArrowheads="1"/>
          </p:cNvSpPr>
          <p:nvPr/>
        </p:nvSpPr>
        <p:spPr bwMode="auto">
          <a:xfrm>
            <a:off x="2171700" y="5268913"/>
            <a:ext cx="1736725" cy="831850"/>
          </a:xfrm>
          <a:prstGeom prst="rect">
            <a:avLst/>
          </a:prstGeom>
          <a:noFill/>
          <a:ln w="9525">
            <a:noFill/>
            <a:miter lim="800000"/>
            <a:headEnd/>
            <a:tailEnd/>
          </a:ln>
        </p:spPr>
        <p:txBody>
          <a:bodyPr wrap="none">
            <a:spAutoFit/>
          </a:bodyPr>
          <a:lstStyle/>
          <a:p>
            <a:r>
              <a:rPr lang="en-US">
                <a:latin typeface="Arial" pitchFamily="34" charset="0"/>
              </a:rPr>
              <a:t>OPeNDAP </a:t>
            </a:r>
          </a:p>
          <a:p>
            <a:r>
              <a:rPr lang="en-US">
                <a:latin typeface="Arial" pitchFamily="34" charset="0"/>
              </a:rPr>
              <a:t>Clients</a:t>
            </a:r>
          </a:p>
        </p:txBody>
      </p:sp>
      <p:sp>
        <p:nvSpPr>
          <p:cNvPr id="14" name="TextBox 13"/>
          <p:cNvSpPr txBox="1"/>
          <p:nvPr/>
        </p:nvSpPr>
        <p:spPr>
          <a:xfrm>
            <a:off x="598488" y="3657600"/>
            <a:ext cx="696912" cy="461963"/>
          </a:xfrm>
          <a:prstGeom prst="rect">
            <a:avLst/>
          </a:prstGeom>
          <a:noFill/>
        </p:spPr>
        <p:txBody>
          <a:bodyPr wrap="none">
            <a:spAutoFit/>
          </a:bodyPr>
          <a:lstStyle/>
          <a:p>
            <a:pPr>
              <a:defRPr/>
            </a:pPr>
            <a:r>
              <a:rPr lang="en-US" dirty="0">
                <a:solidFill>
                  <a:schemeClr val="tx2">
                    <a:lumMod val="75000"/>
                  </a:schemeClr>
                </a:solidFill>
                <a:latin typeface="Arial" pitchFamily="34" charset="0"/>
              </a:rPr>
              <a:t>IDV</a:t>
            </a:r>
          </a:p>
        </p:txBody>
      </p:sp>
      <p:sp>
        <p:nvSpPr>
          <p:cNvPr id="12297" name="TextBox 14"/>
          <p:cNvSpPr txBox="1">
            <a:spLocks noChangeArrowheads="1"/>
          </p:cNvSpPr>
          <p:nvPr/>
        </p:nvSpPr>
        <p:spPr bwMode="auto">
          <a:xfrm>
            <a:off x="4953000" y="5268913"/>
            <a:ext cx="1735138" cy="831850"/>
          </a:xfrm>
          <a:prstGeom prst="rect">
            <a:avLst/>
          </a:prstGeom>
          <a:noFill/>
          <a:ln w="9525">
            <a:noFill/>
            <a:miter lim="800000"/>
            <a:headEnd/>
            <a:tailEnd/>
          </a:ln>
        </p:spPr>
        <p:txBody>
          <a:bodyPr wrap="none">
            <a:spAutoFit/>
          </a:bodyPr>
          <a:lstStyle/>
          <a:p>
            <a:r>
              <a:rPr lang="en-US">
                <a:latin typeface="Arial" pitchFamily="34" charset="0"/>
              </a:rPr>
              <a:t>OPeNDAP </a:t>
            </a:r>
          </a:p>
          <a:p>
            <a:r>
              <a:rPr lang="en-US">
                <a:latin typeface="Arial" pitchFamily="34" charset="0"/>
              </a:rPr>
              <a:t>Servers</a:t>
            </a:r>
          </a:p>
        </p:txBody>
      </p:sp>
      <p:sp>
        <p:nvSpPr>
          <p:cNvPr id="12298" name="TextBox 15"/>
          <p:cNvSpPr txBox="1">
            <a:spLocks noChangeArrowheads="1"/>
          </p:cNvSpPr>
          <p:nvPr/>
        </p:nvSpPr>
        <p:spPr bwMode="auto">
          <a:xfrm>
            <a:off x="7010400" y="5268913"/>
            <a:ext cx="1752600" cy="461962"/>
          </a:xfrm>
          <a:prstGeom prst="rect">
            <a:avLst/>
          </a:prstGeom>
          <a:noFill/>
          <a:ln w="9525">
            <a:noFill/>
            <a:miter lim="800000"/>
            <a:headEnd/>
            <a:tailEnd/>
          </a:ln>
        </p:spPr>
        <p:txBody>
          <a:bodyPr lIns="91435" tIns="45718" rIns="91435" bIns="45718">
            <a:spAutoFit/>
          </a:bodyPr>
          <a:lstStyle/>
          <a:p>
            <a:r>
              <a:rPr lang="en-US">
                <a:latin typeface="Arial" pitchFamily="34" charset="0"/>
              </a:rPr>
              <a:t>HDF4 Files</a:t>
            </a:r>
          </a:p>
        </p:txBody>
      </p:sp>
      <p:sp>
        <p:nvSpPr>
          <p:cNvPr id="17" name="TextBox 16"/>
          <p:cNvSpPr txBox="1"/>
          <p:nvPr/>
        </p:nvSpPr>
        <p:spPr>
          <a:xfrm>
            <a:off x="5486400" y="3581400"/>
            <a:ext cx="989013" cy="461963"/>
          </a:xfrm>
          <a:prstGeom prst="rect">
            <a:avLst/>
          </a:prstGeom>
          <a:noFill/>
        </p:spPr>
        <p:txBody>
          <a:bodyPr wrap="none">
            <a:spAutoFit/>
          </a:bodyPr>
          <a:lstStyle/>
          <a:p>
            <a:pPr>
              <a:defRPr/>
            </a:pPr>
            <a:r>
              <a:rPr lang="en-US" dirty="0">
                <a:solidFill>
                  <a:schemeClr val="tx2">
                    <a:lumMod val="75000"/>
                  </a:schemeClr>
                </a:solidFill>
                <a:latin typeface="Arial" pitchFamily="34" charset="0"/>
              </a:rPr>
              <a:t>Hyrax</a:t>
            </a:r>
          </a:p>
        </p:txBody>
      </p:sp>
      <p:pic>
        <p:nvPicPr>
          <p:cNvPr id="12300" name="Picture 19" descr="hdfview.bmp"/>
          <p:cNvPicPr>
            <a:picLocks noChangeAspect="1"/>
          </p:cNvPicPr>
          <p:nvPr/>
        </p:nvPicPr>
        <p:blipFill>
          <a:blip r:embed="rId4" cstate="print"/>
          <a:srcRect/>
          <a:stretch>
            <a:fillRect/>
          </a:stretch>
        </p:blipFill>
        <p:spPr bwMode="auto">
          <a:xfrm>
            <a:off x="7162800" y="4114800"/>
            <a:ext cx="1371600" cy="1143000"/>
          </a:xfrm>
          <a:prstGeom prst="rect">
            <a:avLst/>
          </a:prstGeom>
          <a:noFill/>
          <a:ln w="9525">
            <a:noFill/>
            <a:miter lim="800000"/>
            <a:headEnd/>
            <a:tailEnd/>
          </a:ln>
        </p:spPr>
      </p:pic>
      <p:sp>
        <p:nvSpPr>
          <p:cNvPr id="19" name="OMI Grid"/>
          <p:cNvSpPr txBox="1"/>
          <p:nvPr/>
        </p:nvSpPr>
        <p:spPr>
          <a:xfrm>
            <a:off x="7118350" y="3748088"/>
            <a:ext cx="1570038" cy="461962"/>
          </a:xfrm>
          <a:prstGeom prst="rect">
            <a:avLst/>
          </a:prstGeom>
          <a:noFill/>
        </p:spPr>
        <p:txBody>
          <a:bodyPr wrap="none">
            <a:spAutoFit/>
          </a:bodyPr>
          <a:lstStyle/>
          <a:p>
            <a:pPr>
              <a:defRPr/>
            </a:pPr>
            <a:r>
              <a:rPr lang="en-US" dirty="0">
                <a:solidFill>
                  <a:schemeClr val="tx2">
                    <a:lumMod val="75000"/>
                  </a:schemeClr>
                </a:solidFill>
                <a:latin typeface="Arial" pitchFamily="34" charset="0"/>
              </a:rPr>
              <a:t>AIRS Grid</a:t>
            </a:r>
          </a:p>
        </p:txBody>
      </p:sp>
      <p:cxnSp>
        <p:nvCxnSpPr>
          <p:cNvPr id="20" name="Straight Arrow Connector 19"/>
          <p:cNvCxnSpPr/>
          <p:nvPr/>
        </p:nvCxnSpPr>
        <p:spPr>
          <a:xfrm rot="10800000">
            <a:off x="6400800" y="4583113"/>
            <a:ext cx="763588" cy="158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2303" name="TextBox 20"/>
          <p:cNvSpPr txBox="1">
            <a:spLocks noChangeArrowheads="1"/>
          </p:cNvSpPr>
          <p:nvPr/>
        </p:nvSpPr>
        <p:spPr bwMode="auto">
          <a:xfrm>
            <a:off x="4038600" y="4367213"/>
            <a:ext cx="914400" cy="461962"/>
          </a:xfrm>
          <a:prstGeom prst="rect">
            <a:avLst/>
          </a:prstGeom>
          <a:noFill/>
          <a:ln w="9525">
            <a:noFill/>
            <a:miter lim="800000"/>
            <a:headEnd/>
            <a:tailEnd/>
          </a:ln>
        </p:spPr>
        <p:txBody>
          <a:bodyPr lIns="91435" tIns="45718" rIns="91435" bIns="45718">
            <a:spAutoFit/>
          </a:bodyPr>
          <a:lstStyle/>
          <a:p>
            <a:r>
              <a:rPr lang="en-US">
                <a:latin typeface="Arial" pitchFamily="34" charset="0"/>
              </a:rPr>
              <a:t>DAP</a:t>
            </a:r>
          </a:p>
        </p:txBody>
      </p:sp>
      <p:sp>
        <p:nvSpPr>
          <p:cNvPr id="22" name="Lightning Bolt 21"/>
          <p:cNvSpPr/>
          <p:nvPr/>
        </p:nvSpPr>
        <p:spPr>
          <a:xfrm>
            <a:off x="7696200" y="2971800"/>
            <a:ext cx="304800" cy="762000"/>
          </a:xfrm>
          <a:prstGeom prst="lightningBol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cs typeface="Arial" charset="0"/>
            </a:endParaRPr>
          </a:p>
        </p:txBody>
      </p:sp>
      <p:pic>
        <p:nvPicPr>
          <p:cNvPr id="12305" name="Picture 2" descr="C:\Documents and Settings\hyoklee\Local Settings\Temporary Internet Files\Content.IE5\H0QAWWKR\MCj04247700000[1].wmf"/>
          <p:cNvPicPr>
            <a:picLocks noChangeAspect="1" noChangeArrowheads="1"/>
          </p:cNvPicPr>
          <p:nvPr/>
        </p:nvPicPr>
        <p:blipFill>
          <a:blip r:embed="rId5" cstate="print"/>
          <a:srcRect/>
          <a:stretch>
            <a:fillRect/>
          </a:stretch>
        </p:blipFill>
        <p:spPr bwMode="auto">
          <a:xfrm>
            <a:off x="5354638" y="4049713"/>
            <a:ext cx="1122362" cy="1295400"/>
          </a:xfrm>
          <a:prstGeom prst="rect">
            <a:avLst/>
          </a:prstGeom>
          <a:noFill/>
          <a:ln w="9525">
            <a:noFill/>
            <a:miter lim="800000"/>
            <a:headEnd/>
            <a:tailEnd/>
          </a:ln>
        </p:spPr>
      </p:pic>
      <p:pic>
        <p:nvPicPr>
          <p:cNvPr id="12306" name="Picture 3" descr="C:\Documents and Settings\hyoklee\Local Settings\Temporary Internet Files\Content.IE5\H0QAWWKR\MCj04348650000[1].png"/>
          <p:cNvPicPr>
            <a:picLocks noChangeAspect="1" noChangeArrowheads="1"/>
          </p:cNvPicPr>
          <p:nvPr/>
        </p:nvPicPr>
        <p:blipFill>
          <a:blip r:embed="rId6" cstate="print"/>
          <a:srcRect/>
          <a:stretch>
            <a:fillRect/>
          </a:stretch>
        </p:blipFill>
        <p:spPr bwMode="auto">
          <a:xfrm>
            <a:off x="2362200" y="4049713"/>
            <a:ext cx="1219200" cy="1219200"/>
          </a:xfrm>
          <a:prstGeom prst="rect">
            <a:avLst/>
          </a:prstGeom>
          <a:noFill/>
          <a:ln w="9525">
            <a:noFill/>
            <a:miter lim="800000"/>
            <a:headEnd/>
            <a:tailEnd/>
          </a:ln>
        </p:spPr>
      </p:pic>
      <p:cxnSp>
        <p:nvCxnSpPr>
          <p:cNvPr id="25" name="Curved Connector 24"/>
          <p:cNvCxnSpPr/>
          <p:nvPr/>
        </p:nvCxnSpPr>
        <p:spPr>
          <a:xfrm rot="10800000" flipV="1">
            <a:off x="3581400" y="4583113"/>
            <a:ext cx="1600200" cy="457200"/>
          </a:xfrm>
          <a:prstGeom prst="curvedConnector3">
            <a:avLst>
              <a:gd name="adj1" fmla="val 50000"/>
            </a:avLst>
          </a:prstGeom>
          <a:ln w="41275">
            <a:prstDash val="sysDot"/>
            <a:headEnd type="arrow"/>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2438400" y="3657600"/>
            <a:ext cx="1436688" cy="461963"/>
          </a:xfrm>
          <a:prstGeom prst="rect">
            <a:avLst/>
          </a:prstGeom>
          <a:noFill/>
        </p:spPr>
        <p:txBody>
          <a:bodyPr wrap="none">
            <a:spAutoFit/>
          </a:bodyPr>
          <a:lstStyle/>
          <a:p>
            <a:pPr>
              <a:defRPr/>
            </a:pPr>
            <a:r>
              <a:rPr lang="en-US" dirty="0" err="1">
                <a:solidFill>
                  <a:schemeClr val="tx2">
                    <a:lumMod val="75000"/>
                  </a:schemeClr>
                </a:solidFill>
                <a:latin typeface="Arial" pitchFamily="34" charset="0"/>
              </a:rPr>
              <a:t>libnc</a:t>
            </a:r>
            <a:r>
              <a:rPr lang="en-US" dirty="0">
                <a:solidFill>
                  <a:schemeClr val="tx2">
                    <a:lumMod val="75000"/>
                  </a:schemeClr>
                </a:solidFill>
                <a:latin typeface="Arial" pitchFamily="34" charset="0"/>
              </a:rPr>
              <a:t>-dap</a:t>
            </a:r>
          </a:p>
        </p:txBody>
      </p:sp>
      <p:cxnSp>
        <p:nvCxnSpPr>
          <p:cNvPr id="27" name="Straight Arrow Connector 26"/>
          <p:cNvCxnSpPr/>
          <p:nvPr/>
        </p:nvCxnSpPr>
        <p:spPr>
          <a:xfrm rot="10800000">
            <a:off x="1828800" y="4583113"/>
            <a:ext cx="763588" cy="158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0800000">
            <a:off x="609600" y="3276600"/>
            <a:ext cx="763588" cy="1588"/>
          </a:xfrm>
          <a:prstGeom prst="straightConnector1">
            <a:avLst/>
          </a:prstGeom>
          <a:ln w="28575">
            <a:tailEnd type="arrow"/>
          </a:ln>
          <a:scene3d>
            <a:camera prst="orthographicFront">
              <a:rot lat="0" lon="0" rev="16200000"/>
            </a:camera>
            <a:lightRig rig="threePt" dir="t"/>
          </a:scene3d>
        </p:spPr>
        <p:style>
          <a:lnRef idx="1">
            <a:schemeClr val="accent1"/>
          </a:lnRef>
          <a:fillRef idx="0">
            <a:schemeClr val="accent1"/>
          </a:fillRef>
          <a:effectRef idx="0">
            <a:schemeClr val="accent1"/>
          </a:effectRef>
          <a:fontRef idx="minor">
            <a:schemeClr val="tx1"/>
          </a:fontRef>
        </p:style>
      </p:cxnSp>
      <p:pic>
        <p:nvPicPr>
          <p:cNvPr id="12311" name="Picture 24" descr="airs.jpg"/>
          <p:cNvPicPr>
            <a:picLocks noChangeAspect="1"/>
          </p:cNvPicPr>
          <p:nvPr/>
        </p:nvPicPr>
        <p:blipFill>
          <a:blip r:embed="rId7" cstate="print"/>
          <a:srcRect/>
          <a:stretch>
            <a:fillRect/>
          </a:stretch>
        </p:blipFill>
        <p:spPr bwMode="auto">
          <a:xfrm>
            <a:off x="6705600" y="1752600"/>
            <a:ext cx="2057400" cy="1187450"/>
          </a:xfrm>
          <a:prstGeom prst="rect">
            <a:avLst/>
          </a:prstGeom>
          <a:noFill/>
          <a:ln w="9525">
            <a:noFill/>
            <a:miter lim="800000"/>
            <a:headEnd/>
            <a:tailEnd/>
          </a:ln>
        </p:spPr>
      </p:pic>
      <p:sp>
        <p:nvSpPr>
          <p:cNvPr id="30" name="5-Point Star 29"/>
          <p:cNvSpPr/>
          <p:nvPr/>
        </p:nvSpPr>
        <p:spPr bwMode="auto">
          <a:xfrm>
            <a:off x="6629400" y="4114800"/>
            <a:ext cx="381000" cy="381000"/>
          </a:xfrm>
          <a:prstGeom prst="star5">
            <a:avLst/>
          </a:prstGeom>
          <a:solidFill>
            <a:srgbClr val="FF0000"/>
          </a:solidFill>
          <a:ln w="9525" cap="flat" cmpd="sng" algn="ctr">
            <a:solidFill>
              <a:schemeClr val="tx1"/>
            </a:solidFill>
            <a:prstDash val="solid"/>
            <a:round/>
            <a:headEnd type="none" w="med" len="med"/>
            <a:tailEnd type="none" w="med" len="med"/>
          </a:ln>
          <a:effectLst/>
        </p:spPr>
        <p:txBody>
          <a:bodyPr wrap="none" anchor="ctr"/>
          <a:lstStyle/>
          <a:p>
            <a:pPr>
              <a:defRPr/>
            </a:pPr>
            <a:endParaRPr lang="en-US" dirty="0">
              <a:solidFill>
                <a:srgbClr val="00B050"/>
              </a:solidFill>
              <a:cs typeface="+mn-cs"/>
            </a:endParaRPr>
          </a:p>
        </p:txBody>
      </p:sp>
      <p:sp>
        <p:nvSpPr>
          <p:cNvPr id="32" name="TextBox 31"/>
          <p:cNvSpPr txBox="1"/>
          <p:nvPr/>
        </p:nvSpPr>
        <p:spPr>
          <a:xfrm>
            <a:off x="6858000" y="1219200"/>
            <a:ext cx="904875" cy="461963"/>
          </a:xfrm>
          <a:prstGeom prst="rect">
            <a:avLst/>
          </a:prstGeom>
          <a:noFill/>
        </p:spPr>
        <p:txBody>
          <a:bodyPr wrap="none">
            <a:spAutoFit/>
          </a:bodyPr>
          <a:lstStyle/>
          <a:p>
            <a:pPr>
              <a:defRPr/>
            </a:pPr>
            <a:r>
              <a:rPr lang="en-US" dirty="0">
                <a:solidFill>
                  <a:schemeClr val="tx2">
                    <a:lumMod val="75000"/>
                  </a:schemeClr>
                </a:solidFill>
                <a:latin typeface="Arial" pitchFamily="34" charset="0"/>
              </a:rPr>
              <a:t>Aqua</a:t>
            </a:r>
          </a:p>
        </p:txBody>
      </p:sp>
      <p:pic>
        <p:nvPicPr>
          <p:cNvPr id="12314" name="question mark" descr="C:\Documents and Settings\hyoklee\Local Settings\Temporary Internet Files\Content.IE5\URM2S3ZJ\MCj04315600000[1].png"/>
          <p:cNvPicPr>
            <a:picLocks noChangeAspect="1" noChangeArrowheads="1"/>
          </p:cNvPicPr>
          <p:nvPr/>
        </p:nvPicPr>
        <p:blipFill>
          <a:blip r:embed="rId8" cstate="print"/>
          <a:srcRect/>
          <a:stretch>
            <a:fillRect/>
          </a:stretch>
        </p:blipFill>
        <p:spPr bwMode="auto">
          <a:xfrm>
            <a:off x="457200" y="4079875"/>
            <a:ext cx="990600" cy="990600"/>
          </a:xfrm>
          <a:prstGeom prst="rect">
            <a:avLst/>
          </a:prstGeom>
          <a:noFill/>
          <a:ln w="9525">
            <a:noFill/>
            <a:miter lim="800000"/>
            <a:headEnd/>
            <a:tailEnd/>
          </a:ln>
        </p:spPr>
      </p:pic>
      <p:sp>
        <p:nvSpPr>
          <p:cNvPr id="35" name="HDF4 Handler Problem"/>
          <p:cNvSpPr txBox="1">
            <a:spLocks noChangeArrowheads="1"/>
          </p:cNvSpPr>
          <p:nvPr/>
        </p:nvSpPr>
        <p:spPr bwMode="auto">
          <a:xfrm>
            <a:off x="5181600" y="3581400"/>
            <a:ext cx="3962400" cy="461665"/>
          </a:xfrm>
          <a:prstGeom prst="rect">
            <a:avLst/>
          </a:prstGeom>
          <a:solidFill>
            <a:schemeClr val="accent2"/>
          </a:solidFill>
          <a:ln w="9525">
            <a:noFill/>
            <a:miter lim="800000"/>
            <a:headEnd/>
            <a:tailEnd/>
          </a:ln>
        </p:spPr>
        <p:txBody>
          <a:bodyPr wrap="square">
            <a:spAutoFit/>
          </a:bodyPr>
          <a:lstStyle/>
          <a:p>
            <a:r>
              <a:rPr lang="en-US" dirty="0" smtClean="0">
                <a:latin typeface="Arial" pitchFamily="34" charset="0"/>
              </a:rPr>
              <a:t>Existing </a:t>
            </a:r>
            <a:r>
              <a:rPr lang="en-US" dirty="0">
                <a:latin typeface="Arial" pitchFamily="34" charset="0"/>
              </a:rPr>
              <a:t>HDF</a:t>
            </a:r>
            <a:r>
              <a:rPr lang="en-US" dirty="0">
                <a:solidFill>
                  <a:srgbClr val="FF0000"/>
                </a:solidFill>
                <a:latin typeface="Arial" pitchFamily="34" charset="0"/>
              </a:rPr>
              <a:t>4</a:t>
            </a:r>
            <a:r>
              <a:rPr lang="en-US" dirty="0">
                <a:latin typeface="Arial" pitchFamily="34" charset="0"/>
              </a:rPr>
              <a:t> HANDLER</a:t>
            </a:r>
          </a:p>
        </p:txBody>
      </p:sp>
      <p:sp>
        <p:nvSpPr>
          <p:cNvPr id="12316" name="Visualization Tools"/>
          <p:cNvSpPr txBox="1">
            <a:spLocks noChangeArrowheads="1"/>
          </p:cNvSpPr>
          <p:nvPr/>
        </p:nvSpPr>
        <p:spPr bwMode="auto">
          <a:xfrm>
            <a:off x="76200" y="5253038"/>
            <a:ext cx="1995488" cy="831850"/>
          </a:xfrm>
          <a:prstGeom prst="rect">
            <a:avLst/>
          </a:prstGeom>
          <a:noFill/>
          <a:ln w="9525">
            <a:noFill/>
            <a:miter lim="800000"/>
            <a:headEnd/>
            <a:tailEnd/>
          </a:ln>
        </p:spPr>
        <p:txBody>
          <a:bodyPr wrap="none">
            <a:spAutoFit/>
          </a:bodyPr>
          <a:lstStyle/>
          <a:p>
            <a:r>
              <a:rPr lang="en-US">
                <a:latin typeface="Arial" pitchFamily="34" charset="0"/>
              </a:rPr>
              <a:t>Visualization </a:t>
            </a:r>
          </a:p>
          <a:p>
            <a:r>
              <a:rPr lang="en-US">
                <a:latin typeface="Arial" pitchFamily="34" charset="0"/>
              </a:rPr>
              <a:t>Tools</a:t>
            </a:r>
          </a:p>
        </p:txBody>
      </p:sp>
      <p:sp>
        <p:nvSpPr>
          <p:cNvPr id="12317" name="Date Placeholder 28"/>
          <p:cNvSpPr>
            <a:spLocks noGrp="1"/>
          </p:cNvSpPr>
          <p:nvPr>
            <p:ph type="dt" sz="quarter" idx="10"/>
          </p:nvPr>
        </p:nvSpPr>
        <p:spPr>
          <a:noFill/>
        </p:spPr>
        <p:txBody>
          <a:bodyPr/>
          <a:lstStyle/>
          <a:p>
            <a:r>
              <a:rPr lang="en-US" smtClean="0"/>
              <a:t>September 28,2010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par>
                                <p:cTn id="10" presetID="53" presetClass="entr" presetSubtype="0" fill="hold" nodeType="with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smtClean="0"/>
              <a:t>HDF4-OPeNDAP Handler Work</a:t>
            </a:r>
          </a:p>
        </p:txBody>
      </p:sp>
      <p:sp>
        <p:nvSpPr>
          <p:cNvPr id="10243" name="Content Placeholder 2"/>
          <p:cNvSpPr>
            <a:spLocks noGrp="1"/>
          </p:cNvSpPr>
          <p:nvPr>
            <p:ph idx="1"/>
          </p:nvPr>
        </p:nvSpPr>
        <p:spPr>
          <a:xfrm>
            <a:off x="2876550" y="1809750"/>
            <a:ext cx="3676650" cy="3238500"/>
          </a:xfrm>
        </p:spPr>
        <p:txBody>
          <a:bodyPr/>
          <a:lstStyle/>
          <a:p>
            <a:pPr>
              <a:lnSpc>
                <a:spcPct val="150000"/>
              </a:lnSpc>
            </a:pPr>
            <a:r>
              <a:rPr lang="en-US" strike="sngStrike" dirty="0" smtClean="0"/>
              <a:t>Problems</a:t>
            </a:r>
          </a:p>
          <a:p>
            <a:pPr>
              <a:lnSpc>
                <a:spcPct val="150000"/>
              </a:lnSpc>
            </a:pPr>
            <a:r>
              <a:rPr lang="en-US" dirty="0" smtClean="0"/>
              <a:t>Our Work</a:t>
            </a:r>
          </a:p>
          <a:p>
            <a:pPr>
              <a:lnSpc>
                <a:spcPct val="150000"/>
              </a:lnSpc>
            </a:pPr>
            <a:r>
              <a:rPr lang="en-US" dirty="0" smtClean="0"/>
              <a:t>Limitations</a:t>
            </a:r>
          </a:p>
        </p:txBody>
      </p:sp>
      <p:sp>
        <p:nvSpPr>
          <p:cNvPr id="10244" name="Footer Placeholder 4"/>
          <p:cNvSpPr>
            <a:spLocks noGrp="1"/>
          </p:cNvSpPr>
          <p:nvPr>
            <p:ph type="ftr" sz="quarter" idx="11"/>
          </p:nvPr>
        </p:nvSpPr>
        <p:spPr>
          <a:noFill/>
        </p:spPr>
        <p:txBody>
          <a:bodyPr/>
          <a:lstStyle/>
          <a:p>
            <a:r>
              <a:rPr lang="en-US" smtClean="0"/>
              <a:t>HDF/HDF-EOS Workshop XIV</a:t>
            </a:r>
          </a:p>
        </p:txBody>
      </p:sp>
      <p:sp>
        <p:nvSpPr>
          <p:cNvPr id="10245" name="Slide Number Placeholder 5"/>
          <p:cNvSpPr>
            <a:spLocks noGrp="1"/>
          </p:cNvSpPr>
          <p:nvPr>
            <p:ph type="sldNum" sz="quarter" idx="12"/>
          </p:nvPr>
        </p:nvSpPr>
        <p:spPr>
          <a:noFill/>
        </p:spPr>
        <p:txBody>
          <a:bodyPr/>
          <a:lstStyle/>
          <a:p>
            <a:fld id="{59ADA3D6-AF7B-43FE-825F-AE7D6DA327AB}" type="slidenum">
              <a:rPr lang="en-US" smtClean="0"/>
              <a:pPr/>
              <a:t>11</a:t>
            </a:fld>
            <a:endParaRPr lang="en-US" smtClean="0"/>
          </a:p>
        </p:txBody>
      </p:sp>
      <p:sp>
        <p:nvSpPr>
          <p:cNvPr id="10246" name="Date Placeholder 5"/>
          <p:cNvSpPr>
            <a:spLocks noGrp="1"/>
          </p:cNvSpPr>
          <p:nvPr>
            <p:ph type="dt" sz="quarter" idx="10"/>
          </p:nvPr>
        </p:nvSpPr>
        <p:spPr>
          <a:noFill/>
        </p:spPr>
        <p:txBody>
          <a:bodyPr/>
          <a:lstStyle/>
          <a:p>
            <a:r>
              <a:rPr lang="en-US" smtClean="0"/>
              <a:t>September 28,2010</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web browser" descr="opendap_web_data.bmp"/>
          <p:cNvPicPr preferRelativeResize="0">
            <a:picLocks/>
          </p:cNvPicPr>
          <p:nvPr/>
        </p:nvPicPr>
        <p:blipFill>
          <a:blip r:embed="rId3" cstate="print"/>
          <a:srcRect/>
          <a:stretch>
            <a:fillRect/>
          </a:stretch>
        </p:blipFill>
        <p:spPr bwMode="auto">
          <a:xfrm>
            <a:off x="533400" y="2438400"/>
            <a:ext cx="5486400" cy="3657600"/>
          </a:xfrm>
          <a:prstGeom prst="rect">
            <a:avLst/>
          </a:prstGeom>
          <a:noFill/>
          <a:ln w="9525">
            <a:noFill/>
            <a:miter lim="800000"/>
            <a:headEnd/>
            <a:tailEnd/>
          </a:ln>
          <a:scene3d>
            <a:camera prst="isometricOffAxis1Right"/>
            <a:lightRig rig="threePt" dir="t"/>
          </a:scene3d>
        </p:spPr>
      </p:pic>
      <p:sp>
        <p:nvSpPr>
          <p:cNvPr id="13315" name="Title 1"/>
          <p:cNvSpPr>
            <a:spLocks noGrp="1"/>
          </p:cNvSpPr>
          <p:nvPr>
            <p:ph type="title"/>
          </p:nvPr>
        </p:nvSpPr>
        <p:spPr/>
        <p:txBody>
          <a:bodyPr/>
          <a:lstStyle/>
          <a:p>
            <a:r>
              <a:rPr lang="en-US" smtClean="0"/>
              <a:t>Our Work</a:t>
            </a:r>
          </a:p>
        </p:txBody>
      </p:sp>
      <p:sp>
        <p:nvSpPr>
          <p:cNvPr id="13316" name="Content Placeholder 2"/>
          <p:cNvSpPr>
            <a:spLocks noGrp="1"/>
          </p:cNvSpPr>
          <p:nvPr>
            <p:ph idx="1"/>
          </p:nvPr>
        </p:nvSpPr>
        <p:spPr>
          <a:xfrm>
            <a:off x="914400" y="990600"/>
            <a:ext cx="7315200" cy="990600"/>
          </a:xfrm>
        </p:spPr>
        <p:txBody>
          <a:bodyPr/>
          <a:lstStyle/>
          <a:p>
            <a:r>
              <a:rPr lang="en-US" smtClean="0"/>
              <a:t>Let Visualization Clients Access HDF-EOS2 and HDF4 files</a:t>
            </a:r>
          </a:p>
        </p:txBody>
      </p:sp>
      <p:sp>
        <p:nvSpPr>
          <p:cNvPr id="13317" name="Footer Placeholder 4"/>
          <p:cNvSpPr>
            <a:spLocks noGrp="1"/>
          </p:cNvSpPr>
          <p:nvPr>
            <p:ph type="ftr" sz="quarter" idx="11"/>
          </p:nvPr>
        </p:nvSpPr>
        <p:spPr>
          <a:noFill/>
        </p:spPr>
        <p:txBody>
          <a:bodyPr/>
          <a:lstStyle/>
          <a:p>
            <a:r>
              <a:rPr lang="en-US" smtClean="0"/>
              <a:t>HDF/HDF-EOS Workshop XIV</a:t>
            </a:r>
          </a:p>
        </p:txBody>
      </p:sp>
      <p:sp>
        <p:nvSpPr>
          <p:cNvPr id="13318" name="Slide Number Placeholder 5"/>
          <p:cNvSpPr>
            <a:spLocks noGrp="1"/>
          </p:cNvSpPr>
          <p:nvPr>
            <p:ph type="sldNum" sz="quarter" idx="12"/>
          </p:nvPr>
        </p:nvSpPr>
        <p:spPr>
          <a:noFill/>
        </p:spPr>
        <p:txBody>
          <a:bodyPr/>
          <a:lstStyle/>
          <a:p>
            <a:fld id="{2808994B-C16D-456B-AE4E-DDFA0B8E23CF}" type="slidenum">
              <a:rPr lang="en-US" smtClean="0"/>
              <a:pPr/>
              <a:t>12</a:t>
            </a:fld>
            <a:endParaRPr lang="en-US" smtClean="0"/>
          </a:p>
        </p:txBody>
      </p:sp>
      <p:pic>
        <p:nvPicPr>
          <p:cNvPr id="7" name="Picture 6"/>
          <p:cNvPicPr>
            <a:picLocks noChangeArrowheads="1"/>
          </p:cNvPicPr>
          <p:nvPr/>
        </p:nvPicPr>
        <p:blipFill>
          <a:blip r:embed="rId4" cstate="print"/>
          <a:srcRect/>
          <a:stretch>
            <a:fillRect/>
          </a:stretch>
        </p:blipFill>
        <p:spPr bwMode="auto">
          <a:xfrm>
            <a:off x="2819400" y="2438400"/>
            <a:ext cx="5486400" cy="3657600"/>
          </a:xfrm>
          <a:prstGeom prst="rect">
            <a:avLst/>
          </a:prstGeom>
          <a:noFill/>
          <a:ln w="9525">
            <a:noFill/>
            <a:miter lim="800000"/>
            <a:headEnd/>
            <a:tailEnd/>
          </a:ln>
          <a:scene3d>
            <a:camera prst="isometricOffAxis1Right"/>
            <a:lightRig rig="threePt" dir="t"/>
          </a:scene3d>
        </p:spPr>
      </p:pic>
      <p:sp>
        <p:nvSpPr>
          <p:cNvPr id="13320" name="Date Placeholder 8"/>
          <p:cNvSpPr>
            <a:spLocks noGrp="1"/>
          </p:cNvSpPr>
          <p:nvPr>
            <p:ph type="dt" sz="quarter" idx="10"/>
          </p:nvPr>
        </p:nvSpPr>
        <p:spPr>
          <a:noFill/>
        </p:spPr>
        <p:txBody>
          <a:bodyPr/>
          <a:lstStyle/>
          <a:p>
            <a:r>
              <a:rPr lang="en-US" smtClean="0"/>
              <a:t>September 28,2010</a:t>
            </a:r>
          </a:p>
        </p:txBody>
      </p:sp>
      <p:pic>
        <p:nvPicPr>
          <p:cNvPr id="9" name="Content Placeholder 11" descr="easy-button.jpg"/>
          <p:cNvPicPr>
            <a:picLocks noChangeAspect="1"/>
          </p:cNvPicPr>
          <p:nvPr/>
        </p:nvPicPr>
        <p:blipFill>
          <a:blip r:embed="rId5" cstate="print"/>
          <a:srcRect/>
          <a:stretch>
            <a:fillRect/>
          </a:stretch>
        </p:blipFill>
        <p:spPr bwMode="auto">
          <a:xfrm>
            <a:off x="7391400" y="3886200"/>
            <a:ext cx="1066800" cy="1066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dirty="0" smtClean="0"/>
              <a:t>Why Visualization Fail?</a:t>
            </a:r>
          </a:p>
        </p:txBody>
      </p:sp>
      <p:sp>
        <p:nvSpPr>
          <p:cNvPr id="7" name="Text Box 2"/>
          <p:cNvSpPr txBox="1">
            <a:spLocks noGrp="1" noChangeArrowheads="1"/>
          </p:cNvSpPr>
          <p:nvPr>
            <p:ph idx="1"/>
          </p:nvPr>
        </p:nvSpPr>
        <p:spPr>
          <a:xfrm>
            <a:off x="838200" y="879562"/>
            <a:ext cx="8001000" cy="1711238"/>
          </a:xfrm>
        </p:spPr>
        <p:txBody>
          <a:bodyPr lIns="0" tIns="0" rIns="0" bIns="0">
            <a:spAutoFit/>
          </a:bodyPr>
          <a:lstStyle/>
          <a:p>
            <a:pPr>
              <a:lnSpc>
                <a:spcPct val="95000"/>
              </a:lnSpc>
              <a:spcBef>
                <a:spcPts val="575"/>
              </a:spcBef>
              <a:spcAft>
                <a:spcPts val="575"/>
              </a:spcAft>
              <a:buClr>
                <a:srgbClr val="000000"/>
              </a:buClr>
              <a:buSzPct val="100000"/>
              <a:buFont typeface="Arial" charset="0"/>
              <a:buChar char="•"/>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endParaRPr lang="en-GB" sz="3200" dirty="0">
              <a:latin typeface="Arial" charset="0"/>
            </a:endParaRPr>
          </a:p>
          <a:p>
            <a:pPr>
              <a:lnSpc>
                <a:spcPct val="95000"/>
              </a:lnSpc>
              <a:spcBef>
                <a:spcPts val="575"/>
              </a:spcBef>
              <a:spcAft>
                <a:spcPts val="575"/>
              </a:spcAft>
              <a:buClr>
                <a:srgbClr val="000000"/>
              </a:buClr>
              <a:buSzPct val="100000"/>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GB" sz="3200" dirty="0" smtClean="0">
                <a:latin typeface="Arial" charset="0"/>
              </a:rPr>
              <a:t>My house costs 1. </a:t>
            </a:r>
          </a:p>
          <a:p>
            <a:pPr marL="514350" indent="-514350">
              <a:lnSpc>
                <a:spcPct val="95000"/>
              </a:lnSpc>
              <a:spcBef>
                <a:spcPts val="575"/>
              </a:spcBef>
              <a:spcAft>
                <a:spcPts val="575"/>
              </a:spcAft>
              <a:buClr>
                <a:srgbClr val="000000"/>
              </a:buClr>
              <a:buSzPct val="100000"/>
              <a:buFontTx/>
              <a:buNone/>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endParaRPr lang="en-GB" sz="3200" dirty="0" smtClean="0">
              <a:latin typeface="Arial" charset="0"/>
            </a:endParaRPr>
          </a:p>
        </p:txBody>
      </p:sp>
      <p:sp>
        <p:nvSpPr>
          <p:cNvPr id="14340" name="Footer Placeholder 4"/>
          <p:cNvSpPr>
            <a:spLocks noGrp="1"/>
          </p:cNvSpPr>
          <p:nvPr>
            <p:ph type="ftr" sz="quarter" idx="11"/>
          </p:nvPr>
        </p:nvSpPr>
        <p:spPr>
          <a:noFill/>
        </p:spPr>
        <p:txBody>
          <a:bodyPr/>
          <a:lstStyle/>
          <a:p>
            <a:r>
              <a:rPr lang="en-US" smtClean="0"/>
              <a:t>HDF/HDF-EOS Workshop XIV</a:t>
            </a:r>
          </a:p>
        </p:txBody>
      </p:sp>
      <p:sp>
        <p:nvSpPr>
          <p:cNvPr id="14341" name="Slide Number Placeholder 5"/>
          <p:cNvSpPr>
            <a:spLocks noGrp="1"/>
          </p:cNvSpPr>
          <p:nvPr>
            <p:ph type="sldNum" sz="quarter" idx="12"/>
          </p:nvPr>
        </p:nvSpPr>
        <p:spPr>
          <a:noFill/>
        </p:spPr>
        <p:txBody>
          <a:bodyPr/>
          <a:lstStyle/>
          <a:p>
            <a:fld id="{513603C8-E278-489F-819B-44131DD0EBAF}" type="slidenum">
              <a:rPr lang="en-US" smtClean="0"/>
              <a:pPr/>
              <a:t>13</a:t>
            </a:fld>
            <a:endParaRPr lang="en-US" smtClean="0"/>
          </a:p>
        </p:txBody>
      </p:sp>
      <p:sp>
        <p:nvSpPr>
          <p:cNvPr id="8" name="Text Box 2"/>
          <p:cNvSpPr txBox="1">
            <a:spLocks noChangeArrowheads="1"/>
          </p:cNvSpPr>
          <p:nvPr/>
        </p:nvSpPr>
        <p:spPr bwMode="auto">
          <a:xfrm>
            <a:off x="838200" y="2286000"/>
            <a:ext cx="7772400" cy="5770563"/>
          </a:xfrm>
          <a:prstGeom prst="rect">
            <a:avLst/>
          </a:prstGeom>
          <a:noFill/>
          <a:ln w="9525">
            <a:noFill/>
            <a:miter lim="800000"/>
            <a:headEnd/>
            <a:tailEnd/>
          </a:ln>
        </p:spPr>
        <p:txBody>
          <a:bodyPr lIns="0" tIns="0" rIns="0" bIns="0">
            <a:spAutoFit/>
          </a:bodyPr>
          <a:lstStyle/>
          <a:p>
            <a:pPr marL="342900" indent="-342900">
              <a:lnSpc>
                <a:spcPct val="95000"/>
              </a:lnSpc>
              <a:spcBef>
                <a:spcPts val="575"/>
              </a:spcBef>
              <a:spcAft>
                <a:spcPts val="575"/>
              </a:spcAft>
              <a:buClr>
                <a:srgbClr val="000000"/>
              </a:buClr>
              <a:buSzPct val="100000"/>
              <a:buFont typeface="Arial" charset="0"/>
              <a:buChar char="•"/>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endParaRPr lang="en-GB" sz="3200" kern="0" dirty="0">
              <a:solidFill>
                <a:srgbClr val="000000"/>
              </a:solidFill>
              <a:latin typeface="Arial" charset="0"/>
            </a:endParaRPr>
          </a:p>
          <a:p>
            <a:pPr marL="342900" indent="-342900">
              <a:lnSpc>
                <a:spcPct val="95000"/>
              </a:lnSpc>
              <a:spcBef>
                <a:spcPts val="575"/>
              </a:spcBef>
              <a:spcAft>
                <a:spcPts val="575"/>
              </a:spcAft>
              <a:buClr>
                <a:srgbClr val="000000"/>
              </a:buClr>
              <a:buSzPct val="100000"/>
              <a:buFontTx/>
              <a:buChar char="•"/>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GB" sz="3200" kern="0" dirty="0">
                <a:solidFill>
                  <a:srgbClr val="000000"/>
                </a:solidFill>
                <a:latin typeface="Arial" charset="0"/>
              </a:rPr>
              <a:t>My house </a:t>
            </a:r>
            <a:r>
              <a:rPr lang="en-GB" sz="3200" kern="0" dirty="0">
                <a:solidFill>
                  <a:srgbClr val="FF0000"/>
                </a:solidFill>
                <a:latin typeface="Arial" charset="0"/>
              </a:rPr>
              <a:t>in Hawaii</a:t>
            </a:r>
            <a:r>
              <a:rPr lang="en-GB" sz="3200" kern="0" dirty="0">
                <a:solidFill>
                  <a:srgbClr val="000000"/>
                </a:solidFill>
                <a:latin typeface="Arial" charset="0"/>
              </a:rPr>
              <a:t> costs </a:t>
            </a:r>
            <a:r>
              <a:rPr lang="en-GB" sz="3200" kern="0" dirty="0">
                <a:solidFill>
                  <a:srgbClr val="FF0000"/>
                </a:solidFill>
                <a:latin typeface="Arial" charset="0"/>
              </a:rPr>
              <a:t>$</a:t>
            </a:r>
            <a:r>
              <a:rPr lang="en-GB" sz="3200" kern="0" dirty="0">
                <a:solidFill>
                  <a:srgbClr val="000000"/>
                </a:solidFill>
                <a:latin typeface="Arial" charset="0"/>
              </a:rPr>
              <a:t>1</a:t>
            </a:r>
            <a:r>
              <a:rPr lang="en-GB" sz="3200" kern="0" dirty="0">
                <a:solidFill>
                  <a:srgbClr val="FF0000"/>
                </a:solidFill>
                <a:latin typeface="Arial" charset="0"/>
              </a:rPr>
              <a:t>M</a:t>
            </a:r>
            <a:r>
              <a:rPr lang="en-GB" sz="3200" kern="0" dirty="0">
                <a:solidFill>
                  <a:srgbClr val="000000"/>
                </a:solidFill>
                <a:latin typeface="Arial" charset="0"/>
              </a:rPr>
              <a:t>. </a:t>
            </a:r>
          </a:p>
          <a:p>
            <a:pPr marL="742950" lvl="1" indent="-285750">
              <a:lnSpc>
                <a:spcPct val="95000"/>
              </a:lnSpc>
              <a:spcBef>
                <a:spcPts val="575"/>
              </a:spcBef>
              <a:spcAft>
                <a:spcPts val="575"/>
              </a:spcAft>
              <a:buClr>
                <a:srgbClr val="000000"/>
              </a:buClr>
              <a:buSzPct val="100000"/>
              <a:buFontTx/>
              <a:buChar char="•"/>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GB" sz="2800" kern="0" dirty="0">
                <a:solidFill>
                  <a:srgbClr val="000000"/>
                </a:solidFill>
                <a:latin typeface="Arial" charset="0"/>
              </a:rPr>
              <a:t>Information – Earth </a:t>
            </a:r>
            <a:r>
              <a:rPr lang="en-GB" sz="2800" kern="0" dirty="0" smtClean="0">
                <a:solidFill>
                  <a:srgbClr val="000000"/>
                </a:solidFill>
                <a:latin typeface="Arial" charset="0"/>
              </a:rPr>
              <a:t>Science - Content</a:t>
            </a:r>
            <a:endParaRPr lang="en-GB" sz="2800" kern="0" dirty="0">
              <a:solidFill>
                <a:srgbClr val="000000"/>
              </a:solidFill>
              <a:latin typeface="Arial" charset="0"/>
            </a:endParaRPr>
          </a:p>
          <a:p>
            <a:pPr marL="742950" lvl="1" indent="-285750">
              <a:lnSpc>
                <a:spcPct val="95000"/>
              </a:lnSpc>
              <a:spcBef>
                <a:spcPts val="575"/>
              </a:spcBef>
              <a:spcAft>
                <a:spcPts val="575"/>
              </a:spcAft>
              <a:buClr>
                <a:srgbClr val="000000"/>
              </a:buClr>
              <a:buSzPct val="100000"/>
              <a:buFontTx/>
              <a:buChar char="•"/>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GB" sz="2800" kern="0" dirty="0">
                <a:solidFill>
                  <a:srgbClr val="000000"/>
                </a:solidFill>
                <a:latin typeface="Arial" charset="0"/>
              </a:rPr>
              <a:t>Geo-Location, Geo-Location, Geo-Location</a:t>
            </a:r>
          </a:p>
          <a:p>
            <a:pPr marL="742950" lvl="1" indent="-285750">
              <a:lnSpc>
                <a:spcPct val="95000"/>
              </a:lnSpc>
              <a:spcBef>
                <a:spcPts val="575"/>
              </a:spcBef>
              <a:spcAft>
                <a:spcPts val="575"/>
              </a:spcAft>
              <a:buClr>
                <a:srgbClr val="000000"/>
              </a:buClr>
              <a:buSzPct val="100000"/>
              <a:buFontTx/>
              <a:buChar char="•"/>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GB" sz="2800" kern="0" dirty="0">
                <a:solidFill>
                  <a:srgbClr val="000000"/>
                </a:solidFill>
                <a:latin typeface="Arial" charset="0"/>
              </a:rPr>
              <a:t>Unit, Scale factor</a:t>
            </a:r>
          </a:p>
          <a:p>
            <a:pPr marL="285750" indent="-285750">
              <a:lnSpc>
                <a:spcPct val="95000"/>
              </a:lnSpc>
              <a:spcBef>
                <a:spcPts val="575"/>
              </a:spcBef>
              <a:spcAft>
                <a:spcPts val="575"/>
              </a:spcAft>
              <a:buClr>
                <a:srgbClr val="000000"/>
              </a:buClr>
              <a:buSzPct val="100000"/>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endParaRPr lang="en-GB" sz="3200" kern="0" dirty="0">
              <a:solidFill>
                <a:srgbClr val="000000"/>
              </a:solidFill>
              <a:latin typeface="Arial" charset="0"/>
            </a:endParaRPr>
          </a:p>
          <a:p>
            <a:pPr marL="285750" indent="-285750">
              <a:lnSpc>
                <a:spcPct val="95000"/>
              </a:lnSpc>
              <a:spcBef>
                <a:spcPts val="575"/>
              </a:spcBef>
              <a:spcAft>
                <a:spcPts val="575"/>
              </a:spcAft>
              <a:buClr>
                <a:srgbClr val="000000"/>
              </a:buClr>
              <a:buSzPct val="100000"/>
              <a:buFontTx/>
              <a:buChar char="•"/>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endParaRPr lang="en-GB" sz="2800" kern="0" dirty="0">
              <a:solidFill>
                <a:srgbClr val="000000"/>
              </a:solidFill>
              <a:latin typeface="Arial" charset="0"/>
            </a:endParaRPr>
          </a:p>
          <a:p>
            <a:pPr marL="285750" indent="-285750">
              <a:lnSpc>
                <a:spcPct val="95000"/>
              </a:lnSpc>
              <a:spcBef>
                <a:spcPts val="575"/>
              </a:spcBef>
              <a:spcAft>
                <a:spcPts val="575"/>
              </a:spcAft>
              <a:buClr>
                <a:srgbClr val="000000"/>
              </a:buClr>
              <a:buSzPct val="100000"/>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endParaRPr lang="en-GB" sz="2800" kern="0" dirty="0">
              <a:solidFill>
                <a:srgbClr val="000000"/>
              </a:solidFill>
              <a:latin typeface="Arial" charset="0"/>
            </a:endParaRPr>
          </a:p>
          <a:p>
            <a:pPr marL="514350" indent="-514350">
              <a:lnSpc>
                <a:spcPct val="95000"/>
              </a:lnSpc>
              <a:spcBef>
                <a:spcPts val="575"/>
              </a:spcBef>
              <a:spcAft>
                <a:spcPts val="575"/>
              </a:spcAft>
              <a:buClr>
                <a:srgbClr val="000000"/>
              </a:buClr>
              <a:buSzPct val="100000"/>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endParaRPr lang="en-GB" sz="3200" kern="0" dirty="0">
              <a:solidFill>
                <a:srgbClr val="000000"/>
              </a:solidFill>
              <a:latin typeface="Arial" charset="0"/>
            </a:endParaRPr>
          </a:p>
          <a:p>
            <a:pPr marL="514350" indent="-514350">
              <a:lnSpc>
                <a:spcPct val="95000"/>
              </a:lnSpc>
              <a:spcBef>
                <a:spcPts val="575"/>
              </a:spcBef>
              <a:spcAft>
                <a:spcPts val="575"/>
              </a:spcAft>
              <a:buClr>
                <a:srgbClr val="000000"/>
              </a:buClr>
              <a:buSzPct val="100000"/>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endParaRPr lang="en-GB" sz="3200" kern="0" dirty="0">
              <a:solidFill>
                <a:srgbClr val="000000"/>
              </a:solidFill>
              <a:latin typeface="Arial" charset="0"/>
            </a:endParaRPr>
          </a:p>
        </p:txBody>
      </p:sp>
      <p:sp>
        <p:nvSpPr>
          <p:cNvPr id="14343" name="Date Placeholder 8"/>
          <p:cNvSpPr>
            <a:spLocks noGrp="1"/>
          </p:cNvSpPr>
          <p:nvPr>
            <p:ph type="dt" sz="quarter" idx="10"/>
          </p:nvPr>
        </p:nvSpPr>
        <p:spPr>
          <a:noFill/>
        </p:spPr>
        <p:txBody>
          <a:bodyPr/>
          <a:lstStyle/>
          <a:p>
            <a:r>
              <a:rPr lang="en-US" smtClean="0"/>
              <a:t>September 28,2010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dirty="0" smtClean="0"/>
              <a:t>Why Visualization Fails?</a:t>
            </a:r>
          </a:p>
        </p:txBody>
      </p:sp>
      <p:sp>
        <p:nvSpPr>
          <p:cNvPr id="7" name="Text Box 2"/>
          <p:cNvSpPr txBox="1">
            <a:spLocks noGrp="1" noChangeArrowheads="1"/>
          </p:cNvSpPr>
          <p:nvPr>
            <p:ph idx="1"/>
          </p:nvPr>
        </p:nvSpPr>
        <p:spPr>
          <a:xfrm>
            <a:off x="857250" y="1019175"/>
            <a:ext cx="7429500" cy="6005513"/>
          </a:xfrm>
        </p:spPr>
        <p:txBody>
          <a:bodyPr lIns="0" tIns="0" rIns="0" bIns="0">
            <a:spAutoFit/>
          </a:bodyPr>
          <a:lstStyle/>
          <a:p>
            <a:pPr>
              <a:lnSpc>
                <a:spcPct val="95000"/>
              </a:lnSpc>
              <a:spcBef>
                <a:spcPts val="575"/>
              </a:spcBef>
              <a:spcAft>
                <a:spcPts val="575"/>
              </a:spcAft>
              <a:buClr>
                <a:srgbClr val="000000"/>
              </a:buClr>
              <a:buSzPct val="100000"/>
              <a:buFont typeface="Arial" charset="0"/>
              <a:buChar char="•"/>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endParaRPr lang="en-GB" sz="3200" dirty="0">
              <a:latin typeface="Arial" charset="0"/>
            </a:endParaRPr>
          </a:p>
          <a:p>
            <a:pPr>
              <a:lnSpc>
                <a:spcPct val="95000"/>
              </a:lnSpc>
              <a:spcBef>
                <a:spcPts val="575"/>
              </a:spcBef>
              <a:spcAft>
                <a:spcPts val="575"/>
              </a:spcAft>
              <a:buClr>
                <a:srgbClr val="000000"/>
              </a:buClr>
              <a:buSzPct val="100000"/>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GB" sz="3200" dirty="0" smtClean="0">
                <a:latin typeface="Arial" charset="0"/>
              </a:rPr>
              <a:t>  Clients </a:t>
            </a:r>
            <a:r>
              <a:rPr lang="en-GB" sz="3200" dirty="0">
                <a:latin typeface="Arial" charset="0"/>
              </a:rPr>
              <a:t>expect </a:t>
            </a:r>
            <a:r>
              <a:rPr lang="en-GB" sz="3200" dirty="0" smtClean="0">
                <a:latin typeface="Arial" charset="0"/>
              </a:rPr>
              <a:t>certain </a:t>
            </a:r>
            <a:r>
              <a:rPr lang="en-GB" sz="3200" dirty="0">
                <a:latin typeface="Arial" charset="0"/>
              </a:rPr>
              <a:t>data </a:t>
            </a:r>
            <a:r>
              <a:rPr lang="en-GB" sz="3200" dirty="0" smtClean="0">
                <a:latin typeface="Arial" charset="0"/>
              </a:rPr>
              <a:t>structures</a:t>
            </a:r>
          </a:p>
          <a:p>
            <a:pPr lvl="1">
              <a:lnSpc>
                <a:spcPct val="95000"/>
              </a:lnSpc>
              <a:spcBef>
                <a:spcPts val="575"/>
              </a:spcBef>
              <a:spcAft>
                <a:spcPts val="575"/>
              </a:spcAft>
              <a:buClr>
                <a:srgbClr val="000000"/>
              </a:buClr>
              <a:buSzPct val="100000"/>
              <a:buFont typeface="Courier New" pitchFamily="49" charset="0"/>
              <a:buChar char="o"/>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GB" sz="3200" dirty="0" smtClean="0">
                <a:latin typeface="Arial" charset="0"/>
              </a:rPr>
              <a:t> Shared &amp; named dimensions</a:t>
            </a:r>
          </a:p>
          <a:p>
            <a:pPr lvl="1">
              <a:lnSpc>
                <a:spcPct val="95000"/>
              </a:lnSpc>
              <a:spcBef>
                <a:spcPts val="575"/>
              </a:spcBef>
              <a:spcAft>
                <a:spcPts val="575"/>
              </a:spcAft>
              <a:buClr>
                <a:srgbClr val="000000"/>
              </a:buClr>
              <a:buSzPct val="100000"/>
              <a:buFont typeface="Courier New" pitchFamily="49" charset="0"/>
              <a:buChar char="o"/>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endParaRPr lang="en-GB" sz="3200" dirty="0" smtClean="0">
              <a:latin typeface="Arial" charset="0"/>
            </a:endParaRPr>
          </a:p>
          <a:p>
            <a:pPr marL="514350" indent="-514350">
              <a:lnSpc>
                <a:spcPct val="95000"/>
              </a:lnSpc>
              <a:spcBef>
                <a:spcPts val="575"/>
              </a:spcBef>
              <a:spcAft>
                <a:spcPts val="575"/>
              </a:spcAft>
              <a:buClr>
                <a:srgbClr val="000000"/>
              </a:buClr>
              <a:buSzPct val="100000"/>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GB" sz="3200" dirty="0" smtClean="0">
                <a:latin typeface="Arial" charset="0"/>
              </a:rPr>
              <a:t>Clients expect some key attributes</a:t>
            </a:r>
          </a:p>
          <a:p>
            <a:pPr lvl="1">
              <a:lnSpc>
                <a:spcPct val="95000"/>
              </a:lnSpc>
              <a:spcBef>
                <a:spcPts val="575"/>
              </a:spcBef>
              <a:spcAft>
                <a:spcPts val="575"/>
              </a:spcAft>
              <a:buClr>
                <a:srgbClr val="000000"/>
              </a:buClr>
              <a:buSzPct val="100000"/>
              <a:buFont typeface="Courier New" pitchFamily="49" charset="0"/>
              <a:buChar char="o"/>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GB" sz="3200" dirty="0" smtClean="0">
                <a:latin typeface="Arial" charset="0"/>
              </a:rPr>
              <a:t> CF conventions</a:t>
            </a:r>
          </a:p>
          <a:p>
            <a:pPr lvl="2">
              <a:lnSpc>
                <a:spcPct val="95000"/>
              </a:lnSpc>
              <a:spcBef>
                <a:spcPts val="575"/>
              </a:spcBef>
              <a:spcAft>
                <a:spcPts val="575"/>
              </a:spcAft>
              <a:buClr>
                <a:srgbClr val="000000"/>
              </a:buClr>
              <a:buSzPct val="100000"/>
              <a:buFont typeface="Courier New" pitchFamily="49" charset="0"/>
              <a:buChar char="o"/>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GB" sz="3000" dirty="0" smtClean="0">
                <a:latin typeface="Arial" charset="0"/>
              </a:rPr>
              <a:t> </a:t>
            </a:r>
            <a:r>
              <a:rPr lang="en-GB" sz="3000" i="1" dirty="0" smtClean="0">
                <a:latin typeface="Arial" charset="0"/>
              </a:rPr>
              <a:t>coordinates</a:t>
            </a:r>
            <a:r>
              <a:rPr lang="en-GB" sz="3000" dirty="0" smtClean="0">
                <a:latin typeface="Arial" charset="0"/>
              </a:rPr>
              <a:t> </a:t>
            </a:r>
            <a:r>
              <a:rPr lang="en-GB" sz="3000" dirty="0" smtClean="0">
                <a:latin typeface="Arial" charset="0"/>
              </a:rPr>
              <a:t>attribute</a:t>
            </a:r>
          </a:p>
          <a:p>
            <a:pPr lvl="2">
              <a:lnSpc>
                <a:spcPct val="95000"/>
              </a:lnSpc>
              <a:spcBef>
                <a:spcPts val="575"/>
              </a:spcBef>
              <a:spcAft>
                <a:spcPts val="575"/>
              </a:spcAft>
              <a:buClr>
                <a:srgbClr val="000000"/>
              </a:buClr>
              <a:buSzPct val="100000"/>
              <a:buFont typeface="Courier New" pitchFamily="49" charset="0"/>
              <a:buChar char="o"/>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GB" sz="3000" dirty="0" smtClean="0">
                <a:latin typeface="Arial" charset="0"/>
              </a:rPr>
              <a:t> </a:t>
            </a:r>
            <a:r>
              <a:rPr lang="en-GB" sz="3000" i="1" dirty="0" smtClean="0">
                <a:latin typeface="Arial" charset="0"/>
              </a:rPr>
              <a:t>unit</a:t>
            </a:r>
            <a:r>
              <a:rPr lang="en-GB" sz="3000" dirty="0" smtClean="0">
                <a:latin typeface="Arial" charset="0"/>
              </a:rPr>
              <a:t> attribute</a:t>
            </a:r>
          </a:p>
          <a:p>
            <a:pPr marL="514350" indent="-514350">
              <a:lnSpc>
                <a:spcPct val="95000"/>
              </a:lnSpc>
              <a:spcBef>
                <a:spcPts val="575"/>
              </a:spcBef>
              <a:spcAft>
                <a:spcPts val="575"/>
              </a:spcAft>
              <a:buClr>
                <a:srgbClr val="000000"/>
              </a:buClr>
              <a:buSzPct val="100000"/>
              <a:buFontTx/>
              <a:buNone/>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endParaRPr lang="en-GB" sz="3200" dirty="0" smtClean="0">
              <a:latin typeface="Arial" charset="0"/>
            </a:endParaRPr>
          </a:p>
          <a:p>
            <a:pPr>
              <a:lnSpc>
                <a:spcPct val="95000"/>
              </a:lnSpc>
              <a:spcBef>
                <a:spcPts val="575"/>
              </a:spcBef>
              <a:spcAft>
                <a:spcPts val="575"/>
              </a:spcAft>
              <a:buClr>
                <a:srgbClr val="000000"/>
              </a:buClr>
              <a:buSzPct val="100000"/>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endParaRPr lang="en-GB" sz="3200" dirty="0">
              <a:latin typeface="Arial" charset="0"/>
            </a:endParaRPr>
          </a:p>
        </p:txBody>
      </p:sp>
      <p:sp>
        <p:nvSpPr>
          <p:cNvPr id="15364" name="Footer Placeholder 4"/>
          <p:cNvSpPr>
            <a:spLocks noGrp="1"/>
          </p:cNvSpPr>
          <p:nvPr>
            <p:ph type="ftr" sz="quarter" idx="11"/>
          </p:nvPr>
        </p:nvSpPr>
        <p:spPr>
          <a:noFill/>
        </p:spPr>
        <p:txBody>
          <a:bodyPr/>
          <a:lstStyle/>
          <a:p>
            <a:r>
              <a:rPr lang="en-US" smtClean="0"/>
              <a:t>HDF/HDF-EOS Workshop XIV</a:t>
            </a:r>
          </a:p>
        </p:txBody>
      </p:sp>
      <p:sp>
        <p:nvSpPr>
          <p:cNvPr id="15365" name="Slide Number Placeholder 5"/>
          <p:cNvSpPr>
            <a:spLocks noGrp="1"/>
          </p:cNvSpPr>
          <p:nvPr>
            <p:ph type="sldNum" sz="quarter" idx="12"/>
          </p:nvPr>
        </p:nvSpPr>
        <p:spPr>
          <a:noFill/>
        </p:spPr>
        <p:txBody>
          <a:bodyPr/>
          <a:lstStyle/>
          <a:p>
            <a:fld id="{B37A266D-2AAC-4241-A7F0-9EDADE7B041B}" type="slidenum">
              <a:rPr lang="en-US" smtClean="0"/>
              <a:pPr/>
              <a:t>14</a:t>
            </a:fld>
            <a:endParaRPr lang="en-US" smtClean="0"/>
          </a:p>
        </p:txBody>
      </p:sp>
      <p:sp>
        <p:nvSpPr>
          <p:cNvPr id="15366" name="Date Placeholder 5"/>
          <p:cNvSpPr>
            <a:spLocks noGrp="1"/>
          </p:cNvSpPr>
          <p:nvPr>
            <p:ph type="dt" sz="quarter" idx="10"/>
          </p:nvPr>
        </p:nvSpPr>
        <p:spPr>
          <a:noFill/>
        </p:spPr>
        <p:txBody>
          <a:bodyPr/>
          <a:lstStyle/>
          <a:p>
            <a:r>
              <a:rPr lang="en-US" smtClean="0"/>
              <a:t>September 28,2010</a:t>
            </a:r>
          </a:p>
        </p:txBody>
      </p:sp>
      <p:pic>
        <p:nvPicPr>
          <p:cNvPr id="8" name="old dds" descr="old_dds.png"/>
          <p:cNvPicPr>
            <a:picLocks noChangeAspect="1"/>
          </p:cNvPicPr>
          <p:nvPr/>
        </p:nvPicPr>
        <p:blipFill>
          <a:blip r:embed="rId3" cstate="print"/>
          <a:stretch>
            <a:fillRect/>
          </a:stretch>
        </p:blipFill>
        <p:spPr>
          <a:xfrm>
            <a:off x="228600" y="1676400"/>
            <a:ext cx="8229600" cy="2260318"/>
          </a:xfrm>
          <a:prstGeom prst="rect">
            <a:avLst/>
          </a:prstGeom>
        </p:spPr>
      </p:pic>
      <p:pic>
        <p:nvPicPr>
          <p:cNvPr id="9" name="new dds" descr="new_dds.png"/>
          <p:cNvPicPr>
            <a:picLocks noChangeAspect="1"/>
          </p:cNvPicPr>
          <p:nvPr/>
        </p:nvPicPr>
        <p:blipFill>
          <a:blip r:embed="rId4" cstate="print"/>
          <a:stretch>
            <a:fillRect/>
          </a:stretch>
        </p:blipFill>
        <p:spPr>
          <a:xfrm>
            <a:off x="0" y="4546851"/>
            <a:ext cx="7847620" cy="2006349"/>
          </a:xfrm>
          <a:prstGeom prst="rect">
            <a:avLst/>
          </a:prstGeom>
        </p:spPr>
      </p:pic>
      <p:pic>
        <p:nvPicPr>
          <p:cNvPr id="11" name="new das" descr="opendap_das_new.png"/>
          <p:cNvPicPr>
            <a:picLocks noChangeAspect="1"/>
          </p:cNvPicPr>
          <p:nvPr/>
        </p:nvPicPr>
        <p:blipFill>
          <a:blip r:embed="rId5" cstate="print"/>
          <a:stretch>
            <a:fillRect/>
          </a:stretch>
        </p:blipFill>
        <p:spPr>
          <a:xfrm>
            <a:off x="4114800" y="3048000"/>
            <a:ext cx="3962400" cy="2393576"/>
          </a:xfrm>
          <a:prstGeom prst="rect">
            <a:avLst/>
          </a:prstGeom>
        </p:spPr>
      </p:pic>
      <p:pic>
        <p:nvPicPr>
          <p:cNvPr id="12" name="old das" descr="openda_das_old.png"/>
          <p:cNvPicPr>
            <a:picLocks noChangeAspect="1"/>
          </p:cNvPicPr>
          <p:nvPr/>
        </p:nvPicPr>
        <p:blipFill>
          <a:blip r:embed="rId6" cstate="print"/>
          <a:stretch>
            <a:fillRect/>
          </a:stretch>
        </p:blipFill>
        <p:spPr>
          <a:xfrm>
            <a:off x="0" y="990600"/>
            <a:ext cx="3915666" cy="2438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xit" presetSubtype="10" fill="hold" nodeType="clickEffect">
                                  <p:stCondLst>
                                    <p:cond delay="0"/>
                                  </p:stCondLst>
                                  <p:childTnLst>
                                    <p:animEffect transition="out" filter="blinds(horizontal)">
                                      <p:cBhvr>
                                        <p:cTn id="14" dur="500"/>
                                        <p:tgtEl>
                                          <p:spTgt spid="8"/>
                                        </p:tgtEl>
                                      </p:cBhvr>
                                    </p:animEffect>
                                    <p:set>
                                      <p:cBhvr>
                                        <p:cTn id="15" dur="1" fill="hold">
                                          <p:stCondLst>
                                            <p:cond delay="499"/>
                                          </p:stCondLst>
                                        </p:cTn>
                                        <p:tgtEl>
                                          <p:spTgt spid="8"/>
                                        </p:tgtEl>
                                        <p:attrNameLst>
                                          <p:attrName>style.visibility</p:attrName>
                                        </p:attrNameLst>
                                      </p:cBhvr>
                                      <p:to>
                                        <p:strVal val="hidden"/>
                                      </p:to>
                                    </p:set>
                                  </p:childTnLst>
                                </p:cTn>
                              </p:par>
                              <p:par>
                                <p:cTn id="16" presetID="3" presetClass="exit" presetSubtype="10" fill="hold" nodeType="withEffect">
                                  <p:stCondLst>
                                    <p:cond delay="0"/>
                                  </p:stCondLst>
                                  <p:childTnLst>
                                    <p:animEffect transition="out" filter="blinds(horizontal)">
                                      <p:cBhvr>
                                        <p:cTn id="17" dur="500"/>
                                        <p:tgtEl>
                                          <p:spTgt spid="9"/>
                                        </p:tgtEl>
                                      </p:cBhvr>
                                    </p:animEffect>
                                    <p:set>
                                      <p:cBhvr>
                                        <p:cTn id="18" dur="1" fill="hold">
                                          <p:stCondLst>
                                            <p:cond delay="499"/>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dirty="0" smtClean="0"/>
              <a:t>Extreme Makeover</a:t>
            </a:r>
          </a:p>
        </p:txBody>
      </p:sp>
      <p:sp>
        <p:nvSpPr>
          <p:cNvPr id="7" name="Text Box 2"/>
          <p:cNvSpPr txBox="1">
            <a:spLocks noGrp="1" noChangeArrowheads="1"/>
          </p:cNvSpPr>
          <p:nvPr>
            <p:ph idx="1"/>
          </p:nvPr>
        </p:nvSpPr>
        <p:spPr>
          <a:xfrm>
            <a:off x="838200" y="879562"/>
            <a:ext cx="8001000" cy="1711238"/>
          </a:xfrm>
        </p:spPr>
        <p:txBody>
          <a:bodyPr lIns="0" tIns="0" rIns="0" bIns="0">
            <a:spAutoFit/>
          </a:bodyPr>
          <a:lstStyle/>
          <a:p>
            <a:pPr>
              <a:lnSpc>
                <a:spcPct val="95000"/>
              </a:lnSpc>
              <a:spcBef>
                <a:spcPts val="575"/>
              </a:spcBef>
              <a:spcAft>
                <a:spcPts val="575"/>
              </a:spcAft>
              <a:buClr>
                <a:srgbClr val="000000"/>
              </a:buClr>
              <a:buSzPct val="100000"/>
              <a:buFont typeface="Arial" charset="0"/>
              <a:buChar char="•"/>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endParaRPr lang="en-GB" sz="3200" dirty="0">
              <a:latin typeface="Arial" charset="0"/>
            </a:endParaRPr>
          </a:p>
          <a:p>
            <a:pPr>
              <a:lnSpc>
                <a:spcPct val="95000"/>
              </a:lnSpc>
              <a:spcBef>
                <a:spcPts val="575"/>
              </a:spcBef>
              <a:spcAft>
                <a:spcPts val="575"/>
              </a:spcAft>
              <a:buClr>
                <a:srgbClr val="000000"/>
              </a:buClr>
              <a:buSzPct val="100000"/>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GB" sz="3200" dirty="0" smtClean="0">
                <a:latin typeface="Arial" charset="0"/>
              </a:rPr>
              <a:t>My house in HI costs 1M. </a:t>
            </a:r>
          </a:p>
          <a:p>
            <a:pPr marL="514350" indent="-514350">
              <a:lnSpc>
                <a:spcPct val="95000"/>
              </a:lnSpc>
              <a:spcBef>
                <a:spcPts val="575"/>
              </a:spcBef>
              <a:spcAft>
                <a:spcPts val="575"/>
              </a:spcAft>
              <a:buClr>
                <a:srgbClr val="000000"/>
              </a:buClr>
              <a:buSzPct val="100000"/>
              <a:buFontTx/>
              <a:buNone/>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endParaRPr lang="en-GB" sz="3200" dirty="0" smtClean="0">
              <a:latin typeface="Arial" charset="0"/>
            </a:endParaRPr>
          </a:p>
        </p:txBody>
      </p:sp>
      <p:sp>
        <p:nvSpPr>
          <p:cNvPr id="14340" name="Footer Placeholder 4"/>
          <p:cNvSpPr>
            <a:spLocks noGrp="1"/>
          </p:cNvSpPr>
          <p:nvPr>
            <p:ph type="ftr" sz="quarter" idx="11"/>
          </p:nvPr>
        </p:nvSpPr>
        <p:spPr>
          <a:noFill/>
        </p:spPr>
        <p:txBody>
          <a:bodyPr/>
          <a:lstStyle/>
          <a:p>
            <a:r>
              <a:rPr lang="en-US" smtClean="0"/>
              <a:t>HDF/HDF-EOS Workshop XIV</a:t>
            </a:r>
          </a:p>
        </p:txBody>
      </p:sp>
      <p:sp>
        <p:nvSpPr>
          <p:cNvPr id="14341" name="Slide Number Placeholder 5"/>
          <p:cNvSpPr>
            <a:spLocks noGrp="1"/>
          </p:cNvSpPr>
          <p:nvPr>
            <p:ph type="sldNum" sz="quarter" idx="12"/>
          </p:nvPr>
        </p:nvSpPr>
        <p:spPr>
          <a:noFill/>
        </p:spPr>
        <p:txBody>
          <a:bodyPr/>
          <a:lstStyle/>
          <a:p>
            <a:fld id="{513603C8-E278-489F-819B-44131DD0EBAF}" type="slidenum">
              <a:rPr lang="en-US" smtClean="0"/>
              <a:pPr/>
              <a:t>15</a:t>
            </a:fld>
            <a:endParaRPr lang="en-US" smtClean="0"/>
          </a:p>
        </p:txBody>
      </p:sp>
      <p:sp>
        <p:nvSpPr>
          <p:cNvPr id="8" name="Text Box 2"/>
          <p:cNvSpPr txBox="1">
            <a:spLocks noChangeArrowheads="1"/>
          </p:cNvSpPr>
          <p:nvPr/>
        </p:nvSpPr>
        <p:spPr bwMode="auto">
          <a:xfrm>
            <a:off x="838200" y="2155174"/>
            <a:ext cx="7772400" cy="5324535"/>
          </a:xfrm>
          <a:prstGeom prst="rect">
            <a:avLst/>
          </a:prstGeom>
          <a:noFill/>
          <a:ln w="9525">
            <a:noFill/>
            <a:miter lim="800000"/>
            <a:headEnd/>
            <a:tailEnd/>
          </a:ln>
        </p:spPr>
        <p:txBody>
          <a:bodyPr lIns="0" tIns="0" rIns="0" bIns="0">
            <a:spAutoFit/>
          </a:bodyPr>
          <a:lstStyle/>
          <a:p>
            <a:pPr marL="342900" indent="-342900">
              <a:lnSpc>
                <a:spcPct val="95000"/>
              </a:lnSpc>
              <a:spcBef>
                <a:spcPts val="575"/>
              </a:spcBef>
              <a:spcAft>
                <a:spcPts val="575"/>
              </a:spcAft>
              <a:buClr>
                <a:srgbClr val="000000"/>
              </a:buClr>
              <a:buSzPct val="100000"/>
              <a:buFont typeface="Arial" charset="0"/>
              <a:buChar char="•"/>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endParaRPr lang="en-GB" sz="3200" kern="0" dirty="0">
              <a:solidFill>
                <a:srgbClr val="000000"/>
              </a:solidFill>
              <a:latin typeface="Arial" charset="0"/>
            </a:endParaRPr>
          </a:p>
          <a:p>
            <a:pPr marL="342900" indent="-342900">
              <a:lnSpc>
                <a:spcPct val="95000"/>
              </a:lnSpc>
              <a:spcBef>
                <a:spcPts val="575"/>
              </a:spcBef>
              <a:spcAft>
                <a:spcPts val="575"/>
              </a:spcAft>
              <a:buClr>
                <a:srgbClr val="000000"/>
              </a:buClr>
              <a:buSzPct val="100000"/>
              <a:buFontTx/>
              <a:buChar char="•"/>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GB" sz="3200" kern="0" dirty="0">
                <a:solidFill>
                  <a:srgbClr val="000000"/>
                </a:solidFill>
                <a:latin typeface="Arial" charset="0"/>
              </a:rPr>
              <a:t>My house </a:t>
            </a:r>
            <a:r>
              <a:rPr lang="en-GB" sz="3200" kern="0" dirty="0">
                <a:solidFill>
                  <a:srgbClr val="FF0000"/>
                </a:solidFill>
                <a:latin typeface="Arial" charset="0"/>
              </a:rPr>
              <a:t>in Hawaii</a:t>
            </a:r>
            <a:r>
              <a:rPr lang="en-GB" sz="3200" kern="0" dirty="0">
                <a:solidFill>
                  <a:srgbClr val="000000"/>
                </a:solidFill>
                <a:latin typeface="Arial" charset="0"/>
              </a:rPr>
              <a:t> costs </a:t>
            </a:r>
            <a:r>
              <a:rPr lang="en-GB" sz="3200" kern="0" dirty="0">
                <a:solidFill>
                  <a:srgbClr val="FF0000"/>
                </a:solidFill>
                <a:latin typeface="Arial" charset="0"/>
              </a:rPr>
              <a:t>$</a:t>
            </a:r>
            <a:r>
              <a:rPr lang="en-GB" sz="3200" kern="0" dirty="0">
                <a:solidFill>
                  <a:srgbClr val="000000"/>
                </a:solidFill>
                <a:latin typeface="Arial" charset="0"/>
              </a:rPr>
              <a:t>1</a:t>
            </a:r>
            <a:r>
              <a:rPr lang="en-GB" sz="3200" kern="0" dirty="0">
                <a:solidFill>
                  <a:srgbClr val="FF0000"/>
                </a:solidFill>
                <a:latin typeface="Arial" charset="0"/>
              </a:rPr>
              <a:t>M</a:t>
            </a:r>
            <a:r>
              <a:rPr lang="en-GB" sz="3200" kern="0" dirty="0" smtClean="0">
                <a:solidFill>
                  <a:srgbClr val="000000"/>
                </a:solidFill>
                <a:latin typeface="Arial" charset="0"/>
              </a:rPr>
              <a:t>.</a:t>
            </a:r>
          </a:p>
          <a:p>
            <a:pPr marL="798513" lvl="1" indent="-342900">
              <a:lnSpc>
                <a:spcPct val="95000"/>
              </a:lnSpc>
              <a:spcBef>
                <a:spcPts val="575"/>
              </a:spcBef>
              <a:spcAft>
                <a:spcPts val="575"/>
              </a:spcAft>
              <a:buClr>
                <a:srgbClr val="000000"/>
              </a:buClr>
              <a:buSzPct val="100000"/>
              <a:buFontTx/>
              <a:buChar char="•"/>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GB" sz="3200" i="1" kern="0" dirty="0" smtClean="0">
                <a:solidFill>
                  <a:srgbClr val="000000"/>
                </a:solidFill>
                <a:latin typeface="Arial" charset="0"/>
              </a:rPr>
              <a:t>Enhanced</a:t>
            </a:r>
            <a:r>
              <a:rPr lang="en-GB" sz="3200" kern="0" dirty="0" smtClean="0">
                <a:solidFill>
                  <a:srgbClr val="000000"/>
                </a:solidFill>
                <a:latin typeface="Arial" charset="0"/>
              </a:rPr>
              <a:t> HDF4 Hander</a:t>
            </a:r>
          </a:p>
          <a:p>
            <a:pPr marL="798513" lvl="1" indent="-342900">
              <a:lnSpc>
                <a:spcPct val="95000"/>
              </a:lnSpc>
              <a:spcBef>
                <a:spcPts val="575"/>
              </a:spcBef>
              <a:spcAft>
                <a:spcPts val="575"/>
              </a:spcAft>
              <a:buClr>
                <a:srgbClr val="000000"/>
              </a:buClr>
              <a:buSzPct val="100000"/>
              <a:buFontTx/>
              <a:buChar char="•"/>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GB" sz="3200" kern="0" dirty="0" smtClean="0">
                <a:solidFill>
                  <a:srgbClr val="000000"/>
                </a:solidFill>
                <a:latin typeface="Arial" charset="0"/>
              </a:rPr>
              <a:t>Interoperability! </a:t>
            </a:r>
            <a:endParaRPr lang="en-GB" sz="3200" kern="0" dirty="0">
              <a:solidFill>
                <a:srgbClr val="000000"/>
              </a:solidFill>
              <a:latin typeface="Arial" charset="0"/>
            </a:endParaRPr>
          </a:p>
          <a:p>
            <a:pPr marL="285750" indent="-285750">
              <a:lnSpc>
                <a:spcPct val="95000"/>
              </a:lnSpc>
              <a:spcBef>
                <a:spcPts val="575"/>
              </a:spcBef>
              <a:spcAft>
                <a:spcPts val="575"/>
              </a:spcAft>
              <a:buClr>
                <a:srgbClr val="000000"/>
              </a:buClr>
              <a:buSzPct val="100000"/>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endParaRPr lang="en-GB" sz="3200" kern="0" dirty="0">
              <a:solidFill>
                <a:srgbClr val="000000"/>
              </a:solidFill>
              <a:latin typeface="Arial" charset="0"/>
            </a:endParaRPr>
          </a:p>
          <a:p>
            <a:pPr marL="285750" indent="-285750">
              <a:lnSpc>
                <a:spcPct val="95000"/>
              </a:lnSpc>
              <a:spcBef>
                <a:spcPts val="575"/>
              </a:spcBef>
              <a:spcAft>
                <a:spcPts val="575"/>
              </a:spcAft>
              <a:buClr>
                <a:srgbClr val="000000"/>
              </a:buClr>
              <a:buSzPct val="100000"/>
              <a:buFontTx/>
              <a:buChar char="•"/>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endParaRPr lang="en-GB" sz="2800" kern="0" dirty="0">
              <a:solidFill>
                <a:srgbClr val="000000"/>
              </a:solidFill>
              <a:latin typeface="Arial" charset="0"/>
            </a:endParaRPr>
          </a:p>
          <a:p>
            <a:pPr marL="285750" indent="-285750">
              <a:lnSpc>
                <a:spcPct val="95000"/>
              </a:lnSpc>
              <a:spcBef>
                <a:spcPts val="575"/>
              </a:spcBef>
              <a:spcAft>
                <a:spcPts val="575"/>
              </a:spcAft>
              <a:buClr>
                <a:srgbClr val="000000"/>
              </a:buClr>
              <a:buSzPct val="100000"/>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endParaRPr lang="en-GB" sz="2800" kern="0" dirty="0">
              <a:solidFill>
                <a:srgbClr val="000000"/>
              </a:solidFill>
              <a:latin typeface="Arial" charset="0"/>
            </a:endParaRPr>
          </a:p>
          <a:p>
            <a:pPr marL="514350" indent="-514350">
              <a:lnSpc>
                <a:spcPct val="95000"/>
              </a:lnSpc>
              <a:spcBef>
                <a:spcPts val="575"/>
              </a:spcBef>
              <a:spcAft>
                <a:spcPts val="575"/>
              </a:spcAft>
              <a:buClr>
                <a:srgbClr val="000000"/>
              </a:buClr>
              <a:buSzPct val="100000"/>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endParaRPr lang="en-GB" sz="3200" kern="0" dirty="0">
              <a:solidFill>
                <a:srgbClr val="000000"/>
              </a:solidFill>
              <a:latin typeface="Arial" charset="0"/>
            </a:endParaRPr>
          </a:p>
          <a:p>
            <a:pPr marL="514350" indent="-514350">
              <a:lnSpc>
                <a:spcPct val="95000"/>
              </a:lnSpc>
              <a:spcBef>
                <a:spcPts val="575"/>
              </a:spcBef>
              <a:spcAft>
                <a:spcPts val="575"/>
              </a:spcAft>
              <a:buClr>
                <a:srgbClr val="000000"/>
              </a:buClr>
              <a:buSzPct val="100000"/>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endParaRPr lang="en-GB" sz="3200" kern="0" dirty="0">
              <a:solidFill>
                <a:srgbClr val="000000"/>
              </a:solidFill>
              <a:latin typeface="Arial" charset="0"/>
            </a:endParaRPr>
          </a:p>
        </p:txBody>
      </p:sp>
      <p:sp>
        <p:nvSpPr>
          <p:cNvPr id="14343" name="Date Placeholder 8"/>
          <p:cNvSpPr>
            <a:spLocks noGrp="1"/>
          </p:cNvSpPr>
          <p:nvPr>
            <p:ph type="dt" sz="quarter" idx="10"/>
          </p:nvPr>
        </p:nvSpPr>
        <p:spPr>
          <a:noFill/>
        </p:spPr>
        <p:txBody>
          <a:bodyPr/>
          <a:lstStyle/>
          <a:p>
            <a:r>
              <a:rPr lang="en-US" smtClean="0"/>
              <a:t>September 28,2010</a:t>
            </a:r>
          </a:p>
        </p:txBody>
      </p:sp>
      <p:pic>
        <p:nvPicPr>
          <p:cNvPr id="9" name="Content Placeholder 11" descr="easy-button.jpg"/>
          <p:cNvPicPr>
            <a:picLocks noChangeAspect="1"/>
          </p:cNvPicPr>
          <p:nvPr/>
        </p:nvPicPr>
        <p:blipFill>
          <a:blip r:embed="rId3" cstate="print"/>
          <a:srcRect/>
          <a:stretch>
            <a:fillRect/>
          </a:stretch>
        </p:blipFill>
        <p:spPr bwMode="auto">
          <a:xfrm>
            <a:off x="4953000" y="4114800"/>
            <a:ext cx="1066800" cy="1066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Challenges</a:t>
            </a:r>
          </a:p>
        </p:txBody>
      </p:sp>
      <p:sp>
        <p:nvSpPr>
          <p:cNvPr id="16387" name="Content Placeholder 2"/>
          <p:cNvSpPr>
            <a:spLocks noGrp="1"/>
          </p:cNvSpPr>
          <p:nvPr>
            <p:ph idx="1"/>
          </p:nvPr>
        </p:nvSpPr>
        <p:spPr/>
        <p:txBody>
          <a:bodyPr/>
          <a:lstStyle/>
          <a:p>
            <a:pPr>
              <a:lnSpc>
                <a:spcPct val="150000"/>
              </a:lnSpc>
            </a:pPr>
            <a:r>
              <a:rPr lang="en-US" dirty="0" smtClean="0"/>
              <a:t>Hundreds of HDF-EOS2 and HDF4 products</a:t>
            </a:r>
          </a:p>
          <a:p>
            <a:pPr lvl="1">
              <a:lnSpc>
                <a:spcPct val="150000"/>
              </a:lnSpc>
              <a:buFont typeface="Courier New" pitchFamily="49" charset="0"/>
              <a:buChar char="o"/>
            </a:pPr>
            <a:r>
              <a:rPr lang="en-US" dirty="0" smtClean="0"/>
              <a:t>Grid Projections</a:t>
            </a:r>
          </a:p>
          <a:p>
            <a:pPr lvl="1">
              <a:lnSpc>
                <a:spcPct val="150000"/>
              </a:lnSpc>
              <a:buFont typeface="Courier New" pitchFamily="49" charset="0"/>
              <a:buChar char="o"/>
            </a:pPr>
            <a:r>
              <a:rPr lang="en-US" dirty="0" smtClean="0"/>
              <a:t>Swath Dimension Map</a:t>
            </a:r>
          </a:p>
          <a:p>
            <a:pPr lvl="1">
              <a:lnSpc>
                <a:spcPct val="150000"/>
              </a:lnSpc>
              <a:buFont typeface="Courier New" pitchFamily="49" charset="0"/>
              <a:buChar char="o"/>
            </a:pPr>
            <a:r>
              <a:rPr lang="en-US" dirty="0" smtClean="0"/>
              <a:t>Product Specific: TRMM / TOMS / MERRA / CERES / Etc.</a:t>
            </a:r>
          </a:p>
          <a:p>
            <a:pPr lvl="1">
              <a:lnSpc>
                <a:spcPct val="150000"/>
              </a:lnSpc>
              <a:buFont typeface="Courier New" pitchFamily="49" charset="0"/>
              <a:buChar char="o"/>
            </a:pPr>
            <a:endParaRPr lang="en-US" dirty="0" smtClean="0"/>
          </a:p>
        </p:txBody>
      </p:sp>
      <p:sp>
        <p:nvSpPr>
          <p:cNvPr id="16390" name="Date Placeholder 5"/>
          <p:cNvSpPr>
            <a:spLocks noGrp="1"/>
          </p:cNvSpPr>
          <p:nvPr>
            <p:ph type="dt" sz="half" idx="10"/>
          </p:nvPr>
        </p:nvSpPr>
        <p:spPr>
          <a:noFill/>
        </p:spPr>
        <p:txBody>
          <a:bodyPr/>
          <a:lstStyle/>
          <a:p>
            <a:r>
              <a:rPr lang="en-US" smtClean="0"/>
              <a:t>September 28,2010</a:t>
            </a:r>
          </a:p>
        </p:txBody>
      </p:sp>
      <p:sp>
        <p:nvSpPr>
          <p:cNvPr id="16388" name="Footer Placeholder 4"/>
          <p:cNvSpPr>
            <a:spLocks noGrp="1"/>
          </p:cNvSpPr>
          <p:nvPr>
            <p:ph type="ftr" sz="quarter" idx="11"/>
          </p:nvPr>
        </p:nvSpPr>
        <p:spPr>
          <a:noFill/>
        </p:spPr>
        <p:txBody>
          <a:bodyPr/>
          <a:lstStyle/>
          <a:p>
            <a:r>
              <a:rPr lang="en-US" smtClean="0"/>
              <a:t>HDF/HDF-EOS Workshop XIV</a:t>
            </a:r>
          </a:p>
        </p:txBody>
      </p:sp>
      <p:sp>
        <p:nvSpPr>
          <p:cNvPr id="16389" name="Slide Number Placeholder 5"/>
          <p:cNvSpPr>
            <a:spLocks noGrp="1"/>
          </p:cNvSpPr>
          <p:nvPr>
            <p:ph type="sldNum" sz="quarter" idx="12"/>
          </p:nvPr>
        </p:nvSpPr>
        <p:spPr>
          <a:noFill/>
        </p:spPr>
        <p:txBody>
          <a:bodyPr/>
          <a:lstStyle/>
          <a:p>
            <a:fld id="{E771602F-234E-4B92-9E7C-2CEB9AEFE16C}" type="slidenum">
              <a:rPr lang="en-US" smtClean="0"/>
              <a:pPr/>
              <a:t>16</a:t>
            </a:fld>
            <a:endParaRPr lang="en-US"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dirty="0" smtClean="0"/>
              <a:t>Solution</a:t>
            </a:r>
          </a:p>
        </p:txBody>
      </p:sp>
      <p:sp>
        <p:nvSpPr>
          <p:cNvPr id="10" name="Content Placeholder 9"/>
          <p:cNvSpPr>
            <a:spLocks noGrp="1"/>
          </p:cNvSpPr>
          <p:nvPr>
            <p:ph idx="1"/>
          </p:nvPr>
        </p:nvSpPr>
        <p:spPr/>
        <p:txBody>
          <a:bodyPr/>
          <a:lstStyle/>
          <a:p>
            <a:pPr marL="342900" indent="-342900">
              <a:lnSpc>
                <a:spcPct val="95000"/>
              </a:lnSpc>
              <a:spcBef>
                <a:spcPts val="575"/>
              </a:spcBef>
              <a:spcAft>
                <a:spcPts val="575"/>
              </a:spcAft>
              <a:buClr>
                <a:srgbClr val="000000"/>
              </a:buClr>
              <a:buSzPct val="100000"/>
              <a:buFont typeface="Arial" charset="0"/>
              <a:buChar char="•"/>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GB" sz="2800" dirty="0" smtClean="0">
                <a:latin typeface="Arial" charset="0"/>
              </a:rPr>
              <a:t>Step 1: Retrieve Key Information</a:t>
            </a:r>
          </a:p>
          <a:p>
            <a:pPr marL="342900" indent="-342900">
              <a:lnSpc>
                <a:spcPct val="95000"/>
              </a:lnSpc>
              <a:spcBef>
                <a:spcPts val="575"/>
              </a:spcBef>
              <a:spcAft>
                <a:spcPts val="575"/>
              </a:spcAft>
              <a:buClr>
                <a:srgbClr val="000000"/>
              </a:buClr>
              <a:buSzPct val="100000"/>
              <a:buFont typeface="Arial" charset="0"/>
              <a:buChar char="•"/>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GB" sz="2800" dirty="0" smtClean="0">
                <a:latin typeface="Arial" charset="0"/>
              </a:rPr>
              <a:t>Step 2: Transform Output File Structure following CF conventions and </a:t>
            </a:r>
            <a:r>
              <a:rPr lang="en-GB" sz="2800" smtClean="0">
                <a:latin typeface="Arial" charset="0"/>
              </a:rPr>
              <a:t>DAP 2.0</a:t>
            </a:r>
            <a:endParaRPr lang="en-GB" sz="2800" dirty="0" smtClean="0">
              <a:latin typeface="Arial" charset="0"/>
            </a:endParaRPr>
          </a:p>
          <a:p>
            <a:endParaRPr lang="en-US" dirty="0"/>
          </a:p>
        </p:txBody>
      </p:sp>
      <p:sp>
        <p:nvSpPr>
          <p:cNvPr id="20486" name="Date Placeholder 5"/>
          <p:cNvSpPr>
            <a:spLocks noGrp="1"/>
          </p:cNvSpPr>
          <p:nvPr>
            <p:ph type="dt" sz="half" idx="10"/>
          </p:nvPr>
        </p:nvSpPr>
        <p:spPr>
          <a:noFill/>
        </p:spPr>
        <p:txBody>
          <a:bodyPr/>
          <a:lstStyle/>
          <a:p>
            <a:r>
              <a:rPr lang="en-US" smtClean="0"/>
              <a:t>September 28,2010</a:t>
            </a:r>
          </a:p>
        </p:txBody>
      </p:sp>
      <p:sp>
        <p:nvSpPr>
          <p:cNvPr id="20483" name="Footer Placeholder 4"/>
          <p:cNvSpPr>
            <a:spLocks noGrp="1"/>
          </p:cNvSpPr>
          <p:nvPr>
            <p:ph type="ftr" sz="quarter" idx="11"/>
          </p:nvPr>
        </p:nvSpPr>
        <p:spPr>
          <a:noFill/>
        </p:spPr>
        <p:txBody>
          <a:bodyPr/>
          <a:lstStyle/>
          <a:p>
            <a:r>
              <a:rPr lang="en-US" smtClean="0"/>
              <a:t>HDF/HDF-EOS Workshop XIV</a:t>
            </a:r>
          </a:p>
        </p:txBody>
      </p:sp>
      <p:sp>
        <p:nvSpPr>
          <p:cNvPr id="20484" name="Slide Number Placeholder 5"/>
          <p:cNvSpPr>
            <a:spLocks noGrp="1"/>
          </p:cNvSpPr>
          <p:nvPr>
            <p:ph type="sldNum" sz="quarter" idx="12"/>
          </p:nvPr>
        </p:nvSpPr>
        <p:spPr>
          <a:noFill/>
        </p:spPr>
        <p:txBody>
          <a:bodyPr/>
          <a:lstStyle/>
          <a:p>
            <a:fld id="{2B8DAE02-931B-4F90-89E5-6FD3FC9A0545}" type="slidenum">
              <a:rPr lang="en-US" smtClean="0"/>
              <a:pPr/>
              <a:t>17</a:t>
            </a:fld>
            <a:endParaRPr lang="en-US"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dirty="0" smtClean="0"/>
              <a:t>Step1: Retrieve Key Information</a:t>
            </a:r>
          </a:p>
        </p:txBody>
      </p:sp>
      <p:sp>
        <p:nvSpPr>
          <p:cNvPr id="8" name="Content Placeholder 7"/>
          <p:cNvSpPr>
            <a:spLocks noGrp="1"/>
          </p:cNvSpPr>
          <p:nvPr>
            <p:ph idx="1"/>
          </p:nvPr>
        </p:nvSpPr>
        <p:spPr/>
        <p:txBody>
          <a:bodyPr/>
          <a:lstStyle/>
          <a:p>
            <a:r>
              <a:rPr lang="en-US" sz="2800" dirty="0" smtClean="0"/>
              <a:t>Coordinate variable values in an HDF-EOS2 file</a:t>
            </a:r>
          </a:p>
          <a:p>
            <a:pPr>
              <a:buNone/>
            </a:pPr>
            <a:endParaRPr lang="en-US" dirty="0" smtClean="0"/>
          </a:p>
          <a:p>
            <a:endParaRPr lang="en-US" dirty="0"/>
          </a:p>
        </p:txBody>
      </p:sp>
      <p:sp>
        <p:nvSpPr>
          <p:cNvPr id="20486" name="Date Placeholder 5"/>
          <p:cNvSpPr>
            <a:spLocks noGrp="1"/>
          </p:cNvSpPr>
          <p:nvPr>
            <p:ph type="dt" sz="half" idx="10"/>
          </p:nvPr>
        </p:nvSpPr>
        <p:spPr>
          <a:noFill/>
        </p:spPr>
        <p:txBody>
          <a:bodyPr/>
          <a:lstStyle/>
          <a:p>
            <a:r>
              <a:rPr lang="en-US" smtClean="0"/>
              <a:t>September 28,2010</a:t>
            </a:r>
          </a:p>
        </p:txBody>
      </p:sp>
      <p:sp>
        <p:nvSpPr>
          <p:cNvPr id="20483" name="Footer Placeholder 4"/>
          <p:cNvSpPr>
            <a:spLocks noGrp="1"/>
          </p:cNvSpPr>
          <p:nvPr>
            <p:ph type="ftr" sz="quarter" idx="11"/>
          </p:nvPr>
        </p:nvSpPr>
        <p:spPr>
          <a:noFill/>
        </p:spPr>
        <p:txBody>
          <a:bodyPr/>
          <a:lstStyle/>
          <a:p>
            <a:r>
              <a:rPr lang="en-US" smtClean="0"/>
              <a:t>HDF/HDF-EOS Workshop XIV</a:t>
            </a:r>
          </a:p>
        </p:txBody>
      </p:sp>
      <p:sp>
        <p:nvSpPr>
          <p:cNvPr id="20484" name="Slide Number Placeholder 5"/>
          <p:cNvSpPr>
            <a:spLocks noGrp="1"/>
          </p:cNvSpPr>
          <p:nvPr>
            <p:ph type="sldNum" sz="quarter" idx="12"/>
          </p:nvPr>
        </p:nvSpPr>
        <p:spPr>
          <a:noFill/>
        </p:spPr>
        <p:txBody>
          <a:bodyPr/>
          <a:lstStyle/>
          <a:p>
            <a:fld id="{2B8DAE02-931B-4F90-89E5-6FD3FC9A0545}" type="slidenum">
              <a:rPr lang="en-US" smtClean="0"/>
              <a:pPr/>
              <a:t>18</a:t>
            </a:fld>
            <a:endParaRPr lang="en-US" smtClean="0"/>
          </a:p>
        </p:txBody>
      </p:sp>
      <p:sp>
        <p:nvSpPr>
          <p:cNvPr id="7" name="Text Box 2"/>
          <p:cNvSpPr txBox="1">
            <a:spLocks noChangeArrowheads="1"/>
          </p:cNvSpPr>
          <p:nvPr/>
        </p:nvSpPr>
        <p:spPr bwMode="auto">
          <a:xfrm>
            <a:off x="762000" y="1143000"/>
            <a:ext cx="7353300" cy="972574"/>
          </a:xfrm>
          <a:prstGeom prst="rect">
            <a:avLst/>
          </a:prstGeom>
          <a:noFill/>
          <a:ln w="9525">
            <a:noFill/>
            <a:miter lim="800000"/>
            <a:headEnd/>
            <a:tailEnd/>
          </a:ln>
        </p:spPr>
        <p:txBody>
          <a:bodyPr wrap="square" lIns="0" tIns="0" rIns="0" bIns="0">
            <a:spAutoFit/>
          </a:bodyPr>
          <a:lstStyle/>
          <a:p>
            <a:pPr marL="342900" indent="-342900">
              <a:lnSpc>
                <a:spcPct val="95000"/>
              </a:lnSpc>
              <a:spcBef>
                <a:spcPts val="575"/>
              </a:spcBef>
              <a:spcAft>
                <a:spcPts val="575"/>
              </a:spcAft>
              <a:buClr>
                <a:srgbClr val="000000"/>
              </a:buClr>
              <a:buSzPct val="100000"/>
              <a:buFont typeface="Arial" pitchFamily="34" charset="0"/>
              <a:buChar char="•"/>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endParaRPr lang="en-GB" sz="2800" kern="0" dirty="0" smtClean="0">
              <a:solidFill>
                <a:srgbClr val="000000"/>
              </a:solidFill>
              <a:latin typeface="Arial" charset="0"/>
            </a:endParaRPr>
          </a:p>
          <a:p>
            <a:pPr marL="742950" lvl="1" indent="-285750">
              <a:lnSpc>
                <a:spcPct val="95000"/>
              </a:lnSpc>
              <a:spcBef>
                <a:spcPts val="575"/>
              </a:spcBef>
              <a:spcAft>
                <a:spcPts val="575"/>
              </a:spcAft>
              <a:buClr>
                <a:srgbClr val="000000"/>
              </a:buClr>
              <a:buSzPct val="100000"/>
              <a:buFont typeface="Courier New" pitchFamily="49" charset="0"/>
              <a:buChar char="o"/>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endParaRPr lang="en-GB" sz="2800" kern="0" dirty="0">
              <a:solidFill>
                <a:srgbClr val="000000"/>
              </a:solidFill>
              <a:latin typeface="Arial" charset="0"/>
            </a:endParaRPr>
          </a:p>
        </p:txBody>
      </p:sp>
      <p:pic>
        <p:nvPicPr>
          <p:cNvPr id="1026" name="Picture 2"/>
          <p:cNvPicPr>
            <a:picLocks noChangeAspect="1" noChangeArrowheads="1"/>
          </p:cNvPicPr>
          <p:nvPr/>
        </p:nvPicPr>
        <p:blipFill>
          <a:blip r:embed="rId3" cstate="print"/>
          <a:srcRect/>
          <a:stretch>
            <a:fillRect/>
          </a:stretch>
        </p:blipFill>
        <p:spPr bwMode="auto">
          <a:xfrm>
            <a:off x="762000" y="152400"/>
            <a:ext cx="6286500" cy="3800475"/>
          </a:xfrm>
          <a:prstGeom prst="rect">
            <a:avLst/>
          </a:prstGeom>
          <a:noFill/>
          <a:ln w="9525">
            <a:noFill/>
            <a:miter lim="800000"/>
            <a:headEnd/>
            <a:tailEnd/>
          </a:ln>
        </p:spPr>
      </p:pic>
      <p:pic>
        <p:nvPicPr>
          <p:cNvPr id="9" name="Picture 8"/>
          <p:cNvPicPr/>
          <p:nvPr/>
        </p:nvPicPr>
        <p:blipFill>
          <a:blip r:embed="rId4" cstate="print"/>
          <a:srcRect/>
          <a:stretch>
            <a:fillRect/>
          </a:stretch>
        </p:blipFill>
        <p:spPr bwMode="auto">
          <a:xfrm>
            <a:off x="762000" y="4191000"/>
            <a:ext cx="6324600" cy="1860497"/>
          </a:xfrm>
          <a:prstGeom prst="rect">
            <a:avLst/>
          </a:prstGeom>
          <a:noFill/>
          <a:ln w="9525">
            <a:noFill/>
            <a:miter lim="800000"/>
            <a:headEnd/>
            <a:tailEnd/>
          </a:ln>
        </p:spPr>
      </p:pic>
      <p:sp>
        <p:nvSpPr>
          <p:cNvPr id="10" name="Rectangle 9"/>
          <p:cNvSpPr/>
          <p:nvPr/>
        </p:nvSpPr>
        <p:spPr bwMode="auto">
          <a:xfrm>
            <a:off x="2209800" y="2286000"/>
            <a:ext cx="4724400" cy="1295400"/>
          </a:xfrm>
          <a:prstGeom prst="rect">
            <a:avLst/>
          </a:prstGeom>
          <a:noFill/>
          <a:ln w="38100" cap="flat" cmpd="sng" algn="ctr">
            <a:solidFill>
              <a:srgbClr val="FF0000"/>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2" name="TextBox 11"/>
          <p:cNvSpPr txBox="1"/>
          <p:nvPr/>
        </p:nvSpPr>
        <p:spPr>
          <a:xfrm>
            <a:off x="7391400" y="3969603"/>
            <a:ext cx="1447800" cy="830997"/>
          </a:xfrm>
          <a:prstGeom prst="rect">
            <a:avLst/>
          </a:prstGeom>
          <a:noFill/>
        </p:spPr>
        <p:txBody>
          <a:bodyPr wrap="square" rtlCol="0">
            <a:spAutoFit/>
          </a:bodyPr>
          <a:lstStyle/>
          <a:p>
            <a:r>
              <a:rPr lang="en-US" dirty="0" smtClean="0"/>
              <a:t>Calculate Lat/Lon</a:t>
            </a:r>
            <a:endParaRPr lang="en-US" dirty="0"/>
          </a:p>
        </p:txBody>
      </p:sp>
      <p:sp>
        <p:nvSpPr>
          <p:cNvPr id="14" name="Rectangle 13"/>
          <p:cNvSpPr/>
          <p:nvPr/>
        </p:nvSpPr>
        <p:spPr bwMode="auto">
          <a:xfrm>
            <a:off x="1295400" y="5334000"/>
            <a:ext cx="3810000" cy="457200"/>
          </a:xfrm>
          <a:prstGeom prst="rect">
            <a:avLst/>
          </a:prstGeom>
          <a:noFill/>
          <a:ln w="38100" cap="flat" cmpd="sng" algn="ctr">
            <a:solidFill>
              <a:srgbClr val="FF0000"/>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cxnSp>
        <p:nvCxnSpPr>
          <p:cNvPr id="23" name="Straight Arrow Connector 22"/>
          <p:cNvCxnSpPr/>
          <p:nvPr/>
        </p:nvCxnSpPr>
        <p:spPr bwMode="auto">
          <a:xfrm rot="10800000" flipV="1">
            <a:off x="5105400" y="4876800"/>
            <a:ext cx="2895600" cy="914400"/>
          </a:xfrm>
          <a:prstGeom prst="straightConnector1">
            <a:avLst/>
          </a:prstGeom>
          <a:solidFill>
            <a:schemeClr val="accent1"/>
          </a:solidFill>
          <a:ln w="38100" cap="flat" cmpd="sng" algn="ctr">
            <a:solidFill>
              <a:schemeClr val="tx1"/>
            </a:solidFill>
            <a:prstDash val="solid"/>
            <a:round/>
            <a:headEnd type="none" w="med" len="med"/>
            <a:tailEnd type="arrow"/>
          </a:ln>
          <a:effectLst/>
        </p:spPr>
      </p:cxnSp>
      <p:cxnSp>
        <p:nvCxnSpPr>
          <p:cNvPr id="29" name="Straight Arrow Connector 28"/>
          <p:cNvCxnSpPr/>
          <p:nvPr/>
        </p:nvCxnSpPr>
        <p:spPr bwMode="auto">
          <a:xfrm>
            <a:off x="6934200" y="3429000"/>
            <a:ext cx="1066800" cy="533400"/>
          </a:xfrm>
          <a:prstGeom prst="straightConnector1">
            <a:avLst/>
          </a:prstGeom>
          <a:solidFill>
            <a:schemeClr val="accent1"/>
          </a:solidFill>
          <a:ln w="38100" cap="flat" cmpd="sng" algn="ctr">
            <a:solidFill>
              <a:schemeClr val="tx1"/>
            </a:solidFill>
            <a:prstDash val="solid"/>
            <a:round/>
            <a:headEnd type="none" w="med" len="med"/>
            <a:tailEnd type="arrow"/>
          </a:ln>
          <a:effectLst/>
        </p:spPr>
      </p:cxnSp>
      <p:sp>
        <p:nvSpPr>
          <p:cNvPr id="34" name="Rectangle 33"/>
          <p:cNvSpPr/>
          <p:nvPr/>
        </p:nvSpPr>
        <p:spPr bwMode="auto">
          <a:xfrm>
            <a:off x="7391400" y="4038600"/>
            <a:ext cx="1447800" cy="838200"/>
          </a:xfrm>
          <a:prstGeom prst="rect">
            <a:avLst/>
          </a:prstGeom>
          <a:noFill/>
          <a:ln w="25400" cap="flat" cmpd="sng" algn="ctr">
            <a:solidFill>
              <a:srgbClr val="0070C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linds(horizontal)">
                                      <p:cBhvr>
                                        <p:cTn id="7" dur="500"/>
                                        <p:tgtEl>
                                          <p:spTgt spid="102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linds(horizontal)">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linds(horizontal)">
                                      <p:cBhvr>
                                        <p:cTn id="15" dur="500"/>
                                        <p:tgtEl>
                                          <p:spTgt spid="9"/>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blinds(horizontal)">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blinds(horizontal)">
                                      <p:cBhvr>
                                        <p:cTn id="23" dur="500"/>
                                        <p:tgtEl>
                                          <p:spTgt spid="29"/>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linds(horizontal)">
                                      <p:cBhvr>
                                        <p:cTn id="26" dur="500"/>
                                        <p:tgtEl>
                                          <p:spTgt spid="12"/>
                                        </p:tgtEl>
                                      </p:cBhvr>
                                    </p:animEffect>
                                  </p:childTnLst>
                                </p:cTn>
                              </p:par>
                              <p:par>
                                <p:cTn id="27" presetID="3" presetClass="entr" presetSubtype="1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blinds(horizontal)">
                                      <p:cBhvr>
                                        <p:cTn id="29" dur="500"/>
                                        <p:tgtEl>
                                          <p:spTgt spid="23"/>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blinds(horizontal)">
                                      <p:cBhvr>
                                        <p:cTn id="3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p:bldP spid="14" grpId="0" animBg="1"/>
      <p:bldP spid="3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1143000" y="152400"/>
            <a:ext cx="8001000" cy="533400"/>
          </a:xfrm>
        </p:spPr>
        <p:txBody>
          <a:bodyPr/>
          <a:lstStyle/>
          <a:p>
            <a:r>
              <a:rPr lang="en-US" sz="2800" dirty="0" smtClean="0"/>
              <a:t>Step1: Retrieve Key Information(continued)</a:t>
            </a:r>
          </a:p>
        </p:txBody>
      </p:sp>
      <p:sp>
        <p:nvSpPr>
          <p:cNvPr id="8" name="Content Placeholder 7"/>
          <p:cNvSpPr>
            <a:spLocks noGrp="1"/>
          </p:cNvSpPr>
          <p:nvPr>
            <p:ph idx="1"/>
          </p:nvPr>
        </p:nvSpPr>
        <p:spPr/>
        <p:txBody>
          <a:bodyPr/>
          <a:lstStyle/>
          <a:p>
            <a:r>
              <a:rPr lang="en-US" dirty="0" smtClean="0"/>
              <a:t>Coordinate variable values in an HDF4 file</a:t>
            </a:r>
          </a:p>
          <a:p>
            <a:pPr>
              <a:buNone/>
            </a:pPr>
            <a:endParaRPr lang="en-US" dirty="0" smtClean="0"/>
          </a:p>
          <a:p>
            <a:endParaRPr lang="en-US" dirty="0"/>
          </a:p>
        </p:txBody>
      </p:sp>
      <p:sp>
        <p:nvSpPr>
          <p:cNvPr id="20486" name="Date Placeholder 5"/>
          <p:cNvSpPr>
            <a:spLocks noGrp="1"/>
          </p:cNvSpPr>
          <p:nvPr>
            <p:ph type="dt" sz="half" idx="10"/>
          </p:nvPr>
        </p:nvSpPr>
        <p:spPr>
          <a:noFill/>
        </p:spPr>
        <p:txBody>
          <a:bodyPr/>
          <a:lstStyle/>
          <a:p>
            <a:r>
              <a:rPr lang="en-US" smtClean="0"/>
              <a:t>September 28,2010</a:t>
            </a:r>
          </a:p>
        </p:txBody>
      </p:sp>
      <p:sp>
        <p:nvSpPr>
          <p:cNvPr id="20483" name="Footer Placeholder 4"/>
          <p:cNvSpPr>
            <a:spLocks noGrp="1"/>
          </p:cNvSpPr>
          <p:nvPr>
            <p:ph type="ftr" sz="quarter" idx="11"/>
          </p:nvPr>
        </p:nvSpPr>
        <p:spPr>
          <a:noFill/>
        </p:spPr>
        <p:txBody>
          <a:bodyPr/>
          <a:lstStyle/>
          <a:p>
            <a:r>
              <a:rPr lang="en-US" smtClean="0"/>
              <a:t>HDF/HDF-EOS Workshop XIV</a:t>
            </a:r>
          </a:p>
        </p:txBody>
      </p:sp>
      <p:sp>
        <p:nvSpPr>
          <p:cNvPr id="20484" name="Slide Number Placeholder 5"/>
          <p:cNvSpPr>
            <a:spLocks noGrp="1"/>
          </p:cNvSpPr>
          <p:nvPr>
            <p:ph type="sldNum" sz="quarter" idx="12"/>
          </p:nvPr>
        </p:nvSpPr>
        <p:spPr>
          <a:noFill/>
        </p:spPr>
        <p:txBody>
          <a:bodyPr/>
          <a:lstStyle/>
          <a:p>
            <a:fld id="{2B8DAE02-931B-4F90-89E5-6FD3FC9A0545}" type="slidenum">
              <a:rPr lang="en-US" smtClean="0"/>
              <a:pPr/>
              <a:t>19</a:t>
            </a:fld>
            <a:endParaRPr lang="en-US" smtClean="0"/>
          </a:p>
        </p:txBody>
      </p:sp>
      <p:sp>
        <p:nvSpPr>
          <p:cNvPr id="7" name="Text Box 2"/>
          <p:cNvSpPr txBox="1">
            <a:spLocks noChangeArrowheads="1"/>
          </p:cNvSpPr>
          <p:nvPr/>
        </p:nvSpPr>
        <p:spPr bwMode="auto">
          <a:xfrm>
            <a:off x="762000" y="1143000"/>
            <a:ext cx="7353300" cy="972574"/>
          </a:xfrm>
          <a:prstGeom prst="rect">
            <a:avLst/>
          </a:prstGeom>
          <a:noFill/>
          <a:ln w="9525">
            <a:noFill/>
            <a:miter lim="800000"/>
            <a:headEnd/>
            <a:tailEnd/>
          </a:ln>
        </p:spPr>
        <p:txBody>
          <a:bodyPr wrap="square" lIns="0" tIns="0" rIns="0" bIns="0">
            <a:spAutoFit/>
          </a:bodyPr>
          <a:lstStyle/>
          <a:p>
            <a:pPr marL="342900" indent="-342900">
              <a:lnSpc>
                <a:spcPct val="95000"/>
              </a:lnSpc>
              <a:spcBef>
                <a:spcPts val="575"/>
              </a:spcBef>
              <a:spcAft>
                <a:spcPts val="575"/>
              </a:spcAft>
              <a:buClr>
                <a:srgbClr val="000000"/>
              </a:buClr>
              <a:buSzPct val="100000"/>
              <a:buFont typeface="Arial" pitchFamily="34" charset="0"/>
              <a:buChar char="•"/>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endParaRPr lang="en-GB" sz="2800" kern="0" dirty="0" smtClean="0">
              <a:solidFill>
                <a:srgbClr val="000000"/>
              </a:solidFill>
              <a:latin typeface="Arial" charset="0"/>
            </a:endParaRPr>
          </a:p>
          <a:p>
            <a:pPr marL="742950" lvl="1" indent="-285750">
              <a:lnSpc>
                <a:spcPct val="95000"/>
              </a:lnSpc>
              <a:spcBef>
                <a:spcPts val="575"/>
              </a:spcBef>
              <a:spcAft>
                <a:spcPts val="575"/>
              </a:spcAft>
              <a:buClr>
                <a:srgbClr val="000000"/>
              </a:buClr>
              <a:buSzPct val="100000"/>
              <a:buFont typeface="Courier New" pitchFamily="49" charset="0"/>
              <a:buChar char="o"/>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endParaRPr lang="en-GB" sz="2800" kern="0" dirty="0">
              <a:solidFill>
                <a:srgbClr val="000000"/>
              </a:solidFill>
              <a:latin typeface="Arial" charset="0"/>
            </a:endParaRPr>
          </a:p>
        </p:txBody>
      </p:sp>
      <p:sp>
        <p:nvSpPr>
          <p:cNvPr id="10" name="Rectangle 9"/>
          <p:cNvSpPr/>
          <p:nvPr/>
        </p:nvSpPr>
        <p:spPr bwMode="auto">
          <a:xfrm>
            <a:off x="5105400" y="2971800"/>
            <a:ext cx="3505200" cy="1066800"/>
          </a:xfrm>
          <a:prstGeom prst="rect">
            <a:avLst/>
          </a:prstGeom>
          <a:noFill/>
          <a:ln w="254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smtClean="0"/>
              <a:t>Latitude and Longitude are</a:t>
            </a:r>
          </a:p>
          <a:p>
            <a:pPr marL="0" marR="0" indent="0" algn="l" defTabSz="914400" rtl="0" eaLnBrk="1" fontAlgn="base" latinLnBrk="0" hangingPunct="1">
              <a:lnSpc>
                <a:spcPct val="100000"/>
              </a:lnSpc>
              <a:spcBef>
                <a:spcPct val="0"/>
              </a:spcBef>
              <a:spcAft>
                <a:spcPct val="0"/>
              </a:spcAft>
              <a:buClrTx/>
              <a:buSzTx/>
              <a:buFontTx/>
              <a:buNone/>
              <a:tabLst/>
            </a:pPr>
            <a:r>
              <a:rPr lang="en-US" dirty="0" smtClean="0"/>
              <a:t>Provided outside the file.</a:t>
            </a:r>
          </a:p>
        </p:txBody>
      </p:sp>
      <p:pic>
        <p:nvPicPr>
          <p:cNvPr id="11" name="Picture 10"/>
          <p:cNvPicPr/>
          <p:nvPr/>
        </p:nvPicPr>
        <p:blipFill>
          <a:blip r:embed="rId3" cstate="print"/>
          <a:srcRect/>
          <a:stretch>
            <a:fillRect/>
          </a:stretch>
        </p:blipFill>
        <p:spPr bwMode="auto">
          <a:xfrm>
            <a:off x="95250" y="1447800"/>
            <a:ext cx="4629150" cy="4191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dirty="0" smtClean="0"/>
              <a:t>Step2: Transform Output</a:t>
            </a:r>
          </a:p>
        </p:txBody>
      </p:sp>
      <p:sp>
        <p:nvSpPr>
          <p:cNvPr id="8" name="Content Placeholder 7"/>
          <p:cNvSpPr>
            <a:spLocks noGrp="1"/>
          </p:cNvSpPr>
          <p:nvPr>
            <p:ph idx="1"/>
          </p:nvPr>
        </p:nvSpPr>
        <p:spPr/>
        <p:txBody>
          <a:bodyPr/>
          <a:lstStyle/>
          <a:p>
            <a:pPr marL="342900" indent="-342900">
              <a:lnSpc>
                <a:spcPct val="95000"/>
              </a:lnSpc>
              <a:spcBef>
                <a:spcPts val="575"/>
              </a:spcBef>
              <a:spcAft>
                <a:spcPts val="575"/>
              </a:spcAft>
              <a:buClr>
                <a:srgbClr val="000000"/>
              </a:buClr>
              <a:buSzPct val="100000"/>
              <a:buFont typeface="Arial" charset="0"/>
              <a:buChar char="•"/>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GB" sz="2800" dirty="0" smtClean="0">
                <a:latin typeface="Arial" charset="0"/>
              </a:rPr>
              <a:t>Flatten Structure and handle special characters</a:t>
            </a:r>
          </a:p>
          <a:p>
            <a:pPr>
              <a:buNone/>
            </a:pPr>
            <a:endParaRPr lang="en-US" dirty="0"/>
          </a:p>
        </p:txBody>
      </p:sp>
      <p:sp>
        <p:nvSpPr>
          <p:cNvPr id="20486" name="Date Placeholder 5"/>
          <p:cNvSpPr>
            <a:spLocks noGrp="1"/>
          </p:cNvSpPr>
          <p:nvPr>
            <p:ph type="dt" sz="half" idx="10"/>
          </p:nvPr>
        </p:nvSpPr>
        <p:spPr>
          <a:noFill/>
        </p:spPr>
        <p:txBody>
          <a:bodyPr/>
          <a:lstStyle/>
          <a:p>
            <a:r>
              <a:rPr lang="en-US" smtClean="0"/>
              <a:t>September 28,2010</a:t>
            </a:r>
          </a:p>
        </p:txBody>
      </p:sp>
      <p:sp>
        <p:nvSpPr>
          <p:cNvPr id="20483" name="Footer Placeholder 4"/>
          <p:cNvSpPr>
            <a:spLocks noGrp="1"/>
          </p:cNvSpPr>
          <p:nvPr>
            <p:ph type="ftr" sz="quarter" idx="11"/>
          </p:nvPr>
        </p:nvSpPr>
        <p:spPr>
          <a:noFill/>
        </p:spPr>
        <p:txBody>
          <a:bodyPr/>
          <a:lstStyle/>
          <a:p>
            <a:r>
              <a:rPr lang="en-US" smtClean="0"/>
              <a:t>HDF/HDF-EOS Workshop XIV</a:t>
            </a:r>
          </a:p>
        </p:txBody>
      </p:sp>
      <p:sp>
        <p:nvSpPr>
          <p:cNvPr id="20484" name="Slide Number Placeholder 5"/>
          <p:cNvSpPr>
            <a:spLocks noGrp="1"/>
          </p:cNvSpPr>
          <p:nvPr>
            <p:ph type="sldNum" sz="quarter" idx="12"/>
          </p:nvPr>
        </p:nvSpPr>
        <p:spPr>
          <a:noFill/>
        </p:spPr>
        <p:txBody>
          <a:bodyPr/>
          <a:lstStyle/>
          <a:p>
            <a:fld id="{2B8DAE02-931B-4F90-89E5-6FD3FC9A0545}" type="slidenum">
              <a:rPr lang="en-US" smtClean="0"/>
              <a:pPr/>
              <a:t>20</a:t>
            </a:fld>
            <a:endParaRPr lang="en-US" smtClean="0"/>
          </a:p>
        </p:txBody>
      </p:sp>
      <p:pic>
        <p:nvPicPr>
          <p:cNvPr id="9" name="Picture 8"/>
          <p:cNvPicPr/>
          <p:nvPr/>
        </p:nvPicPr>
        <p:blipFill>
          <a:blip r:embed="rId3" cstate="print"/>
          <a:srcRect/>
          <a:stretch>
            <a:fillRect/>
          </a:stretch>
        </p:blipFill>
        <p:spPr bwMode="auto">
          <a:xfrm>
            <a:off x="3962400" y="1913875"/>
            <a:ext cx="5029200" cy="4334525"/>
          </a:xfrm>
          <a:prstGeom prst="rect">
            <a:avLst/>
          </a:prstGeom>
          <a:noFill/>
          <a:ln w="9525">
            <a:noFill/>
            <a:miter lim="800000"/>
            <a:headEnd/>
            <a:tailEnd/>
          </a:ln>
        </p:spPr>
      </p:pic>
      <p:sp>
        <p:nvSpPr>
          <p:cNvPr id="10" name="TextBox 9"/>
          <p:cNvSpPr txBox="1"/>
          <p:nvPr/>
        </p:nvSpPr>
        <p:spPr>
          <a:xfrm>
            <a:off x="4495800" y="1519535"/>
            <a:ext cx="4142288" cy="461665"/>
          </a:xfrm>
          <a:prstGeom prst="rect">
            <a:avLst/>
          </a:prstGeom>
          <a:noFill/>
        </p:spPr>
        <p:txBody>
          <a:bodyPr wrap="none" rtlCol="0">
            <a:spAutoFit/>
          </a:bodyPr>
          <a:lstStyle/>
          <a:p>
            <a:r>
              <a:rPr lang="en-US" dirty="0" smtClean="0">
                <a:solidFill>
                  <a:srgbClr val="0070C0"/>
                </a:solidFill>
              </a:rPr>
              <a:t>DAP DAS Output following CF</a:t>
            </a:r>
            <a:endParaRPr lang="en-US" dirty="0">
              <a:solidFill>
                <a:srgbClr val="0070C0"/>
              </a:solidFill>
            </a:endParaRPr>
          </a:p>
        </p:txBody>
      </p:sp>
      <p:pic>
        <p:nvPicPr>
          <p:cNvPr id="11" name="Picture 10"/>
          <p:cNvPicPr/>
          <p:nvPr/>
        </p:nvPicPr>
        <p:blipFill>
          <a:blip r:embed="rId4" cstate="print"/>
          <a:srcRect/>
          <a:stretch>
            <a:fillRect/>
          </a:stretch>
        </p:blipFill>
        <p:spPr bwMode="auto">
          <a:xfrm>
            <a:off x="85725" y="1981200"/>
            <a:ext cx="3571875" cy="3771900"/>
          </a:xfrm>
          <a:prstGeom prst="rect">
            <a:avLst/>
          </a:prstGeom>
          <a:noFill/>
          <a:ln w="9525">
            <a:noFill/>
            <a:miter lim="800000"/>
            <a:headEnd/>
            <a:tailEnd/>
          </a:ln>
        </p:spPr>
      </p:pic>
      <p:sp>
        <p:nvSpPr>
          <p:cNvPr id="12" name="TextBox 11"/>
          <p:cNvSpPr txBox="1"/>
          <p:nvPr/>
        </p:nvSpPr>
        <p:spPr>
          <a:xfrm>
            <a:off x="771929" y="1595735"/>
            <a:ext cx="1895071" cy="461665"/>
          </a:xfrm>
          <a:prstGeom prst="rect">
            <a:avLst/>
          </a:prstGeom>
          <a:noFill/>
        </p:spPr>
        <p:txBody>
          <a:bodyPr wrap="none" rtlCol="0">
            <a:spAutoFit/>
          </a:bodyPr>
          <a:lstStyle/>
          <a:p>
            <a:r>
              <a:rPr lang="en-US" dirty="0" smtClean="0">
                <a:solidFill>
                  <a:srgbClr val="0070C0"/>
                </a:solidFill>
              </a:rPr>
              <a:t>An  HDF file </a:t>
            </a:r>
            <a:endParaRPr lang="en-US" dirty="0">
              <a:solidFill>
                <a:srgbClr val="0070C0"/>
              </a:solidFill>
            </a:endParaRPr>
          </a:p>
        </p:txBody>
      </p:sp>
      <p:cxnSp>
        <p:nvCxnSpPr>
          <p:cNvPr id="16" name="Straight Arrow Connector 15"/>
          <p:cNvCxnSpPr/>
          <p:nvPr/>
        </p:nvCxnSpPr>
        <p:spPr bwMode="auto">
          <a:xfrm rot="10800000" flipV="1">
            <a:off x="7620000" y="3048000"/>
            <a:ext cx="457200" cy="76200"/>
          </a:xfrm>
          <a:prstGeom prst="straightConnector1">
            <a:avLst/>
          </a:prstGeom>
          <a:solidFill>
            <a:schemeClr val="accent1"/>
          </a:solidFill>
          <a:ln w="38100" cap="flat" cmpd="sng" algn="ctr">
            <a:solidFill>
              <a:schemeClr val="tx1"/>
            </a:solidFill>
            <a:prstDash val="solid"/>
            <a:round/>
            <a:headEnd type="none" w="med" len="med"/>
            <a:tailEnd type="arrow"/>
          </a:ln>
          <a:effectLst/>
        </p:spPr>
      </p:cxnSp>
      <p:sp>
        <p:nvSpPr>
          <p:cNvPr id="20" name="TextBox 19"/>
          <p:cNvSpPr txBox="1"/>
          <p:nvPr/>
        </p:nvSpPr>
        <p:spPr>
          <a:xfrm>
            <a:off x="8001000" y="2814935"/>
            <a:ext cx="1037463" cy="461665"/>
          </a:xfrm>
          <a:prstGeom prst="rect">
            <a:avLst/>
          </a:prstGeom>
          <a:noFill/>
        </p:spPr>
        <p:txBody>
          <a:bodyPr wrap="none" rtlCol="0">
            <a:spAutoFit/>
          </a:bodyPr>
          <a:lstStyle/>
          <a:p>
            <a:r>
              <a:rPr lang="en-US" dirty="0" smtClean="0"/>
              <a:t>Flatten</a:t>
            </a:r>
            <a:endParaRPr lang="en-US" dirty="0"/>
          </a:p>
        </p:txBody>
      </p:sp>
      <p:sp>
        <p:nvSpPr>
          <p:cNvPr id="21" name="TextBox 20"/>
          <p:cNvSpPr txBox="1"/>
          <p:nvPr/>
        </p:nvSpPr>
        <p:spPr>
          <a:xfrm>
            <a:off x="7467600" y="4419600"/>
            <a:ext cx="1781257" cy="461665"/>
          </a:xfrm>
          <a:prstGeom prst="rect">
            <a:avLst/>
          </a:prstGeom>
          <a:noFill/>
        </p:spPr>
        <p:txBody>
          <a:bodyPr wrap="none" rtlCol="0">
            <a:spAutoFit/>
          </a:bodyPr>
          <a:lstStyle/>
          <a:p>
            <a:r>
              <a:rPr lang="en-US" dirty="0" smtClean="0"/>
              <a:t>CF attributes</a:t>
            </a:r>
            <a:endParaRPr lang="en-US" dirty="0"/>
          </a:p>
        </p:txBody>
      </p:sp>
      <p:cxnSp>
        <p:nvCxnSpPr>
          <p:cNvPr id="22" name="Straight Arrow Connector 21"/>
          <p:cNvCxnSpPr/>
          <p:nvPr/>
        </p:nvCxnSpPr>
        <p:spPr bwMode="auto">
          <a:xfrm rot="16200000" flipH="1">
            <a:off x="7543800" y="3810000"/>
            <a:ext cx="838200" cy="685800"/>
          </a:xfrm>
          <a:prstGeom prst="straightConnector1">
            <a:avLst/>
          </a:prstGeom>
          <a:solidFill>
            <a:schemeClr val="accent1"/>
          </a:solidFill>
          <a:ln w="38100" cap="flat" cmpd="sng" algn="ctr">
            <a:solidFill>
              <a:schemeClr val="tx1"/>
            </a:solidFill>
            <a:prstDash val="solid"/>
            <a:round/>
            <a:headEnd type="none" w="med" len="med"/>
            <a:tailEnd type="arrow"/>
          </a:ln>
          <a:effectLst/>
        </p:spPr>
      </p:cxnSp>
      <p:cxnSp>
        <p:nvCxnSpPr>
          <p:cNvPr id="27" name="Straight Arrow Connector 26"/>
          <p:cNvCxnSpPr>
            <a:endCxn id="21" idx="1"/>
          </p:cNvCxnSpPr>
          <p:nvPr/>
        </p:nvCxnSpPr>
        <p:spPr bwMode="auto">
          <a:xfrm>
            <a:off x="6705600" y="4495800"/>
            <a:ext cx="762000" cy="154633"/>
          </a:xfrm>
          <a:prstGeom prst="straightConnector1">
            <a:avLst/>
          </a:prstGeom>
          <a:solidFill>
            <a:schemeClr val="accent1"/>
          </a:solidFill>
          <a:ln w="38100" cap="flat" cmpd="sng" algn="ctr">
            <a:solidFill>
              <a:schemeClr val="tx1"/>
            </a:solidFill>
            <a:prstDash val="solid"/>
            <a:round/>
            <a:headEnd type="none" w="med" len="med"/>
            <a:tailEnd type="arrow"/>
          </a:ln>
          <a:effectLst/>
        </p:spPr>
      </p:cxnSp>
      <p:cxnSp>
        <p:nvCxnSpPr>
          <p:cNvPr id="29" name="Straight Arrow Connector 28"/>
          <p:cNvCxnSpPr/>
          <p:nvPr/>
        </p:nvCxnSpPr>
        <p:spPr bwMode="auto">
          <a:xfrm flipV="1">
            <a:off x="7162800" y="4800600"/>
            <a:ext cx="609600" cy="304800"/>
          </a:xfrm>
          <a:prstGeom prst="straightConnector1">
            <a:avLst/>
          </a:prstGeom>
          <a:solidFill>
            <a:schemeClr val="accent1"/>
          </a:solidFill>
          <a:ln w="38100" cap="flat" cmpd="sng" algn="ctr">
            <a:solidFill>
              <a:schemeClr val="tx1"/>
            </a:solidFill>
            <a:prstDash val="solid"/>
            <a:round/>
            <a:headEnd type="none" w="med" len="med"/>
            <a:tailEnd type="arrow"/>
          </a:ln>
          <a:effec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linds(horizontal)">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linds(horizontal)">
                                      <p:cBhvr>
                                        <p:cTn id="15" dur="500"/>
                                        <p:tgtEl>
                                          <p:spTgt spid="9"/>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linds(horizontal)">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blinds(horizontal)">
                                      <p:cBhvr>
                                        <p:cTn id="23" dur="500"/>
                                        <p:tgtEl>
                                          <p:spTgt spid="20"/>
                                        </p:tgtEl>
                                      </p:cBhvr>
                                    </p:animEffect>
                                  </p:childTnLst>
                                </p:cTn>
                              </p:par>
                              <p:par>
                                <p:cTn id="24" presetID="3" presetClass="entr" presetSubtype="10"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blinds(horizontal)">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blinds(horizontal)">
                                      <p:cBhvr>
                                        <p:cTn id="31" dur="500"/>
                                        <p:tgtEl>
                                          <p:spTgt spid="22"/>
                                        </p:tgtEl>
                                      </p:cBhvr>
                                    </p:animEffect>
                                  </p:childTnLst>
                                </p:cTn>
                              </p:par>
                              <p:par>
                                <p:cTn id="32" presetID="3" presetClass="entr" presetSubtype="10" fill="hold"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blinds(horizontal)">
                                      <p:cBhvr>
                                        <p:cTn id="34" dur="500"/>
                                        <p:tgtEl>
                                          <p:spTgt spid="27"/>
                                        </p:tgtEl>
                                      </p:cBhvr>
                                    </p:animEffect>
                                  </p:childTnLst>
                                </p:cTn>
                              </p:par>
                              <p:par>
                                <p:cTn id="35" presetID="3" presetClass="entr" presetSubtype="10"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blinds(horizontal)">
                                      <p:cBhvr>
                                        <p:cTn id="37" dur="500"/>
                                        <p:tgtEl>
                                          <p:spTgt spid="29"/>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blinds(horizontal)">
                                      <p:cBhvr>
                                        <p:cTn id="4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20" grpId="0"/>
      <p:bldP spid="2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dirty="0" smtClean="0"/>
              <a:t>Shift of Burden</a:t>
            </a:r>
          </a:p>
        </p:txBody>
      </p:sp>
      <p:sp>
        <p:nvSpPr>
          <p:cNvPr id="9" name="Content Placeholder 8"/>
          <p:cNvSpPr>
            <a:spLocks noGrp="1"/>
          </p:cNvSpPr>
          <p:nvPr>
            <p:ph idx="1"/>
          </p:nvPr>
        </p:nvSpPr>
        <p:spPr/>
        <p:txBody>
          <a:bodyPr/>
          <a:lstStyle/>
          <a:p>
            <a:pPr marL="342900" indent="-342900">
              <a:lnSpc>
                <a:spcPct val="95000"/>
              </a:lnSpc>
              <a:spcBef>
                <a:spcPts val="575"/>
              </a:spcBef>
              <a:spcAft>
                <a:spcPts val="575"/>
              </a:spcAft>
              <a:buClr>
                <a:srgbClr val="000000"/>
              </a:buClr>
              <a:buSzPct val="100000"/>
              <a:buFont typeface="Arial" charset="0"/>
              <a:buChar char="•"/>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GB" sz="2800" dirty="0" smtClean="0">
                <a:latin typeface="Arial" charset="0"/>
              </a:rPr>
              <a:t>From Users to Handler Developers</a:t>
            </a:r>
          </a:p>
          <a:p>
            <a:pPr marL="342900" indent="-342900">
              <a:lnSpc>
                <a:spcPct val="95000"/>
              </a:lnSpc>
              <a:spcBef>
                <a:spcPts val="575"/>
              </a:spcBef>
              <a:spcAft>
                <a:spcPts val="575"/>
              </a:spcAft>
              <a:buClr>
                <a:srgbClr val="000000"/>
              </a:buClr>
              <a:buSzPct val="100000"/>
              <a:buFont typeface="Arial" charset="0"/>
              <a:buChar char="•"/>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GB" sz="2800" dirty="0" smtClean="0">
                <a:latin typeface="Arial" charset="0"/>
              </a:rPr>
              <a:t>Client  processing  to Server processing </a:t>
            </a:r>
          </a:p>
          <a:p>
            <a:endParaRPr lang="en-US" dirty="0"/>
          </a:p>
        </p:txBody>
      </p:sp>
      <p:sp>
        <p:nvSpPr>
          <p:cNvPr id="20486" name="Date Placeholder 5"/>
          <p:cNvSpPr>
            <a:spLocks noGrp="1"/>
          </p:cNvSpPr>
          <p:nvPr>
            <p:ph type="dt" sz="half" idx="10"/>
          </p:nvPr>
        </p:nvSpPr>
        <p:spPr>
          <a:noFill/>
        </p:spPr>
        <p:txBody>
          <a:bodyPr/>
          <a:lstStyle/>
          <a:p>
            <a:r>
              <a:rPr lang="en-US" smtClean="0"/>
              <a:t>September 28,2010</a:t>
            </a:r>
          </a:p>
        </p:txBody>
      </p:sp>
      <p:sp>
        <p:nvSpPr>
          <p:cNvPr id="20483" name="Footer Placeholder 4"/>
          <p:cNvSpPr>
            <a:spLocks noGrp="1"/>
          </p:cNvSpPr>
          <p:nvPr>
            <p:ph type="ftr" sz="quarter" idx="11"/>
          </p:nvPr>
        </p:nvSpPr>
        <p:spPr>
          <a:noFill/>
        </p:spPr>
        <p:txBody>
          <a:bodyPr/>
          <a:lstStyle/>
          <a:p>
            <a:r>
              <a:rPr lang="en-US" smtClean="0"/>
              <a:t>HDF/HDF-EOS Workshop XIV</a:t>
            </a:r>
          </a:p>
        </p:txBody>
      </p:sp>
      <p:sp>
        <p:nvSpPr>
          <p:cNvPr id="20484" name="Slide Number Placeholder 5"/>
          <p:cNvSpPr>
            <a:spLocks noGrp="1"/>
          </p:cNvSpPr>
          <p:nvPr>
            <p:ph type="sldNum" sz="quarter" idx="12"/>
          </p:nvPr>
        </p:nvSpPr>
        <p:spPr>
          <a:noFill/>
        </p:spPr>
        <p:txBody>
          <a:bodyPr/>
          <a:lstStyle/>
          <a:p>
            <a:fld id="{2B8DAE02-931B-4F90-89E5-6FD3FC9A0545}" type="slidenum">
              <a:rPr lang="en-US" smtClean="0"/>
              <a:pPr/>
              <a:t>21</a:t>
            </a:fld>
            <a:endParaRPr lang="en-US"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6"/>
          <p:cNvSpPr>
            <a:spLocks noGrp="1"/>
          </p:cNvSpPr>
          <p:nvPr>
            <p:ph type="title"/>
          </p:nvPr>
        </p:nvSpPr>
        <p:spPr>
          <a:xfrm>
            <a:off x="1066800" y="152400"/>
            <a:ext cx="7010400" cy="533400"/>
          </a:xfrm>
        </p:spPr>
        <p:txBody>
          <a:bodyPr/>
          <a:lstStyle/>
          <a:p>
            <a:r>
              <a:rPr lang="en-US" dirty="0" smtClean="0"/>
              <a:t>Enhanced HDF</a:t>
            </a:r>
            <a:r>
              <a:rPr lang="en-US" dirty="0" smtClean="0">
                <a:solidFill>
                  <a:srgbClr val="00B050"/>
                </a:solidFill>
              </a:rPr>
              <a:t>4</a:t>
            </a:r>
            <a:r>
              <a:rPr lang="en-US" dirty="0" smtClean="0"/>
              <a:t> Handler</a:t>
            </a:r>
          </a:p>
        </p:txBody>
      </p:sp>
      <p:sp>
        <p:nvSpPr>
          <p:cNvPr id="21507" name="Footer Placeholder 4"/>
          <p:cNvSpPr>
            <a:spLocks noGrp="1"/>
          </p:cNvSpPr>
          <p:nvPr>
            <p:ph type="ftr" sz="quarter" idx="11"/>
          </p:nvPr>
        </p:nvSpPr>
        <p:spPr>
          <a:noFill/>
        </p:spPr>
        <p:txBody>
          <a:bodyPr/>
          <a:lstStyle/>
          <a:p>
            <a:r>
              <a:rPr lang="en-US" smtClean="0"/>
              <a:t>HDF/HDF-EOS Workshop XIV</a:t>
            </a:r>
          </a:p>
        </p:txBody>
      </p:sp>
      <p:sp>
        <p:nvSpPr>
          <p:cNvPr id="21508" name="Slide Number Placeholder 5"/>
          <p:cNvSpPr>
            <a:spLocks noGrp="1"/>
          </p:cNvSpPr>
          <p:nvPr>
            <p:ph type="sldNum" sz="quarter" idx="12"/>
          </p:nvPr>
        </p:nvSpPr>
        <p:spPr>
          <a:noFill/>
        </p:spPr>
        <p:txBody>
          <a:bodyPr/>
          <a:lstStyle/>
          <a:p>
            <a:fld id="{828A1D21-A967-4241-A756-DBCF0972E2B3}" type="slidenum">
              <a:rPr lang="en-US" smtClean="0"/>
              <a:pPr/>
              <a:t>22</a:t>
            </a:fld>
            <a:endParaRPr lang="en-US" smtClean="0"/>
          </a:p>
        </p:txBody>
      </p:sp>
      <p:pic>
        <p:nvPicPr>
          <p:cNvPr id="21509" name="Picture 3" descr="C:\Program Files (x86)\Microsoft Office\MEDIA\CAGCAT10\j0292020.wmf"/>
          <p:cNvPicPr>
            <a:picLocks noChangeAspect="1" noChangeArrowheads="1"/>
          </p:cNvPicPr>
          <p:nvPr/>
        </p:nvPicPr>
        <p:blipFill>
          <a:blip r:embed="rId3" cstate="print"/>
          <a:srcRect/>
          <a:stretch>
            <a:fillRect/>
          </a:stretch>
        </p:blipFill>
        <p:spPr bwMode="auto">
          <a:xfrm>
            <a:off x="533400" y="1828800"/>
            <a:ext cx="838200" cy="785813"/>
          </a:xfrm>
          <a:prstGeom prst="rect">
            <a:avLst/>
          </a:prstGeom>
          <a:noFill/>
          <a:ln w="9525">
            <a:noFill/>
            <a:miter lim="800000"/>
            <a:headEnd/>
            <a:tailEnd/>
          </a:ln>
        </p:spPr>
      </p:pic>
      <p:sp>
        <p:nvSpPr>
          <p:cNvPr id="21510" name="TextBox 11"/>
          <p:cNvSpPr txBox="1">
            <a:spLocks noChangeArrowheads="1"/>
          </p:cNvSpPr>
          <p:nvPr/>
        </p:nvSpPr>
        <p:spPr bwMode="auto">
          <a:xfrm>
            <a:off x="457200" y="2590800"/>
            <a:ext cx="989013" cy="461963"/>
          </a:xfrm>
          <a:prstGeom prst="rect">
            <a:avLst/>
          </a:prstGeom>
          <a:noFill/>
          <a:ln w="9525">
            <a:noFill/>
            <a:miter lim="800000"/>
            <a:headEnd/>
            <a:tailEnd/>
          </a:ln>
        </p:spPr>
        <p:txBody>
          <a:bodyPr wrap="none">
            <a:spAutoFit/>
          </a:bodyPr>
          <a:lstStyle/>
          <a:p>
            <a:r>
              <a:rPr lang="en-US">
                <a:latin typeface="Arial" pitchFamily="34" charset="0"/>
              </a:rPr>
              <a:t>Users</a:t>
            </a:r>
          </a:p>
        </p:txBody>
      </p:sp>
      <p:sp>
        <p:nvSpPr>
          <p:cNvPr id="21511" name="TextBox 12"/>
          <p:cNvSpPr txBox="1">
            <a:spLocks noChangeArrowheads="1"/>
          </p:cNvSpPr>
          <p:nvPr/>
        </p:nvSpPr>
        <p:spPr bwMode="auto">
          <a:xfrm>
            <a:off x="2171700" y="5268913"/>
            <a:ext cx="1736725" cy="831850"/>
          </a:xfrm>
          <a:prstGeom prst="rect">
            <a:avLst/>
          </a:prstGeom>
          <a:noFill/>
          <a:ln w="9525">
            <a:noFill/>
            <a:miter lim="800000"/>
            <a:headEnd/>
            <a:tailEnd/>
          </a:ln>
        </p:spPr>
        <p:txBody>
          <a:bodyPr wrap="none">
            <a:spAutoFit/>
          </a:bodyPr>
          <a:lstStyle/>
          <a:p>
            <a:r>
              <a:rPr lang="en-US">
                <a:latin typeface="Arial" pitchFamily="34" charset="0"/>
              </a:rPr>
              <a:t>OPeNDAP </a:t>
            </a:r>
          </a:p>
          <a:p>
            <a:r>
              <a:rPr lang="en-US">
                <a:latin typeface="Arial" pitchFamily="34" charset="0"/>
              </a:rPr>
              <a:t>Clients</a:t>
            </a:r>
          </a:p>
        </p:txBody>
      </p:sp>
      <p:sp>
        <p:nvSpPr>
          <p:cNvPr id="14" name="TextBox 13"/>
          <p:cNvSpPr txBox="1"/>
          <p:nvPr/>
        </p:nvSpPr>
        <p:spPr>
          <a:xfrm>
            <a:off x="598488" y="3657600"/>
            <a:ext cx="696912" cy="461963"/>
          </a:xfrm>
          <a:prstGeom prst="rect">
            <a:avLst/>
          </a:prstGeom>
          <a:noFill/>
        </p:spPr>
        <p:txBody>
          <a:bodyPr wrap="none">
            <a:spAutoFit/>
          </a:bodyPr>
          <a:lstStyle/>
          <a:p>
            <a:pPr>
              <a:defRPr/>
            </a:pPr>
            <a:r>
              <a:rPr lang="en-US" dirty="0">
                <a:solidFill>
                  <a:schemeClr val="tx2">
                    <a:lumMod val="75000"/>
                  </a:schemeClr>
                </a:solidFill>
                <a:latin typeface="Arial" pitchFamily="34" charset="0"/>
              </a:rPr>
              <a:t>IDV</a:t>
            </a:r>
          </a:p>
        </p:txBody>
      </p:sp>
      <p:sp>
        <p:nvSpPr>
          <p:cNvPr id="21513" name="TextBox 14"/>
          <p:cNvSpPr txBox="1">
            <a:spLocks noChangeArrowheads="1"/>
          </p:cNvSpPr>
          <p:nvPr/>
        </p:nvSpPr>
        <p:spPr bwMode="auto">
          <a:xfrm>
            <a:off x="4953000" y="5268913"/>
            <a:ext cx="1735138" cy="831850"/>
          </a:xfrm>
          <a:prstGeom prst="rect">
            <a:avLst/>
          </a:prstGeom>
          <a:noFill/>
          <a:ln w="9525">
            <a:noFill/>
            <a:miter lim="800000"/>
            <a:headEnd/>
            <a:tailEnd/>
          </a:ln>
        </p:spPr>
        <p:txBody>
          <a:bodyPr wrap="none">
            <a:spAutoFit/>
          </a:bodyPr>
          <a:lstStyle/>
          <a:p>
            <a:r>
              <a:rPr lang="en-US">
                <a:latin typeface="Arial" pitchFamily="34" charset="0"/>
              </a:rPr>
              <a:t>OPeNDAP </a:t>
            </a:r>
          </a:p>
          <a:p>
            <a:r>
              <a:rPr lang="en-US">
                <a:latin typeface="Arial" pitchFamily="34" charset="0"/>
              </a:rPr>
              <a:t>Servers</a:t>
            </a:r>
          </a:p>
        </p:txBody>
      </p:sp>
      <p:sp>
        <p:nvSpPr>
          <p:cNvPr id="21514" name="TextBox 15"/>
          <p:cNvSpPr txBox="1">
            <a:spLocks noChangeArrowheads="1"/>
          </p:cNvSpPr>
          <p:nvPr/>
        </p:nvSpPr>
        <p:spPr bwMode="auto">
          <a:xfrm>
            <a:off x="7010400" y="5268913"/>
            <a:ext cx="1752600" cy="461962"/>
          </a:xfrm>
          <a:prstGeom prst="rect">
            <a:avLst/>
          </a:prstGeom>
          <a:noFill/>
          <a:ln w="9525">
            <a:noFill/>
            <a:miter lim="800000"/>
            <a:headEnd/>
            <a:tailEnd/>
          </a:ln>
        </p:spPr>
        <p:txBody>
          <a:bodyPr lIns="91435" tIns="45718" rIns="91435" bIns="45718">
            <a:spAutoFit/>
          </a:bodyPr>
          <a:lstStyle/>
          <a:p>
            <a:r>
              <a:rPr lang="en-US">
                <a:latin typeface="Arial" pitchFamily="34" charset="0"/>
              </a:rPr>
              <a:t>HDF4 Files</a:t>
            </a:r>
          </a:p>
        </p:txBody>
      </p:sp>
      <p:sp>
        <p:nvSpPr>
          <p:cNvPr id="17" name="TextBox 16"/>
          <p:cNvSpPr txBox="1"/>
          <p:nvPr/>
        </p:nvSpPr>
        <p:spPr>
          <a:xfrm>
            <a:off x="5486400" y="3581400"/>
            <a:ext cx="989013" cy="461963"/>
          </a:xfrm>
          <a:prstGeom prst="rect">
            <a:avLst/>
          </a:prstGeom>
          <a:noFill/>
        </p:spPr>
        <p:txBody>
          <a:bodyPr wrap="none">
            <a:spAutoFit/>
          </a:bodyPr>
          <a:lstStyle/>
          <a:p>
            <a:pPr>
              <a:defRPr/>
            </a:pPr>
            <a:r>
              <a:rPr lang="en-US" dirty="0">
                <a:solidFill>
                  <a:schemeClr val="tx2">
                    <a:lumMod val="75000"/>
                  </a:schemeClr>
                </a:solidFill>
                <a:latin typeface="Arial" pitchFamily="34" charset="0"/>
              </a:rPr>
              <a:t>Hyrax</a:t>
            </a:r>
          </a:p>
        </p:txBody>
      </p:sp>
      <p:pic>
        <p:nvPicPr>
          <p:cNvPr id="21516" name="Picture 19" descr="hdfview.bmp"/>
          <p:cNvPicPr>
            <a:picLocks noChangeAspect="1"/>
          </p:cNvPicPr>
          <p:nvPr/>
        </p:nvPicPr>
        <p:blipFill>
          <a:blip r:embed="rId4" cstate="print"/>
          <a:srcRect/>
          <a:stretch>
            <a:fillRect/>
          </a:stretch>
        </p:blipFill>
        <p:spPr bwMode="auto">
          <a:xfrm>
            <a:off x="7162800" y="4114800"/>
            <a:ext cx="1371600" cy="1143000"/>
          </a:xfrm>
          <a:prstGeom prst="rect">
            <a:avLst/>
          </a:prstGeom>
          <a:noFill/>
          <a:ln w="9525">
            <a:noFill/>
            <a:miter lim="800000"/>
            <a:headEnd/>
            <a:tailEnd/>
          </a:ln>
        </p:spPr>
      </p:pic>
      <p:cxnSp>
        <p:nvCxnSpPr>
          <p:cNvPr id="20" name="Straight Arrow Connector 19"/>
          <p:cNvCxnSpPr/>
          <p:nvPr/>
        </p:nvCxnSpPr>
        <p:spPr>
          <a:xfrm rot="10800000">
            <a:off x="6400800" y="4583113"/>
            <a:ext cx="763588" cy="158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1518" name="TextBox 20"/>
          <p:cNvSpPr txBox="1">
            <a:spLocks noChangeArrowheads="1"/>
          </p:cNvSpPr>
          <p:nvPr/>
        </p:nvSpPr>
        <p:spPr bwMode="auto">
          <a:xfrm>
            <a:off x="4038600" y="4367213"/>
            <a:ext cx="914400" cy="461962"/>
          </a:xfrm>
          <a:prstGeom prst="rect">
            <a:avLst/>
          </a:prstGeom>
          <a:noFill/>
          <a:ln w="9525">
            <a:noFill/>
            <a:miter lim="800000"/>
            <a:headEnd/>
            <a:tailEnd/>
          </a:ln>
        </p:spPr>
        <p:txBody>
          <a:bodyPr lIns="91435" tIns="45718" rIns="91435" bIns="45718">
            <a:spAutoFit/>
          </a:bodyPr>
          <a:lstStyle/>
          <a:p>
            <a:r>
              <a:rPr lang="en-US">
                <a:latin typeface="Arial" pitchFamily="34" charset="0"/>
              </a:rPr>
              <a:t>DAP</a:t>
            </a:r>
          </a:p>
        </p:txBody>
      </p:sp>
      <p:sp>
        <p:nvSpPr>
          <p:cNvPr id="22" name="Lightning Bolt 21"/>
          <p:cNvSpPr/>
          <p:nvPr/>
        </p:nvSpPr>
        <p:spPr>
          <a:xfrm>
            <a:off x="7696200" y="2971800"/>
            <a:ext cx="304800" cy="762000"/>
          </a:xfrm>
          <a:prstGeom prst="lightningBol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cs typeface="Arial" charset="0"/>
            </a:endParaRPr>
          </a:p>
        </p:txBody>
      </p:sp>
      <p:pic>
        <p:nvPicPr>
          <p:cNvPr id="21520" name="Picture 2" descr="C:\Documents and Settings\hyoklee\Local Settings\Temporary Internet Files\Content.IE5\H0QAWWKR\MCj04247700000[1].wmf"/>
          <p:cNvPicPr>
            <a:picLocks noChangeAspect="1" noChangeArrowheads="1"/>
          </p:cNvPicPr>
          <p:nvPr/>
        </p:nvPicPr>
        <p:blipFill>
          <a:blip r:embed="rId5" cstate="print"/>
          <a:srcRect/>
          <a:stretch>
            <a:fillRect/>
          </a:stretch>
        </p:blipFill>
        <p:spPr bwMode="auto">
          <a:xfrm>
            <a:off x="5354638" y="4049713"/>
            <a:ext cx="1122362" cy="1295400"/>
          </a:xfrm>
          <a:prstGeom prst="rect">
            <a:avLst/>
          </a:prstGeom>
          <a:noFill/>
          <a:ln w="9525">
            <a:noFill/>
            <a:miter lim="800000"/>
            <a:headEnd/>
            <a:tailEnd/>
          </a:ln>
        </p:spPr>
      </p:pic>
      <p:pic>
        <p:nvPicPr>
          <p:cNvPr id="21521" name="Picture 3" descr="C:\Documents and Settings\hyoklee\Local Settings\Temporary Internet Files\Content.IE5\H0QAWWKR\MCj04348650000[1].png"/>
          <p:cNvPicPr>
            <a:picLocks noChangeAspect="1" noChangeArrowheads="1"/>
          </p:cNvPicPr>
          <p:nvPr/>
        </p:nvPicPr>
        <p:blipFill>
          <a:blip r:embed="rId6" cstate="print"/>
          <a:srcRect/>
          <a:stretch>
            <a:fillRect/>
          </a:stretch>
        </p:blipFill>
        <p:spPr bwMode="auto">
          <a:xfrm>
            <a:off x="2362200" y="4049713"/>
            <a:ext cx="1219200" cy="1219200"/>
          </a:xfrm>
          <a:prstGeom prst="rect">
            <a:avLst/>
          </a:prstGeom>
          <a:noFill/>
          <a:ln w="9525">
            <a:noFill/>
            <a:miter lim="800000"/>
            <a:headEnd/>
            <a:tailEnd/>
          </a:ln>
        </p:spPr>
      </p:pic>
      <p:cxnSp>
        <p:nvCxnSpPr>
          <p:cNvPr id="25" name="Curved Connector 24"/>
          <p:cNvCxnSpPr/>
          <p:nvPr/>
        </p:nvCxnSpPr>
        <p:spPr>
          <a:xfrm rot="10800000" flipV="1">
            <a:off x="3581400" y="4583113"/>
            <a:ext cx="1600200" cy="457200"/>
          </a:xfrm>
          <a:prstGeom prst="curvedConnector3">
            <a:avLst>
              <a:gd name="adj1" fmla="val 50000"/>
            </a:avLst>
          </a:prstGeom>
          <a:ln w="41275">
            <a:prstDash val="sysDot"/>
            <a:headEnd type="arrow"/>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2438400" y="3657600"/>
            <a:ext cx="1436688" cy="461963"/>
          </a:xfrm>
          <a:prstGeom prst="rect">
            <a:avLst/>
          </a:prstGeom>
          <a:noFill/>
        </p:spPr>
        <p:txBody>
          <a:bodyPr wrap="none">
            <a:spAutoFit/>
          </a:bodyPr>
          <a:lstStyle/>
          <a:p>
            <a:pPr>
              <a:defRPr/>
            </a:pPr>
            <a:r>
              <a:rPr lang="en-US" dirty="0" err="1">
                <a:solidFill>
                  <a:schemeClr val="tx2">
                    <a:lumMod val="75000"/>
                  </a:schemeClr>
                </a:solidFill>
                <a:latin typeface="Arial" pitchFamily="34" charset="0"/>
              </a:rPr>
              <a:t>libnc</a:t>
            </a:r>
            <a:r>
              <a:rPr lang="en-US" dirty="0">
                <a:solidFill>
                  <a:schemeClr val="tx2">
                    <a:lumMod val="75000"/>
                  </a:schemeClr>
                </a:solidFill>
                <a:latin typeface="Arial" pitchFamily="34" charset="0"/>
              </a:rPr>
              <a:t>-dap</a:t>
            </a:r>
          </a:p>
        </p:txBody>
      </p:sp>
      <p:cxnSp>
        <p:nvCxnSpPr>
          <p:cNvPr id="27" name="Straight Arrow Connector 26"/>
          <p:cNvCxnSpPr/>
          <p:nvPr/>
        </p:nvCxnSpPr>
        <p:spPr>
          <a:xfrm rot="10800000">
            <a:off x="1828800" y="4583113"/>
            <a:ext cx="763588" cy="158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0800000">
            <a:off x="609600" y="3276600"/>
            <a:ext cx="763588" cy="1588"/>
          </a:xfrm>
          <a:prstGeom prst="straightConnector1">
            <a:avLst/>
          </a:prstGeom>
          <a:ln w="28575">
            <a:tailEnd type="arrow"/>
          </a:ln>
          <a:scene3d>
            <a:camera prst="orthographicFront">
              <a:rot lat="0" lon="0" rev="16200000"/>
            </a:camera>
            <a:lightRig rig="threePt" dir="t"/>
          </a:scene3d>
        </p:spPr>
        <p:style>
          <a:lnRef idx="1">
            <a:schemeClr val="accent1"/>
          </a:lnRef>
          <a:fillRef idx="0">
            <a:schemeClr val="accent1"/>
          </a:fillRef>
          <a:effectRef idx="0">
            <a:schemeClr val="accent1"/>
          </a:effectRef>
          <a:fontRef idx="minor">
            <a:schemeClr val="tx1"/>
          </a:fontRef>
        </p:style>
      </p:cxnSp>
      <p:pic>
        <p:nvPicPr>
          <p:cNvPr id="21526" name="Picture 24" descr="airs.jpg"/>
          <p:cNvPicPr>
            <a:picLocks noChangeAspect="1"/>
          </p:cNvPicPr>
          <p:nvPr/>
        </p:nvPicPr>
        <p:blipFill>
          <a:blip r:embed="rId7" cstate="print"/>
          <a:srcRect/>
          <a:stretch>
            <a:fillRect/>
          </a:stretch>
        </p:blipFill>
        <p:spPr bwMode="auto">
          <a:xfrm>
            <a:off x="6705600" y="1752600"/>
            <a:ext cx="2057400" cy="1187450"/>
          </a:xfrm>
          <a:prstGeom prst="rect">
            <a:avLst/>
          </a:prstGeom>
          <a:noFill/>
          <a:ln w="9525">
            <a:noFill/>
            <a:miter lim="800000"/>
            <a:headEnd/>
            <a:tailEnd/>
          </a:ln>
        </p:spPr>
      </p:pic>
      <p:sp>
        <p:nvSpPr>
          <p:cNvPr id="30" name="5-Point Star 29"/>
          <p:cNvSpPr/>
          <p:nvPr/>
        </p:nvSpPr>
        <p:spPr bwMode="auto">
          <a:xfrm>
            <a:off x="6629400" y="4114800"/>
            <a:ext cx="381000" cy="381000"/>
          </a:xfrm>
          <a:prstGeom prst="star5">
            <a:avLst/>
          </a:prstGeom>
          <a:solidFill>
            <a:srgbClr val="00B050"/>
          </a:solidFill>
          <a:ln w="9525" cap="flat" cmpd="sng" algn="ctr">
            <a:solidFill>
              <a:schemeClr val="tx1"/>
            </a:solidFill>
            <a:prstDash val="solid"/>
            <a:round/>
            <a:headEnd type="none" w="med" len="med"/>
            <a:tailEnd type="none" w="med" len="med"/>
          </a:ln>
          <a:effectLst/>
        </p:spPr>
        <p:txBody>
          <a:bodyPr wrap="none" anchor="ctr"/>
          <a:lstStyle/>
          <a:p>
            <a:pPr>
              <a:defRPr/>
            </a:pPr>
            <a:endParaRPr lang="en-US" dirty="0">
              <a:solidFill>
                <a:srgbClr val="00B050"/>
              </a:solidFill>
              <a:cs typeface="+mn-cs"/>
            </a:endParaRPr>
          </a:p>
        </p:txBody>
      </p:sp>
      <p:sp>
        <p:nvSpPr>
          <p:cNvPr id="32" name="TextBox 31"/>
          <p:cNvSpPr txBox="1"/>
          <p:nvPr/>
        </p:nvSpPr>
        <p:spPr>
          <a:xfrm>
            <a:off x="6858000" y="1219200"/>
            <a:ext cx="835025" cy="461963"/>
          </a:xfrm>
          <a:prstGeom prst="rect">
            <a:avLst/>
          </a:prstGeom>
          <a:noFill/>
        </p:spPr>
        <p:txBody>
          <a:bodyPr wrap="none">
            <a:spAutoFit/>
          </a:bodyPr>
          <a:lstStyle/>
          <a:p>
            <a:pPr>
              <a:defRPr/>
            </a:pPr>
            <a:r>
              <a:rPr lang="en-US" dirty="0">
                <a:solidFill>
                  <a:schemeClr val="tx2">
                    <a:lumMod val="75000"/>
                  </a:schemeClr>
                </a:solidFill>
                <a:latin typeface="Arial" pitchFamily="34" charset="0"/>
              </a:rPr>
              <a:t>Aura</a:t>
            </a:r>
          </a:p>
        </p:txBody>
      </p:sp>
      <p:pic>
        <p:nvPicPr>
          <p:cNvPr id="21529" name="question mark" descr="C:\Documents and Settings\hyoklee\Local Settings\Temporary Internet Files\Content.IE5\URM2S3ZJ\MCj04315600000[1].png"/>
          <p:cNvPicPr>
            <a:picLocks noChangeAspect="1" noChangeArrowheads="1"/>
          </p:cNvPicPr>
          <p:nvPr/>
        </p:nvPicPr>
        <p:blipFill>
          <a:blip r:embed="rId8" cstate="print"/>
          <a:srcRect/>
          <a:stretch>
            <a:fillRect/>
          </a:stretch>
        </p:blipFill>
        <p:spPr bwMode="auto">
          <a:xfrm>
            <a:off x="457200" y="4079875"/>
            <a:ext cx="990600" cy="990600"/>
          </a:xfrm>
          <a:prstGeom prst="rect">
            <a:avLst/>
          </a:prstGeom>
          <a:noFill/>
          <a:ln w="9525">
            <a:noFill/>
            <a:miter lim="800000"/>
            <a:headEnd/>
            <a:tailEnd/>
          </a:ln>
        </p:spPr>
      </p:pic>
      <p:sp>
        <p:nvSpPr>
          <p:cNvPr id="34" name="MODIS Swath w/ Dim Map"/>
          <p:cNvSpPr txBox="1"/>
          <p:nvPr/>
        </p:nvSpPr>
        <p:spPr>
          <a:xfrm>
            <a:off x="6934200" y="3352800"/>
            <a:ext cx="2133600" cy="830263"/>
          </a:xfrm>
          <a:prstGeom prst="rect">
            <a:avLst/>
          </a:prstGeom>
          <a:noFill/>
        </p:spPr>
        <p:txBody>
          <a:bodyPr wrap="none">
            <a:spAutoFit/>
          </a:bodyPr>
          <a:lstStyle/>
          <a:p>
            <a:pPr>
              <a:defRPr/>
            </a:pPr>
            <a:r>
              <a:rPr lang="en-US" dirty="0">
                <a:solidFill>
                  <a:schemeClr val="tx2">
                    <a:lumMod val="75000"/>
                  </a:schemeClr>
                </a:solidFill>
                <a:latin typeface="Arial" pitchFamily="34" charset="0"/>
              </a:rPr>
              <a:t>MODIS Swath</a:t>
            </a:r>
          </a:p>
          <a:p>
            <a:pPr>
              <a:defRPr/>
            </a:pPr>
            <a:r>
              <a:rPr lang="en-US" dirty="0">
                <a:solidFill>
                  <a:schemeClr val="tx2">
                    <a:lumMod val="75000"/>
                  </a:schemeClr>
                </a:solidFill>
                <a:latin typeface="Arial" pitchFamily="34" charset="0"/>
              </a:rPr>
              <a:t>w/ Dim. Map</a:t>
            </a:r>
          </a:p>
        </p:txBody>
      </p:sp>
      <p:sp>
        <p:nvSpPr>
          <p:cNvPr id="21531" name="New HDF4 Handler (HE2 library)"/>
          <p:cNvSpPr txBox="1">
            <a:spLocks noChangeArrowheads="1"/>
          </p:cNvSpPr>
          <p:nvPr/>
        </p:nvSpPr>
        <p:spPr bwMode="auto">
          <a:xfrm>
            <a:off x="990600" y="1143000"/>
            <a:ext cx="5257800" cy="461963"/>
          </a:xfrm>
          <a:prstGeom prst="rect">
            <a:avLst/>
          </a:prstGeom>
          <a:solidFill>
            <a:schemeClr val="accent2"/>
          </a:solidFill>
          <a:ln w="9525">
            <a:noFill/>
            <a:miter lim="800000"/>
            <a:headEnd/>
            <a:tailEnd/>
          </a:ln>
        </p:spPr>
        <p:txBody>
          <a:bodyPr>
            <a:spAutoFit/>
          </a:bodyPr>
          <a:lstStyle/>
          <a:p>
            <a:r>
              <a:rPr lang="en-US">
                <a:latin typeface="Arial" pitchFamily="34" charset="0"/>
              </a:rPr>
              <a:t>Enhanced HDF</a:t>
            </a:r>
            <a:r>
              <a:rPr lang="en-US">
                <a:solidFill>
                  <a:srgbClr val="00B050"/>
                </a:solidFill>
                <a:latin typeface="Arial" pitchFamily="34" charset="0"/>
              </a:rPr>
              <a:t>4</a:t>
            </a:r>
            <a:r>
              <a:rPr lang="en-US">
                <a:latin typeface="Arial" pitchFamily="34" charset="0"/>
              </a:rPr>
              <a:t> HANDLER</a:t>
            </a:r>
          </a:p>
        </p:txBody>
      </p:sp>
      <p:sp>
        <p:nvSpPr>
          <p:cNvPr id="21532" name="Visualization Tools"/>
          <p:cNvSpPr txBox="1">
            <a:spLocks noChangeArrowheads="1"/>
          </p:cNvSpPr>
          <p:nvPr/>
        </p:nvSpPr>
        <p:spPr bwMode="auto">
          <a:xfrm>
            <a:off x="76200" y="5253038"/>
            <a:ext cx="1995488" cy="831850"/>
          </a:xfrm>
          <a:prstGeom prst="rect">
            <a:avLst/>
          </a:prstGeom>
          <a:noFill/>
          <a:ln w="9525">
            <a:noFill/>
            <a:miter lim="800000"/>
            <a:headEnd/>
            <a:tailEnd/>
          </a:ln>
        </p:spPr>
        <p:txBody>
          <a:bodyPr wrap="none">
            <a:spAutoFit/>
          </a:bodyPr>
          <a:lstStyle/>
          <a:p>
            <a:r>
              <a:rPr lang="en-US">
                <a:latin typeface="Arial" pitchFamily="34" charset="0"/>
              </a:rPr>
              <a:t>Visualization </a:t>
            </a:r>
          </a:p>
          <a:p>
            <a:r>
              <a:rPr lang="en-US">
                <a:latin typeface="Arial" pitchFamily="34" charset="0"/>
              </a:rPr>
              <a:t>Tools</a:t>
            </a:r>
          </a:p>
        </p:txBody>
      </p:sp>
      <p:pic>
        <p:nvPicPr>
          <p:cNvPr id="21533" name="Picture MOIDS Swath w/ Dim Map" descr="MOD10_L2.A2000136.0235.004.2003009030119.hdf.snow_cover.idv.without_attr.PNG"/>
          <p:cNvPicPr>
            <a:picLocks noChangeAspect="1"/>
          </p:cNvPicPr>
          <p:nvPr/>
        </p:nvPicPr>
        <p:blipFill>
          <a:blip r:embed="rId9" cstate="print"/>
          <a:srcRect/>
          <a:stretch>
            <a:fillRect/>
          </a:stretch>
        </p:blipFill>
        <p:spPr bwMode="auto">
          <a:xfrm>
            <a:off x="0" y="4038600"/>
            <a:ext cx="1804988" cy="1219200"/>
          </a:xfrm>
          <a:prstGeom prst="rect">
            <a:avLst/>
          </a:prstGeom>
          <a:noFill/>
          <a:ln w="9525">
            <a:noFill/>
            <a:miter lim="800000"/>
            <a:headEnd/>
            <a:tailEnd/>
          </a:ln>
        </p:spPr>
      </p:pic>
      <p:cxnSp>
        <p:nvCxnSpPr>
          <p:cNvPr id="21534" name="Straight Arrow Connector 40"/>
          <p:cNvCxnSpPr>
            <a:cxnSpLocks noChangeShapeType="1"/>
          </p:cNvCxnSpPr>
          <p:nvPr/>
        </p:nvCxnSpPr>
        <p:spPr bwMode="auto">
          <a:xfrm rot="16200000" flipH="1">
            <a:off x="4343400" y="1752600"/>
            <a:ext cx="2590800" cy="2286000"/>
          </a:xfrm>
          <a:prstGeom prst="straightConnector1">
            <a:avLst/>
          </a:prstGeom>
          <a:noFill/>
          <a:ln w="25400" algn="ctr">
            <a:solidFill>
              <a:schemeClr val="tx1"/>
            </a:solidFill>
            <a:prstDash val="sysDash"/>
            <a:round/>
            <a:headEnd/>
            <a:tailEnd type="arrow" w="med" len="med"/>
          </a:ln>
        </p:spPr>
      </p:cxnSp>
      <p:sp>
        <p:nvSpPr>
          <p:cNvPr id="21535" name="Date Placeholder 30"/>
          <p:cNvSpPr>
            <a:spLocks noGrp="1"/>
          </p:cNvSpPr>
          <p:nvPr>
            <p:ph type="dt" sz="quarter" idx="10"/>
          </p:nvPr>
        </p:nvSpPr>
        <p:spPr>
          <a:noFill/>
        </p:spPr>
        <p:txBody>
          <a:bodyPr/>
          <a:lstStyle/>
          <a:p>
            <a:r>
              <a:rPr lang="en-US" smtClean="0"/>
              <a:t>September 28,2010</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smtClean="0"/>
              <a:t>Demo: HDF-EOS2 Library Solution</a:t>
            </a:r>
          </a:p>
        </p:txBody>
      </p:sp>
      <p:sp>
        <p:nvSpPr>
          <p:cNvPr id="22531" name="Footer Placeholder 4"/>
          <p:cNvSpPr>
            <a:spLocks noGrp="1"/>
          </p:cNvSpPr>
          <p:nvPr>
            <p:ph type="ftr" sz="quarter" idx="11"/>
          </p:nvPr>
        </p:nvSpPr>
        <p:spPr>
          <a:noFill/>
        </p:spPr>
        <p:txBody>
          <a:bodyPr/>
          <a:lstStyle/>
          <a:p>
            <a:r>
              <a:rPr lang="en-US" smtClean="0"/>
              <a:t>HDF/HDF-EOS Workshop XIV</a:t>
            </a:r>
          </a:p>
        </p:txBody>
      </p:sp>
      <p:sp>
        <p:nvSpPr>
          <p:cNvPr id="22532" name="Slide Number Placeholder 5"/>
          <p:cNvSpPr>
            <a:spLocks noGrp="1"/>
          </p:cNvSpPr>
          <p:nvPr>
            <p:ph type="sldNum" sz="quarter" idx="12"/>
          </p:nvPr>
        </p:nvSpPr>
        <p:spPr>
          <a:noFill/>
        </p:spPr>
        <p:txBody>
          <a:bodyPr/>
          <a:lstStyle/>
          <a:p>
            <a:fld id="{4EC52395-F797-4936-BEE9-F23A90A308E3}" type="slidenum">
              <a:rPr lang="en-US" smtClean="0"/>
              <a:pPr/>
              <a:t>23</a:t>
            </a:fld>
            <a:endParaRPr lang="en-US" smtClean="0"/>
          </a:p>
        </p:txBody>
      </p:sp>
      <p:pic>
        <p:nvPicPr>
          <p:cNvPr id="22533" name="Picture 11" descr="MOD10_L2.A2000136.0235.004.2003009030119.hdf.snow_cover.idv.without_attr.PNG"/>
          <p:cNvPicPr>
            <a:picLocks noChangeAspect="1"/>
          </p:cNvPicPr>
          <p:nvPr/>
        </p:nvPicPr>
        <p:blipFill>
          <a:blip r:embed="rId3" cstate="print"/>
          <a:srcRect/>
          <a:stretch>
            <a:fillRect/>
          </a:stretch>
        </p:blipFill>
        <p:spPr bwMode="auto">
          <a:xfrm>
            <a:off x="1317625" y="1230313"/>
            <a:ext cx="6508750" cy="4397375"/>
          </a:xfrm>
          <a:prstGeom prst="rect">
            <a:avLst/>
          </a:prstGeom>
          <a:noFill/>
          <a:ln w="9525">
            <a:noFill/>
            <a:miter lim="800000"/>
            <a:headEnd/>
            <a:tailEnd/>
          </a:ln>
        </p:spPr>
      </p:pic>
      <p:sp>
        <p:nvSpPr>
          <p:cNvPr id="7" name="TextBox 6"/>
          <p:cNvSpPr txBox="1"/>
          <p:nvPr/>
        </p:nvSpPr>
        <p:spPr>
          <a:xfrm>
            <a:off x="2163763" y="5715000"/>
            <a:ext cx="4816475" cy="554038"/>
          </a:xfrm>
          <a:prstGeom prst="rect">
            <a:avLst/>
          </a:prstGeom>
          <a:noFill/>
        </p:spPr>
        <p:txBody>
          <a:bodyPr wrap="none">
            <a:spAutoFit/>
          </a:bodyPr>
          <a:lstStyle/>
          <a:p>
            <a:pPr>
              <a:defRPr/>
            </a:pPr>
            <a:r>
              <a:rPr lang="en-US" sz="3000" dirty="0">
                <a:latin typeface="+mn-lt"/>
                <a:cs typeface="+mn-cs"/>
              </a:rPr>
              <a:t>Swath with Dimension Map</a:t>
            </a:r>
          </a:p>
        </p:txBody>
      </p:sp>
      <p:sp>
        <p:nvSpPr>
          <p:cNvPr id="22535" name="Date Placeholder 7"/>
          <p:cNvSpPr>
            <a:spLocks noGrp="1"/>
          </p:cNvSpPr>
          <p:nvPr>
            <p:ph type="dt" sz="quarter" idx="10"/>
          </p:nvPr>
        </p:nvSpPr>
        <p:spPr>
          <a:noFill/>
        </p:spPr>
        <p:txBody>
          <a:bodyPr/>
          <a:lstStyle/>
          <a:p>
            <a:r>
              <a:rPr lang="en-US" smtClean="0"/>
              <a:t>September 28,2010</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smtClean="0"/>
              <a:t>HDF-EOS2 Products Supported</a:t>
            </a:r>
          </a:p>
        </p:txBody>
      </p:sp>
      <p:sp>
        <p:nvSpPr>
          <p:cNvPr id="26627" name="Content Placeholder 2"/>
          <p:cNvSpPr>
            <a:spLocks noGrp="1"/>
          </p:cNvSpPr>
          <p:nvPr>
            <p:ph idx="1"/>
          </p:nvPr>
        </p:nvSpPr>
        <p:spPr>
          <a:xfrm>
            <a:off x="1066800" y="1066800"/>
            <a:ext cx="7696200" cy="4572000"/>
          </a:xfrm>
        </p:spPr>
        <p:txBody>
          <a:bodyPr/>
          <a:lstStyle/>
          <a:p>
            <a:r>
              <a:rPr lang="en-US" dirty="0" smtClean="0"/>
              <a:t>GES DISC</a:t>
            </a:r>
          </a:p>
          <a:p>
            <a:pPr lvl="1"/>
            <a:r>
              <a:rPr lang="en-US" dirty="0" smtClean="0"/>
              <a:t>AIRS / MERRA / TOMS</a:t>
            </a:r>
          </a:p>
          <a:p>
            <a:r>
              <a:rPr lang="en-US" dirty="0" smtClean="0"/>
              <a:t>LAADS / LP DAAC / NSIDC</a:t>
            </a:r>
          </a:p>
          <a:p>
            <a:pPr lvl="1"/>
            <a:r>
              <a:rPr lang="en-US" dirty="0" smtClean="0"/>
              <a:t>Many MODIS products</a:t>
            </a:r>
          </a:p>
          <a:p>
            <a:r>
              <a:rPr lang="en-US" dirty="0" smtClean="0"/>
              <a:t>NSIDC</a:t>
            </a:r>
          </a:p>
          <a:p>
            <a:pPr lvl="1"/>
            <a:r>
              <a:rPr lang="en-US" dirty="0" smtClean="0"/>
              <a:t>AMSR_E / NISE</a:t>
            </a:r>
          </a:p>
          <a:p>
            <a:r>
              <a:rPr lang="en-US" dirty="0" err="1" smtClean="0"/>
              <a:t>LaRC</a:t>
            </a:r>
            <a:endParaRPr lang="en-US" dirty="0" smtClean="0"/>
          </a:p>
          <a:p>
            <a:pPr lvl="1"/>
            <a:r>
              <a:rPr lang="en-US" dirty="0" smtClean="0"/>
              <a:t>MISR / MOPITT / some CERES(TRMM)</a:t>
            </a:r>
          </a:p>
          <a:p>
            <a:pPr>
              <a:lnSpc>
                <a:spcPct val="200000"/>
              </a:lnSpc>
              <a:buFontTx/>
              <a:buNone/>
            </a:pPr>
            <a:endParaRPr lang="en-US" dirty="0" smtClean="0"/>
          </a:p>
        </p:txBody>
      </p:sp>
      <p:sp>
        <p:nvSpPr>
          <p:cNvPr id="26628" name="Footer Placeholder 4"/>
          <p:cNvSpPr>
            <a:spLocks noGrp="1"/>
          </p:cNvSpPr>
          <p:nvPr>
            <p:ph type="ftr" sz="quarter" idx="11"/>
          </p:nvPr>
        </p:nvSpPr>
        <p:spPr>
          <a:noFill/>
        </p:spPr>
        <p:txBody>
          <a:bodyPr/>
          <a:lstStyle/>
          <a:p>
            <a:r>
              <a:rPr lang="en-US" smtClean="0"/>
              <a:t>HDF/HDF-EOS Workshop XIV</a:t>
            </a:r>
          </a:p>
        </p:txBody>
      </p:sp>
      <p:sp>
        <p:nvSpPr>
          <p:cNvPr id="26629" name="Slide Number Placeholder 5"/>
          <p:cNvSpPr>
            <a:spLocks noGrp="1"/>
          </p:cNvSpPr>
          <p:nvPr>
            <p:ph type="sldNum" sz="quarter" idx="12"/>
          </p:nvPr>
        </p:nvSpPr>
        <p:spPr>
          <a:noFill/>
        </p:spPr>
        <p:txBody>
          <a:bodyPr/>
          <a:lstStyle/>
          <a:p>
            <a:fld id="{3CBFA523-3FB2-40E7-855F-CA04724241BF}" type="slidenum">
              <a:rPr lang="en-US" smtClean="0"/>
              <a:pPr/>
              <a:t>24</a:t>
            </a:fld>
            <a:endParaRPr lang="en-US" smtClean="0"/>
          </a:p>
        </p:txBody>
      </p:sp>
      <p:pic>
        <p:nvPicPr>
          <p:cNvPr id="7" name="Picture 6" descr="hdf4_handler_limit.png" hidden="1"/>
          <p:cNvPicPr>
            <a:picLocks noChangeAspect="1"/>
          </p:cNvPicPr>
          <p:nvPr/>
        </p:nvPicPr>
        <p:blipFill>
          <a:blip r:embed="rId3" cstate="print"/>
          <a:srcRect/>
          <a:stretch>
            <a:fillRect/>
          </a:stretch>
        </p:blipFill>
        <p:spPr bwMode="auto">
          <a:xfrm>
            <a:off x="4763" y="0"/>
            <a:ext cx="9134475" cy="6858000"/>
          </a:xfrm>
          <a:prstGeom prst="rect">
            <a:avLst/>
          </a:prstGeom>
          <a:noFill/>
          <a:ln w="9525">
            <a:noFill/>
            <a:miter lim="800000"/>
            <a:headEnd/>
            <a:tailEnd/>
          </a:ln>
        </p:spPr>
      </p:pic>
      <p:pic>
        <p:nvPicPr>
          <p:cNvPr id="8" name="Picture 7" descr="hdf4_handler_limit_samples.png" hidden="1"/>
          <p:cNvPicPr>
            <a:picLocks noChangeAspect="1"/>
          </p:cNvPicPr>
          <p:nvPr/>
        </p:nvPicPr>
        <p:blipFill>
          <a:blip r:embed="rId4" cstate="print"/>
          <a:srcRect/>
          <a:stretch>
            <a:fillRect/>
          </a:stretch>
        </p:blipFill>
        <p:spPr bwMode="auto">
          <a:xfrm>
            <a:off x="4763" y="0"/>
            <a:ext cx="9134475" cy="6858000"/>
          </a:xfrm>
          <a:prstGeom prst="rect">
            <a:avLst/>
          </a:prstGeom>
          <a:noFill/>
          <a:ln w="9525">
            <a:noFill/>
            <a:miter lim="800000"/>
            <a:headEnd/>
            <a:tailEnd/>
          </a:ln>
        </p:spPr>
      </p:pic>
      <p:sp>
        <p:nvSpPr>
          <p:cNvPr id="26632" name="Date Placeholder 8"/>
          <p:cNvSpPr>
            <a:spLocks noGrp="1"/>
          </p:cNvSpPr>
          <p:nvPr>
            <p:ph type="dt" sz="quarter" idx="10"/>
          </p:nvPr>
        </p:nvSpPr>
        <p:spPr>
          <a:noFill/>
        </p:spPr>
        <p:txBody>
          <a:bodyPr/>
          <a:lstStyle/>
          <a:p>
            <a:r>
              <a:rPr lang="en-US" smtClean="0"/>
              <a:t>September 28,2010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ox(i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smtClean="0"/>
              <a:t>Pure HDF4 Products Supported</a:t>
            </a:r>
          </a:p>
        </p:txBody>
      </p:sp>
      <p:sp>
        <p:nvSpPr>
          <p:cNvPr id="26627" name="Content Placeholder 2"/>
          <p:cNvSpPr>
            <a:spLocks noGrp="1"/>
          </p:cNvSpPr>
          <p:nvPr>
            <p:ph idx="1"/>
          </p:nvPr>
        </p:nvSpPr>
        <p:spPr>
          <a:xfrm>
            <a:off x="1066800" y="1066800"/>
            <a:ext cx="7696200" cy="4572000"/>
          </a:xfrm>
        </p:spPr>
        <p:txBody>
          <a:bodyPr/>
          <a:lstStyle/>
          <a:p>
            <a:r>
              <a:rPr lang="en-US" dirty="0" smtClean="0"/>
              <a:t>GES DISC</a:t>
            </a:r>
          </a:p>
          <a:p>
            <a:pPr lvl="1"/>
            <a:r>
              <a:rPr lang="en-US" dirty="0" smtClean="0"/>
              <a:t>TRMM L1B, L2B Swath </a:t>
            </a:r>
          </a:p>
          <a:p>
            <a:pPr lvl="1"/>
            <a:r>
              <a:rPr lang="en-US" dirty="0" smtClean="0"/>
              <a:t>TRMM  L3 Grid 42B &amp; 43B products</a:t>
            </a:r>
          </a:p>
          <a:p>
            <a:pPr lvl="1"/>
            <a:endParaRPr lang="en-US" dirty="0" smtClean="0"/>
          </a:p>
          <a:p>
            <a:r>
              <a:rPr lang="en-US" dirty="0" smtClean="0"/>
              <a:t>OBPG (Ocean Color)</a:t>
            </a:r>
          </a:p>
          <a:p>
            <a:pPr lvl="1"/>
            <a:r>
              <a:rPr lang="en-US" dirty="0" err="1" smtClean="0"/>
              <a:t>SeaWiFS</a:t>
            </a:r>
            <a:r>
              <a:rPr lang="en-US" dirty="0" smtClean="0"/>
              <a:t> / MODIST / MODISA</a:t>
            </a:r>
          </a:p>
          <a:p>
            <a:pPr lvl="1"/>
            <a:r>
              <a:rPr lang="en-US" dirty="0" smtClean="0"/>
              <a:t>CZCS / OCTS</a:t>
            </a:r>
          </a:p>
          <a:p>
            <a:pPr>
              <a:lnSpc>
                <a:spcPct val="200000"/>
              </a:lnSpc>
              <a:buFontTx/>
              <a:buNone/>
            </a:pPr>
            <a:endParaRPr lang="en-US" dirty="0" smtClean="0"/>
          </a:p>
        </p:txBody>
      </p:sp>
      <p:sp>
        <p:nvSpPr>
          <p:cNvPr id="26628" name="Footer Placeholder 4"/>
          <p:cNvSpPr>
            <a:spLocks noGrp="1"/>
          </p:cNvSpPr>
          <p:nvPr>
            <p:ph type="ftr" sz="quarter" idx="11"/>
          </p:nvPr>
        </p:nvSpPr>
        <p:spPr>
          <a:noFill/>
        </p:spPr>
        <p:txBody>
          <a:bodyPr/>
          <a:lstStyle/>
          <a:p>
            <a:r>
              <a:rPr lang="en-US" smtClean="0"/>
              <a:t>HDF/HDF-EOS Workshop XIV</a:t>
            </a:r>
          </a:p>
        </p:txBody>
      </p:sp>
      <p:sp>
        <p:nvSpPr>
          <p:cNvPr id="26629" name="Slide Number Placeholder 5"/>
          <p:cNvSpPr>
            <a:spLocks noGrp="1"/>
          </p:cNvSpPr>
          <p:nvPr>
            <p:ph type="sldNum" sz="quarter" idx="12"/>
          </p:nvPr>
        </p:nvSpPr>
        <p:spPr>
          <a:noFill/>
        </p:spPr>
        <p:txBody>
          <a:bodyPr/>
          <a:lstStyle/>
          <a:p>
            <a:fld id="{3CBFA523-3FB2-40E7-855F-CA04724241BF}" type="slidenum">
              <a:rPr lang="en-US" smtClean="0"/>
              <a:pPr/>
              <a:t>25</a:t>
            </a:fld>
            <a:endParaRPr lang="en-US" smtClean="0"/>
          </a:p>
        </p:txBody>
      </p:sp>
      <p:pic>
        <p:nvPicPr>
          <p:cNvPr id="7" name="Picture 6" descr="hdf4_handler_limit.png" hidden="1"/>
          <p:cNvPicPr>
            <a:picLocks noChangeAspect="1"/>
          </p:cNvPicPr>
          <p:nvPr/>
        </p:nvPicPr>
        <p:blipFill>
          <a:blip r:embed="rId3" cstate="print"/>
          <a:srcRect/>
          <a:stretch>
            <a:fillRect/>
          </a:stretch>
        </p:blipFill>
        <p:spPr bwMode="auto">
          <a:xfrm>
            <a:off x="4763" y="0"/>
            <a:ext cx="9134475" cy="6858000"/>
          </a:xfrm>
          <a:prstGeom prst="rect">
            <a:avLst/>
          </a:prstGeom>
          <a:noFill/>
          <a:ln w="9525">
            <a:noFill/>
            <a:miter lim="800000"/>
            <a:headEnd/>
            <a:tailEnd/>
          </a:ln>
        </p:spPr>
      </p:pic>
      <p:pic>
        <p:nvPicPr>
          <p:cNvPr id="8" name="Picture 7" descr="hdf4_handler_limit_samples.png" hidden="1"/>
          <p:cNvPicPr>
            <a:picLocks noChangeAspect="1"/>
          </p:cNvPicPr>
          <p:nvPr/>
        </p:nvPicPr>
        <p:blipFill>
          <a:blip r:embed="rId4" cstate="print"/>
          <a:srcRect/>
          <a:stretch>
            <a:fillRect/>
          </a:stretch>
        </p:blipFill>
        <p:spPr bwMode="auto">
          <a:xfrm>
            <a:off x="4763" y="0"/>
            <a:ext cx="9134475" cy="6858000"/>
          </a:xfrm>
          <a:prstGeom prst="rect">
            <a:avLst/>
          </a:prstGeom>
          <a:noFill/>
          <a:ln w="9525">
            <a:noFill/>
            <a:miter lim="800000"/>
            <a:headEnd/>
            <a:tailEnd/>
          </a:ln>
        </p:spPr>
      </p:pic>
      <p:sp>
        <p:nvSpPr>
          <p:cNvPr id="26632" name="Date Placeholder 8"/>
          <p:cNvSpPr>
            <a:spLocks noGrp="1"/>
          </p:cNvSpPr>
          <p:nvPr>
            <p:ph type="dt" sz="quarter" idx="10"/>
          </p:nvPr>
        </p:nvSpPr>
        <p:spPr>
          <a:noFill/>
        </p:spPr>
        <p:txBody>
          <a:bodyPr/>
          <a:lstStyle/>
          <a:p>
            <a:r>
              <a:rPr lang="en-US" smtClean="0"/>
              <a:t>September 28,2010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ox(i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smtClean="0"/>
              <a:t>Pure HDF4 Products Supported</a:t>
            </a:r>
          </a:p>
        </p:txBody>
      </p:sp>
      <p:sp>
        <p:nvSpPr>
          <p:cNvPr id="26627" name="Content Placeholder 2"/>
          <p:cNvSpPr>
            <a:spLocks noGrp="1"/>
          </p:cNvSpPr>
          <p:nvPr>
            <p:ph idx="1"/>
          </p:nvPr>
        </p:nvSpPr>
        <p:spPr>
          <a:xfrm>
            <a:off x="1066800" y="1066800"/>
            <a:ext cx="7391400" cy="4572000"/>
          </a:xfrm>
        </p:spPr>
        <p:txBody>
          <a:bodyPr/>
          <a:lstStyle/>
          <a:p>
            <a:r>
              <a:rPr lang="en-US" dirty="0" smtClean="0"/>
              <a:t>CERES</a:t>
            </a:r>
          </a:p>
          <a:p>
            <a:pPr lvl="1"/>
            <a:r>
              <a:rPr lang="en-US" dirty="0" smtClean="0"/>
              <a:t>CER_AVG</a:t>
            </a:r>
          </a:p>
          <a:p>
            <a:pPr lvl="1"/>
            <a:r>
              <a:rPr lang="en-US" dirty="0" smtClean="0"/>
              <a:t>CER_ES4</a:t>
            </a:r>
          </a:p>
          <a:p>
            <a:pPr lvl="1"/>
            <a:r>
              <a:rPr lang="en-US" dirty="0" smtClean="0"/>
              <a:t>CER_ISCCP-D2like-Day</a:t>
            </a:r>
          </a:p>
          <a:p>
            <a:pPr lvl="1"/>
            <a:r>
              <a:rPr lang="en-US" dirty="0" smtClean="0"/>
              <a:t>CER_ISCCP-D2like-GEO</a:t>
            </a:r>
          </a:p>
          <a:p>
            <a:pPr lvl="1"/>
            <a:r>
              <a:rPr lang="en-US" dirty="0" smtClean="0"/>
              <a:t>CER_SRBAVG</a:t>
            </a:r>
          </a:p>
          <a:p>
            <a:pPr lvl="1"/>
            <a:r>
              <a:rPr lang="en-US" dirty="0" smtClean="0"/>
              <a:t>CER_SYN</a:t>
            </a:r>
          </a:p>
          <a:p>
            <a:pPr lvl="1"/>
            <a:r>
              <a:rPr lang="en-US" dirty="0" smtClean="0"/>
              <a:t>CER_ZAVG</a:t>
            </a:r>
          </a:p>
          <a:p>
            <a:pPr>
              <a:lnSpc>
                <a:spcPct val="200000"/>
              </a:lnSpc>
              <a:buFontTx/>
              <a:buNone/>
            </a:pPr>
            <a:endParaRPr lang="en-US" dirty="0" smtClean="0"/>
          </a:p>
        </p:txBody>
      </p:sp>
      <p:sp>
        <p:nvSpPr>
          <p:cNvPr id="26628" name="Footer Placeholder 4"/>
          <p:cNvSpPr>
            <a:spLocks noGrp="1"/>
          </p:cNvSpPr>
          <p:nvPr>
            <p:ph type="ftr" sz="quarter" idx="11"/>
          </p:nvPr>
        </p:nvSpPr>
        <p:spPr>
          <a:noFill/>
        </p:spPr>
        <p:txBody>
          <a:bodyPr/>
          <a:lstStyle/>
          <a:p>
            <a:r>
              <a:rPr lang="en-US" smtClean="0"/>
              <a:t>HDF/HDF-EOS Workshop XIV</a:t>
            </a:r>
          </a:p>
        </p:txBody>
      </p:sp>
      <p:sp>
        <p:nvSpPr>
          <p:cNvPr id="26629" name="Slide Number Placeholder 5"/>
          <p:cNvSpPr>
            <a:spLocks noGrp="1"/>
          </p:cNvSpPr>
          <p:nvPr>
            <p:ph type="sldNum" sz="quarter" idx="12"/>
          </p:nvPr>
        </p:nvSpPr>
        <p:spPr>
          <a:noFill/>
        </p:spPr>
        <p:txBody>
          <a:bodyPr/>
          <a:lstStyle/>
          <a:p>
            <a:fld id="{3CBFA523-3FB2-40E7-855F-CA04724241BF}" type="slidenum">
              <a:rPr lang="en-US" smtClean="0"/>
              <a:pPr/>
              <a:t>26</a:t>
            </a:fld>
            <a:endParaRPr lang="en-US" smtClean="0"/>
          </a:p>
        </p:txBody>
      </p:sp>
      <p:pic>
        <p:nvPicPr>
          <p:cNvPr id="7" name="Picture 6" descr="hdf4_handler_limit.png" hidden="1"/>
          <p:cNvPicPr>
            <a:picLocks noChangeAspect="1"/>
          </p:cNvPicPr>
          <p:nvPr/>
        </p:nvPicPr>
        <p:blipFill>
          <a:blip r:embed="rId3" cstate="print"/>
          <a:srcRect/>
          <a:stretch>
            <a:fillRect/>
          </a:stretch>
        </p:blipFill>
        <p:spPr bwMode="auto">
          <a:xfrm>
            <a:off x="4763" y="0"/>
            <a:ext cx="9134475" cy="6858000"/>
          </a:xfrm>
          <a:prstGeom prst="rect">
            <a:avLst/>
          </a:prstGeom>
          <a:noFill/>
          <a:ln w="9525">
            <a:noFill/>
            <a:miter lim="800000"/>
            <a:headEnd/>
            <a:tailEnd/>
          </a:ln>
        </p:spPr>
      </p:pic>
      <p:pic>
        <p:nvPicPr>
          <p:cNvPr id="8" name="Picture 7" descr="hdf4_handler_limit_samples.png" hidden="1"/>
          <p:cNvPicPr>
            <a:picLocks noChangeAspect="1"/>
          </p:cNvPicPr>
          <p:nvPr/>
        </p:nvPicPr>
        <p:blipFill>
          <a:blip r:embed="rId4" cstate="print"/>
          <a:srcRect/>
          <a:stretch>
            <a:fillRect/>
          </a:stretch>
        </p:blipFill>
        <p:spPr bwMode="auto">
          <a:xfrm>
            <a:off x="4763" y="0"/>
            <a:ext cx="9134475" cy="6858000"/>
          </a:xfrm>
          <a:prstGeom prst="rect">
            <a:avLst/>
          </a:prstGeom>
          <a:noFill/>
          <a:ln w="9525">
            <a:noFill/>
            <a:miter lim="800000"/>
            <a:headEnd/>
            <a:tailEnd/>
          </a:ln>
        </p:spPr>
      </p:pic>
      <p:sp>
        <p:nvSpPr>
          <p:cNvPr id="26632" name="Date Placeholder 8"/>
          <p:cNvSpPr>
            <a:spLocks noGrp="1"/>
          </p:cNvSpPr>
          <p:nvPr>
            <p:ph type="dt" sz="quarter" idx="10"/>
          </p:nvPr>
        </p:nvSpPr>
        <p:spPr>
          <a:noFill/>
        </p:spPr>
        <p:txBody>
          <a:bodyPr/>
          <a:lstStyle/>
          <a:p>
            <a:r>
              <a:rPr lang="en-US" smtClean="0"/>
              <a:t>September 28,2010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ox(i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smtClean="0"/>
              <a:t>HDF4-OPeNDAP Handler Work</a:t>
            </a:r>
          </a:p>
        </p:txBody>
      </p:sp>
      <p:sp>
        <p:nvSpPr>
          <p:cNvPr id="10243" name="Content Placeholder 2"/>
          <p:cNvSpPr>
            <a:spLocks noGrp="1"/>
          </p:cNvSpPr>
          <p:nvPr>
            <p:ph idx="1"/>
          </p:nvPr>
        </p:nvSpPr>
        <p:spPr>
          <a:xfrm>
            <a:off x="2876550" y="1809750"/>
            <a:ext cx="3676650" cy="3238500"/>
          </a:xfrm>
        </p:spPr>
        <p:txBody>
          <a:bodyPr/>
          <a:lstStyle/>
          <a:p>
            <a:pPr>
              <a:lnSpc>
                <a:spcPct val="150000"/>
              </a:lnSpc>
            </a:pPr>
            <a:r>
              <a:rPr lang="en-US" strike="sngStrike" dirty="0" smtClean="0"/>
              <a:t>Problems</a:t>
            </a:r>
          </a:p>
          <a:p>
            <a:pPr>
              <a:lnSpc>
                <a:spcPct val="150000"/>
              </a:lnSpc>
            </a:pPr>
            <a:r>
              <a:rPr lang="en-US" strike="sngStrike" dirty="0" smtClean="0"/>
              <a:t>Our Work</a:t>
            </a:r>
          </a:p>
          <a:p>
            <a:pPr>
              <a:lnSpc>
                <a:spcPct val="150000"/>
              </a:lnSpc>
            </a:pPr>
            <a:r>
              <a:rPr lang="en-US" dirty="0" smtClean="0"/>
              <a:t>Limitations</a:t>
            </a:r>
          </a:p>
        </p:txBody>
      </p:sp>
      <p:sp>
        <p:nvSpPr>
          <p:cNvPr id="10244" name="Footer Placeholder 4"/>
          <p:cNvSpPr>
            <a:spLocks noGrp="1"/>
          </p:cNvSpPr>
          <p:nvPr>
            <p:ph type="ftr" sz="quarter" idx="11"/>
          </p:nvPr>
        </p:nvSpPr>
        <p:spPr>
          <a:noFill/>
        </p:spPr>
        <p:txBody>
          <a:bodyPr/>
          <a:lstStyle/>
          <a:p>
            <a:r>
              <a:rPr lang="en-US" smtClean="0"/>
              <a:t>HDF/HDF-EOS Workshop XIV</a:t>
            </a:r>
          </a:p>
        </p:txBody>
      </p:sp>
      <p:sp>
        <p:nvSpPr>
          <p:cNvPr id="10245" name="Slide Number Placeholder 5"/>
          <p:cNvSpPr>
            <a:spLocks noGrp="1"/>
          </p:cNvSpPr>
          <p:nvPr>
            <p:ph type="sldNum" sz="quarter" idx="12"/>
          </p:nvPr>
        </p:nvSpPr>
        <p:spPr>
          <a:noFill/>
        </p:spPr>
        <p:txBody>
          <a:bodyPr/>
          <a:lstStyle/>
          <a:p>
            <a:fld id="{59ADA3D6-AF7B-43FE-825F-AE7D6DA327AB}" type="slidenum">
              <a:rPr lang="en-US" smtClean="0"/>
              <a:pPr/>
              <a:t>27</a:t>
            </a:fld>
            <a:endParaRPr lang="en-US" smtClean="0"/>
          </a:p>
        </p:txBody>
      </p:sp>
      <p:sp>
        <p:nvSpPr>
          <p:cNvPr id="10246" name="Date Placeholder 5"/>
          <p:cNvSpPr>
            <a:spLocks noGrp="1"/>
          </p:cNvSpPr>
          <p:nvPr>
            <p:ph type="dt" sz="quarter" idx="10"/>
          </p:nvPr>
        </p:nvSpPr>
        <p:spPr>
          <a:noFill/>
        </p:spPr>
        <p:txBody>
          <a:bodyPr/>
          <a:lstStyle/>
          <a:p>
            <a:r>
              <a:rPr lang="en-US" smtClean="0"/>
              <a:t>September 28,2010</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smtClean="0"/>
              <a:t>Their Limitations</a:t>
            </a:r>
          </a:p>
        </p:txBody>
      </p:sp>
      <p:sp>
        <p:nvSpPr>
          <p:cNvPr id="24579" name="Content Placeholder 2"/>
          <p:cNvSpPr>
            <a:spLocks noGrp="1"/>
          </p:cNvSpPr>
          <p:nvPr>
            <p:ph idx="1"/>
          </p:nvPr>
        </p:nvSpPr>
        <p:spPr>
          <a:xfrm>
            <a:off x="1066800" y="1143000"/>
            <a:ext cx="6858000" cy="3962400"/>
          </a:xfrm>
        </p:spPr>
        <p:txBody>
          <a:bodyPr/>
          <a:lstStyle/>
          <a:p>
            <a:pPr>
              <a:lnSpc>
                <a:spcPct val="150000"/>
              </a:lnSpc>
            </a:pPr>
            <a:r>
              <a:rPr lang="en-US" sz="2400" dirty="0" smtClean="0"/>
              <a:t>Reasons for Visualization Failures</a:t>
            </a:r>
          </a:p>
          <a:p>
            <a:pPr lvl="1">
              <a:lnSpc>
                <a:spcPct val="150000"/>
              </a:lnSpc>
            </a:pPr>
            <a:r>
              <a:rPr lang="en-US" sz="2200" dirty="0" smtClean="0"/>
              <a:t>IDV / Panoply / Java Heap Memory </a:t>
            </a:r>
          </a:p>
          <a:p>
            <a:pPr lvl="1">
              <a:lnSpc>
                <a:spcPct val="150000"/>
              </a:lnSpc>
            </a:pPr>
            <a:r>
              <a:rPr lang="en-US" sz="2200" dirty="0" smtClean="0"/>
              <a:t>Network / DAP (e.g., max HTTP header size)</a:t>
            </a:r>
          </a:p>
          <a:p>
            <a:pPr lvl="1">
              <a:lnSpc>
                <a:spcPct val="150000"/>
              </a:lnSpc>
            </a:pPr>
            <a:r>
              <a:rPr lang="en-US" sz="2200" dirty="0" smtClean="0"/>
              <a:t>Can’t retrieve key information correctly (e.g., LAMAZ projection) from data</a:t>
            </a:r>
          </a:p>
          <a:p>
            <a:pPr lvl="1">
              <a:lnSpc>
                <a:spcPct val="150000"/>
              </a:lnSpc>
            </a:pPr>
            <a:r>
              <a:rPr lang="en-US" sz="2200" dirty="0" smtClean="0"/>
              <a:t>Unable to harmonize with CF-conventions (e.g., </a:t>
            </a:r>
            <a:r>
              <a:rPr lang="en-US" sz="2200" dirty="0" err="1" smtClean="0"/>
              <a:t>FillValue</a:t>
            </a:r>
            <a:r>
              <a:rPr lang="en-US" sz="2200" dirty="0" smtClean="0"/>
              <a:t> inside latitude and longitude)</a:t>
            </a:r>
          </a:p>
          <a:p>
            <a:pPr>
              <a:lnSpc>
                <a:spcPct val="150000"/>
              </a:lnSpc>
              <a:buNone/>
            </a:pPr>
            <a:endParaRPr lang="en-US" sz="2400" dirty="0" smtClean="0"/>
          </a:p>
          <a:p>
            <a:pPr>
              <a:lnSpc>
                <a:spcPct val="200000"/>
              </a:lnSpc>
              <a:buFontTx/>
              <a:buNone/>
            </a:pPr>
            <a:endParaRPr lang="en-US" dirty="0" smtClean="0"/>
          </a:p>
        </p:txBody>
      </p:sp>
      <p:sp>
        <p:nvSpPr>
          <p:cNvPr id="24580" name="Footer Placeholder 4"/>
          <p:cNvSpPr>
            <a:spLocks noGrp="1"/>
          </p:cNvSpPr>
          <p:nvPr>
            <p:ph type="ftr" sz="quarter" idx="11"/>
          </p:nvPr>
        </p:nvSpPr>
        <p:spPr>
          <a:noFill/>
        </p:spPr>
        <p:txBody>
          <a:bodyPr/>
          <a:lstStyle/>
          <a:p>
            <a:r>
              <a:rPr lang="en-US" smtClean="0"/>
              <a:t>HDF/HDF-EOS Workshop XIV</a:t>
            </a:r>
          </a:p>
        </p:txBody>
      </p:sp>
      <p:sp>
        <p:nvSpPr>
          <p:cNvPr id="24581" name="Slide Number Placeholder 5"/>
          <p:cNvSpPr>
            <a:spLocks noGrp="1"/>
          </p:cNvSpPr>
          <p:nvPr>
            <p:ph type="sldNum" sz="quarter" idx="12"/>
          </p:nvPr>
        </p:nvSpPr>
        <p:spPr>
          <a:noFill/>
        </p:spPr>
        <p:txBody>
          <a:bodyPr/>
          <a:lstStyle/>
          <a:p>
            <a:fld id="{5AE3EE46-5D63-480A-ACF7-6FA78E3D081A}" type="slidenum">
              <a:rPr lang="en-US" smtClean="0"/>
              <a:pPr/>
              <a:t>28</a:t>
            </a:fld>
            <a:endParaRPr lang="en-US" smtClean="0"/>
          </a:p>
        </p:txBody>
      </p:sp>
      <p:pic>
        <p:nvPicPr>
          <p:cNvPr id="7" name="Picture 6" descr="hdf4_handler_limit.png" hidden="1"/>
          <p:cNvPicPr>
            <a:picLocks noChangeAspect="1"/>
          </p:cNvPicPr>
          <p:nvPr/>
        </p:nvPicPr>
        <p:blipFill>
          <a:blip r:embed="rId3" cstate="print"/>
          <a:srcRect/>
          <a:stretch>
            <a:fillRect/>
          </a:stretch>
        </p:blipFill>
        <p:spPr bwMode="auto">
          <a:xfrm>
            <a:off x="4763" y="0"/>
            <a:ext cx="9134475" cy="6858000"/>
          </a:xfrm>
          <a:prstGeom prst="rect">
            <a:avLst/>
          </a:prstGeom>
          <a:noFill/>
          <a:ln w="9525">
            <a:noFill/>
            <a:miter lim="800000"/>
            <a:headEnd/>
            <a:tailEnd/>
          </a:ln>
        </p:spPr>
      </p:pic>
      <p:pic>
        <p:nvPicPr>
          <p:cNvPr id="8" name="Picture 7" descr="hdf4_handler_limit_samples.png" hidden="1"/>
          <p:cNvPicPr>
            <a:picLocks noChangeAspect="1"/>
          </p:cNvPicPr>
          <p:nvPr/>
        </p:nvPicPr>
        <p:blipFill>
          <a:blip r:embed="rId4" cstate="print"/>
          <a:srcRect/>
          <a:stretch>
            <a:fillRect/>
          </a:stretch>
        </p:blipFill>
        <p:spPr bwMode="auto">
          <a:xfrm>
            <a:off x="4763" y="0"/>
            <a:ext cx="9134475" cy="6858000"/>
          </a:xfrm>
          <a:prstGeom prst="rect">
            <a:avLst/>
          </a:prstGeom>
          <a:noFill/>
          <a:ln w="9525">
            <a:noFill/>
            <a:miter lim="800000"/>
            <a:headEnd/>
            <a:tailEnd/>
          </a:ln>
        </p:spPr>
      </p:pic>
      <p:sp>
        <p:nvSpPr>
          <p:cNvPr id="24584" name="Date Placeholder 8"/>
          <p:cNvSpPr>
            <a:spLocks noGrp="1"/>
          </p:cNvSpPr>
          <p:nvPr>
            <p:ph type="dt" sz="quarter" idx="10"/>
          </p:nvPr>
        </p:nvSpPr>
        <p:spPr>
          <a:noFill/>
        </p:spPr>
        <p:txBody>
          <a:bodyPr/>
          <a:lstStyle/>
          <a:p>
            <a:r>
              <a:rPr lang="en-US" smtClean="0"/>
              <a:t>September 28,2010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ox(i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smtClean="0"/>
              <a:t>Our Limitations</a:t>
            </a:r>
          </a:p>
        </p:txBody>
      </p:sp>
      <p:sp>
        <p:nvSpPr>
          <p:cNvPr id="26627" name="Content Placeholder 2"/>
          <p:cNvSpPr>
            <a:spLocks noGrp="1"/>
          </p:cNvSpPr>
          <p:nvPr>
            <p:ph idx="1"/>
          </p:nvPr>
        </p:nvSpPr>
        <p:spPr/>
        <p:txBody>
          <a:bodyPr/>
          <a:lstStyle/>
          <a:p>
            <a:r>
              <a:rPr lang="en-US" dirty="0" smtClean="0"/>
              <a:t>HDF-EOS2 + additional HDF4 objects</a:t>
            </a:r>
          </a:p>
          <a:p>
            <a:pPr>
              <a:buNone/>
            </a:pPr>
            <a:r>
              <a:rPr lang="en-US" dirty="0" smtClean="0"/>
              <a:t>	 - Additional HDF4 objects will be </a:t>
            </a:r>
            <a:r>
              <a:rPr lang="en-US" i="1" dirty="0" smtClean="0"/>
              <a:t>ignored</a:t>
            </a:r>
            <a:r>
              <a:rPr lang="en-US" dirty="0" smtClean="0"/>
              <a:t>.</a:t>
            </a:r>
          </a:p>
          <a:p>
            <a:r>
              <a:rPr lang="en-US" dirty="0" smtClean="0"/>
              <a:t>The rest of pure HDF4 products not listed in previous slides are </a:t>
            </a:r>
            <a:r>
              <a:rPr lang="en-US" i="1" dirty="0" smtClean="0"/>
              <a:t>not tested </a:t>
            </a:r>
            <a:r>
              <a:rPr lang="en-US" dirty="0" smtClean="0"/>
              <a:t>and may </a:t>
            </a:r>
            <a:r>
              <a:rPr lang="en-US" i="1" dirty="0" smtClean="0"/>
              <a:t>not be visualized</a:t>
            </a:r>
            <a:r>
              <a:rPr lang="en-US" dirty="0" smtClean="0"/>
              <a:t> by Java </a:t>
            </a:r>
            <a:r>
              <a:rPr lang="en-US" dirty="0" err="1" smtClean="0"/>
              <a:t>OPeNDAP</a:t>
            </a:r>
            <a:r>
              <a:rPr lang="en-US" dirty="0" smtClean="0"/>
              <a:t> Clients.</a:t>
            </a:r>
          </a:p>
          <a:p>
            <a:pPr algn="ctr">
              <a:lnSpc>
                <a:spcPct val="200000"/>
              </a:lnSpc>
              <a:buFontTx/>
              <a:buNone/>
            </a:pPr>
            <a:endParaRPr lang="en-US" dirty="0" smtClean="0"/>
          </a:p>
        </p:txBody>
      </p:sp>
      <p:sp>
        <p:nvSpPr>
          <p:cNvPr id="26632" name="Date Placeholder 8"/>
          <p:cNvSpPr>
            <a:spLocks noGrp="1"/>
          </p:cNvSpPr>
          <p:nvPr>
            <p:ph type="dt" sz="half" idx="10"/>
          </p:nvPr>
        </p:nvSpPr>
        <p:spPr>
          <a:noFill/>
        </p:spPr>
        <p:txBody>
          <a:bodyPr/>
          <a:lstStyle/>
          <a:p>
            <a:r>
              <a:rPr lang="en-US" smtClean="0"/>
              <a:t>September 28,2010</a:t>
            </a:r>
          </a:p>
        </p:txBody>
      </p:sp>
      <p:sp>
        <p:nvSpPr>
          <p:cNvPr id="26628" name="Footer Placeholder 4"/>
          <p:cNvSpPr>
            <a:spLocks noGrp="1"/>
          </p:cNvSpPr>
          <p:nvPr>
            <p:ph type="ftr" sz="quarter" idx="11"/>
          </p:nvPr>
        </p:nvSpPr>
        <p:spPr>
          <a:noFill/>
        </p:spPr>
        <p:txBody>
          <a:bodyPr/>
          <a:lstStyle/>
          <a:p>
            <a:r>
              <a:rPr lang="en-US" smtClean="0"/>
              <a:t>HDF/HDF-EOS Workshop XIV</a:t>
            </a:r>
          </a:p>
        </p:txBody>
      </p:sp>
      <p:sp>
        <p:nvSpPr>
          <p:cNvPr id="26629" name="Slide Number Placeholder 5"/>
          <p:cNvSpPr>
            <a:spLocks noGrp="1"/>
          </p:cNvSpPr>
          <p:nvPr>
            <p:ph type="sldNum" sz="quarter" idx="12"/>
          </p:nvPr>
        </p:nvSpPr>
        <p:spPr>
          <a:noFill/>
        </p:spPr>
        <p:txBody>
          <a:bodyPr/>
          <a:lstStyle/>
          <a:p>
            <a:fld id="{3CBFA523-3FB2-40E7-855F-CA04724241BF}" type="slidenum">
              <a:rPr lang="en-US" smtClean="0"/>
              <a:pPr/>
              <a:t>29</a:t>
            </a:fld>
            <a:endParaRPr lang="en-US" smtClean="0"/>
          </a:p>
        </p:txBody>
      </p:sp>
      <p:pic>
        <p:nvPicPr>
          <p:cNvPr id="7" name="Picture 6" descr="hdf4_handler_limit.png" hidden="1"/>
          <p:cNvPicPr>
            <a:picLocks noChangeAspect="1"/>
          </p:cNvPicPr>
          <p:nvPr/>
        </p:nvPicPr>
        <p:blipFill>
          <a:blip r:embed="rId3" cstate="print"/>
          <a:srcRect/>
          <a:stretch>
            <a:fillRect/>
          </a:stretch>
        </p:blipFill>
        <p:spPr bwMode="auto">
          <a:xfrm>
            <a:off x="4763" y="0"/>
            <a:ext cx="9134475" cy="6858000"/>
          </a:xfrm>
          <a:prstGeom prst="rect">
            <a:avLst/>
          </a:prstGeom>
          <a:noFill/>
          <a:ln w="9525">
            <a:noFill/>
            <a:miter lim="800000"/>
            <a:headEnd/>
            <a:tailEnd/>
          </a:ln>
        </p:spPr>
      </p:pic>
      <p:pic>
        <p:nvPicPr>
          <p:cNvPr id="8" name="Picture 7" descr="hdf4_handler_limit_samples.png" hidden="1"/>
          <p:cNvPicPr>
            <a:picLocks noChangeAspect="1"/>
          </p:cNvPicPr>
          <p:nvPr/>
        </p:nvPicPr>
        <p:blipFill>
          <a:blip r:embed="rId4" cstate="print"/>
          <a:srcRect/>
          <a:stretch>
            <a:fillRect/>
          </a:stretch>
        </p:blipFill>
        <p:spPr bwMode="auto">
          <a:xfrm>
            <a:off x="4763" y="0"/>
            <a:ext cx="9134475" cy="685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ox(i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6"/>
          <p:cNvSpPr>
            <a:spLocks noGrp="1"/>
          </p:cNvSpPr>
          <p:nvPr>
            <p:ph type="title"/>
          </p:nvPr>
        </p:nvSpPr>
        <p:spPr/>
        <p:txBody>
          <a:bodyPr/>
          <a:lstStyle/>
          <a:p>
            <a:r>
              <a:rPr lang="en-US" smtClean="0"/>
              <a:t>What’s New?</a:t>
            </a:r>
          </a:p>
        </p:txBody>
      </p:sp>
      <p:sp>
        <p:nvSpPr>
          <p:cNvPr id="27651" name="Content Placeholder 2"/>
          <p:cNvSpPr>
            <a:spLocks noGrp="1"/>
          </p:cNvSpPr>
          <p:nvPr>
            <p:ph idx="1"/>
          </p:nvPr>
        </p:nvSpPr>
        <p:spPr>
          <a:xfrm>
            <a:off x="190500" y="1809750"/>
            <a:ext cx="8763000" cy="3238500"/>
          </a:xfrm>
        </p:spPr>
        <p:txBody>
          <a:bodyPr/>
          <a:lstStyle/>
          <a:p>
            <a:pPr>
              <a:lnSpc>
                <a:spcPct val="150000"/>
              </a:lnSpc>
              <a:buFontTx/>
              <a:buNone/>
            </a:pPr>
            <a:r>
              <a:rPr lang="en-US" sz="4400" smtClean="0"/>
              <a:t>HDF</a:t>
            </a:r>
            <a:r>
              <a:rPr lang="en-US" sz="6000" smtClean="0">
                <a:solidFill>
                  <a:srgbClr val="FF0000"/>
                </a:solidFill>
              </a:rPr>
              <a:t>5</a:t>
            </a:r>
            <a:r>
              <a:rPr lang="en-US" sz="4400" smtClean="0"/>
              <a:t>-OPeNDAP Handler Work</a:t>
            </a:r>
          </a:p>
        </p:txBody>
      </p:sp>
      <p:sp>
        <p:nvSpPr>
          <p:cNvPr id="27652" name="Footer Placeholder 4"/>
          <p:cNvSpPr>
            <a:spLocks noGrp="1"/>
          </p:cNvSpPr>
          <p:nvPr>
            <p:ph type="ftr" sz="quarter" idx="11"/>
          </p:nvPr>
        </p:nvSpPr>
        <p:spPr>
          <a:noFill/>
        </p:spPr>
        <p:txBody>
          <a:bodyPr/>
          <a:lstStyle/>
          <a:p>
            <a:r>
              <a:rPr lang="en-US" smtClean="0"/>
              <a:t>HDF/HDF-EOS Workshop XIV</a:t>
            </a:r>
          </a:p>
        </p:txBody>
      </p:sp>
      <p:sp>
        <p:nvSpPr>
          <p:cNvPr id="27653" name="Slide Number Placeholder 5"/>
          <p:cNvSpPr>
            <a:spLocks noGrp="1"/>
          </p:cNvSpPr>
          <p:nvPr>
            <p:ph type="sldNum" sz="quarter" idx="12"/>
          </p:nvPr>
        </p:nvSpPr>
        <p:spPr>
          <a:noFill/>
        </p:spPr>
        <p:txBody>
          <a:bodyPr/>
          <a:lstStyle/>
          <a:p>
            <a:fld id="{82C9F7C2-3891-496B-8A5C-8429844C09F0}" type="slidenum">
              <a:rPr lang="en-US" smtClean="0"/>
              <a:pPr/>
              <a:t>30</a:t>
            </a:fld>
            <a:endParaRPr lang="en-US" smtClean="0"/>
          </a:p>
        </p:txBody>
      </p:sp>
      <p:sp>
        <p:nvSpPr>
          <p:cNvPr id="27654" name="Date Placeholder 5"/>
          <p:cNvSpPr>
            <a:spLocks noGrp="1"/>
          </p:cNvSpPr>
          <p:nvPr>
            <p:ph type="dt" sz="quarter" idx="10"/>
          </p:nvPr>
        </p:nvSpPr>
        <p:spPr>
          <a:noFill/>
        </p:spPr>
        <p:txBody>
          <a:bodyPr/>
          <a:lstStyle/>
          <a:p>
            <a:r>
              <a:rPr lang="en-US" smtClean="0"/>
              <a:t>September 28,2010</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6"/>
          <p:cNvSpPr>
            <a:spLocks noGrp="1"/>
          </p:cNvSpPr>
          <p:nvPr>
            <p:ph type="title"/>
          </p:nvPr>
        </p:nvSpPr>
        <p:spPr/>
        <p:txBody>
          <a:bodyPr/>
          <a:lstStyle/>
          <a:p>
            <a:r>
              <a:rPr lang="en-US" dirty="0" smtClean="0"/>
              <a:t>HDF</a:t>
            </a:r>
            <a:r>
              <a:rPr lang="en-US" dirty="0" smtClean="0">
                <a:solidFill>
                  <a:schemeClr val="tx1"/>
                </a:solidFill>
              </a:rPr>
              <a:t>5-OPeNDAP</a:t>
            </a:r>
            <a:r>
              <a:rPr lang="en-US" dirty="0" smtClean="0"/>
              <a:t> Handler Update</a:t>
            </a:r>
          </a:p>
        </p:txBody>
      </p:sp>
      <p:sp>
        <p:nvSpPr>
          <p:cNvPr id="28675" name="Footer Placeholder 4"/>
          <p:cNvSpPr>
            <a:spLocks noGrp="1"/>
          </p:cNvSpPr>
          <p:nvPr>
            <p:ph type="ftr" sz="quarter" idx="11"/>
          </p:nvPr>
        </p:nvSpPr>
        <p:spPr>
          <a:noFill/>
        </p:spPr>
        <p:txBody>
          <a:bodyPr/>
          <a:lstStyle/>
          <a:p>
            <a:r>
              <a:rPr lang="en-US" smtClean="0"/>
              <a:t>HDF/HDF-EOS Workshop XIV</a:t>
            </a:r>
          </a:p>
        </p:txBody>
      </p:sp>
      <p:sp>
        <p:nvSpPr>
          <p:cNvPr id="28676" name="Slide Number Placeholder 5"/>
          <p:cNvSpPr>
            <a:spLocks noGrp="1"/>
          </p:cNvSpPr>
          <p:nvPr>
            <p:ph type="sldNum" sz="quarter" idx="12"/>
          </p:nvPr>
        </p:nvSpPr>
        <p:spPr>
          <a:noFill/>
        </p:spPr>
        <p:txBody>
          <a:bodyPr/>
          <a:lstStyle/>
          <a:p>
            <a:fld id="{F324EA72-42F7-4B74-8A89-0770DC4ADCBC}" type="slidenum">
              <a:rPr lang="en-US" smtClean="0"/>
              <a:pPr/>
              <a:t>31</a:t>
            </a:fld>
            <a:endParaRPr lang="en-US" smtClean="0"/>
          </a:p>
        </p:txBody>
      </p:sp>
      <p:pic>
        <p:nvPicPr>
          <p:cNvPr id="28677" name="Picture 3" descr="C:\Program Files (x86)\Microsoft Office\MEDIA\CAGCAT10\j0292020.wmf"/>
          <p:cNvPicPr>
            <a:picLocks noChangeAspect="1" noChangeArrowheads="1"/>
          </p:cNvPicPr>
          <p:nvPr/>
        </p:nvPicPr>
        <p:blipFill>
          <a:blip r:embed="rId3" cstate="print"/>
          <a:srcRect/>
          <a:stretch>
            <a:fillRect/>
          </a:stretch>
        </p:blipFill>
        <p:spPr bwMode="auto">
          <a:xfrm>
            <a:off x="533400" y="1828800"/>
            <a:ext cx="838200" cy="785813"/>
          </a:xfrm>
          <a:prstGeom prst="rect">
            <a:avLst/>
          </a:prstGeom>
          <a:noFill/>
          <a:ln w="9525">
            <a:noFill/>
            <a:miter lim="800000"/>
            <a:headEnd/>
            <a:tailEnd/>
          </a:ln>
        </p:spPr>
      </p:pic>
      <p:pic>
        <p:nvPicPr>
          <p:cNvPr id="11" name="Picture 4"/>
          <p:cNvPicPr>
            <a:picLocks noChangeAspect="1" noChangeArrowheads="1"/>
          </p:cNvPicPr>
          <p:nvPr/>
        </p:nvPicPr>
        <p:blipFill>
          <a:blip r:embed="rId4" cstate="print"/>
          <a:srcRect/>
          <a:stretch>
            <a:fillRect/>
          </a:stretch>
        </p:blipFill>
        <p:spPr bwMode="auto">
          <a:xfrm>
            <a:off x="228600" y="4049713"/>
            <a:ext cx="1600200" cy="1150937"/>
          </a:xfrm>
          <a:prstGeom prst="rect">
            <a:avLst/>
          </a:prstGeom>
          <a:noFill/>
          <a:ln w="9525">
            <a:noFill/>
            <a:miter lim="800000"/>
            <a:headEnd/>
            <a:tailEnd/>
          </a:ln>
        </p:spPr>
      </p:pic>
      <p:sp>
        <p:nvSpPr>
          <p:cNvPr id="28679" name="TextBox 11"/>
          <p:cNvSpPr txBox="1">
            <a:spLocks noChangeArrowheads="1"/>
          </p:cNvSpPr>
          <p:nvPr/>
        </p:nvSpPr>
        <p:spPr bwMode="auto">
          <a:xfrm>
            <a:off x="457200" y="2590800"/>
            <a:ext cx="989013" cy="461963"/>
          </a:xfrm>
          <a:prstGeom prst="rect">
            <a:avLst/>
          </a:prstGeom>
          <a:noFill/>
          <a:ln w="9525">
            <a:noFill/>
            <a:miter lim="800000"/>
            <a:headEnd/>
            <a:tailEnd/>
          </a:ln>
        </p:spPr>
        <p:txBody>
          <a:bodyPr wrap="none">
            <a:spAutoFit/>
          </a:bodyPr>
          <a:lstStyle/>
          <a:p>
            <a:r>
              <a:rPr lang="en-US">
                <a:latin typeface="Arial" pitchFamily="34" charset="0"/>
              </a:rPr>
              <a:t>Users</a:t>
            </a:r>
          </a:p>
        </p:txBody>
      </p:sp>
      <p:sp>
        <p:nvSpPr>
          <p:cNvPr id="28680" name="TextBox 12"/>
          <p:cNvSpPr txBox="1">
            <a:spLocks noChangeArrowheads="1"/>
          </p:cNvSpPr>
          <p:nvPr/>
        </p:nvSpPr>
        <p:spPr bwMode="auto">
          <a:xfrm>
            <a:off x="2171700" y="5268913"/>
            <a:ext cx="1736725" cy="831850"/>
          </a:xfrm>
          <a:prstGeom prst="rect">
            <a:avLst/>
          </a:prstGeom>
          <a:noFill/>
          <a:ln w="9525">
            <a:noFill/>
            <a:miter lim="800000"/>
            <a:headEnd/>
            <a:tailEnd/>
          </a:ln>
        </p:spPr>
        <p:txBody>
          <a:bodyPr wrap="none">
            <a:spAutoFit/>
          </a:bodyPr>
          <a:lstStyle/>
          <a:p>
            <a:r>
              <a:rPr lang="en-US">
                <a:latin typeface="Arial" pitchFamily="34" charset="0"/>
              </a:rPr>
              <a:t>OPeNDAP </a:t>
            </a:r>
          </a:p>
          <a:p>
            <a:r>
              <a:rPr lang="en-US">
                <a:latin typeface="Arial" pitchFamily="34" charset="0"/>
              </a:rPr>
              <a:t>Clients</a:t>
            </a:r>
          </a:p>
        </p:txBody>
      </p:sp>
      <p:sp>
        <p:nvSpPr>
          <p:cNvPr id="14" name="TextBox 13"/>
          <p:cNvSpPr txBox="1"/>
          <p:nvPr/>
        </p:nvSpPr>
        <p:spPr>
          <a:xfrm>
            <a:off x="598488" y="3657600"/>
            <a:ext cx="696912" cy="461963"/>
          </a:xfrm>
          <a:prstGeom prst="rect">
            <a:avLst/>
          </a:prstGeom>
          <a:noFill/>
        </p:spPr>
        <p:txBody>
          <a:bodyPr wrap="none">
            <a:spAutoFit/>
          </a:bodyPr>
          <a:lstStyle/>
          <a:p>
            <a:pPr>
              <a:defRPr/>
            </a:pPr>
            <a:r>
              <a:rPr lang="en-US" dirty="0">
                <a:solidFill>
                  <a:schemeClr val="tx2">
                    <a:lumMod val="75000"/>
                  </a:schemeClr>
                </a:solidFill>
                <a:latin typeface="Arial" pitchFamily="34" charset="0"/>
              </a:rPr>
              <a:t>IDV</a:t>
            </a:r>
          </a:p>
        </p:txBody>
      </p:sp>
      <p:sp>
        <p:nvSpPr>
          <p:cNvPr id="28682" name="TextBox 14"/>
          <p:cNvSpPr txBox="1">
            <a:spLocks noChangeArrowheads="1"/>
          </p:cNvSpPr>
          <p:nvPr/>
        </p:nvSpPr>
        <p:spPr bwMode="auto">
          <a:xfrm>
            <a:off x="4953000" y="5268913"/>
            <a:ext cx="1735138" cy="831850"/>
          </a:xfrm>
          <a:prstGeom prst="rect">
            <a:avLst/>
          </a:prstGeom>
          <a:noFill/>
          <a:ln w="9525">
            <a:noFill/>
            <a:miter lim="800000"/>
            <a:headEnd/>
            <a:tailEnd/>
          </a:ln>
        </p:spPr>
        <p:txBody>
          <a:bodyPr wrap="none">
            <a:spAutoFit/>
          </a:bodyPr>
          <a:lstStyle/>
          <a:p>
            <a:r>
              <a:rPr lang="en-US">
                <a:latin typeface="Arial" pitchFamily="34" charset="0"/>
              </a:rPr>
              <a:t>OPeNDAP </a:t>
            </a:r>
          </a:p>
          <a:p>
            <a:r>
              <a:rPr lang="en-US">
                <a:latin typeface="Arial" pitchFamily="34" charset="0"/>
              </a:rPr>
              <a:t>Servers</a:t>
            </a:r>
          </a:p>
        </p:txBody>
      </p:sp>
      <p:sp>
        <p:nvSpPr>
          <p:cNvPr id="28683" name="TextBox 15"/>
          <p:cNvSpPr txBox="1">
            <a:spLocks noChangeArrowheads="1"/>
          </p:cNvSpPr>
          <p:nvPr/>
        </p:nvSpPr>
        <p:spPr bwMode="auto">
          <a:xfrm>
            <a:off x="7010400" y="5268913"/>
            <a:ext cx="1752600" cy="461962"/>
          </a:xfrm>
          <a:prstGeom prst="rect">
            <a:avLst/>
          </a:prstGeom>
          <a:noFill/>
          <a:ln w="9525">
            <a:noFill/>
            <a:miter lim="800000"/>
            <a:headEnd/>
            <a:tailEnd/>
          </a:ln>
        </p:spPr>
        <p:txBody>
          <a:bodyPr lIns="91435" tIns="45718" rIns="91435" bIns="45718">
            <a:spAutoFit/>
          </a:bodyPr>
          <a:lstStyle/>
          <a:p>
            <a:r>
              <a:rPr lang="en-US">
                <a:latin typeface="Arial" pitchFamily="34" charset="0"/>
              </a:rPr>
              <a:t>HDF5 Files</a:t>
            </a:r>
          </a:p>
        </p:txBody>
      </p:sp>
      <p:sp>
        <p:nvSpPr>
          <p:cNvPr id="17" name="TextBox 16"/>
          <p:cNvSpPr txBox="1"/>
          <p:nvPr/>
        </p:nvSpPr>
        <p:spPr>
          <a:xfrm>
            <a:off x="5486400" y="3581400"/>
            <a:ext cx="989013" cy="461963"/>
          </a:xfrm>
          <a:prstGeom prst="rect">
            <a:avLst/>
          </a:prstGeom>
          <a:noFill/>
        </p:spPr>
        <p:txBody>
          <a:bodyPr wrap="none">
            <a:spAutoFit/>
          </a:bodyPr>
          <a:lstStyle/>
          <a:p>
            <a:pPr>
              <a:defRPr/>
            </a:pPr>
            <a:r>
              <a:rPr lang="en-US" dirty="0">
                <a:solidFill>
                  <a:schemeClr val="tx2">
                    <a:lumMod val="75000"/>
                  </a:schemeClr>
                </a:solidFill>
                <a:latin typeface="Arial" pitchFamily="34" charset="0"/>
              </a:rPr>
              <a:t>Hyrax</a:t>
            </a:r>
          </a:p>
        </p:txBody>
      </p:sp>
      <p:pic>
        <p:nvPicPr>
          <p:cNvPr id="28685" name="Picture 19" descr="hdfview.bmp"/>
          <p:cNvPicPr>
            <a:picLocks noChangeAspect="1"/>
          </p:cNvPicPr>
          <p:nvPr/>
        </p:nvPicPr>
        <p:blipFill>
          <a:blip r:embed="rId5" cstate="print"/>
          <a:srcRect/>
          <a:stretch>
            <a:fillRect/>
          </a:stretch>
        </p:blipFill>
        <p:spPr bwMode="auto">
          <a:xfrm>
            <a:off x="7162800" y="4114800"/>
            <a:ext cx="1371600" cy="1143000"/>
          </a:xfrm>
          <a:prstGeom prst="rect">
            <a:avLst/>
          </a:prstGeom>
          <a:noFill/>
          <a:ln w="9525">
            <a:noFill/>
            <a:miter lim="800000"/>
            <a:headEnd/>
            <a:tailEnd/>
          </a:ln>
        </p:spPr>
      </p:pic>
      <p:sp>
        <p:nvSpPr>
          <p:cNvPr id="19" name="OMI Grid"/>
          <p:cNvSpPr txBox="1"/>
          <p:nvPr/>
        </p:nvSpPr>
        <p:spPr>
          <a:xfrm>
            <a:off x="7118350" y="3748088"/>
            <a:ext cx="1431925" cy="461962"/>
          </a:xfrm>
          <a:prstGeom prst="rect">
            <a:avLst/>
          </a:prstGeom>
          <a:noFill/>
        </p:spPr>
        <p:txBody>
          <a:bodyPr wrap="none">
            <a:spAutoFit/>
          </a:bodyPr>
          <a:lstStyle/>
          <a:p>
            <a:pPr>
              <a:defRPr/>
            </a:pPr>
            <a:r>
              <a:rPr lang="en-US" dirty="0">
                <a:solidFill>
                  <a:schemeClr val="tx2">
                    <a:lumMod val="75000"/>
                  </a:schemeClr>
                </a:solidFill>
                <a:latin typeface="Arial" pitchFamily="34" charset="0"/>
              </a:rPr>
              <a:t>OMI Grid</a:t>
            </a:r>
          </a:p>
        </p:txBody>
      </p:sp>
      <p:cxnSp>
        <p:nvCxnSpPr>
          <p:cNvPr id="20" name="Straight Arrow Connector 19"/>
          <p:cNvCxnSpPr/>
          <p:nvPr/>
        </p:nvCxnSpPr>
        <p:spPr>
          <a:xfrm rot="10800000">
            <a:off x="6400800" y="4583113"/>
            <a:ext cx="763588" cy="158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8688" name="TextBox 20"/>
          <p:cNvSpPr txBox="1">
            <a:spLocks noChangeArrowheads="1"/>
          </p:cNvSpPr>
          <p:nvPr/>
        </p:nvSpPr>
        <p:spPr bwMode="auto">
          <a:xfrm>
            <a:off x="4038600" y="4367213"/>
            <a:ext cx="914400" cy="461962"/>
          </a:xfrm>
          <a:prstGeom prst="rect">
            <a:avLst/>
          </a:prstGeom>
          <a:noFill/>
          <a:ln w="9525">
            <a:noFill/>
            <a:miter lim="800000"/>
            <a:headEnd/>
            <a:tailEnd/>
          </a:ln>
        </p:spPr>
        <p:txBody>
          <a:bodyPr lIns="91435" tIns="45718" rIns="91435" bIns="45718">
            <a:spAutoFit/>
          </a:bodyPr>
          <a:lstStyle/>
          <a:p>
            <a:r>
              <a:rPr lang="en-US">
                <a:latin typeface="Arial" pitchFamily="34" charset="0"/>
              </a:rPr>
              <a:t>DAP</a:t>
            </a:r>
          </a:p>
        </p:txBody>
      </p:sp>
      <p:sp>
        <p:nvSpPr>
          <p:cNvPr id="22" name="Lightning Bolt 21"/>
          <p:cNvSpPr/>
          <p:nvPr/>
        </p:nvSpPr>
        <p:spPr>
          <a:xfrm>
            <a:off x="7696200" y="2971800"/>
            <a:ext cx="304800" cy="762000"/>
          </a:xfrm>
          <a:prstGeom prst="lightningBol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cs typeface="Arial" charset="0"/>
            </a:endParaRPr>
          </a:p>
        </p:txBody>
      </p:sp>
      <p:pic>
        <p:nvPicPr>
          <p:cNvPr id="28690" name="Picture 2" descr="C:\Documents and Settings\hyoklee\Local Settings\Temporary Internet Files\Content.IE5\H0QAWWKR\MCj04247700000[1].wmf"/>
          <p:cNvPicPr>
            <a:picLocks noChangeAspect="1" noChangeArrowheads="1"/>
          </p:cNvPicPr>
          <p:nvPr/>
        </p:nvPicPr>
        <p:blipFill>
          <a:blip r:embed="rId6" cstate="print"/>
          <a:srcRect/>
          <a:stretch>
            <a:fillRect/>
          </a:stretch>
        </p:blipFill>
        <p:spPr bwMode="auto">
          <a:xfrm>
            <a:off x="5354638" y="4049713"/>
            <a:ext cx="1122362" cy="1295400"/>
          </a:xfrm>
          <a:prstGeom prst="rect">
            <a:avLst/>
          </a:prstGeom>
          <a:noFill/>
          <a:ln w="9525">
            <a:noFill/>
            <a:miter lim="800000"/>
            <a:headEnd/>
            <a:tailEnd/>
          </a:ln>
        </p:spPr>
      </p:pic>
      <p:pic>
        <p:nvPicPr>
          <p:cNvPr id="28691" name="Picture 3" descr="C:\Documents and Settings\hyoklee\Local Settings\Temporary Internet Files\Content.IE5\H0QAWWKR\MCj04348650000[1].png"/>
          <p:cNvPicPr>
            <a:picLocks noChangeAspect="1" noChangeArrowheads="1"/>
          </p:cNvPicPr>
          <p:nvPr/>
        </p:nvPicPr>
        <p:blipFill>
          <a:blip r:embed="rId7" cstate="print"/>
          <a:srcRect/>
          <a:stretch>
            <a:fillRect/>
          </a:stretch>
        </p:blipFill>
        <p:spPr bwMode="auto">
          <a:xfrm>
            <a:off x="2362200" y="4049713"/>
            <a:ext cx="1219200" cy="1219200"/>
          </a:xfrm>
          <a:prstGeom prst="rect">
            <a:avLst/>
          </a:prstGeom>
          <a:noFill/>
          <a:ln w="9525">
            <a:noFill/>
            <a:miter lim="800000"/>
            <a:headEnd/>
            <a:tailEnd/>
          </a:ln>
        </p:spPr>
      </p:pic>
      <p:cxnSp>
        <p:nvCxnSpPr>
          <p:cNvPr id="25" name="Curved Connector 24"/>
          <p:cNvCxnSpPr/>
          <p:nvPr/>
        </p:nvCxnSpPr>
        <p:spPr>
          <a:xfrm rot="10800000" flipV="1">
            <a:off x="3581400" y="4583113"/>
            <a:ext cx="1600200" cy="457200"/>
          </a:xfrm>
          <a:prstGeom prst="curvedConnector3">
            <a:avLst>
              <a:gd name="adj1" fmla="val 50000"/>
            </a:avLst>
          </a:prstGeom>
          <a:ln w="41275">
            <a:prstDash val="sysDot"/>
            <a:headEnd type="arrow"/>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2438400" y="3657600"/>
            <a:ext cx="1436688" cy="461963"/>
          </a:xfrm>
          <a:prstGeom prst="rect">
            <a:avLst/>
          </a:prstGeom>
          <a:noFill/>
        </p:spPr>
        <p:txBody>
          <a:bodyPr wrap="none">
            <a:spAutoFit/>
          </a:bodyPr>
          <a:lstStyle/>
          <a:p>
            <a:pPr>
              <a:defRPr/>
            </a:pPr>
            <a:r>
              <a:rPr lang="en-US" dirty="0" err="1">
                <a:solidFill>
                  <a:schemeClr val="tx2">
                    <a:lumMod val="75000"/>
                  </a:schemeClr>
                </a:solidFill>
                <a:latin typeface="Arial" pitchFamily="34" charset="0"/>
              </a:rPr>
              <a:t>libnc</a:t>
            </a:r>
            <a:r>
              <a:rPr lang="en-US" dirty="0">
                <a:solidFill>
                  <a:schemeClr val="tx2">
                    <a:lumMod val="75000"/>
                  </a:schemeClr>
                </a:solidFill>
                <a:latin typeface="Arial" pitchFamily="34" charset="0"/>
              </a:rPr>
              <a:t>-dap</a:t>
            </a:r>
          </a:p>
        </p:txBody>
      </p:sp>
      <p:cxnSp>
        <p:nvCxnSpPr>
          <p:cNvPr id="27" name="Straight Arrow Connector 26"/>
          <p:cNvCxnSpPr/>
          <p:nvPr/>
        </p:nvCxnSpPr>
        <p:spPr>
          <a:xfrm rot="10800000">
            <a:off x="1828800" y="4583113"/>
            <a:ext cx="763588" cy="158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0800000">
            <a:off x="609600" y="3276600"/>
            <a:ext cx="763588" cy="1588"/>
          </a:xfrm>
          <a:prstGeom prst="straightConnector1">
            <a:avLst/>
          </a:prstGeom>
          <a:ln w="28575">
            <a:tailEnd type="arrow"/>
          </a:ln>
          <a:scene3d>
            <a:camera prst="orthographicFront">
              <a:rot lat="0" lon="0" rev="16200000"/>
            </a:camera>
            <a:lightRig rig="threePt" dir="t"/>
          </a:scene3d>
        </p:spPr>
        <p:style>
          <a:lnRef idx="1">
            <a:schemeClr val="accent1"/>
          </a:lnRef>
          <a:fillRef idx="0">
            <a:schemeClr val="accent1"/>
          </a:fillRef>
          <a:effectRef idx="0">
            <a:schemeClr val="accent1"/>
          </a:effectRef>
          <a:fontRef idx="minor">
            <a:schemeClr val="tx1"/>
          </a:fontRef>
        </p:style>
      </p:cxnSp>
      <p:pic>
        <p:nvPicPr>
          <p:cNvPr id="28696" name="Picture 24" descr="airs.jpg"/>
          <p:cNvPicPr>
            <a:picLocks noChangeAspect="1"/>
          </p:cNvPicPr>
          <p:nvPr/>
        </p:nvPicPr>
        <p:blipFill>
          <a:blip r:embed="rId8" cstate="print"/>
          <a:srcRect/>
          <a:stretch>
            <a:fillRect/>
          </a:stretch>
        </p:blipFill>
        <p:spPr bwMode="auto">
          <a:xfrm>
            <a:off x="6705600" y="1752600"/>
            <a:ext cx="2057400" cy="1187450"/>
          </a:xfrm>
          <a:prstGeom prst="rect">
            <a:avLst/>
          </a:prstGeom>
          <a:noFill/>
          <a:ln w="9525">
            <a:noFill/>
            <a:miter lim="800000"/>
            <a:headEnd/>
            <a:tailEnd/>
          </a:ln>
        </p:spPr>
      </p:pic>
      <p:sp>
        <p:nvSpPr>
          <p:cNvPr id="30" name="5-Point Star 29"/>
          <p:cNvSpPr/>
          <p:nvPr/>
        </p:nvSpPr>
        <p:spPr bwMode="auto">
          <a:xfrm>
            <a:off x="6629400" y="4114800"/>
            <a:ext cx="381000" cy="381000"/>
          </a:xfrm>
          <a:prstGeom prst="star5">
            <a:avLst/>
          </a:prstGeom>
          <a:solidFill>
            <a:srgbClr val="00B050"/>
          </a:solidFill>
          <a:ln w="9525" cap="flat" cmpd="sng" algn="ctr">
            <a:solidFill>
              <a:schemeClr val="tx1"/>
            </a:solidFill>
            <a:prstDash val="solid"/>
            <a:round/>
            <a:headEnd type="none" w="med" len="med"/>
            <a:tailEnd type="none" w="med" len="med"/>
          </a:ln>
          <a:effectLst/>
        </p:spPr>
        <p:txBody>
          <a:bodyPr wrap="none" anchor="ctr"/>
          <a:lstStyle/>
          <a:p>
            <a:pPr>
              <a:defRPr/>
            </a:pPr>
            <a:endParaRPr lang="en-US" dirty="0">
              <a:solidFill>
                <a:srgbClr val="00B050"/>
              </a:solidFill>
              <a:cs typeface="+mn-cs"/>
            </a:endParaRPr>
          </a:p>
        </p:txBody>
      </p:sp>
      <p:sp>
        <p:nvSpPr>
          <p:cNvPr id="32" name="TextBox 31"/>
          <p:cNvSpPr txBox="1"/>
          <p:nvPr/>
        </p:nvSpPr>
        <p:spPr>
          <a:xfrm>
            <a:off x="6858000" y="1219200"/>
            <a:ext cx="835025" cy="461963"/>
          </a:xfrm>
          <a:prstGeom prst="rect">
            <a:avLst/>
          </a:prstGeom>
          <a:noFill/>
        </p:spPr>
        <p:txBody>
          <a:bodyPr wrap="none">
            <a:spAutoFit/>
          </a:bodyPr>
          <a:lstStyle/>
          <a:p>
            <a:pPr>
              <a:defRPr/>
            </a:pPr>
            <a:r>
              <a:rPr lang="en-US" dirty="0">
                <a:solidFill>
                  <a:schemeClr val="tx2">
                    <a:lumMod val="75000"/>
                  </a:schemeClr>
                </a:solidFill>
                <a:latin typeface="Arial" pitchFamily="34" charset="0"/>
              </a:rPr>
              <a:t>Aura</a:t>
            </a:r>
          </a:p>
        </p:txBody>
      </p:sp>
      <p:pic>
        <p:nvPicPr>
          <p:cNvPr id="33" name="question mark" descr="C:\Documents and Settings\hyoklee\Local Settings\Temporary Internet Files\Content.IE5\URM2S3ZJ\MCj04315600000[1].png"/>
          <p:cNvPicPr>
            <a:picLocks noChangeAspect="1" noChangeArrowheads="1"/>
          </p:cNvPicPr>
          <p:nvPr/>
        </p:nvPicPr>
        <p:blipFill>
          <a:blip r:embed="rId9" cstate="print"/>
          <a:srcRect/>
          <a:stretch>
            <a:fillRect/>
          </a:stretch>
        </p:blipFill>
        <p:spPr bwMode="auto">
          <a:xfrm>
            <a:off x="457200" y="4079875"/>
            <a:ext cx="990600" cy="990600"/>
          </a:xfrm>
          <a:prstGeom prst="rect">
            <a:avLst/>
          </a:prstGeom>
          <a:noFill/>
          <a:ln w="9525">
            <a:noFill/>
            <a:miter lim="800000"/>
            <a:headEnd/>
            <a:tailEnd/>
          </a:ln>
        </p:spPr>
      </p:pic>
      <p:sp>
        <p:nvSpPr>
          <p:cNvPr id="34" name="OMI Swath"/>
          <p:cNvSpPr txBox="1"/>
          <p:nvPr/>
        </p:nvSpPr>
        <p:spPr>
          <a:xfrm>
            <a:off x="7086600" y="3733800"/>
            <a:ext cx="1706563" cy="461963"/>
          </a:xfrm>
          <a:prstGeom prst="rect">
            <a:avLst/>
          </a:prstGeom>
          <a:noFill/>
        </p:spPr>
        <p:txBody>
          <a:bodyPr wrap="none">
            <a:spAutoFit/>
          </a:bodyPr>
          <a:lstStyle/>
          <a:p>
            <a:pPr>
              <a:defRPr/>
            </a:pPr>
            <a:r>
              <a:rPr lang="en-US" dirty="0">
                <a:solidFill>
                  <a:schemeClr val="tx2">
                    <a:lumMod val="75000"/>
                  </a:schemeClr>
                </a:solidFill>
                <a:latin typeface="Arial" pitchFamily="34" charset="0"/>
              </a:rPr>
              <a:t>OMI Swath</a:t>
            </a:r>
          </a:p>
        </p:txBody>
      </p:sp>
      <p:sp>
        <p:nvSpPr>
          <p:cNvPr id="35" name="HDF5 Handler Update"/>
          <p:cNvSpPr txBox="1">
            <a:spLocks noChangeArrowheads="1"/>
          </p:cNvSpPr>
          <p:nvPr/>
        </p:nvSpPr>
        <p:spPr bwMode="auto">
          <a:xfrm>
            <a:off x="5410200" y="3200400"/>
            <a:ext cx="2590800" cy="830263"/>
          </a:xfrm>
          <a:prstGeom prst="rect">
            <a:avLst/>
          </a:prstGeom>
          <a:solidFill>
            <a:schemeClr val="accent2"/>
          </a:solidFill>
          <a:ln w="9525">
            <a:noFill/>
            <a:miter lim="800000"/>
            <a:headEnd/>
            <a:tailEnd/>
          </a:ln>
        </p:spPr>
        <p:txBody>
          <a:bodyPr>
            <a:spAutoFit/>
          </a:bodyPr>
          <a:lstStyle/>
          <a:p>
            <a:r>
              <a:rPr lang="en-US">
                <a:latin typeface="Arial" pitchFamily="34" charset="0"/>
              </a:rPr>
              <a:t>HDF5 HANDLER Update</a:t>
            </a:r>
          </a:p>
        </p:txBody>
      </p:sp>
      <p:sp>
        <p:nvSpPr>
          <p:cNvPr id="28702" name="Visualization Tools"/>
          <p:cNvSpPr txBox="1">
            <a:spLocks noChangeArrowheads="1"/>
          </p:cNvSpPr>
          <p:nvPr/>
        </p:nvSpPr>
        <p:spPr bwMode="auto">
          <a:xfrm>
            <a:off x="76200" y="5253038"/>
            <a:ext cx="1995488" cy="831850"/>
          </a:xfrm>
          <a:prstGeom prst="rect">
            <a:avLst/>
          </a:prstGeom>
          <a:noFill/>
          <a:ln w="9525">
            <a:noFill/>
            <a:miter lim="800000"/>
            <a:headEnd/>
            <a:tailEnd/>
          </a:ln>
        </p:spPr>
        <p:txBody>
          <a:bodyPr wrap="none">
            <a:spAutoFit/>
          </a:bodyPr>
          <a:lstStyle/>
          <a:p>
            <a:r>
              <a:rPr lang="en-US">
                <a:latin typeface="Arial" pitchFamily="34" charset="0"/>
              </a:rPr>
              <a:t>Visualization </a:t>
            </a:r>
          </a:p>
          <a:p>
            <a:r>
              <a:rPr lang="en-US">
                <a:latin typeface="Arial" pitchFamily="34" charset="0"/>
              </a:rPr>
              <a:t>Tools</a:t>
            </a:r>
          </a:p>
        </p:txBody>
      </p:sp>
      <p:sp>
        <p:nvSpPr>
          <p:cNvPr id="28703" name="Date Placeholder 30"/>
          <p:cNvSpPr>
            <a:spLocks noGrp="1"/>
          </p:cNvSpPr>
          <p:nvPr>
            <p:ph type="dt" sz="quarter" idx="10"/>
          </p:nvPr>
        </p:nvSpPr>
        <p:spPr>
          <a:noFill/>
        </p:spPr>
        <p:txBody>
          <a:bodyPr/>
          <a:lstStyle/>
          <a:p>
            <a:r>
              <a:rPr lang="en-US" smtClean="0"/>
              <a:t>September 28,2010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1+#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par>
                                <p:cTn id="9" presetID="2" presetClass="exit" presetSubtype="2" fill="hold" grpId="0" nodeType="withEffect">
                                  <p:stCondLst>
                                    <p:cond delay="0"/>
                                  </p:stCondLst>
                                  <p:childTnLst>
                                    <p:anim calcmode="lin" valueType="num">
                                      <p:cBhvr additive="base">
                                        <p:cTn id="10" dur="500"/>
                                        <p:tgtEl>
                                          <p:spTgt spid="19"/>
                                        </p:tgtEl>
                                        <p:attrNameLst>
                                          <p:attrName>ppt_x</p:attrName>
                                        </p:attrNameLst>
                                      </p:cBhvr>
                                      <p:tavLst>
                                        <p:tav tm="0">
                                          <p:val>
                                            <p:strVal val="ppt_x"/>
                                          </p:val>
                                        </p:tav>
                                        <p:tav tm="100000">
                                          <p:val>
                                            <p:strVal val="1+ppt_w/2"/>
                                          </p:val>
                                        </p:tav>
                                      </p:tavLst>
                                    </p:anim>
                                    <p:anim calcmode="lin" valueType="num">
                                      <p:cBhvr additive="base">
                                        <p:cTn id="11" dur="500"/>
                                        <p:tgtEl>
                                          <p:spTgt spid="19"/>
                                        </p:tgtEl>
                                        <p:attrNameLst>
                                          <p:attrName>ppt_y</p:attrName>
                                        </p:attrNameLst>
                                      </p:cBhvr>
                                      <p:tavLst>
                                        <p:tav tm="0">
                                          <p:val>
                                            <p:strVal val="ppt_y"/>
                                          </p:val>
                                        </p:tav>
                                        <p:tav tm="100000">
                                          <p:val>
                                            <p:strVal val="ppt_y"/>
                                          </p:val>
                                        </p:tav>
                                      </p:tavLst>
                                    </p:anim>
                                    <p:set>
                                      <p:cBhvr>
                                        <p:cTn id="12" dur="1" fill="hold">
                                          <p:stCondLst>
                                            <p:cond delay="499"/>
                                          </p:stCondLst>
                                        </p:cTn>
                                        <p:tgtEl>
                                          <p:spTgt spid="1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53" presetClass="entr" presetSubtype="0"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par>
                                <p:cTn id="20" presetID="1" presetClass="emph" presetSubtype="2" fill="hold" nodeType="withEffect">
                                  <p:stCondLst>
                                    <p:cond delay="0"/>
                                  </p:stCondLst>
                                  <p:childTnLst>
                                    <p:animClr clrSpc="rgb">
                                      <p:cBhvr>
                                        <p:cTn id="21" dur="2000" fill="hold"/>
                                        <p:tgtEl>
                                          <p:spTgt spid="30"/>
                                        </p:tgtEl>
                                        <p:attrNameLst>
                                          <p:attrName>fillcolor</p:attrName>
                                        </p:attrNameLst>
                                      </p:cBhvr>
                                      <p:to>
                                        <a:srgbClr val="FF2121"/>
                                      </p:to>
                                    </p:animClr>
                                    <p:set>
                                      <p:cBhvr>
                                        <p:cTn id="22" dur="2000" fill="hold"/>
                                        <p:tgtEl>
                                          <p:spTgt spid="30"/>
                                        </p:tgtEl>
                                        <p:attrNameLst>
                                          <p:attrName>fill.type</p:attrName>
                                        </p:attrNameLst>
                                      </p:cBhvr>
                                      <p:to>
                                        <p:strVal val="solid"/>
                                      </p:to>
                                    </p:set>
                                    <p:set>
                                      <p:cBhvr>
                                        <p:cTn id="23" dur="2000" fill="hold"/>
                                        <p:tgtEl>
                                          <p:spTgt spid="30"/>
                                        </p:tgtEl>
                                        <p:attrNameLst>
                                          <p:attrName>fill.on</p:attrName>
                                        </p:attrNameLst>
                                      </p:cBhvr>
                                      <p:to>
                                        <p:strVal val="true"/>
                                      </p:to>
                                    </p:set>
                                  </p:childTnLst>
                                </p:cTn>
                              </p:par>
                              <p:par>
                                <p:cTn id="24" presetID="53" presetClass="exit" presetSubtype="0" fill="hold" nodeType="withEffect">
                                  <p:stCondLst>
                                    <p:cond delay="0"/>
                                  </p:stCondLst>
                                  <p:childTnLst>
                                    <p:anim calcmode="lin" valueType="num">
                                      <p:cBhvr>
                                        <p:cTn id="25" dur="500"/>
                                        <p:tgtEl>
                                          <p:spTgt spid="11"/>
                                        </p:tgtEl>
                                        <p:attrNameLst>
                                          <p:attrName>ppt_w</p:attrName>
                                        </p:attrNameLst>
                                      </p:cBhvr>
                                      <p:tavLst>
                                        <p:tav tm="0">
                                          <p:val>
                                            <p:strVal val="ppt_w"/>
                                          </p:val>
                                        </p:tav>
                                        <p:tav tm="100000">
                                          <p:val>
                                            <p:fltVal val="0"/>
                                          </p:val>
                                        </p:tav>
                                      </p:tavLst>
                                    </p:anim>
                                    <p:anim calcmode="lin" valueType="num">
                                      <p:cBhvr>
                                        <p:cTn id="26" dur="500"/>
                                        <p:tgtEl>
                                          <p:spTgt spid="11"/>
                                        </p:tgtEl>
                                        <p:attrNameLst>
                                          <p:attrName>ppt_h</p:attrName>
                                        </p:attrNameLst>
                                      </p:cBhvr>
                                      <p:tavLst>
                                        <p:tav tm="0">
                                          <p:val>
                                            <p:strVal val="ppt_h"/>
                                          </p:val>
                                        </p:tav>
                                        <p:tav tm="100000">
                                          <p:val>
                                            <p:fltVal val="0"/>
                                          </p:val>
                                        </p:tav>
                                      </p:tavLst>
                                    </p:anim>
                                    <p:animEffect transition="out" filter="fade">
                                      <p:cBhvr>
                                        <p:cTn id="27" dur="500"/>
                                        <p:tgtEl>
                                          <p:spTgt spid="11"/>
                                        </p:tgtEl>
                                      </p:cBhvr>
                                    </p:animEffect>
                                    <p:set>
                                      <p:cBhvr>
                                        <p:cTn id="28" dur="1" fill="hold">
                                          <p:stCondLst>
                                            <p:cond delay="499"/>
                                          </p:stCondLst>
                                        </p:cTn>
                                        <p:tgtEl>
                                          <p:spTgt spid="1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53" presetClass="entr" presetSubtype="0" fill="hold" grpId="0" nodeType="clickEffect">
                                  <p:stCondLst>
                                    <p:cond delay="0"/>
                                  </p:stCondLst>
                                  <p:childTnLst>
                                    <p:set>
                                      <p:cBhvr>
                                        <p:cTn id="32" dur="1" fill="hold">
                                          <p:stCondLst>
                                            <p:cond delay="0"/>
                                          </p:stCondLst>
                                        </p:cTn>
                                        <p:tgtEl>
                                          <p:spTgt spid="35"/>
                                        </p:tgtEl>
                                        <p:attrNameLst>
                                          <p:attrName>style.visibility</p:attrName>
                                        </p:attrNameLst>
                                      </p:cBhvr>
                                      <p:to>
                                        <p:strVal val="visible"/>
                                      </p:to>
                                    </p:set>
                                    <p:anim calcmode="lin" valueType="num">
                                      <p:cBhvr>
                                        <p:cTn id="33" dur="500" fill="hold"/>
                                        <p:tgtEl>
                                          <p:spTgt spid="35"/>
                                        </p:tgtEl>
                                        <p:attrNameLst>
                                          <p:attrName>ppt_w</p:attrName>
                                        </p:attrNameLst>
                                      </p:cBhvr>
                                      <p:tavLst>
                                        <p:tav tm="0">
                                          <p:val>
                                            <p:fltVal val="0"/>
                                          </p:val>
                                        </p:tav>
                                        <p:tav tm="100000">
                                          <p:val>
                                            <p:strVal val="#ppt_w"/>
                                          </p:val>
                                        </p:tav>
                                      </p:tavLst>
                                    </p:anim>
                                    <p:anim calcmode="lin" valueType="num">
                                      <p:cBhvr>
                                        <p:cTn id="34" dur="500" fill="hold"/>
                                        <p:tgtEl>
                                          <p:spTgt spid="35"/>
                                        </p:tgtEl>
                                        <p:attrNameLst>
                                          <p:attrName>ppt_h</p:attrName>
                                        </p:attrNameLst>
                                      </p:cBhvr>
                                      <p:tavLst>
                                        <p:tav tm="0">
                                          <p:val>
                                            <p:fltVal val="0"/>
                                          </p:val>
                                        </p:tav>
                                        <p:tav tm="100000">
                                          <p:val>
                                            <p:strVal val="#ppt_h"/>
                                          </p:val>
                                        </p:tav>
                                      </p:tavLst>
                                    </p:anim>
                                    <p:animEffect transition="in" filter="fade">
                                      <p:cBhvr>
                                        <p:cTn id="3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34" grpId="0"/>
      <p:bldP spid="3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smtClean="0"/>
              <a:t>HDF5-OPeNDAP Handler Update</a:t>
            </a:r>
          </a:p>
        </p:txBody>
      </p:sp>
      <p:sp>
        <p:nvSpPr>
          <p:cNvPr id="3" name="Content Placeholder 2"/>
          <p:cNvSpPr>
            <a:spLocks noGrp="1"/>
          </p:cNvSpPr>
          <p:nvPr>
            <p:ph idx="1"/>
          </p:nvPr>
        </p:nvSpPr>
        <p:spPr>
          <a:xfrm>
            <a:off x="971550" y="1600200"/>
            <a:ext cx="7105650" cy="3086100"/>
          </a:xfrm>
        </p:spPr>
        <p:txBody>
          <a:bodyPr/>
          <a:lstStyle/>
          <a:p>
            <a:pPr>
              <a:lnSpc>
                <a:spcPct val="150000"/>
              </a:lnSpc>
            </a:pPr>
            <a:r>
              <a:rPr lang="en-US" dirty="0" smtClean="0"/>
              <a:t>Support Aura HDF-EOS5 OMI Swath</a:t>
            </a:r>
          </a:p>
          <a:p>
            <a:pPr>
              <a:lnSpc>
                <a:spcPct val="150000"/>
              </a:lnSpc>
            </a:pPr>
            <a:r>
              <a:rPr lang="en-US" dirty="0" smtClean="0"/>
              <a:t>Support Aura HDF-EOS5 MLS</a:t>
            </a:r>
          </a:p>
        </p:txBody>
      </p:sp>
      <p:sp>
        <p:nvSpPr>
          <p:cNvPr id="29700" name="Footer Placeholder 4"/>
          <p:cNvSpPr>
            <a:spLocks noGrp="1"/>
          </p:cNvSpPr>
          <p:nvPr>
            <p:ph type="ftr" sz="quarter" idx="11"/>
          </p:nvPr>
        </p:nvSpPr>
        <p:spPr>
          <a:noFill/>
        </p:spPr>
        <p:txBody>
          <a:bodyPr/>
          <a:lstStyle/>
          <a:p>
            <a:r>
              <a:rPr lang="en-US" smtClean="0"/>
              <a:t>HDF/HDF-EOS Workshop XIV</a:t>
            </a:r>
          </a:p>
        </p:txBody>
      </p:sp>
      <p:sp>
        <p:nvSpPr>
          <p:cNvPr id="29701" name="Slide Number Placeholder 5"/>
          <p:cNvSpPr>
            <a:spLocks noGrp="1"/>
          </p:cNvSpPr>
          <p:nvPr>
            <p:ph type="sldNum" sz="quarter" idx="12"/>
          </p:nvPr>
        </p:nvSpPr>
        <p:spPr>
          <a:noFill/>
        </p:spPr>
        <p:txBody>
          <a:bodyPr/>
          <a:lstStyle/>
          <a:p>
            <a:fld id="{59EFAA0F-E2B9-4BB5-9C1F-F411D82010CC}" type="slidenum">
              <a:rPr lang="en-US" smtClean="0"/>
              <a:pPr/>
              <a:t>32</a:t>
            </a:fld>
            <a:endParaRPr lang="en-US" smtClean="0"/>
          </a:p>
        </p:txBody>
      </p:sp>
      <p:pic>
        <p:nvPicPr>
          <p:cNvPr id="12" name="MLS"/>
          <p:cNvPicPr>
            <a:picLocks noChangeAspect="1" noChangeArrowheads="1"/>
          </p:cNvPicPr>
          <p:nvPr/>
        </p:nvPicPr>
        <p:blipFill>
          <a:blip r:embed="rId3" cstate="print"/>
          <a:srcRect/>
          <a:stretch>
            <a:fillRect/>
          </a:stretch>
        </p:blipFill>
        <p:spPr bwMode="auto">
          <a:xfrm>
            <a:off x="234950" y="1371600"/>
            <a:ext cx="7308850" cy="4419600"/>
          </a:xfrm>
          <a:prstGeom prst="rect">
            <a:avLst/>
          </a:prstGeom>
          <a:noFill/>
          <a:ln w="9525">
            <a:noFill/>
            <a:miter lim="800000"/>
            <a:headEnd/>
            <a:tailEnd/>
          </a:ln>
        </p:spPr>
      </p:pic>
      <p:sp>
        <p:nvSpPr>
          <p:cNvPr id="29705" name="Date Placeholder 8"/>
          <p:cNvSpPr>
            <a:spLocks noGrp="1"/>
          </p:cNvSpPr>
          <p:nvPr>
            <p:ph type="dt" sz="quarter" idx="10"/>
          </p:nvPr>
        </p:nvSpPr>
        <p:spPr>
          <a:noFill/>
        </p:spPr>
        <p:txBody>
          <a:bodyPr/>
          <a:lstStyle/>
          <a:p>
            <a:r>
              <a:rPr lang="en-US" smtClean="0"/>
              <a:t>September 28,2010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Footer Placeholder 4"/>
          <p:cNvSpPr>
            <a:spLocks noGrp="1"/>
          </p:cNvSpPr>
          <p:nvPr>
            <p:ph type="ftr" sz="quarter" idx="11"/>
          </p:nvPr>
        </p:nvSpPr>
        <p:spPr>
          <a:noFill/>
        </p:spPr>
        <p:txBody>
          <a:bodyPr/>
          <a:lstStyle/>
          <a:p>
            <a:r>
              <a:rPr lang="en-US" smtClean="0"/>
              <a:t>HDF/HDF-EOS Workshop XIV</a:t>
            </a:r>
          </a:p>
        </p:txBody>
      </p:sp>
      <p:sp>
        <p:nvSpPr>
          <p:cNvPr id="30725" name="Slide Number Placeholder 5"/>
          <p:cNvSpPr>
            <a:spLocks noGrp="1"/>
          </p:cNvSpPr>
          <p:nvPr>
            <p:ph type="sldNum" sz="quarter" idx="12"/>
          </p:nvPr>
        </p:nvSpPr>
        <p:spPr>
          <a:noFill/>
        </p:spPr>
        <p:txBody>
          <a:bodyPr/>
          <a:lstStyle/>
          <a:p>
            <a:fld id="{6A6AA2E7-6DBA-47D5-ADC2-44329FEFD651}" type="slidenum">
              <a:rPr lang="en-US" smtClean="0"/>
              <a:pPr/>
              <a:t>33</a:t>
            </a:fld>
            <a:endParaRPr lang="en-US" smtClean="0"/>
          </a:p>
        </p:txBody>
      </p:sp>
      <p:sp>
        <p:nvSpPr>
          <p:cNvPr id="30726" name="Date Placeholder 5"/>
          <p:cNvSpPr>
            <a:spLocks noGrp="1"/>
          </p:cNvSpPr>
          <p:nvPr>
            <p:ph type="dt" sz="quarter" idx="10"/>
          </p:nvPr>
        </p:nvSpPr>
        <p:spPr>
          <a:noFill/>
        </p:spPr>
        <p:txBody>
          <a:bodyPr/>
          <a:lstStyle/>
          <a:p>
            <a:r>
              <a:rPr lang="en-US" smtClean="0"/>
              <a:t>September 28,2010</a:t>
            </a:r>
          </a:p>
        </p:txBody>
      </p:sp>
      <p:sp>
        <p:nvSpPr>
          <p:cNvPr id="12" name="Title 1"/>
          <p:cNvSpPr>
            <a:spLocks noGrp="1"/>
          </p:cNvSpPr>
          <p:nvPr>
            <p:ph type="title"/>
          </p:nvPr>
        </p:nvSpPr>
        <p:spPr>
          <a:xfrm>
            <a:off x="1143000" y="152400"/>
            <a:ext cx="7543800" cy="533400"/>
          </a:xfrm>
        </p:spPr>
        <p:txBody>
          <a:bodyPr/>
          <a:lstStyle/>
          <a:p>
            <a:r>
              <a:rPr lang="en-US" dirty="0" smtClean="0"/>
              <a:t>OPeNDAP HDF4/HDF5 handlers</a:t>
            </a:r>
          </a:p>
        </p:txBody>
      </p:sp>
      <p:sp>
        <p:nvSpPr>
          <p:cNvPr id="13" name="Content Placeholder 8"/>
          <p:cNvSpPr>
            <a:spLocks noGrp="1"/>
          </p:cNvSpPr>
          <p:nvPr>
            <p:ph idx="1"/>
          </p:nvPr>
        </p:nvSpPr>
        <p:spPr>
          <a:xfrm>
            <a:off x="381000" y="990600"/>
            <a:ext cx="8458200" cy="5486400"/>
          </a:xfrm>
        </p:spPr>
        <p:txBody>
          <a:bodyPr/>
          <a:lstStyle/>
          <a:p>
            <a:r>
              <a:rPr lang="en-US" dirty="0" smtClean="0"/>
              <a:t>Source codes and RPMs can be found under </a:t>
            </a:r>
          </a:p>
          <a:p>
            <a:pPr>
              <a:buNone/>
            </a:pPr>
            <a:r>
              <a:rPr lang="en-US" dirty="0" smtClean="0"/>
              <a:t>    http://opendap.org</a:t>
            </a:r>
          </a:p>
          <a:p>
            <a:r>
              <a:rPr lang="en-US" dirty="0" smtClean="0"/>
              <a:t>Demo HDF5/HDF4 servers</a:t>
            </a:r>
          </a:p>
          <a:p>
            <a:pPr>
              <a:buNone/>
            </a:pPr>
            <a:r>
              <a:rPr lang="en-US" dirty="0" smtClean="0"/>
              <a:t>    http://hdfeos.org/zoo/hdf5_handler</a:t>
            </a:r>
          </a:p>
          <a:p>
            <a:pPr>
              <a:buNone/>
            </a:pPr>
            <a:r>
              <a:rPr lang="en-US" dirty="0" smtClean="0"/>
              <a:t>	 http://hdfeos.org/zoo/hdf4_handler</a:t>
            </a:r>
          </a:p>
          <a:p>
            <a:pPr>
              <a:buNone/>
            </a:pP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oter Placeholder 4"/>
          <p:cNvSpPr>
            <a:spLocks noGrp="1"/>
          </p:cNvSpPr>
          <p:nvPr>
            <p:ph type="ftr" sz="quarter" idx="11"/>
          </p:nvPr>
        </p:nvSpPr>
        <p:spPr>
          <a:noFill/>
        </p:spPr>
        <p:txBody>
          <a:bodyPr/>
          <a:lstStyle/>
          <a:p>
            <a:r>
              <a:rPr lang="en-US" smtClean="0"/>
              <a:t>HDF/HDF-EOS Workshop XIV</a:t>
            </a:r>
          </a:p>
        </p:txBody>
      </p:sp>
      <p:sp>
        <p:nvSpPr>
          <p:cNvPr id="31747" name="Slide Number Placeholder 5"/>
          <p:cNvSpPr>
            <a:spLocks noGrp="1"/>
          </p:cNvSpPr>
          <p:nvPr>
            <p:ph type="sldNum" sz="quarter" idx="12"/>
          </p:nvPr>
        </p:nvSpPr>
        <p:spPr>
          <a:noFill/>
        </p:spPr>
        <p:txBody>
          <a:bodyPr/>
          <a:lstStyle/>
          <a:p>
            <a:fld id="{48392E6D-9D38-422A-8023-BA36F4B667BC}" type="slidenum">
              <a:rPr lang="en-US" smtClean="0"/>
              <a:pPr/>
              <a:t>34</a:t>
            </a:fld>
            <a:endParaRPr lang="en-US" smtClean="0"/>
          </a:p>
        </p:txBody>
      </p:sp>
      <p:sp>
        <p:nvSpPr>
          <p:cNvPr id="31748" name="Title 6"/>
          <p:cNvSpPr>
            <a:spLocks noGrp="1"/>
          </p:cNvSpPr>
          <p:nvPr>
            <p:ph type="ctrTitle"/>
          </p:nvPr>
        </p:nvSpPr>
        <p:spPr/>
        <p:txBody>
          <a:bodyPr/>
          <a:lstStyle/>
          <a:p>
            <a:pPr eaLnBrk="1" hangingPunct="1"/>
            <a:r>
              <a:rPr lang="en-US" smtClean="0"/>
              <a:t>Thank you !</a:t>
            </a:r>
          </a:p>
        </p:txBody>
      </p:sp>
      <p:sp>
        <p:nvSpPr>
          <p:cNvPr id="31749" name="Date Placeholder 5"/>
          <p:cNvSpPr>
            <a:spLocks noGrp="1"/>
          </p:cNvSpPr>
          <p:nvPr>
            <p:ph type="dt" sz="quarter" idx="10"/>
          </p:nvPr>
        </p:nvSpPr>
        <p:spPr>
          <a:noFill/>
        </p:spPr>
        <p:txBody>
          <a:bodyPr/>
          <a:lstStyle/>
          <a:p>
            <a:r>
              <a:rPr lang="en-US" smtClean="0"/>
              <a:t>September 28,2010</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n-US" smtClean="0"/>
              <a:t>Acknowledgements</a:t>
            </a:r>
          </a:p>
        </p:txBody>
      </p:sp>
      <p:sp>
        <p:nvSpPr>
          <p:cNvPr id="3" name="Content Placeholder 2"/>
          <p:cNvSpPr>
            <a:spLocks noGrp="1"/>
          </p:cNvSpPr>
          <p:nvPr>
            <p:ph idx="1"/>
          </p:nvPr>
        </p:nvSpPr>
        <p:spPr>
          <a:xfrm>
            <a:off x="381000" y="1371600"/>
            <a:ext cx="8458200" cy="5486400"/>
          </a:xfrm>
        </p:spPr>
        <p:txBody>
          <a:bodyPr/>
          <a:lstStyle/>
          <a:p>
            <a:pPr marL="0" indent="0" algn="ctr" eaLnBrk="1" hangingPunct="1">
              <a:buFontTx/>
              <a:buNone/>
              <a:defRPr/>
            </a:pPr>
            <a:r>
              <a:rPr lang="en-US" sz="2800" dirty="0" smtClean="0"/>
              <a:t>This work was supported by cooperative agreement number NNX08AO77A from the National Aeronautics and Space Administration (NASA).  </a:t>
            </a:r>
          </a:p>
          <a:p>
            <a:pPr marL="0" indent="0" algn="ctr" eaLnBrk="1" hangingPunct="1">
              <a:buFontTx/>
              <a:buNone/>
              <a:defRPr/>
            </a:pPr>
            <a:endParaRPr lang="en-US" sz="2800" dirty="0" smtClean="0"/>
          </a:p>
          <a:p>
            <a:pPr marL="0" indent="0" algn="ctr" eaLnBrk="1" hangingPunct="1">
              <a:buFontTx/>
              <a:buNone/>
              <a:defRPr/>
            </a:pPr>
            <a:r>
              <a:rPr lang="en-US" sz="2800" dirty="0" smtClean="0"/>
              <a:t>Any opinions, findings, conclusions, or recommendations expressed in this material are those of the author[s] and do not necessarily reflect the views of the National Aeronautics and Space Administration.</a:t>
            </a:r>
          </a:p>
          <a:p>
            <a:pPr marL="0" indent="0" eaLnBrk="1" hangingPunct="1">
              <a:defRPr/>
            </a:pPr>
            <a:endParaRPr lang="en-US" sz="2800" dirty="0" smtClean="0"/>
          </a:p>
          <a:p>
            <a:pPr marL="342831" indent="-342831" eaLnBrk="1" hangingPunct="1">
              <a:defRPr/>
            </a:pPr>
            <a:endParaRPr lang="en-US" sz="2800" dirty="0"/>
          </a:p>
        </p:txBody>
      </p:sp>
      <p:sp>
        <p:nvSpPr>
          <p:cNvPr id="32772" name="Footer Placeholder 4"/>
          <p:cNvSpPr>
            <a:spLocks noGrp="1"/>
          </p:cNvSpPr>
          <p:nvPr>
            <p:ph type="ftr" sz="quarter" idx="11"/>
          </p:nvPr>
        </p:nvSpPr>
        <p:spPr>
          <a:noFill/>
        </p:spPr>
        <p:txBody>
          <a:bodyPr/>
          <a:lstStyle/>
          <a:p>
            <a:r>
              <a:rPr lang="en-US" smtClean="0"/>
              <a:t>HDF/HDF-EOS Workshop XIV</a:t>
            </a:r>
          </a:p>
        </p:txBody>
      </p:sp>
      <p:sp>
        <p:nvSpPr>
          <p:cNvPr id="32773" name="Slide Number Placeholder 5"/>
          <p:cNvSpPr>
            <a:spLocks noGrp="1"/>
          </p:cNvSpPr>
          <p:nvPr>
            <p:ph type="sldNum" sz="quarter" idx="12"/>
          </p:nvPr>
        </p:nvSpPr>
        <p:spPr>
          <a:noFill/>
        </p:spPr>
        <p:txBody>
          <a:bodyPr/>
          <a:lstStyle/>
          <a:p>
            <a:fld id="{5EC5E1DE-87EE-498E-9486-A08F3C133B15}" type="slidenum">
              <a:rPr lang="en-US" smtClean="0"/>
              <a:pPr/>
              <a:t>35</a:t>
            </a:fld>
            <a:endParaRPr lang="en-US" smtClean="0"/>
          </a:p>
        </p:txBody>
      </p:sp>
      <p:sp>
        <p:nvSpPr>
          <p:cNvPr id="32774" name="Date Placeholder 6"/>
          <p:cNvSpPr>
            <a:spLocks noGrp="1"/>
          </p:cNvSpPr>
          <p:nvPr>
            <p:ph type="dt" sz="quarter" idx="10"/>
          </p:nvPr>
        </p:nvSpPr>
        <p:spPr>
          <a:noFill/>
        </p:spPr>
        <p:txBody>
          <a:bodyPr/>
          <a:lstStyle/>
          <a:p>
            <a:r>
              <a:rPr lang="en-US" smtClean="0"/>
              <a:t>September 28,2010</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ctrTitle"/>
          </p:nvPr>
        </p:nvSpPr>
        <p:spPr/>
        <p:txBody>
          <a:bodyPr/>
          <a:lstStyle/>
          <a:p>
            <a:pPr eaLnBrk="1" hangingPunct="1"/>
            <a:r>
              <a:rPr lang="en-US" smtClean="0"/>
              <a:t>Questions/comments?</a:t>
            </a:r>
          </a:p>
        </p:txBody>
      </p:sp>
      <p:sp>
        <p:nvSpPr>
          <p:cNvPr id="33795" name="Subtitle 2"/>
          <p:cNvSpPr>
            <a:spLocks noGrp="1"/>
          </p:cNvSpPr>
          <p:nvPr>
            <p:ph type="subTitle" idx="1"/>
          </p:nvPr>
        </p:nvSpPr>
        <p:spPr/>
        <p:txBody>
          <a:bodyPr/>
          <a:lstStyle/>
          <a:p>
            <a:pPr eaLnBrk="1" hangingPunct="1"/>
            <a:endParaRPr lang="en-US" smtClean="0"/>
          </a:p>
        </p:txBody>
      </p:sp>
      <p:sp>
        <p:nvSpPr>
          <p:cNvPr id="33796" name="Footer Placeholder 4"/>
          <p:cNvSpPr>
            <a:spLocks noGrp="1"/>
          </p:cNvSpPr>
          <p:nvPr>
            <p:ph type="ftr" sz="quarter" idx="11"/>
          </p:nvPr>
        </p:nvSpPr>
        <p:spPr>
          <a:noFill/>
        </p:spPr>
        <p:txBody>
          <a:bodyPr/>
          <a:lstStyle/>
          <a:p>
            <a:r>
              <a:rPr lang="en-US" smtClean="0"/>
              <a:t>HDF/HDF-EOS Workshop XIV</a:t>
            </a:r>
          </a:p>
        </p:txBody>
      </p:sp>
      <p:sp>
        <p:nvSpPr>
          <p:cNvPr id="33797" name="Slide Number Placeholder 5"/>
          <p:cNvSpPr>
            <a:spLocks noGrp="1"/>
          </p:cNvSpPr>
          <p:nvPr>
            <p:ph type="sldNum" sz="quarter" idx="12"/>
          </p:nvPr>
        </p:nvSpPr>
        <p:spPr>
          <a:noFill/>
        </p:spPr>
        <p:txBody>
          <a:bodyPr/>
          <a:lstStyle/>
          <a:p>
            <a:fld id="{AAA4A046-B6EF-4531-911F-87D8741EEA7C}" type="slidenum">
              <a:rPr lang="en-US" smtClean="0"/>
              <a:pPr/>
              <a:t>36</a:t>
            </a:fld>
            <a:endParaRPr lang="en-US" smtClean="0"/>
          </a:p>
        </p:txBody>
      </p:sp>
      <p:sp>
        <p:nvSpPr>
          <p:cNvPr id="33798" name="Date Placeholder 6"/>
          <p:cNvSpPr>
            <a:spLocks noGrp="1"/>
          </p:cNvSpPr>
          <p:nvPr>
            <p:ph type="dt" sz="quarter" idx="10"/>
          </p:nvPr>
        </p:nvSpPr>
        <p:spPr>
          <a:noFill/>
        </p:spPr>
        <p:txBody>
          <a:bodyPr/>
          <a:lstStyle/>
          <a:p>
            <a:r>
              <a:rPr lang="en-US" smtClean="0"/>
              <a:t>September 28,2010</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FINEDINNAVIGATOR" val="False"/>
  <p:tag name="BRANCHTO" val="0"/>
</p:tagLst>
</file>

<file path=ppt/theme/theme1.xml><?xml version="1.0" encoding="utf-8"?>
<a:theme xmlns:a="http://schemas.openxmlformats.org/drawingml/2006/main" name="template2">
  <a:themeElements>
    <a:clrScheme name="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fontScheme name="Presentation on product or service">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Presentation on product or service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Presentation on product or service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Presentation on product or service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Presentation on product or service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
      <a:clrScheme name="Presentation on product or service 5">
        <a:dk1>
          <a:srgbClr val="000000"/>
        </a:dk1>
        <a:lt1>
          <a:srgbClr val="FFFFFF"/>
        </a:lt1>
        <a:dk2>
          <a:srgbClr val="000000"/>
        </a:dk2>
        <a:lt2>
          <a:srgbClr val="996633"/>
        </a:lt2>
        <a:accent1>
          <a:srgbClr val="CC9900"/>
        </a:accent1>
        <a:accent2>
          <a:srgbClr val="FFECB7"/>
        </a:accent2>
        <a:accent3>
          <a:srgbClr val="FFFFFF"/>
        </a:accent3>
        <a:accent4>
          <a:srgbClr val="000000"/>
        </a:accent4>
        <a:accent5>
          <a:srgbClr val="E2CAAA"/>
        </a:accent5>
        <a:accent6>
          <a:srgbClr val="E7D6A6"/>
        </a:accent6>
        <a:hlink>
          <a:srgbClr val="996633"/>
        </a:hlink>
        <a:folHlink>
          <a:srgbClr val="FF9900"/>
        </a:folHlink>
      </a:clrScheme>
      <a:clrMap bg1="lt1" tx1="dk1" bg2="lt2" tx2="dk2" accent1="accent1" accent2="accent2" accent3="accent3" accent4="accent4" accent5="accent5" accent6="accent6" hlink="hlink" folHlink="folHlink"/>
    </a:extraClrScheme>
    <a:extraClrScheme>
      <a:clrScheme name="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template2</Template>
  <TotalTime>23704</TotalTime>
  <Words>2427</Words>
  <Application>Microsoft Office PowerPoint</Application>
  <PresentationFormat>On-screen Show (4:3)</PresentationFormat>
  <Paragraphs>496</Paragraphs>
  <Slides>36</Slides>
  <Notes>32</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template2</vt:lpstr>
      <vt:lpstr>Easy Remote Access via OPeNDAP</vt:lpstr>
      <vt:lpstr>Easy</vt:lpstr>
      <vt:lpstr>Outline</vt:lpstr>
      <vt:lpstr>Slide 4</vt:lpstr>
      <vt:lpstr>Access HDF via OPeNDAP</vt:lpstr>
      <vt:lpstr>Outline</vt:lpstr>
      <vt:lpstr>What’s New?</vt:lpstr>
      <vt:lpstr>HDF4-OPeNDAP Handler Work</vt:lpstr>
      <vt:lpstr>Existing HDF4 Handler Problem</vt:lpstr>
      <vt:lpstr>Existing HDF4 Handler Problem</vt:lpstr>
      <vt:lpstr>HDF4-OPeNDAP Handler Work</vt:lpstr>
      <vt:lpstr>Our Work</vt:lpstr>
      <vt:lpstr>Why Visualization Fail?</vt:lpstr>
      <vt:lpstr>Why Visualization Fails?</vt:lpstr>
      <vt:lpstr>Extreme Makeover</vt:lpstr>
      <vt:lpstr>Challenges</vt:lpstr>
      <vt:lpstr>Solution</vt:lpstr>
      <vt:lpstr>Step1: Retrieve Key Information</vt:lpstr>
      <vt:lpstr>Step1: Retrieve Key Information(continued)</vt:lpstr>
      <vt:lpstr>Step2: Transform Output</vt:lpstr>
      <vt:lpstr>Shift of Burden</vt:lpstr>
      <vt:lpstr>Enhanced HDF4 Handler</vt:lpstr>
      <vt:lpstr>Demo: HDF-EOS2 Library Solution</vt:lpstr>
      <vt:lpstr>HDF-EOS2 Products Supported</vt:lpstr>
      <vt:lpstr>Pure HDF4 Products Supported</vt:lpstr>
      <vt:lpstr>Pure HDF4 Products Supported</vt:lpstr>
      <vt:lpstr>HDF4-OPeNDAP Handler Work</vt:lpstr>
      <vt:lpstr>Their Limitations</vt:lpstr>
      <vt:lpstr>Our Limitations</vt:lpstr>
      <vt:lpstr>What’s New?</vt:lpstr>
      <vt:lpstr>HDF5-OPeNDAP Handler Update</vt:lpstr>
      <vt:lpstr>HDF5-OPeNDAP Handler Update</vt:lpstr>
      <vt:lpstr>OPeNDAP HDF4/HDF5 handlers</vt:lpstr>
      <vt:lpstr>Thank you !</vt:lpstr>
      <vt:lpstr>Acknowledgements</vt:lpstr>
      <vt:lpstr>Questions/comments?</vt:lpstr>
    </vt:vector>
  </TitlesOfParts>
  <Company>The HDF Group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Easy Remote Access via OPeNDAP and Webification</dc:title>
  <dc:creator>MuQun Yang;Hyo-Kyung Joe Lee</dc:creator>
  <cp:lastModifiedBy>kent</cp:lastModifiedBy>
  <cp:revision>238</cp:revision>
  <cp:lastPrinted>1601-01-01T00:00:00Z</cp:lastPrinted>
  <dcterms:created xsi:type="dcterms:W3CDTF">2009-10-02T21:12:46Z</dcterms:created>
  <dcterms:modified xsi:type="dcterms:W3CDTF">2010-09-29T19:30:00Z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TC010178481033</vt:lpwstr>
  </property>
</Properties>
</file>