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25"/>
  </p:notesMasterIdLst>
  <p:handoutMasterIdLst>
    <p:handoutMasterId r:id="rId26"/>
  </p:handout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</p:sldIdLst>
  <p:sldSz cx="10080625" cy="7559675" type="screen4x3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876" y="-90"/>
      </p:cViewPr>
      <p:guideLst>
        <p:guide orient="horz" pos="2381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US" sz="14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US" sz="14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="b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US" sz="14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="b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BBAFFFF8-652E-45E8-BA25-92BE09A484D2}" type="slidenum">
              <a:t>‹#›</a:t>
            </a:fld>
            <a:endParaRPr lang="en-US" sz="14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1371599" y="764280"/>
            <a:ext cx="5028480" cy="377136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39" y="4777560"/>
            <a:ext cx="6217560" cy="4525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rtl="0" hangingPunct="0">
              <a:buNone/>
              <a:tabLst/>
              <a:defRPr lang="en-US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algn="r" rtl="0" hangingPunct="0">
              <a:buNone/>
              <a:tabLst/>
              <a:defRPr lang="en-US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>
            <a:lvl1pPr lvl="0" rtl="0" hangingPunct="0">
              <a:buNone/>
              <a:tabLst/>
              <a:defRPr lang="en-US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>
            <a:lvl1pPr lvl="0" algn="r" rtl="0" hangingPunct="0">
              <a:buNone/>
              <a:tabLst/>
              <a:defRPr lang="en-US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799C4414-A242-4E01-B0BA-1BCDC090202E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en-US" sz="2000" b="0" i="0" u="none" strike="noStrike" kern="1200">
        <a:ln>
          <a:noFill/>
        </a:ln>
        <a:latin typeface="Arial" pitchFamily="18"/>
        <a:ea typeface="SimSun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0013" y="763588"/>
            <a:ext cx="5030787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52628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en-US">
              <a:latin typeface="Albany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0013" y="763588"/>
            <a:ext cx="5030787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4359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en-US">
              <a:latin typeface="Albany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0013" y="763588"/>
            <a:ext cx="5030787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4359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>
                <a:latin typeface="Albany" pitchFamily="18"/>
                <a:cs typeface="Tahoma" pitchFamily="2"/>
              </a:rPr>
              <a:t>We do provide tools to simplify access, but they often don't work together to overcome the data diversity.</a:t>
            </a:r>
          </a:p>
          <a:p>
            <a:pPr lvl="0">
              <a:buNone/>
            </a:pPr>
            <a:r>
              <a:rPr lang="en-US">
                <a:latin typeface="Albany" pitchFamily="18"/>
                <a:cs typeface="Tahoma" pitchFamily="2"/>
              </a:rPr>
              <a:t>The user may have to login to another machine to access some data files.</a:t>
            </a:r>
          </a:p>
          <a:p>
            <a:pPr lvl="0">
              <a:buNone/>
            </a:pPr>
            <a:r>
              <a:rPr lang="en-US">
                <a:latin typeface="Albany" pitchFamily="18"/>
                <a:cs typeface="Tahoma" pitchFamily="2"/>
              </a:rPr>
              <a:t>Some data reside in a relational database which requires special expertise or tools to access.</a:t>
            </a:r>
          </a:p>
          <a:p>
            <a:pPr lvl="0">
              <a:buNone/>
            </a:pPr>
            <a:r>
              <a:rPr lang="en-US">
                <a:latin typeface="Albany" pitchFamily="18"/>
                <a:cs typeface="Tahoma" pitchFamily="2"/>
              </a:rPr>
              <a:t>Many projects have simplified data access by providing a web interface, but these too are often stove pipe solutions.</a:t>
            </a:r>
          </a:p>
          <a:p>
            <a:pPr lvl="0">
              <a:buNone/>
            </a:pPr>
            <a:r>
              <a:rPr lang="en-US">
                <a:latin typeface="Albany" pitchFamily="18"/>
                <a:cs typeface="Tahoma" pitchFamily="2"/>
              </a:rPr>
              <a:t>Accessing our data can be very time consuming. We aim to relieve the data user of this concern.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0013" y="763588"/>
            <a:ext cx="5030787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4359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>
                <a:latin typeface="Albany" pitchFamily="18"/>
                <a:cs typeface="Tahoma" pitchFamily="2"/>
              </a:rPr>
              <a:t>The LASP Time Series Server (LaTiS) is designed to provide a single interface to the data. In lieu of imposing any common software infrastructure on all missions, our approach adapts to existing systems.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0013" y="763588"/>
            <a:ext cx="5030787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46280" y="4777560"/>
            <a:ext cx="6217560" cy="452628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>
                <a:latin typeface="Albany" pitchFamily="18"/>
                <a:cs typeface="Tahoma" pitchFamily="2"/>
              </a:rPr>
              <a:t>LaTiS operates by providing Readers to input various data sources into a common data model and Writers that can output various formats. Additional Readers and Writers and Filters can be developed and plugged in to support additional data sources and application needs.</a:t>
            </a:r>
          </a:p>
          <a:p>
            <a:pPr lvl="0">
              <a:buNone/>
            </a:pPr>
            <a:r>
              <a:rPr lang="en-US">
                <a:latin typeface="Albany" pitchFamily="18"/>
                <a:cs typeface="Tahoma" pitchFamily="2"/>
              </a:rPr>
              <a:t>Cdm can later be used by reusable data processing framework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0013" y="763588"/>
            <a:ext cx="5030787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4359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en-US">
              <a:latin typeface="Albany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0013" y="763588"/>
            <a:ext cx="5030787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4359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en-US">
              <a:latin typeface="Albany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0013" y="763588"/>
            <a:ext cx="5030787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4359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en-US">
              <a:latin typeface="Albany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0013" y="763588"/>
            <a:ext cx="5030787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4359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en-US">
              <a:latin typeface="Albany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0013" y="763588"/>
            <a:ext cx="5030787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4359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en-US">
              <a:latin typeface="Albany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0013" y="763588"/>
            <a:ext cx="5030787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4359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en-US">
              <a:latin typeface="Albany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0013" y="763588"/>
            <a:ext cx="5030787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4359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en-US">
              <a:latin typeface="Albany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0013" y="763588"/>
            <a:ext cx="5030787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4359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en-US">
              <a:latin typeface="Albany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0013" y="763588"/>
            <a:ext cx="5030787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4359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en-US">
              <a:latin typeface="Albany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0013" y="763588"/>
            <a:ext cx="5030787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4359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en-US">
              <a:latin typeface="Albany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0013" y="763588"/>
            <a:ext cx="5030787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4359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en-US">
              <a:latin typeface="Albany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0013" y="763588"/>
            <a:ext cx="5030787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4359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en-US">
              <a:latin typeface="Albany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0013" y="763588"/>
            <a:ext cx="5030787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6880" y="4777560"/>
            <a:ext cx="6217560" cy="44359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en-US">
              <a:latin typeface="Albany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0013" y="763588"/>
            <a:ext cx="5030787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4359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en-US">
              <a:latin typeface="Albany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0013" y="763588"/>
            <a:ext cx="5030787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4359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en-US">
              <a:latin typeface="Albany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0013" y="763588"/>
            <a:ext cx="5030787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4359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en-US">
              <a:latin typeface="Albany" pitchFamily="18"/>
              <a:cs typeface="Tahoma" pitchFamily="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C019BC0-7428-4BF4-BBBB-46F8C10B578F}" type="slidenum"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8A26F80-620D-447D-8E4F-F90F9872B1A9}" type="slidenum"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6F868EB-0C75-4398-A477-D85DA5739258}" type="slidenum"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B7E8F4C-1BEE-4120-8E35-21785E6118FB}" type="slidenum"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D74B848-D13D-4BE3-BBF7-9DEEBF76DC7D}" type="slidenum"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802213E-B871-4F99-A9A1-8A18AAC15A31}" type="slidenum"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84CFEA6-D53A-4FEC-82B3-AF8172F055AD}" type="slidenum"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C00437A-88FF-4061-BF8B-9D699B90A32B}" type="slidenum"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9640F55-ED10-4AA0-AC30-47F313876355}" type="slidenum"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37EAC79-AFDB-4799-A54D-A33631824BBE}" type="slidenum"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6456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6456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488A148-E27E-48E6-BAE5-1620DF6278BD}" type="slidenum"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4D6CC07-45E5-42A3-B967-5E31865823B5}" type="slidenum"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7DB3791-3BB0-4B26-9911-7CDFBCB71755}" type="slidenum"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98357D2-176A-4234-B211-15B99E2FDFBF}" type="slidenum"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560F0C9-70AE-4EF0-815E-602C0BF1C39C}" type="slidenum"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3B25C3E-7B8A-4ED6-BE34-12C69DBFFE20}" type="slidenum"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E24B8F6-440C-4ADB-A169-73FD17A6DD15}" type="slidenum"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41DBC44-7BCA-4638-947B-946153913A79}" type="slidenum">
              <a:t>‹#›</a:t>
            </a:fld>
            <a:endParaRPr lang="en-US"/>
          </a:p>
        </p:txBody>
      </p:sp>
    </p:spTree>
  </p:cSld>
  <p:clrMapOvr>
    <a:masterClrMapping/>
  </p:clrMapOvr>
  <p:transition/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EADD54D-5CC3-45E9-B2F9-51617457D2A4}" type="slidenum"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682B9EE-6CFC-4EA2-BDA9-07DA5BD7B0AE}" type="slidenum"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732B02B-DA33-4284-9465-CE6A09A94F4A}" type="slidenum"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6456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6456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2AF5AD3-6CF5-4B8A-B304-F0FD9A38FD02}" type="slidenum"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6AF253E-ABFE-4F3A-8501-9B3A0DAA924A}" type="slidenum"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FA88E48-BA90-43C2-AF95-E3843B37A0C7}" type="slidenum"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F1A15FF-C938-4752-A8A6-AD8AAFA1ACBA}" type="slidenum"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2160588"/>
            <a:ext cx="4459287" cy="459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4925" y="2160588"/>
            <a:ext cx="4460875" cy="459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35CD9B1-D42B-4BE1-B9C6-6D8B3F15AD78}" type="slidenum"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B932B99-D749-46A7-AA57-11329B635AA4}" type="slidenum"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9B6B73E-71B5-4D8E-A215-4542764A3580}" type="slidenum"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E6F3E63-040D-4DDD-8FFE-68F641F08105}" type="slidenum"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26FFD2B-2611-48D8-BB64-F5389A939E4A}" type="slidenum"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83718E6-86D5-4378-9DDD-520555FEEF45}" type="slidenum"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4CE3B35-3854-413E-996D-C779006E76D6}" type="slidenum"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6456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6456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59E8133-5A76-42F5-9965-4DA3958C8014}" type="slidenum"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Pictures/100000000000032000000258386DF587.png" TargetMode="Externa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Pictures/100000000000032000000258EC0B43F6.png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defRPr lang="en-US" sz="2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defRPr lang="en-US" sz="24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defRPr lang="en-US" sz="20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rtl="0" hangingPunct="0">
              <a:buNone/>
              <a:tabLst/>
              <a:defRPr lang="en-US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algn="ctr" rtl="0" hangingPunct="0">
              <a:buNone/>
              <a:tabLst/>
              <a:defRPr lang="en-US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algn="r" rtl="0" hangingPunct="0">
              <a:buNone/>
              <a:tabLst/>
              <a:defRPr lang="en-US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40C32F82-CE3B-40AD-915C-6151D0392539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hangingPunct="0">
        <a:tabLst/>
        <a:defRPr lang="en-US" sz="4400" b="0" i="0" u="none" strike="noStrike" kern="1200">
          <a:ln>
            <a:noFill/>
          </a:ln>
          <a:latin typeface="Arial" pitchFamily="18"/>
          <a:ea typeface="SimSun" pitchFamily="2"/>
        </a:defRPr>
      </a:lvl1pPr>
    </p:titleStyle>
    <p:bodyStyle>
      <a:lvl1pPr rtl="0" hangingPunct="0">
        <a:spcBef>
          <a:spcPts val="0"/>
        </a:spcBef>
        <a:spcAft>
          <a:spcPts val="1417"/>
        </a:spcAft>
        <a:tabLst/>
        <a:defRPr lang="en-US" sz="3200" b="0" i="0" u="none" strike="noStrike" kern="1200">
          <a:ln>
            <a:noFill/>
          </a:ln>
          <a:latin typeface="Arial" pitchFamily="18"/>
          <a:ea typeface="SimSun" pitchFamily="2"/>
        </a:defRPr>
      </a:lvl1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 r:link="rId14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Clr>
                <a:srgbClr val="FFCC99"/>
              </a:buClr>
              <a:buSzPct val="45000"/>
              <a:buFont typeface="StarSymbol"/>
              <a:buNone/>
              <a:defRPr lang="en-US" sz="32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32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1pPr>
            <a:lvl2pPr marL="864000" marR="0" lvl="1" indent="-288000">
              <a:spcBef>
                <a:spcPts val="0"/>
              </a:spcBef>
              <a:spcAft>
                <a:spcPts val="1134"/>
              </a:spcAft>
              <a:buClr>
                <a:srgbClr val="FFCC99"/>
              </a:buClr>
              <a:buSzPct val="75000"/>
              <a:buFont typeface="StarSymbol"/>
              <a:buChar char="–"/>
              <a:defRPr lang="en-US" sz="28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2pPr>
            <a:lvl3pPr marL="1296000" marR="0" lvl="2" indent="-216000">
              <a:spcBef>
                <a:spcPts val="0"/>
              </a:spcBef>
              <a:spcAft>
                <a:spcPts val="850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4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Clr>
                <a:srgbClr val="FFCC99"/>
              </a:buClr>
              <a:buSzPct val="75000"/>
              <a:buFont typeface="StarSymbol"/>
              <a:buChar char="–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lvl="0" indent="0" rtl="0" hangingPunct="0">
              <a:buNone/>
              <a:tabLst/>
              <a:defRPr lang="en-US" sz="1400">
                <a:solidFill>
                  <a:srgbClr val="FFFFFF"/>
                </a:solidFill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lvl="0" indent="0" algn="ctr" rtl="0" hangingPunct="0">
              <a:buNone/>
              <a:tabLst/>
              <a:defRPr lang="en-US" sz="1400">
                <a:solidFill>
                  <a:srgbClr val="FFFFFF"/>
                </a:solidFill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lvl="0" indent="0" algn="r" rtl="0" hangingPunct="0">
              <a:buNone/>
              <a:tabLst/>
              <a:defRPr lang="en-US" sz="1400">
                <a:solidFill>
                  <a:srgbClr val="FFFFFF"/>
                </a:solidFill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CF05142A-B8A6-420F-89C7-A4BBECCBAEEC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ctr" rtl="0" hangingPunct="0">
        <a:tabLst/>
        <a:defRPr lang="en-US" sz="4400" b="0" i="0" u="none" strike="noStrike">
          <a:ln>
            <a:noFill/>
          </a:ln>
          <a:solidFill>
            <a:srgbClr val="FFFFFF"/>
          </a:solidFill>
          <a:latin typeface="Albany" pitchFamily="18"/>
          <a:cs typeface="Tahoma" pitchFamily="2"/>
        </a:defRPr>
      </a:lvl1pPr>
    </p:titleStyle>
    <p:bodyStyle>
      <a:lvl1pPr marL="0" marR="0" indent="0" rtl="0" hangingPunct="0">
        <a:spcBef>
          <a:spcPts val="0"/>
        </a:spcBef>
        <a:spcAft>
          <a:spcPts val="1417"/>
        </a:spcAft>
        <a:tabLst/>
        <a:defRPr lang="en-US" sz="3200" b="0" i="0" u="none" strike="noStrike">
          <a:ln>
            <a:noFill/>
          </a:ln>
          <a:solidFill>
            <a:srgbClr val="FFFFFF"/>
          </a:solidFill>
          <a:latin typeface="Albany" pitchFamily="18"/>
          <a:cs typeface="Tahoma" pitchFamily="2"/>
        </a:defRPr>
      </a:lvl1pPr>
    </p:bodyStyle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 r:link="rId14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503999" y="2160000"/>
            <a:ext cx="9071640" cy="4598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Clr>
                <a:srgbClr val="E6E6FF"/>
              </a:buClr>
              <a:buSzPct val="45000"/>
              <a:buFont typeface="StarSymbol"/>
              <a:buNone/>
              <a:defRPr lang="en-US" sz="32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Clr>
                <a:srgbClr val="E6E6FF"/>
              </a:buClr>
              <a:buSzPct val="45000"/>
              <a:buFont typeface="StarSymbol"/>
              <a:buChar char="●"/>
              <a:defRPr lang="en-US" sz="32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1pPr>
            <a:lvl2pPr marL="864000" marR="0" lvl="1" indent="-288000">
              <a:spcBef>
                <a:spcPts val="0"/>
              </a:spcBef>
              <a:spcAft>
                <a:spcPts val="1134"/>
              </a:spcAft>
              <a:buClr>
                <a:srgbClr val="E6E6FF"/>
              </a:buClr>
              <a:buSzPct val="75000"/>
              <a:buFont typeface="StarSymbol"/>
              <a:buChar char="–"/>
              <a:defRPr lang="en-US" sz="28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2pPr>
            <a:lvl3pPr marL="1296000" marR="0" lvl="2" indent="-216000">
              <a:spcBef>
                <a:spcPts val="0"/>
              </a:spcBef>
              <a:spcAft>
                <a:spcPts val="850"/>
              </a:spcAft>
              <a:buClr>
                <a:srgbClr val="E6E6FF"/>
              </a:buClr>
              <a:buSzPct val="45000"/>
              <a:buFont typeface="StarSymbol"/>
              <a:buChar char="●"/>
              <a:defRPr lang="en-US" sz="24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Clr>
                <a:srgbClr val="E6E6FF"/>
              </a:buClr>
              <a:buSzPct val="75000"/>
              <a:buFont typeface="StarSymbol"/>
              <a:buChar char="–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Clr>
                <a:srgbClr val="E6E6FF"/>
              </a:buClr>
              <a:buSzPct val="45000"/>
              <a:buFont typeface="StarSymbol"/>
              <a:buChar char="●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Clr>
                <a:srgbClr val="E6E6FF"/>
              </a:buClr>
              <a:buSzPct val="45000"/>
              <a:buFont typeface="StarSymbol"/>
              <a:buChar char="●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Clr>
                <a:srgbClr val="E6E6FF"/>
              </a:buClr>
              <a:buSzPct val="45000"/>
              <a:buFont typeface="StarSymbol"/>
              <a:buChar char="●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Clr>
                <a:srgbClr val="E6E6FF"/>
              </a:buClr>
              <a:buSzPct val="45000"/>
              <a:buFont typeface="StarSymbol"/>
              <a:buChar char="●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Clr>
                <a:srgbClr val="E6E6FF"/>
              </a:buClr>
              <a:buSzPct val="45000"/>
              <a:buFont typeface="StarSymbol"/>
              <a:buChar char="●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lvl="0" indent="0" rtl="0" hangingPunct="0">
              <a:buNone/>
              <a:tabLst/>
              <a:defRPr lang="en-US" sz="1400">
                <a:solidFill>
                  <a:srgbClr val="FFFFFF"/>
                </a:solidFill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lvl="0" indent="0" algn="ctr" rtl="0" hangingPunct="0">
              <a:buNone/>
              <a:tabLst/>
              <a:defRPr lang="en-US" sz="1400">
                <a:solidFill>
                  <a:srgbClr val="FFFFFF"/>
                </a:solidFill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lvl="0" indent="0" algn="r" rtl="0" hangingPunct="0">
              <a:buNone/>
              <a:tabLst/>
              <a:defRPr lang="en-US" sz="1400">
                <a:solidFill>
                  <a:srgbClr val="FFFFFF"/>
                </a:solidFill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2FA55C8D-AA4D-438D-BEF7-8696DF58C2B4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xStyles>
    <p:titleStyle>
      <a:lvl1pPr algn="ctr" rtl="0" hangingPunct="0">
        <a:tabLst/>
        <a:defRPr lang="en-US" sz="4400" b="1" i="0" u="none" strike="noStrike">
          <a:ln>
            <a:noFill/>
          </a:ln>
          <a:latin typeface="Albany" pitchFamily="18"/>
          <a:cs typeface="Tahoma" pitchFamily="2"/>
        </a:defRPr>
      </a:lvl1pPr>
    </p:titleStyle>
    <p:bodyStyle>
      <a:lvl1pPr marL="0" marR="0" indent="0" rtl="0" hangingPunct="0">
        <a:spcBef>
          <a:spcPts val="0"/>
        </a:spcBef>
        <a:spcAft>
          <a:spcPts val="1417"/>
        </a:spcAft>
        <a:tabLst/>
        <a:defRPr lang="en-US" sz="3200" b="0" i="0" u="none" strike="noStrike">
          <a:ln>
            <a:noFill/>
          </a:ln>
          <a:solidFill>
            <a:srgbClr val="FFFFFF"/>
          </a:solidFill>
          <a:latin typeface="Albany" pitchFamily="18"/>
          <a:cs typeface="Tahoma" pitchFamily="2"/>
        </a:defRPr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Pictures/100000000000005E0000005E38A47915.png" TargetMode="External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Pictures/100000000000005E0000005E38A47915.png" TargetMode="External"/><Relationship Id="rId9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lasp.colorado.edu/lisird/tss/sorce_tsi_24hr.csv?time,tsi_1au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 txBox="1">
            <a:spLocks noGrp="1"/>
          </p:cNvSpPr>
          <p:nvPr>
            <p:ph type="subTitle" idx="4294967295"/>
          </p:nvPr>
        </p:nvSpPr>
        <p:spPr>
          <a:xfrm>
            <a:off x="503999" y="301320"/>
            <a:ext cx="9071640" cy="6456960"/>
          </a:xfrm>
        </p:spPr>
        <p:txBody>
          <a:bodyPr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lvl="0" indent="0" algn="ctr">
              <a:buNone/>
            </a:pPr>
            <a:r>
              <a:rPr lang="en-US" sz="4800">
                <a:solidFill>
                  <a:srgbClr val="000000"/>
                </a:solidFill>
              </a:rPr>
              <a:t>A Common Data Model</a:t>
            </a:r>
          </a:p>
          <a:p>
            <a:pPr marL="0" lvl="0" indent="0" algn="ctr">
              <a:buNone/>
            </a:pPr>
            <a:r>
              <a:rPr lang="en-US" sz="4400">
                <a:solidFill>
                  <a:srgbClr val="000000"/>
                </a:solidFill>
              </a:rPr>
              <a:t>In the Middle Tier</a:t>
            </a:r>
          </a:p>
          <a:p>
            <a:pPr marL="0" lvl="0" indent="0" algn="ctr">
              <a:buNone/>
            </a:pPr>
            <a:r>
              <a:rPr lang="en-US">
                <a:solidFill>
                  <a:srgbClr val="000000"/>
                </a:solidFill>
              </a:rPr>
              <a:t>Enabling Data Access in Workflows …</a:t>
            </a:r>
          </a:p>
          <a:p>
            <a:pPr marL="0" lvl="0" indent="0" algn="ctr">
              <a:buNone/>
            </a:pPr>
            <a:endParaRPr lang="en-US">
              <a:solidFill>
                <a:srgbClr val="000000"/>
              </a:solidFill>
            </a:endParaRPr>
          </a:p>
          <a:p>
            <a:pPr marL="0" lvl="0" indent="0" algn="ctr">
              <a:buNone/>
            </a:pPr>
            <a:r>
              <a:rPr lang="en-US">
                <a:solidFill>
                  <a:srgbClr val="000000"/>
                </a:solidFill>
              </a:rPr>
              <a:t>HDF/HDF-EOS Workshop XIV</a:t>
            </a:r>
          </a:p>
          <a:p>
            <a:pPr marL="0" lvl="0" indent="0" algn="ctr">
              <a:buNone/>
            </a:pPr>
            <a:r>
              <a:rPr lang="en-US" sz="2400">
                <a:solidFill>
                  <a:srgbClr val="000000"/>
                </a:solidFill>
              </a:rPr>
              <a:t>September 29, 2010</a:t>
            </a:r>
          </a:p>
          <a:p>
            <a:pPr marL="0" lvl="0" indent="0" algn="ctr">
              <a:buNone/>
            </a:pPr>
            <a:endParaRPr lang="en-US">
              <a:solidFill>
                <a:srgbClr val="000000"/>
              </a:solidFill>
            </a:endParaRPr>
          </a:p>
          <a:p>
            <a:pPr marL="0" lvl="0" indent="0" algn="ctr">
              <a:buNone/>
            </a:pPr>
            <a:r>
              <a:rPr lang="en-US">
                <a:solidFill>
                  <a:srgbClr val="000000"/>
                </a:solidFill>
              </a:rPr>
              <a:t>Doug Lindholm</a:t>
            </a:r>
          </a:p>
          <a:p>
            <a:pPr marL="0" lvl="0" indent="0" algn="ctr">
              <a:buNone/>
            </a:pPr>
            <a:r>
              <a:rPr lang="en-US" sz="2400">
                <a:solidFill>
                  <a:srgbClr val="000000"/>
                </a:solidFill>
              </a:rPr>
              <a:t>Laboratory for Atmospheric and Space Physics</a:t>
            </a:r>
          </a:p>
          <a:p>
            <a:pPr marL="0" lvl="0" indent="0" algn="ctr">
              <a:buNone/>
            </a:pPr>
            <a:r>
              <a:rPr lang="en-US" sz="2400">
                <a:solidFill>
                  <a:srgbClr val="000000"/>
                </a:solidFill>
              </a:rPr>
              <a:t>University of Colorado, Boulder</a:t>
            </a:r>
          </a:p>
          <a:p>
            <a:pPr marL="0" lvl="0" indent="0" algn="ctr">
              <a:buNone/>
            </a:pPr>
            <a:r>
              <a:rPr lang="en-US" sz="2400">
                <a:solidFill>
                  <a:srgbClr val="000000"/>
                </a:solidFill>
              </a:rPr>
              <a:t>doug.lindholm@lasp.colorado.edu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346320"/>
            <a:ext cx="9071640" cy="117216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>
                <a:solidFill>
                  <a:srgbClr val="000000"/>
                </a:solidFill>
              </a:rPr>
              <a:t>The Problem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Clr>
                <a:srgbClr val="FFCC99"/>
              </a:buClr>
              <a:buSzPct val="45000"/>
              <a:buFont typeface="StarSymbol"/>
              <a:buNone/>
              <a:defRPr lang="en-US" sz="32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32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1pPr>
            <a:lvl2pPr marL="864000" marR="0" lvl="1" indent="-288000">
              <a:spcBef>
                <a:spcPts val="0"/>
              </a:spcBef>
              <a:spcAft>
                <a:spcPts val="1134"/>
              </a:spcAft>
              <a:buClr>
                <a:srgbClr val="FFCC99"/>
              </a:buClr>
              <a:buSzPct val="75000"/>
              <a:buFont typeface="StarSymbol"/>
              <a:buChar char="–"/>
              <a:defRPr lang="en-US" sz="28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2pPr>
            <a:lvl3pPr marL="1296000" marR="0" lvl="2" indent="-216000">
              <a:spcBef>
                <a:spcPts val="0"/>
              </a:spcBef>
              <a:spcAft>
                <a:spcPts val="850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4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Clr>
                <a:srgbClr val="FFCC99"/>
              </a:buClr>
              <a:buSzPct val="75000"/>
              <a:buFont typeface="StarSymbol"/>
              <a:buChar char="–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9pPr>
          </a:lstStyle>
          <a:p>
            <a:pPr lvl="0"/>
            <a:r>
              <a:rPr lang="en-US">
                <a:solidFill>
                  <a:srgbClr val="000000"/>
                </a:solidFill>
              </a:rPr>
              <a:t>Diverse, disparate data formats and conventions abound in scientific datasets.</a:t>
            </a:r>
          </a:p>
          <a:p>
            <a:pPr lvl="0"/>
            <a:r>
              <a:rPr lang="en-US">
                <a:solidFill>
                  <a:srgbClr val="000000"/>
                </a:solidFill>
              </a:rPr>
              <a:t>Not going to get everyone to agree on storing data in a common format.</a:t>
            </a:r>
          </a:p>
          <a:p>
            <a:pPr lvl="0"/>
            <a:r>
              <a:rPr lang="en-US">
                <a:solidFill>
                  <a:srgbClr val="000000"/>
                </a:solidFill>
              </a:rPr>
              <a:t>A common format is not enough. Need higher level semantics. e.g. time series</a:t>
            </a:r>
          </a:p>
          <a:p>
            <a:pPr lvl="0"/>
            <a:r>
              <a:rPr lang="en-US">
                <a:solidFill>
                  <a:srgbClr val="000000"/>
                </a:solidFill>
              </a:rPr>
              <a:t>Data access, not discovery, not storage</a:t>
            </a:r>
          </a:p>
          <a:p>
            <a:pPr lvl="0"/>
            <a:r>
              <a:rPr lang="en-US">
                <a:solidFill>
                  <a:srgbClr val="000000"/>
                </a:solidFill>
              </a:rPr>
              <a:t>Long time series, but not HPC (yet?)</a:t>
            </a:r>
          </a:p>
          <a:p>
            <a:pPr lvl="0"/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/>
        </p:nvSpPr>
        <p:spPr>
          <a:xfrm>
            <a:off x="1792080" y="1163160"/>
            <a:ext cx="1143000" cy="1143000"/>
          </a:xfrm>
          <a:custGeom>
            <a:avLst>
              <a:gd name="f0" fmla="val 54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val 88"/>
              <a:gd name="f8" fmla="val 21600"/>
              <a:gd name="f9" fmla="val 44"/>
              <a:gd name="f10" fmla="val -2147483647"/>
              <a:gd name="f11" fmla="val 2147483647"/>
              <a:gd name="f12" fmla="val 10800"/>
              <a:gd name="f13" fmla="val 20"/>
              <a:gd name="f14" fmla="val 68"/>
              <a:gd name="f15" fmla="+- 0 0 0"/>
              <a:gd name="f16" fmla="*/ f4 1 88"/>
              <a:gd name="f17" fmla="*/ f5 1 21600"/>
              <a:gd name="f18" fmla="pin 0 f0 10800"/>
              <a:gd name="f19" fmla="*/ f15 f1 1"/>
              <a:gd name="f20" fmla="*/ f18 2 1"/>
              <a:gd name="f21" fmla="*/ f9 f16 1"/>
              <a:gd name="f22" fmla="*/ f18 f17 1"/>
              <a:gd name="f23" fmla="*/ 0 f16 1"/>
              <a:gd name="f24" fmla="*/ 88 f16 1"/>
              <a:gd name="f25" fmla="*/ 44 f16 1"/>
              <a:gd name="f26" fmla="*/ f19 1 f3"/>
              <a:gd name="f27" fmla="*/ 0 f17 1"/>
              <a:gd name="f28" fmla="*/ 10800 f17 1"/>
              <a:gd name="f29" fmla="*/ 21600 f17 1"/>
              <a:gd name="f30" fmla="*/ f20 1 4"/>
              <a:gd name="f31" fmla="*/ f20 1 2"/>
              <a:gd name="f32" fmla="+- f26 0 f2"/>
              <a:gd name="f33" fmla="*/ f30 6 1"/>
              <a:gd name="f34" fmla="+- 21600 0 f30"/>
              <a:gd name="f35" fmla="*/ f31 f17 1"/>
              <a:gd name="f36" fmla="*/ f33 1 11"/>
              <a:gd name="f37" fmla="*/ f34 f17 1"/>
              <a:gd name="f38" fmla="+- f30 0 f36"/>
              <a:gd name="f39" fmla="+- f34 f36 0"/>
              <a:gd name="f40" fmla="+- f30 f36 0"/>
            </a:gdLst>
            <a:ahLst>
              <a:ahXY gdRefX="" minX="0" maxX="0" gdRefY="f0" minY="f6" maxY="f12">
                <a:pos x="f21" y="f22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25" y="f35"/>
              </a:cxn>
              <a:cxn ang="f32">
                <a:pos x="f25" y="f27"/>
              </a:cxn>
              <a:cxn ang="f32">
                <a:pos x="f23" y="f28"/>
              </a:cxn>
              <a:cxn ang="f32">
                <a:pos x="f25" y="f29"/>
              </a:cxn>
              <a:cxn ang="f32">
                <a:pos x="f24" y="f28"/>
              </a:cxn>
            </a:cxnLst>
            <a:rect l="f23" t="f35" r="f24" b="f37"/>
            <a:pathLst>
              <a:path w="88" h="21600">
                <a:moveTo>
                  <a:pt x="f9" y="f6"/>
                </a:moveTo>
                <a:cubicBezTo>
                  <a:pt x="f13" y="f6"/>
                  <a:pt x="f6" y="f38"/>
                  <a:pt x="f6" y="f30"/>
                </a:cubicBezTo>
                <a:lnTo>
                  <a:pt x="f6" y="f34"/>
                </a:lnTo>
                <a:cubicBezTo>
                  <a:pt x="f6" y="f39"/>
                  <a:pt x="f13" y="f8"/>
                  <a:pt x="f9" y="f8"/>
                </a:cubicBezTo>
                <a:cubicBezTo>
                  <a:pt x="f14" y="f8"/>
                  <a:pt x="f7" y="f39"/>
                  <a:pt x="f7" y="f34"/>
                </a:cubicBezTo>
                <a:lnTo>
                  <a:pt x="f7" y="f30"/>
                </a:lnTo>
                <a:cubicBezTo>
                  <a:pt x="f7" y="f38"/>
                  <a:pt x="f14" y="f6"/>
                  <a:pt x="f9" y="f6"/>
                </a:cubicBezTo>
                <a:close/>
              </a:path>
              <a:path w="88" h="21600">
                <a:moveTo>
                  <a:pt x="f9" y="f6"/>
                </a:moveTo>
                <a:cubicBezTo>
                  <a:pt x="f13" y="f6"/>
                  <a:pt x="f6" y="f38"/>
                  <a:pt x="f6" y="f30"/>
                </a:cubicBezTo>
                <a:cubicBezTo>
                  <a:pt x="f6" y="f40"/>
                  <a:pt x="f13" y="f31"/>
                  <a:pt x="f9" y="f31"/>
                </a:cubicBezTo>
                <a:cubicBezTo>
                  <a:pt x="f14" y="f31"/>
                  <a:pt x="f7" y="f40"/>
                  <a:pt x="f7" y="f30"/>
                </a:cubicBezTo>
                <a:cubicBezTo>
                  <a:pt x="f7" y="f38"/>
                  <a:pt x="f14" y="f6"/>
                  <a:pt x="f9" y="f6"/>
                </a:cubicBezTo>
                <a:close/>
              </a:path>
            </a:pathLst>
          </a:custGeom>
          <a:solidFill>
            <a:srgbClr val="FFFF66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Telemetry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Storage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446640" y="1406520"/>
            <a:ext cx="1371599" cy="685799"/>
          </a:xfrm>
          <a:prstGeom prst="rect">
            <a:avLst/>
          </a:pr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1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Data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Processing</a:t>
            </a:r>
          </a:p>
        </p:txBody>
      </p:sp>
      <p:sp>
        <p:nvSpPr>
          <p:cNvPr id="4" name="Freeform 3"/>
          <p:cNvSpPr/>
          <p:nvPr/>
        </p:nvSpPr>
        <p:spPr>
          <a:xfrm>
            <a:off x="5310720" y="1177200"/>
            <a:ext cx="1143000" cy="1143000"/>
          </a:xfrm>
          <a:custGeom>
            <a:avLst>
              <a:gd name="f0" fmla="val 3169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val 88"/>
              <a:gd name="f8" fmla="val 21600"/>
              <a:gd name="f9" fmla="val 44"/>
              <a:gd name="f10" fmla="val -2147483647"/>
              <a:gd name="f11" fmla="val 2147483647"/>
              <a:gd name="f12" fmla="val 10800"/>
              <a:gd name="f13" fmla="val 20"/>
              <a:gd name="f14" fmla="val 68"/>
              <a:gd name="f15" fmla="+- 0 0 0"/>
              <a:gd name="f16" fmla="*/ f4 1 88"/>
              <a:gd name="f17" fmla="*/ f5 1 21600"/>
              <a:gd name="f18" fmla="pin 0 f0 10800"/>
              <a:gd name="f19" fmla="*/ f15 f1 1"/>
              <a:gd name="f20" fmla="*/ f18 2 1"/>
              <a:gd name="f21" fmla="*/ f9 f16 1"/>
              <a:gd name="f22" fmla="*/ f18 f17 1"/>
              <a:gd name="f23" fmla="*/ 0 f16 1"/>
              <a:gd name="f24" fmla="*/ 88 f16 1"/>
              <a:gd name="f25" fmla="*/ 44 f16 1"/>
              <a:gd name="f26" fmla="*/ f19 1 f3"/>
              <a:gd name="f27" fmla="*/ 0 f17 1"/>
              <a:gd name="f28" fmla="*/ 10800 f17 1"/>
              <a:gd name="f29" fmla="*/ 21600 f17 1"/>
              <a:gd name="f30" fmla="*/ f20 1 4"/>
              <a:gd name="f31" fmla="*/ f20 1 2"/>
              <a:gd name="f32" fmla="+- f26 0 f2"/>
              <a:gd name="f33" fmla="*/ f30 6 1"/>
              <a:gd name="f34" fmla="+- 21600 0 f30"/>
              <a:gd name="f35" fmla="*/ f31 f17 1"/>
              <a:gd name="f36" fmla="*/ f33 1 11"/>
              <a:gd name="f37" fmla="*/ f34 f17 1"/>
              <a:gd name="f38" fmla="+- f30 0 f36"/>
              <a:gd name="f39" fmla="+- f34 f36 0"/>
              <a:gd name="f40" fmla="+- f30 f36 0"/>
            </a:gdLst>
            <a:ahLst>
              <a:ahXY gdRefX="" minX="0" maxX="0" gdRefY="f0" minY="f6" maxY="f12">
                <a:pos x="f21" y="f22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25" y="f35"/>
              </a:cxn>
              <a:cxn ang="f32">
                <a:pos x="f25" y="f27"/>
              </a:cxn>
              <a:cxn ang="f32">
                <a:pos x="f23" y="f28"/>
              </a:cxn>
              <a:cxn ang="f32">
                <a:pos x="f25" y="f29"/>
              </a:cxn>
              <a:cxn ang="f32">
                <a:pos x="f24" y="f28"/>
              </a:cxn>
            </a:cxnLst>
            <a:rect l="f23" t="f35" r="f24" b="f37"/>
            <a:pathLst>
              <a:path w="88" h="21600">
                <a:moveTo>
                  <a:pt x="f9" y="f6"/>
                </a:moveTo>
                <a:cubicBezTo>
                  <a:pt x="f13" y="f6"/>
                  <a:pt x="f6" y="f38"/>
                  <a:pt x="f6" y="f30"/>
                </a:cubicBezTo>
                <a:lnTo>
                  <a:pt x="f6" y="f34"/>
                </a:lnTo>
                <a:cubicBezTo>
                  <a:pt x="f6" y="f39"/>
                  <a:pt x="f13" y="f8"/>
                  <a:pt x="f9" y="f8"/>
                </a:cubicBezTo>
                <a:cubicBezTo>
                  <a:pt x="f14" y="f8"/>
                  <a:pt x="f7" y="f39"/>
                  <a:pt x="f7" y="f34"/>
                </a:cubicBezTo>
                <a:lnTo>
                  <a:pt x="f7" y="f30"/>
                </a:lnTo>
                <a:cubicBezTo>
                  <a:pt x="f7" y="f38"/>
                  <a:pt x="f14" y="f6"/>
                  <a:pt x="f9" y="f6"/>
                </a:cubicBezTo>
                <a:close/>
              </a:path>
              <a:path w="88" h="21600">
                <a:moveTo>
                  <a:pt x="f9" y="f6"/>
                </a:moveTo>
                <a:cubicBezTo>
                  <a:pt x="f13" y="f6"/>
                  <a:pt x="f6" y="f38"/>
                  <a:pt x="f6" y="f30"/>
                </a:cubicBezTo>
                <a:cubicBezTo>
                  <a:pt x="f6" y="f40"/>
                  <a:pt x="f13" y="f31"/>
                  <a:pt x="f9" y="f31"/>
                </a:cubicBezTo>
                <a:cubicBezTo>
                  <a:pt x="f14" y="f31"/>
                  <a:pt x="f7" y="f40"/>
                  <a:pt x="f7" y="f30"/>
                </a:cubicBezTo>
                <a:cubicBezTo>
                  <a:pt x="f7" y="f38"/>
                  <a:pt x="f14" y="f6"/>
                  <a:pt x="f9" y="f6"/>
                </a:cubicBezTo>
                <a:close/>
              </a:path>
            </a:pathLst>
          </a:custGeom>
          <a:solidFill>
            <a:srgbClr val="FFFF66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Science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Product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Storage</a:t>
            </a:r>
          </a:p>
        </p:txBody>
      </p:sp>
      <p:sp>
        <p:nvSpPr>
          <p:cNvPr id="5" name="Freeform 4"/>
          <p:cNvSpPr/>
          <p:nvPr/>
        </p:nvSpPr>
        <p:spPr>
          <a:xfrm>
            <a:off x="5337360" y="4612680"/>
            <a:ext cx="1143000" cy="1143000"/>
          </a:xfrm>
          <a:custGeom>
            <a:avLst>
              <a:gd name="f0" fmla="val 4039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val 88"/>
              <a:gd name="f8" fmla="val 21600"/>
              <a:gd name="f9" fmla="val 44"/>
              <a:gd name="f10" fmla="val -2147483647"/>
              <a:gd name="f11" fmla="val 2147483647"/>
              <a:gd name="f12" fmla="val 10800"/>
              <a:gd name="f13" fmla="val 20"/>
              <a:gd name="f14" fmla="val 68"/>
              <a:gd name="f15" fmla="+- 0 0 0"/>
              <a:gd name="f16" fmla="*/ f4 1 88"/>
              <a:gd name="f17" fmla="*/ f5 1 21600"/>
              <a:gd name="f18" fmla="pin 0 f0 10800"/>
              <a:gd name="f19" fmla="*/ f15 f1 1"/>
              <a:gd name="f20" fmla="*/ f18 2 1"/>
              <a:gd name="f21" fmla="*/ f9 f16 1"/>
              <a:gd name="f22" fmla="*/ f18 f17 1"/>
              <a:gd name="f23" fmla="*/ 0 f16 1"/>
              <a:gd name="f24" fmla="*/ 88 f16 1"/>
              <a:gd name="f25" fmla="*/ 44 f16 1"/>
              <a:gd name="f26" fmla="*/ f19 1 f3"/>
              <a:gd name="f27" fmla="*/ 0 f17 1"/>
              <a:gd name="f28" fmla="*/ 10800 f17 1"/>
              <a:gd name="f29" fmla="*/ 21600 f17 1"/>
              <a:gd name="f30" fmla="*/ f20 1 4"/>
              <a:gd name="f31" fmla="*/ f20 1 2"/>
              <a:gd name="f32" fmla="+- f26 0 f2"/>
              <a:gd name="f33" fmla="*/ f30 6 1"/>
              <a:gd name="f34" fmla="+- 21600 0 f30"/>
              <a:gd name="f35" fmla="*/ f31 f17 1"/>
              <a:gd name="f36" fmla="*/ f33 1 11"/>
              <a:gd name="f37" fmla="*/ f34 f17 1"/>
              <a:gd name="f38" fmla="+- f30 0 f36"/>
              <a:gd name="f39" fmla="+- f34 f36 0"/>
              <a:gd name="f40" fmla="+- f30 f36 0"/>
            </a:gdLst>
            <a:ahLst>
              <a:ahXY gdRefX="" minX="0" maxX="0" gdRefY="f0" minY="f6" maxY="f12">
                <a:pos x="f21" y="f22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25" y="f35"/>
              </a:cxn>
              <a:cxn ang="f32">
                <a:pos x="f25" y="f27"/>
              </a:cxn>
              <a:cxn ang="f32">
                <a:pos x="f23" y="f28"/>
              </a:cxn>
              <a:cxn ang="f32">
                <a:pos x="f25" y="f29"/>
              </a:cxn>
              <a:cxn ang="f32">
                <a:pos x="f24" y="f28"/>
              </a:cxn>
            </a:cxnLst>
            <a:rect l="f23" t="f35" r="f24" b="f37"/>
            <a:pathLst>
              <a:path w="88" h="21600">
                <a:moveTo>
                  <a:pt x="f9" y="f6"/>
                </a:moveTo>
                <a:cubicBezTo>
                  <a:pt x="f13" y="f6"/>
                  <a:pt x="f6" y="f38"/>
                  <a:pt x="f6" y="f30"/>
                </a:cubicBezTo>
                <a:lnTo>
                  <a:pt x="f6" y="f34"/>
                </a:lnTo>
                <a:cubicBezTo>
                  <a:pt x="f6" y="f39"/>
                  <a:pt x="f13" y="f8"/>
                  <a:pt x="f9" y="f8"/>
                </a:cubicBezTo>
                <a:cubicBezTo>
                  <a:pt x="f14" y="f8"/>
                  <a:pt x="f7" y="f39"/>
                  <a:pt x="f7" y="f34"/>
                </a:cubicBezTo>
                <a:lnTo>
                  <a:pt x="f7" y="f30"/>
                </a:lnTo>
                <a:cubicBezTo>
                  <a:pt x="f7" y="f38"/>
                  <a:pt x="f14" y="f6"/>
                  <a:pt x="f9" y="f6"/>
                </a:cubicBezTo>
                <a:close/>
              </a:path>
              <a:path w="88" h="21600">
                <a:moveTo>
                  <a:pt x="f9" y="f6"/>
                </a:moveTo>
                <a:cubicBezTo>
                  <a:pt x="f13" y="f6"/>
                  <a:pt x="f6" y="f38"/>
                  <a:pt x="f6" y="f30"/>
                </a:cubicBezTo>
                <a:cubicBezTo>
                  <a:pt x="f6" y="f40"/>
                  <a:pt x="f13" y="f31"/>
                  <a:pt x="f9" y="f31"/>
                </a:cubicBezTo>
                <a:cubicBezTo>
                  <a:pt x="f14" y="f31"/>
                  <a:pt x="f7" y="f40"/>
                  <a:pt x="f7" y="f30"/>
                </a:cubicBezTo>
                <a:cubicBezTo>
                  <a:pt x="f7" y="f38"/>
                  <a:pt x="f14" y="f6"/>
                  <a:pt x="f9" y="f6"/>
                </a:cubicBezTo>
                <a:close/>
              </a:path>
            </a:pathLst>
          </a:custGeom>
          <a:blipFill>
            <a:blip r:embed="rId3" r:link="rId4" cstate="print">
              <a:alphaModFix amt="80000"/>
            </a:blip>
            <a:stretch>
              <a:fillRect/>
            </a:stretch>
          </a:blip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Legacy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Science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Products</a:t>
            </a:r>
          </a:p>
        </p:txBody>
      </p:sp>
      <p:sp>
        <p:nvSpPr>
          <p:cNvPr id="6" name="Rectangle 5"/>
          <p:cNvSpPr/>
          <p:nvPr/>
        </p:nvSpPr>
        <p:spPr>
          <a:xfrm>
            <a:off x="6988680" y="1417680"/>
            <a:ext cx="1143000" cy="685799"/>
          </a:xfrm>
          <a:prstGeom prst="rect">
            <a:avLst/>
          </a:pr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1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File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Server</a:t>
            </a:r>
          </a:p>
        </p:txBody>
      </p:sp>
      <p:sp>
        <p:nvSpPr>
          <p:cNvPr id="7" name="Rectangle 6"/>
          <p:cNvSpPr/>
          <p:nvPr/>
        </p:nvSpPr>
        <p:spPr>
          <a:xfrm>
            <a:off x="7013159" y="3606840"/>
            <a:ext cx="1143000" cy="685799"/>
          </a:xfrm>
          <a:prstGeom prst="rect">
            <a:avLst/>
          </a:pr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1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Web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Server</a:t>
            </a:r>
          </a:p>
        </p:txBody>
      </p:sp>
      <p:sp>
        <p:nvSpPr>
          <p:cNvPr id="8" name="Rectangle 7"/>
          <p:cNvSpPr/>
          <p:nvPr/>
        </p:nvSpPr>
        <p:spPr>
          <a:xfrm>
            <a:off x="7013879" y="2653560"/>
            <a:ext cx="1143000" cy="685799"/>
          </a:xfrm>
          <a:prstGeom prst="rect">
            <a:avLst/>
          </a:pr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1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Database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Server</a:t>
            </a:r>
          </a:p>
        </p:txBody>
      </p:sp>
      <p:pic>
        <p:nvPicPr>
          <p:cNvPr id="9" name=""/>
          <p:cNvPicPr>
            <a:picLocks noChangeAspect="1"/>
          </p:cNvPicPr>
          <p:nvPr/>
        </p:nvPicPr>
        <p:blipFill>
          <a:blip r:embed="rId5" cstate="print">
            <a:alphaModFix/>
            <a:lum/>
          </a:blip>
          <a:srcRect/>
          <a:stretch>
            <a:fillRect/>
          </a:stretch>
        </p:blipFill>
        <p:spPr>
          <a:xfrm>
            <a:off x="166680" y="1186920"/>
            <a:ext cx="1024199" cy="1097280"/>
          </a:xfrm>
          <a:prstGeom prst="rect">
            <a:avLst/>
          </a:prstGeom>
          <a:noFill/>
          <a:ln w="18360">
            <a:solidFill>
              <a:srgbClr val="000000"/>
            </a:solidFill>
            <a:prstDash val="solid"/>
          </a:ln>
        </p:spPr>
      </p:pic>
      <p:pic>
        <p:nvPicPr>
          <p:cNvPr id="10" name=""/>
          <p:cNvPicPr>
            <a:picLocks noChangeAspect="1"/>
          </p:cNvPicPr>
          <p:nvPr/>
        </p:nvPicPr>
        <p:blipFill>
          <a:blip r:embed="rId6" cstate="print">
            <a:alphaModFix/>
            <a:lum/>
          </a:blip>
          <a:srcRect/>
          <a:stretch>
            <a:fillRect/>
          </a:stretch>
        </p:blipFill>
        <p:spPr>
          <a:xfrm>
            <a:off x="273960" y="4444200"/>
            <a:ext cx="941759" cy="1097280"/>
          </a:xfrm>
          <a:prstGeom prst="rect">
            <a:avLst/>
          </a:prstGeom>
          <a:noFill/>
          <a:ln w="18360">
            <a:solidFill>
              <a:srgbClr val="000000"/>
            </a:solidFill>
            <a:prstDash val="solid"/>
          </a:ln>
        </p:spPr>
      </p:pic>
      <p:sp>
        <p:nvSpPr>
          <p:cNvPr id="11" name="Freeform 10"/>
          <p:cNvSpPr/>
          <p:nvPr/>
        </p:nvSpPr>
        <p:spPr>
          <a:xfrm>
            <a:off x="-845280" y="-823680"/>
            <a:ext cx="2286000" cy="2286000"/>
          </a:xfrm>
          <a:custGeom>
            <a:avLst>
              <a:gd name="f0" fmla="val 54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*/ 5419351 1 1725033"/>
              <a:gd name="f8" fmla="+- 0 0 10800"/>
              <a:gd name="f9" fmla="+- 10800 0 10800"/>
              <a:gd name="f10" fmla="val 2700"/>
              <a:gd name="f11" fmla="val 10125"/>
              <a:gd name="f12" fmla="val -2147483647"/>
              <a:gd name="f13" fmla="val 2147483647"/>
              <a:gd name="f14" fmla="val 10800"/>
              <a:gd name="f15" fmla="+- 0 0 0"/>
              <a:gd name="f16" fmla="+- 0 0 360"/>
              <a:gd name="f17" fmla="*/ f4 1 21600"/>
              <a:gd name="f18" fmla="*/ f5 1 21600"/>
              <a:gd name="f19" fmla="*/ f7 1 180"/>
              <a:gd name="f20" fmla="pin 2700 f0 10125"/>
              <a:gd name="f21" fmla="*/ 0 f7 1"/>
              <a:gd name="f22" fmla="*/ f15 f1 1"/>
              <a:gd name="f23" fmla="*/ f16 f1 1"/>
              <a:gd name="f24" fmla="+- f20 0 2700"/>
              <a:gd name="f25" fmla="+- 10125 0 f20"/>
              <a:gd name="f26" fmla="*/ 45 f19 1"/>
              <a:gd name="f27" fmla="*/ 90 f19 1"/>
              <a:gd name="f28" fmla="*/ 135 f19 1"/>
              <a:gd name="f29" fmla="*/ 180 f19 1"/>
              <a:gd name="f30" fmla="*/ 225 f19 1"/>
              <a:gd name="f31" fmla="*/ 270 f19 1"/>
              <a:gd name="f32" fmla="*/ 315 f19 1"/>
              <a:gd name="f33" fmla="+- f20 0 10800"/>
              <a:gd name="f34" fmla="+- 10800 0 f20"/>
              <a:gd name="f35" fmla="*/ f20 f17 1"/>
              <a:gd name="f36" fmla="*/ 10800 f18 1"/>
              <a:gd name="f37" fmla="*/ f21 1 f3"/>
              <a:gd name="f38" fmla="*/ f22 1 f3"/>
              <a:gd name="f39" fmla="*/ f23 1 f3"/>
              <a:gd name="f40" fmla="*/ 10800 f17 1"/>
              <a:gd name="f41" fmla="*/ 0 f18 1"/>
              <a:gd name="f42" fmla="*/ 0 f17 1"/>
              <a:gd name="f43" fmla="*/ 21600 f18 1"/>
              <a:gd name="f44" fmla="*/ 21600 f17 1"/>
              <a:gd name="f45" fmla="*/ f24 5080 1"/>
              <a:gd name="f46" fmla="*/ f25 2120 1"/>
              <a:gd name="f47" fmla="+- 0 0 f26"/>
              <a:gd name="f48" fmla="+- 0 0 f27"/>
              <a:gd name="f49" fmla="+- 0 0 f28"/>
              <a:gd name="f50" fmla="+- 0 0 f29"/>
              <a:gd name="f51" fmla="+- 0 0 f30"/>
              <a:gd name="f52" fmla="+- 0 0 f31"/>
              <a:gd name="f53" fmla="+- 0 0 f32"/>
              <a:gd name="f54" fmla="+- 0 0 f37"/>
              <a:gd name="f55" fmla="*/ f34 f34 1"/>
              <a:gd name="f56" fmla="+- f38 0 f2"/>
              <a:gd name="f57" fmla="+- f39 0 f2"/>
              <a:gd name="f58" fmla="*/ f45 1 7425"/>
              <a:gd name="f59" fmla="*/ f46 1 7425"/>
              <a:gd name="f60" fmla="*/ f47 f1 1"/>
              <a:gd name="f61" fmla="*/ f48 f1 1"/>
              <a:gd name="f62" fmla="*/ f49 f1 1"/>
              <a:gd name="f63" fmla="*/ f50 f1 1"/>
              <a:gd name="f64" fmla="*/ f51 f1 1"/>
              <a:gd name="f65" fmla="*/ f52 f1 1"/>
              <a:gd name="f66" fmla="*/ f53 f1 1"/>
              <a:gd name="f67" fmla="*/ f54 f1 1"/>
              <a:gd name="f68" fmla="+- f57 0 f56"/>
              <a:gd name="f69" fmla="+- f58 2540 0"/>
              <a:gd name="f70" fmla="+- f59 210 0"/>
              <a:gd name="f71" fmla="*/ f60 1 f7"/>
              <a:gd name="f72" fmla="*/ f61 1 f7"/>
              <a:gd name="f73" fmla="*/ f62 1 f7"/>
              <a:gd name="f74" fmla="*/ f63 1 f7"/>
              <a:gd name="f75" fmla="*/ f64 1 f7"/>
              <a:gd name="f76" fmla="*/ f65 1 f7"/>
              <a:gd name="f77" fmla="*/ f66 1 f7"/>
              <a:gd name="f78" fmla="*/ f67 1 f7"/>
              <a:gd name="f79" fmla="+- 10800 f70 0"/>
              <a:gd name="f80" fmla="+- 10800 0 f70"/>
              <a:gd name="f81" fmla="+- f71 0 f2"/>
              <a:gd name="f82" fmla="+- f69 0 10800"/>
              <a:gd name="f83" fmla="+- f72 0 f2"/>
              <a:gd name="f84" fmla="+- f73 0 f2"/>
              <a:gd name="f85" fmla="+- f74 0 f2"/>
              <a:gd name="f86" fmla="+- f75 0 f2"/>
              <a:gd name="f87" fmla="+- f76 0 f2"/>
              <a:gd name="f88" fmla="+- f77 0 f2"/>
              <a:gd name="f89" fmla="+- f78 0 f2"/>
              <a:gd name="f90" fmla="sin 1 f81"/>
              <a:gd name="f91" fmla="cos 1 f81"/>
              <a:gd name="f92" fmla="+- f79 0 10800"/>
              <a:gd name="f93" fmla="+- f80 0 10800"/>
              <a:gd name="f94" fmla="sin 1 f83"/>
              <a:gd name="f95" fmla="cos 1 f83"/>
              <a:gd name="f96" fmla="sin 1 f84"/>
              <a:gd name="f97" fmla="cos 1 f84"/>
              <a:gd name="f98" fmla="sin 1 f85"/>
              <a:gd name="f99" fmla="cos 1 f85"/>
              <a:gd name="f100" fmla="sin 1 f86"/>
              <a:gd name="f101" fmla="cos 1 f86"/>
              <a:gd name="f102" fmla="sin 1 f87"/>
              <a:gd name="f103" fmla="cos 1 f87"/>
              <a:gd name="f104" fmla="sin 1 f88"/>
              <a:gd name="f105" fmla="cos 1 f88"/>
              <a:gd name="f106" fmla="cos 1 f89"/>
              <a:gd name="f107" fmla="sin 1 f89"/>
              <a:gd name="f108" fmla="+- 0 0 f90"/>
              <a:gd name="f109" fmla="+- 0 0 f91"/>
              <a:gd name="f110" fmla="+- 0 0 f94"/>
              <a:gd name="f111" fmla="+- 0 0 f95"/>
              <a:gd name="f112" fmla="+- 0 0 f96"/>
              <a:gd name="f113" fmla="+- 0 0 f97"/>
              <a:gd name="f114" fmla="+- 0 0 f98"/>
              <a:gd name="f115" fmla="+- 0 0 f99"/>
              <a:gd name="f116" fmla="+- 0 0 f100"/>
              <a:gd name="f117" fmla="+- 0 0 f101"/>
              <a:gd name="f118" fmla="+- 0 0 f102"/>
              <a:gd name="f119" fmla="+- 0 0 f103"/>
              <a:gd name="f120" fmla="+- 0 0 f104"/>
              <a:gd name="f121" fmla="+- 0 0 f105"/>
              <a:gd name="f122" fmla="+- 0 0 f106"/>
              <a:gd name="f123" fmla="+- 0 0 f107"/>
              <a:gd name="f124" fmla="*/ f108 f8 1"/>
              <a:gd name="f125" fmla="*/ f109 f9 1"/>
              <a:gd name="f126" fmla="*/ f109 f8 1"/>
              <a:gd name="f127" fmla="*/ f108 f9 1"/>
              <a:gd name="f128" fmla="*/ f108 f82 1"/>
              <a:gd name="f129" fmla="*/ f109 f92 1"/>
              <a:gd name="f130" fmla="*/ f109 f82 1"/>
              <a:gd name="f131" fmla="*/ f108 f92 1"/>
              <a:gd name="f132" fmla="*/ f109 f93 1"/>
              <a:gd name="f133" fmla="*/ f108 f93 1"/>
              <a:gd name="f134" fmla="*/ f110 f8 1"/>
              <a:gd name="f135" fmla="*/ f111 f9 1"/>
              <a:gd name="f136" fmla="*/ f111 f8 1"/>
              <a:gd name="f137" fmla="*/ f110 f9 1"/>
              <a:gd name="f138" fmla="*/ f110 f82 1"/>
              <a:gd name="f139" fmla="*/ f111 f92 1"/>
              <a:gd name="f140" fmla="*/ f111 f82 1"/>
              <a:gd name="f141" fmla="*/ f110 f92 1"/>
              <a:gd name="f142" fmla="*/ f111 f93 1"/>
              <a:gd name="f143" fmla="*/ f110 f93 1"/>
              <a:gd name="f144" fmla="*/ f112 f8 1"/>
              <a:gd name="f145" fmla="*/ f113 f9 1"/>
              <a:gd name="f146" fmla="*/ f113 f8 1"/>
              <a:gd name="f147" fmla="*/ f112 f9 1"/>
              <a:gd name="f148" fmla="*/ f112 f82 1"/>
              <a:gd name="f149" fmla="*/ f113 f92 1"/>
              <a:gd name="f150" fmla="*/ f113 f82 1"/>
              <a:gd name="f151" fmla="*/ f112 f92 1"/>
              <a:gd name="f152" fmla="*/ f113 f93 1"/>
              <a:gd name="f153" fmla="*/ f112 f93 1"/>
              <a:gd name="f154" fmla="*/ f114 f8 1"/>
              <a:gd name="f155" fmla="*/ f115 f9 1"/>
              <a:gd name="f156" fmla="*/ f115 f8 1"/>
              <a:gd name="f157" fmla="*/ f114 f9 1"/>
              <a:gd name="f158" fmla="*/ f114 f82 1"/>
              <a:gd name="f159" fmla="*/ f115 f92 1"/>
              <a:gd name="f160" fmla="*/ f115 f82 1"/>
              <a:gd name="f161" fmla="*/ f114 f92 1"/>
              <a:gd name="f162" fmla="*/ f115 f93 1"/>
              <a:gd name="f163" fmla="*/ f114 f93 1"/>
              <a:gd name="f164" fmla="*/ f116 f8 1"/>
              <a:gd name="f165" fmla="*/ f117 f9 1"/>
              <a:gd name="f166" fmla="*/ f117 f8 1"/>
              <a:gd name="f167" fmla="*/ f116 f9 1"/>
              <a:gd name="f168" fmla="*/ f116 f82 1"/>
              <a:gd name="f169" fmla="*/ f117 f92 1"/>
              <a:gd name="f170" fmla="*/ f117 f82 1"/>
              <a:gd name="f171" fmla="*/ f116 f92 1"/>
              <a:gd name="f172" fmla="*/ f117 f93 1"/>
              <a:gd name="f173" fmla="*/ f116 f93 1"/>
              <a:gd name="f174" fmla="*/ f118 f8 1"/>
              <a:gd name="f175" fmla="*/ f119 f9 1"/>
              <a:gd name="f176" fmla="*/ f119 f8 1"/>
              <a:gd name="f177" fmla="*/ f118 f9 1"/>
              <a:gd name="f178" fmla="*/ f118 f82 1"/>
              <a:gd name="f179" fmla="*/ f119 f92 1"/>
              <a:gd name="f180" fmla="*/ f119 f82 1"/>
              <a:gd name="f181" fmla="*/ f118 f92 1"/>
              <a:gd name="f182" fmla="*/ f119 f93 1"/>
              <a:gd name="f183" fmla="*/ f118 f93 1"/>
              <a:gd name="f184" fmla="*/ f120 f8 1"/>
              <a:gd name="f185" fmla="*/ f121 f9 1"/>
              <a:gd name="f186" fmla="*/ f121 f8 1"/>
              <a:gd name="f187" fmla="*/ f120 f9 1"/>
              <a:gd name="f188" fmla="*/ f120 f82 1"/>
              <a:gd name="f189" fmla="*/ f121 f92 1"/>
              <a:gd name="f190" fmla="*/ f121 f82 1"/>
              <a:gd name="f191" fmla="*/ f120 f92 1"/>
              <a:gd name="f192" fmla="*/ f121 f93 1"/>
              <a:gd name="f193" fmla="*/ f120 f93 1"/>
              <a:gd name="f194" fmla="*/ f108 f33 1"/>
              <a:gd name="f195" fmla="*/ f116 f33 1"/>
              <a:gd name="f196" fmla="*/ f34 f122 1"/>
              <a:gd name="f197" fmla="*/ f34 f123 1"/>
              <a:gd name="f198" fmla="+- f124 f125 0"/>
              <a:gd name="f199" fmla="+- f126 0 f127"/>
              <a:gd name="f200" fmla="+- f128 f129 0"/>
              <a:gd name="f201" fmla="+- f130 0 f131"/>
              <a:gd name="f202" fmla="+- f128 f132 0"/>
              <a:gd name="f203" fmla="+- f130 0 f133"/>
              <a:gd name="f204" fmla="+- f134 f135 0"/>
              <a:gd name="f205" fmla="+- f136 0 f137"/>
              <a:gd name="f206" fmla="+- f138 f139 0"/>
              <a:gd name="f207" fmla="+- f140 0 f141"/>
              <a:gd name="f208" fmla="+- f138 f142 0"/>
              <a:gd name="f209" fmla="+- f140 0 f143"/>
              <a:gd name="f210" fmla="+- f144 f145 0"/>
              <a:gd name="f211" fmla="+- f146 0 f147"/>
              <a:gd name="f212" fmla="+- f148 f149 0"/>
              <a:gd name="f213" fmla="+- f150 0 f151"/>
              <a:gd name="f214" fmla="+- f148 f152 0"/>
              <a:gd name="f215" fmla="+- f150 0 f153"/>
              <a:gd name="f216" fmla="+- f154 f155 0"/>
              <a:gd name="f217" fmla="+- f156 0 f157"/>
              <a:gd name="f218" fmla="+- f158 f159 0"/>
              <a:gd name="f219" fmla="+- f160 0 f161"/>
              <a:gd name="f220" fmla="+- f158 f162 0"/>
              <a:gd name="f221" fmla="+- f160 0 f163"/>
              <a:gd name="f222" fmla="+- f164 f165 0"/>
              <a:gd name="f223" fmla="+- f166 0 f167"/>
              <a:gd name="f224" fmla="+- f168 f169 0"/>
              <a:gd name="f225" fmla="+- f170 0 f171"/>
              <a:gd name="f226" fmla="+- f168 f172 0"/>
              <a:gd name="f227" fmla="+- f170 0 f173"/>
              <a:gd name="f228" fmla="+- f174 f175 0"/>
              <a:gd name="f229" fmla="+- f176 0 f177"/>
              <a:gd name="f230" fmla="+- f178 f179 0"/>
              <a:gd name="f231" fmla="+- f180 0 f181"/>
              <a:gd name="f232" fmla="+- f178 f182 0"/>
              <a:gd name="f233" fmla="+- f180 0 f183"/>
              <a:gd name="f234" fmla="+- f184 f185 0"/>
              <a:gd name="f235" fmla="+- f186 0 f187"/>
              <a:gd name="f236" fmla="+- f188 f189 0"/>
              <a:gd name="f237" fmla="+- f190 0 f191"/>
              <a:gd name="f238" fmla="+- f188 f192 0"/>
              <a:gd name="f239" fmla="+- f190 0 f193"/>
              <a:gd name="f240" fmla="+- f194 f125 0"/>
              <a:gd name="f241" fmla="+- f195 f165 0"/>
              <a:gd name="f242" fmla="*/ f196 f196 1"/>
              <a:gd name="f243" fmla="*/ f197 f197 1"/>
              <a:gd name="f244" fmla="+- f198 10800 0"/>
              <a:gd name="f245" fmla="+- 0 0 f199"/>
              <a:gd name="f246" fmla="+- f200 10800 0"/>
              <a:gd name="f247" fmla="+- 0 0 f201"/>
              <a:gd name="f248" fmla="+- f202 10800 0"/>
              <a:gd name="f249" fmla="+- 0 0 f203"/>
              <a:gd name="f250" fmla="+- f204 10800 0"/>
              <a:gd name="f251" fmla="+- 0 0 f205"/>
              <a:gd name="f252" fmla="+- f206 10800 0"/>
              <a:gd name="f253" fmla="+- 0 0 f207"/>
              <a:gd name="f254" fmla="+- f208 10800 0"/>
              <a:gd name="f255" fmla="+- 0 0 f209"/>
              <a:gd name="f256" fmla="+- f210 10800 0"/>
              <a:gd name="f257" fmla="+- 0 0 f211"/>
              <a:gd name="f258" fmla="+- f212 10800 0"/>
              <a:gd name="f259" fmla="+- 0 0 f213"/>
              <a:gd name="f260" fmla="+- f214 10800 0"/>
              <a:gd name="f261" fmla="+- 0 0 f215"/>
              <a:gd name="f262" fmla="+- f216 10800 0"/>
              <a:gd name="f263" fmla="+- 0 0 f217"/>
              <a:gd name="f264" fmla="+- f218 10800 0"/>
              <a:gd name="f265" fmla="+- 0 0 f219"/>
              <a:gd name="f266" fmla="+- f220 10800 0"/>
              <a:gd name="f267" fmla="+- 0 0 f221"/>
              <a:gd name="f268" fmla="+- f222 10800 0"/>
              <a:gd name="f269" fmla="+- 0 0 f223"/>
              <a:gd name="f270" fmla="+- f224 10800 0"/>
              <a:gd name="f271" fmla="+- 0 0 f225"/>
              <a:gd name="f272" fmla="+- f226 10800 0"/>
              <a:gd name="f273" fmla="+- 0 0 f227"/>
              <a:gd name="f274" fmla="+- f228 10800 0"/>
              <a:gd name="f275" fmla="+- 0 0 f229"/>
              <a:gd name="f276" fmla="+- f230 10800 0"/>
              <a:gd name="f277" fmla="+- 0 0 f231"/>
              <a:gd name="f278" fmla="+- f232 10800 0"/>
              <a:gd name="f279" fmla="+- 0 0 f233"/>
              <a:gd name="f280" fmla="+- f234 10800 0"/>
              <a:gd name="f281" fmla="+- 0 0 f235"/>
              <a:gd name="f282" fmla="+- f236 10800 0"/>
              <a:gd name="f283" fmla="+- 0 0 f237"/>
              <a:gd name="f284" fmla="+- f238 10800 0"/>
              <a:gd name="f285" fmla="+- 0 0 f239"/>
              <a:gd name="f286" fmla="+- f240 10800 0"/>
              <a:gd name="f287" fmla="+- f241 10800 0"/>
              <a:gd name="f288" fmla="+- f242 f243 0"/>
              <a:gd name="f289" fmla="+- f245 10800 0"/>
              <a:gd name="f290" fmla="+- f247 10800 0"/>
              <a:gd name="f291" fmla="+- f249 10800 0"/>
              <a:gd name="f292" fmla="+- f251 10800 0"/>
              <a:gd name="f293" fmla="+- f253 10800 0"/>
              <a:gd name="f294" fmla="+- f255 10800 0"/>
              <a:gd name="f295" fmla="+- f257 10800 0"/>
              <a:gd name="f296" fmla="+- f259 10800 0"/>
              <a:gd name="f297" fmla="+- f261 10800 0"/>
              <a:gd name="f298" fmla="+- f263 10800 0"/>
              <a:gd name="f299" fmla="+- f265 10800 0"/>
              <a:gd name="f300" fmla="+- f267 10800 0"/>
              <a:gd name="f301" fmla="+- f269 10800 0"/>
              <a:gd name="f302" fmla="+- f271 10800 0"/>
              <a:gd name="f303" fmla="+- f273 10800 0"/>
              <a:gd name="f304" fmla="+- f275 10800 0"/>
              <a:gd name="f305" fmla="+- f277 10800 0"/>
              <a:gd name="f306" fmla="+- f279 10800 0"/>
              <a:gd name="f307" fmla="+- f281 10800 0"/>
              <a:gd name="f308" fmla="+- f283 10800 0"/>
              <a:gd name="f309" fmla="+- f285 10800 0"/>
              <a:gd name="f310" fmla="*/ f286 f17 1"/>
              <a:gd name="f311" fmla="*/ f287 f17 1"/>
              <a:gd name="f312" fmla="*/ f287 f18 1"/>
              <a:gd name="f313" fmla="*/ f286 f18 1"/>
              <a:gd name="f314" fmla="sqrt f288"/>
              <a:gd name="f315" fmla="*/ f55 1 f314"/>
              <a:gd name="f316" fmla="*/ f122 f315 1"/>
              <a:gd name="f317" fmla="*/ f123 f315 1"/>
              <a:gd name="f318" fmla="+- 10800 0 f316"/>
              <a:gd name="f319" fmla="+- 10800 0 f317"/>
            </a:gdLst>
            <a:ahLst>
              <a:ahXY gdRefX="f0" minX="f10" maxX="f11" gdRefY="" minY="0" maxY="0">
                <a:pos x="f35" y="f36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6">
                <a:pos x="f40" y="f41"/>
              </a:cxn>
              <a:cxn ang="f56">
                <a:pos x="f42" y="f36"/>
              </a:cxn>
              <a:cxn ang="f56">
                <a:pos x="f40" y="f43"/>
              </a:cxn>
              <a:cxn ang="f56">
                <a:pos x="f44" y="f36"/>
              </a:cxn>
            </a:cxnLst>
            <a:rect l="f310" t="f313" r="f311" b="f312"/>
            <a:pathLst>
              <a:path w="21600" h="21600">
                <a:moveTo>
                  <a:pt x="f6" y="f14"/>
                </a:moveTo>
                <a:lnTo>
                  <a:pt x="f69" y="f79"/>
                </a:lnTo>
                <a:lnTo>
                  <a:pt x="f69" y="f80"/>
                </a:lnTo>
                <a:close/>
              </a:path>
              <a:path w="21600" h="21600">
                <a:moveTo>
                  <a:pt x="f244" y="f289"/>
                </a:moveTo>
                <a:lnTo>
                  <a:pt x="f246" y="f290"/>
                </a:lnTo>
                <a:lnTo>
                  <a:pt x="f248" y="f291"/>
                </a:lnTo>
                <a:close/>
              </a:path>
              <a:path w="21600" h="21600">
                <a:moveTo>
                  <a:pt x="f250" y="f292"/>
                </a:moveTo>
                <a:lnTo>
                  <a:pt x="f252" y="f293"/>
                </a:lnTo>
                <a:lnTo>
                  <a:pt x="f254" y="f294"/>
                </a:lnTo>
                <a:close/>
              </a:path>
              <a:path w="21600" h="21600">
                <a:moveTo>
                  <a:pt x="f256" y="f295"/>
                </a:moveTo>
                <a:lnTo>
                  <a:pt x="f258" y="f296"/>
                </a:lnTo>
                <a:lnTo>
                  <a:pt x="f260" y="f297"/>
                </a:lnTo>
                <a:close/>
              </a:path>
              <a:path w="21600" h="21600">
                <a:moveTo>
                  <a:pt x="f262" y="f298"/>
                </a:moveTo>
                <a:lnTo>
                  <a:pt x="f264" y="f299"/>
                </a:lnTo>
                <a:lnTo>
                  <a:pt x="f266" y="f300"/>
                </a:lnTo>
                <a:close/>
              </a:path>
              <a:path w="21600" h="21600">
                <a:moveTo>
                  <a:pt x="f268" y="f301"/>
                </a:moveTo>
                <a:lnTo>
                  <a:pt x="f270" y="f302"/>
                </a:lnTo>
                <a:lnTo>
                  <a:pt x="f272" y="f303"/>
                </a:lnTo>
                <a:close/>
              </a:path>
              <a:path w="21600" h="21600">
                <a:moveTo>
                  <a:pt x="f274" y="f304"/>
                </a:moveTo>
                <a:lnTo>
                  <a:pt x="f276" y="f305"/>
                </a:lnTo>
                <a:lnTo>
                  <a:pt x="f278" y="f306"/>
                </a:lnTo>
                <a:close/>
              </a:path>
              <a:path w="21600" h="21600">
                <a:moveTo>
                  <a:pt x="f280" y="f307"/>
                </a:moveTo>
                <a:lnTo>
                  <a:pt x="f282" y="f308"/>
                </a:lnTo>
                <a:lnTo>
                  <a:pt x="f284" y="f309"/>
                </a:lnTo>
                <a:close/>
              </a:path>
              <a:path w="21600" h="21600">
                <a:moveTo>
                  <a:pt x="f318" y="f319"/>
                </a:moveTo>
                <a:arcTo wR="f34" hR="f34" stAng="f56" swAng="f68"/>
                <a:close/>
              </a:path>
            </a:pathLst>
          </a:custGeom>
          <a:solidFill>
            <a:srgbClr val="FFD320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2360" y="2275919"/>
            <a:ext cx="816120" cy="34632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Ctr="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UARS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6360" y="3918600"/>
            <a:ext cx="992880" cy="34632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Ctr="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SORCE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2120" y="5538960"/>
            <a:ext cx="726479" cy="34632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Ctr="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Glory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5200" y="7190640"/>
            <a:ext cx="676080" cy="36936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Ctr="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SDO</a:t>
            </a:r>
          </a:p>
        </p:txBody>
      </p:sp>
      <p:sp>
        <p:nvSpPr>
          <p:cNvPr id="16" name="Freeform 15"/>
          <p:cNvSpPr/>
          <p:nvPr/>
        </p:nvSpPr>
        <p:spPr>
          <a:xfrm>
            <a:off x="1310040" y="1585800"/>
            <a:ext cx="402120" cy="333360"/>
          </a:xfrm>
          <a:custGeom>
            <a:avLst>
              <a:gd name="f0" fmla="val 13200"/>
              <a:gd name="f1" fmla="val 6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4000"/>
              <a:gd name="f10" fmla="val 10800"/>
              <a:gd name="f11" fmla="val 21800"/>
              <a:gd name="f12" fmla="val 1000"/>
              <a:gd name="f13" fmla="val 2000"/>
              <a:gd name="f14" fmla="val 3000"/>
              <a:gd name="f15" fmla="+- 0 0 0"/>
              <a:gd name="f16" fmla="*/ f5 1 21600"/>
              <a:gd name="f17" fmla="*/ f6 1 21600"/>
              <a:gd name="f18" fmla="pin 4000 f0 21600"/>
              <a:gd name="f19" fmla="pin 0 f1 10800"/>
              <a:gd name="f20" fmla="*/ f15 f2 1"/>
              <a:gd name="f21" fmla="val f18"/>
              <a:gd name="f22" fmla="val f19"/>
              <a:gd name="f23" fmla="+- f8 0 f19"/>
              <a:gd name="f24" fmla="+- f8 0 f18"/>
              <a:gd name="f25" fmla="*/ f18 f16 1"/>
              <a:gd name="f26" fmla="*/ f19 f17 1"/>
              <a:gd name="f27" fmla="*/ 4000 f16 1"/>
              <a:gd name="f28" fmla="*/ 0 f16 1"/>
              <a:gd name="f29" fmla="*/ 10800 f17 1"/>
              <a:gd name="f30" fmla="*/ f20 1 f4"/>
              <a:gd name="f31" fmla="*/ 21600 f16 1"/>
              <a:gd name="f32" fmla="*/ 0 f17 1"/>
              <a:gd name="f33" fmla="*/ 21600 f17 1"/>
              <a:gd name="f34" fmla="*/ f24 f19 1"/>
              <a:gd name="f35" fmla="*/ f23 f17 1"/>
              <a:gd name="f36" fmla="*/ f22 f17 1"/>
              <a:gd name="f37" fmla="+- f30 0 f3"/>
              <a:gd name="f38" fmla="*/ f21 f16 1"/>
              <a:gd name="f39" fmla="*/ f34 1 10800"/>
              <a:gd name="f40" fmla="+- f18 f39 0"/>
              <a:gd name="f41" fmla="*/ f40 f16 1"/>
            </a:gdLst>
            <a:ahLst>
              <a:ahXY gdRefX="f0" minX="f9" maxX="f8" gdRefY="f1" minY="f7" maxY="f10">
                <a:pos x="f25" y="f26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28" y="f29"/>
              </a:cxn>
              <a:cxn ang="f37">
                <a:pos x="f31" y="f29"/>
              </a:cxn>
              <a:cxn ang="f37">
                <a:pos x="f38" y="f32"/>
              </a:cxn>
              <a:cxn ang="f37">
                <a:pos x="f38" y="f33"/>
              </a:cxn>
            </a:cxnLst>
            <a:rect l="f27" t="f36" r="f41" b="f35"/>
            <a:pathLst>
              <a:path w="21600" h="21600">
                <a:moveTo>
                  <a:pt x="f21" y="f7"/>
                </a:moveTo>
                <a:lnTo>
                  <a:pt x="f8" y="f10"/>
                </a:lnTo>
                <a:lnTo>
                  <a:pt x="f21" y="f11"/>
                </a:lnTo>
                <a:lnTo>
                  <a:pt x="f21" y="f23"/>
                </a:lnTo>
                <a:lnTo>
                  <a:pt x="f9" y="f23"/>
                </a:lnTo>
                <a:lnTo>
                  <a:pt x="f9" y="f22"/>
                </a:lnTo>
                <a:lnTo>
                  <a:pt x="f21" y="f22"/>
                </a:lnTo>
                <a:lnTo>
                  <a:pt x="f21" y="f7"/>
                </a:lnTo>
                <a:moveTo>
                  <a:pt x="f7" y="f22"/>
                </a:moveTo>
                <a:lnTo>
                  <a:pt x="f7" y="f23"/>
                </a:lnTo>
                <a:lnTo>
                  <a:pt x="f12" y="f23"/>
                </a:lnTo>
                <a:lnTo>
                  <a:pt x="f12" y="f22"/>
                </a:lnTo>
                <a:lnTo>
                  <a:pt x="f7" y="f22"/>
                </a:lnTo>
                <a:moveTo>
                  <a:pt x="f13" y="f22"/>
                </a:moveTo>
                <a:lnTo>
                  <a:pt x="f13" y="f23"/>
                </a:lnTo>
                <a:lnTo>
                  <a:pt x="f14" y="f23"/>
                </a:lnTo>
                <a:lnTo>
                  <a:pt x="f14" y="f22"/>
                </a:lnTo>
                <a:lnTo>
                  <a:pt x="f13" y="f22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17" name="Freeform 16"/>
          <p:cNvSpPr/>
          <p:nvPr/>
        </p:nvSpPr>
        <p:spPr>
          <a:xfrm>
            <a:off x="1321920" y="3206160"/>
            <a:ext cx="402120" cy="333360"/>
          </a:xfrm>
          <a:custGeom>
            <a:avLst>
              <a:gd name="f0" fmla="val 13200"/>
              <a:gd name="f1" fmla="val 6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4000"/>
              <a:gd name="f10" fmla="val 10800"/>
              <a:gd name="f11" fmla="val 21800"/>
              <a:gd name="f12" fmla="val 1000"/>
              <a:gd name="f13" fmla="val 2000"/>
              <a:gd name="f14" fmla="val 3000"/>
              <a:gd name="f15" fmla="+- 0 0 0"/>
              <a:gd name="f16" fmla="*/ f5 1 21600"/>
              <a:gd name="f17" fmla="*/ f6 1 21600"/>
              <a:gd name="f18" fmla="pin 4000 f0 21600"/>
              <a:gd name="f19" fmla="pin 0 f1 10800"/>
              <a:gd name="f20" fmla="*/ f15 f2 1"/>
              <a:gd name="f21" fmla="val f18"/>
              <a:gd name="f22" fmla="val f19"/>
              <a:gd name="f23" fmla="+- f8 0 f19"/>
              <a:gd name="f24" fmla="+- f8 0 f18"/>
              <a:gd name="f25" fmla="*/ f18 f16 1"/>
              <a:gd name="f26" fmla="*/ f19 f17 1"/>
              <a:gd name="f27" fmla="*/ 4000 f16 1"/>
              <a:gd name="f28" fmla="*/ 0 f16 1"/>
              <a:gd name="f29" fmla="*/ 10800 f17 1"/>
              <a:gd name="f30" fmla="*/ f20 1 f4"/>
              <a:gd name="f31" fmla="*/ 21600 f16 1"/>
              <a:gd name="f32" fmla="*/ 0 f17 1"/>
              <a:gd name="f33" fmla="*/ 21600 f17 1"/>
              <a:gd name="f34" fmla="*/ f24 f19 1"/>
              <a:gd name="f35" fmla="*/ f23 f17 1"/>
              <a:gd name="f36" fmla="*/ f22 f17 1"/>
              <a:gd name="f37" fmla="+- f30 0 f3"/>
              <a:gd name="f38" fmla="*/ f21 f16 1"/>
              <a:gd name="f39" fmla="*/ f34 1 10800"/>
              <a:gd name="f40" fmla="+- f18 f39 0"/>
              <a:gd name="f41" fmla="*/ f40 f16 1"/>
            </a:gdLst>
            <a:ahLst>
              <a:ahXY gdRefX="f0" minX="f9" maxX="f8" gdRefY="f1" minY="f7" maxY="f10">
                <a:pos x="f25" y="f26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28" y="f29"/>
              </a:cxn>
              <a:cxn ang="f37">
                <a:pos x="f31" y="f29"/>
              </a:cxn>
              <a:cxn ang="f37">
                <a:pos x="f38" y="f32"/>
              </a:cxn>
              <a:cxn ang="f37">
                <a:pos x="f38" y="f33"/>
              </a:cxn>
            </a:cxnLst>
            <a:rect l="f27" t="f36" r="f41" b="f35"/>
            <a:pathLst>
              <a:path w="21600" h="21600">
                <a:moveTo>
                  <a:pt x="f21" y="f7"/>
                </a:moveTo>
                <a:lnTo>
                  <a:pt x="f8" y="f10"/>
                </a:lnTo>
                <a:lnTo>
                  <a:pt x="f21" y="f11"/>
                </a:lnTo>
                <a:lnTo>
                  <a:pt x="f21" y="f23"/>
                </a:lnTo>
                <a:lnTo>
                  <a:pt x="f9" y="f23"/>
                </a:lnTo>
                <a:lnTo>
                  <a:pt x="f9" y="f22"/>
                </a:lnTo>
                <a:lnTo>
                  <a:pt x="f21" y="f22"/>
                </a:lnTo>
                <a:lnTo>
                  <a:pt x="f21" y="f7"/>
                </a:lnTo>
                <a:moveTo>
                  <a:pt x="f7" y="f22"/>
                </a:moveTo>
                <a:lnTo>
                  <a:pt x="f7" y="f23"/>
                </a:lnTo>
                <a:lnTo>
                  <a:pt x="f12" y="f23"/>
                </a:lnTo>
                <a:lnTo>
                  <a:pt x="f12" y="f22"/>
                </a:lnTo>
                <a:lnTo>
                  <a:pt x="f7" y="f22"/>
                </a:lnTo>
                <a:moveTo>
                  <a:pt x="f13" y="f22"/>
                </a:moveTo>
                <a:lnTo>
                  <a:pt x="f13" y="f23"/>
                </a:lnTo>
                <a:lnTo>
                  <a:pt x="f14" y="f23"/>
                </a:lnTo>
                <a:lnTo>
                  <a:pt x="f14" y="f22"/>
                </a:lnTo>
                <a:lnTo>
                  <a:pt x="f13" y="f22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18" name="Freeform 17"/>
          <p:cNvSpPr/>
          <p:nvPr/>
        </p:nvSpPr>
        <p:spPr>
          <a:xfrm rot="2700000">
            <a:off x="908074" y="4500255"/>
            <a:ext cx="705960" cy="333360"/>
          </a:xfrm>
          <a:custGeom>
            <a:avLst>
              <a:gd name="f0" fmla="val 13200"/>
              <a:gd name="f1" fmla="val 6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4000"/>
              <a:gd name="f10" fmla="val 10800"/>
              <a:gd name="f11" fmla="val 21800"/>
              <a:gd name="f12" fmla="val 1000"/>
              <a:gd name="f13" fmla="val 2000"/>
              <a:gd name="f14" fmla="val 3000"/>
              <a:gd name="f15" fmla="+- 0 0 0"/>
              <a:gd name="f16" fmla="*/ f5 1 21600"/>
              <a:gd name="f17" fmla="*/ f6 1 21600"/>
              <a:gd name="f18" fmla="pin 4000 f0 21600"/>
              <a:gd name="f19" fmla="pin 0 f1 10800"/>
              <a:gd name="f20" fmla="*/ f15 f2 1"/>
              <a:gd name="f21" fmla="val f18"/>
              <a:gd name="f22" fmla="val f19"/>
              <a:gd name="f23" fmla="+- f8 0 f19"/>
              <a:gd name="f24" fmla="+- f8 0 f18"/>
              <a:gd name="f25" fmla="*/ f18 f16 1"/>
              <a:gd name="f26" fmla="*/ f19 f17 1"/>
              <a:gd name="f27" fmla="*/ 4000 f16 1"/>
              <a:gd name="f28" fmla="*/ 0 f16 1"/>
              <a:gd name="f29" fmla="*/ 10800 f17 1"/>
              <a:gd name="f30" fmla="*/ f20 1 f4"/>
              <a:gd name="f31" fmla="*/ 21600 f16 1"/>
              <a:gd name="f32" fmla="*/ 0 f17 1"/>
              <a:gd name="f33" fmla="*/ 21600 f17 1"/>
              <a:gd name="f34" fmla="*/ f24 f19 1"/>
              <a:gd name="f35" fmla="*/ f23 f17 1"/>
              <a:gd name="f36" fmla="*/ f22 f17 1"/>
              <a:gd name="f37" fmla="+- f30 0 f3"/>
              <a:gd name="f38" fmla="*/ f21 f16 1"/>
              <a:gd name="f39" fmla="*/ f34 1 10800"/>
              <a:gd name="f40" fmla="+- f18 f39 0"/>
              <a:gd name="f41" fmla="*/ f40 f16 1"/>
            </a:gdLst>
            <a:ahLst>
              <a:ahXY gdRefX="f0" minX="f9" maxX="f8" gdRefY="f1" minY="f7" maxY="f10">
                <a:pos x="f25" y="f26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28" y="f29"/>
              </a:cxn>
              <a:cxn ang="f37">
                <a:pos x="f31" y="f29"/>
              </a:cxn>
              <a:cxn ang="f37">
                <a:pos x="f38" y="f32"/>
              </a:cxn>
              <a:cxn ang="f37">
                <a:pos x="f38" y="f33"/>
              </a:cxn>
            </a:cxnLst>
            <a:rect l="f27" t="f36" r="f41" b="f35"/>
            <a:pathLst>
              <a:path w="21600" h="21600">
                <a:moveTo>
                  <a:pt x="f21" y="f7"/>
                </a:moveTo>
                <a:lnTo>
                  <a:pt x="f8" y="f10"/>
                </a:lnTo>
                <a:lnTo>
                  <a:pt x="f21" y="f11"/>
                </a:lnTo>
                <a:lnTo>
                  <a:pt x="f21" y="f23"/>
                </a:lnTo>
                <a:lnTo>
                  <a:pt x="f9" y="f23"/>
                </a:lnTo>
                <a:lnTo>
                  <a:pt x="f9" y="f22"/>
                </a:lnTo>
                <a:lnTo>
                  <a:pt x="f21" y="f22"/>
                </a:lnTo>
                <a:lnTo>
                  <a:pt x="f21" y="f7"/>
                </a:lnTo>
                <a:moveTo>
                  <a:pt x="f7" y="f22"/>
                </a:moveTo>
                <a:lnTo>
                  <a:pt x="f7" y="f23"/>
                </a:lnTo>
                <a:lnTo>
                  <a:pt x="f12" y="f23"/>
                </a:lnTo>
                <a:lnTo>
                  <a:pt x="f12" y="f22"/>
                </a:lnTo>
                <a:lnTo>
                  <a:pt x="f7" y="f22"/>
                </a:lnTo>
                <a:moveTo>
                  <a:pt x="f13" y="f22"/>
                </a:moveTo>
                <a:lnTo>
                  <a:pt x="f13" y="f23"/>
                </a:lnTo>
                <a:lnTo>
                  <a:pt x="f14" y="f23"/>
                </a:lnTo>
                <a:lnTo>
                  <a:pt x="f14" y="f22"/>
                </a:lnTo>
                <a:lnTo>
                  <a:pt x="f13" y="f22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19" name="Freeform 18"/>
          <p:cNvSpPr/>
          <p:nvPr/>
        </p:nvSpPr>
        <p:spPr>
          <a:xfrm>
            <a:off x="1838879" y="6423840"/>
            <a:ext cx="758160" cy="333360"/>
          </a:xfrm>
          <a:custGeom>
            <a:avLst>
              <a:gd name="f0" fmla="val 13200"/>
              <a:gd name="f1" fmla="val 6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4000"/>
              <a:gd name="f10" fmla="val 10800"/>
              <a:gd name="f11" fmla="val 21800"/>
              <a:gd name="f12" fmla="val 1000"/>
              <a:gd name="f13" fmla="val 2000"/>
              <a:gd name="f14" fmla="val 3000"/>
              <a:gd name="f15" fmla="+- 0 0 0"/>
              <a:gd name="f16" fmla="*/ f5 1 21600"/>
              <a:gd name="f17" fmla="*/ f6 1 21600"/>
              <a:gd name="f18" fmla="pin 4000 f0 21600"/>
              <a:gd name="f19" fmla="pin 0 f1 10800"/>
              <a:gd name="f20" fmla="*/ f15 f2 1"/>
              <a:gd name="f21" fmla="val f18"/>
              <a:gd name="f22" fmla="val f19"/>
              <a:gd name="f23" fmla="+- f8 0 f19"/>
              <a:gd name="f24" fmla="+- f8 0 f18"/>
              <a:gd name="f25" fmla="*/ f18 f16 1"/>
              <a:gd name="f26" fmla="*/ f19 f17 1"/>
              <a:gd name="f27" fmla="*/ 4000 f16 1"/>
              <a:gd name="f28" fmla="*/ 0 f16 1"/>
              <a:gd name="f29" fmla="*/ 10800 f17 1"/>
              <a:gd name="f30" fmla="*/ f20 1 f4"/>
              <a:gd name="f31" fmla="*/ 21600 f16 1"/>
              <a:gd name="f32" fmla="*/ 0 f17 1"/>
              <a:gd name="f33" fmla="*/ 21600 f17 1"/>
              <a:gd name="f34" fmla="*/ f24 f19 1"/>
              <a:gd name="f35" fmla="*/ f23 f17 1"/>
              <a:gd name="f36" fmla="*/ f22 f17 1"/>
              <a:gd name="f37" fmla="+- f30 0 f3"/>
              <a:gd name="f38" fmla="*/ f21 f16 1"/>
              <a:gd name="f39" fmla="*/ f34 1 10800"/>
              <a:gd name="f40" fmla="+- f18 f39 0"/>
              <a:gd name="f41" fmla="*/ f40 f16 1"/>
            </a:gdLst>
            <a:ahLst>
              <a:ahXY gdRefX="f0" minX="f9" maxX="f8" gdRefY="f1" minY="f7" maxY="f10">
                <a:pos x="f25" y="f26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28" y="f29"/>
              </a:cxn>
              <a:cxn ang="f37">
                <a:pos x="f31" y="f29"/>
              </a:cxn>
              <a:cxn ang="f37">
                <a:pos x="f38" y="f32"/>
              </a:cxn>
              <a:cxn ang="f37">
                <a:pos x="f38" y="f33"/>
              </a:cxn>
            </a:cxnLst>
            <a:rect l="f27" t="f36" r="f41" b="f35"/>
            <a:pathLst>
              <a:path w="21600" h="21600">
                <a:moveTo>
                  <a:pt x="f21" y="f7"/>
                </a:moveTo>
                <a:lnTo>
                  <a:pt x="f8" y="f10"/>
                </a:lnTo>
                <a:lnTo>
                  <a:pt x="f21" y="f11"/>
                </a:lnTo>
                <a:lnTo>
                  <a:pt x="f21" y="f23"/>
                </a:lnTo>
                <a:lnTo>
                  <a:pt x="f9" y="f23"/>
                </a:lnTo>
                <a:lnTo>
                  <a:pt x="f9" y="f22"/>
                </a:lnTo>
                <a:lnTo>
                  <a:pt x="f21" y="f22"/>
                </a:lnTo>
                <a:lnTo>
                  <a:pt x="f21" y="f7"/>
                </a:lnTo>
                <a:moveTo>
                  <a:pt x="f7" y="f22"/>
                </a:moveTo>
                <a:lnTo>
                  <a:pt x="f7" y="f23"/>
                </a:lnTo>
                <a:lnTo>
                  <a:pt x="f12" y="f23"/>
                </a:lnTo>
                <a:lnTo>
                  <a:pt x="f12" y="f22"/>
                </a:lnTo>
                <a:lnTo>
                  <a:pt x="f7" y="f22"/>
                </a:lnTo>
                <a:moveTo>
                  <a:pt x="f13" y="f22"/>
                </a:moveTo>
                <a:lnTo>
                  <a:pt x="f13" y="f23"/>
                </a:lnTo>
                <a:lnTo>
                  <a:pt x="f14" y="f23"/>
                </a:lnTo>
                <a:lnTo>
                  <a:pt x="f14" y="f22"/>
                </a:lnTo>
                <a:lnTo>
                  <a:pt x="f13" y="f22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2999160" y="1585800"/>
            <a:ext cx="356400" cy="310320"/>
          </a:xfrm>
          <a:custGeom>
            <a:avLst>
              <a:gd name="f0" fmla="val 14625"/>
              <a:gd name="f1" fmla="val 5606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0 21600"/>
              <a:gd name="f10" fmla="pin 0 f1 10800"/>
              <a:gd name="f11" fmla="val f9"/>
              <a:gd name="f12" fmla="val f10"/>
              <a:gd name="f13" fmla="+- 21600 0 f10"/>
              <a:gd name="f14" fmla="+- 21600 0 f9"/>
              <a:gd name="f15" fmla="+- 10800 0 f10"/>
              <a:gd name="f16" fmla="*/ f9 f7 1"/>
              <a:gd name="f17" fmla="*/ f10 f8 1"/>
              <a:gd name="f18" fmla="*/ 0 f7 1"/>
              <a:gd name="f19" fmla="*/ 21600 f7 1"/>
              <a:gd name="f20" fmla="*/ 21600 f8 1"/>
              <a:gd name="f21" fmla="*/ 0 f8 1"/>
              <a:gd name="f22" fmla="*/ f14 f15 1"/>
              <a:gd name="f23" fmla="*/ f22 1 10800"/>
            </a:gdLst>
            <a:ahLst>
              <a:ahXY gdRefX="f0" minX="f4" maxX="f5" gdRefY="f1" minY="f4" maxY="f6">
                <a:pos x="f16" y="f1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21600" h="21600">
                <a:moveTo>
                  <a:pt x="f4" y="f12"/>
                </a:moveTo>
                <a:lnTo>
                  <a:pt x="f11" y="f12"/>
                </a:lnTo>
                <a:lnTo>
                  <a:pt x="f11" y="f4"/>
                </a:lnTo>
                <a:lnTo>
                  <a:pt x="f5" y="f6"/>
                </a:lnTo>
                <a:lnTo>
                  <a:pt x="f11" y="f5"/>
                </a:lnTo>
                <a:lnTo>
                  <a:pt x="f11" y="f13"/>
                </a:lnTo>
                <a:lnTo>
                  <a:pt x="f4" y="f13"/>
                </a:lnTo>
                <a:lnTo>
                  <a:pt x="f23" y="f6"/>
                </a:lnTo>
                <a:lnTo>
                  <a:pt x="f4" y="f12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21" name="Freeform 20"/>
          <p:cNvSpPr/>
          <p:nvPr/>
        </p:nvSpPr>
        <p:spPr>
          <a:xfrm>
            <a:off x="4872600" y="1608840"/>
            <a:ext cx="356400" cy="310320"/>
          </a:xfrm>
          <a:custGeom>
            <a:avLst>
              <a:gd name="f0" fmla="val 14625"/>
              <a:gd name="f1" fmla="val 5606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0 21600"/>
              <a:gd name="f10" fmla="pin 0 f1 10800"/>
              <a:gd name="f11" fmla="val f9"/>
              <a:gd name="f12" fmla="val f10"/>
              <a:gd name="f13" fmla="+- 21600 0 f10"/>
              <a:gd name="f14" fmla="+- 21600 0 f9"/>
              <a:gd name="f15" fmla="+- 10800 0 f10"/>
              <a:gd name="f16" fmla="*/ f9 f7 1"/>
              <a:gd name="f17" fmla="*/ f10 f8 1"/>
              <a:gd name="f18" fmla="*/ 0 f7 1"/>
              <a:gd name="f19" fmla="*/ 21600 f7 1"/>
              <a:gd name="f20" fmla="*/ 21600 f8 1"/>
              <a:gd name="f21" fmla="*/ 0 f8 1"/>
              <a:gd name="f22" fmla="*/ f14 f15 1"/>
              <a:gd name="f23" fmla="*/ f22 1 10800"/>
            </a:gdLst>
            <a:ahLst>
              <a:ahXY gdRefX="f0" minX="f4" maxX="f5" gdRefY="f1" minY="f4" maxY="f6">
                <a:pos x="f16" y="f1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21600" h="21600">
                <a:moveTo>
                  <a:pt x="f4" y="f12"/>
                </a:moveTo>
                <a:lnTo>
                  <a:pt x="f11" y="f12"/>
                </a:lnTo>
                <a:lnTo>
                  <a:pt x="f11" y="f4"/>
                </a:lnTo>
                <a:lnTo>
                  <a:pt x="f5" y="f6"/>
                </a:lnTo>
                <a:lnTo>
                  <a:pt x="f11" y="f5"/>
                </a:lnTo>
                <a:lnTo>
                  <a:pt x="f11" y="f13"/>
                </a:lnTo>
                <a:lnTo>
                  <a:pt x="f4" y="f13"/>
                </a:lnTo>
                <a:lnTo>
                  <a:pt x="f23" y="f6"/>
                </a:lnTo>
                <a:lnTo>
                  <a:pt x="f4" y="f12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22" name="Freeform 21"/>
          <p:cNvSpPr/>
          <p:nvPr/>
        </p:nvSpPr>
        <p:spPr>
          <a:xfrm>
            <a:off x="6538320" y="1608840"/>
            <a:ext cx="356400" cy="310320"/>
          </a:xfrm>
          <a:custGeom>
            <a:avLst>
              <a:gd name="f0" fmla="val 14625"/>
              <a:gd name="f1" fmla="val 5606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0 21600"/>
              <a:gd name="f10" fmla="pin 0 f1 10800"/>
              <a:gd name="f11" fmla="val f9"/>
              <a:gd name="f12" fmla="val f10"/>
              <a:gd name="f13" fmla="+- 21600 0 f10"/>
              <a:gd name="f14" fmla="+- 21600 0 f9"/>
              <a:gd name="f15" fmla="+- 10800 0 f10"/>
              <a:gd name="f16" fmla="*/ f9 f7 1"/>
              <a:gd name="f17" fmla="*/ f10 f8 1"/>
              <a:gd name="f18" fmla="*/ 0 f7 1"/>
              <a:gd name="f19" fmla="*/ 21600 f7 1"/>
              <a:gd name="f20" fmla="*/ 21600 f8 1"/>
              <a:gd name="f21" fmla="*/ 0 f8 1"/>
              <a:gd name="f22" fmla="*/ f14 f15 1"/>
              <a:gd name="f23" fmla="*/ f22 1 10800"/>
            </a:gdLst>
            <a:ahLst>
              <a:ahXY gdRefX="f0" minX="f4" maxX="f5" gdRefY="f1" minY="f4" maxY="f6">
                <a:pos x="f16" y="f1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21600" h="21600">
                <a:moveTo>
                  <a:pt x="f4" y="f12"/>
                </a:moveTo>
                <a:lnTo>
                  <a:pt x="f11" y="f12"/>
                </a:lnTo>
                <a:lnTo>
                  <a:pt x="f11" y="f4"/>
                </a:lnTo>
                <a:lnTo>
                  <a:pt x="f5" y="f6"/>
                </a:lnTo>
                <a:lnTo>
                  <a:pt x="f11" y="f5"/>
                </a:lnTo>
                <a:lnTo>
                  <a:pt x="f11" y="f13"/>
                </a:lnTo>
                <a:lnTo>
                  <a:pt x="f4" y="f13"/>
                </a:lnTo>
                <a:lnTo>
                  <a:pt x="f23" y="f6"/>
                </a:lnTo>
                <a:lnTo>
                  <a:pt x="f4" y="f12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  <p:pic>
        <p:nvPicPr>
          <p:cNvPr id="23" name=""/>
          <p:cNvPicPr>
            <a:picLocks noChangeAspect="1"/>
          </p:cNvPicPr>
          <p:nvPr/>
        </p:nvPicPr>
        <p:blipFill>
          <a:blip r:embed="rId7" cstate="print">
            <a:alphaModFix/>
            <a:lum/>
          </a:blip>
          <a:srcRect/>
          <a:stretch>
            <a:fillRect/>
          </a:stretch>
        </p:blipFill>
        <p:spPr>
          <a:xfrm>
            <a:off x="8541360" y="977040"/>
            <a:ext cx="1456920" cy="1563119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Freeform 23"/>
          <p:cNvSpPr/>
          <p:nvPr/>
        </p:nvSpPr>
        <p:spPr>
          <a:xfrm rot="5400000">
            <a:off x="6545700" y="3276899"/>
            <a:ext cx="414000" cy="425160"/>
          </a:xfrm>
          <a:custGeom>
            <a:avLst/>
            <a:gdLst>
              <a:gd name="f0" fmla="val 0"/>
              <a:gd name="f1" fmla="val 787"/>
              <a:gd name="f2" fmla="val 799"/>
              <a:gd name="f3" fmla="val 439"/>
              <a:gd name="f4" fmla="val 12"/>
              <a:gd name="f5" fmla="val 535"/>
              <a:gd name="f6" fmla="val 102"/>
              <a:gd name="f7" fmla="val 391"/>
              <a:gd name="f8" fmla="val 246"/>
              <a:gd name="f9" fmla="val 252"/>
              <a:gd name="f10" fmla="val 108"/>
              <a:gd name="f11" fmla="val 349"/>
              <a:gd name="f12" fmla="val 348"/>
              <a:gd name="f13" fmla="val 258"/>
              <a:gd name="f14" fmla="val 282"/>
              <a:gd name="f15" fmla="val 433"/>
              <a:gd name="f16" fmla="val 511"/>
              <a:gd name="f17" fmla="val 427"/>
              <a:gd name="f18" fmla="val 685"/>
              <a:gd name="f19" fmla="val 78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787" h="799">
                <a:moveTo>
                  <a:pt x="f3" y="f4"/>
                </a:moveTo>
                <a:lnTo>
                  <a:pt x="f5" y="f6"/>
                </a:lnTo>
                <a:lnTo>
                  <a:pt x="f7" y="f8"/>
                </a:lnTo>
                <a:lnTo>
                  <a:pt x="f9" y="f10"/>
                </a:lnTo>
                <a:lnTo>
                  <a:pt x="f11" y="f4"/>
                </a:lnTo>
                <a:lnTo>
                  <a:pt x="f0" y="f0"/>
                </a:lnTo>
                <a:lnTo>
                  <a:pt x="f4" y="f12"/>
                </a:lnTo>
                <a:lnTo>
                  <a:pt x="f10" y="f13"/>
                </a:lnTo>
                <a:lnTo>
                  <a:pt x="f14" y="f15"/>
                </a:lnTo>
                <a:lnTo>
                  <a:pt x="f14" y="f2"/>
                </a:lnTo>
                <a:lnTo>
                  <a:pt x="f16" y="f2"/>
                </a:lnTo>
                <a:lnTo>
                  <a:pt x="f16" y="f17"/>
                </a:lnTo>
                <a:lnTo>
                  <a:pt x="f18" y="f9"/>
                </a:lnTo>
                <a:lnTo>
                  <a:pt x="f19" y="f12"/>
                </a:lnTo>
                <a:lnTo>
                  <a:pt x="f1" y="f0"/>
                </a:lnTo>
                <a:lnTo>
                  <a:pt x="f3" y="f4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25" name="Freeform 24"/>
          <p:cNvSpPr/>
          <p:nvPr/>
        </p:nvSpPr>
        <p:spPr>
          <a:xfrm>
            <a:off x="1804319" y="2852640"/>
            <a:ext cx="1143000" cy="1143000"/>
          </a:xfrm>
          <a:custGeom>
            <a:avLst>
              <a:gd name="f0" fmla="val 54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val 88"/>
              <a:gd name="f8" fmla="val 21600"/>
              <a:gd name="f9" fmla="val 44"/>
              <a:gd name="f10" fmla="val -2147483647"/>
              <a:gd name="f11" fmla="val 2147483647"/>
              <a:gd name="f12" fmla="val 10800"/>
              <a:gd name="f13" fmla="val 20"/>
              <a:gd name="f14" fmla="val 68"/>
              <a:gd name="f15" fmla="+- 0 0 0"/>
              <a:gd name="f16" fmla="*/ f4 1 88"/>
              <a:gd name="f17" fmla="*/ f5 1 21600"/>
              <a:gd name="f18" fmla="pin 0 f0 10800"/>
              <a:gd name="f19" fmla="*/ f15 f1 1"/>
              <a:gd name="f20" fmla="*/ f18 2 1"/>
              <a:gd name="f21" fmla="*/ f9 f16 1"/>
              <a:gd name="f22" fmla="*/ f18 f17 1"/>
              <a:gd name="f23" fmla="*/ 0 f16 1"/>
              <a:gd name="f24" fmla="*/ 88 f16 1"/>
              <a:gd name="f25" fmla="*/ 44 f16 1"/>
              <a:gd name="f26" fmla="*/ f19 1 f3"/>
              <a:gd name="f27" fmla="*/ 0 f17 1"/>
              <a:gd name="f28" fmla="*/ 10800 f17 1"/>
              <a:gd name="f29" fmla="*/ 21600 f17 1"/>
              <a:gd name="f30" fmla="*/ f20 1 4"/>
              <a:gd name="f31" fmla="*/ f20 1 2"/>
              <a:gd name="f32" fmla="+- f26 0 f2"/>
              <a:gd name="f33" fmla="*/ f30 6 1"/>
              <a:gd name="f34" fmla="+- 21600 0 f30"/>
              <a:gd name="f35" fmla="*/ f31 f17 1"/>
              <a:gd name="f36" fmla="*/ f33 1 11"/>
              <a:gd name="f37" fmla="*/ f34 f17 1"/>
              <a:gd name="f38" fmla="+- f30 0 f36"/>
              <a:gd name="f39" fmla="+- f34 f36 0"/>
              <a:gd name="f40" fmla="+- f30 f36 0"/>
            </a:gdLst>
            <a:ahLst>
              <a:ahXY gdRefX="" minX="0" maxX="0" gdRefY="f0" minY="f6" maxY="f12">
                <a:pos x="f21" y="f22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25" y="f35"/>
              </a:cxn>
              <a:cxn ang="f32">
                <a:pos x="f25" y="f27"/>
              </a:cxn>
              <a:cxn ang="f32">
                <a:pos x="f23" y="f28"/>
              </a:cxn>
              <a:cxn ang="f32">
                <a:pos x="f25" y="f29"/>
              </a:cxn>
              <a:cxn ang="f32">
                <a:pos x="f24" y="f28"/>
              </a:cxn>
            </a:cxnLst>
            <a:rect l="f23" t="f35" r="f24" b="f37"/>
            <a:pathLst>
              <a:path w="88" h="21600">
                <a:moveTo>
                  <a:pt x="f9" y="f6"/>
                </a:moveTo>
                <a:cubicBezTo>
                  <a:pt x="f13" y="f6"/>
                  <a:pt x="f6" y="f38"/>
                  <a:pt x="f6" y="f30"/>
                </a:cubicBezTo>
                <a:lnTo>
                  <a:pt x="f6" y="f34"/>
                </a:lnTo>
                <a:cubicBezTo>
                  <a:pt x="f6" y="f39"/>
                  <a:pt x="f13" y="f8"/>
                  <a:pt x="f9" y="f8"/>
                </a:cubicBezTo>
                <a:cubicBezTo>
                  <a:pt x="f14" y="f8"/>
                  <a:pt x="f7" y="f39"/>
                  <a:pt x="f7" y="f34"/>
                </a:cubicBezTo>
                <a:lnTo>
                  <a:pt x="f7" y="f30"/>
                </a:lnTo>
                <a:cubicBezTo>
                  <a:pt x="f7" y="f38"/>
                  <a:pt x="f14" y="f6"/>
                  <a:pt x="f9" y="f6"/>
                </a:cubicBezTo>
                <a:close/>
              </a:path>
              <a:path w="88" h="21600">
                <a:moveTo>
                  <a:pt x="f9" y="f6"/>
                </a:moveTo>
                <a:cubicBezTo>
                  <a:pt x="f13" y="f6"/>
                  <a:pt x="f6" y="f38"/>
                  <a:pt x="f6" y="f30"/>
                </a:cubicBezTo>
                <a:cubicBezTo>
                  <a:pt x="f6" y="f40"/>
                  <a:pt x="f13" y="f31"/>
                  <a:pt x="f9" y="f31"/>
                </a:cubicBezTo>
                <a:cubicBezTo>
                  <a:pt x="f14" y="f31"/>
                  <a:pt x="f7" y="f40"/>
                  <a:pt x="f7" y="f30"/>
                </a:cubicBezTo>
                <a:cubicBezTo>
                  <a:pt x="f7" y="f38"/>
                  <a:pt x="f14" y="f6"/>
                  <a:pt x="f9" y="f6"/>
                </a:cubicBezTo>
                <a:close/>
              </a:path>
            </a:pathLst>
          </a:custGeom>
          <a:gradFill>
            <a:gsLst>
              <a:gs pos="0">
                <a:srgbClr val="CC6633"/>
              </a:gs>
              <a:gs pos="100000">
                <a:srgbClr val="FF3333"/>
              </a:gs>
            </a:gsLst>
            <a:lin ang="5400000"/>
          </a:gra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Telemetry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Storage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458879" y="3096000"/>
            <a:ext cx="1371599" cy="685799"/>
          </a:xfrm>
          <a:prstGeom prst="rect">
            <a:avLst/>
          </a:pr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1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Data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Processing</a:t>
            </a:r>
          </a:p>
        </p:txBody>
      </p:sp>
      <p:sp>
        <p:nvSpPr>
          <p:cNvPr id="27" name="Freeform 26"/>
          <p:cNvSpPr/>
          <p:nvPr/>
        </p:nvSpPr>
        <p:spPr>
          <a:xfrm>
            <a:off x="5322960" y="2866680"/>
            <a:ext cx="1143000" cy="1143000"/>
          </a:xfrm>
          <a:custGeom>
            <a:avLst>
              <a:gd name="f0" fmla="val 3169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val 88"/>
              <a:gd name="f8" fmla="val 21600"/>
              <a:gd name="f9" fmla="val 44"/>
              <a:gd name="f10" fmla="val -2147483647"/>
              <a:gd name="f11" fmla="val 2147483647"/>
              <a:gd name="f12" fmla="val 10800"/>
              <a:gd name="f13" fmla="val 20"/>
              <a:gd name="f14" fmla="val 68"/>
              <a:gd name="f15" fmla="+- 0 0 0"/>
              <a:gd name="f16" fmla="*/ f4 1 88"/>
              <a:gd name="f17" fmla="*/ f5 1 21600"/>
              <a:gd name="f18" fmla="pin 0 f0 10800"/>
              <a:gd name="f19" fmla="*/ f15 f1 1"/>
              <a:gd name="f20" fmla="*/ f18 2 1"/>
              <a:gd name="f21" fmla="*/ f9 f16 1"/>
              <a:gd name="f22" fmla="*/ f18 f17 1"/>
              <a:gd name="f23" fmla="*/ 0 f16 1"/>
              <a:gd name="f24" fmla="*/ 88 f16 1"/>
              <a:gd name="f25" fmla="*/ 44 f16 1"/>
              <a:gd name="f26" fmla="*/ f19 1 f3"/>
              <a:gd name="f27" fmla="*/ 0 f17 1"/>
              <a:gd name="f28" fmla="*/ 10800 f17 1"/>
              <a:gd name="f29" fmla="*/ 21600 f17 1"/>
              <a:gd name="f30" fmla="*/ f20 1 4"/>
              <a:gd name="f31" fmla="*/ f20 1 2"/>
              <a:gd name="f32" fmla="+- f26 0 f2"/>
              <a:gd name="f33" fmla="*/ f30 6 1"/>
              <a:gd name="f34" fmla="+- 21600 0 f30"/>
              <a:gd name="f35" fmla="*/ f31 f17 1"/>
              <a:gd name="f36" fmla="*/ f33 1 11"/>
              <a:gd name="f37" fmla="*/ f34 f17 1"/>
              <a:gd name="f38" fmla="+- f30 0 f36"/>
              <a:gd name="f39" fmla="+- f34 f36 0"/>
              <a:gd name="f40" fmla="+- f30 f36 0"/>
            </a:gdLst>
            <a:ahLst>
              <a:ahXY gdRefX="" minX="0" maxX="0" gdRefY="f0" minY="f6" maxY="f12">
                <a:pos x="f21" y="f22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25" y="f35"/>
              </a:cxn>
              <a:cxn ang="f32">
                <a:pos x="f25" y="f27"/>
              </a:cxn>
              <a:cxn ang="f32">
                <a:pos x="f23" y="f28"/>
              </a:cxn>
              <a:cxn ang="f32">
                <a:pos x="f25" y="f29"/>
              </a:cxn>
              <a:cxn ang="f32">
                <a:pos x="f24" y="f28"/>
              </a:cxn>
            </a:cxnLst>
            <a:rect l="f23" t="f35" r="f24" b="f37"/>
            <a:pathLst>
              <a:path w="88" h="21600">
                <a:moveTo>
                  <a:pt x="f9" y="f6"/>
                </a:moveTo>
                <a:cubicBezTo>
                  <a:pt x="f13" y="f6"/>
                  <a:pt x="f6" y="f38"/>
                  <a:pt x="f6" y="f30"/>
                </a:cubicBezTo>
                <a:lnTo>
                  <a:pt x="f6" y="f34"/>
                </a:lnTo>
                <a:cubicBezTo>
                  <a:pt x="f6" y="f39"/>
                  <a:pt x="f13" y="f8"/>
                  <a:pt x="f9" y="f8"/>
                </a:cubicBezTo>
                <a:cubicBezTo>
                  <a:pt x="f14" y="f8"/>
                  <a:pt x="f7" y="f39"/>
                  <a:pt x="f7" y="f34"/>
                </a:cubicBezTo>
                <a:lnTo>
                  <a:pt x="f7" y="f30"/>
                </a:lnTo>
                <a:cubicBezTo>
                  <a:pt x="f7" y="f38"/>
                  <a:pt x="f14" y="f6"/>
                  <a:pt x="f9" y="f6"/>
                </a:cubicBezTo>
                <a:close/>
              </a:path>
              <a:path w="88" h="21600">
                <a:moveTo>
                  <a:pt x="f9" y="f6"/>
                </a:moveTo>
                <a:cubicBezTo>
                  <a:pt x="f13" y="f6"/>
                  <a:pt x="f6" y="f38"/>
                  <a:pt x="f6" y="f30"/>
                </a:cubicBezTo>
                <a:cubicBezTo>
                  <a:pt x="f6" y="f40"/>
                  <a:pt x="f13" y="f31"/>
                  <a:pt x="f9" y="f31"/>
                </a:cubicBezTo>
                <a:cubicBezTo>
                  <a:pt x="f14" y="f31"/>
                  <a:pt x="f7" y="f40"/>
                  <a:pt x="f7" y="f30"/>
                </a:cubicBezTo>
                <a:cubicBezTo>
                  <a:pt x="f7" y="f38"/>
                  <a:pt x="f14" y="f6"/>
                  <a:pt x="f9" y="f6"/>
                </a:cubicBezTo>
                <a:close/>
              </a:path>
            </a:pathLst>
          </a:custGeom>
          <a:gradFill>
            <a:gsLst>
              <a:gs pos="0">
                <a:srgbClr val="CC6633"/>
              </a:gs>
              <a:gs pos="100000">
                <a:srgbClr val="FF3333"/>
              </a:gs>
            </a:gsLst>
            <a:lin ang="5400000"/>
          </a:gra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Science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Product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Storage</a:t>
            </a:r>
          </a:p>
        </p:txBody>
      </p:sp>
      <p:sp>
        <p:nvSpPr>
          <p:cNvPr id="28" name="Freeform 27"/>
          <p:cNvSpPr/>
          <p:nvPr/>
        </p:nvSpPr>
        <p:spPr>
          <a:xfrm>
            <a:off x="3011400" y="3275279"/>
            <a:ext cx="356400" cy="310320"/>
          </a:xfrm>
          <a:custGeom>
            <a:avLst>
              <a:gd name="f0" fmla="val 14625"/>
              <a:gd name="f1" fmla="val 5606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0 21600"/>
              <a:gd name="f10" fmla="pin 0 f1 10800"/>
              <a:gd name="f11" fmla="val f9"/>
              <a:gd name="f12" fmla="val f10"/>
              <a:gd name="f13" fmla="+- 21600 0 f10"/>
              <a:gd name="f14" fmla="+- 21600 0 f9"/>
              <a:gd name="f15" fmla="+- 10800 0 f10"/>
              <a:gd name="f16" fmla="*/ f9 f7 1"/>
              <a:gd name="f17" fmla="*/ f10 f8 1"/>
              <a:gd name="f18" fmla="*/ 0 f7 1"/>
              <a:gd name="f19" fmla="*/ 21600 f7 1"/>
              <a:gd name="f20" fmla="*/ 21600 f8 1"/>
              <a:gd name="f21" fmla="*/ 0 f8 1"/>
              <a:gd name="f22" fmla="*/ f14 f15 1"/>
              <a:gd name="f23" fmla="*/ f22 1 10800"/>
            </a:gdLst>
            <a:ahLst>
              <a:ahXY gdRefX="f0" minX="f4" maxX="f5" gdRefY="f1" minY="f4" maxY="f6">
                <a:pos x="f16" y="f1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21600" h="21600">
                <a:moveTo>
                  <a:pt x="f4" y="f12"/>
                </a:moveTo>
                <a:lnTo>
                  <a:pt x="f11" y="f12"/>
                </a:lnTo>
                <a:lnTo>
                  <a:pt x="f11" y="f4"/>
                </a:lnTo>
                <a:lnTo>
                  <a:pt x="f5" y="f6"/>
                </a:lnTo>
                <a:lnTo>
                  <a:pt x="f11" y="f5"/>
                </a:lnTo>
                <a:lnTo>
                  <a:pt x="f11" y="f13"/>
                </a:lnTo>
                <a:lnTo>
                  <a:pt x="f4" y="f13"/>
                </a:lnTo>
                <a:lnTo>
                  <a:pt x="f23" y="f6"/>
                </a:lnTo>
                <a:lnTo>
                  <a:pt x="f4" y="f12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4884840" y="3298320"/>
            <a:ext cx="356400" cy="310320"/>
          </a:xfrm>
          <a:custGeom>
            <a:avLst>
              <a:gd name="f0" fmla="val 14625"/>
              <a:gd name="f1" fmla="val 5606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0 21600"/>
              <a:gd name="f10" fmla="pin 0 f1 10800"/>
              <a:gd name="f11" fmla="val f9"/>
              <a:gd name="f12" fmla="val f10"/>
              <a:gd name="f13" fmla="+- 21600 0 f10"/>
              <a:gd name="f14" fmla="+- 21600 0 f9"/>
              <a:gd name="f15" fmla="+- 10800 0 f10"/>
              <a:gd name="f16" fmla="*/ f9 f7 1"/>
              <a:gd name="f17" fmla="*/ f10 f8 1"/>
              <a:gd name="f18" fmla="*/ 0 f7 1"/>
              <a:gd name="f19" fmla="*/ 21600 f7 1"/>
              <a:gd name="f20" fmla="*/ 21600 f8 1"/>
              <a:gd name="f21" fmla="*/ 0 f8 1"/>
              <a:gd name="f22" fmla="*/ f14 f15 1"/>
              <a:gd name="f23" fmla="*/ f22 1 10800"/>
            </a:gdLst>
            <a:ahLst>
              <a:ahXY gdRefX="f0" minX="f4" maxX="f5" gdRefY="f1" minY="f4" maxY="f6">
                <a:pos x="f16" y="f1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21600" h="21600">
                <a:moveTo>
                  <a:pt x="f4" y="f12"/>
                </a:moveTo>
                <a:lnTo>
                  <a:pt x="f11" y="f12"/>
                </a:lnTo>
                <a:lnTo>
                  <a:pt x="f11" y="f4"/>
                </a:lnTo>
                <a:lnTo>
                  <a:pt x="f5" y="f6"/>
                </a:lnTo>
                <a:lnTo>
                  <a:pt x="f11" y="f5"/>
                </a:lnTo>
                <a:lnTo>
                  <a:pt x="f11" y="f13"/>
                </a:lnTo>
                <a:lnTo>
                  <a:pt x="f4" y="f13"/>
                </a:lnTo>
                <a:lnTo>
                  <a:pt x="f23" y="f6"/>
                </a:lnTo>
                <a:lnTo>
                  <a:pt x="f4" y="f12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  <p:pic>
        <p:nvPicPr>
          <p:cNvPr id="30" name=""/>
          <p:cNvPicPr>
            <a:picLocks noChangeAspect="1"/>
          </p:cNvPicPr>
          <p:nvPr/>
        </p:nvPicPr>
        <p:blipFill>
          <a:blip r:embed="rId8" cstate="print">
            <a:alphaModFix/>
            <a:lum/>
          </a:blip>
          <a:srcRect/>
          <a:stretch>
            <a:fillRect/>
          </a:stretch>
        </p:blipFill>
        <p:spPr>
          <a:xfrm>
            <a:off x="0" y="2803320"/>
            <a:ext cx="1298520" cy="1097280"/>
          </a:xfrm>
          <a:prstGeom prst="rect">
            <a:avLst/>
          </a:prstGeom>
          <a:noFill/>
          <a:ln w="18360">
            <a:solidFill>
              <a:srgbClr val="000000"/>
            </a:solidFill>
            <a:prstDash val="solid"/>
          </a:ln>
        </p:spPr>
      </p:pic>
      <p:pic>
        <p:nvPicPr>
          <p:cNvPr id="31" name=""/>
          <p:cNvPicPr>
            <a:picLocks noChangeAspect="1"/>
          </p:cNvPicPr>
          <p:nvPr/>
        </p:nvPicPr>
        <p:blipFill>
          <a:blip r:embed="rId9" cstate="print">
            <a:alphaModFix/>
            <a:lum/>
          </a:blip>
          <a:srcRect/>
          <a:stretch>
            <a:fillRect/>
          </a:stretch>
        </p:blipFill>
        <p:spPr>
          <a:xfrm>
            <a:off x="252720" y="6062040"/>
            <a:ext cx="1463039" cy="1097280"/>
          </a:xfrm>
          <a:prstGeom prst="rect">
            <a:avLst/>
          </a:prstGeom>
          <a:noFill/>
          <a:ln w="18360">
            <a:solidFill>
              <a:srgbClr val="000000"/>
            </a:solidFill>
            <a:prstDash val="solid"/>
          </a:ln>
        </p:spPr>
      </p:pic>
      <p:pic>
        <p:nvPicPr>
          <p:cNvPr id="32" name=""/>
          <p:cNvPicPr>
            <a:picLocks noChangeAspect="1"/>
          </p:cNvPicPr>
          <p:nvPr/>
        </p:nvPicPr>
        <p:blipFill>
          <a:blip r:embed="rId10" cstate="print">
            <a:alphaModFix/>
            <a:lum/>
          </a:blip>
          <a:srcRect/>
          <a:stretch>
            <a:fillRect/>
          </a:stretch>
        </p:blipFill>
        <p:spPr>
          <a:xfrm>
            <a:off x="2643120" y="6014879"/>
            <a:ext cx="856800" cy="128232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TextBox 32"/>
          <p:cNvSpPr txBox="1"/>
          <p:nvPr/>
        </p:nvSpPr>
        <p:spPr>
          <a:xfrm>
            <a:off x="1884960" y="160920"/>
            <a:ext cx="6101639" cy="60228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Ctr="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3600"/>
            </a:pPr>
            <a:r>
              <a:rPr lang="en-US" sz="36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Data Processing Stove Pipes</a:t>
            </a:r>
          </a:p>
        </p:txBody>
      </p:sp>
      <p:sp>
        <p:nvSpPr>
          <p:cNvPr id="34" name="Straight Connector 33"/>
          <p:cNvSpPr/>
          <p:nvPr/>
        </p:nvSpPr>
        <p:spPr>
          <a:xfrm flipH="1">
            <a:off x="8147520" y="1838879"/>
            <a:ext cx="33336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lIns="90000" tIns="45000" rIns="90000" bIns="45000" anchor="ctr" anchorCtr="1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35" name="Straight Connector 34"/>
          <p:cNvSpPr/>
          <p:nvPr/>
        </p:nvSpPr>
        <p:spPr>
          <a:xfrm flipH="1">
            <a:off x="8193599" y="2505240"/>
            <a:ext cx="448201" cy="41363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lIns="90000" tIns="45000" rIns="90000" bIns="45000" anchor="ctr" anchorCtr="1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36" name="Straight Connector 35"/>
          <p:cNvSpPr/>
          <p:nvPr/>
        </p:nvSpPr>
        <p:spPr>
          <a:xfrm flipH="1">
            <a:off x="8182079" y="2631600"/>
            <a:ext cx="758521" cy="120672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lIns="90000" tIns="45000" rIns="90000" bIns="45000" anchor="ctr" anchorCtr="1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011720" y="4642560"/>
            <a:ext cx="2928600" cy="1620360"/>
          </a:xfrm>
          <a:prstGeom prst="rect">
            <a:avLst/>
          </a:pr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1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1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LASP Time Series Server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1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(LaTiS)</a:t>
            </a:r>
          </a:p>
        </p:txBody>
      </p:sp>
      <p:sp>
        <p:nvSpPr>
          <p:cNvPr id="3" name="Freeform 2"/>
          <p:cNvSpPr/>
          <p:nvPr/>
        </p:nvSpPr>
        <p:spPr>
          <a:xfrm>
            <a:off x="1792080" y="1163160"/>
            <a:ext cx="1143000" cy="1143000"/>
          </a:xfrm>
          <a:custGeom>
            <a:avLst>
              <a:gd name="f0" fmla="val 54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val 88"/>
              <a:gd name="f8" fmla="val 21600"/>
              <a:gd name="f9" fmla="val 44"/>
              <a:gd name="f10" fmla="val -2147483647"/>
              <a:gd name="f11" fmla="val 2147483647"/>
              <a:gd name="f12" fmla="val 10800"/>
              <a:gd name="f13" fmla="val 20"/>
              <a:gd name="f14" fmla="val 68"/>
              <a:gd name="f15" fmla="+- 0 0 0"/>
              <a:gd name="f16" fmla="*/ f4 1 88"/>
              <a:gd name="f17" fmla="*/ f5 1 21600"/>
              <a:gd name="f18" fmla="pin 0 f0 10800"/>
              <a:gd name="f19" fmla="*/ f15 f1 1"/>
              <a:gd name="f20" fmla="*/ f18 2 1"/>
              <a:gd name="f21" fmla="*/ f9 f16 1"/>
              <a:gd name="f22" fmla="*/ f18 f17 1"/>
              <a:gd name="f23" fmla="*/ 0 f16 1"/>
              <a:gd name="f24" fmla="*/ 88 f16 1"/>
              <a:gd name="f25" fmla="*/ 44 f16 1"/>
              <a:gd name="f26" fmla="*/ f19 1 f3"/>
              <a:gd name="f27" fmla="*/ 0 f17 1"/>
              <a:gd name="f28" fmla="*/ 10800 f17 1"/>
              <a:gd name="f29" fmla="*/ 21600 f17 1"/>
              <a:gd name="f30" fmla="*/ f20 1 4"/>
              <a:gd name="f31" fmla="*/ f20 1 2"/>
              <a:gd name="f32" fmla="+- f26 0 f2"/>
              <a:gd name="f33" fmla="*/ f30 6 1"/>
              <a:gd name="f34" fmla="+- 21600 0 f30"/>
              <a:gd name="f35" fmla="*/ f31 f17 1"/>
              <a:gd name="f36" fmla="*/ f33 1 11"/>
              <a:gd name="f37" fmla="*/ f34 f17 1"/>
              <a:gd name="f38" fmla="+- f30 0 f36"/>
              <a:gd name="f39" fmla="+- f34 f36 0"/>
              <a:gd name="f40" fmla="+- f30 f36 0"/>
            </a:gdLst>
            <a:ahLst>
              <a:ahXY gdRefX="" minX="0" maxX="0" gdRefY="f0" minY="f6" maxY="f12">
                <a:pos x="f21" y="f22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25" y="f35"/>
              </a:cxn>
              <a:cxn ang="f32">
                <a:pos x="f25" y="f27"/>
              </a:cxn>
              <a:cxn ang="f32">
                <a:pos x="f23" y="f28"/>
              </a:cxn>
              <a:cxn ang="f32">
                <a:pos x="f25" y="f29"/>
              </a:cxn>
              <a:cxn ang="f32">
                <a:pos x="f24" y="f28"/>
              </a:cxn>
            </a:cxnLst>
            <a:rect l="f23" t="f35" r="f24" b="f37"/>
            <a:pathLst>
              <a:path w="88" h="21600">
                <a:moveTo>
                  <a:pt x="f9" y="f6"/>
                </a:moveTo>
                <a:cubicBezTo>
                  <a:pt x="f13" y="f6"/>
                  <a:pt x="f6" y="f38"/>
                  <a:pt x="f6" y="f30"/>
                </a:cubicBezTo>
                <a:lnTo>
                  <a:pt x="f6" y="f34"/>
                </a:lnTo>
                <a:cubicBezTo>
                  <a:pt x="f6" y="f39"/>
                  <a:pt x="f13" y="f8"/>
                  <a:pt x="f9" y="f8"/>
                </a:cubicBezTo>
                <a:cubicBezTo>
                  <a:pt x="f14" y="f8"/>
                  <a:pt x="f7" y="f39"/>
                  <a:pt x="f7" y="f34"/>
                </a:cubicBezTo>
                <a:lnTo>
                  <a:pt x="f7" y="f30"/>
                </a:lnTo>
                <a:cubicBezTo>
                  <a:pt x="f7" y="f38"/>
                  <a:pt x="f14" y="f6"/>
                  <a:pt x="f9" y="f6"/>
                </a:cubicBezTo>
                <a:close/>
              </a:path>
              <a:path w="88" h="21600">
                <a:moveTo>
                  <a:pt x="f9" y="f6"/>
                </a:moveTo>
                <a:cubicBezTo>
                  <a:pt x="f13" y="f6"/>
                  <a:pt x="f6" y="f38"/>
                  <a:pt x="f6" y="f30"/>
                </a:cubicBezTo>
                <a:cubicBezTo>
                  <a:pt x="f6" y="f40"/>
                  <a:pt x="f13" y="f31"/>
                  <a:pt x="f9" y="f31"/>
                </a:cubicBezTo>
                <a:cubicBezTo>
                  <a:pt x="f14" y="f31"/>
                  <a:pt x="f7" y="f40"/>
                  <a:pt x="f7" y="f30"/>
                </a:cubicBezTo>
                <a:cubicBezTo>
                  <a:pt x="f7" y="f38"/>
                  <a:pt x="f14" y="f6"/>
                  <a:pt x="f9" y="f6"/>
                </a:cubicBezTo>
                <a:close/>
              </a:path>
            </a:pathLst>
          </a:custGeom>
          <a:solidFill>
            <a:srgbClr val="FFFF66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Telemetry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Storage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446640" y="1406520"/>
            <a:ext cx="1371599" cy="685799"/>
          </a:xfrm>
          <a:prstGeom prst="rect">
            <a:avLst/>
          </a:pr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1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Data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Processing</a:t>
            </a:r>
          </a:p>
        </p:txBody>
      </p:sp>
      <p:sp>
        <p:nvSpPr>
          <p:cNvPr id="5" name="Freeform 4"/>
          <p:cNvSpPr/>
          <p:nvPr/>
        </p:nvSpPr>
        <p:spPr>
          <a:xfrm>
            <a:off x="5310720" y="1177200"/>
            <a:ext cx="1143000" cy="1143000"/>
          </a:xfrm>
          <a:custGeom>
            <a:avLst>
              <a:gd name="f0" fmla="val 3169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val 88"/>
              <a:gd name="f8" fmla="val 21600"/>
              <a:gd name="f9" fmla="val 44"/>
              <a:gd name="f10" fmla="val -2147483647"/>
              <a:gd name="f11" fmla="val 2147483647"/>
              <a:gd name="f12" fmla="val 10800"/>
              <a:gd name="f13" fmla="val 20"/>
              <a:gd name="f14" fmla="val 68"/>
              <a:gd name="f15" fmla="+- 0 0 0"/>
              <a:gd name="f16" fmla="*/ f4 1 88"/>
              <a:gd name="f17" fmla="*/ f5 1 21600"/>
              <a:gd name="f18" fmla="pin 0 f0 10800"/>
              <a:gd name="f19" fmla="*/ f15 f1 1"/>
              <a:gd name="f20" fmla="*/ f18 2 1"/>
              <a:gd name="f21" fmla="*/ f9 f16 1"/>
              <a:gd name="f22" fmla="*/ f18 f17 1"/>
              <a:gd name="f23" fmla="*/ 0 f16 1"/>
              <a:gd name="f24" fmla="*/ 88 f16 1"/>
              <a:gd name="f25" fmla="*/ 44 f16 1"/>
              <a:gd name="f26" fmla="*/ f19 1 f3"/>
              <a:gd name="f27" fmla="*/ 0 f17 1"/>
              <a:gd name="f28" fmla="*/ 10800 f17 1"/>
              <a:gd name="f29" fmla="*/ 21600 f17 1"/>
              <a:gd name="f30" fmla="*/ f20 1 4"/>
              <a:gd name="f31" fmla="*/ f20 1 2"/>
              <a:gd name="f32" fmla="+- f26 0 f2"/>
              <a:gd name="f33" fmla="*/ f30 6 1"/>
              <a:gd name="f34" fmla="+- 21600 0 f30"/>
              <a:gd name="f35" fmla="*/ f31 f17 1"/>
              <a:gd name="f36" fmla="*/ f33 1 11"/>
              <a:gd name="f37" fmla="*/ f34 f17 1"/>
              <a:gd name="f38" fmla="+- f30 0 f36"/>
              <a:gd name="f39" fmla="+- f34 f36 0"/>
              <a:gd name="f40" fmla="+- f30 f36 0"/>
            </a:gdLst>
            <a:ahLst>
              <a:ahXY gdRefX="" minX="0" maxX="0" gdRefY="f0" minY="f6" maxY="f12">
                <a:pos x="f21" y="f22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25" y="f35"/>
              </a:cxn>
              <a:cxn ang="f32">
                <a:pos x="f25" y="f27"/>
              </a:cxn>
              <a:cxn ang="f32">
                <a:pos x="f23" y="f28"/>
              </a:cxn>
              <a:cxn ang="f32">
                <a:pos x="f25" y="f29"/>
              </a:cxn>
              <a:cxn ang="f32">
                <a:pos x="f24" y="f28"/>
              </a:cxn>
            </a:cxnLst>
            <a:rect l="f23" t="f35" r="f24" b="f37"/>
            <a:pathLst>
              <a:path w="88" h="21600">
                <a:moveTo>
                  <a:pt x="f9" y="f6"/>
                </a:moveTo>
                <a:cubicBezTo>
                  <a:pt x="f13" y="f6"/>
                  <a:pt x="f6" y="f38"/>
                  <a:pt x="f6" y="f30"/>
                </a:cubicBezTo>
                <a:lnTo>
                  <a:pt x="f6" y="f34"/>
                </a:lnTo>
                <a:cubicBezTo>
                  <a:pt x="f6" y="f39"/>
                  <a:pt x="f13" y="f8"/>
                  <a:pt x="f9" y="f8"/>
                </a:cubicBezTo>
                <a:cubicBezTo>
                  <a:pt x="f14" y="f8"/>
                  <a:pt x="f7" y="f39"/>
                  <a:pt x="f7" y="f34"/>
                </a:cubicBezTo>
                <a:lnTo>
                  <a:pt x="f7" y="f30"/>
                </a:lnTo>
                <a:cubicBezTo>
                  <a:pt x="f7" y="f38"/>
                  <a:pt x="f14" y="f6"/>
                  <a:pt x="f9" y="f6"/>
                </a:cubicBezTo>
                <a:close/>
              </a:path>
              <a:path w="88" h="21600">
                <a:moveTo>
                  <a:pt x="f9" y="f6"/>
                </a:moveTo>
                <a:cubicBezTo>
                  <a:pt x="f13" y="f6"/>
                  <a:pt x="f6" y="f38"/>
                  <a:pt x="f6" y="f30"/>
                </a:cubicBezTo>
                <a:cubicBezTo>
                  <a:pt x="f6" y="f40"/>
                  <a:pt x="f13" y="f31"/>
                  <a:pt x="f9" y="f31"/>
                </a:cubicBezTo>
                <a:cubicBezTo>
                  <a:pt x="f14" y="f31"/>
                  <a:pt x="f7" y="f40"/>
                  <a:pt x="f7" y="f30"/>
                </a:cubicBezTo>
                <a:cubicBezTo>
                  <a:pt x="f7" y="f38"/>
                  <a:pt x="f14" y="f6"/>
                  <a:pt x="f9" y="f6"/>
                </a:cubicBezTo>
                <a:close/>
              </a:path>
            </a:pathLst>
          </a:custGeom>
          <a:solidFill>
            <a:srgbClr val="FFFF66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Science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Product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Storage</a:t>
            </a:r>
          </a:p>
        </p:txBody>
      </p:sp>
      <p:sp>
        <p:nvSpPr>
          <p:cNvPr id="6" name="Freeform 5"/>
          <p:cNvSpPr/>
          <p:nvPr/>
        </p:nvSpPr>
        <p:spPr>
          <a:xfrm>
            <a:off x="5337360" y="4612680"/>
            <a:ext cx="1143000" cy="1143000"/>
          </a:xfrm>
          <a:custGeom>
            <a:avLst>
              <a:gd name="f0" fmla="val 4039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val 88"/>
              <a:gd name="f8" fmla="val 21600"/>
              <a:gd name="f9" fmla="val 44"/>
              <a:gd name="f10" fmla="val -2147483647"/>
              <a:gd name="f11" fmla="val 2147483647"/>
              <a:gd name="f12" fmla="val 10800"/>
              <a:gd name="f13" fmla="val 20"/>
              <a:gd name="f14" fmla="val 68"/>
              <a:gd name="f15" fmla="+- 0 0 0"/>
              <a:gd name="f16" fmla="*/ f4 1 88"/>
              <a:gd name="f17" fmla="*/ f5 1 21600"/>
              <a:gd name="f18" fmla="pin 0 f0 10800"/>
              <a:gd name="f19" fmla="*/ f15 f1 1"/>
              <a:gd name="f20" fmla="*/ f18 2 1"/>
              <a:gd name="f21" fmla="*/ f9 f16 1"/>
              <a:gd name="f22" fmla="*/ f18 f17 1"/>
              <a:gd name="f23" fmla="*/ 0 f16 1"/>
              <a:gd name="f24" fmla="*/ 88 f16 1"/>
              <a:gd name="f25" fmla="*/ 44 f16 1"/>
              <a:gd name="f26" fmla="*/ f19 1 f3"/>
              <a:gd name="f27" fmla="*/ 0 f17 1"/>
              <a:gd name="f28" fmla="*/ 10800 f17 1"/>
              <a:gd name="f29" fmla="*/ 21600 f17 1"/>
              <a:gd name="f30" fmla="*/ f20 1 4"/>
              <a:gd name="f31" fmla="*/ f20 1 2"/>
              <a:gd name="f32" fmla="+- f26 0 f2"/>
              <a:gd name="f33" fmla="*/ f30 6 1"/>
              <a:gd name="f34" fmla="+- 21600 0 f30"/>
              <a:gd name="f35" fmla="*/ f31 f17 1"/>
              <a:gd name="f36" fmla="*/ f33 1 11"/>
              <a:gd name="f37" fmla="*/ f34 f17 1"/>
              <a:gd name="f38" fmla="+- f30 0 f36"/>
              <a:gd name="f39" fmla="+- f34 f36 0"/>
              <a:gd name="f40" fmla="+- f30 f36 0"/>
            </a:gdLst>
            <a:ahLst>
              <a:ahXY gdRefX="" minX="0" maxX="0" gdRefY="f0" minY="f6" maxY="f12">
                <a:pos x="f21" y="f22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25" y="f35"/>
              </a:cxn>
              <a:cxn ang="f32">
                <a:pos x="f25" y="f27"/>
              </a:cxn>
              <a:cxn ang="f32">
                <a:pos x="f23" y="f28"/>
              </a:cxn>
              <a:cxn ang="f32">
                <a:pos x="f25" y="f29"/>
              </a:cxn>
              <a:cxn ang="f32">
                <a:pos x="f24" y="f28"/>
              </a:cxn>
            </a:cxnLst>
            <a:rect l="f23" t="f35" r="f24" b="f37"/>
            <a:pathLst>
              <a:path w="88" h="21600">
                <a:moveTo>
                  <a:pt x="f9" y="f6"/>
                </a:moveTo>
                <a:cubicBezTo>
                  <a:pt x="f13" y="f6"/>
                  <a:pt x="f6" y="f38"/>
                  <a:pt x="f6" y="f30"/>
                </a:cubicBezTo>
                <a:lnTo>
                  <a:pt x="f6" y="f34"/>
                </a:lnTo>
                <a:cubicBezTo>
                  <a:pt x="f6" y="f39"/>
                  <a:pt x="f13" y="f8"/>
                  <a:pt x="f9" y="f8"/>
                </a:cubicBezTo>
                <a:cubicBezTo>
                  <a:pt x="f14" y="f8"/>
                  <a:pt x="f7" y="f39"/>
                  <a:pt x="f7" y="f34"/>
                </a:cubicBezTo>
                <a:lnTo>
                  <a:pt x="f7" y="f30"/>
                </a:lnTo>
                <a:cubicBezTo>
                  <a:pt x="f7" y="f38"/>
                  <a:pt x="f14" y="f6"/>
                  <a:pt x="f9" y="f6"/>
                </a:cubicBezTo>
                <a:close/>
              </a:path>
              <a:path w="88" h="21600">
                <a:moveTo>
                  <a:pt x="f9" y="f6"/>
                </a:moveTo>
                <a:cubicBezTo>
                  <a:pt x="f13" y="f6"/>
                  <a:pt x="f6" y="f38"/>
                  <a:pt x="f6" y="f30"/>
                </a:cubicBezTo>
                <a:cubicBezTo>
                  <a:pt x="f6" y="f40"/>
                  <a:pt x="f13" y="f31"/>
                  <a:pt x="f9" y="f31"/>
                </a:cubicBezTo>
                <a:cubicBezTo>
                  <a:pt x="f14" y="f31"/>
                  <a:pt x="f7" y="f40"/>
                  <a:pt x="f7" y="f30"/>
                </a:cubicBezTo>
                <a:cubicBezTo>
                  <a:pt x="f7" y="f38"/>
                  <a:pt x="f14" y="f6"/>
                  <a:pt x="f9" y="f6"/>
                </a:cubicBezTo>
                <a:close/>
              </a:path>
            </a:pathLst>
          </a:custGeom>
          <a:blipFill>
            <a:blip r:embed="rId3" r:link="rId4" cstate="print">
              <a:alphaModFix amt="80000"/>
            </a:blip>
            <a:stretch>
              <a:fillRect/>
            </a:stretch>
          </a:blip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Legacy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Science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Products</a:t>
            </a:r>
          </a:p>
        </p:txBody>
      </p:sp>
      <p:sp>
        <p:nvSpPr>
          <p:cNvPr id="7" name="Rectangle 6"/>
          <p:cNvSpPr/>
          <p:nvPr/>
        </p:nvSpPr>
        <p:spPr>
          <a:xfrm>
            <a:off x="6988680" y="1417680"/>
            <a:ext cx="1143000" cy="685799"/>
          </a:xfrm>
          <a:prstGeom prst="rect">
            <a:avLst/>
          </a:pr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1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File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Server</a:t>
            </a:r>
          </a:p>
        </p:txBody>
      </p:sp>
      <p:sp>
        <p:nvSpPr>
          <p:cNvPr id="8" name="Rectangle 7"/>
          <p:cNvSpPr/>
          <p:nvPr/>
        </p:nvSpPr>
        <p:spPr>
          <a:xfrm>
            <a:off x="7013159" y="3606840"/>
            <a:ext cx="1143000" cy="685799"/>
          </a:xfrm>
          <a:prstGeom prst="rect">
            <a:avLst/>
          </a:pr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1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Web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Server</a:t>
            </a:r>
          </a:p>
        </p:txBody>
      </p:sp>
      <p:sp>
        <p:nvSpPr>
          <p:cNvPr id="9" name="Rectangle 8"/>
          <p:cNvSpPr/>
          <p:nvPr/>
        </p:nvSpPr>
        <p:spPr>
          <a:xfrm>
            <a:off x="7013879" y="2653560"/>
            <a:ext cx="1143000" cy="685799"/>
          </a:xfrm>
          <a:prstGeom prst="rect">
            <a:avLst/>
          </a:pr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1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Database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Server</a:t>
            </a:r>
          </a:p>
        </p:txBody>
      </p:sp>
      <p:pic>
        <p:nvPicPr>
          <p:cNvPr id="10" name=""/>
          <p:cNvPicPr>
            <a:picLocks noChangeAspect="1"/>
          </p:cNvPicPr>
          <p:nvPr/>
        </p:nvPicPr>
        <p:blipFill>
          <a:blip r:embed="rId5" cstate="print">
            <a:alphaModFix/>
            <a:lum/>
          </a:blip>
          <a:srcRect/>
          <a:stretch>
            <a:fillRect/>
          </a:stretch>
        </p:blipFill>
        <p:spPr>
          <a:xfrm>
            <a:off x="166680" y="1186920"/>
            <a:ext cx="1024199" cy="1097280"/>
          </a:xfrm>
          <a:prstGeom prst="rect">
            <a:avLst/>
          </a:prstGeom>
          <a:noFill/>
          <a:ln w="18360">
            <a:solidFill>
              <a:srgbClr val="000000"/>
            </a:solidFill>
            <a:prstDash val="solid"/>
          </a:ln>
        </p:spPr>
      </p:pic>
      <p:pic>
        <p:nvPicPr>
          <p:cNvPr id="11" name=""/>
          <p:cNvPicPr>
            <a:picLocks noChangeAspect="1"/>
          </p:cNvPicPr>
          <p:nvPr/>
        </p:nvPicPr>
        <p:blipFill>
          <a:blip r:embed="rId6" cstate="print">
            <a:alphaModFix/>
            <a:lum/>
          </a:blip>
          <a:srcRect/>
          <a:stretch>
            <a:fillRect/>
          </a:stretch>
        </p:blipFill>
        <p:spPr>
          <a:xfrm>
            <a:off x="273960" y="4444200"/>
            <a:ext cx="941759" cy="1097280"/>
          </a:xfrm>
          <a:prstGeom prst="rect">
            <a:avLst/>
          </a:prstGeom>
          <a:noFill/>
          <a:ln w="18360">
            <a:solidFill>
              <a:srgbClr val="000000"/>
            </a:solidFill>
            <a:prstDash val="solid"/>
          </a:ln>
        </p:spPr>
      </p:pic>
      <p:sp>
        <p:nvSpPr>
          <p:cNvPr id="12" name="Freeform 11"/>
          <p:cNvSpPr/>
          <p:nvPr/>
        </p:nvSpPr>
        <p:spPr>
          <a:xfrm>
            <a:off x="-845280" y="-823680"/>
            <a:ext cx="2286000" cy="2286000"/>
          </a:xfrm>
          <a:custGeom>
            <a:avLst>
              <a:gd name="f0" fmla="val 54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*/ 5419351 1 1725033"/>
              <a:gd name="f8" fmla="+- 0 0 10800"/>
              <a:gd name="f9" fmla="+- 10800 0 10800"/>
              <a:gd name="f10" fmla="val 2700"/>
              <a:gd name="f11" fmla="val 10125"/>
              <a:gd name="f12" fmla="val -2147483647"/>
              <a:gd name="f13" fmla="val 2147483647"/>
              <a:gd name="f14" fmla="val 10800"/>
              <a:gd name="f15" fmla="+- 0 0 0"/>
              <a:gd name="f16" fmla="+- 0 0 360"/>
              <a:gd name="f17" fmla="*/ f4 1 21600"/>
              <a:gd name="f18" fmla="*/ f5 1 21600"/>
              <a:gd name="f19" fmla="*/ f7 1 180"/>
              <a:gd name="f20" fmla="pin 2700 f0 10125"/>
              <a:gd name="f21" fmla="*/ 0 f7 1"/>
              <a:gd name="f22" fmla="*/ f15 f1 1"/>
              <a:gd name="f23" fmla="*/ f16 f1 1"/>
              <a:gd name="f24" fmla="+- f20 0 2700"/>
              <a:gd name="f25" fmla="+- 10125 0 f20"/>
              <a:gd name="f26" fmla="*/ 45 f19 1"/>
              <a:gd name="f27" fmla="*/ 90 f19 1"/>
              <a:gd name="f28" fmla="*/ 135 f19 1"/>
              <a:gd name="f29" fmla="*/ 180 f19 1"/>
              <a:gd name="f30" fmla="*/ 225 f19 1"/>
              <a:gd name="f31" fmla="*/ 270 f19 1"/>
              <a:gd name="f32" fmla="*/ 315 f19 1"/>
              <a:gd name="f33" fmla="+- f20 0 10800"/>
              <a:gd name="f34" fmla="+- 10800 0 f20"/>
              <a:gd name="f35" fmla="*/ f20 f17 1"/>
              <a:gd name="f36" fmla="*/ 10800 f18 1"/>
              <a:gd name="f37" fmla="*/ f21 1 f3"/>
              <a:gd name="f38" fmla="*/ f22 1 f3"/>
              <a:gd name="f39" fmla="*/ f23 1 f3"/>
              <a:gd name="f40" fmla="*/ 10800 f17 1"/>
              <a:gd name="f41" fmla="*/ 0 f18 1"/>
              <a:gd name="f42" fmla="*/ 0 f17 1"/>
              <a:gd name="f43" fmla="*/ 21600 f18 1"/>
              <a:gd name="f44" fmla="*/ 21600 f17 1"/>
              <a:gd name="f45" fmla="*/ f24 5080 1"/>
              <a:gd name="f46" fmla="*/ f25 2120 1"/>
              <a:gd name="f47" fmla="+- 0 0 f26"/>
              <a:gd name="f48" fmla="+- 0 0 f27"/>
              <a:gd name="f49" fmla="+- 0 0 f28"/>
              <a:gd name="f50" fmla="+- 0 0 f29"/>
              <a:gd name="f51" fmla="+- 0 0 f30"/>
              <a:gd name="f52" fmla="+- 0 0 f31"/>
              <a:gd name="f53" fmla="+- 0 0 f32"/>
              <a:gd name="f54" fmla="+- 0 0 f37"/>
              <a:gd name="f55" fmla="*/ f34 f34 1"/>
              <a:gd name="f56" fmla="+- f38 0 f2"/>
              <a:gd name="f57" fmla="+- f39 0 f2"/>
              <a:gd name="f58" fmla="*/ f45 1 7425"/>
              <a:gd name="f59" fmla="*/ f46 1 7425"/>
              <a:gd name="f60" fmla="*/ f47 f1 1"/>
              <a:gd name="f61" fmla="*/ f48 f1 1"/>
              <a:gd name="f62" fmla="*/ f49 f1 1"/>
              <a:gd name="f63" fmla="*/ f50 f1 1"/>
              <a:gd name="f64" fmla="*/ f51 f1 1"/>
              <a:gd name="f65" fmla="*/ f52 f1 1"/>
              <a:gd name="f66" fmla="*/ f53 f1 1"/>
              <a:gd name="f67" fmla="*/ f54 f1 1"/>
              <a:gd name="f68" fmla="+- f57 0 f56"/>
              <a:gd name="f69" fmla="+- f58 2540 0"/>
              <a:gd name="f70" fmla="+- f59 210 0"/>
              <a:gd name="f71" fmla="*/ f60 1 f7"/>
              <a:gd name="f72" fmla="*/ f61 1 f7"/>
              <a:gd name="f73" fmla="*/ f62 1 f7"/>
              <a:gd name="f74" fmla="*/ f63 1 f7"/>
              <a:gd name="f75" fmla="*/ f64 1 f7"/>
              <a:gd name="f76" fmla="*/ f65 1 f7"/>
              <a:gd name="f77" fmla="*/ f66 1 f7"/>
              <a:gd name="f78" fmla="*/ f67 1 f7"/>
              <a:gd name="f79" fmla="+- 10800 f70 0"/>
              <a:gd name="f80" fmla="+- 10800 0 f70"/>
              <a:gd name="f81" fmla="+- f71 0 f2"/>
              <a:gd name="f82" fmla="+- f69 0 10800"/>
              <a:gd name="f83" fmla="+- f72 0 f2"/>
              <a:gd name="f84" fmla="+- f73 0 f2"/>
              <a:gd name="f85" fmla="+- f74 0 f2"/>
              <a:gd name="f86" fmla="+- f75 0 f2"/>
              <a:gd name="f87" fmla="+- f76 0 f2"/>
              <a:gd name="f88" fmla="+- f77 0 f2"/>
              <a:gd name="f89" fmla="+- f78 0 f2"/>
              <a:gd name="f90" fmla="sin 1 f81"/>
              <a:gd name="f91" fmla="cos 1 f81"/>
              <a:gd name="f92" fmla="+- f79 0 10800"/>
              <a:gd name="f93" fmla="+- f80 0 10800"/>
              <a:gd name="f94" fmla="sin 1 f83"/>
              <a:gd name="f95" fmla="cos 1 f83"/>
              <a:gd name="f96" fmla="sin 1 f84"/>
              <a:gd name="f97" fmla="cos 1 f84"/>
              <a:gd name="f98" fmla="sin 1 f85"/>
              <a:gd name="f99" fmla="cos 1 f85"/>
              <a:gd name="f100" fmla="sin 1 f86"/>
              <a:gd name="f101" fmla="cos 1 f86"/>
              <a:gd name="f102" fmla="sin 1 f87"/>
              <a:gd name="f103" fmla="cos 1 f87"/>
              <a:gd name="f104" fmla="sin 1 f88"/>
              <a:gd name="f105" fmla="cos 1 f88"/>
              <a:gd name="f106" fmla="cos 1 f89"/>
              <a:gd name="f107" fmla="sin 1 f89"/>
              <a:gd name="f108" fmla="+- 0 0 f90"/>
              <a:gd name="f109" fmla="+- 0 0 f91"/>
              <a:gd name="f110" fmla="+- 0 0 f94"/>
              <a:gd name="f111" fmla="+- 0 0 f95"/>
              <a:gd name="f112" fmla="+- 0 0 f96"/>
              <a:gd name="f113" fmla="+- 0 0 f97"/>
              <a:gd name="f114" fmla="+- 0 0 f98"/>
              <a:gd name="f115" fmla="+- 0 0 f99"/>
              <a:gd name="f116" fmla="+- 0 0 f100"/>
              <a:gd name="f117" fmla="+- 0 0 f101"/>
              <a:gd name="f118" fmla="+- 0 0 f102"/>
              <a:gd name="f119" fmla="+- 0 0 f103"/>
              <a:gd name="f120" fmla="+- 0 0 f104"/>
              <a:gd name="f121" fmla="+- 0 0 f105"/>
              <a:gd name="f122" fmla="+- 0 0 f106"/>
              <a:gd name="f123" fmla="+- 0 0 f107"/>
              <a:gd name="f124" fmla="*/ f108 f8 1"/>
              <a:gd name="f125" fmla="*/ f109 f9 1"/>
              <a:gd name="f126" fmla="*/ f109 f8 1"/>
              <a:gd name="f127" fmla="*/ f108 f9 1"/>
              <a:gd name="f128" fmla="*/ f108 f82 1"/>
              <a:gd name="f129" fmla="*/ f109 f92 1"/>
              <a:gd name="f130" fmla="*/ f109 f82 1"/>
              <a:gd name="f131" fmla="*/ f108 f92 1"/>
              <a:gd name="f132" fmla="*/ f109 f93 1"/>
              <a:gd name="f133" fmla="*/ f108 f93 1"/>
              <a:gd name="f134" fmla="*/ f110 f8 1"/>
              <a:gd name="f135" fmla="*/ f111 f9 1"/>
              <a:gd name="f136" fmla="*/ f111 f8 1"/>
              <a:gd name="f137" fmla="*/ f110 f9 1"/>
              <a:gd name="f138" fmla="*/ f110 f82 1"/>
              <a:gd name="f139" fmla="*/ f111 f92 1"/>
              <a:gd name="f140" fmla="*/ f111 f82 1"/>
              <a:gd name="f141" fmla="*/ f110 f92 1"/>
              <a:gd name="f142" fmla="*/ f111 f93 1"/>
              <a:gd name="f143" fmla="*/ f110 f93 1"/>
              <a:gd name="f144" fmla="*/ f112 f8 1"/>
              <a:gd name="f145" fmla="*/ f113 f9 1"/>
              <a:gd name="f146" fmla="*/ f113 f8 1"/>
              <a:gd name="f147" fmla="*/ f112 f9 1"/>
              <a:gd name="f148" fmla="*/ f112 f82 1"/>
              <a:gd name="f149" fmla="*/ f113 f92 1"/>
              <a:gd name="f150" fmla="*/ f113 f82 1"/>
              <a:gd name="f151" fmla="*/ f112 f92 1"/>
              <a:gd name="f152" fmla="*/ f113 f93 1"/>
              <a:gd name="f153" fmla="*/ f112 f93 1"/>
              <a:gd name="f154" fmla="*/ f114 f8 1"/>
              <a:gd name="f155" fmla="*/ f115 f9 1"/>
              <a:gd name="f156" fmla="*/ f115 f8 1"/>
              <a:gd name="f157" fmla="*/ f114 f9 1"/>
              <a:gd name="f158" fmla="*/ f114 f82 1"/>
              <a:gd name="f159" fmla="*/ f115 f92 1"/>
              <a:gd name="f160" fmla="*/ f115 f82 1"/>
              <a:gd name="f161" fmla="*/ f114 f92 1"/>
              <a:gd name="f162" fmla="*/ f115 f93 1"/>
              <a:gd name="f163" fmla="*/ f114 f93 1"/>
              <a:gd name="f164" fmla="*/ f116 f8 1"/>
              <a:gd name="f165" fmla="*/ f117 f9 1"/>
              <a:gd name="f166" fmla="*/ f117 f8 1"/>
              <a:gd name="f167" fmla="*/ f116 f9 1"/>
              <a:gd name="f168" fmla="*/ f116 f82 1"/>
              <a:gd name="f169" fmla="*/ f117 f92 1"/>
              <a:gd name="f170" fmla="*/ f117 f82 1"/>
              <a:gd name="f171" fmla="*/ f116 f92 1"/>
              <a:gd name="f172" fmla="*/ f117 f93 1"/>
              <a:gd name="f173" fmla="*/ f116 f93 1"/>
              <a:gd name="f174" fmla="*/ f118 f8 1"/>
              <a:gd name="f175" fmla="*/ f119 f9 1"/>
              <a:gd name="f176" fmla="*/ f119 f8 1"/>
              <a:gd name="f177" fmla="*/ f118 f9 1"/>
              <a:gd name="f178" fmla="*/ f118 f82 1"/>
              <a:gd name="f179" fmla="*/ f119 f92 1"/>
              <a:gd name="f180" fmla="*/ f119 f82 1"/>
              <a:gd name="f181" fmla="*/ f118 f92 1"/>
              <a:gd name="f182" fmla="*/ f119 f93 1"/>
              <a:gd name="f183" fmla="*/ f118 f93 1"/>
              <a:gd name="f184" fmla="*/ f120 f8 1"/>
              <a:gd name="f185" fmla="*/ f121 f9 1"/>
              <a:gd name="f186" fmla="*/ f121 f8 1"/>
              <a:gd name="f187" fmla="*/ f120 f9 1"/>
              <a:gd name="f188" fmla="*/ f120 f82 1"/>
              <a:gd name="f189" fmla="*/ f121 f92 1"/>
              <a:gd name="f190" fmla="*/ f121 f82 1"/>
              <a:gd name="f191" fmla="*/ f120 f92 1"/>
              <a:gd name="f192" fmla="*/ f121 f93 1"/>
              <a:gd name="f193" fmla="*/ f120 f93 1"/>
              <a:gd name="f194" fmla="*/ f108 f33 1"/>
              <a:gd name="f195" fmla="*/ f116 f33 1"/>
              <a:gd name="f196" fmla="*/ f34 f122 1"/>
              <a:gd name="f197" fmla="*/ f34 f123 1"/>
              <a:gd name="f198" fmla="+- f124 f125 0"/>
              <a:gd name="f199" fmla="+- f126 0 f127"/>
              <a:gd name="f200" fmla="+- f128 f129 0"/>
              <a:gd name="f201" fmla="+- f130 0 f131"/>
              <a:gd name="f202" fmla="+- f128 f132 0"/>
              <a:gd name="f203" fmla="+- f130 0 f133"/>
              <a:gd name="f204" fmla="+- f134 f135 0"/>
              <a:gd name="f205" fmla="+- f136 0 f137"/>
              <a:gd name="f206" fmla="+- f138 f139 0"/>
              <a:gd name="f207" fmla="+- f140 0 f141"/>
              <a:gd name="f208" fmla="+- f138 f142 0"/>
              <a:gd name="f209" fmla="+- f140 0 f143"/>
              <a:gd name="f210" fmla="+- f144 f145 0"/>
              <a:gd name="f211" fmla="+- f146 0 f147"/>
              <a:gd name="f212" fmla="+- f148 f149 0"/>
              <a:gd name="f213" fmla="+- f150 0 f151"/>
              <a:gd name="f214" fmla="+- f148 f152 0"/>
              <a:gd name="f215" fmla="+- f150 0 f153"/>
              <a:gd name="f216" fmla="+- f154 f155 0"/>
              <a:gd name="f217" fmla="+- f156 0 f157"/>
              <a:gd name="f218" fmla="+- f158 f159 0"/>
              <a:gd name="f219" fmla="+- f160 0 f161"/>
              <a:gd name="f220" fmla="+- f158 f162 0"/>
              <a:gd name="f221" fmla="+- f160 0 f163"/>
              <a:gd name="f222" fmla="+- f164 f165 0"/>
              <a:gd name="f223" fmla="+- f166 0 f167"/>
              <a:gd name="f224" fmla="+- f168 f169 0"/>
              <a:gd name="f225" fmla="+- f170 0 f171"/>
              <a:gd name="f226" fmla="+- f168 f172 0"/>
              <a:gd name="f227" fmla="+- f170 0 f173"/>
              <a:gd name="f228" fmla="+- f174 f175 0"/>
              <a:gd name="f229" fmla="+- f176 0 f177"/>
              <a:gd name="f230" fmla="+- f178 f179 0"/>
              <a:gd name="f231" fmla="+- f180 0 f181"/>
              <a:gd name="f232" fmla="+- f178 f182 0"/>
              <a:gd name="f233" fmla="+- f180 0 f183"/>
              <a:gd name="f234" fmla="+- f184 f185 0"/>
              <a:gd name="f235" fmla="+- f186 0 f187"/>
              <a:gd name="f236" fmla="+- f188 f189 0"/>
              <a:gd name="f237" fmla="+- f190 0 f191"/>
              <a:gd name="f238" fmla="+- f188 f192 0"/>
              <a:gd name="f239" fmla="+- f190 0 f193"/>
              <a:gd name="f240" fmla="+- f194 f125 0"/>
              <a:gd name="f241" fmla="+- f195 f165 0"/>
              <a:gd name="f242" fmla="*/ f196 f196 1"/>
              <a:gd name="f243" fmla="*/ f197 f197 1"/>
              <a:gd name="f244" fmla="+- f198 10800 0"/>
              <a:gd name="f245" fmla="+- 0 0 f199"/>
              <a:gd name="f246" fmla="+- f200 10800 0"/>
              <a:gd name="f247" fmla="+- 0 0 f201"/>
              <a:gd name="f248" fmla="+- f202 10800 0"/>
              <a:gd name="f249" fmla="+- 0 0 f203"/>
              <a:gd name="f250" fmla="+- f204 10800 0"/>
              <a:gd name="f251" fmla="+- 0 0 f205"/>
              <a:gd name="f252" fmla="+- f206 10800 0"/>
              <a:gd name="f253" fmla="+- 0 0 f207"/>
              <a:gd name="f254" fmla="+- f208 10800 0"/>
              <a:gd name="f255" fmla="+- 0 0 f209"/>
              <a:gd name="f256" fmla="+- f210 10800 0"/>
              <a:gd name="f257" fmla="+- 0 0 f211"/>
              <a:gd name="f258" fmla="+- f212 10800 0"/>
              <a:gd name="f259" fmla="+- 0 0 f213"/>
              <a:gd name="f260" fmla="+- f214 10800 0"/>
              <a:gd name="f261" fmla="+- 0 0 f215"/>
              <a:gd name="f262" fmla="+- f216 10800 0"/>
              <a:gd name="f263" fmla="+- 0 0 f217"/>
              <a:gd name="f264" fmla="+- f218 10800 0"/>
              <a:gd name="f265" fmla="+- 0 0 f219"/>
              <a:gd name="f266" fmla="+- f220 10800 0"/>
              <a:gd name="f267" fmla="+- 0 0 f221"/>
              <a:gd name="f268" fmla="+- f222 10800 0"/>
              <a:gd name="f269" fmla="+- 0 0 f223"/>
              <a:gd name="f270" fmla="+- f224 10800 0"/>
              <a:gd name="f271" fmla="+- 0 0 f225"/>
              <a:gd name="f272" fmla="+- f226 10800 0"/>
              <a:gd name="f273" fmla="+- 0 0 f227"/>
              <a:gd name="f274" fmla="+- f228 10800 0"/>
              <a:gd name="f275" fmla="+- 0 0 f229"/>
              <a:gd name="f276" fmla="+- f230 10800 0"/>
              <a:gd name="f277" fmla="+- 0 0 f231"/>
              <a:gd name="f278" fmla="+- f232 10800 0"/>
              <a:gd name="f279" fmla="+- 0 0 f233"/>
              <a:gd name="f280" fmla="+- f234 10800 0"/>
              <a:gd name="f281" fmla="+- 0 0 f235"/>
              <a:gd name="f282" fmla="+- f236 10800 0"/>
              <a:gd name="f283" fmla="+- 0 0 f237"/>
              <a:gd name="f284" fmla="+- f238 10800 0"/>
              <a:gd name="f285" fmla="+- 0 0 f239"/>
              <a:gd name="f286" fmla="+- f240 10800 0"/>
              <a:gd name="f287" fmla="+- f241 10800 0"/>
              <a:gd name="f288" fmla="+- f242 f243 0"/>
              <a:gd name="f289" fmla="+- f245 10800 0"/>
              <a:gd name="f290" fmla="+- f247 10800 0"/>
              <a:gd name="f291" fmla="+- f249 10800 0"/>
              <a:gd name="f292" fmla="+- f251 10800 0"/>
              <a:gd name="f293" fmla="+- f253 10800 0"/>
              <a:gd name="f294" fmla="+- f255 10800 0"/>
              <a:gd name="f295" fmla="+- f257 10800 0"/>
              <a:gd name="f296" fmla="+- f259 10800 0"/>
              <a:gd name="f297" fmla="+- f261 10800 0"/>
              <a:gd name="f298" fmla="+- f263 10800 0"/>
              <a:gd name="f299" fmla="+- f265 10800 0"/>
              <a:gd name="f300" fmla="+- f267 10800 0"/>
              <a:gd name="f301" fmla="+- f269 10800 0"/>
              <a:gd name="f302" fmla="+- f271 10800 0"/>
              <a:gd name="f303" fmla="+- f273 10800 0"/>
              <a:gd name="f304" fmla="+- f275 10800 0"/>
              <a:gd name="f305" fmla="+- f277 10800 0"/>
              <a:gd name="f306" fmla="+- f279 10800 0"/>
              <a:gd name="f307" fmla="+- f281 10800 0"/>
              <a:gd name="f308" fmla="+- f283 10800 0"/>
              <a:gd name="f309" fmla="+- f285 10800 0"/>
              <a:gd name="f310" fmla="*/ f286 f17 1"/>
              <a:gd name="f311" fmla="*/ f287 f17 1"/>
              <a:gd name="f312" fmla="*/ f287 f18 1"/>
              <a:gd name="f313" fmla="*/ f286 f18 1"/>
              <a:gd name="f314" fmla="sqrt f288"/>
              <a:gd name="f315" fmla="*/ f55 1 f314"/>
              <a:gd name="f316" fmla="*/ f122 f315 1"/>
              <a:gd name="f317" fmla="*/ f123 f315 1"/>
              <a:gd name="f318" fmla="+- 10800 0 f316"/>
              <a:gd name="f319" fmla="+- 10800 0 f317"/>
            </a:gdLst>
            <a:ahLst>
              <a:ahXY gdRefX="f0" minX="f10" maxX="f11" gdRefY="" minY="0" maxY="0">
                <a:pos x="f35" y="f36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6">
                <a:pos x="f40" y="f41"/>
              </a:cxn>
              <a:cxn ang="f56">
                <a:pos x="f42" y="f36"/>
              </a:cxn>
              <a:cxn ang="f56">
                <a:pos x="f40" y="f43"/>
              </a:cxn>
              <a:cxn ang="f56">
                <a:pos x="f44" y="f36"/>
              </a:cxn>
            </a:cxnLst>
            <a:rect l="f310" t="f313" r="f311" b="f312"/>
            <a:pathLst>
              <a:path w="21600" h="21600">
                <a:moveTo>
                  <a:pt x="f6" y="f14"/>
                </a:moveTo>
                <a:lnTo>
                  <a:pt x="f69" y="f79"/>
                </a:lnTo>
                <a:lnTo>
                  <a:pt x="f69" y="f80"/>
                </a:lnTo>
                <a:close/>
              </a:path>
              <a:path w="21600" h="21600">
                <a:moveTo>
                  <a:pt x="f244" y="f289"/>
                </a:moveTo>
                <a:lnTo>
                  <a:pt x="f246" y="f290"/>
                </a:lnTo>
                <a:lnTo>
                  <a:pt x="f248" y="f291"/>
                </a:lnTo>
                <a:close/>
              </a:path>
              <a:path w="21600" h="21600">
                <a:moveTo>
                  <a:pt x="f250" y="f292"/>
                </a:moveTo>
                <a:lnTo>
                  <a:pt x="f252" y="f293"/>
                </a:lnTo>
                <a:lnTo>
                  <a:pt x="f254" y="f294"/>
                </a:lnTo>
                <a:close/>
              </a:path>
              <a:path w="21600" h="21600">
                <a:moveTo>
                  <a:pt x="f256" y="f295"/>
                </a:moveTo>
                <a:lnTo>
                  <a:pt x="f258" y="f296"/>
                </a:lnTo>
                <a:lnTo>
                  <a:pt x="f260" y="f297"/>
                </a:lnTo>
                <a:close/>
              </a:path>
              <a:path w="21600" h="21600">
                <a:moveTo>
                  <a:pt x="f262" y="f298"/>
                </a:moveTo>
                <a:lnTo>
                  <a:pt x="f264" y="f299"/>
                </a:lnTo>
                <a:lnTo>
                  <a:pt x="f266" y="f300"/>
                </a:lnTo>
                <a:close/>
              </a:path>
              <a:path w="21600" h="21600">
                <a:moveTo>
                  <a:pt x="f268" y="f301"/>
                </a:moveTo>
                <a:lnTo>
                  <a:pt x="f270" y="f302"/>
                </a:lnTo>
                <a:lnTo>
                  <a:pt x="f272" y="f303"/>
                </a:lnTo>
                <a:close/>
              </a:path>
              <a:path w="21600" h="21600">
                <a:moveTo>
                  <a:pt x="f274" y="f304"/>
                </a:moveTo>
                <a:lnTo>
                  <a:pt x="f276" y="f305"/>
                </a:lnTo>
                <a:lnTo>
                  <a:pt x="f278" y="f306"/>
                </a:lnTo>
                <a:close/>
              </a:path>
              <a:path w="21600" h="21600">
                <a:moveTo>
                  <a:pt x="f280" y="f307"/>
                </a:moveTo>
                <a:lnTo>
                  <a:pt x="f282" y="f308"/>
                </a:lnTo>
                <a:lnTo>
                  <a:pt x="f284" y="f309"/>
                </a:lnTo>
                <a:close/>
              </a:path>
              <a:path w="21600" h="21600">
                <a:moveTo>
                  <a:pt x="f318" y="f319"/>
                </a:moveTo>
                <a:arcTo wR="f34" hR="f34" stAng="f56" swAng="f68"/>
                <a:close/>
              </a:path>
            </a:pathLst>
          </a:custGeom>
          <a:solidFill>
            <a:srgbClr val="FFD320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2360" y="2275919"/>
            <a:ext cx="816120" cy="34632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Ctr="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UARS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6360" y="3918600"/>
            <a:ext cx="992880" cy="34632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Ctr="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SORCE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120" y="5538960"/>
            <a:ext cx="726479" cy="34632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Ctr="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Glory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5200" y="7190640"/>
            <a:ext cx="676080" cy="36936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Ctr="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SDO</a:t>
            </a:r>
          </a:p>
        </p:txBody>
      </p:sp>
      <p:sp>
        <p:nvSpPr>
          <p:cNvPr id="17" name="Freeform 16"/>
          <p:cNvSpPr/>
          <p:nvPr/>
        </p:nvSpPr>
        <p:spPr>
          <a:xfrm>
            <a:off x="1310040" y="1585800"/>
            <a:ext cx="402120" cy="333360"/>
          </a:xfrm>
          <a:custGeom>
            <a:avLst>
              <a:gd name="f0" fmla="val 13200"/>
              <a:gd name="f1" fmla="val 6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4000"/>
              <a:gd name="f10" fmla="val 10800"/>
              <a:gd name="f11" fmla="val 21800"/>
              <a:gd name="f12" fmla="val 1000"/>
              <a:gd name="f13" fmla="val 2000"/>
              <a:gd name="f14" fmla="val 3000"/>
              <a:gd name="f15" fmla="+- 0 0 0"/>
              <a:gd name="f16" fmla="*/ f5 1 21600"/>
              <a:gd name="f17" fmla="*/ f6 1 21600"/>
              <a:gd name="f18" fmla="pin 4000 f0 21600"/>
              <a:gd name="f19" fmla="pin 0 f1 10800"/>
              <a:gd name="f20" fmla="*/ f15 f2 1"/>
              <a:gd name="f21" fmla="val f18"/>
              <a:gd name="f22" fmla="val f19"/>
              <a:gd name="f23" fmla="+- f8 0 f19"/>
              <a:gd name="f24" fmla="+- f8 0 f18"/>
              <a:gd name="f25" fmla="*/ f18 f16 1"/>
              <a:gd name="f26" fmla="*/ f19 f17 1"/>
              <a:gd name="f27" fmla="*/ 4000 f16 1"/>
              <a:gd name="f28" fmla="*/ 0 f16 1"/>
              <a:gd name="f29" fmla="*/ 10800 f17 1"/>
              <a:gd name="f30" fmla="*/ f20 1 f4"/>
              <a:gd name="f31" fmla="*/ 21600 f16 1"/>
              <a:gd name="f32" fmla="*/ 0 f17 1"/>
              <a:gd name="f33" fmla="*/ 21600 f17 1"/>
              <a:gd name="f34" fmla="*/ f24 f19 1"/>
              <a:gd name="f35" fmla="*/ f23 f17 1"/>
              <a:gd name="f36" fmla="*/ f22 f17 1"/>
              <a:gd name="f37" fmla="+- f30 0 f3"/>
              <a:gd name="f38" fmla="*/ f21 f16 1"/>
              <a:gd name="f39" fmla="*/ f34 1 10800"/>
              <a:gd name="f40" fmla="+- f18 f39 0"/>
              <a:gd name="f41" fmla="*/ f40 f16 1"/>
            </a:gdLst>
            <a:ahLst>
              <a:ahXY gdRefX="f0" minX="f9" maxX="f8" gdRefY="f1" minY="f7" maxY="f10">
                <a:pos x="f25" y="f26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28" y="f29"/>
              </a:cxn>
              <a:cxn ang="f37">
                <a:pos x="f31" y="f29"/>
              </a:cxn>
              <a:cxn ang="f37">
                <a:pos x="f38" y="f32"/>
              </a:cxn>
              <a:cxn ang="f37">
                <a:pos x="f38" y="f33"/>
              </a:cxn>
            </a:cxnLst>
            <a:rect l="f27" t="f36" r="f41" b="f35"/>
            <a:pathLst>
              <a:path w="21600" h="21600">
                <a:moveTo>
                  <a:pt x="f21" y="f7"/>
                </a:moveTo>
                <a:lnTo>
                  <a:pt x="f8" y="f10"/>
                </a:lnTo>
                <a:lnTo>
                  <a:pt x="f21" y="f11"/>
                </a:lnTo>
                <a:lnTo>
                  <a:pt x="f21" y="f23"/>
                </a:lnTo>
                <a:lnTo>
                  <a:pt x="f9" y="f23"/>
                </a:lnTo>
                <a:lnTo>
                  <a:pt x="f9" y="f22"/>
                </a:lnTo>
                <a:lnTo>
                  <a:pt x="f21" y="f22"/>
                </a:lnTo>
                <a:lnTo>
                  <a:pt x="f21" y="f7"/>
                </a:lnTo>
                <a:moveTo>
                  <a:pt x="f7" y="f22"/>
                </a:moveTo>
                <a:lnTo>
                  <a:pt x="f7" y="f23"/>
                </a:lnTo>
                <a:lnTo>
                  <a:pt x="f12" y="f23"/>
                </a:lnTo>
                <a:lnTo>
                  <a:pt x="f12" y="f22"/>
                </a:lnTo>
                <a:lnTo>
                  <a:pt x="f7" y="f22"/>
                </a:lnTo>
                <a:moveTo>
                  <a:pt x="f13" y="f22"/>
                </a:moveTo>
                <a:lnTo>
                  <a:pt x="f13" y="f23"/>
                </a:lnTo>
                <a:lnTo>
                  <a:pt x="f14" y="f23"/>
                </a:lnTo>
                <a:lnTo>
                  <a:pt x="f14" y="f22"/>
                </a:lnTo>
                <a:lnTo>
                  <a:pt x="f13" y="f22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1321920" y="3206160"/>
            <a:ext cx="402120" cy="333360"/>
          </a:xfrm>
          <a:custGeom>
            <a:avLst>
              <a:gd name="f0" fmla="val 13200"/>
              <a:gd name="f1" fmla="val 6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4000"/>
              <a:gd name="f10" fmla="val 10800"/>
              <a:gd name="f11" fmla="val 21800"/>
              <a:gd name="f12" fmla="val 1000"/>
              <a:gd name="f13" fmla="val 2000"/>
              <a:gd name="f14" fmla="val 3000"/>
              <a:gd name="f15" fmla="+- 0 0 0"/>
              <a:gd name="f16" fmla="*/ f5 1 21600"/>
              <a:gd name="f17" fmla="*/ f6 1 21600"/>
              <a:gd name="f18" fmla="pin 4000 f0 21600"/>
              <a:gd name="f19" fmla="pin 0 f1 10800"/>
              <a:gd name="f20" fmla="*/ f15 f2 1"/>
              <a:gd name="f21" fmla="val f18"/>
              <a:gd name="f22" fmla="val f19"/>
              <a:gd name="f23" fmla="+- f8 0 f19"/>
              <a:gd name="f24" fmla="+- f8 0 f18"/>
              <a:gd name="f25" fmla="*/ f18 f16 1"/>
              <a:gd name="f26" fmla="*/ f19 f17 1"/>
              <a:gd name="f27" fmla="*/ 4000 f16 1"/>
              <a:gd name="f28" fmla="*/ 0 f16 1"/>
              <a:gd name="f29" fmla="*/ 10800 f17 1"/>
              <a:gd name="f30" fmla="*/ f20 1 f4"/>
              <a:gd name="f31" fmla="*/ 21600 f16 1"/>
              <a:gd name="f32" fmla="*/ 0 f17 1"/>
              <a:gd name="f33" fmla="*/ 21600 f17 1"/>
              <a:gd name="f34" fmla="*/ f24 f19 1"/>
              <a:gd name="f35" fmla="*/ f23 f17 1"/>
              <a:gd name="f36" fmla="*/ f22 f17 1"/>
              <a:gd name="f37" fmla="+- f30 0 f3"/>
              <a:gd name="f38" fmla="*/ f21 f16 1"/>
              <a:gd name="f39" fmla="*/ f34 1 10800"/>
              <a:gd name="f40" fmla="+- f18 f39 0"/>
              <a:gd name="f41" fmla="*/ f40 f16 1"/>
            </a:gdLst>
            <a:ahLst>
              <a:ahXY gdRefX="f0" minX="f9" maxX="f8" gdRefY="f1" minY="f7" maxY="f10">
                <a:pos x="f25" y="f26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28" y="f29"/>
              </a:cxn>
              <a:cxn ang="f37">
                <a:pos x="f31" y="f29"/>
              </a:cxn>
              <a:cxn ang="f37">
                <a:pos x="f38" y="f32"/>
              </a:cxn>
              <a:cxn ang="f37">
                <a:pos x="f38" y="f33"/>
              </a:cxn>
            </a:cxnLst>
            <a:rect l="f27" t="f36" r="f41" b="f35"/>
            <a:pathLst>
              <a:path w="21600" h="21600">
                <a:moveTo>
                  <a:pt x="f21" y="f7"/>
                </a:moveTo>
                <a:lnTo>
                  <a:pt x="f8" y="f10"/>
                </a:lnTo>
                <a:lnTo>
                  <a:pt x="f21" y="f11"/>
                </a:lnTo>
                <a:lnTo>
                  <a:pt x="f21" y="f23"/>
                </a:lnTo>
                <a:lnTo>
                  <a:pt x="f9" y="f23"/>
                </a:lnTo>
                <a:lnTo>
                  <a:pt x="f9" y="f22"/>
                </a:lnTo>
                <a:lnTo>
                  <a:pt x="f21" y="f22"/>
                </a:lnTo>
                <a:lnTo>
                  <a:pt x="f21" y="f7"/>
                </a:lnTo>
                <a:moveTo>
                  <a:pt x="f7" y="f22"/>
                </a:moveTo>
                <a:lnTo>
                  <a:pt x="f7" y="f23"/>
                </a:lnTo>
                <a:lnTo>
                  <a:pt x="f12" y="f23"/>
                </a:lnTo>
                <a:lnTo>
                  <a:pt x="f12" y="f22"/>
                </a:lnTo>
                <a:lnTo>
                  <a:pt x="f7" y="f22"/>
                </a:lnTo>
                <a:moveTo>
                  <a:pt x="f13" y="f22"/>
                </a:moveTo>
                <a:lnTo>
                  <a:pt x="f13" y="f23"/>
                </a:lnTo>
                <a:lnTo>
                  <a:pt x="f14" y="f23"/>
                </a:lnTo>
                <a:lnTo>
                  <a:pt x="f14" y="f22"/>
                </a:lnTo>
                <a:lnTo>
                  <a:pt x="f13" y="f22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19" name="Freeform 18"/>
          <p:cNvSpPr/>
          <p:nvPr/>
        </p:nvSpPr>
        <p:spPr>
          <a:xfrm rot="2700000">
            <a:off x="908074" y="4500255"/>
            <a:ext cx="705960" cy="333360"/>
          </a:xfrm>
          <a:custGeom>
            <a:avLst>
              <a:gd name="f0" fmla="val 13200"/>
              <a:gd name="f1" fmla="val 6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4000"/>
              <a:gd name="f10" fmla="val 10800"/>
              <a:gd name="f11" fmla="val 21800"/>
              <a:gd name="f12" fmla="val 1000"/>
              <a:gd name="f13" fmla="val 2000"/>
              <a:gd name="f14" fmla="val 3000"/>
              <a:gd name="f15" fmla="+- 0 0 0"/>
              <a:gd name="f16" fmla="*/ f5 1 21600"/>
              <a:gd name="f17" fmla="*/ f6 1 21600"/>
              <a:gd name="f18" fmla="pin 4000 f0 21600"/>
              <a:gd name="f19" fmla="pin 0 f1 10800"/>
              <a:gd name="f20" fmla="*/ f15 f2 1"/>
              <a:gd name="f21" fmla="val f18"/>
              <a:gd name="f22" fmla="val f19"/>
              <a:gd name="f23" fmla="+- f8 0 f19"/>
              <a:gd name="f24" fmla="+- f8 0 f18"/>
              <a:gd name="f25" fmla="*/ f18 f16 1"/>
              <a:gd name="f26" fmla="*/ f19 f17 1"/>
              <a:gd name="f27" fmla="*/ 4000 f16 1"/>
              <a:gd name="f28" fmla="*/ 0 f16 1"/>
              <a:gd name="f29" fmla="*/ 10800 f17 1"/>
              <a:gd name="f30" fmla="*/ f20 1 f4"/>
              <a:gd name="f31" fmla="*/ 21600 f16 1"/>
              <a:gd name="f32" fmla="*/ 0 f17 1"/>
              <a:gd name="f33" fmla="*/ 21600 f17 1"/>
              <a:gd name="f34" fmla="*/ f24 f19 1"/>
              <a:gd name="f35" fmla="*/ f23 f17 1"/>
              <a:gd name="f36" fmla="*/ f22 f17 1"/>
              <a:gd name="f37" fmla="+- f30 0 f3"/>
              <a:gd name="f38" fmla="*/ f21 f16 1"/>
              <a:gd name="f39" fmla="*/ f34 1 10800"/>
              <a:gd name="f40" fmla="+- f18 f39 0"/>
              <a:gd name="f41" fmla="*/ f40 f16 1"/>
            </a:gdLst>
            <a:ahLst>
              <a:ahXY gdRefX="f0" minX="f9" maxX="f8" gdRefY="f1" minY="f7" maxY="f10">
                <a:pos x="f25" y="f26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28" y="f29"/>
              </a:cxn>
              <a:cxn ang="f37">
                <a:pos x="f31" y="f29"/>
              </a:cxn>
              <a:cxn ang="f37">
                <a:pos x="f38" y="f32"/>
              </a:cxn>
              <a:cxn ang="f37">
                <a:pos x="f38" y="f33"/>
              </a:cxn>
            </a:cxnLst>
            <a:rect l="f27" t="f36" r="f41" b="f35"/>
            <a:pathLst>
              <a:path w="21600" h="21600">
                <a:moveTo>
                  <a:pt x="f21" y="f7"/>
                </a:moveTo>
                <a:lnTo>
                  <a:pt x="f8" y="f10"/>
                </a:lnTo>
                <a:lnTo>
                  <a:pt x="f21" y="f11"/>
                </a:lnTo>
                <a:lnTo>
                  <a:pt x="f21" y="f23"/>
                </a:lnTo>
                <a:lnTo>
                  <a:pt x="f9" y="f23"/>
                </a:lnTo>
                <a:lnTo>
                  <a:pt x="f9" y="f22"/>
                </a:lnTo>
                <a:lnTo>
                  <a:pt x="f21" y="f22"/>
                </a:lnTo>
                <a:lnTo>
                  <a:pt x="f21" y="f7"/>
                </a:lnTo>
                <a:moveTo>
                  <a:pt x="f7" y="f22"/>
                </a:moveTo>
                <a:lnTo>
                  <a:pt x="f7" y="f23"/>
                </a:lnTo>
                <a:lnTo>
                  <a:pt x="f12" y="f23"/>
                </a:lnTo>
                <a:lnTo>
                  <a:pt x="f12" y="f22"/>
                </a:lnTo>
                <a:lnTo>
                  <a:pt x="f7" y="f22"/>
                </a:lnTo>
                <a:moveTo>
                  <a:pt x="f13" y="f22"/>
                </a:moveTo>
                <a:lnTo>
                  <a:pt x="f13" y="f23"/>
                </a:lnTo>
                <a:lnTo>
                  <a:pt x="f14" y="f23"/>
                </a:lnTo>
                <a:lnTo>
                  <a:pt x="f14" y="f22"/>
                </a:lnTo>
                <a:lnTo>
                  <a:pt x="f13" y="f22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1838879" y="6423840"/>
            <a:ext cx="758160" cy="333360"/>
          </a:xfrm>
          <a:custGeom>
            <a:avLst>
              <a:gd name="f0" fmla="val 13200"/>
              <a:gd name="f1" fmla="val 6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4000"/>
              <a:gd name="f10" fmla="val 10800"/>
              <a:gd name="f11" fmla="val 21800"/>
              <a:gd name="f12" fmla="val 1000"/>
              <a:gd name="f13" fmla="val 2000"/>
              <a:gd name="f14" fmla="val 3000"/>
              <a:gd name="f15" fmla="+- 0 0 0"/>
              <a:gd name="f16" fmla="*/ f5 1 21600"/>
              <a:gd name="f17" fmla="*/ f6 1 21600"/>
              <a:gd name="f18" fmla="pin 4000 f0 21600"/>
              <a:gd name="f19" fmla="pin 0 f1 10800"/>
              <a:gd name="f20" fmla="*/ f15 f2 1"/>
              <a:gd name="f21" fmla="val f18"/>
              <a:gd name="f22" fmla="val f19"/>
              <a:gd name="f23" fmla="+- f8 0 f19"/>
              <a:gd name="f24" fmla="+- f8 0 f18"/>
              <a:gd name="f25" fmla="*/ f18 f16 1"/>
              <a:gd name="f26" fmla="*/ f19 f17 1"/>
              <a:gd name="f27" fmla="*/ 4000 f16 1"/>
              <a:gd name="f28" fmla="*/ 0 f16 1"/>
              <a:gd name="f29" fmla="*/ 10800 f17 1"/>
              <a:gd name="f30" fmla="*/ f20 1 f4"/>
              <a:gd name="f31" fmla="*/ 21600 f16 1"/>
              <a:gd name="f32" fmla="*/ 0 f17 1"/>
              <a:gd name="f33" fmla="*/ 21600 f17 1"/>
              <a:gd name="f34" fmla="*/ f24 f19 1"/>
              <a:gd name="f35" fmla="*/ f23 f17 1"/>
              <a:gd name="f36" fmla="*/ f22 f17 1"/>
              <a:gd name="f37" fmla="+- f30 0 f3"/>
              <a:gd name="f38" fmla="*/ f21 f16 1"/>
              <a:gd name="f39" fmla="*/ f34 1 10800"/>
              <a:gd name="f40" fmla="+- f18 f39 0"/>
              <a:gd name="f41" fmla="*/ f40 f16 1"/>
            </a:gdLst>
            <a:ahLst>
              <a:ahXY gdRefX="f0" minX="f9" maxX="f8" gdRefY="f1" minY="f7" maxY="f10">
                <a:pos x="f25" y="f26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28" y="f29"/>
              </a:cxn>
              <a:cxn ang="f37">
                <a:pos x="f31" y="f29"/>
              </a:cxn>
              <a:cxn ang="f37">
                <a:pos x="f38" y="f32"/>
              </a:cxn>
              <a:cxn ang="f37">
                <a:pos x="f38" y="f33"/>
              </a:cxn>
            </a:cxnLst>
            <a:rect l="f27" t="f36" r="f41" b="f35"/>
            <a:pathLst>
              <a:path w="21600" h="21600">
                <a:moveTo>
                  <a:pt x="f21" y="f7"/>
                </a:moveTo>
                <a:lnTo>
                  <a:pt x="f8" y="f10"/>
                </a:lnTo>
                <a:lnTo>
                  <a:pt x="f21" y="f11"/>
                </a:lnTo>
                <a:lnTo>
                  <a:pt x="f21" y="f23"/>
                </a:lnTo>
                <a:lnTo>
                  <a:pt x="f9" y="f23"/>
                </a:lnTo>
                <a:lnTo>
                  <a:pt x="f9" y="f22"/>
                </a:lnTo>
                <a:lnTo>
                  <a:pt x="f21" y="f22"/>
                </a:lnTo>
                <a:lnTo>
                  <a:pt x="f21" y="f7"/>
                </a:lnTo>
                <a:moveTo>
                  <a:pt x="f7" y="f22"/>
                </a:moveTo>
                <a:lnTo>
                  <a:pt x="f7" y="f23"/>
                </a:lnTo>
                <a:lnTo>
                  <a:pt x="f12" y="f23"/>
                </a:lnTo>
                <a:lnTo>
                  <a:pt x="f12" y="f22"/>
                </a:lnTo>
                <a:lnTo>
                  <a:pt x="f7" y="f22"/>
                </a:lnTo>
                <a:moveTo>
                  <a:pt x="f13" y="f22"/>
                </a:moveTo>
                <a:lnTo>
                  <a:pt x="f13" y="f23"/>
                </a:lnTo>
                <a:lnTo>
                  <a:pt x="f14" y="f23"/>
                </a:lnTo>
                <a:lnTo>
                  <a:pt x="f14" y="f22"/>
                </a:lnTo>
                <a:lnTo>
                  <a:pt x="f13" y="f22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21" name="Freeform 20"/>
          <p:cNvSpPr/>
          <p:nvPr/>
        </p:nvSpPr>
        <p:spPr>
          <a:xfrm>
            <a:off x="2999160" y="1585800"/>
            <a:ext cx="356400" cy="310320"/>
          </a:xfrm>
          <a:custGeom>
            <a:avLst>
              <a:gd name="f0" fmla="val 14625"/>
              <a:gd name="f1" fmla="val 5606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0 21600"/>
              <a:gd name="f10" fmla="pin 0 f1 10800"/>
              <a:gd name="f11" fmla="val f9"/>
              <a:gd name="f12" fmla="val f10"/>
              <a:gd name="f13" fmla="+- 21600 0 f10"/>
              <a:gd name="f14" fmla="+- 21600 0 f9"/>
              <a:gd name="f15" fmla="+- 10800 0 f10"/>
              <a:gd name="f16" fmla="*/ f9 f7 1"/>
              <a:gd name="f17" fmla="*/ f10 f8 1"/>
              <a:gd name="f18" fmla="*/ 0 f7 1"/>
              <a:gd name="f19" fmla="*/ 21600 f7 1"/>
              <a:gd name="f20" fmla="*/ 21600 f8 1"/>
              <a:gd name="f21" fmla="*/ 0 f8 1"/>
              <a:gd name="f22" fmla="*/ f14 f15 1"/>
              <a:gd name="f23" fmla="*/ f22 1 10800"/>
            </a:gdLst>
            <a:ahLst>
              <a:ahXY gdRefX="f0" minX="f4" maxX="f5" gdRefY="f1" minY="f4" maxY="f6">
                <a:pos x="f16" y="f1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21600" h="21600">
                <a:moveTo>
                  <a:pt x="f4" y="f12"/>
                </a:moveTo>
                <a:lnTo>
                  <a:pt x="f11" y="f12"/>
                </a:lnTo>
                <a:lnTo>
                  <a:pt x="f11" y="f4"/>
                </a:lnTo>
                <a:lnTo>
                  <a:pt x="f5" y="f6"/>
                </a:lnTo>
                <a:lnTo>
                  <a:pt x="f11" y="f5"/>
                </a:lnTo>
                <a:lnTo>
                  <a:pt x="f11" y="f13"/>
                </a:lnTo>
                <a:lnTo>
                  <a:pt x="f4" y="f13"/>
                </a:lnTo>
                <a:lnTo>
                  <a:pt x="f23" y="f6"/>
                </a:lnTo>
                <a:lnTo>
                  <a:pt x="f4" y="f12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22" name="Freeform 21"/>
          <p:cNvSpPr/>
          <p:nvPr/>
        </p:nvSpPr>
        <p:spPr>
          <a:xfrm>
            <a:off x="4872600" y="1608840"/>
            <a:ext cx="356400" cy="310320"/>
          </a:xfrm>
          <a:custGeom>
            <a:avLst>
              <a:gd name="f0" fmla="val 14625"/>
              <a:gd name="f1" fmla="val 5606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0 21600"/>
              <a:gd name="f10" fmla="pin 0 f1 10800"/>
              <a:gd name="f11" fmla="val f9"/>
              <a:gd name="f12" fmla="val f10"/>
              <a:gd name="f13" fmla="+- 21600 0 f10"/>
              <a:gd name="f14" fmla="+- 21600 0 f9"/>
              <a:gd name="f15" fmla="+- 10800 0 f10"/>
              <a:gd name="f16" fmla="*/ f9 f7 1"/>
              <a:gd name="f17" fmla="*/ f10 f8 1"/>
              <a:gd name="f18" fmla="*/ 0 f7 1"/>
              <a:gd name="f19" fmla="*/ 21600 f7 1"/>
              <a:gd name="f20" fmla="*/ 21600 f8 1"/>
              <a:gd name="f21" fmla="*/ 0 f8 1"/>
              <a:gd name="f22" fmla="*/ f14 f15 1"/>
              <a:gd name="f23" fmla="*/ f22 1 10800"/>
            </a:gdLst>
            <a:ahLst>
              <a:ahXY gdRefX="f0" minX="f4" maxX="f5" gdRefY="f1" minY="f4" maxY="f6">
                <a:pos x="f16" y="f1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21600" h="21600">
                <a:moveTo>
                  <a:pt x="f4" y="f12"/>
                </a:moveTo>
                <a:lnTo>
                  <a:pt x="f11" y="f12"/>
                </a:lnTo>
                <a:lnTo>
                  <a:pt x="f11" y="f4"/>
                </a:lnTo>
                <a:lnTo>
                  <a:pt x="f5" y="f6"/>
                </a:lnTo>
                <a:lnTo>
                  <a:pt x="f11" y="f5"/>
                </a:lnTo>
                <a:lnTo>
                  <a:pt x="f11" y="f13"/>
                </a:lnTo>
                <a:lnTo>
                  <a:pt x="f4" y="f13"/>
                </a:lnTo>
                <a:lnTo>
                  <a:pt x="f23" y="f6"/>
                </a:lnTo>
                <a:lnTo>
                  <a:pt x="f4" y="f12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23" name="Freeform 22"/>
          <p:cNvSpPr/>
          <p:nvPr/>
        </p:nvSpPr>
        <p:spPr>
          <a:xfrm>
            <a:off x="6538320" y="1608840"/>
            <a:ext cx="356400" cy="310320"/>
          </a:xfrm>
          <a:custGeom>
            <a:avLst>
              <a:gd name="f0" fmla="val 14625"/>
              <a:gd name="f1" fmla="val 5606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0 21600"/>
              <a:gd name="f10" fmla="pin 0 f1 10800"/>
              <a:gd name="f11" fmla="val f9"/>
              <a:gd name="f12" fmla="val f10"/>
              <a:gd name="f13" fmla="+- 21600 0 f10"/>
              <a:gd name="f14" fmla="+- 21600 0 f9"/>
              <a:gd name="f15" fmla="+- 10800 0 f10"/>
              <a:gd name="f16" fmla="*/ f9 f7 1"/>
              <a:gd name="f17" fmla="*/ f10 f8 1"/>
              <a:gd name="f18" fmla="*/ 0 f7 1"/>
              <a:gd name="f19" fmla="*/ 21600 f7 1"/>
              <a:gd name="f20" fmla="*/ 21600 f8 1"/>
              <a:gd name="f21" fmla="*/ 0 f8 1"/>
              <a:gd name="f22" fmla="*/ f14 f15 1"/>
              <a:gd name="f23" fmla="*/ f22 1 10800"/>
            </a:gdLst>
            <a:ahLst>
              <a:ahXY gdRefX="f0" minX="f4" maxX="f5" gdRefY="f1" minY="f4" maxY="f6">
                <a:pos x="f16" y="f1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21600" h="21600">
                <a:moveTo>
                  <a:pt x="f4" y="f12"/>
                </a:moveTo>
                <a:lnTo>
                  <a:pt x="f11" y="f12"/>
                </a:lnTo>
                <a:lnTo>
                  <a:pt x="f11" y="f4"/>
                </a:lnTo>
                <a:lnTo>
                  <a:pt x="f5" y="f6"/>
                </a:lnTo>
                <a:lnTo>
                  <a:pt x="f11" y="f5"/>
                </a:lnTo>
                <a:lnTo>
                  <a:pt x="f11" y="f13"/>
                </a:lnTo>
                <a:lnTo>
                  <a:pt x="f4" y="f13"/>
                </a:lnTo>
                <a:lnTo>
                  <a:pt x="f23" y="f6"/>
                </a:lnTo>
                <a:lnTo>
                  <a:pt x="f4" y="f12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  <p:pic>
        <p:nvPicPr>
          <p:cNvPr id="24" name=""/>
          <p:cNvPicPr>
            <a:picLocks noChangeAspect="1"/>
          </p:cNvPicPr>
          <p:nvPr/>
        </p:nvPicPr>
        <p:blipFill>
          <a:blip r:embed="rId7" cstate="print">
            <a:alphaModFix/>
            <a:lum/>
          </a:blip>
          <a:srcRect/>
          <a:stretch>
            <a:fillRect/>
          </a:stretch>
        </p:blipFill>
        <p:spPr>
          <a:xfrm>
            <a:off x="8541360" y="977040"/>
            <a:ext cx="1456920" cy="156311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Freeform 24"/>
          <p:cNvSpPr/>
          <p:nvPr/>
        </p:nvSpPr>
        <p:spPr>
          <a:xfrm rot="5400000">
            <a:off x="6545700" y="3276899"/>
            <a:ext cx="414000" cy="425160"/>
          </a:xfrm>
          <a:custGeom>
            <a:avLst/>
            <a:gdLst>
              <a:gd name="f0" fmla="val 0"/>
              <a:gd name="f1" fmla="val 787"/>
              <a:gd name="f2" fmla="val 799"/>
              <a:gd name="f3" fmla="val 439"/>
              <a:gd name="f4" fmla="val 12"/>
              <a:gd name="f5" fmla="val 535"/>
              <a:gd name="f6" fmla="val 102"/>
              <a:gd name="f7" fmla="val 391"/>
              <a:gd name="f8" fmla="val 246"/>
              <a:gd name="f9" fmla="val 252"/>
              <a:gd name="f10" fmla="val 108"/>
              <a:gd name="f11" fmla="val 349"/>
              <a:gd name="f12" fmla="val 348"/>
              <a:gd name="f13" fmla="val 258"/>
              <a:gd name="f14" fmla="val 282"/>
              <a:gd name="f15" fmla="val 433"/>
              <a:gd name="f16" fmla="val 511"/>
              <a:gd name="f17" fmla="val 427"/>
              <a:gd name="f18" fmla="val 685"/>
              <a:gd name="f19" fmla="val 78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787" h="799">
                <a:moveTo>
                  <a:pt x="f3" y="f4"/>
                </a:moveTo>
                <a:lnTo>
                  <a:pt x="f5" y="f6"/>
                </a:lnTo>
                <a:lnTo>
                  <a:pt x="f7" y="f8"/>
                </a:lnTo>
                <a:lnTo>
                  <a:pt x="f9" y="f10"/>
                </a:lnTo>
                <a:lnTo>
                  <a:pt x="f11" y="f4"/>
                </a:lnTo>
                <a:lnTo>
                  <a:pt x="f0" y="f0"/>
                </a:lnTo>
                <a:lnTo>
                  <a:pt x="f4" y="f12"/>
                </a:lnTo>
                <a:lnTo>
                  <a:pt x="f10" y="f13"/>
                </a:lnTo>
                <a:lnTo>
                  <a:pt x="f14" y="f15"/>
                </a:lnTo>
                <a:lnTo>
                  <a:pt x="f14" y="f2"/>
                </a:lnTo>
                <a:lnTo>
                  <a:pt x="f16" y="f2"/>
                </a:lnTo>
                <a:lnTo>
                  <a:pt x="f16" y="f17"/>
                </a:lnTo>
                <a:lnTo>
                  <a:pt x="f18" y="f9"/>
                </a:lnTo>
                <a:lnTo>
                  <a:pt x="f19" y="f12"/>
                </a:lnTo>
                <a:lnTo>
                  <a:pt x="f1" y="f0"/>
                </a:lnTo>
                <a:lnTo>
                  <a:pt x="f3" y="f4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1804319" y="2852640"/>
            <a:ext cx="1143000" cy="1143000"/>
          </a:xfrm>
          <a:custGeom>
            <a:avLst>
              <a:gd name="f0" fmla="val 54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val 88"/>
              <a:gd name="f8" fmla="val 21600"/>
              <a:gd name="f9" fmla="val 44"/>
              <a:gd name="f10" fmla="val -2147483647"/>
              <a:gd name="f11" fmla="val 2147483647"/>
              <a:gd name="f12" fmla="val 10800"/>
              <a:gd name="f13" fmla="val 20"/>
              <a:gd name="f14" fmla="val 68"/>
              <a:gd name="f15" fmla="+- 0 0 0"/>
              <a:gd name="f16" fmla="*/ f4 1 88"/>
              <a:gd name="f17" fmla="*/ f5 1 21600"/>
              <a:gd name="f18" fmla="pin 0 f0 10800"/>
              <a:gd name="f19" fmla="*/ f15 f1 1"/>
              <a:gd name="f20" fmla="*/ f18 2 1"/>
              <a:gd name="f21" fmla="*/ f9 f16 1"/>
              <a:gd name="f22" fmla="*/ f18 f17 1"/>
              <a:gd name="f23" fmla="*/ 0 f16 1"/>
              <a:gd name="f24" fmla="*/ 88 f16 1"/>
              <a:gd name="f25" fmla="*/ 44 f16 1"/>
              <a:gd name="f26" fmla="*/ f19 1 f3"/>
              <a:gd name="f27" fmla="*/ 0 f17 1"/>
              <a:gd name="f28" fmla="*/ 10800 f17 1"/>
              <a:gd name="f29" fmla="*/ 21600 f17 1"/>
              <a:gd name="f30" fmla="*/ f20 1 4"/>
              <a:gd name="f31" fmla="*/ f20 1 2"/>
              <a:gd name="f32" fmla="+- f26 0 f2"/>
              <a:gd name="f33" fmla="*/ f30 6 1"/>
              <a:gd name="f34" fmla="+- 21600 0 f30"/>
              <a:gd name="f35" fmla="*/ f31 f17 1"/>
              <a:gd name="f36" fmla="*/ f33 1 11"/>
              <a:gd name="f37" fmla="*/ f34 f17 1"/>
              <a:gd name="f38" fmla="+- f30 0 f36"/>
              <a:gd name="f39" fmla="+- f34 f36 0"/>
              <a:gd name="f40" fmla="+- f30 f36 0"/>
            </a:gdLst>
            <a:ahLst>
              <a:ahXY gdRefX="" minX="0" maxX="0" gdRefY="f0" minY="f6" maxY="f12">
                <a:pos x="f21" y="f22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25" y="f35"/>
              </a:cxn>
              <a:cxn ang="f32">
                <a:pos x="f25" y="f27"/>
              </a:cxn>
              <a:cxn ang="f32">
                <a:pos x="f23" y="f28"/>
              </a:cxn>
              <a:cxn ang="f32">
                <a:pos x="f25" y="f29"/>
              </a:cxn>
              <a:cxn ang="f32">
                <a:pos x="f24" y="f28"/>
              </a:cxn>
            </a:cxnLst>
            <a:rect l="f23" t="f35" r="f24" b="f37"/>
            <a:pathLst>
              <a:path w="88" h="21600">
                <a:moveTo>
                  <a:pt x="f9" y="f6"/>
                </a:moveTo>
                <a:cubicBezTo>
                  <a:pt x="f13" y="f6"/>
                  <a:pt x="f6" y="f38"/>
                  <a:pt x="f6" y="f30"/>
                </a:cubicBezTo>
                <a:lnTo>
                  <a:pt x="f6" y="f34"/>
                </a:lnTo>
                <a:cubicBezTo>
                  <a:pt x="f6" y="f39"/>
                  <a:pt x="f13" y="f8"/>
                  <a:pt x="f9" y="f8"/>
                </a:cubicBezTo>
                <a:cubicBezTo>
                  <a:pt x="f14" y="f8"/>
                  <a:pt x="f7" y="f39"/>
                  <a:pt x="f7" y="f34"/>
                </a:cubicBezTo>
                <a:lnTo>
                  <a:pt x="f7" y="f30"/>
                </a:lnTo>
                <a:cubicBezTo>
                  <a:pt x="f7" y="f38"/>
                  <a:pt x="f14" y="f6"/>
                  <a:pt x="f9" y="f6"/>
                </a:cubicBezTo>
                <a:close/>
              </a:path>
              <a:path w="88" h="21600">
                <a:moveTo>
                  <a:pt x="f9" y="f6"/>
                </a:moveTo>
                <a:cubicBezTo>
                  <a:pt x="f13" y="f6"/>
                  <a:pt x="f6" y="f38"/>
                  <a:pt x="f6" y="f30"/>
                </a:cubicBezTo>
                <a:cubicBezTo>
                  <a:pt x="f6" y="f40"/>
                  <a:pt x="f13" y="f31"/>
                  <a:pt x="f9" y="f31"/>
                </a:cubicBezTo>
                <a:cubicBezTo>
                  <a:pt x="f14" y="f31"/>
                  <a:pt x="f7" y="f40"/>
                  <a:pt x="f7" y="f30"/>
                </a:cubicBezTo>
                <a:cubicBezTo>
                  <a:pt x="f7" y="f38"/>
                  <a:pt x="f14" y="f6"/>
                  <a:pt x="f9" y="f6"/>
                </a:cubicBezTo>
                <a:close/>
              </a:path>
            </a:pathLst>
          </a:custGeom>
          <a:gradFill>
            <a:gsLst>
              <a:gs pos="0">
                <a:srgbClr val="CC6633"/>
              </a:gs>
              <a:gs pos="100000">
                <a:srgbClr val="FF3333"/>
              </a:gs>
            </a:gsLst>
            <a:lin ang="5400000"/>
          </a:gra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Telemetry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Storage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458879" y="3096000"/>
            <a:ext cx="1371599" cy="685799"/>
          </a:xfrm>
          <a:prstGeom prst="rect">
            <a:avLst/>
          </a:pr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1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Data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Processing</a:t>
            </a:r>
          </a:p>
        </p:txBody>
      </p:sp>
      <p:sp>
        <p:nvSpPr>
          <p:cNvPr id="28" name="Freeform 27"/>
          <p:cNvSpPr/>
          <p:nvPr/>
        </p:nvSpPr>
        <p:spPr>
          <a:xfrm>
            <a:off x="5322960" y="2866680"/>
            <a:ext cx="1143000" cy="1143000"/>
          </a:xfrm>
          <a:custGeom>
            <a:avLst>
              <a:gd name="f0" fmla="val 3169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val 88"/>
              <a:gd name="f8" fmla="val 21600"/>
              <a:gd name="f9" fmla="val 44"/>
              <a:gd name="f10" fmla="val -2147483647"/>
              <a:gd name="f11" fmla="val 2147483647"/>
              <a:gd name="f12" fmla="val 10800"/>
              <a:gd name="f13" fmla="val 20"/>
              <a:gd name="f14" fmla="val 68"/>
              <a:gd name="f15" fmla="+- 0 0 0"/>
              <a:gd name="f16" fmla="*/ f4 1 88"/>
              <a:gd name="f17" fmla="*/ f5 1 21600"/>
              <a:gd name="f18" fmla="pin 0 f0 10800"/>
              <a:gd name="f19" fmla="*/ f15 f1 1"/>
              <a:gd name="f20" fmla="*/ f18 2 1"/>
              <a:gd name="f21" fmla="*/ f9 f16 1"/>
              <a:gd name="f22" fmla="*/ f18 f17 1"/>
              <a:gd name="f23" fmla="*/ 0 f16 1"/>
              <a:gd name="f24" fmla="*/ 88 f16 1"/>
              <a:gd name="f25" fmla="*/ 44 f16 1"/>
              <a:gd name="f26" fmla="*/ f19 1 f3"/>
              <a:gd name="f27" fmla="*/ 0 f17 1"/>
              <a:gd name="f28" fmla="*/ 10800 f17 1"/>
              <a:gd name="f29" fmla="*/ 21600 f17 1"/>
              <a:gd name="f30" fmla="*/ f20 1 4"/>
              <a:gd name="f31" fmla="*/ f20 1 2"/>
              <a:gd name="f32" fmla="+- f26 0 f2"/>
              <a:gd name="f33" fmla="*/ f30 6 1"/>
              <a:gd name="f34" fmla="+- 21600 0 f30"/>
              <a:gd name="f35" fmla="*/ f31 f17 1"/>
              <a:gd name="f36" fmla="*/ f33 1 11"/>
              <a:gd name="f37" fmla="*/ f34 f17 1"/>
              <a:gd name="f38" fmla="+- f30 0 f36"/>
              <a:gd name="f39" fmla="+- f34 f36 0"/>
              <a:gd name="f40" fmla="+- f30 f36 0"/>
            </a:gdLst>
            <a:ahLst>
              <a:ahXY gdRefX="" minX="0" maxX="0" gdRefY="f0" minY="f6" maxY="f12">
                <a:pos x="f21" y="f22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25" y="f35"/>
              </a:cxn>
              <a:cxn ang="f32">
                <a:pos x="f25" y="f27"/>
              </a:cxn>
              <a:cxn ang="f32">
                <a:pos x="f23" y="f28"/>
              </a:cxn>
              <a:cxn ang="f32">
                <a:pos x="f25" y="f29"/>
              </a:cxn>
              <a:cxn ang="f32">
                <a:pos x="f24" y="f28"/>
              </a:cxn>
            </a:cxnLst>
            <a:rect l="f23" t="f35" r="f24" b="f37"/>
            <a:pathLst>
              <a:path w="88" h="21600">
                <a:moveTo>
                  <a:pt x="f9" y="f6"/>
                </a:moveTo>
                <a:cubicBezTo>
                  <a:pt x="f13" y="f6"/>
                  <a:pt x="f6" y="f38"/>
                  <a:pt x="f6" y="f30"/>
                </a:cubicBezTo>
                <a:lnTo>
                  <a:pt x="f6" y="f34"/>
                </a:lnTo>
                <a:cubicBezTo>
                  <a:pt x="f6" y="f39"/>
                  <a:pt x="f13" y="f8"/>
                  <a:pt x="f9" y="f8"/>
                </a:cubicBezTo>
                <a:cubicBezTo>
                  <a:pt x="f14" y="f8"/>
                  <a:pt x="f7" y="f39"/>
                  <a:pt x="f7" y="f34"/>
                </a:cubicBezTo>
                <a:lnTo>
                  <a:pt x="f7" y="f30"/>
                </a:lnTo>
                <a:cubicBezTo>
                  <a:pt x="f7" y="f38"/>
                  <a:pt x="f14" y="f6"/>
                  <a:pt x="f9" y="f6"/>
                </a:cubicBezTo>
                <a:close/>
              </a:path>
              <a:path w="88" h="21600">
                <a:moveTo>
                  <a:pt x="f9" y="f6"/>
                </a:moveTo>
                <a:cubicBezTo>
                  <a:pt x="f13" y="f6"/>
                  <a:pt x="f6" y="f38"/>
                  <a:pt x="f6" y="f30"/>
                </a:cubicBezTo>
                <a:cubicBezTo>
                  <a:pt x="f6" y="f40"/>
                  <a:pt x="f13" y="f31"/>
                  <a:pt x="f9" y="f31"/>
                </a:cubicBezTo>
                <a:cubicBezTo>
                  <a:pt x="f14" y="f31"/>
                  <a:pt x="f7" y="f40"/>
                  <a:pt x="f7" y="f30"/>
                </a:cubicBezTo>
                <a:cubicBezTo>
                  <a:pt x="f7" y="f38"/>
                  <a:pt x="f14" y="f6"/>
                  <a:pt x="f9" y="f6"/>
                </a:cubicBezTo>
                <a:close/>
              </a:path>
            </a:pathLst>
          </a:custGeom>
          <a:gradFill>
            <a:gsLst>
              <a:gs pos="0">
                <a:srgbClr val="CC6633"/>
              </a:gs>
              <a:gs pos="100000">
                <a:srgbClr val="FF3333"/>
              </a:gs>
            </a:gsLst>
            <a:lin ang="5400000"/>
          </a:gra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Science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Product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Storage</a:t>
            </a:r>
          </a:p>
        </p:txBody>
      </p:sp>
      <p:sp>
        <p:nvSpPr>
          <p:cNvPr id="29" name="Freeform 28"/>
          <p:cNvSpPr/>
          <p:nvPr/>
        </p:nvSpPr>
        <p:spPr>
          <a:xfrm>
            <a:off x="3011400" y="3275279"/>
            <a:ext cx="356400" cy="310320"/>
          </a:xfrm>
          <a:custGeom>
            <a:avLst>
              <a:gd name="f0" fmla="val 14625"/>
              <a:gd name="f1" fmla="val 5606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0 21600"/>
              <a:gd name="f10" fmla="pin 0 f1 10800"/>
              <a:gd name="f11" fmla="val f9"/>
              <a:gd name="f12" fmla="val f10"/>
              <a:gd name="f13" fmla="+- 21600 0 f10"/>
              <a:gd name="f14" fmla="+- 21600 0 f9"/>
              <a:gd name="f15" fmla="+- 10800 0 f10"/>
              <a:gd name="f16" fmla="*/ f9 f7 1"/>
              <a:gd name="f17" fmla="*/ f10 f8 1"/>
              <a:gd name="f18" fmla="*/ 0 f7 1"/>
              <a:gd name="f19" fmla="*/ 21600 f7 1"/>
              <a:gd name="f20" fmla="*/ 21600 f8 1"/>
              <a:gd name="f21" fmla="*/ 0 f8 1"/>
              <a:gd name="f22" fmla="*/ f14 f15 1"/>
              <a:gd name="f23" fmla="*/ f22 1 10800"/>
            </a:gdLst>
            <a:ahLst>
              <a:ahXY gdRefX="f0" minX="f4" maxX="f5" gdRefY="f1" minY="f4" maxY="f6">
                <a:pos x="f16" y="f1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21600" h="21600">
                <a:moveTo>
                  <a:pt x="f4" y="f12"/>
                </a:moveTo>
                <a:lnTo>
                  <a:pt x="f11" y="f12"/>
                </a:lnTo>
                <a:lnTo>
                  <a:pt x="f11" y="f4"/>
                </a:lnTo>
                <a:lnTo>
                  <a:pt x="f5" y="f6"/>
                </a:lnTo>
                <a:lnTo>
                  <a:pt x="f11" y="f5"/>
                </a:lnTo>
                <a:lnTo>
                  <a:pt x="f11" y="f13"/>
                </a:lnTo>
                <a:lnTo>
                  <a:pt x="f4" y="f13"/>
                </a:lnTo>
                <a:lnTo>
                  <a:pt x="f23" y="f6"/>
                </a:lnTo>
                <a:lnTo>
                  <a:pt x="f4" y="f12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30" name="Freeform 29"/>
          <p:cNvSpPr/>
          <p:nvPr/>
        </p:nvSpPr>
        <p:spPr>
          <a:xfrm>
            <a:off x="4884840" y="3298320"/>
            <a:ext cx="356400" cy="310320"/>
          </a:xfrm>
          <a:custGeom>
            <a:avLst>
              <a:gd name="f0" fmla="val 14625"/>
              <a:gd name="f1" fmla="val 5606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0 21600"/>
              <a:gd name="f10" fmla="pin 0 f1 10800"/>
              <a:gd name="f11" fmla="val f9"/>
              <a:gd name="f12" fmla="val f10"/>
              <a:gd name="f13" fmla="+- 21600 0 f10"/>
              <a:gd name="f14" fmla="+- 21600 0 f9"/>
              <a:gd name="f15" fmla="+- 10800 0 f10"/>
              <a:gd name="f16" fmla="*/ f9 f7 1"/>
              <a:gd name="f17" fmla="*/ f10 f8 1"/>
              <a:gd name="f18" fmla="*/ 0 f7 1"/>
              <a:gd name="f19" fmla="*/ 21600 f7 1"/>
              <a:gd name="f20" fmla="*/ 21600 f8 1"/>
              <a:gd name="f21" fmla="*/ 0 f8 1"/>
              <a:gd name="f22" fmla="*/ f14 f15 1"/>
              <a:gd name="f23" fmla="*/ f22 1 10800"/>
            </a:gdLst>
            <a:ahLst>
              <a:ahXY gdRefX="f0" minX="f4" maxX="f5" gdRefY="f1" minY="f4" maxY="f6">
                <a:pos x="f16" y="f1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21600" h="21600">
                <a:moveTo>
                  <a:pt x="f4" y="f12"/>
                </a:moveTo>
                <a:lnTo>
                  <a:pt x="f11" y="f12"/>
                </a:lnTo>
                <a:lnTo>
                  <a:pt x="f11" y="f4"/>
                </a:lnTo>
                <a:lnTo>
                  <a:pt x="f5" y="f6"/>
                </a:lnTo>
                <a:lnTo>
                  <a:pt x="f11" y="f5"/>
                </a:lnTo>
                <a:lnTo>
                  <a:pt x="f11" y="f13"/>
                </a:lnTo>
                <a:lnTo>
                  <a:pt x="f4" y="f13"/>
                </a:lnTo>
                <a:lnTo>
                  <a:pt x="f23" y="f6"/>
                </a:lnTo>
                <a:lnTo>
                  <a:pt x="f4" y="f12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  <p:pic>
        <p:nvPicPr>
          <p:cNvPr id="31" name=""/>
          <p:cNvPicPr>
            <a:picLocks noChangeAspect="1"/>
          </p:cNvPicPr>
          <p:nvPr/>
        </p:nvPicPr>
        <p:blipFill>
          <a:blip r:embed="rId8" cstate="print">
            <a:alphaModFix/>
            <a:lum/>
          </a:blip>
          <a:srcRect/>
          <a:stretch>
            <a:fillRect/>
          </a:stretch>
        </p:blipFill>
        <p:spPr>
          <a:xfrm>
            <a:off x="0" y="2803320"/>
            <a:ext cx="1298520" cy="1097280"/>
          </a:xfrm>
          <a:prstGeom prst="rect">
            <a:avLst/>
          </a:prstGeom>
          <a:noFill/>
          <a:ln w="18360">
            <a:solidFill>
              <a:srgbClr val="000000"/>
            </a:solidFill>
            <a:prstDash val="solid"/>
          </a:ln>
        </p:spPr>
      </p:pic>
      <p:pic>
        <p:nvPicPr>
          <p:cNvPr id="32" name=""/>
          <p:cNvPicPr>
            <a:picLocks noChangeAspect="1"/>
          </p:cNvPicPr>
          <p:nvPr/>
        </p:nvPicPr>
        <p:blipFill>
          <a:blip r:embed="rId9" cstate="print">
            <a:alphaModFix/>
            <a:lum/>
          </a:blip>
          <a:srcRect/>
          <a:stretch>
            <a:fillRect/>
          </a:stretch>
        </p:blipFill>
        <p:spPr>
          <a:xfrm>
            <a:off x="252720" y="6062040"/>
            <a:ext cx="1463039" cy="1097280"/>
          </a:xfrm>
          <a:prstGeom prst="rect">
            <a:avLst/>
          </a:prstGeom>
          <a:noFill/>
          <a:ln w="18360">
            <a:solidFill>
              <a:srgbClr val="000000"/>
            </a:solidFill>
            <a:prstDash val="solid"/>
          </a:ln>
        </p:spPr>
      </p:pic>
      <p:pic>
        <p:nvPicPr>
          <p:cNvPr id="33" name=""/>
          <p:cNvPicPr>
            <a:picLocks noChangeAspect="1"/>
          </p:cNvPicPr>
          <p:nvPr/>
        </p:nvPicPr>
        <p:blipFill>
          <a:blip r:embed="rId10" cstate="print">
            <a:alphaModFix/>
            <a:lum/>
          </a:blip>
          <a:srcRect/>
          <a:stretch>
            <a:fillRect/>
          </a:stretch>
        </p:blipFill>
        <p:spPr>
          <a:xfrm>
            <a:off x="2643120" y="6014879"/>
            <a:ext cx="856800" cy="128232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TextBox 33"/>
          <p:cNvSpPr txBox="1"/>
          <p:nvPr/>
        </p:nvSpPr>
        <p:spPr>
          <a:xfrm>
            <a:off x="1884960" y="160920"/>
            <a:ext cx="6101639" cy="60228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Ctr="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3600"/>
            </a:pPr>
            <a:r>
              <a:rPr lang="en-US" sz="36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Data Processing Stove Pipes</a:t>
            </a:r>
          </a:p>
        </p:txBody>
      </p:sp>
      <p:sp>
        <p:nvSpPr>
          <p:cNvPr id="35" name="Freeform 34"/>
          <p:cNvSpPr/>
          <p:nvPr/>
        </p:nvSpPr>
        <p:spPr>
          <a:xfrm>
            <a:off x="6492960" y="2091599"/>
            <a:ext cx="241200" cy="137880"/>
          </a:xfrm>
          <a:custGeom>
            <a:avLst>
              <a:gd name="f0" fmla="val 5400"/>
              <a:gd name="f1" fmla="val 5400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0 21600"/>
              <a:gd name="f10" fmla="pin 0 f1 10800"/>
              <a:gd name="f11" fmla="val f10"/>
              <a:gd name="f12" fmla="val f9"/>
              <a:gd name="f13" fmla="+- 21600 0 f10"/>
              <a:gd name="f14" fmla="*/ f9 f7 1"/>
              <a:gd name="f15" fmla="*/ f10 f8 1"/>
              <a:gd name="f16" fmla="*/ 21600 f7 1"/>
              <a:gd name="f17" fmla="*/ f12 f11 1"/>
              <a:gd name="f18" fmla="*/ f13 f8 1"/>
              <a:gd name="f19" fmla="*/ f11 f8 1"/>
              <a:gd name="f20" fmla="*/ f17 1 10800"/>
              <a:gd name="f21" fmla="+- f12 0 f20"/>
              <a:gd name="f22" fmla="*/ f21 f7 1"/>
            </a:gdLst>
            <a:ahLst>
              <a:ahXY gdRefX="f0" minX="f4" maxX="f5" gdRefY="f1" minY="f4" maxY="f6">
                <a:pos x="f14" y="f15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2" t="f19" r="f16" b="f18"/>
            <a:pathLst>
              <a:path w="21600" h="21600">
                <a:moveTo>
                  <a:pt x="f5" y="f11"/>
                </a:moveTo>
                <a:lnTo>
                  <a:pt x="f12" y="f11"/>
                </a:lnTo>
                <a:lnTo>
                  <a:pt x="f12" y="f4"/>
                </a:lnTo>
                <a:lnTo>
                  <a:pt x="f4" y="f6"/>
                </a:lnTo>
                <a:lnTo>
                  <a:pt x="f12" y="f5"/>
                </a:lnTo>
                <a:lnTo>
                  <a:pt x="f12" y="f13"/>
                </a:lnTo>
                <a:lnTo>
                  <a:pt x="f5" y="f13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36" name="Freeform 35"/>
          <p:cNvSpPr/>
          <p:nvPr/>
        </p:nvSpPr>
        <p:spPr>
          <a:xfrm>
            <a:off x="6494400" y="5457600"/>
            <a:ext cx="229680" cy="137880"/>
          </a:xfrm>
          <a:custGeom>
            <a:avLst>
              <a:gd name="f0" fmla="val 5400"/>
              <a:gd name="f1" fmla="val 5400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0 21600"/>
              <a:gd name="f10" fmla="pin 0 f1 10800"/>
              <a:gd name="f11" fmla="val f10"/>
              <a:gd name="f12" fmla="val f9"/>
              <a:gd name="f13" fmla="+- 21600 0 f10"/>
              <a:gd name="f14" fmla="*/ f9 f7 1"/>
              <a:gd name="f15" fmla="*/ f10 f8 1"/>
              <a:gd name="f16" fmla="*/ 21600 f7 1"/>
              <a:gd name="f17" fmla="*/ f12 f11 1"/>
              <a:gd name="f18" fmla="*/ f13 f8 1"/>
              <a:gd name="f19" fmla="*/ f11 f8 1"/>
              <a:gd name="f20" fmla="*/ f17 1 10800"/>
              <a:gd name="f21" fmla="+- f12 0 f20"/>
              <a:gd name="f22" fmla="*/ f21 f7 1"/>
            </a:gdLst>
            <a:ahLst>
              <a:ahXY gdRefX="f0" minX="f4" maxX="f5" gdRefY="f1" minY="f4" maxY="f6">
                <a:pos x="f14" y="f15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2" t="f19" r="f16" b="f18"/>
            <a:pathLst>
              <a:path w="21600" h="21600">
                <a:moveTo>
                  <a:pt x="f5" y="f11"/>
                </a:moveTo>
                <a:lnTo>
                  <a:pt x="f12" y="f11"/>
                </a:lnTo>
                <a:lnTo>
                  <a:pt x="f12" y="f4"/>
                </a:lnTo>
                <a:lnTo>
                  <a:pt x="f4" y="f6"/>
                </a:lnTo>
                <a:lnTo>
                  <a:pt x="f12" y="f5"/>
                </a:lnTo>
                <a:lnTo>
                  <a:pt x="f12" y="f13"/>
                </a:lnTo>
                <a:lnTo>
                  <a:pt x="f5" y="f13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37" name="Freeform 36"/>
          <p:cNvSpPr/>
          <p:nvPr/>
        </p:nvSpPr>
        <p:spPr>
          <a:xfrm>
            <a:off x="3552480" y="6193799"/>
            <a:ext cx="3158639" cy="137880"/>
          </a:xfrm>
          <a:custGeom>
            <a:avLst>
              <a:gd name="f0" fmla="val 1796"/>
              <a:gd name="f1" fmla="val 5512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0 21600"/>
              <a:gd name="f10" fmla="pin 0 f1 10800"/>
              <a:gd name="f11" fmla="val f10"/>
              <a:gd name="f12" fmla="val f9"/>
              <a:gd name="f13" fmla="+- 21600 0 f10"/>
              <a:gd name="f14" fmla="*/ f9 f7 1"/>
              <a:gd name="f15" fmla="*/ f10 f8 1"/>
              <a:gd name="f16" fmla="*/ 21600 f7 1"/>
              <a:gd name="f17" fmla="*/ f12 f11 1"/>
              <a:gd name="f18" fmla="*/ f13 f8 1"/>
              <a:gd name="f19" fmla="*/ f11 f8 1"/>
              <a:gd name="f20" fmla="*/ f17 1 10800"/>
              <a:gd name="f21" fmla="+- f12 0 f20"/>
              <a:gd name="f22" fmla="*/ f21 f7 1"/>
            </a:gdLst>
            <a:ahLst>
              <a:ahXY gdRefX="f0" minX="f4" maxX="f5" gdRefY="f1" minY="f4" maxY="f6">
                <a:pos x="f14" y="f15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2" t="f19" r="f16" b="f18"/>
            <a:pathLst>
              <a:path w="21600" h="21600">
                <a:moveTo>
                  <a:pt x="f5" y="f11"/>
                </a:moveTo>
                <a:lnTo>
                  <a:pt x="f12" y="f11"/>
                </a:lnTo>
                <a:lnTo>
                  <a:pt x="f12" y="f4"/>
                </a:lnTo>
                <a:lnTo>
                  <a:pt x="f4" y="f6"/>
                </a:lnTo>
                <a:lnTo>
                  <a:pt x="f12" y="f5"/>
                </a:lnTo>
                <a:lnTo>
                  <a:pt x="f12" y="f13"/>
                </a:lnTo>
                <a:lnTo>
                  <a:pt x="f5" y="f13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38" name="Freeform 37"/>
          <p:cNvSpPr/>
          <p:nvPr/>
        </p:nvSpPr>
        <p:spPr>
          <a:xfrm>
            <a:off x="6471360" y="3803400"/>
            <a:ext cx="229680" cy="137880"/>
          </a:xfrm>
          <a:custGeom>
            <a:avLst>
              <a:gd name="f0" fmla="val 5400"/>
              <a:gd name="f1" fmla="val 5400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0 21600"/>
              <a:gd name="f10" fmla="pin 0 f1 10800"/>
              <a:gd name="f11" fmla="val f10"/>
              <a:gd name="f12" fmla="val f9"/>
              <a:gd name="f13" fmla="+- 21600 0 f10"/>
              <a:gd name="f14" fmla="*/ f9 f7 1"/>
              <a:gd name="f15" fmla="*/ f10 f8 1"/>
              <a:gd name="f16" fmla="*/ 21600 f7 1"/>
              <a:gd name="f17" fmla="*/ f12 f11 1"/>
              <a:gd name="f18" fmla="*/ f13 f8 1"/>
              <a:gd name="f19" fmla="*/ f11 f8 1"/>
              <a:gd name="f20" fmla="*/ f17 1 10800"/>
              <a:gd name="f21" fmla="+- f12 0 f20"/>
              <a:gd name="f22" fmla="*/ f21 f7 1"/>
            </a:gdLst>
            <a:ahLst>
              <a:ahXY gdRefX="f0" minX="f4" maxX="f5" gdRefY="f1" minY="f4" maxY="f6">
                <a:pos x="f14" y="f15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2" t="f19" r="f16" b="f18"/>
            <a:pathLst>
              <a:path w="21600" h="21600">
                <a:moveTo>
                  <a:pt x="f5" y="f11"/>
                </a:moveTo>
                <a:lnTo>
                  <a:pt x="f12" y="f11"/>
                </a:lnTo>
                <a:lnTo>
                  <a:pt x="f12" y="f4"/>
                </a:lnTo>
                <a:lnTo>
                  <a:pt x="f4" y="f6"/>
                </a:lnTo>
                <a:lnTo>
                  <a:pt x="f12" y="f5"/>
                </a:lnTo>
                <a:lnTo>
                  <a:pt x="f12" y="f13"/>
                </a:lnTo>
                <a:lnTo>
                  <a:pt x="f5" y="f13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6688080" y="2137680"/>
            <a:ext cx="103680" cy="4171320"/>
          </a:xfrm>
          <a:prstGeom prst="rect">
            <a:avLst/>
          </a:prstGeom>
          <a:solidFill>
            <a:srgbClr val="00FF00"/>
          </a:solidFill>
          <a:ln>
            <a:noFill/>
            <a:prstDash val="solid"/>
          </a:ln>
        </p:spPr>
        <p:txBody>
          <a:bodyPr vert="horz" lIns="90000" tIns="45000" rIns="90000" bIns="45000" anchor="ctr" anchorCtr="1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6768720" y="5251680"/>
            <a:ext cx="287280" cy="195480"/>
          </a:xfrm>
          <a:prstGeom prst="rect">
            <a:avLst/>
          </a:prstGeom>
          <a:solidFill>
            <a:srgbClr val="00FF00"/>
          </a:solidFill>
          <a:ln>
            <a:noFill/>
            <a:prstDash val="solid"/>
          </a:ln>
        </p:spPr>
        <p:txBody>
          <a:bodyPr vert="horz" lIns="90000" tIns="45000" rIns="90000" bIns="45000" anchor="ctr" anchorCtr="1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41" name="Freeform 40"/>
          <p:cNvSpPr/>
          <p:nvPr/>
        </p:nvSpPr>
        <p:spPr>
          <a:xfrm>
            <a:off x="8871480" y="2677680"/>
            <a:ext cx="321840" cy="1953719"/>
          </a:xfrm>
          <a:custGeom>
            <a:avLst>
              <a:gd name="f0" fmla="val 18042"/>
              <a:gd name="f1" fmla="val 6950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1 10800"/>
              <a:gd name="f10" fmla="pin 0 f0 21600"/>
              <a:gd name="f11" fmla="val f9"/>
              <a:gd name="f12" fmla="val f10"/>
              <a:gd name="f13" fmla="+- 21600 0 f9"/>
              <a:gd name="f14" fmla="*/ f9 f7 1"/>
              <a:gd name="f15" fmla="*/ f10 f8 1"/>
              <a:gd name="f16" fmla="*/ 0 f8 1"/>
              <a:gd name="f17" fmla="+- 21600 0 f12"/>
              <a:gd name="f18" fmla="*/ f11 f7 1"/>
              <a:gd name="f19" fmla="*/ f13 f7 1"/>
              <a:gd name="f20" fmla="*/ f17 f11 1"/>
              <a:gd name="f21" fmla="*/ f20 1 10800"/>
              <a:gd name="f22" fmla="+- f12 f21 0"/>
              <a:gd name="f23" fmla="*/ f22 f8 1"/>
            </a:gdLst>
            <a:ahLst>
              <a:ahXY gdRefX="f1" minX="f4" maxX="f6" gdRefY="f0" minY="f4" maxY="f5">
                <a:pos x="f14" y="f15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16" r="f19" b="f23"/>
            <a:pathLst>
              <a:path w="21600" h="21600">
                <a:moveTo>
                  <a:pt x="f11" y="f4"/>
                </a:moveTo>
                <a:lnTo>
                  <a:pt x="f11" y="f12"/>
                </a:lnTo>
                <a:lnTo>
                  <a:pt x="f4" y="f12"/>
                </a:lnTo>
                <a:lnTo>
                  <a:pt x="f6" y="f5"/>
                </a:lnTo>
                <a:lnTo>
                  <a:pt x="f5" y="f12"/>
                </a:lnTo>
                <a:lnTo>
                  <a:pt x="f13" y="f12"/>
                </a:lnTo>
                <a:lnTo>
                  <a:pt x="f13" y="f4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493520" y="6550200"/>
            <a:ext cx="5327279" cy="43020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Ctr="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400"/>
            </a:pPr>
            <a:r>
              <a:rPr lang="en-US" sz="2400" b="0" i="0" u="none" strike="noStrike" kern="1200">
                <a:ln>
                  <a:noFill/>
                </a:ln>
                <a:solidFill>
                  <a:srgbClr val="00FF00"/>
                </a:solidFill>
                <a:latin typeface="Arial" pitchFamily="18"/>
                <a:ea typeface="SimSun" pitchFamily="2"/>
                <a:cs typeface="Lucida Sans" pitchFamily="2"/>
              </a:rPr>
              <a:t>Interoperability via a Common Service</a:t>
            </a:r>
          </a:p>
        </p:txBody>
      </p:sp>
      <p:pic>
        <p:nvPicPr>
          <p:cNvPr id="43" name=""/>
          <p:cNvPicPr>
            <a:picLocks noChangeAspect="1"/>
          </p:cNvPicPr>
          <p:nvPr/>
        </p:nvPicPr>
        <p:blipFill>
          <a:blip r:embed="rId11" cstate="print">
            <a:alphaModFix/>
            <a:lum/>
          </a:blip>
          <a:srcRect/>
          <a:stretch>
            <a:fillRect/>
          </a:stretch>
        </p:blipFill>
        <p:spPr>
          <a:xfrm>
            <a:off x="8572680" y="861479"/>
            <a:ext cx="1414080" cy="178128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Straight Connector 43"/>
          <p:cNvSpPr/>
          <p:nvPr/>
        </p:nvSpPr>
        <p:spPr>
          <a:xfrm flipH="1">
            <a:off x="8147880" y="1838879"/>
            <a:ext cx="33336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lIns="90000" tIns="45000" rIns="90000" bIns="45000" anchor="ctr" anchorCtr="1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45" name="Straight Connector 44"/>
          <p:cNvSpPr/>
          <p:nvPr/>
        </p:nvSpPr>
        <p:spPr>
          <a:xfrm flipH="1">
            <a:off x="8193960" y="2505240"/>
            <a:ext cx="448200" cy="41363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lIns="90000" tIns="45000" rIns="90000" bIns="45000" anchor="ctr" anchorCtr="1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46" name="Straight Connector 45"/>
          <p:cNvSpPr/>
          <p:nvPr/>
        </p:nvSpPr>
        <p:spPr>
          <a:xfrm flipH="1">
            <a:off x="8182440" y="2631600"/>
            <a:ext cx="758520" cy="120672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lIns="90000" tIns="45000" rIns="90000" bIns="45000" anchor="ctr" anchorCtr="1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/>
        </p:nvSpPr>
        <p:spPr>
          <a:xfrm>
            <a:off x="847799" y="1783800"/>
            <a:ext cx="685799" cy="685799"/>
          </a:xfrm>
          <a:custGeom>
            <a:avLst>
              <a:gd name="f0" fmla="val 54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val 88"/>
              <a:gd name="f8" fmla="val 21600"/>
              <a:gd name="f9" fmla="val 44"/>
              <a:gd name="f10" fmla="val -2147483647"/>
              <a:gd name="f11" fmla="val 2147483647"/>
              <a:gd name="f12" fmla="val 10800"/>
              <a:gd name="f13" fmla="val 20"/>
              <a:gd name="f14" fmla="val 68"/>
              <a:gd name="f15" fmla="+- 0 0 0"/>
              <a:gd name="f16" fmla="*/ f4 1 88"/>
              <a:gd name="f17" fmla="*/ f5 1 21600"/>
              <a:gd name="f18" fmla="pin 0 f0 10800"/>
              <a:gd name="f19" fmla="*/ f15 f1 1"/>
              <a:gd name="f20" fmla="*/ f18 2 1"/>
              <a:gd name="f21" fmla="*/ f9 f16 1"/>
              <a:gd name="f22" fmla="*/ f18 f17 1"/>
              <a:gd name="f23" fmla="*/ 0 f16 1"/>
              <a:gd name="f24" fmla="*/ 88 f16 1"/>
              <a:gd name="f25" fmla="*/ 44 f16 1"/>
              <a:gd name="f26" fmla="*/ f19 1 f3"/>
              <a:gd name="f27" fmla="*/ 0 f17 1"/>
              <a:gd name="f28" fmla="*/ 10800 f17 1"/>
              <a:gd name="f29" fmla="*/ 21600 f17 1"/>
              <a:gd name="f30" fmla="*/ f20 1 4"/>
              <a:gd name="f31" fmla="*/ f20 1 2"/>
              <a:gd name="f32" fmla="+- f26 0 f2"/>
              <a:gd name="f33" fmla="*/ f30 6 1"/>
              <a:gd name="f34" fmla="+- 21600 0 f30"/>
              <a:gd name="f35" fmla="*/ f31 f17 1"/>
              <a:gd name="f36" fmla="*/ f33 1 11"/>
              <a:gd name="f37" fmla="*/ f34 f17 1"/>
              <a:gd name="f38" fmla="+- f30 0 f36"/>
              <a:gd name="f39" fmla="+- f34 f36 0"/>
              <a:gd name="f40" fmla="+- f30 f36 0"/>
            </a:gdLst>
            <a:ahLst>
              <a:ahXY gdRefX="" minX="0" maxX="0" gdRefY="f0" minY="f6" maxY="f12">
                <a:pos x="f21" y="f22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25" y="f35"/>
              </a:cxn>
              <a:cxn ang="f32">
                <a:pos x="f25" y="f27"/>
              </a:cxn>
              <a:cxn ang="f32">
                <a:pos x="f23" y="f28"/>
              </a:cxn>
              <a:cxn ang="f32">
                <a:pos x="f25" y="f29"/>
              </a:cxn>
              <a:cxn ang="f32">
                <a:pos x="f24" y="f28"/>
              </a:cxn>
            </a:cxnLst>
            <a:rect l="f23" t="f35" r="f24" b="f37"/>
            <a:pathLst>
              <a:path w="88" h="21600">
                <a:moveTo>
                  <a:pt x="f9" y="f6"/>
                </a:moveTo>
                <a:cubicBezTo>
                  <a:pt x="f13" y="f6"/>
                  <a:pt x="f6" y="f38"/>
                  <a:pt x="f6" y="f30"/>
                </a:cubicBezTo>
                <a:lnTo>
                  <a:pt x="f6" y="f34"/>
                </a:lnTo>
                <a:cubicBezTo>
                  <a:pt x="f6" y="f39"/>
                  <a:pt x="f13" y="f8"/>
                  <a:pt x="f9" y="f8"/>
                </a:cubicBezTo>
                <a:cubicBezTo>
                  <a:pt x="f14" y="f8"/>
                  <a:pt x="f7" y="f39"/>
                  <a:pt x="f7" y="f34"/>
                </a:cubicBezTo>
                <a:lnTo>
                  <a:pt x="f7" y="f30"/>
                </a:lnTo>
                <a:cubicBezTo>
                  <a:pt x="f7" y="f38"/>
                  <a:pt x="f14" y="f6"/>
                  <a:pt x="f9" y="f6"/>
                </a:cubicBezTo>
                <a:close/>
              </a:path>
              <a:path w="88" h="21600">
                <a:moveTo>
                  <a:pt x="f9" y="f6"/>
                </a:moveTo>
                <a:cubicBezTo>
                  <a:pt x="f13" y="f6"/>
                  <a:pt x="f6" y="f38"/>
                  <a:pt x="f6" y="f30"/>
                </a:cubicBezTo>
                <a:cubicBezTo>
                  <a:pt x="f6" y="f40"/>
                  <a:pt x="f13" y="f31"/>
                  <a:pt x="f9" y="f31"/>
                </a:cubicBezTo>
                <a:cubicBezTo>
                  <a:pt x="f14" y="f31"/>
                  <a:pt x="f7" y="f40"/>
                  <a:pt x="f7" y="f30"/>
                </a:cubicBezTo>
                <a:cubicBezTo>
                  <a:pt x="f7" y="f38"/>
                  <a:pt x="f14" y="f6"/>
                  <a:pt x="f9" y="f6"/>
                </a:cubicBez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files</a:t>
            </a:r>
          </a:p>
        </p:txBody>
      </p:sp>
      <p:sp>
        <p:nvSpPr>
          <p:cNvPr id="3" name="Freeform 2"/>
          <p:cNvSpPr/>
          <p:nvPr/>
        </p:nvSpPr>
        <p:spPr>
          <a:xfrm>
            <a:off x="479880" y="3259080"/>
            <a:ext cx="1143000" cy="457200"/>
          </a:xfrm>
          <a:custGeom>
            <a:avLst>
              <a:gd name="f0" fmla="val 54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val 88"/>
              <a:gd name="f8" fmla="val 21600"/>
              <a:gd name="f9" fmla="val 44"/>
              <a:gd name="f10" fmla="val -2147483647"/>
              <a:gd name="f11" fmla="val 2147483647"/>
              <a:gd name="f12" fmla="val 10800"/>
              <a:gd name="f13" fmla="val 20"/>
              <a:gd name="f14" fmla="val 68"/>
              <a:gd name="f15" fmla="+- 0 0 0"/>
              <a:gd name="f16" fmla="*/ f4 1 88"/>
              <a:gd name="f17" fmla="*/ f5 1 21600"/>
              <a:gd name="f18" fmla="pin 0 f0 10800"/>
              <a:gd name="f19" fmla="*/ f15 f1 1"/>
              <a:gd name="f20" fmla="*/ f18 2 1"/>
              <a:gd name="f21" fmla="*/ f9 f16 1"/>
              <a:gd name="f22" fmla="*/ f18 f17 1"/>
              <a:gd name="f23" fmla="*/ 0 f16 1"/>
              <a:gd name="f24" fmla="*/ 88 f16 1"/>
              <a:gd name="f25" fmla="*/ 44 f16 1"/>
              <a:gd name="f26" fmla="*/ f19 1 f3"/>
              <a:gd name="f27" fmla="*/ 0 f17 1"/>
              <a:gd name="f28" fmla="*/ 10800 f17 1"/>
              <a:gd name="f29" fmla="*/ 21600 f17 1"/>
              <a:gd name="f30" fmla="*/ f20 1 4"/>
              <a:gd name="f31" fmla="*/ f20 1 2"/>
              <a:gd name="f32" fmla="+- f26 0 f2"/>
              <a:gd name="f33" fmla="*/ f30 6 1"/>
              <a:gd name="f34" fmla="+- 21600 0 f30"/>
              <a:gd name="f35" fmla="*/ f31 f17 1"/>
              <a:gd name="f36" fmla="*/ f33 1 11"/>
              <a:gd name="f37" fmla="*/ f34 f17 1"/>
              <a:gd name="f38" fmla="+- f30 0 f36"/>
              <a:gd name="f39" fmla="+- f34 f36 0"/>
              <a:gd name="f40" fmla="+- f30 f36 0"/>
            </a:gdLst>
            <a:ahLst>
              <a:ahXY gdRefX="" minX="0" maxX="0" gdRefY="f0" minY="f6" maxY="f12">
                <a:pos x="f21" y="f22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25" y="f35"/>
              </a:cxn>
              <a:cxn ang="f32">
                <a:pos x="f25" y="f27"/>
              </a:cxn>
              <a:cxn ang="f32">
                <a:pos x="f23" y="f28"/>
              </a:cxn>
              <a:cxn ang="f32">
                <a:pos x="f25" y="f29"/>
              </a:cxn>
              <a:cxn ang="f32">
                <a:pos x="f24" y="f28"/>
              </a:cxn>
            </a:cxnLst>
            <a:rect l="f23" t="f35" r="f24" b="f37"/>
            <a:pathLst>
              <a:path w="88" h="21600">
                <a:moveTo>
                  <a:pt x="f9" y="f6"/>
                </a:moveTo>
                <a:cubicBezTo>
                  <a:pt x="f13" y="f6"/>
                  <a:pt x="f6" y="f38"/>
                  <a:pt x="f6" y="f30"/>
                </a:cubicBezTo>
                <a:lnTo>
                  <a:pt x="f6" y="f34"/>
                </a:lnTo>
                <a:cubicBezTo>
                  <a:pt x="f6" y="f39"/>
                  <a:pt x="f13" y="f8"/>
                  <a:pt x="f9" y="f8"/>
                </a:cubicBezTo>
                <a:cubicBezTo>
                  <a:pt x="f14" y="f8"/>
                  <a:pt x="f7" y="f39"/>
                  <a:pt x="f7" y="f34"/>
                </a:cubicBezTo>
                <a:lnTo>
                  <a:pt x="f7" y="f30"/>
                </a:lnTo>
                <a:cubicBezTo>
                  <a:pt x="f7" y="f38"/>
                  <a:pt x="f14" y="f6"/>
                  <a:pt x="f9" y="f6"/>
                </a:cubicBezTo>
                <a:close/>
              </a:path>
              <a:path w="88" h="21600">
                <a:moveTo>
                  <a:pt x="f9" y="f6"/>
                </a:moveTo>
                <a:cubicBezTo>
                  <a:pt x="f13" y="f6"/>
                  <a:pt x="f6" y="f38"/>
                  <a:pt x="f6" y="f30"/>
                </a:cubicBezTo>
                <a:cubicBezTo>
                  <a:pt x="f6" y="f40"/>
                  <a:pt x="f13" y="f31"/>
                  <a:pt x="f9" y="f31"/>
                </a:cubicBezTo>
                <a:cubicBezTo>
                  <a:pt x="f14" y="f31"/>
                  <a:pt x="f7" y="f40"/>
                  <a:pt x="f7" y="f30"/>
                </a:cubicBezTo>
                <a:cubicBezTo>
                  <a:pt x="f7" y="f38"/>
                  <a:pt x="f14" y="f6"/>
                  <a:pt x="f9" y="f6"/>
                </a:cubicBez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database</a:t>
            </a:r>
          </a:p>
        </p:txBody>
      </p:sp>
      <p:sp>
        <p:nvSpPr>
          <p:cNvPr id="4" name="Freeform 3"/>
          <p:cNvSpPr/>
          <p:nvPr/>
        </p:nvSpPr>
        <p:spPr>
          <a:xfrm>
            <a:off x="411120" y="4608720"/>
            <a:ext cx="1371599" cy="685799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il" t="it" r="ir" b="ib"/>
            <a:pathLst>
              <a:path>
                <a:moveTo>
                  <a:pt x="l" y="vc"/>
                </a:moveTo>
                <a:arcTo wR="wd2" hR="hd2" stAng="cd2" swAng="cd4"/>
                <a:arcTo wR="wd2" hR="hd2" stAng="3cd4" swAng="cd4"/>
                <a:arcTo wR="wd2" hR="hd2" stAng="0" swAng="cd4"/>
                <a:arcTo wR="wd2" hR="hd2" stAng="cd4" swAng="cd4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1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remote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services</a:t>
            </a:r>
          </a:p>
        </p:txBody>
      </p:sp>
      <p:sp>
        <p:nvSpPr>
          <p:cNvPr id="5" name="Freeform 4"/>
          <p:cNvSpPr/>
          <p:nvPr/>
        </p:nvSpPr>
        <p:spPr>
          <a:xfrm>
            <a:off x="2091599" y="2163240"/>
            <a:ext cx="685799" cy="457200"/>
          </a:xfrm>
          <a:custGeom>
            <a:avLst>
              <a:gd name="f0" fmla="val 19174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val 21600"/>
              <a:gd name="f8" fmla="val 10800"/>
              <a:gd name="f9" fmla="val -2147483647"/>
              <a:gd name="f10" fmla="val 2147483647"/>
              <a:gd name="f11" fmla="+- 0 0 0"/>
              <a:gd name="f12" fmla="*/ f4 1 21600"/>
              <a:gd name="f13" fmla="*/ f5 1 21600"/>
              <a:gd name="f14" fmla="pin 10800 f0 21600"/>
              <a:gd name="f15" fmla="*/ f11 f1 1"/>
              <a:gd name="f16" fmla="val f14"/>
              <a:gd name="f17" fmla="*/ f14 f12 1"/>
              <a:gd name="f18" fmla="*/ f7 f13 1"/>
              <a:gd name="f19" fmla="*/ 0 f12 1"/>
              <a:gd name="f20" fmla="*/ 21600 f12 1"/>
              <a:gd name="f21" fmla="*/ 0 f13 1"/>
              <a:gd name="f22" fmla="*/ 10800 f12 1"/>
              <a:gd name="f23" fmla="*/ f15 1 f3"/>
              <a:gd name="f24" fmla="*/ 10800 f13 1"/>
              <a:gd name="f25" fmla="*/ 21600 f13 1"/>
              <a:gd name="f26" fmla="+- 21600 0 f16"/>
              <a:gd name="f27" fmla="+- f23 0 f2"/>
              <a:gd name="f28" fmla="*/ f26 8000 1"/>
              <a:gd name="f29" fmla="*/ f26 1 2"/>
              <a:gd name="f30" fmla="*/ f26 1 4"/>
              <a:gd name="f31" fmla="*/ f26 1 7"/>
              <a:gd name="f32" fmla="*/ f26 1 16"/>
              <a:gd name="f33" fmla="*/ f28 1 10800"/>
              <a:gd name="f34" fmla="+- f16 f31 0"/>
              <a:gd name="f35" fmla="+- 21600 0 f29"/>
              <a:gd name="f36" fmla="+- f16 f32 0"/>
              <a:gd name="f37" fmla="+- 21600 0 f33"/>
              <a:gd name="f38" fmla="*/ f36 f13 1"/>
              <a:gd name="f39" fmla="+- f37 f30 0"/>
            </a:gdLst>
            <a:ahLst>
              <a:ahXY gdRefX="f0" minX="f8" maxX="f7" gdRefY="" minY="0" maxY="0">
                <a:pos x="f17" y="f18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7">
                <a:pos x="f22" y="f21"/>
              </a:cxn>
              <a:cxn ang="f27">
                <a:pos x="f19" y="f24"/>
              </a:cxn>
              <a:cxn ang="f27">
                <a:pos x="f22" y="f25"/>
              </a:cxn>
              <a:cxn ang="f27">
                <a:pos x="f20" y="f24"/>
              </a:cxn>
            </a:cxnLst>
            <a:rect l="f19" t="f21" r="f20" b="f38"/>
            <a:pathLst>
              <a:path w="21600" h="21600">
                <a:moveTo>
                  <a:pt x="f6" y="f6"/>
                </a:moveTo>
                <a:lnTo>
                  <a:pt x="f7" y="f6"/>
                </a:lnTo>
                <a:lnTo>
                  <a:pt x="f7" y="f16"/>
                </a:lnTo>
                <a:lnTo>
                  <a:pt x="f16" y="f7"/>
                </a:lnTo>
                <a:lnTo>
                  <a:pt x="f6" y="f7"/>
                </a:lnTo>
                <a:close/>
              </a:path>
              <a:path w="21600" h="21600">
                <a:moveTo>
                  <a:pt x="f16" y="f7"/>
                </a:moveTo>
                <a:lnTo>
                  <a:pt x="f37" y="f16"/>
                </a:lnTo>
                <a:cubicBezTo>
                  <a:pt x="f39" y="f34"/>
                  <a:pt x="f35" y="f36"/>
                  <a:pt x="f7" y="f16"/>
                </a:cubicBez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TSML</a:t>
            </a:r>
          </a:p>
        </p:txBody>
      </p:sp>
      <p:sp>
        <p:nvSpPr>
          <p:cNvPr id="6" name="Freeform 5"/>
          <p:cNvSpPr/>
          <p:nvPr/>
        </p:nvSpPr>
        <p:spPr>
          <a:xfrm>
            <a:off x="2136960" y="3304800"/>
            <a:ext cx="685799" cy="457200"/>
          </a:xfrm>
          <a:custGeom>
            <a:avLst>
              <a:gd name="f0" fmla="val 189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val 21600"/>
              <a:gd name="f8" fmla="val 10800"/>
              <a:gd name="f9" fmla="val -2147483647"/>
              <a:gd name="f10" fmla="val 2147483647"/>
              <a:gd name="f11" fmla="+- 0 0 0"/>
              <a:gd name="f12" fmla="*/ f4 1 21600"/>
              <a:gd name="f13" fmla="*/ f5 1 21600"/>
              <a:gd name="f14" fmla="pin 10800 f0 21600"/>
              <a:gd name="f15" fmla="*/ f11 f1 1"/>
              <a:gd name="f16" fmla="val f14"/>
              <a:gd name="f17" fmla="*/ f14 f12 1"/>
              <a:gd name="f18" fmla="*/ f7 f13 1"/>
              <a:gd name="f19" fmla="*/ 0 f12 1"/>
              <a:gd name="f20" fmla="*/ 21600 f12 1"/>
              <a:gd name="f21" fmla="*/ 0 f13 1"/>
              <a:gd name="f22" fmla="*/ 10800 f12 1"/>
              <a:gd name="f23" fmla="*/ f15 1 f3"/>
              <a:gd name="f24" fmla="*/ 10800 f13 1"/>
              <a:gd name="f25" fmla="*/ 21600 f13 1"/>
              <a:gd name="f26" fmla="+- 21600 0 f16"/>
              <a:gd name="f27" fmla="+- f23 0 f2"/>
              <a:gd name="f28" fmla="*/ f26 8000 1"/>
              <a:gd name="f29" fmla="*/ f26 1 2"/>
              <a:gd name="f30" fmla="*/ f26 1 4"/>
              <a:gd name="f31" fmla="*/ f26 1 7"/>
              <a:gd name="f32" fmla="*/ f26 1 16"/>
              <a:gd name="f33" fmla="*/ f28 1 10800"/>
              <a:gd name="f34" fmla="+- f16 f31 0"/>
              <a:gd name="f35" fmla="+- 21600 0 f29"/>
              <a:gd name="f36" fmla="+- f16 f32 0"/>
              <a:gd name="f37" fmla="+- 21600 0 f33"/>
              <a:gd name="f38" fmla="*/ f36 f13 1"/>
              <a:gd name="f39" fmla="+- f37 f30 0"/>
            </a:gdLst>
            <a:ahLst>
              <a:ahXY gdRefX="f0" minX="f8" maxX="f7" gdRefY="" minY="0" maxY="0">
                <a:pos x="f17" y="f18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7">
                <a:pos x="f22" y="f21"/>
              </a:cxn>
              <a:cxn ang="f27">
                <a:pos x="f19" y="f24"/>
              </a:cxn>
              <a:cxn ang="f27">
                <a:pos x="f22" y="f25"/>
              </a:cxn>
              <a:cxn ang="f27">
                <a:pos x="f20" y="f24"/>
              </a:cxn>
            </a:cxnLst>
            <a:rect l="f19" t="f21" r="f20" b="f38"/>
            <a:pathLst>
              <a:path w="21600" h="21600">
                <a:moveTo>
                  <a:pt x="f6" y="f6"/>
                </a:moveTo>
                <a:lnTo>
                  <a:pt x="f7" y="f6"/>
                </a:lnTo>
                <a:lnTo>
                  <a:pt x="f7" y="f16"/>
                </a:lnTo>
                <a:lnTo>
                  <a:pt x="f16" y="f7"/>
                </a:lnTo>
                <a:lnTo>
                  <a:pt x="f6" y="f7"/>
                </a:lnTo>
                <a:close/>
              </a:path>
              <a:path w="21600" h="21600">
                <a:moveTo>
                  <a:pt x="f16" y="f7"/>
                </a:moveTo>
                <a:lnTo>
                  <a:pt x="f37" y="f16"/>
                </a:lnTo>
                <a:cubicBezTo>
                  <a:pt x="f39" y="f34"/>
                  <a:pt x="f35" y="f36"/>
                  <a:pt x="f7" y="f16"/>
                </a:cubicBez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TSML</a:t>
            </a:r>
          </a:p>
        </p:txBody>
      </p:sp>
      <p:sp>
        <p:nvSpPr>
          <p:cNvPr id="7" name="Freeform 6"/>
          <p:cNvSpPr/>
          <p:nvPr/>
        </p:nvSpPr>
        <p:spPr>
          <a:xfrm>
            <a:off x="2228760" y="4390560"/>
            <a:ext cx="685799" cy="457200"/>
          </a:xfrm>
          <a:custGeom>
            <a:avLst>
              <a:gd name="f0" fmla="val 19208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val 21600"/>
              <a:gd name="f8" fmla="val 10800"/>
              <a:gd name="f9" fmla="val -2147483647"/>
              <a:gd name="f10" fmla="val 2147483647"/>
              <a:gd name="f11" fmla="+- 0 0 0"/>
              <a:gd name="f12" fmla="*/ f4 1 21600"/>
              <a:gd name="f13" fmla="*/ f5 1 21600"/>
              <a:gd name="f14" fmla="pin 10800 f0 21600"/>
              <a:gd name="f15" fmla="*/ f11 f1 1"/>
              <a:gd name="f16" fmla="val f14"/>
              <a:gd name="f17" fmla="*/ f14 f12 1"/>
              <a:gd name="f18" fmla="*/ f7 f13 1"/>
              <a:gd name="f19" fmla="*/ 0 f12 1"/>
              <a:gd name="f20" fmla="*/ 21600 f12 1"/>
              <a:gd name="f21" fmla="*/ 0 f13 1"/>
              <a:gd name="f22" fmla="*/ 10800 f12 1"/>
              <a:gd name="f23" fmla="*/ f15 1 f3"/>
              <a:gd name="f24" fmla="*/ 10800 f13 1"/>
              <a:gd name="f25" fmla="*/ 21600 f13 1"/>
              <a:gd name="f26" fmla="+- 21600 0 f16"/>
              <a:gd name="f27" fmla="+- f23 0 f2"/>
              <a:gd name="f28" fmla="*/ f26 8000 1"/>
              <a:gd name="f29" fmla="*/ f26 1 2"/>
              <a:gd name="f30" fmla="*/ f26 1 4"/>
              <a:gd name="f31" fmla="*/ f26 1 7"/>
              <a:gd name="f32" fmla="*/ f26 1 16"/>
              <a:gd name="f33" fmla="*/ f28 1 10800"/>
              <a:gd name="f34" fmla="+- f16 f31 0"/>
              <a:gd name="f35" fmla="+- 21600 0 f29"/>
              <a:gd name="f36" fmla="+- f16 f32 0"/>
              <a:gd name="f37" fmla="+- 21600 0 f33"/>
              <a:gd name="f38" fmla="*/ f36 f13 1"/>
              <a:gd name="f39" fmla="+- f37 f30 0"/>
            </a:gdLst>
            <a:ahLst>
              <a:ahXY gdRefX="f0" minX="f8" maxX="f7" gdRefY="" minY="0" maxY="0">
                <a:pos x="f17" y="f18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7">
                <a:pos x="f22" y="f21"/>
              </a:cxn>
              <a:cxn ang="f27">
                <a:pos x="f19" y="f24"/>
              </a:cxn>
              <a:cxn ang="f27">
                <a:pos x="f22" y="f25"/>
              </a:cxn>
              <a:cxn ang="f27">
                <a:pos x="f20" y="f24"/>
              </a:cxn>
            </a:cxnLst>
            <a:rect l="f19" t="f21" r="f20" b="f38"/>
            <a:pathLst>
              <a:path w="21600" h="21600">
                <a:moveTo>
                  <a:pt x="f6" y="f6"/>
                </a:moveTo>
                <a:lnTo>
                  <a:pt x="f7" y="f6"/>
                </a:lnTo>
                <a:lnTo>
                  <a:pt x="f7" y="f16"/>
                </a:lnTo>
                <a:lnTo>
                  <a:pt x="f16" y="f7"/>
                </a:lnTo>
                <a:lnTo>
                  <a:pt x="f6" y="f7"/>
                </a:lnTo>
                <a:close/>
              </a:path>
              <a:path w="21600" h="21600">
                <a:moveTo>
                  <a:pt x="f16" y="f7"/>
                </a:moveTo>
                <a:lnTo>
                  <a:pt x="f37" y="f16"/>
                </a:lnTo>
                <a:cubicBezTo>
                  <a:pt x="f39" y="f34"/>
                  <a:pt x="f35" y="f36"/>
                  <a:pt x="f7" y="f16"/>
                </a:cubicBez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TSML</a:t>
            </a:r>
          </a:p>
        </p:txBody>
      </p:sp>
      <p:sp>
        <p:nvSpPr>
          <p:cNvPr id="8" name="Rectangle 7"/>
          <p:cNvSpPr/>
          <p:nvPr/>
        </p:nvSpPr>
        <p:spPr>
          <a:xfrm>
            <a:off x="4343400" y="2057400"/>
            <a:ext cx="1600200" cy="3429000"/>
          </a:xfrm>
          <a:prstGeom prst="rect">
            <a:avLst/>
          </a:pr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1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400"/>
            </a:pPr>
            <a:r>
              <a:rPr lang="en-US" sz="2400" b="1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Common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400"/>
            </a:pPr>
            <a:r>
              <a:rPr lang="en-US" sz="2400" b="1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Data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400"/>
            </a:pPr>
            <a:r>
              <a:rPr lang="en-US" sz="2400" b="1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Model</a:t>
            </a:r>
          </a:p>
        </p:txBody>
      </p:sp>
      <p:sp>
        <p:nvSpPr>
          <p:cNvPr id="9" name="Rectangle 8"/>
          <p:cNvSpPr/>
          <p:nvPr/>
        </p:nvSpPr>
        <p:spPr>
          <a:xfrm>
            <a:off x="3200400" y="2057400"/>
            <a:ext cx="1143000" cy="685799"/>
          </a:xfrm>
          <a:prstGeom prst="rect">
            <a:avLst/>
          </a:pr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1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ASCII File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Reader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00400" y="4114800"/>
            <a:ext cx="1143000" cy="685799"/>
          </a:xfrm>
          <a:prstGeom prst="rect">
            <a:avLst/>
          </a:pr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1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Service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Reader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943600" y="2057400"/>
            <a:ext cx="1143000" cy="685799"/>
          </a:xfrm>
          <a:prstGeom prst="rect">
            <a:avLst/>
          </a:pr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1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CSV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Writer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43600" y="2743199"/>
            <a:ext cx="1143000" cy="685799"/>
          </a:xfrm>
          <a:prstGeom prst="rect">
            <a:avLst/>
          </a:pr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1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Binary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Writer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43600" y="3429000"/>
            <a:ext cx="1143000" cy="685799"/>
          </a:xfrm>
          <a:prstGeom prst="rect">
            <a:avLst/>
          </a:pr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1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OPeNDAP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Writer</a:t>
            </a:r>
          </a:p>
        </p:txBody>
      </p:sp>
      <p:sp>
        <p:nvSpPr>
          <p:cNvPr id="14" name="Freeform 13"/>
          <p:cNvSpPr/>
          <p:nvPr/>
        </p:nvSpPr>
        <p:spPr>
          <a:xfrm>
            <a:off x="7507080" y="4447800"/>
            <a:ext cx="1410839" cy="95328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il" t="it" r="ir" b="ib"/>
            <a:pathLst>
              <a:path>
                <a:moveTo>
                  <a:pt x="l" y="vc"/>
                </a:moveTo>
                <a:arcTo wR="wd2" hR="hd2" stAng="cd2" swAng="cd4"/>
                <a:arcTo wR="wd2" hR="hd2" stAng="3cd4" swAng="cd4"/>
                <a:arcTo wR="wd2" hR="hd2" stAng="0" swAng="cd4"/>
                <a:arcTo wR="wd2" hR="hd2" stAng="cd4" swAng="cd4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1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Web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Application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(LISIRD)</a:t>
            </a:r>
          </a:p>
        </p:txBody>
      </p:sp>
      <p:sp>
        <p:nvSpPr>
          <p:cNvPr id="15" name="Freeform 14"/>
          <p:cNvSpPr/>
          <p:nvPr/>
        </p:nvSpPr>
        <p:spPr>
          <a:xfrm>
            <a:off x="7359840" y="1929599"/>
            <a:ext cx="914400" cy="45720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il" t="it" r="ir" b="ib"/>
            <a:pathLst>
              <a:path>
                <a:moveTo>
                  <a:pt x="l" y="vc"/>
                </a:moveTo>
                <a:arcTo wR="wd2" hR="hd2" stAng="cd2" swAng="cd4"/>
                <a:arcTo wR="wd2" hR="hd2" stAng="3cd4" swAng="cd4"/>
                <a:arcTo wR="wd2" hR="hd2" stAng="0" swAng="cd4"/>
                <a:arcTo wR="wd2" hR="hd2" stAng="cd4" swAng="cd4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1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Excel</a:t>
            </a:r>
          </a:p>
        </p:txBody>
      </p:sp>
      <p:sp>
        <p:nvSpPr>
          <p:cNvPr id="16" name="Freeform 15"/>
          <p:cNvSpPr/>
          <p:nvPr/>
        </p:nvSpPr>
        <p:spPr>
          <a:xfrm>
            <a:off x="7427520" y="2631600"/>
            <a:ext cx="1371599" cy="761759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il" t="it" r="ir" b="ib"/>
            <a:pathLst>
              <a:path>
                <a:moveTo>
                  <a:pt x="l" y="vc"/>
                </a:moveTo>
                <a:arcTo wR="wd2" hR="hd2" stAng="cd2" swAng="cd4"/>
                <a:arcTo wR="wd2" hR="hd2" stAng="3cd4" swAng="cd4"/>
                <a:arcTo wR="wd2" hR="hd2" stAng="0" swAng="cd4"/>
                <a:arcTo wR="wd2" hR="hd2" stAng="cd4" swAng="cd4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1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IDL/Matlab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Program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43600" y="4800600"/>
            <a:ext cx="1143000" cy="685799"/>
          </a:xfrm>
          <a:prstGeom prst="rect">
            <a:avLst/>
          </a:pr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1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...</a:t>
            </a:r>
          </a:p>
        </p:txBody>
      </p:sp>
      <p:sp>
        <p:nvSpPr>
          <p:cNvPr id="18" name="Freeform 17"/>
          <p:cNvSpPr/>
          <p:nvPr/>
        </p:nvSpPr>
        <p:spPr>
          <a:xfrm>
            <a:off x="7576920" y="3573000"/>
            <a:ext cx="1371599" cy="685799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il" t="it" r="ir" b="ib"/>
            <a:pathLst>
              <a:path>
                <a:moveTo>
                  <a:pt x="l" y="vc"/>
                </a:moveTo>
                <a:arcTo wR="wd2" hR="hd2" stAng="cd2" swAng="cd4"/>
                <a:arcTo wR="wd2" hR="hd2" stAng="3cd4" swAng="cd4"/>
                <a:arcTo wR="wd2" hR="hd2" stAng="0" swAng="cd4"/>
                <a:arcTo wR="wd2" hR="hd2" stAng="cd4" swAng="cd4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1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Analysis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Tools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0920" y="264240"/>
            <a:ext cx="8719560" cy="60228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Ctr="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36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Interoperability via a Common Data Model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200400" y="3429000"/>
            <a:ext cx="1143000" cy="685799"/>
          </a:xfrm>
          <a:prstGeom prst="rect">
            <a:avLst/>
          </a:pr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1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Database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Reader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200400" y="2743199"/>
            <a:ext cx="1143000" cy="685799"/>
          </a:xfrm>
          <a:prstGeom prst="rect">
            <a:avLst/>
          </a:pr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1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Binary File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Reader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200400" y="4800600"/>
            <a:ext cx="1143000" cy="685799"/>
          </a:xfrm>
          <a:prstGeom prst="rect">
            <a:avLst/>
          </a:pr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1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...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943960" y="4115159"/>
            <a:ext cx="1143000" cy="685799"/>
          </a:xfrm>
          <a:prstGeom prst="rect">
            <a:avLst/>
          </a:pr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1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JSON</a:t>
            </a:r>
          </a:p>
        </p:txBody>
      </p:sp>
      <p:pic>
        <p:nvPicPr>
          <p:cNvPr id="24" name="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8572680" y="861479"/>
            <a:ext cx="1414080" cy="178128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TextBox 24"/>
          <p:cNvSpPr txBox="1"/>
          <p:nvPr/>
        </p:nvSpPr>
        <p:spPr>
          <a:xfrm>
            <a:off x="3344040" y="5470200"/>
            <a:ext cx="3628080" cy="43020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Ctr="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400"/>
            </a:pPr>
            <a:r>
              <a:rPr lang="en-US" sz="24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LASP Time Series Server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2160" y="5734440"/>
            <a:ext cx="904680" cy="71712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Ctr="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Data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Source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999800" y="5688360"/>
            <a:ext cx="1221480" cy="452304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Ctr="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Dataset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Descriptor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04200" y="5630400"/>
            <a:ext cx="1299240" cy="60228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Ctr="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Data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Application</a:t>
            </a:r>
          </a:p>
        </p:txBody>
      </p:sp>
      <p:sp>
        <p:nvSpPr>
          <p:cNvPr id="29" name="Straight Connector 28"/>
          <p:cNvSpPr/>
          <p:nvPr/>
        </p:nvSpPr>
        <p:spPr>
          <a:xfrm>
            <a:off x="1528560" y="2126160"/>
            <a:ext cx="563039" cy="17244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lIns="90000" tIns="45000" rIns="90000" bIns="45000" anchor="ctr" anchorCtr="1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30" name="Straight Connector 29"/>
          <p:cNvSpPr/>
          <p:nvPr/>
        </p:nvSpPr>
        <p:spPr>
          <a:xfrm>
            <a:off x="2792520" y="2413440"/>
            <a:ext cx="413640" cy="12636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lIns="90000" tIns="45000" rIns="90000" bIns="45000" anchor="ctr" anchorCtr="1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31" name="Straight Connector 30"/>
          <p:cNvSpPr/>
          <p:nvPr/>
        </p:nvSpPr>
        <p:spPr>
          <a:xfrm>
            <a:off x="1631880" y="3481920"/>
            <a:ext cx="516960" cy="4608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lIns="90000" tIns="45000" rIns="90000" bIns="45000" anchor="ctr" anchorCtr="1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32" name="Straight Connector 31"/>
          <p:cNvSpPr/>
          <p:nvPr/>
        </p:nvSpPr>
        <p:spPr>
          <a:xfrm flipV="1">
            <a:off x="1735199" y="4746240"/>
            <a:ext cx="505801" cy="13788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lIns="90000" tIns="45000" rIns="90000" bIns="45000" anchor="ctr" anchorCtr="1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33" name="Straight Connector 32"/>
          <p:cNvSpPr/>
          <p:nvPr/>
        </p:nvSpPr>
        <p:spPr>
          <a:xfrm>
            <a:off x="2827080" y="3539520"/>
            <a:ext cx="356040" cy="4608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lIns="90000" tIns="45000" rIns="90000" bIns="45000" anchor="ctr" anchorCtr="1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34" name="Straight Connector 33"/>
          <p:cNvSpPr/>
          <p:nvPr/>
        </p:nvSpPr>
        <p:spPr>
          <a:xfrm flipV="1">
            <a:off x="2918879" y="4527720"/>
            <a:ext cx="310321" cy="9216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lIns="90000" tIns="45000" rIns="90000" bIns="45000" anchor="ctr" anchorCtr="1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35" name="Straight Connector 34"/>
          <p:cNvSpPr/>
          <p:nvPr/>
        </p:nvSpPr>
        <p:spPr>
          <a:xfrm flipV="1">
            <a:off x="7079040" y="2183400"/>
            <a:ext cx="298800" cy="6912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lIns="90000" tIns="45000" rIns="90000" bIns="45000" anchor="ctr" anchorCtr="1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36" name="Straight Connector 35"/>
          <p:cNvSpPr/>
          <p:nvPr/>
        </p:nvSpPr>
        <p:spPr>
          <a:xfrm flipV="1">
            <a:off x="7090560" y="3045240"/>
            <a:ext cx="333000" cy="2304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lIns="90000" tIns="45000" rIns="90000" bIns="45000" anchor="ctr" anchorCtr="1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37" name="Straight Connector 36"/>
          <p:cNvSpPr/>
          <p:nvPr/>
        </p:nvSpPr>
        <p:spPr>
          <a:xfrm>
            <a:off x="7090560" y="3803760"/>
            <a:ext cx="505440" cy="8063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lIns="90000" tIns="45000" rIns="90000" bIns="45000" anchor="ctr" anchorCtr="1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38" name="Straight Connector 37"/>
          <p:cNvSpPr/>
          <p:nvPr/>
        </p:nvSpPr>
        <p:spPr>
          <a:xfrm>
            <a:off x="7090560" y="4516200"/>
            <a:ext cx="505440" cy="16092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lIns="90000" tIns="45000" rIns="90000" bIns="45000" anchor="ctr" anchorCtr="1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346320"/>
            <a:ext cx="9071640" cy="117216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>
                <a:solidFill>
                  <a:srgbClr val="000000"/>
                </a:solidFill>
              </a:rPr>
              <a:t>Unidata Common Data Model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503999" y="1769040"/>
            <a:ext cx="9071640" cy="4899240"/>
          </a:xfrm>
        </p:spPr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Clr>
                <a:srgbClr val="FFCC99"/>
              </a:buClr>
              <a:buSzPct val="45000"/>
              <a:buFont typeface="StarSymbol"/>
              <a:buNone/>
              <a:defRPr lang="en-US" sz="32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32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1pPr>
            <a:lvl2pPr marL="864000" marR="0" lvl="1" indent="-288000">
              <a:spcBef>
                <a:spcPts val="0"/>
              </a:spcBef>
              <a:spcAft>
                <a:spcPts val="1134"/>
              </a:spcAft>
              <a:buClr>
                <a:srgbClr val="FFCC99"/>
              </a:buClr>
              <a:buSzPct val="75000"/>
              <a:buFont typeface="StarSymbol"/>
              <a:buChar char="–"/>
              <a:defRPr lang="en-US" sz="28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2pPr>
            <a:lvl3pPr marL="1296000" marR="0" lvl="2" indent="-216000">
              <a:spcBef>
                <a:spcPts val="0"/>
              </a:spcBef>
              <a:spcAft>
                <a:spcPts val="850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4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Clr>
                <a:srgbClr val="FFCC99"/>
              </a:buClr>
              <a:buSzPct val="75000"/>
              <a:buFont typeface="StarSymbol"/>
              <a:buChar char="–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9pPr>
          </a:lstStyle>
          <a:p>
            <a:pPr lvl="0"/>
            <a:r>
              <a:rPr lang="en-US">
                <a:solidFill>
                  <a:srgbClr val="000000"/>
                </a:solidFill>
              </a:rPr>
              <a:t>Merge NetCDF Classic, HDF5, OpeNDAP data models</a:t>
            </a:r>
          </a:p>
          <a:p>
            <a:pPr lvl="0"/>
            <a:r>
              <a:rPr lang="en-US">
                <a:solidFill>
                  <a:srgbClr val="000000"/>
                </a:solidFill>
              </a:rPr>
              <a:t>As implemented by NetCDF-Java</a:t>
            </a:r>
          </a:p>
          <a:p>
            <a:pPr lvl="0"/>
            <a:r>
              <a:rPr lang="en-US">
                <a:solidFill>
                  <a:srgbClr val="000000"/>
                </a:solidFill>
              </a:rPr>
              <a:t>NetCDF Markup Language (NcML) + IOServiceProvider (IOSP)</a:t>
            </a:r>
          </a:p>
          <a:p>
            <a:pPr lvl="0"/>
            <a:r>
              <a:rPr lang="en-US" sz="2400">
                <a:solidFill>
                  <a:srgbClr val="000000"/>
                </a:solidFill>
              </a:rPr>
              <a:t>http://www.unidata.ucar.edu/software/netcdf-java/CDM/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-967680" y="-125640"/>
            <a:ext cx="9071640" cy="126252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>
                <a:solidFill>
                  <a:srgbClr val="000000"/>
                </a:solidFill>
              </a:rPr>
              <a:t>NetCDF Class Data Model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4294967295"/>
          </p:nvPr>
        </p:nvSpPr>
        <p:spPr>
          <a:xfrm>
            <a:off x="503999" y="1814040"/>
            <a:ext cx="9071640" cy="4899240"/>
          </a:xfrm>
        </p:spPr>
        <p:txBody>
          <a:bodyPr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indent="-216000" algn="ctr"/>
            <a:endParaRPr lang="en-US"/>
          </a:p>
        </p:txBody>
      </p:sp>
      <p:pic>
        <p:nvPicPr>
          <p:cNvPr id="4" name="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3241800" y="1000440"/>
            <a:ext cx="6425640" cy="6023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-1394639" y="0"/>
            <a:ext cx="9071640" cy="126252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>
                <a:solidFill>
                  <a:srgbClr val="000000"/>
                </a:solidFill>
              </a:rPr>
              <a:t>OPeNDAP Data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3568320" y="1196280"/>
            <a:ext cx="6226920" cy="5995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-1954080" y="0"/>
            <a:ext cx="9071640" cy="117216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>
                <a:solidFill>
                  <a:srgbClr val="000000"/>
                </a:solidFill>
              </a:rPr>
              <a:t>HDF5 Data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3556440" y="995760"/>
            <a:ext cx="6337800" cy="633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-629280" y="-168120"/>
            <a:ext cx="9071640" cy="117216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148320" y="774359"/>
            <a:ext cx="5296320" cy="6634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"/>
          <p:cNvPicPr>
            <a:picLocks noChangeAspect="1"/>
          </p:cNvPicPr>
          <p:nvPr/>
        </p:nvPicPr>
        <p:blipFill>
          <a:blip r:embed="rId4" cstate="print">
            <a:alphaModFix/>
            <a:lum/>
          </a:blip>
          <a:srcRect/>
          <a:stretch>
            <a:fillRect/>
          </a:stretch>
        </p:blipFill>
        <p:spPr>
          <a:xfrm>
            <a:off x="0" y="0"/>
            <a:ext cx="7926120" cy="755964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3782160" y="205920"/>
            <a:ext cx="3865679" cy="111420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Ctr="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3600"/>
            </a:pPr>
            <a:r>
              <a:rPr lang="en-US" sz="3600" b="0" i="0" u="none" strike="noStrike" kern="1200">
                <a:ln>
                  <a:noFill/>
                </a:ln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Unidata Common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3600"/>
            </a:pPr>
            <a:r>
              <a:rPr lang="en-US" sz="3600" b="0" i="0" u="none" strike="noStrike" kern="1200">
                <a:ln>
                  <a:noFill/>
                </a:ln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Data Model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117720" y="143280"/>
            <a:ext cx="9786960" cy="126252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4000">
                <a:solidFill>
                  <a:srgbClr val="000000"/>
                </a:solidFill>
              </a:rPr>
              <a:t>Unidata CDM limitations (for our needs)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503999" y="1436759"/>
            <a:ext cx="9071640" cy="6069960"/>
          </a:xfrm>
        </p:spPr>
        <p:txBody>
          <a:bodyPr>
            <a:spAutoFit/>
          </a:bodyPr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Clr>
                <a:srgbClr val="FFCC99"/>
              </a:buClr>
              <a:buSzPct val="45000"/>
              <a:buFont typeface="StarSymbol"/>
              <a:buNone/>
              <a:defRPr lang="en-US" sz="32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32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1pPr>
            <a:lvl2pPr marL="864000" marR="0" lvl="1" indent="-288000">
              <a:spcBef>
                <a:spcPts val="0"/>
              </a:spcBef>
              <a:spcAft>
                <a:spcPts val="1134"/>
              </a:spcAft>
              <a:buClr>
                <a:srgbClr val="FFCC99"/>
              </a:buClr>
              <a:buSzPct val="75000"/>
              <a:buFont typeface="StarSymbol"/>
              <a:buChar char="–"/>
              <a:defRPr lang="en-US" sz="28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2pPr>
            <a:lvl3pPr marL="1296000" marR="0" lvl="2" indent="-216000">
              <a:spcBef>
                <a:spcPts val="0"/>
              </a:spcBef>
              <a:spcAft>
                <a:spcPts val="850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4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Clr>
                <a:srgbClr val="FFCC99"/>
              </a:buClr>
              <a:buSzPct val="75000"/>
              <a:buFont typeface="StarSymbol"/>
              <a:buChar char="–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9pPr>
          </a:lstStyle>
          <a:p>
            <a:pPr lvl="0"/>
            <a:r>
              <a:rPr lang="en-US">
                <a:solidFill>
                  <a:srgbClr val="000000"/>
                </a:solidFill>
              </a:rPr>
              <a:t>Different intent, design goals</a:t>
            </a:r>
          </a:p>
          <a:p>
            <a:pPr lvl="1" rtl="0" hangingPunct="0"/>
            <a:r>
              <a:rPr lang="en-US">
                <a:solidFill>
                  <a:srgbClr val="000000"/>
                </a:solidFill>
              </a:rPr>
              <a:t>Unidata: enhance existing dataset</a:t>
            </a:r>
          </a:p>
          <a:p>
            <a:pPr lvl="1" rtl="0" hangingPunct="0"/>
            <a:r>
              <a:rPr lang="en-US">
                <a:solidFill>
                  <a:srgbClr val="000000"/>
                </a:solidFill>
              </a:rPr>
              <a:t>LASP: describe, reshape existing data</a:t>
            </a:r>
          </a:p>
          <a:p>
            <a:pPr lvl="0"/>
            <a:r>
              <a:rPr lang="en-US">
                <a:solidFill>
                  <a:srgbClr val="000000"/>
                </a:solidFill>
              </a:rPr>
              <a:t>Time Series: Sequence, not mature</a:t>
            </a:r>
          </a:p>
          <a:p>
            <a:pPr lvl="0"/>
            <a:r>
              <a:rPr lang="en-US">
                <a:solidFill>
                  <a:srgbClr val="000000"/>
                </a:solidFill>
              </a:rPr>
              <a:t>Aggregation limited</a:t>
            </a:r>
          </a:p>
          <a:p>
            <a:pPr lvl="0"/>
            <a:r>
              <a:rPr lang="en-US">
                <a:solidFill>
                  <a:srgbClr val="000000"/>
                </a:solidFill>
              </a:rPr>
              <a:t>NetCDF-Java API largely influenced by netCDF as a file format.</a:t>
            </a:r>
          </a:p>
          <a:p>
            <a:pPr lvl="0"/>
            <a:r>
              <a:rPr lang="en-US">
                <a:solidFill>
                  <a:srgbClr val="000000"/>
                </a:solidFill>
              </a:rPr>
              <a:t>Specialized scientific feature types (e.g. forecast models) are tightly coupled to the implementation.</a:t>
            </a:r>
          </a:p>
          <a:p>
            <a:pPr lvl="0"/>
            <a:r>
              <a:rPr lang="en-US">
                <a:solidFill>
                  <a:srgbClr val="000000"/>
                </a:solidFill>
              </a:rPr>
              <a:t>Unneeded complexity.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346320"/>
            <a:ext cx="9071640" cy="117216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>
                <a:solidFill>
                  <a:srgbClr val="000000"/>
                </a:solidFill>
              </a:rPr>
              <a:t>LaTiS Data Model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98800" y="1368719"/>
            <a:ext cx="9507240" cy="6556680"/>
          </a:xfrm>
        </p:spPr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Clr>
                <a:srgbClr val="FFCC99"/>
              </a:buClr>
              <a:buSzPct val="45000"/>
              <a:buFont typeface="StarSymbol"/>
              <a:buNone/>
              <a:defRPr lang="en-US" sz="32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32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1pPr>
            <a:lvl2pPr marL="864000" marR="0" lvl="1" indent="-288000">
              <a:spcBef>
                <a:spcPts val="0"/>
              </a:spcBef>
              <a:spcAft>
                <a:spcPts val="1134"/>
              </a:spcAft>
              <a:buClr>
                <a:srgbClr val="FFCC99"/>
              </a:buClr>
              <a:buSzPct val="75000"/>
              <a:buFont typeface="StarSymbol"/>
              <a:buChar char="–"/>
              <a:defRPr lang="en-US" sz="28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2pPr>
            <a:lvl3pPr marL="1296000" marR="0" lvl="2" indent="-216000">
              <a:spcBef>
                <a:spcPts val="0"/>
              </a:spcBef>
              <a:spcAft>
                <a:spcPts val="850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4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Clr>
                <a:srgbClr val="FFCC99"/>
              </a:buClr>
              <a:buSzPct val="75000"/>
              <a:buFont typeface="StarSymbol"/>
              <a:buChar char="–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9pPr>
          </a:lstStyle>
          <a:p>
            <a:pPr lvl="0"/>
            <a:r>
              <a:rPr lang="en-US" sz="2800">
                <a:solidFill>
                  <a:srgbClr val="000000"/>
                </a:solidFill>
              </a:rPr>
              <a:t>Inspired by the Unidata CDM</a:t>
            </a:r>
          </a:p>
          <a:p>
            <a:pPr lvl="0"/>
            <a:r>
              <a:rPr lang="en-US" sz="2800">
                <a:solidFill>
                  <a:srgbClr val="000000"/>
                </a:solidFill>
              </a:rPr>
              <a:t>Largely consistent with CDM but different semantics</a:t>
            </a:r>
          </a:p>
          <a:p>
            <a:pPr lvl="0"/>
            <a:r>
              <a:rPr lang="en-US" sz="2800">
                <a:solidFill>
                  <a:srgbClr val="000000"/>
                </a:solidFill>
              </a:rPr>
              <a:t>Object Oriented over Array based</a:t>
            </a:r>
          </a:p>
          <a:p>
            <a:pPr lvl="0"/>
            <a:r>
              <a:rPr lang="en-US" sz="2800">
                <a:solidFill>
                  <a:srgbClr val="000000"/>
                </a:solidFill>
              </a:rPr>
              <a:t>Functional relationships</a:t>
            </a:r>
          </a:p>
          <a:p>
            <a:pPr lvl="0"/>
            <a:r>
              <a:rPr lang="en-US" sz="2800">
                <a:solidFill>
                  <a:srgbClr val="000000"/>
                </a:solidFill>
              </a:rPr>
              <a:t>Dimensions have </a:t>
            </a:r>
            <a:r>
              <a:rPr lang="en-US" sz="2800" i="1">
                <a:solidFill>
                  <a:srgbClr val="000000"/>
                </a:solidFill>
              </a:rPr>
              <a:t>shape</a:t>
            </a:r>
            <a:r>
              <a:rPr lang="en-US" sz="2800">
                <a:solidFill>
                  <a:srgbClr val="000000"/>
                </a:solidFill>
              </a:rPr>
              <a:t>, not each </a:t>
            </a:r>
            <a:r>
              <a:rPr lang="en-US" sz="2800" i="1">
                <a:solidFill>
                  <a:srgbClr val="000000"/>
                </a:solidFill>
              </a:rPr>
              <a:t>Variable</a:t>
            </a:r>
          </a:p>
          <a:p>
            <a:pPr lvl="0"/>
            <a:r>
              <a:rPr lang="en-US" sz="2800">
                <a:solidFill>
                  <a:srgbClr val="000000"/>
                </a:solidFill>
              </a:rPr>
              <a:t>Structure plays the role of </a:t>
            </a:r>
            <a:r>
              <a:rPr lang="en-US" sz="2800" i="1">
                <a:solidFill>
                  <a:srgbClr val="000000"/>
                </a:solidFill>
              </a:rPr>
              <a:t>Group,</a:t>
            </a:r>
            <a:r>
              <a:rPr lang="en-US" sz="2800">
                <a:solidFill>
                  <a:srgbClr val="000000"/>
                </a:solidFill>
              </a:rPr>
              <a:t> </a:t>
            </a:r>
            <a:r>
              <a:rPr lang="en-US" sz="2800" i="1">
                <a:solidFill>
                  <a:srgbClr val="000000"/>
                </a:solidFill>
              </a:rPr>
              <a:t>Compound</a:t>
            </a:r>
            <a:r>
              <a:rPr lang="en-US" sz="2800">
                <a:solidFill>
                  <a:srgbClr val="000000"/>
                </a:solidFill>
              </a:rPr>
              <a:t> type, or even </a:t>
            </a:r>
            <a:r>
              <a:rPr lang="en-US" sz="2800" i="1">
                <a:solidFill>
                  <a:srgbClr val="000000"/>
                </a:solidFill>
              </a:rPr>
              <a:t>Dataset. </a:t>
            </a:r>
            <a:r>
              <a:rPr lang="en-US" sz="2800">
                <a:solidFill>
                  <a:srgbClr val="000000"/>
                </a:solidFill>
              </a:rPr>
              <a:t>Just a collection of variables.</a:t>
            </a:r>
          </a:p>
          <a:p>
            <a:pPr lvl="0"/>
            <a:r>
              <a:rPr lang="en-US" sz="2800">
                <a:solidFill>
                  <a:srgbClr val="000000"/>
                </a:solidFill>
              </a:rPr>
              <a:t>Data storage agnostic, beyond file and type abstraction</a:t>
            </a:r>
          </a:p>
          <a:p>
            <a:pPr lvl="0"/>
            <a:r>
              <a:rPr lang="en-US" sz="2800">
                <a:solidFill>
                  <a:srgbClr val="000000"/>
                </a:solidFill>
              </a:rPr>
              <a:t>Virtual: subset, filter </a:t>
            </a:r>
            <a:r>
              <a:rPr lang="en-US" sz="2800" b="1">
                <a:solidFill>
                  <a:srgbClr val="000000"/>
                </a:solidFill>
              </a:rPr>
              <a:t>before</a:t>
            </a:r>
            <a:r>
              <a:rPr lang="en-US" sz="2800">
                <a:solidFill>
                  <a:srgbClr val="000000"/>
                </a:solidFill>
              </a:rPr>
              <a:t> reading data</a:t>
            </a:r>
          </a:p>
          <a:p>
            <a:pPr lvl="0"/>
            <a:r>
              <a:rPr lang="en-US" sz="2800">
                <a:solidFill>
                  <a:srgbClr val="000000"/>
                </a:solidFill>
              </a:rPr>
              <a:t>Implementation independent API</a:t>
            </a:r>
          </a:p>
          <a:p>
            <a:pPr lvl="0"/>
            <a:r>
              <a:rPr lang="en-US" sz="2800">
                <a:solidFill>
                  <a:srgbClr val="000000"/>
                </a:solidFill>
              </a:rPr>
              <a:t>Extensible with custom variable types as plugins</a:t>
            </a:r>
          </a:p>
          <a:p>
            <a:pPr lvl="0"/>
            <a:endParaRPr lang="en-US" sz="2800" i="1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301320"/>
            <a:ext cx="9071640" cy="126252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>
                <a:solidFill>
                  <a:srgbClr val="000000"/>
                </a:solidFill>
              </a:rPr>
              <a:t>LaTiS Data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2103480" y="1789560"/>
            <a:ext cx="6006600" cy="4927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301320"/>
            <a:ext cx="9071640" cy="126252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>
                <a:solidFill>
                  <a:srgbClr val="000000"/>
                </a:solidFill>
              </a:rPr>
              <a:t>Example: Time Series of Spectra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4560" y="1598760"/>
            <a:ext cx="7581960" cy="370980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36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NetCDF Classic (CDL):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4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b="0" i="0" u="none" strike="noStrike" kern="1200">
                <a:ln>
                  <a:noFill/>
                </a:ln>
                <a:latin typeface="Liberation Mono" pitchFamily="49"/>
                <a:ea typeface="SimSun" pitchFamily="2"/>
                <a:cs typeface="Lucida Sans" pitchFamily="2"/>
              </a:rPr>
              <a:t>dimensions: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b="0" i="0" u="none" strike="noStrike" kern="1200">
                <a:ln>
                  <a:noFill/>
                </a:ln>
                <a:latin typeface="Liberation Mono" pitchFamily="49"/>
                <a:ea typeface="SimSun" pitchFamily="2"/>
                <a:cs typeface="Lucida Sans" pitchFamily="2"/>
              </a:rPr>
              <a:t>  time = UNLIMITED;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b="0" i="0" u="none" strike="noStrike" kern="1200">
                <a:ln>
                  <a:noFill/>
                </a:ln>
                <a:latin typeface="Liberation Mono" pitchFamily="49"/>
                <a:ea typeface="SimSun" pitchFamily="2"/>
                <a:cs typeface="Lucida Sans" pitchFamily="2"/>
              </a:rPr>
              <a:t>  wavelength = 100;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400" b="0" i="0" u="none" strike="noStrike" kern="1200">
              <a:ln>
                <a:noFill/>
              </a:ln>
              <a:latin typeface="Liberation Mono" pitchFamily="49"/>
              <a:ea typeface="SimSun" pitchFamily="2"/>
              <a:cs typeface="Lucida 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b="0" i="0" u="none" strike="noStrike" kern="1200">
                <a:ln>
                  <a:noFill/>
                </a:ln>
                <a:latin typeface="Liberation Mono" pitchFamily="49"/>
                <a:ea typeface="SimSun" pitchFamily="2"/>
                <a:cs typeface="Lucida Sans" pitchFamily="2"/>
              </a:rPr>
              <a:t>variables: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b="0" i="0" u="none" strike="noStrike" kern="1200">
                <a:ln>
                  <a:noFill/>
                </a:ln>
                <a:latin typeface="Liberation Mono" pitchFamily="49"/>
                <a:ea typeface="SimSun" pitchFamily="2"/>
                <a:cs typeface="Lucida Sans" pitchFamily="2"/>
              </a:rPr>
              <a:t>  double time(time);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b="0" i="0" u="none" strike="noStrike" kern="1200">
                <a:ln>
                  <a:noFill/>
                </a:ln>
                <a:latin typeface="Liberation Mono" pitchFamily="49"/>
                <a:ea typeface="SimSun" pitchFamily="2"/>
                <a:cs typeface="Lucida Sans" pitchFamily="2"/>
              </a:rPr>
              <a:t>  double wavelength(wavelength);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b="0" i="0" u="none" strike="noStrike" kern="1200">
                <a:ln>
                  <a:noFill/>
                </a:ln>
                <a:latin typeface="Liberation Mono" pitchFamily="49"/>
                <a:ea typeface="SimSun" pitchFamily="2"/>
                <a:cs typeface="Lucida Sans" pitchFamily="2"/>
              </a:rPr>
              <a:t>  double a(time,wavelength);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346320"/>
            <a:ext cx="9071640" cy="117216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>
                <a:solidFill>
                  <a:srgbClr val="000000"/>
                </a:solidFill>
              </a:rPr>
              <a:t>Example: Time Series of Spectra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7840" y="1804319"/>
            <a:ext cx="9275760" cy="431460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36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Unidata CDM (NcML):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Liberation Mono" pitchFamily="49"/>
                <a:ea typeface="Monaco" pitchFamily="49"/>
                <a:cs typeface="Monaco" pitchFamily="49"/>
              </a:rPr>
              <a:t>&lt;dimension name="time" isUnlimited="true"/&gt;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Liberation Mono" pitchFamily="49"/>
                <a:ea typeface="Monaco" pitchFamily="49"/>
                <a:cs typeface="Monaco" pitchFamily="49"/>
              </a:rPr>
              <a:t>&lt;dimension name=”wavelength” length=”100”/&gt;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endParaRPr lang="en-US" sz="1800" b="0" i="0" u="none" strike="noStrike" kern="1200">
              <a:ln>
                <a:noFill/>
              </a:ln>
              <a:latin typeface="Liberation Mono" pitchFamily="49"/>
              <a:ea typeface="Monaco" pitchFamily="49"/>
              <a:cs typeface="Monaco" pitchFamily="49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Liberation Mono" pitchFamily="49"/>
                <a:ea typeface="Monaco" pitchFamily="49"/>
                <a:cs typeface="Monaco" pitchFamily="49"/>
              </a:rPr>
              <a:t>&lt;variable name=”time” shape=”time” type=”double”/&gt;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endParaRPr lang="en-US" sz="1800" b="0" i="0" u="none" strike="noStrike" kern="1200">
              <a:ln>
                <a:noFill/>
              </a:ln>
              <a:latin typeface="Liberation Mono" pitchFamily="49"/>
              <a:ea typeface="Monaco" pitchFamily="49"/>
              <a:cs typeface="Monaco" pitchFamily="49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Liberation Mono" pitchFamily="49"/>
                <a:ea typeface="Monaco" pitchFamily="49"/>
                <a:cs typeface="Monaco" pitchFamily="49"/>
              </a:rPr>
              <a:t>&lt;variable name=”spectrum” shape=”time” type=”Structure”&gt;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endParaRPr lang="en-US" sz="1800" b="0" i="0" u="none" strike="noStrike" kern="1200">
              <a:ln>
                <a:noFill/>
              </a:ln>
              <a:latin typeface="Liberation Mono" pitchFamily="49"/>
              <a:ea typeface="Monaco" pitchFamily="49"/>
              <a:cs typeface="Monaco" pitchFamily="49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Liberation Mono" pitchFamily="49"/>
                <a:ea typeface="Monaco" pitchFamily="49"/>
                <a:cs typeface="Monaco" pitchFamily="49"/>
              </a:rPr>
              <a:t>  &lt;variable name=”wavelength” shape=”wavelength” type=”double”/&gt;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endParaRPr lang="en-US" sz="1800" b="0" i="0" u="none" strike="noStrike" kern="1200">
              <a:ln>
                <a:noFill/>
              </a:ln>
              <a:latin typeface="Liberation Mono" pitchFamily="49"/>
              <a:ea typeface="Monaco" pitchFamily="49"/>
              <a:cs typeface="Monaco" pitchFamily="49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Liberation Mono" pitchFamily="49"/>
                <a:ea typeface="Monaco" pitchFamily="49"/>
                <a:cs typeface="Monaco" pitchFamily="49"/>
              </a:rPr>
              <a:t>  &lt;variable name=”a” shape=”wavelength” type=”double”/&gt;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endParaRPr lang="en-US" sz="1800" b="0" i="0" u="none" strike="noStrike" kern="1200">
              <a:ln>
                <a:noFill/>
              </a:ln>
              <a:latin typeface="Liberation Mono" pitchFamily="49"/>
              <a:ea typeface="Monaco" pitchFamily="49"/>
              <a:cs typeface="Monaco" pitchFamily="49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Liberation Mono" pitchFamily="49"/>
                <a:ea typeface="Monaco" pitchFamily="49"/>
                <a:cs typeface="Monaco" pitchFamily="49"/>
              </a:rPr>
              <a:t>&lt;/variable&gt;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endParaRPr lang="en-US" sz="2400" b="0" i="0" u="none" strike="noStrike" kern="1200">
              <a:ln>
                <a:noFill/>
              </a:ln>
              <a:latin typeface="Liberation Mono" pitchFamily="49"/>
              <a:ea typeface="Monaco" pitchFamily="49"/>
              <a:cs typeface="Monaco" pitchFamily="49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346320"/>
            <a:ext cx="9071640" cy="117216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>
                <a:solidFill>
                  <a:srgbClr val="000000"/>
                </a:solidFill>
              </a:rPr>
              <a:t>Example: Time Series of Spectra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7840" y="1804680"/>
            <a:ext cx="9275760" cy="507132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36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LaTiS Data Model (TSML):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endParaRPr lang="en-US" sz="2200" b="0" i="0" u="none" strike="noStrike" kern="1200">
              <a:ln>
                <a:noFill/>
              </a:ln>
              <a:latin typeface="Liberation Mono" pitchFamily="49"/>
              <a:ea typeface="Monaco" pitchFamily="49"/>
              <a:cs typeface="Monaco" pitchFamily="49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2200" b="0" i="0" u="none" strike="noStrike" kern="1200">
                <a:ln>
                  <a:noFill/>
                </a:ln>
                <a:latin typeface="Liberation Mono" pitchFamily="49"/>
                <a:ea typeface="Monaco" pitchFamily="49"/>
                <a:cs typeface="Monaco" pitchFamily="49"/>
              </a:rPr>
              <a:t>&lt;variable name=”TimeSeries”&gt;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endParaRPr lang="en-US" sz="2200" b="0" i="0" u="none" strike="noStrike" kern="1200">
              <a:ln>
                <a:noFill/>
              </a:ln>
              <a:latin typeface="Liberation Mono" pitchFamily="49"/>
              <a:ea typeface="Monaco" pitchFamily="49"/>
              <a:cs typeface="Monaco" pitchFamily="49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2200" b="0" i="0" u="none" strike="noStrike" kern="1200">
                <a:ln>
                  <a:noFill/>
                </a:ln>
                <a:latin typeface="Liberation Mono" pitchFamily="49"/>
                <a:ea typeface="Monaco" pitchFamily="49"/>
                <a:cs typeface="Monaco" pitchFamily="49"/>
              </a:rPr>
              <a:t>  &lt;dimension name="time"/&gt;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2200" b="0" i="0" u="none" strike="noStrike" kern="1200">
                <a:ln>
                  <a:noFill/>
                </a:ln>
                <a:latin typeface="Liberation Mono" pitchFamily="49"/>
                <a:ea typeface="Monaco" pitchFamily="49"/>
                <a:cs typeface="Monaco" pitchFamily="49"/>
              </a:rPr>
              <a:t>  &lt;variable name=”time”/&gt;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endParaRPr lang="en-US" sz="2200" b="0" i="0" u="none" strike="noStrike" kern="1200">
              <a:ln>
                <a:noFill/>
              </a:ln>
              <a:latin typeface="Liberation Mono" pitchFamily="49"/>
              <a:ea typeface="Monaco" pitchFamily="49"/>
              <a:cs typeface="Monaco" pitchFamily="49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2200" b="0" i="0" u="none" strike="noStrike" kern="1200">
                <a:ln>
                  <a:noFill/>
                </a:ln>
                <a:latin typeface="Liberation Mono" pitchFamily="49"/>
                <a:ea typeface="Monaco" pitchFamily="49"/>
                <a:cs typeface="Monaco" pitchFamily="49"/>
              </a:rPr>
              <a:t>  &lt;variable name=”spectrum”&gt;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2200" b="0" i="0" u="none" strike="noStrike" kern="1200">
                <a:ln>
                  <a:noFill/>
                </a:ln>
                <a:latin typeface="Liberation Mono" pitchFamily="49"/>
                <a:ea typeface="Monaco" pitchFamily="49"/>
                <a:cs typeface="Monaco" pitchFamily="49"/>
              </a:rPr>
              <a:t>    &lt;dimension name=”wavelength” length=”100”/&gt;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2200" b="0" i="0" u="none" strike="noStrike" kern="1200">
                <a:ln>
                  <a:noFill/>
                </a:ln>
                <a:latin typeface="Liberation Mono" pitchFamily="49"/>
                <a:ea typeface="Monaco" pitchFamily="49"/>
                <a:cs typeface="Monaco" pitchFamily="49"/>
              </a:rPr>
              <a:t>    &lt;variable name=”wavelength”/&gt;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2200" b="0" i="0" u="none" strike="noStrike" kern="1200">
                <a:ln>
                  <a:noFill/>
                </a:ln>
                <a:latin typeface="Liberation Mono" pitchFamily="49"/>
                <a:ea typeface="Monaco" pitchFamily="49"/>
                <a:cs typeface="Monaco" pitchFamily="49"/>
              </a:rPr>
              <a:t>    &lt;variable name=”a”/&gt;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2200" b="0" i="0" u="none" strike="noStrike" kern="1200">
                <a:ln>
                  <a:noFill/>
                </a:ln>
                <a:latin typeface="Liberation Mono" pitchFamily="49"/>
                <a:ea typeface="Monaco" pitchFamily="49"/>
                <a:cs typeface="Monaco" pitchFamily="49"/>
              </a:rPr>
              <a:t>  &lt;/variable&gt;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endParaRPr lang="en-US" sz="2200" b="0" i="0" u="none" strike="noStrike" kern="1200">
              <a:ln>
                <a:noFill/>
              </a:ln>
              <a:latin typeface="Liberation Mono" pitchFamily="49"/>
              <a:ea typeface="Monaco" pitchFamily="49"/>
              <a:cs typeface="Monaco" pitchFamily="49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2200" b="0" i="0" u="none" strike="noStrike" kern="1200">
                <a:ln>
                  <a:noFill/>
                </a:ln>
                <a:latin typeface="Liberation Mono" pitchFamily="49"/>
                <a:ea typeface="Monaco" pitchFamily="49"/>
                <a:cs typeface="Monaco" pitchFamily="49"/>
              </a:rPr>
              <a:t>&lt;/variable&gt;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endParaRPr lang="en-US" sz="2400" b="0" i="0" u="none" strike="noStrike" kern="1200">
              <a:ln>
                <a:noFill/>
              </a:ln>
              <a:latin typeface="Liberation Mono" pitchFamily="49"/>
              <a:ea typeface="Monaco" pitchFamily="49"/>
              <a:cs typeface="Monaco" pitchFamily="49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446759" y="0"/>
            <a:ext cx="9071640" cy="126252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>
                <a:solidFill>
                  <a:srgbClr val="000000"/>
                </a:solidFill>
              </a:rPr>
              <a:t>LASP Time Series Server (LaTiS)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332280" y="1070640"/>
            <a:ext cx="9071640" cy="6413040"/>
          </a:xfrm>
        </p:spPr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Clr>
                <a:srgbClr val="FFCC99"/>
              </a:buClr>
              <a:buSzPct val="45000"/>
              <a:buFont typeface="StarSymbol"/>
              <a:buNone/>
              <a:defRPr lang="en-US" sz="32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32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1pPr>
            <a:lvl2pPr marL="864000" marR="0" lvl="1" indent="-288000">
              <a:spcBef>
                <a:spcPts val="0"/>
              </a:spcBef>
              <a:spcAft>
                <a:spcPts val="1134"/>
              </a:spcAft>
              <a:buClr>
                <a:srgbClr val="FFCC99"/>
              </a:buClr>
              <a:buSzPct val="75000"/>
              <a:buFont typeface="StarSymbol"/>
              <a:buChar char="–"/>
              <a:defRPr lang="en-US" sz="28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2pPr>
            <a:lvl3pPr marL="1296000" marR="0" lvl="2" indent="-216000">
              <a:spcBef>
                <a:spcPts val="0"/>
              </a:spcBef>
              <a:spcAft>
                <a:spcPts val="850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4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Clr>
                <a:srgbClr val="FFCC99"/>
              </a:buClr>
              <a:buSzPct val="75000"/>
              <a:buFont typeface="StarSymbol"/>
              <a:buChar char="–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9pPr>
          </a:lstStyle>
          <a:p>
            <a:pPr lvl="0"/>
            <a:r>
              <a:rPr lang="en-US" sz="2800">
                <a:solidFill>
                  <a:srgbClr val="000000"/>
                </a:solidFill>
              </a:rPr>
              <a:t>RESTful web service built around the reference implementation of the data model API</a:t>
            </a:r>
          </a:p>
          <a:p>
            <a:pPr lvl="0"/>
            <a:r>
              <a:rPr lang="en-US" sz="2800">
                <a:solidFill>
                  <a:srgbClr val="000000"/>
                </a:solidFill>
              </a:rPr>
              <a:t>Open Source, Java Servlet, portable, easy to install</a:t>
            </a:r>
          </a:p>
          <a:p>
            <a:pPr lvl="0"/>
            <a:r>
              <a:rPr lang="en-US" sz="2800">
                <a:solidFill>
                  <a:srgbClr val="000000"/>
                </a:solidFill>
              </a:rPr>
              <a:t>Independent implementation of OPeNDAP (DAP2) specification, and more</a:t>
            </a:r>
          </a:p>
          <a:p>
            <a:pPr lvl="0"/>
            <a:r>
              <a:rPr lang="en-US" sz="2800">
                <a:solidFill>
                  <a:srgbClr val="000000"/>
                </a:solidFill>
              </a:rPr>
              <a:t>Time Series Markup Language (TSML) as dataset descriptor. Inspired by NcML.</a:t>
            </a:r>
          </a:p>
          <a:p>
            <a:pPr lvl="0"/>
            <a:r>
              <a:rPr lang="en-US" sz="2800" i="1">
                <a:solidFill>
                  <a:srgbClr val="000000"/>
                </a:solidFill>
              </a:rPr>
              <a:t>Adapters</a:t>
            </a:r>
            <a:r>
              <a:rPr lang="en-US" sz="2800">
                <a:solidFill>
                  <a:srgbClr val="000000"/>
                </a:solidFill>
              </a:rPr>
              <a:t> (like IOSPs) to read various data sources via common data model interface (note: does not specify data representation), can use the TSML (unlike IOSPs)</a:t>
            </a:r>
          </a:p>
          <a:p>
            <a:pPr lvl="0"/>
            <a:r>
              <a:rPr lang="en-US" sz="2800" i="1">
                <a:solidFill>
                  <a:srgbClr val="000000"/>
                </a:solidFill>
              </a:rPr>
              <a:t>Writers</a:t>
            </a:r>
            <a:r>
              <a:rPr lang="en-US" sz="2800">
                <a:solidFill>
                  <a:srgbClr val="000000"/>
                </a:solidFill>
              </a:rPr>
              <a:t> to output various formats</a:t>
            </a:r>
          </a:p>
          <a:p>
            <a:pPr lvl="0"/>
            <a:r>
              <a:rPr lang="en-US" sz="2800" i="1">
                <a:solidFill>
                  <a:srgbClr val="000000"/>
                </a:solidFill>
              </a:rPr>
              <a:t>Filters</a:t>
            </a:r>
            <a:r>
              <a:rPr lang="en-US" sz="2800">
                <a:solidFill>
                  <a:srgbClr val="000000"/>
                </a:solidFill>
              </a:rPr>
              <a:t> to do server side processing</a:t>
            </a:r>
          </a:p>
          <a:p>
            <a:pPr lvl="0"/>
            <a:r>
              <a:rPr lang="en-US" sz="2800">
                <a:solidFill>
                  <a:srgbClr val="000000"/>
                </a:solidFill>
              </a:rPr>
              <a:t>Modular architecture. Plugin functionality.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301320"/>
            <a:ext cx="9071640" cy="126252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>
                <a:solidFill>
                  <a:srgbClr val="000000"/>
                </a:solidFill>
                <a:latin typeface="Arial" pitchFamily="34"/>
              </a:rPr>
              <a:t>LaTiS Data Access Interface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0040" y="1543680"/>
            <a:ext cx="9495360" cy="547884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Ctr="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3200" b="1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Web Service URL (REST):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 </a:t>
            </a:r>
            <a:r>
              <a:rPr lang="en-US" sz="24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http://</a:t>
            </a:r>
            <a:r>
              <a:rPr lang="en-US" sz="2400" b="1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host</a:t>
            </a:r>
            <a:r>
              <a:rPr lang="en-US" sz="24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/latis/</a:t>
            </a:r>
            <a:r>
              <a:rPr lang="en-US" sz="2400" b="1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dataset</a:t>
            </a:r>
            <a:r>
              <a:rPr lang="en-US" sz="24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.</a:t>
            </a:r>
            <a:r>
              <a:rPr lang="en-US" sz="2400" b="1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suffix</a:t>
            </a:r>
            <a:r>
              <a:rPr lang="en-US" sz="24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?</a:t>
            </a:r>
            <a:r>
              <a:rPr lang="en-US" sz="2400" b="1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constraint_expression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24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 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24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 </a:t>
            </a:r>
            <a:r>
              <a:rPr lang="en-US" sz="2400" b="1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host</a:t>
            </a:r>
            <a:r>
              <a:rPr lang="en-US" sz="24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:  Name (and port) of the computer running the server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24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 </a:t>
            </a:r>
            <a:r>
              <a:rPr lang="en-US" sz="2400" b="1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dataset</a:t>
            </a:r>
            <a:r>
              <a:rPr lang="en-US" sz="24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: Name of a dataset that the server is configured to serve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24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 </a:t>
            </a:r>
            <a:r>
              <a:rPr lang="en-US" sz="2400" b="1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suffix</a:t>
            </a:r>
            <a:r>
              <a:rPr lang="en-US" sz="24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:  The requested type/format of the output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24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 </a:t>
            </a:r>
            <a:r>
              <a:rPr lang="en-US" sz="2400" b="1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constraint_expression</a:t>
            </a:r>
            <a:r>
              <a:rPr lang="en-US" sz="24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: A collection of request parameters such as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24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   time range and filters to limit the results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  </a:t>
            </a:r>
            <a:r>
              <a:rPr lang="en-US" sz="24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  <a:hlinkClick r:id="rId3"/>
              </a:rPr>
              <a:t>http://lasp.colorado.edu/lisird/tss/sorce_tsi_24hr.csv?time,tsi_1au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24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                                    &amp;format_time(yyyy-DDD)&amp;time&gt;2010-01-01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imSun" pitchFamily="2"/>
              <a:cs typeface="Lucida 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2400" b="0" i="0" u="none" strike="noStrike" kern="1200">
                <a:ln>
                  <a:noFill/>
                </a:ln>
                <a:latin typeface="Arial" pitchFamily="18"/>
                <a:ea typeface="SimSun" pitchFamily="2"/>
                <a:cs typeface="Lucida Sans" pitchFamily="2"/>
              </a:rPr>
              <a:t>Demos...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301320"/>
            <a:ext cx="9071640" cy="126252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>
                <a:solidFill>
                  <a:srgbClr val="000000"/>
                </a:solidFill>
              </a:rPr>
              <a:t>LaTiS Roadmap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503999" y="1769040"/>
            <a:ext cx="9071640" cy="4899240"/>
          </a:xfrm>
        </p:spPr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Clr>
                <a:srgbClr val="FFCC99"/>
              </a:buClr>
              <a:buSzPct val="45000"/>
              <a:buFont typeface="StarSymbol"/>
              <a:buNone/>
              <a:defRPr lang="en-US" sz="32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32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1pPr>
            <a:lvl2pPr marL="864000" marR="0" lvl="1" indent="-288000">
              <a:spcBef>
                <a:spcPts val="0"/>
              </a:spcBef>
              <a:spcAft>
                <a:spcPts val="1134"/>
              </a:spcAft>
              <a:buClr>
                <a:srgbClr val="FFCC99"/>
              </a:buClr>
              <a:buSzPct val="75000"/>
              <a:buFont typeface="StarSymbol"/>
              <a:buChar char="–"/>
              <a:defRPr lang="en-US" sz="28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2pPr>
            <a:lvl3pPr marL="1296000" marR="0" lvl="2" indent="-216000">
              <a:spcBef>
                <a:spcPts val="0"/>
              </a:spcBef>
              <a:spcAft>
                <a:spcPts val="850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4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Clr>
                <a:srgbClr val="FFCC99"/>
              </a:buClr>
              <a:buSzPct val="75000"/>
              <a:buFont typeface="StarSymbol"/>
              <a:buChar char="–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9pPr>
          </a:lstStyle>
          <a:p>
            <a:pPr lvl="0"/>
            <a:r>
              <a:rPr lang="en-US">
                <a:solidFill>
                  <a:srgbClr val="000000"/>
                </a:solidFill>
              </a:rPr>
              <a:t>HDF Adapter and Writer modules</a:t>
            </a:r>
          </a:p>
          <a:p>
            <a:pPr lvl="0"/>
            <a:r>
              <a:rPr lang="en-US">
                <a:solidFill>
                  <a:srgbClr val="000000"/>
                </a:solidFill>
              </a:rPr>
              <a:t>Other formats</a:t>
            </a:r>
          </a:p>
          <a:p>
            <a:pPr lvl="0"/>
            <a:r>
              <a:rPr lang="en-US">
                <a:solidFill>
                  <a:srgbClr val="000000"/>
                </a:solidFill>
              </a:rPr>
              <a:t>More Filters</a:t>
            </a:r>
          </a:p>
          <a:p>
            <a:pPr lvl="0"/>
            <a:r>
              <a:rPr lang="en-US">
                <a:solidFill>
                  <a:srgbClr val="000000"/>
                </a:solidFill>
              </a:rPr>
              <a:t>December 2010 release (AGU)</a:t>
            </a:r>
          </a:p>
          <a:p>
            <a:pPr lvl="0"/>
            <a:r>
              <a:rPr lang="en-US">
                <a:solidFill>
                  <a:srgbClr val="000000"/>
                </a:solidFill>
              </a:rPr>
              <a:t>Go beyond the time series abstraction</a:t>
            </a:r>
          </a:p>
          <a:p>
            <a:pPr lvl="0"/>
            <a:r>
              <a:rPr lang="en-US">
                <a:solidFill>
                  <a:srgbClr val="000000"/>
                </a:solidFill>
              </a:rPr>
              <a:t>Run with distributed data in the cloud.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346320"/>
            <a:ext cx="9071640" cy="117216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/>
              <a:t>Bonus slides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503999" y="1769040"/>
            <a:ext cx="9071640" cy="4899240"/>
          </a:xfrm>
        </p:spPr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Clr>
                <a:srgbClr val="FFCC99"/>
              </a:buClr>
              <a:buSzPct val="45000"/>
              <a:buFont typeface="StarSymbol"/>
              <a:buNone/>
              <a:defRPr lang="en-US" sz="32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32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1pPr>
            <a:lvl2pPr marL="864000" marR="0" lvl="1" indent="-288000">
              <a:spcBef>
                <a:spcPts val="0"/>
              </a:spcBef>
              <a:spcAft>
                <a:spcPts val="1134"/>
              </a:spcAft>
              <a:buClr>
                <a:srgbClr val="FFCC99"/>
              </a:buClr>
              <a:buSzPct val="75000"/>
              <a:buFont typeface="StarSymbol"/>
              <a:buChar char="–"/>
              <a:defRPr lang="en-US" sz="28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2pPr>
            <a:lvl3pPr marL="1296000" marR="0" lvl="2" indent="-216000">
              <a:spcBef>
                <a:spcPts val="0"/>
              </a:spcBef>
              <a:spcAft>
                <a:spcPts val="850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4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Clr>
                <a:srgbClr val="FFCC99"/>
              </a:buClr>
              <a:buSzPct val="75000"/>
              <a:buFont typeface="StarSymbol"/>
              <a:buChar char="–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9pPr>
          </a:lstStyle>
          <a:p>
            <a:pPr marL="0" indent="0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346320"/>
            <a:ext cx="9071640" cy="117216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503999" y="1769040"/>
            <a:ext cx="9071640" cy="4899240"/>
          </a:xfrm>
        </p:spPr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Clr>
                <a:srgbClr val="FFCC99"/>
              </a:buClr>
              <a:buSzPct val="45000"/>
              <a:buFont typeface="StarSymbol"/>
              <a:buNone/>
              <a:defRPr lang="en-US" sz="32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32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1pPr>
            <a:lvl2pPr marL="864000" marR="0" lvl="1" indent="-288000">
              <a:spcBef>
                <a:spcPts val="0"/>
              </a:spcBef>
              <a:spcAft>
                <a:spcPts val="1134"/>
              </a:spcAft>
              <a:buClr>
                <a:srgbClr val="FFCC99"/>
              </a:buClr>
              <a:buSzPct val="75000"/>
              <a:buFont typeface="StarSymbol"/>
              <a:buChar char="–"/>
              <a:defRPr lang="en-US" sz="28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2pPr>
            <a:lvl3pPr marL="1296000" marR="0" lvl="2" indent="-216000">
              <a:spcBef>
                <a:spcPts val="0"/>
              </a:spcBef>
              <a:spcAft>
                <a:spcPts val="850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4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Clr>
                <a:srgbClr val="FFCC99"/>
              </a:buClr>
              <a:buSzPct val="75000"/>
              <a:buFont typeface="StarSymbol"/>
              <a:buChar char="–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Clr>
                <a:srgbClr val="FFCC99"/>
              </a:buClr>
              <a:buSzPct val="45000"/>
              <a:buFont typeface="StarSymbol"/>
              <a:buChar char="●"/>
              <a:defRPr lang="en-US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9pPr>
          </a:lstStyle>
          <a:p>
            <a:pPr lvl="0"/>
            <a:r>
              <a:rPr lang="en-US" sz="2800">
                <a:solidFill>
                  <a:srgbClr val="000000"/>
                </a:solidFill>
              </a:rPr>
              <a:t>See Time Series Data Server poster (AGU 2009):</a:t>
            </a:r>
            <a:r>
              <a:rPr lang="en-US">
                <a:solidFill>
                  <a:srgbClr val="000000"/>
                </a:solidFill>
              </a:rPr>
              <a:t> </a:t>
            </a:r>
            <a:r>
              <a:rPr lang="en-US" sz="2000">
                <a:solidFill>
                  <a:srgbClr val="000000"/>
                </a:solidFill>
              </a:rPr>
              <a:t>http://sourceforge.net/projects/tsds/files/TSDS_poster_nobg.pdf/download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yt-bluegre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yt-ocea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496</TotalTime>
  <Words>1035</Words>
  <Application>Microsoft Office PowerPoint</Application>
  <PresentationFormat>On-screen Show (4:3)</PresentationFormat>
  <Paragraphs>239</Paragraphs>
  <Slides>21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Default</vt:lpstr>
      <vt:lpstr>lyt-bluegrey</vt:lpstr>
      <vt:lpstr>lyt-ocean</vt:lpstr>
      <vt:lpstr>Slide 1</vt:lpstr>
      <vt:lpstr>The Problem</vt:lpstr>
      <vt:lpstr>Slide 3</vt:lpstr>
      <vt:lpstr>Slide 4</vt:lpstr>
      <vt:lpstr>Slide 5</vt:lpstr>
      <vt:lpstr>Unidata Common Data Model</vt:lpstr>
      <vt:lpstr>NetCDF Class Data Model</vt:lpstr>
      <vt:lpstr>OPeNDAP Data Model</vt:lpstr>
      <vt:lpstr>HDF5 Data Model</vt:lpstr>
      <vt:lpstr>Slide 10</vt:lpstr>
      <vt:lpstr>Unidata CDM limitations (for our needs)</vt:lpstr>
      <vt:lpstr>LaTiS Data Model</vt:lpstr>
      <vt:lpstr>LaTiS Data Model</vt:lpstr>
      <vt:lpstr>Example: Time Series of Spectra</vt:lpstr>
      <vt:lpstr>Example: Time Series of Spectra</vt:lpstr>
      <vt:lpstr>Example: Time Series of Spectra</vt:lpstr>
      <vt:lpstr>LASP Time Series Server (LaTiS)</vt:lpstr>
      <vt:lpstr>LaTiS Data Access Interface</vt:lpstr>
      <vt:lpstr>LaTiS Roadmap</vt:lpstr>
      <vt:lpstr>Bonus slides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Doug Lindholm</dc:creator>
  <cp:lastModifiedBy>kent</cp:lastModifiedBy>
  <cp:revision>9</cp:revision>
  <dcterms:created xsi:type="dcterms:W3CDTF">2010-09-29T05:33:56Z</dcterms:created>
  <dcterms:modified xsi:type="dcterms:W3CDTF">2010-09-30T16:34:27Z</dcterms:modified>
</cp:coreProperties>
</file>