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xlsx" ContentType="application/vnd.openxmlformats-officedocument.spreadsheetml.sheet"/>
  <Default Extension="bin" ContentType="application/vnd.openxmlformats-officedocument.presentationml.printerSettings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ppt/slides/slide9.xml" ContentType="application/vnd.openxmlformats-officedocument.presentationml.slide+xml"/>
  <Default Extension="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2" r:id="rId4"/>
    <p:sldId id="264" r:id="rId5"/>
    <p:sldId id="266" r:id="rId6"/>
    <p:sldId id="265" r:id="rId7"/>
    <p:sldId id="267" r:id="rId8"/>
    <p:sldId id="268" r:id="rId9"/>
    <p:sldId id="269" r:id="rId10"/>
    <p:sldId id="260" r:id="rId11"/>
    <p:sldId id="261" r:id="rId12"/>
    <p:sldId id="258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sz="2000" dirty="0"/>
              <a:t>CPU Seconds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Compress AVG/ZAVG files</c:v>
                </c:pt>
                <c:pt idx="1">
                  <c:v>SYN 6780 data calls sfwdata</c:v>
                </c:pt>
                <c:pt idx="2">
                  <c:v>Capture and prepare SYN data</c:v>
                </c:pt>
                <c:pt idx="3">
                  <c:v>Process data by zone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118.0</c:v>
                </c:pt>
                <c:pt idx="1">
                  <c:v>2542.0</c:v>
                </c:pt>
                <c:pt idx="2">
                  <c:v>80.0</c:v>
                </c:pt>
                <c:pt idx="3">
                  <c:v>17.0</c:v>
                </c:pt>
              </c:numCache>
            </c:numRef>
          </c:val>
        </c:ser>
        <c:axId val="463293352"/>
        <c:axId val="600179528"/>
      </c:barChart>
      <c:catAx>
        <c:axId val="463293352"/>
        <c:scaling>
          <c:orientation val="minMax"/>
        </c:scaling>
        <c:axPos val="l"/>
        <c:tickLblPos val="nextTo"/>
        <c:txPr>
          <a:bodyPr/>
          <a:lstStyle/>
          <a:p>
            <a:pPr>
              <a:defRPr b="0"/>
            </a:pPr>
            <a:endParaRPr lang="en-US"/>
          </a:p>
        </c:txPr>
        <c:crossAx val="600179528"/>
        <c:crosses val="autoZero"/>
        <c:auto val="1"/>
        <c:lblAlgn val="ctr"/>
        <c:lblOffset val="100"/>
      </c:catAx>
      <c:valAx>
        <c:axId val="600179528"/>
        <c:scaling>
          <c:orientation val="minMax"/>
        </c:scaling>
        <c:axPos val="b"/>
        <c:majorGridlines/>
        <c:numFmt formatCode="General" sourceLinked="1"/>
        <c:tickLblPos val="nextTo"/>
        <c:crossAx val="463293352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889F3-545A-FC48-AE2D-D04D8D2D5A7D}" type="datetimeFigureOut">
              <a:rPr lang="en-US" smtClean="0"/>
              <a:pPr/>
              <a:t>9/24/10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3DEC4-10E6-C640-B3C7-042E6927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C1D68-160F-8442-927B-B6D5677FF87D}" type="slidenum">
              <a:rPr lang="en-US"/>
              <a:pPr/>
              <a:t>4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C1D68-160F-8442-927B-B6D5677FF87D}" type="slidenum">
              <a:rPr lang="en-US"/>
              <a:pPr/>
              <a:t>12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C1D68-160F-8442-927B-B6D5677FF87D}" type="slidenum">
              <a:rPr lang="en-US"/>
              <a:pPr/>
              <a:t>13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022F9-1DB9-DE44-B964-89753C4738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7692C3-C633-844F-B080-50E28607E5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FA41F-D371-AD40-BF0F-50BAE6A4B7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FC0968-423B-4643-A9EC-2DC4C46F60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4848E7-A400-CB42-8E4F-118FB8A4AA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C06AB3-940E-124D-9DE9-8B52536D2B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FE68E-FD6D-5A43-94CB-4380646EFC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2446B-5FF3-D94D-9CF8-957D084B3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36C6A-DAD5-B042-A1DC-E4BCC5398B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0B7D5-F701-0C44-83AA-FF276F86EC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FC7933-CD87-714E-A1A6-6CF748AB83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EAFEFE-2153-B340-9925-91D1D6BBD9F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 descr="CERESLogo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5800" y="609600"/>
            <a:ext cx="758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ssailogo_small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96200" y="609600"/>
            <a:ext cx="1143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eres.larc.nasa.gov/index.php" TargetMode="Externa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781" y="5210322"/>
            <a:ext cx="7889148" cy="428478"/>
          </a:xfrm>
        </p:spPr>
        <p:txBody>
          <a:bodyPr/>
          <a:lstStyle/>
          <a:p>
            <a:r>
              <a:rPr lang="en-US" dirty="0" smtClean="0"/>
              <a:t>Clouds and the Earth’s Radiant Energy System NASA</a:t>
            </a:r>
          </a:p>
          <a:p>
            <a:endParaRPr lang="en-US" dirty="0"/>
          </a:p>
        </p:txBody>
      </p:sp>
      <p:pic>
        <p:nvPicPr>
          <p:cNvPr id="4" name="ceres_button" descr="ERES Logo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130322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59630"/>
            <a:ext cx="7772400" cy="1863711"/>
          </a:xfrm>
        </p:spPr>
        <p:txBody>
          <a:bodyPr/>
          <a:lstStyle/>
          <a:p>
            <a:r>
              <a:rPr lang="en-US" dirty="0" smtClean="0"/>
              <a:t>How does one go from binary data to HDF files efficiently?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3595476"/>
            <a:ext cx="7772400" cy="2500524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 smtClean="0"/>
              <a:t>Betty J. Lock</a:t>
            </a:r>
          </a:p>
          <a:p>
            <a:pPr algn="ctr">
              <a:lnSpc>
                <a:spcPct val="90000"/>
              </a:lnSpc>
            </a:pPr>
            <a:r>
              <a:rPr lang="en-US" sz="2000" dirty="0" err="1" smtClean="0"/>
              <a:t>Betty.J.Lock@NASA.Gov</a:t>
            </a:r>
            <a:endParaRPr lang="en-US" sz="2000" dirty="0" smtClean="0"/>
          </a:p>
          <a:p>
            <a:pPr algn="ctr">
              <a:lnSpc>
                <a:spcPct val="90000"/>
              </a:lnSpc>
            </a:pPr>
            <a:r>
              <a:rPr lang="en-US" sz="2000" dirty="0" smtClean="0"/>
              <a:t>(757-951-1903)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September 29,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8836"/>
            <a:ext cx="7772400" cy="1072568"/>
          </a:xfrm>
        </p:spPr>
        <p:txBody>
          <a:bodyPr/>
          <a:lstStyle/>
          <a:p>
            <a:r>
              <a:rPr lang="en-US" dirty="0" smtClean="0"/>
              <a:t>The Performance issue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2257900"/>
          <a:ext cx="7772400" cy="399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70963" y="1173097"/>
            <a:ext cx="395578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Processing just 1 zone</a:t>
            </a:r>
          </a:p>
          <a:p>
            <a:r>
              <a:rPr lang="en-US" sz="2400" dirty="0" smtClean="0"/>
              <a:t>Using: HDF4.2r4</a:t>
            </a:r>
          </a:p>
          <a:p>
            <a:r>
              <a:rPr lang="en-US" sz="2400" dirty="0" smtClean="0"/>
              <a:t> on: ppc64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77E02-2106-D74B-AF71-3231D4C1656D}" type="slidenum">
              <a:rPr lang="en-US"/>
              <a:pPr/>
              <a:t>4</a:t>
            </a:fld>
            <a:endParaRPr 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685800" y="379339"/>
            <a:ext cx="7772400" cy="101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The Parameters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400" y="10541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59606" y="1489619"/>
          <a:ext cx="7719709" cy="51071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67507"/>
                <a:gridCol w="2394453"/>
                <a:gridCol w="3557749"/>
              </a:tblGrid>
              <a:tr h="8138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No.  of</a:t>
                      </a:r>
                    </a:p>
                    <a:p>
                      <a:r>
                        <a:rPr lang="en-US" sz="2400" dirty="0" smtClean="0"/>
                        <a:t>Parameters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   array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definition</a:t>
                      </a:r>
                      <a:endParaRPr lang="en-US" sz="2400" dirty="0"/>
                    </a:p>
                  </a:txBody>
                  <a:tcPr/>
                </a:tc>
              </a:tr>
              <a:tr h="63137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(360,180,8)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Region,Zone,3-Hr data</a:t>
                      </a:r>
                      <a:endParaRPr lang="en-US" sz="2800" dirty="0"/>
                    </a:p>
                  </a:txBody>
                  <a:tcPr/>
                </a:tc>
              </a:tr>
              <a:tr h="63849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(360,180)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Region,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Zone</a:t>
                      </a:r>
                      <a:endParaRPr lang="en-US" sz="2800" dirty="0"/>
                    </a:p>
                  </a:txBody>
                  <a:tcPr/>
                </a:tc>
              </a:tr>
              <a:tr h="95204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(360,180,8,20)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Region,Zone,</a:t>
                      </a:r>
                      <a:r>
                        <a:rPr lang="en-US" sz="2800" baseline="0" dirty="0" smtClean="0"/>
                        <a:t>3-Hr data, Surface levels</a:t>
                      </a:r>
                      <a:endParaRPr lang="en-US" sz="2800" dirty="0"/>
                    </a:p>
                  </a:txBody>
                  <a:tcPr/>
                </a:tc>
              </a:tr>
              <a:tr h="92781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(360,180,8,5)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Region,Zone,3-Hr data, Adj. Levels</a:t>
                      </a:r>
                      <a:endParaRPr lang="en-US" sz="2800" dirty="0"/>
                    </a:p>
                  </a:txBody>
                  <a:tcPr/>
                </a:tc>
              </a:tr>
              <a:tr h="111736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(360,180,8,4)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Region,zone,3</a:t>
                      </a:r>
                      <a:r>
                        <a:rPr lang="en-US" sz="2800" dirty="0" smtClean="0"/>
                        <a:t>-Hr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smtClean="0"/>
                        <a:t>data, cloud layers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GOAL</a:t>
            </a:r>
            <a:br>
              <a:rPr lang="en-US" sz="3600" dirty="0" smtClean="0"/>
            </a:br>
            <a:r>
              <a:rPr lang="en-US" sz="3600" dirty="0" smtClean="0"/>
              <a:t>Zonal Binary – To Daily HDF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8282" y="2984972"/>
            <a:ext cx="1958217" cy="633313"/>
          </a:xfrm>
          <a:ln>
            <a:solidFill>
              <a:srgbClr val="660066">
                <a:alpha val="69000"/>
              </a:srgbClr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ZONE 1</a:t>
            </a:r>
            <a:endParaRPr lang="en-US" dirty="0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668894" y="3831574"/>
            <a:ext cx="2013677" cy="668955"/>
          </a:xfrm>
          <a:prstGeom prst="rect">
            <a:avLst/>
          </a:prstGeom>
          <a:noFill/>
          <a:ln w="9525">
            <a:solidFill>
              <a:srgbClr val="660066">
                <a:alpha val="69000"/>
              </a:srgb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ZONE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 bwMode="auto">
          <a:xfrm>
            <a:off x="707672" y="4649792"/>
            <a:ext cx="2013676" cy="633313"/>
          </a:xfrm>
          <a:prstGeom prst="rect">
            <a:avLst/>
          </a:prstGeom>
          <a:noFill/>
          <a:ln w="9525">
            <a:solidFill>
              <a:srgbClr val="660066">
                <a:alpha val="69000"/>
              </a:srgb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ZONE 180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5"/>
          <p:cNvSpPr txBox="1">
            <a:spLocks/>
          </p:cNvSpPr>
          <p:nvPr/>
        </p:nvSpPr>
        <p:spPr bwMode="auto">
          <a:xfrm>
            <a:off x="6182076" y="2982252"/>
            <a:ext cx="1958217" cy="633313"/>
          </a:xfrm>
          <a:prstGeom prst="rect">
            <a:avLst/>
          </a:prstGeom>
          <a:noFill/>
          <a:ln w="9525">
            <a:solidFill>
              <a:srgbClr val="660066">
                <a:alpha val="69000"/>
              </a:srgb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Day 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Content Placeholder 5"/>
          <p:cNvSpPr txBox="1">
            <a:spLocks/>
          </p:cNvSpPr>
          <p:nvPr/>
        </p:nvSpPr>
        <p:spPr bwMode="auto">
          <a:xfrm>
            <a:off x="6218148" y="3755132"/>
            <a:ext cx="1958217" cy="633313"/>
          </a:xfrm>
          <a:prstGeom prst="rect">
            <a:avLst/>
          </a:prstGeom>
          <a:noFill/>
          <a:ln w="9525">
            <a:solidFill>
              <a:srgbClr val="660066">
                <a:alpha val="69000"/>
              </a:srgb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Day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 txBox="1">
            <a:spLocks/>
          </p:cNvSpPr>
          <p:nvPr/>
        </p:nvSpPr>
        <p:spPr bwMode="auto">
          <a:xfrm>
            <a:off x="6189390" y="4540427"/>
            <a:ext cx="1958217" cy="633313"/>
          </a:xfrm>
          <a:prstGeom prst="rect">
            <a:avLst/>
          </a:prstGeom>
          <a:noFill/>
          <a:ln w="9525">
            <a:solidFill>
              <a:srgbClr val="660066">
                <a:alpha val="69000"/>
              </a:srgb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Day 31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694970" y="3094755"/>
            <a:ext cx="3305702" cy="1163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20884105">
            <a:off x="2672388" y="3679627"/>
            <a:ext cx="3317887" cy="1294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20065415">
            <a:off x="2750429" y="4177875"/>
            <a:ext cx="3305702" cy="1163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306911">
            <a:off x="2657795" y="3928875"/>
            <a:ext cx="3501146" cy="11036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/>
          </a:p>
          <a:p>
            <a:pPr algn="ctr"/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 rot="792791">
            <a:off x="2725178" y="4420694"/>
            <a:ext cx="3305702" cy="11634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/>
          </a:p>
          <a:p>
            <a:pPr algn="ctr"/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2785245" y="4892649"/>
            <a:ext cx="3305702" cy="11634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/>
          </a:p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11822" y="2519555"/>
            <a:ext cx="163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Binary Files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32969" y="2519555"/>
            <a:ext cx="141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HDF Files</a:t>
            </a:r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 rot="1306911">
            <a:off x="2847370" y="3959378"/>
            <a:ext cx="3305702" cy="11634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/>
          </a:p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85245" y="2016560"/>
            <a:ext cx="3215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This is done in 2 steps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7800"/>
            <a:ext cx="7772400" cy="1153705"/>
          </a:xfrm>
        </p:spPr>
        <p:txBody>
          <a:bodyPr/>
          <a:lstStyle/>
          <a:p>
            <a:r>
              <a:rPr lang="en-US" sz="3600" dirty="0" smtClean="0"/>
              <a:t>Step 1</a:t>
            </a:r>
            <a:br>
              <a:rPr lang="en-US" sz="3600" dirty="0" smtClean="0"/>
            </a:br>
            <a:r>
              <a:rPr lang="en-US" sz="3600" dirty="0" smtClean="0"/>
              <a:t>Store in memory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434736" y="1764490"/>
            <a:ext cx="5661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     Storing Daily information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62260" y="2214266"/>
            <a:ext cx="2106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ZONE  Binary File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68533" y="2214266"/>
            <a:ext cx="2064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STORE in Memory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85800" y="2763304"/>
          <a:ext cx="2639291" cy="2733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639291"/>
              </a:tblGrid>
              <a:tr h="6834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Region 1   (181 </a:t>
                      </a:r>
                      <a:r>
                        <a:rPr lang="en-US" b="0" dirty="0" err="1" smtClean="0"/>
                        <a:t>params</a:t>
                      </a:r>
                      <a:r>
                        <a:rPr lang="en-US" b="0" dirty="0" smtClean="0"/>
                        <a:t>)</a:t>
                      </a:r>
                      <a:endParaRPr lang="en-US" b="0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Region </a:t>
                      </a:r>
                      <a:r>
                        <a:rPr lang="en-US" b="0" dirty="0" err="1" smtClean="0"/>
                        <a:t>n</a:t>
                      </a:r>
                      <a:r>
                        <a:rPr lang="en-US" b="0" dirty="0" smtClean="0"/>
                        <a:t>    (181 </a:t>
                      </a:r>
                      <a:r>
                        <a:rPr lang="en-US" b="0" dirty="0" err="1" smtClean="0"/>
                        <a:t>params</a:t>
                      </a:r>
                      <a:r>
                        <a:rPr lang="en-US" b="0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Region n+1 (181 </a:t>
                      </a:r>
                      <a:r>
                        <a:rPr lang="en-US" b="0" dirty="0" err="1" smtClean="0"/>
                        <a:t>params</a:t>
                      </a:r>
                      <a:r>
                        <a:rPr lang="en-US" b="0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Region 360 (181 </a:t>
                      </a:r>
                      <a:r>
                        <a:rPr lang="en-US" b="0" dirty="0" err="1" smtClean="0"/>
                        <a:t>params</a:t>
                      </a:r>
                      <a:r>
                        <a:rPr lang="en-US" b="0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499000" y="2763304"/>
          <a:ext cx="2993067" cy="2733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93067"/>
              </a:tblGrid>
              <a:tr h="6834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 </a:t>
                      </a:r>
                      <a:r>
                        <a:rPr lang="en-US" b="0" baseline="0" dirty="0" smtClean="0"/>
                        <a:t>   </a:t>
                      </a:r>
                      <a:r>
                        <a:rPr lang="en-US" b="0" dirty="0" smtClean="0"/>
                        <a:t>(360,180,8)</a:t>
                      </a:r>
                      <a:endParaRPr lang="en-US" b="0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</a:t>
                      </a:r>
                      <a:r>
                        <a:rPr lang="en-US" b="0" dirty="0" err="1" smtClean="0"/>
                        <a:t>n</a:t>
                      </a:r>
                      <a:r>
                        <a:rPr lang="en-US" b="0" dirty="0" smtClean="0"/>
                        <a:t>     (360,180,8)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n+1 (360,180,8)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8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181 (360,180,8)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>
          <a:xfrm flipV="1">
            <a:off x="3325091" y="3063620"/>
            <a:ext cx="2173909" cy="193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325091" y="3083010"/>
            <a:ext cx="2173909" cy="630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325091" y="3083010"/>
            <a:ext cx="2173909" cy="12797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325091" y="3083010"/>
            <a:ext cx="2173909" cy="20262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3325091" y="3083010"/>
            <a:ext cx="2173909" cy="20262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325091" y="3713185"/>
            <a:ext cx="2173909" cy="1396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325091" y="4362750"/>
            <a:ext cx="2173909" cy="7465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325091" y="5109265"/>
            <a:ext cx="217390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6275"/>
            <a:ext cx="7772400" cy="979195"/>
          </a:xfrm>
        </p:spPr>
        <p:txBody>
          <a:bodyPr/>
          <a:lstStyle/>
          <a:p>
            <a:r>
              <a:rPr lang="en-US" sz="3600" dirty="0" smtClean="0"/>
              <a:t>Step 2</a:t>
            </a:r>
            <a:br>
              <a:rPr lang="en-US" sz="3600" dirty="0" smtClean="0"/>
            </a:br>
            <a:r>
              <a:rPr lang="en-US" sz="3600" dirty="0" smtClean="0"/>
              <a:t>Write to Daily HDF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541362" y="1628761"/>
            <a:ext cx="5719543" cy="461665"/>
          </a:xfrm>
          <a:prstGeom prst="rect">
            <a:avLst/>
          </a:prstGeom>
          <a:noFill/>
          <a:ln w="19050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Compress </a:t>
            </a:r>
            <a:r>
              <a:rPr lang="en-US" sz="2400" dirty="0" err="1" smtClean="0"/>
              <a:t>sfscompress</a:t>
            </a:r>
            <a:r>
              <a:rPr lang="en-US" sz="2400" dirty="0" smtClean="0"/>
              <a:t> and write </a:t>
            </a:r>
            <a:r>
              <a:rPr lang="en-US" sz="2400" dirty="0" err="1" smtClean="0"/>
              <a:t>sfwdata</a:t>
            </a:r>
            <a:endParaRPr lang="en-US" sz="2400" dirty="0"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2090426"/>
            <a:ext cx="240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Stored in –memory</a:t>
            </a:r>
          </a:p>
          <a:p>
            <a:r>
              <a:rPr lang="en-US" dirty="0" smtClean="0"/>
              <a:t>1 day parameters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68533" y="2214266"/>
            <a:ext cx="2064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Day 1 HDF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85800" y="2763304"/>
          <a:ext cx="2639291" cy="253096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639291"/>
              </a:tblGrid>
              <a:tr h="610728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</a:t>
                      </a:r>
                      <a:endParaRPr lang="en-US" b="0" dirty="0"/>
                    </a:p>
                  </a:txBody>
                  <a:tcPr/>
                </a:tc>
              </a:tr>
              <a:tr h="610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</a:t>
                      </a:r>
                      <a:r>
                        <a:rPr lang="en-US" b="0" dirty="0" err="1" smtClean="0"/>
                        <a:t>n</a:t>
                      </a:r>
                      <a:endParaRPr lang="en-US" b="0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610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n+1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10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181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499000" y="2763304"/>
          <a:ext cx="2993067" cy="255298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93067"/>
              </a:tblGrid>
              <a:tr h="632742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</a:t>
                      </a:r>
                      <a:endParaRPr lang="en-US" b="0" dirty="0"/>
                    </a:p>
                  </a:txBody>
                  <a:tcPr/>
                </a:tc>
              </a:tr>
              <a:tr h="632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</a:t>
                      </a:r>
                      <a:r>
                        <a:rPr lang="en-US" b="0" dirty="0" err="1" smtClean="0"/>
                        <a:t>n</a:t>
                      </a:r>
                      <a:endParaRPr lang="en-US" b="0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632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n+1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32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/>
                        <a:t>Param</a:t>
                      </a:r>
                      <a:r>
                        <a:rPr lang="en-US" b="0" dirty="0" smtClean="0"/>
                        <a:t> 181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>
          <a:xfrm flipV="1">
            <a:off x="3325091" y="3063620"/>
            <a:ext cx="2173909" cy="193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325091" y="5022010"/>
            <a:ext cx="217390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325091" y="3742270"/>
            <a:ext cx="2173909" cy="96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325091" y="4430615"/>
            <a:ext cx="217390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4136316" y="2488785"/>
            <a:ext cx="5490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69461" y="5438480"/>
            <a:ext cx="3092438" cy="1200328"/>
          </a:xfrm>
          <a:prstGeom prst="rect">
            <a:avLst/>
          </a:prstGeom>
          <a:noFill/>
          <a:ln w="19050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31 days:</a:t>
            </a:r>
          </a:p>
          <a:p>
            <a:r>
              <a:rPr lang="en-US" sz="2400" dirty="0" err="1" smtClean="0"/>
              <a:t>Sfscompress</a:t>
            </a:r>
            <a:r>
              <a:rPr lang="en-US" sz="2400" dirty="0" smtClean="0"/>
              <a:t> takes .9 </a:t>
            </a:r>
            <a:r>
              <a:rPr lang="en-US" sz="2400" dirty="0" err="1" smtClean="0"/>
              <a:t>s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Sfwdata</a:t>
            </a:r>
            <a:r>
              <a:rPr lang="en-US" sz="2400" dirty="0" smtClean="0"/>
              <a:t> takes 2630 </a:t>
            </a:r>
            <a:r>
              <a:rPr lang="en-US" sz="2400" dirty="0" err="1" smtClean="0"/>
              <a:t>s</a:t>
            </a:r>
            <a:r>
              <a:rPr lang="en-US" sz="2400" dirty="0" smtClean="0"/>
              <a:t>. </a:t>
            </a:r>
            <a:endParaRPr lang="en-US" sz="2400" dirty="0"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Sizes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Tile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ZONE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 ZONES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12,643 KB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650,000 KB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SYN</a:t>
                      </a:r>
                      <a:r>
                        <a:rPr lang="en-US" baseline="0" dirty="0" smtClean="0"/>
                        <a:t> (daily)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3,470 KB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245,476 KB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ZAVG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1,060 KB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3,396 KB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Meta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14 KB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  75 KB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8588" y="4469395"/>
          <a:ext cx="5814465" cy="741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217217"/>
                <a:gridCol w="1659093"/>
                <a:gridCol w="193815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ZONE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 ZONES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6780 calls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sfwdata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2630 </a:t>
                      </a:r>
                      <a:r>
                        <a:rPr lang="en-US" dirty="0" err="1" smtClean="0"/>
                        <a:t>s</a:t>
                      </a:r>
                      <a:r>
                        <a:rPr lang="en-US" dirty="0" smtClean="0"/>
                        <a:t> 44 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5980 </a:t>
                      </a:r>
                      <a:r>
                        <a:rPr lang="en-US" dirty="0" err="1" smtClean="0"/>
                        <a:t>s</a:t>
                      </a:r>
                      <a:r>
                        <a:rPr lang="en-US" dirty="0" smtClean="0"/>
                        <a:t> 100 min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219"/>
            <a:ext cx="7772400" cy="755088"/>
          </a:xfrm>
        </p:spPr>
        <p:txBody>
          <a:bodyPr/>
          <a:lstStyle/>
          <a:p>
            <a:r>
              <a:rPr lang="en-US" dirty="0" smtClean="0"/>
              <a:t>Performance Details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98701" y="2171680"/>
          <a:ext cx="5181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6535"/>
                <a:gridCol w="2375065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Accumulated</a:t>
                      </a:r>
                      <a:r>
                        <a:rPr lang="en-US" baseline="0" dirty="0" smtClean="0"/>
                        <a:t> time</a:t>
                      </a:r>
                    </a:p>
                    <a:p>
                      <a:r>
                        <a:rPr lang="en-US" baseline="0" dirty="0" smtClean="0"/>
                        <a:t>seconds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r>
                        <a:rPr lang="en-US" baseline="0" dirty="0" smtClean="0"/>
                        <a:t> TSI &amp; SYNI 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Setting variables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    (sometimes)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Calc region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Write SYN 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time</a:t>
                      </a:r>
                      <a:r>
                        <a:rPr lang="en-US" baseline="0" dirty="0" smtClean="0"/>
                        <a:t> to process zone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    (18*180= 3240s)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Read and Cache binary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      (5*180 = 900s)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660066"/>
                          </a:solidFill>
                        </a:rPr>
                        <a:t>Write</a:t>
                      </a:r>
                      <a:r>
                        <a:rPr lang="en-US" baseline="0" dirty="0" smtClean="0">
                          <a:solidFill>
                            <a:srgbClr val="660066"/>
                          </a:solidFill>
                        </a:rPr>
                        <a:t> 31 SYN HDF</a:t>
                      </a:r>
                      <a:endParaRPr lang="en-US" dirty="0" smtClean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660066"/>
                          </a:solidFill>
                        </a:rPr>
                        <a:t>2630 (43 minutes)</a:t>
                      </a:r>
                      <a:endParaRPr lang="en-US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Compress AVG/ZAVG HDF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119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Write meta 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35252" y="1512420"/>
            <a:ext cx="5545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Based on 1 zone (54) processing 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2769425"/>
          <a:ext cx="1412901" cy="33341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12901"/>
              </a:tblGrid>
              <a:tr h="1927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Calculating </a:t>
                      </a:r>
                      <a:r>
                        <a:rPr lang="en-US" baseline="0" dirty="0" smtClean="0"/>
                        <a:t>data &amp; writing binary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1406433">
                <a:tc>
                  <a:txBody>
                    <a:bodyPr/>
                    <a:lstStyle/>
                    <a:p>
                      <a:r>
                        <a:rPr lang="en-US" dirty="0" smtClean="0"/>
                        <a:t>Creating HDF</a:t>
                      </a:r>
                    </a:p>
                    <a:p>
                      <a:r>
                        <a:rPr lang="en-US" dirty="0" smtClean="0"/>
                        <a:t>2-3 hours for all zones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31 SYN HDF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</a:t>
            </a:r>
          </a:p>
          <a:p>
            <a:pPr lvl="1"/>
            <a:r>
              <a:rPr lang="en-US" dirty="0" smtClean="0"/>
              <a:t>Get dimension info</a:t>
            </a:r>
          </a:p>
          <a:p>
            <a:pPr lvl="1"/>
            <a:r>
              <a:rPr lang="en-US" dirty="0" smtClean="0"/>
              <a:t>Get field </a:t>
            </a:r>
            <a:r>
              <a:rPr lang="en-US" dirty="0" err="1" smtClean="0"/>
              <a:t>ind</a:t>
            </a:r>
            <a:endParaRPr lang="en-US" dirty="0" smtClean="0"/>
          </a:p>
          <a:p>
            <a:pPr lvl="1"/>
            <a:r>
              <a:rPr lang="en-US" dirty="0" smtClean="0"/>
              <a:t>Get </a:t>
            </a:r>
            <a:r>
              <a:rPr lang="en-US" dirty="0" err="1" smtClean="0"/>
              <a:t>sds</a:t>
            </a:r>
            <a:r>
              <a:rPr lang="en-US" dirty="0" smtClean="0"/>
              <a:t> id</a:t>
            </a:r>
          </a:p>
          <a:p>
            <a:pPr lvl="1"/>
            <a:r>
              <a:rPr lang="en-US" dirty="0" err="1" smtClean="0"/>
              <a:t>Sfscompress</a:t>
            </a:r>
            <a:endParaRPr lang="en-US" dirty="0" smtClean="0"/>
          </a:p>
          <a:p>
            <a:pPr lvl="1"/>
            <a:r>
              <a:rPr lang="en-US" dirty="0" err="1" smtClean="0"/>
              <a:t>sfwdata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92C3-C633-844F-B080-50E28607E5D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77E02-2106-D74B-AF71-3231D4C1656D}" type="slidenum">
              <a:rPr lang="en-US"/>
              <a:pPr/>
              <a:t>12</a:t>
            </a:fld>
            <a:endParaRPr 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685800" y="523530"/>
            <a:ext cx="7772400" cy="8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From - To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295400" y="2515185"/>
            <a:ext cx="6400800" cy="312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68400" y="10541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95399" y="1764491"/>
            <a:ext cx="6944621" cy="2383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</a:pPr>
            <a:r>
              <a:rPr lang="en-US" sz="2800" dirty="0" smtClean="0"/>
              <a:t>From 180 binary zonal files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</a:pPr>
            <a:r>
              <a:rPr lang="en-US" sz="2800" dirty="0" smtClean="0"/>
              <a:t>181 Parameters for each region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</a:pPr>
            <a:r>
              <a:rPr lang="en-US" sz="2800" dirty="0" smtClean="0"/>
              <a:t>To HDF Daily Files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</a:pPr>
            <a:r>
              <a:rPr lang="en-US" sz="2800" dirty="0" smtClean="0"/>
              <a:t>28 to 31 per Month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77E02-2106-D74B-AF71-3231D4C1656D}" type="slidenum">
              <a:rPr lang="en-US"/>
              <a:pPr/>
              <a:t>13</a:t>
            </a:fld>
            <a:endParaRPr 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685800" y="379339"/>
            <a:ext cx="7772400" cy="101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The Parameters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295400" y="1393659"/>
            <a:ext cx="6400800" cy="515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 smtClean="0"/>
              <a:t>3 data structures with an array of 360 regions, 180 zones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 smtClean="0"/>
              <a:t>147 data structures with an array of 360 regions, 180 zones, 8 3-hr data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 smtClean="0"/>
              <a:t>1 data structure with an array of 360 regions, 180 zones, 8 3-hr data, 20 surface levels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 smtClean="0"/>
              <a:t>18 data structures with an array of 360 regions, 180 zones, 8 3-hr-data, 4 cloud layers.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 smtClean="0"/>
              <a:t>12 data structures with an array of 360 regions, 180 zones, 8 3-hr-data, 5 layers.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en-US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68400" y="10541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10969</TotalTime>
  <Words>587</Words>
  <Application>Microsoft Macintosh PowerPoint</Application>
  <PresentationFormat>On-screen Show (4:3)</PresentationFormat>
  <Paragraphs>154</Paragraphs>
  <Slides>13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Slide 1</vt:lpstr>
      <vt:lpstr>How does one go from binary data to HDF files efficiently?</vt:lpstr>
      <vt:lpstr>The Performance issue</vt:lpstr>
      <vt:lpstr>Slide 4</vt:lpstr>
      <vt:lpstr>The GOAL Zonal Binary – To Daily HDF</vt:lpstr>
      <vt:lpstr>Step 1 Store in memory</vt:lpstr>
      <vt:lpstr>Step 2 Write to Daily HDF </vt:lpstr>
      <vt:lpstr>Backup slides</vt:lpstr>
      <vt:lpstr>File Sizes</vt:lpstr>
      <vt:lpstr>Performance Details</vt:lpstr>
      <vt:lpstr>Write 31 SYN HDF</vt:lpstr>
      <vt:lpstr>Slide 12</vt:lpstr>
      <vt:lpstr>Slide 13</vt:lpstr>
    </vt:vector>
  </TitlesOfParts>
  <Company>SSAI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Betty Lock</dc:creator>
  <cp:lastModifiedBy>Betty Lock</cp:lastModifiedBy>
  <cp:revision>32</cp:revision>
  <dcterms:created xsi:type="dcterms:W3CDTF">2010-09-24T19:04:57Z</dcterms:created>
  <dcterms:modified xsi:type="dcterms:W3CDTF">2010-09-24T19:08:29Z</dcterms:modified>
</cp:coreProperties>
</file>