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27"/>
  </p:notesMasterIdLst>
  <p:handoutMasterIdLst>
    <p:handoutMasterId r:id="rId28"/>
  </p:handoutMasterIdLst>
  <p:sldIdLst>
    <p:sldId id="282" r:id="rId2"/>
    <p:sldId id="283" r:id="rId3"/>
    <p:sldId id="299" r:id="rId4"/>
    <p:sldId id="300" r:id="rId5"/>
    <p:sldId id="301" r:id="rId6"/>
    <p:sldId id="302" r:id="rId7"/>
    <p:sldId id="303" r:id="rId8"/>
    <p:sldId id="305" r:id="rId9"/>
    <p:sldId id="306" r:id="rId10"/>
    <p:sldId id="307" r:id="rId11"/>
    <p:sldId id="308" r:id="rId12"/>
    <p:sldId id="309" r:id="rId13"/>
    <p:sldId id="284" r:id="rId14"/>
    <p:sldId id="288" r:id="rId15"/>
    <p:sldId id="286" r:id="rId16"/>
    <p:sldId id="294" r:id="rId17"/>
    <p:sldId id="289" r:id="rId18"/>
    <p:sldId id="292" r:id="rId19"/>
    <p:sldId id="293" r:id="rId20"/>
    <p:sldId id="295" r:id="rId21"/>
    <p:sldId id="290" r:id="rId22"/>
    <p:sldId id="296" r:id="rId23"/>
    <p:sldId id="298" r:id="rId24"/>
    <p:sldId id="291" r:id="rId25"/>
    <p:sldId id="297" r:id="rId26"/>
  </p:sldIdLst>
  <p:sldSz cx="9144000" cy="6858000" type="screen4x3"/>
  <p:notesSz cx="6858000" cy="9144000"/>
  <p:custDataLst>
    <p:tags r:id="rId2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F5D23"/>
    <a:srgbClr val="D2EBB7"/>
    <a:srgbClr val="C0E399"/>
    <a:srgbClr val="0000FF"/>
    <a:srgbClr val="0077D0"/>
    <a:srgbClr val="005392"/>
    <a:srgbClr val="000099"/>
    <a:srgbClr val="BCD7DA"/>
    <a:srgbClr val="6600FF"/>
    <a:srgbClr val="0099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45" autoAdjust="0"/>
  </p:normalViewPr>
  <p:slideViewPr>
    <p:cSldViewPr>
      <p:cViewPr varScale="1">
        <p:scale>
          <a:sx n="100" d="100"/>
          <a:sy n="100" d="100"/>
        </p:scale>
        <p:origin x="-90" y="-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-2196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37C2A-AF09-4B36-B2CD-BEB9D5B6B09E}" type="datetimeFigureOut">
              <a:rPr lang="en-US" smtClean="0"/>
              <a:pPr/>
              <a:t>9/27/2010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6C4A93-CE61-4FA8-BFF1-6C050401C8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07199EB-50E4-4262-94B9-78FF9DAF0E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53"/>
          <p:cNvSpPr txBox="1">
            <a:spLocks noChangeArrowheads="1"/>
          </p:cNvSpPr>
          <p:nvPr userDrawn="1"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 userDrawn="1"/>
        </p:nvSpPr>
        <p:spPr>
          <a:xfrm>
            <a:off x="1374775" y="239713"/>
            <a:ext cx="18256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The HDF 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2064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2057400" cy="228600"/>
          </a:xfrm>
        </p:spPr>
        <p:txBody>
          <a:bodyPr/>
          <a:lstStyle>
            <a:lvl1pPr>
              <a:defRPr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9" name="Rectangle 206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629400"/>
            <a:ext cx="3886200" cy="228600"/>
          </a:xfrm>
        </p:spPr>
        <p:txBody>
          <a:bodyPr/>
          <a:lstStyle>
            <a:lvl1pPr>
              <a:defRPr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10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83CCE0D-01B3-4B6E-888D-222658E270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6629400"/>
            <a:ext cx="39624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D4385-CCCA-4BBF-AB19-415EBC8793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981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8D81390-2F87-4597-A65E-C5A9794A80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10" r:id="rId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dfgroup.org/ftp/HDF5/hdf-java-2.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hyperlink" Target="ftp://ftp.hdfgroup.uiuc.edu/pub/outgoing/WorkshopXIV/HDF5-Files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00200"/>
            <a:ext cx="7772400" cy="1524000"/>
          </a:xfrm>
        </p:spPr>
        <p:txBody>
          <a:bodyPr/>
          <a:lstStyle/>
          <a:p>
            <a:r>
              <a:rPr lang="en-US" sz="4000" dirty="0" smtClean="0">
                <a:solidFill>
                  <a:srgbClr val="000099"/>
                </a:solidFill>
              </a:rPr>
              <a:t>HDF Tools Tutorial </a:t>
            </a:r>
            <a:r>
              <a:rPr lang="en-US" dirty="0" smtClean="0">
                <a:solidFill>
                  <a:srgbClr val="000099"/>
                </a:solidFill>
              </a:rPr>
              <a:t/>
            </a:r>
            <a:br>
              <a:rPr lang="en-US" dirty="0" smtClean="0">
                <a:solidFill>
                  <a:srgbClr val="000099"/>
                </a:solidFill>
              </a:rPr>
            </a:b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3CCE0D-01B3-4B6E-888D-222658E270B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3352800"/>
            <a:ext cx="69342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dirty="0" smtClean="0">
              <a:latin typeface="Arial (Body)"/>
              <a:cs typeface="Arial" pitchFamily="34" charset="0"/>
            </a:endParaRPr>
          </a:p>
          <a:p>
            <a:pPr algn="ctr"/>
            <a:r>
              <a:rPr lang="en-US" sz="2000" dirty="0" smtClean="0">
                <a:latin typeface="Arial (Body)"/>
                <a:cs typeface="Arial" pitchFamily="34" charset="0"/>
              </a:rPr>
              <a:t>Peter Cao, The HDF Group</a:t>
            </a:r>
          </a:p>
          <a:p>
            <a:pPr algn="ctr"/>
            <a:r>
              <a:rPr lang="en-US" sz="2000" dirty="0" smtClean="0">
                <a:latin typeface="Arial (Body)"/>
                <a:cs typeface="Arial" pitchFamily="34" charset="0"/>
              </a:rPr>
              <a:t>Jonathan Kim, The HDF Group</a:t>
            </a:r>
          </a:p>
          <a:p>
            <a:pPr algn="ctr"/>
            <a:endParaRPr lang="en-US" sz="2000" dirty="0" smtClean="0">
              <a:latin typeface="Arial (Body)"/>
              <a:cs typeface="Arial" pitchFamily="34" charset="0"/>
            </a:endParaRPr>
          </a:p>
          <a:p>
            <a:pPr algn="ctr"/>
            <a:endParaRPr lang="en-US" dirty="0" smtClean="0">
              <a:latin typeface="Arial (Body)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9"/>
                </a:solidFill>
              </a:rPr>
              <a:t>Tools Tutorial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752600"/>
            <a:ext cx="5410200" cy="2133600"/>
          </a:xfrm>
        </p:spPr>
        <p:txBody>
          <a:bodyPr/>
          <a:lstStyle/>
          <a:p>
            <a:r>
              <a:rPr lang="en-US" dirty="0" err="1" smtClean="0"/>
              <a:t>HDFView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HDF5 Command-line tools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2051" name="Picture 3" descr="C:\Program Files\Microsoft Office\MEDIA\CAGCAT10\j0252349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4038600"/>
            <a:ext cx="2971800" cy="18073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57400"/>
            <a:ext cx="8077200" cy="3581400"/>
          </a:xfrm>
        </p:spPr>
        <p:txBody>
          <a:bodyPr/>
          <a:lstStyle/>
          <a:p>
            <a:r>
              <a:rPr lang="en-US" dirty="0" smtClean="0"/>
              <a:t>View file content</a:t>
            </a:r>
          </a:p>
          <a:p>
            <a:endParaRPr lang="en-US" dirty="0" smtClean="0"/>
          </a:p>
          <a:p>
            <a:r>
              <a:rPr lang="en-US" dirty="0" smtClean="0"/>
              <a:t>Edit file content</a:t>
            </a:r>
          </a:p>
          <a:p>
            <a:endParaRPr lang="en-US" dirty="0" smtClean="0"/>
          </a:p>
          <a:p>
            <a:r>
              <a:rPr lang="en-US" dirty="0" smtClean="0"/>
              <a:t>Show NPOESS/JPSS related features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1026" name="Picture 2" descr="C:\Users\xcao\AppData\Local\Microsoft\Windows\Temporary Internet Files\Content.IE5\13URDILU\MC900438343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447800"/>
            <a:ext cx="2362200" cy="23598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09800"/>
            <a:ext cx="8458200" cy="4114800"/>
          </a:xfrm>
        </p:spPr>
        <p:txBody>
          <a:bodyPr/>
          <a:lstStyle/>
          <a:p>
            <a:r>
              <a:rPr lang="en-US" dirty="0" smtClean="0"/>
              <a:t>Download HDF-Java 2.7 beta from </a:t>
            </a:r>
            <a:r>
              <a:rPr lang="en-US" dirty="0" smtClean="0">
                <a:hlinkClick r:id="rId3"/>
              </a:rPr>
              <a:t>http://www.hdfgroup.org/ftp/HDF5/hdf-java-2.7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Download example files from </a:t>
            </a:r>
            <a:r>
              <a:rPr lang="en-US" sz="2000" dirty="0" smtClean="0">
                <a:hlinkClick r:id="rId4"/>
              </a:rPr>
              <a:t>ftp://ftp.hdfgroup.uiuc.edu/pub/outgoing/WorkshopXIV/HDF5-Files/</a:t>
            </a:r>
            <a:endParaRPr lang="en-US" sz="20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026" name="Picture 2" descr="C:\Users\xcao\AppData\Local\Microsoft\Windows\Temporary Internet Files\Content.IE5\956UEEPW\MC900285494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9000" y="990600"/>
            <a:ext cx="1525588" cy="17266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7772400" cy="4343400"/>
          </a:xfrm>
        </p:spPr>
        <p:txBody>
          <a:bodyPr/>
          <a:lstStyle/>
          <a:p>
            <a:r>
              <a:rPr lang="en-US" dirty="0" smtClean="0"/>
              <a:t>View file content</a:t>
            </a:r>
          </a:p>
          <a:p>
            <a:pPr lvl="1"/>
            <a:r>
              <a:rPr lang="en-US" sz="2000" dirty="0" smtClean="0"/>
              <a:t>Open </a:t>
            </a:r>
            <a:r>
              <a:rPr lang="en-US" sz="2000" dirty="0" smtClean="0">
                <a:solidFill>
                  <a:srgbClr val="0000FF"/>
                </a:solidFill>
              </a:rPr>
              <a:t>OMI-Aura_L3.he5 </a:t>
            </a:r>
            <a:endParaRPr lang="en-US" sz="2000" dirty="0" smtClean="0">
              <a:solidFill>
                <a:schemeClr val="tx1"/>
              </a:solidFill>
            </a:endParaRP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Open groups (try expand all)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Stretch the metadata view for showing metadata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Double click on “ColumnAmountO3” to show data in table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Use “Open As” to show “ColumnAmountO3” in image</a:t>
            </a:r>
          </a:p>
          <a:p>
            <a:r>
              <a:rPr lang="en-US" dirty="0" smtClean="0"/>
              <a:t>View a subset</a:t>
            </a:r>
          </a:p>
          <a:p>
            <a:pPr lvl="1"/>
            <a:r>
              <a:rPr lang="en-US" sz="2000" dirty="0" smtClean="0"/>
              <a:t>Open </a:t>
            </a:r>
            <a:r>
              <a:rPr lang="en-US" sz="2000" dirty="0" smtClean="0">
                <a:solidFill>
                  <a:srgbClr val="0000FF"/>
                </a:solidFill>
              </a:rPr>
              <a:t>weather.h5</a:t>
            </a:r>
            <a:endParaRPr lang="en-US" sz="2000" dirty="0" smtClean="0">
              <a:solidFill>
                <a:schemeClr val="tx1"/>
              </a:solidFill>
            </a:endParaRP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Select from preview image or selection fields</a:t>
            </a:r>
          </a:p>
          <a:p>
            <a:pPr lvl="1"/>
            <a:endParaRPr lang="en-US" sz="20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0600"/>
            <a:ext cx="7772400" cy="4724400"/>
          </a:xfrm>
        </p:spPr>
        <p:txBody>
          <a:bodyPr/>
          <a:lstStyle/>
          <a:p>
            <a:r>
              <a:rPr lang="en-US" dirty="0" smtClean="0"/>
              <a:t>Copy/paste a dataset and a group</a:t>
            </a:r>
          </a:p>
          <a:p>
            <a:pPr lvl="1"/>
            <a:r>
              <a:rPr lang="en-US" sz="2000" dirty="0" smtClean="0"/>
              <a:t>Create a new file: tmp.h5</a:t>
            </a:r>
          </a:p>
          <a:p>
            <a:pPr lvl="1"/>
            <a:r>
              <a:rPr lang="en-US" sz="2000" dirty="0" smtClean="0"/>
              <a:t>Copy/paste “ColumnAmountO3” and show the image from the new file</a:t>
            </a:r>
          </a:p>
          <a:p>
            <a:pPr lvl="1"/>
            <a:r>
              <a:rPr lang="en-US" sz="2000" dirty="0" smtClean="0"/>
              <a:t>Copy the group “GRIDS” to show the whole group is copied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0600"/>
            <a:ext cx="7772400" cy="3886200"/>
          </a:xfrm>
        </p:spPr>
        <p:txBody>
          <a:bodyPr/>
          <a:lstStyle/>
          <a:p>
            <a:r>
              <a:rPr lang="en-US" dirty="0" smtClean="0"/>
              <a:t>Create a dataset and add an attribute</a:t>
            </a:r>
          </a:p>
          <a:p>
            <a:pPr lvl="1"/>
            <a:r>
              <a:rPr lang="en-US" sz="2000" dirty="0" smtClean="0"/>
              <a:t>Create /d1 (32-bit float, 720x1440)</a:t>
            </a:r>
          </a:p>
          <a:p>
            <a:pPr lvl="1"/>
            <a:r>
              <a:rPr lang="en-US" sz="2000" dirty="0" smtClean="0"/>
              <a:t>Copy “ColumnAmountO3” to /d1</a:t>
            </a:r>
          </a:p>
          <a:p>
            <a:pPr lvl="1"/>
            <a:r>
              <a:rPr lang="en-US" sz="2000" dirty="0" smtClean="0"/>
              <a:t>Add attribute “IMAGE_MINMAXRANGE = 123.0,447.0”</a:t>
            </a:r>
          </a:p>
          <a:p>
            <a:pPr lvl="1"/>
            <a:r>
              <a:rPr lang="en-US" sz="2000" dirty="0" smtClean="0"/>
              <a:t>Export /d1 to text file</a:t>
            </a:r>
          </a:p>
          <a:p>
            <a:pPr lvl="1"/>
            <a:r>
              <a:rPr lang="en-US" sz="2000" dirty="0" smtClean="0"/>
              <a:t>Create /d2 and import d1.txt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0600"/>
            <a:ext cx="7772400" cy="3200400"/>
          </a:xfrm>
        </p:spPr>
        <p:txBody>
          <a:bodyPr/>
          <a:lstStyle/>
          <a:p>
            <a:r>
              <a:rPr lang="en-US" dirty="0" smtClean="0"/>
              <a:t>NPOESS/JPSS related features</a:t>
            </a:r>
          </a:p>
          <a:p>
            <a:pPr lvl="1"/>
            <a:r>
              <a:rPr lang="en-US" dirty="0" smtClean="0"/>
              <a:t>Object reference</a:t>
            </a:r>
          </a:p>
          <a:p>
            <a:pPr lvl="1"/>
            <a:r>
              <a:rPr lang="en-US" dirty="0" smtClean="0"/>
              <a:t>Region references</a:t>
            </a:r>
          </a:p>
          <a:p>
            <a:pPr lvl="1"/>
            <a:r>
              <a:rPr lang="en-US" dirty="0" smtClean="0"/>
              <a:t>Quality flags</a:t>
            </a:r>
          </a:p>
          <a:p>
            <a:pPr lvl="1"/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0600"/>
            <a:ext cx="7772400" cy="3962400"/>
          </a:xfrm>
        </p:spPr>
        <p:txBody>
          <a:bodyPr/>
          <a:lstStyle/>
          <a:p>
            <a:r>
              <a:rPr lang="en-US" dirty="0" smtClean="0"/>
              <a:t>Object reference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sz="2400" dirty="0" smtClean="0"/>
              <a:t>Open file: SVI-NPP.h5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sz="2400" dirty="0" smtClean="0"/>
              <a:t>Open “VIIRS-I1-SDR_Aggr”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sz="2400" dirty="0" smtClean="0"/>
              <a:t>Click on object ID and shows object name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sz="2400" dirty="0" smtClean="0"/>
              <a:t>Right mouse to click to open data as image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sz="2400" dirty="0" smtClean="0"/>
              <a:t>Open data in table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sz="2400" dirty="0" smtClean="0"/>
              <a:t>Select two cells and open them at once</a:t>
            </a:r>
          </a:p>
          <a:p>
            <a:pPr lvl="1"/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0600"/>
            <a:ext cx="7772400" cy="3962400"/>
          </a:xfrm>
        </p:spPr>
        <p:txBody>
          <a:bodyPr/>
          <a:lstStyle/>
          <a:p>
            <a:r>
              <a:rPr lang="en-US" dirty="0" smtClean="0"/>
              <a:t>Region references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sz="2400" dirty="0" smtClean="0"/>
              <a:t>Open “VIIRS-I1-SDR_Gran”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sz="2400" dirty="0" smtClean="0"/>
              <a:t>Right mouse to click to open data as image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sz="2400" dirty="0" smtClean="0"/>
              <a:t>Open data in table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sz="2400" dirty="0" smtClean="0"/>
              <a:t>Select two cells and open at once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0600"/>
            <a:ext cx="7772400" cy="3962400"/>
          </a:xfrm>
        </p:spPr>
        <p:txBody>
          <a:bodyPr/>
          <a:lstStyle/>
          <a:p>
            <a:r>
              <a:rPr lang="en-US" dirty="0" smtClean="0"/>
              <a:t>Quality flags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sz="2400" dirty="0" smtClean="0"/>
              <a:t>Quality flags</a:t>
            </a:r>
          </a:p>
          <a:p>
            <a:pPr marL="1371600" lvl="2" indent="-514350"/>
            <a:r>
              <a:rPr lang="en-US" sz="2200" dirty="0" smtClean="0"/>
              <a:t>Land/Water Background 	-- 1-bit</a:t>
            </a:r>
          </a:p>
          <a:p>
            <a:pPr marL="1371600" lvl="2" indent="-514350"/>
            <a:r>
              <a:rPr lang="en-US" sz="2200" dirty="0" smtClean="0"/>
              <a:t>SST Skin Quality 		-- 2-bits</a:t>
            </a:r>
          </a:p>
          <a:p>
            <a:pPr marL="1371600" lvl="2" indent="-514350"/>
            <a:r>
              <a:rPr lang="en-US" sz="2200" dirty="0" smtClean="0"/>
              <a:t>SST Bulk Quality 		-- 2-bits</a:t>
            </a:r>
          </a:p>
          <a:p>
            <a:pPr marL="1371600" lvl="2" indent="-514350"/>
            <a:r>
              <a:rPr lang="en-US" sz="2200" dirty="0" smtClean="0"/>
              <a:t>Aerosol Correction 	-- 3-bits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sz="2400" dirty="0" smtClean="0"/>
              <a:t>Open QF_VIIRSI1SDR_Array 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sz="2400" dirty="0" smtClean="0"/>
              <a:t>Use "Open As" on QF_VIIRSI1SDR_Array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sz="2400" dirty="0" smtClean="0"/>
              <a:t>Select first bit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0600"/>
            <a:ext cx="7772400" cy="2819400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Advanced features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Import/export images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Use HDF-EOS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plugin</a:t>
            </a: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Command-line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752600"/>
            <a:ext cx="3276600" cy="2971800"/>
          </a:xfrm>
        </p:spPr>
        <p:txBody>
          <a:bodyPr/>
          <a:lstStyle/>
          <a:p>
            <a:r>
              <a:rPr lang="en-US" dirty="0" smtClean="0"/>
              <a:t>h5ls</a:t>
            </a:r>
          </a:p>
          <a:p>
            <a:r>
              <a:rPr lang="en-US" dirty="0" smtClean="0"/>
              <a:t>h5dump</a:t>
            </a:r>
          </a:p>
          <a:p>
            <a:r>
              <a:rPr lang="en-US" dirty="0" smtClean="0"/>
              <a:t>h5repack</a:t>
            </a:r>
          </a:p>
          <a:p>
            <a:r>
              <a:rPr lang="en-US" dirty="0" smtClean="0"/>
              <a:t>h5diff</a:t>
            </a:r>
          </a:p>
          <a:p>
            <a:r>
              <a:rPr lang="en-US" dirty="0" smtClean="0"/>
              <a:t>h5copy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20615517">
            <a:off x="4419948" y="4545977"/>
            <a:ext cx="47468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these tools 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can do 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for you</a:t>
            </a: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050" name="Picture 2" descr="C:\Users\xcao\AppData\Local\Microsoft\Windows\Temporary Internet Files\Content.IE5\VL8RTTOL\MC90031111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71291">
            <a:off x="5791200" y="2895600"/>
            <a:ext cx="2133600" cy="171018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 bwMode="auto">
          <a:xfrm>
            <a:off x="0" y="838200"/>
            <a:ext cx="1676400" cy="571500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371600"/>
            <a:ext cx="164586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81200"/>
            <a:ext cx="4724400" cy="3048000"/>
          </a:xfrm>
        </p:spPr>
        <p:txBody>
          <a:bodyPr/>
          <a:lstStyle/>
          <a:p>
            <a:pPr lvl="0"/>
            <a:r>
              <a:rPr lang="en-US" dirty="0" smtClean="0"/>
              <a:t>Show file content list</a:t>
            </a:r>
          </a:p>
          <a:p>
            <a:pPr lvl="1"/>
            <a:r>
              <a:rPr lang="en-US" dirty="0" smtClean="0"/>
              <a:t>h5ls ami.h5</a:t>
            </a:r>
          </a:p>
          <a:p>
            <a:pPr lvl="1"/>
            <a:r>
              <a:rPr lang="en-US" dirty="0" smtClean="0"/>
              <a:t>h5ls </a:t>
            </a:r>
            <a:r>
              <a:rPr lang="en-US" dirty="0" smtClean="0">
                <a:solidFill>
                  <a:srgbClr val="FF0000"/>
                </a:solidFill>
              </a:rPr>
              <a:t>–r</a:t>
            </a:r>
            <a:r>
              <a:rPr lang="en-US" dirty="0" smtClean="0"/>
              <a:t> ami.h5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1026" name="Picture 2" descr="C:\Users\xcao\AppData\Local\Microsoft\Windows\Temporary Internet Files\Content.IE5\956UEEPW\MC90014071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3505200"/>
            <a:ext cx="1947435" cy="175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h5dump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981200"/>
            <a:ext cx="3886200" cy="3352800"/>
          </a:xfrm>
        </p:spPr>
        <p:txBody>
          <a:bodyPr/>
          <a:lstStyle/>
          <a:p>
            <a:pPr lvl="0"/>
            <a:r>
              <a:rPr lang="en-US" dirty="0" smtClean="0"/>
              <a:t>Structure</a:t>
            </a:r>
          </a:p>
          <a:p>
            <a:pPr lvl="0"/>
            <a:r>
              <a:rPr lang="en-US" dirty="0" smtClean="0"/>
              <a:t>Dataset </a:t>
            </a:r>
          </a:p>
          <a:p>
            <a:pPr lvl="0"/>
            <a:r>
              <a:rPr lang="en-US" dirty="0" smtClean="0"/>
              <a:t>Binary</a:t>
            </a:r>
          </a:p>
          <a:p>
            <a:pPr lvl="0"/>
            <a:r>
              <a:rPr lang="en-US" dirty="0" smtClean="0"/>
              <a:t>XML</a:t>
            </a:r>
          </a:p>
          <a:p>
            <a:pPr lvl="0"/>
            <a:r>
              <a:rPr lang="en-US" dirty="0" smtClean="0"/>
              <a:t>Region references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20048981">
            <a:off x="5037038" y="2314227"/>
            <a:ext cx="355065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Examine file contents and dump file contents in an ASCII or binary file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Picture 21" descr="4070043_thumbna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093161">
            <a:off x="6068960" y="3475128"/>
            <a:ext cx="2667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h5dump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4648200"/>
          </a:xfrm>
        </p:spPr>
        <p:txBody>
          <a:bodyPr/>
          <a:lstStyle/>
          <a:p>
            <a:pPr lvl="0"/>
            <a:r>
              <a:rPr lang="en-US" dirty="0" smtClean="0"/>
              <a:t>Structure</a:t>
            </a:r>
          </a:p>
          <a:p>
            <a:pPr lvl="1"/>
            <a:r>
              <a:rPr lang="en-US" dirty="0" smtClean="0"/>
              <a:t>h5dump </a:t>
            </a:r>
            <a:r>
              <a:rPr lang="en-US" dirty="0" smtClean="0">
                <a:solidFill>
                  <a:srgbClr val="FF0000"/>
                </a:solidFill>
              </a:rPr>
              <a:t>-</a:t>
            </a: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en-US" dirty="0" smtClean="0"/>
              <a:t> tools_diff1.h5</a:t>
            </a:r>
          </a:p>
          <a:p>
            <a:pPr lvl="1"/>
            <a:r>
              <a:rPr lang="en-US" dirty="0" smtClean="0"/>
              <a:t>h5dump </a:t>
            </a:r>
            <a:r>
              <a:rPr lang="en-US" dirty="0" smtClean="0">
                <a:solidFill>
                  <a:srgbClr val="FF0000"/>
                </a:solidFill>
              </a:rPr>
              <a:t>-H</a:t>
            </a:r>
            <a:r>
              <a:rPr lang="en-US" dirty="0" smtClean="0"/>
              <a:t> ami.h5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h5dump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839200" cy="4648200"/>
          </a:xfrm>
        </p:spPr>
        <p:txBody>
          <a:bodyPr/>
          <a:lstStyle/>
          <a:p>
            <a:pPr lvl="0"/>
            <a:r>
              <a:rPr lang="en-US" dirty="0" smtClean="0"/>
              <a:t>Dataset </a:t>
            </a:r>
          </a:p>
          <a:p>
            <a:pPr lvl="1"/>
            <a:r>
              <a:rPr lang="en-US" dirty="0" smtClean="0"/>
              <a:t>Content</a:t>
            </a:r>
          </a:p>
          <a:p>
            <a:pPr lvl="2"/>
            <a:r>
              <a:rPr lang="en-US" sz="1600" dirty="0" smtClean="0"/>
              <a:t>h5dump </a:t>
            </a:r>
            <a:r>
              <a:rPr lang="en-US" sz="1600" dirty="0" smtClean="0">
                <a:solidFill>
                  <a:srgbClr val="FF0000"/>
                </a:solidFill>
              </a:rPr>
              <a:t>-d</a:t>
            </a: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0000FF"/>
                </a:solidFill>
              </a:rPr>
              <a:t>/</a:t>
            </a:r>
            <a:r>
              <a:rPr lang="en-US" sz="1600" dirty="0" err="1" smtClean="0">
                <a:solidFill>
                  <a:srgbClr val="0000FF"/>
                </a:solidFill>
              </a:rPr>
              <a:t>EnSight_model</a:t>
            </a:r>
            <a:r>
              <a:rPr lang="en-US" sz="1600" dirty="0" smtClean="0">
                <a:solidFill>
                  <a:srgbClr val="0000FF"/>
                </a:solidFill>
              </a:rPr>
              <a:t>/geometry/parts/part_2/quad4 </a:t>
            </a:r>
            <a:r>
              <a:rPr lang="en-US" sz="1600" dirty="0" smtClean="0"/>
              <a:t>ami.h5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Information</a:t>
            </a:r>
          </a:p>
          <a:p>
            <a:pPr lvl="2"/>
            <a:r>
              <a:rPr lang="en-US" sz="1600" dirty="0" smtClean="0"/>
              <a:t>h5dump </a:t>
            </a:r>
            <a:r>
              <a:rPr lang="en-US" sz="1600" dirty="0" smtClean="0">
                <a:solidFill>
                  <a:srgbClr val="FF0000"/>
                </a:solidFill>
              </a:rPr>
              <a:t>–p –H -d</a:t>
            </a: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0000FF"/>
                </a:solidFill>
              </a:rPr>
              <a:t>/</a:t>
            </a:r>
            <a:r>
              <a:rPr lang="en-US" sz="1600" dirty="0" err="1" smtClean="0">
                <a:solidFill>
                  <a:srgbClr val="0000FF"/>
                </a:solidFill>
              </a:rPr>
              <a:t>EnSight_model</a:t>
            </a:r>
            <a:r>
              <a:rPr lang="en-US" sz="1600" dirty="0" smtClean="0">
                <a:solidFill>
                  <a:srgbClr val="0000FF"/>
                </a:solidFill>
              </a:rPr>
              <a:t>/geometry/parts/part_2/quad4 </a:t>
            </a:r>
            <a:r>
              <a:rPr lang="en-US" sz="1600" dirty="0" smtClean="0"/>
              <a:t>ami.h5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Subset</a:t>
            </a:r>
          </a:p>
          <a:p>
            <a:pPr lvl="2"/>
            <a:r>
              <a:rPr lang="en-US" sz="1600" dirty="0" smtClean="0"/>
              <a:t>H5dump </a:t>
            </a:r>
            <a:r>
              <a:rPr lang="en-US" sz="1600" dirty="0" smtClean="0">
                <a:solidFill>
                  <a:srgbClr val="FF0000"/>
                </a:solidFill>
              </a:rPr>
              <a:t>-d</a:t>
            </a: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0000FF"/>
                </a:solidFill>
              </a:rPr>
              <a:t>/</a:t>
            </a:r>
            <a:r>
              <a:rPr lang="en-US" sz="1600" dirty="0" err="1" smtClean="0">
                <a:solidFill>
                  <a:srgbClr val="0000FF"/>
                </a:solidFill>
              </a:rPr>
              <a:t>EnSight_model</a:t>
            </a:r>
            <a:r>
              <a:rPr lang="en-US" sz="1600" dirty="0" smtClean="0">
                <a:solidFill>
                  <a:srgbClr val="0000FF"/>
                </a:solidFill>
              </a:rPr>
              <a:t>/geometry/parts/part_2/quad4 </a:t>
            </a:r>
            <a:r>
              <a:rPr lang="en-US" sz="1600" dirty="0" smtClean="0">
                <a:solidFill>
                  <a:srgbClr val="FF0000"/>
                </a:solidFill>
              </a:rPr>
              <a:t>-s 10,0 -c 20,2 </a:t>
            </a:r>
            <a:r>
              <a:rPr lang="en-US" sz="1600" dirty="0" smtClean="0"/>
              <a:t>ami.h5</a:t>
            </a:r>
          </a:p>
          <a:p>
            <a:pPr lvl="2"/>
            <a:r>
              <a:rPr lang="en-US" sz="1600" dirty="0" smtClean="0"/>
              <a:t>&lt;-s and –c must be used after –d&gt;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h5dump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839200" cy="5029200"/>
          </a:xfrm>
        </p:spPr>
        <p:txBody>
          <a:bodyPr/>
          <a:lstStyle/>
          <a:p>
            <a:pPr lvl="0"/>
            <a:r>
              <a:rPr lang="en-US" dirty="0" smtClean="0"/>
              <a:t>Binary </a:t>
            </a:r>
          </a:p>
          <a:p>
            <a:pPr lvl="1"/>
            <a:r>
              <a:rPr lang="en-US" sz="1600" dirty="0" smtClean="0"/>
              <a:t>h5dump </a:t>
            </a:r>
            <a:r>
              <a:rPr lang="en-US" sz="1600" dirty="0" smtClean="0">
                <a:solidFill>
                  <a:srgbClr val="FF0000"/>
                </a:solidFill>
              </a:rPr>
              <a:t>-d</a:t>
            </a: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0000FF"/>
                </a:solidFill>
              </a:rPr>
              <a:t>/</a:t>
            </a:r>
            <a:r>
              <a:rPr lang="en-US" sz="1600" dirty="0" err="1" smtClean="0">
                <a:solidFill>
                  <a:srgbClr val="0000FF"/>
                </a:solidFill>
              </a:rPr>
              <a:t>EnSight_model</a:t>
            </a:r>
            <a:r>
              <a:rPr lang="en-US" sz="1600" dirty="0" smtClean="0">
                <a:solidFill>
                  <a:srgbClr val="0000FF"/>
                </a:solidFill>
              </a:rPr>
              <a:t>/geometry/parts/part_2/quad4  </a:t>
            </a:r>
            <a:r>
              <a:rPr lang="en-US" sz="1600" dirty="0" smtClean="0">
                <a:solidFill>
                  <a:srgbClr val="FF0000"/>
                </a:solidFill>
              </a:rPr>
              <a:t>-b LE –o out.bin </a:t>
            </a:r>
            <a:r>
              <a:rPr lang="en-US" sz="1600" dirty="0" smtClean="0"/>
              <a:t>ami.h5</a:t>
            </a:r>
          </a:p>
          <a:p>
            <a:pPr lvl="0"/>
            <a:r>
              <a:rPr lang="en-US" dirty="0" smtClean="0"/>
              <a:t>XML </a:t>
            </a:r>
            <a:endParaRPr lang="en-US" dirty="0" smtClean="0"/>
          </a:p>
          <a:p>
            <a:pPr lvl="1"/>
            <a:r>
              <a:rPr lang="en-US" sz="2000" dirty="0" smtClean="0"/>
              <a:t>h5dump </a:t>
            </a:r>
            <a:r>
              <a:rPr lang="en-US" sz="2000" dirty="0" smtClean="0">
                <a:solidFill>
                  <a:srgbClr val="FF0000"/>
                </a:solidFill>
              </a:rPr>
              <a:t>–x</a:t>
            </a:r>
            <a:r>
              <a:rPr lang="en-US" sz="2000" dirty="0" smtClean="0"/>
              <a:t> </a:t>
            </a:r>
            <a:r>
              <a:rPr lang="en-US" sz="2000" dirty="0" smtClean="0"/>
              <a:t>ami.h5</a:t>
            </a:r>
            <a:endParaRPr lang="en-US" sz="2000" dirty="0" smtClean="0"/>
          </a:p>
          <a:p>
            <a:pPr lvl="0"/>
            <a:r>
              <a:rPr lang="en-US" dirty="0" smtClean="0"/>
              <a:t>Region </a:t>
            </a:r>
            <a:endParaRPr lang="en-US" dirty="0" smtClean="0"/>
          </a:p>
          <a:p>
            <a:pPr lvl="1"/>
            <a:r>
              <a:rPr lang="en-US" sz="1400" dirty="0" smtClean="0"/>
              <a:t>h5dump -d  /</a:t>
            </a:r>
            <a:r>
              <a:rPr lang="en-US" sz="1400" dirty="0" err="1" smtClean="0"/>
              <a:t>Data_Products</a:t>
            </a:r>
            <a:r>
              <a:rPr lang="en-US" sz="1400" dirty="0" smtClean="0"/>
              <a:t>/VIIRS-I1-SDR/VIIRS-I1-SDR_Gran_0  -s 3 -c 1 </a:t>
            </a:r>
            <a:r>
              <a:rPr lang="en-US" sz="1400" dirty="0" smtClean="0"/>
              <a:t>SVI-NPP.h5</a:t>
            </a:r>
            <a:endParaRPr lang="en-US" sz="1400" dirty="0" smtClean="0"/>
          </a:p>
          <a:p>
            <a:pPr lvl="1"/>
            <a:r>
              <a:rPr lang="en-US" sz="1400" dirty="0" smtClean="0"/>
              <a:t>h5dump </a:t>
            </a:r>
            <a:r>
              <a:rPr lang="en-US" sz="1400" dirty="0" smtClean="0">
                <a:solidFill>
                  <a:srgbClr val="FF0000"/>
                </a:solidFill>
              </a:rPr>
              <a:t>–R</a:t>
            </a:r>
            <a:r>
              <a:rPr lang="en-US" sz="1400" dirty="0" smtClean="0"/>
              <a:t> -d  /</a:t>
            </a:r>
            <a:r>
              <a:rPr lang="en-US" sz="1400" dirty="0" err="1" smtClean="0"/>
              <a:t>Data_Products</a:t>
            </a:r>
            <a:r>
              <a:rPr lang="en-US" sz="1400" dirty="0" smtClean="0"/>
              <a:t>/VIIRS-I1-SDR/VIIRS-I1-SDR_Gran_0  -s 3 -c 1 </a:t>
            </a:r>
            <a:r>
              <a:rPr lang="en-US" sz="1400" dirty="0" smtClean="0"/>
              <a:t>SVI-NPP.h5</a:t>
            </a:r>
            <a:endParaRPr lang="en-US" sz="1400" dirty="0" smtClean="0"/>
          </a:p>
          <a:p>
            <a:pPr lvl="1"/>
            <a:endParaRPr lang="en-US" sz="1400" dirty="0" smtClean="0"/>
          </a:p>
          <a:p>
            <a:pPr lvl="1"/>
            <a:endParaRPr lang="en-US" sz="1400" dirty="0" smtClean="0"/>
          </a:p>
          <a:p>
            <a:pPr lvl="1"/>
            <a:endParaRPr lang="en-US" sz="1400" dirty="0" smtClean="0"/>
          </a:p>
          <a:p>
            <a:pPr lvl="1"/>
            <a:endParaRPr lang="en-US" sz="1400" dirty="0" smtClean="0"/>
          </a:p>
          <a:p>
            <a:pPr lvl="1"/>
            <a:endParaRPr lang="en-US" sz="1400" dirty="0" smtClean="0"/>
          </a:p>
          <a:p>
            <a:pPr lvl="1"/>
            <a:endParaRPr lang="en-US" sz="1400" dirty="0" smtClean="0"/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Packed fields &lt;only 1.8.5+&gt;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3810000"/>
            <a:ext cx="2782374" cy="1842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4114800"/>
            <a:ext cx="1050169" cy="1022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3581400" y="4114800"/>
            <a:ext cx="591324" cy="381000"/>
          </a:xfrm>
          <a:prstGeom prst="rect">
            <a:avLst/>
          </a:prstGeom>
          <a:solidFill>
            <a:srgbClr val="0F5D23">
              <a:alpha val="58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0" name="Curved Connector 9"/>
          <p:cNvCxnSpPr>
            <a:endCxn id="9" idx="3"/>
          </p:cNvCxnSpPr>
          <p:nvPr/>
        </p:nvCxnSpPr>
        <p:spPr bwMode="auto">
          <a:xfrm rot="10800000">
            <a:off x="4172724" y="4305300"/>
            <a:ext cx="2990076" cy="7239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4724400" y="3276600"/>
            <a:ext cx="4191000" cy="2971800"/>
          </a:xfrm>
          <a:prstGeom prst="rect">
            <a:avLst/>
          </a:prstGeom>
          <a:solidFill>
            <a:srgbClr val="D2EBB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h5repack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4800600" y="3429000"/>
            <a:ext cx="418896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Arial Unicode MS" pitchFamily="-108" charset="0"/>
              </a:rPr>
              <a:t>Copies a file to a new file </a:t>
            </a:r>
          </a:p>
          <a:p>
            <a:pPr algn="ctr"/>
            <a:r>
              <a:rPr lang="en-US" dirty="0" smtClean="0">
                <a:solidFill>
                  <a:srgbClr val="0F5D23"/>
                </a:solidFill>
                <a:latin typeface="Arial Unicode MS" pitchFamily="-108" charset="0"/>
              </a:rPr>
              <a:t>with different storage layouts </a:t>
            </a:r>
          </a:p>
          <a:p>
            <a:pPr algn="ctr"/>
            <a:r>
              <a:rPr lang="en-US" dirty="0" smtClean="0">
                <a:solidFill>
                  <a:srgbClr val="0F5D23"/>
                </a:solidFill>
                <a:latin typeface="Arial Unicode MS" pitchFamily="-108" charset="0"/>
              </a:rPr>
              <a:t>and compression filters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2286000"/>
          </a:xfrm>
        </p:spPr>
        <p:txBody>
          <a:bodyPr/>
          <a:lstStyle/>
          <a:p>
            <a:pPr lvl="0"/>
            <a:r>
              <a:rPr lang="en-US" dirty="0" smtClean="0"/>
              <a:t>Remove inaccessible objects / junk spaces</a:t>
            </a:r>
          </a:p>
          <a:p>
            <a:pPr lvl="0"/>
            <a:r>
              <a:rPr lang="en-US" dirty="0" smtClean="0"/>
              <a:t>Change storage layout </a:t>
            </a:r>
          </a:p>
          <a:p>
            <a:pPr lvl="0"/>
            <a:r>
              <a:rPr lang="en-US" dirty="0" smtClean="0"/>
              <a:t>Apply compression filter</a:t>
            </a:r>
          </a:p>
        </p:txBody>
      </p:sp>
      <p:pic>
        <p:nvPicPr>
          <p:cNvPr id="2052" name="Picture 4" descr="C:\Users\xcao\AppData\Local\Microsoft\Windows\Temporary Internet Files\Content.IE5\JA9PHBAB\MM9002951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4695172"/>
            <a:ext cx="1905000" cy="15396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h5repack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5029200"/>
          </a:xfrm>
        </p:spPr>
        <p:txBody>
          <a:bodyPr/>
          <a:lstStyle/>
          <a:p>
            <a:pPr lvl="0"/>
            <a:r>
              <a:rPr lang="en-US" dirty="0" smtClean="0"/>
              <a:t>Remove inaccessible objects</a:t>
            </a:r>
          </a:p>
          <a:p>
            <a:pPr lvl="1"/>
            <a:r>
              <a:rPr lang="en-US" sz="2000" dirty="0" smtClean="0"/>
              <a:t>h5dump tools_junk.h5</a:t>
            </a:r>
          </a:p>
          <a:p>
            <a:pPr lvl="1"/>
            <a:r>
              <a:rPr lang="en-US" sz="2000" dirty="0" smtClean="0"/>
              <a:t>h5repack tools_junk.h5 </a:t>
            </a:r>
            <a:r>
              <a:rPr lang="en-US" sz="2000" dirty="0" smtClean="0">
                <a:solidFill>
                  <a:srgbClr val="FF0000"/>
                </a:solidFill>
              </a:rPr>
              <a:t>tmp.h5</a:t>
            </a:r>
          </a:p>
          <a:p>
            <a:pPr lvl="0"/>
            <a:r>
              <a:rPr lang="en-US" dirty="0" smtClean="0"/>
              <a:t>Change layout</a:t>
            </a:r>
          </a:p>
          <a:p>
            <a:pPr lvl="1"/>
            <a:r>
              <a:rPr lang="en-US" sz="2000" dirty="0" smtClean="0"/>
              <a:t>h5dump -H </a:t>
            </a:r>
            <a:r>
              <a:rPr lang="en-US" sz="2000" dirty="0" smtClean="0"/>
              <a:t>tools_bad_layout.h5</a:t>
            </a:r>
          </a:p>
          <a:p>
            <a:pPr lvl="1"/>
            <a:r>
              <a:rPr lang="en-US" sz="2000" dirty="0" smtClean="0"/>
              <a:t>h5repack tools_bad_layout.h5 </a:t>
            </a:r>
            <a:r>
              <a:rPr lang="en-US" sz="2000" dirty="0" smtClean="0"/>
              <a:t>tmp.h5</a:t>
            </a:r>
          </a:p>
          <a:p>
            <a:pPr lvl="1"/>
            <a:r>
              <a:rPr lang="en-US" sz="2000" dirty="0" smtClean="0"/>
              <a:t>h5repack </a:t>
            </a:r>
            <a:r>
              <a:rPr lang="en-US" sz="2000" dirty="0" smtClean="0">
                <a:solidFill>
                  <a:srgbClr val="FF0000"/>
                </a:solidFill>
              </a:rPr>
              <a:t>-l CHUNK=16x16 </a:t>
            </a:r>
            <a:r>
              <a:rPr lang="en-US" sz="2000" dirty="0" smtClean="0"/>
              <a:t>tools_bad_layout.h5 tmp.h5</a:t>
            </a:r>
          </a:p>
          <a:p>
            <a:pPr lvl="0"/>
            <a:r>
              <a:rPr lang="en-US" dirty="0" smtClean="0"/>
              <a:t>Change compression</a:t>
            </a:r>
          </a:p>
          <a:p>
            <a:pPr lvl="1"/>
            <a:r>
              <a:rPr lang="en-US" sz="2000" dirty="0" smtClean="0"/>
              <a:t>h5repack </a:t>
            </a:r>
            <a:r>
              <a:rPr lang="en-US" sz="2000" dirty="0" smtClean="0">
                <a:solidFill>
                  <a:srgbClr val="FF0000"/>
                </a:solidFill>
              </a:rPr>
              <a:t>-f GZIP=6 </a:t>
            </a:r>
            <a:r>
              <a:rPr lang="en-US" sz="2000" dirty="0" smtClean="0"/>
              <a:t>tmp.h5 tmp2.h5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More: </a:t>
            </a:r>
            <a:r>
              <a:rPr lang="en-US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use latest version, link storage, shared message, and etc</a:t>
            </a:r>
            <a:endParaRPr lang="en-US" sz="20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4343400" y="1219200"/>
            <a:ext cx="4191000" cy="4800600"/>
          </a:xfrm>
          <a:prstGeom prst="rect">
            <a:avLst/>
          </a:prstGeom>
          <a:solidFill>
            <a:srgbClr val="D2EBB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h5diff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9" name="Text Box 17"/>
          <p:cNvSpPr txBox="1">
            <a:spLocks noChangeArrowheads="1"/>
          </p:cNvSpPr>
          <p:nvPr/>
        </p:nvSpPr>
        <p:spPr bwMode="auto">
          <a:xfrm>
            <a:off x="4419600" y="1752600"/>
            <a:ext cx="388279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  <a:latin typeface="Arial Unicode MS" pitchFamily="-108" charset="0"/>
              </a:rPr>
              <a:t>Show differences </a:t>
            </a:r>
            <a:r>
              <a:rPr lang="en-US" dirty="0" smtClean="0">
                <a:solidFill>
                  <a:srgbClr val="C00000"/>
                </a:solidFill>
                <a:latin typeface="Arial Unicode MS" pitchFamily="-108" charset="0"/>
              </a:rPr>
              <a:t>between </a:t>
            </a:r>
          </a:p>
          <a:p>
            <a:pPr algn="ctr"/>
            <a:r>
              <a:rPr lang="en-US" dirty="0" smtClean="0">
                <a:solidFill>
                  <a:srgbClr val="0F5D23"/>
                </a:solidFill>
                <a:latin typeface="Arial Unicode MS" pitchFamily="-108" charset="0"/>
              </a:rPr>
              <a:t>two files or two objects</a:t>
            </a:r>
            <a:endParaRPr lang="en-US" sz="2400" dirty="0">
              <a:solidFill>
                <a:srgbClr val="0F5D23"/>
              </a:solidFill>
              <a:latin typeface="Arial Unicode MS" pitchFamily="-108" charset="0"/>
            </a:endParaRPr>
          </a:p>
        </p:txBody>
      </p:sp>
      <p:pic>
        <p:nvPicPr>
          <p:cNvPr id="10" name="Picture 18" descr="iStock_000002727864X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895600"/>
            <a:ext cx="3733800" cy="247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1066800" y="2590800"/>
            <a:ext cx="3276600" cy="1905000"/>
          </a:xfrm>
        </p:spPr>
        <p:txBody>
          <a:bodyPr/>
          <a:lstStyle/>
          <a:p>
            <a:pPr lvl="0"/>
            <a:r>
              <a:rPr lang="en-US" dirty="0" smtClean="0"/>
              <a:t>Dataset</a:t>
            </a:r>
          </a:p>
          <a:p>
            <a:pPr lvl="0"/>
            <a:endParaRPr lang="en-US" dirty="0" smtClean="0"/>
          </a:p>
          <a:p>
            <a:r>
              <a:rPr lang="en-US" dirty="0" smtClean="0"/>
              <a:t>Whole file</a:t>
            </a:r>
          </a:p>
          <a:p>
            <a:pPr lvl="0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4953000"/>
            <a:ext cx="12954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h5diff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800600"/>
          </a:xfrm>
        </p:spPr>
        <p:txBody>
          <a:bodyPr/>
          <a:lstStyle/>
          <a:p>
            <a:pPr lvl="0"/>
            <a:r>
              <a:rPr lang="en-US" altLang="ko-KR" dirty="0" smtClean="0"/>
              <a:t>Dataset</a:t>
            </a:r>
          </a:p>
          <a:p>
            <a:pPr lvl="1"/>
            <a:r>
              <a:rPr lang="pt-BR" altLang="ko-KR" sz="2000" dirty="0" smtClean="0"/>
              <a:t>h5diff -r  </a:t>
            </a:r>
            <a:r>
              <a:rPr lang="en-US" altLang="ko-KR" sz="2000" dirty="0" smtClean="0"/>
              <a:t>tools_</a:t>
            </a:r>
            <a:r>
              <a:rPr lang="pt-BR" altLang="ko-KR" sz="2000" dirty="0" smtClean="0"/>
              <a:t>diff1.h5 </a:t>
            </a:r>
            <a:r>
              <a:rPr lang="en-US" altLang="ko-KR" sz="2000" dirty="0" smtClean="0"/>
              <a:t>tools_</a:t>
            </a:r>
            <a:r>
              <a:rPr lang="pt-BR" altLang="ko-KR" sz="2000" dirty="0" smtClean="0"/>
              <a:t>diff2.h5 </a:t>
            </a:r>
            <a:r>
              <a:rPr lang="pt-BR" altLang="ko-KR" sz="2000" dirty="0" smtClean="0">
                <a:solidFill>
                  <a:srgbClr val="0F5D23"/>
                </a:solidFill>
              </a:rPr>
              <a:t>/g1/uint8 </a:t>
            </a:r>
            <a:r>
              <a:rPr lang="pt-BR" altLang="ko-KR" sz="2000" dirty="0" smtClean="0">
                <a:solidFill>
                  <a:srgbClr val="C00000"/>
                </a:solidFill>
              </a:rPr>
              <a:t>/x</a:t>
            </a:r>
            <a:endParaRPr lang="en-US" dirty="0" smtClean="0"/>
          </a:p>
          <a:p>
            <a:pPr lvl="0"/>
            <a:r>
              <a:rPr lang="en-US" dirty="0" smtClean="0"/>
              <a:t>Whole file</a:t>
            </a:r>
          </a:p>
          <a:p>
            <a:pPr lvl="1"/>
            <a:r>
              <a:rPr lang="en-US" sz="2000" dirty="0" smtClean="0"/>
              <a:t>Run “</a:t>
            </a:r>
            <a:r>
              <a:rPr lang="en-US" sz="2000" dirty="0" smtClean="0">
                <a:solidFill>
                  <a:srgbClr val="0000FF"/>
                </a:solidFill>
              </a:rPr>
              <a:t>h5ls</a:t>
            </a:r>
            <a:r>
              <a:rPr lang="en-US" sz="2000" dirty="0" smtClean="0"/>
              <a:t> –r tools_diff1.h5” and “</a:t>
            </a:r>
            <a:r>
              <a:rPr lang="en-US" sz="2000" dirty="0" smtClean="0">
                <a:solidFill>
                  <a:srgbClr val="0000FF"/>
                </a:solidFill>
              </a:rPr>
              <a:t>h5ls</a:t>
            </a:r>
            <a:r>
              <a:rPr lang="en-US" sz="2000" dirty="0" smtClean="0"/>
              <a:t> -r tools_diff2.h5”</a:t>
            </a:r>
          </a:p>
          <a:p>
            <a:pPr lvl="1"/>
            <a:r>
              <a:rPr lang="en-US" sz="2000" dirty="0" smtClean="0"/>
              <a:t>h5diff tools_diff1.h5 tools_diff2.h5</a:t>
            </a:r>
          </a:p>
          <a:p>
            <a:pPr lvl="1"/>
            <a:r>
              <a:rPr lang="en-US" sz="2000" dirty="0" smtClean="0"/>
              <a:t>h5diff </a:t>
            </a:r>
            <a:r>
              <a:rPr lang="en-US" sz="2000" dirty="0" smtClean="0">
                <a:solidFill>
                  <a:srgbClr val="FF0000"/>
                </a:solidFill>
              </a:rPr>
              <a:t>–v </a:t>
            </a:r>
            <a:r>
              <a:rPr lang="en-US" sz="2000" dirty="0" smtClean="0"/>
              <a:t>tools_diff1.h5 tools_diff2.h5</a:t>
            </a:r>
            <a:endParaRPr lang="en-US" dirty="0" smtClean="0"/>
          </a:p>
          <a:p>
            <a:pPr lvl="0"/>
            <a:r>
              <a:rPr lang="en-US" dirty="0" smtClean="0">
                <a:solidFill>
                  <a:schemeClr val="tx1"/>
                </a:solidFill>
              </a:rPr>
              <a:t>Follow </a:t>
            </a:r>
            <a:r>
              <a:rPr lang="en-US" dirty="0" err="1" smtClean="0">
                <a:solidFill>
                  <a:schemeClr val="tx1"/>
                </a:solidFill>
              </a:rPr>
              <a:t>symlinks</a:t>
            </a: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pt-BR" sz="2000" dirty="0" smtClean="0">
                <a:solidFill>
                  <a:schemeClr val="tx1"/>
                </a:solidFill>
              </a:rPr>
              <a:t>h5diff </a:t>
            </a:r>
            <a:r>
              <a:rPr lang="pt-BR" sz="2000" dirty="0" smtClean="0">
                <a:solidFill>
                  <a:schemeClr val="tx1"/>
                </a:solidFill>
              </a:rPr>
              <a:t>-r  --follow-symlinks </a:t>
            </a:r>
            <a:r>
              <a:rPr lang="en-US" sz="2000" dirty="0" smtClean="0">
                <a:solidFill>
                  <a:schemeClr val="tx1"/>
                </a:solidFill>
              </a:rPr>
              <a:t>tools_</a:t>
            </a:r>
            <a:r>
              <a:rPr lang="pt-BR" sz="2000" dirty="0" smtClean="0">
                <a:solidFill>
                  <a:schemeClr val="tx1"/>
                </a:solidFill>
              </a:rPr>
              <a:t>diff1.h5 </a:t>
            </a:r>
            <a:r>
              <a:rPr lang="en-US" sz="2000" dirty="0" smtClean="0">
                <a:solidFill>
                  <a:schemeClr val="tx1"/>
                </a:solidFill>
              </a:rPr>
              <a:t>tools_</a:t>
            </a:r>
            <a:r>
              <a:rPr lang="pt-BR" sz="2000" dirty="0" smtClean="0">
                <a:solidFill>
                  <a:schemeClr val="tx1"/>
                </a:solidFill>
              </a:rPr>
              <a:t>diff2.h5 /sl1</a:t>
            </a:r>
          </a:p>
        </p:txBody>
      </p:sp>
      <p:cxnSp>
        <p:nvCxnSpPr>
          <p:cNvPr id="9" name="Curved Connector 8"/>
          <p:cNvCxnSpPr/>
          <p:nvPr/>
        </p:nvCxnSpPr>
        <p:spPr bwMode="auto">
          <a:xfrm flipV="1">
            <a:off x="2133600" y="5943600"/>
            <a:ext cx="304800" cy="228600"/>
          </a:xfrm>
          <a:prstGeom prst="curvedConnector3">
            <a:avLst>
              <a:gd name="adj1" fmla="val 253125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4800600"/>
            <a:ext cx="115252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Curved Connector 14"/>
          <p:cNvCxnSpPr/>
          <p:nvPr/>
        </p:nvCxnSpPr>
        <p:spPr bwMode="auto">
          <a:xfrm rot="5400000">
            <a:off x="5143500" y="6057900"/>
            <a:ext cx="228600" cy="152400"/>
          </a:xfrm>
          <a:prstGeom prst="curvedConnector3">
            <a:avLst>
              <a:gd name="adj1" fmla="val 2125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xcao\Pictures\Microsoft Clip Organizer\j0150547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905000"/>
            <a:ext cx="2514603" cy="2514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h5copy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133600"/>
            <a:ext cx="2895600" cy="3124200"/>
          </a:xfrm>
        </p:spPr>
        <p:txBody>
          <a:bodyPr/>
          <a:lstStyle/>
          <a:p>
            <a:pPr lvl="0"/>
            <a:r>
              <a:rPr lang="en-US" dirty="0" smtClean="0"/>
              <a:t>Dataset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Group 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6477000" y="4114800"/>
            <a:ext cx="1779654" cy="1569660"/>
          </a:xfrm>
          <a:prstGeom prst="rect">
            <a:avLst/>
          </a:prstGeom>
          <a:solidFill>
            <a:srgbClr val="0077D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rial Unicode MS" pitchFamily="-108" charset="0"/>
              </a:rPr>
              <a:t>Copies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Arial Unicode MS" pitchFamily="-108" charset="0"/>
              </a:rPr>
              <a:t>objects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Arial Unicode MS" pitchFamily="-108" charset="0"/>
              </a:rPr>
              <a:t>to files…</a:t>
            </a:r>
            <a:endParaRPr lang="en-US" sz="3200" dirty="0">
              <a:solidFill>
                <a:schemeClr val="bg1"/>
              </a:solidFill>
              <a:latin typeface="Arial Unicode MS" pitchFamily="-10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h5copy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3886200"/>
          </a:xfrm>
        </p:spPr>
        <p:txBody>
          <a:bodyPr/>
          <a:lstStyle/>
          <a:p>
            <a:pPr lvl="0"/>
            <a:r>
              <a:rPr lang="en-US" dirty="0" smtClean="0"/>
              <a:t>Dataset</a:t>
            </a:r>
          </a:p>
          <a:p>
            <a:pPr lvl="1"/>
            <a:r>
              <a:rPr lang="pt-BR" sz="2000" dirty="0" smtClean="0"/>
              <a:t>h5copy </a:t>
            </a:r>
            <a:r>
              <a:rPr lang="pt-BR" sz="2000" dirty="0" smtClean="0">
                <a:solidFill>
                  <a:srgbClr val="FF0000"/>
                </a:solidFill>
              </a:rPr>
              <a:t>-i</a:t>
            </a:r>
            <a:r>
              <a:rPr lang="pt-BR" sz="2000" dirty="0" smtClean="0"/>
              <a:t> </a:t>
            </a:r>
            <a:r>
              <a:rPr lang="en-US" sz="2000" dirty="0" smtClean="0"/>
              <a:t>tools_</a:t>
            </a:r>
            <a:r>
              <a:rPr lang="pt-BR" sz="2000" dirty="0" smtClean="0"/>
              <a:t>input.h5 </a:t>
            </a:r>
            <a:r>
              <a:rPr lang="pt-BR" sz="2000" dirty="0" smtClean="0">
                <a:solidFill>
                  <a:srgbClr val="FF0000"/>
                </a:solidFill>
              </a:rPr>
              <a:t>-o</a:t>
            </a:r>
            <a:r>
              <a:rPr lang="pt-BR" sz="2000" dirty="0" smtClean="0"/>
              <a:t> tmp.h5 </a:t>
            </a:r>
            <a:r>
              <a:rPr lang="pt-BR" sz="2000" dirty="0" smtClean="0">
                <a:solidFill>
                  <a:srgbClr val="FF0000"/>
                </a:solidFill>
              </a:rPr>
              <a:t>-s</a:t>
            </a:r>
            <a:r>
              <a:rPr lang="pt-BR" sz="2000" dirty="0" smtClean="0"/>
              <a:t> /g1/g2/f </a:t>
            </a:r>
            <a:r>
              <a:rPr lang="pt-BR" sz="2000" dirty="0" smtClean="0">
                <a:solidFill>
                  <a:srgbClr val="FF0000"/>
                </a:solidFill>
              </a:rPr>
              <a:t>-d</a:t>
            </a:r>
            <a:r>
              <a:rPr lang="pt-BR" sz="2000" dirty="0" smtClean="0"/>
              <a:t> /float</a:t>
            </a:r>
            <a:endParaRPr lang="en-US" sz="2000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Group </a:t>
            </a:r>
            <a:endParaRPr lang="en-US" dirty="0" smtClean="0"/>
          </a:p>
          <a:p>
            <a:pPr lvl="1"/>
            <a:r>
              <a:rPr lang="en-US" sz="2000" dirty="0" smtClean="0"/>
              <a:t>Default: </a:t>
            </a:r>
            <a:r>
              <a:rPr lang="pt-BR" sz="2000" dirty="0" smtClean="0"/>
              <a:t>h5copy </a:t>
            </a:r>
            <a:r>
              <a:rPr lang="pt-BR" sz="2000" dirty="0" smtClean="0">
                <a:solidFill>
                  <a:srgbClr val="FF0000"/>
                </a:solidFill>
              </a:rPr>
              <a:t>-i</a:t>
            </a:r>
            <a:r>
              <a:rPr lang="pt-BR" sz="2000" dirty="0" smtClean="0"/>
              <a:t> </a:t>
            </a:r>
            <a:r>
              <a:rPr lang="en-US" sz="2000" dirty="0" smtClean="0"/>
              <a:t>tools_</a:t>
            </a:r>
            <a:r>
              <a:rPr lang="pt-BR" sz="2000" dirty="0" smtClean="0"/>
              <a:t>input.h5 </a:t>
            </a:r>
            <a:r>
              <a:rPr lang="pt-BR" sz="2000" dirty="0" smtClean="0">
                <a:solidFill>
                  <a:srgbClr val="FF0000"/>
                </a:solidFill>
              </a:rPr>
              <a:t>-o</a:t>
            </a:r>
            <a:r>
              <a:rPr lang="pt-BR" sz="2000" dirty="0" smtClean="0"/>
              <a:t> tmp.h5 </a:t>
            </a:r>
            <a:r>
              <a:rPr lang="pt-BR" sz="2000" dirty="0" smtClean="0">
                <a:solidFill>
                  <a:srgbClr val="FF0000"/>
                </a:solidFill>
              </a:rPr>
              <a:t>-s</a:t>
            </a:r>
            <a:r>
              <a:rPr lang="pt-BR" sz="2000" dirty="0" smtClean="0"/>
              <a:t> /g1 </a:t>
            </a:r>
            <a:r>
              <a:rPr lang="pt-BR" sz="2000" dirty="0" smtClean="0">
                <a:solidFill>
                  <a:srgbClr val="FF0000"/>
                </a:solidFill>
              </a:rPr>
              <a:t>-d</a:t>
            </a:r>
            <a:r>
              <a:rPr lang="pt-BR" sz="2000" dirty="0" smtClean="0"/>
              <a:t> /g1</a:t>
            </a:r>
            <a:endParaRPr lang="en-US" sz="2000" dirty="0" smtClean="0"/>
          </a:p>
          <a:p>
            <a:pPr lvl="1"/>
            <a:r>
              <a:rPr lang="en-US" sz="1800" dirty="0" smtClean="0"/>
              <a:t>Parent </a:t>
            </a:r>
            <a:r>
              <a:rPr lang="en-US" sz="1800" dirty="0" smtClean="0"/>
              <a:t>groups: </a:t>
            </a:r>
            <a:r>
              <a:rPr lang="pt-BR" sz="1800" dirty="0" smtClean="0"/>
              <a:t>h5copy </a:t>
            </a:r>
            <a:r>
              <a:rPr lang="pt-BR" sz="1800" dirty="0" smtClean="0">
                <a:solidFill>
                  <a:srgbClr val="FF0000"/>
                </a:solidFill>
              </a:rPr>
              <a:t>-p</a:t>
            </a:r>
            <a:r>
              <a:rPr lang="pt-BR" sz="1800" dirty="0" smtClean="0"/>
              <a:t> -i </a:t>
            </a:r>
            <a:r>
              <a:rPr lang="en-US" sz="1800" dirty="0" smtClean="0"/>
              <a:t>tools_</a:t>
            </a:r>
            <a:r>
              <a:rPr lang="pt-BR" sz="1800" dirty="0" smtClean="0"/>
              <a:t>input.h5 -o tmp.h5 -s /g1/g2/f -d /</a:t>
            </a:r>
            <a:r>
              <a:rPr lang="pt-BR" sz="1800" dirty="0" smtClean="0"/>
              <a:t>g1/g2/f</a:t>
            </a:r>
            <a:endParaRPr lang="en-US" sz="1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 and 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609600" y="2667000"/>
            <a:ext cx="7772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Thank You!</a:t>
            </a:r>
            <a:b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Questions/comments?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template2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template2</Template>
  <TotalTime>2399</TotalTime>
  <Words>909</Words>
  <Application>Microsoft Office PowerPoint</Application>
  <PresentationFormat>On-screen Show (4:3)</PresentationFormat>
  <Paragraphs>269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template2</vt:lpstr>
      <vt:lpstr>HDF Tools Tutorial  </vt:lpstr>
      <vt:lpstr>Tools Tutorial</vt:lpstr>
      <vt:lpstr>HDFView</vt:lpstr>
      <vt:lpstr>HDFView</vt:lpstr>
      <vt:lpstr>HDFView</vt:lpstr>
      <vt:lpstr>HDFView</vt:lpstr>
      <vt:lpstr>HDFView</vt:lpstr>
      <vt:lpstr>HDFView</vt:lpstr>
      <vt:lpstr>HDFView</vt:lpstr>
      <vt:lpstr>HDFView</vt:lpstr>
      <vt:lpstr>HDFView</vt:lpstr>
      <vt:lpstr>HDFView</vt:lpstr>
      <vt:lpstr>HDF5 Command-line tools</vt:lpstr>
      <vt:lpstr>h5ls</vt:lpstr>
      <vt:lpstr>h5dump</vt:lpstr>
      <vt:lpstr>h5dump</vt:lpstr>
      <vt:lpstr>h5dump</vt:lpstr>
      <vt:lpstr>h5dump</vt:lpstr>
      <vt:lpstr>h5repack</vt:lpstr>
      <vt:lpstr>h5repack</vt:lpstr>
      <vt:lpstr>h5diff</vt:lpstr>
      <vt:lpstr>h5diff</vt:lpstr>
      <vt:lpstr>h5copy</vt:lpstr>
      <vt:lpstr>h5copy</vt:lpstr>
      <vt:lpstr>Slide 25</vt:lpstr>
    </vt:vector>
  </TitlesOfParts>
  <Company>The HDF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HDF Tools Tutorial</dc:title>
  <dc:creator>csingh3</dc:creator>
  <cp:lastModifiedBy>hdfadmin</cp:lastModifiedBy>
  <cp:revision>264</cp:revision>
  <cp:lastPrinted>1601-01-01T00:00:00Z</cp:lastPrinted>
  <dcterms:created xsi:type="dcterms:W3CDTF">2009-10-02T21:12:46Z</dcterms:created>
  <dcterms:modified xsi:type="dcterms:W3CDTF">2010-09-27T21:07:57Z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