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xls" ContentType="application/vnd.ms-exce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76"/>
  </p:notesMasterIdLst>
  <p:handoutMasterIdLst>
    <p:handoutMasterId r:id="rId77"/>
  </p:handoutMasterIdLst>
  <p:sldIdLst>
    <p:sldId id="608" r:id="rId2"/>
    <p:sldId id="657" r:id="rId3"/>
    <p:sldId id="650" r:id="rId4"/>
    <p:sldId id="611" r:id="rId5"/>
    <p:sldId id="612" r:id="rId6"/>
    <p:sldId id="653" r:id="rId7"/>
    <p:sldId id="613" r:id="rId8"/>
    <p:sldId id="497" r:id="rId9"/>
    <p:sldId id="654" r:id="rId10"/>
    <p:sldId id="655" r:id="rId11"/>
    <p:sldId id="638" r:id="rId12"/>
    <p:sldId id="637" r:id="rId13"/>
    <p:sldId id="649" r:id="rId14"/>
    <p:sldId id="696" r:id="rId15"/>
    <p:sldId id="636" r:id="rId16"/>
    <p:sldId id="699" r:id="rId17"/>
    <p:sldId id="536" r:id="rId18"/>
    <p:sldId id="656" r:id="rId19"/>
    <p:sldId id="642" r:id="rId20"/>
    <p:sldId id="643" r:id="rId21"/>
    <p:sldId id="644" r:id="rId22"/>
    <p:sldId id="645" r:id="rId23"/>
    <p:sldId id="646" r:id="rId24"/>
    <p:sldId id="647" r:id="rId25"/>
    <p:sldId id="537" r:id="rId26"/>
    <p:sldId id="538" r:id="rId27"/>
    <p:sldId id="701" r:id="rId28"/>
    <p:sldId id="539" r:id="rId29"/>
    <p:sldId id="648" r:id="rId30"/>
    <p:sldId id="702" r:id="rId31"/>
    <p:sldId id="541" r:id="rId32"/>
    <p:sldId id="543" r:id="rId33"/>
    <p:sldId id="544" r:id="rId34"/>
    <p:sldId id="635" r:id="rId35"/>
    <p:sldId id="634" r:id="rId36"/>
    <p:sldId id="633" r:id="rId37"/>
    <p:sldId id="545" r:id="rId38"/>
    <p:sldId id="617" r:id="rId39"/>
    <p:sldId id="658" r:id="rId40"/>
    <p:sldId id="659" r:id="rId41"/>
    <p:sldId id="661" r:id="rId42"/>
    <p:sldId id="694" r:id="rId43"/>
    <p:sldId id="662" r:id="rId44"/>
    <p:sldId id="663" r:id="rId45"/>
    <p:sldId id="664" r:id="rId46"/>
    <p:sldId id="665" r:id="rId47"/>
    <p:sldId id="666" r:id="rId48"/>
    <p:sldId id="667" r:id="rId49"/>
    <p:sldId id="668" r:id="rId50"/>
    <p:sldId id="669" r:id="rId51"/>
    <p:sldId id="670" r:id="rId52"/>
    <p:sldId id="671" r:id="rId53"/>
    <p:sldId id="672" r:id="rId54"/>
    <p:sldId id="673" r:id="rId55"/>
    <p:sldId id="674" r:id="rId56"/>
    <p:sldId id="675" r:id="rId57"/>
    <p:sldId id="676" r:id="rId58"/>
    <p:sldId id="677" r:id="rId59"/>
    <p:sldId id="678" r:id="rId60"/>
    <p:sldId id="679" r:id="rId61"/>
    <p:sldId id="680" r:id="rId62"/>
    <p:sldId id="681" r:id="rId63"/>
    <p:sldId id="682" r:id="rId64"/>
    <p:sldId id="683" r:id="rId65"/>
    <p:sldId id="684" r:id="rId66"/>
    <p:sldId id="685" r:id="rId67"/>
    <p:sldId id="686" r:id="rId68"/>
    <p:sldId id="687" r:id="rId69"/>
    <p:sldId id="688" r:id="rId70"/>
    <p:sldId id="689" r:id="rId71"/>
    <p:sldId id="690" r:id="rId72"/>
    <p:sldId id="691" r:id="rId73"/>
    <p:sldId id="692" r:id="rId74"/>
    <p:sldId id="693" r:id="rId75"/>
  </p:sldIdLst>
  <p:sldSz cx="9144000" cy="6858000" type="screen4x3"/>
  <p:notesSz cx="7010400" cy="9236075"/>
  <p:custDataLst>
    <p:tags r:id="rId78"/>
  </p:custDataLst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sz="2400" kern="1200">
        <a:solidFill>
          <a:srgbClr val="000000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sz="2400" kern="1200">
        <a:solidFill>
          <a:srgbClr val="000000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sz="2400" kern="1200">
        <a:solidFill>
          <a:srgbClr val="000000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sz="2400" kern="1200">
        <a:solidFill>
          <a:srgbClr val="000000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sz="2400" kern="1200">
        <a:solidFill>
          <a:srgbClr val="000000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schemeClr val="tx1"/>
    </p:penClr>
  </p:showPr>
  <p:clrMru>
    <a:srgbClr val="6600FF"/>
    <a:srgbClr val="009999"/>
    <a:srgbClr val="FF3300"/>
    <a:srgbClr val="66FF33"/>
    <a:srgbClr val="FF66FF"/>
    <a:srgbClr val="33CCFF"/>
    <a:srgbClr val="1C14FF"/>
    <a:srgbClr val="16994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9.xml"/><Relationship Id="rId1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634" cy="4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295" tIns="46148" rIns="92295" bIns="46148" numCol="1" anchor="ctr" anchorCtr="0" compatLnSpc="1">
            <a:prstTxWarp prst="textNoShape">
              <a:avLst/>
            </a:prstTxWarp>
          </a:bodyPr>
          <a:lstStyle>
            <a:lvl1pPr defTabSz="92324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766" y="0"/>
            <a:ext cx="3037634" cy="4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295" tIns="46148" rIns="92295" bIns="46148" numCol="1" anchor="ctr" anchorCtr="0" compatLnSpc="1">
            <a:prstTxWarp prst="textNoShape">
              <a:avLst/>
            </a:prstTxWarp>
          </a:bodyPr>
          <a:lstStyle>
            <a:lvl1pPr algn="r" defTabSz="92324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773652"/>
            <a:ext cx="3037634" cy="4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295" tIns="46148" rIns="92295" bIns="46148" numCol="1" anchor="b" anchorCtr="0" compatLnSpc="1">
            <a:prstTxWarp prst="textNoShape">
              <a:avLst/>
            </a:prstTxWarp>
          </a:bodyPr>
          <a:lstStyle>
            <a:lvl1pPr defTabSz="92324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766" y="8773652"/>
            <a:ext cx="3037634" cy="4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295" tIns="46148" rIns="92295" bIns="46148" numCol="1" anchor="b" anchorCtr="0" compatLnSpc="1">
            <a:prstTxWarp prst="textNoShape">
              <a:avLst/>
            </a:prstTxWarp>
          </a:bodyPr>
          <a:lstStyle>
            <a:lvl1pPr algn="r" defTabSz="92324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BE85FA9F-DD63-4763-A7CF-0F8DFBE1B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634" cy="4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5" tIns="46148" rIns="92295" bIns="46148" numCol="1" anchor="ctr" anchorCtr="0" compatLnSpc="1">
            <a:prstTxWarp prst="textNoShape">
              <a:avLst/>
            </a:prstTxWarp>
          </a:bodyPr>
          <a:lstStyle>
            <a:lvl1pPr defTabSz="923241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766" y="0"/>
            <a:ext cx="3037634" cy="4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295" tIns="46148" rIns="92295" bIns="46148" numCol="1" anchor="ctr" anchorCtr="0" compatLnSpc="1">
            <a:prstTxWarp prst="textNoShape">
              <a:avLst/>
            </a:prstTxWarp>
          </a:bodyPr>
          <a:lstStyle>
            <a:lvl1pPr algn="r" defTabSz="923241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133" y="4386826"/>
            <a:ext cx="5140134" cy="4157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295" tIns="46148" rIns="92295" bIns="461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3652"/>
            <a:ext cx="3037634" cy="4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5" tIns="46148" rIns="92295" bIns="46148" numCol="1" anchor="b" anchorCtr="0" compatLnSpc="1">
            <a:prstTxWarp prst="textNoShape">
              <a:avLst/>
            </a:prstTxWarp>
          </a:bodyPr>
          <a:lstStyle>
            <a:lvl1pPr defTabSz="923241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766" y="8773652"/>
            <a:ext cx="3037634" cy="4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295" tIns="46148" rIns="92295" bIns="46148" numCol="1" anchor="b" anchorCtr="0" compatLnSpc="1">
            <a:prstTxWarp prst="textNoShape">
              <a:avLst/>
            </a:prstTxWarp>
          </a:bodyPr>
          <a:lstStyle>
            <a:lvl1pPr algn="r" defTabSz="923241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839E82C2-9560-4964-9775-507FF8997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5AD61C-2CA1-4DDA-A0D3-54A7AEA13A89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F358DD-8DE3-419C-878C-D3CDE072756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7B6D32-4ED9-41C5-A0CE-5B48CB331DC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1EAE1D-55F5-47DA-8A1F-EBF1398B61E7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0FF404-4C05-4594-9D47-A31BDC1BB009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1153" y="4388377"/>
            <a:ext cx="4208097" cy="415716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0FF404-4C05-4594-9D47-A31BDC1BB009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1153" y="4388377"/>
            <a:ext cx="4208097" cy="415716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B0CB2B-B62E-44F5-87FF-AAA4F7D04ED4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6E0BFD-DD61-4D48-8674-59577AF57186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CADDDB-BDFE-4004-B520-8F0BC75EF90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6A4016-1010-4CF8-95ED-F9C5E3122FD7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6D26B-22FB-4354-9938-191755F12177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EF9F8F-4FF7-4712-849E-480E06E77316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6D26B-22FB-4354-9938-191755F12177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0B04DC-B1AB-4355-AE39-A935343F37B7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E82C2-9560-4964-9775-507FF8997D2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5FB719-E3F1-4E67-921A-77F848F9B017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DA8C5C-E0CF-4F1F-AE47-AB4E54420256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1B9D7-F1D5-47E7-BD3E-897D2697FB33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FF1F63-A55A-4D42-9D64-33AE3D700B8E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6D26B-22FB-4354-9938-191755F12177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A80640-198F-4D7B-82FA-38534A840357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B7EF2-F6E9-4D3D-BC14-E1205E297A01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6D26B-22FB-4354-9938-191755F12177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BFCC37-650E-48DA-9D66-02C8B8A1A3E4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6AB368-86A1-489E-AF9F-EAEBDA886470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E612A6-0BEC-4934-89CF-C70D117D8FF0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21212" cy="3465513"/>
          </a:xfrm>
          <a:solidFill>
            <a:srgbClr val="FFFFFF"/>
          </a:solidFill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3" y="4388378"/>
            <a:ext cx="5140134" cy="41556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D91763-0DB2-48AD-AE8A-BCD534F5F5F2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C569E7-E124-4DBE-A3FC-7654F9A0DC49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F822FF-D386-4D97-8098-D1A856C28DE9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520C8-1BC6-4662-A464-C6400D7FEC45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1AE68-FB90-4572-81F8-55461E466A16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4781A2-E020-44BB-B73C-22BDA011C375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23F526-378A-4F4D-8888-17A57B82A2DB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9C0446-EE1F-4D0E-8881-D6CA1C9123A8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E82C2-9560-4964-9775-507FF8997D2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ED93F-AE3A-4B09-AA78-97298EF8AA5A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01B0FD-B304-4DBC-99F3-68CA604BAB73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AE20AC-4DEC-4BB5-92A0-81CB95013F1F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B323BC-9D0B-442E-A5E5-93EA1CC784CE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4B5A27-276F-4C97-9D34-38BB7D0765E0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B430C9-7E3A-4FBB-A8DB-92C1A925B8EA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77E767-733B-46A7-8665-2F2ED7420418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561E7F-38A5-43C9-89E0-06A08C240B07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1F1ECE-00FD-4C08-BE08-014E88BC1AD4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22D904-F3F3-4704-AC8D-DC7897765B4A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1ECA54-9789-4642-9011-2892D417B8E5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E139AC-F1F8-4B4B-BA1C-C4C0B7A3CFB5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B63AE7-4039-4FA2-BAC4-365A67A3FB5A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65AA3E-CC22-4BC7-A81F-1D1B6C240FCF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30C1A3-B826-45A7-BAFB-51F869ADB25F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30C1A3-B826-45A7-BAFB-51F869ADB25F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6A53A7-0008-42BF-9569-034CBCB7C303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1C9EEE-8061-4304-A7DE-FF2533229C1C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433729-4B0A-43E4-80B0-B482F8BD0827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59D8B5-32B2-47F4-8E10-14C18041BA9E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01D74D-88D8-487F-848D-B88368D02195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F59C0B-5052-40DC-B9B0-680C9FC42187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2A380B-0C8A-412F-B333-B420DF1E2C2A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A6C732-3C1F-4C12-8495-C9BC9A4A129E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B43754-304B-4494-A5BE-7804FD26D472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C5F941-FD33-425B-9293-CC418A0DB15D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272995-CE15-4A2E-9494-2AA8BF01908A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5A3753-BFB6-47E8-A313-3726BC417462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13B335-F92A-4B4A-A28D-A2639F0209F1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5E37B8-5126-4BAB-901A-EAF65E89936B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720FC0-7FB8-48FF-A95E-1148D34C1CA9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17C78-C32C-44EB-9067-2F0361B9CC45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24388" cy="3467100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586" y="4386826"/>
            <a:ext cx="5143230" cy="415716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8" descr="hdf_7p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3F014-1CD0-4F38-819E-E91595672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227E3-5F89-4CB5-9C95-30B34C67B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63FEE-1230-4A56-88A1-BD69F0C7E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F954C-71C8-4D6E-81C2-73F36E8D2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8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9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69F17-BA00-4272-9C70-F5C78CE052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4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5CF23-2EF3-4B5D-9964-DF7A5CBCE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3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AFC07-9A1D-47B7-9719-7F6A84B15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263B6-0CA0-4A91-B976-A15792CEA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BE558-5F2A-44D8-AB4E-EBC00231F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A2D43-F6B6-4567-A037-1D62C4F9D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32024-B613-489E-8FC8-A779BAFB27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B642F-E7E4-4580-A3F7-E7F337545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63A86-8D62-4E12-869E-C918FF0F5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2" descr="hdf_no_banner_whit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5124" name="Picture 26" descr="hdf 0line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27" descr="hdf bluegreenotxt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838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2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752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Sep 28-30, 2010</a:t>
            </a:r>
            <a:endParaRPr lang="en-US" dirty="0"/>
          </a:p>
        </p:txBody>
      </p:sp>
      <p:sp>
        <p:nvSpPr>
          <p:cNvPr id="36894" name="Rectangle 3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 dirty="0"/>
          </a:p>
        </p:txBody>
      </p:sp>
      <p:sp>
        <p:nvSpPr>
          <p:cNvPr id="36895" name="Rectangle 3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E6C52C-9598-4D1E-9AE9-D7CEE6F290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group.org/onlinepubs/9699919799/functions/read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97-2003_Worksheet2.xls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Worksheet3.xls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97-2003_Worksheet4.xls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HDF5/PHDF5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dfgroup.org/HDF5/Tutor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Parallel HDF5</a:t>
            </a:r>
            <a:endParaRPr lang="en-US" dirty="0" smtClean="0"/>
          </a:p>
        </p:txBody>
      </p:sp>
      <p:sp>
        <p:nvSpPr>
          <p:cNvPr id="7175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Albert Cheng</a:t>
            </a:r>
          </a:p>
          <a:p>
            <a:r>
              <a:rPr lang="en-US" smtClean="0"/>
              <a:t>The HDF Group</a:t>
            </a:r>
            <a:endParaRPr lang="en-US" dirty="0" smtClean="0"/>
          </a:p>
        </p:txBody>
      </p:sp>
      <p:sp>
        <p:nvSpPr>
          <p:cNvPr id="7170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Sep 28-30, 2010</a:t>
            </a:r>
            <a:endParaRPr lang="en-US" dirty="0" smtClean="0"/>
          </a:p>
        </p:txBody>
      </p:sp>
      <p:sp>
        <p:nvSpPr>
          <p:cNvPr id="7171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7172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24A6DEBE-1878-4596-B474-47CA39EDAF22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7174" name="Rectangle 3"/>
          <p:cNvSpPr>
            <a:spLocks noChangeArrowheads="1"/>
          </p:cNvSpPr>
          <p:nvPr/>
        </p:nvSpPr>
        <p:spPr bwMode="auto">
          <a:xfrm>
            <a:off x="2735263" y="471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 of Parallel HDF5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81000" y="1752600"/>
          <a:ext cx="84582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691640"/>
                <a:gridCol w="1691640"/>
                <a:gridCol w="1691640"/>
                <a:gridCol w="1691640"/>
              </a:tblGrid>
              <a:tr h="698500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cpu time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cpu ration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wall time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wall ratio</a:t>
                      </a:r>
                    </a:p>
                  </a:txBody>
                  <a:tcPr marL="9525" marR="9525" marT="9525" marB="0" anchor="b"/>
                </a:tc>
              </a:tr>
              <a:tr h="698500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seconds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pp/serial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seconds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pp/serial</a:t>
                      </a:r>
                    </a:p>
                  </a:txBody>
                  <a:tcPr marL="9525" marR="9525" marT="9525" marB="0" anchor="b"/>
                </a:tc>
              </a:tr>
              <a:tr h="698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serial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10.78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21.92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1.00</a:t>
                      </a:r>
                    </a:p>
                  </a:txBody>
                  <a:tcPr marL="9525" marR="9525" marT="9525" marB="0" anchor="b"/>
                </a:tc>
              </a:tr>
              <a:tr h="698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pp -n 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19.80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15.03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/>
                </a:tc>
              </a:tr>
              <a:tr h="698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pp -n 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24.72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2.29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 dirty="0">
                          <a:solidFill>
                            <a:srgbClr val="FF0000"/>
                          </a:solidFill>
                          <a:latin typeface="Calibri"/>
                        </a:rPr>
                        <a:t>8.42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 dirty="0">
                          <a:solidFill>
                            <a:srgbClr val="FF0000"/>
                          </a:solidFill>
                          <a:latin typeface="Calibri"/>
                        </a:rPr>
                        <a:t>0.38</a:t>
                      </a:r>
                    </a:p>
                  </a:txBody>
                  <a:tcPr marL="9525" marR="9525" marT="9525" marB="0" anchor="b"/>
                </a:tc>
              </a:tr>
              <a:tr h="698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pp -n 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64.62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5.99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12.69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227E3-5F89-4CB5-9C95-30B34C67B79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921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634557-1D45-4415-9B16-96EB5869AA5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Outline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4582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600" dirty="0" smtClean="0"/>
              <a:t>Overview of Parallel HDF5 design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 smtClean="0"/>
              <a:t>Parallel Environment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 smtClean="0"/>
              <a:t>Performance Analysis</a:t>
            </a:r>
          </a:p>
          <a:p>
            <a:pPr eaLnBrk="1" hangingPunct="1"/>
            <a:r>
              <a:rPr lang="en-US" sz="3600" dirty="0" smtClean="0"/>
              <a:t>Parallel tools</a:t>
            </a:r>
          </a:p>
          <a:p>
            <a:pPr eaLnBrk="1" hangingPunct="1"/>
            <a:r>
              <a:rPr lang="en-US" sz="3600" dirty="0" smtClean="0"/>
              <a:t>PHDF5 Programming Model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10243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1024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B625C2-8ABD-497F-9AC1-5161AEEC4B09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sz="4400" smtClean="0"/>
              <a:t>Overview of Parallel HDF5 Design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1126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E3ABC1-F22F-4F0E-BFEB-6507C6051AB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PHDF5 Requirements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4582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Support Message Passing Interface (MPI) programming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PHDF5 files compatible with serial HDF5 files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Shareable between different serial or parallel platforms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Single file image to all processes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One file per process design is undesirable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 smtClean="0"/>
              <a:t>Expensive post processing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 smtClean="0"/>
              <a:t>Not usable by different number of processes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Standard parallel I/O interface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Must be portable to different platforms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Rectangle 5"/>
          <p:cNvSpPr>
            <a:spLocks noChangeArrowheads="1"/>
          </p:cNvSpPr>
          <p:nvPr/>
        </p:nvSpPr>
        <p:spPr bwMode="auto">
          <a:xfrm>
            <a:off x="1066800" y="1828800"/>
            <a:ext cx="5245100" cy="225742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37373">
                <a:alpha val="74997"/>
              </a:srgbClr>
            </a:prstShdw>
          </a:effectLst>
        </p:spPr>
        <p:txBody>
          <a:bodyPr lIns="79553" tIns="39776" rIns="79553" bIns="39776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cs typeface="Arial" charset="0"/>
              </a:rPr>
              <a:t>Parallel computing system (Linux cluster)</a:t>
            </a:r>
            <a:endParaRPr lang="en-US" sz="160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12298" name="Rectangle 7"/>
          <p:cNvSpPr>
            <a:spLocks noChangeArrowheads="1"/>
          </p:cNvSpPr>
          <p:nvPr/>
        </p:nvSpPr>
        <p:spPr bwMode="auto">
          <a:xfrm>
            <a:off x="1752600" y="2957512"/>
            <a:ext cx="3903663" cy="108108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858585">
                <a:alpha val="74997"/>
              </a:srgbClr>
            </a:prstShdw>
          </a:effectLst>
        </p:spPr>
        <p:txBody>
          <a:bodyPr lIns="79553" tIns="0" rIns="79553" bIns="0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dirty="0" smtClean="0">
                <a:cs typeface="Arial" charset="0"/>
              </a:rPr>
              <a:t>PHDF5 File</a:t>
            </a:r>
            <a:endParaRPr lang="en-US" sz="1800" dirty="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1752600" y="3352800"/>
            <a:ext cx="3903663" cy="6858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858585">
                <a:alpha val="74997"/>
              </a:srgbClr>
            </a:prstShdw>
          </a:effectLst>
        </p:spPr>
        <p:txBody>
          <a:bodyPr lIns="79553" tIns="0" rIns="79553" bIns="0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sz="1800" dirty="0" smtClean="0">
              <a:cs typeface="Arial" charset="0"/>
            </a:endParaRP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dirty="0" smtClean="0">
                <a:cs typeface="Arial" charset="0"/>
              </a:rPr>
              <a:t>PHDF5 File</a:t>
            </a:r>
            <a:endParaRPr lang="en-US" sz="1800" dirty="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1229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1229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0CE77A-C834-430E-A349-1E9EEE909EB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PHDF5 Implementation Layers</a:t>
            </a:r>
          </a:p>
        </p:txBody>
      </p:sp>
      <p:sp>
        <p:nvSpPr>
          <p:cNvPr id="12294" name="AutoShape 3"/>
          <p:cNvSpPr>
            <a:spLocks noChangeAspect="1" noChangeArrowheads="1"/>
          </p:cNvSpPr>
          <p:nvPr/>
        </p:nvSpPr>
        <p:spPr bwMode="auto">
          <a:xfrm>
            <a:off x="2662238" y="1285875"/>
            <a:ext cx="3662362" cy="43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1189038" y="1298575"/>
            <a:ext cx="5027612" cy="39846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37373">
                <a:alpha val="74997"/>
              </a:srgbClr>
            </a:prstShdw>
          </a:effectLst>
        </p:spPr>
        <p:txBody>
          <a:bodyPr lIns="79553" tIns="39776" rIns="79553" bIns="39776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900">
                <a:cs typeface="Arial" charset="0"/>
              </a:rPr>
              <a:t>Application</a:t>
            </a:r>
            <a:endParaRPr lang="en-US" sz="320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12297" name="Oval 6"/>
          <p:cNvSpPr>
            <a:spLocks noChangeAspect="1" noChangeArrowheads="1"/>
          </p:cNvSpPr>
          <p:nvPr/>
        </p:nvSpPr>
        <p:spPr bwMode="auto">
          <a:xfrm>
            <a:off x="1219200" y="2095500"/>
            <a:ext cx="928688" cy="596900"/>
          </a:xfrm>
          <a:prstGeom prst="ellipse">
            <a:avLst/>
          </a:prstGeom>
          <a:solidFill>
            <a:srgbClr val="DDDDDD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858585">
                <a:alpha val="74997"/>
              </a:srgbClr>
            </a:prstShdw>
          </a:effectLst>
        </p:spPr>
        <p:txBody>
          <a:bodyPr lIns="0" tIns="0" rIns="0" bIns="39776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Arial" charset="0"/>
              </a:rPr>
              <a:t>Compute</a:t>
            </a:r>
            <a:br>
              <a:rPr lang="en-US" sz="1200">
                <a:cs typeface="Arial" charset="0"/>
              </a:rPr>
            </a:br>
            <a:r>
              <a:rPr lang="en-US" sz="1400">
                <a:cs typeface="Arial" charset="0"/>
              </a:rPr>
              <a:t>node</a:t>
            </a:r>
            <a:endParaRPr lang="en-US" sz="140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897045" name="AutoShape 21"/>
          <p:cNvSpPr>
            <a:spLocks noChangeArrowheads="1"/>
          </p:cNvSpPr>
          <p:nvPr/>
        </p:nvSpPr>
        <p:spPr bwMode="auto">
          <a:xfrm rot="-5400000">
            <a:off x="2286000" y="2203450"/>
            <a:ext cx="155575" cy="301625"/>
          </a:xfrm>
          <a:prstGeom prst="upDownArrow">
            <a:avLst>
              <a:gd name="adj1" fmla="val 50000"/>
              <a:gd name="adj2" fmla="val 38776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>
            <a:outerShdw dist="25400" dir="5400000" algn="ctr" rotWithShape="0">
              <a:srgbClr val="808080"/>
            </a:outerShdw>
          </a:effectLst>
        </p:spPr>
        <p:txBody>
          <a:bodyPr vert="eaVert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897046" name="AutoShape 22"/>
          <p:cNvSpPr>
            <a:spLocks noChangeArrowheads="1"/>
          </p:cNvSpPr>
          <p:nvPr/>
        </p:nvSpPr>
        <p:spPr bwMode="auto">
          <a:xfrm rot="-1444973">
            <a:off x="1892300" y="2654300"/>
            <a:ext cx="155575" cy="255588"/>
          </a:xfrm>
          <a:prstGeom prst="upDownArrow">
            <a:avLst>
              <a:gd name="adj1" fmla="val 50000"/>
              <a:gd name="adj2" fmla="val 32857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>
            <a:outerShdw dist="25400" dir="5400000" algn="ctr" rotWithShape="0">
              <a:srgbClr val="808080"/>
            </a:outerShdw>
          </a:effectLst>
        </p:spPr>
        <p:txBody>
          <a:bodyPr vert="eaVert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2314" name="Oval 23"/>
          <p:cNvSpPr>
            <a:spLocks noChangeAspect="1" noChangeArrowheads="1"/>
          </p:cNvSpPr>
          <p:nvPr/>
        </p:nvSpPr>
        <p:spPr bwMode="auto">
          <a:xfrm>
            <a:off x="2590800" y="2124075"/>
            <a:ext cx="928688" cy="596900"/>
          </a:xfrm>
          <a:prstGeom prst="ellipse">
            <a:avLst/>
          </a:prstGeom>
          <a:solidFill>
            <a:srgbClr val="DDDDDD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858585">
                <a:alpha val="74997"/>
              </a:srgbClr>
            </a:prstShdw>
          </a:effectLst>
        </p:spPr>
        <p:txBody>
          <a:bodyPr lIns="0" tIns="0" rIns="0" bIns="39776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Arial" charset="0"/>
              </a:rPr>
              <a:t>Compute</a:t>
            </a:r>
            <a:br>
              <a:rPr lang="en-US" sz="1200">
                <a:cs typeface="Arial" charset="0"/>
              </a:rPr>
            </a:br>
            <a:r>
              <a:rPr lang="en-US" sz="1400">
                <a:cs typeface="Arial" charset="0"/>
              </a:rPr>
              <a:t>node</a:t>
            </a:r>
            <a:endParaRPr lang="en-US" sz="140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897048" name="AutoShape 24"/>
          <p:cNvSpPr>
            <a:spLocks noChangeArrowheads="1"/>
          </p:cNvSpPr>
          <p:nvPr/>
        </p:nvSpPr>
        <p:spPr bwMode="auto">
          <a:xfrm rot="-5400000">
            <a:off x="3657600" y="2232025"/>
            <a:ext cx="155575" cy="301625"/>
          </a:xfrm>
          <a:prstGeom prst="upDownArrow">
            <a:avLst>
              <a:gd name="adj1" fmla="val 50000"/>
              <a:gd name="adj2" fmla="val 38776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>
            <a:outerShdw dist="25400" dir="5400000" algn="ctr" rotWithShape="0">
              <a:srgbClr val="808080"/>
            </a:outerShdw>
          </a:effectLst>
        </p:spPr>
        <p:txBody>
          <a:bodyPr vert="eaVert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2316" name="Oval 25"/>
          <p:cNvSpPr>
            <a:spLocks noChangeAspect="1" noChangeArrowheads="1"/>
          </p:cNvSpPr>
          <p:nvPr/>
        </p:nvSpPr>
        <p:spPr bwMode="auto">
          <a:xfrm>
            <a:off x="3962400" y="2124075"/>
            <a:ext cx="928688" cy="596900"/>
          </a:xfrm>
          <a:prstGeom prst="ellipse">
            <a:avLst/>
          </a:prstGeom>
          <a:solidFill>
            <a:srgbClr val="DDDDDD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858585">
                <a:alpha val="74997"/>
              </a:srgbClr>
            </a:prstShdw>
          </a:effectLst>
        </p:spPr>
        <p:txBody>
          <a:bodyPr lIns="0" tIns="0" rIns="0" bIns="39776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Arial" charset="0"/>
              </a:rPr>
              <a:t>Compute</a:t>
            </a:r>
            <a:br>
              <a:rPr lang="en-US" sz="1200">
                <a:cs typeface="Arial" charset="0"/>
              </a:rPr>
            </a:br>
            <a:r>
              <a:rPr lang="en-US" sz="1400">
                <a:cs typeface="Arial" charset="0"/>
              </a:rPr>
              <a:t>node</a:t>
            </a:r>
            <a:endParaRPr lang="en-US" sz="140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897050" name="AutoShape 26"/>
          <p:cNvSpPr>
            <a:spLocks noChangeArrowheads="1"/>
          </p:cNvSpPr>
          <p:nvPr/>
        </p:nvSpPr>
        <p:spPr bwMode="auto">
          <a:xfrm rot="-5400000">
            <a:off x="5029200" y="2232025"/>
            <a:ext cx="155575" cy="301625"/>
          </a:xfrm>
          <a:prstGeom prst="upDownArrow">
            <a:avLst>
              <a:gd name="adj1" fmla="val 50000"/>
              <a:gd name="adj2" fmla="val 38776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>
            <a:outerShdw dist="25400" dir="5400000" algn="ctr" rotWithShape="0">
              <a:srgbClr val="808080"/>
            </a:outerShdw>
          </a:effectLst>
        </p:spPr>
        <p:txBody>
          <a:bodyPr vert="eaVert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2318" name="Oval 27"/>
          <p:cNvSpPr>
            <a:spLocks noChangeAspect="1" noChangeArrowheads="1"/>
          </p:cNvSpPr>
          <p:nvPr/>
        </p:nvSpPr>
        <p:spPr bwMode="auto">
          <a:xfrm>
            <a:off x="5334000" y="2124075"/>
            <a:ext cx="928688" cy="596900"/>
          </a:xfrm>
          <a:prstGeom prst="ellipse">
            <a:avLst/>
          </a:prstGeom>
          <a:solidFill>
            <a:srgbClr val="DDDDDD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858585">
                <a:alpha val="74997"/>
              </a:srgbClr>
            </a:prstShdw>
          </a:effectLst>
        </p:spPr>
        <p:txBody>
          <a:bodyPr lIns="0" tIns="0" rIns="0" bIns="39776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Arial" charset="0"/>
              </a:rPr>
              <a:t>Compute</a:t>
            </a:r>
            <a:br>
              <a:rPr lang="en-US" sz="1200">
                <a:cs typeface="Arial" charset="0"/>
              </a:rPr>
            </a:br>
            <a:r>
              <a:rPr lang="en-US" sz="1400">
                <a:cs typeface="Arial" charset="0"/>
              </a:rPr>
              <a:t>node</a:t>
            </a:r>
            <a:endParaRPr lang="en-US" sz="140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897052" name="AutoShape 28"/>
          <p:cNvSpPr>
            <a:spLocks noChangeArrowheads="1"/>
          </p:cNvSpPr>
          <p:nvPr/>
        </p:nvSpPr>
        <p:spPr bwMode="auto">
          <a:xfrm rot="1444973" flipH="1">
            <a:off x="5334000" y="2657475"/>
            <a:ext cx="155575" cy="255588"/>
          </a:xfrm>
          <a:prstGeom prst="upDownArrow">
            <a:avLst>
              <a:gd name="adj1" fmla="val 50000"/>
              <a:gd name="adj2" fmla="val 32857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>
            <a:outerShdw dist="25400" dir="5400000" algn="ctr" rotWithShape="0">
              <a:srgbClr val="808080"/>
            </a:outerShdw>
          </a:effectLst>
        </p:spPr>
        <p:txBody>
          <a:bodyPr vert="eaVert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897053" name="AutoShape 29"/>
          <p:cNvSpPr>
            <a:spLocks noChangeArrowheads="1"/>
          </p:cNvSpPr>
          <p:nvPr/>
        </p:nvSpPr>
        <p:spPr bwMode="auto">
          <a:xfrm rot="21526201" flipH="1">
            <a:off x="4343400" y="2657475"/>
            <a:ext cx="155575" cy="255588"/>
          </a:xfrm>
          <a:prstGeom prst="upDownArrow">
            <a:avLst>
              <a:gd name="adj1" fmla="val 50000"/>
              <a:gd name="adj2" fmla="val 32857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>
            <a:outerShdw dist="25400" dir="5400000" algn="ctr" rotWithShape="0">
              <a:srgbClr val="808080"/>
            </a:outerShdw>
          </a:effectLst>
        </p:spPr>
        <p:txBody>
          <a:bodyPr vert="eaVert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897054" name="AutoShape 30"/>
          <p:cNvSpPr>
            <a:spLocks noChangeArrowheads="1"/>
          </p:cNvSpPr>
          <p:nvPr/>
        </p:nvSpPr>
        <p:spPr bwMode="auto">
          <a:xfrm rot="21526201" flipH="1">
            <a:off x="2968625" y="2657475"/>
            <a:ext cx="155575" cy="255588"/>
          </a:xfrm>
          <a:prstGeom prst="upDownArrow">
            <a:avLst>
              <a:gd name="adj1" fmla="val 50000"/>
              <a:gd name="adj2" fmla="val 32857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>
            <a:outerShdw dist="25400" dir="5400000" algn="ctr" rotWithShape="0">
              <a:srgbClr val="808080"/>
            </a:outerShdw>
          </a:effectLst>
        </p:spPr>
        <p:txBody>
          <a:bodyPr vert="eaVert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2328" name="Text Box 37"/>
          <p:cNvSpPr txBox="1">
            <a:spLocks noChangeArrowheads="1"/>
          </p:cNvSpPr>
          <p:nvPr/>
        </p:nvSpPr>
        <p:spPr bwMode="auto">
          <a:xfrm>
            <a:off x="6477000" y="1219200"/>
            <a:ext cx="2371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sz="1800">
              <a:solidFill>
                <a:schemeClr val="tx1"/>
              </a:solidFill>
              <a:latin typeface="Times" charset="0"/>
              <a:cs typeface="Arial" charset="0"/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1752600" y="2957513"/>
            <a:ext cx="3903663" cy="2794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858585">
                <a:alpha val="74997"/>
              </a:srgbClr>
            </a:prstShdw>
          </a:effectLst>
        </p:spPr>
        <p:txBody>
          <a:bodyPr lIns="79553" tIns="0" rIns="79553" bIns="0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dirty="0">
                <a:cs typeface="Arial" charset="0"/>
              </a:rPr>
              <a:t>I/O library (HDF5)</a:t>
            </a:r>
            <a:endParaRPr lang="en-US" sz="1800" dirty="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1752600" y="3355975"/>
            <a:ext cx="3903663" cy="2794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858585">
                <a:alpha val="74997"/>
              </a:srgbClr>
            </a:prstShdw>
          </a:effectLst>
        </p:spPr>
        <p:txBody>
          <a:bodyPr lIns="79553" tIns="0" rIns="79553" bIns="0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dirty="0">
                <a:cs typeface="Arial" charset="0"/>
              </a:rPr>
              <a:t>Parallel I/O library (MPI-I/O)</a:t>
            </a:r>
            <a:endParaRPr lang="en-US" sz="1800" dirty="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54" name="Rectangle 9"/>
          <p:cNvSpPr>
            <a:spLocks noChangeArrowheads="1"/>
          </p:cNvSpPr>
          <p:nvPr/>
        </p:nvSpPr>
        <p:spPr bwMode="auto">
          <a:xfrm>
            <a:off x="1752600" y="3754438"/>
            <a:ext cx="3903663" cy="2794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858585">
                <a:alpha val="74997"/>
              </a:srgbClr>
            </a:prstShdw>
          </a:effectLst>
        </p:spPr>
        <p:txBody>
          <a:bodyPr lIns="79553" tIns="0" rIns="79553" bIns="0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dirty="0">
                <a:cs typeface="Arial" charset="0"/>
              </a:rPr>
              <a:t>Parallel file system (GPFS)</a:t>
            </a:r>
            <a:endParaRPr lang="en-US" sz="1800" dirty="0">
              <a:solidFill>
                <a:schemeClr val="tx1"/>
              </a:solidFill>
              <a:latin typeface="Arial Narrow" charset="0"/>
              <a:cs typeface="Arial" charset="0"/>
            </a:endParaRPr>
          </a:p>
        </p:txBody>
      </p:sp>
      <p:sp>
        <p:nvSpPr>
          <p:cNvPr id="301" name="Text Box 43"/>
          <p:cNvSpPr txBox="1">
            <a:spLocks noChangeArrowheads="1"/>
          </p:cNvSpPr>
          <p:nvPr/>
        </p:nvSpPr>
        <p:spPr bwMode="auto">
          <a:xfrm>
            <a:off x="6934200" y="1585913"/>
            <a:ext cx="19145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  <a:latin typeface="Times" charset="0"/>
                <a:cs typeface="Arial" charset="0"/>
              </a:rPr>
              <a:t>PHDF5 built on top of standard MPI-IO API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  <p:bldP spid="52" grpId="0" animBg="1"/>
      <p:bldP spid="54" grpId="0" animBg="1"/>
      <p:bldP spid="3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1229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0CE77A-C834-430E-A349-1E9EEE909EB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PHDF5 Implementation Layers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1066800" y="1285875"/>
            <a:ext cx="5257800" cy="4416425"/>
            <a:chOff x="1066800" y="1285875"/>
            <a:chExt cx="5257800" cy="4416425"/>
          </a:xfrm>
        </p:grpSpPr>
        <p:sp>
          <p:nvSpPr>
            <p:cNvPr id="12294" name="AutoShape 3"/>
            <p:cNvSpPr>
              <a:spLocks noChangeAspect="1" noChangeArrowheads="1"/>
            </p:cNvSpPr>
            <p:nvPr/>
          </p:nvSpPr>
          <p:spPr bwMode="auto">
            <a:xfrm>
              <a:off x="2662238" y="1285875"/>
              <a:ext cx="3662362" cy="4325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295" name="Rectangle 4"/>
            <p:cNvSpPr>
              <a:spLocks noChangeArrowheads="1"/>
            </p:cNvSpPr>
            <p:nvPr/>
          </p:nvSpPr>
          <p:spPr bwMode="auto">
            <a:xfrm>
              <a:off x="1189038" y="1298575"/>
              <a:ext cx="5027612" cy="398463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37373">
                  <a:alpha val="74997"/>
                </a:srgbClr>
              </a:prstShdw>
            </a:effectLst>
          </p:spPr>
          <p:txBody>
            <a:bodyPr lIns="79553" tIns="39776" rIns="79553" bIns="39776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900">
                  <a:cs typeface="Arial" charset="0"/>
                </a:rPr>
                <a:t>Application</a:t>
              </a:r>
              <a:endParaRPr lang="en-US" sz="320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12296" name="Rectangle 5"/>
            <p:cNvSpPr>
              <a:spLocks noChangeArrowheads="1"/>
            </p:cNvSpPr>
            <p:nvPr/>
          </p:nvSpPr>
          <p:spPr bwMode="auto">
            <a:xfrm>
              <a:off x="1066800" y="1828800"/>
              <a:ext cx="5245100" cy="225742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37373">
                  <a:alpha val="74997"/>
                </a:srgbClr>
              </a:prstShdw>
            </a:effectLst>
          </p:spPr>
          <p:txBody>
            <a:bodyPr lIns="79553" tIns="39776" rIns="79553" bIns="39776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600">
                  <a:cs typeface="Arial" charset="0"/>
                </a:rPr>
                <a:t>Parallel computing system (Linux cluster)</a:t>
              </a:r>
              <a:endParaRPr lang="en-US" sz="160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12297" name="Oval 6"/>
            <p:cNvSpPr>
              <a:spLocks noChangeAspect="1" noChangeArrowheads="1"/>
            </p:cNvSpPr>
            <p:nvPr/>
          </p:nvSpPr>
          <p:spPr bwMode="auto">
            <a:xfrm>
              <a:off x="1219200" y="2095500"/>
              <a:ext cx="928688" cy="596900"/>
            </a:xfrm>
            <a:prstGeom prst="ellipse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58585">
                  <a:alpha val="74997"/>
                </a:srgbClr>
              </a:prstShdw>
            </a:effectLst>
          </p:spPr>
          <p:txBody>
            <a:bodyPr lIns="0" tIns="0" rIns="0" bIns="39776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200">
                  <a:cs typeface="Arial" charset="0"/>
                </a:rPr>
                <a:t>Compute</a:t>
              </a:r>
              <a:br>
                <a:rPr lang="en-US" sz="1200">
                  <a:cs typeface="Arial" charset="0"/>
                </a:rPr>
              </a:br>
              <a:r>
                <a:rPr lang="en-US" sz="1400">
                  <a:cs typeface="Arial" charset="0"/>
                </a:rPr>
                <a:t>node</a:t>
              </a:r>
              <a:endParaRPr lang="en-US" sz="140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12298" name="Rectangle 7"/>
            <p:cNvSpPr>
              <a:spLocks noChangeArrowheads="1"/>
            </p:cNvSpPr>
            <p:nvPr/>
          </p:nvSpPr>
          <p:spPr bwMode="auto">
            <a:xfrm>
              <a:off x="1752600" y="2957513"/>
              <a:ext cx="3903663" cy="279400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858585">
                  <a:alpha val="74997"/>
                </a:srgbClr>
              </a:prstShdw>
            </a:effectLst>
          </p:spPr>
          <p:txBody>
            <a:bodyPr lIns="79553" tIns="0" rIns="79553" bIns="0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800" dirty="0">
                  <a:cs typeface="Arial" charset="0"/>
                </a:rPr>
                <a:t>I/O library (HDF5)</a:t>
              </a:r>
              <a:endParaRPr lang="en-US" sz="1800" dirty="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12299" name="Rectangle 8"/>
            <p:cNvSpPr>
              <a:spLocks noChangeArrowheads="1"/>
            </p:cNvSpPr>
            <p:nvPr/>
          </p:nvSpPr>
          <p:spPr bwMode="auto">
            <a:xfrm>
              <a:off x="1752600" y="3355975"/>
              <a:ext cx="3903663" cy="279400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858585">
                  <a:alpha val="74997"/>
                </a:srgbClr>
              </a:prstShdw>
            </a:effectLst>
          </p:spPr>
          <p:txBody>
            <a:bodyPr lIns="79553" tIns="0" rIns="79553" bIns="0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800">
                  <a:cs typeface="Arial" charset="0"/>
                </a:rPr>
                <a:t>Parallel I/O library (MPI-I/O)</a:t>
              </a:r>
              <a:endParaRPr lang="en-US" sz="180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12300" name="Rectangle 9"/>
            <p:cNvSpPr>
              <a:spLocks noChangeArrowheads="1"/>
            </p:cNvSpPr>
            <p:nvPr/>
          </p:nvSpPr>
          <p:spPr bwMode="auto">
            <a:xfrm>
              <a:off x="1752600" y="3754438"/>
              <a:ext cx="3903663" cy="279400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858585">
                  <a:alpha val="74997"/>
                </a:srgbClr>
              </a:prstShdw>
            </a:effectLst>
          </p:spPr>
          <p:txBody>
            <a:bodyPr lIns="79553" tIns="0" rIns="79553" bIns="0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800" dirty="0">
                  <a:cs typeface="Arial" charset="0"/>
                </a:rPr>
                <a:t>Parallel file system (GPFS)</a:t>
              </a:r>
              <a:endParaRPr lang="en-US" sz="1800" dirty="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12301" name="Oval 10"/>
            <p:cNvSpPr>
              <a:spLocks noChangeAspect="1" noChangeArrowheads="1"/>
            </p:cNvSpPr>
            <p:nvPr/>
          </p:nvSpPr>
          <p:spPr bwMode="auto">
            <a:xfrm>
              <a:off x="1447800" y="4403725"/>
              <a:ext cx="4600575" cy="496888"/>
            </a:xfrm>
            <a:prstGeom prst="ellipse">
              <a:avLst/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737373">
                  <a:alpha val="74997"/>
                </a:srgbClr>
              </a:prstShdw>
            </a:effectLst>
          </p:spPr>
          <p:txBody>
            <a:bodyPr lIns="79553" tIns="39776" rIns="79553" bIns="39776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800">
                  <a:cs typeface="Arial" charset="0"/>
                </a:rPr>
                <a:t>Switch network/I/O servers</a:t>
              </a:r>
              <a:endParaRPr lang="en-US" sz="180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12302" name="AutoShape 11"/>
            <p:cNvSpPr>
              <a:spLocks noChangeArrowheads="1"/>
            </p:cNvSpPr>
            <p:nvPr/>
          </p:nvSpPr>
          <p:spPr bwMode="auto">
            <a:xfrm>
              <a:off x="1676400" y="5186363"/>
              <a:ext cx="420688" cy="466725"/>
            </a:xfrm>
            <a:prstGeom prst="can">
              <a:avLst>
                <a:gd name="adj" fmla="val 27736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6B6B6B">
                  <a:alpha val="74997"/>
                </a:srgbClr>
              </a:prstShdw>
            </a:effectLst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03" name="AutoShape 12"/>
            <p:cNvSpPr>
              <a:spLocks noChangeArrowheads="1"/>
            </p:cNvSpPr>
            <p:nvPr/>
          </p:nvSpPr>
          <p:spPr bwMode="auto">
            <a:xfrm>
              <a:off x="2246313" y="5186363"/>
              <a:ext cx="420687" cy="466725"/>
            </a:xfrm>
            <a:prstGeom prst="can">
              <a:avLst>
                <a:gd name="adj" fmla="val 27736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6B6B6B">
                  <a:alpha val="74997"/>
                </a:srgbClr>
              </a:prstShdw>
            </a:effectLst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37" name="AutoShape 13"/>
            <p:cNvSpPr>
              <a:spLocks noChangeArrowheads="1"/>
            </p:cNvSpPr>
            <p:nvPr/>
          </p:nvSpPr>
          <p:spPr bwMode="auto">
            <a:xfrm rot="1974315">
              <a:off x="1984375" y="4803775"/>
              <a:ext cx="136525" cy="346075"/>
            </a:xfrm>
            <a:prstGeom prst="upDownArrow">
              <a:avLst>
                <a:gd name="adj1" fmla="val 50000"/>
                <a:gd name="adj2" fmla="val 50698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38" name="AutoShape 14"/>
            <p:cNvSpPr>
              <a:spLocks noChangeArrowheads="1"/>
            </p:cNvSpPr>
            <p:nvPr/>
          </p:nvSpPr>
          <p:spPr bwMode="auto">
            <a:xfrm rot="1231469">
              <a:off x="2438400" y="4875213"/>
              <a:ext cx="136525" cy="279400"/>
            </a:xfrm>
            <a:prstGeom prst="upDownArrow">
              <a:avLst>
                <a:gd name="adj1" fmla="val 50000"/>
                <a:gd name="adj2" fmla="val 40930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39" name="AutoShape 15"/>
            <p:cNvSpPr>
              <a:spLocks noChangeArrowheads="1"/>
            </p:cNvSpPr>
            <p:nvPr/>
          </p:nvSpPr>
          <p:spPr bwMode="auto">
            <a:xfrm rot="19625685" flipH="1">
              <a:off x="5807075" y="4818063"/>
              <a:ext cx="136525" cy="344487"/>
            </a:xfrm>
            <a:prstGeom prst="upDownArrow">
              <a:avLst>
                <a:gd name="adj1" fmla="val 50000"/>
                <a:gd name="adj2" fmla="val 50465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40" name="AutoShape 16"/>
            <p:cNvSpPr>
              <a:spLocks noChangeArrowheads="1"/>
            </p:cNvSpPr>
            <p:nvPr/>
          </p:nvSpPr>
          <p:spPr bwMode="auto">
            <a:xfrm rot="20368531" flipH="1">
              <a:off x="5257800" y="4887913"/>
              <a:ext cx="136525" cy="280987"/>
            </a:xfrm>
            <a:prstGeom prst="upDownArrow">
              <a:avLst>
                <a:gd name="adj1" fmla="val 50000"/>
                <a:gd name="adj2" fmla="val 41163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41" name="AutoShape 17"/>
            <p:cNvSpPr>
              <a:spLocks noChangeArrowheads="1"/>
            </p:cNvSpPr>
            <p:nvPr/>
          </p:nvSpPr>
          <p:spPr bwMode="auto">
            <a:xfrm>
              <a:off x="2895600" y="4105275"/>
              <a:ext cx="182563" cy="274638"/>
            </a:xfrm>
            <a:prstGeom prst="upDownArrow">
              <a:avLst>
                <a:gd name="adj1" fmla="val 50000"/>
                <a:gd name="adj2" fmla="val 30087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42" name="AutoShape 18"/>
            <p:cNvSpPr>
              <a:spLocks noChangeArrowheads="1"/>
            </p:cNvSpPr>
            <p:nvPr/>
          </p:nvSpPr>
          <p:spPr bwMode="auto">
            <a:xfrm>
              <a:off x="3429000" y="4105275"/>
              <a:ext cx="182563" cy="274638"/>
            </a:xfrm>
            <a:prstGeom prst="upDownArrow">
              <a:avLst>
                <a:gd name="adj1" fmla="val 50000"/>
                <a:gd name="adj2" fmla="val 30087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43" name="AutoShape 19"/>
            <p:cNvSpPr>
              <a:spLocks noChangeArrowheads="1"/>
            </p:cNvSpPr>
            <p:nvPr/>
          </p:nvSpPr>
          <p:spPr bwMode="auto">
            <a:xfrm>
              <a:off x="3962400" y="4105275"/>
              <a:ext cx="182563" cy="274638"/>
            </a:xfrm>
            <a:prstGeom prst="upDownArrow">
              <a:avLst>
                <a:gd name="adj1" fmla="val 50000"/>
                <a:gd name="adj2" fmla="val 30087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44" name="AutoShape 20"/>
            <p:cNvSpPr>
              <a:spLocks noChangeArrowheads="1"/>
            </p:cNvSpPr>
            <p:nvPr/>
          </p:nvSpPr>
          <p:spPr bwMode="auto">
            <a:xfrm>
              <a:off x="4465638" y="4105275"/>
              <a:ext cx="182562" cy="274638"/>
            </a:xfrm>
            <a:prstGeom prst="upDownArrow">
              <a:avLst>
                <a:gd name="adj1" fmla="val 50000"/>
                <a:gd name="adj2" fmla="val 30087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45" name="AutoShape 21"/>
            <p:cNvSpPr>
              <a:spLocks noChangeArrowheads="1"/>
            </p:cNvSpPr>
            <p:nvPr/>
          </p:nvSpPr>
          <p:spPr bwMode="auto">
            <a:xfrm rot="16200000">
              <a:off x="2286000" y="2203450"/>
              <a:ext cx="155575" cy="301625"/>
            </a:xfrm>
            <a:prstGeom prst="upDownArrow">
              <a:avLst>
                <a:gd name="adj1" fmla="val 50000"/>
                <a:gd name="adj2" fmla="val 38776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46" name="AutoShape 22"/>
            <p:cNvSpPr>
              <a:spLocks noChangeArrowheads="1"/>
            </p:cNvSpPr>
            <p:nvPr/>
          </p:nvSpPr>
          <p:spPr bwMode="auto">
            <a:xfrm rot="20155027">
              <a:off x="1892300" y="2654300"/>
              <a:ext cx="155575" cy="255588"/>
            </a:xfrm>
            <a:prstGeom prst="upDownArrow">
              <a:avLst>
                <a:gd name="adj1" fmla="val 50000"/>
                <a:gd name="adj2" fmla="val 32857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14" name="Oval 23"/>
            <p:cNvSpPr>
              <a:spLocks noChangeAspect="1" noChangeArrowheads="1"/>
            </p:cNvSpPr>
            <p:nvPr/>
          </p:nvSpPr>
          <p:spPr bwMode="auto">
            <a:xfrm>
              <a:off x="2590800" y="2124075"/>
              <a:ext cx="928688" cy="596900"/>
            </a:xfrm>
            <a:prstGeom prst="ellipse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58585">
                  <a:alpha val="74997"/>
                </a:srgbClr>
              </a:prstShdw>
            </a:effectLst>
          </p:spPr>
          <p:txBody>
            <a:bodyPr lIns="0" tIns="0" rIns="0" bIns="39776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200">
                  <a:cs typeface="Arial" charset="0"/>
                </a:rPr>
                <a:t>Compute</a:t>
              </a:r>
              <a:br>
                <a:rPr lang="en-US" sz="1200">
                  <a:cs typeface="Arial" charset="0"/>
                </a:rPr>
              </a:br>
              <a:r>
                <a:rPr lang="en-US" sz="1400">
                  <a:cs typeface="Arial" charset="0"/>
                </a:rPr>
                <a:t>node</a:t>
              </a:r>
              <a:endParaRPr lang="en-US" sz="140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897048" name="AutoShape 24"/>
            <p:cNvSpPr>
              <a:spLocks noChangeArrowheads="1"/>
            </p:cNvSpPr>
            <p:nvPr/>
          </p:nvSpPr>
          <p:spPr bwMode="auto">
            <a:xfrm rot="16200000">
              <a:off x="3657600" y="2232025"/>
              <a:ext cx="155575" cy="301625"/>
            </a:xfrm>
            <a:prstGeom prst="upDownArrow">
              <a:avLst>
                <a:gd name="adj1" fmla="val 50000"/>
                <a:gd name="adj2" fmla="val 38776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16" name="Oval 25"/>
            <p:cNvSpPr>
              <a:spLocks noChangeAspect="1" noChangeArrowheads="1"/>
            </p:cNvSpPr>
            <p:nvPr/>
          </p:nvSpPr>
          <p:spPr bwMode="auto">
            <a:xfrm>
              <a:off x="3962400" y="2124075"/>
              <a:ext cx="928688" cy="596900"/>
            </a:xfrm>
            <a:prstGeom prst="ellipse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58585">
                  <a:alpha val="74997"/>
                </a:srgbClr>
              </a:prstShdw>
            </a:effectLst>
          </p:spPr>
          <p:txBody>
            <a:bodyPr lIns="0" tIns="0" rIns="0" bIns="39776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200">
                  <a:cs typeface="Arial" charset="0"/>
                </a:rPr>
                <a:t>Compute</a:t>
              </a:r>
              <a:br>
                <a:rPr lang="en-US" sz="1200">
                  <a:cs typeface="Arial" charset="0"/>
                </a:rPr>
              </a:br>
              <a:r>
                <a:rPr lang="en-US" sz="1400">
                  <a:cs typeface="Arial" charset="0"/>
                </a:rPr>
                <a:t>node</a:t>
              </a:r>
              <a:endParaRPr lang="en-US" sz="140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897050" name="AutoShape 26"/>
            <p:cNvSpPr>
              <a:spLocks noChangeArrowheads="1"/>
            </p:cNvSpPr>
            <p:nvPr/>
          </p:nvSpPr>
          <p:spPr bwMode="auto">
            <a:xfrm rot="16200000">
              <a:off x="5029200" y="2232025"/>
              <a:ext cx="155575" cy="301625"/>
            </a:xfrm>
            <a:prstGeom prst="upDownArrow">
              <a:avLst>
                <a:gd name="adj1" fmla="val 50000"/>
                <a:gd name="adj2" fmla="val 38776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18" name="Oval 27"/>
            <p:cNvSpPr>
              <a:spLocks noChangeAspect="1" noChangeArrowheads="1"/>
            </p:cNvSpPr>
            <p:nvPr/>
          </p:nvSpPr>
          <p:spPr bwMode="auto">
            <a:xfrm>
              <a:off x="5334000" y="2124075"/>
              <a:ext cx="928688" cy="596900"/>
            </a:xfrm>
            <a:prstGeom prst="ellipse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58585">
                  <a:alpha val="74997"/>
                </a:srgbClr>
              </a:prstShdw>
            </a:effectLst>
          </p:spPr>
          <p:txBody>
            <a:bodyPr lIns="0" tIns="0" rIns="0" bIns="39776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sz="1200">
                  <a:cs typeface="Arial" charset="0"/>
                </a:rPr>
                <a:t>Compute</a:t>
              </a:r>
              <a:br>
                <a:rPr lang="en-US" sz="1200">
                  <a:cs typeface="Arial" charset="0"/>
                </a:rPr>
              </a:br>
              <a:r>
                <a:rPr lang="en-US" sz="1400">
                  <a:cs typeface="Arial" charset="0"/>
                </a:rPr>
                <a:t>node</a:t>
              </a:r>
              <a:endParaRPr lang="en-US" sz="1400">
                <a:solidFill>
                  <a:schemeClr val="tx1"/>
                </a:solidFill>
                <a:latin typeface="Arial Narrow" charset="0"/>
                <a:cs typeface="Arial" charset="0"/>
              </a:endParaRPr>
            </a:p>
          </p:txBody>
        </p:sp>
        <p:sp>
          <p:nvSpPr>
            <p:cNvPr id="897052" name="AutoShape 28"/>
            <p:cNvSpPr>
              <a:spLocks noChangeArrowheads="1"/>
            </p:cNvSpPr>
            <p:nvPr/>
          </p:nvSpPr>
          <p:spPr bwMode="auto">
            <a:xfrm rot="1444973" flipH="1">
              <a:off x="5334000" y="2657475"/>
              <a:ext cx="155575" cy="255588"/>
            </a:xfrm>
            <a:prstGeom prst="upDownArrow">
              <a:avLst>
                <a:gd name="adj1" fmla="val 50000"/>
                <a:gd name="adj2" fmla="val 32857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53" name="AutoShape 29"/>
            <p:cNvSpPr>
              <a:spLocks noChangeArrowheads="1"/>
            </p:cNvSpPr>
            <p:nvPr/>
          </p:nvSpPr>
          <p:spPr bwMode="auto">
            <a:xfrm rot="21526201" flipH="1">
              <a:off x="4343400" y="2657475"/>
              <a:ext cx="155575" cy="255588"/>
            </a:xfrm>
            <a:prstGeom prst="upDownArrow">
              <a:avLst>
                <a:gd name="adj1" fmla="val 50000"/>
                <a:gd name="adj2" fmla="val 32857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54" name="AutoShape 30"/>
            <p:cNvSpPr>
              <a:spLocks noChangeArrowheads="1"/>
            </p:cNvSpPr>
            <p:nvPr/>
          </p:nvSpPr>
          <p:spPr bwMode="auto">
            <a:xfrm rot="21526201" flipH="1">
              <a:off x="2968625" y="2657475"/>
              <a:ext cx="155575" cy="255588"/>
            </a:xfrm>
            <a:prstGeom prst="upDownArrow">
              <a:avLst>
                <a:gd name="adj1" fmla="val 50000"/>
                <a:gd name="adj2" fmla="val 32857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22" name="AutoShape 31"/>
            <p:cNvSpPr>
              <a:spLocks noChangeArrowheads="1"/>
            </p:cNvSpPr>
            <p:nvPr/>
          </p:nvSpPr>
          <p:spPr bwMode="auto">
            <a:xfrm>
              <a:off x="2819400" y="5172075"/>
              <a:ext cx="420688" cy="466725"/>
            </a:xfrm>
            <a:prstGeom prst="can">
              <a:avLst>
                <a:gd name="adj" fmla="val 27736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6B6B6B">
                  <a:alpha val="74997"/>
                </a:srgbClr>
              </a:prstShdw>
            </a:effectLst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23" name="AutoShape 32"/>
            <p:cNvSpPr>
              <a:spLocks noChangeArrowheads="1"/>
            </p:cNvSpPr>
            <p:nvPr/>
          </p:nvSpPr>
          <p:spPr bwMode="auto">
            <a:xfrm>
              <a:off x="3389313" y="5172075"/>
              <a:ext cx="420687" cy="466725"/>
            </a:xfrm>
            <a:prstGeom prst="can">
              <a:avLst>
                <a:gd name="adj" fmla="val 27736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6B6B6B">
                  <a:alpha val="74997"/>
                </a:srgbClr>
              </a:prstShdw>
            </a:effectLst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24" name="AutoShape 33"/>
            <p:cNvSpPr>
              <a:spLocks noChangeArrowheads="1"/>
            </p:cNvSpPr>
            <p:nvPr/>
          </p:nvSpPr>
          <p:spPr bwMode="auto">
            <a:xfrm>
              <a:off x="3998913" y="5172075"/>
              <a:ext cx="420687" cy="466725"/>
            </a:xfrm>
            <a:prstGeom prst="can">
              <a:avLst>
                <a:gd name="adj" fmla="val 27736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6B6B6B">
                  <a:alpha val="74997"/>
                </a:srgbClr>
              </a:prstShdw>
            </a:effectLst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25" name="AutoShape 34"/>
            <p:cNvSpPr>
              <a:spLocks noChangeArrowheads="1"/>
            </p:cNvSpPr>
            <p:nvPr/>
          </p:nvSpPr>
          <p:spPr bwMode="auto">
            <a:xfrm>
              <a:off x="4608513" y="5172075"/>
              <a:ext cx="420687" cy="466725"/>
            </a:xfrm>
            <a:prstGeom prst="can">
              <a:avLst>
                <a:gd name="adj" fmla="val 27736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6B6B6B">
                  <a:alpha val="74997"/>
                </a:srgbClr>
              </a:prstShdw>
            </a:effectLst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26" name="AutoShape 35"/>
            <p:cNvSpPr>
              <a:spLocks noChangeArrowheads="1"/>
            </p:cNvSpPr>
            <p:nvPr/>
          </p:nvSpPr>
          <p:spPr bwMode="auto">
            <a:xfrm>
              <a:off x="5218113" y="5172075"/>
              <a:ext cx="420687" cy="466725"/>
            </a:xfrm>
            <a:prstGeom prst="can">
              <a:avLst>
                <a:gd name="adj" fmla="val 27736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6B6B6B">
                  <a:alpha val="74997"/>
                </a:srgbClr>
              </a:prstShdw>
            </a:effectLst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2327" name="AutoShape 36"/>
            <p:cNvSpPr>
              <a:spLocks noChangeArrowheads="1"/>
            </p:cNvSpPr>
            <p:nvPr/>
          </p:nvSpPr>
          <p:spPr bwMode="auto">
            <a:xfrm>
              <a:off x="5827713" y="5172075"/>
              <a:ext cx="420687" cy="466725"/>
            </a:xfrm>
            <a:prstGeom prst="can">
              <a:avLst>
                <a:gd name="adj" fmla="val 27736"/>
              </a:avLst>
            </a:prstGeom>
            <a:solidFill>
              <a:srgbClr val="B2B2B2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6B6B6B">
                  <a:alpha val="74997"/>
                </a:srgbClr>
              </a:prstShdw>
            </a:effectLst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62" name="Rectangle 38"/>
            <p:cNvSpPr>
              <a:spLocks noChangeArrowheads="1"/>
            </p:cNvSpPr>
            <p:nvPr/>
          </p:nvSpPr>
          <p:spPr bwMode="auto">
            <a:xfrm>
              <a:off x="1676400" y="5172075"/>
              <a:ext cx="4267200" cy="53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9553" tIns="39776" rIns="79553" bIns="0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sz="16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Disk architecture &amp; layout of data on disk</a:t>
              </a:r>
              <a:endParaRPr lang="en-US"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charset="0"/>
                <a:cs typeface="Arial" charset="0"/>
              </a:endParaRPr>
            </a:p>
          </p:txBody>
        </p:sp>
        <p:sp>
          <p:nvSpPr>
            <p:cNvPr id="897063" name="AutoShape 39"/>
            <p:cNvSpPr>
              <a:spLocks noChangeArrowheads="1"/>
            </p:cNvSpPr>
            <p:nvPr/>
          </p:nvSpPr>
          <p:spPr bwMode="auto">
            <a:xfrm rot="312147">
              <a:off x="2987675" y="4876800"/>
              <a:ext cx="136525" cy="279400"/>
            </a:xfrm>
            <a:prstGeom prst="upDownArrow">
              <a:avLst>
                <a:gd name="adj1" fmla="val 50000"/>
                <a:gd name="adj2" fmla="val 40930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64" name="AutoShape 40"/>
            <p:cNvSpPr>
              <a:spLocks noChangeArrowheads="1"/>
            </p:cNvSpPr>
            <p:nvPr/>
          </p:nvSpPr>
          <p:spPr bwMode="auto">
            <a:xfrm rot="210992">
              <a:off x="3521075" y="4876800"/>
              <a:ext cx="136525" cy="279400"/>
            </a:xfrm>
            <a:prstGeom prst="upDownArrow">
              <a:avLst>
                <a:gd name="adj1" fmla="val 50000"/>
                <a:gd name="adj2" fmla="val 40930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65" name="AutoShape 41"/>
            <p:cNvSpPr>
              <a:spLocks noChangeArrowheads="1"/>
            </p:cNvSpPr>
            <p:nvPr/>
          </p:nvSpPr>
          <p:spPr bwMode="auto">
            <a:xfrm rot="21389008" flipH="1">
              <a:off x="4114800" y="4892675"/>
              <a:ext cx="136525" cy="279400"/>
            </a:xfrm>
            <a:prstGeom prst="upDownArrow">
              <a:avLst>
                <a:gd name="adj1" fmla="val 50000"/>
                <a:gd name="adj2" fmla="val 40930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7066" name="AutoShape 42"/>
            <p:cNvSpPr>
              <a:spLocks noChangeArrowheads="1"/>
            </p:cNvSpPr>
            <p:nvPr/>
          </p:nvSpPr>
          <p:spPr bwMode="auto">
            <a:xfrm rot="21287853" flipH="1">
              <a:off x="4740275" y="4892675"/>
              <a:ext cx="136525" cy="279400"/>
            </a:xfrm>
            <a:prstGeom prst="upDownArrow">
              <a:avLst>
                <a:gd name="adj1" fmla="val 50000"/>
                <a:gd name="adj2" fmla="val 40930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>
              <a:outerShdw dist="25400" dir="5400000" algn="ctr" rotWithShape="0">
                <a:srgbClr val="808080"/>
              </a:outerShdw>
            </a:effectLst>
          </p:spPr>
          <p:txBody>
            <a:bodyPr vert="eaVert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</p:grpSp>
      <p:sp>
        <p:nvSpPr>
          <p:cNvPr id="12334" name="Text Box 43"/>
          <p:cNvSpPr txBox="1">
            <a:spLocks noChangeArrowheads="1"/>
          </p:cNvSpPr>
          <p:nvPr/>
        </p:nvSpPr>
        <p:spPr bwMode="auto">
          <a:xfrm>
            <a:off x="6934200" y="1585913"/>
            <a:ext cx="19145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  <a:latin typeface="Times" charset="0"/>
                <a:cs typeface="Arial" charset="0"/>
              </a:rPr>
              <a:t>PHDF5 built on top of standard MPI-IO API</a:t>
            </a:r>
          </a:p>
        </p:txBody>
      </p:sp>
      <p:sp>
        <p:nvSpPr>
          <p:cNvPr id="12335" name="Line 44"/>
          <p:cNvSpPr>
            <a:spLocks noChangeShapeType="1"/>
          </p:cNvSpPr>
          <p:nvPr/>
        </p:nvSpPr>
        <p:spPr bwMode="auto">
          <a:xfrm>
            <a:off x="6705600" y="1585913"/>
            <a:ext cx="0" cy="3814762"/>
          </a:xfrm>
          <a:prstGeom prst="line">
            <a:avLst/>
          </a:prstGeom>
          <a:noFill/>
          <a:ln w="50800">
            <a:solidFill>
              <a:srgbClr val="777777"/>
            </a:solidFill>
            <a:prstDash val="dash"/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1331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133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8AB199-EFCB-4B7E-8165-9DA52CF9211E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Parallel Environment Requirements</a:t>
            </a:r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eaLnBrk="1" hangingPunct="1"/>
            <a:r>
              <a:rPr lang="en-US" dirty="0" smtClean="0"/>
              <a:t>MPI with MPI-IO. E.g.,</a:t>
            </a:r>
          </a:p>
          <a:p>
            <a:pPr lvl="1" eaLnBrk="1" hangingPunct="1"/>
            <a:r>
              <a:rPr lang="en-US" dirty="0" smtClean="0"/>
              <a:t>MPICH2 ROMIO</a:t>
            </a:r>
          </a:p>
          <a:p>
            <a:pPr lvl="1" eaLnBrk="1" hangingPunct="1"/>
            <a:r>
              <a:rPr lang="en-US" dirty="0" smtClean="0"/>
              <a:t>Vendor’s MPI-IO</a:t>
            </a:r>
          </a:p>
          <a:p>
            <a:pPr eaLnBrk="1" hangingPunct="1"/>
            <a:r>
              <a:rPr lang="en-US" dirty="0" smtClean="0"/>
              <a:t>POSIX compliant parallel file system. E.g.,</a:t>
            </a:r>
          </a:p>
          <a:p>
            <a:pPr lvl="1" eaLnBrk="1" hangingPunct="1"/>
            <a:r>
              <a:rPr lang="en-US" dirty="0" smtClean="0"/>
              <a:t>GPFS (General Parallel File System)</a:t>
            </a:r>
          </a:p>
          <a:p>
            <a:pPr lvl="1" eaLnBrk="1" hangingPunct="1"/>
            <a:r>
              <a:rPr lang="en-US" dirty="0" err="1" smtClean="0"/>
              <a:t>Lustre</a:t>
            </a:r>
            <a:endParaRPr lang="en-US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POSIX Compliant Requirement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IEEE Std 1003.1-2008 </a:t>
            </a:r>
            <a:r>
              <a:rPr lang="en-US" dirty="0" smtClean="0"/>
              <a:t>definition of the </a:t>
            </a:r>
            <a:r>
              <a:rPr lang="en-US" i="1" dirty="0" smtClean="0"/>
              <a:t>write</a:t>
            </a:r>
            <a:r>
              <a:rPr lang="en-US" dirty="0" smtClean="0"/>
              <a:t> operation specifies that:</a:t>
            </a:r>
            <a:br>
              <a:rPr lang="en-US" dirty="0" smtClean="0"/>
            </a:br>
            <a:r>
              <a:rPr lang="en-US" dirty="0" smtClean="0"/>
              <a:t>… After a </a:t>
            </a:r>
            <a:r>
              <a:rPr lang="en-US" i="1" dirty="0" smtClean="0"/>
              <a:t>write</a:t>
            </a:r>
            <a:r>
              <a:rPr lang="en-US" dirty="0" smtClean="0"/>
              <a:t>() to a regular file has successfully returned:</a:t>
            </a:r>
          </a:p>
          <a:p>
            <a:pPr lvl="1"/>
            <a:r>
              <a:rPr lang="en-US" dirty="0" smtClean="0"/>
              <a:t>Any successful </a:t>
            </a:r>
            <a:r>
              <a:rPr lang="en-US" i="1" dirty="0" smtClean="0">
                <a:hlinkClick r:id="rId2"/>
              </a:rPr>
              <a:t>read</a:t>
            </a:r>
            <a:r>
              <a:rPr lang="en-US" dirty="0" smtClean="0">
                <a:hlinkClick r:id="rId2"/>
              </a:rPr>
              <a:t>()</a:t>
            </a:r>
            <a:r>
              <a:rPr lang="en-US" dirty="0" smtClean="0"/>
              <a:t> from each byte position in the file that was modified by that write shall return the data specified by the </a:t>
            </a:r>
            <a:r>
              <a:rPr lang="en-US" i="1" dirty="0" smtClean="0"/>
              <a:t>write</a:t>
            </a:r>
            <a:r>
              <a:rPr lang="en-US" dirty="0" smtClean="0"/>
              <a:t>() for that position until such byte positions are again modified.</a:t>
            </a:r>
          </a:p>
          <a:p>
            <a:pPr lvl="1"/>
            <a:r>
              <a:rPr lang="en-US" dirty="0" smtClean="0"/>
              <a:t>Any subsequent successful </a:t>
            </a:r>
            <a:r>
              <a:rPr lang="en-US" i="1" dirty="0" smtClean="0"/>
              <a:t>write</a:t>
            </a:r>
            <a:r>
              <a:rPr lang="en-US" dirty="0" smtClean="0"/>
              <a:t>() to the same byte position in the file shall overwrite that file data.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227E3-5F89-4CB5-9C95-30B34C67B79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Again in English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227E3-5F89-4CB5-9C95-30B34C67B79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990600"/>
            <a:ext cx="8458200" cy="5486400"/>
          </a:xfrm>
        </p:spPr>
        <p:txBody>
          <a:bodyPr/>
          <a:lstStyle/>
          <a:p>
            <a:pPr indent="0">
              <a:buNone/>
            </a:pPr>
            <a:r>
              <a:rPr lang="en-US" dirty="0" smtClean="0"/>
              <a:t>For all processes of communicator, </a:t>
            </a:r>
            <a:r>
              <a:rPr lang="en-US" i="1" dirty="0" err="1" smtClean="0"/>
              <a:t>comm</a:t>
            </a:r>
            <a:r>
              <a:rPr lang="en-US" i="1" dirty="0" smtClean="0"/>
              <a:t>, </a:t>
            </a:r>
            <a:r>
              <a:rPr lang="en-US" dirty="0" smtClean="0"/>
              <a:t>that have opened a file together:</a:t>
            </a:r>
          </a:p>
          <a:p>
            <a:pPr lvl="1">
              <a:buNone/>
            </a:pPr>
            <a:r>
              <a:rPr lang="en-US" dirty="0" smtClean="0"/>
              <a:t> When one process does</a:t>
            </a:r>
          </a:p>
          <a:p>
            <a:pPr lvl="2">
              <a:buNone/>
            </a:pPr>
            <a:r>
              <a:rPr lang="en-US" dirty="0" err="1" smtClean="0"/>
              <a:t>lseek</a:t>
            </a:r>
            <a:r>
              <a:rPr lang="en-US" dirty="0" smtClean="0"/>
              <a:t>(</a:t>
            </a:r>
            <a:r>
              <a:rPr lang="en-US" dirty="0" err="1" smtClean="0"/>
              <a:t>fd</a:t>
            </a:r>
            <a:r>
              <a:rPr lang="en-US" dirty="0" smtClean="0"/>
              <a:t>, 1000) == success</a:t>
            </a:r>
          </a:p>
          <a:p>
            <a:pPr lvl="2">
              <a:buNone/>
            </a:pPr>
            <a:r>
              <a:rPr lang="en-US" dirty="0" smtClean="0"/>
              <a:t>write(</a:t>
            </a:r>
            <a:r>
              <a:rPr lang="en-US" dirty="0" err="1" smtClean="0"/>
              <a:t>fd</a:t>
            </a:r>
            <a:r>
              <a:rPr lang="en-US" dirty="0" smtClean="0"/>
              <a:t>, </a:t>
            </a:r>
            <a:r>
              <a:rPr lang="en-US" dirty="0" err="1" smtClean="0"/>
              <a:t>writebuf</a:t>
            </a:r>
            <a:r>
              <a:rPr lang="en-US" dirty="0" smtClean="0"/>
              <a:t>, </a:t>
            </a:r>
            <a:r>
              <a:rPr lang="en-US" dirty="0" err="1" smtClean="0"/>
              <a:t>nbytes</a:t>
            </a:r>
            <a:r>
              <a:rPr lang="en-US" dirty="0" smtClean="0"/>
              <a:t>) == success</a:t>
            </a:r>
          </a:p>
          <a:p>
            <a:pPr lvl="1">
              <a:buNone/>
            </a:pPr>
            <a:r>
              <a:rPr lang="en-US" dirty="0" smtClean="0"/>
              <a:t> All processes </a:t>
            </a:r>
            <a:r>
              <a:rPr lang="en-US" dirty="0" err="1" smtClean="0"/>
              <a:t>MPI_Barrier</a:t>
            </a:r>
            <a:r>
              <a:rPr lang="en-US" dirty="0" smtClean="0"/>
              <a:t>(</a:t>
            </a:r>
            <a:r>
              <a:rPr lang="en-US" dirty="0" err="1" smtClean="0"/>
              <a:t>comm</a:t>
            </a:r>
            <a:r>
              <a:rPr lang="en-US" dirty="0" smtClean="0"/>
              <a:t>)==success</a:t>
            </a:r>
          </a:p>
          <a:p>
            <a:pPr lvl="1">
              <a:buNone/>
            </a:pPr>
            <a:r>
              <a:rPr lang="en-US" dirty="0" smtClean="0"/>
              <a:t> All processes does</a:t>
            </a:r>
          </a:p>
          <a:p>
            <a:pPr lvl="2">
              <a:buNone/>
            </a:pPr>
            <a:r>
              <a:rPr lang="en-US" dirty="0" err="1" smtClean="0"/>
              <a:t>lseek</a:t>
            </a:r>
            <a:r>
              <a:rPr lang="en-US" dirty="0" smtClean="0"/>
              <a:t>(</a:t>
            </a:r>
            <a:r>
              <a:rPr lang="en-US" dirty="0" err="1" smtClean="0"/>
              <a:t>fd</a:t>
            </a:r>
            <a:r>
              <a:rPr lang="en-US" dirty="0" smtClean="0"/>
              <a:t>, 1000) == success</a:t>
            </a:r>
          </a:p>
          <a:p>
            <a:pPr lvl="2">
              <a:buNone/>
            </a:pPr>
            <a:r>
              <a:rPr lang="en-US" dirty="0" smtClean="0"/>
              <a:t>read(</a:t>
            </a:r>
            <a:r>
              <a:rPr lang="en-US" dirty="0" err="1" smtClean="0"/>
              <a:t>fd</a:t>
            </a:r>
            <a:r>
              <a:rPr lang="en-US" dirty="0" smtClean="0"/>
              <a:t>, </a:t>
            </a:r>
            <a:r>
              <a:rPr lang="en-US" dirty="0" err="1" smtClean="0"/>
              <a:t>readbuf</a:t>
            </a:r>
            <a:r>
              <a:rPr lang="en-US" dirty="0" smtClean="0"/>
              <a:t>, </a:t>
            </a:r>
            <a:r>
              <a:rPr lang="en-US" dirty="0" err="1" smtClean="0"/>
              <a:t>nbytes</a:t>
            </a:r>
            <a:r>
              <a:rPr lang="en-US" dirty="0" smtClean="0"/>
              <a:t>) == success</a:t>
            </a:r>
          </a:p>
          <a:p>
            <a:pPr lvl="1">
              <a:buNone/>
            </a:pPr>
            <a:r>
              <a:rPr lang="en-US" dirty="0" smtClean="0"/>
              <a:t> Then all processes have</a:t>
            </a:r>
          </a:p>
          <a:p>
            <a:pPr lvl="2">
              <a:buNone/>
            </a:pPr>
            <a:r>
              <a:rPr lang="en-US" dirty="0" err="1" smtClean="0"/>
              <a:t>writebuf</a:t>
            </a:r>
            <a:r>
              <a:rPr lang="en-US" dirty="0" smtClean="0"/>
              <a:t> == </a:t>
            </a:r>
            <a:r>
              <a:rPr lang="en-US" dirty="0" err="1" smtClean="0"/>
              <a:t>readbuf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1433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0C8556A-A57C-44A8-BE65-B98626D5695F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MPI-IO vs. HDF5</a:t>
            </a:r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90600"/>
            <a:ext cx="7848600" cy="5486400"/>
          </a:xfrm>
        </p:spPr>
        <p:txBody>
          <a:bodyPr/>
          <a:lstStyle/>
          <a:p>
            <a:pPr eaLnBrk="1" hangingPunct="1"/>
            <a:r>
              <a:rPr lang="en-US" smtClean="0"/>
              <a:t>MPI-IO is an Input/Output API.</a:t>
            </a:r>
          </a:p>
          <a:p>
            <a:pPr eaLnBrk="1" hangingPunct="1"/>
            <a:r>
              <a:rPr lang="en-US" smtClean="0"/>
              <a:t>It treats the data file as a “linear byte stream” and each MPI application needs to provide its own file view and data representations to interpret those bytes. </a:t>
            </a:r>
          </a:p>
          <a:p>
            <a:pPr eaLnBrk="1" hangingPunct="1"/>
            <a:r>
              <a:rPr lang="en-US" smtClean="0"/>
              <a:t>All data stored are machine dependent except the “external32” representation.</a:t>
            </a:r>
          </a:p>
          <a:p>
            <a:pPr eaLnBrk="1" hangingPunct="1"/>
            <a:r>
              <a:rPr lang="en-US" smtClean="0"/>
              <a:t>External32 is defined in Big Endianness</a:t>
            </a:r>
          </a:p>
          <a:p>
            <a:pPr lvl="1" eaLnBrk="1" hangingPunct="1"/>
            <a:r>
              <a:rPr lang="en-US" smtClean="0"/>
              <a:t>Little-endian machines have to do the data conversion in both read or write operations.</a:t>
            </a:r>
          </a:p>
          <a:p>
            <a:pPr lvl="1" eaLnBrk="1" hangingPunct="1"/>
            <a:r>
              <a:rPr lang="en-US" smtClean="0"/>
              <a:t>64bit sized data types may lose information.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153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153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01B90F-62DA-4B15-99E7-E0DEB89D4F2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MPI-IO vs. HDF5 Cont.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772400" cy="4114800"/>
          </a:xfrm>
        </p:spPr>
        <p:txBody>
          <a:bodyPr/>
          <a:lstStyle/>
          <a:p>
            <a:pPr eaLnBrk="1" hangingPunct="1"/>
            <a:r>
              <a:rPr lang="en-US" smtClean="0"/>
              <a:t>HDF5 is a data management software.</a:t>
            </a:r>
          </a:p>
          <a:p>
            <a:pPr eaLnBrk="1" hangingPunct="1"/>
            <a:r>
              <a:rPr lang="en-US" smtClean="0"/>
              <a:t>It stores the data and metadata according to the HDF5 data format definition.</a:t>
            </a:r>
          </a:p>
          <a:p>
            <a:pPr lvl="1" eaLnBrk="1" hangingPunct="1"/>
            <a:r>
              <a:rPr lang="en-US" smtClean="0"/>
              <a:t>HDF5 file is self-described.</a:t>
            </a:r>
          </a:p>
          <a:p>
            <a:pPr lvl="1" eaLnBrk="1" hangingPunct="1"/>
            <a:r>
              <a:rPr lang="en-US" smtClean="0"/>
              <a:t>Each machine can store the data in its own native representation for efficient I/O without loss of data precision.</a:t>
            </a:r>
          </a:p>
          <a:p>
            <a:pPr lvl="1" eaLnBrk="1" hangingPunct="1"/>
            <a:r>
              <a:rPr lang="en-US" smtClean="0"/>
              <a:t>Any necessary data representation conversion is done by the HDF5 library automatically.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32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32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2721014-93CA-4795-A5DE-5F9298525F18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Performance Analysis</a:t>
            </a:r>
          </a:p>
        </p:txBody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Some common causes of poor performance</a:t>
            </a:r>
          </a:p>
          <a:p>
            <a:pPr eaLnBrk="1" hangingPunct="1"/>
            <a:r>
              <a:rPr lang="en-US" dirty="0" smtClean="0"/>
              <a:t>Possible solutions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42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42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D97E34-8D9E-4B73-B1B6-C2A67C36DB90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My PHDF5 Application I/O is slow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458200" cy="2514600"/>
          </a:xfrm>
        </p:spPr>
        <p:txBody>
          <a:bodyPr/>
          <a:lstStyle/>
          <a:p>
            <a:pPr lvl="1" eaLnBrk="1" hangingPunct="1"/>
            <a:r>
              <a:rPr lang="en-US" sz="2800" b="1" dirty="0" smtClean="0">
                <a:solidFill>
                  <a:srgbClr val="FF0000"/>
                </a:solidFill>
              </a:rPr>
              <a:t>Use larger I/O data sizes</a:t>
            </a:r>
          </a:p>
          <a:p>
            <a:pPr lvl="1" eaLnBrk="1" hangingPunct="1"/>
            <a:r>
              <a:rPr lang="en-US" sz="2800" dirty="0" smtClean="0"/>
              <a:t>Independent vs. Collective I/O</a:t>
            </a:r>
          </a:p>
          <a:p>
            <a:pPr lvl="1" eaLnBrk="1" hangingPunct="1"/>
            <a:r>
              <a:rPr lang="en-US" sz="2800" dirty="0" smtClean="0"/>
              <a:t>Specific I/O system hints</a:t>
            </a:r>
          </a:p>
          <a:p>
            <a:pPr lvl="1" eaLnBrk="1" hangingPunct="1"/>
            <a:r>
              <a:rPr lang="en-US" sz="2800" dirty="0" smtClean="0"/>
              <a:t>Increase Parallel File System capacity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102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102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FFB707-0331-4382-98B5-CD479AED6F24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Write Speed vs. Block Size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838200" y="1176338"/>
          <a:ext cx="7620000" cy="5072062"/>
        </p:xfrm>
        <a:graphic>
          <a:graphicData uri="http://schemas.openxmlformats.org/presentationml/2006/ole">
            <p:oleObj spid="_x0000_s1026" name="Chart" r:id="rId4" imgW="6096000" imgH="4057650" progId="Excel.Sheet.8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42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42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D97E34-8D9E-4B73-B1B6-C2A67C36DB90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My PHDF5 Application I/O is slow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458200" cy="2514600"/>
          </a:xfrm>
        </p:spPr>
        <p:txBody>
          <a:bodyPr/>
          <a:lstStyle/>
          <a:p>
            <a:pPr lvl="1" eaLnBrk="1" hangingPunct="1"/>
            <a:r>
              <a:rPr lang="en-US" sz="2800" dirty="0" smtClean="0"/>
              <a:t>Use larger I/O data sizes</a:t>
            </a:r>
          </a:p>
          <a:p>
            <a:pPr lvl="1" eaLnBrk="1" hangingPunct="1"/>
            <a:r>
              <a:rPr lang="en-US" sz="2800" b="1" dirty="0" smtClean="0">
                <a:solidFill>
                  <a:srgbClr val="FF0000"/>
                </a:solidFill>
              </a:rPr>
              <a:t>Independent vs. Collective I/O</a:t>
            </a:r>
          </a:p>
          <a:p>
            <a:pPr lvl="1" eaLnBrk="1" hangingPunct="1"/>
            <a:r>
              <a:rPr lang="en-US" sz="2800" dirty="0" smtClean="0"/>
              <a:t>Specific I/O system hints</a:t>
            </a:r>
          </a:p>
          <a:p>
            <a:pPr lvl="1" eaLnBrk="1" hangingPunct="1"/>
            <a:r>
              <a:rPr lang="en-US" sz="2800" dirty="0" smtClean="0"/>
              <a:t>Increase Parallel File System capacity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5299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53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C7F3E8-6D14-4EDB-91F8-FEBFE5164DC8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Independent vs. Collective Access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00200"/>
            <a:ext cx="3884613" cy="44196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User reported Independent data transfer mode was much slower than the Collective data transfer mode</a:t>
            </a:r>
          </a:p>
          <a:p>
            <a:pPr eaLnBrk="1" hangingPunct="1"/>
            <a:r>
              <a:rPr lang="en-US" sz="2400" dirty="0" smtClean="0"/>
              <a:t>Data array was tall and thin: 230,000 rows by 6 columns</a:t>
            </a:r>
          </a:p>
        </p:txBody>
      </p:sp>
      <p:grpSp>
        <p:nvGrpSpPr>
          <p:cNvPr id="55303" name="Group 4"/>
          <p:cNvGrpSpPr>
            <a:grpSpLocks/>
          </p:cNvGrpSpPr>
          <p:nvPr/>
        </p:nvGrpSpPr>
        <p:grpSpPr bwMode="auto">
          <a:xfrm>
            <a:off x="5486400" y="1143000"/>
            <a:ext cx="1797050" cy="1219200"/>
            <a:chOff x="3476" y="1200"/>
            <a:chExt cx="1152" cy="768"/>
          </a:xfrm>
        </p:grpSpPr>
        <p:sp>
          <p:nvSpPr>
            <p:cNvPr id="55330" name="Rectangle 5" descr="Dark downward diagonal"/>
            <p:cNvSpPr>
              <a:spLocks noChangeArrowheads="1"/>
            </p:cNvSpPr>
            <p:nvPr/>
          </p:nvSpPr>
          <p:spPr bwMode="auto">
            <a:xfrm>
              <a:off x="3476" y="1200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31" name="Rectangle 6" descr="Dark downward diagonal"/>
            <p:cNvSpPr>
              <a:spLocks noChangeArrowheads="1"/>
            </p:cNvSpPr>
            <p:nvPr/>
          </p:nvSpPr>
          <p:spPr bwMode="auto">
            <a:xfrm>
              <a:off x="3476" y="1392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32" name="Rectangle 7" descr="Dark downward diagonal"/>
            <p:cNvSpPr>
              <a:spLocks noChangeArrowheads="1"/>
            </p:cNvSpPr>
            <p:nvPr/>
          </p:nvSpPr>
          <p:spPr bwMode="auto">
            <a:xfrm>
              <a:off x="3476" y="1584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33" name="Rectangle 8" descr="Dark downward diagonal"/>
            <p:cNvSpPr>
              <a:spLocks noChangeArrowheads="1"/>
            </p:cNvSpPr>
            <p:nvPr/>
          </p:nvSpPr>
          <p:spPr bwMode="auto">
            <a:xfrm>
              <a:off x="3476" y="1776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34" name="Rectangle 9" descr="Dark downward diagonal"/>
            <p:cNvSpPr>
              <a:spLocks noChangeArrowheads="1"/>
            </p:cNvSpPr>
            <p:nvPr/>
          </p:nvSpPr>
          <p:spPr bwMode="auto">
            <a:xfrm>
              <a:off x="3668" y="1200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35" name="Rectangle 10" descr="Dark downward diagonal"/>
            <p:cNvSpPr>
              <a:spLocks noChangeArrowheads="1"/>
            </p:cNvSpPr>
            <p:nvPr/>
          </p:nvSpPr>
          <p:spPr bwMode="auto">
            <a:xfrm>
              <a:off x="3668" y="1392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36" name="Rectangle 11" descr="Dark downward diagonal"/>
            <p:cNvSpPr>
              <a:spLocks noChangeArrowheads="1"/>
            </p:cNvSpPr>
            <p:nvPr/>
          </p:nvSpPr>
          <p:spPr bwMode="auto">
            <a:xfrm>
              <a:off x="3668" y="1584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37" name="Rectangle 12" descr="Dark downward diagonal"/>
            <p:cNvSpPr>
              <a:spLocks noChangeArrowheads="1"/>
            </p:cNvSpPr>
            <p:nvPr/>
          </p:nvSpPr>
          <p:spPr bwMode="auto">
            <a:xfrm>
              <a:off x="3668" y="1776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38" name="Rectangle 13" descr="Weave"/>
            <p:cNvSpPr>
              <a:spLocks noChangeArrowheads="1"/>
            </p:cNvSpPr>
            <p:nvPr/>
          </p:nvSpPr>
          <p:spPr bwMode="auto">
            <a:xfrm>
              <a:off x="3860" y="1200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39" name="Rectangle 14" descr="Weave"/>
            <p:cNvSpPr>
              <a:spLocks noChangeArrowheads="1"/>
            </p:cNvSpPr>
            <p:nvPr/>
          </p:nvSpPr>
          <p:spPr bwMode="auto">
            <a:xfrm>
              <a:off x="3860" y="1392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0" name="Rectangle 15" descr="Weave"/>
            <p:cNvSpPr>
              <a:spLocks noChangeArrowheads="1"/>
            </p:cNvSpPr>
            <p:nvPr/>
          </p:nvSpPr>
          <p:spPr bwMode="auto">
            <a:xfrm>
              <a:off x="3860" y="1584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1" name="Rectangle 16" descr="Weave"/>
            <p:cNvSpPr>
              <a:spLocks noChangeArrowheads="1"/>
            </p:cNvSpPr>
            <p:nvPr/>
          </p:nvSpPr>
          <p:spPr bwMode="auto">
            <a:xfrm>
              <a:off x="3860" y="1776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2" name="Rectangle 17" descr="Weave"/>
            <p:cNvSpPr>
              <a:spLocks noChangeArrowheads="1"/>
            </p:cNvSpPr>
            <p:nvPr/>
          </p:nvSpPr>
          <p:spPr bwMode="auto">
            <a:xfrm>
              <a:off x="4052" y="1200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3" name="Rectangle 18" descr="Weave"/>
            <p:cNvSpPr>
              <a:spLocks noChangeArrowheads="1"/>
            </p:cNvSpPr>
            <p:nvPr/>
          </p:nvSpPr>
          <p:spPr bwMode="auto">
            <a:xfrm>
              <a:off x="4052" y="1392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4" name="Rectangle 19" descr="Weave"/>
            <p:cNvSpPr>
              <a:spLocks noChangeArrowheads="1"/>
            </p:cNvSpPr>
            <p:nvPr/>
          </p:nvSpPr>
          <p:spPr bwMode="auto">
            <a:xfrm>
              <a:off x="4052" y="1584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5" name="Rectangle 20" descr="Weave"/>
            <p:cNvSpPr>
              <a:spLocks noChangeArrowheads="1"/>
            </p:cNvSpPr>
            <p:nvPr/>
          </p:nvSpPr>
          <p:spPr bwMode="auto">
            <a:xfrm>
              <a:off x="4052" y="1776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6" name="Rectangle 21" descr="Small checker board"/>
            <p:cNvSpPr>
              <a:spLocks noChangeArrowheads="1"/>
            </p:cNvSpPr>
            <p:nvPr/>
          </p:nvSpPr>
          <p:spPr bwMode="auto">
            <a:xfrm>
              <a:off x="4244" y="1200"/>
              <a:ext cx="192" cy="192"/>
            </a:xfrm>
            <a:prstGeom prst="rect">
              <a:avLst/>
            </a:prstGeom>
            <a:pattFill prst="smCheck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7" name="Rectangle 22" descr="Small checker board"/>
            <p:cNvSpPr>
              <a:spLocks noChangeArrowheads="1"/>
            </p:cNvSpPr>
            <p:nvPr/>
          </p:nvSpPr>
          <p:spPr bwMode="auto">
            <a:xfrm>
              <a:off x="4244" y="1392"/>
              <a:ext cx="192" cy="192"/>
            </a:xfrm>
            <a:prstGeom prst="rect">
              <a:avLst/>
            </a:prstGeom>
            <a:pattFill prst="smCheck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8" name="Rectangle 23" descr="Small checker board"/>
            <p:cNvSpPr>
              <a:spLocks noChangeArrowheads="1"/>
            </p:cNvSpPr>
            <p:nvPr/>
          </p:nvSpPr>
          <p:spPr bwMode="auto">
            <a:xfrm>
              <a:off x="4244" y="1584"/>
              <a:ext cx="192" cy="192"/>
            </a:xfrm>
            <a:prstGeom prst="rect">
              <a:avLst/>
            </a:prstGeom>
            <a:pattFill prst="smCheck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49" name="Rectangle 24" descr="Small checker board"/>
            <p:cNvSpPr>
              <a:spLocks noChangeArrowheads="1"/>
            </p:cNvSpPr>
            <p:nvPr/>
          </p:nvSpPr>
          <p:spPr bwMode="auto">
            <a:xfrm>
              <a:off x="4244" y="1776"/>
              <a:ext cx="192" cy="192"/>
            </a:xfrm>
            <a:prstGeom prst="rect">
              <a:avLst/>
            </a:prstGeom>
            <a:pattFill prst="smCheck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50" name="Rectangle 25" descr="60%"/>
            <p:cNvSpPr>
              <a:spLocks noChangeArrowheads="1"/>
            </p:cNvSpPr>
            <p:nvPr/>
          </p:nvSpPr>
          <p:spPr bwMode="auto">
            <a:xfrm>
              <a:off x="4436" y="1200"/>
              <a:ext cx="192" cy="192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51" name="Rectangle 26" descr="60%"/>
            <p:cNvSpPr>
              <a:spLocks noChangeArrowheads="1"/>
            </p:cNvSpPr>
            <p:nvPr/>
          </p:nvSpPr>
          <p:spPr bwMode="auto">
            <a:xfrm>
              <a:off x="4436" y="1392"/>
              <a:ext cx="192" cy="192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52" name="Rectangle 27" descr="60%"/>
            <p:cNvSpPr>
              <a:spLocks noChangeArrowheads="1"/>
            </p:cNvSpPr>
            <p:nvPr/>
          </p:nvSpPr>
          <p:spPr bwMode="auto">
            <a:xfrm>
              <a:off x="4436" y="1584"/>
              <a:ext cx="192" cy="192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53" name="Rectangle 28" descr="60%"/>
            <p:cNvSpPr>
              <a:spLocks noChangeArrowheads="1"/>
            </p:cNvSpPr>
            <p:nvPr/>
          </p:nvSpPr>
          <p:spPr bwMode="auto">
            <a:xfrm>
              <a:off x="4436" y="1776"/>
              <a:ext cx="192" cy="192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</p:grpSp>
      <p:grpSp>
        <p:nvGrpSpPr>
          <p:cNvPr id="55304" name="Group 29"/>
          <p:cNvGrpSpPr>
            <a:grpSpLocks/>
          </p:cNvGrpSpPr>
          <p:nvPr/>
        </p:nvGrpSpPr>
        <p:grpSpPr bwMode="auto">
          <a:xfrm>
            <a:off x="5486400" y="4876800"/>
            <a:ext cx="1797050" cy="1219200"/>
            <a:chOff x="3476" y="2448"/>
            <a:chExt cx="1152" cy="768"/>
          </a:xfrm>
        </p:grpSpPr>
        <p:sp>
          <p:nvSpPr>
            <p:cNvPr id="55306" name="Rectangle 30" descr="Dark downward diagonal"/>
            <p:cNvSpPr>
              <a:spLocks noChangeArrowheads="1"/>
            </p:cNvSpPr>
            <p:nvPr/>
          </p:nvSpPr>
          <p:spPr bwMode="auto">
            <a:xfrm>
              <a:off x="3476" y="2448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07" name="Rectangle 31" descr="Dark downward diagonal"/>
            <p:cNvSpPr>
              <a:spLocks noChangeArrowheads="1"/>
            </p:cNvSpPr>
            <p:nvPr/>
          </p:nvSpPr>
          <p:spPr bwMode="auto">
            <a:xfrm>
              <a:off x="3476" y="2640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08" name="Rectangle 32" descr="Dark downward diagonal"/>
            <p:cNvSpPr>
              <a:spLocks noChangeArrowheads="1"/>
            </p:cNvSpPr>
            <p:nvPr/>
          </p:nvSpPr>
          <p:spPr bwMode="auto">
            <a:xfrm>
              <a:off x="3476" y="2832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09" name="Rectangle 33" descr="Dark downward diagonal"/>
            <p:cNvSpPr>
              <a:spLocks noChangeArrowheads="1"/>
            </p:cNvSpPr>
            <p:nvPr/>
          </p:nvSpPr>
          <p:spPr bwMode="auto">
            <a:xfrm>
              <a:off x="3476" y="3024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0" name="Rectangle 34" descr="Dark downward diagonal"/>
            <p:cNvSpPr>
              <a:spLocks noChangeArrowheads="1"/>
            </p:cNvSpPr>
            <p:nvPr/>
          </p:nvSpPr>
          <p:spPr bwMode="auto">
            <a:xfrm>
              <a:off x="3668" y="2448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1" name="Rectangle 35" descr="Dark downward diagonal"/>
            <p:cNvSpPr>
              <a:spLocks noChangeArrowheads="1"/>
            </p:cNvSpPr>
            <p:nvPr/>
          </p:nvSpPr>
          <p:spPr bwMode="auto">
            <a:xfrm>
              <a:off x="3668" y="2640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2" name="Rectangle 36" descr="Dark downward diagonal"/>
            <p:cNvSpPr>
              <a:spLocks noChangeArrowheads="1"/>
            </p:cNvSpPr>
            <p:nvPr/>
          </p:nvSpPr>
          <p:spPr bwMode="auto">
            <a:xfrm>
              <a:off x="3668" y="2832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3" name="Rectangle 37" descr="Dark downward diagonal"/>
            <p:cNvSpPr>
              <a:spLocks noChangeArrowheads="1"/>
            </p:cNvSpPr>
            <p:nvPr/>
          </p:nvSpPr>
          <p:spPr bwMode="auto">
            <a:xfrm>
              <a:off x="3668" y="3024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4" name="Rectangle 38" descr="Weave"/>
            <p:cNvSpPr>
              <a:spLocks noChangeArrowheads="1"/>
            </p:cNvSpPr>
            <p:nvPr/>
          </p:nvSpPr>
          <p:spPr bwMode="auto">
            <a:xfrm>
              <a:off x="3860" y="2448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5" name="Rectangle 39" descr="Weave"/>
            <p:cNvSpPr>
              <a:spLocks noChangeArrowheads="1"/>
            </p:cNvSpPr>
            <p:nvPr/>
          </p:nvSpPr>
          <p:spPr bwMode="auto">
            <a:xfrm>
              <a:off x="3860" y="2640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6" name="Rectangle 40" descr="Weave"/>
            <p:cNvSpPr>
              <a:spLocks noChangeArrowheads="1"/>
            </p:cNvSpPr>
            <p:nvPr/>
          </p:nvSpPr>
          <p:spPr bwMode="auto">
            <a:xfrm>
              <a:off x="3860" y="2832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7" name="Rectangle 41" descr="Weave"/>
            <p:cNvSpPr>
              <a:spLocks noChangeArrowheads="1"/>
            </p:cNvSpPr>
            <p:nvPr/>
          </p:nvSpPr>
          <p:spPr bwMode="auto">
            <a:xfrm>
              <a:off x="3860" y="3024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8" name="Rectangle 42" descr="Weave"/>
            <p:cNvSpPr>
              <a:spLocks noChangeArrowheads="1"/>
            </p:cNvSpPr>
            <p:nvPr/>
          </p:nvSpPr>
          <p:spPr bwMode="auto">
            <a:xfrm>
              <a:off x="4052" y="2448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19" name="Rectangle 43" descr="Weave"/>
            <p:cNvSpPr>
              <a:spLocks noChangeArrowheads="1"/>
            </p:cNvSpPr>
            <p:nvPr/>
          </p:nvSpPr>
          <p:spPr bwMode="auto">
            <a:xfrm>
              <a:off x="4052" y="2640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0" name="Rectangle 44" descr="Weave"/>
            <p:cNvSpPr>
              <a:spLocks noChangeArrowheads="1"/>
            </p:cNvSpPr>
            <p:nvPr/>
          </p:nvSpPr>
          <p:spPr bwMode="auto">
            <a:xfrm>
              <a:off x="4052" y="2832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1" name="Rectangle 45" descr="Weave"/>
            <p:cNvSpPr>
              <a:spLocks noChangeArrowheads="1"/>
            </p:cNvSpPr>
            <p:nvPr/>
          </p:nvSpPr>
          <p:spPr bwMode="auto">
            <a:xfrm>
              <a:off x="4052" y="3024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2" name="Rectangle 46" descr="Small checker board"/>
            <p:cNvSpPr>
              <a:spLocks noChangeArrowheads="1"/>
            </p:cNvSpPr>
            <p:nvPr/>
          </p:nvSpPr>
          <p:spPr bwMode="auto">
            <a:xfrm>
              <a:off x="4244" y="2448"/>
              <a:ext cx="192" cy="192"/>
            </a:xfrm>
            <a:prstGeom prst="rect">
              <a:avLst/>
            </a:prstGeom>
            <a:pattFill prst="smCheck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3" name="Rectangle 47" descr="Small checker board"/>
            <p:cNvSpPr>
              <a:spLocks noChangeArrowheads="1"/>
            </p:cNvSpPr>
            <p:nvPr/>
          </p:nvSpPr>
          <p:spPr bwMode="auto">
            <a:xfrm>
              <a:off x="4244" y="2640"/>
              <a:ext cx="192" cy="192"/>
            </a:xfrm>
            <a:prstGeom prst="rect">
              <a:avLst/>
            </a:prstGeom>
            <a:pattFill prst="smCheck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4" name="Rectangle 48" descr="Small checker board"/>
            <p:cNvSpPr>
              <a:spLocks noChangeArrowheads="1"/>
            </p:cNvSpPr>
            <p:nvPr/>
          </p:nvSpPr>
          <p:spPr bwMode="auto">
            <a:xfrm>
              <a:off x="4244" y="2832"/>
              <a:ext cx="192" cy="192"/>
            </a:xfrm>
            <a:prstGeom prst="rect">
              <a:avLst/>
            </a:prstGeom>
            <a:pattFill prst="smCheck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5" name="Rectangle 49" descr="Small checker board"/>
            <p:cNvSpPr>
              <a:spLocks noChangeArrowheads="1"/>
            </p:cNvSpPr>
            <p:nvPr/>
          </p:nvSpPr>
          <p:spPr bwMode="auto">
            <a:xfrm>
              <a:off x="4244" y="3024"/>
              <a:ext cx="192" cy="192"/>
            </a:xfrm>
            <a:prstGeom prst="rect">
              <a:avLst/>
            </a:prstGeom>
            <a:pattFill prst="smCheck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6" name="Rectangle 50" descr="60%"/>
            <p:cNvSpPr>
              <a:spLocks noChangeArrowheads="1"/>
            </p:cNvSpPr>
            <p:nvPr/>
          </p:nvSpPr>
          <p:spPr bwMode="auto">
            <a:xfrm>
              <a:off x="4436" y="2448"/>
              <a:ext cx="192" cy="192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7" name="Rectangle 51" descr="60%"/>
            <p:cNvSpPr>
              <a:spLocks noChangeArrowheads="1"/>
            </p:cNvSpPr>
            <p:nvPr/>
          </p:nvSpPr>
          <p:spPr bwMode="auto">
            <a:xfrm>
              <a:off x="4436" y="2640"/>
              <a:ext cx="192" cy="192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8" name="Rectangle 52" descr="60%"/>
            <p:cNvSpPr>
              <a:spLocks noChangeArrowheads="1"/>
            </p:cNvSpPr>
            <p:nvPr/>
          </p:nvSpPr>
          <p:spPr bwMode="auto">
            <a:xfrm>
              <a:off x="4436" y="2832"/>
              <a:ext cx="192" cy="192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5329" name="Rectangle 53" descr="60%"/>
            <p:cNvSpPr>
              <a:spLocks noChangeArrowheads="1"/>
            </p:cNvSpPr>
            <p:nvPr/>
          </p:nvSpPr>
          <p:spPr bwMode="auto">
            <a:xfrm>
              <a:off x="4436" y="3024"/>
              <a:ext cx="192" cy="192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</p:grpSp>
      <p:sp>
        <p:nvSpPr>
          <p:cNvPr id="52284" name="Text Box 60"/>
          <p:cNvSpPr txBox="1">
            <a:spLocks noChangeArrowheads="1"/>
          </p:cNvSpPr>
          <p:nvPr/>
        </p:nvSpPr>
        <p:spPr bwMode="auto">
          <a:xfrm>
            <a:off x="5486400" y="2514600"/>
            <a:ext cx="18288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230,000 rows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Collective vs. Independent Calls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038600"/>
          </a:xfrm>
        </p:spPr>
        <p:txBody>
          <a:bodyPr/>
          <a:lstStyle/>
          <a:p>
            <a:pPr eaLnBrk="1" hangingPunct="1"/>
            <a:r>
              <a:rPr lang="en-US" dirty="0" smtClean="0"/>
              <a:t>MPI definition of collective calls</a:t>
            </a:r>
          </a:p>
          <a:p>
            <a:pPr lvl="1" eaLnBrk="1" hangingPunct="1"/>
            <a:r>
              <a:rPr lang="en-US" sz="2800" dirty="0" smtClean="0"/>
              <a:t>All processes of the communicator must participate in the right order. E.g.,</a:t>
            </a:r>
          </a:p>
          <a:p>
            <a:pPr lvl="2" eaLnBrk="1" hangingPunct="1"/>
            <a:r>
              <a:rPr lang="en-US" sz="2600" dirty="0" smtClean="0"/>
              <a:t>Process1		    Process2</a:t>
            </a:r>
          </a:p>
          <a:p>
            <a:pPr lvl="2" eaLnBrk="1" hangingPunct="1"/>
            <a:r>
              <a:rPr lang="en-US" sz="2600" dirty="0" smtClean="0">
                <a:solidFill>
                  <a:srgbClr val="00B050"/>
                </a:solidFill>
              </a:rPr>
              <a:t>call A(); call B();	    call A(); call B();  **right**</a:t>
            </a:r>
          </a:p>
          <a:p>
            <a:pPr lvl="2" eaLnBrk="1" hangingPunct="1"/>
            <a:r>
              <a:rPr lang="en-US" sz="2600" dirty="0" smtClean="0">
                <a:solidFill>
                  <a:srgbClr val="FF0000"/>
                </a:solidFill>
              </a:rPr>
              <a:t>call A(); call B();	    call B(); call A();  **wrong**</a:t>
            </a:r>
          </a:p>
          <a:p>
            <a:pPr eaLnBrk="1" hangingPunct="1"/>
            <a:r>
              <a:rPr lang="en-US" dirty="0" smtClean="0"/>
              <a:t>Independent means not collective</a:t>
            </a:r>
          </a:p>
          <a:p>
            <a:pPr eaLnBrk="1" hangingPunct="1"/>
            <a:r>
              <a:rPr lang="en-US" dirty="0" smtClean="0"/>
              <a:t>Collective is not necessarily synchronous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227E3-5F89-4CB5-9C95-30B34C67B79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Debug Slow Parallel I/O Speed(1)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Writing to one dataset</a:t>
            </a:r>
          </a:p>
          <a:p>
            <a:pPr lvl="1">
              <a:defRPr/>
            </a:pPr>
            <a:r>
              <a:rPr lang="en-US" dirty="0" smtClean="0"/>
              <a:t>Using 4 processes == 4 columns</a:t>
            </a:r>
          </a:p>
          <a:p>
            <a:pPr lvl="1">
              <a:defRPr/>
            </a:pPr>
            <a:r>
              <a:rPr lang="en-US" dirty="0" smtClean="0"/>
              <a:t>data type is 8 bytes doubles</a:t>
            </a:r>
          </a:p>
          <a:p>
            <a:pPr lvl="1">
              <a:defRPr/>
            </a:pPr>
            <a:r>
              <a:rPr lang="en-US" dirty="0" smtClean="0"/>
              <a:t>4 processes, 1000 rows == 4x1000x8 = 32,000 bytes</a:t>
            </a:r>
          </a:p>
          <a:p>
            <a:pPr>
              <a:defRPr/>
            </a:pPr>
            <a:r>
              <a:rPr lang="en-US" dirty="0" smtClean="0"/>
              <a:t>% </a:t>
            </a:r>
            <a:r>
              <a:rPr lang="en-US" dirty="0" err="1" smtClean="0"/>
              <a:t>mpirun</a:t>
            </a:r>
            <a:r>
              <a:rPr lang="en-US" dirty="0" smtClean="0"/>
              <a:t> -</a:t>
            </a:r>
            <a:r>
              <a:rPr lang="en-US" dirty="0" err="1" smtClean="0"/>
              <a:t>np</a:t>
            </a:r>
            <a:r>
              <a:rPr lang="en-US" dirty="0" smtClean="0"/>
              <a:t> 4 ./</a:t>
            </a:r>
            <a:r>
              <a:rPr lang="en-US" dirty="0" err="1" smtClean="0"/>
              <a:t>a.out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t 1000</a:t>
            </a:r>
          </a:p>
          <a:p>
            <a:pPr lvl="1">
              <a:defRPr/>
            </a:pPr>
            <a:r>
              <a:rPr lang="en-US" dirty="0" smtClean="0"/>
              <a:t>Execution time: 1.783798 s.</a:t>
            </a:r>
          </a:p>
          <a:p>
            <a:pPr>
              <a:defRPr/>
            </a:pPr>
            <a:r>
              <a:rPr lang="en-US" dirty="0" smtClean="0"/>
              <a:t>% </a:t>
            </a:r>
            <a:r>
              <a:rPr lang="en-US" dirty="0" err="1" smtClean="0"/>
              <a:t>mpirun</a:t>
            </a:r>
            <a:r>
              <a:rPr lang="en-US" dirty="0" smtClean="0"/>
              <a:t> -</a:t>
            </a:r>
            <a:r>
              <a:rPr lang="en-US" dirty="0" err="1" smtClean="0"/>
              <a:t>np</a:t>
            </a:r>
            <a:r>
              <a:rPr lang="en-US" dirty="0" smtClean="0"/>
              <a:t> 4 ./</a:t>
            </a:r>
            <a:r>
              <a:rPr lang="en-US" dirty="0" err="1" smtClean="0"/>
              <a:t>a.out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t 2000</a:t>
            </a:r>
          </a:p>
          <a:p>
            <a:pPr lvl="1">
              <a:defRPr/>
            </a:pPr>
            <a:r>
              <a:rPr lang="en-US" dirty="0" smtClean="0"/>
              <a:t>Execution time: 3.838858 s.</a:t>
            </a:r>
          </a:p>
          <a:p>
            <a:pPr>
              <a:defRPr/>
            </a:pPr>
            <a:r>
              <a:rPr lang="en-US" dirty="0" smtClean="0"/>
              <a:t># Difference of 2 seconds for 1000 more rows = 32,000 Bytes.</a:t>
            </a:r>
          </a:p>
          <a:p>
            <a:pPr>
              <a:defRPr/>
            </a:pPr>
            <a:r>
              <a:rPr lang="en-US" dirty="0" smtClean="0"/>
              <a:t># A speed of 16KB/Sec!!! Way too slow.</a:t>
            </a:r>
          </a:p>
        </p:txBody>
      </p:sp>
      <p:sp>
        <p:nvSpPr>
          <p:cNvPr id="5632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632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63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62912E-2B7F-41BC-A27C-6555729FB69A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Debug Slow Parallel I/O Speed(2)</a:t>
            </a:r>
            <a:endParaRPr lang="en-US" dirty="0"/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Build a version of PHDF5 with </a:t>
            </a:r>
          </a:p>
          <a:p>
            <a:pPr lvl="1"/>
            <a:r>
              <a:rPr lang="en-US" smtClean="0"/>
              <a:t>./configure --enable-debug --enable-parallel …</a:t>
            </a:r>
          </a:p>
          <a:p>
            <a:pPr lvl="1"/>
            <a:r>
              <a:rPr lang="en-US" smtClean="0"/>
              <a:t>This allows the tracing of MPIO I/O calls in the HDF5 library.</a:t>
            </a:r>
          </a:p>
          <a:p>
            <a:r>
              <a:rPr lang="en-US" smtClean="0"/>
              <a:t>E.g., to trace</a:t>
            </a:r>
          </a:p>
          <a:p>
            <a:pPr lvl="1"/>
            <a:r>
              <a:rPr lang="en-US" smtClean="0"/>
              <a:t>MPI_File_read_xx and MPI_File_write_xx calls</a:t>
            </a:r>
          </a:p>
          <a:p>
            <a:pPr lvl="1"/>
            <a:r>
              <a:rPr lang="en-US" smtClean="0"/>
              <a:t>% setenv H5FD_mpio_Debug “rw”</a:t>
            </a:r>
          </a:p>
        </p:txBody>
      </p:sp>
      <p:sp>
        <p:nvSpPr>
          <p:cNvPr id="5734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734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73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8FDD5C-0300-4CC0-B0EA-A689C2AE0135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Debug Slow Parallel I/O Speed(3)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 smtClean="0"/>
              <a:t>% </a:t>
            </a:r>
            <a:r>
              <a:rPr lang="en-US" dirty="0" err="1" smtClean="0"/>
              <a:t>setenv</a:t>
            </a:r>
            <a:r>
              <a:rPr lang="en-US" dirty="0" smtClean="0"/>
              <a:t> H5FD_mpio_Debug ’</a:t>
            </a:r>
            <a:r>
              <a:rPr lang="en-US" dirty="0" err="1" smtClean="0"/>
              <a:t>rw</a:t>
            </a:r>
            <a:r>
              <a:rPr lang="en-US" dirty="0" smtClean="0"/>
              <a:t>’</a:t>
            </a:r>
          </a:p>
          <a:p>
            <a:pPr>
              <a:defRPr/>
            </a:pPr>
            <a:r>
              <a:rPr lang="en-US" dirty="0" smtClean="0"/>
              <a:t>% </a:t>
            </a:r>
            <a:r>
              <a:rPr lang="en-US" dirty="0" err="1" smtClean="0"/>
              <a:t>mpirun</a:t>
            </a:r>
            <a:r>
              <a:rPr lang="en-US" dirty="0" smtClean="0"/>
              <a:t> -</a:t>
            </a:r>
            <a:r>
              <a:rPr lang="en-US" dirty="0" err="1" smtClean="0"/>
              <a:t>np</a:t>
            </a:r>
            <a:r>
              <a:rPr lang="en-US" dirty="0" smtClean="0"/>
              <a:t> 4 ./</a:t>
            </a:r>
            <a:r>
              <a:rPr lang="en-US" dirty="0" err="1" smtClean="0"/>
              <a:t>a.out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t 1000	# </a:t>
            </a:r>
            <a:r>
              <a:rPr lang="en-US" dirty="0" err="1" smtClean="0"/>
              <a:t>Indep</a:t>
            </a:r>
            <a:r>
              <a:rPr lang="en-US" dirty="0" smtClean="0"/>
              <a:t>.; contiguous.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=0  </a:t>
            </a:r>
            <a:r>
              <a:rPr lang="en-US" dirty="0" err="1" smtClean="0"/>
              <a:t>size_i</a:t>
            </a:r>
            <a:r>
              <a:rPr lang="en-US" dirty="0" smtClean="0"/>
              <a:t>=96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=0  </a:t>
            </a:r>
            <a:r>
              <a:rPr lang="en-US" dirty="0" err="1" smtClean="0"/>
              <a:t>size_i</a:t>
            </a:r>
            <a:r>
              <a:rPr lang="en-US" dirty="0" smtClean="0"/>
              <a:t>=96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=0  </a:t>
            </a:r>
            <a:r>
              <a:rPr lang="en-US" dirty="0" err="1" smtClean="0"/>
              <a:t>size_i</a:t>
            </a:r>
            <a:r>
              <a:rPr lang="en-US" dirty="0" smtClean="0"/>
              <a:t>=96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=0  </a:t>
            </a:r>
            <a:r>
              <a:rPr lang="en-US" dirty="0" err="1" smtClean="0"/>
              <a:t>size_i</a:t>
            </a:r>
            <a:r>
              <a:rPr lang="en-US" dirty="0" smtClean="0"/>
              <a:t>=96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=2056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=2048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=2072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=2064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=2088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=2080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</a:t>
            </a:r>
          </a:p>
          <a:p>
            <a:pPr>
              <a:defRPr/>
            </a:pPr>
            <a:r>
              <a:rPr lang="en-US" dirty="0" smtClean="0"/>
              <a:t>…</a:t>
            </a:r>
          </a:p>
          <a:p>
            <a:pPr>
              <a:defRPr/>
            </a:pPr>
            <a:r>
              <a:rPr lang="en-US" dirty="0" smtClean="0"/>
              <a:t># total of 4000 of this little 8 bytes writes == </a:t>
            </a:r>
            <a:r>
              <a:rPr lang="en-US" dirty="0" smtClean="0">
                <a:solidFill>
                  <a:srgbClr val="FF0000"/>
                </a:solidFill>
              </a:rPr>
              <a:t>32,000</a:t>
            </a:r>
            <a:r>
              <a:rPr lang="en-US" dirty="0" smtClean="0"/>
              <a:t> bytes.</a:t>
            </a:r>
            <a:endParaRPr lang="en-US" dirty="0"/>
          </a:p>
        </p:txBody>
      </p:sp>
      <p:sp>
        <p:nvSpPr>
          <p:cNvPr id="5837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837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83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804F6C-15F4-4134-BE12-984C8173716E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939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93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18D0C3-BFD7-419F-8398-52FE8A64E209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/>
              <a:t>Independent calls are many and small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00200"/>
            <a:ext cx="3884613" cy="44196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2400" dirty="0" smtClean="0"/>
              <a:t>Each process writes one element of one row, skips to next row, write one element, so on.</a:t>
            </a:r>
          </a:p>
          <a:p>
            <a:pPr eaLnBrk="1" hangingPunct="1">
              <a:defRPr/>
            </a:pPr>
            <a:r>
              <a:rPr lang="en-US" sz="2400" dirty="0" smtClean="0"/>
              <a:t>Each process issues 230,000 writes of 8 bytes each.</a:t>
            </a:r>
          </a:p>
          <a:p>
            <a:pPr eaLnBrk="1" hangingPunct="1">
              <a:defRPr/>
            </a:pPr>
            <a:r>
              <a:rPr lang="en-US" sz="2400" dirty="0" smtClean="0"/>
              <a:t>Not good==just like many independent cars driving to work, waste gas, time, total traffic jam.</a:t>
            </a:r>
          </a:p>
        </p:txBody>
      </p:sp>
      <p:grpSp>
        <p:nvGrpSpPr>
          <p:cNvPr id="59399" name="Group 4"/>
          <p:cNvGrpSpPr>
            <a:grpSpLocks/>
          </p:cNvGrpSpPr>
          <p:nvPr/>
        </p:nvGrpSpPr>
        <p:grpSpPr bwMode="auto">
          <a:xfrm>
            <a:off x="5791200" y="1143000"/>
            <a:ext cx="1198033" cy="1219200"/>
            <a:chOff x="3476" y="1200"/>
            <a:chExt cx="768" cy="768"/>
          </a:xfrm>
        </p:grpSpPr>
        <p:sp>
          <p:nvSpPr>
            <p:cNvPr id="59426" name="Rectangle 5" descr="Dark downward diagonal"/>
            <p:cNvSpPr>
              <a:spLocks noChangeArrowheads="1"/>
            </p:cNvSpPr>
            <p:nvPr/>
          </p:nvSpPr>
          <p:spPr bwMode="auto">
            <a:xfrm>
              <a:off x="3476" y="1200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27" name="Rectangle 6" descr="Dark downward diagonal"/>
            <p:cNvSpPr>
              <a:spLocks noChangeArrowheads="1"/>
            </p:cNvSpPr>
            <p:nvPr/>
          </p:nvSpPr>
          <p:spPr bwMode="auto">
            <a:xfrm>
              <a:off x="3476" y="1392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28" name="Rectangle 7" descr="Dark downward diagonal"/>
            <p:cNvSpPr>
              <a:spLocks noChangeArrowheads="1"/>
            </p:cNvSpPr>
            <p:nvPr/>
          </p:nvSpPr>
          <p:spPr bwMode="auto">
            <a:xfrm>
              <a:off x="3476" y="1584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29" name="Rectangle 8" descr="Dark downward diagonal"/>
            <p:cNvSpPr>
              <a:spLocks noChangeArrowheads="1"/>
            </p:cNvSpPr>
            <p:nvPr/>
          </p:nvSpPr>
          <p:spPr bwMode="auto">
            <a:xfrm>
              <a:off x="3476" y="1776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0" name="Rectangle 9" descr="Dark downward diagonal"/>
            <p:cNvSpPr>
              <a:spLocks noChangeArrowheads="1"/>
            </p:cNvSpPr>
            <p:nvPr/>
          </p:nvSpPr>
          <p:spPr bwMode="auto">
            <a:xfrm>
              <a:off x="3668" y="1200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1" name="Rectangle 10" descr="Dark downward diagonal"/>
            <p:cNvSpPr>
              <a:spLocks noChangeArrowheads="1"/>
            </p:cNvSpPr>
            <p:nvPr/>
          </p:nvSpPr>
          <p:spPr bwMode="auto">
            <a:xfrm>
              <a:off x="3668" y="1392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2" name="Rectangle 11" descr="Dark downward diagonal"/>
            <p:cNvSpPr>
              <a:spLocks noChangeArrowheads="1"/>
            </p:cNvSpPr>
            <p:nvPr/>
          </p:nvSpPr>
          <p:spPr bwMode="auto">
            <a:xfrm>
              <a:off x="3668" y="1584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3" name="Rectangle 12" descr="Dark downward diagonal"/>
            <p:cNvSpPr>
              <a:spLocks noChangeArrowheads="1"/>
            </p:cNvSpPr>
            <p:nvPr/>
          </p:nvSpPr>
          <p:spPr bwMode="auto">
            <a:xfrm>
              <a:off x="3668" y="1776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4" name="Rectangle 13" descr="Weave"/>
            <p:cNvSpPr>
              <a:spLocks noChangeArrowheads="1"/>
            </p:cNvSpPr>
            <p:nvPr/>
          </p:nvSpPr>
          <p:spPr bwMode="auto">
            <a:xfrm>
              <a:off x="3860" y="1200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5" name="Rectangle 14" descr="Weave"/>
            <p:cNvSpPr>
              <a:spLocks noChangeArrowheads="1"/>
            </p:cNvSpPr>
            <p:nvPr/>
          </p:nvSpPr>
          <p:spPr bwMode="auto">
            <a:xfrm>
              <a:off x="3860" y="1392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6" name="Rectangle 15" descr="Weave"/>
            <p:cNvSpPr>
              <a:spLocks noChangeArrowheads="1"/>
            </p:cNvSpPr>
            <p:nvPr/>
          </p:nvSpPr>
          <p:spPr bwMode="auto">
            <a:xfrm>
              <a:off x="3860" y="1584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7" name="Rectangle 16" descr="Weave"/>
            <p:cNvSpPr>
              <a:spLocks noChangeArrowheads="1"/>
            </p:cNvSpPr>
            <p:nvPr/>
          </p:nvSpPr>
          <p:spPr bwMode="auto">
            <a:xfrm>
              <a:off x="3860" y="1776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8" name="Rectangle 17" descr="Weave"/>
            <p:cNvSpPr>
              <a:spLocks noChangeArrowheads="1"/>
            </p:cNvSpPr>
            <p:nvPr/>
          </p:nvSpPr>
          <p:spPr bwMode="auto">
            <a:xfrm>
              <a:off x="4052" y="1200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39" name="Rectangle 18" descr="Weave"/>
            <p:cNvSpPr>
              <a:spLocks noChangeArrowheads="1"/>
            </p:cNvSpPr>
            <p:nvPr/>
          </p:nvSpPr>
          <p:spPr bwMode="auto">
            <a:xfrm>
              <a:off x="4052" y="1392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40" name="Rectangle 19" descr="Weave"/>
            <p:cNvSpPr>
              <a:spLocks noChangeArrowheads="1"/>
            </p:cNvSpPr>
            <p:nvPr/>
          </p:nvSpPr>
          <p:spPr bwMode="auto">
            <a:xfrm>
              <a:off x="4052" y="1584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41" name="Rectangle 20" descr="Weave"/>
            <p:cNvSpPr>
              <a:spLocks noChangeArrowheads="1"/>
            </p:cNvSpPr>
            <p:nvPr/>
          </p:nvSpPr>
          <p:spPr bwMode="auto">
            <a:xfrm>
              <a:off x="4052" y="1776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</p:grpSp>
      <p:grpSp>
        <p:nvGrpSpPr>
          <p:cNvPr id="59400" name="Group 29"/>
          <p:cNvGrpSpPr>
            <a:grpSpLocks/>
          </p:cNvGrpSpPr>
          <p:nvPr/>
        </p:nvGrpSpPr>
        <p:grpSpPr bwMode="auto">
          <a:xfrm>
            <a:off x="5812367" y="4876800"/>
            <a:ext cx="1198033" cy="1219200"/>
            <a:chOff x="3476" y="2448"/>
            <a:chExt cx="768" cy="768"/>
          </a:xfrm>
        </p:grpSpPr>
        <p:sp>
          <p:nvSpPr>
            <p:cNvPr id="59402" name="Rectangle 30" descr="Dark downward diagonal"/>
            <p:cNvSpPr>
              <a:spLocks noChangeArrowheads="1"/>
            </p:cNvSpPr>
            <p:nvPr/>
          </p:nvSpPr>
          <p:spPr bwMode="auto">
            <a:xfrm>
              <a:off x="3476" y="2448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03" name="Rectangle 31" descr="Dark downward diagonal"/>
            <p:cNvSpPr>
              <a:spLocks noChangeArrowheads="1"/>
            </p:cNvSpPr>
            <p:nvPr/>
          </p:nvSpPr>
          <p:spPr bwMode="auto">
            <a:xfrm>
              <a:off x="3476" y="2640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04" name="Rectangle 32" descr="Dark downward diagonal"/>
            <p:cNvSpPr>
              <a:spLocks noChangeArrowheads="1"/>
            </p:cNvSpPr>
            <p:nvPr/>
          </p:nvSpPr>
          <p:spPr bwMode="auto">
            <a:xfrm>
              <a:off x="3476" y="2832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05" name="Rectangle 33" descr="Dark downward diagonal"/>
            <p:cNvSpPr>
              <a:spLocks noChangeArrowheads="1"/>
            </p:cNvSpPr>
            <p:nvPr/>
          </p:nvSpPr>
          <p:spPr bwMode="auto">
            <a:xfrm>
              <a:off x="3476" y="3024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06" name="Rectangle 34" descr="Dark downward diagonal"/>
            <p:cNvSpPr>
              <a:spLocks noChangeArrowheads="1"/>
            </p:cNvSpPr>
            <p:nvPr/>
          </p:nvSpPr>
          <p:spPr bwMode="auto">
            <a:xfrm>
              <a:off x="3668" y="2448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07" name="Rectangle 35" descr="Dark downward diagonal"/>
            <p:cNvSpPr>
              <a:spLocks noChangeArrowheads="1"/>
            </p:cNvSpPr>
            <p:nvPr/>
          </p:nvSpPr>
          <p:spPr bwMode="auto">
            <a:xfrm>
              <a:off x="3668" y="2640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08" name="Rectangle 36" descr="Dark downward diagonal"/>
            <p:cNvSpPr>
              <a:spLocks noChangeArrowheads="1"/>
            </p:cNvSpPr>
            <p:nvPr/>
          </p:nvSpPr>
          <p:spPr bwMode="auto">
            <a:xfrm>
              <a:off x="3668" y="2832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09" name="Rectangle 37" descr="Dark downward diagonal"/>
            <p:cNvSpPr>
              <a:spLocks noChangeArrowheads="1"/>
            </p:cNvSpPr>
            <p:nvPr/>
          </p:nvSpPr>
          <p:spPr bwMode="auto">
            <a:xfrm>
              <a:off x="3668" y="3024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10" name="Rectangle 38" descr="Weave"/>
            <p:cNvSpPr>
              <a:spLocks noChangeArrowheads="1"/>
            </p:cNvSpPr>
            <p:nvPr/>
          </p:nvSpPr>
          <p:spPr bwMode="auto">
            <a:xfrm>
              <a:off x="3860" y="2448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11" name="Rectangle 39" descr="Weave"/>
            <p:cNvSpPr>
              <a:spLocks noChangeArrowheads="1"/>
            </p:cNvSpPr>
            <p:nvPr/>
          </p:nvSpPr>
          <p:spPr bwMode="auto">
            <a:xfrm>
              <a:off x="3860" y="2640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12" name="Rectangle 40" descr="Weave"/>
            <p:cNvSpPr>
              <a:spLocks noChangeArrowheads="1"/>
            </p:cNvSpPr>
            <p:nvPr/>
          </p:nvSpPr>
          <p:spPr bwMode="auto">
            <a:xfrm>
              <a:off x="3860" y="2832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13" name="Rectangle 41" descr="Weave"/>
            <p:cNvSpPr>
              <a:spLocks noChangeArrowheads="1"/>
            </p:cNvSpPr>
            <p:nvPr/>
          </p:nvSpPr>
          <p:spPr bwMode="auto">
            <a:xfrm>
              <a:off x="3860" y="3024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14" name="Rectangle 42" descr="Weave"/>
            <p:cNvSpPr>
              <a:spLocks noChangeArrowheads="1"/>
            </p:cNvSpPr>
            <p:nvPr/>
          </p:nvSpPr>
          <p:spPr bwMode="auto">
            <a:xfrm>
              <a:off x="4052" y="2448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15" name="Rectangle 43" descr="Weave"/>
            <p:cNvSpPr>
              <a:spLocks noChangeArrowheads="1"/>
            </p:cNvSpPr>
            <p:nvPr/>
          </p:nvSpPr>
          <p:spPr bwMode="auto">
            <a:xfrm>
              <a:off x="4052" y="2640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16" name="Rectangle 44" descr="Weave"/>
            <p:cNvSpPr>
              <a:spLocks noChangeArrowheads="1"/>
            </p:cNvSpPr>
            <p:nvPr/>
          </p:nvSpPr>
          <p:spPr bwMode="auto">
            <a:xfrm>
              <a:off x="4052" y="2832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59417" name="Rectangle 45" descr="Weave"/>
            <p:cNvSpPr>
              <a:spLocks noChangeArrowheads="1"/>
            </p:cNvSpPr>
            <p:nvPr/>
          </p:nvSpPr>
          <p:spPr bwMode="auto">
            <a:xfrm>
              <a:off x="4052" y="3024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</p:grpSp>
      <p:sp>
        <p:nvSpPr>
          <p:cNvPr id="52284" name="Text Box 60"/>
          <p:cNvSpPr txBox="1">
            <a:spLocks noChangeArrowheads="1"/>
          </p:cNvSpPr>
          <p:nvPr/>
        </p:nvSpPr>
        <p:spPr bwMode="auto">
          <a:xfrm>
            <a:off x="5486400" y="2514600"/>
            <a:ext cx="18288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230,000 rows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>
                <a:solidFill>
                  <a:schemeClr val="tx1"/>
                </a:solidFill>
                <a:cs typeface="Arial" charset="0"/>
              </a:rPr>
              <a:t>: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Debug Slow Parallel I/O Speed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/>
              <a:t>% </a:t>
            </a:r>
            <a:r>
              <a:rPr lang="en-US" dirty="0" err="1" smtClean="0"/>
              <a:t>setenv</a:t>
            </a:r>
            <a:r>
              <a:rPr lang="en-US" dirty="0" smtClean="0"/>
              <a:t> H5FD_mpio_Debug ’</a:t>
            </a:r>
            <a:r>
              <a:rPr lang="en-US" dirty="0" err="1" smtClean="0"/>
              <a:t>rw</a:t>
            </a:r>
            <a:r>
              <a:rPr lang="en-US" dirty="0" smtClean="0"/>
              <a:t>’</a:t>
            </a:r>
          </a:p>
          <a:p>
            <a:pPr>
              <a:defRPr/>
            </a:pPr>
            <a:r>
              <a:rPr lang="en-US" dirty="0" smtClean="0"/>
              <a:t>% </a:t>
            </a:r>
            <a:r>
              <a:rPr lang="en-US" dirty="0" err="1" smtClean="0"/>
              <a:t>mpirun</a:t>
            </a:r>
            <a:r>
              <a:rPr lang="en-US" dirty="0" smtClean="0"/>
              <a:t> -</a:t>
            </a:r>
            <a:r>
              <a:rPr lang="en-US" dirty="0" err="1" smtClean="0"/>
              <a:t>np</a:t>
            </a:r>
            <a:r>
              <a:rPr lang="en-US" dirty="0" smtClean="0"/>
              <a:t> 4 ./</a:t>
            </a:r>
            <a:r>
              <a:rPr lang="en-US" dirty="0" err="1" smtClean="0"/>
              <a:t>a.out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h 1000	# </a:t>
            </a:r>
            <a:r>
              <a:rPr lang="en-US" dirty="0" err="1" smtClean="0"/>
              <a:t>Indep</a:t>
            </a:r>
            <a:r>
              <a:rPr lang="en-US" dirty="0" smtClean="0"/>
              <a:t>., Chunked by column.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=0  </a:t>
            </a:r>
            <a:r>
              <a:rPr lang="en-US" dirty="0" err="1" smtClean="0"/>
              <a:t>size_i</a:t>
            </a:r>
            <a:r>
              <a:rPr lang="en-US" dirty="0" smtClean="0"/>
              <a:t>=96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=0  </a:t>
            </a:r>
            <a:r>
              <a:rPr lang="en-US" dirty="0" err="1" smtClean="0"/>
              <a:t>size_i</a:t>
            </a:r>
            <a:r>
              <a:rPr lang="en-US" dirty="0" smtClean="0"/>
              <a:t>=96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=0  </a:t>
            </a:r>
            <a:r>
              <a:rPr lang="en-US" dirty="0" err="1" smtClean="0"/>
              <a:t>size_i</a:t>
            </a:r>
            <a:r>
              <a:rPr lang="en-US" dirty="0" smtClean="0"/>
              <a:t>=96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=0  </a:t>
            </a:r>
            <a:r>
              <a:rPr lang="en-US" dirty="0" err="1" smtClean="0"/>
              <a:t>size_i</a:t>
            </a:r>
            <a:r>
              <a:rPr lang="en-US" dirty="0" smtClean="0"/>
              <a:t>=96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=3688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8000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=11688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8000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=27688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8000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=19688  </a:t>
            </a:r>
            <a:r>
              <a:rPr lang="en-US" dirty="0" err="1" smtClean="0"/>
              <a:t>size_i</a:t>
            </a:r>
            <a:r>
              <a:rPr lang="en-US" dirty="0" smtClean="0"/>
              <a:t>=</a:t>
            </a:r>
            <a:r>
              <a:rPr lang="en-US" dirty="0" smtClean="0">
                <a:solidFill>
                  <a:srgbClr val="FF0000"/>
                </a:solidFill>
              </a:rPr>
              <a:t>8000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=96  </a:t>
            </a:r>
            <a:r>
              <a:rPr lang="en-US" dirty="0" err="1" smtClean="0"/>
              <a:t>size_i</a:t>
            </a:r>
            <a:r>
              <a:rPr lang="en-US" dirty="0" smtClean="0"/>
              <a:t>=40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=136  </a:t>
            </a:r>
            <a:r>
              <a:rPr lang="en-US" dirty="0" err="1" smtClean="0"/>
              <a:t>size_i</a:t>
            </a:r>
            <a:r>
              <a:rPr lang="en-US" dirty="0" smtClean="0"/>
              <a:t>=544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=680  </a:t>
            </a:r>
            <a:r>
              <a:rPr lang="en-US" dirty="0" err="1" smtClean="0"/>
              <a:t>size_i</a:t>
            </a:r>
            <a:r>
              <a:rPr lang="en-US" dirty="0" smtClean="0"/>
              <a:t>=120</a:t>
            </a:r>
          </a:p>
          <a:p>
            <a:pPr>
              <a:defRPr/>
            </a:pPr>
            <a:r>
              <a:rPr lang="en-US" dirty="0" smtClean="0"/>
              <a:t>in H5FD_mpio_write  </a:t>
            </a:r>
            <a:r>
              <a:rPr lang="en-US" dirty="0" err="1" smtClean="0"/>
              <a:t>mpi_off</a:t>
            </a:r>
            <a:r>
              <a:rPr lang="en-US" dirty="0" smtClean="0"/>
              <a:t>=800  </a:t>
            </a:r>
            <a:r>
              <a:rPr lang="en-US" dirty="0" err="1" smtClean="0"/>
              <a:t>size_i</a:t>
            </a:r>
            <a:r>
              <a:rPr lang="en-US" dirty="0" smtClean="0"/>
              <a:t>=272</a:t>
            </a:r>
          </a:p>
          <a:p>
            <a:pPr>
              <a:defRPr/>
            </a:pPr>
            <a:r>
              <a:rPr lang="en-US" dirty="0" smtClean="0"/>
              <a:t>…</a:t>
            </a:r>
          </a:p>
          <a:p>
            <a:pPr>
              <a:defRPr/>
            </a:pPr>
            <a:r>
              <a:rPr lang="en-US" dirty="0" smtClean="0"/>
              <a:t>Execution time: 0.011599 s.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042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6042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604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6A25FE-EF35-472F-9A41-EF992AE23D8D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6144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6144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E6A7BB-C03A-464F-909B-C53E71CC0D55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/>
              <a:t>Use Collective Mode or Chunked Storage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00200"/>
            <a:ext cx="3884613" cy="4419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2595" dirty="0" smtClean="0"/>
              <a:t>Collective mode will combine many small independent calls into few but bigger calls==like people going to work by trains collectively. </a:t>
            </a:r>
          </a:p>
          <a:p>
            <a:pPr eaLnBrk="1" hangingPunct="1">
              <a:defRPr/>
            </a:pPr>
            <a:r>
              <a:rPr lang="en-US" sz="2595" dirty="0" smtClean="0"/>
              <a:t>Chunks of columns speeds up too==like people live and work in suburbs to reduce overlapping traffics.</a:t>
            </a:r>
          </a:p>
        </p:txBody>
      </p:sp>
      <p:sp>
        <p:nvSpPr>
          <p:cNvPr id="52284" name="Text Box 60"/>
          <p:cNvSpPr txBox="1">
            <a:spLocks noChangeArrowheads="1"/>
          </p:cNvSpPr>
          <p:nvPr/>
        </p:nvSpPr>
        <p:spPr bwMode="auto">
          <a:xfrm>
            <a:off x="5334000" y="2514600"/>
            <a:ext cx="2133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dirty="0">
                <a:solidFill>
                  <a:schemeClr val="tx1"/>
                </a:solidFill>
                <a:cs typeface="Arial" charset="0"/>
              </a:rPr>
              <a:t>230,000 rows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  <a:cs typeface="Arial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  <a:cs typeface="Arial" charset="0"/>
              </a:rPr>
              <a:t>:</a:t>
            </a:r>
          </a:p>
        </p:txBody>
      </p:sp>
      <p:grpSp>
        <p:nvGrpSpPr>
          <p:cNvPr id="58" name="Group 4"/>
          <p:cNvGrpSpPr>
            <a:grpSpLocks/>
          </p:cNvGrpSpPr>
          <p:nvPr/>
        </p:nvGrpSpPr>
        <p:grpSpPr bwMode="auto">
          <a:xfrm>
            <a:off x="5812367" y="1143000"/>
            <a:ext cx="1198033" cy="1219200"/>
            <a:chOff x="3476" y="1200"/>
            <a:chExt cx="768" cy="768"/>
          </a:xfrm>
        </p:grpSpPr>
        <p:sp>
          <p:nvSpPr>
            <p:cNvPr id="59" name="Rectangle 5" descr="Dark downward diagonal"/>
            <p:cNvSpPr>
              <a:spLocks noChangeArrowheads="1"/>
            </p:cNvSpPr>
            <p:nvPr/>
          </p:nvSpPr>
          <p:spPr bwMode="auto">
            <a:xfrm>
              <a:off x="3476" y="1200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0" name="Rectangle 6" descr="Dark downward diagonal"/>
            <p:cNvSpPr>
              <a:spLocks noChangeArrowheads="1"/>
            </p:cNvSpPr>
            <p:nvPr/>
          </p:nvSpPr>
          <p:spPr bwMode="auto">
            <a:xfrm>
              <a:off x="3476" y="1392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1" name="Rectangle 7" descr="Dark downward diagonal"/>
            <p:cNvSpPr>
              <a:spLocks noChangeArrowheads="1"/>
            </p:cNvSpPr>
            <p:nvPr/>
          </p:nvSpPr>
          <p:spPr bwMode="auto">
            <a:xfrm>
              <a:off x="3476" y="1584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2" name="Rectangle 8" descr="Dark downward diagonal"/>
            <p:cNvSpPr>
              <a:spLocks noChangeArrowheads="1"/>
            </p:cNvSpPr>
            <p:nvPr/>
          </p:nvSpPr>
          <p:spPr bwMode="auto">
            <a:xfrm>
              <a:off x="3476" y="1776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3" name="Rectangle 9" descr="Dark downward diagonal"/>
            <p:cNvSpPr>
              <a:spLocks noChangeArrowheads="1"/>
            </p:cNvSpPr>
            <p:nvPr/>
          </p:nvSpPr>
          <p:spPr bwMode="auto">
            <a:xfrm>
              <a:off x="3668" y="1200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4" name="Rectangle 10" descr="Dark downward diagonal"/>
            <p:cNvSpPr>
              <a:spLocks noChangeArrowheads="1"/>
            </p:cNvSpPr>
            <p:nvPr/>
          </p:nvSpPr>
          <p:spPr bwMode="auto">
            <a:xfrm>
              <a:off x="3668" y="1392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5" name="Rectangle 11" descr="Dark downward diagonal"/>
            <p:cNvSpPr>
              <a:spLocks noChangeArrowheads="1"/>
            </p:cNvSpPr>
            <p:nvPr/>
          </p:nvSpPr>
          <p:spPr bwMode="auto">
            <a:xfrm>
              <a:off x="3668" y="1584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6" name="Rectangle 12" descr="Dark downward diagonal"/>
            <p:cNvSpPr>
              <a:spLocks noChangeArrowheads="1"/>
            </p:cNvSpPr>
            <p:nvPr/>
          </p:nvSpPr>
          <p:spPr bwMode="auto">
            <a:xfrm>
              <a:off x="3668" y="1776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7" name="Rectangle 13" descr="Weave"/>
            <p:cNvSpPr>
              <a:spLocks noChangeArrowheads="1"/>
            </p:cNvSpPr>
            <p:nvPr/>
          </p:nvSpPr>
          <p:spPr bwMode="auto">
            <a:xfrm>
              <a:off x="3860" y="1200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8" name="Rectangle 14" descr="Weave"/>
            <p:cNvSpPr>
              <a:spLocks noChangeArrowheads="1"/>
            </p:cNvSpPr>
            <p:nvPr/>
          </p:nvSpPr>
          <p:spPr bwMode="auto">
            <a:xfrm>
              <a:off x="3860" y="1392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69" name="Rectangle 15" descr="Weave"/>
            <p:cNvSpPr>
              <a:spLocks noChangeArrowheads="1"/>
            </p:cNvSpPr>
            <p:nvPr/>
          </p:nvSpPr>
          <p:spPr bwMode="auto">
            <a:xfrm>
              <a:off x="3860" y="1584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70" name="Rectangle 16" descr="Weave"/>
            <p:cNvSpPr>
              <a:spLocks noChangeArrowheads="1"/>
            </p:cNvSpPr>
            <p:nvPr/>
          </p:nvSpPr>
          <p:spPr bwMode="auto">
            <a:xfrm>
              <a:off x="3860" y="1776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71" name="Rectangle 17" descr="Weave"/>
            <p:cNvSpPr>
              <a:spLocks noChangeArrowheads="1"/>
            </p:cNvSpPr>
            <p:nvPr/>
          </p:nvSpPr>
          <p:spPr bwMode="auto">
            <a:xfrm>
              <a:off x="4052" y="1200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72" name="Rectangle 18" descr="Weave"/>
            <p:cNvSpPr>
              <a:spLocks noChangeArrowheads="1"/>
            </p:cNvSpPr>
            <p:nvPr/>
          </p:nvSpPr>
          <p:spPr bwMode="auto">
            <a:xfrm>
              <a:off x="4052" y="1392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73" name="Rectangle 19" descr="Weave"/>
            <p:cNvSpPr>
              <a:spLocks noChangeArrowheads="1"/>
            </p:cNvSpPr>
            <p:nvPr/>
          </p:nvSpPr>
          <p:spPr bwMode="auto">
            <a:xfrm>
              <a:off x="4052" y="1584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74" name="Rectangle 20" descr="Weave"/>
            <p:cNvSpPr>
              <a:spLocks noChangeArrowheads="1"/>
            </p:cNvSpPr>
            <p:nvPr/>
          </p:nvSpPr>
          <p:spPr bwMode="auto">
            <a:xfrm>
              <a:off x="4052" y="1776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</p:grpSp>
      <p:grpSp>
        <p:nvGrpSpPr>
          <p:cNvPr id="75" name="Group 4"/>
          <p:cNvGrpSpPr>
            <a:grpSpLocks/>
          </p:cNvGrpSpPr>
          <p:nvPr/>
        </p:nvGrpSpPr>
        <p:grpSpPr bwMode="auto">
          <a:xfrm>
            <a:off x="5791200" y="4953000"/>
            <a:ext cx="1198033" cy="1219200"/>
            <a:chOff x="3476" y="1200"/>
            <a:chExt cx="768" cy="768"/>
          </a:xfrm>
        </p:grpSpPr>
        <p:sp>
          <p:nvSpPr>
            <p:cNvPr id="76" name="Rectangle 5" descr="Dark downward diagonal"/>
            <p:cNvSpPr>
              <a:spLocks noChangeArrowheads="1"/>
            </p:cNvSpPr>
            <p:nvPr/>
          </p:nvSpPr>
          <p:spPr bwMode="auto">
            <a:xfrm>
              <a:off x="3476" y="1200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77" name="Rectangle 6" descr="Dark downward diagonal"/>
            <p:cNvSpPr>
              <a:spLocks noChangeArrowheads="1"/>
            </p:cNvSpPr>
            <p:nvPr/>
          </p:nvSpPr>
          <p:spPr bwMode="auto">
            <a:xfrm>
              <a:off x="3476" y="1392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78" name="Rectangle 7" descr="Dark downward diagonal"/>
            <p:cNvSpPr>
              <a:spLocks noChangeArrowheads="1"/>
            </p:cNvSpPr>
            <p:nvPr/>
          </p:nvSpPr>
          <p:spPr bwMode="auto">
            <a:xfrm>
              <a:off x="3476" y="1584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79" name="Rectangle 8" descr="Dark downward diagonal"/>
            <p:cNvSpPr>
              <a:spLocks noChangeArrowheads="1"/>
            </p:cNvSpPr>
            <p:nvPr/>
          </p:nvSpPr>
          <p:spPr bwMode="auto">
            <a:xfrm>
              <a:off x="3476" y="1776"/>
              <a:ext cx="192" cy="192"/>
            </a:xfrm>
            <a:prstGeom prst="rect">
              <a:avLst/>
            </a:prstGeom>
            <a:pattFill prst="dkDnDiag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0" name="Rectangle 9" descr="Dark downward diagonal"/>
            <p:cNvSpPr>
              <a:spLocks noChangeArrowheads="1"/>
            </p:cNvSpPr>
            <p:nvPr/>
          </p:nvSpPr>
          <p:spPr bwMode="auto">
            <a:xfrm>
              <a:off x="3668" y="1200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1" name="Rectangle 10" descr="Dark downward diagonal"/>
            <p:cNvSpPr>
              <a:spLocks noChangeArrowheads="1"/>
            </p:cNvSpPr>
            <p:nvPr/>
          </p:nvSpPr>
          <p:spPr bwMode="auto">
            <a:xfrm>
              <a:off x="3668" y="1392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2" name="Rectangle 11" descr="Dark downward diagonal"/>
            <p:cNvSpPr>
              <a:spLocks noChangeArrowheads="1"/>
            </p:cNvSpPr>
            <p:nvPr/>
          </p:nvSpPr>
          <p:spPr bwMode="auto">
            <a:xfrm>
              <a:off x="3668" y="1584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3" name="Rectangle 12" descr="Dark downward diagonal"/>
            <p:cNvSpPr>
              <a:spLocks noChangeArrowheads="1"/>
            </p:cNvSpPr>
            <p:nvPr/>
          </p:nvSpPr>
          <p:spPr bwMode="auto">
            <a:xfrm>
              <a:off x="3668" y="1776"/>
              <a:ext cx="192" cy="192"/>
            </a:xfrm>
            <a:prstGeom prst="rect">
              <a:avLst/>
            </a:prstGeom>
            <a:pattFill prst="dkDnDiag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4" name="Rectangle 13" descr="Weave"/>
            <p:cNvSpPr>
              <a:spLocks noChangeArrowheads="1"/>
            </p:cNvSpPr>
            <p:nvPr/>
          </p:nvSpPr>
          <p:spPr bwMode="auto">
            <a:xfrm>
              <a:off x="3860" y="1200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5" name="Rectangle 14" descr="Weave"/>
            <p:cNvSpPr>
              <a:spLocks noChangeArrowheads="1"/>
            </p:cNvSpPr>
            <p:nvPr/>
          </p:nvSpPr>
          <p:spPr bwMode="auto">
            <a:xfrm>
              <a:off x="3860" y="1392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6" name="Rectangle 15" descr="Weave"/>
            <p:cNvSpPr>
              <a:spLocks noChangeArrowheads="1"/>
            </p:cNvSpPr>
            <p:nvPr/>
          </p:nvSpPr>
          <p:spPr bwMode="auto">
            <a:xfrm>
              <a:off x="3860" y="1584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7" name="Rectangle 16" descr="Weave"/>
            <p:cNvSpPr>
              <a:spLocks noChangeArrowheads="1"/>
            </p:cNvSpPr>
            <p:nvPr/>
          </p:nvSpPr>
          <p:spPr bwMode="auto">
            <a:xfrm>
              <a:off x="3860" y="1776"/>
              <a:ext cx="192" cy="192"/>
            </a:xfrm>
            <a:prstGeom prst="rect">
              <a:avLst/>
            </a:prstGeom>
            <a:pattFill prst="weave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8" name="Rectangle 17" descr="Weave"/>
            <p:cNvSpPr>
              <a:spLocks noChangeArrowheads="1"/>
            </p:cNvSpPr>
            <p:nvPr/>
          </p:nvSpPr>
          <p:spPr bwMode="auto">
            <a:xfrm>
              <a:off x="4052" y="1200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89" name="Rectangle 18" descr="Weave"/>
            <p:cNvSpPr>
              <a:spLocks noChangeArrowheads="1"/>
            </p:cNvSpPr>
            <p:nvPr/>
          </p:nvSpPr>
          <p:spPr bwMode="auto">
            <a:xfrm>
              <a:off x="4052" y="1392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90" name="Rectangle 19" descr="Weave"/>
            <p:cNvSpPr>
              <a:spLocks noChangeArrowheads="1"/>
            </p:cNvSpPr>
            <p:nvPr/>
          </p:nvSpPr>
          <p:spPr bwMode="auto">
            <a:xfrm>
              <a:off x="4052" y="1584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91" name="Rectangle 20" descr="Weave"/>
            <p:cNvSpPr>
              <a:spLocks noChangeArrowheads="1"/>
            </p:cNvSpPr>
            <p:nvPr/>
          </p:nvSpPr>
          <p:spPr bwMode="auto">
            <a:xfrm>
              <a:off x="4052" y="1776"/>
              <a:ext cx="192" cy="192"/>
            </a:xfrm>
            <a:prstGeom prst="rect">
              <a:avLst/>
            </a:prstGeom>
            <a:pattFill prst="weave">
              <a:fgClr>
                <a:srgbClr val="FF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tx1"/>
                </a:solidFill>
                <a:latin typeface="Times New Roman" charset="0"/>
              </a:endParaRP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6246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624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6C6204-8BB3-414E-9ADB-5D7ACC50CA3D}" type="slidenum">
              <a:rPr lang="en-US" smtClean="0"/>
              <a:pPr/>
              <a:t>25</a:t>
            </a:fld>
            <a:endParaRPr lang="en-US" smtClean="0"/>
          </a:p>
        </p:txBody>
      </p:sp>
      <p:graphicFrame>
        <p:nvGraphicFramePr>
          <p:cNvPr id="741378" name="Group 2"/>
          <p:cNvGraphicFramePr>
            <a:graphicFrameLocks noGrp="1"/>
          </p:cNvGraphicFramePr>
          <p:nvPr>
            <p:ph idx="1"/>
          </p:nvPr>
        </p:nvGraphicFramePr>
        <p:xfrm>
          <a:off x="914400" y="1828800"/>
          <a:ext cx="7772400" cy="4289426"/>
        </p:xfrm>
        <a:graphic>
          <a:graphicData uri="http://schemas.openxmlformats.org/drawingml/2006/table">
            <a:tbl>
              <a:tblPr/>
              <a:tblGrid>
                <a:gridCol w="1943100"/>
                <a:gridCol w="1943100"/>
                <a:gridCol w="1943100"/>
                <a:gridCol w="1943100"/>
              </a:tblGrid>
              <a:tr h="76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# of Rows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Data Size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(MB)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Independent (Sec.)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Collective (Sec.)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16384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8.26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1.72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32768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65.12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65536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108.20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2.68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122918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1.88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276.57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3.11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150000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2.29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528.15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3.63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180300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881.39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4.12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511" name="Rectangle 44"/>
          <p:cNvSpPr>
            <a:spLocks noChangeArrowheads="1"/>
          </p:cNvSpPr>
          <p:nvPr/>
        </p:nvSpPr>
        <p:spPr bwMode="auto">
          <a:xfrm>
            <a:off x="762000" y="1524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3200" dirty="0"/>
              <a:t>Independent vs. Collective write</a:t>
            </a:r>
            <a:br>
              <a:rPr lang="en-US" sz="3200" dirty="0"/>
            </a:br>
            <a:endParaRPr lang="en-US" dirty="0"/>
          </a:p>
        </p:txBody>
      </p:sp>
      <p:sp>
        <p:nvSpPr>
          <p:cNvPr id="62512" name="Rectangle 45"/>
          <p:cNvSpPr>
            <a:spLocks noChangeArrowheads="1"/>
          </p:cNvSpPr>
          <p:nvPr/>
        </p:nvSpPr>
        <p:spPr bwMode="auto">
          <a:xfrm>
            <a:off x="776288" y="1260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2513" name="Rectangle 46"/>
          <p:cNvSpPr>
            <a:spLocks noChangeArrowheads="1"/>
          </p:cNvSpPr>
          <p:nvPr/>
        </p:nvSpPr>
        <p:spPr bwMode="auto">
          <a:xfrm>
            <a:off x="914400" y="990600"/>
            <a:ext cx="7696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/>
              <a:t>6 processes, IBM p-690, AIX, GPFS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205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205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597833-84BF-4F7F-BE19-BBBBAF4D10B5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8382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Independent vs. Collective write (cont.)</a:t>
            </a:r>
            <a:br>
              <a:rPr lang="en-US" sz="3200" dirty="0" smtClean="0"/>
            </a:br>
            <a:endParaRPr lang="en-US" sz="2400" dirty="0" smtClean="0"/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1"/>
          </p:nvPr>
        </p:nvGraphicFramePr>
        <p:xfrm>
          <a:off x="533400" y="1268413"/>
          <a:ext cx="8077200" cy="4827587"/>
        </p:xfrm>
        <a:graphic>
          <a:graphicData uri="http://schemas.openxmlformats.org/presentationml/2006/ole">
            <p:oleObj spid="_x0000_s2050" name="Chart" r:id="rId4" imgW="5244806" imgH="3312489" progId="Excel.Sheet.8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42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42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D97E34-8D9E-4B73-B1B6-C2A67C36DB90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My PHDF5 Application I/O is slow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458200" cy="2514600"/>
          </a:xfrm>
        </p:spPr>
        <p:txBody>
          <a:bodyPr/>
          <a:lstStyle/>
          <a:p>
            <a:pPr lvl="1" eaLnBrk="1" hangingPunct="1"/>
            <a:r>
              <a:rPr lang="en-US" sz="2800" dirty="0" smtClean="0"/>
              <a:t>Use larger I/O data sizes</a:t>
            </a:r>
          </a:p>
          <a:p>
            <a:pPr lvl="1" eaLnBrk="1" hangingPunct="1"/>
            <a:r>
              <a:rPr lang="en-US" sz="2800" dirty="0" smtClean="0"/>
              <a:t>Independent vs. Collective I/O</a:t>
            </a:r>
          </a:p>
          <a:p>
            <a:pPr lvl="1" eaLnBrk="1" hangingPunct="1"/>
            <a:r>
              <a:rPr lang="en-US" sz="2800" b="1" dirty="0" smtClean="0">
                <a:solidFill>
                  <a:srgbClr val="FF0000"/>
                </a:solidFill>
              </a:rPr>
              <a:t>Specific I/O system hints</a:t>
            </a:r>
          </a:p>
          <a:p>
            <a:pPr lvl="1" eaLnBrk="1" hangingPunct="1"/>
            <a:r>
              <a:rPr lang="en-US" sz="2800" dirty="0" smtClean="0"/>
              <a:t>Increase Parallel File System capacity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307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307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BF3676-5FC4-41FD-A979-C10B3E05366C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30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3200" smtClean="0"/>
              <a:t>Effects of I/O Hints: IBM_largeblock_io</a:t>
            </a:r>
          </a:p>
        </p:txBody>
      </p:sp>
      <p:sp>
        <p:nvSpPr>
          <p:cNvPr id="30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8458200" cy="2640013"/>
          </a:xfrm>
        </p:spPr>
        <p:txBody>
          <a:bodyPr/>
          <a:lstStyle/>
          <a:p>
            <a:pPr eaLnBrk="1" hangingPunct="1"/>
            <a:r>
              <a:rPr lang="en-US" sz="2400" smtClean="0"/>
              <a:t>GPFS at LLNL Blue</a:t>
            </a:r>
          </a:p>
          <a:p>
            <a:pPr lvl="1" eaLnBrk="1" hangingPunct="1"/>
            <a:r>
              <a:rPr lang="en-US" smtClean="0"/>
              <a:t>4 nodes, 16 tasks</a:t>
            </a:r>
          </a:p>
          <a:p>
            <a:pPr lvl="1" eaLnBrk="1" hangingPunct="1"/>
            <a:r>
              <a:rPr lang="en-US" smtClean="0"/>
              <a:t>Total data size 1024MB</a:t>
            </a:r>
          </a:p>
          <a:p>
            <a:pPr lvl="1" eaLnBrk="1" hangingPunct="1"/>
            <a:r>
              <a:rPr lang="en-US" smtClean="0"/>
              <a:t>I/O buffer size 1MB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381000" y="3962400"/>
          <a:ext cx="8442325" cy="1509713"/>
        </p:xfrm>
        <a:graphic>
          <a:graphicData uri="http://schemas.openxmlformats.org/presentationml/2006/ole">
            <p:oleObj spid="_x0000_s3074" name="Worksheet" r:id="rId4" imgW="4295614" imgH="657409" progId="Excel.Sheet.8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410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410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49D67B-DE49-4C97-9A30-65B8BC640A58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410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16000"/>
            <a:ext cx="8458200" cy="2336800"/>
          </a:xfrm>
        </p:spPr>
        <p:txBody>
          <a:bodyPr/>
          <a:lstStyle/>
          <a:p>
            <a:pPr eaLnBrk="1" hangingPunct="1"/>
            <a:r>
              <a:rPr lang="en-US" sz="2400" smtClean="0"/>
              <a:t>GPFS at LLNL ASCI Blue machine</a:t>
            </a:r>
          </a:p>
          <a:p>
            <a:pPr lvl="1" eaLnBrk="1" hangingPunct="1"/>
            <a:r>
              <a:rPr lang="en-US" sz="2200" smtClean="0"/>
              <a:t>4 nodes, 16 tasks</a:t>
            </a:r>
          </a:p>
          <a:p>
            <a:pPr lvl="1" eaLnBrk="1" hangingPunct="1"/>
            <a:r>
              <a:rPr lang="en-US" sz="2200" smtClean="0"/>
              <a:t>Total data size 1024MB</a:t>
            </a:r>
          </a:p>
          <a:p>
            <a:pPr lvl="1" eaLnBrk="1" hangingPunct="1"/>
            <a:r>
              <a:rPr lang="en-US" sz="2200" smtClean="0"/>
              <a:t>I/O buffer size 1MB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1524000" y="2819400"/>
          <a:ext cx="6400800" cy="3043238"/>
        </p:xfrm>
        <a:graphic>
          <a:graphicData uri="http://schemas.openxmlformats.org/presentationml/2006/ole">
            <p:oleObj spid="_x0000_s4098" name="Chart" r:id="rId4" imgW="3994150" imgH="2324066" progId="Excel.Sheet.8">
              <p:embed/>
            </p:oleObj>
          </a:graphicData>
        </a:graphic>
      </p:graphicFrame>
      <p:sp>
        <p:nvSpPr>
          <p:cNvPr id="4104" name="Rectangle 5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239000" cy="533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Effects of I/O Hints: </a:t>
            </a:r>
            <a:r>
              <a:rPr lang="en-US" dirty="0" err="1" smtClean="0"/>
              <a:t>IBM_largeblock_io</a:t>
            </a:r>
            <a:endParaRPr lang="en-US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542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542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D97E34-8D9E-4B73-B1B6-C2A67C36DB90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My PHDF5 Application I/O is slow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If my application I/O performance is slow, what can I do?</a:t>
            </a:r>
          </a:p>
          <a:p>
            <a:pPr lvl="1" eaLnBrk="1" hangingPunct="1"/>
            <a:r>
              <a:rPr lang="en-US" dirty="0" smtClean="0"/>
              <a:t>Use larger I/O data sizes</a:t>
            </a:r>
          </a:p>
          <a:p>
            <a:pPr lvl="1" eaLnBrk="1" hangingPunct="1"/>
            <a:r>
              <a:rPr lang="en-US" dirty="0" smtClean="0"/>
              <a:t>Independent vs. Collective I/O</a:t>
            </a:r>
          </a:p>
          <a:p>
            <a:pPr lvl="1" eaLnBrk="1" hangingPunct="1"/>
            <a:r>
              <a:rPr lang="en-US" dirty="0" smtClean="0"/>
              <a:t>Specific I/O system hints</a:t>
            </a:r>
          </a:p>
          <a:p>
            <a:pPr lvl="1" eaLnBrk="1" hangingPunct="1"/>
            <a:r>
              <a:rPr lang="en-US" b="1" dirty="0" smtClean="0">
                <a:solidFill>
                  <a:srgbClr val="FF0000"/>
                </a:solidFill>
              </a:rPr>
              <a:t>Increase Parallel File System capacity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634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634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88A5D6-F954-4E21-B7D2-891E050079D3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634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Parallel Tools</a:t>
            </a:r>
          </a:p>
        </p:txBody>
      </p:sp>
      <p:sp>
        <p:nvSpPr>
          <p:cNvPr id="634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458200" cy="32766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h5perf</a:t>
            </a:r>
          </a:p>
          <a:p>
            <a:pPr lvl="1" eaLnBrk="1" hangingPunct="1"/>
            <a:r>
              <a:rPr lang="en-US" sz="3200" dirty="0" smtClean="0"/>
              <a:t>Performance measuring tools showing    I/O performance for different I/O API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6553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655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7BCAA57-EE80-4654-9447-16879873E0A5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655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h5perf</a:t>
            </a:r>
          </a:p>
        </p:txBody>
      </p:sp>
      <p:sp>
        <p:nvSpPr>
          <p:cNvPr id="655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I/O performance measurement tool</a:t>
            </a:r>
          </a:p>
          <a:p>
            <a:pPr eaLnBrk="1" hangingPunct="1"/>
            <a:r>
              <a:rPr lang="en-US" smtClean="0"/>
              <a:t>Test 3 File I/O API</a:t>
            </a:r>
          </a:p>
          <a:p>
            <a:pPr lvl="1" eaLnBrk="1" hangingPunct="1"/>
            <a:r>
              <a:rPr lang="en-US" smtClean="0"/>
              <a:t>POSIX I/O (open/write/read/close…)</a:t>
            </a:r>
          </a:p>
          <a:p>
            <a:pPr lvl="1" eaLnBrk="1" hangingPunct="1"/>
            <a:r>
              <a:rPr lang="en-US" smtClean="0"/>
              <a:t>MPIO (MPI_File_{open,write,read,close})</a:t>
            </a:r>
          </a:p>
          <a:p>
            <a:pPr lvl="1" eaLnBrk="1" hangingPunct="1"/>
            <a:r>
              <a:rPr lang="en-US" smtClean="0"/>
              <a:t>PHDF5</a:t>
            </a:r>
          </a:p>
          <a:p>
            <a:pPr lvl="2" eaLnBrk="1" hangingPunct="1"/>
            <a:r>
              <a:rPr lang="en-US" smtClean="0"/>
              <a:t>H5Pset_fapl_mpio (using MPI-IO)</a:t>
            </a:r>
          </a:p>
          <a:p>
            <a:pPr lvl="2" eaLnBrk="1" hangingPunct="1"/>
            <a:r>
              <a:rPr lang="en-US" smtClean="0"/>
              <a:t>H5Pset_fapl_mpiposix (using POSIX I/O)</a:t>
            </a:r>
          </a:p>
          <a:p>
            <a:pPr eaLnBrk="1" hangingPunct="1"/>
            <a:r>
              <a:rPr lang="en-US" smtClean="0"/>
              <a:t>An indication of I/O speed upper limits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665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665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283166-D86C-4B10-835E-1CD7A3B1EE24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665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h5perf: Some features</a:t>
            </a:r>
            <a:endParaRPr lang="en-US" sz="3200" smtClean="0"/>
          </a:p>
        </p:txBody>
      </p:sp>
      <p:sp>
        <p:nvSpPr>
          <p:cNvPr id="665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Check (-c) verify data correctness</a:t>
            </a:r>
          </a:p>
          <a:p>
            <a:pPr eaLnBrk="1" hangingPunct="1"/>
            <a:r>
              <a:rPr lang="en-US" smtClean="0"/>
              <a:t>Added 2-D chunk patterns in v1.8</a:t>
            </a:r>
          </a:p>
          <a:p>
            <a:pPr eaLnBrk="1" hangingPunct="1"/>
            <a:r>
              <a:rPr lang="en-US" smtClean="0"/>
              <a:t>-h shows the help page.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675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675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6B73E7-193A-47F0-A784-BCC66AC72CF0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675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h5perf: example output 1/3 </a:t>
            </a:r>
          </a:p>
        </p:txBody>
      </p:sp>
      <p:sp>
        <p:nvSpPr>
          <p:cNvPr id="67590" name="TextBox 9"/>
          <p:cNvSpPr txBox="1">
            <a:spLocks noChangeArrowheads="1"/>
          </p:cNvSpPr>
          <p:nvPr/>
        </p:nvSpPr>
        <p:spPr bwMode="auto">
          <a:xfrm>
            <a:off x="381000" y="762000"/>
            <a:ext cx="8634413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latin typeface="Courier New" charset="0"/>
                <a:cs typeface="Arial" charset="0"/>
              </a:rPr>
              <a:t>%</a:t>
            </a:r>
            <a:r>
              <a:rPr lang="en-US" sz="1800" b="1" dirty="0" err="1">
                <a:latin typeface="Courier New" charset="0"/>
                <a:cs typeface="Arial" charset="0"/>
              </a:rPr>
              <a:t>mpirun</a:t>
            </a:r>
            <a:r>
              <a:rPr lang="en-US" sz="1800" b="1" dirty="0">
                <a:latin typeface="Courier New" charset="0"/>
                <a:cs typeface="Arial" charset="0"/>
              </a:rPr>
              <a:t> -</a:t>
            </a:r>
            <a:r>
              <a:rPr lang="en-US" sz="1800" b="1" dirty="0" err="1">
                <a:latin typeface="Courier New" charset="0"/>
                <a:cs typeface="Arial" charset="0"/>
              </a:rPr>
              <a:t>np</a:t>
            </a:r>
            <a:r>
              <a:rPr lang="en-US" sz="1800" b="1" dirty="0">
                <a:latin typeface="Courier New" charset="0"/>
                <a:cs typeface="Arial" charset="0"/>
              </a:rPr>
              <a:t> 4 </a:t>
            </a:r>
            <a:r>
              <a:rPr lang="en-US" sz="1800" b="1" dirty="0" smtClean="0">
                <a:latin typeface="Courier New" charset="0"/>
                <a:cs typeface="Arial" charset="0"/>
              </a:rPr>
              <a:t>h5perf		# </a:t>
            </a:r>
            <a:r>
              <a:rPr lang="en-US" sz="1800" b="1" dirty="0" smtClean="0">
                <a:solidFill>
                  <a:srgbClr val="FF0000"/>
                </a:solidFill>
                <a:latin typeface="Courier New" charset="0"/>
                <a:cs typeface="Arial" charset="0"/>
              </a:rPr>
              <a:t>Ran in a Linux system</a:t>
            </a:r>
            <a:endParaRPr lang="en-US" sz="1800" b="1" dirty="0">
              <a:solidFill>
                <a:srgbClr val="FF0000"/>
              </a:solidFill>
              <a:latin typeface="Courier New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Number of processors = 4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Transfer Buffer Size: 131072 bytes, File size: 1.00 MBs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# of files: 1, # of datasets: 1, dataset size: 1.00 MBs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IO API = POSIX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Write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 18.75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 18.75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 18.75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Write Open-Close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 10.79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 10.79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 10.79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Read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2241.74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2241.74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2241.74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Read Open-Close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756.41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756.41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756.41 MB/s</a:t>
            </a:r>
            <a:endParaRPr lang="en-US" sz="1800" b="1" dirty="0">
              <a:latin typeface="Courier New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sz="1800" b="1" dirty="0">
              <a:solidFill>
                <a:schemeClr val="tx1"/>
              </a:solidFill>
              <a:latin typeface="Courier New" charset="0"/>
              <a:cs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6861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686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50C193F-A660-4F9F-999B-0F3D5AE980AD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686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h5perf: example output 2/3 </a:t>
            </a:r>
          </a:p>
        </p:txBody>
      </p:sp>
      <p:sp>
        <p:nvSpPr>
          <p:cNvPr id="68614" name="TextBox 9"/>
          <p:cNvSpPr txBox="1">
            <a:spLocks noChangeArrowheads="1"/>
          </p:cNvSpPr>
          <p:nvPr/>
        </p:nvSpPr>
        <p:spPr bwMode="auto">
          <a:xfrm>
            <a:off x="381000" y="762000"/>
            <a:ext cx="6694488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latin typeface="Courier New" charset="0"/>
                <a:cs typeface="Arial" charset="0"/>
              </a:rPr>
              <a:t>%mpirun -np 4 h5perf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…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IO API = MPIO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Write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611.95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611.95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611.95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Write Open-Close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 16.89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 16.89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 16.89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Read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421.75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421.75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421.75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Read Open-Close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109.22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109.22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109.22 MB/s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696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696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7E9396-06DC-470B-9E80-EF2E390E6C9C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696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h5perf: example output 3/3 </a:t>
            </a:r>
          </a:p>
        </p:txBody>
      </p:sp>
      <p:sp>
        <p:nvSpPr>
          <p:cNvPr id="69638" name="TextBox 9"/>
          <p:cNvSpPr txBox="1">
            <a:spLocks noChangeArrowheads="1"/>
          </p:cNvSpPr>
          <p:nvPr/>
        </p:nvSpPr>
        <p:spPr bwMode="auto">
          <a:xfrm>
            <a:off x="381000" y="762000"/>
            <a:ext cx="8634413" cy="627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latin typeface="Courier New" charset="0"/>
                <a:cs typeface="Arial" charset="0"/>
              </a:rPr>
              <a:t>%</a:t>
            </a:r>
            <a:r>
              <a:rPr lang="en-US" sz="1800" b="1" dirty="0" err="1">
                <a:latin typeface="Courier New" charset="0"/>
                <a:cs typeface="Arial" charset="0"/>
              </a:rPr>
              <a:t>mpirun</a:t>
            </a:r>
            <a:r>
              <a:rPr lang="en-US" sz="1800" b="1" dirty="0">
                <a:latin typeface="Courier New" charset="0"/>
                <a:cs typeface="Arial" charset="0"/>
              </a:rPr>
              <a:t> -</a:t>
            </a:r>
            <a:r>
              <a:rPr lang="en-US" sz="1800" b="1" dirty="0" err="1">
                <a:latin typeface="Courier New" charset="0"/>
                <a:cs typeface="Arial" charset="0"/>
              </a:rPr>
              <a:t>np</a:t>
            </a:r>
            <a:r>
              <a:rPr lang="en-US" sz="1800" b="1" dirty="0">
                <a:latin typeface="Courier New" charset="0"/>
                <a:cs typeface="Arial" charset="0"/>
              </a:rPr>
              <a:t> 4 h5perf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…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IO API = PHDF5 (w/MPI-I/O driver)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Write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304.40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304.40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304.40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Write Open-Close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 15.14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 15.14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 15.14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Read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1718.27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1718.27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1718.27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Read Open-Close (1 iteration(s)):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Maximum Throughput:  78.06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Average Throughput:  78.06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          Minimum Throughput:  78.06 MB/s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Transfer Buffer Size: 262144 bytes, File size: 1.00 MBs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Arial" charset="0"/>
              </a:rPr>
              <a:t>      # of files: 1, # of datasets: 1, dataset size: 1.00 MBs</a:t>
            </a:r>
          </a:p>
          <a:p>
            <a:endParaRPr lang="en-US" b="1" dirty="0">
              <a:cs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706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706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24F8D8-4085-4B43-9947-BAF0E99F86BE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706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Useful Parallel HDF Links</a:t>
            </a:r>
          </a:p>
        </p:txBody>
      </p:sp>
      <p:sp>
        <p:nvSpPr>
          <p:cNvPr id="706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Parallel HDF information site</a:t>
            </a:r>
          </a:p>
          <a:p>
            <a:pPr lvl="1" eaLnBrk="1" hangingPunct="1">
              <a:buFontTx/>
              <a:buNone/>
            </a:pPr>
            <a:r>
              <a:rPr lang="en-US" dirty="0" smtClean="0">
                <a:solidFill>
                  <a:schemeClr val="tx1"/>
                </a:solidFill>
                <a:hlinkClick r:id="rId3"/>
              </a:rPr>
              <a:t>http://www.hdfgroup.org/HDF5/PHDF5/</a:t>
            </a:r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Parallel HDF5 tutorial available at</a:t>
            </a:r>
          </a:p>
          <a:p>
            <a:pPr lvl="1" eaLnBrk="1" hangingPunct="1">
              <a:buFontTx/>
              <a:buNone/>
            </a:pPr>
            <a:r>
              <a:rPr lang="en-US" dirty="0" smtClean="0">
                <a:solidFill>
                  <a:schemeClr val="tx1"/>
                </a:solidFill>
                <a:hlinkClick r:id="rId4"/>
              </a:rPr>
              <a:t>http://www.hdfgroup.org/HDF5/Tutor/</a:t>
            </a:r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HDF Help email address</a:t>
            </a:r>
          </a:p>
          <a:p>
            <a:pPr lvl="1" eaLnBrk="1" hangingPunct="1"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help@hdfgroup.org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 28-30, 2010</a:t>
            </a:r>
          </a:p>
        </p:txBody>
      </p:sp>
      <p:sp>
        <p:nvSpPr>
          <p:cNvPr id="71683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 and HDF-EOS Workshop XIV</a:t>
            </a:r>
          </a:p>
        </p:txBody>
      </p:sp>
      <p:sp>
        <p:nvSpPr>
          <p:cNvPr id="7168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7EC3E9-4D90-4ED8-AD56-72FD351142DB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7168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Questions?</a:t>
            </a:r>
          </a:p>
        </p:txBody>
      </p:sp>
      <p:sp>
        <p:nvSpPr>
          <p:cNvPr id="7168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BCEA90-2716-46BB-8F34-754DAF062117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How to Compile PHDF5 Applications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h5pcc – HDF5 C compiler command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smtClean="0">
                <a:solidFill>
                  <a:schemeClr val="tx1"/>
                </a:solidFill>
              </a:rPr>
              <a:t>Similar to mpicc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h5pfc – HDF5 F90 compiler command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smtClean="0">
                <a:solidFill>
                  <a:schemeClr val="tx1"/>
                </a:solidFill>
              </a:rPr>
              <a:t> Similar to mpif90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To compile: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smtClean="0">
                <a:solidFill>
                  <a:schemeClr val="tx1"/>
                </a:solidFill>
              </a:rPr>
              <a:t>% h5pcc h5prog.c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smtClean="0">
                <a:solidFill>
                  <a:schemeClr val="tx1"/>
                </a:solidFill>
              </a:rPr>
              <a:t>% h5pfc h5prog.f90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1741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CBC6BE-7C22-48E0-A503-18B51F695110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h5pcc/h5pfc -show option</a:t>
            </a: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868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-show displays the compiler commands and options without executing them, i.e., dry run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b="1" dirty="0" smtClean="0"/>
              <a:t>    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% h5pcc -show 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Sample_mpio.c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mpicc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-I/home/packages/phdf5/include \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-D_LARGEFILE_SOURCE -D_LARGEFILE64_SOURCE \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-D_FILE_OFFSET_BITS=64 -D_POSIX_SOURCE \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-D_BSD_SOURCE -std=c99 -c 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Sample_mpio.c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mpicc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-std=c99 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Sample_mpio.o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\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-L/home/packages/phdf5/lib \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home/packages/phdf5/lib/libhdf5_hl.a \ /home/packages/phdf5/lib/libhdf5.a -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lz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-lm -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Wl,-rpath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\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-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Wl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,/home/packages/phdf5/lib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22695A8-4F46-45C6-A752-BC000768D110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Programming Restrictions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Most PHDF5 APIs are collective</a:t>
            </a:r>
          </a:p>
          <a:p>
            <a:pPr eaLnBrk="1" hangingPunct="1"/>
            <a:r>
              <a:rPr lang="en-US" smtClean="0"/>
              <a:t>PHDF5 opens a parallel file with a communicator</a:t>
            </a:r>
          </a:p>
          <a:p>
            <a:pPr lvl="1" eaLnBrk="1" hangingPunct="1"/>
            <a:r>
              <a:rPr lang="en-US" smtClean="0"/>
              <a:t>Returns a file-handle</a:t>
            </a:r>
          </a:p>
          <a:p>
            <a:pPr lvl="1" eaLnBrk="1" hangingPunct="1"/>
            <a:r>
              <a:rPr lang="en-US" smtClean="0"/>
              <a:t>Future access to the file via the file-handle</a:t>
            </a:r>
          </a:p>
          <a:p>
            <a:pPr lvl="1" eaLnBrk="1" hangingPunct="1"/>
            <a:r>
              <a:rPr lang="en-US" smtClean="0"/>
              <a:t>All processes must participate in collective PHDF5 APIs</a:t>
            </a:r>
          </a:p>
          <a:p>
            <a:pPr lvl="1" eaLnBrk="1" hangingPunct="1"/>
            <a:r>
              <a:rPr lang="en-US" smtClean="0"/>
              <a:t>Different files can be opened via different communicators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Collective vs. Independent Calls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038600"/>
          </a:xfrm>
        </p:spPr>
        <p:txBody>
          <a:bodyPr/>
          <a:lstStyle/>
          <a:p>
            <a:pPr eaLnBrk="1" hangingPunct="1"/>
            <a:r>
              <a:rPr lang="en-US" dirty="0" smtClean="0"/>
              <a:t>MPI definition of collective calls</a:t>
            </a:r>
          </a:p>
          <a:p>
            <a:pPr lvl="1" eaLnBrk="1" hangingPunct="1"/>
            <a:r>
              <a:rPr lang="en-US" sz="2800" dirty="0" smtClean="0"/>
              <a:t>All processes of the communicator must participate in the right order. E.g.,</a:t>
            </a:r>
          </a:p>
          <a:p>
            <a:pPr lvl="2" eaLnBrk="1" hangingPunct="1"/>
            <a:r>
              <a:rPr lang="en-US" sz="2600" dirty="0" smtClean="0"/>
              <a:t>Process1		    Process2</a:t>
            </a:r>
          </a:p>
          <a:p>
            <a:pPr lvl="2" eaLnBrk="1" hangingPunct="1"/>
            <a:r>
              <a:rPr lang="en-US" sz="2600" dirty="0" smtClean="0">
                <a:solidFill>
                  <a:srgbClr val="00B050"/>
                </a:solidFill>
              </a:rPr>
              <a:t>call A(); call B();	    call A(); call B();  **right**</a:t>
            </a:r>
          </a:p>
          <a:p>
            <a:pPr lvl="2" eaLnBrk="1" hangingPunct="1"/>
            <a:r>
              <a:rPr lang="en-US" sz="2600" dirty="0" smtClean="0">
                <a:solidFill>
                  <a:srgbClr val="FF0000"/>
                </a:solidFill>
              </a:rPr>
              <a:t>call A(); call B();	    call B(); call A();  **wrong**</a:t>
            </a:r>
          </a:p>
          <a:p>
            <a:pPr eaLnBrk="1" hangingPunct="1"/>
            <a:r>
              <a:rPr lang="en-US" dirty="0" smtClean="0"/>
              <a:t>Independent means not collective</a:t>
            </a:r>
          </a:p>
          <a:p>
            <a:pPr eaLnBrk="1" hangingPunct="1"/>
            <a:r>
              <a:rPr lang="en-US" dirty="0" smtClean="0"/>
              <a:t>Collective is not necessarily synchronous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 28-30,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227E3-5F89-4CB5-9C95-30B34C67B79D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048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E7AAE2-7CBD-417E-9CAD-F8F10B0AEAE9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Examples of PHDF5 API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Examples of PHDF5 collective API</a:t>
            </a:r>
          </a:p>
          <a:p>
            <a:pPr lvl="1" eaLnBrk="1" hangingPunct="1"/>
            <a:r>
              <a:rPr lang="en-US" dirty="0" smtClean="0"/>
              <a:t>File operations: H5Fcreate, H5Fopen, H5Fclose</a:t>
            </a:r>
          </a:p>
          <a:p>
            <a:pPr lvl="1" eaLnBrk="1" hangingPunct="1"/>
            <a:r>
              <a:rPr lang="en-US" dirty="0" smtClean="0"/>
              <a:t>Objects creation: H5Dcreate, H5Dclose</a:t>
            </a:r>
          </a:p>
          <a:p>
            <a:pPr lvl="1" eaLnBrk="1" hangingPunct="1"/>
            <a:r>
              <a:rPr lang="en-US" dirty="0" smtClean="0"/>
              <a:t>Objects structure: H5Dextend (increase dimension sizes)</a:t>
            </a:r>
          </a:p>
          <a:p>
            <a:pPr eaLnBrk="1" hangingPunct="1"/>
            <a:r>
              <a:rPr lang="en-US" dirty="0" smtClean="0"/>
              <a:t>Array data transfer can be collective or independent</a:t>
            </a:r>
          </a:p>
          <a:p>
            <a:pPr lvl="1" eaLnBrk="1" hangingPunct="1"/>
            <a:r>
              <a:rPr lang="en-US" dirty="0" smtClean="0"/>
              <a:t>Dataset operations: H5Dwrite, H5Dread</a:t>
            </a:r>
          </a:p>
          <a:p>
            <a:pPr lvl="1" eaLnBrk="1" hangingPunct="1"/>
            <a:r>
              <a:rPr lang="en-US" dirty="0" smtClean="0"/>
              <a:t>Collectiveness is indicated by function parameters, not by function names as in MPI API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150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90EF12-82FF-4950-96BF-1DA0B09BB2EB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Does PHDF5 Support ?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After a file is opened by the processes of a communicator</a:t>
            </a:r>
          </a:p>
          <a:p>
            <a:pPr lvl="1" eaLnBrk="1" hangingPunct="1"/>
            <a:r>
              <a:rPr lang="en-US" smtClean="0"/>
              <a:t>All parts of file are accessible by all processes</a:t>
            </a:r>
          </a:p>
          <a:p>
            <a:pPr lvl="1" eaLnBrk="1" hangingPunct="1"/>
            <a:r>
              <a:rPr lang="en-US" smtClean="0"/>
              <a:t>All objects in the file are accessible by all processes</a:t>
            </a:r>
          </a:p>
          <a:p>
            <a:pPr lvl="1" eaLnBrk="1" hangingPunct="1"/>
            <a:r>
              <a:rPr lang="en-US" smtClean="0"/>
              <a:t>Multiple processes may write to the same data array</a:t>
            </a:r>
          </a:p>
          <a:p>
            <a:pPr lvl="1" eaLnBrk="1" hangingPunct="1"/>
            <a:r>
              <a:rPr lang="en-US" smtClean="0"/>
              <a:t>Each process may write to individual data array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707B25-2873-4E85-ABC7-059135EA71AB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PHDF5 API Languages</a:t>
            </a:r>
          </a:p>
        </p:txBody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 and F90 language interfaces</a:t>
            </a:r>
          </a:p>
          <a:p>
            <a:pPr eaLnBrk="1" hangingPunct="1"/>
            <a:r>
              <a:rPr lang="en-US" dirty="0" smtClean="0"/>
              <a:t>Platforms supported: </a:t>
            </a:r>
          </a:p>
          <a:p>
            <a:pPr lvl="1" eaLnBrk="1" hangingPunct="1"/>
            <a:r>
              <a:rPr lang="en-US" dirty="0" smtClean="0"/>
              <a:t>Most platforms with MPI-IO supported. E.g.,</a:t>
            </a:r>
          </a:p>
          <a:p>
            <a:pPr lvl="2" eaLnBrk="1" hangingPunct="1"/>
            <a:r>
              <a:rPr lang="en-US" dirty="0" smtClean="0"/>
              <a:t>IBM AIX</a:t>
            </a:r>
          </a:p>
          <a:p>
            <a:pPr lvl="2" eaLnBrk="1" hangingPunct="1"/>
            <a:r>
              <a:rPr lang="en-US" dirty="0" smtClean="0"/>
              <a:t>Linux clusters</a:t>
            </a:r>
          </a:p>
          <a:p>
            <a:pPr lvl="2" eaLnBrk="1" hangingPunct="1"/>
            <a:r>
              <a:rPr lang="en-US" dirty="0" smtClean="0"/>
              <a:t>SGI </a:t>
            </a:r>
            <a:r>
              <a:rPr lang="en-US" dirty="0" err="1" smtClean="0"/>
              <a:t>Altrix</a:t>
            </a:r>
            <a:endParaRPr lang="en-US" dirty="0" smtClean="0"/>
          </a:p>
          <a:p>
            <a:pPr lvl="2" eaLnBrk="1" hangingPunct="1"/>
            <a:r>
              <a:rPr lang="en-US" dirty="0" smtClean="0"/>
              <a:t>Cray XT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B34A7B-B381-46B9-9F47-84B8A164B05F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229600" cy="533400"/>
          </a:xfrm>
        </p:spPr>
        <p:txBody>
          <a:bodyPr/>
          <a:lstStyle/>
          <a:p>
            <a:pPr eaLnBrk="1" hangingPunct="1"/>
            <a:r>
              <a:rPr lang="en-US" sz="2400" smtClean="0"/>
              <a:t>Programming model for creating and accessing a file</a:t>
            </a:r>
          </a:p>
        </p:txBody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HDF5 uses access template object (property list) to control the file access mechanism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General model to access HDF5 file in parallel: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Setup MPI-IO access template (access property list)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Open File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Access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Close File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457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8F635B-21AC-497E-A7DB-69317B15585C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Setup MPI-IO access template</a:t>
            </a:r>
            <a:endParaRPr lang="en-US" sz="3200" smtClean="0">
              <a:solidFill>
                <a:schemeClr val="tx1"/>
              </a:solidFill>
            </a:endParaRPr>
          </a:p>
        </p:txBody>
      </p:sp>
      <p:sp>
        <p:nvSpPr>
          <p:cNvPr id="24582" name="Text Box 3"/>
          <p:cNvSpPr txBox="1">
            <a:spLocks noChangeArrowheads="1"/>
          </p:cNvSpPr>
          <p:nvPr/>
        </p:nvSpPr>
        <p:spPr bwMode="auto">
          <a:xfrm>
            <a:off x="533400" y="1066800"/>
            <a:ext cx="8308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Each process of the MPI communicator creates an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access template and sets it up with MPI parallel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access information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C: </a:t>
            </a:r>
          </a:p>
        </p:txBody>
      </p:sp>
      <p:sp>
        <p:nvSpPr>
          <p:cNvPr id="24583" name="Text Box 4"/>
          <p:cNvSpPr txBox="1">
            <a:spLocks noChangeArrowheads="1"/>
          </p:cNvSpPr>
          <p:nvPr/>
        </p:nvSpPr>
        <p:spPr bwMode="auto">
          <a:xfrm>
            <a:off x="1352550" y="2819400"/>
            <a:ext cx="74866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herr_t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 H5Pset_fapl_mpio(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hid_t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plist_id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,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       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MPI_Comm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comm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,  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MPI_Info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 info);</a:t>
            </a:r>
            <a:endParaRPr lang="en-US" dirty="0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24584" name="Text Box 5"/>
          <p:cNvSpPr txBox="1">
            <a:spLocks noChangeArrowheads="1"/>
          </p:cNvSpPr>
          <p:nvPr/>
        </p:nvSpPr>
        <p:spPr bwMode="auto">
          <a:xfrm>
            <a:off x="533400" y="3641725"/>
            <a:ext cx="896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>
                <a:solidFill>
                  <a:schemeClr val="tx1"/>
                </a:solidFill>
              </a:rPr>
              <a:t>F90:</a:t>
            </a:r>
            <a:endParaRPr 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24585" name="Text Box 6"/>
          <p:cNvSpPr txBox="1">
            <a:spLocks noChangeArrowheads="1"/>
          </p:cNvSpPr>
          <p:nvPr/>
        </p:nvSpPr>
        <p:spPr bwMode="auto">
          <a:xfrm>
            <a:off x="1139825" y="4343400"/>
            <a:ext cx="7669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h5pset_fapl_mpio_f(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plist_id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comm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, info)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 integer(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hid_t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) :: 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plist_id</a:t>
            </a:r>
            <a:endParaRPr lang="en-US" b="1" dirty="0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 integer        :: 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comm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, info</a:t>
            </a:r>
            <a:r>
              <a:rPr lang="en-US" dirty="0">
                <a:solidFill>
                  <a:schemeClr val="tx1"/>
                </a:solidFill>
                <a:latin typeface="Courier New" charset="0"/>
              </a:rPr>
              <a:t> </a:t>
            </a:r>
          </a:p>
        </p:txBody>
      </p:sp>
      <p:sp>
        <p:nvSpPr>
          <p:cNvPr id="24586" name="Text Box 7"/>
          <p:cNvSpPr txBox="1">
            <a:spLocks noChangeArrowheads="1"/>
          </p:cNvSpPr>
          <p:nvPr/>
        </p:nvSpPr>
        <p:spPr bwMode="auto">
          <a:xfrm>
            <a:off x="1412875" y="5713413"/>
            <a:ext cx="7165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 dirty="0" err="1">
                <a:solidFill>
                  <a:schemeClr val="tx1"/>
                </a:solidFill>
                <a:latin typeface="Courier New" charset="0"/>
              </a:rPr>
              <a:t>plist_id</a:t>
            </a:r>
            <a:r>
              <a:rPr lang="en-US" b="1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a file access property list identifier</a:t>
            </a:r>
            <a:r>
              <a:rPr lang="en-US" b="1" dirty="0">
                <a:solidFill>
                  <a:schemeClr val="tx1"/>
                </a:solidFill>
                <a:latin typeface="Times New Roman" charset="0"/>
              </a:rPr>
              <a:t>     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560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6BBA6B-B960-44DE-A57F-EB5D134EA96D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>
          <a:xfrm>
            <a:off x="1470025" y="76200"/>
            <a:ext cx="6607175" cy="5334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C Example Parallel File Create</a:t>
            </a:r>
          </a:p>
        </p:txBody>
      </p:sp>
      <p:sp>
        <p:nvSpPr>
          <p:cNvPr id="25606" name="Text Box 3"/>
          <p:cNvSpPr txBox="1">
            <a:spLocks noChangeArrowheads="1"/>
          </p:cNvSpPr>
          <p:nvPr/>
        </p:nvSpPr>
        <p:spPr bwMode="auto">
          <a:xfrm>
            <a:off x="-3175" y="990600"/>
            <a:ext cx="9050074" cy="5281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23    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comm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= MPI_COMM_WORLD;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24     info = MPI_INFO_NULL;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26     /*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27      *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Initialize MPI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28     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*/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29     </a:t>
            </a:r>
            <a:r>
              <a:rPr lang="en-US" sz="1800" b="1" dirty="0" err="1" smtClean="0">
                <a:solidFill>
                  <a:schemeClr val="tx1"/>
                </a:solidFill>
                <a:latin typeface="Courier New" charset="0"/>
              </a:rPr>
              <a:t>MPI_Init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(&amp;argc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&amp;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argv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);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30     /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*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34     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* Set up file access property list for MPI-IO access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35      *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/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-&gt;</a:t>
            </a:r>
            <a:r>
              <a:rPr lang="en-US" sz="1800" b="1" dirty="0" smtClean="0">
                <a:solidFill>
                  <a:srgbClr val="FF3300"/>
                </a:solidFill>
                <a:latin typeface="Courier New" charset="0"/>
              </a:rPr>
              <a:t>36     </a:t>
            </a:r>
            <a:r>
              <a:rPr lang="en-US" sz="1800" b="1" dirty="0" err="1" smtClean="0">
                <a:solidFill>
                  <a:srgbClr val="FF3300"/>
                </a:solidFill>
                <a:latin typeface="Courier New" charset="0"/>
              </a:rPr>
              <a:t>plist_id</a:t>
            </a:r>
            <a:r>
              <a:rPr lang="en-US" sz="1800" b="1" dirty="0" smtClean="0">
                <a:solidFill>
                  <a:srgbClr val="FF3300"/>
                </a:solidFill>
                <a:latin typeface="Courier New" charset="0"/>
              </a:rPr>
              <a:t>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= H5Pcreate(H5P_FILE_ACCESS);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  -&gt;</a:t>
            </a:r>
            <a:r>
              <a:rPr lang="en-US" sz="1800" b="1" dirty="0" smtClean="0">
                <a:solidFill>
                  <a:srgbClr val="FF3300"/>
                </a:solidFill>
                <a:latin typeface="Courier New" charset="0"/>
              </a:rPr>
              <a:t>37     H5Pset_fapl_mpio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(plist_id,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comm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, info);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38	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-&gt;42    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file_id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 = H5Fcreate(H5FILE_NAME, H5F_ACC_TRUNC,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              H5P_DEFAULT,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plist_id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);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49     /*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50      * Close the file.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51      */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52     H5Fclose(file_id);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54    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MPI_Finalize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();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endParaRPr lang="en-US" sz="1800" b="1" dirty="0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endParaRPr lang="en-US" sz="1800" b="1" dirty="0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endParaRPr lang="en-US" sz="1800" b="1" dirty="0">
              <a:solidFill>
                <a:schemeClr val="tx1"/>
              </a:solidFill>
              <a:latin typeface="Courier New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662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66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B19718-A2BB-48F1-8C7E-91045EC1378A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7963" y="152400"/>
            <a:ext cx="7285037" cy="466725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F90 Example Parallel File Create</a:t>
            </a:r>
          </a:p>
        </p:txBody>
      </p:sp>
      <p:sp>
        <p:nvSpPr>
          <p:cNvPr id="26630" name="Text Box 3"/>
          <p:cNvSpPr txBox="1">
            <a:spLocks noChangeArrowheads="1"/>
          </p:cNvSpPr>
          <p:nvPr/>
        </p:nvSpPr>
        <p:spPr bwMode="auto">
          <a:xfrm>
            <a:off x="0" y="1143000"/>
            <a:ext cx="8495986" cy="533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charset="0"/>
              </a:rPr>
              <a:t>   </a:t>
            </a:r>
            <a:r>
              <a:rPr lang="en-US" sz="1600" b="1" dirty="0" smtClean="0">
                <a:solidFill>
                  <a:schemeClr val="tx1"/>
                </a:solidFill>
                <a:latin typeface="Courier New" charset="0"/>
              </a:rPr>
              <a:t>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23  </a:t>
            </a:r>
            <a:r>
              <a:rPr lang="en-US" sz="1800" b="1" dirty="0" err="1" smtClean="0">
                <a:solidFill>
                  <a:schemeClr val="tx1"/>
                </a:solidFill>
                <a:latin typeface="Courier New" charset="0"/>
              </a:rPr>
              <a:t>comm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= MPI_COMM_WORLD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24 info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= MPI_INFO_NULL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26 CALL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MPI_INIT(mpierror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29 !</a:t>
            </a:r>
            <a:endParaRPr lang="en-US" sz="1800" b="1" dirty="0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30 !Initialize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FORTRAN predefined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datatypes</a:t>
            </a:r>
            <a:endParaRPr lang="en-US" sz="1800" b="1" dirty="0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32 CALL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h5open_f(error)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34 ! </a:t>
            </a:r>
            <a:endParaRPr lang="en-US" sz="1800" b="1" dirty="0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35 !Setup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file access property list for MPI-IO access.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-&gt;</a:t>
            </a:r>
            <a:r>
              <a:rPr lang="en-US" sz="1800" b="1" dirty="0" smtClean="0">
                <a:solidFill>
                  <a:srgbClr val="FF3300"/>
                </a:solidFill>
                <a:latin typeface="Courier New" charset="0"/>
              </a:rPr>
              <a:t>37 CALL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h5pcreate_f(H5P_FILE_ACCESS_F,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plist_id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, error)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  -&gt;</a:t>
            </a:r>
            <a:r>
              <a:rPr lang="en-US" sz="1800" b="1" dirty="0" smtClean="0">
                <a:solidFill>
                  <a:srgbClr val="FF3300"/>
                </a:solidFill>
                <a:latin typeface="Courier New" charset="0"/>
              </a:rPr>
              <a:t>38 CALL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h5pset_fapl_mpio_f(plist_id,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comm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, info, error)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40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41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!Create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the file collectively.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-&gt;43</a:t>
            </a:r>
            <a:r>
              <a:rPr lang="en-US" sz="1800" b="1" dirty="0" smtClean="0">
                <a:solidFill>
                  <a:srgbClr val="FF3300"/>
                </a:solidFill>
                <a:latin typeface="Courier New" charset="0"/>
              </a:rPr>
              <a:t> CALL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h5fcreate_f(filename, H5F_ACC_TRUNC_F,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file_id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,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           error,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access_prp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 =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plist_id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45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46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 !Close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the file.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49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 CALL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h5fclose_f(file_id, error)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51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52 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!Close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FORTRAN interface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54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 CALL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h5close_f(error)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56</a:t>
            </a:r>
            <a:r>
              <a:rPr lang="en-US" sz="1800" b="1" dirty="0" smtClean="0">
                <a:solidFill>
                  <a:schemeClr val="tx1"/>
                </a:solidFill>
                <a:latin typeface="Courier New" charset="0"/>
              </a:rPr>
              <a:t> CALL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MPI_FINALIZE(mpierror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)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A4A1EA-170B-4EA3-B45B-60B3945C93E4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Creating and Opening Dataset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All processes of the communicator open/close a dataset by a collective call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dirty="0" smtClean="0"/>
              <a:t>C: H5Dcreate or H5Dopen; H5Dclose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dirty="0" smtClean="0"/>
              <a:t>F90: h5dcreate_f or h5dopen_f; h5dclose_f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All processes of the communicator must extend an unlimited dimension dataset before writing to it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dirty="0" smtClean="0"/>
              <a:t>C: H5Dextend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dirty="0" smtClean="0"/>
              <a:t>F90: h5dextend_f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867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C3FD59-54BE-4AC9-937D-40B8EAA7FEEE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93825" y="228600"/>
            <a:ext cx="6607175" cy="4572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C Example: Create Dataset</a:t>
            </a:r>
          </a:p>
        </p:txBody>
      </p:sp>
      <p:sp>
        <p:nvSpPr>
          <p:cNvPr id="28678" name="Text Box 3"/>
          <p:cNvSpPr txBox="1">
            <a:spLocks noChangeArrowheads="1"/>
          </p:cNvSpPr>
          <p:nvPr/>
        </p:nvSpPr>
        <p:spPr bwMode="auto">
          <a:xfrm>
            <a:off x="0" y="1371600"/>
            <a:ext cx="9058275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56 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file_id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= H5Fcreate(…);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57  /*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58   * Create the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dataspace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for the dataset.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59   */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60 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dimsf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[0] = NX;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61 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dimsf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[1] = NY;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62 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filespace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= H5Screate_simple(RANK,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dimsf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NULL);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63 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64  /*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65   * Create the dataset with default properties collective.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66   */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-&gt;67 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dset_id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 = H5Dcreate(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file_id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, “dataset1”, H5T_NATIVE_INT,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    68                     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filespace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, H5P_DEFAULT);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endParaRPr lang="en-US" sz="1800" b="1" dirty="0">
              <a:solidFill>
                <a:srgbClr val="FF3300"/>
              </a:solidFill>
              <a:latin typeface="Courier New" charset="0"/>
            </a:endParaRP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70  H5Dclose(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dset_id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);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71  /*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72   * Close the file.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73   */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74  H5Fclose(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file_id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);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2969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2970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6A5918-F59E-40FA-A846-7A686BC61173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1381125" y="76200"/>
            <a:ext cx="6543675" cy="573088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F90 Example:  Create Dataset</a:t>
            </a:r>
          </a:p>
        </p:txBody>
      </p:sp>
      <p:sp>
        <p:nvSpPr>
          <p:cNvPr id="29702" name="Text Box 3"/>
          <p:cNvSpPr txBox="1">
            <a:spLocks noChangeArrowheads="1"/>
          </p:cNvSpPr>
          <p:nvPr/>
        </p:nvSpPr>
        <p:spPr bwMode="auto">
          <a:xfrm>
            <a:off x="31750" y="1371600"/>
            <a:ext cx="9058275" cy="355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43 CALL h5fcreate_f(filename, H5F_ACC_TRUNC_F,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file_id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       error,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access_prp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=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plist_id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73 CALL h5screate_simple_f(rank,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dimsf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filespace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error)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76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77 ! Create the dataset with default properties.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78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-&gt;79 CALL h5dcreate_f(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file_id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, “dataset1”, H5T_NATIVE_INTEGER,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                       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filespace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, </a:t>
            </a:r>
            <a:r>
              <a:rPr lang="en-US" sz="1800" b="1" dirty="0" err="1">
                <a:solidFill>
                  <a:srgbClr val="FF3300"/>
                </a:solidFill>
                <a:latin typeface="Courier New" charset="0"/>
              </a:rPr>
              <a:t>dset_id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, error)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90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91 ! Close the dataset.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92 CALL h5dclose_f(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dset_id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error)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93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94 ! Close the file.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95 CALL h5fclose_f(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file_id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error)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07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C924CB-EE52-4E8D-B3E3-74DBFD982A77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Accessing a Dataset</a:t>
            </a:r>
          </a:p>
        </p:txBody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All processes that have opened dataset may do collective I/O</a:t>
            </a:r>
          </a:p>
          <a:p>
            <a:pPr eaLnBrk="1" hangingPunct="1"/>
            <a:r>
              <a:rPr lang="en-US" dirty="0" smtClean="0"/>
              <a:t>Each process may do independent and arbitrary number of data I/O access calls </a:t>
            </a:r>
          </a:p>
          <a:p>
            <a:pPr lvl="1" eaLnBrk="1" hangingPunct="1"/>
            <a:r>
              <a:rPr lang="en-US" dirty="0" smtClean="0"/>
              <a:t>C:   H5Dwrite and H5Dread</a:t>
            </a:r>
          </a:p>
          <a:p>
            <a:pPr lvl="1" eaLnBrk="1" hangingPunct="1"/>
            <a:r>
              <a:rPr lang="en-US" dirty="0" smtClean="0"/>
              <a:t>F90: h5dwrite_f and h5dread_f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17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17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9D9972-3F1B-4AF5-A5DF-DC021E1123D3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924800" cy="609600"/>
          </a:xfrm>
        </p:spPr>
        <p:txBody>
          <a:bodyPr/>
          <a:lstStyle/>
          <a:p>
            <a:pPr eaLnBrk="1" hangingPunct="1"/>
            <a:r>
              <a:rPr lang="en-US" sz="3200" smtClean="0"/>
              <a:t>Programming model for dataset access</a:t>
            </a:r>
          </a:p>
        </p:txBody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924800" cy="4419600"/>
          </a:xfrm>
        </p:spPr>
        <p:txBody>
          <a:bodyPr/>
          <a:lstStyle/>
          <a:p>
            <a:pPr eaLnBrk="1" hangingPunct="1"/>
            <a:r>
              <a:rPr lang="en-US" dirty="0" smtClean="0"/>
              <a:t>Create and set dataset transfer property</a:t>
            </a:r>
          </a:p>
          <a:p>
            <a:pPr lvl="1" eaLnBrk="1" hangingPunct="1"/>
            <a:r>
              <a:rPr lang="en-US" dirty="0" smtClean="0"/>
              <a:t>C:   H5Pset_dxpl_mpio</a:t>
            </a:r>
          </a:p>
          <a:p>
            <a:pPr lvl="3" eaLnBrk="1" hangingPunct="1"/>
            <a:r>
              <a:rPr lang="en-US" dirty="0" smtClean="0"/>
              <a:t>H5FD_MPIO_COLLECTIVE</a:t>
            </a:r>
          </a:p>
          <a:p>
            <a:pPr lvl="3" eaLnBrk="1" hangingPunct="1"/>
            <a:r>
              <a:rPr lang="en-US" dirty="0" smtClean="0"/>
              <a:t>H5FD_MPIO_INDEPENDENT (default)</a:t>
            </a:r>
          </a:p>
          <a:p>
            <a:pPr lvl="1" eaLnBrk="1" hangingPunct="1"/>
            <a:r>
              <a:rPr lang="en-US" dirty="0" smtClean="0"/>
              <a:t>F90: h5pset_dxpl_mpio_f</a:t>
            </a:r>
          </a:p>
          <a:p>
            <a:pPr lvl="3" eaLnBrk="1" hangingPunct="1"/>
            <a:r>
              <a:rPr lang="en-US" dirty="0" smtClean="0"/>
              <a:t>H5FD_MPIO_COLLECTIVE_F</a:t>
            </a:r>
          </a:p>
          <a:p>
            <a:pPr lvl="3" eaLnBrk="1" hangingPunct="1"/>
            <a:r>
              <a:rPr lang="en-US" dirty="0" smtClean="0"/>
              <a:t>H5FD_MPIO_INDEPENDENT_F (default)</a:t>
            </a:r>
          </a:p>
          <a:p>
            <a:pPr eaLnBrk="1" hangingPunct="1"/>
            <a:r>
              <a:rPr lang="en-US" dirty="0" smtClean="0"/>
              <a:t>Access dataset with the defined transfer property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277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27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E5F5B2-4572-414A-B394-6CCAA2F7D6E6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32773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6858000" cy="6096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C Example: Collective write</a:t>
            </a:r>
            <a:r>
              <a:rPr lang="en-US" smtClean="0">
                <a:solidFill>
                  <a:schemeClr val="tx1"/>
                </a:solidFill>
              </a:rPr>
              <a:t>      </a:t>
            </a:r>
          </a:p>
        </p:txBody>
      </p:sp>
      <p:sp>
        <p:nvSpPr>
          <p:cNvPr id="32774" name="Text Box 3"/>
          <p:cNvSpPr txBox="1">
            <a:spLocks noChangeArrowheads="1"/>
          </p:cNvSpPr>
          <p:nvPr/>
        </p:nvSpPr>
        <p:spPr bwMode="auto">
          <a:xfrm>
            <a:off x="174625" y="1676400"/>
            <a:ext cx="8594019" cy="2571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95  /*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96   * Create property list for collective dataset write.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97   */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98 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plist_id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= H5Pcreate(H5P_DATASET_XFER);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-&gt;99  H5Pset_dxpl_mpio(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plist_id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800" b="1" dirty="0">
                <a:solidFill>
                  <a:srgbClr val="FF3300"/>
                </a:solidFill>
                <a:latin typeface="Courier New" charset="0"/>
              </a:rPr>
              <a:t>H5FD_MPIO_COLLECTIVE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);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100	   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101  status = H5Dwrite(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dset_id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H5T_NATIVE_INT,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102                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memspace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filespace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800" b="1" dirty="0" err="1">
                <a:solidFill>
                  <a:srgbClr val="FF0000"/>
                </a:solidFill>
                <a:latin typeface="Courier New" charset="0"/>
              </a:rPr>
              <a:t>plist_id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, data);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	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379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30B319-D945-41DC-8B3E-D273A4340525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>
          <a:xfrm>
            <a:off x="1165225" y="-152400"/>
            <a:ext cx="6607175" cy="7620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tx1"/>
                </a:solidFill>
              </a:rPr>
              <a:t>F90 Example: Collective write</a:t>
            </a:r>
          </a:p>
        </p:txBody>
      </p:sp>
      <p:sp>
        <p:nvSpPr>
          <p:cNvPr id="33798" name="Text Box 3"/>
          <p:cNvSpPr txBox="1">
            <a:spLocks noChangeArrowheads="1"/>
          </p:cNvSpPr>
          <p:nvPr/>
        </p:nvSpPr>
        <p:spPr bwMode="auto">
          <a:xfrm>
            <a:off x="-412750" y="1295400"/>
            <a:ext cx="9725739" cy="39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88  ! Create property list for collective dataset write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89 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90  CALL h5pcreate_f(H5P_DATASET_XFER_F,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plist_id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, error)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-&gt;91  CALL h5pset_dxpl_mpio_f(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plist_id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, &amp;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                        </a:t>
            </a:r>
            <a:r>
              <a:rPr lang="en-US" sz="2000" b="1" dirty="0">
                <a:solidFill>
                  <a:srgbClr val="FF3300"/>
                </a:solidFill>
                <a:latin typeface="Courier New" charset="0"/>
              </a:rPr>
              <a:t>H5FD_MPIO_COLLECTIVE_F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, error)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92	    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93 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94  ! Write the dataset collectively.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95  !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96  CALL h5dwrite_f(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dset_id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, H5T_NATIVE_INTEGER, data, &amp;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                error, &amp;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               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file_space_id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=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filespace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, &amp;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               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mem_space_id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=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memspace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, &amp;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                </a:t>
            </a:r>
            <a:r>
              <a:rPr lang="en-US" sz="2000" b="1" dirty="0" err="1">
                <a:solidFill>
                  <a:srgbClr val="FF0000"/>
                </a:solidFill>
                <a:latin typeface="Courier New" charset="0"/>
              </a:rPr>
              <a:t>xfer_prp</a:t>
            </a:r>
            <a:r>
              <a:rPr lang="en-US" sz="2000" b="1" dirty="0">
                <a:solidFill>
                  <a:srgbClr val="FF0000"/>
                </a:solidFill>
                <a:latin typeface="Courier New" charset="0"/>
              </a:rPr>
              <a:t> = </a:t>
            </a:r>
            <a:r>
              <a:rPr lang="en-US" sz="2000" b="1" dirty="0" err="1">
                <a:solidFill>
                  <a:srgbClr val="FF0000"/>
                </a:solidFill>
                <a:latin typeface="Courier New" charset="0"/>
              </a:rPr>
              <a:t>plist_id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)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481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AC1B86-D63C-4848-A9C0-A15DB477808E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Writing and Reading Hyperslabs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3405188"/>
          </a:xfrm>
        </p:spPr>
        <p:txBody>
          <a:bodyPr/>
          <a:lstStyle/>
          <a:p>
            <a:pPr eaLnBrk="1" hangingPunct="1"/>
            <a:r>
              <a:rPr lang="en-US" dirty="0" smtClean="0"/>
              <a:t>Distributed memory model: data is split among processes</a:t>
            </a:r>
          </a:p>
          <a:p>
            <a:pPr eaLnBrk="1" hangingPunct="1"/>
            <a:r>
              <a:rPr lang="en-US" dirty="0" smtClean="0"/>
              <a:t>PHDF5 uses HDF5 </a:t>
            </a:r>
            <a:r>
              <a:rPr lang="en-US" dirty="0" err="1" smtClean="0"/>
              <a:t>hyperslab</a:t>
            </a:r>
            <a:r>
              <a:rPr lang="en-US" dirty="0" smtClean="0"/>
              <a:t> model</a:t>
            </a:r>
          </a:p>
          <a:p>
            <a:pPr eaLnBrk="1" hangingPunct="1"/>
            <a:r>
              <a:rPr lang="en-US" dirty="0" smtClean="0"/>
              <a:t>Each process defines memory and file </a:t>
            </a:r>
            <a:r>
              <a:rPr lang="en-US" dirty="0" err="1" smtClean="0"/>
              <a:t>hyperslabs</a:t>
            </a:r>
            <a:endParaRPr lang="en-US" dirty="0" smtClean="0"/>
          </a:p>
          <a:p>
            <a:pPr eaLnBrk="1" hangingPunct="1"/>
            <a:r>
              <a:rPr lang="en-US" dirty="0" smtClean="0"/>
              <a:t>Each process executes partial write/read call</a:t>
            </a:r>
          </a:p>
          <a:p>
            <a:pPr lvl="1" eaLnBrk="1" hangingPunct="1"/>
            <a:r>
              <a:rPr lang="en-US" dirty="0" smtClean="0"/>
              <a:t>Collective calls</a:t>
            </a:r>
          </a:p>
          <a:p>
            <a:pPr lvl="1" eaLnBrk="1" hangingPunct="1"/>
            <a:r>
              <a:rPr lang="en-US" dirty="0" smtClean="0"/>
              <a:t>Independent calls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481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AC1B86-D63C-4848-A9C0-A15DB477808E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  Set up the </a:t>
            </a:r>
            <a:r>
              <a:rPr lang="en-US" dirty="0" err="1" smtClean="0"/>
              <a:t>Hyperslab</a:t>
            </a:r>
            <a:r>
              <a:rPr lang="en-US" dirty="0" smtClean="0"/>
              <a:t> for Read/Write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3405188"/>
          </a:xfrm>
        </p:spPr>
        <p:txBody>
          <a:bodyPr/>
          <a:lstStyle/>
          <a:p>
            <a:pPr marL="457200" indent="-457200">
              <a:lnSpc>
                <a:spcPct val="70000"/>
              </a:lnSpc>
              <a:spcBef>
                <a:spcPct val="0"/>
              </a:spcBef>
              <a:buClrTx/>
              <a:buNone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</a:rPr>
              <a:t>H5Sselect_hyperslab(</a:t>
            </a:r>
          </a:p>
          <a:p>
            <a:pPr marL="457200" indent="-457200">
              <a:lnSpc>
                <a:spcPct val="70000"/>
              </a:lnSpc>
              <a:spcBef>
                <a:spcPct val="0"/>
              </a:spcBef>
              <a:buClrTx/>
              <a:buNone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</a:rPr>
              <a:t>	filespace,H5S_SELECT_SET,</a:t>
            </a:r>
          </a:p>
          <a:p>
            <a:pPr marL="457200" indent="-457200">
              <a:lnSpc>
                <a:spcPct val="70000"/>
              </a:lnSpc>
              <a:spcBef>
                <a:spcPct val="0"/>
              </a:spcBef>
              <a:buClrTx/>
              <a:buNone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</a:rPr>
              <a:t>	offset, stride, count, block</a:t>
            </a:r>
          </a:p>
          <a:p>
            <a:pPr marL="457200" indent="-457200">
              <a:lnSpc>
                <a:spcPct val="70000"/>
              </a:lnSpc>
              <a:spcBef>
                <a:spcPct val="0"/>
              </a:spcBef>
              <a:buClrTx/>
              <a:buNone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</a:rPr>
              <a:t>)</a:t>
            </a:r>
            <a:endParaRPr lang="en-US" b="1" dirty="0">
              <a:solidFill>
                <a:schemeClr val="tx1"/>
              </a:solidFill>
              <a:latin typeface="Courier New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584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6EAD61-E047-4525-AAE9-DBA7D5685A3F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35845" name="Rectangle 2" descr="Dark downward diagonal"/>
          <p:cNvSpPr>
            <a:spLocks noChangeArrowheads="1"/>
          </p:cNvSpPr>
          <p:nvPr/>
        </p:nvSpPr>
        <p:spPr bwMode="auto">
          <a:xfrm>
            <a:off x="2362200" y="15240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46" name="Rectangle 3" descr="Dark downward diagonal"/>
          <p:cNvSpPr>
            <a:spLocks noChangeArrowheads="1"/>
          </p:cNvSpPr>
          <p:nvPr/>
        </p:nvSpPr>
        <p:spPr bwMode="auto">
          <a:xfrm>
            <a:off x="2667000" y="15240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47" name="Rectangle 4" descr="Dark downward diagonal"/>
          <p:cNvSpPr>
            <a:spLocks noChangeArrowheads="1"/>
          </p:cNvSpPr>
          <p:nvPr/>
        </p:nvSpPr>
        <p:spPr bwMode="auto">
          <a:xfrm>
            <a:off x="2971800" y="15240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48" name="Rectangle 5" descr="Dark downward diagonal"/>
          <p:cNvSpPr>
            <a:spLocks noChangeArrowheads="1"/>
          </p:cNvSpPr>
          <p:nvPr/>
        </p:nvSpPr>
        <p:spPr bwMode="auto">
          <a:xfrm>
            <a:off x="3276600" y="15240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49" name="Rectangle 6" descr="Weave"/>
          <p:cNvSpPr>
            <a:spLocks noChangeArrowheads="1"/>
          </p:cNvSpPr>
          <p:nvPr/>
        </p:nvSpPr>
        <p:spPr bwMode="auto">
          <a:xfrm>
            <a:off x="2362200" y="35052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0" name="Rectangle 7" descr="Weave"/>
          <p:cNvSpPr>
            <a:spLocks noChangeArrowheads="1"/>
          </p:cNvSpPr>
          <p:nvPr/>
        </p:nvSpPr>
        <p:spPr bwMode="auto">
          <a:xfrm>
            <a:off x="2667000" y="35052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1" name="Rectangle 8" descr="Weave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2" name="Rectangle 9" descr="Weave"/>
          <p:cNvSpPr>
            <a:spLocks noChangeArrowheads="1"/>
          </p:cNvSpPr>
          <p:nvPr/>
        </p:nvSpPr>
        <p:spPr bwMode="auto">
          <a:xfrm>
            <a:off x="3276600" y="35052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3" name="Rectangle 10" descr="Dark upward diagonal"/>
          <p:cNvSpPr>
            <a:spLocks noChangeArrowheads="1"/>
          </p:cNvSpPr>
          <p:nvPr/>
        </p:nvSpPr>
        <p:spPr bwMode="auto">
          <a:xfrm>
            <a:off x="2057400" y="25146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4" name="Rectangle 11" descr="Dark upward diagonal"/>
          <p:cNvSpPr>
            <a:spLocks noChangeArrowheads="1"/>
          </p:cNvSpPr>
          <p:nvPr/>
        </p:nvSpPr>
        <p:spPr bwMode="auto">
          <a:xfrm>
            <a:off x="2362200" y="25146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5" name="Rectangle 12" descr="Dark upward diagonal"/>
          <p:cNvSpPr>
            <a:spLocks noChangeArrowheads="1"/>
          </p:cNvSpPr>
          <p:nvPr/>
        </p:nvSpPr>
        <p:spPr bwMode="auto">
          <a:xfrm>
            <a:off x="2667000" y="25146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6" name="Rectangle 13" descr="Dark upward diagonal"/>
          <p:cNvSpPr>
            <a:spLocks noChangeArrowheads="1"/>
          </p:cNvSpPr>
          <p:nvPr/>
        </p:nvSpPr>
        <p:spPr bwMode="auto">
          <a:xfrm>
            <a:off x="2971800" y="25146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7" name="Rectangle 14" descr="Weave"/>
          <p:cNvSpPr>
            <a:spLocks noChangeArrowheads="1"/>
          </p:cNvSpPr>
          <p:nvPr/>
        </p:nvSpPr>
        <p:spPr bwMode="auto">
          <a:xfrm>
            <a:off x="5791200" y="4038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8" name="Rectangle 15" descr="Weave"/>
          <p:cNvSpPr>
            <a:spLocks noChangeArrowheads="1"/>
          </p:cNvSpPr>
          <p:nvPr/>
        </p:nvSpPr>
        <p:spPr bwMode="auto">
          <a:xfrm>
            <a:off x="6096000" y="4038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59" name="Rectangle 16" descr="Weave"/>
          <p:cNvSpPr>
            <a:spLocks noChangeArrowheads="1"/>
          </p:cNvSpPr>
          <p:nvPr/>
        </p:nvSpPr>
        <p:spPr bwMode="auto">
          <a:xfrm>
            <a:off x="6400800" y="4038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60" name="Rectangle 17" descr="Weave"/>
          <p:cNvSpPr>
            <a:spLocks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61" name="Text Box 18"/>
          <p:cNvSpPr txBox="1">
            <a:spLocks noChangeArrowheads="1"/>
          </p:cNvSpPr>
          <p:nvPr/>
        </p:nvSpPr>
        <p:spPr bwMode="auto">
          <a:xfrm>
            <a:off x="898525" y="1600200"/>
            <a:ext cx="50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  <a:latin typeface="Times New Roman" charset="0"/>
              </a:rPr>
              <a:t>P0</a:t>
            </a:r>
          </a:p>
        </p:txBody>
      </p:sp>
      <p:sp>
        <p:nvSpPr>
          <p:cNvPr id="35862" name="Text Box 19"/>
          <p:cNvSpPr txBox="1">
            <a:spLocks noChangeArrowheads="1"/>
          </p:cNvSpPr>
          <p:nvPr/>
        </p:nvSpPr>
        <p:spPr bwMode="auto">
          <a:xfrm>
            <a:off x="914400" y="2590800"/>
            <a:ext cx="50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  <a:latin typeface="Times New Roman" charset="0"/>
              </a:rPr>
              <a:t>P1</a:t>
            </a:r>
          </a:p>
        </p:txBody>
      </p:sp>
      <p:sp>
        <p:nvSpPr>
          <p:cNvPr id="35863" name="Text Box 20"/>
          <p:cNvSpPr txBox="1">
            <a:spLocks noChangeArrowheads="1"/>
          </p:cNvSpPr>
          <p:nvPr/>
        </p:nvSpPr>
        <p:spPr bwMode="auto">
          <a:xfrm>
            <a:off x="7527925" y="2860675"/>
            <a:ext cx="65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  <a:latin typeface="Times New Roman" charset="0"/>
              </a:rPr>
              <a:t>File</a:t>
            </a:r>
          </a:p>
        </p:txBody>
      </p:sp>
      <p:sp>
        <p:nvSpPr>
          <p:cNvPr id="35864" name="Text Box 21"/>
          <p:cNvSpPr txBox="1">
            <a:spLocks noChangeArrowheads="1"/>
          </p:cNvSpPr>
          <p:nvPr/>
        </p:nvSpPr>
        <p:spPr bwMode="auto">
          <a:xfrm>
            <a:off x="1349375" y="6350"/>
            <a:ext cx="7346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3600">
                <a:solidFill>
                  <a:schemeClr val="tx1"/>
                </a:solidFill>
              </a:rPr>
              <a:t>Example 1: </a:t>
            </a:r>
            <a:r>
              <a:rPr lang="en-US" sz="3600" i="1">
                <a:solidFill>
                  <a:schemeClr val="tx1"/>
                </a:solidFill>
              </a:rPr>
              <a:t>Writing dataset by rows</a:t>
            </a: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35865" name="Rectangle 22" descr="Dark downward diagonal"/>
          <p:cNvSpPr>
            <a:spLocks noChangeArrowheads="1"/>
          </p:cNvSpPr>
          <p:nvPr/>
        </p:nvSpPr>
        <p:spPr bwMode="auto">
          <a:xfrm>
            <a:off x="2057400" y="15240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66" name="Rectangle 23" descr="Weave"/>
          <p:cNvSpPr>
            <a:spLocks noChangeArrowheads="1"/>
          </p:cNvSpPr>
          <p:nvPr/>
        </p:nvSpPr>
        <p:spPr bwMode="auto">
          <a:xfrm>
            <a:off x="2057400" y="35052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67" name="Rectangle 24" descr="Dark upward diagonal"/>
          <p:cNvSpPr>
            <a:spLocks noChangeArrowheads="1"/>
          </p:cNvSpPr>
          <p:nvPr/>
        </p:nvSpPr>
        <p:spPr bwMode="auto">
          <a:xfrm>
            <a:off x="3276600" y="25146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68" name="Rectangle 25" descr="Weave"/>
          <p:cNvSpPr>
            <a:spLocks noChangeArrowheads="1"/>
          </p:cNvSpPr>
          <p:nvPr/>
        </p:nvSpPr>
        <p:spPr bwMode="auto">
          <a:xfrm>
            <a:off x="7010400" y="4038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69" name="Rectangle 26" descr="Dark downward diagonal"/>
          <p:cNvSpPr>
            <a:spLocks noChangeArrowheads="1"/>
          </p:cNvSpPr>
          <p:nvPr/>
        </p:nvSpPr>
        <p:spPr bwMode="auto">
          <a:xfrm>
            <a:off x="6096000" y="2514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0" name="Rectangle 27" descr="Dark downward diagonal"/>
          <p:cNvSpPr>
            <a:spLocks noChangeArrowheads="1"/>
          </p:cNvSpPr>
          <p:nvPr/>
        </p:nvSpPr>
        <p:spPr bwMode="auto">
          <a:xfrm>
            <a:off x="6400800" y="2514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1" name="Rectangle 28" descr="Dark downward diagonal"/>
          <p:cNvSpPr>
            <a:spLocks noChangeArrowheads="1"/>
          </p:cNvSpPr>
          <p:nvPr/>
        </p:nvSpPr>
        <p:spPr bwMode="auto">
          <a:xfrm>
            <a:off x="6705600" y="2514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2" name="Rectangle 29" descr="Dark downward diagonal"/>
          <p:cNvSpPr>
            <a:spLocks noChangeArrowheads="1"/>
          </p:cNvSpPr>
          <p:nvPr/>
        </p:nvSpPr>
        <p:spPr bwMode="auto">
          <a:xfrm>
            <a:off x="7010400" y="2514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3" name="Rectangle 30" descr="Dark downward diagonal"/>
          <p:cNvSpPr>
            <a:spLocks noChangeArrowheads="1"/>
          </p:cNvSpPr>
          <p:nvPr/>
        </p:nvSpPr>
        <p:spPr bwMode="auto">
          <a:xfrm>
            <a:off x="5791200" y="2514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4" name="Rectangle 31" descr="Weave"/>
          <p:cNvSpPr>
            <a:spLocks noChangeArrowheads="1"/>
          </p:cNvSpPr>
          <p:nvPr/>
        </p:nvSpPr>
        <p:spPr bwMode="auto">
          <a:xfrm>
            <a:off x="6096000" y="3733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5" name="Rectangle 32" descr="Weave"/>
          <p:cNvSpPr>
            <a:spLocks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6" name="Rectangle 33" descr="Weave"/>
          <p:cNvSpPr>
            <a:spLocks noChangeArrowheads="1"/>
          </p:cNvSpPr>
          <p:nvPr/>
        </p:nvSpPr>
        <p:spPr bwMode="auto">
          <a:xfrm>
            <a:off x="6705600" y="3733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7" name="Rectangle 34" descr="Weave"/>
          <p:cNvSpPr>
            <a:spLocks noChangeArrowheads="1"/>
          </p:cNvSpPr>
          <p:nvPr/>
        </p:nvSpPr>
        <p:spPr bwMode="auto">
          <a:xfrm>
            <a:off x="7010400" y="3733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8" name="Rectangle 35" descr="Weave"/>
          <p:cNvSpPr>
            <a:spLocks noChangeArrowheads="1"/>
          </p:cNvSpPr>
          <p:nvPr/>
        </p:nvSpPr>
        <p:spPr bwMode="auto">
          <a:xfrm>
            <a:off x="5791200" y="3733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79" name="Rectangle 36" descr="Dark upward diagonal"/>
          <p:cNvSpPr>
            <a:spLocks noChangeArrowheads="1"/>
          </p:cNvSpPr>
          <p:nvPr/>
        </p:nvSpPr>
        <p:spPr bwMode="auto">
          <a:xfrm>
            <a:off x="5791200" y="31242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0" name="Rectangle 37" descr="Dark upward diagonal"/>
          <p:cNvSpPr>
            <a:spLocks noChangeArrowheads="1"/>
          </p:cNvSpPr>
          <p:nvPr/>
        </p:nvSpPr>
        <p:spPr bwMode="auto">
          <a:xfrm>
            <a:off x="6096000" y="31242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1" name="Rectangle 38" descr="Dark upward diagonal"/>
          <p:cNvSpPr>
            <a:spLocks noChangeArrowheads="1"/>
          </p:cNvSpPr>
          <p:nvPr/>
        </p:nvSpPr>
        <p:spPr bwMode="auto">
          <a:xfrm>
            <a:off x="6400800" y="31242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2" name="Rectangle 39" descr="Dark upward diagonal"/>
          <p:cNvSpPr>
            <a:spLocks noChangeArrowheads="1"/>
          </p:cNvSpPr>
          <p:nvPr/>
        </p:nvSpPr>
        <p:spPr bwMode="auto">
          <a:xfrm>
            <a:off x="6705600" y="31242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3" name="Rectangle 40" descr="Dark upward diagonal"/>
          <p:cNvSpPr>
            <a:spLocks noChangeArrowheads="1"/>
          </p:cNvSpPr>
          <p:nvPr/>
        </p:nvSpPr>
        <p:spPr bwMode="auto">
          <a:xfrm>
            <a:off x="7010400" y="31242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4" name="Rectangle 41" descr="Weave"/>
          <p:cNvSpPr>
            <a:spLocks noChangeArrowheads="1"/>
          </p:cNvSpPr>
          <p:nvPr/>
        </p:nvSpPr>
        <p:spPr bwMode="auto">
          <a:xfrm>
            <a:off x="2057400" y="4419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5" name="Rectangle 42" descr="Weave"/>
          <p:cNvSpPr>
            <a:spLocks noChangeArrowheads="1"/>
          </p:cNvSpPr>
          <p:nvPr/>
        </p:nvSpPr>
        <p:spPr bwMode="auto">
          <a:xfrm>
            <a:off x="2362200" y="4419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6" name="Rectangle 43" descr="Weave"/>
          <p:cNvSpPr>
            <a:spLocks noChangeArrowheads="1"/>
          </p:cNvSpPr>
          <p:nvPr/>
        </p:nvSpPr>
        <p:spPr bwMode="auto">
          <a:xfrm>
            <a:off x="2667000" y="4419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7" name="Rectangle 44" descr="Weave"/>
          <p:cNvSpPr>
            <a:spLocks noChangeArrowheads="1"/>
          </p:cNvSpPr>
          <p:nvPr/>
        </p:nvSpPr>
        <p:spPr bwMode="auto">
          <a:xfrm>
            <a:off x="2971800" y="4419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8" name="Rectangle 45" descr="Weave"/>
          <p:cNvSpPr>
            <a:spLocks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89" name="Text Box 46"/>
          <p:cNvSpPr txBox="1">
            <a:spLocks noChangeArrowheads="1"/>
          </p:cNvSpPr>
          <p:nvPr/>
        </p:nvSpPr>
        <p:spPr bwMode="auto">
          <a:xfrm>
            <a:off x="914400" y="3581400"/>
            <a:ext cx="50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  <a:latin typeface="Times New Roman" charset="0"/>
              </a:rPr>
              <a:t>P2</a:t>
            </a:r>
          </a:p>
        </p:txBody>
      </p:sp>
      <p:sp>
        <p:nvSpPr>
          <p:cNvPr id="35890" name="Text Box 47"/>
          <p:cNvSpPr txBox="1">
            <a:spLocks noChangeArrowheads="1"/>
          </p:cNvSpPr>
          <p:nvPr/>
        </p:nvSpPr>
        <p:spPr bwMode="auto">
          <a:xfrm>
            <a:off x="914400" y="4495800"/>
            <a:ext cx="50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  <a:latin typeface="Times New Roman" charset="0"/>
              </a:rPr>
              <a:t>P3</a:t>
            </a:r>
          </a:p>
        </p:txBody>
      </p:sp>
      <p:sp>
        <p:nvSpPr>
          <p:cNvPr id="35891" name="Rectangle 48" descr="Dark downward diagonal"/>
          <p:cNvSpPr>
            <a:spLocks noChangeArrowheads="1"/>
          </p:cNvSpPr>
          <p:nvPr/>
        </p:nvSpPr>
        <p:spPr bwMode="auto">
          <a:xfrm>
            <a:off x="2362200" y="1828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92" name="Rectangle 49" descr="Dark downward diagonal"/>
          <p:cNvSpPr>
            <a:spLocks noChangeArrowheads="1"/>
          </p:cNvSpPr>
          <p:nvPr/>
        </p:nvSpPr>
        <p:spPr bwMode="auto">
          <a:xfrm>
            <a:off x="2667000" y="1828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93" name="Rectangle 50" descr="Dark downward diagonal"/>
          <p:cNvSpPr>
            <a:spLocks noChangeArrowheads="1"/>
          </p:cNvSpPr>
          <p:nvPr/>
        </p:nvSpPr>
        <p:spPr bwMode="auto">
          <a:xfrm>
            <a:off x="2971800" y="1828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94" name="Rectangle 51" descr="Dark downward diagonal"/>
          <p:cNvSpPr>
            <a:spLocks noChangeArrowheads="1"/>
          </p:cNvSpPr>
          <p:nvPr/>
        </p:nvSpPr>
        <p:spPr bwMode="auto">
          <a:xfrm>
            <a:off x="3276600" y="1828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95" name="Rectangle 52" descr="Dark downward diagonal"/>
          <p:cNvSpPr>
            <a:spLocks noChangeArrowheads="1"/>
          </p:cNvSpPr>
          <p:nvPr/>
        </p:nvSpPr>
        <p:spPr bwMode="auto">
          <a:xfrm>
            <a:off x="2057400" y="1828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96" name="Rectangle 53" descr="Dark upward diagonal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97" name="Rectangle 54" descr="Dark upward diagonal"/>
          <p:cNvSpPr>
            <a:spLocks noChangeArrowheads="1"/>
          </p:cNvSpPr>
          <p:nvPr/>
        </p:nvSpPr>
        <p:spPr bwMode="auto">
          <a:xfrm>
            <a:off x="23622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98" name="Rectangle 55" descr="Dark upward diagonal"/>
          <p:cNvSpPr>
            <a:spLocks noChangeArrowheads="1"/>
          </p:cNvSpPr>
          <p:nvPr/>
        </p:nvSpPr>
        <p:spPr bwMode="auto">
          <a:xfrm>
            <a:off x="26670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99" name="Rectangle 56" descr="Dark upward diagonal"/>
          <p:cNvSpPr>
            <a:spLocks noChangeArrowheads="1"/>
          </p:cNvSpPr>
          <p:nvPr/>
        </p:nvSpPr>
        <p:spPr bwMode="auto">
          <a:xfrm>
            <a:off x="29718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0" name="Rectangle 57" descr="Dark upward diagonal"/>
          <p:cNvSpPr>
            <a:spLocks noChangeArrowheads="1"/>
          </p:cNvSpPr>
          <p:nvPr/>
        </p:nvSpPr>
        <p:spPr bwMode="auto">
          <a:xfrm>
            <a:off x="32766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1" name="Rectangle 58" descr="Weave"/>
          <p:cNvSpPr>
            <a:spLocks noChangeArrowheads="1"/>
          </p:cNvSpPr>
          <p:nvPr/>
        </p:nvSpPr>
        <p:spPr bwMode="auto">
          <a:xfrm>
            <a:off x="2362200" y="3810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2" name="Rectangle 59" descr="Weave"/>
          <p:cNvSpPr>
            <a:spLocks noChangeArrowheads="1"/>
          </p:cNvSpPr>
          <p:nvPr/>
        </p:nvSpPr>
        <p:spPr bwMode="auto">
          <a:xfrm>
            <a:off x="2667000" y="3810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3" name="Rectangle 60" descr="Weave"/>
          <p:cNvSpPr>
            <a:spLocks noChangeArrowheads="1"/>
          </p:cNvSpPr>
          <p:nvPr/>
        </p:nvSpPr>
        <p:spPr bwMode="auto">
          <a:xfrm>
            <a:off x="2971800" y="3810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4" name="Rectangle 61" descr="Weave"/>
          <p:cNvSpPr>
            <a:spLocks noChangeArrowheads="1"/>
          </p:cNvSpPr>
          <p:nvPr/>
        </p:nvSpPr>
        <p:spPr bwMode="auto">
          <a:xfrm>
            <a:off x="3276600" y="3810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5" name="Rectangle 62" descr="Weave"/>
          <p:cNvSpPr>
            <a:spLocks noChangeArrowheads="1"/>
          </p:cNvSpPr>
          <p:nvPr/>
        </p:nvSpPr>
        <p:spPr bwMode="auto">
          <a:xfrm>
            <a:off x="2057400" y="3810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6" name="Rectangle 63" descr="Weave"/>
          <p:cNvSpPr>
            <a:spLocks noChangeArrowheads="1"/>
          </p:cNvSpPr>
          <p:nvPr/>
        </p:nvSpPr>
        <p:spPr bwMode="auto">
          <a:xfrm>
            <a:off x="205740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7" name="Rectangle 64" descr="Weave"/>
          <p:cNvSpPr>
            <a:spLocks noChangeArrowheads="1"/>
          </p:cNvSpPr>
          <p:nvPr/>
        </p:nvSpPr>
        <p:spPr bwMode="auto">
          <a:xfrm>
            <a:off x="236220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8" name="Rectangle 65" descr="Weave"/>
          <p:cNvSpPr>
            <a:spLocks noChangeArrowheads="1"/>
          </p:cNvSpPr>
          <p:nvPr/>
        </p:nvSpPr>
        <p:spPr bwMode="auto">
          <a:xfrm>
            <a:off x="266700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09" name="Rectangle 66" descr="Weave"/>
          <p:cNvSpPr>
            <a:spLocks noChangeArrowheads="1"/>
          </p:cNvSpPr>
          <p:nvPr/>
        </p:nvSpPr>
        <p:spPr bwMode="auto">
          <a:xfrm>
            <a:off x="297180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0" name="Rectangle 67" descr="Weave"/>
          <p:cNvSpPr>
            <a:spLocks noChangeArrowheads="1"/>
          </p:cNvSpPr>
          <p:nvPr/>
        </p:nvSpPr>
        <p:spPr bwMode="auto">
          <a:xfrm>
            <a:off x="327660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1" name="Rectangle 68" descr="Dark downward diagonal"/>
          <p:cNvSpPr>
            <a:spLocks noChangeArrowheads="1"/>
          </p:cNvSpPr>
          <p:nvPr/>
        </p:nvSpPr>
        <p:spPr bwMode="auto">
          <a:xfrm>
            <a:off x="6096000" y="2209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2" name="Rectangle 69" descr="Dark downward diagonal"/>
          <p:cNvSpPr>
            <a:spLocks noChangeArrowheads="1"/>
          </p:cNvSpPr>
          <p:nvPr/>
        </p:nvSpPr>
        <p:spPr bwMode="auto">
          <a:xfrm>
            <a:off x="6400800" y="2209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3" name="Rectangle 70" descr="Dark downward diagonal"/>
          <p:cNvSpPr>
            <a:spLocks noChangeArrowheads="1"/>
          </p:cNvSpPr>
          <p:nvPr/>
        </p:nvSpPr>
        <p:spPr bwMode="auto">
          <a:xfrm>
            <a:off x="6705600" y="2209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4" name="Rectangle 71" descr="Dark downward diagonal"/>
          <p:cNvSpPr>
            <a:spLocks noChangeArrowheads="1"/>
          </p:cNvSpPr>
          <p:nvPr/>
        </p:nvSpPr>
        <p:spPr bwMode="auto">
          <a:xfrm>
            <a:off x="7010400" y="2209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5" name="Rectangle 72" descr="Dark downward diagonal"/>
          <p:cNvSpPr>
            <a:spLocks noChangeArrowheads="1"/>
          </p:cNvSpPr>
          <p:nvPr/>
        </p:nvSpPr>
        <p:spPr bwMode="auto">
          <a:xfrm>
            <a:off x="5791200" y="2209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6" name="Rectangle 73" descr="Dark upward diagonal"/>
          <p:cNvSpPr>
            <a:spLocks noChangeArrowheads="1"/>
          </p:cNvSpPr>
          <p:nvPr/>
        </p:nvSpPr>
        <p:spPr bwMode="auto">
          <a:xfrm>
            <a:off x="57912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7" name="Rectangle 74" descr="Dark upward diagonal"/>
          <p:cNvSpPr>
            <a:spLocks noChangeArrowheads="1"/>
          </p:cNvSpPr>
          <p:nvPr/>
        </p:nvSpPr>
        <p:spPr bwMode="auto">
          <a:xfrm>
            <a:off x="60960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8" name="Rectangle 75" descr="Dark upward diagonal"/>
          <p:cNvSpPr>
            <a:spLocks noChangeArrowheads="1"/>
          </p:cNvSpPr>
          <p:nvPr/>
        </p:nvSpPr>
        <p:spPr bwMode="auto">
          <a:xfrm>
            <a:off x="64008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19" name="Rectangle 76" descr="Dark upward diagonal"/>
          <p:cNvSpPr>
            <a:spLocks noChangeArrowheads="1"/>
          </p:cNvSpPr>
          <p:nvPr/>
        </p:nvSpPr>
        <p:spPr bwMode="auto">
          <a:xfrm>
            <a:off x="67056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0" name="Rectangle 77" descr="Dark upward diagonal"/>
          <p:cNvSpPr>
            <a:spLocks noChangeArrowheads="1"/>
          </p:cNvSpPr>
          <p:nvPr/>
        </p:nvSpPr>
        <p:spPr bwMode="auto">
          <a:xfrm>
            <a:off x="7010400" y="2819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1" name="Rectangle 78" descr="Weave"/>
          <p:cNvSpPr>
            <a:spLocks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2" name="Rectangle 79" descr="Weave"/>
          <p:cNvSpPr>
            <a:spLocks noChangeArrowheads="1"/>
          </p:cNvSpPr>
          <p:nvPr/>
        </p:nvSpPr>
        <p:spPr bwMode="auto">
          <a:xfrm>
            <a:off x="6400800" y="3429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3" name="Rectangle 80" descr="Weave"/>
          <p:cNvSpPr>
            <a:spLocks noChangeArrowheads="1"/>
          </p:cNvSpPr>
          <p:nvPr/>
        </p:nvSpPr>
        <p:spPr bwMode="auto">
          <a:xfrm>
            <a:off x="6705600" y="3429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4" name="Rectangle 81" descr="Weave"/>
          <p:cNvSpPr>
            <a:spLocks noChangeArrowheads="1"/>
          </p:cNvSpPr>
          <p:nvPr/>
        </p:nvSpPr>
        <p:spPr bwMode="auto">
          <a:xfrm>
            <a:off x="7010400" y="3429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5" name="Rectangle 82" descr="Weave"/>
          <p:cNvSpPr>
            <a:spLocks noChangeArrowheads="1"/>
          </p:cNvSpPr>
          <p:nvPr/>
        </p:nvSpPr>
        <p:spPr bwMode="auto">
          <a:xfrm>
            <a:off x="5791200" y="3429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6" name="Rectangle 83" descr="Weave"/>
          <p:cNvSpPr>
            <a:spLocks noChangeArrowheads="1"/>
          </p:cNvSpPr>
          <p:nvPr/>
        </p:nvSpPr>
        <p:spPr bwMode="auto">
          <a:xfrm>
            <a:off x="5791200" y="4343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7" name="Rectangle 84" descr="Weave"/>
          <p:cNvSpPr>
            <a:spLocks noChangeArrowheads="1"/>
          </p:cNvSpPr>
          <p:nvPr/>
        </p:nvSpPr>
        <p:spPr bwMode="auto">
          <a:xfrm>
            <a:off x="6096000" y="4343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8" name="Rectangle 85" descr="Weave"/>
          <p:cNvSpPr>
            <a:spLocks noChangeArrowheads="1"/>
          </p:cNvSpPr>
          <p:nvPr/>
        </p:nvSpPr>
        <p:spPr bwMode="auto">
          <a:xfrm>
            <a:off x="6400800" y="4343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29" name="Rectangle 86" descr="Weave"/>
          <p:cNvSpPr>
            <a:spLocks noChangeArrowheads="1"/>
          </p:cNvSpPr>
          <p:nvPr/>
        </p:nvSpPr>
        <p:spPr bwMode="auto">
          <a:xfrm>
            <a:off x="6705600" y="4343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30" name="Rectangle 87" descr="Weave"/>
          <p:cNvSpPr>
            <a:spLocks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931" name="Line 88"/>
          <p:cNvSpPr>
            <a:spLocks noChangeShapeType="1"/>
          </p:cNvSpPr>
          <p:nvPr/>
        </p:nvSpPr>
        <p:spPr bwMode="auto">
          <a:xfrm>
            <a:off x="3581400" y="1828800"/>
            <a:ext cx="2209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32" name="Line 89"/>
          <p:cNvSpPr>
            <a:spLocks noChangeShapeType="1"/>
          </p:cNvSpPr>
          <p:nvPr/>
        </p:nvSpPr>
        <p:spPr bwMode="auto">
          <a:xfrm>
            <a:off x="3581400" y="2828925"/>
            <a:ext cx="22098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33" name="Line 90"/>
          <p:cNvSpPr>
            <a:spLocks noChangeShapeType="1"/>
          </p:cNvSpPr>
          <p:nvPr/>
        </p:nvSpPr>
        <p:spPr bwMode="auto">
          <a:xfrm>
            <a:off x="3581400" y="3810000"/>
            <a:ext cx="2209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34" name="Line 91"/>
          <p:cNvSpPr>
            <a:spLocks noChangeShapeType="1"/>
          </p:cNvSpPr>
          <p:nvPr/>
        </p:nvSpPr>
        <p:spPr bwMode="auto">
          <a:xfrm flipV="1">
            <a:off x="3581400" y="4343400"/>
            <a:ext cx="22860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686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68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44D998-CCCA-4393-8A75-9E38FDE05AEA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1630363" y="76200"/>
            <a:ext cx="7208837" cy="5334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Writing by rows: </a:t>
            </a:r>
            <a:r>
              <a:rPr lang="en-US" sz="3200" i="1" smtClean="0">
                <a:solidFill>
                  <a:schemeClr val="tx1"/>
                </a:solidFill>
              </a:rPr>
              <a:t>Output of h5dump</a:t>
            </a:r>
            <a:endParaRPr lang="en-US" sz="2400" smtClean="0">
              <a:solidFill>
                <a:schemeClr val="tx1"/>
              </a:solidFill>
            </a:endParaRPr>
          </a:p>
        </p:txBody>
      </p:sp>
      <p:sp>
        <p:nvSpPr>
          <p:cNvPr id="36870" name="Text Box 3"/>
          <p:cNvSpPr txBox="1">
            <a:spLocks noChangeArrowheads="1"/>
          </p:cNvSpPr>
          <p:nvPr/>
        </p:nvSpPr>
        <p:spPr bwMode="auto">
          <a:xfrm>
            <a:off x="898525" y="1200150"/>
            <a:ext cx="7500938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HDF5 "SDS_row.h5"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GROUP "/"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DATASET "IntArray"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DATATYPE  H5T_STD_I32BE 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DATASPACE  SIMPLE { ( 8, 5 ) / ( 8, 5 )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DATA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10, 10, 10, 10, 10,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         10, 10, 10, 10, 10,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chemeClr val="accent1"/>
                </a:solidFill>
                <a:latin typeface="Courier New" charset="0"/>
              </a:rPr>
              <a:t>11, 11, 11, 11, 11,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accent1"/>
                </a:solidFill>
                <a:latin typeface="Courier New" charset="0"/>
              </a:rPr>
              <a:t>         11, 11, 11, 11, 11,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12, 12, 12, 12, 12,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         12, 12, 12, 12, 12,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13, 13, 13, 13, 13,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13, 13, 13, 13, 13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}</a:t>
            </a: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</a:t>
            </a:r>
            <a:endParaRPr lang="en-US" sz="1800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789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8BB77D-69C9-4E57-A0B8-6D0891781319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37893" name="Rectangle 2" descr="Dark downward diagonal"/>
          <p:cNvSpPr>
            <a:spLocks noChangeArrowheads="1"/>
          </p:cNvSpPr>
          <p:nvPr/>
        </p:nvSpPr>
        <p:spPr bwMode="auto">
          <a:xfrm>
            <a:off x="2514600" y="3200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894" name="Rectangle 3" descr="Dark downward diagonal"/>
          <p:cNvSpPr>
            <a:spLocks noChangeArrowheads="1"/>
          </p:cNvSpPr>
          <p:nvPr/>
        </p:nvSpPr>
        <p:spPr bwMode="auto">
          <a:xfrm>
            <a:off x="2819400" y="3200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895" name="Rectangle 4" descr="Dark downward diagonal"/>
          <p:cNvSpPr>
            <a:spLocks noChangeArrowheads="1"/>
          </p:cNvSpPr>
          <p:nvPr/>
        </p:nvSpPr>
        <p:spPr bwMode="auto">
          <a:xfrm>
            <a:off x="3124200" y="3200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896" name="Rectangle 5" descr="Dark downward diagonal"/>
          <p:cNvSpPr>
            <a:spLocks noChangeArrowheads="1"/>
          </p:cNvSpPr>
          <p:nvPr/>
        </p:nvSpPr>
        <p:spPr bwMode="auto">
          <a:xfrm>
            <a:off x="3429000" y="3200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897" name="Rectangle 6" descr="Weave"/>
          <p:cNvSpPr>
            <a:spLocks noChangeArrowheads="1"/>
          </p:cNvSpPr>
          <p:nvPr/>
        </p:nvSpPr>
        <p:spPr bwMode="auto">
          <a:xfrm>
            <a:off x="652145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898" name="Rectangle 7" descr="Weave"/>
          <p:cNvSpPr>
            <a:spLocks noChangeArrowheads="1"/>
          </p:cNvSpPr>
          <p:nvPr/>
        </p:nvSpPr>
        <p:spPr bwMode="auto">
          <a:xfrm>
            <a:off x="682625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899" name="Rectangle 8" descr="Weave"/>
          <p:cNvSpPr>
            <a:spLocks noChangeArrowheads="1"/>
          </p:cNvSpPr>
          <p:nvPr/>
        </p:nvSpPr>
        <p:spPr bwMode="auto">
          <a:xfrm>
            <a:off x="713105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00" name="Rectangle 9" descr="Weave"/>
          <p:cNvSpPr>
            <a:spLocks noChangeArrowheads="1"/>
          </p:cNvSpPr>
          <p:nvPr/>
        </p:nvSpPr>
        <p:spPr bwMode="auto">
          <a:xfrm>
            <a:off x="743585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01" name="Text Box 10"/>
          <p:cNvSpPr txBox="1">
            <a:spLocks noChangeArrowheads="1"/>
          </p:cNvSpPr>
          <p:nvPr/>
        </p:nvSpPr>
        <p:spPr bwMode="auto">
          <a:xfrm>
            <a:off x="609600" y="1663700"/>
            <a:ext cx="1285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Memory</a:t>
            </a:r>
          </a:p>
        </p:txBody>
      </p:sp>
      <p:sp>
        <p:nvSpPr>
          <p:cNvPr id="37902" name="Text Box 11"/>
          <p:cNvSpPr txBox="1">
            <a:spLocks noChangeArrowheads="1"/>
          </p:cNvSpPr>
          <p:nvPr/>
        </p:nvSpPr>
        <p:spPr bwMode="auto">
          <a:xfrm>
            <a:off x="6553200" y="15113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File</a:t>
            </a:r>
          </a:p>
        </p:txBody>
      </p:sp>
      <p:sp>
        <p:nvSpPr>
          <p:cNvPr id="37903" name="Text Box 12"/>
          <p:cNvSpPr txBox="1">
            <a:spLocks noChangeArrowheads="1"/>
          </p:cNvSpPr>
          <p:nvPr/>
        </p:nvSpPr>
        <p:spPr bwMode="auto">
          <a:xfrm>
            <a:off x="1143000" y="7620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3600">
                <a:solidFill>
                  <a:schemeClr val="tx1"/>
                </a:solidFill>
              </a:rPr>
              <a:t>Example 1: </a:t>
            </a:r>
            <a:r>
              <a:rPr lang="en-US" sz="3600" i="1">
                <a:solidFill>
                  <a:schemeClr val="tx1"/>
                </a:solidFill>
              </a:rPr>
              <a:t>Writing dataset by rows</a:t>
            </a:r>
            <a:endParaRPr lang="en-US" sz="3600" b="1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37904" name="Rectangle 13" descr="Dark downward diagonal"/>
          <p:cNvSpPr>
            <a:spLocks noChangeArrowheads="1"/>
          </p:cNvSpPr>
          <p:nvPr/>
        </p:nvSpPr>
        <p:spPr bwMode="auto">
          <a:xfrm>
            <a:off x="3733800" y="3200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05" name="Rectangle 14" descr="Weave"/>
          <p:cNvSpPr>
            <a:spLocks noChangeArrowheads="1"/>
          </p:cNvSpPr>
          <p:nvPr/>
        </p:nvSpPr>
        <p:spPr bwMode="auto">
          <a:xfrm>
            <a:off x="7740650" y="4724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06" name="Rectangle 15" descr="Dark downward diagonal"/>
          <p:cNvSpPr>
            <a:spLocks noChangeArrowheads="1"/>
          </p:cNvSpPr>
          <p:nvPr/>
        </p:nvSpPr>
        <p:spPr bwMode="auto">
          <a:xfrm>
            <a:off x="6826250" y="3200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07" name="Rectangle 16" descr="Dark downward diagonal"/>
          <p:cNvSpPr>
            <a:spLocks noChangeArrowheads="1"/>
          </p:cNvSpPr>
          <p:nvPr/>
        </p:nvSpPr>
        <p:spPr bwMode="auto">
          <a:xfrm>
            <a:off x="7131050" y="3200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08" name="Rectangle 17" descr="Dark downward diagonal"/>
          <p:cNvSpPr>
            <a:spLocks noChangeArrowheads="1"/>
          </p:cNvSpPr>
          <p:nvPr/>
        </p:nvSpPr>
        <p:spPr bwMode="auto">
          <a:xfrm>
            <a:off x="7435850" y="3200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09" name="Rectangle 18" descr="Dark downward diagonal"/>
          <p:cNvSpPr>
            <a:spLocks noChangeArrowheads="1"/>
          </p:cNvSpPr>
          <p:nvPr/>
        </p:nvSpPr>
        <p:spPr bwMode="auto">
          <a:xfrm>
            <a:off x="7740650" y="3200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0" name="Rectangle 19" descr="Dark downward diagonal"/>
          <p:cNvSpPr>
            <a:spLocks noChangeArrowheads="1"/>
          </p:cNvSpPr>
          <p:nvPr/>
        </p:nvSpPr>
        <p:spPr bwMode="auto">
          <a:xfrm>
            <a:off x="6521450" y="3200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1" name="Rectangle 20" descr="Weave"/>
          <p:cNvSpPr>
            <a:spLocks noChangeArrowheads="1"/>
          </p:cNvSpPr>
          <p:nvPr/>
        </p:nvSpPr>
        <p:spPr bwMode="auto">
          <a:xfrm>
            <a:off x="6826250" y="44196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2" name="Rectangle 21" descr="Weave"/>
          <p:cNvSpPr>
            <a:spLocks noChangeArrowheads="1"/>
          </p:cNvSpPr>
          <p:nvPr/>
        </p:nvSpPr>
        <p:spPr bwMode="auto">
          <a:xfrm>
            <a:off x="7131050" y="44196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3" name="Rectangle 22" descr="Weave"/>
          <p:cNvSpPr>
            <a:spLocks noChangeArrowheads="1"/>
          </p:cNvSpPr>
          <p:nvPr/>
        </p:nvSpPr>
        <p:spPr bwMode="auto">
          <a:xfrm>
            <a:off x="7435850" y="44196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4" name="Rectangle 23" descr="Weave"/>
          <p:cNvSpPr>
            <a:spLocks noChangeArrowheads="1"/>
          </p:cNvSpPr>
          <p:nvPr/>
        </p:nvSpPr>
        <p:spPr bwMode="auto">
          <a:xfrm>
            <a:off x="7740650" y="44196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5" name="Rectangle 24" descr="Weave"/>
          <p:cNvSpPr>
            <a:spLocks noChangeArrowheads="1"/>
          </p:cNvSpPr>
          <p:nvPr/>
        </p:nvSpPr>
        <p:spPr bwMode="auto">
          <a:xfrm>
            <a:off x="6521450" y="44196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6" name="Rectangle 25" descr="Dark downward diagonal"/>
          <p:cNvSpPr>
            <a:spLocks noChangeArrowheads="1"/>
          </p:cNvSpPr>
          <p:nvPr/>
        </p:nvSpPr>
        <p:spPr bwMode="auto">
          <a:xfrm>
            <a:off x="6521450" y="3810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7" name="Rectangle 26" descr="Dark downward diagonal"/>
          <p:cNvSpPr>
            <a:spLocks noChangeArrowheads="1"/>
          </p:cNvSpPr>
          <p:nvPr/>
        </p:nvSpPr>
        <p:spPr bwMode="auto">
          <a:xfrm>
            <a:off x="6826250" y="3810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8" name="Rectangle 27" descr="Dark downward diagonal"/>
          <p:cNvSpPr>
            <a:spLocks noChangeArrowheads="1"/>
          </p:cNvSpPr>
          <p:nvPr/>
        </p:nvSpPr>
        <p:spPr bwMode="auto">
          <a:xfrm>
            <a:off x="7131050" y="3810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19" name="Rectangle 28" descr="Dark downward diagonal"/>
          <p:cNvSpPr>
            <a:spLocks noChangeArrowheads="1"/>
          </p:cNvSpPr>
          <p:nvPr/>
        </p:nvSpPr>
        <p:spPr bwMode="auto">
          <a:xfrm>
            <a:off x="7435850" y="3810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0" name="Rectangle 29" descr="Dark downward diagonal"/>
          <p:cNvSpPr>
            <a:spLocks noChangeArrowheads="1"/>
          </p:cNvSpPr>
          <p:nvPr/>
        </p:nvSpPr>
        <p:spPr bwMode="auto">
          <a:xfrm>
            <a:off x="7740650" y="3810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1" name="Rectangle 30" descr="Dark downward diagonal"/>
          <p:cNvSpPr>
            <a:spLocks noChangeArrowheads="1"/>
          </p:cNvSpPr>
          <p:nvPr/>
        </p:nvSpPr>
        <p:spPr bwMode="auto">
          <a:xfrm>
            <a:off x="251460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2" name="Rectangle 31" descr="Dark downward diagonal"/>
          <p:cNvSpPr>
            <a:spLocks noChangeArrowheads="1"/>
          </p:cNvSpPr>
          <p:nvPr/>
        </p:nvSpPr>
        <p:spPr bwMode="auto">
          <a:xfrm>
            <a:off x="281940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3" name="Rectangle 32" descr="Dark downward diagonal"/>
          <p:cNvSpPr>
            <a:spLocks noChangeArrowheads="1"/>
          </p:cNvSpPr>
          <p:nvPr/>
        </p:nvSpPr>
        <p:spPr bwMode="auto">
          <a:xfrm>
            <a:off x="312420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4" name="Rectangle 33" descr="Dark downward diagonal"/>
          <p:cNvSpPr>
            <a:spLocks noChangeArrowheads="1"/>
          </p:cNvSpPr>
          <p:nvPr/>
        </p:nvSpPr>
        <p:spPr bwMode="auto">
          <a:xfrm>
            <a:off x="342900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5" name="Rectangle 34" descr="Dark downward diagonal"/>
          <p:cNvSpPr>
            <a:spLocks noChangeArrowheads="1"/>
          </p:cNvSpPr>
          <p:nvPr/>
        </p:nvSpPr>
        <p:spPr bwMode="auto">
          <a:xfrm>
            <a:off x="373380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6" name="Rectangle 35" descr="Dark downward diagonal"/>
          <p:cNvSpPr>
            <a:spLocks noChangeArrowheads="1"/>
          </p:cNvSpPr>
          <p:nvPr/>
        </p:nvSpPr>
        <p:spPr bwMode="auto">
          <a:xfrm>
            <a:off x="6826250" y="2895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7" name="Rectangle 36" descr="Dark downward diagonal"/>
          <p:cNvSpPr>
            <a:spLocks noChangeArrowheads="1"/>
          </p:cNvSpPr>
          <p:nvPr/>
        </p:nvSpPr>
        <p:spPr bwMode="auto">
          <a:xfrm>
            <a:off x="7131050" y="2895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8" name="Rectangle 37" descr="Dark downward diagonal"/>
          <p:cNvSpPr>
            <a:spLocks noChangeArrowheads="1"/>
          </p:cNvSpPr>
          <p:nvPr/>
        </p:nvSpPr>
        <p:spPr bwMode="auto">
          <a:xfrm>
            <a:off x="7435850" y="2895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29" name="Rectangle 38" descr="Dark downward diagonal"/>
          <p:cNvSpPr>
            <a:spLocks noChangeArrowheads="1"/>
          </p:cNvSpPr>
          <p:nvPr/>
        </p:nvSpPr>
        <p:spPr bwMode="auto">
          <a:xfrm>
            <a:off x="7740650" y="2895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0" name="Rectangle 39" descr="Dark downward diagonal"/>
          <p:cNvSpPr>
            <a:spLocks noChangeArrowheads="1"/>
          </p:cNvSpPr>
          <p:nvPr/>
        </p:nvSpPr>
        <p:spPr bwMode="auto">
          <a:xfrm>
            <a:off x="6521450" y="2895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1" name="Rectangle 40" descr="Dark downward diagonal"/>
          <p:cNvSpPr>
            <a:spLocks noChangeArrowheads="1"/>
          </p:cNvSpPr>
          <p:nvPr/>
        </p:nvSpPr>
        <p:spPr bwMode="auto">
          <a:xfrm>
            <a:off x="652145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2" name="Rectangle 41" descr="Dark downward diagonal"/>
          <p:cNvSpPr>
            <a:spLocks noChangeArrowheads="1"/>
          </p:cNvSpPr>
          <p:nvPr/>
        </p:nvSpPr>
        <p:spPr bwMode="auto">
          <a:xfrm>
            <a:off x="682625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3" name="Rectangle 42" descr="Dark downward diagonal"/>
          <p:cNvSpPr>
            <a:spLocks noChangeArrowheads="1"/>
          </p:cNvSpPr>
          <p:nvPr/>
        </p:nvSpPr>
        <p:spPr bwMode="auto">
          <a:xfrm>
            <a:off x="713105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4" name="Rectangle 43" descr="Dark downward diagonal"/>
          <p:cNvSpPr>
            <a:spLocks noChangeArrowheads="1"/>
          </p:cNvSpPr>
          <p:nvPr/>
        </p:nvSpPr>
        <p:spPr bwMode="auto">
          <a:xfrm>
            <a:off x="743585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5" name="Rectangle 44" descr="Dark downward diagonal"/>
          <p:cNvSpPr>
            <a:spLocks noChangeArrowheads="1"/>
          </p:cNvSpPr>
          <p:nvPr/>
        </p:nvSpPr>
        <p:spPr bwMode="auto">
          <a:xfrm>
            <a:off x="7740650" y="3505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6" name="Rectangle 45" descr="Weave"/>
          <p:cNvSpPr>
            <a:spLocks noChangeArrowheads="1"/>
          </p:cNvSpPr>
          <p:nvPr/>
        </p:nvSpPr>
        <p:spPr bwMode="auto">
          <a:xfrm>
            <a:off x="6826250" y="4114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7" name="Rectangle 46" descr="Weave"/>
          <p:cNvSpPr>
            <a:spLocks noChangeArrowheads="1"/>
          </p:cNvSpPr>
          <p:nvPr/>
        </p:nvSpPr>
        <p:spPr bwMode="auto">
          <a:xfrm>
            <a:off x="7131050" y="4114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8" name="Rectangle 47" descr="Weave"/>
          <p:cNvSpPr>
            <a:spLocks noChangeArrowheads="1"/>
          </p:cNvSpPr>
          <p:nvPr/>
        </p:nvSpPr>
        <p:spPr bwMode="auto">
          <a:xfrm>
            <a:off x="7435850" y="4114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39" name="Rectangle 48" descr="Weave"/>
          <p:cNvSpPr>
            <a:spLocks noChangeArrowheads="1"/>
          </p:cNvSpPr>
          <p:nvPr/>
        </p:nvSpPr>
        <p:spPr bwMode="auto">
          <a:xfrm>
            <a:off x="7740650" y="4114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0" name="Rectangle 49" descr="Weave"/>
          <p:cNvSpPr>
            <a:spLocks noChangeArrowheads="1"/>
          </p:cNvSpPr>
          <p:nvPr/>
        </p:nvSpPr>
        <p:spPr bwMode="auto">
          <a:xfrm>
            <a:off x="6521450" y="4114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1" name="Rectangle 50" descr="Weave"/>
          <p:cNvSpPr>
            <a:spLocks noChangeArrowheads="1"/>
          </p:cNvSpPr>
          <p:nvPr/>
        </p:nvSpPr>
        <p:spPr bwMode="auto">
          <a:xfrm>
            <a:off x="6521450" y="50292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2" name="Rectangle 51" descr="Weave"/>
          <p:cNvSpPr>
            <a:spLocks noChangeArrowheads="1"/>
          </p:cNvSpPr>
          <p:nvPr/>
        </p:nvSpPr>
        <p:spPr bwMode="auto">
          <a:xfrm>
            <a:off x="6826250" y="50292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3" name="Rectangle 52" descr="Weave"/>
          <p:cNvSpPr>
            <a:spLocks noChangeArrowheads="1"/>
          </p:cNvSpPr>
          <p:nvPr/>
        </p:nvSpPr>
        <p:spPr bwMode="auto">
          <a:xfrm>
            <a:off x="7131050" y="50292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4" name="Rectangle 53" descr="Weave"/>
          <p:cNvSpPr>
            <a:spLocks noChangeArrowheads="1"/>
          </p:cNvSpPr>
          <p:nvPr/>
        </p:nvSpPr>
        <p:spPr bwMode="auto">
          <a:xfrm>
            <a:off x="7435850" y="50292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5" name="Rectangle 54" descr="Weave"/>
          <p:cNvSpPr>
            <a:spLocks noChangeArrowheads="1"/>
          </p:cNvSpPr>
          <p:nvPr/>
        </p:nvSpPr>
        <p:spPr bwMode="auto">
          <a:xfrm>
            <a:off x="7740650" y="50292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6" name="AutoShape 55"/>
          <p:cNvSpPr>
            <a:spLocks/>
          </p:cNvSpPr>
          <p:nvPr/>
        </p:nvSpPr>
        <p:spPr bwMode="auto">
          <a:xfrm>
            <a:off x="2286000" y="3200400"/>
            <a:ext cx="228600" cy="609600"/>
          </a:xfrm>
          <a:prstGeom prst="leftBrace">
            <a:avLst>
              <a:gd name="adj1" fmla="val 2222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7" name="AutoShape 56"/>
          <p:cNvSpPr>
            <a:spLocks/>
          </p:cNvSpPr>
          <p:nvPr/>
        </p:nvSpPr>
        <p:spPr bwMode="auto">
          <a:xfrm rot="5400000">
            <a:off x="3162300" y="2324100"/>
            <a:ext cx="304800" cy="1447800"/>
          </a:xfrm>
          <a:prstGeom prst="leftBrace">
            <a:avLst>
              <a:gd name="adj1" fmla="val 3958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8" name="Text Box 57"/>
          <p:cNvSpPr txBox="1">
            <a:spLocks noChangeArrowheads="1"/>
          </p:cNvSpPr>
          <p:nvPr/>
        </p:nvSpPr>
        <p:spPr bwMode="auto">
          <a:xfrm>
            <a:off x="1889125" y="4537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7949" name="Text Box 58"/>
          <p:cNvSpPr txBox="1">
            <a:spLocks noChangeArrowheads="1"/>
          </p:cNvSpPr>
          <p:nvPr/>
        </p:nvSpPr>
        <p:spPr bwMode="auto">
          <a:xfrm>
            <a:off x="571500" y="5067300"/>
            <a:ext cx="8034338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count[0] = dimsf[0]/mpi_size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count[1] = dimsf[1];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offset[0] = mpi_rank * count[0];  /* = 2 */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offset[1] = 0;</a:t>
            </a:r>
          </a:p>
        </p:txBody>
      </p:sp>
      <p:sp>
        <p:nvSpPr>
          <p:cNvPr id="37950" name="Text Box 59"/>
          <p:cNvSpPr txBox="1">
            <a:spLocks noChangeArrowheads="1"/>
          </p:cNvSpPr>
          <p:nvPr/>
        </p:nvSpPr>
        <p:spPr bwMode="auto">
          <a:xfrm>
            <a:off x="609600" y="3267075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count[0]</a:t>
            </a:r>
          </a:p>
        </p:txBody>
      </p:sp>
      <p:sp>
        <p:nvSpPr>
          <p:cNvPr id="37951" name="Text Box 60"/>
          <p:cNvSpPr txBox="1">
            <a:spLocks noChangeArrowheads="1"/>
          </p:cNvSpPr>
          <p:nvPr/>
        </p:nvSpPr>
        <p:spPr bwMode="auto">
          <a:xfrm>
            <a:off x="2362200" y="2362200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count[1]</a:t>
            </a:r>
          </a:p>
        </p:txBody>
      </p:sp>
      <p:sp>
        <p:nvSpPr>
          <p:cNvPr id="37952" name="Text Box 61"/>
          <p:cNvSpPr txBox="1">
            <a:spLocks noChangeArrowheads="1"/>
          </p:cNvSpPr>
          <p:nvPr/>
        </p:nvSpPr>
        <p:spPr bwMode="auto">
          <a:xfrm>
            <a:off x="4573588" y="3048000"/>
            <a:ext cx="1830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offset[0]</a:t>
            </a:r>
          </a:p>
        </p:txBody>
      </p:sp>
      <p:sp>
        <p:nvSpPr>
          <p:cNvPr id="37953" name="Text Box 62"/>
          <p:cNvSpPr txBox="1">
            <a:spLocks noChangeArrowheads="1"/>
          </p:cNvSpPr>
          <p:nvPr/>
        </p:nvSpPr>
        <p:spPr bwMode="auto">
          <a:xfrm>
            <a:off x="6402388" y="2057400"/>
            <a:ext cx="1830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offset[1]</a:t>
            </a:r>
          </a:p>
        </p:txBody>
      </p:sp>
      <p:cxnSp>
        <p:nvCxnSpPr>
          <p:cNvPr id="37954" name="AutoShape 63"/>
          <p:cNvCxnSpPr>
            <a:cxnSpLocks noChangeShapeType="1"/>
          </p:cNvCxnSpPr>
          <p:nvPr/>
        </p:nvCxnSpPr>
        <p:spPr bwMode="auto">
          <a:xfrm rot="10800000" flipH="1" flipV="1">
            <a:off x="6521450" y="2895600"/>
            <a:ext cx="1588" cy="609600"/>
          </a:xfrm>
          <a:prstGeom prst="bentConnector3">
            <a:avLst>
              <a:gd name="adj1" fmla="val -14400005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37955" name="Line 64"/>
          <p:cNvSpPr>
            <a:spLocks noChangeShapeType="1"/>
          </p:cNvSpPr>
          <p:nvPr/>
        </p:nvSpPr>
        <p:spPr bwMode="auto">
          <a:xfrm>
            <a:off x="6553200" y="24384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56" name="Text Box 65"/>
          <p:cNvSpPr txBox="1">
            <a:spLocks noChangeArrowheads="1"/>
          </p:cNvSpPr>
          <p:nvPr/>
        </p:nvSpPr>
        <p:spPr bwMode="auto">
          <a:xfrm>
            <a:off x="609600" y="1003300"/>
            <a:ext cx="20217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Process </a:t>
            </a:r>
            <a:r>
              <a:rPr lang="en-US" sz="2800" dirty="0" smtClean="0">
                <a:solidFill>
                  <a:schemeClr val="tx1"/>
                </a:solidFill>
              </a:rPr>
              <a:t>P1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891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891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56925D-555D-47FE-B8D8-AD73C6F56F82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>
          <a:xfrm>
            <a:off x="1749425" y="228600"/>
            <a:ext cx="6632575" cy="3810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Example 1: </a:t>
            </a:r>
            <a:r>
              <a:rPr lang="en-US" sz="3200" i="1" smtClean="0">
                <a:solidFill>
                  <a:schemeClr val="tx1"/>
                </a:solidFill>
              </a:rPr>
              <a:t>Writing dataset by rows</a:t>
            </a:r>
            <a:endParaRPr lang="en-US" sz="3200" smtClean="0">
              <a:solidFill>
                <a:schemeClr val="tx1"/>
              </a:solidFill>
            </a:endParaRPr>
          </a:p>
        </p:txBody>
      </p:sp>
      <p:sp>
        <p:nvSpPr>
          <p:cNvPr id="38918" name="Text Box 3"/>
          <p:cNvSpPr txBox="1">
            <a:spLocks noChangeArrowheads="1"/>
          </p:cNvSpPr>
          <p:nvPr/>
        </p:nvSpPr>
        <p:spPr bwMode="auto">
          <a:xfrm>
            <a:off x="520700" y="1295400"/>
            <a:ext cx="841533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71  /*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72   * Each process defines dataset in memory and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 * writes it to the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hyperslab</a:t>
            </a:r>
            <a:endParaRPr lang="en-US" sz="2000" b="1" dirty="0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73   * in the file.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74   */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75   count[0] =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dimsf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[0]/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mpi_size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76   count[1] =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dimsf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[1];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77   offset[0] =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mpi_rank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* count[0];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78   offset[1] = 0;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79  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memspace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= H5Screate_simple(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RANK,count,NULL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);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80	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81  /*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82   * Select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hyperslab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in the file.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83   */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84  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filespace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= H5Dget_space(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dset_id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);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85   H5Sselect_hyperslab(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filespace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,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   H5S_SELECT_SET,offset,NULL,count,NULL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);</a:t>
            </a:r>
            <a:endParaRPr lang="en-US" sz="2000" dirty="0">
              <a:solidFill>
                <a:schemeClr val="tx1"/>
              </a:solidFill>
              <a:latin typeface="Courier New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39939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5D0A22-B312-4014-80C5-31B5E49BE327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39941" name="Rectangle 2" descr="Dark downward diagonal"/>
          <p:cNvSpPr>
            <a:spLocks noChangeArrowheads="1"/>
          </p:cNvSpPr>
          <p:nvPr/>
        </p:nvSpPr>
        <p:spPr bwMode="auto">
          <a:xfrm>
            <a:off x="2252663" y="1905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42" name="Rectangle 3" descr="Dark downward diagonal"/>
          <p:cNvSpPr>
            <a:spLocks noChangeArrowheads="1"/>
          </p:cNvSpPr>
          <p:nvPr/>
        </p:nvSpPr>
        <p:spPr bwMode="auto">
          <a:xfrm>
            <a:off x="2252663" y="22098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43" name="Rectangle 4" descr="Dark downward diagonal"/>
          <p:cNvSpPr>
            <a:spLocks noChangeArrowheads="1"/>
          </p:cNvSpPr>
          <p:nvPr/>
        </p:nvSpPr>
        <p:spPr bwMode="auto">
          <a:xfrm>
            <a:off x="2252663" y="25146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44" name="Rectangle 5" descr="Dark downward diagonal"/>
          <p:cNvSpPr>
            <a:spLocks noChangeArrowheads="1"/>
          </p:cNvSpPr>
          <p:nvPr/>
        </p:nvSpPr>
        <p:spPr bwMode="auto">
          <a:xfrm>
            <a:off x="2252663" y="2819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45" name="Rectangle 6" descr="Weave"/>
          <p:cNvSpPr>
            <a:spLocks noChangeArrowheads="1"/>
          </p:cNvSpPr>
          <p:nvPr/>
        </p:nvSpPr>
        <p:spPr bwMode="auto">
          <a:xfrm>
            <a:off x="2557463" y="19050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46" name="Rectangle 7" descr="Weave"/>
          <p:cNvSpPr>
            <a:spLocks noChangeArrowheads="1"/>
          </p:cNvSpPr>
          <p:nvPr/>
        </p:nvSpPr>
        <p:spPr bwMode="auto">
          <a:xfrm>
            <a:off x="2557463" y="22098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47" name="Rectangle 8" descr="Weave"/>
          <p:cNvSpPr>
            <a:spLocks noChangeArrowheads="1"/>
          </p:cNvSpPr>
          <p:nvPr/>
        </p:nvSpPr>
        <p:spPr bwMode="auto">
          <a:xfrm>
            <a:off x="2557463" y="2514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48" name="Rectangle 9" descr="Weave"/>
          <p:cNvSpPr>
            <a:spLocks noChangeArrowheads="1"/>
          </p:cNvSpPr>
          <p:nvPr/>
        </p:nvSpPr>
        <p:spPr bwMode="auto">
          <a:xfrm>
            <a:off x="2557463" y="2819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49" name="Rectangle 10" descr="Small checker board"/>
          <p:cNvSpPr>
            <a:spLocks noChangeArrowheads="1"/>
          </p:cNvSpPr>
          <p:nvPr/>
        </p:nvSpPr>
        <p:spPr bwMode="auto">
          <a:xfrm>
            <a:off x="2862263" y="19050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0" name="Rectangle 11" descr="Small checker board"/>
          <p:cNvSpPr>
            <a:spLocks noChangeArrowheads="1"/>
          </p:cNvSpPr>
          <p:nvPr/>
        </p:nvSpPr>
        <p:spPr bwMode="auto">
          <a:xfrm>
            <a:off x="2862263" y="22098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1" name="Rectangle 12" descr="Small checker board"/>
          <p:cNvSpPr>
            <a:spLocks noChangeArrowheads="1"/>
          </p:cNvSpPr>
          <p:nvPr/>
        </p:nvSpPr>
        <p:spPr bwMode="auto">
          <a:xfrm>
            <a:off x="2862263" y="25146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2" name="Rectangle 13" descr="Small checker board"/>
          <p:cNvSpPr>
            <a:spLocks noChangeArrowheads="1"/>
          </p:cNvSpPr>
          <p:nvPr/>
        </p:nvSpPr>
        <p:spPr bwMode="auto">
          <a:xfrm>
            <a:off x="2862263" y="28194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3" name="Rectangle 14" descr="Dark downward diagonal"/>
          <p:cNvSpPr>
            <a:spLocks noChangeArrowheads="1"/>
          </p:cNvSpPr>
          <p:nvPr/>
        </p:nvSpPr>
        <p:spPr bwMode="auto">
          <a:xfrm>
            <a:off x="5529263" y="2667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4" name="Rectangle 15" descr="Dark downward diagonal"/>
          <p:cNvSpPr>
            <a:spLocks noChangeArrowheads="1"/>
          </p:cNvSpPr>
          <p:nvPr/>
        </p:nvSpPr>
        <p:spPr bwMode="auto">
          <a:xfrm>
            <a:off x="5529263" y="29718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5" name="Rectangle 16" descr="Dark downward diagonal"/>
          <p:cNvSpPr>
            <a:spLocks noChangeArrowheads="1"/>
          </p:cNvSpPr>
          <p:nvPr/>
        </p:nvSpPr>
        <p:spPr bwMode="auto">
          <a:xfrm>
            <a:off x="5529263" y="32766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6" name="Rectangle 17" descr="Dark downward diagonal"/>
          <p:cNvSpPr>
            <a:spLocks noChangeArrowheads="1"/>
          </p:cNvSpPr>
          <p:nvPr/>
        </p:nvSpPr>
        <p:spPr bwMode="auto">
          <a:xfrm>
            <a:off x="5529263" y="3581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7" name="Rectangle 18" descr="Dark downward diagonal"/>
          <p:cNvSpPr>
            <a:spLocks noChangeArrowheads="1"/>
          </p:cNvSpPr>
          <p:nvPr/>
        </p:nvSpPr>
        <p:spPr bwMode="auto">
          <a:xfrm>
            <a:off x="5834063" y="26670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8" name="Rectangle 19" descr="Dark downward diagonal"/>
          <p:cNvSpPr>
            <a:spLocks noChangeArrowheads="1"/>
          </p:cNvSpPr>
          <p:nvPr/>
        </p:nvSpPr>
        <p:spPr bwMode="auto">
          <a:xfrm>
            <a:off x="5834063" y="2971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59" name="Rectangle 20" descr="Dark downward diagonal"/>
          <p:cNvSpPr>
            <a:spLocks noChangeArrowheads="1"/>
          </p:cNvSpPr>
          <p:nvPr/>
        </p:nvSpPr>
        <p:spPr bwMode="auto">
          <a:xfrm>
            <a:off x="5834063" y="3276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0" name="Rectangle 21" descr="Dark downward diagonal"/>
          <p:cNvSpPr>
            <a:spLocks noChangeArrowheads="1"/>
          </p:cNvSpPr>
          <p:nvPr/>
        </p:nvSpPr>
        <p:spPr bwMode="auto">
          <a:xfrm>
            <a:off x="5834063" y="3581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1" name="Rectangle 22" descr="Weave"/>
          <p:cNvSpPr>
            <a:spLocks noChangeArrowheads="1"/>
          </p:cNvSpPr>
          <p:nvPr/>
        </p:nvSpPr>
        <p:spPr bwMode="auto">
          <a:xfrm>
            <a:off x="6138863" y="26670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2" name="Rectangle 23" descr="Weave"/>
          <p:cNvSpPr>
            <a:spLocks noChangeArrowheads="1"/>
          </p:cNvSpPr>
          <p:nvPr/>
        </p:nvSpPr>
        <p:spPr bwMode="auto">
          <a:xfrm>
            <a:off x="6138863" y="29718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3" name="Rectangle 24" descr="Weave"/>
          <p:cNvSpPr>
            <a:spLocks noChangeArrowheads="1"/>
          </p:cNvSpPr>
          <p:nvPr/>
        </p:nvSpPr>
        <p:spPr bwMode="auto">
          <a:xfrm>
            <a:off x="6138863" y="3276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4" name="Rectangle 25" descr="Weave"/>
          <p:cNvSpPr>
            <a:spLocks noChangeArrowheads="1"/>
          </p:cNvSpPr>
          <p:nvPr/>
        </p:nvSpPr>
        <p:spPr bwMode="auto">
          <a:xfrm>
            <a:off x="6138863" y="3581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5" name="Rectangle 26" descr="Weave"/>
          <p:cNvSpPr>
            <a:spLocks noChangeArrowheads="1"/>
          </p:cNvSpPr>
          <p:nvPr/>
        </p:nvSpPr>
        <p:spPr bwMode="auto">
          <a:xfrm>
            <a:off x="6443663" y="2667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6" name="Rectangle 27" descr="Weave"/>
          <p:cNvSpPr>
            <a:spLocks noChangeArrowheads="1"/>
          </p:cNvSpPr>
          <p:nvPr/>
        </p:nvSpPr>
        <p:spPr bwMode="auto">
          <a:xfrm>
            <a:off x="6443663" y="2971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7" name="Rectangle 28" descr="Weave"/>
          <p:cNvSpPr>
            <a:spLocks noChangeArrowheads="1"/>
          </p:cNvSpPr>
          <p:nvPr/>
        </p:nvSpPr>
        <p:spPr bwMode="auto">
          <a:xfrm>
            <a:off x="6443663" y="32766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8" name="Rectangle 29" descr="Weave"/>
          <p:cNvSpPr>
            <a:spLocks noChangeArrowheads="1"/>
          </p:cNvSpPr>
          <p:nvPr/>
        </p:nvSpPr>
        <p:spPr bwMode="auto">
          <a:xfrm>
            <a:off x="6443663" y="35814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69" name="Rectangle 30" descr="Small checker board"/>
          <p:cNvSpPr>
            <a:spLocks noChangeArrowheads="1"/>
          </p:cNvSpPr>
          <p:nvPr/>
        </p:nvSpPr>
        <p:spPr bwMode="auto">
          <a:xfrm>
            <a:off x="6748463" y="26670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0" name="Rectangle 31" descr="Small checker board"/>
          <p:cNvSpPr>
            <a:spLocks noChangeArrowheads="1"/>
          </p:cNvSpPr>
          <p:nvPr/>
        </p:nvSpPr>
        <p:spPr bwMode="auto">
          <a:xfrm>
            <a:off x="6748463" y="29718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1" name="Rectangle 32" descr="Small checker board"/>
          <p:cNvSpPr>
            <a:spLocks noChangeArrowheads="1"/>
          </p:cNvSpPr>
          <p:nvPr/>
        </p:nvSpPr>
        <p:spPr bwMode="auto">
          <a:xfrm>
            <a:off x="6748463" y="32766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2" name="Rectangle 33" descr="Small checker board"/>
          <p:cNvSpPr>
            <a:spLocks noChangeArrowheads="1"/>
          </p:cNvSpPr>
          <p:nvPr/>
        </p:nvSpPr>
        <p:spPr bwMode="auto">
          <a:xfrm>
            <a:off x="6748463" y="35814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3" name="Rectangle 34" descr="60%"/>
          <p:cNvSpPr>
            <a:spLocks noChangeArrowheads="1"/>
          </p:cNvSpPr>
          <p:nvPr/>
        </p:nvSpPr>
        <p:spPr bwMode="auto">
          <a:xfrm>
            <a:off x="7053263" y="26670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4" name="Rectangle 35" descr="60%"/>
          <p:cNvSpPr>
            <a:spLocks noChangeArrowheads="1"/>
          </p:cNvSpPr>
          <p:nvPr/>
        </p:nvSpPr>
        <p:spPr bwMode="auto">
          <a:xfrm>
            <a:off x="7053263" y="29718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5" name="Rectangle 36" descr="60%"/>
          <p:cNvSpPr>
            <a:spLocks noChangeArrowheads="1"/>
          </p:cNvSpPr>
          <p:nvPr/>
        </p:nvSpPr>
        <p:spPr bwMode="auto">
          <a:xfrm>
            <a:off x="7053263" y="32766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6" name="Rectangle 37" descr="60%"/>
          <p:cNvSpPr>
            <a:spLocks noChangeArrowheads="1"/>
          </p:cNvSpPr>
          <p:nvPr/>
        </p:nvSpPr>
        <p:spPr bwMode="auto">
          <a:xfrm>
            <a:off x="7053263" y="35814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7" name="Text Box 38"/>
          <p:cNvSpPr txBox="1">
            <a:spLocks noChangeArrowheads="1"/>
          </p:cNvSpPr>
          <p:nvPr/>
        </p:nvSpPr>
        <p:spPr bwMode="auto">
          <a:xfrm>
            <a:off x="1093788" y="2317750"/>
            <a:ext cx="55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P0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8" name="Text Box 39"/>
          <p:cNvSpPr txBox="1">
            <a:spLocks noChangeArrowheads="1"/>
          </p:cNvSpPr>
          <p:nvPr/>
        </p:nvSpPr>
        <p:spPr bwMode="auto">
          <a:xfrm>
            <a:off x="1109663" y="3952875"/>
            <a:ext cx="55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P1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79" name="Text Box 40"/>
          <p:cNvSpPr txBox="1">
            <a:spLocks noChangeArrowheads="1"/>
          </p:cNvSpPr>
          <p:nvPr/>
        </p:nvSpPr>
        <p:spPr bwMode="auto">
          <a:xfrm>
            <a:off x="7723188" y="3152775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File</a:t>
            </a:r>
          </a:p>
        </p:txBody>
      </p:sp>
      <p:sp>
        <p:nvSpPr>
          <p:cNvPr id="39980" name="Text Box 41"/>
          <p:cNvSpPr txBox="1">
            <a:spLocks noChangeArrowheads="1"/>
          </p:cNvSpPr>
          <p:nvPr/>
        </p:nvSpPr>
        <p:spPr bwMode="auto">
          <a:xfrm>
            <a:off x="1219200" y="57150"/>
            <a:ext cx="746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3200">
                <a:solidFill>
                  <a:schemeClr val="tx1"/>
                </a:solidFill>
              </a:rPr>
              <a:t>Example 2: </a:t>
            </a:r>
            <a:r>
              <a:rPr lang="en-US" sz="3200" i="1">
                <a:solidFill>
                  <a:schemeClr val="tx1"/>
                </a:solidFill>
              </a:rPr>
              <a:t>Writing dataset by columns</a:t>
            </a:r>
            <a:endParaRPr lang="en-US" sz="3200" b="1">
              <a:solidFill>
                <a:schemeClr val="tx1"/>
              </a:solidFill>
              <a:latin typeface="Helvetica" charset="0"/>
            </a:endParaRPr>
          </a:p>
        </p:txBody>
      </p:sp>
      <p:cxnSp>
        <p:nvCxnSpPr>
          <p:cNvPr id="39981" name="AutoShape 42"/>
          <p:cNvCxnSpPr>
            <a:cxnSpLocks noChangeShapeType="1"/>
            <a:stCxn id="39994" idx="2"/>
            <a:endCxn id="39968" idx="2"/>
          </p:cNvCxnSpPr>
          <p:nvPr/>
        </p:nvCxnSpPr>
        <p:spPr bwMode="auto">
          <a:xfrm rot="5400000" flipH="1" flipV="1">
            <a:off x="4195763" y="2400300"/>
            <a:ext cx="914400" cy="3886200"/>
          </a:xfrm>
          <a:prstGeom prst="bentConnector3">
            <a:avLst>
              <a:gd name="adj1" fmla="val -25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9982" name="AutoShape 43"/>
          <p:cNvCxnSpPr>
            <a:cxnSpLocks noChangeShapeType="1"/>
            <a:stCxn id="39949" idx="0"/>
            <a:endCxn id="39969" idx="0"/>
          </p:cNvCxnSpPr>
          <p:nvPr/>
        </p:nvCxnSpPr>
        <p:spPr bwMode="auto">
          <a:xfrm rot="5400000" flipV="1">
            <a:off x="4576763" y="342900"/>
            <a:ext cx="762000" cy="3886200"/>
          </a:xfrm>
          <a:prstGeom prst="bentConnector3">
            <a:avLst>
              <a:gd name="adj1" fmla="val -3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9983" name="AutoShape 44"/>
          <p:cNvCxnSpPr>
            <a:cxnSpLocks noChangeShapeType="1"/>
            <a:stCxn id="39945" idx="0"/>
            <a:endCxn id="39961" idx="0"/>
          </p:cNvCxnSpPr>
          <p:nvPr/>
        </p:nvCxnSpPr>
        <p:spPr bwMode="auto">
          <a:xfrm rot="5400000" flipV="1">
            <a:off x="4119563" y="495300"/>
            <a:ext cx="762000" cy="3581400"/>
          </a:xfrm>
          <a:prstGeom prst="bentConnector3">
            <a:avLst>
              <a:gd name="adj1" fmla="val -3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9984" name="AutoShape 45"/>
          <p:cNvCxnSpPr>
            <a:cxnSpLocks noChangeShapeType="1"/>
            <a:stCxn id="39941" idx="0"/>
            <a:endCxn id="39953" idx="0"/>
          </p:cNvCxnSpPr>
          <p:nvPr/>
        </p:nvCxnSpPr>
        <p:spPr bwMode="auto">
          <a:xfrm rot="5400000" flipV="1">
            <a:off x="3662363" y="647700"/>
            <a:ext cx="762000" cy="3276600"/>
          </a:xfrm>
          <a:prstGeom prst="bentConnector3">
            <a:avLst>
              <a:gd name="adj1" fmla="val -3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9985" name="AutoShape 46"/>
          <p:cNvCxnSpPr>
            <a:cxnSpLocks noChangeShapeType="1"/>
            <a:stCxn id="39990" idx="2"/>
            <a:endCxn id="39960" idx="2"/>
          </p:cNvCxnSpPr>
          <p:nvPr/>
        </p:nvCxnSpPr>
        <p:spPr bwMode="auto">
          <a:xfrm rot="5400000" flipH="1" flipV="1">
            <a:off x="3738563" y="2552700"/>
            <a:ext cx="914400" cy="3581400"/>
          </a:xfrm>
          <a:prstGeom prst="bentConnector3">
            <a:avLst>
              <a:gd name="adj1" fmla="val -25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9986" name="AutoShape 47"/>
          <p:cNvCxnSpPr>
            <a:cxnSpLocks noChangeShapeType="1"/>
            <a:stCxn id="39998" idx="2"/>
            <a:endCxn id="39976" idx="2"/>
          </p:cNvCxnSpPr>
          <p:nvPr/>
        </p:nvCxnSpPr>
        <p:spPr bwMode="auto">
          <a:xfrm rot="5400000" flipH="1" flipV="1">
            <a:off x="4652963" y="2247900"/>
            <a:ext cx="914400" cy="4191000"/>
          </a:xfrm>
          <a:prstGeom prst="bentConnector3">
            <a:avLst>
              <a:gd name="adj1" fmla="val -25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39987" name="Rectangle 48" descr="Dark downward diagonal"/>
          <p:cNvSpPr>
            <a:spLocks noChangeArrowheads="1"/>
          </p:cNvSpPr>
          <p:nvPr/>
        </p:nvSpPr>
        <p:spPr bwMode="auto">
          <a:xfrm>
            <a:off x="2252663" y="3581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88" name="Rectangle 49" descr="Dark downward diagonal"/>
          <p:cNvSpPr>
            <a:spLocks noChangeArrowheads="1"/>
          </p:cNvSpPr>
          <p:nvPr/>
        </p:nvSpPr>
        <p:spPr bwMode="auto">
          <a:xfrm>
            <a:off x="2252663" y="38862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89" name="Rectangle 50" descr="Dark downward diagonal"/>
          <p:cNvSpPr>
            <a:spLocks noChangeArrowheads="1"/>
          </p:cNvSpPr>
          <p:nvPr/>
        </p:nvSpPr>
        <p:spPr bwMode="auto">
          <a:xfrm>
            <a:off x="2252663" y="41910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90" name="Rectangle 51" descr="Dark downward diagonal"/>
          <p:cNvSpPr>
            <a:spLocks noChangeArrowheads="1"/>
          </p:cNvSpPr>
          <p:nvPr/>
        </p:nvSpPr>
        <p:spPr bwMode="auto">
          <a:xfrm>
            <a:off x="2252663" y="4495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91" name="Rectangle 52" descr="Weave"/>
          <p:cNvSpPr>
            <a:spLocks noChangeArrowheads="1"/>
          </p:cNvSpPr>
          <p:nvPr/>
        </p:nvSpPr>
        <p:spPr bwMode="auto">
          <a:xfrm>
            <a:off x="2557463" y="35814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92" name="Rectangle 53" descr="Weave"/>
          <p:cNvSpPr>
            <a:spLocks noChangeArrowheads="1"/>
          </p:cNvSpPr>
          <p:nvPr/>
        </p:nvSpPr>
        <p:spPr bwMode="auto">
          <a:xfrm>
            <a:off x="2557463" y="38862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93" name="Rectangle 54" descr="Weave"/>
          <p:cNvSpPr>
            <a:spLocks noChangeArrowheads="1"/>
          </p:cNvSpPr>
          <p:nvPr/>
        </p:nvSpPr>
        <p:spPr bwMode="auto">
          <a:xfrm>
            <a:off x="2557463" y="41910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94" name="Rectangle 55" descr="Weave"/>
          <p:cNvSpPr>
            <a:spLocks noChangeArrowheads="1"/>
          </p:cNvSpPr>
          <p:nvPr/>
        </p:nvSpPr>
        <p:spPr bwMode="auto">
          <a:xfrm>
            <a:off x="2557463" y="4495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95" name="Rectangle 56" descr="60%"/>
          <p:cNvSpPr>
            <a:spLocks noChangeArrowheads="1"/>
          </p:cNvSpPr>
          <p:nvPr/>
        </p:nvSpPr>
        <p:spPr bwMode="auto">
          <a:xfrm>
            <a:off x="2862263" y="35814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96" name="Rectangle 57" descr="60%"/>
          <p:cNvSpPr>
            <a:spLocks noChangeArrowheads="1"/>
          </p:cNvSpPr>
          <p:nvPr/>
        </p:nvSpPr>
        <p:spPr bwMode="auto">
          <a:xfrm>
            <a:off x="2862263" y="38862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97" name="Rectangle 58" descr="60%"/>
          <p:cNvSpPr>
            <a:spLocks noChangeArrowheads="1"/>
          </p:cNvSpPr>
          <p:nvPr/>
        </p:nvSpPr>
        <p:spPr bwMode="auto">
          <a:xfrm>
            <a:off x="2862263" y="41910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9998" name="Rectangle 59" descr="60%"/>
          <p:cNvSpPr>
            <a:spLocks noChangeArrowheads="1"/>
          </p:cNvSpPr>
          <p:nvPr/>
        </p:nvSpPr>
        <p:spPr bwMode="auto">
          <a:xfrm>
            <a:off x="2862263" y="44958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4096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4096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8C84DA-C805-41CA-83A1-DE971C97D9FA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6200"/>
            <a:ext cx="8153400" cy="609600"/>
          </a:xfrm>
        </p:spPr>
        <p:txBody>
          <a:bodyPr/>
          <a:lstStyle/>
          <a:p>
            <a:pPr eaLnBrk="1" hangingPunct="1"/>
            <a:r>
              <a:rPr lang="en-US" sz="3200" smtClean="0"/>
              <a:t>Writing by columns: </a:t>
            </a:r>
            <a:r>
              <a:rPr lang="en-US" sz="3200" i="1" smtClean="0"/>
              <a:t>Output of h5dump</a:t>
            </a:r>
            <a:endParaRPr lang="en-US" sz="2800" smtClean="0"/>
          </a:p>
        </p:txBody>
      </p:sp>
      <p:sp>
        <p:nvSpPr>
          <p:cNvPr id="40966" name="Text Box 3"/>
          <p:cNvSpPr txBox="1">
            <a:spLocks noChangeArrowheads="1"/>
          </p:cNvSpPr>
          <p:nvPr/>
        </p:nvSpPr>
        <p:spPr bwMode="auto">
          <a:xfrm>
            <a:off x="838200" y="1143000"/>
            <a:ext cx="7118350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endParaRPr lang="en-US" sz="1900" b="1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HDF5 "SDS_col.h5"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GROUP "/"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DATASET "IntArray"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DATATYPE  H5T_STD_I32BE 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DATASPACE  SIMPLE { ( 8, 6 ) / ( 8, 6 )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DATA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rgbClr val="000099"/>
                </a:solidFill>
                <a:latin typeface="Courier New" charset="0"/>
              </a:rPr>
              <a:t>100</a:t>
            </a: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1900" b="1">
                <a:solidFill>
                  <a:schemeClr val="hlink"/>
                </a:solidFill>
                <a:latin typeface="Courier New" charset="0"/>
              </a:rPr>
              <a:t>200</a:t>
            </a:r>
            <a:endParaRPr lang="en-US" sz="1900" b="1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  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 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900" b="1">
                <a:solidFill>
                  <a:schemeClr val="tx1"/>
                </a:solidFill>
                <a:latin typeface="Courier New" charset="0"/>
              </a:rPr>
              <a:t>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endParaRPr lang="en-US" sz="1900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4198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4198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63F34E-97C9-4BAC-9B6B-B7B4967F4649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76200"/>
            <a:ext cx="7696200" cy="7620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Example 2: </a:t>
            </a:r>
            <a:r>
              <a:rPr lang="en-US" sz="3200" i="1" smtClean="0">
                <a:solidFill>
                  <a:schemeClr val="tx1"/>
                </a:solidFill>
              </a:rPr>
              <a:t>Writing dataset by column</a:t>
            </a:r>
            <a:endParaRPr lang="en-US" sz="2800" smtClean="0">
              <a:solidFill>
                <a:schemeClr val="tx1"/>
              </a:solidFill>
            </a:endParaRPr>
          </a:p>
        </p:txBody>
      </p:sp>
      <p:sp>
        <p:nvSpPr>
          <p:cNvPr id="41990" name="Rectangle 3" descr="Dark downward diagonal"/>
          <p:cNvSpPr>
            <a:spLocks noChangeArrowheads="1"/>
          </p:cNvSpPr>
          <p:nvPr/>
        </p:nvSpPr>
        <p:spPr bwMode="auto">
          <a:xfrm>
            <a:off x="2165350" y="4495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1991" name="Rectangle 4" descr="Dark downward diagonal"/>
          <p:cNvSpPr>
            <a:spLocks noChangeArrowheads="1"/>
          </p:cNvSpPr>
          <p:nvPr/>
        </p:nvSpPr>
        <p:spPr bwMode="auto">
          <a:xfrm>
            <a:off x="2165350" y="4800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1992" name="Rectangle 5" descr="Dark downward diagonal"/>
          <p:cNvSpPr>
            <a:spLocks noChangeArrowheads="1"/>
          </p:cNvSpPr>
          <p:nvPr/>
        </p:nvSpPr>
        <p:spPr bwMode="auto">
          <a:xfrm>
            <a:off x="2165350" y="5105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1993" name="Rectangle 6" descr="Dark downward diagonal"/>
          <p:cNvSpPr>
            <a:spLocks noChangeArrowheads="1"/>
          </p:cNvSpPr>
          <p:nvPr/>
        </p:nvSpPr>
        <p:spPr bwMode="auto">
          <a:xfrm>
            <a:off x="2165350" y="54102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1994" name="Rectangle 7" descr="Weave"/>
          <p:cNvSpPr>
            <a:spLocks noChangeArrowheads="1"/>
          </p:cNvSpPr>
          <p:nvPr/>
        </p:nvSpPr>
        <p:spPr bwMode="auto">
          <a:xfrm>
            <a:off x="2470150" y="4495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1995" name="Rectangle 8" descr="Weave"/>
          <p:cNvSpPr>
            <a:spLocks noChangeArrowheads="1"/>
          </p:cNvSpPr>
          <p:nvPr/>
        </p:nvSpPr>
        <p:spPr bwMode="auto">
          <a:xfrm>
            <a:off x="2470150" y="48006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1996" name="Rectangle 9" descr="Weave"/>
          <p:cNvSpPr>
            <a:spLocks noChangeArrowheads="1"/>
          </p:cNvSpPr>
          <p:nvPr/>
        </p:nvSpPr>
        <p:spPr bwMode="auto">
          <a:xfrm>
            <a:off x="2470150" y="51054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1997" name="Rectangle 10" descr="Weave"/>
          <p:cNvSpPr>
            <a:spLocks noChangeArrowheads="1"/>
          </p:cNvSpPr>
          <p:nvPr/>
        </p:nvSpPr>
        <p:spPr bwMode="auto">
          <a:xfrm>
            <a:off x="2470150" y="54102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1998" name="Rectangle 11" descr="60%"/>
          <p:cNvSpPr>
            <a:spLocks noChangeArrowheads="1"/>
          </p:cNvSpPr>
          <p:nvPr/>
        </p:nvSpPr>
        <p:spPr bwMode="auto">
          <a:xfrm>
            <a:off x="2774950" y="44958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1999" name="Rectangle 12" descr="60%"/>
          <p:cNvSpPr>
            <a:spLocks noChangeArrowheads="1"/>
          </p:cNvSpPr>
          <p:nvPr/>
        </p:nvSpPr>
        <p:spPr bwMode="auto">
          <a:xfrm>
            <a:off x="2774950" y="48006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0" name="Rectangle 13" descr="60%"/>
          <p:cNvSpPr>
            <a:spLocks noChangeArrowheads="1"/>
          </p:cNvSpPr>
          <p:nvPr/>
        </p:nvSpPr>
        <p:spPr bwMode="auto">
          <a:xfrm>
            <a:off x="2774950" y="51054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1" name="Rectangle 14" descr="60%"/>
          <p:cNvSpPr>
            <a:spLocks noChangeArrowheads="1"/>
          </p:cNvSpPr>
          <p:nvPr/>
        </p:nvSpPr>
        <p:spPr bwMode="auto">
          <a:xfrm>
            <a:off x="2774950" y="54102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2" name="Rectangle 15" descr="Dark downward diagonal"/>
          <p:cNvSpPr>
            <a:spLocks noChangeArrowheads="1"/>
          </p:cNvSpPr>
          <p:nvPr/>
        </p:nvSpPr>
        <p:spPr bwMode="auto">
          <a:xfrm>
            <a:off x="2165350" y="21336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3" name="Rectangle 16" descr="Dark downward diagonal"/>
          <p:cNvSpPr>
            <a:spLocks noChangeArrowheads="1"/>
          </p:cNvSpPr>
          <p:nvPr/>
        </p:nvSpPr>
        <p:spPr bwMode="auto">
          <a:xfrm>
            <a:off x="2165350" y="2438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4" name="Rectangle 17" descr="Dark downward diagonal"/>
          <p:cNvSpPr>
            <a:spLocks noChangeArrowheads="1"/>
          </p:cNvSpPr>
          <p:nvPr/>
        </p:nvSpPr>
        <p:spPr bwMode="auto">
          <a:xfrm>
            <a:off x="2165350" y="2743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5" name="Rectangle 18" descr="Dark downward diagonal"/>
          <p:cNvSpPr>
            <a:spLocks noChangeArrowheads="1"/>
          </p:cNvSpPr>
          <p:nvPr/>
        </p:nvSpPr>
        <p:spPr bwMode="auto">
          <a:xfrm>
            <a:off x="2165350" y="3048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6" name="Rectangle 19" descr="Weave"/>
          <p:cNvSpPr>
            <a:spLocks noChangeArrowheads="1"/>
          </p:cNvSpPr>
          <p:nvPr/>
        </p:nvSpPr>
        <p:spPr bwMode="auto">
          <a:xfrm>
            <a:off x="2470150" y="2133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7" name="Rectangle 20" descr="Weave"/>
          <p:cNvSpPr>
            <a:spLocks noChangeArrowheads="1"/>
          </p:cNvSpPr>
          <p:nvPr/>
        </p:nvSpPr>
        <p:spPr bwMode="auto">
          <a:xfrm>
            <a:off x="2470150" y="2438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8" name="Rectangle 21" descr="Weave"/>
          <p:cNvSpPr>
            <a:spLocks noChangeArrowheads="1"/>
          </p:cNvSpPr>
          <p:nvPr/>
        </p:nvSpPr>
        <p:spPr bwMode="auto">
          <a:xfrm>
            <a:off x="2470150" y="27432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09" name="Rectangle 22" descr="Weave"/>
          <p:cNvSpPr>
            <a:spLocks noChangeArrowheads="1"/>
          </p:cNvSpPr>
          <p:nvPr/>
        </p:nvSpPr>
        <p:spPr bwMode="auto">
          <a:xfrm>
            <a:off x="2470150" y="30480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0" name="Rectangle 23" descr="Small checker board"/>
          <p:cNvSpPr>
            <a:spLocks noChangeArrowheads="1"/>
          </p:cNvSpPr>
          <p:nvPr/>
        </p:nvSpPr>
        <p:spPr bwMode="auto">
          <a:xfrm>
            <a:off x="2774950" y="21336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1" name="Rectangle 24" descr="Small checker board"/>
          <p:cNvSpPr>
            <a:spLocks noChangeArrowheads="1"/>
          </p:cNvSpPr>
          <p:nvPr/>
        </p:nvSpPr>
        <p:spPr bwMode="auto">
          <a:xfrm>
            <a:off x="2774950" y="24384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2" name="Rectangle 25" descr="Small checker board"/>
          <p:cNvSpPr>
            <a:spLocks noChangeArrowheads="1"/>
          </p:cNvSpPr>
          <p:nvPr/>
        </p:nvSpPr>
        <p:spPr bwMode="auto">
          <a:xfrm>
            <a:off x="2774950" y="27432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3" name="Rectangle 26" descr="Small checker board"/>
          <p:cNvSpPr>
            <a:spLocks noChangeArrowheads="1"/>
          </p:cNvSpPr>
          <p:nvPr/>
        </p:nvSpPr>
        <p:spPr bwMode="auto">
          <a:xfrm>
            <a:off x="2774950" y="30480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4" name="Rectangle 27" descr="Dark downward diagonal"/>
          <p:cNvSpPr>
            <a:spLocks noChangeArrowheads="1"/>
          </p:cNvSpPr>
          <p:nvPr/>
        </p:nvSpPr>
        <p:spPr bwMode="auto">
          <a:xfrm>
            <a:off x="5302250" y="29718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5" name="Rectangle 28" descr="Dark downward diagonal"/>
          <p:cNvSpPr>
            <a:spLocks noChangeArrowheads="1"/>
          </p:cNvSpPr>
          <p:nvPr/>
        </p:nvSpPr>
        <p:spPr bwMode="auto">
          <a:xfrm>
            <a:off x="5302250" y="32766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6" name="Rectangle 29" descr="Dark downward diagonal"/>
          <p:cNvSpPr>
            <a:spLocks noChangeArrowheads="1"/>
          </p:cNvSpPr>
          <p:nvPr/>
        </p:nvSpPr>
        <p:spPr bwMode="auto">
          <a:xfrm>
            <a:off x="5302250" y="3581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7" name="Rectangle 30" descr="Dark downward diagonal"/>
          <p:cNvSpPr>
            <a:spLocks noChangeArrowheads="1"/>
          </p:cNvSpPr>
          <p:nvPr/>
        </p:nvSpPr>
        <p:spPr bwMode="auto">
          <a:xfrm>
            <a:off x="5302250" y="3886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8" name="Rectangle 31" descr="Dark downward diagonal"/>
          <p:cNvSpPr>
            <a:spLocks noChangeArrowheads="1"/>
          </p:cNvSpPr>
          <p:nvPr/>
        </p:nvSpPr>
        <p:spPr bwMode="auto">
          <a:xfrm>
            <a:off x="5607050" y="2971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19" name="Rectangle 32" descr="Dark downward diagonal"/>
          <p:cNvSpPr>
            <a:spLocks noChangeArrowheads="1"/>
          </p:cNvSpPr>
          <p:nvPr/>
        </p:nvSpPr>
        <p:spPr bwMode="auto">
          <a:xfrm>
            <a:off x="5607050" y="3276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0" name="Rectangle 33" descr="Dark downward diagonal"/>
          <p:cNvSpPr>
            <a:spLocks noChangeArrowheads="1"/>
          </p:cNvSpPr>
          <p:nvPr/>
        </p:nvSpPr>
        <p:spPr bwMode="auto">
          <a:xfrm>
            <a:off x="5607050" y="3581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1" name="Rectangle 34" descr="Dark downward diagonal"/>
          <p:cNvSpPr>
            <a:spLocks noChangeArrowheads="1"/>
          </p:cNvSpPr>
          <p:nvPr/>
        </p:nvSpPr>
        <p:spPr bwMode="auto">
          <a:xfrm>
            <a:off x="5607050" y="38862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2" name="Rectangle 35" descr="Weave"/>
          <p:cNvSpPr>
            <a:spLocks noChangeArrowheads="1"/>
          </p:cNvSpPr>
          <p:nvPr/>
        </p:nvSpPr>
        <p:spPr bwMode="auto">
          <a:xfrm>
            <a:off x="5911850" y="29718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3" name="Rectangle 36" descr="Weave"/>
          <p:cNvSpPr>
            <a:spLocks noChangeArrowheads="1"/>
          </p:cNvSpPr>
          <p:nvPr/>
        </p:nvSpPr>
        <p:spPr bwMode="auto">
          <a:xfrm>
            <a:off x="5911850" y="32766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4" name="Rectangle 37" descr="Weave"/>
          <p:cNvSpPr>
            <a:spLocks noChangeArrowheads="1"/>
          </p:cNvSpPr>
          <p:nvPr/>
        </p:nvSpPr>
        <p:spPr bwMode="auto">
          <a:xfrm>
            <a:off x="5911850" y="35814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5" name="Rectangle 38" descr="Weave"/>
          <p:cNvSpPr>
            <a:spLocks noChangeArrowheads="1"/>
          </p:cNvSpPr>
          <p:nvPr/>
        </p:nvSpPr>
        <p:spPr bwMode="auto">
          <a:xfrm>
            <a:off x="5911850" y="3886200"/>
            <a:ext cx="304800" cy="304800"/>
          </a:xfrm>
          <a:prstGeom prst="rect">
            <a:avLst/>
          </a:prstGeom>
          <a:pattFill prst="we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6" name="Rectangle 39" descr="Weave"/>
          <p:cNvSpPr>
            <a:spLocks noChangeArrowheads="1"/>
          </p:cNvSpPr>
          <p:nvPr/>
        </p:nvSpPr>
        <p:spPr bwMode="auto">
          <a:xfrm>
            <a:off x="6216650" y="29718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7" name="Rectangle 40" descr="Weave"/>
          <p:cNvSpPr>
            <a:spLocks noChangeArrowheads="1"/>
          </p:cNvSpPr>
          <p:nvPr/>
        </p:nvSpPr>
        <p:spPr bwMode="auto">
          <a:xfrm>
            <a:off x="6216650" y="32766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8" name="Rectangle 41" descr="Weave"/>
          <p:cNvSpPr>
            <a:spLocks noChangeArrowheads="1"/>
          </p:cNvSpPr>
          <p:nvPr/>
        </p:nvSpPr>
        <p:spPr bwMode="auto">
          <a:xfrm>
            <a:off x="6216650" y="35814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29" name="Rectangle 42" descr="Weave"/>
          <p:cNvSpPr>
            <a:spLocks noChangeArrowheads="1"/>
          </p:cNvSpPr>
          <p:nvPr/>
        </p:nvSpPr>
        <p:spPr bwMode="auto">
          <a:xfrm>
            <a:off x="6216650" y="3886200"/>
            <a:ext cx="304800" cy="304800"/>
          </a:xfrm>
          <a:prstGeom prst="rect">
            <a:avLst/>
          </a:prstGeom>
          <a:pattFill prst="we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0" name="Rectangle 43" descr="Small checker board"/>
          <p:cNvSpPr>
            <a:spLocks noChangeArrowheads="1"/>
          </p:cNvSpPr>
          <p:nvPr/>
        </p:nvSpPr>
        <p:spPr bwMode="auto">
          <a:xfrm>
            <a:off x="6521450" y="29718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1" name="Rectangle 44" descr="Small checker board"/>
          <p:cNvSpPr>
            <a:spLocks noChangeArrowheads="1"/>
          </p:cNvSpPr>
          <p:nvPr/>
        </p:nvSpPr>
        <p:spPr bwMode="auto">
          <a:xfrm>
            <a:off x="6521450" y="32766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2" name="Rectangle 45" descr="Small checker board"/>
          <p:cNvSpPr>
            <a:spLocks noChangeArrowheads="1"/>
          </p:cNvSpPr>
          <p:nvPr/>
        </p:nvSpPr>
        <p:spPr bwMode="auto">
          <a:xfrm>
            <a:off x="6521450" y="35814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3" name="Rectangle 46" descr="Small checker board"/>
          <p:cNvSpPr>
            <a:spLocks noChangeArrowheads="1"/>
          </p:cNvSpPr>
          <p:nvPr/>
        </p:nvSpPr>
        <p:spPr bwMode="auto">
          <a:xfrm>
            <a:off x="6521450" y="3886200"/>
            <a:ext cx="304800" cy="304800"/>
          </a:xfrm>
          <a:prstGeom prst="rect">
            <a:avLst/>
          </a:prstGeom>
          <a:pattFill prst="smCheck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4" name="Rectangle 47" descr="60%"/>
          <p:cNvSpPr>
            <a:spLocks noChangeArrowheads="1"/>
          </p:cNvSpPr>
          <p:nvPr/>
        </p:nvSpPr>
        <p:spPr bwMode="auto">
          <a:xfrm>
            <a:off x="6826250" y="29718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5" name="Rectangle 48" descr="60%"/>
          <p:cNvSpPr>
            <a:spLocks noChangeArrowheads="1"/>
          </p:cNvSpPr>
          <p:nvPr/>
        </p:nvSpPr>
        <p:spPr bwMode="auto">
          <a:xfrm>
            <a:off x="6826250" y="32766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6" name="Rectangle 49" descr="60%"/>
          <p:cNvSpPr>
            <a:spLocks noChangeArrowheads="1"/>
          </p:cNvSpPr>
          <p:nvPr/>
        </p:nvSpPr>
        <p:spPr bwMode="auto">
          <a:xfrm>
            <a:off x="6826250" y="35814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7" name="Rectangle 50" descr="60%"/>
          <p:cNvSpPr>
            <a:spLocks noChangeArrowheads="1"/>
          </p:cNvSpPr>
          <p:nvPr/>
        </p:nvSpPr>
        <p:spPr bwMode="auto">
          <a:xfrm>
            <a:off x="6826250" y="3886200"/>
            <a:ext cx="304800" cy="304800"/>
          </a:xfrm>
          <a:prstGeom prst="rect">
            <a:avLst/>
          </a:prstGeom>
          <a:pattFill prst="pct60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8" name="Text Box 51"/>
          <p:cNvSpPr txBox="1">
            <a:spLocks noChangeArrowheads="1"/>
          </p:cNvSpPr>
          <p:nvPr/>
        </p:nvSpPr>
        <p:spPr bwMode="auto">
          <a:xfrm>
            <a:off x="228600" y="4908550"/>
            <a:ext cx="1758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Process </a:t>
            </a:r>
            <a:r>
              <a:rPr lang="en-US" dirty="0" smtClean="0">
                <a:solidFill>
                  <a:schemeClr val="tx1"/>
                </a:solidFill>
              </a:rPr>
              <a:t>P1</a:t>
            </a: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39" name="Text Box 52"/>
          <p:cNvSpPr txBox="1">
            <a:spLocks noChangeArrowheads="1"/>
          </p:cNvSpPr>
          <p:nvPr/>
        </p:nvSpPr>
        <p:spPr bwMode="auto">
          <a:xfrm>
            <a:off x="152400" y="2501900"/>
            <a:ext cx="1758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Process </a:t>
            </a:r>
            <a:r>
              <a:rPr lang="en-US" dirty="0" smtClean="0">
                <a:solidFill>
                  <a:schemeClr val="tx1"/>
                </a:solidFill>
              </a:rPr>
              <a:t>P0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040" name="Text Box 53"/>
          <p:cNvSpPr txBox="1">
            <a:spLocks noChangeArrowheads="1"/>
          </p:cNvSpPr>
          <p:nvPr/>
        </p:nvSpPr>
        <p:spPr bwMode="auto">
          <a:xfrm>
            <a:off x="7908925" y="981075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File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41" name="Text Box 54"/>
          <p:cNvSpPr txBox="1">
            <a:spLocks noChangeArrowheads="1"/>
          </p:cNvSpPr>
          <p:nvPr/>
        </p:nvSpPr>
        <p:spPr bwMode="auto">
          <a:xfrm>
            <a:off x="320675" y="977900"/>
            <a:ext cx="1285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Memory</a:t>
            </a:r>
          </a:p>
        </p:txBody>
      </p:sp>
      <p:sp>
        <p:nvSpPr>
          <p:cNvPr id="42042" name="Text Box 55"/>
          <p:cNvSpPr txBox="1">
            <a:spLocks noChangeArrowheads="1"/>
          </p:cNvSpPr>
          <p:nvPr/>
        </p:nvSpPr>
        <p:spPr bwMode="auto">
          <a:xfrm>
            <a:off x="7343775" y="4333875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block[1]</a:t>
            </a:r>
          </a:p>
        </p:txBody>
      </p:sp>
      <p:sp>
        <p:nvSpPr>
          <p:cNvPr id="42043" name="Text Box 56"/>
          <p:cNvSpPr txBox="1">
            <a:spLocks noChangeArrowheads="1"/>
          </p:cNvSpPr>
          <p:nvPr/>
        </p:nvSpPr>
        <p:spPr bwMode="auto">
          <a:xfrm>
            <a:off x="7419975" y="3352800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block[0]</a:t>
            </a:r>
          </a:p>
        </p:txBody>
      </p:sp>
      <p:sp>
        <p:nvSpPr>
          <p:cNvPr id="42044" name="AutoShape 57"/>
          <p:cNvSpPr>
            <a:spLocks/>
          </p:cNvSpPr>
          <p:nvPr/>
        </p:nvSpPr>
        <p:spPr bwMode="auto">
          <a:xfrm rot="-5400000">
            <a:off x="6940550" y="4152900"/>
            <a:ext cx="76200" cy="304800"/>
          </a:xfrm>
          <a:prstGeom prst="leftBrace">
            <a:avLst>
              <a:gd name="adj1" fmla="val 3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45" name="Line 58"/>
          <p:cNvSpPr>
            <a:spLocks noChangeShapeType="1"/>
          </p:cNvSpPr>
          <p:nvPr/>
        </p:nvSpPr>
        <p:spPr bwMode="auto">
          <a:xfrm flipH="1" flipV="1">
            <a:off x="6978650" y="4343400"/>
            <a:ext cx="3810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6" name="AutoShape 59"/>
          <p:cNvSpPr>
            <a:spLocks/>
          </p:cNvSpPr>
          <p:nvPr/>
        </p:nvSpPr>
        <p:spPr bwMode="auto">
          <a:xfrm>
            <a:off x="7086600" y="2971800"/>
            <a:ext cx="304800" cy="1219200"/>
          </a:xfrm>
          <a:prstGeom prst="rightBrace">
            <a:avLst>
              <a:gd name="adj1" fmla="val 3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47" name="Text Box 60"/>
          <p:cNvSpPr txBox="1">
            <a:spLocks noChangeArrowheads="1"/>
          </p:cNvSpPr>
          <p:nvPr/>
        </p:nvSpPr>
        <p:spPr bwMode="auto">
          <a:xfrm>
            <a:off x="3716338" y="2362200"/>
            <a:ext cx="2379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P0 offset[1]</a:t>
            </a:r>
          </a:p>
        </p:txBody>
      </p:sp>
      <p:sp>
        <p:nvSpPr>
          <p:cNvPr id="42048" name="Text Box 61"/>
          <p:cNvSpPr txBox="1">
            <a:spLocks noChangeArrowheads="1"/>
          </p:cNvSpPr>
          <p:nvPr/>
        </p:nvSpPr>
        <p:spPr bwMode="auto">
          <a:xfrm>
            <a:off x="3778250" y="4572000"/>
            <a:ext cx="2379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P1 offset[1]</a:t>
            </a:r>
          </a:p>
        </p:txBody>
      </p:sp>
      <p:sp>
        <p:nvSpPr>
          <p:cNvPr id="42049" name="Line 62"/>
          <p:cNvSpPr>
            <a:spLocks noChangeShapeType="1"/>
          </p:cNvSpPr>
          <p:nvPr/>
        </p:nvSpPr>
        <p:spPr bwMode="auto">
          <a:xfrm>
            <a:off x="5302250" y="27432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0" name="Line 63"/>
          <p:cNvSpPr>
            <a:spLocks noChangeShapeType="1"/>
          </p:cNvSpPr>
          <p:nvPr/>
        </p:nvSpPr>
        <p:spPr bwMode="auto">
          <a:xfrm flipV="1">
            <a:off x="5607050" y="41910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1" name="AutoShape 64"/>
          <p:cNvSpPr>
            <a:spLocks/>
          </p:cNvSpPr>
          <p:nvPr/>
        </p:nvSpPr>
        <p:spPr bwMode="auto">
          <a:xfrm rot="-5382399">
            <a:off x="6216650" y="4038600"/>
            <a:ext cx="76200" cy="533400"/>
          </a:xfrm>
          <a:prstGeom prst="leftBrace">
            <a:avLst>
              <a:gd name="adj1" fmla="val 58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52" name="Text Box 65"/>
          <p:cNvSpPr txBox="1">
            <a:spLocks noChangeArrowheads="1"/>
          </p:cNvSpPr>
          <p:nvPr/>
        </p:nvSpPr>
        <p:spPr bwMode="auto">
          <a:xfrm>
            <a:off x="7042150" y="4953000"/>
            <a:ext cx="183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stride[1]</a:t>
            </a:r>
          </a:p>
        </p:txBody>
      </p:sp>
      <p:sp>
        <p:nvSpPr>
          <p:cNvPr id="42053" name="Line 66"/>
          <p:cNvSpPr>
            <a:spLocks noChangeShapeType="1"/>
          </p:cNvSpPr>
          <p:nvPr/>
        </p:nvSpPr>
        <p:spPr bwMode="auto">
          <a:xfrm flipH="1" flipV="1">
            <a:off x="6292850" y="4419600"/>
            <a:ext cx="10668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4" name="Text Box 67"/>
          <p:cNvSpPr txBox="1">
            <a:spLocks noChangeArrowheads="1"/>
          </p:cNvSpPr>
          <p:nvPr/>
        </p:nvSpPr>
        <p:spPr bwMode="auto">
          <a:xfrm>
            <a:off x="260350" y="3429000"/>
            <a:ext cx="1647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dimsm[0]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Courier New" charset="0"/>
              </a:rPr>
              <a:t>dimsm[1]</a:t>
            </a:r>
          </a:p>
        </p:txBody>
      </p:sp>
      <p:sp>
        <p:nvSpPr>
          <p:cNvPr id="42055" name="AutoShape 68"/>
          <p:cNvSpPr>
            <a:spLocks/>
          </p:cNvSpPr>
          <p:nvPr/>
        </p:nvSpPr>
        <p:spPr bwMode="auto">
          <a:xfrm>
            <a:off x="1860550" y="2133600"/>
            <a:ext cx="304800" cy="1219200"/>
          </a:xfrm>
          <a:prstGeom prst="leftBrace">
            <a:avLst>
              <a:gd name="adj1" fmla="val 3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56" name="AutoShape 69"/>
          <p:cNvSpPr>
            <a:spLocks/>
          </p:cNvSpPr>
          <p:nvPr/>
        </p:nvSpPr>
        <p:spPr bwMode="auto">
          <a:xfrm rot="5391540">
            <a:off x="2508250" y="3924300"/>
            <a:ext cx="228600" cy="914400"/>
          </a:xfrm>
          <a:prstGeom prst="leftBrace">
            <a:avLst>
              <a:gd name="adj1" fmla="val 3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2057" name="Line 70"/>
          <p:cNvSpPr>
            <a:spLocks noChangeShapeType="1"/>
          </p:cNvSpPr>
          <p:nvPr/>
        </p:nvSpPr>
        <p:spPr bwMode="auto">
          <a:xfrm flipV="1">
            <a:off x="1174750" y="2819400"/>
            <a:ext cx="6858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58" name="Line 71"/>
          <p:cNvSpPr>
            <a:spLocks noChangeShapeType="1"/>
          </p:cNvSpPr>
          <p:nvPr/>
        </p:nvSpPr>
        <p:spPr bwMode="auto">
          <a:xfrm>
            <a:off x="1174750" y="4191000"/>
            <a:ext cx="1295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4301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F79564-CC7E-4C93-BF4B-CA96EEE39A72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>
          <a:xfrm>
            <a:off x="1344613" y="228600"/>
            <a:ext cx="7189787" cy="4572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Example 2: </a:t>
            </a:r>
            <a:r>
              <a:rPr lang="en-US" sz="3200" i="1" smtClean="0">
                <a:solidFill>
                  <a:schemeClr val="tx1"/>
                </a:solidFill>
              </a:rPr>
              <a:t>Writing dataset by column</a:t>
            </a:r>
            <a:endParaRPr lang="en-US" sz="2800" smtClean="0">
              <a:solidFill>
                <a:schemeClr val="tx1"/>
              </a:solidFill>
            </a:endParaRPr>
          </a:p>
        </p:txBody>
      </p:sp>
      <p:sp>
        <p:nvSpPr>
          <p:cNvPr id="43014" name="Text Box 3"/>
          <p:cNvSpPr txBox="1">
            <a:spLocks noChangeArrowheads="1"/>
          </p:cNvSpPr>
          <p:nvPr/>
        </p:nvSpPr>
        <p:spPr bwMode="auto">
          <a:xfrm>
            <a:off x="838200" y="1066800"/>
            <a:ext cx="7110616" cy="472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85</a:t>
            </a:r>
            <a:r>
              <a:rPr lang="en-US" sz="2000" dirty="0">
                <a:solidFill>
                  <a:schemeClr val="tx1"/>
                </a:solidFill>
                <a:latin typeface="Courier New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/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*</a:t>
            </a:r>
            <a:endParaRPr lang="en-US" sz="2000" dirty="0">
              <a:solidFill>
                <a:schemeClr val="tx1"/>
              </a:solidFill>
              <a:latin typeface="Courier New" charset="0"/>
            </a:endParaRP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86	 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* 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Each process defines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a </a:t>
            </a:r>
            <a:r>
              <a:rPr lang="en-US" sz="2000" b="1" dirty="0" err="1" smtClean="0">
                <a:solidFill>
                  <a:schemeClr val="tx1"/>
                </a:solidFill>
                <a:latin typeface="Courier New" charset="0"/>
              </a:rPr>
              <a:t>hyperslab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in 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* the file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88	 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*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/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89	    count[0]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 = 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1;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90	    count[1]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 = 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dimsm[1];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91	    offset[0] = 0;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92	    offset[1] =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mpi_rank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93	    stride[0] = 1;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94	    stride[1] = 2;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95	    block[0]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 = 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dimsf[0];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96	    block[1]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 = 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1;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97	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98	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/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*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99	 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* 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Each process selects</a:t>
            </a:r>
            <a:r>
              <a:rPr lang="en-US" sz="2000" b="1" dirty="0" smtClean="0">
                <a:solidFill>
                  <a:schemeClr val="tx1"/>
                </a:solidFill>
                <a:latin typeface="Courier New" charset="0"/>
              </a:rPr>
              <a:t> a </a:t>
            </a:r>
            <a:r>
              <a:rPr lang="en-US" sz="2000" b="1" dirty="0" err="1" smtClean="0">
                <a:solidFill>
                  <a:schemeClr val="tx1"/>
                </a:solidFill>
                <a:latin typeface="Courier New" charset="0"/>
              </a:rPr>
              <a:t>hyperslab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.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100	  */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 typeface="Arial" charset="0"/>
              <a:buAutoNum type="arabicPlain" startAt="101"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filespace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= H5Dget_space(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dset_id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);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 typeface="Arial" charset="0"/>
              <a:buNone/>
            </a:pPr>
            <a:endParaRPr lang="en-US" sz="2000" b="1" dirty="0">
              <a:solidFill>
                <a:schemeClr val="tx1"/>
              </a:solidFill>
              <a:latin typeface="Courier New" charset="0"/>
            </a:endParaRP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102	 H5Sselect_hyperslab(</a:t>
            </a:r>
            <a:r>
              <a:rPr lang="en-US" sz="2000" b="1" dirty="0" err="1">
                <a:solidFill>
                  <a:schemeClr val="tx1"/>
                </a:solidFill>
                <a:latin typeface="Courier New" charset="0"/>
              </a:rPr>
              <a:t>filespace</a:t>
            </a: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     H5S_SELECT_SET, offset, stride, </a:t>
            </a:r>
          </a:p>
          <a:p>
            <a:pPr marL="457200" indent="-457200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charset="0"/>
              </a:rPr>
              <a:t>             count, block);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4403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4403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83EC5C1-9C7C-49EC-9956-438B49DFBF38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>
          <a:xfrm>
            <a:off x="1063625" y="76200"/>
            <a:ext cx="7699375" cy="573088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Example 3: </a:t>
            </a:r>
            <a:r>
              <a:rPr lang="en-US" sz="3200" i="1" smtClean="0">
                <a:solidFill>
                  <a:schemeClr val="tx1"/>
                </a:solidFill>
              </a:rPr>
              <a:t>Writing dataset by pattern</a:t>
            </a:r>
            <a:endParaRPr lang="en-US" sz="2800" smtClean="0">
              <a:solidFill>
                <a:schemeClr val="tx1"/>
              </a:solidFill>
            </a:endParaRPr>
          </a:p>
        </p:txBody>
      </p:sp>
      <p:sp>
        <p:nvSpPr>
          <p:cNvPr id="44038" name="Rectangle 3" descr="Dark downward diagonal"/>
          <p:cNvSpPr>
            <a:spLocks noChangeArrowheads="1"/>
          </p:cNvSpPr>
          <p:nvPr/>
        </p:nvSpPr>
        <p:spPr bwMode="auto">
          <a:xfrm>
            <a:off x="2530475" y="1676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39" name="Rectangle 4" descr="Dark downward diagonal"/>
          <p:cNvSpPr>
            <a:spLocks noChangeArrowheads="1"/>
          </p:cNvSpPr>
          <p:nvPr/>
        </p:nvSpPr>
        <p:spPr bwMode="auto">
          <a:xfrm>
            <a:off x="2835275" y="1676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0" name="Rectangle 5" descr="Dark downward diagonal"/>
          <p:cNvSpPr>
            <a:spLocks noChangeArrowheads="1"/>
          </p:cNvSpPr>
          <p:nvPr/>
        </p:nvSpPr>
        <p:spPr bwMode="auto">
          <a:xfrm>
            <a:off x="3140075" y="1676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1" name="Rectangle 6" descr="Dark downward diagonal"/>
          <p:cNvSpPr>
            <a:spLocks noChangeArrowheads="1"/>
          </p:cNvSpPr>
          <p:nvPr/>
        </p:nvSpPr>
        <p:spPr bwMode="auto">
          <a:xfrm>
            <a:off x="3444875" y="1676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2" name="Rectangle 7" descr="Divot"/>
          <p:cNvSpPr>
            <a:spLocks noChangeArrowheads="1"/>
          </p:cNvSpPr>
          <p:nvPr/>
        </p:nvSpPr>
        <p:spPr bwMode="auto">
          <a:xfrm>
            <a:off x="2530475" y="4343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3" name="Rectangle 8" descr="Divot"/>
          <p:cNvSpPr>
            <a:spLocks noChangeArrowheads="1"/>
          </p:cNvSpPr>
          <p:nvPr/>
        </p:nvSpPr>
        <p:spPr bwMode="auto">
          <a:xfrm>
            <a:off x="2835275" y="4343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4" name="Rectangle 9" descr="Divot"/>
          <p:cNvSpPr>
            <a:spLocks noChangeArrowheads="1"/>
          </p:cNvSpPr>
          <p:nvPr/>
        </p:nvSpPr>
        <p:spPr bwMode="auto">
          <a:xfrm>
            <a:off x="3140075" y="4343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5" name="Rectangle 10" descr="Divot"/>
          <p:cNvSpPr>
            <a:spLocks noChangeArrowheads="1"/>
          </p:cNvSpPr>
          <p:nvPr/>
        </p:nvSpPr>
        <p:spPr bwMode="auto">
          <a:xfrm>
            <a:off x="3444875" y="4343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6" name="Rectangle 11" descr="Dark upward diagonal"/>
          <p:cNvSpPr>
            <a:spLocks noChangeArrowheads="1"/>
          </p:cNvSpPr>
          <p:nvPr/>
        </p:nvSpPr>
        <p:spPr bwMode="auto">
          <a:xfrm>
            <a:off x="2225675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7" name="Rectangle 12" descr="Dark upward diagonal"/>
          <p:cNvSpPr>
            <a:spLocks noChangeArrowheads="1"/>
          </p:cNvSpPr>
          <p:nvPr/>
        </p:nvSpPr>
        <p:spPr bwMode="auto">
          <a:xfrm>
            <a:off x="2530475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8" name="Rectangle 13" descr="Dark upward diagonal"/>
          <p:cNvSpPr>
            <a:spLocks noChangeArrowheads="1"/>
          </p:cNvSpPr>
          <p:nvPr/>
        </p:nvSpPr>
        <p:spPr bwMode="auto">
          <a:xfrm>
            <a:off x="2835275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49" name="Rectangle 14" descr="Dark upward diagonal"/>
          <p:cNvSpPr>
            <a:spLocks noChangeArrowheads="1"/>
          </p:cNvSpPr>
          <p:nvPr/>
        </p:nvSpPr>
        <p:spPr bwMode="auto">
          <a:xfrm>
            <a:off x="3140075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0" name="Rectangle 15" descr="Sphere"/>
          <p:cNvSpPr>
            <a:spLocks noChangeArrowheads="1"/>
          </p:cNvSpPr>
          <p:nvPr/>
        </p:nvSpPr>
        <p:spPr bwMode="auto">
          <a:xfrm>
            <a:off x="6705600" y="24384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1" name="Text Box 16"/>
          <p:cNvSpPr txBox="1">
            <a:spLocks noChangeArrowheads="1"/>
          </p:cNvSpPr>
          <p:nvPr/>
        </p:nvSpPr>
        <p:spPr bwMode="auto">
          <a:xfrm>
            <a:off x="304800" y="1590675"/>
            <a:ext cx="1758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Process </a:t>
            </a:r>
            <a:r>
              <a:rPr lang="en-US" dirty="0" smtClean="0">
                <a:solidFill>
                  <a:schemeClr val="tx1"/>
                </a:solidFill>
              </a:rPr>
              <a:t>P0</a:t>
            </a: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2" name="Text Box 17"/>
          <p:cNvSpPr txBox="1">
            <a:spLocks noChangeArrowheads="1"/>
          </p:cNvSpPr>
          <p:nvPr/>
        </p:nvSpPr>
        <p:spPr bwMode="auto">
          <a:xfrm>
            <a:off x="304800" y="3267075"/>
            <a:ext cx="1758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Process </a:t>
            </a:r>
            <a:r>
              <a:rPr lang="en-US" dirty="0" smtClean="0">
                <a:solidFill>
                  <a:schemeClr val="tx1"/>
                </a:solidFill>
              </a:rPr>
              <a:t>P2</a:t>
            </a: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3" name="Text Box 18"/>
          <p:cNvSpPr txBox="1">
            <a:spLocks noChangeArrowheads="1"/>
          </p:cNvSpPr>
          <p:nvPr/>
        </p:nvSpPr>
        <p:spPr bwMode="auto">
          <a:xfrm>
            <a:off x="7010400" y="10541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File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4" name="Rectangle 19" descr="Dark downward diagonal"/>
          <p:cNvSpPr>
            <a:spLocks noChangeArrowheads="1"/>
          </p:cNvSpPr>
          <p:nvPr/>
        </p:nvSpPr>
        <p:spPr bwMode="auto">
          <a:xfrm>
            <a:off x="2225675" y="1676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5" name="Rectangle 20" descr="Divot"/>
          <p:cNvSpPr>
            <a:spLocks noChangeArrowheads="1"/>
          </p:cNvSpPr>
          <p:nvPr/>
        </p:nvSpPr>
        <p:spPr bwMode="auto">
          <a:xfrm>
            <a:off x="2225675" y="4343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6" name="Rectangle 21" descr="Dark upward diagonal"/>
          <p:cNvSpPr>
            <a:spLocks noChangeArrowheads="1"/>
          </p:cNvSpPr>
          <p:nvPr/>
        </p:nvSpPr>
        <p:spPr bwMode="auto">
          <a:xfrm>
            <a:off x="3444875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7" name="Rectangle 22" descr="Sphere"/>
          <p:cNvSpPr>
            <a:spLocks noChangeArrowheads="1"/>
          </p:cNvSpPr>
          <p:nvPr/>
        </p:nvSpPr>
        <p:spPr bwMode="auto">
          <a:xfrm>
            <a:off x="2225675" y="2514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8" name="Rectangle 23" descr="Sphere"/>
          <p:cNvSpPr>
            <a:spLocks noChangeArrowheads="1"/>
          </p:cNvSpPr>
          <p:nvPr/>
        </p:nvSpPr>
        <p:spPr bwMode="auto">
          <a:xfrm>
            <a:off x="2530475" y="2514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59" name="Rectangle 24" descr="Sphere"/>
          <p:cNvSpPr>
            <a:spLocks noChangeArrowheads="1"/>
          </p:cNvSpPr>
          <p:nvPr/>
        </p:nvSpPr>
        <p:spPr bwMode="auto">
          <a:xfrm>
            <a:off x="2835275" y="2514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0" name="Rectangle 25" descr="Sphere"/>
          <p:cNvSpPr>
            <a:spLocks noChangeArrowheads="1"/>
          </p:cNvSpPr>
          <p:nvPr/>
        </p:nvSpPr>
        <p:spPr bwMode="auto">
          <a:xfrm>
            <a:off x="3140075" y="2514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1" name="Rectangle 26" descr="Sphere"/>
          <p:cNvSpPr>
            <a:spLocks noChangeArrowheads="1"/>
          </p:cNvSpPr>
          <p:nvPr/>
        </p:nvSpPr>
        <p:spPr bwMode="auto">
          <a:xfrm>
            <a:off x="3444875" y="2514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2" name="Text Box 27"/>
          <p:cNvSpPr txBox="1">
            <a:spLocks noChangeArrowheads="1"/>
          </p:cNvSpPr>
          <p:nvPr/>
        </p:nvSpPr>
        <p:spPr bwMode="auto">
          <a:xfrm>
            <a:off x="331788" y="4257675"/>
            <a:ext cx="1758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Process </a:t>
            </a:r>
            <a:r>
              <a:rPr lang="en-US" dirty="0" smtClean="0">
                <a:solidFill>
                  <a:schemeClr val="tx1"/>
                </a:solidFill>
              </a:rPr>
              <a:t>P3</a:t>
            </a: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3" name="Text Box 28"/>
          <p:cNvSpPr txBox="1">
            <a:spLocks noChangeArrowheads="1"/>
          </p:cNvSpPr>
          <p:nvPr/>
        </p:nvSpPr>
        <p:spPr bwMode="auto">
          <a:xfrm>
            <a:off x="304800" y="2428875"/>
            <a:ext cx="1758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Process </a:t>
            </a:r>
            <a:r>
              <a:rPr lang="en-US" dirty="0" smtClean="0">
                <a:solidFill>
                  <a:schemeClr val="tx1"/>
                </a:solidFill>
              </a:rPr>
              <a:t>P1</a:t>
            </a: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4" name="Rectangle 29" descr="Dark downward diagonal"/>
          <p:cNvSpPr>
            <a:spLocks noChangeArrowheads="1"/>
          </p:cNvSpPr>
          <p:nvPr/>
        </p:nvSpPr>
        <p:spPr bwMode="auto">
          <a:xfrm>
            <a:off x="4054475" y="1676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5" name="Rectangle 30" descr="Dark downward diagonal"/>
          <p:cNvSpPr>
            <a:spLocks noChangeArrowheads="1"/>
          </p:cNvSpPr>
          <p:nvPr/>
        </p:nvSpPr>
        <p:spPr bwMode="auto">
          <a:xfrm>
            <a:off x="4359275" y="1676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6" name="Rectangle 31" descr="Dark downward diagonal"/>
          <p:cNvSpPr>
            <a:spLocks noChangeArrowheads="1"/>
          </p:cNvSpPr>
          <p:nvPr/>
        </p:nvSpPr>
        <p:spPr bwMode="auto">
          <a:xfrm>
            <a:off x="3749675" y="1676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7" name="Rectangle 32" descr="Dark upward diagonal"/>
          <p:cNvSpPr>
            <a:spLocks noChangeArrowheads="1"/>
          </p:cNvSpPr>
          <p:nvPr/>
        </p:nvSpPr>
        <p:spPr bwMode="auto">
          <a:xfrm>
            <a:off x="3733800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8" name="Rectangle 33" descr="Dark upward diagonal"/>
          <p:cNvSpPr>
            <a:spLocks noChangeArrowheads="1"/>
          </p:cNvSpPr>
          <p:nvPr/>
        </p:nvSpPr>
        <p:spPr bwMode="auto">
          <a:xfrm>
            <a:off x="4038600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69" name="Rectangle 34" descr="Dark upward diagonal"/>
          <p:cNvSpPr>
            <a:spLocks noChangeArrowheads="1"/>
          </p:cNvSpPr>
          <p:nvPr/>
        </p:nvSpPr>
        <p:spPr bwMode="auto">
          <a:xfrm>
            <a:off x="4343400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0" name="Rectangle 35" descr="Divot"/>
          <p:cNvSpPr>
            <a:spLocks noChangeArrowheads="1"/>
          </p:cNvSpPr>
          <p:nvPr/>
        </p:nvSpPr>
        <p:spPr bwMode="auto">
          <a:xfrm>
            <a:off x="4038600" y="4343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1" name="Rectangle 36" descr="Divot"/>
          <p:cNvSpPr>
            <a:spLocks noChangeArrowheads="1"/>
          </p:cNvSpPr>
          <p:nvPr/>
        </p:nvSpPr>
        <p:spPr bwMode="auto">
          <a:xfrm>
            <a:off x="4343400" y="4343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2" name="Rectangle 37" descr="Divot"/>
          <p:cNvSpPr>
            <a:spLocks noChangeArrowheads="1"/>
          </p:cNvSpPr>
          <p:nvPr/>
        </p:nvSpPr>
        <p:spPr bwMode="auto">
          <a:xfrm>
            <a:off x="3733800" y="4343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3" name="Rectangle 38" descr="Sphere"/>
          <p:cNvSpPr>
            <a:spLocks noChangeArrowheads="1"/>
          </p:cNvSpPr>
          <p:nvPr/>
        </p:nvSpPr>
        <p:spPr bwMode="auto">
          <a:xfrm>
            <a:off x="3733800" y="2514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4" name="Rectangle 39" descr="Sphere"/>
          <p:cNvSpPr>
            <a:spLocks noChangeArrowheads="1"/>
          </p:cNvSpPr>
          <p:nvPr/>
        </p:nvSpPr>
        <p:spPr bwMode="auto">
          <a:xfrm>
            <a:off x="4038600" y="2514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5" name="Rectangle 40" descr="Sphere"/>
          <p:cNvSpPr>
            <a:spLocks noChangeArrowheads="1"/>
          </p:cNvSpPr>
          <p:nvPr/>
        </p:nvSpPr>
        <p:spPr bwMode="auto">
          <a:xfrm>
            <a:off x="4343400" y="2514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6" name="Rectangle 41" descr="Dark downward diagonal"/>
          <p:cNvSpPr>
            <a:spLocks noChangeArrowheads="1"/>
          </p:cNvSpPr>
          <p:nvPr/>
        </p:nvSpPr>
        <p:spPr bwMode="auto">
          <a:xfrm>
            <a:off x="6705600" y="2133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7" name="Rectangle 42" descr="Dark upward diagonal"/>
          <p:cNvSpPr>
            <a:spLocks noChangeArrowheads="1"/>
          </p:cNvSpPr>
          <p:nvPr/>
        </p:nvSpPr>
        <p:spPr bwMode="auto">
          <a:xfrm>
            <a:off x="7010400" y="21336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8" name="Rectangle 43" descr="Divot"/>
          <p:cNvSpPr>
            <a:spLocks noChangeArrowheads="1"/>
          </p:cNvSpPr>
          <p:nvPr/>
        </p:nvSpPr>
        <p:spPr bwMode="auto">
          <a:xfrm>
            <a:off x="7010400" y="2438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79" name="Rectangle 44" descr="Sphere"/>
          <p:cNvSpPr>
            <a:spLocks noChangeArrowheads="1"/>
          </p:cNvSpPr>
          <p:nvPr/>
        </p:nvSpPr>
        <p:spPr bwMode="auto">
          <a:xfrm>
            <a:off x="7315200" y="24384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0" name="Rectangle 45" descr="Dark downward diagonal"/>
          <p:cNvSpPr>
            <a:spLocks noChangeArrowheads="1"/>
          </p:cNvSpPr>
          <p:nvPr/>
        </p:nvSpPr>
        <p:spPr bwMode="auto">
          <a:xfrm>
            <a:off x="7315200" y="21336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1" name="Rectangle 46" descr="Dark upward diagonal"/>
          <p:cNvSpPr>
            <a:spLocks noChangeArrowheads="1"/>
          </p:cNvSpPr>
          <p:nvPr/>
        </p:nvSpPr>
        <p:spPr bwMode="auto">
          <a:xfrm>
            <a:off x="7620000" y="21336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2" name="Rectangle 47" descr="Divot"/>
          <p:cNvSpPr>
            <a:spLocks noChangeArrowheads="1"/>
          </p:cNvSpPr>
          <p:nvPr/>
        </p:nvSpPr>
        <p:spPr bwMode="auto">
          <a:xfrm>
            <a:off x="7620000" y="24384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3" name="Rectangle 48" descr="Sphere"/>
          <p:cNvSpPr>
            <a:spLocks noChangeArrowheads="1"/>
          </p:cNvSpPr>
          <p:nvPr/>
        </p:nvSpPr>
        <p:spPr bwMode="auto">
          <a:xfrm>
            <a:off x="6705600" y="30480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4" name="Rectangle 49" descr="Dark downward diagonal"/>
          <p:cNvSpPr>
            <a:spLocks noChangeArrowheads="1"/>
          </p:cNvSpPr>
          <p:nvPr/>
        </p:nvSpPr>
        <p:spPr bwMode="auto">
          <a:xfrm>
            <a:off x="6705600" y="27432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5" name="Rectangle 50" descr="Dark upward diagonal"/>
          <p:cNvSpPr>
            <a:spLocks noChangeArrowheads="1"/>
          </p:cNvSpPr>
          <p:nvPr/>
        </p:nvSpPr>
        <p:spPr bwMode="auto">
          <a:xfrm>
            <a:off x="7010400" y="27432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6" name="Rectangle 51" descr="Divot"/>
          <p:cNvSpPr>
            <a:spLocks noChangeArrowheads="1"/>
          </p:cNvSpPr>
          <p:nvPr/>
        </p:nvSpPr>
        <p:spPr bwMode="auto">
          <a:xfrm>
            <a:off x="7010400" y="30480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7" name="Rectangle 52" descr="Sphere"/>
          <p:cNvSpPr>
            <a:spLocks noChangeArrowheads="1"/>
          </p:cNvSpPr>
          <p:nvPr/>
        </p:nvSpPr>
        <p:spPr bwMode="auto">
          <a:xfrm>
            <a:off x="7315200" y="30480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8" name="Rectangle 53" descr="Dark downward diagonal"/>
          <p:cNvSpPr>
            <a:spLocks noChangeArrowheads="1"/>
          </p:cNvSpPr>
          <p:nvPr/>
        </p:nvSpPr>
        <p:spPr bwMode="auto">
          <a:xfrm>
            <a:off x="7315200" y="27432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89" name="Rectangle 54" descr="Dark upward diagonal"/>
          <p:cNvSpPr>
            <a:spLocks noChangeArrowheads="1"/>
          </p:cNvSpPr>
          <p:nvPr/>
        </p:nvSpPr>
        <p:spPr bwMode="auto">
          <a:xfrm>
            <a:off x="7620000" y="27432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0" name="Rectangle 55" descr="Divot"/>
          <p:cNvSpPr>
            <a:spLocks noChangeArrowheads="1"/>
          </p:cNvSpPr>
          <p:nvPr/>
        </p:nvSpPr>
        <p:spPr bwMode="auto">
          <a:xfrm>
            <a:off x="7620000" y="30480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1" name="Rectangle 56" descr="Sphere"/>
          <p:cNvSpPr>
            <a:spLocks noChangeArrowheads="1"/>
          </p:cNvSpPr>
          <p:nvPr/>
        </p:nvSpPr>
        <p:spPr bwMode="auto">
          <a:xfrm>
            <a:off x="6705600" y="3657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2" name="Rectangle 57" descr="Dark downward diagonal"/>
          <p:cNvSpPr>
            <a:spLocks noChangeArrowheads="1"/>
          </p:cNvSpPr>
          <p:nvPr/>
        </p:nvSpPr>
        <p:spPr bwMode="auto">
          <a:xfrm>
            <a:off x="6705600" y="3352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3" name="Rectangle 58" descr="Dark upward diagonal"/>
          <p:cNvSpPr>
            <a:spLocks noChangeArrowheads="1"/>
          </p:cNvSpPr>
          <p:nvPr/>
        </p:nvSpPr>
        <p:spPr bwMode="auto">
          <a:xfrm>
            <a:off x="7010400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4" name="Rectangle 59" descr="Divot"/>
          <p:cNvSpPr>
            <a:spLocks noChangeArrowheads="1"/>
          </p:cNvSpPr>
          <p:nvPr/>
        </p:nvSpPr>
        <p:spPr bwMode="auto">
          <a:xfrm>
            <a:off x="7010400" y="36576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5" name="Rectangle 60" descr="Sphere"/>
          <p:cNvSpPr>
            <a:spLocks noChangeArrowheads="1"/>
          </p:cNvSpPr>
          <p:nvPr/>
        </p:nvSpPr>
        <p:spPr bwMode="auto">
          <a:xfrm>
            <a:off x="7315200" y="36576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6" name="Rectangle 61" descr="Dark downward diagonal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7" name="Rectangle 62" descr="Dark upward diagonal"/>
          <p:cNvSpPr>
            <a:spLocks noChangeArrowheads="1"/>
          </p:cNvSpPr>
          <p:nvPr/>
        </p:nvSpPr>
        <p:spPr bwMode="auto">
          <a:xfrm>
            <a:off x="7620000" y="33528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8" name="Rectangle 63" descr="Divot"/>
          <p:cNvSpPr>
            <a:spLocks noChangeArrowheads="1"/>
          </p:cNvSpPr>
          <p:nvPr/>
        </p:nvSpPr>
        <p:spPr bwMode="auto">
          <a:xfrm>
            <a:off x="7620000" y="36576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099" name="Rectangle 64" descr="Sphere"/>
          <p:cNvSpPr>
            <a:spLocks noChangeArrowheads="1"/>
          </p:cNvSpPr>
          <p:nvPr/>
        </p:nvSpPr>
        <p:spPr bwMode="auto">
          <a:xfrm>
            <a:off x="6705600" y="42672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100" name="Rectangle 65" descr="Dark downward diagonal"/>
          <p:cNvSpPr>
            <a:spLocks noChangeArrowheads="1"/>
          </p:cNvSpPr>
          <p:nvPr/>
        </p:nvSpPr>
        <p:spPr bwMode="auto">
          <a:xfrm>
            <a:off x="6705600" y="3962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101" name="Rectangle 66" descr="Dark upward diagonal"/>
          <p:cNvSpPr>
            <a:spLocks noChangeArrowheads="1"/>
          </p:cNvSpPr>
          <p:nvPr/>
        </p:nvSpPr>
        <p:spPr bwMode="auto">
          <a:xfrm>
            <a:off x="7010400" y="3962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102" name="Rectangle 67" descr="Divot"/>
          <p:cNvSpPr>
            <a:spLocks noChangeArrowheads="1"/>
          </p:cNvSpPr>
          <p:nvPr/>
        </p:nvSpPr>
        <p:spPr bwMode="auto">
          <a:xfrm>
            <a:off x="7010400" y="42672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103" name="Rectangle 68" descr="Sphere"/>
          <p:cNvSpPr>
            <a:spLocks noChangeArrowheads="1"/>
          </p:cNvSpPr>
          <p:nvPr/>
        </p:nvSpPr>
        <p:spPr bwMode="auto">
          <a:xfrm>
            <a:off x="7315200" y="4267200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104" name="Rectangle 69" descr="Dark downward diagonal"/>
          <p:cNvSpPr>
            <a:spLocks noChangeArrowheads="1"/>
          </p:cNvSpPr>
          <p:nvPr/>
        </p:nvSpPr>
        <p:spPr bwMode="auto">
          <a:xfrm>
            <a:off x="7315200" y="3962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105" name="Rectangle 70" descr="Dark upward diagonal"/>
          <p:cNvSpPr>
            <a:spLocks noChangeArrowheads="1"/>
          </p:cNvSpPr>
          <p:nvPr/>
        </p:nvSpPr>
        <p:spPr bwMode="auto">
          <a:xfrm>
            <a:off x="7620000" y="3962400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106" name="Rectangle 71" descr="Divot"/>
          <p:cNvSpPr>
            <a:spLocks noChangeArrowheads="1"/>
          </p:cNvSpPr>
          <p:nvPr/>
        </p:nvSpPr>
        <p:spPr bwMode="auto">
          <a:xfrm>
            <a:off x="7620000" y="4267200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107" name="Rectangle 72"/>
          <p:cNvSpPr>
            <a:spLocks noChangeArrowheads="1"/>
          </p:cNvSpPr>
          <p:nvPr/>
        </p:nvSpPr>
        <p:spPr bwMode="auto">
          <a:xfrm>
            <a:off x="649288" y="9572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4108" name="Text Box 73"/>
          <p:cNvSpPr txBox="1">
            <a:spLocks noChangeArrowheads="1"/>
          </p:cNvSpPr>
          <p:nvPr/>
        </p:nvSpPr>
        <p:spPr bwMode="auto">
          <a:xfrm>
            <a:off x="2819400" y="1054100"/>
            <a:ext cx="1285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Memory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4505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450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3A6ECD-2D92-4D0E-A69A-0F0940176456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731125" cy="6096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Writing by Pattern: </a:t>
            </a:r>
            <a:r>
              <a:rPr lang="en-US" sz="3200" i="1" smtClean="0">
                <a:solidFill>
                  <a:schemeClr val="tx1"/>
                </a:solidFill>
              </a:rPr>
              <a:t>Output of h5dump</a:t>
            </a:r>
            <a:endParaRPr lang="en-US" sz="2800" smtClean="0">
              <a:solidFill>
                <a:schemeClr val="tx1"/>
              </a:solidFill>
            </a:endParaRPr>
          </a:p>
        </p:txBody>
      </p:sp>
      <p:sp>
        <p:nvSpPr>
          <p:cNvPr id="45062" name="Text Box 3"/>
          <p:cNvSpPr txBox="1">
            <a:spLocks noChangeArrowheads="1"/>
          </p:cNvSpPr>
          <p:nvPr/>
        </p:nvSpPr>
        <p:spPr bwMode="auto">
          <a:xfrm>
            <a:off x="838200" y="990600"/>
            <a:ext cx="7500938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endParaRPr lang="en-US" sz="1800" b="1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HDF5 "SDS_pat.h5"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GROUP "/"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DATASET "IntArray"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DATATYPE  H5T_STD_I32BE 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DATASPACE  SIMPLE { ( 8, 4 ) / ( 8, 4 )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DATA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endParaRPr lang="en-US" sz="2000" b="1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} </a:t>
            </a:r>
            <a:endParaRPr lang="en-US" sz="2000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4608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84B0F4F-6080-425D-821C-88AE08FB461B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46085" name="Rectangle 2" descr="Sphere"/>
          <p:cNvSpPr>
            <a:spLocks noChangeArrowheads="1"/>
          </p:cNvSpPr>
          <p:nvPr/>
        </p:nvSpPr>
        <p:spPr bwMode="auto">
          <a:xfrm>
            <a:off x="6096000" y="3140075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86" name="Rectangle 3" descr="Dark downward diagonal"/>
          <p:cNvSpPr>
            <a:spLocks noChangeArrowheads="1"/>
          </p:cNvSpPr>
          <p:nvPr/>
        </p:nvSpPr>
        <p:spPr bwMode="auto">
          <a:xfrm>
            <a:off x="6096000" y="283527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87" name="Rectangle 4" descr="Dark upward diagonal"/>
          <p:cNvSpPr>
            <a:spLocks noChangeArrowheads="1"/>
          </p:cNvSpPr>
          <p:nvPr/>
        </p:nvSpPr>
        <p:spPr bwMode="auto">
          <a:xfrm>
            <a:off x="6400800" y="28352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88" name="Rectangle 5" descr="Divot"/>
          <p:cNvSpPr>
            <a:spLocks noChangeArrowheads="1"/>
          </p:cNvSpPr>
          <p:nvPr/>
        </p:nvSpPr>
        <p:spPr bwMode="auto">
          <a:xfrm>
            <a:off x="6400800" y="3140075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89" name="Rectangle 6" descr="Sphere"/>
          <p:cNvSpPr>
            <a:spLocks noChangeArrowheads="1"/>
          </p:cNvSpPr>
          <p:nvPr/>
        </p:nvSpPr>
        <p:spPr bwMode="auto">
          <a:xfrm>
            <a:off x="6705600" y="3140075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0" name="Rectangle 7" descr="Dark downward diagonal"/>
          <p:cNvSpPr>
            <a:spLocks noChangeArrowheads="1"/>
          </p:cNvSpPr>
          <p:nvPr/>
        </p:nvSpPr>
        <p:spPr bwMode="auto">
          <a:xfrm>
            <a:off x="6705600" y="283527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1" name="Rectangle 8" descr="Dark upward diagonal"/>
          <p:cNvSpPr>
            <a:spLocks noChangeArrowheads="1"/>
          </p:cNvSpPr>
          <p:nvPr/>
        </p:nvSpPr>
        <p:spPr bwMode="auto">
          <a:xfrm>
            <a:off x="7010400" y="28352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2" name="Rectangle 9" descr="Divot"/>
          <p:cNvSpPr>
            <a:spLocks noChangeArrowheads="1"/>
          </p:cNvSpPr>
          <p:nvPr/>
        </p:nvSpPr>
        <p:spPr bwMode="auto">
          <a:xfrm>
            <a:off x="7010400" y="3140075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3" name="Rectangle 10" descr="Sphere"/>
          <p:cNvSpPr>
            <a:spLocks noChangeArrowheads="1"/>
          </p:cNvSpPr>
          <p:nvPr/>
        </p:nvSpPr>
        <p:spPr bwMode="auto">
          <a:xfrm>
            <a:off x="6096000" y="3749675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4" name="Rectangle 11" descr="Dark downward diagonal"/>
          <p:cNvSpPr>
            <a:spLocks noChangeArrowheads="1"/>
          </p:cNvSpPr>
          <p:nvPr/>
        </p:nvSpPr>
        <p:spPr bwMode="auto">
          <a:xfrm>
            <a:off x="6096000" y="344487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5" name="Rectangle 12" descr="Dark upward diagonal"/>
          <p:cNvSpPr>
            <a:spLocks noChangeArrowheads="1"/>
          </p:cNvSpPr>
          <p:nvPr/>
        </p:nvSpPr>
        <p:spPr bwMode="auto">
          <a:xfrm>
            <a:off x="6400800" y="34448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6" name="Rectangle 13" descr="Divot"/>
          <p:cNvSpPr>
            <a:spLocks noChangeArrowheads="1"/>
          </p:cNvSpPr>
          <p:nvPr/>
        </p:nvSpPr>
        <p:spPr bwMode="auto">
          <a:xfrm>
            <a:off x="6400800" y="3749675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7" name="Rectangle 14" descr="Sphere"/>
          <p:cNvSpPr>
            <a:spLocks noChangeArrowheads="1"/>
          </p:cNvSpPr>
          <p:nvPr/>
        </p:nvSpPr>
        <p:spPr bwMode="auto">
          <a:xfrm>
            <a:off x="6705600" y="3749675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8" name="Rectangle 15" descr="Dark downward diagonal"/>
          <p:cNvSpPr>
            <a:spLocks noChangeArrowheads="1"/>
          </p:cNvSpPr>
          <p:nvPr/>
        </p:nvSpPr>
        <p:spPr bwMode="auto">
          <a:xfrm>
            <a:off x="6705600" y="344487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099" name="Rectangle 16" descr="Dark upward diagonal"/>
          <p:cNvSpPr>
            <a:spLocks noChangeArrowheads="1"/>
          </p:cNvSpPr>
          <p:nvPr/>
        </p:nvSpPr>
        <p:spPr bwMode="auto">
          <a:xfrm>
            <a:off x="7010400" y="34448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0" name="Rectangle 17" descr="Divot"/>
          <p:cNvSpPr>
            <a:spLocks noChangeArrowheads="1"/>
          </p:cNvSpPr>
          <p:nvPr/>
        </p:nvSpPr>
        <p:spPr bwMode="auto">
          <a:xfrm>
            <a:off x="7010400" y="3749675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1" name="Rectangle 18" descr="Sphere"/>
          <p:cNvSpPr>
            <a:spLocks noChangeArrowheads="1"/>
          </p:cNvSpPr>
          <p:nvPr/>
        </p:nvSpPr>
        <p:spPr bwMode="auto">
          <a:xfrm>
            <a:off x="6096000" y="4359275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2" name="Rectangle 19" descr="Dark downward diagonal"/>
          <p:cNvSpPr>
            <a:spLocks noChangeArrowheads="1"/>
          </p:cNvSpPr>
          <p:nvPr/>
        </p:nvSpPr>
        <p:spPr bwMode="auto">
          <a:xfrm>
            <a:off x="6096000" y="405447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3" name="Rectangle 20" descr="Dark upward diagonal"/>
          <p:cNvSpPr>
            <a:spLocks noChangeArrowheads="1"/>
          </p:cNvSpPr>
          <p:nvPr/>
        </p:nvSpPr>
        <p:spPr bwMode="auto">
          <a:xfrm>
            <a:off x="6400800" y="40544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4" name="Rectangle 21" descr="Divot"/>
          <p:cNvSpPr>
            <a:spLocks noChangeArrowheads="1"/>
          </p:cNvSpPr>
          <p:nvPr/>
        </p:nvSpPr>
        <p:spPr bwMode="auto">
          <a:xfrm>
            <a:off x="6400800" y="4359275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5" name="Rectangle 22" descr="Sphere"/>
          <p:cNvSpPr>
            <a:spLocks noChangeArrowheads="1"/>
          </p:cNvSpPr>
          <p:nvPr/>
        </p:nvSpPr>
        <p:spPr bwMode="auto">
          <a:xfrm>
            <a:off x="6705600" y="4359275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6" name="Rectangle 23" descr="Dark downward diagonal"/>
          <p:cNvSpPr>
            <a:spLocks noChangeArrowheads="1"/>
          </p:cNvSpPr>
          <p:nvPr/>
        </p:nvSpPr>
        <p:spPr bwMode="auto">
          <a:xfrm>
            <a:off x="6705600" y="405447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7" name="Rectangle 24" descr="Dark upward diagonal"/>
          <p:cNvSpPr>
            <a:spLocks noChangeArrowheads="1"/>
          </p:cNvSpPr>
          <p:nvPr/>
        </p:nvSpPr>
        <p:spPr bwMode="auto">
          <a:xfrm>
            <a:off x="7010400" y="40544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8" name="Rectangle 25" descr="Divot"/>
          <p:cNvSpPr>
            <a:spLocks noChangeArrowheads="1"/>
          </p:cNvSpPr>
          <p:nvPr/>
        </p:nvSpPr>
        <p:spPr bwMode="auto">
          <a:xfrm>
            <a:off x="7010400" y="4359275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09" name="Rectangle 26" descr="Sphere"/>
          <p:cNvSpPr>
            <a:spLocks noChangeArrowheads="1"/>
          </p:cNvSpPr>
          <p:nvPr/>
        </p:nvSpPr>
        <p:spPr bwMode="auto">
          <a:xfrm>
            <a:off x="6096000" y="4968875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10" name="Rectangle 27" descr="Dark downward diagonal"/>
          <p:cNvSpPr>
            <a:spLocks noChangeArrowheads="1"/>
          </p:cNvSpPr>
          <p:nvPr/>
        </p:nvSpPr>
        <p:spPr bwMode="auto">
          <a:xfrm>
            <a:off x="6096000" y="466407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11" name="Rectangle 28" descr="Dark upward diagonal"/>
          <p:cNvSpPr>
            <a:spLocks noChangeArrowheads="1"/>
          </p:cNvSpPr>
          <p:nvPr/>
        </p:nvSpPr>
        <p:spPr bwMode="auto">
          <a:xfrm>
            <a:off x="6400800" y="46640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12" name="Rectangle 29" descr="Divot"/>
          <p:cNvSpPr>
            <a:spLocks noChangeArrowheads="1"/>
          </p:cNvSpPr>
          <p:nvPr/>
        </p:nvSpPr>
        <p:spPr bwMode="auto">
          <a:xfrm>
            <a:off x="6400800" y="4968875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13" name="Rectangle 30" descr="Sphere"/>
          <p:cNvSpPr>
            <a:spLocks noChangeArrowheads="1"/>
          </p:cNvSpPr>
          <p:nvPr/>
        </p:nvSpPr>
        <p:spPr bwMode="auto">
          <a:xfrm>
            <a:off x="6705600" y="4968875"/>
            <a:ext cx="304800" cy="304800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14" name="Rectangle 31" descr="Dark downward diagonal"/>
          <p:cNvSpPr>
            <a:spLocks noChangeArrowheads="1"/>
          </p:cNvSpPr>
          <p:nvPr/>
        </p:nvSpPr>
        <p:spPr bwMode="auto">
          <a:xfrm>
            <a:off x="6705600" y="466407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15" name="Rectangle 32" descr="Dark upward diagonal"/>
          <p:cNvSpPr>
            <a:spLocks noChangeArrowheads="1"/>
          </p:cNvSpPr>
          <p:nvPr/>
        </p:nvSpPr>
        <p:spPr bwMode="auto">
          <a:xfrm>
            <a:off x="7010400" y="46640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16" name="Rectangle 33" descr="Divot"/>
          <p:cNvSpPr>
            <a:spLocks noChangeArrowheads="1"/>
          </p:cNvSpPr>
          <p:nvPr/>
        </p:nvSpPr>
        <p:spPr bwMode="auto">
          <a:xfrm>
            <a:off x="7010400" y="4968875"/>
            <a:ext cx="304800" cy="304800"/>
          </a:xfrm>
          <a:prstGeom prst="rect">
            <a:avLst/>
          </a:prstGeom>
          <a:pattFill prst="divot">
            <a:fgClr>
              <a:srgbClr val="FF33CC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17" name="Text Box 34"/>
          <p:cNvSpPr txBox="1">
            <a:spLocks noChangeArrowheads="1"/>
          </p:cNvSpPr>
          <p:nvPr/>
        </p:nvSpPr>
        <p:spPr bwMode="auto">
          <a:xfrm>
            <a:off x="228600" y="2466975"/>
            <a:ext cx="1758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Process </a:t>
            </a:r>
            <a:r>
              <a:rPr lang="en-US" dirty="0" smtClean="0">
                <a:solidFill>
                  <a:schemeClr val="tx1"/>
                </a:solidFill>
              </a:rPr>
              <a:t>P2</a:t>
            </a: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18" name="Text Box 35"/>
          <p:cNvSpPr txBox="1">
            <a:spLocks noChangeArrowheads="1"/>
          </p:cNvSpPr>
          <p:nvPr/>
        </p:nvSpPr>
        <p:spPr bwMode="auto">
          <a:xfrm>
            <a:off x="6324600" y="1214438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File</a:t>
            </a:r>
          </a:p>
        </p:txBody>
      </p:sp>
      <p:sp>
        <p:nvSpPr>
          <p:cNvPr id="46119" name="Text Box 36"/>
          <p:cNvSpPr txBox="1">
            <a:spLocks noChangeArrowheads="1"/>
          </p:cNvSpPr>
          <p:nvPr/>
        </p:nvSpPr>
        <p:spPr bwMode="auto">
          <a:xfrm>
            <a:off x="1143000" y="106363"/>
            <a:ext cx="7620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3200">
                <a:solidFill>
                  <a:schemeClr val="tx1"/>
                </a:solidFill>
              </a:rPr>
              <a:t>Example 3: Writing dataset by pattern</a:t>
            </a:r>
          </a:p>
        </p:txBody>
      </p:sp>
      <p:sp>
        <p:nvSpPr>
          <p:cNvPr id="46120" name="Text Box 37"/>
          <p:cNvSpPr txBox="1">
            <a:spLocks noChangeArrowheads="1"/>
          </p:cNvSpPr>
          <p:nvPr/>
        </p:nvSpPr>
        <p:spPr bwMode="auto">
          <a:xfrm>
            <a:off x="806450" y="3749675"/>
            <a:ext cx="2317750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	    </a:t>
            </a:r>
            <a:endParaRPr lang="en-US" sz="2000" b="1">
              <a:solidFill>
                <a:schemeClr val="tx1"/>
              </a:solidFill>
              <a:latin typeface="Courier New" charset="0"/>
            </a:endParaRP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offset[0] = 0;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offset[1] = 1;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count[0]  = 4;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count[1]  = 2;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stride[0] = 2;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stride[1] = 2;</a:t>
            </a:r>
          </a:p>
        </p:txBody>
      </p:sp>
      <p:sp>
        <p:nvSpPr>
          <p:cNvPr id="46121" name="Text Box 38"/>
          <p:cNvSpPr txBox="1">
            <a:spLocks noChangeArrowheads="1"/>
          </p:cNvSpPr>
          <p:nvPr/>
        </p:nvSpPr>
        <p:spPr bwMode="auto">
          <a:xfrm>
            <a:off x="595313" y="1203325"/>
            <a:ext cx="1285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Memory</a:t>
            </a:r>
          </a:p>
        </p:txBody>
      </p:sp>
      <p:sp>
        <p:nvSpPr>
          <p:cNvPr id="46122" name="AutoShape 39"/>
          <p:cNvSpPr>
            <a:spLocks/>
          </p:cNvSpPr>
          <p:nvPr/>
        </p:nvSpPr>
        <p:spPr bwMode="auto">
          <a:xfrm>
            <a:off x="5791200" y="2987675"/>
            <a:ext cx="304800" cy="609600"/>
          </a:xfrm>
          <a:prstGeom prst="leftBrace">
            <a:avLst>
              <a:gd name="adj1" fmla="val 16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23" name="AutoShape 40"/>
          <p:cNvSpPr>
            <a:spLocks/>
          </p:cNvSpPr>
          <p:nvPr/>
        </p:nvSpPr>
        <p:spPr bwMode="auto">
          <a:xfrm rot="5212803">
            <a:off x="6629400" y="2378075"/>
            <a:ext cx="304800" cy="609600"/>
          </a:xfrm>
          <a:prstGeom prst="leftBrace">
            <a:avLst>
              <a:gd name="adj1" fmla="val 16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24" name="AutoShape 41"/>
          <p:cNvSpPr>
            <a:spLocks/>
          </p:cNvSpPr>
          <p:nvPr/>
        </p:nvSpPr>
        <p:spPr bwMode="auto">
          <a:xfrm rot="-5497500">
            <a:off x="6134100" y="5219700"/>
            <a:ext cx="228600" cy="304800"/>
          </a:xfrm>
          <a:prstGeom prst="leftBrace">
            <a:avLst>
              <a:gd name="adj1" fmla="val 1111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25" name="Text Box 42"/>
          <p:cNvSpPr txBox="1">
            <a:spLocks noChangeArrowheads="1"/>
          </p:cNvSpPr>
          <p:nvPr/>
        </p:nvSpPr>
        <p:spPr bwMode="auto">
          <a:xfrm>
            <a:off x="3854450" y="3124200"/>
            <a:ext cx="155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stride[0]</a:t>
            </a:r>
          </a:p>
        </p:txBody>
      </p:sp>
      <p:sp>
        <p:nvSpPr>
          <p:cNvPr id="46126" name="Text Box 43"/>
          <p:cNvSpPr txBox="1">
            <a:spLocks noChangeArrowheads="1"/>
          </p:cNvSpPr>
          <p:nvPr/>
        </p:nvSpPr>
        <p:spPr bwMode="auto">
          <a:xfrm>
            <a:off x="6216650" y="1981200"/>
            <a:ext cx="155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stride[1]</a:t>
            </a:r>
          </a:p>
        </p:txBody>
      </p:sp>
      <p:sp>
        <p:nvSpPr>
          <p:cNvPr id="46127" name="Text Box 44"/>
          <p:cNvSpPr txBox="1">
            <a:spLocks noChangeArrowheads="1"/>
          </p:cNvSpPr>
          <p:nvPr/>
        </p:nvSpPr>
        <p:spPr bwMode="auto">
          <a:xfrm>
            <a:off x="5454650" y="5638800"/>
            <a:ext cx="155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offset[1]</a:t>
            </a:r>
          </a:p>
        </p:txBody>
      </p:sp>
      <p:sp>
        <p:nvSpPr>
          <p:cNvPr id="46128" name="Text Box 45"/>
          <p:cNvSpPr txBox="1">
            <a:spLocks noChangeArrowheads="1"/>
          </p:cNvSpPr>
          <p:nvPr/>
        </p:nvSpPr>
        <p:spPr bwMode="auto">
          <a:xfrm>
            <a:off x="7359650" y="3902075"/>
            <a:ext cx="1403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count[1]</a:t>
            </a:r>
          </a:p>
        </p:txBody>
      </p:sp>
      <p:sp>
        <p:nvSpPr>
          <p:cNvPr id="46129" name="Line 46"/>
          <p:cNvSpPr>
            <a:spLocks noChangeShapeType="1"/>
          </p:cNvSpPr>
          <p:nvPr/>
        </p:nvSpPr>
        <p:spPr bwMode="auto">
          <a:xfrm flipH="1" flipV="1">
            <a:off x="6553200" y="2987675"/>
            <a:ext cx="1371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30" name="Line 47"/>
          <p:cNvSpPr>
            <a:spLocks noChangeShapeType="1"/>
          </p:cNvSpPr>
          <p:nvPr/>
        </p:nvSpPr>
        <p:spPr bwMode="auto">
          <a:xfrm flipH="1" flipV="1">
            <a:off x="7162800" y="2987675"/>
            <a:ext cx="762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31" name="Line 48"/>
          <p:cNvSpPr>
            <a:spLocks noChangeShapeType="1"/>
          </p:cNvSpPr>
          <p:nvPr/>
        </p:nvSpPr>
        <p:spPr bwMode="auto">
          <a:xfrm flipV="1">
            <a:off x="6248400" y="54102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32" name="Line 49"/>
          <p:cNvSpPr>
            <a:spLocks noChangeShapeType="1"/>
          </p:cNvSpPr>
          <p:nvPr/>
        </p:nvSpPr>
        <p:spPr bwMode="auto">
          <a:xfrm>
            <a:off x="5334000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33" name="Line 50"/>
          <p:cNvSpPr>
            <a:spLocks noChangeShapeType="1"/>
          </p:cNvSpPr>
          <p:nvPr/>
        </p:nvSpPr>
        <p:spPr bwMode="auto">
          <a:xfrm>
            <a:off x="6781800" y="2301875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34" name="Rectangle 51" descr="Dark upward diagonal"/>
          <p:cNvSpPr>
            <a:spLocks noChangeArrowheads="1"/>
          </p:cNvSpPr>
          <p:nvPr/>
        </p:nvSpPr>
        <p:spPr bwMode="auto">
          <a:xfrm>
            <a:off x="1920875" y="26066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35" name="Rectangle 52" descr="Dark upward diagonal"/>
          <p:cNvSpPr>
            <a:spLocks noChangeArrowheads="1"/>
          </p:cNvSpPr>
          <p:nvPr/>
        </p:nvSpPr>
        <p:spPr bwMode="auto">
          <a:xfrm>
            <a:off x="2225675" y="26066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36" name="Rectangle 53" descr="Dark upward diagonal"/>
          <p:cNvSpPr>
            <a:spLocks noChangeArrowheads="1"/>
          </p:cNvSpPr>
          <p:nvPr/>
        </p:nvSpPr>
        <p:spPr bwMode="auto">
          <a:xfrm>
            <a:off x="2530475" y="26066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37" name="Rectangle 54" descr="Dark upward diagonal"/>
          <p:cNvSpPr>
            <a:spLocks noChangeArrowheads="1"/>
          </p:cNvSpPr>
          <p:nvPr/>
        </p:nvSpPr>
        <p:spPr bwMode="auto">
          <a:xfrm>
            <a:off x="2835275" y="26066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38" name="Rectangle 55" descr="Dark upward diagonal"/>
          <p:cNvSpPr>
            <a:spLocks noChangeArrowheads="1"/>
          </p:cNvSpPr>
          <p:nvPr/>
        </p:nvSpPr>
        <p:spPr bwMode="auto">
          <a:xfrm>
            <a:off x="3140075" y="26066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39" name="Rectangle 56" descr="Dark upward diagonal"/>
          <p:cNvSpPr>
            <a:spLocks noChangeArrowheads="1"/>
          </p:cNvSpPr>
          <p:nvPr/>
        </p:nvSpPr>
        <p:spPr bwMode="auto">
          <a:xfrm>
            <a:off x="3429000" y="26066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40" name="Rectangle 57" descr="Dark upward diagonal"/>
          <p:cNvSpPr>
            <a:spLocks noChangeArrowheads="1"/>
          </p:cNvSpPr>
          <p:nvPr/>
        </p:nvSpPr>
        <p:spPr bwMode="auto">
          <a:xfrm>
            <a:off x="3733800" y="26066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6141" name="Rectangle 58" descr="Dark upward diagonal"/>
          <p:cNvSpPr>
            <a:spLocks noChangeArrowheads="1"/>
          </p:cNvSpPr>
          <p:nvPr/>
        </p:nvSpPr>
        <p:spPr bwMode="auto">
          <a:xfrm>
            <a:off x="4038600" y="2606675"/>
            <a:ext cx="304800" cy="304800"/>
          </a:xfrm>
          <a:prstGeom prst="rect">
            <a:avLst/>
          </a:prstGeom>
          <a:pattFill prst="dkUp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4710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4710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45FE1-F5BB-4232-92CB-84C274DD271A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>
          <a:xfrm>
            <a:off x="2047875" y="407988"/>
            <a:ext cx="5830888" cy="201612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1"/>
                </a:solidFill>
              </a:rPr>
              <a:t>Example 3: Writing by pattern</a:t>
            </a:r>
          </a:p>
        </p:txBody>
      </p:sp>
      <p:sp>
        <p:nvSpPr>
          <p:cNvPr id="47110" name="Text Box 3"/>
          <p:cNvSpPr txBox="1">
            <a:spLocks noChangeArrowheads="1"/>
          </p:cNvSpPr>
          <p:nvPr/>
        </p:nvSpPr>
        <p:spPr bwMode="auto">
          <a:xfrm>
            <a:off x="0" y="1143000"/>
            <a:ext cx="8915400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90	    /* Each process defines dataset in memory and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91	     * writes it to the hyperslab in the file.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92	     */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93	    count[0] = 4;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94	    count[1] = 2;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95	    stride[0] = 2;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96	    stride[1] = 2;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97	    if(mpi_rank == 0) {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98	       offset[0] = 0;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 99	       offset[1] = 0;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100	    }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101	    if(mpi_rank == 1) {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102	       offset[0] = 1;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103	       offset[1] = 0;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104	    }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105	    if(mpi_rank == 2) {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106	       offset[0] = 0;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107	       offset[1] = 1;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108	    }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109	    if(mpi_rank == 3) {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110	       offset[0] = 1;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111	       offset[1] = 1;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  112	    }</a:t>
            </a:r>
            <a:r>
              <a:rPr lang="en-US" sz="1800">
                <a:solidFill>
                  <a:schemeClr val="tx1"/>
                </a:solidFill>
                <a:latin typeface="Courier New" charset="0"/>
              </a:rPr>
              <a:t>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4813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013EAC-F3B0-4CA7-A3C8-1D34DA2B30B8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48133" name="Text Box 2"/>
          <p:cNvSpPr txBox="1">
            <a:spLocks noChangeArrowheads="1"/>
          </p:cNvSpPr>
          <p:nvPr/>
        </p:nvSpPr>
        <p:spPr bwMode="auto">
          <a:xfrm>
            <a:off x="1322388" y="1587500"/>
            <a:ext cx="55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P0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34" name="Text Box 3"/>
          <p:cNvSpPr txBox="1">
            <a:spLocks noChangeArrowheads="1"/>
          </p:cNvSpPr>
          <p:nvPr/>
        </p:nvSpPr>
        <p:spPr bwMode="auto">
          <a:xfrm>
            <a:off x="3303588" y="1587500"/>
            <a:ext cx="55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P2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35" name="Text Box 4"/>
          <p:cNvSpPr txBox="1">
            <a:spLocks noChangeArrowheads="1"/>
          </p:cNvSpPr>
          <p:nvPr/>
        </p:nvSpPr>
        <p:spPr bwMode="auto">
          <a:xfrm>
            <a:off x="6705600" y="1584325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File</a:t>
            </a:r>
          </a:p>
        </p:txBody>
      </p:sp>
      <p:sp>
        <p:nvSpPr>
          <p:cNvPr id="48136" name="Text Box 5"/>
          <p:cNvSpPr txBox="1">
            <a:spLocks noChangeArrowheads="1"/>
          </p:cNvSpPr>
          <p:nvPr/>
        </p:nvSpPr>
        <p:spPr bwMode="auto">
          <a:xfrm>
            <a:off x="1582738" y="55563"/>
            <a:ext cx="69738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3200">
                <a:solidFill>
                  <a:schemeClr val="tx1"/>
                </a:solidFill>
              </a:rPr>
              <a:t>Example 4: Writing dataset by chunks</a:t>
            </a:r>
          </a:p>
        </p:txBody>
      </p:sp>
      <p:sp>
        <p:nvSpPr>
          <p:cNvPr id="48137" name="Text Box 6"/>
          <p:cNvSpPr txBox="1">
            <a:spLocks noChangeArrowheads="1"/>
          </p:cNvSpPr>
          <p:nvPr/>
        </p:nvSpPr>
        <p:spPr bwMode="auto">
          <a:xfrm>
            <a:off x="2286000" y="1587500"/>
            <a:ext cx="55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P1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38" name="Text Box 7"/>
          <p:cNvSpPr txBox="1">
            <a:spLocks noChangeArrowheads="1"/>
          </p:cNvSpPr>
          <p:nvPr/>
        </p:nvSpPr>
        <p:spPr bwMode="auto">
          <a:xfrm>
            <a:off x="4343400" y="1587500"/>
            <a:ext cx="55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P3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39" name="Rectangle 8" descr="Wave"/>
          <p:cNvSpPr>
            <a:spLocks noChangeArrowheads="1"/>
          </p:cNvSpPr>
          <p:nvPr/>
        </p:nvSpPr>
        <p:spPr bwMode="auto">
          <a:xfrm>
            <a:off x="2590800" y="31972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0" name="Rectangle 9" descr="Wave"/>
          <p:cNvSpPr>
            <a:spLocks noChangeArrowheads="1"/>
          </p:cNvSpPr>
          <p:nvPr/>
        </p:nvSpPr>
        <p:spPr bwMode="auto">
          <a:xfrm>
            <a:off x="2286000" y="35020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1" name="Rectangle 10" descr="Wave"/>
          <p:cNvSpPr>
            <a:spLocks noChangeArrowheads="1"/>
          </p:cNvSpPr>
          <p:nvPr/>
        </p:nvSpPr>
        <p:spPr bwMode="auto">
          <a:xfrm>
            <a:off x="2590800" y="35020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2" name="Rectangle 11" descr="Wave"/>
          <p:cNvSpPr>
            <a:spLocks noChangeArrowheads="1"/>
          </p:cNvSpPr>
          <p:nvPr/>
        </p:nvSpPr>
        <p:spPr bwMode="auto">
          <a:xfrm>
            <a:off x="2286000" y="31972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3" name="Rectangle 12" descr="Wave"/>
          <p:cNvSpPr>
            <a:spLocks noChangeArrowheads="1"/>
          </p:cNvSpPr>
          <p:nvPr/>
        </p:nvSpPr>
        <p:spPr bwMode="auto">
          <a:xfrm>
            <a:off x="2590800" y="25876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4" name="Rectangle 13" descr="Wave"/>
          <p:cNvSpPr>
            <a:spLocks noChangeArrowheads="1"/>
          </p:cNvSpPr>
          <p:nvPr/>
        </p:nvSpPr>
        <p:spPr bwMode="auto">
          <a:xfrm>
            <a:off x="2286000" y="28924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5" name="Rectangle 14" descr="Wave"/>
          <p:cNvSpPr>
            <a:spLocks noChangeArrowheads="1"/>
          </p:cNvSpPr>
          <p:nvPr/>
        </p:nvSpPr>
        <p:spPr bwMode="auto">
          <a:xfrm>
            <a:off x="2590800" y="28924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6" name="Rectangle 15" descr="Wave"/>
          <p:cNvSpPr>
            <a:spLocks noChangeArrowheads="1"/>
          </p:cNvSpPr>
          <p:nvPr/>
        </p:nvSpPr>
        <p:spPr bwMode="auto">
          <a:xfrm>
            <a:off x="2286000" y="25876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7" name="Rectangle 16" descr="Dark downward diagonal"/>
          <p:cNvSpPr>
            <a:spLocks noChangeArrowheads="1"/>
          </p:cNvSpPr>
          <p:nvPr/>
        </p:nvSpPr>
        <p:spPr bwMode="auto">
          <a:xfrm>
            <a:off x="1600200" y="31972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8" name="Rectangle 17" descr="Dark downward diagonal"/>
          <p:cNvSpPr>
            <a:spLocks noChangeArrowheads="1"/>
          </p:cNvSpPr>
          <p:nvPr/>
        </p:nvSpPr>
        <p:spPr bwMode="auto">
          <a:xfrm>
            <a:off x="1295400" y="35020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49" name="Rectangle 18" descr="Dark downward diagonal"/>
          <p:cNvSpPr>
            <a:spLocks noChangeArrowheads="1"/>
          </p:cNvSpPr>
          <p:nvPr/>
        </p:nvSpPr>
        <p:spPr bwMode="auto">
          <a:xfrm>
            <a:off x="1600200" y="35020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0" name="Rectangle 19" descr="Dark downward diagonal"/>
          <p:cNvSpPr>
            <a:spLocks noChangeArrowheads="1"/>
          </p:cNvSpPr>
          <p:nvPr/>
        </p:nvSpPr>
        <p:spPr bwMode="auto">
          <a:xfrm>
            <a:off x="1295400" y="31972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1" name="Rectangle 20" descr="Dark downward diagonal"/>
          <p:cNvSpPr>
            <a:spLocks noChangeArrowheads="1"/>
          </p:cNvSpPr>
          <p:nvPr/>
        </p:nvSpPr>
        <p:spPr bwMode="auto">
          <a:xfrm>
            <a:off x="1600200" y="25876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2" name="Rectangle 21" descr="Dark downward diagonal"/>
          <p:cNvSpPr>
            <a:spLocks noChangeArrowheads="1"/>
          </p:cNvSpPr>
          <p:nvPr/>
        </p:nvSpPr>
        <p:spPr bwMode="auto">
          <a:xfrm>
            <a:off x="1295400" y="28924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3" name="Rectangle 22" descr="Dark downward diagonal"/>
          <p:cNvSpPr>
            <a:spLocks noChangeArrowheads="1"/>
          </p:cNvSpPr>
          <p:nvPr/>
        </p:nvSpPr>
        <p:spPr bwMode="auto">
          <a:xfrm>
            <a:off x="1600200" y="28924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4" name="Rectangle 23" descr="Dark downward diagonal"/>
          <p:cNvSpPr>
            <a:spLocks noChangeArrowheads="1"/>
          </p:cNvSpPr>
          <p:nvPr/>
        </p:nvSpPr>
        <p:spPr bwMode="auto">
          <a:xfrm>
            <a:off x="1295400" y="25876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5" name="Rectangle 24" descr="Wave"/>
          <p:cNvSpPr>
            <a:spLocks noChangeArrowheads="1"/>
          </p:cNvSpPr>
          <p:nvPr/>
        </p:nvSpPr>
        <p:spPr bwMode="auto">
          <a:xfrm>
            <a:off x="6781800" y="42640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6" name="Rectangle 25" descr="Wave"/>
          <p:cNvSpPr>
            <a:spLocks noChangeArrowheads="1"/>
          </p:cNvSpPr>
          <p:nvPr/>
        </p:nvSpPr>
        <p:spPr bwMode="auto">
          <a:xfrm>
            <a:off x="6477000" y="45688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7" name="Rectangle 26" descr="Wave"/>
          <p:cNvSpPr>
            <a:spLocks noChangeArrowheads="1"/>
          </p:cNvSpPr>
          <p:nvPr/>
        </p:nvSpPr>
        <p:spPr bwMode="auto">
          <a:xfrm>
            <a:off x="6781800" y="45688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8" name="Rectangle 27" descr="Wave"/>
          <p:cNvSpPr>
            <a:spLocks noChangeArrowheads="1"/>
          </p:cNvSpPr>
          <p:nvPr/>
        </p:nvSpPr>
        <p:spPr bwMode="auto">
          <a:xfrm>
            <a:off x="6477000" y="42640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59" name="Rectangle 28" descr="Wave"/>
          <p:cNvSpPr>
            <a:spLocks noChangeArrowheads="1"/>
          </p:cNvSpPr>
          <p:nvPr/>
        </p:nvSpPr>
        <p:spPr bwMode="auto">
          <a:xfrm>
            <a:off x="6781800" y="36544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0" name="Rectangle 29" descr="Wave"/>
          <p:cNvSpPr>
            <a:spLocks noChangeArrowheads="1"/>
          </p:cNvSpPr>
          <p:nvPr/>
        </p:nvSpPr>
        <p:spPr bwMode="auto">
          <a:xfrm>
            <a:off x="6477000" y="39592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1" name="Rectangle 30" descr="Wave"/>
          <p:cNvSpPr>
            <a:spLocks noChangeArrowheads="1"/>
          </p:cNvSpPr>
          <p:nvPr/>
        </p:nvSpPr>
        <p:spPr bwMode="auto">
          <a:xfrm>
            <a:off x="6781800" y="39592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2" name="Rectangle 31" descr="Wave"/>
          <p:cNvSpPr>
            <a:spLocks noChangeArrowheads="1"/>
          </p:cNvSpPr>
          <p:nvPr/>
        </p:nvSpPr>
        <p:spPr bwMode="auto">
          <a:xfrm>
            <a:off x="6477000" y="36544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3" name="Rectangle 32" descr="Dark downward diagonal"/>
          <p:cNvSpPr>
            <a:spLocks noChangeArrowheads="1"/>
          </p:cNvSpPr>
          <p:nvPr/>
        </p:nvSpPr>
        <p:spPr bwMode="auto">
          <a:xfrm>
            <a:off x="4572000" y="31972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4" name="Rectangle 33" descr="Dark downward diagonal"/>
          <p:cNvSpPr>
            <a:spLocks noChangeArrowheads="1"/>
          </p:cNvSpPr>
          <p:nvPr/>
        </p:nvSpPr>
        <p:spPr bwMode="auto">
          <a:xfrm>
            <a:off x="4267200" y="35020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5" name="Rectangle 34" descr="Dark downward diagonal"/>
          <p:cNvSpPr>
            <a:spLocks noChangeArrowheads="1"/>
          </p:cNvSpPr>
          <p:nvPr/>
        </p:nvSpPr>
        <p:spPr bwMode="auto">
          <a:xfrm>
            <a:off x="4572000" y="35020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6" name="Rectangle 35" descr="Dark downward diagonal"/>
          <p:cNvSpPr>
            <a:spLocks noChangeArrowheads="1"/>
          </p:cNvSpPr>
          <p:nvPr/>
        </p:nvSpPr>
        <p:spPr bwMode="auto">
          <a:xfrm>
            <a:off x="4267200" y="31972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7" name="Rectangle 36" descr="Dark downward diagonal"/>
          <p:cNvSpPr>
            <a:spLocks noChangeArrowheads="1"/>
          </p:cNvSpPr>
          <p:nvPr/>
        </p:nvSpPr>
        <p:spPr bwMode="auto">
          <a:xfrm>
            <a:off x="4572000" y="25876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8" name="Rectangle 37" descr="Dark downward diagonal"/>
          <p:cNvSpPr>
            <a:spLocks noChangeArrowheads="1"/>
          </p:cNvSpPr>
          <p:nvPr/>
        </p:nvSpPr>
        <p:spPr bwMode="auto">
          <a:xfrm>
            <a:off x="4267200" y="28924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69" name="Rectangle 38" descr="Dark downward diagonal"/>
          <p:cNvSpPr>
            <a:spLocks noChangeArrowheads="1"/>
          </p:cNvSpPr>
          <p:nvPr/>
        </p:nvSpPr>
        <p:spPr bwMode="auto">
          <a:xfrm>
            <a:off x="4572000" y="28924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0" name="Rectangle 39" descr="Dark downward diagonal"/>
          <p:cNvSpPr>
            <a:spLocks noChangeArrowheads="1"/>
          </p:cNvSpPr>
          <p:nvPr/>
        </p:nvSpPr>
        <p:spPr bwMode="auto">
          <a:xfrm>
            <a:off x="4267200" y="25876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1" name="Rectangle 40" descr="Dark downward diagonal"/>
          <p:cNvSpPr>
            <a:spLocks noChangeArrowheads="1"/>
          </p:cNvSpPr>
          <p:nvPr/>
        </p:nvSpPr>
        <p:spPr bwMode="auto">
          <a:xfrm>
            <a:off x="6781800" y="30448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2" name="Rectangle 41" descr="Dark downward diagonal"/>
          <p:cNvSpPr>
            <a:spLocks noChangeArrowheads="1"/>
          </p:cNvSpPr>
          <p:nvPr/>
        </p:nvSpPr>
        <p:spPr bwMode="auto">
          <a:xfrm>
            <a:off x="6477000" y="33496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3" name="Rectangle 42" descr="Dark downward diagonal"/>
          <p:cNvSpPr>
            <a:spLocks noChangeArrowheads="1"/>
          </p:cNvSpPr>
          <p:nvPr/>
        </p:nvSpPr>
        <p:spPr bwMode="auto">
          <a:xfrm>
            <a:off x="6781800" y="33496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4" name="Rectangle 43" descr="Dark downward diagonal"/>
          <p:cNvSpPr>
            <a:spLocks noChangeArrowheads="1"/>
          </p:cNvSpPr>
          <p:nvPr/>
        </p:nvSpPr>
        <p:spPr bwMode="auto">
          <a:xfrm>
            <a:off x="6477000" y="30448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5" name="Rectangle 44" descr="Dark downward diagonal"/>
          <p:cNvSpPr>
            <a:spLocks noChangeArrowheads="1"/>
          </p:cNvSpPr>
          <p:nvPr/>
        </p:nvSpPr>
        <p:spPr bwMode="auto">
          <a:xfrm>
            <a:off x="6781800" y="24352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6" name="Rectangle 45" descr="Dark downward diagonal"/>
          <p:cNvSpPr>
            <a:spLocks noChangeArrowheads="1"/>
          </p:cNvSpPr>
          <p:nvPr/>
        </p:nvSpPr>
        <p:spPr bwMode="auto">
          <a:xfrm>
            <a:off x="6477000" y="27400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7" name="Rectangle 46" descr="Dark downward diagonal"/>
          <p:cNvSpPr>
            <a:spLocks noChangeArrowheads="1"/>
          </p:cNvSpPr>
          <p:nvPr/>
        </p:nvSpPr>
        <p:spPr bwMode="auto">
          <a:xfrm>
            <a:off x="6781800" y="27400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8" name="Rectangle 47" descr="Dark downward diagonal"/>
          <p:cNvSpPr>
            <a:spLocks noChangeArrowheads="1"/>
          </p:cNvSpPr>
          <p:nvPr/>
        </p:nvSpPr>
        <p:spPr bwMode="auto">
          <a:xfrm>
            <a:off x="6477000" y="2435225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79" name="Rectangle 48" descr="Wave"/>
          <p:cNvSpPr>
            <a:spLocks noChangeArrowheads="1"/>
          </p:cNvSpPr>
          <p:nvPr/>
        </p:nvSpPr>
        <p:spPr bwMode="auto">
          <a:xfrm>
            <a:off x="3581400" y="31972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0" name="Rectangle 49" descr="Wave"/>
          <p:cNvSpPr>
            <a:spLocks noChangeArrowheads="1"/>
          </p:cNvSpPr>
          <p:nvPr/>
        </p:nvSpPr>
        <p:spPr bwMode="auto">
          <a:xfrm>
            <a:off x="3276600" y="35020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1" name="Rectangle 50" descr="Wave"/>
          <p:cNvSpPr>
            <a:spLocks noChangeArrowheads="1"/>
          </p:cNvSpPr>
          <p:nvPr/>
        </p:nvSpPr>
        <p:spPr bwMode="auto">
          <a:xfrm>
            <a:off x="3581400" y="35020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2" name="Rectangle 51" descr="Wave"/>
          <p:cNvSpPr>
            <a:spLocks noChangeArrowheads="1"/>
          </p:cNvSpPr>
          <p:nvPr/>
        </p:nvSpPr>
        <p:spPr bwMode="auto">
          <a:xfrm>
            <a:off x="3276600" y="31972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3" name="Rectangle 52" descr="Wave"/>
          <p:cNvSpPr>
            <a:spLocks noChangeArrowheads="1"/>
          </p:cNvSpPr>
          <p:nvPr/>
        </p:nvSpPr>
        <p:spPr bwMode="auto">
          <a:xfrm>
            <a:off x="3581400" y="25876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4" name="Rectangle 53" descr="Wave"/>
          <p:cNvSpPr>
            <a:spLocks noChangeArrowheads="1"/>
          </p:cNvSpPr>
          <p:nvPr/>
        </p:nvSpPr>
        <p:spPr bwMode="auto">
          <a:xfrm>
            <a:off x="3276600" y="28924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5" name="Rectangle 54" descr="Wave"/>
          <p:cNvSpPr>
            <a:spLocks noChangeArrowheads="1"/>
          </p:cNvSpPr>
          <p:nvPr/>
        </p:nvSpPr>
        <p:spPr bwMode="auto">
          <a:xfrm>
            <a:off x="3581400" y="28924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6" name="Rectangle 55" descr="Wave"/>
          <p:cNvSpPr>
            <a:spLocks noChangeArrowheads="1"/>
          </p:cNvSpPr>
          <p:nvPr/>
        </p:nvSpPr>
        <p:spPr bwMode="auto">
          <a:xfrm>
            <a:off x="3276600" y="2587625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7" name="Rectangle 56" descr="Wave"/>
          <p:cNvSpPr>
            <a:spLocks noChangeArrowheads="1"/>
          </p:cNvSpPr>
          <p:nvPr/>
        </p:nvSpPr>
        <p:spPr bwMode="auto">
          <a:xfrm>
            <a:off x="7391400" y="30448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8" name="Rectangle 57" descr="Wave"/>
          <p:cNvSpPr>
            <a:spLocks noChangeArrowheads="1"/>
          </p:cNvSpPr>
          <p:nvPr/>
        </p:nvSpPr>
        <p:spPr bwMode="auto">
          <a:xfrm>
            <a:off x="7086600" y="33496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89" name="Rectangle 58" descr="Wave"/>
          <p:cNvSpPr>
            <a:spLocks noChangeArrowheads="1"/>
          </p:cNvSpPr>
          <p:nvPr/>
        </p:nvSpPr>
        <p:spPr bwMode="auto">
          <a:xfrm>
            <a:off x="7391400" y="33496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0" name="Rectangle 59" descr="Wave"/>
          <p:cNvSpPr>
            <a:spLocks noChangeArrowheads="1"/>
          </p:cNvSpPr>
          <p:nvPr/>
        </p:nvSpPr>
        <p:spPr bwMode="auto">
          <a:xfrm>
            <a:off x="7086600" y="30448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1" name="Rectangle 60" descr="Wave"/>
          <p:cNvSpPr>
            <a:spLocks noChangeArrowheads="1"/>
          </p:cNvSpPr>
          <p:nvPr/>
        </p:nvSpPr>
        <p:spPr bwMode="auto">
          <a:xfrm>
            <a:off x="7391400" y="24352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2" name="Rectangle 61" descr="Wave"/>
          <p:cNvSpPr>
            <a:spLocks noChangeArrowheads="1"/>
          </p:cNvSpPr>
          <p:nvPr/>
        </p:nvSpPr>
        <p:spPr bwMode="auto">
          <a:xfrm>
            <a:off x="7086600" y="27400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3" name="Rectangle 62" descr="Wave"/>
          <p:cNvSpPr>
            <a:spLocks noChangeArrowheads="1"/>
          </p:cNvSpPr>
          <p:nvPr/>
        </p:nvSpPr>
        <p:spPr bwMode="auto">
          <a:xfrm>
            <a:off x="7391400" y="27400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4" name="Rectangle 63" descr="Wave"/>
          <p:cNvSpPr>
            <a:spLocks noChangeArrowheads="1"/>
          </p:cNvSpPr>
          <p:nvPr/>
        </p:nvSpPr>
        <p:spPr bwMode="auto">
          <a:xfrm>
            <a:off x="7086600" y="2435225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5" name="Rectangle 64" descr="Dark downward diagonal"/>
          <p:cNvSpPr>
            <a:spLocks noChangeArrowheads="1"/>
          </p:cNvSpPr>
          <p:nvPr/>
        </p:nvSpPr>
        <p:spPr bwMode="auto">
          <a:xfrm>
            <a:off x="7391400" y="42640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6" name="Rectangle 65" descr="Dark downward diagonal"/>
          <p:cNvSpPr>
            <a:spLocks noChangeArrowheads="1"/>
          </p:cNvSpPr>
          <p:nvPr/>
        </p:nvSpPr>
        <p:spPr bwMode="auto">
          <a:xfrm>
            <a:off x="7086600" y="45688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7" name="Rectangle 66" descr="Dark downward diagonal"/>
          <p:cNvSpPr>
            <a:spLocks noChangeArrowheads="1"/>
          </p:cNvSpPr>
          <p:nvPr/>
        </p:nvSpPr>
        <p:spPr bwMode="auto">
          <a:xfrm>
            <a:off x="7391400" y="45688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8" name="Rectangle 67" descr="Dark downward diagonal"/>
          <p:cNvSpPr>
            <a:spLocks noChangeArrowheads="1"/>
          </p:cNvSpPr>
          <p:nvPr/>
        </p:nvSpPr>
        <p:spPr bwMode="auto">
          <a:xfrm>
            <a:off x="7086600" y="42640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199" name="Rectangle 68" descr="Dark downward diagonal"/>
          <p:cNvSpPr>
            <a:spLocks noChangeArrowheads="1"/>
          </p:cNvSpPr>
          <p:nvPr/>
        </p:nvSpPr>
        <p:spPr bwMode="auto">
          <a:xfrm>
            <a:off x="7391400" y="36544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200" name="Rectangle 69" descr="Dark downward diagonal"/>
          <p:cNvSpPr>
            <a:spLocks noChangeArrowheads="1"/>
          </p:cNvSpPr>
          <p:nvPr/>
        </p:nvSpPr>
        <p:spPr bwMode="auto">
          <a:xfrm>
            <a:off x="7086600" y="39592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201" name="Rectangle 70" descr="Dark downward diagonal"/>
          <p:cNvSpPr>
            <a:spLocks noChangeArrowheads="1"/>
          </p:cNvSpPr>
          <p:nvPr/>
        </p:nvSpPr>
        <p:spPr bwMode="auto">
          <a:xfrm>
            <a:off x="7391400" y="39592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8202" name="Rectangle 71" descr="Dark downward diagonal"/>
          <p:cNvSpPr>
            <a:spLocks noChangeArrowheads="1"/>
          </p:cNvSpPr>
          <p:nvPr/>
        </p:nvSpPr>
        <p:spPr bwMode="auto">
          <a:xfrm>
            <a:off x="7086600" y="3654425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4915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4915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094D3A-DC78-4169-96AC-B8559EB9B54D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57163"/>
            <a:ext cx="7377113" cy="528637"/>
          </a:xfrm>
        </p:spPr>
        <p:txBody>
          <a:bodyPr/>
          <a:lstStyle/>
          <a:p>
            <a:pPr eaLnBrk="1" hangingPunct="1"/>
            <a:r>
              <a:rPr lang="en-US" sz="3200" smtClean="0"/>
              <a:t>Writing by Chunks: Output of h5dump</a:t>
            </a:r>
          </a:p>
        </p:txBody>
      </p:sp>
      <p:sp>
        <p:nvSpPr>
          <p:cNvPr id="49158" name="Text Box 3"/>
          <p:cNvSpPr txBox="1">
            <a:spLocks noChangeArrowheads="1"/>
          </p:cNvSpPr>
          <p:nvPr/>
        </p:nvSpPr>
        <p:spPr bwMode="auto">
          <a:xfrm>
            <a:off x="1155700" y="1276350"/>
            <a:ext cx="7500938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HDF5 "SDS_chnk.h5"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GROUP "/"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DATASET "IntArray"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DATATYPE  H5T_STD_I32BE 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DATASPACE  SIMPLE { ( 8, 4 ) / ( 8, 4 )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DATA {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000099"/>
                </a:solidFill>
                <a:latin typeface="Courier New" charset="0"/>
              </a:rPr>
              <a:t>1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chemeClr val="bg2"/>
                </a:solidFill>
                <a:latin typeface="Courier New" charset="0"/>
              </a:rPr>
              <a:t>2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  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FF3300"/>
                </a:solidFill>
                <a:latin typeface="Courier New" charset="0"/>
              </a:rPr>
              <a:t>3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, </a:t>
            </a:r>
            <a:r>
              <a:rPr lang="en-US" sz="2000" b="1">
                <a:solidFill>
                  <a:srgbClr val="336600"/>
                </a:solidFill>
                <a:latin typeface="Courier New" charset="0"/>
              </a:rPr>
              <a:t>4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 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} 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}</a:t>
            </a: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 </a:t>
            </a:r>
            <a:endParaRPr lang="en-US" sz="1800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5017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501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4F541B-09FC-4AF0-AD1C-1E9C8354FAAA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5018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3975"/>
            <a:ext cx="6996113" cy="631825"/>
          </a:xfrm>
        </p:spPr>
        <p:txBody>
          <a:bodyPr/>
          <a:lstStyle/>
          <a:p>
            <a:pPr eaLnBrk="1" hangingPunct="1"/>
            <a:r>
              <a:rPr lang="en-US" sz="3200" smtClean="0"/>
              <a:t>Example 4: Writing dataset by chunks</a:t>
            </a:r>
            <a:endParaRPr lang="en-US" sz="2800" smtClean="0"/>
          </a:p>
        </p:txBody>
      </p:sp>
      <p:sp>
        <p:nvSpPr>
          <p:cNvPr id="50182" name="Text Box 3"/>
          <p:cNvSpPr txBox="1">
            <a:spLocks noChangeArrowheads="1"/>
          </p:cNvSpPr>
          <p:nvPr/>
        </p:nvSpPr>
        <p:spPr bwMode="auto">
          <a:xfrm>
            <a:off x="7010400" y="10541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solidFill>
                  <a:schemeClr val="tx1"/>
                </a:solidFill>
              </a:rPr>
              <a:t>File</a:t>
            </a:r>
          </a:p>
        </p:txBody>
      </p:sp>
      <p:sp>
        <p:nvSpPr>
          <p:cNvPr id="50183" name="Rectangle 4" descr="Wave"/>
          <p:cNvSpPr>
            <a:spLocks noChangeArrowheads="1"/>
          </p:cNvSpPr>
          <p:nvPr/>
        </p:nvSpPr>
        <p:spPr bwMode="auto">
          <a:xfrm>
            <a:off x="7086600" y="42672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84" name="Rectangle 5" descr="Wave"/>
          <p:cNvSpPr>
            <a:spLocks noChangeArrowheads="1"/>
          </p:cNvSpPr>
          <p:nvPr/>
        </p:nvSpPr>
        <p:spPr bwMode="auto">
          <a:xfrm>
            <a:off x="6781800" y="45720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85" name="Rectangle 6" descr="Wave"/>
          <p:cNvSpPr>
            <a:spLocks noChangeArrowheads="1"/>
          </p:cNvSpPr>
          <p:nvPr/>
        </p:nvSpPr>
        <p:spPr bwMode="auto">
          <a:xfrm>
            <a:off x="7086600" y="45720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86" name="Rectangle 7" descr="Wave"/>
          <p:cNvSpPr>
            <a:spLocks noChangeArrowheads="1"/>
          </p:cNvSpPr>
          <p:nvPr/>
        </p:nvSpPr>
        <p:spPr bwMode="auto">
          <a:xfrm>
            <a:off x="6781800" y="42672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87" name="Rectangle 8" descr="Wave"/>
          <p:cNvSpPr>
            <a:spLocks noChangeArrowheads="1"/>
          </p:cNvSpPr>
          <p:nvPr/>
        </p:nvSpPr>
        <p:spPr bwMode="auto">
          <a:xfrm>
            <a:off x="7086600" y="36576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88" name="Rectangle 9" descr="Wave"/>
          <p:cNvSpPr>
            <a:spLocks noChangeArrowheads="1"/>
          </p:cNvSpPr>
          <p:nvPr/>
        </p:nvSpPr>
        <p:spPr bwMode="auto">
          <a:xfrm>
            <a:off x="6781800" y="39624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89" name="Rectangle 10" descr="Wave"/>
          <p:cNvSpPr>
            <a:spLocks noChangeArrowheads="1"/>
          </p:cNvSpPr>
          <p:nvPr/>
        </p:nvSpPr>
        <p:spPr bwMode="auto">
          <a:xfrm>
            <a:off x="7086600" y="39624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0" name="Rectangle 11" descr="Wave"/>
          <p:cNvSpPr>
            <a:spLocks noChangeArrowheads="1"/>
          </p:cNvSpPr>
          <p:nvPr/>
        </p:nvSpPr>
        <p:spPr bwMode="auto">
          <a:xfrm>
            <a:off x="6781800" y="36576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1" name="Rectangle 12" descr="Dark downward diagonal"/>
          <p:cNvSpPr>
            <a:spLocks noChangeArrowheads="1"/>
          </p:cNvSpPr>
          <p:nvPr/>
        </p:nvSpPr>
        <p:spPr bwMode="auto">
          <a:xfrm>
            <a:off x="7086600" y="30480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2" name="Rectangle 13" descr="Dark downward diagonal"/>
          <p:cNvSpPr>
            <a:spLocks noChangeArrowheads="1"/>
          </p:cNvSpPr>
          <p:nvPr/>
        </p:nvSpPr>
        <p:spPr bwMode="auto">
          <a:xfrm>
            <a:off x="6781800" y="3352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3" name="Rectangle 14" descr="Dark downward diagonal"/>
          <p:cNvSpPr>
            <a:spLocks noChangeArrowheads="1"/>
          </p:cNvSpPr>
          <p:nvPr/>
        </p:nvSpPr>
        <p:spPr bwMode="auto">
          <a:xfrm>
            <a:off x="7086600" y="33528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4" name="Rectangle 15" descr="Dark downward diagonal"/>
          <p:cNvSpPr>
            <a:spLocks noChangeArrowheads="1"/>
          </p:cNvSpPr>
          <p:nvPr/>
        </p:nvSpPr>
        <p:spPr bwMode="auto">
          <a:xfrm>
            <a:off x="6781800" y="30480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5" name="Rectangle 16" descr="Dark downward diagonal"/>
          <p:cNvSpPr>
            <a:spLocks noChangeArrowheads="1"/>
          </p:cNvSpPr>
          <p:nvPr/>
        </p:nvSpPr>
        <p:spPr bwMode="auto">
          <a:xfrm>
            <a:off x="7086600" y="2438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6" name="Rectangle 17" descr="Dark downward diagonal"/>
          <p:cNvSpPr>
            <a:spLocks noChangeArrowheads="1"/>
          </p:cNvSpPr>
          <p:nvPr/>
        </p:nvSpPr>
        <p:spPr bwMode="auto">
          <a:xfrm>
            <a:off x="6781800" y="27432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7" name="Rectangle 18" descr="Dark downward diagonal"/>
          <p:cNvSpPr>
            <a:spLocks noChangeArrowheads="1"/>
          </p:cNvSpPr>
          <p:nvPr/>
        </p:nvSpPr>
        <p:spPr bwMode="auto">
          <a:xfrm>
            <a:off x="7086600" y="27432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8" name="Rectangle 19" descr="Dark downward diagonal"/>
          <p:cNvSpPr>
            <a:spLocks noChangeArrowheads="1"/>
          </p:cNvSpPr>
          <p:nvPr/>
        </p:nvSpPr>
        <p:spPr bwMode="auto">
          <a:xfrm>
            <a:off x="6781800" y="2438400"/>
            <a:ext cx="304800" cy="304800"/>
          </a:xfrm>
          <a:prstGeom prst="rect">
            <a:avLst/>
          </a:prstGeom>
          <a:pattFill prst="dkDnDiag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199" name="Rectangle 20" descr="Wave"/>
          <p:cNvSpPr>
            <a:spLocks noChangeArrowheads="1"/>
          </p:cNvSpPr>
          <p:nvPr/>
        </p:nvSpPr>
        <p:spPr bwMode="auto">
          <a:xfrm>
            <a:off x="3581400" y="35052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0" name="Rectangle 21" descr="Wave"/>
          <p:cNvSpPr>
            <a:spLocks noChangeArrowheads="1"/>
          </p:cNvSpPr>
          <p:nvPr/>
        </p:nvSpPr>
        <p:spPr bwMode="auto">
          <a:xfrm>
            <a:off x="3276600" y="38100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1" name="Rectangle 22" descr="Wave"/>
          <p:cNvSpPr>
            <a:spLocks noChangeArrowheads="1"/>
          </p:cNvSpPr>
          <p:nvPr/>
        </p:nvSpPr>
        <p:spPr bwMode="auto">
          <a:xfrm>
            <a:off x="3581400" y="38100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2" name="Rectangle 23" descr="Wave"/>
          <p:cNvSpPr>
            <a:spLocks noChangeArrowheads="1"/>
          </p:cNvSpPr>
          <p:nvPr/>
        </p:nvSpPr>
        <p:spPr bwMode="auto">
          <a:xfrm>
            <a:off x="3276600" y="35052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3" name="Rectangle 24" descr="Wave"/>
          <p:cNvSpPr>
            <a:spLocks noChangeArrowheads="1"/>
          </p:cNvSpPr>
          <p:nvPr/>
        </p:nvSpPr>
        <p:spPr bwMode="auto">
          <a:xfrm>
            <a:off x="3581400" y="28956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4" name="Rectangle 25" descr="Wave"/>
          <p:cNvSpPr>
            <a:spLocks noChangeArrowheads="1"/>
          </p:cNvSpPr>
          <p:nvPr/>
        </p:nvSpPr>
        <p:spPr bwMode="auto">
          <a:xfrm>
            <a:off x="3276600" y="32004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5" name="Rectangle 26" descr="Wave"/>
          <p:cNvSpPr>
            <a:spLocks noChangeArrowheads="1"/>
          </p:cNvSpPr>
          <p:nvPr/>
        </p:nvSpPr>
        <p:spPr bwMode="auto">
          <a:xfrm>
            <a:off x="3581400" y="32004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6" name="Rectangle 27" descr="Wave"/>
          <p:cNvSpPr>
            <a:spLocks noChangeArrowheads="1"/>
          </p:cNvSpPr>
          <p:nvPr/>
        </p:nvSpPr>
        <p:spPr bwMode="auto">
          <a:xfrm>
            <a:off x="3276600" y="2895600"/>
            <a:ext cx="304800" cy="304800"/>
          </a:xfrm>
          <a:prstGeom prst="rect">
            <a:avLst/>
          </a:prstGeom>
          <a:pattFill prst="wave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7" name="Rectangle 28" descr="Wave"/>
          <p:cNvSpPr>
            <a:spLocks noChangeArrowheads="1"/>
          </p:cNvSpPr>
          <p:nvPr/>
        </p:nvSpPr>
        <p:spPr bwMode="auto">
          <a:xfrm>
            <a:off x="7696200" y="3048000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8" name="Rectangle 29" descr="Wave"/>
          <p:cNvSpPr>
            <a:spLocks noChangeArrowheads="1"/>
          </p:cNvSpPr>
          <p:nvPr/>
        </p:nvSpPr>
        <p:spPr bwMode="auto">
          <a:xfrm>
            <a:off x="7391400" y="3352800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09" name="Rectangle 30" descr="Wave"/>
          <p:cNvSpPr>
            <a:spLocks noChangeArrowheads="1"/>
          </p:cNvSpPr>
          <p:nvPr/>
        </p:nvSpPr>
        <p:spPr bwMode="auto">
          <a:xfrm>
            <a:off x="7696200" y="3352800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0" name="Rectangle 31" descr="Wave"/>
          <p:cNvSpPr>
            <a:spLocks noChangeArrowheads="1"/>
          </p:cNvSpPr>
          <p:nvPr/>
        </p:nvSpPr>
        <p:spPr bwMode="auto">
          <a:xfrm>
            <a:off x="7391400" y="3048000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1" name="Rectangle 32" descr="Wave"/>
          <p:cNvSpPr>
            <a:spLocks noChangeArrowheads="1"/>
          </p:cNvSpPr>
          <p:nvPr/>
        </p:nvSpPr>
        <p:spPr bwMode="auto">
          <a:xfrm>
            <a:off x="7696200" y="2438400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2" name="Rectangle 33" descr="Wave"/>
          <p:cNvSpPr>
            <a:spLocks noChangeArrowheads="1"/>
          </p:cNvSpPr>
          <p:nvPr/>
        </p:nvSpPr>
        <p:spPr bwMode="auto">
          <a:xfrm>
            <a:off x="7391400" y="2743200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3" name="Rectangle 34" descr="Wave"/>
          <p:cNvSpPr>
            <a:spLocks noChangeArrowheads="1"/>
          </p:cNvSpPr>
          <p:nvPr/>
        </p:nvSpPr>
        <p:spPr bwMode="auto">
          <a:xfrm>
            <a:off x="7696200" y="2743200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4" name="Rectangle 35" descr="Wave"/>
          <p:cNvSpPr>
            <a:spLocks noChangeArrowheads="1"/>
          </p:cNvSpPr>
          <p:nvPr/>
        </p:nvSpPr>
        <p:spPr bwMode="auto">
          <a:xfrm>
            <a:off x="7391400" y="2438400"/>
            <a:ext cx="304800" cy="304800"/>
          </a:xfrm>
          <a:prstGeom prst="rect">
            <a:avLst/>
          </a:prstGeom>
          <a:pattFill prst="wave">
            <a:fgClr>
              <a:srgbClr val="FF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5" name="Rectangle 36" descr="Dark downward diagonal"/>
          <p:cNvSpPr>
            <a:spLocks noChangeArrowheads="1"/>
          </p:cNvSpPr>
          <p:nvPr/>
        </p:nvSpPr>
        <p:spPr bwMode="auto">
          <a:xfrm>
            <a:off x="7696200" y="4267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6" name="Rectangle 37" descr="Dark downward diagonal"/>
          <p:cNvSpPr>
            <a:spLocks noChangeArrowheads="1"/>
          </p:cNvSpPr>
          <p:nvPr/>
        </p:nvSpPr>
        <p:spPr bwMode="auto">
          <a:xfrm>
            <a:off x="7391400" y="4572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7" name="Rectangle 38" descr="Dark downward diagonal"/>
          <p:cNvSpPr>
            <a:spLocks noChangeArrowheads="1"/>
          </p:cNvSpPr>
          <p:nvPr/>
        </p:nvSpPr>
        <p:spPr bwMode="auto">
          <a:xfrm>
            <a:off x="7696200" y="45720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8" name="Rectangle 39" descr="Dark downward diagonal"/>
          <p:cNvSpPr>
            <a:spLocks noChangeArrowheads="1"/>
          </p:cNvSpPr>
          <p:nvPr/>
        </p:nvSpPr>
        <p:spPr bwMode="auto">
          <a:xfrm>
            <a:off x="7391400" y="42672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19" name="Rectangle 40" descr="Dark downward diagonal"/>
          <p:cNvSpPr>
            <a:spLocks noChangeArrowheads="1"/>
          </p:cNvSpPr>
          <p:nvPr/>
        </p:nvSpPr>
        <p:spPr bwMode="auto">
          <a:xfrm>
            <a:off x="7696200" y="36576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20" name="Rectangle 41" descr="Dark downward diagonal"/>
          <p:cNvSpPr>
            <a:spLocks noChangeArrowheads="1"/>
          </p:cNvSpPr>
          <p:nvPr/>
        </p:nvSpPr>
        <p:spPr bwMode="auto">
          <a:xfrm>
            <a:off x="7391400" y="3962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21" name="Rectangle 42" descr="Dark downward diagonal"/>
          <p:cNvSpPr>
            <a:spLocks noChangeArrowheads="1"/>
          </p:cNvSpPr>
          <p:nvPr/>
        </p:nvSpPr>
        <p:spPr bwMode="auto">
          <a:xfrm>
            <a:off x="7696200" y="39624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22" name="Rectangle 43" descr="Dark downward diagonal"/>
          <p:cNvSpPr>
            <a:spLocks noChangeArrowheads="1"/>
          </p:cNvSpPr>
          <p:nvPr/>
        </p:nvSpPr>
        <p:spPr bwMode="auto">
          <a:xfrm>
            <a:off x="7391400" y="3657600"/>
            <a:ext cx="304800" cy="304800"/>
          </a:xfrm>
          <a:prstGeom prst="rect">
            <a:avLst/>
          </a:prstGeom>
          <a:pattFill prst="dkDnDiag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23" name="Text Box 44"/>
          <p:cNvSpPr txBox="1">
            <a:spLocks noChangeArrowheads="1"/>
          </p:cNvSpPr>
          <p:nvPr/>
        </p:nvSpPr>
        <p:spPr bwMode="auto">
          <a:xfrm>
            <a:off x="898525" y="1130300"/>
            <a:ext cx="30412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Process </a:t>
            </a:r>
            <a:r>
              <a:rPr lang="en-US" dirty="0" smtClean="0">
                <a:solidFill>
                  <a:schemeClr val="tx1"/>
                </a:solidFill>
              </a:rPr>
              <a:t>P2</a:t>
            </a:r>
            <a:r>
              <a:rPr lang="en-US" dirty="0">
                <a:solidFill>
                  <a:schemeClr val="tx1"/>
                </a:solidFill>
              </a:rPr>
              <a:t>: Memory</a:t>
            </a:r>
          </a:p>
        </p:txBody>
      </p:sp>
      <p:sp>
        <p:nvSpPr>
          <p:cNvPr id="50224" name="Text Box 45"/>
          <p:cNvSpPr txBox="1">
            <a:spLocks noChangeArrowheads="1"/>
          </p:cNvSpPr>
          <p:nvPr/>
        </p:nvSpPr>
        <p:spPr bwMode="auto">
          <a:xfrm>
            <a:off x="457200" y="4762500"/>
            <a:ext cx="3751263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block[0]  = chunk_dims[0];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block[1]  = chunk_dims[1];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offset[0] = chunk_dims[0];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offset[1] = 0;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25" name="AutoShape 46"/>
          <p:cNvSpPr>
            <a:spLocks/>
          </p:cNvSpPr>
          <p:nvPr/>
        </p:nvSpPr>
        <p:spPr bwMode="auto">
          <a:xfrm>
            <a:off x="3048000" y="2895600"/>
            <a:ext cx="152400" cy="1219200"/>
          </a:xfrm>
          <a:prstGeom prst="leftBrace">
            <a:avLst>
              <a:gd name="adj1" fmla="val 66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26" name="AutoShape 47"/>
          <p:cNvSpPr>
            <a:spLocks/>
          </p:cNvSpPr>
          <p:nvPr/>
        </p:nvSpPr>
        <p:spPr bwMode="auto">
          <a:xfrm>
            <a:off x="6553200" y="3657600"/>
            <a:ext cx="152400" cy="1219200"/>
          </a:xfrm>
          <a:prstGeom prst="leftBrace">
            <a:avLst>
              <a:gd name="adj1" fmla="val 66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27" name="AutoShape 48"/>
          <p:cNvSpPr>
            <a:spLocks/>
          </p:cNvSpPr>
          <p:nvPr/>
        </p:nvSpPr>
        <p:spPr bwMode="auto">
          <a:xfrm rot="-5422431">
            <a:off x="7086600" y="4800600"/>
            <a:ext cx="76200" cy="533400"/>
          </a:xfrm>
          <a:prstGeom prst="leftBrace">
            <a:avLst>
              <a:gd name="adj1" fmla="val 58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28" name="AutoShape 49"/>
          <p:cNvSpPr>
            <a:spLocks/>
          </p:cNvSpPr>
          <p:nvPr/>
        </p:nvSpPr>
        <p:spPr bwMode="auto">
          <a:xfrm rot="5463229">
            <a:off x="3505200" y="2514600"/>
            <a:ext cx="76200" cy="533400"/>
          </a:xfrm>
          <a:prstGeom prst="leftBrace">
            <a:avLst>
              <a:gd name="adj1" fmla="val 58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29" name="Text Box 50"/>
          <p:cNvSpPr txBox="1">
            <a:spLocks noChangeArrowheads="1"/>
          </p:cNvSpPr>
          <p:nvPr/>
        </p:nvSpPr>
        <p:spPr bwMode="auto">
          <a:xfrm>
            <a:off x="1012825" y="3367088"/>
            <a:ext cx="1966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chunk_dims[0]</a:t>
            </a:r>
          </a:p>
        </p:txBody>
      </p:sp>
      <p:sp>
        <p:nvSpPr>
          <p:cNvPr id="50230" name="Text Box 51"/>
          <p:cNvSpPr txBox="1">
            <a:spLocks noChangeArrowheads="1"/>
          </p:cNvSpPr>
          <p:nvPr/>
        </p:nvSpPr>
        <p:spPr bwMode="auto">
          <a:xfrm>
            <a:off x="2536825" y="2362200"/>
            <a:ext cx="1966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chunk_dims[1]</a:t>
            </a:r>
          </a:p>
        </p:txBody>
      </p:sp>
      <p:sp>
        <p:nvSpPr>
          <p:cNvPr id="50231" name="Text Box 52"/>
          <p:cNvSpPr txBox="1">
            <a:spLocks noChangeArrowheads="1"/>
          </p:cNvSpPr>
          <p:nvPr/>
        </p:nvSpPr>
        <p:spPr bwMode="auto">
          <a:xfrm>
            <a:off x="5048250" y="4129088"/>
            <a:ext cx="12811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block[0]</a:t>
            </a:r>
          </a:p>
        </p:txBody>
      </p:sp>
      <p:sp>
        <p:nvSpPr>
          <p:cNvPr id="50232" name="Text Box 53"/>
          <p:cNvSpPr txBox="1">
            <a:spLocks noChangeArrowheads="1"/>
          </p:cNvSpPr>
          <p:nvPr/>
        </p:nvSpPr>
        <p:spPr bwMode="auto">
          <a:xfrm>
            <a:off x="6572250" y="5272088"/>
            <a:ext cx="12811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block[1]</a:t>
            </a:r>
          </a:p>
        </p:txBody>
      </p:sp>
      <p:sp>
        <p:nvSpPr>
          <p:cNvPr id="50233" name="AutoShape 54"/>
          <p:cNvSpPr>
            <a:spLocks/>
          </p:cNvSpPr>
          <p:nvPr/>
        </p:nvSpPr>
        <p:spPr bwMode="auto">
          <a:xfrm>
            <a:off x="6553200" y="2438400"/>
            <a:ext cx="152400" cy="1219200"/>
          </a:xfrm>
          <a:prstGeom prst="leftBrace">
            <a:avLst>
              <a:gd name="adj1" fmla="val 66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0234" name="Text Box 55"/>
          <p:cNvSpPr txBox="1">
            <a:spLocks noChangeArrowheads="1"/>
          </p:cNvSpPr>
          <p:nvPr/>
        </p:nvSpPr>
        <p:spPr bwMode="auto">
          <a:xfrm>
            <a:off x="4800600" y="2909888"/>
            <a:ext cx="1419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offset[0]</a:t>
            </a:r>
          </a:p>
        </p:txBody>
      </p:sp>
      <p:sp>
        <p:nvSpPr>
          <p:cNvPr id="50235" name="Text Box 56"/>
          <p:cNvSpPr txBox="1">
            <a:spLocks noChangeArrowheads="1"/>
          </p:cNvSpPr>
          <p:nvPr/>
        </p:nvSpPr>
        <p:spPr bwMode="auto">
          <a:xfrm>
            <a:off x="6054725" y="1752600"/>
            <a:ext cx="1419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 b="1">
                <a:solidFill>
                  <a:schemeClr val="tx1"/>
                </a:solidFill>
                <a:latin typeface="Courier New" charset="0"/>
              </a:rPr>
              <a:t>offset[1]</a:t>
            </a:r>
          </a:p>
        </p:txBody>
      </p:sp>
      <p:sp>
        <p:nvSpPr>
          <p:cNvPr id="50236" name="Line 57"/>
          <p:cNvSpPr>
            <a:spLocks noChangeShapeType="1"/>
          </p:cNvSpPr>
          <p:nvPr/>
        </p:nvSpPr>
        <p:spPr bwMode="auto">
          <a:xfrm>
            <a:off x="6781800" y="2057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37" name="Line 58"/>
          <p:cNvSpPr>
            <a:spLocks noChangeShapeType="1"/>
          </p:cNvSpPr>
          <p:nvPr/>
        </p:nvSpPr>
        <p:spPr bwMode="auto">
          <a:xfrm flipV="1">
            <a:off x="7086600" y="5105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38" name="Line 59"/>
          <p:cNvSpPr>
            <a:spLocks noChangeShapeType="1"/>
          </p:cNvSpPr>
          <p:nvPr/>
        </p:nvSpPr>
        <p:spPr bwMode="auto">
          <a:xfrm>
            <a:off x="6248400" y="42672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39" name="Line 60"/>
          <p:cNvSpPr>
            <a:spLocks noChangeShapeType="1"/>
          </p:cNvSpPr>
          <p:nvPr/>
        </p:nvSpPr>
        <p:spPr bwMode="auto">
          <a:xfrm>
            <a:off x="6324600" y="30480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March 8, 2010</a:t>
            </a:r>
          </a:p>
        </p:txBody>
      </p:sp>
      <p:sp>
        <p:nvSpPr>
          <p:cNvPr id="5120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11th International LCI Conference - HDF5 Tutorial</a:t>
            </a:r>
          </a:p>
        </p:txBody>
      </p:sp>
      <p:sp>
        <p:nvSpPr>
          <p:cNvPr id="5120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FE69E9-2703-4091-8EC3-B105A5B97A8B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593013" cy="604838"/>
          </a:xfrm>
        </p:spPr>
        <p:txBody>
          <a:bodyPr/>
          <a:lstStyle/>
          <a:p>
            <a:pPr eaLnBrk="1" hangingPunct="1"/>
            <a:r>
              <a:rPr lang="en-US" smtClean="0"/>
              <a:t>Example 4: Writing by chunks</a:t>
            </a:r>
            <a:endParaRPr lang="en-US" sz="2400" smtClean="0"/>
          </a:p>
        </p:txBody>
      </p:sp>
      <p:sp>
        <p:nvSpPr>
          <p:cNvPr id="51206" name="Text Box 3"/>
          <p:cNvSpPr txBox="1">
            <a:spLocks noChangeArrowheads="1"/>
          </p:cNvSpPr>
          <p:nvPr/>
        </p:nvSpPr>
        <p:spPr bwMode="auto">
          <a:xfrm>
            <a:off x="1143000" y="990600"/>
            <a:ext cx="7043738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97	    count[0] = 1;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98	    count[1] = 1 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 99	    stride[0] = 1;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100	    stride[1] = 1;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101	    block[0] = chunk_dims[0];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102	    block[1] = chunk_dims[1];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103	    if(mpi_rank == 0) {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104	       offset[0] = 0;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105	       offset[1] = 0;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106	    }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107	    if(mpi_rank == 1) {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108	       offset[0] = 0;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109	       offset[1] = chunk_dims[1];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110	    }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111	    if(mpi_rank == 2) {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112	       offset[0] = chunk_dims[0];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113	       offset[1] = 0;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114	    } 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115	    if(mpi_rank == 3) {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116	       offset[0] = chunk_dims[0];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117	       offset[1] = chunk_dims[1];</a:t>
            </a:r>
          </a:p>
          <a:p>
            <a:pPr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Courier New" charset="0"/>
              </a:rPr>
              <a:t>   118	    } </a:t>
            </a:r>
          </a:p>
          <a:p>
            <a:pPr eaLnBrk="0" hangingPunct="0">
              <a:lnSpc>
                <a:spcPct val="0"/>
              </a:lnSpc>
              <a:spcBef>
                <a:spcPct val="0"/>
              </a:spcBef>
              <a:buClrTx/>
              <a:buFontTx/>
              <a:buNone/>
            </a:pPr>
            <a:endParaRPr lang="en-US" sz="1800">
              <a:solidFill>
                <a:schemeClr val="tx1"/>
              </a:solidFill>
              <a:latin typeface="Courier New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Presentation on product or service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4230</TotalTime>
  <Words>4204</Words>
  <Application>Microsoft Office PowerPoint</Application>
  <PresentationFormat>On-screen Show (4:3)</PresentationFormat>
  <Paragraphs>1097</Paragraphs>
  <Slides>74</Slides>
  <Notes>67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77" baseType="lpstr">
      <vt:lpstr>Presentation on product or service</vt:lpstr>
      <vt:lpstr>Chart</vt:lpstr>
      <vt:lpstr>Worksheet</vt:lpstr>
      <vt:lpstr>Parallel HDF5</vt:lpstr>
      <vt:lpstr>Advantage of Parallel HDF5</vt:lpstr>
      <vt:lpstr>Outline</vt:lpstr>
      <vt:lpstr>Overview of Parallel HDF5 Design</vt:lpstr>
      <vt:lpstr>PHDF5 Requirements</vt:lpstr>
      <vt:lpstr>PHDF5 Implementation Layers</vt:lpstr>
      <vt:lpstr>PHDF5 Implementation Layers</vt:lpstr>
      <vt:lpstr>Parallel Environment Requirements</vt:lpstr>
      <vt:lpstr>POSIX Compliant Requirement</vt:lpstr>
      <vt:lpstr>Again in English</vt:lpstr>
      <vt:lpstr>MPI-IO vs. HDF5</vt:lpstr>
      <vt:lpstr>MPI-IO vs. HDF5 Cont.</vt:lpstr>
      <vt:lpstr>Performance Analysis</vt:lpstr>
      <vt:lpstr>My PHDF5 Application I/O is slow</vt:lpstr>
      <vt:lpstr>Write Speed vs. Block Size</vt:lpstr>
      <vt:lpstr>My PHDF5 Application I/O is slow</vt:lpstr>
      <vt:lpstr>Independent vs. Collective Access</vt:lpstr>
      <vt:lpstr>Collective vs. Independent Calls</vt:lpstr>
      <vt:lpstr>Debug Slow Parallel I/O Speed(1)</vt:lpstr>
      <vt:lpstr>Debug Slow Parallel I/O Speed(2)</vt:lpstr>
      <vt:lpstr>Debug Slow Parallel I/O Speed(3)</vt:lpstr>
      <vt:lpstr>Independent calls are many and small</vt:lpstr>
      <vt:lpstr>Debug Slow Parallel I/O Speed (4)</vt:lpstr>
      <vt:lpstr>Use Collective Mode or Chunked Storage</vt:lpstr>
      <vt:lpstr>Slide 25</vt:lpstr>
      <vt:lpstr>Independent vs. Collective write (cont.) </vt:lpstr>
      <vt:lpstr>My PHDF5 Application I/O is slow</vt:lpstr>
      <vt:lpstr>Effects of I/O Hints: IBM_largeblock_io</vt:lpstr>
      <vt:lpstr>Effects of I/O Hints: IBM_largeblock_io</vt:lpstr>
      <vt:lpstr>My PHDF5 Application I/O is slow</vt:lpstr>
      <vt:lpstr>Parallel Tools</vt:lpstr>
      <vt:lpstr>h5perf</vt:lpstr>
      <vt:lpstr>h5perf: Some features</vt:lpstr>
      <vt:lpstr>h5perf: example output 1/3 </vt:lpstr>
      <vt:lpstr>h5perf: example output 2/3 </vt:lpstr>
      <vt:lpstr>h5perf: example output 3/3 </vt:lpstr>
      <vt:lpstr>Useful Parallel HDF Links</vt:lpstr>
      <vt:lpstr>Questions?</vt:lpstr>
      <vt:lpstr>How to Compile PHDF5 Applications</vt:lpstr>
      <vt:lpstr>h5pcc/h5pfc -show option</vt:lpstr>
      <vt:lpstr>Programming Restrictions</vt:lpstr>
      <vt:lpstr>Collective vs. Independent Calls</vt:lpstr>
      <vt:lpstr>Examples of PHDF5 API</vt:lpstr>
      <vt:lpstr>What Does PHDF5 Support ?</vt:lpstr>
      <vt:lpstr>PHDF5 API Languages</vt:lpstr>
      <vt:lpstr>Programming model for creating and accessing a file</vt:lpstr>
      <vt:lpstr>Setup MPI-IO access template</vt:lpstr>
      <vt:lpstr>C Example Parallel File Create</vt:lpstr>
      <vt:lpstr>F90 Example Parallel File Create</vt:lpstr>
      <vt:lpstr>Creating and Opening Dataset</vt:lpstr>
      <vt:lpstr>C Example: Create Dataset</vt:lpstr>
      <vt:lpstr>F90 Example:  Create Dataset</vt:lpstr>
      <vt:lpstr>Accessing a Dataset</vt:lpstr>
      <vt:lpstr>Programming model for dataset access</vt:lpstr>
      <vt:lpstr>C Example: Collective write      </vt:lpstr>
      <vt:lpstr>F90 Example: Collective write</vt:lpstr>
      <vt:lpstr>Writing and Reading Hyperslabs</vt:lpstr>
      <vt:lpstr>  Set up the Hyperslab for Read/Write</vt:lpstr>
      <vt:lpstr>Slide 59</vt:lpstr>
      <vt:lpstr>Writing by rows: Output of h5dump</vt:lpstr>
      <vt:lpstr>Slide 61</vt:lpstr>
      <vt:lpstr>Example 1: Writing dataset by rows</vt:lpstr>
      <vt:lpstr>Slide 63</vt:lpstr>
      <vt:lpstr>Writing by columns: Output of h5dump</vt:lpstr>
      <vt:lpstr>Example 2: Writing dataset by column</vt:lpstr>
      <vt:lpstr>Example 2: Writing dataset by column</vt:lpstr>
      <vt:lpstr>Example 3: Writing dataset by pattern</vt:lpstr>
      <vt:lpstr>Writing by Pattern: Output of h5dump</vt:lpstr>
      <vt:lpstr>Slide 69</vt:lpstr>
      <vt:lpstr>Example 3: Writing by pattern</vt:lpstr>
      <vt:lpstr>Slide 71</vt:lpstr>
      <vt:lpstr>Writing by Chunks: Output of h5dump</vt:lpstr>
      <vt:lpstr>Example 4: Writing dataset by chunks</vt:lpstr>
      <vt:lpstr>Example 4: Writing by chunks</vt:lpstr>
    </vt:vector>
  </TitlesOfParts>
  <Company>NCSA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 HDF5</dc:title>
  <dc:creator>The HDF Group</dc:creator>
  <cp:keywords>HDF5 Tutorial Part 4</cp:keywords>
  <cp:lastModifiedBy>Albert Cheng</cp:lastModifiedBy>
  <cp:revision>316</cp:revision>
  <cp:lastPrinted>2008-08-30T22:42:34Z</cp:lastPrinted>
  <dcterms:created xsi:type="dcterms:W3CDTF">2009-02-11T16:34:28Z</dcterms:created>
  <dcterms:modified xsi:type="dcterms:W3CDTF">2010-09-28T15:29:44Z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