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91"/>
  </p:notesMasterIdLst>
  <p:handoutMasterIdLst>
    <p:handoutMasterId r:id="rId92"/>
  </p:handoutMasterIdLst>
  <p:sldIdLst>
    <p:sldId id="596" r:id="rId2"/>
    <p:sldId id="670" r:id="rId3"/>
    <p:sldId id="673" r:id="rId4"/>
    <p:sldId id="777" r:id="rId5"/>
    <p:sldId id="778" r:id="rId6"/>
    <p:sldId id="779" r:id="rId7"/>
    <p:sldId id="780" r:id="rId8"/>
    <p:sldId id="810" r:id="rId9"/>
    <p:sldId id="781" r:id="rId10"/>
    <p:sldId id="782" r:id="rId11"/>
    <p:sldId id="784" r:id="rId12"/>
    <p:sldId id="785" r:id="rId13"/>
    <p:sldId id="786" r:id="rId14"/>
    <p:sldId id="787" r:id="rId15"/>
    <p:sldId id="788" r:id="rId16"/>
    <p:sldId id="789" r:id="rId17"/>
    <p:sldId id="790" r:id="rId18"/>
    <p:sldId id="791" r:id="rId19"/>
    <p:sldId id="793" r:id="rId20"/>
    <p:sldId id="794" r:id="rId21"/>
    <p:sldId id="795" r:id="rId22"/>
    <p:sldId id="812" r:id="rId23"/>
    <p:sldId id="811" r:id="rId24"/>
    <p:sldId id="792" r:id="rId25"/>
    <p:sldId id="796" r:id="rId26"/>
    <p:sldId id="797" r:id="rId27"/>
    <p:sldId id="798" r:id="rId28"/>
    <p:sldId id="799" r:id="rId29"/>
    <p:sldId id="800" r:id="rId30"/>
    <p:sldId id="674" r:id="rId31"/>
    <p:sldId id="669" r:id="rId32"/>
    <p:sldId id="668" r:id="rId33"/>
    <p:sldId id="667" r:id="rId34"/>
    <p:sldId id="672" r:id="rId35"/>
    <p:sldId id="598" r:id="rId36"/>
    <p:sldId id="599" r:id="rId37"/>
    <p:sldId id="676" r:id="rId38"/>
    <p:sldId id="601" r:id="rId39"/>
    <p:sldId id="600" r:id="rId40"/>
    <p:sldId id="602" r:id="rId41"/>
    <p:sldId id="606" r:id="rId42"/>
    <p:sldId id="678" r:id="rId43"/>
    <p:sldId id="813" r:id="rId44"/>
    <p:sldId id="677" r:id="rId45"/>
    <p:sldId id="434" r:id="rId46"/>
    <p:sldId id="435" r:id="rId47"/>
    <p:sldId id="436" r:id="rId48"/>
    <p:sldId id="437" r:id="rId49"/>
    <p:sldId id="438" r:id="rId50"/>
    <p:sldId id="679" r:id="rId51"/>
    <p:sldId id="439" r:id="rId52"/>
    <p:sldId id="718" r:id="rId53"/>
    <p:sldId id="719" r:id="rId54"/>
    <p:sldId id="720" r:id="rId55"/>
    <p:sldId id="721" r:id="rId56"/>
    <p:sldId id="722" r:id="rId57"/>
    <p:sldId id="723" r:id="rId58"/>
    <p:sldId id="724" r:id="rId59"/>
    <p:sldId id="725" r:id="rId60"/>
    <p:sldId id="726" r:id="rId61"/>
    <p:sldId id="727" r:id="rId62"/>
    <p:sldId id="728" r:id="rId63"/>
    <p:sldId id="729" r:id="rId64"/>
    <p:sldId id="730" r:id="rId65"/>
    <p:sldId id="731" r:id="rId66"/>
    <p:sldId id="732" r:id="rId67"/>
    <p:sldId id="733" r:id="rId68"/>
    <p:sldId id="734" r:id="rId69"/>
    <p:sldId id="735" r:id="rId70"/>
    <p:sldId id="736" r:id="rId71"/>
    <p:sldId id="738" r:id="rId72"/>
    <p:sldId id="739" r:id="rId73"/>
    <p:sldId id="767" r:id="rId74"/>
    <p:sldId id="801" r:id="rId75"/>
    <p:sldId id="802" r:id="rId76"/>
    <p:sldId id="803" r:id="rId77"/>
    <p:sldId id="804" r:id="rId78"/>
    <p:sldId id="807" r:id="rId79"/>
    <p:sldId id="808" r:id="rId80"/>
    <p:sldId id="806" r:id="rId81"/>
    <p:sldId id="809" r:id="rId82"/>
    <p:sldId id="768" r:id="rId83"/>
    <p:sldId id="770" r:id="rId84"/>
    <p:sldId id="771" r:id="rId85"/>
    <p:sldId id="772" r:id="rId86"/>
    <p:sldId id="814" r:id="rId87"/>
    <p:sldId id="773" r:id="rId88"/>
    <p:sldId id="774" r:id="rId89"/>
    <p:sldId id="775" r:id="rId90"/>
  </p:sldIdLst>
  <p:sldSz cx="9144000" cy="6858000" type="screen4x3"/>
  <p:notesSz cx="7188200" cy="9448800"/>
  <p:custDataLst>
    <p:tags r:id="rId9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schemeClr val="tx1"/>
    </p:penClr>
  </p:showPr>
  <p:clrMru>
    <a:srgbClr val="FF66FF"/>
    <a:srgbClr val="6600FF"/>
    <a:srgbClr val="009999"/>
    <a:srgbClr val="FF3300"/>
    <a:srgbClr val="66FF33"/>
    <a:srgbClr val="33CCFF"/>
    <a:srgbClr val="1C14FF"/>
    <a:srgbClr val="16994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3987" autoAdjust="0"/>
  </p:normalViewPr>
  <p:slideViewPr>
    <p:cSldViewPr>
      <p:cViewPr>
        <p:scale>
          <a:sx n="100" d="100"/>
          <a:sy n="100" d="100"/>
        </p:scale>
        <p:origin x="-121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938"/>
    </p:cViewPr>
  </p:sorterViewPr>
  <p:notesViewPr>
    <p:cSldViewPr>
      <p:cViewPr varScale="1">
        <p:scale>
          <a:sx n="68" d="100"/>
          <a:sy n="68" d="100"/>
        </p:scale>
        <p:origin x="-3270" y="-108"/>
      </p:cViewPr>
      <p:guideLst>
        <p:guide orient="horz" pos="2976"/>
        <p:guide pos="226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defTabSz="950913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73525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algn="r" defTabSz="950913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defTabSz="950913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73525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algn="r" defTabSz="950913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fld id="{8A821F17-D7D5-44A8-9E8B-447BB7ECB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ctr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73525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31900" y="708025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8850" y="4487863"/>
            <a:ext cx="527050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b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73525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fld id="{FEA22D66-4373-4BD7-81B6-83B04AB13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D10082-A9FE-4B6D-894E-4C2C433F03FF}" type="slidenum">
              <a:rPr lang="en-US" smtClean="0">
                <a:latin typeface="Times New Roman" pitchFamily="64" charset="0"/>
              </a:rPr>
              <a:pPr/>
              <a:t>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908AAB-5D57-42A8-A537-2C50C7611297}" type="slidenum">
              <a:rPr lang="en-US" smtClean="0">
                <a:latin typeface="Times New Roman" pitchFamily="64" charset="0"/>
              </a:rPr>
              <a:pPr/>
              <a:t>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D575D7-5EB7-438C-98FB-09E10EB0F2B7}" type="slidenum">
              <a:rPr lang="en-US" smtClean="0">
                <a:latin typeface="Times New Roman" pitchFamily="64" charset="0"/>
              </a:rPr>
              <a:pPr/>
              <a:t>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C16A8-9637-432F-900E-CED19941C63E}" type="slidenum">
              <a:rPr lang="en-US" smtClean="0">
                <a:latin typeface="Times New Roman" pitchFamily="64" charset="0"/>
              </a:rPr>
              <a:pPr/>
              <a:t>10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EA6C9D-27A7-4BD7-BF46-5C5275407DB7}" type="slidenum">
              <a:rPr lang="en-US" smtClean="0">
                <a:latin typeface="Times New Roman" pitchFamily="64" charset="0"/>
              </a:rPr>
              <a:pPr/>
              <a:t>11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AD614-E77D-4B34-A52B-5AC0D96C09FB}" type="slidenum">
              <a:rPr lang="en-US" smtClean="0">
                <a:latin typeface="Times New Roman" pitchFamily="64" charset="0"/>
              </a:rPr>
              <a:pPr/>
              <a:t>12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42A3A-D7DA-4724-B006-BBB7E514D1C6}" type="slidenum">
              <a:rPr lang="en-US" smtClean="0">
                <a:latin typeface="Times New Roman" pitchFamily="64" charset="0"/>
              </a:rPr>
              <a:pPr/>
              <a:t>13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68B26A-8AF5-4722-847D-D557A10CFB60}" type="slidenum">
              <a:rPr lang="en-US" smtClean="0">
                <a:latin typeface="Times New Roman" pitchFamily="64" charset="0"/>
              </a:rPr>
              <a:pPr/>
              <a:t>14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425F12-5705-41CF-AF23-C29DD6EA364A}" type="slidenum">
              <a:rPr lang="en-US" smtClean="0">
                <a:latin typeface="Times New Roman" pitchFamily="64" charset="0"/>
              </a:rPr>
              <a:pPr/>
              <a:t>15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B6AEA-F0A6-485C-92FC-4E0FB4C854B3}" type="slidenum">
              <a:rPr lang="en-US" smtClean="0">
                <a:latin typeface="Times New Roman" pitchFamily="64" charset="0"/>
              </a:rPr>
              <a:pPr/>
              <a:t>16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A8AED-41C6-4D34-9AAF-DF6BEA8400CB}" type="slidenum">
              <a:rPr lang="en-US" smtClean="0">
                <a:latin typeface="Times New Roman" pitchFamily="64" charset="0"/>
              </a:rPr>
              <a:pPr/>
              <a:t>17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28C75-10F1-445A-B7B4-81A23B780E98}" type="slidenum">
              <a:rPr lang="en-US" smtClean="0">
                <a:latin typeface="Times New Roman" pitchFamily="64" charset="0"/>
              </a:rPr>
              <a:pPr/>
              <a:t>18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4235BC-2121-4C3E-B66C-425C5FC055B3}" type="slidenum">
              <a:rPr lang="en-US" smtClean="0">
                <a:latin typeface="Times New Roman" pitchFamily="64" charset="0"/>
              </a:rPr>
              <a:pPr/>
              <a:t>19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EF7A20-A873-4DC5-9A49-D880B237E028}" type="slidenum">
              <a:rPr lang="en-US" smtClean="0">
                <a:latin typeface="Times New Roman" pitchFamily="64" charset="0"/>
              </a:rPr>
              <a:pPr/>
              <a:t>20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4D976F-21BB-4040-B1DB-B5C84229B39C}" type="slidenum">
              <a:rPr lang="en-US" smtClean="0">
                <a:latin typeface="Times New Roman" pitchFamily="64" charset="0"/>
              </a:rPr>
              <a:pPr/>
              <a:t>21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A8AED-41C6-4D34-9AAF-DF6BEA8400CB}" type="slidenum">
              <a:rPr lang="en-US" smtClean="0">
                <a:latin typeface="Times New Roman" pitchFamily="64" charset="0"/>
              </a:rPr>
              <a:pPr/>
              <a:t>23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2C251-E22A-4EBE-B7FD-A89DD28A3404}" type="slidenum">
              <a:rPr lang="en-US" smtClean="0">
                <a:latin typeface="Times New Roman" pitchFamily="64" charset="0"/>
              </a:rPr>
              <a:pPr/>
              <a:t>24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037CC5-8F38-4478-A98D-542B3A4246D0}" type="slidenum">
              <a:rPr lang="en-US" smtClean="0">
                <a:latin typeface="Times New Roman" pitchFamily="64" charset="0"/>
              </a:rPr>
              <a:pPr/>
              <a:t>25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54864-E186-4B8C-A6AD-764A6F0BAADD}" type="slidenum">
              <a:rPr lang="en-US" smtClean="0">
                <a:latin typeface="Times New Roman" pitchFamily="64" charset="0"/>
              </a:rPr>
              <a:pPr/>
              <a:t>26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BE7F1E-26AF-463E-BBB4-BC762A9BD306}" type="slidenum">
              <a:rPr lang="en-US" smtClean="0">
                <a:latin typeface="Times New Roman" pitchFamily="64" charset="0"/>
              </a:rPr>
              <a:pPr/>
              <a:t>28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0D2768-29E0-497F-9D40-87B4554EFEF8}" type="slidenum">
              <a:rPr lang="en-US" smtClean="0">
                <a:latin typeface="Times New Roman" pitchFamily="64" charset="0"/>
              </a:rPr>
              <a:pPr/>
              <a:t>29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A9812E-7A8E-400C-A1C7-DA5AC431B8DA}" type="slidenum">
              <a:rPr lang="en-US" smtClean="0">
                <a:latin typeface="Times New Roman" pitchFamily="64" charset="0"/>
              </a:rPr>
              <a:pPr/>
              <a:t>30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4D8489-C1B9-4223-B2F6-35635F84BAF6}" type="slidenum">
              <a:rPr lang="en-US" smtClean="0">
                <a:latin typeface="Times New Roman" pitchFamily="64" charset="0"/>
              </a:rPr>
              <a:pPr/>
              <a:t>34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9B0F5B-C9CD-4943-B620-9FBFC67487F2}" type="slidenum">
              <a:rPr lang="en-US" smtClean="0">
                <a:latin typeface="Times New Roman" pitchFamily="64" charset="0"/>
              </a:rPr>
              <a:pPr/>
              <a:t>35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579390-C843-48A6-8306-488D1D6B9732}" type="slidenum">
              <a:rPr lang="en-US" smtClean="0">
                <a:latin typeface="Times New Roman" pitchFamily="64" charset="0"/>
              </a:rPr>
              <a:pPr/>
              <a:t>36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715D6B-F656-43F7-AFFF-C8866EC18206}" type="slidenum">
              <a:rPr lang="en-US" smtClean="0">
                <a:latin typeface="Times New Roman" pitchFamily="64" charset="0"/>
              </a:rPr>
              <a:pPr/>
              <a:t>37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7EAC8E-1CC5-4051-AF92-B4CA7F9F945F}" type="slidenum">
              <a:rPr lang="en-US" smtClean="0">
                <a:latin typeface="Times New Roman" pitchFamily="64" charset="0"/>
              </a:rPr>
              <a:pPr/>
              <a:t>38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DBE8E-52EC-4D3C-ACA2-08BCC7D691DF}" type="slidenum">
              <a:rPr lang="en-US" smtClean="0">
                <a:latin typeface="Times New Roman" pitchFamily="64" charset="0"/>
              </a:rPr>
              <a:pPr/>
              <a:t>39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19D269-44A9-4249-9296-162826AABCC3}" type="slidenum">
              <a:rPr lang="en-US" smtClean="0">
                <a:latin typeface="Times New Roman" pitchFamily="64" charset="0"/>
              </a:rPr>
              <a:pPr/>
              <a:t>40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3FC4DA-57DA-49E1-942C-9DCD30D145F9}" type="slidenum">
              <a:rPr lang="en-US" smtClean="0">
                <a:latin typeface="Times New Roman" pitchFamily="64" charset="0"/>
              </a:rPr>
              <a:pPr/>
              <a:t>41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93C00-BB86-449A-B338-39BE397C390E}" type="slidenum">
              <a:rPr lang="en-US" smtClean="0">
                <a:latin typeface="Times New Roman" pitchFamily="64" charset="0"/>
              </a:rPr>
              <a:pPr/>
              <a:t>42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10AFF-79BD-4E64-BEED-6CE9283A04D7}" type="slidenum">
              <a:rPr lang="en-US" smtClean="0">
                <a:latin typeface="Times New Roman" pitchFamily="64" charset="0"/>
              </a:rPr>
              <a:pPr/>
              <a:t>43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760912" cy="3570287"/>
          </a:xfrm>
          <a:solidFill>
            <a:srgbClr val="FFFFFF"/>
          </a:solidFill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213" y="4498975"/>
            <a:ext cx="5329237" cy="42672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464" tIns="46732" rIns="93464" bIns="46732"/>
          <a:lstStyle/>
          <a:p>
            <a:r>
              <a:rPr lang="en-US" smtClean="0">
                <a:ea typeface="ＭＳ Ｐゴシック" pitchFamily="-111" charset="-128"/>
              </a:rPr>
              <a:t>H5Sselect_hyperslab:</a:t>
            </a:r>
          </a:p>
          <a:p>
            <a:r>
              <a:rPr lang="en-US" smtClean="0">
                <a:ea typeface="ＭＳ Ｐゴシック" pitchFamily="-111" charset="-128"/>
              </a:rPr>
              <a:t>1: dataspace identifier</a:t>
            </a:r>
          </a:p>
          <a:p>
            <a:r>
              <a:rPr lang="en-US" smtClean="0">
                <a:ea typeface="ＭＳ Ｐゴシック" pitchFamily="-111" charset="-128"/>
              </a:rPr>
              <a:t>2: selection operator to determine how the new selection is to be combined with the already existing selection for the dataspace. CUrrenlty on H5S_SELECT_SET operator is</a:t>
            </a:r>
          </a:p>
          <a:p>
            <a:r>
              <a:rPr lang="en-US" smtClean="0">
                <a:ea typeface="ＭＳ Ｐゴシック" pitchFamily="-111" charset="-128"/>
              </a:rPr>
              <a:t>supported, which replaces the existing selection with the parameters from this call. Overlapping blocks are not supported with H5S_SELECT_SET.</a:t>
            </a:r>
          </a:p>
          <a:p>
            <a:r>
              <a:rPr lang="en-US" smtClean="0">
                <a:ea typeface="ＭＳ Ｐゴシック" pitchFamily="-111" charset="-128"/>
              </a:rPr>
              <a:t>3:start - starting coordinates. 0-beginning</a:t>
            </a:r>
          </a:p>
          <a:p>
            <a:r>
              <a:rPr lang="en-US" smtClean="0">
                <a:ea typeface="ＭＳ Ｐゴシック" pitchFamily="-111" charset="-128"/>
              </a:rPr>
              <a:t>4:stride: how many elements to  move in each dimension.</a:t>
            </a:r>
          </a:p>
          <a:p>
            <a:r>
              <a:rPr lang="en-US" smtClean="0">
                <a:ea typeface="ＭＳ Ｐゴシック" pitchFamily="-111" charset="-128"/>
              </a:rPr>
              <a:t>Stride of zero not supported: NULL==1</a:t>
            </a:r>
          </a:p>
          <a:p>
            <a:r>
              <a:rPr lang="en-US" smtClean="0">
                <a:ea typeface="ＭＳ Ｐゴシック" pitchFamily="-111" charset="-128"/>
              </a:rPr>
              <a:t>5:count: determines how many spaces to select in each dimension</a:t>
            </a:r>
          </a:p>
          <a:p>
            <a:r>
              <a:rPr lang="en-US" smtClean="0">
                <a:ea typeface="ＭＳ Ｐゴシック" pitchFamily="-111" charset="-128"/>
              </a:rPr>
              <a:t>6: block: determines size of the element block: if NULL then</a:t>
            </a:r>
          </a:p>
          <a:p>
            <a:r>
              <a:rPr lang="en-US" smtClean="0">
                <a:ea typeface="ＭＳ Ｐゴシック" pitchFamily="-111" charset="-128"/>
              </a:rPr>
              <a:t>defaults to single emenet in each dimension.</a:t>
            </a:r>
          </a:p>
          <a:p>
            <a:endParaRPr lang="en-US" smtClean="0">
              <a:ea typeface="ＭＳ Ｐゴシック" pitchFamily="-111" charset="-128"/>
            </a:endParaRPr>
          </a:p>
          <a:p>
            <a:r>
              <a:rPr lang="en-US" smtClean="0">
                <a:ea typeface="ＭＳ Ｐゴシック" pitchFamily="-111" charset="-128"/>
              </a:rPr>
              <a:t>H5Sselect_elements:</a:t>
            </a:r>
          </a:p>
          <a:p>
            <a:r>
              <a:rPr lang="en-US" smtClean="0">
                <a:ea typeface="ＭＳ Ｐゴシック" pitchFamily="-111" charset="-128"/>
              </a:rPr>
              <a:t>1: dataspace identifier</a:t>
            </a:r>
          </a:p>
          <a:p>
            <a:r>
              <a:rPr lang="en-US" smtClean="0">
                <a:ea typeface="ＭＳ Ｐゴシック" pitchFamily="-111" charset="-128"/>
              </a:rPr>
              <a:t>2: H5S_SELECT_SET: (see above)</a:t>
            </a:r>
          </a:p>
          <a:p>
            <a:r>
              <a:rPr lang="en-US" smtClean="0">
                <a:ea typeface="ＭＳ Ｐゴシック" pitchFamily="-111" charset="-128"/>
              </a:rPr>
              <a:t>3:NUMP: number of elements selected</a:t>
            </a:r>
          </a:p>
          <a:p>
            <a:r>
              <a:rPr lang="en-US" smtClean="0">
                <a:ea typeface="ＭＳ Ｐゴシック" pitchFamily="-111" charset="-128"/>
              </a:rPr>
              <a:t>4:coord: 2-D array of size (dataspace rank0 by </a:t>
            </a:r>
          </a:p>
          <a:p>
            <a:r>
              <a:rPr lang="en-US" smtClean="0">
                <a:ea typeface="ＭＳ Ｐゴシック" pitchFamily="-111" charset="-128"/>
              </a:rPr>
              <a:t>num_elements in szie.  The order of the element coordinates in the coord array also specifies the order that the array elements are iterated when I/O is performed.</a:t>
            </a:r>
          </a:p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6491E4-E3D2-4B42-ACC1-6BCD62BC4291}" type="slidenum">
              <a:rPr lang="en-US" smtClean="0">
                <a:latin typeface="Times New Roman" pitchFamily="64" charset="0"/>
              </a:rPr>
              <a:pPr/>
              <a:t>44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760912" cy="3570287"/>
          </a:xfrm>
          <a:solidFill>
            <a:srgbClr val="FFFFFF"/>
          </a:solidFill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213" y="4498975"/>
            <a:ext cx="5329237" cy="42672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464" tIns="46732" rIns="93464" bIns="46732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EA740C-3543-4B60-ACC8-0B54301D7E01}" type="slidenum">
              <a:rPr lang="en-US" smtClean="0">
                <a:latin typeface="Times New Roman" pitchFamily="64" charset="0"/>
              </a:rPr>
              <a:pPr/>
              <a:t>45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760912" cy="3570287"/>
          </a:xfrm>
          <a:solidFill>
            <a:srgbClr val="FFFFFF"/>
          </a:solidFill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213" y="4498975"/>
            <a:ext cx="5329237" cy="42672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464" tIns="46732" rIns="93464" bIns="46732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19D963-B9D9-4056-AB52-837B429B409E}" type="slidenum">
              <a:rPr lang="en-US" smtClean="0">
                <a:latin typeface="Times New Roman" pitchFamily="64" charset="0"/>
              </a:rPr>
              <a:pPr/>
              <a:t>46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B4938F-A50D-41EB-8082-B6B9D352DB3A}" type="slidenum">
              <a:rPr lang="en-US" smtClean="0">
                <a:latin typeface="Times New Roman" pitchFamily="64" charset="0"/>
              </a:rPr>
              <a:pPr/>
              <a:t>47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9F1353-1889-4071-B9FF-BDA99B5C417F}" type="slidenum">
              <a:rPr lang="en-US" smtClean="0">
                <a:latin typeface="Times New Roman" pitchFamily="64" charset="0"/>
              </a:rPr>
              <a:pPr/>
              <a:t>48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8FF311-57D7-4B89-ACC0-3E0D0064FD9A}" type="slidenum">
              <a:rPr lang="en-US" smtClean="0">
                <a:latin typeface="Times New Roman" pitchFamily="64" charset="0"/>
              </a:rPr>
              <a:pPr/>
              <a:t>49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E4E4A5-9469-46F9-9629-47401EBA199E}" type="slidenum">
              <a:rPr lang="en-US" smtClean="0">
                <a:latin typeface="Times New Roman" pitchFamily="64" charset="0"/>
              </a:rPr>
              <a:pPr/>
              <a:t>50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CCCCA-BF10-4AE8-879B-7AD90E8C0C72}" type="slidenum">
              <a:rPr lang="en-US" smtClean="0">
                <a:latin typeface="Times New Roman" pitchFamily="64" charset="0"/>
              </a:rPr>
              <a:pPr/>
              <a:t>51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23EAC6-7E69-4FD9-BDFD-3BEFF3084E91}" type="slidenum">
              <a:rPr lang="en-US" smtClean="0">
                <a:latin typeface="Times New Roman" pitchFamily="64" charset="0"/>
              </a:rPr>
              <a:pPr/>
              <a:t>52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8725" y="709613"/>
            <a:ext cx="4724400" cy="3543300"/>
          </a:xfrm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675" y="4487864"/>
            <a:ext cx="5268913" cy="424973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515" tIns="46760" rIns="93515" bIns="46760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62FEF8-05F8-4CAF-BF24-E50EFB4E8582}" type="slidenum">
              <a:rPr lang="en-US" smtClean="0">
                <a:latin typeface="Times New Roman" pitchFamily="64" charset="0"/>
              </a:rPr>
              <a:pPr/>
              <a:t>53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A4FDE2-55E5-4913-9B6D-7893424CD8B5}" type="slidenum">
              <a:rPr lang="en-US"/>
              <a:pPr/>
              <a:t>54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B315F4-1C97-46BC-8F73-0292271EA783}" type="slidenum">
              <a:rPr lang="en-US"/>
              <a:pPr/>
              <a:t>55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A4FDE2-55E5-4913-9B6D-7893424CD8B5}" type="slidenum">
              <a:rPr lang="en-US"/>
              <a:pPr/>
              <a:t>56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39DC28-9EB8-492B-AB38-48C8F31184EB}" type="slidenum">
              <a:rPr lang="en-US"/>
              <a:pPr/>
              <a:t>57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5FFF63-0372-43EA-9D66-6B515A619701}" type="slidenum">
              <a:rPr lang="en-US"/>
              <a:pPr/>
              <a:t>58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4FF61F-95CA-44C3-93CE-3F6D0ED8899A}" type="slidenum">
              <a:rPr lang="en-US"/>
              <a:pPr/>
              <a:t>59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r>
              <a:rPr lang="en-US" smtClean="0"/>
              <a:t>More data will be written in this case</a:t>
            </a:r>
          </a:p>
          <a:p>
            <a:r>
              <a:rPr lang="en-US" smtClean="0"/>
              <a:t>Ghost zones are filled with fill value unless fill value is disabled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CD05CB-ADBB-4873-809F-252CCA3A002B}" type="slidenum">
              <a:rPr lang="en-US"/>
              <a:pPr/>
              <a:t>61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F46FB-007A-4073-A850-E1BB1B5AC65D}" type="slidenum">
              <a:rPr lang="en-US"/>
              <a:pPr/>
              <a:t>62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F46FB-007A-4073-A850-E1BB1B5AC65D}" type="slidenum">
              <a:rPr lang="en-US"/>
              <a:pPr/>
              <a:t>63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EA1E84-D9A6-4A74-9F12-101827F3E9C8}" type="slidenum">
              <a:rPr lang="en-US"/>
              <a:pPr/>
              <a:t>64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AC494A-2A98-42D0-BEFB-6CFC7D58197F}" type="slidenum">
              <a:rPr lang="en-US"/>
              <a:pPr/>
              <a:t>65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8" descr="hdf_7ppt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52FB2-67C3-4F01-A714-1869B658A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8CD65-0C3D-4935-8300-F0A3DFC57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27042-40D0-458A-9FF3-692E022B6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86D80-643C-48BC-B5D6-78ED8741B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8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9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AC68C-8A5F-449A-9D4F-9A227138E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8624F-03F1-47C1-8942-6E2047E6C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3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ADA8A-AEC0-41E1-8651-2DAE2F0EA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29448-0576-4B74-BF3C-161DC8116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3CD67-A83E-436C-BD32-00AA4A10C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F0D4E-6F08-49D0-8721-D3ADEC5D9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1543A-0F49-4F3D-ACA3-B90371F79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AA763-0A30-4EC3-B36A-1BA10FDE8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2661F-7B8A-472D-B9E9-03D025F95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10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629400"/>
            <a:ext cx="39624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2" descr="hdf_no_banner_white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26" descr="hdf 0line"/>
          <p:cNvPicPr>
            <a:picLocks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27" descr="hdf bluegreenotxt"/>
          <p:cNvPicPr>
            <a:picLocks noChangeAspect="1" noChangeArrowheads="1"/>
          </p:cNvPicPr>
          <p:nvPr userDrawn="1"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2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752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Arial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36894" name="Rectangle 3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Arial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36895" name="Rectangle 3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Arial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fld id="{82DB5FD4-1ABA-45F6-B7B9-79C95307C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20" r:id="rId12"/>
    <p:sldLayoutId id="2147484021" r:id="rId13"/>
    <p:sldLayoutId id="2147484022" r:id="rId14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hdfgroup.org/Community-Support-for-HDF5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5123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 dirty="0" smtClean="0"/>
          </a:p>
        </p:txBody>
      </p:sp>
      <p:sp>
        <p:nvSpPr>
          <p:cNvPr id="512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F3C603-8F0D-4AF8-8213-ABC987C3226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125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HDF5 Advanced Topics</a:t>
            </a:r>
          </a:p>
        </p:txBody>
      </p:sp>
      <p:sp>
        <p:nvSpPr>
          <p:cNvPr id="5126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447800"/>
          </a:xfrm>
          <a:noFill/>
        </p:spPr>
        <p:txBody>
          <a:bodyPr/>
          <a:lstStyle/>
          <a:p>
            <a:pPr lvl="0" eaLnBrk="1" hangingPunct="1">
              <a:spcBef>
                <a:spcPct val="0"/>
              </a:spcBef>
              <a:buClrTx/>
            </a:pP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Neil Fortner</a:t>
            </a:r>
          </a:p>
          <a:p>
            <a:pPr lvl="0" eaLnBrk="1" hangingPunct="1">
              <a:spcBef>
                <a:spcPct val="0"/>
              </a:spcBef>
              <a:buClrTx/>
            </a:pP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The HDF Group</a:t>
            </a:r>
          </a:p>
          <a:p>
            <a:pPr lvl="0" eaLnBrk="1" hangingPunct="1">
              <a:spcBef>
                <a:spcPct val="0"/>
              </a:spcBef>
              <a:buClrTx/>
            </a:pP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The 14</a:t>
            </a:r>
            <a:r>
              <a:rPr lang="en-US" kern="1200" baseline="30000" dirty="0" smtClean="0">
                <a:latin typeface="Arial (Body)"/>
                <a:ea typeface="+mn-ea"/>
                <a:cs typeface="Arial" pitchFamily="34" charset="0"/>
              </a:rPr>
              <a:t>th</a:t>
            </a: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 HDF and HDF-EOS Workshop</a:t>
            </a:r>
          </a:p>
          <a:p>
            <a:pPr lvl="0" eaLnBrk="1" hangingPunct="1">
              <a:spcBef>
                <a:spcPct val="0"/>
              </a:spcBef>
              <a:buClrTx/>
            </a:pP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September 28-30, 2010</a:t>
            </a: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Outline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Overview of HDF5 </a:t>
            </a:r>
            <a:r>
              <a:rPr lang="en-US" dirty="0" err="1" smtClean="0">
                <a:ea typeface="ＭＳ Ｐゴシック" pitchFamily="-111" charset="-128"/>
              </a:rPr>
              <a:t>datatypes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Partial I/O in HDF5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Chunking and compression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7171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HDF/HDF-EOS Workshop XIV</a:t>
            </a:r>
          </a:p>
        </p:txBody>
      </p:sp>
      <p:sp>
        <p:nvSpPr>
          <p:cNvPr id="7172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9430D0-AAE6-46B6-AA10-672E475F62FD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173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848600" cy="2438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HDF5 </a:t>
            </a:r>
            <a:r>
              <a:rPr lang="en-US" dirty="0" err="1" smtClean="0">
                <a:ea typeface="ＭＳ Ｐゴシック" pitchFamily="-111" charset="-128"/>
              </a:rPr>
              <a:t>Datatypes</a:t>
            </a:r>
            <a:endParaRPr lang="en-US" dirty="0" smtClean="0">
              <a:ea typeface="ＭＳ Ｐゴシック" pitchFamily="-111" charset="-128"/>
            </a:endParaRPr>
          </a:p>
        </p:txBody>
      </p:sp>
      <p:sp>
        <p:nvSpPr>
          <p:cNvPr id="7174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447800"/>
          </a:xfrm>
          <a:noFill/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-111" charset="-128"/>
              </a:rPr>
              <a:t>Quick overview of the most difficult topics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 HDF5 Datatype is…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description of dataset element type</a:t>
            </a:r>
          </a:p>
          <a:p>
            <a:r>
              <a:rPr lang="en-US" dirty="0" smtClean="0"/>
              <a:t>Grouped into “classes”:</a:t>
            </a:r>
          </a:p>
          <a:p>
            <a:pPr lvl="1"/>
            <a:r>
              <a:rPr lang="en-US" dirty="0" smtClean="0"/>
              <a:t>Atomic – integers, floating-point values</a:t>
            </a:r>
          </a:p>
          <a:p>
            <a:pPr lvl="1"/>
            <a:r>
              <a:rPr lang="en-US" dirty="0" smtClean="0"/>
              <a:t>Enumerated</a:t>
            </a:r>
          </a:p>
          <a:p>
            <a:pPr lvl="1"/>
            <a:r>
              <a:rPr lang="en-US" dirty="0" smtClean="0"/>
              <a:t>Compound – like C </a:t>
            </a:r>
            <a:r>
              <a:rPr lang="en-US" dirty="0" err="1" smtClean="0"/>
              <a:t>structs</a:t>
            </a:r>
            <a:endParaRPr lang="en-US" dirty="0" smtClean="0"/>
          </a:p>
          <a:p>
            <a:pPr lvl="1"/>
            <a:r>
              <a:rPr lang="en-US" dirty="0" smtClean="0"/>
              <a:t>Array</a:t>
            </a:r>
          </a:p>
          <a:p>
            <a:pPr lvl="1"/>
            <a:r>
              <a:rPr lang="en-US" dirty="0" smtClean="0"/>
              <a:t>Opaque</a:t>
            </a:r>
          </a:p>
          <a:p>
            <a:pPr lvl="1"/>
            <a:r>
              <a:rPr lang="en-US" dirty="0" smtClean="0"/>
              <a:t>References</a:t>
            </a:r>
          </a:p>
          <a:p>
            <a:pPr lvl="2"/>
            <a:r>
              <a:rPr lang="en-US" dirty="0" smtClean="0"/>
              <a:t>Object – similar to soft link</a:t>
            </a:r>
          </a:p>
          <a:p>
            <a:pPr lvl="2"/>
            <a:r>
              <a:rPr lang="en-US" dirty="0" smtClean="0"/>
              <a:t>Region – similar to soft link to dataset + selection</a:t>
            </a:r>
          </a:p>
          <a:p>
            <a:pPr lvl="1"/>
            <a:r>
              <a:rPr lang="en-US" dirty="0" smtClean="0"/>
              <a:t>Variable-length</a:t>
            </a:r>
          </a:p>
          <a:p>
            <a:pPr lvl="2"/>
            <a:r>
              <a:rPr lang="en-US" dirty="0" smtClean="0"/>
              <a:t>Strings – fixed and variable-length</a:t>
            </a:r>
          </a:p>
          <a:p>
            <a:pPr lvl="2"/>
            <a:r>
              <a:rPr lang="en-US" dirty="0" smtClean="0"/>
              <a:t>Sequences – similar to Standard C++ vector class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</a:t>
            </a:r>
            <a:r>
              <a:rPr lang="en-US" dirty="0" err="1" smtClean="0"/>
              <a:t>Datatypes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HDF5 has a rich set of pre-defined </a:t>
            </a:r>
            <a:r>
              <a:rPr lang="en-US" dirty="0" err="1" smtClean="0">
                <a:ea typeface="ＭＳ Ｐゴシック" pitchFamily="-111" charset="-128"/>
              </a:rPr>
              <a:t>datatypes</a:t>
            </a:r>
            <a:r>
              <a:rPr lang="en-US" dirty="0" smtClean="0">
                <a:ea typeface="ＭＳ Ｐゴシック" pitchFamily="-111" charset="-128"/>
              </a:rPr>
              <a:t> and supports the creation of an unlimited variety of complex user-defined </a:t>
            </a:r>
            <a:r>
              <a:rPr lang="en-US" dirty="0" err="1" smtClean="0">
                <a:ea typeface="ＭＳ Ｐゴシック" pitchFamily="-111" charset="-128"/>
              </a:rPr>
              <a:t>datatypes</a:t>
            </a:r>
            <a:r>
              <a:rPr lang="en-US" dirty="0" smtClean="0">
                <a:ea typeface="ＭＳ Ｐゴシック" pitchFamily="-111" charset="-128"/>
              </a:rPr>
              <a:t>.</a:t>
            </a:r>
          </a:p>
          <a:p>
            <a:r>
              <a:rPr lang="en-US" dirty="0" smtClean="0">
                <a:ea typeface="ＭＳ Ｐゴシック" pitchFamily="-111" charset="-128"/>
              </a:rPr>
              <a:t>Self-describing:</a:t>
            </a:r>
          </a:p>
          <a:p>
            <a:pPr lvl="1"/>
            <a:r>
              <a:rPr lang="en-US" dirty="0" err="1" smtClean="0">
                <a:ea typeface="ＭＳ Ｐゴシック" pitchFamily="-111" charset="-128"/>
              </a:rPr>
              <a:t>Datatype</a:t>
            </a:r>
            <a:r>
              <a:rPr lang="en-US" dirty="0" smtClean="0">
                <a:ea typeface="ＭＳ Ｐゴシック" pitchFamily="-111" charset="-128"/>
              </a:rPr>
              <a:t> definitions are stored in the HDF5 file </a:t>
            </a:r>
            <a:r>
              <a:rPr lang="en-US" i="1" dirty="0" smtClean="0">
                <a:ea typeface="ＭＳ Ｐゴシック" pitchFamily="-111" charset="-128"/>
              </a:rPr>
              <a:t>with</a:t>
            </a:r>
            <a:r>
              <a:rPr lang="en-US" dirty="0" smtClean="0">
                <a:ea typeface="ＭＳ Ｐゴシック" pitchFamily="-111" charset="-128"/>
              </a:rPr>
              <a:t> the data.</a:t>
            </a:r>
          </a:p>
          <a:p>
            <a:pPr lvl="1"/>
            <a:r>
              <a:rPr lang="en-US" dirty="0" err="1" smtClean="0">
                <a:ea typeface="ＭＳ Ｐゴシック" pitchFamily="-111" charset="-128"/>
              </a:rPr>
              <a:t>Datatype</a:t>
            </a:r>
            <a:r>
              <a:rPr lang="en-US" dirty="0" smtClean="0">
                <a:ea typeface="ＭＳ Ｐゴシック" pitchFamily="-111" charset="-128"/>
              </a:rPr>
              <a:t> definitions include information such as </a:t>
            </a:r>
            <a:r>
              <a:rPr lang="en-US" i="1" dirty="0" smtClean="0">
                <a:ea typeface="ＭＳ Ｐゴシック" pitchFamily="-111" charset="-128"/>
              </a:rPr>
              <a:t>byte order (</a:t>
            </a:r>
            <a:r>
              <a:rPr lang="en-US" i="1" dirty="0" err="1" smtClean="0">
                <a:ea typeface="ＭＳ Ｐゴシック" pitchFamily="-111" charset="-128"/>
              </a:rPr>
              <a:t>endianness</a:t>
            </a:r>
            <a:r>
              <a:rPr lang="en-US" i="1" dirty="0" smtClean="0">
                <a:ea typeface="ＭＳ Ｐゴシック" pitchFamily="-111" charset="-128"/>
              </a:rPr>
              <a:t>), size, and floating point representation</a:t>
            </a:r>
            <a:r>
              <a:rPr lang="en-US" dirty="0" smtClean="0">
                <a:ea typeface="ＭＳ Ｐゴシック" pitchFamily="-111" charset="-128"/>
              </a:rPr>
              <a:t> to fully describe how the data is stored and to insure portability across platforms.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Datatype</a:t>
            </a:r>
            <a:r>
              <a:rPr lang="en-US" dirty="0" smtClean="0"/>
              <a:t> Conversion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err="1" smtClean="0"/>
              <a:t>Datatypes</a:t>
            </a:r>
            <a:r>
              <a:rPr lang="en-US" dirty="0" smtClean="0"/>
              <a:t> that are compatible, but not identical are converted automatically when I/O is performed</a:t>
            </a:r>
          </a:p>
          <a:p>
            <a:r>
              <a:rPr lang="en-US" dirty="0" smtClean="0"/>
              <a:t>Compatible </a:t>
            </a:r>
            <a:r>
              <a:rPr lang="en-US" dirty="0" err="1" smtClean="0"/>
              <a:t>datatypes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All atomic </a:t>
            </a:r>
            <a:r>
              <a:rPr lang="en-US" dirty="0" err="1" smtClean="0"/>
              <a:t>datatypes</a:t>
            </a:r>
            <a:r>
              <a:rPr lang="en-US" dirty="0" smtClean="0"/>
              <a:t> are compatible</a:t>
            </a:r>
          </a:p>
          <a:p>
            <a:pPr lvl="1"/>
            <a:r>
              <a:rPr lang="en-US" dirty="0" smtClean="0"/>
              <a:t>Identically structured array, variable-length and compound </a:t>
            </a:r>
            <a:r>
              <a:rPr lang="en-US" dirty="0" err="1" smtClean="0"/>
              <a:t>datatypes</a:t>
            </a:r>
            <a:r>
              <a:rPr lang="en-US" dirty="0" smtClean="0"/>
              <a:t> whose base type or fields are compatible</a:t>
            </a:r>
          </a:p>
          <a:p>
            <a:pPr lvl="1"/>
            <a:r>
              <a:rPr lang="en-US" dirty="0" smtClean="0"/>
              <a:t>Enumerated </a:t>
            </a:r>
            <a:r>
              <a:rPr lang="en-US" dirty="0" err="1" smtClean="0"/>
              <a:t>datatype</a:t>
            </a:r>
            <a:r>
              <a:rPr lang="en-US" dirty="0" smtClean="0"/>
              <a:t> values on a “by name” basis</a:t>
            </a:r>
          </a:p>
          <a:p>
            <a:r>
              <a:rPr lang="en-US" dirty="0" smtClean="0"/>
              <a:t>Make </a:t>
            </a:r>
            <a:r>
              <a:rPr lang="en-US" dirty="0" err="1" smtClean="0"/>
              <a:t>datatypes</a:t>
            </a:r>
            <a:r>
              <a:rPr lang="en-US" dirty="0" smtClean="0"/>
              <a:t> identical for best performance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Datatype</a:t>
            </a:r>
            <a:r>
              <a:rPr lang="en-US" dirty="0" smtClean="0"/>
              <a:t> Conversion Example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AutoShape 1037"/>
          <p:cNvSpPr>
            <a:spLocks noChangeArrowheads="1"/>
          </p:cNvSpPr>
          <p:nvPr/>
        </p:nvSpPr>
        <p:spPr bwMode="auto">
          <a:xfrm>
            <a:off x="1373188" y="1981200"/>
            <a:ext cx="914400" cy="6096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1038"/>
          <p:cNvSpPr>
            <a:spLocks noChangeArrowheads="1"/>
          </p:cNvSpPr>
          <p:nvPr/>
        </p:nvSpPr>
        <p:spPr bwMode="auto">
          <a:xfrm>
            <a:off x="381000" y="1019175"/>
            <a:ext cx="393223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800">
                <a:latin typeface="Arial" charset="0"/>
              </a:rPr>
              <a:t>Array of integers on IA32 platform</a:t>
            </a:r>
          </a:p>
          <a:p>
            <a:pPr algn="ctr"/>
            <a:r>
              <a:rPr lang="en-US" sz="1800">
                <a:latin typeface="Arial" charset="0"/>
              </a:rPr>
              <a:t>Native integer is little-endian, 4 bytes</a:t>
            </a:r>
          </a:p>
          <a:p>
            <a:pPr algn="ctr"/>
            <a:r>
              <a:rPr lang="en-US" sz="1600"/>
              <a:t> </a:t>
            </a:r>
          </a:p>
        </p:txBody>
      </p:sp>
      <p:sp>
        <p:nvSpPr>
          <p:cNvPr id="8" name="AutoShape 1039"/>
          <p:cNvSpPr>
            <a:spLocks noChangeArrowheads="1"/>
          </p:cNvSpPr>
          <p:nvPr/>
        </p:nvSpPr>
        <p:spPr bwMode="auto">
          <a:xfrm>
            <a:off x="2286000" y="4724400"/>
            <a:ext cx="4876800" cy="1371600"/>
          </a:xfrm>
          <a:prstGeom prst="ca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1040"/>
          <p:cNvSpPr>
            <a:spLocks noChangeArrowheads="1"/>
          </p:cNvSpPr>
          <p:nvPr/>
        </p:nvSpPr>
        <p:spPr bwMode="auto">
          <a:xfrm>
            <a:off x="2819400" y="5257800"/>
            <a:ext cx="914400" cy="6096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0" name="AutoShape 1041"/>
          <p:cNvCxnSpPr>
            <a:cxnSpLocks noChangeShapeType="1"/>
            <a:endCxn id="9" idx="0"/>
          </p:cNvCxnSpPr>
          <p:nvPr/>
        </p:nvCxnSpPr>
        <p:spPr bwMode="auto">
          <a:xfrm>
            <a:off x="1981200" y="2667000"/>
            <a:ext cx="1295400" cy="2590800"/>
          </a:xfrm>
          <a:prstGeom prst="straightConnector1">
            <a:avLst/>
          </a:prstGeom>
          <a:noFill/>
          <a:ln w="41275">
            <a:solidFill>
              <a:srgbClr val="008000"/>
            </a:solidFill>
            <a:round/>
            <a:headEnd/>
            <a:tailEnd type="triangle" w="med" len="med"/>
          </a:ln>
        </p:spPr>
      </p:cxnSp>
      <p:sp>
        <p:nvSpPr>
          <p:cNvPr id="11" name="Rectangle 1042"/>
          <p:cNvSpPr>
            <a:spLocks noChangeArrowheads="1"/>
          </p:cNvSpPr>
          <p:nvPr/>
        </p:nvSpPr>
        <p:spPr bwMode="auto">
          <a:xfrm>
            <a:off x="2522856" y="5409992"/>
            <a:ext cx="17583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600" b="1" dirty="0" smtClean="0">
                <a:latin typeface="Arial" charset="0"/>
              </a:rPr>
              <a:t>H5T_STD_I32LE</a:t>
            </a:r>
            <a:endParaRPr lang="en-US" b="1" dirty="0">
              <a:latin typeface="Arial" charset="0"/>
            </a:endParaRPr>
          </a:p>
        </p:txBody>
      </p:sp>
      <p:sp>
        <p:nvSpPr>
          <p:cNvPr id="12" name="Rectangle 1043"/>
          <p:cNvSpPr>
            <a:spLocks noChangeArrowheads="1"/>
          </p:cNvSpPr>
          <p:nvPr/>
        </p:nvSpPr>
        <p:spPr bwMode="auto">
          <a:xfrm>
            <a:off x="812800" y="3536950"/>
            <a:ext cx="1239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>
                <a:solidFill>
                  <a:srgbClr val="169940"/>
                </a:solidFill>
                <a:latin typeface="Arial" charset="0"/>
              </a:rPr>
              <a:t>H5Dwrite</a:t>
            </a:r>
            <a:endParaRPr lang="en-US"/>
          </a:p>
        </p:txBody>
      </p:sp>
      <p:sp>
        <p:nvSpPr>
          <p:cNvPr id="13" name="Rectangle 1045"/>
          <p:cNvSpPr>
            <a:spLocks noChangeArrowheads="1"/>
          </p:cNvSpPr>
          <p:nvPr/>
        </p:nvSpPr>
        <p:spPr bwMode="auto">
          <a:xfrm>
            <a:off x="4754563" y="1022350"/>
            <a:ext cx="41941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800">
                <a:latin typeface="Arial" charset="0"/>
              </a:rPr>
              <a:t>Array of integers on SPARC64 platform</a:t>
            </a:r>
          </a:p>
          <a:p>
            <a:r>
              <a:rPr lang="en-US" sz="1800">
                <a:latin typeface="Arial" charset="0"/>
              </a:rPr>
              <a:t>Native integer is big-endian, 8 bytes</a:t>
            </a:r>
          </a:p>
          <a:p>
            <a:r>
              <a:rPr lang="en-US" sz="1600"/>
              <a:t> </a:t>
            </a:r>
          </a:p>
        </p:txBody>
      </p:sp>
      <p:sp>
        <p:nvSpPr>
          <p:cNvPr id="14" name="AutoShape 1046"/>
          <p:cNvSpPr>
            <a:spLocks noChangeArrowheads="1"/>
          </p:cNvSpPr>
          <p:nvPr/>
        </p:nvSpPr>
        <p:spPr bwMode="auto">
          <a:xfrm>
            <a:off x="4953000" y="1981200"/>
            <a:ext cx="1828800" cy="7620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5" name="AutoShape 1047"/>
          <p:cNvCxnSpPr>
            <a:cxnSpLocks noChangeShapeType="1"/>
            <a:stCxn id="9" idx="3"/>
            <a:endCxn id="14" idx="2"/>
          </p:cNvCxnSpPr>
          <p:nvPr/>
        </p:nvCxnSpPr>
        <p:spPr bwMode="auto">
          <a:xfrm flipV="1">
            <a:off x="3733800" y="2692400"/>
            <a:ext cx="2133600" cy="2870200"/>
          </a:xfrm>
          <a:prstGeom prst="straightConnector1">
            <a:avLst/>
          </a:prstGeom>
          <a:noFill/>
          <a:ln w="41275">
            <a:solidFill>
              <a:srgbClr val="008000"/>
            </a:solidFill>
            <a:round/>
            <a:headEnd/>
            <a:tailEnd type="triangle" w="med" len="med"/>
          </a:ln>
        </p:spPr>
      </p:cxnSp>
      <p:sp>
        <p:nvSpPr>
          <p:cNvPr id="16" name="Rectangle 1048"/>
          <p:cNvSpPr>
            <a:spLocks noChangeArrowheads="1"/>
          </p:cNvSpPr>
          <p:nvPr/>
        </p:nvSpPr>
        <p:spPr bwMode="auto">
          <a:xfrm>
            <a:off x="2268538" y="2209800"/>
            <a:ext cx="1936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H5T_NATIVE_INT</a:t>
            </a:r>
            <a:endParaRPr lang="en-US" b="1">
              <a:latin typeface="Arial" charset="0"/>
            </a:endParaRPr>
          </a:p>
        </p:txBody>
      </p:sp>
      <p:sp>
        <p:nvSpPr>
          <p:cNvPr id="17" name="Rectangle 1049"/>
          <p:cNvSpPr>
            <a:spLocks noChangeArrowheads="1"/>
          </p:cNvSpPr>
          <p:nvPr/>
        </p:nvSpPr>
        <p:spPr bwMode="auto">
          <a:xfrm>
            <a:off x="6781800" y="2286000"/>
            <a:ext cx="1936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H5T_NATIVE_INT</a:t>
            </a:r>
            <a:endParaRPr lang="en-US" b="1">
              <a:latin typeface="Arial" charset="0"/>
            </a:endParaRPr>
          </a:p>
        </p:txBody>
      </p:sp>
      <p:sp>
        <p:nvSpPr>
          <p:cNvPr id="18" name="Rectangle 1050"/>
          <p:cNvSpPr>
            <a:spLocks noChangeArrowheads="1"/>
          </p:cNvSpPr>
          <p:nvPr/>
        </p:nvSpPr>
        <p:spPr bwMode="auto">
          <a:xfrm>
            <a:off x="5159375" y="3992563"/>
            <a:ext cx="12112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>
                <a:solidFill>
                  <a:srgbClr val="169940"/>
                </a:solidFill>
                <a:latin typeface="Arial" charset="0"/>
              </a:rPr>
              <a:t>H5Dread</a:t>
            </a:r>
            <a:endParaRPr lang="en-US"/>
          </a:p>
        </p:txBody>
      </p:sp>
      <p:sp>
        <p:nvSpPr>
          <p:cNvPr id="19" name="AutoShape 1051"/>
          <p:cNvSpPr>
            <a:spLocks noChangeArrowheads="1"/>
          </p:cNvSpPr>
          <p:nvPr/>
        </p:nvSpPr>
        <p:spPr bwMode="auto">
          <a:xfrm>
            <a:off x="7086600" y="3810000"/>
            <a:ext cx="914400" cy="6096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0" name="AutoShape 1052"/>
          <p:cNvCxnSpPr>
            <a:cxnSpLocks noChangeShapeType="1"/>
            <a:stCxn id="11" idx="3"/>
          </p:cNvCxnSpPr>
          <p:nvPr/>
        </p:nvCxnSpPr>
        <p:spPr bwMode="auto">
          <a:xfrm flipV="1">
            <a:off x="4281170" y="4300539"/>
            <a:ext cx="2957830" cy="1278730"/>
          </a:xfrm>
          <a:prstGeom prst="straightConnector1">
            <a:avLst/>
          </a:prstGeom>
          <a:noFill/>
          <a:ln w="41275">
            <a:solidFill>
              <a:srgbClr val="008000"/>
            </a:solidFill>
            <a:round/>
            <a:headEnd/>
            <a:tailEnd type="triangle" w="med" len="med"/>
          </a:ln>
        </p:spPr>
      </p:cxnSp>
      <p:sp>
        <p:nvSpPr>
          <p:cNvPr id="21" name="Rectangle 1053"/>
          <p:cNvSpPr>
            <a:spLocks noChangeArrowheads="1"/>
          </p:cNvSpPr>
          <p:nvPr/>
        </p:nvSpPr>
        <p:spPr bwMode="auto">
          <a:xfrm>
            <a:off x="6096000" y="3429000"/>
            <a:ext cx="3021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800">
                <a:latin typeface="Arial" charset="0"/>
              </a:rPr>
              <a:t>Little-endian 4 bytes integer</a:t>
            </a:r>
            <a:endParaRPr lang="en-US">
              <a:latin typeface="Arial" charset="0"/>
            </a:endParaRPr>
          </a:p>
        </p:txBody>
      </p:sp>
      <p:cxnSp>
        <p:nvCxnSpPr>
          <p:cNvPr id="22" name="AutoShape 1054"/>
          <p:cNvCxnSpPr>
            <a:cxnSpLocks noChangeShapeType="1"/>
          </p:cNvCxnSpPr>
          <p:nvPr/>
        </p:nvCxnSpPr>
        <p:spPr bwMode="auto">
          <a:xfrm rot="5400000">
            <a:off x="6431040" y="4313160"/>
            <a:ext cx="1219200" cy="1127280"/>
          </a:xfrm>
          <a:prstGeom prst="bentConnector2">
            <a:avLst/>
          </a:prstGeom>
          <a:noFill/>
          <a:ln w="38100">
            <a:solidFill>
              <a:srgbClr val="169940"/>
            </a:solidFill>
            <a:miter lim="800000"/>
            <a:headEnd/>
            <a:tailEnd type="triangle" w="med" len="med"/>
          </a:ln>
        </p:spPr>
      </p:cxnSp>
      <p:sp>
        <p:nvSpPr>
          <p:cNvPr id="23" name="AutoShape 1055"/>
          <p:cNvSpPr>
            <a:spLocks noChangeArrowheads="1"/>
          </p:cNvSpPr>
          <p:nvPr/>
        </p:nvSpPr>
        <p:spPr bwMode="auto">
          <a:xfrm>
            <a:off x="6019800" y="5257800"/>
            <a:ext cx="457200" cy="6096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1056"/>
          <p:cNvSpPr>
            <a:spLocks noChangeArrowheads="1"/>
          </p:cNvSpPr>
          <p:nvPr/>
        </p:nvSpPr>
        <p:spPr bwMode="auto">
          <a:xfrm>
            <a:off x="5456238" y="5486400"/>
            <a:ext cx="16303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600" b="1" dirty="0">
                <a:latin typeface="Arial" charset="0"/>
              </a:rPr>
              <a:t>VAX G-floating</a:t>
            </a:r>
            <a:endParaRPr lang="en-US" b="1" dirty="0">
              <a:latin typeface="Arial" charset="0"/>
            </a:endParaRPr>
          </a:p>
        </p:txBody>
      </p:sp>
      <p:sp>
        <p:nvSpPr>
          <p:cNvPr id="25" name="Rectangle 1057"/>
          <p:cNvSpPr>
            <a:spLocks noChangeArrowheads="1"/>
          </p:cNvSpPr>
          <p:nvPr/>
        </p:nvSpPr>
        <p:spPr bwMode="auto">
          <a:xfrm>
            <a:off x="7562850" y="4754563"/>
            <a:ext cx="1239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>
                <a:solidFill>
                  <a:srgbClr val="169940"/>
                </a:solidFill>
                <a:latin typeface="Arial" charset="0"/>
              </a:rPr>
              <a:t>H5Dwrite</a:t>
            </a:r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Datatype</a:t>
            </a:r>
            <a:r>
              <a:rPr lang="en-US" dirty="0" smtClean="0"/>
              <a:t> Conversion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" y="2035314"/>
            <a:ext cx="8458200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dirty="0" smtClean="0">
                <a:latin typeface="Courier New" pitchFamily="64" charset="0"/>
              </a:rPr>
              <a:t>dataset = H5Dcreate(file</a:t>
            </a:r>
            <a:r>
              <a:rPr lang="en-US" sz="2000" b="1" dirty="0">
                <a:latin typeface="Courier New" pitchFamily="64" charset="0"/>
              </a:rPr>
              <a:t>, DATASETNAME, </a:t>
            </a:r>
            <a:r>
              <a:rPr lang="en-US" sz="2000" b="1" dirty="0" smtClean="0">
                <a:solidFill>
                  <a:srgbClr val="008000"/>
                </a:solidFill>
                <a:latin typeface="Courier New" pitchFamily="64" charset="0"/>
              </a:rPr>
              <a:t>H5T_STD_I64BE</a:t>
            </a:r>
            <a:r>
              <a:rPr lang="en-US" sz="2000" b="1" dirty="0" smtClean="0">
                <a:latin typeface="Courier New" pitchFamily="64" charset="0"/>
              </a:rPr>
              <a:t>,</a:t>
            </a:r>
          </a:p>
          <a:p>
            <a:pPr eaLnBrk="0" hangingPunct="0"/>
            <a:r>
              <a:rPr lang="en-US" sz="2000" b="1" dirty="0" smtClean="0">
                <a:latin typeface="Courier New" pitchFamily="64" charset="0"/>
              </a:rPr>
              <a:t> 			 space, H5P_DEFAULT</a:t>
            </a:r>
            <a:r>
              <a:rPr lang="en-US" sz="2000" b="1" dirty="0">
                <a:latin typeface="Courier New" pitchFamily="64" charset="0"/>
              </a:rPr>
              <a:t>, H5P_DEFAULT</a:t>
            </a:r>
            <a:r>
              <a:rPr lang="en-US" sz="2000" b="1" dirty="0" smtClean="0">
                <a:latin typeface="Courier New" pitchFamily="64" charset="0"/>
              </a:rPr>
              <a:t>);</a:t>
            </a:r>
            <a:endParaRPr lang="en-US" sz="2000" b="1" dirty="0">
              <a:latin typeface="Courier New" pitchFamily="6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57200" y="4626114"/>
            <a:ext cx="8458200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latin typeface="Courier New" pitchFamily="64" charset="0"/>
              </a:rPr>
              <a:t>H5Dwrite(dataset, </a:t>
            </a:r>
            <a:r>
              <a:rPr lang="en-US" sz="2000" b="1" dirty="0" smtClean="0">
                <a:solidFill>
                  <a:srgbClr val="008000"/>
                </a:solidFill>
                <a:latin typeface="Courier New" pitchFamily="64" charset="0"/>
              </a:rPr>
              <a:t>H5T_NATIVE_INT</a:t>
            </a:r>
            <a:r>
              <a:rPr lang="en-US" sz="2000" b="1" dirty="0" smtClean="0">
                <a:latin typeface="Courier New" pitchFamily="64" charset="0"/>
              </a:rPr>
              <a:t>, H5S_ALL, H5S_ALL,</a:t>
            </a:r>
          </a:p>
          <a:p>
            <a:r>
              <a:rPr lang="en-US" sz="2000" b="1" dirty="0" smtClean="0">
                <a:latin typeface="Courier New" pitchFamily="64" charset="0"/>
              </a:rPr>
              <a:t>                   H5P_DEFAULT, </a:t>
            </a:r>
            <a:r>
              <a:rPr lang="en-US" sz="2000" b="1" dirty="0" err="1" smtClean="0">
                <a:latin typeface="Courier New" pitchFamily="64" charset="0"/>
              </a:rPr>
              <a:t>buf</a:t>
            </a:r>
            <a:r>
              <a:rPr lang="en-US" sz="2000" b="1" dirty="0" smtClean="0">
                <a:latin typeface="Courier New" pitchFamily="64" charset="0"/>
              </a:rPr>
              <a:t>);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0" y="1295400"/>
            <a:ext cx="3504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n-lt"/>
              </a:rPr>
              <a:t>Datatype</a:t>
            </a:r>
            <a:r>
              <a:rPr lang="en-US" dirty="0" smtClean="0">
                <a:latin typeface="+mn-lt"/>
              </a:rPr>
              <a:t> of data on disk</a:t>
            </a:r>
            <a:endParaRPr lang="en-US" dirty="0">
              <a:latin typeface="+mn-lt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6324600" y="1752600"/>
            <a:ext cx="5334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2057400" y="3886200"/>
            <a:ext cx="4832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n-lt"/>
              </a:rPr>
              <a:t>Datatype</a:t>
            </a:r>
            <a:r>
              <a:rPr lang="en-US" dirty="0" smtClean="0">
                <a:latin typeface="+mn-lt"/>
              </a:rPr>
              <a:t> of data in memory buffer</a:t>
            </a:r>
            <a:endParaRPr lang="en-US" dirty="0">
              <a:latin typeface="+mn-lt"/>
            </a:endParaRP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 bwMode="auto">
          <a:xfrm rot="5400000">
            <a:off x="4105983" y="4356683"/>
            <a:ext cx="376538" cy="3589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457200" y="5388114"/>
            <a:ext cx="8458200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latin typeface="Courier New" pitchFamily="64" charset="0"/>
              </a:rPr>
              <a:t>H5Dwrite(dataset, </a:t>
            </a:r>
            <a:r>
              <a:rPr lang="en-US" sz="2000" b="1" dirty="0" smtClean="0">
                <a:solidFill>
                  <a:srgbClr val="008000"/>
                </a:solidFill>
                <a:latin typeface="Courier New" pitchFamily="64" charset="0"/>
              </a:rPr>
              <a:t>H5T_NATIVE_DOUBLE</a:t>
            </a:r>
            <a:r>
              <a:rPr lang="en-US" sz="2000" b="1" dirty="0" smtClean="0">
                <a:latin typeface="Courier New" pitchFamily="64" charset="0"/>
              </a:rPr>
              <a:t>, H5S_ALL, H5S_ALL,</a:t>
            </a:r>
          </a:p>
          <a:p>
            <a:r>
              <a:rPr lang="en-US" sz="2000" b="1" dirty="0" smtClean="0">
                <a:latin typeface="Courier New" pitchFamily="64" charset="0"/>
              </a:rPr>
              <a:t>                   H5P_DEFAULT, </a:t>
            </a:r>
            <a:r>
              <a:rPr lang="en-US" sz="2000" b="1" dirty="0" err="1" smtClean="0">
                <a:latin typeface="Courier New" pitchFamily="64" charset="0"/>
              </a:rPr>
              <a:t>buf</a:t>
            </a:r>
            <a:r>
              <a:rPr lang="en-US" sz="2000" b="1" dirty="0" smtClean="0">
                <a:latin typeface="Courier New" pitchFamily="64" charset="0"/>
              </a:rPr>
              <a:t>);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Storing Records with HDF5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388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414539-D39B-4EBC-A26C-C051FED845D3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HDF5 Compound Datatypes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Compound types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Comparable to C </a:t>
            </a:r>
            <a:r>
              <a:rPr lang="en-US" sz="2800" dirty="0" err="1" smtClean="0">
                <a:ea typeface="ＭＳ Ｐゴシック" pitchFamily="-111" charset="-128"/>
              </a:rPr>
              <a:t>structs</a:t>
            </a:r>
            <a:r>
              <a:rPr lang="en-US" sz="2800" dirty="0" smtClean="0">
                <a:ea typeface="ＭＳ Ｐゴシック" pitchFamily="-111" charset="-128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Members can be any </a:t>
            </a:r>
            <a:r>
              <a:rPr lang="en-US" sz="2800" dirty="0" err="1" smtClean="0">
                <a:ea typeface="ＭＳ Ｐゴシック" pitchFamily="-111" charset="-128"/>
              </a:rPr>
              <a:t>datatype</a:t>
            </a:r>
            <a:endParaRPr lang="en-US" sz="2800" dirty="0" smtClean="0">
              <a:ea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169940"/>
                </a:solidFill>
                <a:ea typeface="ＭＳ Ｐゴシック" pitchFamily="-111" charset="-128"/>
              </a:rPr>
              <a:t>Can write/read by a single field or a set of fields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i="1" dirty="0" smtClean="0">
                <a:solidFill>
                  <a:srgbClr val="169940"/>
                </a:solidFill>
                <a:ea typeface="ＭＳ Ｐゴシック" pitchFamily="-111" charset="-128"/>
              </a:rPr>
              <a:t>Not all data filters can be applied</a:t>
            </a:r>
            <a:r>
              <a:rPr lang="en-US" sz="2800" dirty="0" smtClean="0">
                <a:solidFill>
                  <a:srgbClr val="169940"/>
                </a:solidFill>
                <a:ea typeface="ＭＳ Ｐゴシック" pitchFamily="-111" charset="-128"/>
              </a:rPr>
              <a:t> (shuffling, SZIP)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ea typeface="ＭＳ Ｐゴシック" pitchFamily="-111" charset="-128"/>
            </a:endParaRPr>
          </a:p>
        </p:txBody>
      </p:sp>
      <p:sp>
        <p:nvSpPr>
          <p:cNvPr id="1843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8CB264-651E-412A-BA34-7E8A7EF2F5A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solidFill>
                  <a:schemeClr val="tx1"/>
                </a:solidFill>
                <a:ea typeface="ＭＳ Ｐゴシック" pitchFamily="-111" charset="-128"/>
              </a:rPr>
              <a:t>Creating and Writing Compound Dataset</a:t>
            </a:r>
          </a:p>
        </p:txBody>
      </p:sp>
      <p:sp>
        <p:nvSpPr>
          <p:cNvPr id="20482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2773B48-B9A1-48C6-9B24-E725F049A749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0486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7483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0487" name="Text Box 4"/>
          <p:cNvSpPr txBox="1">
            <a:spLocks noChangeArrowheads="1"/>
          </p:cNvSpPr>
          <p:nvPr/>
        </p:nvSpPr>
        <p:spPr bwMode="auto">
          <a:xfrm>
            <a:off x="1143000" y="1371600"/>
            <a:ext cx="6934200" cy="4524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800">
                <a:latin typeface="Arial" charset="0"/>
              </a:rPr>
              <a:t>h5_compound.c example</a:t>
            </a:r>
          </a:p>
          <a:p>
            <a:pPr eaLnBrk="0" hangingPunct="0"/>
            <a:endParaRPr lang="en-US" sz="2000" b="1">
              <a:latin typeface="Courier New" pitchFamily="64" charset="0"/>
            </a:endParaRPr>
          </a:p>
          <a:p>
            <a:pPr eaLnBrk="0" hangingPunct="0"/>
            <a:r>
              <a:rPr lang="en-US" sz="2800" b="1">
                <a:solidFill>
                  <a:srgbClr val="169940"/>
                </a:solidFill>
                <a:latin typeface="Courier New" pitchFamily="64" charset="0"/>
              </a:rPr>
              <a:t>typedef struct s1_t { </a:t>
            </a:r>
          </a:p>
          <a:p>
            <a:pPr eaLnBrk="0" hangingPunct="0"/>
            <a:r>
              <a:rPr lang="en-US" sz="2800" b="1">
                <a:solidFill>
                  <a:srgbClr val="169940"/>
                </a:solidFill>
                <a:latin typeface="Courier New" pitchFamily="64" charset="0"/>
              </a:rPr>
              <a:t>        int a; </a:t>
            </a:r>
          </a:p>
          <a:p>
            <a:pPr eaLnBrk="0" hangingPunct="0"/>
            <a:r>
              <a:rPr lang="en-US" sz="2800" b="1">
                <a:solidFill>
                  <a:srgbClr val="169940"/>
                </a:solidFill>
                <a:latin typeface="Courier New" pitchFamily="64" charset="0"/>
              </a:rPr>
              <a:t>        float b; </a:t>
            </a:r>
          </a:p>
          <a:p>
            <a:pPr eaLnBrk="0" hangingPunct="0"/>
            <a:r>
              <a:rPr lang="en-US" sz="2800" b="1">
                <a:solidFill>
                  <a:srgbClr val="169940"/>
                </a:solidFill>
                <a:latin typeface="Courier New" pitchFamily="64" charset="0"/>
              </a:rPr>
              <a:t>        double c;</a:t>
            </a:r>
          </a:p>
          <a:p>
            <a:pPr eaLnBrk="0" hangingPunct="0"/>
            <a:r>
              <a:rPr lang="en-US" sz="2800" b="1">
                <a:solidFill>
                  <a:srgbClr val="169940"/>
                </a:solidFill>
                <a:latin typeface="Courier New" pitchFamily="64" charset="0"/>
              </a:rPr>
              <a:t> } s1_t; </a:t>
            </a:r>
          </a:p>
          <a:p>
            <a:pPr eaLnBrk="0" hangingPunct="0"/>
            <a:endParaRPr lang="en-US" sz="2800" b="1">
              <a:solidFill>
                <a:srgbClr val="169940"/>
              </a:solidFill>
              <a:latin typeface="Courier New" pitchFamily="64" charset="0"/>
            </a:endParaRPr>
          </a:p>
          <a:p>
            <a:pPr eaLnBrk="0" hangingPunct="0"/>
            <a:r>
              <a:rPr lang="en-US" sz="2800" b="1">
                <a:solidFill>
                  <a:srgbClr val="169940"/>
                </a:solidFill>
                <a:latin typeface="Courier New" pitchFamily="64" charset="0"/>
              </a:rPr>
              <a:t>s1_t   s1[LENGTH];</a:t>
            </a:r>
            <a:r>
              <a:rPr lang="en-US" sz="2800">
                <a:solidFill>
                  <a:srgbClr val="169940"/>
                </a:solidFill>
                <a:latin typeface="Courier New" pitchFamily="64" charset="0"/>
              </a:rPr>
              <a:t> </a:t>
            </a:r>
          </a:p>
          <a:p>
            <a:pPr eaLnBrk="0" hangingPunct="0"/>
            <a:endParaRPr lang="en-US" sz="2000">
              <a:latin typeface="Courier New" pitchFamily="64" charset="0"/>
            </a:endParaRPr>
          </a:p>
          <a:p>
            <a:pPr eaLnBrk="0" hangingPunct="0"/>
            <a:endParaRPr lang="en-US" b="1">
              <a:latin typeface="Courier New" pitchFamily="6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2800" smtClean="0">
                <a:solidFill>
                  <a:srgbClr val="FFFF00"/>
                </a:solidFill>
                <a:ea typeface="ＭＳ Ｐゴシック" pitchFamily="-111" charset="-128"/>
              </a:rPr>
              <a:t/>
            </a:r>
            <a:br>
              <a:rPr lang="en-US" sz="2800" smtClean="0">
                <a:solidFill>
                  <a:srgbClr val="FFFF00"/>
                </a:solidFill>
                <a:ea typeface="ＭＳ Ｐゴシック" pitchFamily="-111" charset="-128"/>
              </a:rPr>
            </a:br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Creating and Writing Compound Dataset</a:t>
            </a:r>
          </a:p>
        </p:txBody>
      </p:sp>
      <p:sp>
        <p:nvSpPr>
          <p:cNvPr id="2150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34352D-2EB0-482B-A401-7A844157ECB6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1510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7483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151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458200" cy="283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dirty="0">
                <a:latin typeface="Courier New" pitchFamily="64" charset="0"/>
              </a:rPr>
              <a:t>/* Create </a:t>
            </a:r>
            <a:r>
              <a:rPr lang="en-US" sz="2000" b="1" dirty="0" err="1">
                <a:latin typeface="Courier New" pitchFamily="64" charset="0"/>
              </a:rPr>
              <a:t>datatype</a:t>
            </a:r>
            <a:r>
              <a:rPr lang="en-US" sz="2000" b="1" dirty="0">
                <a:latin typeface="Courier New" pitchFamily="64" charset="0"/>
              </a:rPr>
              <a:t> in memory. */ </a:t>
            </a:r>
          </a:p>
          <a:p>
            <a:pPr eaLnBrk="0" hangingPunct="0"/>
            <a:endParaRPr lang="en-US" sz="2000" b="1" dirty="0">
              <a:latin typeface="Courier New" pitchFamily="64" charset="0"/>
            </a:endParaRP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s1_tid = </a:t>
            </a:r>
            <a:r>
              <a:rPr lang="en-US" sz="2000" b="1" dirty="0" smtClean="0">
                <a:solidFill>
                  <a:srgbClr val="169940"/>
                </a:solidFill>
                <a:latin typeface="Courier New" pitchFamily="64" charset="0"/>
              </a:rPr>
              <a:t>H5Tcreate</a:t>
            </a:r>
            <a:r>
              <a:rPr lang="en-US" sz="2000" b="1" dirty="0" smtClean="0">
                <a:latin typeface="Courier New" pitchFamily="64" charset="0"/>
              </a:rPr>
              <a:t>(</a:t>
            </a:r>
            <a:r>
              <a:rPr lang="en-US" sz="2000" b="1" dirty="0">
                <a:latin typeface="Courier New" pitchFamily="64" charset="0"/>
              </a:rPr>
              <a:t>H5T_COMPOUND, sizeof(s1_t)); </a:t>
            </a:r>
          </a:p>
          <a:p>
            <a:pPr eaLnBrk="0" hangingPunct="0"/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H5Tinsert</a:t>
            </a:r>
            <a:r>
              <a:rPr lang="en-US" sz="2000" b="1" dirty="0">
                <a:latin typeface="Courier New" pitchFamily="64" charset="0"/>
              </a:rPr>
              <a:t>(s1_tid, "</a:t>
            </a:r>
            <a:r>
              <a:rPr lang="en-US" sz="2000" b="1" dirty="0" err="1">
                <a:latin typeface="Courier New" pitchFamily="64" charset="0"/>
              </a:rPr>
              <a:t>a_name</a:t>
            </a:r>
            <a:r>
              <a:rPr lang="en-US" sz="2000" b="1" dirty="0">
                <a:latin typeface="Courier New" pitchFamily="64" charset="0"/>
              </a:rPr>
              <a:t>", </a:t>
            </a:r>
            <a:r>
              <a:rPr lang="en-US" sz="2000" b="1" dirty="0">
                <a:solidFill>
                  <a:srgbClr val="0000FF"/>
                </a:solidFill>
                <a:latin typeface="Courier New" pitchFamily="64" charset="0"/>
              </a:rPr>
              <a:t>HOFFSET</a:t>
            </a:r>
            <a:r>
              <a:rPr lang="en-US" sz="2000" b="1" dirty="0">
                <a:latin typeface="Courier New" pitchFamily="64" charset="0"/>
              </a:rPr>
              <a:t>(s1_t, a),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H5T_NATIVE_INT); 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H5Tinsert(s1_tid, "</a:t>
            </a:r>
            <a:r>
              <a:rPr lang="en-US" sz="2000" b="1" dirty="0" err="1">
                <a:latin typeface="Courier New" pitchFamily="64" charset="0"/>
              </a:rPr>
              <a:t>c_name</a:t>
            </a:r>
            <a:r>
              <a:rPr lang="en-US" sz="2000" b="1" dirty="0">
                <a:latin typeface="Courier New" pitchFamily="64" charset="0"/>
              </a:rPr>
              <a:t>", </a:t>
            </a:r>
            <a:r>
              <a:rPr lang="en-US" sz="2000" b="1" dirty="0">
                <a:solidFill>
                  <a:srgbClr val="0000FF"/>
                </a:solidFill>
                <a:latin typeface="Courier New" pitchFamily="64" charset="0"/>
              </a:rPr>
              <a:t>HOFFSET</a:t>
            </a:r>
            <a:r>
              <a:rPr lang="en-US" sz="2000" b="1" dirty="0">
                <a:latin typeface="Courier New" pitchFamily="64" charset="0"/>
              </a:rPr>
              <a:t>(s1_t, </a:t>
            </a:r>
            <a:r>
              <a:rPr lang="en-US" sz="2000" b="1" dirty="0" err="1">
                <a:latin typeface="Courier New" pitchFamily="64" charset="0"/>
              </a:rPr>
              <a:t>c</a:t>
            </a:r>
            <a:r>
              <a:rPr lang="en-US" sz="2000" b="1" dirty="0">
                <a:latin typeface="Courier New" pitchFamily="64" charset="0"/>
              </a:rPr>
              <a:t>),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H5T_NATIVE_DOUBLE); 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H5Tinsert(s1_tid, "</a:t>
            </a:r>
            <a:r>
              <a:rPr lang="en-US" sz="2000" b="1" dirty="0" err="1">
                <a:latin typeface="Courier New" pitchFamily="64" charset="0"/>
              </a:rPr>
              <a:t>b_name</a:t>
            </a:r>
            <a:r>
              <a:rPr lang="en-US" sz="2000" b="1" dirty="0">
                <a:latin typeface="Courier New" pitchFamily="64" charset="0"/>
              </a:rPr>
              <a:t>", </a:t>
            </a:r>
            <a:r>
              <a:rPr lang="en-US" sz="2000" b="1" dirty="0">
                <a:solidFill>
                  <a:srgbClr val="0000FF"/>
                </a:solidFill>
                <a:latin typeface="Courier New" pitchFamily="64" charset="0"/>
              </a:rPr>
              <a:t>HOFFSET</a:t>
            </a:r>
            <a:r>
              <a:rPr lang="en-US" sz="2000" b="1" dirty="0">
                <a:latin typeface="Courier New" pitchFamily="64" charset="0"/>
              </a:rPr>
              <a:t>(s1_t, </a:t>
            </a:r>
            <a:r>
              <a:rPr lang="en-US" sz="2000" b="1" dirty="0" err="1">
                <a:latin typeface="Courier New" pitchFamily="64" charset="0"/>
              </a:rPr>
              <a:t>b</a:t>
            </a:r>
            <a:r>
              <a:rPr lang="en-US" sz="2000" b="1" dirty="0">
                <a:latin typeface="Courier New" pitchFamily="64" charset="0"/>
              </a:rPr>
              <a:t>),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H5T_NATIVE_FLOAT); </a:t>
            </a:r>
          </a:p>
        </p:txBody>
      </p:sp>
      <p:sp>
        <p:nvSpPr>
          <p:cNvPr id="21512" name="Text Box 5"/>
          <p:cNvSpPr txBox="1">
            <a:spLocks noChangeArrowheads="1"/>
          </p:cNvSpPr>
          <p:nvPr/>
        </p:nvSpPr>
        <p:spPr bwMode="auto">
          <a:xfrm>
            <a:off x="957263" y="4814888"/>
            <a:ext cx="71993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latin typeface="Arial" charset="0"/>
              </a:rPr>
              <a:t>Note: </a:t>
            </a:r>
          </a:p>
          <a:p>
            <a:pPr eaLnBrk="0" hangingPunct="0">
              <a:buFont typeface="Arial" charset="0"/>
              <a:buChar char="•"/>
            </a:pPr>
            <a:r>
              <a:rPr lang="en-US" sz="2000" b="1">
                <a:latin typeface="Arial" charset="0"/>
              </a:rPr>
              <a:t> </a:t>
            </a:r>
            <a:r>
              <a:rPr lang="en-US" sz="2000">
                <a:latin typeface="Arial" charset="0"/>
              </a:rPr>
              <a:t>Use HOFFSET macro instead of calculating offset by hand.</a:t>
            </a:r>
          </a:p>
          <a:p>
            <a:pPr eaLnBrk="0" hangingPunct="0">
              <a:buFont typeface="Arial" charset="0"/>
              <a:buChar char="•"/>
            </a:pPr>
            <a:r>
              <a:rPr lang="en-US" sz="2000">
                <a:latin typeface="Arial" charset="0"/>
              </a:rPr>
              <a:t> Order of H5Tinsert calls is not important if HOFFSET is used.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>
          <a:xfrm>
            <a:off x="1457325" y="152400"/>
            <a:ext cx="7010400" cy="533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Creating and Writing Compound Dataset</a:t>
            </a:r>
          </a:p>
        </p:txBody>
      </p:sp>
      <p:sp>
        <p:nvSpPr>
          <p:cNvPr id="2253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174677-1221-4884-9B27-5BFFF62ECD7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2534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7483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2535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458200" cy="1920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dirty="0">
                <a:latin typeface="Courier New" pitchFamily="64" charset="0"/>
              </a:rPr>
              <a:t>/* Create dataset and write data */ </a:t>
            </a:r>
          </a:p>
          <a:p>
            <a:pPr eaLnBrk="0" hangingPunct="0"/>
            <a:endParaRPr lang="en-US" sz="2000" b="1" dirty="0">
              <a:latin typeface="Courier New" pitchFamily="64" charset="0"/>
            </a:endParaRP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dataset = H5Dcreate(file, DATASETNAME, </a:t>
            </a:r>
            <a:r>
              <a:rPr lang="en-US" sz="2000" b="1" dirty="0">
                <a:solidFill>
                  <a:srgbClr val="008000"/>
                </a:solidFill>
                <a:latin typeface="Courier New" pitchFamily="64" charset="0"/>
              </a:rPr>
              <a:t>s1_tid</a:t>
            </a:r>
            <a:r>
              <a:rPr lang="en-US" sz="2000" b="1" dirty="0">
                <a:latin typeface="Courier New" pitchFamily="64" charset="0"/>
              </a:rPr>
              <a:t>, space,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          H5P_DEFAULT, H5P_DEFAULT);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status  = H5Dwrite(dataset, </a:t>
            </a:r>
            <a:r>
              <a:rPr lang="en-US" sz="2000" b="1" dirty="0">
                <a:solidFill>
                  <a:srgbClr val="008000"/>
                </a:solidFill>
                <a:latin typeface="Courier New" pitchFamily="64" charset="0"/>
              </a:rPr>
              <a:t>s1_tid</a:t>
            </a:r>
            <a:r>
              <a:rPr lang="en-US" sz="2000" b="1" dirty="0">
                <a:latin typeface="Courier New" pitchFamily="64" charset="0"/>
              </a:rPr>
              <a:t>, H5S_ALL, H5S_ALL,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         H5P_DEFAULT, s1);  </a:t>
            </a:r>
          </a:p>
        </p:txBody>
      </p:sp>
      <p:sp>
        <p:nvSpPr>
          <p:cNvPr id="22536" name="Text Box 5"/>
          <p:cNvSpPr txBox="1">
            <a:spLocks noChangeArrowheads="1"/>
          </p:cNvSpPr>
          <p:nvPr/>
        </p:nvSpPr>
        <p:spPr bwMode="auto">
          <a:xfrm>
            <a:off x="957263" y="3429000"/>
            <a:ext cx="66992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Arial" charset="0"/>
              </a:rPr>
              <a:t>Note: </a:t>
            </a:r>
          </a:p>
          <a:p>
            <a:pPr eaLnBrk="0" hangingPunct="0">
              <a:buFont typeface="Arial" charset="0"/>
              <a:buChar char="•"/>
            </a:pPr>
            <a:r>
              <a:rPr lang="en-US" sz="2000" b="1" dirty="0">
                <a:latin typeface="Arial" charset="0"/>
              </a:rPr>
              <a:t> </a:t>
            </a:r>
            <a:r>
              <a:rPr lang="en-US" sz="2000" dirty="0">
                <a:latin typeface="Arial" charset="0"/>
              </a:rPr>
              <a:t>In this example memory and file </a:t>
            </a:r>
            <a:r>
              <a:rPr lang="en-US" sz="2000" dirty="0" err="1">
                <a:latin typeface="Arial" charset="0"/>
              </a:rPr>
              <a:t>datatypes</a:t>
            </a:r>
            <a:r>
              <a:rPr lang="en-US" sz="2000" dirty="0">
                <a:latin typeface="Arial" charset="0"/>
              </a:rPr>
              <a:t> are the same.</a:t>
            </a:r>
          </a:p>
          <a:p>
            <a:pPr eaLnBrk="0" hangingPunct="0">
              <a:buFont typeface="Arial" charset="0"/>
              <a:buChar char="•"/>
            </a:pPr>
            <a:r>
              <a:rPr lang="en-US" sz="2000" dirty="0">
                <a:latin typeface="Arial" charset="0"/>
              </a:rPr>
              <a:t> Type is not packed. </a:t>
            </a:r>
          </a:p>
          <a:p>
            <a:pPr eaLnBrk="0" hangingPunct="0">
              <a:buFont typeface="Arial" charset="0"/>
              <a:buChar char="•"/>
            </a:pPr>
            <a:r>
              <a:rPr lang="en-US" sz="2000" dirty="0">
                <a:latin typeface="Arial" charset="0"/>
              </a:rPr>
              <a:t> Use H5Tpack to save space in the file.</a:t>
            </a:r>
          </a:p>
          <a:p>
            <a:pPr eaLnBrk="0" hangingPunct="0"/>
            <a:endParaRPr lang="en-US" sz="2000" b="1" dirty="0"/>
          </a:p>
        </p:txBody>
      </p:sp>
      <p:sp>
        <p:nvSpPr>
          <p:cNvPr id="22537" name="Text Box 6"/>
          <p:cNvSpPr txBox="1">
            <a:spLocks noChangeArrowheads="1"/>
          </p:cNvSpPr>
          <p:nvPr/>
        </p:nvSpPr>
        <p:spPr bwMode="auto">
          <a:xfrm>
            <a:off x="654050" y="5089525"/>
            <a:ext cx="8110538" cy="1006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Courier New" pitchFamily="64" charset="0"/>
              </a:rPr>
              <a:t>status = </a:t>
            </a:r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H5Tpack</a:t>
            </a:r>
            <a:r>
              <a:rPr lang="en-US" sz="2000" b="1" dirty="0">
                <a:latin typeface="Courier New" pitchFamily="64" charset="0"/>
              </a:rPr>
              <a:t>(s1_tid);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status = H5Dcreate(file, DATASETNAME, s1_tid, space,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         H5P_DEFAULT, H5P_DEFAULT);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Reading Compound Dataset</a:t>
            </a:r>
          </a:p>
        </p:txBody>
      </p:sp>
      <p:sp>
        <p:nvSpPr>
          <p:cNvPr id="24578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8DC462-EC06-4888-8325-4CAC36E9266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24582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7483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458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458200" cy="2530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dirty="0">
                <a:latin typeface="Courier New" pitchFamily="64" charset="0"/>
              </a:rPr>
              <a:t>/* Create </a:t>
            </a:r>
            <a:r>
              <a:rPr lang="en-US" sz="2000" b="1" dirty="0" err="1">
                <a:latin typeface="Courier New" pitchFamily="64" charset="0"/>
              </a:rPr>
              <a:t>datatype</a:t>
            </a:r>
            <a:r>
              <a:rPr lang="en-US" sz="2000" b="1" dirty="0">
                <a:latin typeface="Courier New" pitchFamily="64" charset="0"/>
              </a:rPr>
              <a:t> in memory and read data. */ </a:t>
            </a:r>
          </a:p>
          <a:p>
            <a:pPr eaLnBrk="0" hangingPunct="0"/>
            <a:endParaRPr lang="en-US" sz="2000" b="1" dirty="0">
              <a:latin typeface="Courier New" pitchFamily="64" charset="0"/>
            </a:endParaRP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dataset     = H5Dopen(file, DATASETNAME, H5P_DEFAULT);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s2_tid      = H5Dget_type(dataset);</a:t>
            </a:r>
          </a:p>
          <a:p>
            <a:pPr eaLnBrk="0" hangingPunct="0"/>
            <a:r>
              <a:rPr lang="en-US" sz="2000" b="1" dirty="0" err="1">
                <a:latin typeface="Courier New" pitchFamily="64" charset="0"/>
              </a:rPr>
              <a:t>mem_tid</a:t>
            </a:r>
            <a:r>
              <a:rPr lang="en-US" sz="2000" b="1" dirty="0">
                <a:latin typeface="Courier New" pitchFamily="64" charset="0"/>
              </a:rPr>
              <a:t>     = </a:t>
            </a:r>
            <a:r>
              <a:rPr lang="en-US" sz="2000" b="1" dirty="0" smtClean="0">
                <a:solidFill>
                  <a:srgbClr val="0000FF"/>
                </a:solidFill>
                <a:latin typeface="Courier New" pitchFamily="64" charset="0"/>
              </a:rPr>
              <a:t>H5Tget_native_type</a:t>
            </a:r>
            <a:r>
              <a:rPr lang="en-US" sz="2000" b="1" dirty="0" smtClean="0">
                <a:latin typeface="Courier New" pitchFamily="64" charset="0"/>
              </a:rPr>
              <a:t>(</a:t>
            </a:r>
            <a:r>
              <a:rPr lang="en-US" sz="2000" b="1" dirty="0">
                <a:latin typeface="Courier New" pitchFamily="64" charset="0"/>
              </a:rPr>
              <a:t>s2_tid);</a:t>
            </a:r>
            <a:endParaRPr lang="en-US" sz="2000" b="1" dirty="0" smtClean="0">
              <a:latin typeface="Courier New" pitchFamily="64" charset="0"/>
            </a:endParaRPr>
          </a:p>
          <a:p>
            <a:pPr eaLnBrk="0" hangingPunct="0"/>
            <a:r>
              <a:rPr lang="en-US" sz="2000" b="1" i="1" dirty="0" err="1" smtClean="0">
                <a:solidFill>
                  <a:srgbClr val="169940"/>
                </a:solidFill>
                <a:latin typeface="Courier New" pitchFamily="64" charset="0"/>
              </a:rPr>
              <a:t>buf</a:t>
            </a:r>
            <a:r>
              <a:rPr lang="en-US" sz="2000" b="1" i="1" dirty="0" smtClean="0">
                <a:solidFill>
                  <a:srgbClr val="169940"/>
                </a:solidFill>
                <a:latin typeface="Courier New" pitchFamily="64" charset="0"/>
              </a:rPr>
              <a:t> = </a:t>
            </a:r>
            <a:r>
              <a:rPr lang="en-US" sz="2000" b="1" i="1" dirty="0">
                <a:solidFill>
                  <a:srgbClr val="169940"/>
                </a:solidFill>
                <a:latin typeface="Courier New" pitchFamily="64" charset="0"/>
              </a:rPr>
              <a:t>malloc(H5Tget_size(mem_tid)</a:t>
            </a:r>
            <a:r>
              <a:rPr lang="en-US" sz="2000" b="1" i="1" dirty="0" smtClean="0">
                <a:solidFill>
                  <a:srgbClr val="169940"/>
                </a:solidFill>
                <a:latin typeface="Courier New" pitchFamily="64" charset="0"/>
              </a:rPr>
              <a:t>*</a:t>
            </a:r>
            <a:r>
              <a:rPr lang="en-US" sz="2000" b="1" i="1" dirty="0" err="1" smtClean="0">
                <a:solidFill>
                  <a:srgbClr val="169940"/>
                </a:solidFill>
                <a:latin typeface="Courier New" pitchFamily="64" charset="0"/>
              </a:rPr>
              <a:t>number_of_elements</a:t>
            </a:r>
            <a:r>
              <a:rPr lang="en-US" sz="2000" b="1" i="1" dirty="0">
                <a:solidFill>
                  <a:srgbClr val="169940"/>
                </a:solidFill>
                <a:latin typeface="Courier New" pitchFamily="64" charset="0"/>
              </a:rPr>
              <a:t>);</a:t>
            </a:r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 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status      = H5Dread(dataset, </a:t>
            </a:r>
            <a:r>
              <a:rPr lang="en-US" sz="2000" b="1" dirty="0" err="1">
                <a:latin typeface="Courier New" pitchFamily="64" charset="0"/>
              </a:rPr>
              <a:t>mem_tid</a:t>
            </a:r>
            <a:r>
              <a:rPr lang="en-US" sz="2000" b="1" dirty="0">
                <a:latin typeface="Courier New" pitchFamily="64" charset="0"/>
              </a:rPr>
              <a:t>, H5S_ALL,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            H5S_ALL, H5P_DEFAULT,</a:t>
            </a:r>
            <a:r>
              <a:rPr lang="en-US" sz="2000" b="1" dirty="0" smtClean="0">
                <a:latin typeface="Courier New" pitchFamily="64" charset="0"/>
              </a:rPr>
              <a:t> </a:t>
            </a:r>
            <a:r>
              <a:rPr lang="en-US" sz="2000" b="1" dirty="0" err="1" smtClean="0">
                <a:latin typeface="Courier New" pitchFamily="64" charset="0"/>
              </a:rPr>
              <a:t>buf</a:t>
            </a:r>
            <a:r>
              <a:rPr lang="en-US" sz="2000" b="1" dirty="0" smtClean="0">
                <a:latin typeface="Courier New" pitchFamily="64" charset="0"/>
              </a:rPr>
              <a:t>)</a:t>
            </a:r>
            <a:r>
              <a:rPr lang="en-US" sz="2000" b="1" dirty="0">
                <a:latin typeface="Courier New" pitchFamily="64" charset="0"/>
              </a:rPr>
              <a:t>;</a:t>
            </a:r>
          </a:p>
        </p:txBody>
      </p:sp>
      <p:sp>
        <p:nvSpPr>
          <p:cNvPr id="24584" name="Text Box 5"/>
          <p:cNvSpPr txBox="1">
            <a:spLocks noChangeArrowheads="1"/>
          </p:cNvSpPr>
          <p:nvPr/>
        </p:nvSpPr>
        <p:spPr bwMode="auto">
          <a:xfrm>
            <a:off x="822325" y="40290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4585" name="Rectangle 6"/>
          <p:cNvSpPr>
            <a:spLocks noChangeArrowheads="1"/>
          </p:cNvSpPr>
          <p:nvPr/>
        </p:nvSpPr>
        <p:spPr bwMode="auto">
          <a:xfrm>
            <a:off x="609600" y="4098925"/>
            <a:ext cx="7467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latin typeface="Arial" charset="0"/>
              </a:rPr>
              <a:t>Note: </a:t>
            </a:r>
          </a:p>
          <a:p>
            <a:pPr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000" dirty="0">
                <a:latin typeface="Arial" charset="0"/>
              </a:rPr>
              <a:t> We could construct memory type as we did in writing example.</a:t>
            </a:r>
          </a:p>
          <a:p>
            <a:pPr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000" dirty="0">
                <a:latin typeface="Arial" charset="0"/>
              </a:rPr>
              <a:t> For general applications we need to discover the type in the   file, find out corresponding memory type, allocate space and do  read.</a:t>
            </a:r>
            <a:endParaRPr lang="en-US" sz="2000" b="1" dirty="0">
              <a:latin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Reading Compound Dataset by Fields</a:t>
            </a:r>
          </a:p>
        </p:txBody>
      </p:sp>
      <p:sp>
        <p:nvSpPr>
          <p:cNvPr id="25602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6816C3-69A6-4CB1-AD9C-21406807A9BF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25606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7483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5607" name="Text Box 4"/>
          <p:cNvSpPr txBox="1">
            <a:spLocks noChangeArrowheads="1"/>
          </p:cNvSpPr>
          <p:nvPr/>
        </p:nvSpPr>
        <p:spPr bwMode="auto">
          <a:xfrm>
            <a:off x="822325" y="40290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5608" name="Text Box 5"/>
          <p:cNvSpPr txBox="1">
            <a:spLocks noChangeArrowheads="1"/>
          </p:cNvSpPr>
          <p:nvPr/>
        </p:nvSpPr>
        <p:spPr bwMode="auto">
          <a:xfrm>
            <a:off x="609600" y="1295400"/>
            <a:ext cx="8077200" cy="4359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dirty="0" err="1">
                <a:solidFill>
                  <a:srgbClr val="169940"/>
                </a:solidFill>
                <a:latin typeface="Courier New" pitchFamily="64" charset="0"/>
              </a:rPr>
              <a:t>typedef</a:t>
            </a:r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 </a:t>
            </a:r>
            <a:r>
              <a:rPr lang="en-US" sz="2000" b="1" dirty="0" err="1">
                <a:solidFill>
                  <a:srgbClr val="169940"/>
                </a:solidFill>
                <a:latin typeface="Courier New" pitchFamily="64" charset="0"/>
              </a:rPr>
              <a:t>struct</a:t>
            </a:r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 s2_t { </a:t>
            </a:r>
          </a:p>
          <a:p>
            <a:pPr eaLnBrk="0" hangingPunct="0"/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          double c; </a:t>
            </a:r>
          </a:p>
          <a:p>
            <a:pPr eaLnBrk="0" hangingPunct="0"/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          </a:t>
            </a:r>
            <a:r>
              <a:rPr lang="en-US" sz="2000" b="1" dirty="0" err="1">
                <a:solidFill>
                  <a:srgbClr val="169940"/>
                </a:solidFill>
                <a:latin typeface="Courier New" pitchFamily="64" charset="0"/>
              </a:rPr>
              <a:t>int</a:t>
            </a:r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    a;</a:t>
            </a:r>
          </a:p>
          <a:p>
            <a:pPr eaLnBrk="0" hangingPunct="0"/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} s2_t; </a:t>
            </a:r>
          </a:p>
          <a:p>
            <a:pPr eaLnBrk="0" hangingPunct="0"/>
            <a:r>
              <a:rPr lang="en-US" sz="2000" b="1" dirty="0">
                <a:solidFill>
                  <a:srgbClr val="169940"/>
                </a:solidFill>
                <a:latin typeface="Courier New" pitchFamily="64" charset="0"/>
              </a:rPr>
              <a:t>s2_t s2[LENGTH];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…</a:t>
            </a:r>
            <a:endParaRPr lang="en-US" dirty="0">
              <a:latin typeface="Courier New" pitchFamily="64" charset="0"/>
            </a:endParaRP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s2_tid = H5Tcreate (H5T_COMPOUND, </a:t>
            </a:r>
            <a:r>
              <a:rPr lang="en-US" sz="2000" b="1" dirty="0" err="1">
                <a:latin typeface="Courier New" pitchFamily="64" charset="0"/>
              </a:rPr>
              <a:t>sizeof</a:t>
            </a:r>
            <a:r>
              <a:rPr lang="en-US" sz="2000" b="1" dirty="0">
                <a:latin typeface="Courier New" pitchFamily="64" charset="0"/>
              </a:rPr>
              <a:t>(s2_t)); 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H5Tinsert(s2_tid, "</a:t>
            </a:r>
            <a:r>
              <a:rPr lang="en-US" sz="2000" b="1" dirty="0" err="1">
                <a:latin typeface="Courier New" pitchFamily="64" charset="0"/>
              </a:rPr>
              <a:t>c_name</a:t>
            </a:r>
            <a:r>
              <a:rPr lang="en-US" sz="2000" b="1" dirty="0">
                <a:latin typeface="Courier New" pitchFamily="64" charset="0"/>
              </a:rPr>
              <a:t>", HOFFSET(s2_t, c),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H5T_NATIVE_DOUBLE); 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H5Tinsert(s2_tid, “</a:t>
            </a:r>
            <a:r>
              <a:rPr lang="en-US" sz="2000" b="1" dirty="0" err="1">
                <a:latin typeface="Courier New" pitchFamily="64" charset="0"/>
              </a:rPr>
              <a:t>a_name</a:t>
            </a:r>
            <a:r>
              <a:rPr lang="en-US" sz="2000" b="1" dirty="0">
                <a:latin typeface="Courier New" pitchFamily="64" charset="0"/>
              </a:rPr>
              <a:t>", HOFFSET(s2_t, a),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H5T_NATIVE_INT);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…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status = H5Dread(dataset, s2_tid, H5S_ALL,</a:t>
            </a:r>
          </a:p>
          <a:p>
            <a:pPr eaLnBrk="0" hangingPunct="0"/>
            <a:r>
              <a:rPr lang="en-US" sz="2000" b="1" dirty="0">
                <a:latin typeface="Courier New" pitchFamily="64" charset="0"/>
              </a:rPr>
              <a:t>                 H5S_ALL, H5P_DEFAULT, s2);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Table Example</a:t>
            </a:r>
          </a:p>
        </p:txBody>
      </p:sp>
      <p:graphicFrame>
        <p:nvGraphicFramePr>
          <p:cNvPr id="620598" name="Group 54"/>
          <p:cNvGraphicFramePr>
            <a:graphicFrameLocks noGrp="1"/>
          </p:cNvGraphicFramePr>
          <p:nvPr>
            <p:ph sz="half" idx="1"/>
          </p:nvPr>
        </p:nvGraphicFramePr>
        <p:xfrm>
          <a:off x="381000" y="990600"/>
          <a:ext cx="4152900" cy="5468112"/>
        </p:xfrm>
        <a:graphic>
          <a:graphicData uri="http://schemas.openxmlformats.org/drawingml/2006/table">
            <a:tbl>
              <a:tblPr/>
              <a:tblGrid>
                <a:gridCol w="1384300"/>
                <a:gridCol w="1406993"/>
                <a:gridCol w="1361607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a_name (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integer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)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b_name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(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float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)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c_name (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double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)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1.0000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0.5000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4.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0.3333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3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9.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0.2500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4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16.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0.2000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5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25.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0.1667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6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36.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0.1429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7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49.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0.1250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8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64.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0.1111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9</a:t>
                      </a:r>
                    </a:p>
                  </a:txBody>
                  <a:tcPr marL="81696" marR="81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81.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0.1000</a:t>
                      </a:r>
                    </a:p>
                  </a:txBody>
                  <a:tcPr marL="81696" marR="81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1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69D381-9B1F-411B-9D16-76E865567D7B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7464" name="Rectangle 53"/>
          <p:cNvSpPr>
            <a:spLocks noChangeArrowheads="1"/>
          </p:cNvSpPr>
          <p:nvPr/>
        </p:nvSpPr>
        <p:spPr bwMode="auto">
          <a:xfrm>
            <a:off x="4572000" y="876300"/>
            <a:ext cx="4572000" cy="562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/>
          <a:lstStyle/>
          <a:p>
            <a:pPr indent="-914400"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en-US" dirty="0" smtClean="0">
                <a:solidFill>
                  <a:srgbClr val="0000FF"/>
                </a:solidFill>
                <a:latin typeface="Arial" charset="0"/>
              </a:rPr>
              <a:t>Multiple </a:t>
            </a:r>
            <a:r>
              <a:rPr lang="en-US" dirty="0">
                <a:solidFill>
                  <a:srgbClr val="0000FF"/>
                </a:solidFill>
                <a:latin typeface="Arial" charset="0"/>
              </a:rPr>
              <a:t>ways to store a </a:t>
            </a:r>
            <a:r>
              <a:rPr lang="en-US" dirty="0" smtClean="0">
                <a:solidFill>
                  <a:srgbClr val="0000FF"/>
                </a:solidFill>
                <a:latin typeface="Arial" charset="0"/>
              </a:rPr>
              <a:t>table</a:t>
            </a:r>
            <a:endParaRPr lang="en-US" sz="2000" dirty="0" smtClean="0">
              <a:solidFill>
                <a:srgbClr val="0000FF"/>
              </a:solidFill>
              <a:latin typeface="Arial" charset="0"/>
            </a:endParaRP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 charset="0"/>
              </a:rPr>
              <a:t>Dataset </a:t>
            </a:r>
            <a:r>
              <a:rPr lang="en-US" sz="2000" dirty="0">
                <a:latin typeface="Arial" charset="0"/>
              </a:rPr>
              <a:t>for each </a:t>
            </a:r>
            <a:r>
              <a:rPr lang="en-US" sz="2000" dirty="0" smtClean="0">
                <a:latin typeface="Arial" charset="0"/>
              </a:rPr>
              <a:t>field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 charset="0"/>
              </a:rPr>
              <a:t>Dataset </a:t>
            </a:r>
            <a:r>
              <a:rPr lang="en-US" sz="2000" dirty="0">
                <a:latin typeface="Arial" charset="0"/>
              </a:rPr>
              <a:t>with compound </a:t>
            </a:r>
            <a:r>
              <a:rPr lang="en-US" sz="2000" dirty="0" smtClean="0">
                <a:latin typeface="Arial" charset="0"/>
              </a:rPr>
              <a:t>datatype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 charset="0"/>
              </a:rPr>
              <a:t>If </a:t>
            </a:r>
            <a:r>
              <a:rPr lang="en-US" sz="2000" dirty="0">
                <a:latin typeface="Arial" charset="0"/>
              </a:rPr>
              <a:t>all fields have the same </a:t>
            </a:r>
            <a:r>
              <a:rPr lang="en-US" sz="2000" dirty="0" smtClean="0">
                <a:latin typeface="Arial" charset="0"/>
              </a:rPr>
              <a:t>type:</a:t>
            </a:r>
          </a:p>
          <a:p>
            <a:pPr lvl="1"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◦"/>
            </a:pPr>
            <a:r>
              <a:rPr lang="en-US" sz="2000" dirty="0" smtClean="0">
                <a:latin typeface="Arial" charset="0"/>
              </a:rPr>
              <a:t>2-dim array</a:t>
            </a:r>
          </a:p>
          <a:p>
            <a:pPr lvl="1"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◦"/>
            </a:pPr>
            <a:r>
              <a:rPr lang="en-US" sz="2000" dirty="0" smtClean="0">
                <a:latin typeface="Arial" charset="0"/>
              </a:rPr>
              <a:t>1-dim </a:t>
            </a:r>
            <a:r>
              <a:rPr lang="en-US" sz="2000" dirty="0">
                <a:latin typeface="Arial" charset="0"/>
              </a:rPr>
              <a:t>array of array </a:t>
            </a:r>
            <a:r>
              <a:rPr lang="en-US" sz="2000" dirty="0" smtClean="0">
                <a:latin typeface="Arial" charset="0"/>
              </a:rPr>
              <a:t>datatype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 charset="0"/>
              </a:rPr>
              <a:t>Continued…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</a:pPr>
            <a:r>
              <a:rPr lang="en-US" sz="2000" dirty="0" smtClean="0">
                <a:latin typeface="Arial" charset="0"/>
              </a:rPr>
              <a:t/>
            </a:r>
            <a:br>
              <a:rPr lang="en-US" sz="2000" dirty="0" smtClean="0">
                <a:latin typeface="Arial" charset="0"/>
              </a:rPr>
            </a:br>
            <a:r>
              <a:rPr lang="en-US" i="1" dirty="0" smtClean="0">
                <a:solidFill>
                  <a:srgbClr val="0000FF"/>
                </a:solidFill>
                <a:latin typeface="Arial" charset="0"/>
              </a:rPr>
              <a:t>Choose </a:t>
            </a:r>
            <a:r>
              <a:rPr lang="en-US" i="1" dirty="0">
                <a:solidFill>
                  <a:srgbClr val="0000FF"/>
                </a:solidFill>
                <a:latin typeface="Arial" charset="0"/>
              </a:rPr>
              <a:t>to achieve your goal</a:t>
            </a:r>
            <a:r>
              <a:rPr lang="en-US" i="1" dirty="0" smtClean="0">
                <a:solidFill>
                  <a:srgbClr val="0000FF"/>
                </a:solidFill>
                <a:latin typeface="Arial" charset="0"/>
              </a:rPr>
              <a:t>!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i="1" dirty="0" smtClean="0">
                <a:latin typeface="Arial" charset="0"/>
              </a:rPr>
              <a:t>Storage overhead?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i="1" dirty="0" smtClean="0">
                <a:latin typeface="Arial" charset="0"/>
              </a:rPr>
              <a:t>Do </a:t>
            </a:r>
            <a:r>
              <a:rPr lang="en-US" sz="2000" i="1" dirty="0">
                <a:latin typeface="Arial" charset="0"/>
              </a:rPr>
              <a:t>I always read all </a:t>
            </a:r>
            <a:r>
              <a:rPr lang="en-US" sz="2000" i="1" dirty="0" smtClean="0">
                <a:latin typeface="Arial" charset="0"/>
              </a:rPr>
              <a:t>fields?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i="1" dirty="0" smtClean="0">
                <a:latin typeface="Arial" charset="0"/>
              </a:rPr>
              <a:t>Do </a:t>
            </a:r>
            <a:r>
              <a:rPr lang="en-US" sz="2000" i="1" dirty="0">
                <a:latin typeface="Arial" charset="0"/>
              </a:rPr>
              <a:t>I </a:t>
            </a:r>
            <a:r>
              <a:rPr lang="en-US" sz="2000" i="1" dirty="0" smtClean="0">
                <a:latin typeface="Arial" charset="0"/>
              </a:rPr>
              <a:t>read </a:t>
            </a:r>
            <a:r>
              <a:rPr lang="en-US" sz="2000" i="1" dirty="0">
                <a:latin typeface="Arial" charset="0"/>
              </a:rPr>
              <a:t>some fields more </a:t>
            </a:r>
            <a:r>
              <a:rPr lang="en-US" sz="2000" i="1" dirty="0" smtClean="0">
                <a:latin typeface="Arial" charset="0"/>
              </a:rPr>
              <a:t>often?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i="1" dirty="0" smtClean="0">
                <a:latin typeface="Arial" charset="0"/>
              </a:rPr>
              <a:t>Do </a:t>
            </a:r>
            <a:r>
              <a:rPr lang="en-US" sz="2000" i="1" dirty="0">
                <a:latin typeface="Arial" charset="0"/>
              </a:rPr>
              <a:t>I want to use </a:t>
            </a:r>
            <a:r>
              <a:rPr lang="en-US" sz="2000" i="1" dirty="0" smtClean="0">
                <a:latin typeface="Arial" charset="0"/>
              </a:rPr>
              <a:t>compression?</a:t>
            </a:r>
          </a:p>
          <a:p>
            <a:pPr indent="-27432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i="1" dirty="0" smtClean="0">
                <a:latin typeface="Arial" charset="0"/>
              </a:rPr>
              <a:t>Do </a:t>
            </a:r>
            <a:r>
              <a:rPr lang="en-US" sz="2000" i="1" dirty="0">
                <a:latin typeface="Arial" charset="0"/>
              </a:rPr>
              <a:t>I want to access some records?  </a:t>
            </a:r>
            <a:endParaRPr lang="en-US" sz="2000" dirty="0">
              <a:latin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Storing Variable Length Data with HDF5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B6193B-C6AE-43DB-AD77-EAD8B4FF929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0" name="Rectangle 13"/>
          <p:cNvSpPr>
            <a:spLocks noGrp="1" noChangeArrowheads="1"/>
          </p:cNvSpPr>
          <p:nvPr>
            <p:ph type="title"/>
          </p:nvPr>
        </p:nvSpPr>
        <p:spPr>
          <a:xfrm>
            <a:off x="990600" y="-152400"/>
            <a:ext cx="7772400" cy="1143000"/>
          </a:xfrm>
          <a:noFill/>
        </p:spPr>
        <p:txBody>
          <a:bodyPr anchor="ctr"/>
          <a:lstStyle/>
          <a:p>
            <a:pPr eaLnBrk="1" hangingPunct="1"/>
            <a:r>
              <a:rPr lang="en-US" sz="2800" smtClean="0">
                <a:solidFill>
                  <a:schemeClr val="tx1"/>
                </a:solidFill>
                <a:ea typeface="ＭＳ Ｐゴシック" pitchFamily="-111" charset="-128"/>
              </a:rPr>
              <a:t>HDF5 Fixed and Variable Length Array Storage</a:t>
            </a:r>
            <a:endParaRPr lang="en-US" sz="3200" smtClean="0">
              <a:solidFill>
                <a:srgbClr val="FFFF00"/>
              </a:solidFill>
              <a:ea typeface="ＭＳ Ｐゴシック" pitchFamily="-111" charset="-128"/>
            </a:endParaRPr>
          </a:p>
        </p:txBody>
      </p:sp>
      <p:sp>
        <p:nvSpPr>
          <p:cNvPr id="11266" name="Date Placeholder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9B7CAE8-50CD-47E3-B138-E7D82DD9F2B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2195513" y="1828800"/>
            <a:ext cx="4433887" cy="220663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0" name="Text Box 3"/>
          <p:cNvSpPr txBox="1">
            <a:spLocks noChangeArrowheads="1"/>
          </p:cNvSpPr>
          <p:nvPr/>
        </p:nvSpPr>
        <p:spPr bwMode="auto">
          <a:xfrm>
            <a:off x="1143000" y="2400300"/>
            <a:ext cx="750888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en-US" sz="1600" b="1">
                <a:latin typeface="Arial" charset="0"/>
              </a:rPr>
              <a:t>Time</a:t>
            </a:r>
            <a:endParaRPr lang="en-US" sz="1600">
              <a:solidFill>
                <a:srgbClr val="FFFF00"/>
              </a:solidFill>
            </a:endParaRPr>
          </a:p>
        </p:txBody>
      </p:sp>
      <p:sp>
        <p:nvSpPr>
          <p:cNvPr id="11271" name="Rectangle 4"/>
          <p:cNvSpPr>
            <a:spLocks noChangeArrowheads="1"/>
          </p:cNvSpPr>
          <p:nvPr/>
        </p:nvSpPr>
        <p:spPr bwMode="auto">
          <a:xfrm>
            <a:off x="2195513" y="2270125"/>
            <a:ext cx="4433887" cy="220663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2" name="Rectangle 5"/>
          <p:cNvSpPr>
            <a:spLocks noChangeArrowheads="1"/>
          </p:cNvSpPr>
          <p:nvPr/>
        </p:nvSpPr>
        <p:spPr bwMode="auto">
          <a:xfrm>
            <a:off x="2195513" y="2711450"/>
            <a:ext cx="4433887" cy="220663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2195513" y="3152775"/>
            <a:ext cx="4433887" cy="222250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4" name="Rectangle 7"/>
          <p:cNvSpPr>
            <a:spLocks noChangeArrowheads="1"/>
          </p:cNvSpPr>
          <p:nvPr/>
        </p:nvSpPr>
        <p:spPr bwMode="auto">
          <a:xfrm>
            <a:off x="2260600" y="4114800"/>
            <a:ext cx="4433888" cy="227013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5" name="Rectangle 8"/>
          <p:cNvSpPr>
            <a:spLocks noChangeArrowheads="1"/>
          </p:cNvSpPr>
          <p:nvPr/>
        </p:nvSpPr>
        <p:spPr bwMode="auto">
          <a:xfrm>
            <a:off x="2260600" y="4565650"/>
            <a:ext cx="1052513" cy="227013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6" name="Rectangle 9"/>
          <p:cNvSpPr>
            <a:spLocks noChangeArrowheads="1"/>
          </p:cNvSpPr>
          <p:nvPr/>
        </p:nvSpPr>
        <p:spPr bwMode="auto">
          <a:xfrm>
            <a:off x="2260600" y="5016500"/>
            <a:ext cx="750888" cy="227013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7" name="Rectangle 10"/>
          <p:cNvSpPr>
            <a:spLocks noChangeArrowheads="1"/>
          </p:cNvSpPr>
          <p:nvPr/>
        </p:nvSpPr>
        <p:spPr bwMode="auto">
          <a:xfrm>
            <a:off x="2260600" y="5467350"/>
            <a:ext cx="4057650" cy="227013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8" name="Rectangle 11"/>
          <p:cNvSpPr>
            <a:spLocks noChangeArrowheads="1"/>
          </p:cNvSpPr>
          <p:nvPr/>
        </p:nvSpPr>
        <p:spPr bwMode="auto">
          <a:xfrm>
            <a:off x="2260600" y="5918200"/>
            <a:ext cx="2779713" cy="227013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1279" name="Text Box 12"/>
          <p:cNvSpPr txBox="1">
            <a:spLocks noChangeArrowheads="1"/>
          </p:cNvSpPr>
          <p:nvPr/>
        </p:nvSpPr>
        <p:spPr bwMode="auto">
          <a:xfrm>
            <a:off x="1219200" y="4684713"/>
            <a:ext cx="750888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en-US" sz="1600" b="1">
                <a:latin typeface="Arial" charset="0"/>
              </a:rPr>
              <a:t>Time</a:t>
            </a:r>
            <a:endParaRPr lang="en-US" sz="1600">
              <a:solidFill>
                <a:srgbClr val="FFFF00"/>
              </a:solidFill>
            </a:endParaRPr>
          </a:p>
        </p:txBody>
      </p:sp>
      <p:cxnSp>
        <p:nvCxnSpPr>
          <p:cNvPr id="11281" name="AutoShape 14"/>
          <p:cNvCxnSpPr>
            <a:cxnSpLocks noChangeShapeType="1"/>
          </p:cNvCxnSpPr>
          <p:nvPr/>
        </p:nvCxnSpPr>
        <p:spPr bwMode="auto">
          <a:xfrm>
            <a:off x="1981200" y="1714500"/>
            <a:ext cx="0" cy="17145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2" name="AutoShape 15"/>
          <p:cNvCxnSpPr>
            <a:cxnSpLocks noChangeShapeType="1"/>
          </p:cNvCxnSpPr>
          <p:nvPr/>
        </p:nvCxnSpPr>
        <p:spPr bwMode="auto">
          <a:xfrm>
            <a:off x="1981200" y="4305300"/>
            <a:ext cx="0" cy="17145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200" smtClean="0">
                <a:solidFill>
                  <a:srgbClr val="FFFF00"/>
                </a:solidFill>
                <a:ea typeface="ＭＳ Ｐゴシック" pitchFamily="-111" charset="-128"/>
              </a:rPr>
              <a:t/>
            </a:r>
            <a:br>
              <a:rPr lang="en-US" sz="3200" smtClean="0">
                <a:solidFill>
                  <a:srgbClr val="FFFF00"/>
                </a:solidFill>
                <a:ea typeface="ＭＳ Ｐゴシック" pitchFamily="-111" charset="-128"/>
              </a:rPr>
            </a:br>
            <a:r>
              <a:rPr lang="en-US" sz="3200" smtClean="0">
                <a:solidFill>
                  <a:srgbClr val="FFFF00"/>
                </a:solidFill>
                <a:ea typeface="ＭＳ Ｐゴシック" pitchFamily="-111" charset="-128"/>
              </a:rPr>
              <a:t>    </a:t>
            </a:r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Storing Variable Length Data in HDF5</a:t>
            </a:r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Each element is represented by C structure </a:t>
            </a:r>
          </a:p>
          <a:p>
            <a:pPr lvl="1" eaLnBrk="1" hangingPunct="1">
              <a:buFontTx/>
              <a:buNone/>
            </a:pPr>
            <a:r>
              <a:rPr lang="en-US" sz="2200" b="1" dirty="0" err="1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typedef</a:t>
            </a: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 </a:t>
            </a:r>
            <a:r>
              <a:rPr lang="en-US" sz="2200" b="1" dirty="0" err="1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struct</a:t>
            </a: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 {</a:t>
            </a:r>
          </a:p>
          <a:p>
            <a:pPr lvl="1" eaLnBrk="1" hangingPunct="1">
              <a:buFontTx/>
              <a:buNone/>
            </a:pP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     </a:t>
            </a:r>
            <a:r>
              <a:rPr lang="en-US" sz="2200" b="1" dirty="0" err="1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size_t</a:t>
            </a: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 length;</a:t>
            </a:r>
          </a:p>
          <a:p>
            <a:pPr lvl="1" eaLnBrk="1" hangingPunct="1">
              <a:buFontTx/>
              <a:buNone/>
            </a:pP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     void   *p;</a:t>
            </a:r>
          </a:p>
          <a:p>
            <a:pPr lvl="1" eaLnBrk="1" hangingPunct="1">
              <a:buFontTx/>
              <a:buNone/>
            </a:pP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} </a:t>
            </a:r>
            <a:r>
              <a:rPr lang="en-US" sz="2200" b="1" dirty="0" err="1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hvl_t</a:t>
            </a: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;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Base type can be </a:t>
            </a:r>
            <a:r>
              <a:rPr lang="en-US" b="1" dirty="0" smtClean="0">
                <a:solidFill>
                  <a:srgbClr val="169940"/>
                </a:solidFill>
                <a:ea typeface="ＭＳ Ｐゴシック" pitchFamily="-111" charset="-128"/>
              </a:rPr>
              <a:t>any</a:t>
            </a:r>
            <a:r>
              <a:rPr lang="en-US" dirty="0" smtClean="0">
                <a:ea typeface="ＭＳ Ｐゴシック" pitchFamily="-111" charset="-128"/>
              </a:rPr>
              <a:t> HDF5 type</a:t>
            </a:r>
          </a:p>
          <a:p>
            <a:pPr lvl="1" eaLnBrk="1" hangingPunct="1">
              <a:buFontTx/>
              <a:buNone/>
            </a:pP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H5Tvlen_create(</a:t>
            </a:r>
            <a:r>
              <a:rPr lang="en-US" sz="2200" b="1" dirty="0" err="1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base_type</a:t>
            </a: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) </a:t>
            </a:r>
          </a:p>
          <a:p>
            <a:pPr lvl="1" eaLnBrk="1" hangingPunct="1">
              <a:buFontTx/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lvl="1" eaLnBrk="1" hangingPunct="1">
              <a:buFontTx/>
              <a:buNone/>
            </a:pPr>
            <a:endParaRPr lang="en-US" dirty="0" smtClean="0">
              <a:ea typeface="ＭＳ Ｐゴシック" pitchFamily="-111" charset="-128"/>
            </a:endParaRPr>
          </a:p>
        </p:txBody>
      </p:sp>
      <p:sp>
        <p:nvSpPr>
          <p:cNvPr id="1331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340EED-F64D-4210-91A4-EEE63E5FE8AC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3319" name="Rectangle 4"/>
          <p:cNvSpPr>
            <a:spLocks noChangeArrowheads="1"/>
          </p:cNvSpPr>
          <p:nvPr/>
        </p:nvSpPr>
        <p:spPr bwMode="auto">
          <a:xfrm>
            <a:off x="741363" y="76200"/>
            <a:ext cx="79454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3200">
                <a:latin typeface="Arial" charset="0"/>
              </a:rPr>
              <a:t/>
            </a:r>
            <a:br>
              <a:rPr lang="en-US" sz="3200">
                <a:latin typeface="Arial" charset="0"/>
              </a:rPr>
            </a:br>
            <a:endParaRPr lang="en-US" sz="32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Rectangle 8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162800" cy="685800"/>
          </a:xfrm>
          <a:noFill/>
        </p:spPr>
        <p:txBody>
          <a:bodyPr anchor="ctr"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Example</a:t>
            </a:r>
            <a:endParaRPr lang="en-US" sz="3200" smtClean="0">
              <a:solidFill>
                <a:srgbClr val="FFFF00"/>
              </a:solidFill>
              <a:ea typeface="ＭＳ Ｐゴシック" pitchFamily="-111" charset="-128"/>
            </a:endParaRPr>
          </a:p>
        </p:txBody>
      </p:sp>
      <p:sp>
        <p:nvSpPr>
          <p:cNvPr id="14338" name="Date Placeholder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F2D212-1333-4302-B183-64499372D9D3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3719513" y="4078288"/>
            <a:ext cx="4433887" cy="227012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4342" name="Rectangle 3"/>
          <p:cNvSpPr>
            <a:spLocks noChangeArrowheads="1"/>
          </p:cNvSpPr>
          <p:nvPr/>
        </p:nvSpPr>
        <p:spPr bwMode="auto">
          <a:xfrm>
            <a:off x="3719513" y="4529138"/>
            <a:ext cx="1052512" cy="227012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3719513" y="4979988"/>
            <a:ext cx="750887" cy="227012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4344" name="Rectangle 5"/>
          <p:cNvSpPr>
            <a:spLocks noChangeArrowheads="1"/>
          </p:cNvSpPr>
          <p:nvPr/>
        </p:nvSpPr>
        <p:spPr bwMode="auto">
          <a:xfrm>
            <a:off x="3719513" y="5430838"/>
            <a:ext cx="4057650" cy="227012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4345" name="Rectangle 6"/>
          <p:cNvSpPr>
            <a:spLocks noChangeArrowheads="1"/>
          </p:cNvSpPr>
          <p:nvPr/>
        </p:nvSpPr>
        <p:spPr bwMode="auto">
          <a:xfrm>
            <a:off x="3719513" y="5881688"/>
            <a:ext cx="2779712" cy="227012"/>
          </a:xfrm>
          <a:prstGeom prst="rect">
            <a:avLst/>
          </a:prstGeom>
          <a:solidFill>
            <a:srgbClr val="BBE0E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BBE0E3"/>
            </a:extrusionClr>
          </a:sp3d>
        </p:spPr>
        <p:txBody>
          <a:bodyPr tIns="0" anchor="ctr">
            <a:flatTx/>
          </a:bodyPr>
          <a:lstStyle/>
          <a:p>
            <a:pPr algn="ctr" eaLnBrk="0" hangingPunct="0">
              <a:buFontTx/>
              <a:buChar char="•"/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Data</a:t>
            </a:r>
            <a:endParaRPr lang="en-US"/>
          </a:p>
        </p:txBody>
      </p:sp>
      <p:sp>
        <p:nvSpPr>
          <p:cNvPr id="14346" name="Text Box 7"/>
          <p:cNvSpPr txBox="1">
            <a:spLocks noChangeArrowheads="1"/>
          </p:cNvSpPr>
          <p:nvPr/>
        </p:nvSpPr>
        <p:spPr bwMode="auto">
          <a:xfrm>
            <a:off x="1154113" y="4648200"/>
            <a:ext cx="75088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endParaRPr lang="en-US">
              <a:solidFill>
                <a:srgbClr val="FFFF00"/>
              </a:solidFill>
            </a:endParaRPr>
          </a:p>
        </p:txBody>
      </p:sp>
      <p:sp>
        <p:nvSpPr>
          <p:cNvPr id="14348" name="Text Box 9"/>
          <p:cNvSpPr txBox="1">
            <a:spLocks noChangeArrowheads="1"/>
          </p:cNvSpPr>
          <p:nvPr/>
        </p:nvSpPr>
        <p:spPr bwMode="auto">
          <a:xfrm>
            <a:off x="898525" y="15144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14349" name="Rectangle 10"/>
          <p:cNvSpPr>
            <a:spLocks noChangeArrowheads="1"/>
          </p:cNvSpPr>
          <p:nvPr/>
        </p:nvSpPr>
        <p:spPr bwMode="auto">
          <a:xfrm>
            <a:off x="381000" y="838200"/>
            <a:ext cx="8286750" cy="29238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200" b="1" dirty="0" err="1" smtClean="0">
                <a:solidFill>
                  <a:srgbClr val="008000"/>
                </a:solidFill>
                <a:latin typeface="Courier New" pitchFamily="64" charset="0"/>
              </a:rPr>
              <a:t>hvl_t</a:t>
            </a:r>
            <a:r>
              <a:rPr lang="en-US" sz="2200" b="1" dirty="0" smtClean="0">
                <a:solidFill>
                  <a:srgbClr val="008000"/>
                </a:solidFill>
                <a:latin typeface="Courier New" pitchFamily="64" charset="0"/>
              </a:rPr>
              <a:t>  </a:t>
            </a:r>
            <a:r>
              <a:rPr lang="en-US" sz="2200" b="1" dirty="0" smtClean="0">
                <a:latin typeface="Courier New" pitchFamily="64" charset="0"/>
              </a:rPr>
              <a:t>data[LENGTH];</a:t>
            </a:r>
          </a:p>
          <a:p>
            <a:pPr eaLnBrk="0" hangingPunct="0">
              <a:spcBef>
                <a:spcPct val="50000"/>
              </a:spcBef>
            </a:pPr>
            <a:r>
              <a:rPr lang="en-US" sz="2200" b="1" dirty="0" smtClean="0">
                <a:latin typeface="Courier New" pitchFamily="64" charset="0"/>
              </a:rPr>
              <a:t>for(</a:t>
            </a:r>
            <a:r>
              <a:rPr lang="en-US" sz="2200" b="1" dirty="0" err="1" smtClean="0">
                <a:latin typeface="Courier New" pitchFamily="64" charset="0"/>
              </a:rPr>
              <a:t>i</a:t>
            </a:r>
            <a:r>
              <a:rPr lang="en-US" sz="2200" b="1" dirty="0" smtClean="0">
                <a:latin typeface="Courier New" pitchFamily="64" charset="0"/>
              </a:rPr>
              <a:t>=0; </a:t>
            </a:r>
            <a:r>
              <a:rPr lang="en-US" sz="2200" b="1" dirty="0" err="1" smtClean="0">
                <a:latin typeface="Courier New" pitchFamily="64" charset="0"/>
              </a:rPr>
              <a:t>i</a:t>
            </a:r>
            <a:r>
              <a:rPr lang="en-US" sz="2200" b="1" dirty="0" smtClean="0">
                <a:latin typeface="Courier New" pitchFamily="64" charset="0"/>
              </a:rPr>
              <a:t>&lt;LENGTH; </a:t>
            </a:r>
            <a:r>
              <a:rPr lang="en-US" sz="2200" b="1" dirty="0" err="1" smtClean="0">
                <a:latin typeface="Courier New" pitchFamily="64" charset="0"/>
              </a:rPr>
              <a:t>i</a:t>
            </a:r>
            <a:r>
              <a:rPr lang="en-US" sz="2200" b="1" dirty="0" smtClean="0">
                <a:latin typeface="Courier New" pitchFamily="64" charset="0"/>
              </a:rPr>
              <a:t>++) {</a:t>
            </a:r>
          </a:p>
          <a:p>
            <a:pPr eaLnBrk="0" hangingPunct="0">
              <a:spcBef>
                <a:spcPct val="50000"/>
              </a:spcBef>
            </a:pPr>
            <a:r>
              <a:rPr lang="en-US" sz="2200" b="1" dirty="0" smtClean="0">
                <a:latin typeface="Courier New" pitchFamily="64" charset="0"/>
              </a:rPr>
              <a:t> </a:t>
            </a:r>
            <a:r>
              <a:rPr lang="en-US" sz="2200" b="1" dirty="0" err="1" smtClean="0">
                <a:latin typeface="Courier New" pitchFamily="64" charset="0"/>
              </a:rPr>
              <a:t>data[i].p</a:t>
            </a:r>
            <a:r>
              <a:rPr lang="en-US" sz="2200" b="1" dirty="0" smtClean="0">
                <a:latin typeface="Courier New" pitchFamily="64" charset="0"/>
              </a:rPr>
              <a:t> = malloc((i+1)*</a:t>
            </a:r>
            <a:r>
              <a:rPr lang="en-US" sz="2200" b="1" dirty="0" err="1" smtClean="0">
                <a:latin typeface="Courier New" pitchFamily="64" charset="0"/>
              </a:rPr>
              <a:t>sizeof(unsigned</a:t>
            </a:r>
            <a:r>
              <a:rPr lang="en-US" sz="2200" b="1" dirty="0" smtClean="0">
                <a:latin typeface="Courier New" pitchFamily="64" charset="0"/>
              </a:rPr>
              <a:t> </a:t>
            </a:r>
            <a:r>
              <a:rPr lang="en-US" sz="2200" b="1" dirty="0" err="1" smtClean="0">
                <a:latin typeface="Courier New" pitchFamily="64" charset="0"/>
              </a:rPr>
              <a:t>int</a:t>
            </a:r>
            <a:r>
              <a:rPr lang="en-US" sz="2200" b="1" dirty="0" smtClean="0">
                <a:latin typeface="Courier New" pitchFamily="64" charset="0"/>
              </a:rPr>
              <a:t>)); </a:t>
            </a:r>
            <a:br>
              <a:rPr lang="en-US" sz="2200" b="1" dirty="0" smtClean="0">
                <a:latin typeface="Courier New" pitchFamily="64" charset="0"/>
              </a:rPr>
            </a:br>
            <a:r>
              <a:rPr lang="en-US" sz="2200" b="1" dirty="0" smtClean="0">
                <a:latin typeface="Courier New" pitchFamily="64" charset="0"/>
              </a:rPr>
              <a:t> </a:t>
            </a:r>
            <a:r>
              <a:rPr lang="en-US" sz="2200" b="1" dirty="0" err="1" smtClean="0">
                <a:latin typeface="Courier New" pitchFamily="64" charset="0"/>
              </a:rPr>
              <a:t>data[i].len</a:t>
            </a:r>
            <a:r>
              <a:rPr lang="en-US" sz="2200" b="1" dirty="0" smtClean="0">
                <a:latin typeface="Courier New" pitchFamily="64" charset="0"/>
              </a:rPr>
              <a:t> = i+1;</a:t>
            </a:r>
            <a:br>
              <a:rPr lang="en-US" sz="2200" b="1" dirty="0" smtClean="0">
                <a:latin typeface="Courier New" pitchFamily="64" charset="0"/>
              </a:rPr>
            </a:br>
            <a:r>
              <a:rPr lang="en-US" sz="2200" b="1" dirty="0" smtClean="0">
                <a:latin typeface="Courier New" pitchFamily="64" charset="0"/>
              </a:rPr>
              <a:t>} </a:t>
            </a:r>
            <a:br>
              <a:rPr lang="en-US" sz="2200" b="1" dirty="0" smtClean="0">
                <a:latin typeface="Courier New" pitchFamily="64" charset="0"/>
              </a:rPr>
            </a:br>
            <a:r>
              <a:rPr lang="en-US" sz="2200" b="1" dirty="0" err="1" smtClean="0">
                <a:latin typeface="Courier New" pitchFamily="64" charset="0"/>
              </a:rPr>
              <a:t>tvl</a:t>
            </a:r>
            <a:r>
              <a:rPr lang="en-US" sz="2200" b="1" dirty="0" smtClean="0">
                <a:latin typeface="Courier New" pitchFamily="64" charset="0"/>
              </a:rPr>
              <a:t> = H5Tvlen_create (H5T_NATIVE_UINT);</a:t>
            </a:r>
          </a:p>
          <a:p>
            <a:pPr eaLnBrk="0" hangingPunct="0">
              <a:spcBef>
                <a:spcPct val="50000"/>
              </a:spcBef>
            </a:pPr>
            <a:endParaRPr lang="en-US" sz="2000" b="1" dirty="0">
              <a:latin typeface="Courier New" pitchFamily="64" charset="0"/>
            </a:endParaRPr>
          </a:p>
        </p:txBody>
      </p:sp>
      <p:sp>
        <p:nvSpPr>
          <p:cNvPr id="14350" name="Text Box 11"/>
          <p:cNvSpPr txBox="1">
            <a:spLocks noChangeArrowheads="1"/>
          </p:cNvSpPr>
          <p:nvPr/>
        </p:nvSpPr>
        <p:spPr bwMode="auto">
          <a:xfrm>
            <a:off x="600075" y="3962400"/>
            <a:ext cx="117475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b="1"/>
              <a:t>data[0].p</a:t>
            </a:r>
            <a:endParaRPr lang="en-US" sz="2000" b="1">
              <a:solidFill>
                <a:srgbClr val="FFFF00"/>
              </a:solidFill>
            </a:endParaRPr>
          </a:p>
        </p:txBody>
      </p:sp>
      <p:cxnSp>
        <p:nvCxnSpPr>
          <p:cNvPr id="14351" name="AutoShape 12"/>
          <p:cNvCxnSpPr>
            <a:cxnSpLocks noChangeShapeType="1"/>
            <a:stCxn id="14350" idx="0"/>
            <a:endCxn id="14341" idx="1"/>
          </p:cNvCxnSpPr>
          <p:nvPr/>
        </p:nvCxnSpPr>
        <p:spPr bwMode="auto">
          <a:xfrm rot="5400000" flipV="1">
            <a:off x="2338388" y="2811462"/>
            <a:ext cx="230188" cy="2532063"/>
          </a:xfrm>
          <a:prstGeom prst="bentConnector4">
            <a:avLst>
              <a:gd name="adj1" fmla="val -99310"/>
              <a:gd name="adj2" fmla="val 61569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4352" name="Text Box 13"/>
          <p:cNvSpPr txBox="1">
            <a:spLocks noChangeArrowheads="1"/>
          </p:cNvSpPr>
          <p:nvPr/>
        </p:nvSpPr>
        <p:spPr bwMode="auto">
          <a:xfrm>
            <a:off x="609600" y="5765800"/>
            <a:ext cx="1357313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b="1"/>
              <a:t>data[4].len</a:t>
            </a:r>
            <a:endParaRPr lang="en-US" sz="2000" b="1">
              <a:solidFill>
                <a:srgbClr val="FFFF00"/>
              </a:solidFill>
            </a:endParaRPr>
          </a:p>
        </p:txBody>
      </p:sp>
      <p:sp>
        <p:nvSpPr>
          <p:cNvPr id="14353" name="AutoShape 14"/>
          <p:cNvSpPr>
            <a:spLocks/>
          </p:cNvSpPr>
          <p:nvPr/>
        </p:nvSpPr>
        <p:spPr bwMode="auto">
          <a:xfrm rot="-5403966">
            <a:off x="5029200" y="4800600"/>
            <a:ext cx="152400" cy="2743200"/>
          </a:xfrm>
          <a:prstGeom prst="leftBrace">
            <a:avLst>
              <a:gd name="adj1" fmla="val 15000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14354" name="AutoShape 15"/>
          <p:cNvCxnSpPr>
            <a:cxnSpLocks noChangeShapeType="1"/>
            <a:stCxn id="14352" idx="2"/>
            <a:endCxn id="14353" idx="1"/>
          </p:cNvCxnSpPr>
          <p:nvPr/>
        </p:nvCxnSpPr>
        <p:spPr bwMode="auto">
          <a:xfrm rot="16200000" flipH="1">
            <a:off x="3151187" y="4310063"/>
            <a:ext cx="92075" cy="3816350"/>
          </a:xfrm>
          <a:prstGeom prst="bentConnector3">
            <a:avLst>
              <a:gd name="adj1" fmla="val 331032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sz="3200" dirty="0" smtClean="0">
                <a:solidFill>
                  <a:schemeClr val="tx1"/>
                </a:solidFill>
                <a:ea typeface="ＭＳ Ｐゴシック" pitchFamily="-111" charset="-128"/>
              </a:rPr>
              <a:t>Reading HDF5 Variable Length Array</a:t>
            </a:r>
            <a:endParaRPr lang="en-US" sz="2400" dirty="0" smtClean="0">
              <a:solidFill>
                <a:srgbClr val="FFFF00"/>
              </a:solidFill>
              <a:ea typeface="ＭＳ Ｐゴシック" pitchFamily="-111" charset="-128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"/>
          </p:nvPr>
        </p:nvSpPr>
        <p:spPr>
          <a:xfrm>
            <a:off x="381000" y="990601"/>
            <a:ext cx="8458200" cy="2088404"/>
          </a:xfrm>
        </p:spPr>
        <p:txBody>
          <a:bodyPr>
            <a:normAutofit/>
          </a:bodyPr>
          <a:lstStyle/>
          <a:p>
            <a:pPr eaLnBrk="0" hangingPunct="0"/>
            <a:r>
              <a:rPr lang="en-US" dirty="0" smtClean="0">
                <a:latin typeface="Arial" charset="0"/>
              </a:rPr>
              <a:t>HDF5 library allocates memory to read data in</a:t>
            </a:r>
          </a:p>
          <a:p>
            <a:pPr eaLnBrk="0" hangingPunct="0"/>
            <a:r>
              <a:rPr lang="en-US" dirty="0" smtClean="0">
                <a:latin typeface="Arial" charset="0"/>
              </a:rPr>
              <a:t>Application only needs to allocate array of </a:t>
            </a:r>
            <a:r>
              <a:rPr lang="en-US" dirty="0" err="1" smtClean="0">
                <a:latin typeface="Arial" charset="0"/>
              </a:rPr>
              <a:t>hvl_t</a:t>
            </a:r>
            <a:r>
              <a:rPr lang="en-US" dirty="0" smtClean="0">
                <a:latin typeface="Arial" charset="0"/>
              </a:rPr>
              <a:t> elements (pointers and lengths)</a:t>
            </a:r>
            <a:endParaRPr lang="en-US" b="1" dirty="0" smtClean="0">
              <a:solidFill>
                <a:srgbClr val="FFFF00"/>
              </a:solidFill>
              <a:latin typeface="Arial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Application must reclaim memory for data read in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362" name="Date Placeholder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 smtClean="0"/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1719C1-2C3D-43EF-81AF-7613D1FD743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5366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15367" name="Rectangle 4"/>
          <p:cNvSpPr>
            <a:spLocks noChangeArrowheads="1"/>
          </p:cNvSpPr>
          <p:nvPr/>
        </p:nvSpPr>
        <p:spPr bwMode="auto">
          <a:xfrm>
            <a:off x="381000" y="3217863"/>
            <a:ext cx="8458200" cy="280076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200" b="1" dirty="0" err="1">
                <a:solidFill>
                  <a:srgbClr val="169940"/>
                </a:solidFill>
                <a:latin typeface="Courier New" pitchFamily="64" charset="0"/>
              </a:rPr>
              <a:t>hvl_t</a:t>
            </a: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</a:rPr>
              <a:t> </a:t>
            </a:r>
            <a:r>
              <a:rPr lang="en-US" sz="2200" b="1" dirty="0" err="1" smtClean="0">
                <a:latin typeface="Courier New" pitchFamily="64" charset="0"/>
              </a:rPr>
              <a:t>rdata</a:t>
            </a:r>
            <a:r>
              <a:rPr lang="en-US" sz="2200" b="1" dirty="0" err="1">
                <a:latin typeface="Courier New" pitchFamily="64" charset="0"/>
              </a:rPr>
              <a:t>[LENGTH</a:t>
            </a:r>
            <a:r>
              <a:rPr lang="en-US" sz="2200" b="1" dirty="0">
                <a:latin typeface="Courier New" pitchFamily="64" charset="0"/>
              </a:rPr>
              <a:t>];</a:t>
            </a:r>
          </a:p>
          <a:p>
            <a:pPr eaLnBrk="0" hangingPunct="0">
              <a:spcBef>
                <a:spcPct val="50000"/>
              </a:spcBef>
            </a:pPr>
            <a:r>
              <a:rPr lang="en-US" sz="2200" b="1" dirty="0">
                <a:latin typeface="Courier New" pitchFamily="64" charset="0"/>
              </a:rPr>
              <a:t>/* Create the memory </a:t>
            </a:r>
            <a:r>
              <a:rPr lang="en-US" sz="2200" b="1" dirty="0" err="1">
                <a:latin typeface="Courier New" pitchFamily="64" charset="0"/>
              </a:rPr>
              <a:t>vlen</a:t>
            </a:r>
            <a:r>
              <a:rPr lang="en-US" sz="2200" b="1" dirty="0">
                <a:latin typeface="Courier New" pitchFamily="64" charset="0"/>
              </a:rPr>
              <a:t> type </a:t>
            </a:r>
            <a:r>
              <a:rPr lang="en-US" sz="2200" b="1" dirty="0" smtClean="0">
                <a:latin typeface="Courier New" pitchFamily="64" charset="0"/>
              </a:rPr>
              <a:t>*/</a:t>
            </a:r>
            <a:br>
              <a:rPr lang="en-US" sz="2200" b="1" dirty="0" smtClean="0">
                <a:latin typeface="Courier New" pitchFamily="64" charset="0"/>
              </a:rPr>
            </a:br>
            <a:r>
              <a:rPr lang="en-US" sz="2200" b="1" dirty="0" err="1" smtClean="0">
                <a:latin typeface="Courier New" pitchFamily="64" charset="0"/>
              </a:rPr>
              <a:t>tvl</a:t>
            </a:r>
            <a:r>
              <a:rPr lang="en-US" sz="2200" b="1" dirty="0" smtClean="0">
                <a:latin typeface="Courier New" pitchFamily="64" charset="0"/>
              </a:rPr>
              <a:t> </a:t>
            </a:r>
            <a:r>
              <a:rPr lang="en-US" sz="2200" b="1" dirty="0">
                <a:latin typeface="Courier New" pitchFamily="64" charset="0"/>
              </a:rPr>
              <a:t>= </a:t>
            </a:r>
            <a:r>
              <a:rPr lang="en-US" sz="2200" b="1" dirty="0" smtClean="0">
                <a:latin typeface="Courier New" pitchFamily="64" charset="0"/>
              </a:rPr>
              <a:t>H5Tvlen_create(H5T_NATIVE_INT);</a:t>
            </a:r>
            <a:br>
              <a:rPr lang="en-US" sz="2200" b="1" dirty="0" smtClean="0">
                <a:latin typeface="Courier New" pitchFamily="64" charset="0"/>
              </a:rPr>
            </a:br>
            <a:r>
              <a:rPr lang="en-US" sz="2200" b="1" dirty="0" smtClean="0">
                <a:latin typeface="Courier New" pitchFamily="64" charset="0"/>
              </a:rPr>
              <a:t>ret </a:t>
            </a:r>
            <a:r>
              <a:rPr lang="en-US" sz="2200" b="1" dirty="0">
                <a:latin typeface="Courier New" pitchFamily="64" charset="0"/>
              </a:rPr>
              <a:t>= H5Dread(dataset</a:t>
            </a:r>
            <a:r>
              <a:rPr lang="en-US" sz="2200" b="1" dirty="0" smtClean="0">
                <a:latin typeface="Courier New" pitchFamily="64" charset="0"/>
              </a:rPr>
              <a:t>, </a:t>
            </a:r>
            <a:r>
              <a:rPr lang="en-US" sz="2200" b="1" dirty="0" err="1" smtClean="0">
                <a:latin typeface="Courier New" pitchFamily="64" charset="0"/>
              </a:rPr>
              <a:t>tvl</a:t>
            </a:r>
            <a:r>
              <a:rPr lang="en-US" sz="2200" b="1" dirty="0" smtClean="0">
                <a:latin typeface="Courier New" pitchFamily="64" charset="0"/>
              </a:rPr>
              <a:t>, H5S_ALL, H5S_ALL,</a:t>
            </a:r>
            <a:br>
              <a:rPr lang="en-US" sz="2200" b="1" dirty="0" smtClean="0">
                <a:latin typeface="Courier New" pitchFamily="64" charset="0"/>
              </a:rPr>
            </a:br>
            <a:r>
              <a:rPr lang="en-US" sz="2200" b="1" dirty="0" smtClean="0">
                <a:latin typeface="Courier New" pitchFamily="64" charset="0"/>
              </a:rPr>
              <a:t>              </a:t>
            </a:r>
            <a:r>
              <a:rPr lang="en-US" sz="2200" b="1" dirty="0">
                <a:latin typeface="Courier New" pitchFamily="64" charset="0"/>
              </a:rPr>
              <a:t>H5P_DEFAULT, </a:t>
            </a:r>
            <a:r>
              <a:rPr lang="en-US" sz="2200" b="1" dirty="0" err="1">
                <a:latin typeface="Courier New" pitchFamily="64" charset="0"/>
              </a:rPr>
              <a:t>rdata</a:t>
            </a:r>
            <a:r>
              <a:rPr lang="en-US" sz="2200" b="1" dirty="0">
                <a:latin typeface="Courier New" pitchFamily="64" charset="0"/>
              </a:rPr>
              <a:t>); </a:t>
            </a:r>
          </a:p>
          <a:p>
            <a:pPr eaLnBrk="0" hangingPunct="0">
              <a:spcBef>
                <a:spcPct val="50000"/>
              </a:spcBef>
            </a:pPr>
            <a:r>
              <a:rPr lang="en-US" sz="2200" b="1" dirty="0">
                <a:latin typeface="Courier New" pitchFamily="64" charset="0"/>
              </a:rPr>
              <a:t>/* Reclaim the read VL data </a:t>
            </a:r>
            <a:r>
              <a:rPr lang="en-US" sz="2200" b="1" dirty="0" smtClean="0">
                <a:latin typeface="Courier New" pitchFamily="64" charset="0"/>
              </a:rPr>
              <a:t>*/</a:t>
            </a:r>
            <a:br>
              <a:rPr lang="en-US" sz="2200" b="1" dirty="0" smtClean="0">
                <a:latin typeface="Courier New" pitchFamily="64" charset="0"/>
              </a:rPr>
            </a:br>
            <a:r>
              <a:rPr lang="en-US" sz="2200" b="1" dirty="0" smtClean="0">
                <a:solidFill>
                  <a:srgbClr val="169940"/>
                </a:solidFill>
                <a:latin typeface="Courier New" pitchFamily="64" charset="0"/>
              </a:rPr>
              <a:t>H5Dvlen_reclaim</a:t>
            </a:r>
            <a:r>
              <a:rPr lang="en-US" sz="2200" b="1" dirty="0" smtClean="0">
                <a:solidFill>
                  <a:srgbClr val="000000"/>
                </a:solidFill>
                <a:latin typeface="Courier New" pitchFamily="64" charset="0"/>
              </a:rPr>
              <a:t>(tvl, H5S_ALL, H5P_DEFAULT,rdata</a:t>
            </a:r>
            <a:r>
              <a:rPr lang="en-US" sz="2200" b="1" dirty="0">
                <a:solidFill>
                  <a:srgbClr val="000000"/>
                </a:solidFill>
                <a:latin typeface="Courier New" pitchFamily="64" charset="0"/>
              </a:rPr>
              <a:t>);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Length vs. Array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Pros of variable length </a:t>
            </a:r>
            <a:r>
              <a:rPr lang="en-US" dirty="0" err="1" smtClean="0"/>
              <a:t>datatypes</a:t>
            </a:r>
            <a:r>
              <a:rPr lang="en-US" dirty="0" smtClean="0"/>
              <a:t> vs. arrays:</a:t>
            </a:r>
          </a:p>
          <a:p>
            <a:pPr lvl="1"/>
            <a:r>
              <a:rPr lang="en-US" dirty="0" smtClean="0"/>
              <a:t>Uses less space if compression unavailable</a:t>
            </a:r>
          </a:p>
          <a:p>
            <a:pPr lvl="1"/>
            <a:r>
              <a:rPr lang="en-US" dirty="0" smtClean="0"/>
              <a:t>Automatically stores length of data</a:t>
            </a:r>
          </a:p>
          <a:p>
            <a:pPr lvl="1"/>
            <a:r>
              <a:rPr lang="en-US" dirty="0" smtClean="0"/>
              <a:t>No maximum size</a:t>
            </a:r>
          </a:p>
          <a:p>
            <a:pPr lvl="2"/>
            <a:r>
              <a:rPr lang="en-US" dirty="0" smtClean="0"/>
              <a:t>Size of an array is its effective maximum size</a:t>
            </a:r>
          </a:p>
          <a:p>
            <a:r>
              <a:rPr lang="en-US" dirty="0" smtClean="0"/>
              <a:t>Cons of variable length </a:t>
            </a:r>
            <a:r>
              <a:rPr lang="en-US" dirty="0" err="1" smtClean="0"/>
              <a:t>datatypes</a:t>
            </a:r>
            <a:r>
              <a:rPr lang="en-US" dirty="0" smtClean="0"/>
              <a:t> vs. arrays:</a:t>
            </a:r>
          </a:p>
          <a:p>
            <a:pPr lvl="1"/>
            <a:r>
              <a:rPr lang="en-US" dirty="0" smtClean="0"/>
              <a:t>Substantial performance overhead</a:t>
            </a:r>
          </a:p>
          <a:p>
            <a:pPr lvl="2"/>
            <a:r>
              <a:rPr lang="en-US" dirty="0" smtClean="0"/>
              <a:t>Each element a “pointer” to piece of metadata</a:t>
            </a:r>
          </a:p>
          <a:p>
            <a:pPr lvl="1"/>
            <a:r>
              <a:rPr lang="en-US" dirty="0" smtClean="0"/>
              <a:t>Variable length data cannot be compressed</a:t>
            </a:r>
          </a:p>
          <a:p>
            <a:pPr lvl="2"/>
            <a:r>
              <a:rPr lang="en-US" dirty="0" smtClean="0"/>
              <a:t>Unused space in arrays can be “compressed away”</a:t>
            </a:r>
          </a:p>
          <a:p>
            <a:pPr lvl="1"/>
            <a:r>
              <a:rPr lang="en-US" dirty="0" smtClean="0"/>
              <a:t>Must be 1-dimensional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Storing Strings in HDF5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B6193B-C6AE-43DB-AD77-EAD8B4FF929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Storing Strings in HDF5</a:t>
            </a:r>
            <a:endParaRPr lang="en-US" sz="3200" smtClean="0">
              <a:ea typeface="ＭＳ Ｐゴシック" pitchFamily="-111" charset="-128"/>
            </a:endParaRP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Array of characters (Array datatype or extra dimension in dataset)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Quick access to each character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Extra work to access and interpret each string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Fixed length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2200" b="1" dirty="0" err="1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string_id</a:t>
            </a:r>
            <a:r>
              <a:rPr lang="en-US" sz="2200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 = H5Tcopy(H5T_C_S1);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2200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H5Tset_size(</a:t>
            </a:r>
            <a:r>
              <a:rPr lang="en-US" sz="2200" b="1" dirty="0" err="1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string_id</a:t>
            </a:r>
            <a:r>
              <a:rPr lang="en-US" sz="2200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, size);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Wasted space in shorter strings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Can be compressed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Variable length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2200" b="1" dirty="0" err="1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string_id</a:t>
            </a:r>
            <a:r>
              <a:rPr lang="en-US" sz="2200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 = H5Tcopy(H5T_C_S1);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2200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H5Tset_size(</a:t>
            </a:r>
            <a:r>
              <a:rPr lang="en-US" sz="2200" b="1" dirty="0" err="1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string_id</a:t>
            </a:r>
            <a:r>
              <a:rPr lang="en-US" sz="2200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, H5T_VARIABLE);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Overhead as for all VL </a:t>
            </a:r>
            <a:r>
              <a:rPr lang="en-US" dirty="0" err="1" smtClean="0">
                <a:ea typeface="ＭＳ Ｐゴシック" pitchFamily="-111" charset="-128"/>
              </a:rPr>
              <a:t>datatypes</a:t>
            </a:r>
            <a:endParaRPr lang="en-US" dirty="0" smtClean="0">
              <a:ea typeface="ＭＳ Ｐゴシック" pitchFamily="-111" charset="-128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Compression will not be applied to actual data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ea typeface="ＭＳ Ｐゴシック" pitchFamily="-111" charset="-128"/>
            </a:endParaRPr>
          </a:p>
        </p:txBody>
      </p:sp>
      <p:sp>
        <p:nvSpPr>
          <p:cNvPr id="1229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68DBFE-1CC6-486C-945C-520156C32CC8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6016625" y="51022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HDF5 Reference </a:t>
            </a:r>
            <a:r>
              <a:rPr lang="en-US" dirty="0" err="1" smtClean="0">
                <a:solidFill>
                  <a:schemeClr val="tx1"/>
                </a:solidFill>
                <a:ea typeface="ＭＳ Ｐゴシック" pitchFamily="-111" charset="-128"/>
              </a:rPr>
              <a:t>Datatypes</a:t>
            </a:r>
            <a:endParaRPr lang="en-US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20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8CBB03-2FB9-4ED1-BA2B-0B4EAF5DFF6B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Reference </a:t>
            </a:r>
            <a:r>
              <a:rPr lang="en-US" dirty="0" err="1" smtClean="0">
                <a:solidFill>
                  <a:schemeClr val="tx1"/>
                </a:solidFill>
                <a:ea typeface="ＭＳ Ｐゴシック" pitchFamily="-111" charset="-128"/>
              </a:rPr>
              <a:t>Datatypes</a:t>
            </a:r>
            <a:endParaRPr lang="en-US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5325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Object Reference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Pointer to an object in a file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Predefined </a:t>
            </a:r>
            <a:r>
              <a:rPr lang="en-US" sz="2800" dirty="0" err="1" smtClean="0">
                <a:ea typeface="ＭＳ Ｐゴシック" pitchFamily="-111" charset="-128"/>
              </a:rPr>
              <a:t>datatype</a:t>
            </a:r>
            <a:r>
              <a:rPr lang="en-US" sz="2800" dirty="0" smtClean="0">
                <a:ea typeface="ＭＳ Ｐゴシック" pitchFamily="-111" charset="-128"/>
              </a:rPr>
              <a:t> </a:t>
            </a:r>
            <a:r>
              <a:rPr lang="en-US" sz="2800" dirty="0" smtClean="0">
                <a:solidFill>
                  <a:srgbClr val="000090"/>
                </a:solidFill>
                <a:ea typeface="ＭＳ Ｐゴシック" pitchFamily="-111" charset="-128"/>
              </a:rPr>
              <a:t>H5T_STD_REG_OBJ</a:t>
            </a:r>
            <a:endParaRPr lang="en-US" sz="2800" dirty="0" smtClean="0">
              <a:ea typeface="ＭＳ Ｐゴシック" pitchFamily="-111" charset="-128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Dataset Region Reference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Pointer to a dataset + </a:t>
            </a:r>
            <a:r>
              <a:rPr lang="en-US" sz="2800" dirty="0" err="1" smtClean="0">
                <a:ea typeface="ＭＳ Ｐゴシック" pitchFamily="-111" charset="-128"/>
              </a:rPr>
              <a:t>dataspace</a:t>
            </a:r>
            <a:r>
              <a:rPr lang="en-US" sz="2800" dirty="0" smtClean="0">
                <a:ea typeface="ＭＳ Ｐゴシック" pitchFamily="-111" charset="-128"/>
              </a:rPr>
              <a:t> selection 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Predefined </a:t>
            </a:r>
            <a:r>
              <a:rPr lang="en-US" sz="2800" dirty="0" err="1" smtClean="0">
                <a:ea typeface="ＭＳ Ｐゴシック" pitchFamily="-111" charset="-128"/>
              </a:rPr>
              <a:t>datatype</a:t>
            </a:r>
            <a:r>
              <a:rPr lang="en-US" sz="2800" dirty="0" smtClean="0">
                <a:ea typeface="ＭＳ Ｐゴシック" pitchFamily="-111" charset="-128"/>
              </a:rPr>
              <a:t> </a:t>
            </a:r>
            <a:r>
              <a:rPr lang="en-US" sz="2800" dirty="0" smtClean="0">
                <a:solidFill>
                  <a:srgbClr val="000090"/>
                </a:solidFill>
                <a:ea typeface="ＭＳ Ｐゴシック" pitchFamily="-111" charset="-128"/>
              </a:rPr>
              <a:t>H5T_STD_REF_DSETREG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sz="2800" dirty="0" smtClean="0">
              <a:ea typeface="ＭＳ Ｐゴシック" pitchFamily="-111" charset="-128"/>
            </a:endParaRPr>
          </a:p>
        </p:txBody>
      </p:sp>
      <p:sp>
        <p:nvSpPr>
          <p:cNvPr id="5325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361E3D-A4B4-4C89-8F24-AE5A38D3DED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12"/>
          <p:cNvSpPr txBox="1">
            <a:spLocks noChangeArrowheads="1"/>
          </p:cNvSpPr>
          <p:nvPr/>
        </p:nvSpPr>
        <p:spPr bwMode="auto">
          <a:xfrm>
            <a:off x="2057400" y="1600200"/>
            <a:ext cx="53276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Need to select and access the same </a:t>
            </a:r>
          </a:p>
          <a:p>
            <a:r>
              <a:rPr lang="en-US">
                <a:latin typeface="Arial" charset="0"/>
              </a:rPr>
              <a:t>elements of a dataset</a:t>
            </a:r>
          </a:p>
          <a:p>
            <a:pPr>
              <a:buFont typeface="Arial" charset="0"/>
              <a:buChar char="•"/>
            </a:pPr>
            <a:endParaRPr lang="en-US">
              <a:latin typeface="Arial" charset="0"/>
            </a:endParaRPr>
          </a:p>
        </p:txBody>
      </p:sp>
      <p:pic>
        <p:nvPicPr>
          <p:cNvPr id="16" name="Picture 7" descr="Perfect-storm.jpeg"/>
          <p:cNvPicPr>
            <a:picLocks noChangeAspect="1"/>
          </p:cNvPicPr>
          <p:nvPr/>
        </p:nvPicPr>
        <p:blipFill>
          <a:blip r:embed="rId2" cstate="print">
            <a:alphaModFix/>
          </a:blip>
          <a:srcRect/>
          <a:stretch>
            <a:fillRect/>
          </a:stretch>
        </p:blipFill>
        <p:spPr bwMode="auto">
          <a:xfrm>
            <a:off x="1981200" y="990153"/>
            <a:ext cx="5492216" cy="5486847"/>
          </a:xfrm>
          <a:prstGeom prst="rect">
            <a:avLst/>
          </a:prstGeom>
          <a:ln w="9525">
            <a:solidFill>
              <a:schemeClr val="tx1">
                <a:alpha val="56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69850" contourW="12700">
            <a:contourClr>
              <a:schemeClr val="accent1">
                <a:lumMod val="60000"/>
                <a:lumOff val="40000"/>
              </a:schemeClr>
            </a:contourClr>
          </a:sp3d>
        </p:spPr>
      </p:pic>
      <p:sp>
        <p:nvSpPr>
          <p:cNvPr id="522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Saving Selected Region in a File</a:t>
            </a:r>
          </a:p>
        </p:txBody>
      </p:sp>
      <p:sp>
        <p:nvSpPr>
          <p:cNvPr id="52230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5223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F11B31-4FDC-4925-AC1C-66DB719070B7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2229" name="Freeform 10"/>
          <p:cNvSpPr>
            <a:spLocks noChangeArrowheads="1"/>
          </p:cNvSpPr>
          <p:nvPr/>
        </p:nvSpPr>
        <p:spPr bwMode="auto">
          <a:xfrm>
            <a:off x="3505200" y="4262438"/>
            <a:ext cx="1839913" cy="1528762"/>
          </a:xfrm>
          <a:custGeom>
            <a:avLst/>
            <a:gdLst>
              <a:gd name="T0" fmla="*/ 0 w 1840034"/>
              <a:gd name="T1" fmla="*/ 0 h 1529390"/>
              <a:gd name="T2" fmla="*/ 1840034 w 1840034"/>
              <a:gd name="T3" fmla="*/ 1529390 h 1529390"/>
            </a:gdLst>
            <a:ahLst/>
            <a:cxnLst/>
            <a:rect l="T0" t="T1" r="T2" b="T3"/>
            <a:pathLst>
              <a:path w="1840034" h="1529390">
                <a:moveTo>
                  <a:pt x="215900" y="487990"/>
                </a:moveTo>
                <a:cubicBezTo>
                  <a:pt x="190500" y="492223"/>
                  <a:pt x="164837" y="495104"/>
                  <a:pt x="139700" y="500690"/>
                </a:cubicBezTo>
                <a:cubicBezTo>
                  <a:pt x="126632" y="503594"/>
                  <a:pt x="108242" y="501767"/>
                  <a:pt x="101600" y="513390"/>
                </a:cubicBezTo>
                <a:cubicBezTo>
                  <a:pt x="41997" y="617696"/>
                  <a:pt x="136569" y="573700"/>
                  <a:pt x="50800" y="602290"/>
                </a:cubicBezTo>
                <a:cubicBezTo>
                  <a:pt x="42333" y="614990"/>
                  <a:pt x="31599" y="626442"/>
                  <a:pt x="25400" y="640390"/>
                </a:cubicBezTo>
                <a:cubicBezTo>
                  <a:pt x="14526" y="664856"/>
                  <a:pt x="0" y="716590"/>
                  <a:pt x="0" y="716590"/>
                </a:cubicBezTo>
                <a:cubicBezTo>
                  <a:pt x="22353" y="783650"/>
                  <a:pt x="5274" y="743551"/>
                  <a:pt x="63500" y="830890"/>
                </a:cubicBezTo>
                <a:cubicBezTo>
                  <a:pt x="71967" y="843590"/>
                  <a:pt x="76200" y="860523"/>
                  <a:pt x="88900" y="868990"/>
                </a:cubicBezTo>
                <a:lnTo>
                  <a:pt x="127000" y="894390"/>
                </a:lnTo>
                <a:cubicBezTo>
                  <a:pt x="156703" y="938945"/>
                  <a:pt x="154849" y="926908"/>
                  <a:pt x="165100" y="983290"/>
                </a:cubicBezTo>
                <a:cubicBezTo>
                  <a:pt x="170455" y="1012741"/>
                  <a:pt x="171929" y="1042837"/>
                  <a:pt x="177800" y="1072190"/>
                </a:cubicBezTo>
                <a:cubicBezTo>
                  <a:pt x="180425" y="1085317"/>
                  <a:pt x="180047" y="1101927"/>
                  <a:pt x="190500" y="1110290"/>
                </a:cubicBezTo>
                <a:cubicBezTo>
                  <a:pt x="204130" y="1121194"/>
                  <a:pt x="224582" y="1117974"/>
                  <a:pt x="241300" y="1122990"/>
                </a:cubicBezTo>
                <a:cubicBezTo>
                  <a:pt x="323737" y="1147721"/>
                  <a:pt x="299922" y="1136672"/>
                  <a:pt x="355600" y="1173790"/>
                </a:cubicBezTo>
                <a:cubicBezTo>
                  <a:pt x="414867" y="1169557"/>
                  <a:pt x="478964" y="1184906"/>
                  <a:pt x="533400" y="1161090"/>
                </a:cubicBezTo>
                <a:cubicBezTo>
                  <a:pt x="557929" y="1150358"/>
                  <a:pt x="539868" y="1103822"/>
                  <a:pt x="558800" y="1084890"/>
                </a:cubicBezTo>
                <a:cubicBezTo>
                  <a:pt x="607693" y="1035997"/>
                  <a:pt x="581956" y="1056753"/>
                  <a:pt x="635000" y="1021390"/>
                </a:cubicBezTo>
                <a:cubicBezTo>
                  <a:pt x="651933" y="1025623"/>
                  <a:pt x="669017" y="1029295"/>
                  <a:pt x="685800" y="1034090"/>
                </a:cubicBezTo>
                <a:cubicBezTo>
                  <a:pt x="698672" y="1037768"/>
                  <a:pt x="710832" y="1043886"/>
                  <a:pt x="723900" y="1046790"/>
                </a:cubicBezTo>
                <a:cubicBezTo>
                  <a:pt x="749037" y="1052376"/>
                  <a:pt x="774700" y="1055257"/>
                  <a:pt x="800100" y="1059490"/>
                </a:cubicBezTo>
                <a:cubicBezTo>
                  <a:pt x="908679" y="1023297"/>
                  <a:pt x="849733" y="1030769"/>
                  <a:pt x="977900" y="1046790"/>
                </a:cubicBezTo>
                <a:cubicBezTo>
                  <a:pt x="990600" y="1059490"/>
                  <a:pt x="1006037" y="1069946"/>
                  <a:pt x="1016000" y="1084890"/>
                </a:cubicBezTo>
                <a:cubicBezTo>
                  <a:pt x="1023426" y="1096029"/>
                  <a:pt x="1015495" y="1120789"/>
                  <a:pt x="1028700" y="1122990"/>
                </a:cubicBezTo>
                <a:cubicBezTo>
                  <a:pt x="1051187" y="1126738"/>
                  <a:pt x="1071033" y="1106057"/>
                  <a:pt x="1092200" y="1097590"/>
                </a:cubicBezTo>
                <a:cubicBezTo>
                  <a:pt x="1201208" y="1133926"/>
                  <a:pt x="1038694" y="1067284"/>
                  <a:pt x="1143000" y="1186490"/>
                </a:cubicBezTo>
                <a:cubicBezTo>
                  <a:pt x="1160631" y="1206639"/>
                  <a:pt x="1219200" y="1211890"/>
                  <a:pt x="1219200" y="1211890"/>
                </a:cubicBezTo>
                <a:cubicBezTo>
                  <a:pt x="1227667" y="1224590"/>
                  <a:pt x="1232681" y="1240455"/>
                  <a:pt x="1244600" y="1249990"/>
                </a:cubicBezTo>
                <a:cubicBezTo>
                  <a:pt x="1255053" y="1258353"/>
                  <a:pt x="1270395" y="1257417"/>
                  <a:pt x="1282700" y="1262690"/>
                </a:cubicBezTo>
                <a:cubicBezTo>
                  <a:pt x="1300101" y="1270148"/>
                  <a:pt x="1317062" y="1278697"/>
                  <a:pt x="1333500" y="1288090"/>
                </a:cubicBezTo>
                <a:cubicBezTo>
                  <a:pt x="1346752" y="1295663"/>
                  <a:pt x="1357652" y="1307291"/>
                  <a:pt x="1371600" y="1313490"/>
                </a:cubicBezTo>
                <a:cubicBezTo>
                  <a:pt x="1396066" y="1324364"/>
                  <a:pt x="1447800" y="1338890"/>
                  <a:pt x="1447800" y="1338890"/>
                </a:cubicBezTo>
                <a:cubicBezTo>
                  <a:pt x="1464733" y="1351590"/>
                  <a:pt x="1484538" y="1361170"/>
                  <a:pt x="1498600" y="1376990"/>
                </a:cubicBezTo>
                <a:cubicBezTo>
                  <a:pt x="1531792" y="1414331"/>
                  <a:pt x="1551434" y="1467924"/>
                  <a:pt x="1587500" y="1503990"/>
                </a:cubicBezTo>
                <a:cubicBezTo>
                  <a:pt x="1598293" y="1514783"/>
                  <a:pt x="1612900" y="1520923"/>
                  <a:pt x="1625600" y="1529390"/>
                </a:cubicBezTo>
                <a:cubicBezTo>
                  <a:pt x="1642533" y="1503990"/>
                  <a:pt x="1662748" y="1480494"/>
                  <a:pt x="1676400" y="1453190"/>
                </a:cubicBezTo>
                <a:cubicBezTo>
                  <a:pt x="1717616" y="1370757"/>
                  <a:pt x="1707230" y="1308585"/>
                  <a:pt x="1689100" y="1211890"/>
                </a:cubicBezTo>
                <a:cubicBezTo>
                  <a:pt x="1686287" y="1196888"/>
                  <a:pt x="1672167" y="1186490"/>
                  <a:pt x="1663700" y="1173790"/>
                </a:cubicBezTo>
                <a:cubicBezTo>
                  <a:pt x="1672167" y="1139923"/>
                  <a:pt x="1660054" y="1091554"/>
                  <a:pt x="1689100" y="1072190"/>
                </a:cubicBezTo>
                <a:cubicBezTo>
                  <a:pt x="1780244" y="1011427"/>
                  <a:pt x="1743714" y="1042976"/>
                  <a:pt x="1803400" y="983290"/>
                </a:cubicBezTo>
                <a:cubicBezTo>
                  <a:pt x="1828204" y="908877"/>
                  <a:pt x="1840034" y="915393"/>
                  <a:pt x="1816100" y="843590"/>
                </a:cubicBezTo>
                <a:cubicBezTo>
                  <a:pt x="1810113" y="825629"/>
                  <a:pt x="1799167" y="809723"/>
                  <a:pt x="1790700" y="792790"/>
                </a:cubicBezTo>
                <a:cubicBezTo>
                  <a:pt x="1788637" y="776283"/>
                  <a:pt x="1770970" y="601836"/>
                  <a:pt x="1752600" y="589590"/>
                </a:cubicBezTo>
                <a:cubicBezTo>
                  <a:pt x="1708933" y="560479"/>
                  <a:pt x="1696251" y="553613"/>
                  <a:pt x="1651000" y="513390"/>
                </a:cubicBezTo>
                <a:cubicBezTo>
                  <a:pt x="1633102" y="497480"/>
                  <a:pt x="1618222" y="478359"/>
                  <a:pt x="1600200" y="462590"/>
                </a:cubicBezTo>
                <a:cubicBezTo>
                  <a:pt x="1524587" y="396429"/>
                  <a:pt x="1570229" y="455733"/>
                  <a:pt x="1524000" y="386390"/>
                </a:cubicBezTo>
                <a:cubicBezTo>
                  <a:pt x="1519767" y="369457"/>
                  <a:pt x="1525264" y="346063"/>
                  <a:pt x="1511300" y="335590"/>
                </a:cubicBezTo>
                <a:cubicBezTo>
                  <a:pt x="1500590" y="327558"/>
                  <a:pt x="1485174" y="354277"/>
                  <a:pt x="1473200" y="348290"/>
                </a:cubicBezTo>
                <a:cubicBezTo>
                  <a:pt x="1461226" y="342303"/>
                  <a:pt x="1464733" y="322890"/>
                  <a:pt x="1460500" y="310190"/>
                </a:cubicBezTo>
                <a:cubicBezTo>
                  <a:pt x="1450459" y="239902"/>
                  <a:pt x="1465847" y="220622"/>
                  <a:pt x="1409700" y="183190"/>
                </a:cubicBezTo>
                <a:cubicBezTo>
                  <a:pt x="1398561" y="175764"/>
                  <a:pt x="1384300" y="174723"/>
                  <a:pt x="1371600" y="170490"/>
                </a:cubicBezTo>
                <a:cubicBezTo>
                  <a:pt x="1358900" y="153557"/>
                  <a:pt x="1340734" y="139582"/>
                  <a:pt x="1333500" y="119690"/>
                </a:cubicBezTo>
                <a:cubicBezTo>
                  <a:pt x="1293243" y="8983"/>
                  <a:pt x="1360675" y="44082"/>
                  <a:pt x="1282700" y="18090"/>
                </a:cubicBezTo>
                <a:cubicBezTo>
                  <a:pt x="1213514" y="121869"/>
                  <a:pt x="1285556" y="0"/>
                  <a:pt x="1244600" y="259390"/>
                </a:cubicBezTo>
                <a:cubicBezTo>
                  <a:pt x="1242219" y="274467"/>
                  <a:pt x="1229993" y="286697"/>
                  <a:pt x="1219200" y="297490"/>
                </a:cubicBezTo>
                <a:cubicBezTo>
                  <a:pt x="1194581" y="322109"/>
                  <a:pt x="1173988" y="325261"/>
                  <a:pt x="1143000" y="335590"/>
                </a:cubicBezTo>
                <a:cubicBezTo>
                  <a:pt x="1093956" y="325781"/>
                  <a:pt x="1068082" y="332817"/>
                  <a:pt x="1041400" y="284790"/>
                </a:cubicBezTo>
                <a:cubicBezTo>
                  <a:pt x="1028397" y="261385"/>
                  <a:pt x="1024467" y="233990"/>
                  <a:pt x="1016000" y="208590"/>
                </a:cubicBezTo>
                <a:lnTo>
                  <a:pt x="1003300" y="170490"/>
                </a:lnTo>
                <a:cubicBezTo>
                  <a:pt x="1016000" y="157790"/>
                  <a:pt x="1031437" y="147334"/>
                  <a:pt x="1041400" y="132390"/>
                </a:cubicBezTo>
                <a:cubicBezTo>
                  <a:pt x="1048826" y="121251"/>
                  <a:pt x="1060087" y="106264"/>
                  <a:pt x="1054100" y="94290"/>
                </a:cubicBezTo>
                <a:cubicBezTo>
                  <a:pt x="1048113" y="82316"/>
                  <a:pt x="1029205" y="83791"/>
                  <a:pt x="1016000" y="81590"/>
                </a:cubicBezTo>
                <a:cubicBezTo>
                  <a:pt x="978187" y="75288"/>
                  <a:pt x="939800" y="73123"/>
                  <a:pt x="901700" y="68890"/>
                </a:cubicBezTo>
                <a:cubicBezTo>
                  <a:pt x="829733" y="73123"/>
                  <a:pt x="756345" y="66738"/>
                  <a:pt x="685800" y="81590"/>
                </a:cubicBezTo>
                <a:cubicBezTo>
                  <a:pt x="654560" y="88167"/>
                  <a:pt x="648664" y="193962"/>
                  <a:pt x="647700" y="195890"/>
                </a:cubicBezTo>
                <a:cubicBezTo>
                  <a:pt x="640874" y="209542"/>
                  <a:pt x="622300" y="212823"/>
                  <a:pt x="609600" y="221290"/>
                </a:cubicBezTo>
                <a:cubicBezTo>
                  <a:pt x="588433" y="217057"/>
                  <a:pt x="567041" y="213825"/>
                  <a:pt x="546100" y="208590"/>
                </a:cubicBezTo>
                <a:cubicBezTo>
                  <a:pt x="533113" y="205343"/>
                  <a:pt x="521387" y="195890"/>
                  <a:pt x="508000" y="195890"/>
                </a:cubicBezTo>
                <a:cubicBezTo>
                  <a:pt x="486414" y="195890"/>
                  <a:pt x="465667" y="204357"/>
                  <a:pt x="444500" y="208590"/>
                </a:cubicBezTo>
                <a:cubicBezTo>
                  <a:pt x="440267" y="221290"/>
                  <a:pt x="435047" y="233703"/>
                  <a:pt x="431800" y="246690"/>
                </a:cubicBezTo>
                <a:cubicBezTo>
                  <a:pt x="426565" y="267631"/>
                  <a:pt x="434364" y="294926"/>
                  <a:pt x="419100" y="310190"/>
                </a:cubicBezTo>
                <a:cubicBezTo>
                  <a:pt x="400168" y="329122"/>
                  <a:pt x="342900" y="335590"/>
                  <a:pt x="342900" y="335590"/>
                </a:cubicBezTo>
                <a:cubicBezTo>
                  <a:pt x="338667" y="348290"/>
                  <a:pt x="333447" y="360703"/>
                  <a:pt x="330200" y="373690"/>
                </a:cubicBezTo>
                <a:cubicBezTo>
                  <a:pt x="324965" y="394631"/>
                  <a:pt x="332764" y="421926"/>
                  <a:pt x="317500" y="437190"/>
                </a:cubicBezTo>
                <a:cubicBezTo>
                  <a:pt x="298568" y="456122"/>
                  <a:pt x="265247" y="450616"/>
                  <a:pt x="241300" y="462590"/>
                </a:cubicBezTo>
                <a:lnTo>
                  <a:pt x="215900" y="487990"/>
                </a:lnTo>
                <a:close/>
              </a:path>
            </a:pathLst>
          </a:custGeom>
          <a:solidFill>
            <a:schemeClr val="bg1">
              <a:alpha val="12941"/>
            </a:schemeClr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Reference to Dataset Region</a:t>
            </a:r>
          </a:p>
        </p:txBody>
      </p:sp>
      <p:sp>
        <p:nvSpPr>
          <p:cNvPr id="5427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542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4A5AA7-E59B-4AEB-B51B-22EC0EB74CD8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3733800" y="1295400"/>
            <a:ext cx="2057400" cy="3762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/>
              <a:t>REF_REG.h5</a:t>
            </a: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4724400" y="1676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4419600" y="1895475"/>
            <a:ext cx="633413" cy="3698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Root</a:t>
            </a:r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6600825" y="4305300"/>
            <a:ext cx="76200" cy="762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6600825" y="492442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5334000" y="2895600"/>
            <a:ext cx="10668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Text Box 12"/>
          <p:cNvSpPr txBox="1">
            <a:spLocks noChangeArrowheads="1"/>
          </p:cNvSpPr>
          <p:nvPr/>
        </p:nvSpPr>
        <p:spPr bwMode="auto">
          <a:xfrm>
            <a:off x="4953000" y="3276600"/>
            <a:ext cx="1935163" cy="3698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Region References</a:t>
            </a:r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 flipH="1">
            <a:off x="2895600" y="2895600"/>
            <a:ext cx="14478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3962400" y="2514600"/>
            <a:ext cx="1600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800"/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3276600" y="3276600"/>
            <a:ext cx="812800" cy="3698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Matrix</a:t>
            </a:r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1295400" y="4114800"/>
            <a:ext cx="3048000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>
                <a:solidFill>
                  <a:srgbClr val="FF3300"/>
                </a:solidFill>
              </a:rPr>
              <a:t>1</a:t>
            </a:r>
            <a:r>
              <a:rPr kumimoji="1" lang="en-US"/>
              <a:t>  1  2  3  </a:t>
            </a:r>
            <a:r>
              <a:rPr kumimoji="1" lang="en-US" b="1">
                <a:solidFill>
                  <a:srgbClr val="0BA116"/>
                </a:solidFill>
              </a:rPr>
              <a:t>3  4  5</a:t>
            </a:r>
            <a:r>
              <a:rPr kumimoji="1" lang="en-US"/>
              <a:t>  5  </a:t>
            </a:r>
            <a:r>
              <a:rPr kumimoji="1" lang="en-US">
                <a:solidFill>
                  <a:srgbClr val="FF3300"/>
                </a:solidFill>
              </a:rPr>
              <a:t>6</a:t>
            </a:r>
          </a:p>
          <a:p>
            <a:r>
              <a:rPr kumimoji="1" lang="en-US"/>
              <a:t>1  2  2  3  </a:t>
            </a:r>
            <a:r>
              <a:rPr kumimoji="1" lang="en-US" b="1">
                <a:solidFill>
                  <a:srgbClr val="0BA116"/>
                </a:solidFill>
              </a:rPr>
              <a:t>4  4  5</a:t>
            </a:r>
            <a:r>
              <a:rPr kumimoji="1" lang="en-US"/>
              <a:t>  </a:t>
            </a:r>
            <a:r>
              <a:rPr kumimoji="1" lang="en-US">
                <a:solidFill>
                  <a:srgbClr val="FF3300"/>
                </a:solidFill>
              </a:rPr>
              <a:t>6</a:t>
            </a:r>
            <a:r>
              <a:rPr kumimoji="1" lang="en-US"/>
              <a:t>  6</a:t>
            </a:r>
          </a:p>
        </p:txBody>
      </p:sp>
      <p:sp>
        <p:nvSpPr>
          <p:cNvPr id="54289" name="Freeform 17"/>
          <p:cNvSpPr>
            <a:spLocks/>
          </p:cNvSpPr>
          <p:nvPr/>
        </p:nvSpPr>
        <p:spPr bwMode="auto">
          <a:xfrm>
            <a:off x="2438400" y="3962400"/>
            <a:ext cx="1020763" cy="1076325"/>
          </a:xfrm>
          <a:custGeom>
            <a:avLst/>
            <a:gdLst>
              <a:gd name="T0" fmla="*/ 2147483647 w 643"/>
              <a:gd name="T1" fmla="*/ 2147483647 h 678"/>
              <a:gd name="T2" fmla="*/ 2147483647 w 643"/>
              <a:gd name="T3" fmla="*/ 2147483647 h 678"/>
              <a:gd name="T4" fmla="*/ 0 w 643"/>
              <a:gd name="T5" fmla="*/ 2147483647 h 678"/>
              <a:gd name="T6" fmla="*/ 2147483647 w 643"/>
              <a:gd name="T7" fmla="*/ 2147483647 h 678"/>
              <a:gd name="T8" fmla="*/ 2147483647 w 643"/>
              <a:gd name="T9" fmla="*/ 2147483647 h 678"/>
              <a:gd name="T10" fmla="*/ 2147483647 w 643"/>
              <a:gd name="T11" fmla="*/ 2147483647 h 678"/>
              <a:gd name="T12" fmla="*/ 2147483647 w 643"/>
              <a:gd name="T13" fmla="*/ 2147483647 h 678"/>
              <a:gd name="T14" fmla="*/ 2147483647 w 643"/>
              <a:gd name="T15" fmla="*/ 2147483647 h 678"/>
              <a:gd name="T16" fmla="*/ 2147483647 w 643"/>
              <a:gd name="T17" fmla="*/ 2147483647 h 678"/>
              <a:gd name="T18" fmla="*/ 2147483647 w 643"/>
              <a:gd name="T19" fmla="*/ 2147483647 h 678"/>
              <a:gd name="T20" fmla="*/ 2147483647 w 643"/>
              <a:gd name="T21" fmla="*/ 2147483647 h 678"/>
              <a:gd name="T22" fmla="*/ 2147483647 w 643"/>
              <a:gd name="T23" fmla="*/ 0 h 678"/>
              <a:gd name="T24" fmla="*/ 2147483647 w 643"/>
              <a:gd name="T25" fmla="*/ 2147483647 h 678"/>
              <a:gd name="T26" fmla="*/ 2147483647 w 643"/>
              <a:gd name="T27" fmla="*/ 2147483647 h 678"/>
              <a:gd name="T28" fmla="*/ 2147483647 w 643"/>
              <a:gd name="T29" fmla="*/ 2147483647 h 678"/>
              <a:gd name="T30" fmla="*/ 2147483647 w 643"/>
              <a:gd name="T31" fmla="*/ 2147483647 h 67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43"/>
              <a:gd name="T49" fmla="*/ 0 h 678"/>
              <a:gd name="T50" fmla="*/ 643 w 643"/>
              <a:gd name="T51" fmla="*/ 678 h 67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43" h="678">
                <a:moveTo>
                  <a:pt x="59" y="76"/>
                </a:moveTo>
                <a:cubicBezTo>
                  <a:pt x="21" y="129"/>
                  <a:pt x="39" y="201"/>
                  <a:pt x="35" y="263"/>
                </a:cubicBezTo>
                <a:cubicBezTo>
                  <a:pt x="32" y="300"/>
                  <a:pt x="6" y="356"/>
                  <a:pt x="0" y="397"/>
                </a:cubicBezTo>
                <a:cubicBezTo>
                  <a:pt x="18" y="480"/>
                  <a:pt x="48" y="564"/>
                  <a:pt x="105" y="631"/>
                </a:cubicBezTo>
                <a:cubicBezTo>
                  <a:pt x="127" y="657"/>
                  <a:pt x="183" y="659"/>
                  <a:pt x="216" y="666"/>
                </a:cubicBezTo>
                <a:cubicBezTo>
                  <a:pt x="343" y="662"/>
                  <a:pt x="494" y="678"/>
                  <a:pt x="614" y="619"/>
                </a:cubicBezTo>
                <a:cubicBezTo>
                  <a:pt x="624" y="560"/>
                  <a:pt x="628" y="501"/>
                  <a:pt x="643" y="444"/>
                </a:cubicBezTo>
                <a:cubicBezTo>
                  <a:pt x="635" y="407"/>
                  <a:pt x="625" y="333"/>
                  <a:pt x="625" y="333"/>
                </a:cubicBezTo>
                <a:cubicBezTo>
                  <a:pt x="629" y="272"/>
                  <a:pt x="631" y="212"/>
                  <a:pt x="637" y="152"/>
                </a:cubicBezTo>
                <a:cubicBezTo>
                  <a:pt x="643" y="73"/>
                  <a:pt x="620" y="43"/>
                  <a:pt x="538" y="35"/>
                </a:cubicBezTo>
                <a:cubicBezTo>
                  <a:pt x="512" y="32"/>
                  <a:pt x="487" y="31"/>
                  <a:pt x="462" y="29"/>
                </a:cubicBezTo>
                <a:cubicBezTo>
                  <a:pt x="408" y="11"/>
                  <a:pt x="359" y="8"/>
                  <a:pt x="304" y="0"/>
                </a:cubicBezTo>
                <a:cubicBezTo>
                  <a:pt x="184" y="14"/>
                  <a:pt x="220" y="11"/>
                  <a:pt x="135" y="41"/>
                </a:cubicBezTo>
                <a:cubicBezTo>
                  <a:pt x="112" y="48"/>
                  <a:pt x="102" y="49"/>
                  <a:pt x="82" y="70"/>
                </a:cubicBezTo>
                <a:cubicBezTo>
                  <a:pt x="76" y="75"/>
                  <a:pt x="72" y="84"/>
                  <a:pt x="65" y="87"/>
                </a:cubicBezTo>
                <a:cubicBezTo>
                  <a:pt x="60" y="88"/>
                  <a:pt x="61" y="79"/>
                  <a:pt x="59" y="76"/>
                </a:cubicBezTo>
                <a:close/>
              </a:path>
            </a:pathLst>
          </a:custGeom>
          <a:noFill/>
          <a:ln w="28575">
            <a:solidFill>
              <a:srgbClr val="0BA11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4290" name="AutoShape 18"/>
          <p:cNvCxnSpPr>
            <a:cxnSpLocks noChangeShapeType="1"/>
            <a:stCxn id="54281" idx="4"/>
          </p:cNvCxnSpPr>
          <p:nvPr/>
        </p:nvCxnSpPr>
        <p:spPr bwMode="auto">
          <a:xfrm rot="5400000" flipH="1">
            <a:off x="4862513" y="2605087"/>
            <a:ext cx="342900" cy="3209925"/>
          </a:xfrm>
          <a:prstGeom prst="curvedConnector4">
            <a:avLst>
              <a:gd name="adj1" fmla="val 155556"/>
              <a:gd name="adj2" fmla="val 98069"/>
            </a:avLst>
          </a:prstGeom>
          <a:noFill/>
          <a:ln w="28575">
            <a:solidFill>
              <a:srgbClr val="0BA116"/>
            </a:solidFill>
            <a:round/>
            <a:headEnd/>
            <a:tailEnd type="triangle" w="med" len="med"/>
          </a:ln>
        </p:spPr>
      </p:cxnSp>
      <p:sp>
        <p:nvSpPr>
          <p:cNvPr id="54291" name="Freeform 19"/>
          <p:cNvSpPr>
            <a:spLocks/>
          </p:cNvSpPr>
          <p:nvPr/>
        </p:nvSpPr>
        <p:spPr bwMode="auto">
          <a:xfrm>
            <a:off x="3733800" y="4114800"/>
            <a:ext cx="347663" cy="500063"/>
          </a:xfrm>
          <a:custGeom>
            <a:avLst/>
            <a:gdLst>
              <a:gd name="T0" fmla="*/ 2147483647 w 219"/>
              <a:gd name="T1" fmla="*/ 2147483647 h 315"/>
              <a:gd name="T2" fmla="*/ 2147483647 w 219"/>
              <a:gd name="T3" fmla="*/ 2147483647 h 315"/>
              <a:gd name="T4" fmla="*/ 2147483647 w 219"/>
              <a:gd name="T5" fmla="*/ 2147483647 h 315"/>
              <a:gd name="T6" fmla="*/ 2147483647 w 219"/>
              <a:gd name="T7" fmla="*/ 2147483647 h 315"/>
              <a:gd name="T8" fmla="*/ 2147483647 w 219"/>
              <a:gd name="T9" fmla="*/ 2147483647 h 315"/>
              <a:gd name="T10" fmla="*/ 2147483647 w 219"/>
              <a:gd name="T11" fmla="*/ 2147483647 h 315"/>
              <a:gd name="T12" fmla="*/ 2147483647 w 219"/>
              <a:gd name="T13" fmla="*/ 2147483647 h 315"/>
              <a:gd name="T14" fmla="*/ 2147483647 w 219"/>
              <a:gd name="T15" fmla="*/ 2147483647 h 315"/>
              <a:gd name="T16" fmla="*/ 2147483647 w 219"/>
              <a:gd name="T17" fmla="*/ 2147483647 h 315"/>
              <a:gd name="T18" fmla="*/ 2147483647 w 219"/>
              <a:gd name="T19" fmla="*/ 2147483647 h 315"/>
              <a:gd name="T20" fmla="*/ 2147483647 w 219"/>
              <a:gd name="T21" fmla="*/ 2147483647 h 315"/>
              <a:gd name="T22" fmla="*/ 2147483647 w 219"/>
              <a:gd name="T23" fmla="*/ 2147483647 h 3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"/>
              <a:gd name="T37" fmla="*/ 0 h 315"/>
              <a:gd name="T38" fmla="*/ 219 w 219"/>
              <a:gd name="T39" fmla="*/ 315 h 31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" h="315">
                <a:moveTo>
                  <a:pt x="38" y="17"/>
                </a:moveTo>
                <a:cubicBezTo>
                  <a:pt x="32" y="34"/>
                  <a:pt x="24" y="51"/>
                  <a:pt x="20" y="69"/>
                </a:cubicBezTo>
                <a:cubicBezTo>
                  <a:pt x="16" y="82"/>
                  <a:pt x="9" y="110"/>
                  <a:pt x="9" y="110"/>
                </a:cubicBezTo>
                <a:cubicBezTo>
                  <a:pt x="12" y="165"/>
                  <a:pt x="0" y="202"/>
                  <a:pt x="38" y="238"/>
                </a:cubicBezTo>
                <a:cubicBezTo>
                  <a:pt x="51" y="278"/>
                  <a:pt x="83" y="292"/>
                  <a:pt x="120" y="309"/>
                </a:cubicBezTo>
                <a:cubicBezTo>
                  <a:pt x="135" y="307"/>
                  <a:pt x="157" y="315"/>
                  <a:pt x="166" y="303"/>
                </a:cubicBezTo>
                <a:cubicBezTo>
                  <a:pt x="180" y="282"/>
                  <a:pt x="171" y="251"/>
                  <a:pt x="178" y="227"/>
                </a:cubicBezTo>
                <a:cubicBezTo>
                  <a:pt x="181" y="211"/>
                  <a:pt x="194" y="200"/>
                  <a:pt x="201" y="186"/>
                </a:cubicBezTo>
                <a:cubicBezTo>
                  <a:pt x="210" y="142"/>
                  <a:pt x="219" y="121"/>
                  <a:pt x="178" y="92"/>
                </a:cubicBezTo>
                <a:cubicBezTo>
                  <a:pt x="154" y="58"/>
                  <a:pt x="170" y="47"/>
                  <a:pt x="131" y="28"/>
                </a:cubicBezTo>
                <a:cubicBezTo>
                  <a:pt x="121" y="0"/>
                  <a:pt x="110" y="4"/>
                  <a:pt x="84" y="11"/>
                </a:cubicBezTo>
                <a:cubicBezTo>
                  <a:pt x="58" y="27"/>
                  <a:pt x="73" y="23"/>
                  <a:pt x="38" y="17"/>
                </a:cubicBezTo>
                <a:close/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2" name="Freeform 20"/>
          <p:cNvSpPr>
            <a:spLocks/>
          </p:cNvSpPr>
          <p:nvPr/>
        </p:nvSpPr>
        <p:spPr bwMode="auto">
          <a:xfrm>
            <a:off x="1295400" y="4114800"/>
            <a:ext cx="347663" cy="500063"/>
          </a:xfrm>
          <a:custGeom>
            <a:avLst/>
            <a:gdLst>
              <a:gd name="T0" fmla="*/ 2147483647 w 219"/>
              <a:gd name="T1" fmla="*/ 2147483647 h 315"/>
              <a:gd name="T2" fmla="*/ 2147483647 w 219"/>
              <a:gd name="T3" fmla="*/ 2147483647 h 315"/>
              <a:gd name="T4" fmla="*/ 2147483647 w 219"/>
              <a:gd name="T5" fmla="*/ 2147483647 h 315"/>
              <a:gd name="T6" fmla="*/ 2147483647 w 219"/>
              <a:gd name="T7" fmla="*/ 2147483647 h 315"/>
              <a:gd name="T8" fmla="*/ 2147483647 w 219"/>
              <a:gd name="T9" fmla="*/ 2147483647 h 315"/>
              <a:gd name="T10" fmla="*/ 2147483647 w 219"/>
              <a:gd name="T11" fmla="*/ 2147483647 h 315"/>
              <a:gd name="T12" fmla="*/ 2147483647 w 219"/>
              <a:gd name="T13" fmla="*/ 2147483647 h 315"/>
              <a:gd name="T14" fmla="*/ 2147483647 w 219"/>
              <a:gd name="T15" fmla="*/ 2147483647 h 315"/>
              <a:gd name="T16" fmla="*/ 2147483647 w 219"/>
              <a:gd name="T17" fmla="*/ 2147483647 h 315"/>
              <a:gd name="T18" fmla="*/ 2147483647 w 219"/>
              <a:gd name="T19" fmla="*/ 2147483647 h 315"/>
              <a:gd name="T20" fmla="*/ 2147483647 w 219"/>
              <a:gd name="T21" fmla="*/ 2147483647 h 315"/>
              <a:gd name="T22" fmla="*/ 2147483647 w 219"/>
              <a:gd name="T23" fmla="*/ 2147483647 h 3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"/>
              <a:gd name="T37" fmla="*/ 0 h 315"/>
              <a:gd name="T38" fmla="*/ 219 w 219"/>
              <a:gd name="T39" fmla="*/ 315 h 31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" h="315">
                <a:moveTo>
                  <a:pt x="38" y="17"/>
                </a:moveTo>
                <a:cubicBezTo>
                  <a:pt x="32" y="34"/>
                  <a:pt x="24" y="51"/>
                  <a:pt x="20" y="69"/>
                </a:cubicBezTo>
                <a:cubicBezTo>
                  <a:pt x="16" y="82"/>
                  <a:pt x="9" y="110"/>
                  <a:pt x="9" y="110"/>
                </a:cubicBezTo>
                <a:cubicBezTo>
                  <a:pt x="12" y="165"/>
                  <a:pt x="0" y="202"/>
                  <a:pt x="38" y="238"/>
                </a:cubicBezTo>
                <a:cubicBezTo>
                  <a:pt x="51" y="278"/>
                  <a:pt x="83" y="292"/>
                  <a:pt x="120" y="309"/>
                </a:cubicBezTo>
                <a:cubicBezTo>
                  <a:pt x="135" y="307"/>
                  <a:pt x="157" y="315"/>
                  <a:pt x="166" y="303"/>
                </a:cubicBezTo>
                <a:cubicBezTo>
                  <a:pt x="180" y="282"/>
                  <a:pt x="171" y="251"/>
                  <a:pt x="178" y="227"/>
                </a:cubicBezTo>
                <a:cubicBezTo>
                  <a:pt x="181" y="211"/>
                  <a:pt x="194" y="200"/>
                  <a:pt x="201" y="186"/>
                </a:cubicBezTo>
                <a:cubicBezTo>
                  <a:pt x="210" y="142"/>
                  <a:pt x="219" y="121"/>
                  <a:pt x="178" y="92"/>
                </a:cubicBezTo>
                <a:cubicBezTo>
                  <a:pt x="154" y="58"/>
                  <a:pt x="170" y="47"/>
                  <a:pt x="131" y="28"/>
                </a:cubicBezTo>
                <a:cubicBezTo>
                  <a:pt x="121" y="0"/>
                  <a:pt x="110" y="4"/>
                  <a:pt x="84" y="11"/>
                </a:cubicBezTo>
                <a:cubicBezTo>
                  <a:pt x="58" y="27"/>
                  <a:pt x="73" y="23"/>
                  <a:pt x="38" y="17"/>
                </a:cubicBezTo>
                <a:close/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3" name="Freeform 21"/>
          <p:cNvSpPr>
            <a:spLocks/>
          </p:cNvSpPr>
          <p:nvPr/>
        </p:nvSpPr>
        <p:spPr bwMode="auto">
          <a:xfrm>
            <a:off x="3429000" y="4495800"/>
            <a:ext cx="347663" cy="500063"/>
          </a:xfrm>
          <a:custGeom>
            <a:avLst/>
            <a:gdLst>
              <a:gd name="T0" fmla="*/ 2147483647 w 219"/>
              <a:gd name="T1" fmla="*/ 2147483647 h 315"/>
              <a:gd name="T2" fmla="*/ 2147483647 w 219"/>
              <a:gd name="T3" fmla="*/ 2147483647 h 315"/>
              <a:gd name="T4" fmla="*/ 2147483647 w 219"/>
              <a:gd name="T5" fmla="*/ 2147483647 h 315"/>
              <a:gd name="T6" fmla="*/ 2147483647 w 219"/>
              <a:gd name="T7" fmla="*/ 2147483647 h 315"/>
              <a:gd name="T8" fmla="*/ 2147483647 w 219"/>
              <a:gd name="T9" fmla="*/ 2147483647 h 315"/>
              <a:gd name="T10" fmla="*/ 2147483647 w 219"/>
              <a:gd name="T11" fmla="*/ 2147483647 h 315"/>
              <a:gd name="T12" fmla="*/ 2147483647 w 219"/>
              <a:gd name="T13" fmla="*/ 2147483647 h 315"/>
              <a:gd name="T14" fmla="*/ 2147483647 w 219"/>
              <a:gd name="T15" fmla="*/ 2147483647 h 315"/>
              <a:gd name="T16" fmla="*/ 2147483647 w 219"/>
              <a:gd name="T17" fmla="*/ 2147483647 h 315"/>
              <a:gd name="T18" fmla="*/ 2147483647 w 219"/>
              <a:gd name="T19" fmla="*/ 2147483647 h 315"/>
              <a:gd name="T20" fmla="*/ 2147483647 w 219"/>
              <a:gd name="T21" fmla="*/ 2147483647 h 315"/>
              <a:gd name="T22" fmla="*/ 2147483647 w 219"/>
              <a:gd name="T23" fmla="*/ 2147483647 h 3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"/>
              <a:gd name="T37" fmla="*/ 0 h 315"/>
              <a:gd name="T38" fmla="*/ 219 w 219"/>
              <a:gd name="T39" fmla="*/ 315 h 31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" h="315">
                <a:moveTo>
                  <a:pt x="38" y="17"/>
                </a:moveTo>
                <a:cubicBezTo>
                  <a:pt x="32" y="34"/>
                  <a:pt x="24" y="51"/>
                  <a:pt x="20" y="69"/>
                </a:cubicBezTo>
                <a:cubicBezTo>
                  <a:pt x="16" y="82"/>
                  <a:pt x="9" y="110"/>
                  <a:pt x="9" y="110"/>
                </a:cubicBezTo>
                <a:cubicBezTo>
                  <a:pt x="12" y="165"/>
                  <a:pt x="0" y="202"/>
                  <a:pt x="38" y="238"/>
                </a:cubicBezTo>
                <a:cubicBezTo>
                  <a:pt x="51" y="278"/>
                  <a:pt x="83" y="292"/>
                  <a:pt x="120" y="309"/>
                </a:cubicBezTo>
                <a:cubicBezTo>
                  <a:pt x="135" y="307"/>
                  <a:pt x="157" y="315"/>
                  <a:pt x="166" y="303"/>
                </a:cubicBezTo>
                <a:cubicBezTo>
                  <a:pt x="180" y="282"/>
                  <a:pt x="171" y="251"/>
                  <a:pt x="178" y="227"/>
                </a:cubicBezTo>
                <a:cubicBezTo>
                  <a:pt x="181" y="211"/>
                  <a:pt x="194" y="200"/>
                  <a:pt x="201" y="186"/>
                </a:cubicBezTo>
                <a:cubicBezTo>
                  <a:pt x="210" y="142"/>
                  <a:pt x="219" y="121"/>
                  <a:pt x="178" y="92"/>
                </a:cubicBezTo>
                <a:cubicBezTo>
                  <a:pt x="154" y="58"/>
                  <a:pt x="170" y="47"/>
                  <a:pt x="131" y="28"/>
                </a:cubicBezTo>
                <a:cubicBezTo>
                  <a:pt x="121" y="0"/>
                  <a:pt x="110" y="4"/>
                  <a:pt x="84" y="11"/>
                </a:cubicBezTo>
                <a:cubicBezTo>
                  <a:pt x="58" y="27"/>
                  <a:pt x="73" y="23"/>
                  <a:pt x="38" y="17"/>
                </a:cubicBezTo>
                <a:close/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4294" name="AutoShape 22"/>
          <p:cNvCxnSpPr>
            <a:cxnSpLocks noChangeShapeType="1"/>
            <a:stCxn id="54282" idx="2"/>
          </p:cNvCxnSpPr>
          <p:nvPr/>
        </p:nvCxnSpPr>
        <p:spPr bwMode="auto">
          <a:xfrm rot="10800000">
            <a:off x="4038600" y="4419600"/>
            <a:ext cx="2562225" cy="542925"/>
          </a:xfrm>
          <a:prstGeom prst="curvedConnector3">
            <a:avLst>
              <a:gd name="adj1" fmla="val 50000"/>
            </a:avLst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54295" name="AutoShape 23"/>
          <p:cNvCxnSpPr>
            <a:cxnSpLocks noChangeShapeType="1"/>
            <a:stCxn id="54282" idx="3"/>
          </p:cNvCxnSpPr>
          <p:nvPr/>
        </p:nvCxnSpPr>
        <p:spPr bwMode="auto">
          <a:xfrm rot="5400000" flipH="1">
            <a:off x="5116512" y="3494088"/>
            <a:ext cx="36513" cy="2954338"/>
          </a:xfrm>
          <a:prstGeom prst="curvedConnector4">
            <a:avLst>
              <a:gd name="adj1" fmla="val -914208"/>
              <a:gd name="adj2" fmla="val 98870"/>
            </a:avLst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</p:cxnSp>
      <p:cxnSp>
        <p:nvCxnSpPr>
          <p:cNvPr id="54296" name="AutoShape 24"/>
          <p:cNvCxnSpPr>
            <a:cxnSpLocks noChangeShapeType="1"/>
            <a:stCxn id="54282" idx="4"/>
          </p:cNvCxnSpPr>
          <p:nvPr/>
        </p:nvCxnSpPr>
        <p:spPr bwMode="auto">
          <a:xfrm rot="5400000" flipH="1">
            <a:off x="3905250" y="2266950"/>
            <a:ext cx="428625" cy="5038725"/>
          </a:xfrm>
          <a:prstGeom prst="curvedConnector4">
            <a:avLst>
              <a:gd name="adj1" fmla="val -157778"/>
              <a:gd name="adj2" fmla="val 101417"/>
            </a:avLst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</p:cxnSp>
      <p:sp>
        <p:nvSpPr>
          <p:cNvPr id="54297" name="Rectangle 28"/>
          <p:cNvSpPr>
            <a:spLocks noChangeArrowheads="1"/>
          </p:cNvSpPr>
          <p:nvPr/>
        </p:nvSpPr>
        <p:spPr bwMode="auto">
          <a:xfrm rot="5400000">
            <a:off x="6019800" y="4343400"/>
            <a:ext cx="1219200" cy="609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4298" name="Straight Connector 30"/>
          <p:cNvCxnSpPr>
            <a:cxnSpLocks noChangeShapeType="1"/>
            <a:stCxn id="54297" idx="0"/>
            <a:endCxn id="54297" idx="2"/>
          </p:cNvCxnSpPr>
          <p:nvPr/>
        </p:nvCxnSpPr>
        <p:spPr bwMode="auto">
          <a:xfrm flipH="1">
            <a:off x="6324600" y="4648200"/>
            <a:ext cx="6096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6" name="Footer Placeholder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Reference to Dataset Region</a:t>
            </a:r>
          </a:p>
        </p:txBody>
      </p:sp>
      <p:sp>
        <p:nvSpPr>
          <p:cNvPr id="55298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553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F2C48E-EEFE-4F9E-8D9C-6FD7BA5F8718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5302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90600" y="838200"/>
            <a:ext cx="8153400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11" charset="-128"/>
              </a:rPr>
              <a:t>Example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 smtClean="0">
              <a:latin typeface="Courier New" pitchFamily="64" charset="0"/>
              <a:ea typeface="ＭＳ Ｐゴシック" pitchFamily="-111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err="1" smtClean="0">
                <a:latin typeface="Courier New" pitchFamily="64" charset="0"/>
                <a:ea typeface="ＭＳ Ｐゴシック" pitchFamily="-111" charset="-128"/>
              </a:rPr>
              <a:t>dsetr_id</a:t>
            </a: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 = H5Dcreate(file_id,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“REGION REFERENCES”, </a:t>
            </a:r>
            <a:r>
              <a:rPr lang="en-US" sz="24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</a:rPr>
              <a:t>H5T_STD_REF_DSETREG</a:t>
            </a: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, …);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 smtClean="0">
              <a:latin typeface="Courier New" pitchFamily="64" charset="0"/>
              <a:ea typeface="ＭＳ Ｐゴシック" pitchFamily="-111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H5Sselect_hyperslab(space_id,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          H5S_SELECT_SET, start, NULL, …);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H5Rcreate(</a:t>
            </a:r>
            <a:r>
              <a:rPr lang="en-US" sz="24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</a:rPr>
              <a:t>&amp;ref[0]</a:t>
            </a: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, </a:t>
            </a:r>
            <a:r>
              <a:rPr lang="en-US" sz="2400" b="1" dirty="0" err="1" smtClean="0">
                <a:latin typeface="Courier New" pitchFamily="64" charset="0"/>
                <a:ea typeface="ＭＳ Ｐゴシック" pitchFamily="-111" charset="-128"/>
              </a:rPr>
              <a:t>file_id</a:t>
            </a: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, “MATRIX”, </a:t>
            </a:r>
            <a:r>
              <a:rPr lang="en-US" sz="24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</a:rPr>
              <a:t>H5R_DATASET_REGION</a:t>
            </a: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, </a:t>
            </a:r>
            <a:r>
              <a:rPr lang="en-US" sz="2400" b="1" dirty="0" err="1" smtClean="0">
                <a:latin typeface="Courier New" pitchFamily="64" charset="0"/>
                <a:ea typeface="ＭＳ Ｐゴシック" pitchFamily="-111" charset="-128"/>
              </a:rPr>
              <a:t>space_id</a:t>
            </a: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 smtClean="0">
              <a:latin typeface="Courier New" pitchFamily="64" charset="0"/>
              <a:ea typeface="ＭＳ Ｐゴシック" pitchFamily="-111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H5Dwrite(dsetr_id,</a:t>
            </a:r>
            <a:r>
              <a:rPr lang="en-US" sz="24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</a:rPr>
              <a:t> H5T_STD_REF_DSETREG</a:t>
            </a: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, H5S_ALL, H5S_ALL, H5P_DEFAULT, </a:t>
            </a:r>
            <a:r>
              <a:rPr lang="en-US" sz="2400" b="1" dirty="0" smtClean="0">
                <a:solidFill>
                  <a:srgbClr val="169940"/>
                </a:solidFill>
                <a:latin typeface="Courier New" pitchFamily="64" charset="0"/>
                <a:ea typeface="ＭＳ Ｐゴシック" pitchFamily="-111" charset="-128"/>
              </a:rPr>
              <a:t>ref</a:t>
            </a:r>
            <a:r>
              <a:rPr lang="en-US" sz="2400" b="1" dirty="0" smtClean="0">
                <a:latin typeface="Courier New" pitchFamily="64" charset="0"/>
                <a:ea typeface="ＭＳ Ｐゴシック" pitchFamily="-111" charset="-128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 smtClean="0">
              <a:latin typeface="Courier New" pitchFamily="64" charset="0"/>
              <a:ea typeface="ＭＳ Ｐゴシック" pitchFamily="-111" charset="-128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en-US" sz="1800" b="1" dirty="0" smtClean="0">
              <a:latin typeface="Courier New" pitchFamily="64" charset="0"/>
              <a:ea typeface="ＭＳ Ｐゴシック" pitchFamily="-111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28675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28676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791260-6D43-414E-A30A-E6B343B2F958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28677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Working with subsets </a:t>
            </a:r>
          </a:p>
        </p:txBody>
      </p:sp>
      <p:sp>
        <p:nvSpPr>
          <p:cNvPr id="28678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Raster Image #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3700" y="1320800"/>
            <a:ext cx="3949700" cy="27686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pic>
        <p:nvPicPr>
          <p:cNvPr id="26" name="Picture 25" descr="Raster Image #3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2700" y="1841500"/>
            <a:ext cx="3657600" cy="29337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pic>
        <p:nvPicPr>
          <p:cNvPr id="28" name="Picture 27" descr="Raster Image #4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6900" y="2489200"/>
            <a:ext cx="3657600" cy="29337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sp>
        <p:nvSpPr>
          <p:cNvPr id="297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Collect data one way ….</a:t>
            </a:r>
          </a:p>
        </p:txBody>
      </p:sp>
      <p:pic>
        <p:nvPicPr>
          <p:cNvPr id="24" name="Picture 23" descr="Raster Image #2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98700" y="3251200"/>
            <a:ext cx="3873500" cy="27686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sp>
        <p:nvSpPr>
          <p:cNvPr id="29703" name="Cube 39"/>
          <p:cNvSpPr>
            <a:spLocks noChangeArrowheads="1"/>
          </p:cNvSpPr>
          <p:nvPr/>
        </p:nvSpPr>
        <p:spPr bwMode="auto">
          <a:xfrm>
            <a:off x="762000" y="1905000"/>
            <a:ext cx="1371600" cy="9144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TextBox 40"/>
          <p:cNvSpPr txBox="1">
            <a:spLocks noChangeArrowheads="1"/>
          </p:cNvSpPr>
          <p:nvPr/>
        </p:nvSpPr>
        <p:spPr bwMode="auto">
          <a:xfrm>
            <a:off x="381000" y="1295400"/>
            <a:ext cx="28559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 of images (3D)</a:t>
            </a:r>
          </a:p>
        </p:txBody>
      </p:sp>
      <p:sp>
        <p:nvSpPr>
          <p:cNvPr id="29705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2970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8E9E2A7-842C-4665-BF1A-D1794140C859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29707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9"/>
          <p:cNvSpPr>
            <a:spLocks noChangeArrowheads="1"/>
          </p:cNvSpPr>
          <p:nvPr/>
        </p:nvSpPr>
        <p:spPr bwMode="auto">
          <a:xfrm>
            <a:off x="2667000" y="2743200"/>
            <a:ext cx="40386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     Stitched image (2D array)</a:t>
            </a:r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Display data another way …</a:t>
            </a:r>
          </a:p>
        </p:txBody>
      </p:sp>
      <p:pic>
        <p:nvPicPr>
          <p:cNvPr id="23" name="Picture 22" descr="Raster Image #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38735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Raster Image #2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3750" y="838200"/>
            <a:ext cx="38735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Raster Image #3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594100"/>
            <a:ext cx="38735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Raster Image #4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6450" y="3594100"/>
            <a:ext cx="38735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0729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0D2EA4-7D6D-4EC9-BAF0-F155F7E6A2EC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0730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Perfect-storm.jpeg"/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 bwMode="auto">
          <a:xfrm>
            <a:off x="1828800" y="990153"/>
            <a:ext cx="5492216" cy="5486847"/>
          </a:xfrm>
          <a:prstGeom prst="rect">
            <a:avLst/>
          </a:prstGeom>
          <a:ln w="9525">
            <a:solidFill>
              <a:schemeClr val="tx1">
                <a:alpha val="56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69850" contourW="12700">
            <a:contourClr>
              <a:schemeClr val="accent1">
                <a:lumMod val="60000"/>
                <a:lumOff val="40000"/>
              </a:schemeClr>
            </a:contourClr>
          </a:sp3d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Data is too big to read….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962400" y="1752600"/>
            <a:ext cx="1676400" cy="1752600"/>
          </a:xfrm>
          <a:prstGeom prst="rect">
            <a:avLst/>
          </a:prstGeom>
          <a:noFill/>
          <a:ln w="349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990600" y="863600"/>
            <a:ext cx="7727950" cy="5689600"/>
            <a:chOff x="7207250" y="4445000"/>
            <a:chExt cx="7727950" cy="5689600"/>
          </a:xfrm>
        </p:grpSpPr>
        <p:pic>
          <p:nvPicPr>
            <p:cNvPr id="31753" name="Picture 17" descr="Raster Image #1.jpe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07250" y="4445000"/>
              <a:ext cx="3873500" cy="276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4" name="Picture 18" descr="Raster Image #2.jpe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049000" y="4445000"/>
              <a:ext cx="3873500" cy="276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5" name="Picture 19" descr="Raster Image #3.jpe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07250" y="7188200"/>
              <a:ext cx="3873500" cy="2933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6" name="Picture 20" descr="Raster Image #4.jpe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061700" y="7200900"/>
              <a:ext cx="3873500" cy="2933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750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1751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A49B43-5183-47B0-B5F2-322A05292C39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1752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379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0A9CA2-B9B9-4538-BB3C-DD57D337ED57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HDF5 Library Features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1" charset="-128"/>
              </a:rPr>
              <a:t>HDF5 Library provides capabilities to</a:t>
            </a:r>
          </a:p>
          <a:p>
            <a:pPr lvl="1" eaLnBrk="1" hangingPunct="1"/>
            <a:r>
              <a:rPr lang="en-US" smtClean="0">
                <a:ea typeface="ＭＳ Ｐゴシック" pitchFamily="-111" charset="-128"/>
              </a:rPr>
              <a:t>Describe subsets of data and perform write/read operations on subsets</a:t>
            </a:r>
          </a:p>
          <a:p>
            <a:pPr lvl="2" eaLnBrk="1" hangingPunct="1"/>
            <a:r>
              <a:rPr lang="en-US" smtClean="0">
                <a:ea typeface="ＭＳ Ｐゴシック" pitchFamily="-111" charset="-128"/>
              </a:rPr>
              <a:t>Hyperslab selections and partial I/O</a:t>
            </a:r>
          </a:p>
          <a:p>
            <a:pPr lvl="1" eaLnBrk="1" hangingPunct="1"/>
            <a:r>
              <a:rPr lang="en-US" smtClean="0">
                <a:ea typeface="ＭＳ Ｐゴシック" pitchFamily="-111" charset="-128"/>
              </a:rPr>
              <a:t>Store descriptions of the data subsets in a file</a:t>
            </a:r>
          </a:p>
          <a:p>
            <a:pPr lvl="2" eaLnBrk="1" hangingPunct="1"/>
            <a:r>
              <a:rPr lang="en-US" smtClean="0">
                <a:ea typeface="ＭＳ Ｐゴシック" pitchFamily="-111" charset="-128"/>
              </a:rPr>
              <a:t>Object references</a:t>
            </a:r>
          </a:p>
          <a:p>
            <a:pPr lvl="2" eaLnBrk="1" hangingPunct="1"/>
            <a:r>
              <a:rPr lang="en-US" smtClean="0">
                <a:ea typeface="ＭＳ Ｐゴシック" pitchFamily="-111" charset="-128"/>
              </a:rPr>
              <a:t>Region references</a:t>
            </a:r>
          </a:p>
          <a:p>
            <a:pPr lvl="1" eaLnBrk="1" hangingPunct="1"/>
            <a:r>
              <a:rPr lang="en-US" smtClean="0">
                <a:ea typeface="ＭＳ Ｐゴシック" pitchFamily="-111" charset="-128"/>
              </a:rPr>
              <a:t>Use efficient storage mechanism to achieve good  performance  while writing/reading subsets of data</a:t>
            </a:r>
          </a:p>
          <a:p>
            <a:pPr lvl="2" eaLnBrk="1" hangingPunct="1"/>
            <a:r>
              <a:rPr lang="en-US" smtClean="0">
                <a:ea typeface="ＭＳ Ｐゴシック" pitchFamily="-111" charset="-128"/>
              </a:rPr>
              <a:t>Chunking, compression</a:t>
            </a:r>
          </a:p>
          <a:p>
            <a:pPr lvl="1" eaLnBrk="1" hangingPunct="1"/>
            <a:endParaRPr lang="en-US" smtClean="0">
              <a:ea typeface="ＭＳ Ｐゴシック" pitchFamily="-111" charset="-128"/>
            </a:endParaRPr>
          </a:p>
          <a:p>
            <a:pPr lvl="1" eaLnBrk="1" hangingPunct="1"/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481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482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7053AF-D917-4746-8995-37EB916F731C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Partial I/O in HDF5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584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58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906DF8-92ED-4D1D-B67C-6C21AE533006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3584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How to Describe a Subset in HDF5?</a:t>
            </a:r>
          </a:p>
        </p:txBody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495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11" charset="-128"/>
              </a:rPr>
              <a:t>Before writing and reading a subset of data one has to describe it to the HDF5 Library.</a:t>
            </a:r>
          </a:p>
          <a:p>
            <a:pPr eaLnBrk="1" hangingPunct="1"/>
            <a:r>
              <a:rPr lang="en-US" smtClean="0">
                <a:ea typeface="ＭＳ Ｐゴシック" pitchFamily="-111" charset="-128"/>
              </a:rPr>
              <a:t>HDF5 APIs and documentation refer to a subset as a “selection” or “hyperslab selection”.</a:t>
            </a:r>
          </a:p>
          <a:p>
            <a:pPr eaLnBrk="1" hangingPunct="1"/>
            <a:r>
              <a:rPr lang="en-US" smtClean="0">
                <a:ea typeface="ＭＳ Ｐゴシック" pitchFamily="-111" charset="-128"/>
              </a:rPr>
              <a:t>If specified, HDF5 Library will perform I/O on a selection </a:t>
            </a:r>
            <a:r>
              <a:rPr lang="en-US" i="1" smtClean="0">
                <a:ea typeface="ＭＳ Ｐゴシック" pitchFamily="-111" charset="-128"/>
              </a:rPr>
              <a:t>only</a:t>
            </a:r>
            <a:r>
              <a:rPr lang="en-US" smtClean="0">
                <a:ea typeface="ＭＳ Ｐゴシック" pitchFamily="-111" charset="-128"/>
              </a:rPr>
              <a:t> and not on all elements of a dataset.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686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68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13CD2B-7509-429E-8B37-3D748844C8DA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    Types of Selections in HDF5</a:t>
            </a:r>
          </a:p>
        </p:txBody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Two types of selections</a:t>
            </a:r>
          </a:p>
          <a:p>
            <a:pPr lvl="1" eaLnBrk="1" hangingPunct="1"/>
            <a:r>
              <a:rPr lang="en-US" dirty="0" err="1" smtClean="0">
                <a:ea typeface="ＭＳ Ｐゴシック" pitchFamily="-111" charset="-128"/>
              </a:rPr>
              <a:t>Hyperslab</a:t>
            </a:r>
            <a:r>
              <a:rPr lang="en-US" dirty="0" smtClean="0">
                <a:ea typeface="ＭＳ Ｐゴシック" pitchFamily="-111" charset="-128"/>
              </a:rPr>
              <a:t> selection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Regular </a:t>
            </a:r>
            <a:r>
              <a:rPr lang="en-US" dirty="0" err="1" smtClean="0">
                <a:ea typeface="ＭＳ Ｐゴシック" pitchFamily="-111" charset="-128"/>
              </a:rPr>
              <a:t>hyperslab</a:t>
            </a:r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Simple </a:t>
            </a:r>
            <a:r>
              <a:rPr lang="en-US" dirty="0" err="1" smtClean="0">
                <a:ea typeface="ＭＳ Ｐゴシック" pitchFamily="-111" charset="-128"/>
              </a:rPr>
              <a:t>hyperslab</a:t>
            </a:r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Result of set operations on </a:t>
            </a:r>
            <a:r>
              <a:rPr lang="en-US" dirty="0" err="1" smtClean="0">
                <a:ea typeface="ＭＳ Ｐゴシック" pitchFamily="-111" charset="-128"/>
              </a:rPr>
              <a:t>hyperslabs</a:t>
            </a:r>
            <a:r>
              <a:rPr lang="en-US" dirty="0" smtClean="0">
                <a:ea typeface="ＭＳ Ｐゴシック" pitchFamily="-111" charset="-128"/>
              </a:rPr>
              <a:t> (union, difference, …) 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Point selection</a:t>
            </a:r>
          </a:p>
          <a:p>
            <a:pPr eaLnBrk="1" hangingPunct="1"/>
            <a:r>
              <a:rPr lang="en-US" dirty="0" err="1" smtClean="0">
                <a:ea typeface="ＭＳ Ｐゴシック" pitchFamily="-111" charset="-128"/>
              </a:rPr>
              <a:t>Hyperslab</a:t>
            </a:r>
            <a:r>
              <a:rPr lang="en-US" dirty="0" smtClean="0">
                <a:ea typeface="ＭＳ Ｐゴシック" pitchFamily="-111" charset="-128"/>
              </a:rPr>
              <a:t> selection is especially important for doing parallel I/O in HDF5 (See Parallel HDF5 Tutorial)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789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1E3FE3-0646-4ED3-B701-28805DC74180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37893" name="Text Box 2"/>
          <p:cNvSpPr txBox="1">
            <a:spLocks noChangeArrowheads="1"/>
          </p:cNvSpPr>
          <p:nvPr/>
        </p:nvSpPr>
        <p:spPr bwMode="auto">
          <a:xfrm>
            <a:off x="2468563" y="60325"/>
            <a:ext cx="4008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>
                <a:latin typeface="Arial" charset="0"/>
              </a:rPr>
              <a:t>Regular Hyperslab</a:t>
            </a:r>
            <a:endParaRPr lang="en-US" sz="3600" b="1"/>
          </a:p>
        </p:txBody>
      </p:sp>
      <p:sp>
        <p:nvSpPr>
          <p:cNvPr id="872451" name="Rectangle 3"/>
          <p:cNvSpPr>
            <a:spLocks noChangeArrowheads="1"/>
          </p:cNvSpPr>
          <p:nvPr/>
        </p:nvSpPr>
        <p:spPr bwMode="auto">
          <a:xfrm>
            <a:off x="1600200" y="1219200"/>
            <a:ext cx="5715000" cy="3505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Text Box 5"/>
          <p:cNvSpPr txBox="1">
            <a:spLocks noChangeArrowheads="1"/>
          </p:cNvSpPr>
          <p:nvPr/>
        </p:nvSpPr>
        <p:spPr bwMode="auto">
          <a:xfrm>
            <a:off x="2178050" y="1447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2057400" y="1524000"/>
            <a:ext cx="4800600" cy="2819400"/>
            <a:chOff x="2057400" y="1524000"/>
            <a:chExt cx="4800600" cy="2819400"/>
          </a:xfrm>
        </p:grpSpPr>
        <p:sp>
          <p:nvSpPr>
            <p:cNvPr id="37914" name="Rectangle 4"/>
            <p:cNvSpPr>
              <a:spLocks noChangeArrowheads="1"/>
            </p:cNvSpPr>
            <p:nvPr/>
          </p:nvSpPr>
          <p:spPr bwMode="auto">
            <a:xfrm>
              <a:off x="2057400" y="1524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 sz="2800"/>
            </a:p>
          </p:txBody>
        </p:sp>
        <p:sp>
          <p:nvSpPr>
            <p:cNvPr id="37915" name="Rectangle 6"/>
            <p:cNvSpPr>
              <a:spLocks noChangeArrowheads="1"/>
            </p:cNvSpPr>
            <p:nvPr/>
          </p:nvSpPr>
          <p:spPr bwMode="auto">
            <a:xfrm>
              <a:off x="3124200" y="1524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6" name="Rectangle 7"/>
            <p:cNvSpPr>
              <a:spLocks noChangeArrowheads="1"/>
            </p:cNvSpPr>
            <p:nvPr/>
          </p:nvSpPr>
          <p:spPr bwMode="auto">
            <a:xfrm>
              <a:off x="4191000" y="1524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7" name="Rectangle 8"/>
            <p:cNvSpPr>
              <a:spLocks noChangeArrowheads="1"/>
            </p:cNvSpPr>
            <p:nvPr/>
          </p:nvSpPr>
          <p:spPr bwMode="auto">
            <a:xfrm>
              <a:off x="5181600" y="1524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8" name="Rectangle 9"/>
            <p:cNvSpPr>
              <a:spLocks noChangeArrowheads="1"/>
            </p:cNvSpPr>
            <p:nvPr/>
          </p:nvSpPr>
          <p:spPr bwMode="auto">
            <a:xfrm>
              <a:off x="6248400" y="1524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9" name="Rectangle 10"/>
            <p:cNvSpPr>
              <a:spLocks noChangeArrowheads="1"/>
            </p:cNvSpPr>
            <p:nvPr/>
          </p:nvSpPr>
          <p:spPr bwMode="auto">
            <a:xfrm>
              <a:off x="2057400" y="3048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0" name="Rectangle 11"/>
            <p:cNvSpPr>
              <a:spLocks noChangeArrowheads="1"/>
            </p:cNvSpPr>
            <p:nvPr/>
          </p:nvSpPr>
          <p:spPr bwMode="auto">
            <a:xfrm>
              <a:off x="3124200" y="3048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1" name="Rectangle 12"/>
            <p:cNvSpPr>
              <a:spLocks noChangeArrowheads="1"/>
            </p:cNvSpPr>
            <p:nvPr/>
          </p:nvSpPr>
          <p:spPr bwMode="auto">
            <a:xfrm>
              <a:off x="4191000" y="3048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2" name="Rectangle 13"/>
            <p:cNvSpPr>
              <a:spLocks noChangeArrowheads="1"/>
            </p:cNvSpPr>
            <p:nvPr/>
          </p:nvSpPr>
          <p:spPr bwMode="auto">
            <a:xfrm>
              <a:off x="5181600" y="3048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3" name="Rectangle 14"/>
            <p:cNvSpPr>
              <a:spLocks noChangeArrowheads="1"/>
            </p:cNvSpPr>
            <p:nvPr/>
          </p:nvSpPr>
          <p:spPr bwMode="auto">
            <a:xfrm>
              <a:off x="6248400" y="30480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897" name="Text Box 15"/>
          <p:cNvSpPr txBox="1">
            <a:spLocks noChangeArrowheads="1"/>
          </p:cNvSpPr>
          <p:nvPr/>
        </p:nvSpPr>
        <p:spPr bwMode="auto">
          <a:xfrm>
            <a:off x="198120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898" name="Text Box 16"/>
          <p:cNvSpPr txBox="1">
            <a:spLocks noChangeArrowheads="1"/>
          </p:cNvSpPr>
          <p:nvPr/>
        </p:nvSpPr>
        <p:spPr bwMode="auto">
          <a:xfrm>
            <a:off x="309245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899" name="Text Box 17"/>
          <p:cNvSpPr txBox="1">
            <a:spLocks noChangeArrowheads="1"/>
          </p:cNvSpPr>
          <p:nvPr/>
        </p:nvSpPr>
        <p:spPr bwMode="auto">
          <a:xfrm>
            <a:off x="411480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0" name="Text Box 18"/>
          <p:cNvSpPr txBox="1">
            <a:spLocks noChangeArrowheads="1"/>
          </p:cNvSpPr>
          <p:nvPr/>
        </p:nvSpPr>
        <p:spPr bwMode="auto">
          <a:xfrm>
            <a:off x="510540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1" name="Text Box 19"/>
          <p:cNvSpPr txBox="1">
            <a:spLocks noChangeArrowheads="1"/>
          </p:cNvSpPr>
          <p:nvPr/>
        </p:nvSpPr>
        <p:spPr bwMode="auto">
          <a:xfrm>
            <a:off x="617220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2" name="Text Box 20"/>
          <p:cNvSpPr txBox="1">
            <a:spLocks noChangeArrowheads="1"/>
          </p:cNvSpPr>
          <p:nvPr/>
        </p:nvSpPr>
        <p:spPr bwMode="auto">
          <a:xfrm>
            <a:off x="3092450" y="35814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3" name="Text Box 21"/>
          <p:cNvSpPr txBox="1">
            <a:spLocks noChangeArrowheads="1"/>
          </p:cNvSpPr>
          <p:nvPr/>
        </p:nvSpPr>
        <p:spPr bwMode="auto">
          <a:xfrm>
            <a:off x="4159250" y="35814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4" name="Text Box 22"/>
          <p:cNvSpPr txBox="1">
            <a:spLocks noChangeArrowheads="1"/>
          </p:cNvSpPr>
          <p:nvPr/>
        </p:nvSpPr>
        <p:spPr bwMode="auto">
          <a:xfrm>
            <a:off x="5149850" y="35814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5" name="Text Box 23"/>
          <p:cNvSpPr txBox="1">
            <a:spLocks noChangeArrowheads="1"/>
          </p:cNvSpPr>
          <p:nvPr/>
        </p:nvSpPr>
        <p:spPr bwMode="auto">
          <a:xfrm>
            <a:off x="3200400" y="1447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6" name="Text Box 24"/>
          <p:cNvSpPr txBox="1">
            <a:spLocks noChangeArrowheads="1"/>
          </p:cNvSpPr>
          <p:nvPr/>
        </p:nvSpPr>
        <p:spPr bwMode="auto">
          <a:xfrm>
            <a:off x="4311650" y="1447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7" name="Text Box 25"/>
          <p:cNvSpPr txBox="1">
            <a:spLocks noChangeArrowheads="1"/>
          </p:cNvSpPr>
          <p:nvPr/>
        </p:nvSpPr>
        <p:spPr bwMode="auto">
          <a:xfrm>
            <a:off x="5302250" y="1447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8" name="Text Box 26"/>
          <p:cNvSpPr txBox="1">
            <a:spLocks noChangeArrowheads="1"/>
          </p:cNvSpPr>
          <p:nvPr/>
        </p:nvSpPr>
        <p:spPr bwMode="auto">
          <a:xfrm>
            <a:off x="217805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9" name="Text Box 27"/>
          <p:cNvSpPr txBox="1">
            <a:spLocks noChangeArrowheads="1"/>
          </p:cNvSpPr>
          <p:nvPr/>
        </p:nvSpPr>
        <p:spPr bwMode="auto">
          <a:xfrm>
            <a:off x="327660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10" name="Text Box 28"/>
          <p:cNvSpPr txBox="1">
            <a:spLocks noChangeArrowheads="1"/>
          </p:cNvSpPr>
          <p:nvPr/>
        </p:nvSpPr>
        <p:spPr bwMode="auto">
          <a:xfrm>
            <a:off x="431165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11" name="Text Box 29"/>
          <p:cNvSpPr txBox="1">
            <a:spLocks noChangeArrowheads="1"/>
          </p:cNvSpPr>
          <p:nvPr/>
        </p:nvSpPr>
        <p:spPr bwMode="auto">
          <a:xfrm>
            <a:off x="530225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12" name="Text Box 30"/>
          <p:cNvSpPr txBox="1">
            <a:spLocks noChangeArrowheads="1"/>
          </p:cNvSpPr>
          <p:nvPr/>
        </p:nvSpPr>
        <p:spPr bwMode="auto">
          <a:xfrm>
            <a:off x="636905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13" name="TextBox 33"/>
          <p:cNvSpPr txBox="1">
            <a:spLocks noChangeArrowheads="1"/>
          </p:cNvSpPr>
          <p:nvPr/>
        </p:nvSpPr>
        <p:spPr bwMode="auto">
          <a:xfrm>
            <a:off x="1219200" y="5481638"/>
            <a:ext cx="665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Collection of regularly spaced equal size blocks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45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8915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E13ED6-A058-4938-92F9-F697DBE622C7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38917" name="Text Box 1026"/>
          <p:cNvSpPr txBox="1">
            <a:spLocks noChangeArrowheads="1"/>
          </p:cNvSpPr>
          <p:nvPr/>
        </p:nvSpPr>
        <p:spPr bwMode="auto">
          <a:xfrm>
            <a:off x="2514600" y="60325"/>
            <a:ext cx="3802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>
                <a:latin typeface="Arial" charset="0"/>
              </a:rPr>
              <a:t>Simple Hyperslab</a:t>
            </a:r>
            <a:endParaRPr lang="en-US" sz="3600"/>
          </a:p>
        </p:txBody>
      </p:sp>
      <p:sp>
        <p:nvSpPr>
          <p:cNvPr id="870403" name="Rectangle 1027"/>
          <p:cNvSpPr>
            <a:spLocks noChangeArrowheads="1"/>
          </p:cNvSpPr>
          <p:nvPr/>
        </p:nvSpPr>
        <p:spPr bwMode="auto">
          <a:xfrm>
            <a:off x="1600200" y="1295400"/>
            <a:ext cx="5715000" cy="350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404" name="Rectangle 1028"/>
          <p:cNvSpPr>
            <a:spLocks noChangeArrowheads="1"/>
          </p:cNvSpPr>
          <p:nvPr/>
        </p:nvSpPr>
        <p:spPr bwMode="auto">
          <a:xfrm>
            <a:off x="2286000" y="1905000"/>
            <a:ext cx="3200400" cy="1981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Text Box 1029"/>
          <p:cNvSpPr txBox="1">
            <a:spLocks noChangeArrowheads="1"/>
          </p:cNvSpPr>
          <p:nvPr/>
        </p:nvSpPr>
        <p:spPr bwMode="auto">
          <a:xfrm>
            <a:off x="3657600" y="1828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/>
              <a:t> </a:t>
            </a:r>
            <a:endParaRPr lang="en-US" b="1"/>
          </a:p>
        </p:txBody>
      </p:sp>
      <p:sp>
        <p:nvSpPr>
          <p:cNvPr id="38921" name="TextBox 8"/>
          <p:cNvSpPr txBox="1">
            <a:spLocks noChangeArrowheads="1"/>
          </p:cNvSpPr>
          <p:nvPr/>
        </p:nvSpPr>
        <p:spPr bwMode="auto">
          <a:xfrm>
            <a:off x="2227263" y="5481638"/>
            <a:ext cx="44783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Contiguous subset or sub-array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03" grpId="0" animBg="1"/>
      <p:bldP spid="87040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39939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6ECEC7-7AB9-4E9A-85AA-DC5D6ABFBB0C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39941" name="Text Box 2"/>
          <p:cNvSpPr txBox="1">
            <a:spLocks noChangeArrowheads="1"/>
          </p:cNvSpPr>
          <p:nvPr/>
        </p:nvSpPr>
        <p:spPr bwMode="auto">
          <a:xfrm>
            <a:off x="2416175" y="60325"/>
            <a:ext cx="42910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>
                <a:latin typeface="Arial" charset="0"/>
              </a:rPr>
              <a:t>Hyperslab Selection</a:t>
            </a:r>
            <a:endParaRPr lang="en-US" sz="3600"/>
          </a:p>
        </p:txBody>
      </p:sp>
      <p:sp>
        <p:nvSpPr>
          <p:cNvPr id="874499" name="Rectangle 3"/>
          <p:cNvSpPr>
            <a:spLocks noChangeArrowheads="1"/>
          </p:cNvSpPr>
          <p:nvPr/>
        </p:nvSpPr>
        <p:spPr bwMode="auto">
          <a:xfrm>
            <a:off x="1600200" y="1295400"/>
            <a:ext cx="5715000" cy="350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4500" name="Rectangle 4"/>
          <p:cNvSpPr>
            <a:spLocks noChangeArrowheads="1"/>
          </p:cNvSpPr>
          <p:nvPr/>
        </p:nvSpPr>
        <p:spPr bwMode="auto">
          <a:xfrm>
            <a:off x="2286000" y="1905000"/>
            <a:ext cx="3200400" cy="1981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Text Box 5"/>
          <p:cNvSpPr txBox="1">
            <a:spLocks noChangeArrowheads="1"/>
          </p:cNvSpPr>
          <p:nvPr/>
        </p:nvSpPr>
        <p:spPr bwMode="auto">
          <a:xfrm>
            <a:off x="7475538" y="1682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b="1" i="1">
              <a:solidFill>
                <a:srgbClr val="FFFF00"/>
              </a:solidFill>
            </a:endParaRPr>
          </a:p>
        </p:txBody>
      </p:sp>
      <p:sp>
        <p:nvSpPr>
          <p:cNvPr id="874502" name="Rectangle 6"/>
          <p:cNvSpPr>
            <a:spLocks noChangeArrowheads="1"/>
          </p:cNvSpPr>
          <p:nvPr/>
        </p:nvSpPr>
        <p:spPr bwMode="auto">
          <a:xfrm>
            <a:off x="4495800" y="3124200"/>
            <a:ext cx="2743200" cy="1524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4503" name="Rectangle 7"/>
          <p:cNvSpPr>
            <a:spLocks noChangeArrowheads="1"/>
          </p:cNvSpPr>
          <p:nvPr/>
        </p:nvSpPr>
        <p:spPr bwMode="auto">
          <a:xfrm>
            <a:off x="6019800" y="1524000"/>
            <a:ext cx="914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TextBox 10"/>
          <p:cNvSpPr txBox="1">
            <a:spLocks noChangeArrowheads="1"/>
          </p:cNvSpPr>
          <p:nvPr/>
        </p:nvSpPr>
        <p:spPr bwMode="auto">
          <a:xfrm>
            <a:off x="838200" y="5481638"/>
            <a:ext cx="7370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Result of union operation on three simple hyperslabs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4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74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4499" grpId="0" animBg="1"/>
      <p:bldP spid="874500" grpId="0" animBg="1"/>
      <p:bldP spid="874502" grpId="0" animBg="1"/>
      <p:bldP spid="87450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09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B3F234-0DB6-41B9-8EF5-50B33053BC63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Hyperslab Description</a:t>
            </a:r>
          </a:p>
        </p:txBody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Start - starting location of a </a:t>
            </a:r>
            <a:r>
              <a:rPr lang="en-US" sz="2400" dirty="0" err="1" smtClean="0">
                <a:ea typeface="ＭＳ Ｐゴシック" pitchFamily="-111" charset="-128"/>
              </a:rPr>
              <a:t>hyperslab</a:t>
            </a:r>
            <a:r>
              <a:rPr lang="en-US" sz="2400" dirty="0" smtClean="0">
                <a:ea typeface="ＭＳ Ｐゴシック" pitchFamily="-111" charset="-128"/>
              </a:rPr>
              <a:t> (1,1)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Stride  - number of elements that separate each block (3,2)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Count - number of blocks (2,6)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Block  - block size (2,1)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 dirty="0" smtClean="0">
                <a:ea typeface="ＭＳ Ｐゴシック" pitchFamily="-111" charset="-128"/>
              </a:rPr>
              <a:t>Everything is “measured” in number of elements</a:t>
            </a:r>
            <a:endParaRPr lang="en-US" sz="2400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ea typeface="ＭＳ Ｐゴシック" pitchFamily="-111" charset="-128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1752600" y="3886200"/>
            <a:ext cx="3657600" cy="1828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20574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Rectangle 6"/>
          <p:cNvSpPr>
            <a:spLocks noChangeArrowheads="1"/>
          </p:cNvSpPr>
          <p:nvPr/>
        </p:nvSpPr>
        <p:spPr bwMode="auto">
          <a:xfrm>
            <a:off x="20574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Rectangle 7"/>
          <p:cNvSpPr>
            <a:spLocks noChangeArrowheads="1"/>
          </p:cNvSpPr>
          <p:nvPr/>
        </p:nvSpPr>
        <p:spPr bwMode="auto">
          <a:xfrm>
            <a:off x="26670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Rectangle 8"/>
          <p:cNvSpPr>
            <a:spLocks noChangeArrowheads="1"/>
          </p:cNvSpPr>
          <p:nvPr/>
        </p:nvSpPr>
        <p:spPr bwMode="auto">
          <a:xfrm>
            <a:off x="26670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Rectangle 9"/>
          <p:cNvSpPr>
            <a:spLocks noChangeArrowheads="1"/>
          </p:cNvSpPr>
          <p:nvPr/>
        </p:nvSpPr>
        <p:spPr bwMode="auto">
          <a:xfrm>
            <a:off x="32766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Rectangle 10"/>
          <p:cNvSpPr>
            <a:spLocks noChangeArrowheads="1"/>
          </p:cNvSpPr>
          <p:nvPr/>
        </p:nvSpPr>
        <p:spPr bwMode="auto">
          <a:xfrm>
            <a:off x="32766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4" name="Rectangle 11"/>
          <p:cNvSpPr>
            <a:spLocks noChangeArrowheads="1"/>
          </p:cNvSpPr>
          <p:nvPr/>
        </p:nvSpPr>
        <p:spPr bwMode="auto">
          <a:xfrm>
            <a:off x="38862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Rectangle 12"/>
          <p:cNvSpPr>
            <a:spLocks noChangeArrowheads="1"/>
          </p:cNvSpPr>
          <p:nvPr/>
        </p:nvSpPr>
        <p:spPr bwMode="auto">
          <a:xfrm>
            <a:off x="38862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6" name="Rectangle 13"/>
          <p:cNvSpPr>
            <a:spLocks noChangeArrowheads="1"/>
          </p:cNvSpPr>
          <p:nvPr/>
        </p:nvSpPr>
        <p:spPr bwMode="auto">
          <a:xfrm>
            <a:off x="44958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7" name="Rectangle 14"/>
          <p:cNvSpPr>
            <a:spLocks noChangeArrowheads="1"/>
          </p:cNvSpPr>
          <p:nvPr/>
        </p:nvSpPr>
        <p:spPr bwMode="auto">
          <a:xfrm>
            <a:off x="44958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Rectangle 15"/>
          <p:cNvSpPr>
            <a:spLocks noChangeArrowheads="1"/>
          </p:cNvSpPr>
          <p:nvPr/>
        </p:nvSpPr>
        <p:spPr bwMode="auto">
          <a:xfrm>
            <a:off x="51054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Rectangle 16"/>
          <p:cNvSpPr>
            <a:spLocks noChangeArrowheads="1"/>
          </p:cNvSpPr>
          <p:nvPr/>
        </p:nvSpPr>
        <p:spPr bwMode="auto">
          <a:xfrm>
            <a:off x="51054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Rectangle 17"/>
          <p:cNvSpPr>
            <a:spLocks noChangeArrowheads="1"/>
          </p:cNvSpPr>
          <p:nvPr/>
        </p:nvSpPr>
        <p:spPr bwMode="auto">
          <a:xfrm>
            <a:off x="7315200" y="25908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Line 18"/>
          <p:cNvSpPr>
            <a:spLocks noChangeShapeType="1"/>
          </p:cNvSpPr>
          <p:nvPr/>
        </p:nvSpPr>
        <p:spPr bwMode="auto">
          <a:xfrm>
            <a:off x="20574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Line 19"/>
          <p:cNvSpPr>
            <a:spLocks noChangeShapeType="1"/>
          </p:cNvSpPr>
          <p:nvPr/>
        </p:nvSpPr>
        <p:spPr bwMode="auto">
          <a:xfrm>
            <a:off x="2057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Line 20"/>
          <p:cNvSpPr>
            <a:spLocks noChangeShapeType="1"/>
          </p:cNvSpPr>
          <p:nvPr/>
        </p:nvSpPr>
        <p:spPr bwMode="auto">
          <a:xfrm>
            <a:off x="26670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Line 21"/>
          <p:cNvSpPr>
            <a:spLocks noChangeShapeType="1"/>
          </p:cNvSpPr>
          <p:nvPr/>
        </p:nvSpPr>
        <p:spPr bwMode="auto">
          <a:xfrm>
            <a:off x="32766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Line 22"/>
          <p:cNvSpPr>
            <a:spLocks noChangeShapeType="1"/>
          </p:cNvSpPr>
          <p:nvPr/>
        </p:nvSpPr>
        <p:spPr bwMode="auto">
          <a:xfrm>
            <a:off x="38862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Line 23"/>
          <p:cNvSpPr>
            <a:spLocks noChangeShapeType="1"/>
          </p:cNvSpPr>
          <p:nvPr/>
        </p:nvSpPr>
        <p:spPr bwMode="auto">
          <a:xfrm>
            <a:off x="44958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Line 24"/>
          <p:cNvSpPr>
            <a:spLocks noChangeShapeType="1"/>
          </p:cNvSpPr>
          <p:nvPr/>
        </p:nvSpPr>
        <p:spPr bwMode="auto">
          <a:xfrm>
            <a:off x="5105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Line 25"/>
          <p:cNvSpPr>
            <a:spLocks noChangeShapeType="1"/>
          </p:cNvSpPr>
          <p:nvPr/>
        </p:nvSpPr>
        <p:spPr bwMode="auto">
          <a:xfrm>
            <a:off x="26670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Line 26"/>
          <p:cNvSpPr>
            <a:spLocks noChangeShapeType="1"/>
          </p:cNvSpPr>
          <p:nvPr/>
        </p:nvSpPr>
        <p:spPr bwMode="auto">
          <a:xfrm>
            <a:off x="32766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Line 27"/>
          <p:cNvSpPr>
            <a:spLocks noChangeShapeType="1"/>
          </p:cNvSpPr>
          <p:nvPr/>
        </p:nvSpPr>
        <p:spPr bwMode="auto">
          <a:xfrm>
            <a:off x="38862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Line 28"/>
          <p:cNvSpPr>
            <a:spLocks noChangeShapeType="1"/>
          </p:cNvSpPr>
          <p:nvPr/>
        </p:nvSpPr>
        <p:spPr bwMode="auto">
          <a:xfrm>
            <a:off x="44958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Line 29"/>
          <p:cNvSpPr>
            <a:spLocks noChangeShapeType="1"/>
          </p:cNvSpPr>
          <p:nvPr/>
        </p:nvSpPr>
        <p:spPr bwMode="auto">
          <a:xfrm>
            <a:off x="51054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Line 30"/>
          <p:cNvSpPr>
            <a:spLocks noChangeShapeType="1"/>
          </p:cNvSpPr>
          <p:nvPr/>
        </p:nvSpPr>
        <p:spPr bwMode="auto">
          <a:xfrm>
            <a:off x="17526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Line 31"/>
          <p:cNvSpPr>
            <a:spLocks noChangeShapeType="1"/>
          </p:cNvSpPr>
          <p:nvPr/>
        </p:nvSpPr>
        <p:spPr bwMode="auto">
          <a:xfrm>
            <a:off x="17526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Line 32"/>
          <p:cNvSpPr>
            <a:spLocks noChangeShapeType="1"/>
          </p:cNvSpPr>
          <p:nvPr/>
        </p:nvSpPr>
        <p:spPr bwMode="auto">
          <a:xfrm>
            <a:off x="20574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Line 33"/>
          <p:cNvSpPr>
            <a:spLocks noChangeShapeType="1"/>
          </p:cNvSpPr>
          <p:nvPr/>
        </p:nvSpPr>
        <p:spPr bwMode="auto">
          <a:xfrm>
            <a:off x="23622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Line 34"/>
          <p:cNvSpPr>
            <a:spLocks noChangeShapeType="1"/>
          </p:cNvSpPr>
          <p:nvPr/>
        </p:nvSpPr>
        <p:spPr bwMode="auto">
          <a:xfrm>
            <a:off x="20574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Line 35"/>
          <p:cNvSpPr>
            <a:spLocks noChangeShapeType="1"/>
          </p:cNvSpPr>
          <p:nvPr/>
        </p:nvSpPr>
        <p:spPr bwMode="auto">
          <a:xfrm>
            <a:off x="29718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Line 36"/>
          <p:cNvSpPr>
            <a:spLocks noChangeShapeType="1"/>
          </p:cNvSpPr>
          <p:nvPr/>
        </p:nvSpPr>
        <p:spPr bwMode="auto">
          <a:xfrm>
            <a:off x="35814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Line 37"/>
          <p:cNvSpPr>
            <a:spLocks noChangeShapeType="1"/>
          </p:cNvSpPr>
          <p:nvPr/>
        </p:nvSpPr>
        <p:spPr bwMode="auto">
          <a:xfrm>
            <a:off x="41910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Line 38"/>
          <p:cNvSpPr>
            <a:spLocks noChangeShapeType="1"/>
          </p:cNvSpPr>
          <p:nvPr/>
        </p:nvSpPr>
        <p:spPr bwMode="auto">
          <a:xfrm>
            <a:off x="48006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Line 39"/>
          <p:cNvSpPr>
            <a:spLocks noChangeShapeType="1"/>
          </p:cNvSpPr>
          <p:nvPr/>
        </p:nvSpPr>
        <p:spPr bwMode="auto">
          <a:xfrm>
            <a:off x="20574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Line 40"/>
          <p:cNvSpPr>
            <a:spLocks noChangeShapeType="1"/>
          </p:cNvSpPr>
          <p:nvPr/>
        </p:nvSpPr>
        <p:spPr bwMode="auto">
          <a:xfrm>
            <a:off x="26670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Line 41"/>
          <p:cNvSpPr>
            <a:spLocks noChangeShapeType="1"/>
          </p:cNvSpPr>
          <p:nvPr/>
        </p:nvSpPr>
        <p:spPr bwMode="auto">
          <a:xfrm>
            <a:off x="32766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Line 42"/>
          <p:cNvSpPr>
            <a:spLocks noChangeShapeType="1"/>
          </p:cNvSpPr>
          <p:nvPr/>
        </p:nvSpPr>
        <p:spPr bwMode="auto">
          <a:xfrm>
            <a:off x="38862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Line 43"/>
          <p:cNvSpPr>
            <a:spLocks noChangeShapeType="1"/>
          </p:cNvSpPr>
          <p:nvPr/>
        </p:nvSpPr>
        <p:spPr bwMode="auto">
          <a:xfrm>
            <a:off x="44958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Line 44"/>
          <p:cNvSpPr>
            <a:spLocks noChangeShapeType="1"/>
          </p:cNvSpPr>
          <p:nvPr/>
        </p:nvSpPr>
        <p:spPr bwMode="auto">
          <a:xfrm>
            <a:off x="51054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Line 45"/>
          <p:cNvSpPr>
            <a:spLocks noChangeShapeType="1"/>
          </p:cNvSpPr>
          <p:nvPr/>
        </p:nvSpPr>
        <p:spPr bwMode="auto">
          <a:xfrm>
            <a:off x="17526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9" name="Line 46"/>
          <p:cNvSpPr>
            <a:spLocks noChangeShapeType="1"/>
          </p:cNvSpPr>
          <p:nvPr/>
        </p:nvSpPr>
        <p:spPr bwMode="auto">
          <a:xfrm>
            <a:off x="23622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0" name="Line 47"/>
          <p:cNvSpPr>
            <a:spLocks noChangeShapeType="1"/>
          </p:cNvSpPr>
          <p:nvPr/>
        </p:nvSpPr>
        <p:spPr bwMode="auto">
          <a:xfrm>
            <a:off x="29718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1" name="Line 48"/>
          <p:cNvSpPr>
            <a:spLocks noChangeShapeType="1"/>
          </p:cNvSpPr>
          <p:nvPr/>
        </p:nvSpPr>
        <p:spPr bwMode="auto">
          <a:xfrm>
            <a:off x="35814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2" name="Line 49"/>
          <p:cNvSpPr>
            <a:spLocks noChangeShapeType="1"/>
          </p:cNvSpPr>
          <p:nvPr/>
        </p:nvSpPr>
        <p:spPr bwMode="auto">
          <a:xfrm>
            <a:off x="41910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3" name="Line 50"/>
          <p:cNvSpPr>
            <a:spLocks noChangeShapeType="1"/>
          </p:cNvSpPr>
          <p:nvPr/>
        </p:nvSpPr>
        <p:spPr bwMode="auto">
          <a:xfrm>
            <a:off x="48006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4" name="Line 51"/>
          <p:cNvSpPr>
            <a:spLocks noChangeShapeType="1"/>
          </p:cNvSpPr>
          <p:nvPr/>
        </p:nvSpPr>
        <p:spPr bwMode="auto">
          <a:xfrm>
            <a:off x="20574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5" name="Line 52"/>
          <p:cNvSpPr>
            <a:spLocks noChangeShapeType="1"/>
          </p:cNvSpPr>
          <p:nvPr/>
        </p:nvSpPr>
        <p:spPr bwMode="auto">
          <a:xfrm>
            <a:off x="26670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6" name="Line 53"/>
          <p:cNvSpPr>
            <a:spLocks noChangeShapeType="1"/>
          </p:cNvSpPr>
          <p:nvPr/>
        </p:nvSpPr>
        <p:spPr bwMode="auto">
          <a:xfrm>
            <a:off x="32766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7" name="Line 54"/>
          <p:cNvSpPr>
            <a:spLocks noChangeShapeType="1"/>
          </p:cNvSpPr>
          <p:nvPr/>
        </p:nvSpPr>
        <p:spPr bwMode="auto">
          <a:xfrm>
            <a:off x="38862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8" name="Line 55"/>
          <p:cNvSpPr>
            <a:spLocks noChangeShapeType="1"/>
          </p:cNvSpPr>
          <p:nvPr/>
        </p:nvSpPr>
        <p:spPr bwMode="auto">
          <a:xfrm>
            <a:off x="44958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9" name="Line 56"/>
          <p:cNvSpPr>
            <a:spLocks noChangeShapeType="1"/>
          </p:cNvSpPr>
          <p:nvPr/>
        </p:nvSpPr>
        <p:spPr bwMode="auto">
          <a:xfrm>
            <a:off x="51054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0" name="Line 57"/>
          <p:cNvSpPr>
            <a:spLocks noChangeShapeType="1"/>
          </p:cNvSpPr>
          <p:nvPr/>
        </p:nvSpPr>
        <p:spPr bwMode="auto">
          <a:xfrm>
            <a:off x="17526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1" name="Line 58"/>
          <p:cNvSpPr>
            <a:spLocks noChangeShapeType="1"/>
          </p:cNvSpPr>
          <p:nvPr/>
        </p:nvSpPr>
        <p:spPr bwMode="auto">
          <a:xfrm>
            <a:off x="23622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2" name="Line 59"/>
          <p:cNvSpPr>
            <a:spLocks noChangeShapeType="1"/>
          </p:cNvSpPr>
          <p:nvPr/>
        </p:nvSpPr>
        <p:spPr bwMode="auto">
          <a:xfrm>
            <a:off x="29718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3" name="Line 60"/>
          <p:cNvSpPr>
            <a:spLocks noChangeShapeType="1"/>
          </p:cNvSpPr>
          <p:nvPr/>
        </p:nvSpPr>
        <p:spPr bwMode="auto">
          <a:xfrm>
            <a:off x="35814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4" name="Line 61"/>
          <p:cNvSpPr>
            <a:spLocks noChangeShapeType="1"/>
          </p:cNvSpPr>
          <p:nvPr/>
        </p:nvSpPr>
        <p:spPr bwMode="auto">
          <a:xfrm>
            <a:off x="41910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5" name="Line 62"/>
          <p:cNvSpPr>
            <a:spLocks noChangeShapeType="1"/>
          </p:cNvSpPr>
          <p:nvPr/>
        </p:nvSpPr>
        <p:spPr bwMode="auto">
          <a:xfrm>
            <a:off x="48006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6" name="Line 63"/>
          <p:cNvSpPr>
            <a:spLocks noChangeShapeType="1"/>
          </p:cNvSpPr>
          <p:nvPr/>
        </p:nvSpPr>
        <p:spPr bwMode="auto">
          <a:xfrm>
            <a:off x="2057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7" name="Line 64"/>
          <p:cNvSpPr>
            <a:spLocks noChangeShapeType="1"/>
          </p:cNvSpPr>
          <p:nvPr/>
        </p:nvSpPr>
        <p:spPr bwMode="auto">
          <a:xfrm>
            <a:off x="26670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8" name="Line 65"/>
          <p:cNvSpPr>
            <a:spLocks noChangeShapeType="1"/>
          </p:cNvSpPr>
          <p:nvPr/>
        </p:nvSpPr>
        <p:spPr bwMode="auto">
          <a:xfrm>
            <a:off x="32766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9" name="Line 66"/>
          <p:cNvSpPr>
            <a:spLocks noChangeShapeType="1"/>
          </p:cNvSpPr>
          <p:nvPr/>
        </p:nvSpPr>
        <p:spPr bwMode="auto">
          <a:xfrm>
            <a:off x="38862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0" name="Line 67"/>
          <p:cNvSpPr>
            <a:spLocks noChangeShapeType="1"/>
          </p:cNvSpPr>
          <p:nvPr/>
        </p:nvSpPr>
        <p:spPr bwMode="auto">
          <a:xfrm>
            <a:off x="44958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1" name="Line 68"/>
          <p:cNvSpPr>
            <a:spLocks noChangeShapeType="1"/>
          </p:cNvSpPr>
          <p:nvPr/>
        </p:nvSpPr>
        <p:spPr bwMode="auto">
          <a:xfrm>
            <a:off x="5105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2" name="Line 69"/>
          <p:cNvSpPr>
            <a:spLocks noChangeShapeType="1"/>
          </p:cNvSpPr>
          <p:nvPr/>
        </p:nvSpPr>
        <p:spPr bwMode="auto">
          <a:xfrm>
            <a:off x="17526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3" name="Line 70"/>
          <p:cNvSpPr>
            <a:spLocks noChangeShapeType="1"/>
          </p:cNvSpPr>
          <p:nvPr/>
        </p:nvSpPr>
        <p:spPr bwMode="auto">
          <a:xfrm>
            <a:off x="23622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4" name="Line 71"/>
          <p:cNvSpPr>
            <a:spLocks noChangeShapeType="1"/>
          </p:cNvSpPr>
          <p:nvPr/>
        </p:nvSpPr>
        <p:spPr bwMode="auto">
          <a:xfrm>
            <a:off x="29718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5" name="Line 72"/>
          <p:cNvSpPr>
            <a:spLocks noChangeShapeType="1"/>
          </p:cNvSpPr>
          <p:nvPr/>
        </p:nvSpPr>
        <p:spPr bwMode="auto">
          <a:xfrm>
            <a:off x="3581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6" name="Line 73"/>
          <p:cNvSpPr>
            <a:spLocks noChangeShapeType="1"/>
          </p:cNvSpPr>
          <p:nvPr/>
        </p:nvSpPr>
        <p:spPr bwMode="auto">
          <a:xfrm>
            <a:off x="41910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7" name="Line 74"/>
          <p:cNvSpPr>
            <a:spLocks noChangeShapeType="1"/>
          </p:cNvSpPr>
          <p:nvPr/>
        </p:nvSpPr>
        <p:spPr bwMode="auto">
          <a:xfrm>
            <a:off x="48006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8" name="Line 75"/>
          <p:cNvSpPr>
            <a:spLocks noChangeShapeType="1"/>
          </p:cNvSpPr>
          <p:nvPr/>
        </p:nvSpPr>
        <p:spPr bwMode="auto">
          <a:xfrm>
            <a:off x="20574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9" name="Line 76"/>
          <p:cNvSpPr>
            <a:spLocks noChangeShapeType="1"/>
          </p:cNvSpPr>
          <p:nvPr/>
        </p:nvSpPr>
        <p:spPr bwMode="auto">
          <a:xfrm>
            <a:off x="26670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0" name="Line 77"/>
          <p:cNvSpPr>
            <a:spLocks noChangeShapeType="1"/>
          </p:cNvSpPr>
          <p:nvPr/>
        </p:nvSpPr>
        <p:spPr bwMode="auto">
          <a:xfrm>
            <a:off x="32766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1" name="Line 78"/>
          <p:cNvSpPr>
            <a:spLocks noChangeShapeType="1"/>
          </p:cNvSpPr>
          <p:nvPr/>
        </p:nvSpPr>
        <p:spPr bwMode="auto">
          <a:xfrm>
            <a:off x="38862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2" name="Line 79"/>
          <p:cNvSpPr>
            <a:spLocks noChangeShapeType="1"/>
          </p:cNvSpPr>
          <p:nvPr/>
        </p:nvSpPr>
        <p:spPr bwMode="auto">
          <a:xfrm>
            <a:off x="44958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3" name="Line 80"/>
          <p:cNvSpPr>
            <a:spLocks noChangeShapeType="1"/>
          </p:cNvSpPr>
          <p:nvPr/>
        </p:nvSpPr>
        <p:spPr bwMode="auto">
          <a:xfrm>
            <a:off x="51054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4" name="Line 81"/>
          <p:cNvSpPr>
            <a:spLocks noChangeShapeType="1"/>
          </p:cNvSpPr>
          <p:nvPr/>
        </p:nvSpPr>
        <p:spPr bwMode="auto">
          <a:xfrm>
            <a:off x="17526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5" name="Line 82"/>
          <p:cNvSpPr>
            <a:spLocks noChangeShapeType="1"/>
          </p:cNvSpPr>
          <p:nvPr/>
        </p:nvSpPr>
        <p:spPr bwMode="auto">
          <a:xfrm>
            <a:off x="23622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6" name="Line 83"/>
          <p:cNvSpPr>
            <a:spLocks noChangeShapeType="1"/>
          </p:cNvSpPr>
          <p:nvPr/>
        </p:nvSpPr>
        <p:spPr bwMode="auto">
          <a:xfrm>
            <a:off x="29718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7" name="Line 84"/>
          <p:cNvSpPr>
            <a:spLocks noChangeShapeType="1"/>
          </p:cNvSpPr>
          <p:nvPr/>
        </p:nvSpPr>
        <p:spPr bwMode="auto">
          <a:xfrm>
            <a:off x="35814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8" name="Line 85"/>
          <p:cNvSpPr>
            <a:spLocks noChangeShapeType="1"/>
          </p:cNvSpPr>
          <p:nvPr/>
        </p:nvSpPr>
        <p:spPr bwMode="auto">
          <a:xfrm>
            <a:off x="41910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9" name="Line 86"/>
          <p:cNvSpPr>
            <a:spLocks noChangeShapeType="1"/>
          </p:cNvSpPr>
          <p:nvPr/>
        </p:nvSpPr>
        <p:spPr bwMode="auto">
          <a:xfrm>
            <a:off x="48006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0" name="Line 87"/>
          <p:cNvSpPr>
            <a:spLocks noChangeShapeType="1"/>
          </p:cNvSpPr>
          <p:nvPr/>
        </p:nvSpPr>
        <p:spPr bwMode="auto">
          <a:xfrm>
            <a:off x="23622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1" name="Line 88"/>
          <p:cNvSpPr>
            <a:spLocks noChangeShapeType="1"/>
          </p:cNvSpPr>
          <p:nvPr/>
        </p:nvSpPr>
        <p:spPr bwMode="auto">
          <a:xfrm>
            <a:off x="23622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2" name="Line 89"/>
          <p:cNvSpPr>
            <a:spLocks noChangeShapeType="1"/>
          </p:cNvSpPr>
          <p:nvPr/>
        </p:nvSpPr>
        <p:spPr bwMode="auto">
          <a:xfrm>
            <a:off x="26670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3" name="Line 90"/>
          <p:cNvSpPr>
            <a:spLocks noChangeShapeType="1"/>
          </p:cNvSpPr>
          <p:nvPr/>
        </p:nvSpPr>
        <p:spPr bwMode="auto">
          <a:xfrm>
            <a:off x="26670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4" name="Line 91"/>
          <p:cNvSpPr>
            <a:spLocks noChangeShapeType="1"/>
          </p:cNvSpPr>
          <p:nvPr/>
        </p:nvSpPr>
        <p:spPr bwMode="auto">
          <a:xfrm>
            <a:off x="29718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5" name="Line 92"/>
          <p:cNvSpPr>
            <a:spLocks noChangeShapeType="1"/>
          </p:cNvSpPr>
          <p:nvPr/>
        </p:nvSpPr>
        <p:spPr bwMode="auto">
          <a:xfrm>
            <a:off x="29718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6" name="Line 93"/>
          <p:cNvSpPr>
            <a:spLocks noChangeShapeType="1"/>
          </p:cNvSpPr>
          <p:nvPr/>
        </p:nvSpPr>
        <p:spPr bwMode="auto">
          <a:xfrm>
            <a:off x="32766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7" name="Line 94"/>
          <p:cNvSpPr>
            <a:spLocks noChangeShapeType="1"/>
          </p:cNvSpPr>
          <p:nvPr/>
        </p:nvSpPr>
        <p:spPr bwMode="auto">
          <a:xfrm>
            <a:off x="32766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8" name="Line 95"/>
          <p:cNvSpPr>
            <a:spLocks noChangeShapeType="1"/>
          </p:cNvSpPr>
          <p:nvPr/>
        </p:nvSpPr>
        <p:spPr bwMode="auto">
          <a:xfrm>
            <a:off x="35814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9" name="Line 96"/>
          <p:cNvSpPr>
            <a:spLocks noChangeShapeType="1"/>
          </p:cNvSpPr>
          <p:nvPr/>
        </p:nvSpPr>
        <p:spPr bwMode="auto">
          <a:xfrm>
            <a:off x="35814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0" name="Line 97"/>
          <p:cNvSpPr>
            <a:spLocks noChangeShapeType="1"/>
          </p:cNvSpPr>
          <p:nvPr/>
        </p:nvSpPr>
        <p:spPr bwMode="auto">
          <a:xfrm>
            <a:off x="38862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1" name="Line 98"/>
          <p:cNvSpPr>
            <a:spLocks noChangeShapeType="1"/>
          </p:cNvSpPr>
          <p:nvPr/>
        </p:nvSpPr>
        <p:spPr bwMode="auto">
          <a:xfrm>
            <a:off x="38862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2" name="Line 99"/>
          <p:cNvSpPr>
            <a:spLocks noChangeShapeType="1"/>
          </p:cNvSpPr>
          <p:nvPr/>
        </p:nvSpPr>
        <p:spPr bwMode="auto">
          <a:xfrm>
            <a:off x="41910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3" name="Line 100"/>
          <p:cNvSpPr>
            <a:spLocks noChangeShapeType="1"/>
          </p:cNvSpPr>
          <p:nvPr/>
        </p:nvSpPr>
        <p:spPr bwMode="auto">
          <a:xfrm>
            <a:off x="41910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4" name="Line 101"/>
          <p:cNvSpPr>
            <a:spLocks noChangeShapeType="1"/>
          </p:cNvSpPr>
          <p:nvPr/>
        </p:nvSpPr>
        <p:spPr bwMode="auto">
          <a:xfrm>
            <a:off x="44958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5" name="Line 102"/>
          <p:cNvSpPr>
            <a:spLocks noChangeShapeType="1"/>
          </p:cNvSpPr>
          <p:nvPr/>
        </p:nvSpPr>
        <p:spPr bwMode="auto">
          <a:xfrm>
            <a:off x="44958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6" name="Line 103"/>
          <p:cNvSpPr>
            <a:spLocks noChangeShapeType="1"/>
          </p:cNvSpPr>
          <p:nvPr/>
        </p:nvSpPr>
        <p:spPr bwMode="auto">
          <a:xfrm>
            <a:off x="48006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7" name="Line 104"/>
          <p:cNvSpPr>
            <a:spLocks noChangeShapeType="1"/>
          </p:cNvSpPr>
          <p:nvPr/>
        </p:nvSpPr>
        <p:spPr bwMode="auto">
          <a:xfrm>
            <a:off x="48006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8" name="Line 105"/>
          <p:cNvSpPr>
            <a:spLocks noChangeShapeType="1"/>
          </p:cNvSpPr>
          <p:nvPr/>
        </p:nvSpPr>
        <p:spPr bwMode="auto">
          <a:xfrm>
            <a:off x="51054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9" name="Line 106"/>
          <p:cNvSpPr>
            <a:spLocks noChangeShapeType="1"/>
          </p:cNvSpPr>
          <p:nvPr/>
        </p:nvSpPr>
        <p:spPr bwMode="auto">
          <a:xfrm>
            <a:off x="51054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0" name="Line 107"/>
          <p:cNvSpPr>
            <a:spLocks noChangeShapeType="1"/>
          </p:cNvSpPr>
          <p:nvPr/>
        </p:nvSpPr>
        <p:spPr bwMode="auto">
          <a:xfrm>
            <a:off x="54102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1" name="Line 108"/>
          <p:cNvSpPr>
            <a:spLocks noChangeShapeType="1"/>
          </p:cNvSpPr>
          <p:nvPr/>
        </p:nvSpPr>
        <p:spPr bwMode="auto">
          <a:xfrm>
            <a:off x="54102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2" name="Line 109"/>
          <p:cNvSpPr>
            <a:spLocks noChangeShapeType="1"/>
          </p:cNvSpPr>
          <p:nvPr/>
        </p:nvSpPr>
        <p:spPr bwMode="auto">
          <a:xfrm>
            <a:off x="23622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3" name="Line 110"/>
          <p:cNvSpPr>
            <a:spLocks noChangeShapeType="1"/>
          </p:cNvSpPr>
          <p:nvPr/>
        </p:nvSpPr>
        <p:spPr bwMode="auto">
          <a:xfrm>
            <a:off x="29718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4" name="Line 111"/>
          <p:cNvSpPr>
            <a:spLocks noChangeShapeType="1"/>
          </p:cNvSpPr>
          <p:nvPr/>
        </p:nvSpPr>
        <p:spPr bwMode="auto">
          <a:xfrm>
            <a:off x="35814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5" name="Line 112"/>
          <p:cNvSpPr>
            <a:spLocks noChangeShapeType="1"/>
          </p:cNvSpPr>
          <p:nvPr/>
        </p:nvSpPr>
        <p:spPr bwMode="auto">
          <a:xfrm>
            <a:off x="41910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6" name="Line 113"/>
          <p:cNvSpPr>
            <a:spLocks noChangeShapeType="1"/>
          </p:cNvSpPr>
          <p:nvPr/>
        </p:nvSpPr>
        <p:spPr bwMode="auto">
          <a:xfrm>
            <a:off x="48006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8" name="Straight Arrow Connector 117"/>
          <p:cNvCxnSpPr>
            <a:cxnSpLocks noChangeShapeType="1"/>
            <a:endCxn id="40993" idx="1"/>
          </p:cNvCxnSpPr>
          <p:nvPr/>
        </p:nvCxnSpPr>
        <p:spPr bwMode="auto">
          <a:xfrm rot="16200000" flipH="1">
            <a:off x="495300" y="2628900"/>
            <a:ext cx="2590800" cy="533400"/>
          </a:xfrm>
          <a:prstGeom prst="straightConnector1">
            <a:avLst/>
          </a:prstGeom>
          <a:noFill/>
          <a:ln w="38100">
            <a:solidFill>
              <a:schemeClr val="bg2">
                <a:lumMod val="50000"/>
              </a:schemeClr>
            </a:solidFill>
            <a:round/>
            <a:headEnd/>
            <a:tailEnd type="arrow" w="med" len="med"/>
          </a:ln>
        </p:spPr>
      </p:cxnSp>
      <p:cxnSp>
        <p:nvCxnSpPr>
          <p:cNvPr id="128" name="Elbow Connector 127"/>
          <p:cNvCxnSpPr>
            <a:cxnSpLocks noChangeShapeType="1"/>
            <a:stCxn id="41020" idx="1"/>
            <a:endCxn id="41053" idx="1"/>
          </p:cNvCxnSpPr>
          <p:nvPr/>
        </p:nvCxnSpPr>
        <p:spPr bwMode="auto">
          <a:xfrm rot="5400000" flipH="1" flipV="1">
            <a:off x="2362200" y="4800601"/>
            <a:ext cx="3175" cy="609600"/>
          </a:xfrm>
          <a:prstGeom prst="bentConnector3">
            <a:avLst>
              <a:gd name="adj1" fmla="val 11996222"/>
            </a:avLst>
          </a:prstGeom>
          <a:noFill/>
          <a:ln w="41275">
            <a:solidFill>
              <a:schemeClr val="bg2">
                <a:lumMod val="50000"/>
              </a:schemeClr>
            </a:solidFill>
            <a:round/>
            <a:headEnd/>
            <a:tailEnd type="arrow" w="med" len="med"/>
          </a:ln>
        </p:spPr>
      </p:cxnSp>
      <p:grpSp>
        <p:nvGrpSpPr>
          <p:cNvPr id="2" name="Group 135"/>
          <p:cNvGrpSpPr>
            <a:grpSpLocks/>
          </p:cNvGrpSpPr>
          <p:nvPr/>
        </p:nvGrpSpPr>
        <p:grpSpPr bwMode="auto">
          <a:xfrm>
            <a:off x="5486400" y="4495800"/>
            <a:ext cx="533400" cy="914400"/>
            <a:chOff x="5486400" y="4495800"/>
            <a:chExt cx="533401" cy="914399"/>
          </a:xfrm>
        </p:grpSpPr>
        <p:cxnSp>
          <p:nvCxnSpPr>
            <p:cNvPr id="105601" name="Straight Arrow Connector 133"/>
            <p:cNvCxnSpPr>
              <a:cxnSpLocks noChangeShapeType="1"/>
            </p:cNvCxnSpPr>
            <p:nvPr/>
          </p:nvCxnSpPr>
          <p:spPr bwMode="auto">
            <a:xfrm rot="10800000">
              <a:off x="5486400" y="4495800"/>
              <a:ext cx="533401" cy="1588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602" name="Straight Arrow Connector 134"/>
            <p:cNvCxnSpPr>
              <a:cxnSpLocks noChangeShapeType="1"/>
            </p:cNvCxnSpPr>
            <p:nvPr/>
          </p:nvCxnSpPr>
          <p:spPr bwMode="auto">
            <a:xfrm rot="10800000">
              <a:off x="5486400" y="5408612"/>
              <a:ext cx="533401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</p:grpSp>
      <p:grpSp>
        <p:nvGrpSpPr>
          <p:cNvPr id="3" name="Group 144"/>
          <p:cNvGrpSpPr>
            <a:grpSpLocks/>
          </p:cNvGrpSpPr>
          <p:nvPr/>
        </p:nvGrpSpPr>
        <p:grpSpPr bwMode="auto">
          <a:xfrm>
            <a:off x="2209800" y="5715000"/>
            <a:ext cx="3048000" cy="533400"/>
            <a:chOff x="2209800" y="5715000"/>
            <a:chExt cx="3048000" cy="533400"/>
          </a:xfrm>
        </p:grpSpPr>
        <p:cxnSp>
          <p:nvCxnSpPr>
            <p:cNvPr id="105595" name="Straight Arrow Connector 137"/>
            <p:cNvCxnSpPr>
              <a:cxnSpLocks noChangeShapeType="1"/>
            </p:cNvCxnSpPr>
            <p:nvPr/>
          </p:nvCxnSpPr>
          <p:spPr bwMode="auto">
            <a:xfrm rot="5400000" flipH="1" flipV="1">
              <a:off x="1944688" y="5981700"/>
              <a:ext cx="531812" cy="1588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596" name="Straight Arrow Connector 139"/>
            <p:cNvCxnSpPr>
              <a:cxnSpLocks noChangeShapeType="1"/>
            </p:cNvCxnSpPr>
            <p:nvPr/>
          </p:nvCxnSpPr>
          <p:spPr bwMode="auto">
            <a:xfrm rot="5400000" flipH="1" flipV="1">
              <a:off x="2554287" y="5980113"/>
              <a:ext cx="531813" cy="1588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597" name="Straight Arrow Connector 140"/>
            <p:cNvCxnSpPr>
              <a:cxnSpLocks noChangeShapeType="1"/>
            </p:cNvCxnSpPr>
            <p:nvPr/>
          </p:nvCxnSpPr>
          <p:spPr bwMode="auto">
            <a:xfrm rot="5400000" flipH="1" flipV="1">
              <a:off x="3162300" y="5980113"/>
              <a:ext cx="531813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598" name="Straight Arrow Connector 141"/>
            <p:cNvCxnSpPr>
              <a:cxnSpLocks noChangeShapeType="1"/>
            </p:cNvCxnSpPr>
            <p:nvPr/>
          </p:nvCxnSpPr>
          <p:spPr bwMode="auto">
            <a:xfrm rot="5400000" flipH="1" flipV="1">
              <a:off x="3771900" y="5980113"/>
              <a:ext cx="531813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599" name="Straight Arrow Connector 142"/>
            <p:cNvCxnSpPr>
              <a:cxnSpLocks noChangeShapeType="1"/>
            </p:cNvCxnSpPr>
            <p:nvPr/>
          </p:nvCxnSpPr>
          <p:spPr bwMode="auto">
            <a:xfrm rot="5400000" flipH="1" flipV="1">
              <a:off x="4381501" y="5981700"/>
              <a:ext cx="531812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600" name="Straight Arrow Connector 143"/>
            <p:cNvCxnSpPr>
              <a:cxnSpLocks noChangeShapeType="1"/>
            </p:cNvCxnSpPr>
            <p:nvPr/>
          </p:nvCxnSpPr>
          <p:spPr bwMode="auto">
            <a:xfrm rot="5400000" flipH="1" flipV="1">
              <a:off x="4991100" y="5980113"/>
              <a:ext cx="531813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</p:grpSp>
      <p:sp>
        <p:nvSpPr>
          <p:cNvPr id="41081" name="Line 28"/>
          <p:cNvSpPr>
            <a:spLocks noChangeShapeType="1"/>
          </p:cNvSpPr>
          <p:nvPr/>
        </p:nvSpPr>
        <p:spPr bwMode="auto">
          <a:xfrm>
            <a:off x="7315200" y="2895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Arrow Connector 147"/>
          <p:cNvCxnSpPr>
            <a:cxnSpLocks noChangeShapeType="1"/>
          </p:cNvCxnSpPr>
          <p:nvPr/>
        </p:nvCxnSpPr>
        <p:spPr bwMode="auto">
          <a:xfrm flipV="1">
            <a:off x="4343400" y="2895600"/>
            <a:ext cx="2819400" cy="228600"/>
          </a:xfrm>
          <a:prstGeom prst="straightConnector1">
            <a:avLst/>
          </a:prstGeom>
          <a:noFill/>
          <a:ln w="38100">
            <a:solidFill>
              <a:schemeClr val="bg2">
                <a:lumMod val="50000"/>
              </a:schemeClr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8D6C7E-A295-4815-85E1-8816D64FC611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Simple Hyperslab Description</a:t>
            </a:r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9248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Two ways to describe a simple </a:t>
            </a:r>
            <a:r>
              <a:rPr lang="en-US" sz="2400" dirty="0" err="1" smtClean="0">
                <a:ea typeface="ＭＳ Ｐゴシック" pitchFamily="-111" charset="-128"/>
              </a:rPr>
              <a:t>hyperslab</a:t>
            </a:r>
            <a:endParaRPr lang="en-US" sz="2400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As </a:t>
            </a:r>
            <a:r>
              <a:rPr lang="en-US" sz="2400" i="1" dirty="0" smtClean="0">
                <a:ea typeface="ＭＳ Ｐゴシック" pitchFamily="-111" charset="-128"/>
              </a:rPr>
              <a:t>several</a:t>
            </a:r>
            <a:r>
              <a:rPr lang="en-US" sz="2400" dirty="0" smtClean="0">
                <a:ea typeface="ＭＳ Ｐゴシック" pitchFamily="-111" charset="-128"/>
              </a:rPr>
              <a:t> blocks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b="1" dirty="0" smtClean="0">
                <a:solidFill>
                  <a:srgbClr val="4D3319"/>
                </a:solidFill>
                <a:ea typeface="ＭＳ Ｐゴシック" pitchFamily="-111" charset="-128"/>
              </a:rPr>
              <a:t>Stride  – (1,1)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b="1" dirty="0" smtClean="0">
                <a:solidFill>
                  <a:srgbClr val="4D3319"/>
                </a:solidFill>
                <a:ea typeface="ＭＳ Ｐゴシック" pitchFamily="-111" charset="-128"/>
              </a:rPr>
              <a:t>Count  – (4,6)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1" charset="-128"/>
              </a:rPr>
              <a:t>Block   – (1,1)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As </a:t>
            </a:r>
            <a:r>
              <a:rPr lang="en-US" sz="2400" i="1" dirty="0" smtClean="0">
                <a:ea typeface="ＭＳ Ｐゴシック" pitchFamily="-111" charset="-128"/>
              </a:rPr>
              <a:t>one</a:t>
            </a:r>
            <a:r>
              <a:rPr lang="en-US" sz="2400" dirty="0" smtClean="0">
                <a:ea typeface="ＭＳ Ｐゴシック" pitchFamily="-111" charset="-128"/>
              </a:rPr>
              <a:t> block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1" charset="-128"/>
              </a:rPr>
              <a:t>Stride – (1,1)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1" charset="-128"/>
              </a:rPr>
              <a:t>Count – (1,1)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b="1" dirty="0" smtClean="0">
                <a:solidFill>
                  <a:srgbClr val="4D3319"/>
                </a:solidFill>
                <a:ea typeface="ＭＳ Ｐゴシック" pitchFamily="-111" charset="-128"/>
              </a:rPr>
              <a:t>Block  – (4,6)</a:t>
            </a:r>
          </a:p>
          <a:p>
            <a:pPr lvl="1" eaLnBrk="1" hangingPunct="1">
              <a:lnSpc>
                <a:spcPct val="90000"/>
              </a:lnSpc>
            </a:pPr>
            <a:endParaRPr lang="en-US" sz="2200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ea typeface="ＭＳ Ｐゴシック" pitchFamily="-111" charset="-128"/>
            </a:endParaRPr>
          </a:p>
        </p:txBody>
      </p:sp>
      <p:sp>
        <p:nvSpPr>
          <p:cNvPr id="41991" name="Rectangle 4"/>
          <p:cNvSpPr>
            <a:spLocks noChangeArrowheads="1"/>
          </p:cNvSpPr>
          <p:nvPr/>
        </p:nvSpPr>
        <p:spPr bwMode="auto">
          <a:xfrm>
            <a:off x="4495800" y="4570413"/>
            <a:ext cx="3657600" cy="1828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Rectangle 5"/>
          <p:cNvSpPr>
            <a:spLocks noChangeArrowheads="1"/>
          </p:cNvSpPr>
          <p:nvPr/>
        </p:nvSpPr>
        <p:spPr bwMode="auto">
          <a:xfrm>
            <a:off x="48006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Rectangle 6"/>
          <p:cNvSpPr>
            <a:spLocks noChangeArrowheads="1"/>
          </p:cNvSpPr>
          <p:nvPr/>
        </p:nvSpPr>
        <p:spPr bwMode="auto">
          <a:xfrm>
            <a:off x="4800600" y="54848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Rectangle 7"/>
          <p:cNvSpPr>
            <a:spLocks noChangeArrowheads="1"/>
          </p:cNvSpPr>
          <p:nvPr/>
        </p:nvSpPr>
        <p:spPr bwMode="auto">
          <a:xfrm>
            <a:off x="51054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Rectangle 8"/>
          <p:cNvSpPr>
            <a:spLocks noChangeArrowheads="1"/>
          </p:cNvSpPr>
          <p:nvPr/>
        </p:nvSpPr>
        <p:spPr bwMode="auto">
          <a:xfrm>
            <a:off x="5105400" y="54848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Rectangle 9"/>
          <p:cNvSpPr>
            <a:spLocks noChangeArrowheads="1"/>
          </p:cNvSpPr>
          <p:nvPr/>
        </p:nvSpPr>
        <p:spPr bwMode="auto">
          <a:xfrm>
            <a:off x="54102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Rectangle 10"/>
          <p:cNvSpPr>
            <a:spLocks noChangeArrowheads="1"/>
          </p:cNvSpPr>
          <p:nvPr/>
        </p:nvSpPr>
        <p:spPr bwMode="auto">
          <a:xfrm>
            <a:off x="5410200" y="54848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Rectangle 11"/>
          <p:cNvSpPr>
            <a:spLocks noChangeArrowheads="1"/>
          </p:cNvSpPr>
          <p:nvPr/>
        </p:nvSpPr>
        <p:spPr bwMode="auto">
          <a:xfrm>
            <a:off x="57150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Rectangle 12"/>
          <p:cNvSpPr>
            <a:spLocks noChangeArrowheads="1"/>
          </p:cNvSpPr>
          <p:nvPr/>
        </p:nvSpPr>
        <p:spPr bwMode="auto">
          <a:xfrm>
            <a:off x="5715000" y="54848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Rectangle 13"/>
          <p:cNvSpPr>
            <a:spLocks noChangeArrowheads="1"/>
          </p:cNvSpPr>
          <p:nvPr/>
        </p:nvSpPr>
        <p:spPr bwMode="auto">
          <a:xfrm>
            <a:off x="60198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Rectangle 14"/>
          <p:cNvSpPr>
            <a:spLocks noChangeArrowheads="1"/>
          </p:cNvSpPr>
          <p:nvPr/>
        </p:nvSpPr>
        <p:spPr bwMode="auto">
          <a:xfrm>
            <a:off x="6019800" y="54848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Rectangle 15"/>
          <p:cNvSpPr>
            <a:spLocks noChangeArrowheads="1"/>
          </p:cNvSpPr>
          <p:nvPr/>
        </p:nvSpPr>
        <p:spPr bwMode="auto">
          <a:xfrm>
            <a:off x="63246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Rectangle 16"/>
          <p:cNvSpPr>
            <a:spLocks noChangeArrowheads="1"/>
          </p:cNvSpPr>
          <p:nvPr/>
        </p:nvSpPr>
        <p:spPr bwMode="auto">
          <a:xfrm>
            <a:off x="6324600" y="54848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Rectangle 17"/>
          <p:cNvSpPr>
            <a:spLocks noChangeArrowheads="1"/>
          </p:cNvSpPr>
          <p:nvPr/>
        </p:nvSpPr>
        <p:spPr bwMode="auto">
          <a:xfrm>
            <a:off x="4495800" y="18288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5" name="Line 18"/>
          <p:cNvSpPr>
            <a:spLocks noChangeShapeType="1"/>
          </p:cNvSpPr>
          <p:nvPr/>
        </p:nvSpPr>
        <p:spPr bwMode="auto">
          <a:xfrm>
            <a:off x="48006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6" name="Line 19"/>
          <p:cNvSpPr>
            <a:spLocks noChangeShapeType="1"/>
          </p:cNvSpPr>
          <p:nvPr/>
        </p:nvSpPr>
        <p:spPr bwMode="auto">
          <a:xfrm>
            <a:off x="4800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7" name="Line 20"/>
          <p:cNvSpPr>
            <a:spLocks noChangeShapeType="1"/>
          </p:cNvSpPr>
          <p:nvPr/>
        </p:nvSpPr>
        <p:spPr bwMode="auto">
          <a:xfrm>
            <a:off x="54102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21"/>
          <p:cNvSpPr>
            <a:spLocks noChangeShapeType="1"/>
          </p:cNvSpPr>
          <p:nvPr/>
        </p:nvSpPr>
        <p:spPr bwMode="auto">
          <a:xfrm>
            <a:off x="60198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22"/>
          <p:cNvSpPr>
            <a:spLocks noChangeShapeType="1"/>
          </p:cNvSpPr>
          <p:nvPr/>
        </p:nvSpPr>
        <p:spPr bwMode="auto">
          <a:xfrm>
            <a:off x="66294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23"/>
          <p:cNvSpPr>
            <a:spLocks noChangeShapeType="1"/>
          </p:cNvSpPr>
          <p:nvPr/>
        </p:nvSpPr>
        <p:spPr bwMode="auto">
          <a:xfrm>
            <a:off x="72390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Line 24"/>
          <p:cNvSpPr>
            <a:spLocks noChangeShapeType="1"/>
          </p:cNvSpPr>
          <p:nvPr/>
        </p:nvSpPr>
        <p:spPr bwMode="auto">
          <a:xfrm>
            <a:off x="7848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Line 25"/>
          <p:cNvSpPr>
            <a:spLocks noChangeShapeType="1"/>
          </p:cNvSpPr>
          <p:nvPr/>
        </p:nvSpPr>
        <p:spPr bwMode="auto">
          <a:xfrm>
            <a:off x="54102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Line 26"/>
          <p:cNvSpPr>
            <a:spLocks noChangeShapeType="1"/>
          </p:cNvSpPr>
          <p:nvPr/>
        </p:nvSpPr>
        <p:spPr bwMode="auto">
          <a:xfrm>
            <a:off x="60198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4" name="Line 27"/>
          <p:cNvSpPr>
            <a:spLocks noChangeShapeType="1"/>
          </p:cNvSpPr>
          <p:nvPr/>
        </p:nvSpPr>
        <p:spPr bwMode="auto">
          <a:xfrm>
            <a:off x="66294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5" name="Line 28"/>
          <p:cNvSpPr>
            <a:spLocks noChangeShapeType="1"/>
          </p:cNvSpPr>
          <p:nvPr/>
        </p:nvSpPr>
        <p:spPr bwMode="auto">
          <a:xfrm>
            <a:off x="72390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6" name="Line 29"/>
          <p:cNvSpPr>
            <a:spLocks noChangeShapeType="1"/>
          </p:cNvSpPr>
          <p:nvPr/>
        </p:nvSpPr>
        <p:spPr bwMode="auto">
          <a:xfrm>
            <a:off x="78486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7" name="Line 30"/>
          <p:cNvSpPr>
            <a:spLocks noChangeShapeType="1"/>
          </p:cNvSpPr>
          <p:nvPr/>
        </p:nvSpPr>
        <p:spPr bwMode="auto">
          <a:xfrm>
            <a:off x="44958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8" name="Line 31"/>
          <p:cNvSpPr>
            <a:spLocks noChangeShapeType="1"/>
          </p:cNvSpPr>
          <p:nvPr/>
        </p:nvSpPr>
        <p:spPr bwMode="auto">
          <a:xfrm>
            <a:off x="44958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9" name="Line 32"/>
          <p:cNvSpPr>
            <a:spLocks noChangeShapeType="1"/>
          </p:cNvSpPr>
          <p:nvPr/>
        </p:nvSpPr>
        <p:spPr bwMode="auto">
          <a:xfrm>
            <a:off x="48006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0" name="Line 33"/>
          <p:cNvSpPr>
            <a:spLocks noChangeShapeType="1"/>
          </p:cNvSpPr>
          <p:nvPr/>
        </p:nvSpPr>
        <p:spPr bwMode="auto">
          <a:xfrm>
            <a:off x="51054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1" name="Line 34"/>
          <p:cNvSpPr>
            <a:spLocks noChangeShapeType="1"/>
          </p:cNvSpPr>
          <p:nvPr/>
        </p:nvSpPr>
        <p:spPr bwMode="auto">
          <a:xfrm>
            <a:off x="48006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2" name="Line 35"/>
          <p:cNvSpPr>
            <a:spLocks noChangeShapeType="1"/>
          </p:cNvSpPr>
          <p:nvPr/>
        </p:nvSpPr>
        <p:spPr bwMode="auto">
          <a:xfrm>
            <a:off x="57150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3" name="Line 36"/>
          <p:cNvSpPr>
            <a:spLocks noChangeShapeType="1"/>
          </p:cNvSpPr>
          <p:nvPr/>
        </p:nvSpPr>
        <p:spPr bwMode="auto">
          <a:xfrm>
            <a:off x="63246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4" name="Line 37"/>
          <p:cNvSpPr>
            <a:spLocks noChangeShapeType="1"/>
          </p:cNvSpPr>
          <p:nvPr/>
        </p:nvSpPr>
        <p:spPr bwMode="auto">
          <a:xfrm>
            <a:off x="69342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5" name="Line 38"/>
          <p:cNvSpPr>
            <a:spLocks noChangeShapeType="1"/>
          </p:cNvSpPr>
          <p:nvPr/>
        </p:nvSpPr>
        <p:spPr bwMode="auto">
          <a:xfrm>
            <a:off x="75438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6" name="Line 39"/>
          <p:cNvSpPr>
            <a:spLocks noChangeShapeType="1"/>
          </p:cNvSpPr>
          <p:nvPr/>
        </p:nvSpPr>
        <p:spPr bwMode="auto">
          <a:xfrm>
            <a:off x="48006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7" name="Line 40"/>
          <p:cNvSpPr>
            <a:spLocks noChangeShapeType="1"/>
          </p:cNvSpPr>
          <p:nvPr/>
        </p:nvSpPr>
        <p:spPr bwMode="auto">
          <a:xfrm>
            <a:off x="54102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8" name="Line 41"/>
          <p:cNvSpPr>
            <a:spLocks noChangeShapeType="1"/>
          </p:cNvSpPr>
          <p:nvPr/>
        </p:nvSpPr>
        <p:spPr bwMode="auto">
          <a:xfrm>
            <a:off x="60198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9" name="Line 42"/>
          <p:cNvSpPr>
            <a:spLocks noChangeShapeType="1"/>
          </p:cNvSpPr>
          <p:nvPr/>
        </p:nvSpPr>
        <p:spPr bwMode="auto">
          <a:xfrm>
            <a:off x="66294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0" name="Line 43"/>
          <p:cNvSpPr>
            <a:spLocks noChangeShapeType="1"/>
          </p:cNvSpPr>
          <p:nvPr/>
        </p:nvSpPr>
        <p:spPr bwMode="auto">
          <a:xfrm>
            <a:off x="72390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1" name="Line 44"/>
          <p:cNvSpPr>
            <a:spLocks noChangeShapeType="1"/>
          </p:cNvSpPr>
          <p:nvPr/>
        </p:nvSpPr>
        <p:spPr bwMode="auto">
          <a:xfrm>
            <a:off x="78486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2" name="Line 45"/>
          <p:cNvSpPr>
            <a:spLocks noChangeShapeType="1"/>
          </p:cNvSpPr>
          <p:nvPr/>
        </p:nvSpPr>
        <p:spPr bwMode="auto">
          <a:xfrm>
            <a:off x="44958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3" name="Line 46"/>
          <p:cNvSpPr>
            <a:spLocks noChangeShapeType="1"/>
          </p:cNvSpPr>
          <p:nvPr/>
        </p:nvSpPr>
        <p:spPr bwMode="auto">
          <a:xfrm>
            <a:off x="51054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4" name="Line 47"/>
          <p:cNvSpPr>
            <a:spLocks noChangeShapeType="1"/>
          </p:cNvSpPr>
          <p:nvPr/>
        </p:nvSpPr>
        <p:spPr bwMode="auto">
          <a:xfrm>
            <a:off x="57150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5" name="Line 48"/>
          <p:cNvSpPr>
            <a:spLocks noChangeShapeType="1"/>
          </p:cNvSpPr>
          <p:nvPr/>
        </p:nvSpPr>
        <p:spPr bwMode="auto">
          <a:xfrm>
            <a:off x="63246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6" name="Line 49"/>
          <p:cNvSpPr>
            <a:spLocks noChangeShapeType="1"/>
          </p:cNvSpPr>
          <p:nvPr/>
        </p:nvSpPr>
        <p:spPr bwMode="auto">
          <a:xfrm>
            <a:off x="69342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7" name="Line 50"/>
          <p:cNvSpPr>
            <a:spLocks noChangeShapeType="1"/>
          </p:cNvSpPr>
          <p:nvPr/>
        </p:nvSpPr>
        <p:spPr bwMode="auto">
          <a:xfrm>
            <a:off x="75438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8" name="Line 51"/>
          <p:cNvSpPr>
            <a:spLocks noChangeShapeType="1"/>
          </p:cNvSpPr>
          <p:nvPr/>
        </p:nvSpPr>
        <p:spPr bwMode="auto">
          <a:xfrm>
            <a:off x="48006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9" name="Line 52"/>
          <p:cNvSpPr>
            <a:spLocks noChangeShapeType="1"/>
          </p:cNvSpPr>
          <p:nvPr/>
        </p:nvSpPr>
        <p:spPr bwMode="auto">
          <a:xfrm>
            <a:off x="54102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0" name="Line 53"/>
          <p:cNvSpPr>
            <a:spLocks noChangeShapeType="1"/>
          </p:cNvSpPr>
          <p:nvPr/>
        </p:nvSpPr>
        <p:spPr bwMode="auto">
          <a:xfrm>
            <a:off x="60198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1" name="Line 54"/>
          <p:cNvSpPr>
            <a:spLocks noChangeShapeType="1"/>
          </p:cNvSpPr>
          <p:nvPr/>
        </p:nvSpPr>
        <p:spPr bwMode="auto">
          <a:xfrm>
            <a:off x="66294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2" name="Line 55"/>
          <p:cNvSpPr>
            <a:spLocks noChangeShapeType="1"/>
          </p:cNvSpPr>
          <p:nvPr/>
        </p:nvSpPr>
        <p:spPr bwMode="auto">
          <a:xfrm>
            <a:off x="72390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3" name="Line 56"/>
          <p:cNvSpPr>
            <a:spLocks noChangeShapeType="1"/>
          </p:cNvSpPr>
          <p:nvPr/>
        </p:nvSpPr>
        <p:spPr bwMode="auto">
          <a:xfrm>
            <a:off x="78486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4" name="Line 57"/>
          <p:cNvSpPr>
            <a:spLocks noChangeShapeType="1"/>
          </p:cNvSpPr>
          <p:nvPr/>
        </p:nvSpPr>
        <p:spPr bwMode="auto">
          <a:xfrm>
            <a:off x="44958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5" name="Line 58"/>
          <p:cNvSpPr>
            <a:spLocks noChangeShapeType="1"/>
          </p:cNvSpPr>
          <p:nvPr/>
        </p:nvSpPr>
        <p:spPr bwMode="auto">
          <a:xfrm>
            <a:off x="51054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6" name="Line 59"/>
          <p:cNvSpPr>
            <a:spLocks noChangeShapeType="1"/>
          </p:cNvSpPr>
          <p:nvPr/>
        </p:nvSpPr>
        <p:spPr bwMode="auto">
          <a:xfrm>
            <a:off x="57150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7" name="Line 60"/>
          <p:cNvSpPr>
            <a:spLocks noChangeShapeType="1"/>
          </p:cNvSpPr>
          <p:nvPr/>
        </p:nvSpPr>
        <p:spPr bwMode="auto">
          <a:xfrm>
            <a:off x="63246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8" name="Line 61"/>
          <p:cNvSpPr>
            <a:spLocks noChangeShapeType="1"/>
          </p:cNvSpPr>
          <p:nvPr/>
        </p:nvSpPr>
        <p:spPr bwMode="auto">
          <a:xfrm>
            <a:off x="69342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9" name="Line 62"/>
          <p:cNvSpPr>
            <a:spLocks noChangeShapeType="1"/>
          </p:cNvSpPr>
          <p:nvPr/>
        </p:nvSpPr>
        <p:spPr bwMode="auto">
          <a:xfrm>
            <a:off x="75438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0" name="Line 63"/>
          <p:cNvSpPr>
            <a:spLocks noChangeShapeType="1"/>
          </p:cNvSpPr>
          <p:nvPr/>
        </p:nvSpPr>
        <p:spPr bwMode="auto">
          <a:xfrm>
            <a:off x="4800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1" name="Line 64"/>
          <p:cNvSpPr>
            <a:spLocks noChangeShapeType="1"/>
          </p:cNvSpPr>
          <p:nvPr/>
        </p:nvSpPr>
        <p:spPr bwMode="auto">
          <a:xfrm>
            <a:off x="54102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2" name="Line 65"/>
          <p:cNvSpPr>
            <a:spLocks noChangeShapeType="1"/>
          </p:cNvSpPr>
          <p:nvPr/>
        </p:nvSpPr>
        <p:spPr bwMode="auto">
          <a:xfrm>
            <a:off x="60198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3" name="Line 66"/>
          <p:cNvSpPr>
            <a:spLocks noChangeShapeType="1"/>
          </p:cNvSpPr>
          <p:nvPr/>
        </p:nvSpPr>
        <p:spPr bwMode="auto">
          <a:xfrm>
            <a:off x="66294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4" name="Line 67"/>
          <p:cNvSpPr>
            <a:spLocks noChangeShapeType="1"/>
          </p:cNvSpPr>
          <p:nvPr/>
        </p:nvSpPr>
        <p:spPr bwMode="auto">
          <a:xfrm>
            <a:off x="72390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5" name="Line 68"/>
          <p:cNvSpPr>
            <a:spLocks noChangeShapeType="1"/>
          </p:cNvSpPr>
          <p:nvPr/>
        </p:nvSpPr>
        <p:spPr bwMode="auto">
          <a:xfrm>
            <a:off x="7848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6" name="Line 69"/>
          <p:cNvSpPr>
            <a:spLocks noChangeShapeType="1"/>
          </p:cNvSpPr>
          <p:nvPr/>
        </p:nvSpPr>
        <p:spPr bwMode="auto">
          <a:xfrm>
            <a:off x="44958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7" name="Line 70"/>
          <p:cNvSpPr>
            <a:spLocks noChangeShapeType="1"/>
          </p:cNvSpPr>
          <p:nvPr/>
        </p:nvSpPr>
        <p:spPr bwMode="auto">
          <a:xfrm>
            <a:off x="51054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8" name="Line 71"/>
          <p:cNvSpPr>
            <a:spLocks noChangeShapeType="1"/>
          </p:cNvSpPr>
          <p:nvPr/>
        </p:nvSpPr>
        <p:spPr bwMode="auto">
          <a:xfrm>
            <a:off x="57150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9" name="Line 72"/>
          <p:cNvSpPr>
            <a:spLocks noChangeShapeType="1"/>
          </p:cNvSpPr>
          <p:nvPr/>
        </p:nvSpPr>
        <p:spPr bwMode="auto">
          <a:xfrm>
            <a:off x="6324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0" name="Line 73"/>
          <p:cNvSpPr>
            <a:spLocks noChangeShapeType="1"/>
          </p:cNvSpPr>
          <p:nvPr/>
        </p:nvSpPr>
        <p:spPr bwMode="auto">
          <a:xfrm>
            <a:off x="69342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1" name="Line 74"/>
          <p:cNvSpPr>
            <a:spLocks noChangeShapeType="1"/>
          </p:cNvSpPr>
          <p:nvPr/>
        </p:nvSpPr>
        <p:spPr bwMode="auto">
          <a:xfrm>
            <a:off x="75438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2" name="Line 75"/>
          <p:cNvSpPr>
            <a:spLocks noChangeShapeType="1"/>
          </p:cNvSpPr>
          <p:nvPr/>
        </p:nvSpPr>
        <p:spPr bwMode="auto">
          <a:xfrm>
            <a:off x="48006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3" name="Line 76"/>
          <p:cNvSpPr>
            <a:spLocks noChangeShapeType="1"/>
          </p:cNvSpPr>
          <p:nvPr/>
        </p:nvSpPr>
        <p:spPr bwMode="auto">
          <a:xfrm>
            <a:off x="54102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4" name="Line 77"/>
          <p:cNvSpPr>
            <a:spLocks noChangeShapeType="1"/>
          </p:cNvSpPr>
          <p:nvPr/>
        </p:nvSpPr>
        <p:spPr bwMode="auto">
          <a:xfrm>
            <a:off x="60198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5" name="Line 78"/>
          <p:cNvSpPr>
            <a:spLocks noChangeShapeType="1"/>
          </p:cNvSpPr>
          <p:nvPr/>
        </p:nvSpPr>
        <p:spPr bwMode="auto">
          <a:xfrm>
            <a:off x="66294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6" name="Line 79"/>
          <p:cNvSpPr>
            <a:spLocks noChangeShapeType="1"/>
          </p:cNvSpPr>
          <p:nvPr/>
        </p:nvSpPr>
        <p:spPr bwMode="auto">
          <a:xfrm>
            <a:off x="72390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7" name="Line 80"/>
          <p:cNvSpPr>
            <a:spLocks noChangeShapeType="1"/>
          </p:cNvSpPr>
          <p:nvPr/>
        </p:nvSpPr>
        <p:spPr bwMode="auto">
          <a:xfrm>
            <a:off x="78486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8" name="Line 81"/>
          <p:cNvSpPr>
            <a:spLocks noChangeShapeType="1"/>
          </p:cNvSpPr>
          <p:nvPr/>
        </p:nvSpPr>
        <p:spPr bwMode="auto">
          <a:xfrm>
            <a:off x="44958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9" name="Line 82"/>
          <p:cNvSpPr>
            <a:spLocks noChangeShapeType="1"/>
          </p:cNvSpPr>
          <p:nvPr/>
        </p:nvSpPr>
        <p:spPr bwMode="auto">
          <a:xfrm>
            <a:off x="51054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0" name="Line 83"/>
          <p:cNvSpPr>
            <a:spLocks noChangeShapeType="1"/>
          </p:cNvSpPr>
          <p:nvPr/>
        </p:nvSpPr>
        <p:spPr bwMode="auto">
          <a:xfrm>
            <a:off x="57150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1" name="Line 84"/>
          <p:cNvSpPr>
            <a:spLocks noChangeShapeType="1"/>
          </p:cNvSpPr>
          <p:nvPr/>
        </p:nvSpPr>
        <p:spPr bwMode="auto">
          <a:xfrm>
            <a:off x="63246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2" name="Line 85"/>
          <p:cNvSpPr>
            <a:spLocks noChangeShapeType="1"/>
          </p:cNvSpPr>
          <p:nvPr/>
        </p:nvSpPr>
        <p:spPr bwMode="auto">
          <a:xfrm>
            <a:off x="69342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3" name="Line 86"/>
          <p:cNvSpPr>
            <a:spLocks noChangeShapeType="1"/>
          </p:cNvSpPr>
          <p:nvPr/>
        </p:nvSpPr>
        <p:spPr bwMode="auto">
          <a:xfrm>
            <a:off x="75438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4" name="Line 87"/>
          <p:cNvSpPr>
            <a:spLocks noChangeShapeType="1"/>
          </p:cNvSpPr>
          <p:nvPr/>
        </p:nvSpPr>
        <p:spPr bwMode="auto">
          <a:xfrm>
            <a:off x="51054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5" name="Line 88"/>
          <p:cNvSpPr>
            <a:spLocks noChangeShapeType="1"/>
          </p:cNvSpPr>
          <p:nvPr/>
        </p:nvSpPr>
        <p:spPr bwMode="auto">
          <a:xfrm>
            <a:off x="51054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6" name="Line 89"/>
          <p:cNvSpPr>
            <a:spLocks noChangeShapeType="1"/>
          </p:cNvSpPr>
          <p:nvPr/>
        </p:nvSpPr>
        <p:spPr bwMode="auto">
          <a:xfrm>
            <a:off x="54102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7" name="Line 90"/>
          <p:cNvSpPr>
            <a:spLocks noChangeShapeType="1"/>
          </p:cNvSpPr>
          <p:nvPr/>
        </p:nvSpPr>
        <p:spPr bwMode="auto">
          <a:xfrm>
            <a:off x="54102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8" name="Line 91"/>
          <p:cNvSpPr>
            <a:spLocks noChangeShapeType="1"/>
          </p:cNvSpPr>
          <p:nvPr/>
        </p:nvSpPr>
        <p:spPr bwMode="auto">
          <a:xfrm>
            <a:off x="57150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9" name="Line 92"/>
          <p:cNvSpPr>
            <a:spLocks noChangeShapeType="1"/>
          </p:cNvSpPr>
          <p:nvPr/>
        </p:nvSpPr>
        <p:spPr bwMode="auto">
          <a:xfrm>
            <a:off x="57150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0" name="Line 93"/>
          <p:cNvSpPr>
            <a:spLocks noChangeShapeType="1"/>
          </p:cNvSpPr>
          <p:nvPr/>
        </p:nvSpPr>
        <p:spPr bwMode="auto">
          <a:xfrm>
            <a:off x="60198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1" name="Line 94"/>
          <p:cNvSpPr>
            <a:spLocks noChangeShapeType="1"/>
          </p:cNvSpPr>
          <p:nvPr/>
        </p:nvSpPr>
        <p:spPr bwMode="auto">
          <a:xfrm>
            <a:off x="60198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2" name="Line 95"/>
          <p:cNvSpPr>
            <a:spLocks noChangeShapeType="1"/>
          </p:cNvSpPr>
          <p:nvPr/>
        </p:nvSpPr>
        <p:spPr bwMode="auto">
          <a:xfrm>
            <a:off x="63246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3" name="Line 96"/>
          <p:cNvSpPr>
            <a:spLocks noChangeShapeType="1"/>
          </p:cNvSpPr>
          <p:nvPr/>
        </p:nvSpPr>
        <p:spPr bwMode="auto">
          <a:xfrm>
            <a:off x="63246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4" name="Line 97"/>
          <p:cNvSpPr>
            <a:spLocks noChangeShapeType="1"/>
          </p:cNvSpPr>
          <p:nvPr/>
        </p:nvSpPr>
        <p:spPr bwMode="auto">
          <a:xfrm>
            <a:off x="66294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5" name="Line 98"/>
          <p:cNvSpPr>
            <a:spLocks noChangeShapeType="1"/>
          </p:cNvSpPr>
          <p:nvPr/>
        </p:nvSpPr>
        <p:spPr bwMode="auto">
          <a:xfrm>
            <a:off x="66294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6" name="Line 99"/>
          <p:cNvSpPr>
            <a:spLocks noChangeShapeType="1"/>
          </p:cNvSpPr>
          <p:nvPr/>
        </p:nvSpPr>
        <p:spPr bwMode="auto">
          <a:xfrm>
            <a:off x="69342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7" name="Line 100"/>
          <p:cNvSpPr>
            <a:spLocks noChangeShapeType="1"/>
          </p:cNvSpPr>
          <p:nvPr/>
        </p:nvSpPr>
        <p:spPr bwMode="auto">
          <a:xfrm>
            <a:off x="69342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8" name="Line 101"/>
          <p:cNvSpPr>
            <a:spLocks noChangeShapeType="1"/>
          </p:cNvSpPr>
          <p:nvPr/>
        </p:nvSpPr>
        <p:spPr bwMode="auto">
          <a:xfrm>
            <a:off x="72390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9" name="Line 102"/>
          <p:cNvSpPr>
            <a:spLocks noChangeShapeType="1"/>
          </p:cNvSpPr>
          <p:nvPr/>
        </p:nvSpPr>
        <p:spPr bwMode="auto">
          <a:xfrm>
            <a:off x="72390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0" name="Line 103"/>
          <p:cNvSpPr>
            <a:spLocks noChangeShapeType="1"/>
          </p:cNvSpPr>
          <p:nvPr/>
        </p:nvSpPr>
        <p:spPr bwMode="auto">
          <a:xfrm>
            <a:off x="75438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1" name="Line 104"/>
          <p:cNvSpPr>
            <a:spLocks noChangeShapeType="1"/>
          </p:cNvSpPr>
          <p:nvPr/>
        </p:nvSpPr>
        <p:spPr bwMode="auto">
          <a:xfrm>
            <a:off x="75438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2" name="Line 105"/>
          <p:cNvSpPr>
            <a:spLocks noChangeShapeType="1"/>
          </p:cNvSpPr>
          <p:nvPr/>
        </p:nvSpPr>
        <p:spPr bwMode="auto">
          <a:xfrm>
            <a:off x="78486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3" name="Line 106"/>
          <p:cNvSpPr>
            <a:spLocks noChangeShapeType="1"/>
          </p:cNvSpPr>
          <p:nvPr/>
        </p:nvSpPr>
        <p:spPr bwMode="auto">
          <a:xfrm>
            <a:off x="78486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4" name="Line 107"/>
          <p:cNvSpPr>
            <a:spLocks noChangeShapeType="1"/>
          </p:cNvSpPr>
          <p:nvPr/>
        </p:nvSpPr>
        <p:spPr bwMode="auto">
          <a:xfrm>
            <a:off x="81534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5" name="Line 108"/>
          <p:cNvSpPr>
            <a:spLocks noChangeShapeType="1"/>
          </p:cNvSpPr>
          <p:nvPr/>
        </p:nvSpPr>
        <p:spPr bwMode="auto">
          <a:xfrm>
            <a:off x="81534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6" name="Line 109"/>
          <p:cNvSpPr>
            <a:spLocks noChangeShapeType="1"/>
          </p:cNvSpPr>
          <p:nvPr/>
        </p:nvSpPr>
        <p:spPr bwMode="auto">
          <a:xfrm>
            <a:off x="51054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7" name="Line 110"/>
          <p:cNvSpPr>
            <a:spLocks noChangeShapeType="1"/>
          </p:cNvSpPr>
          <p:nvPr/>
        </p:nvSpPr>
        <p:spPr bwMode="auto">
          <a:xfrm>
            <a:off x="57150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8" name="Line 111"/>
          <p:cNvSpPr>
            <a:spLocks noChangeShapeType="1"/>
          </p:cNvSpPr>
          <p:nvPr/>
        </p:nvSpPr>
        <p:spPr bwMode="auto">
          <a:xfrm>
            <a:off x="63246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9" name="Line 112"/>
          <p:cNvSpPr>
            <a:spLocks noChangeShapeType="1"/>
          </p:cNvSpPr>
          <p:nvPr/>
        </p:nvSpPr>
        <p:spPr bwMode="auto">
          <a:xfrm>
            <a:off x="69342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00" name="Line 113"/>
          <p:cNvSpPr>
            <a:spLocks noChangeShapeType="1"/>
          </p:cNvSpPr>
          <p:nvPr/>
        </p:nvSpPr>
        <p:spPr bwMode="auto">
          <a:xfrm>
            <a:off x="75438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2101" name="Straight Connector 131"/>
          <p:cNvCxnSpPr>
            <a:cxnSpLocks noChangeShapeType="1"/>
          </p:cNvCxnSpPr>
          <p:nvPr/>
        </p:nvCxnSpPr>
        <p:spPr bwMode="auto">
          <a:xfrm rot="5400000" flipH="1" flipV="1">
            <a:off x="7389812" y="4114801"/>
            <a:ext cx="3175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102" name="Straight Connector 134"/>
          <p:cNvCxnSpPr>
            <a:cxnSpLocks noChangeShapeType="1"/>
            <a:endCxn id="42072" idx="0"/>
          </p:cNvCxnSpPr>
          <p:nvPr/>
        </p:nvCxnSpPr>
        <p:spPr bwMode="auto">
          <a:xfrm rot="5400000">
            <a:off x="6172201" y="5637212"/>
            <a:ext cx="15240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103" name="Straight Connector 135"/>
          <p:cNvCxnSpPr>
            <a:cxnSpLocks noChangeShapeType="1"/>
          </p:cNvCxnSpPr>
          <p:nvPr/>
        </p:nvCxnSpPr>
        <p:spPr bwMode="auto">
          <a:xfrm rot="5400000">
            <a:off x="6476207" y="5636419"/>
            <a:ext cx="15240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104" name="Straight Connector 136"/>
          <p:cNvCxnSpPr>
            <a:cxnSpLocks noChangeShapeType="1"/>
          </p:cNvCxnSpPr>
          <p:nvPr/>
        </p:nvCxnSpPr>
        <p:spPr bwMode="auto">
          <a:xfrm rot="5400000">
            <a:off x="6782594" y="5636419"/>
            <a:ext cx="15240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105" name="Straight Connector 137"/>
          <p:cNvCxnSpPr>
            <a:cxnSpLocks noChangeShapeType="1"/>
          </p:cNvCxnSpPr>
          <p:nvPr/>
        </p:nvCxnSpPr>
        <p:spPr bwMode="auto">
          <a:xfrm rot="5400000">
            <a:off x="7087394" y="5636419"/>
            <a:ext cx="15240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42106" name="Line 32"/>
          <p:cNvSpPr>
            <a:spLocks noChangeShapeType="1"/>
          </p:cNvSpPr>
          <p:nvPr/>
        </p:nvSpPr>
        <p:spPr bwMode="auto">
          <a:xfrm>
            <a:off x="4800600" y="6094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07" name="Line 32"/>
          <p:cNvSpPr>
            <a:spLocks noChangeShapeType="1"/>
          </p:cNvSpPr>
          <p:nvPr/>
        </p:nvSpPr>
        <p:spPr bwMode="auto">
          <a:xfrm>
            <a:off x="5105400" y="6094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08" name="Line 32"/>
          <p:cNvSpPr>
            <a:spLocks noChangeShapeType="1"/>
          </p:cNvSpPr>
          <p:nvPr/>
        </p:nvSpPr>
        <p:spPr bwMode="auto">
          <a:xfrm>
            <a:off x="5410200" y="6094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09" name="Line 32"/>
          <p:cNvSpPr>
            <a:spLocks noChangeShapeType="1"/>
          </p:cNvSpPr>
          <p:nvPr/>
        </p:nvSpPr>
        <p:spPr bwMode="auto">
          <a:xfrm>
            <a:off x="5715000" y="6094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0" name="Line 32"/>
          <p:cNvSpPr>
            <a:spLocks noChangeShapeType="1"/>
          </p:cNvSpPr>
          <p:nvPr/>
        </p:nvSpPr>
        <p:spPr bwMode="auto">
          <a:xfrm>
            <a:off x="6019800" y="6094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1" name="Line 32"/>
          <p:cNvSpPr>
            <a:spLocks noChangeShapeType="1"/>
          </p:cNvSpPr>
          <p:nvPr/>
        </p:nvSpPr>
        <p:spPr bwMode="auto">
          <a:xfrm>
            <a:off x="6324600" y="6094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2" name="Line 32"/>
          <p:cNvSpPr>
            <a:spLocks noChangeShapeType="1"/>
          </p:cNvSpPr>
          <p:nvPr/>
        </p:nvSpPr>
        <p:spPr bwMode="auto">
          <a:xfrm>
            <a:off x="6629400" y="6094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3" name="Rectangle 17"/>
          <p:cNvSpPr>
            <a:spLocks noChangeArrowheads="1"/>
          </p:cNvSpPr>
          <p:nvPr/>
        </p:nvSpPr>
        <p:spPr bwMode="auto">
          <a:xfrm>
            <a:off x="4495800" y="3124200"/>
            <a:ext cx="1981200" cy="11430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4" name="TextBox 146"/>
          <p:cNvSpPr txBox="1">
            <a:spLocks noChangeArrowheads="1"/>
          </p:cNvSpPr>
          <p:nvPr/>
        </p:nvSpPr>
        <p:spPr bwMode="auto">
          <a:xfrm>
            <a:off x="381000" y="5257800"/>
            <a:ext cx="39163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No performance penalty for </a:t>
            </a:r>
          </a:p>
          <a:p>
            <a:r>
              <a:rPr lang="en-US">
                <a:latin typeface="Arial" charset="0"/>
              </a:rPr>
              <a:t>one way or another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301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9395AD-FF96-455D-8C92-6769B3A29967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458200" cy="6858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tx1"/>
                </a:solidFill>
                <a:ea typeface="ＭＳ Ｐゴシック" pitchFamily="-111" charset="-128"/>
              </a:rPr>
              <a:t>H5Sselect_hyperslab Function</a:t>
            </a:r>
          </a:p>
        </p:txBody>
      </p:sp>
      <p:sp>
        <p:nvSpPr>
          <p:cNvPr id="43014" name="Text Box 3"/>
          <p:cNvSpPr txBox="1">
            <a:spLocks noChangeArrowheads="1"/>
          </p:cNvSpPr>
          <p:nvPr/>
        </p:nvSpPr>
        <p:spPr bwMode="auto">
          <a:xfrm>
            <a:off x="0" y="1524000"/>
            <a:ext cx="9144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i="1">
                <a:latin typeface="Tahoma" pitchFamily="-111" charset="0"/>
              </a:rPr>
              <a:t>  </a:t>
            </a:r>
            <a:r>
              <a:rPr lang="en-US" b="1" i="1">
                <a:latin typeface="Courier New" pitchFamily="64" charset="0"/>
              </a:rPr>
              <a:t>space_id</a:t>
            </a:r>
            <a:r>
              <a:rPr lang="en-US" sz="2000" b="1"/>
              <a:t>	</a:t>
            </a:r>
            <a:r>
              <a:rPr lang="en-US">
                <a:latin typeface="Arial" charset="0"/>
              </a:rPr>
              <a:t>Identifier of dataspace</a:t>
            </a:r>
            <a:r>
              <a:rPr lang="en-US" sz="2000"/>
              <a:t> </a:t>
            </a:r>
          </a:p>
          <a:p>
            <a:pPr eaLnBrk="0" hangingPunct="0"/>
            <a:r>
              <a:rPr lang="en-US" sz="2000"/>
              <a:t>   </a:t>
            </a:r>
            <a:r>
              <a:rPr lang="en-US" b="1" i="1">
                <a:latin typeface="Courier New" pitchFamily="64" charset="0"/>
              </a:rPr>
              <a:t>op</a:t>
            </a:r>
            <a:r>
              <a:rPr lang="en-US" sz="2000"/>
              <a:t>		</a:t>
            </a:r>
            <a:r>
              <a:rPr lang="en-US">
                <a:latin typeface="Arial" charset="0"/>
              </a:rPr>
              <a:t>Selection operator</a:t>
            </a:r>
          </a:p>
          <a:p>
            <a:pPr lvl="2" eaLnBrk="0" hangingPunct="0"/>
            <a:r>
              <a:rPr lang="en-US">
                <a:latin typeface="Arial" charset="0"/>
              </a:rPr>
              <a:t>	H5S_SELECT_SET or H5S_SELECT_OR 	 </a:t>
            </a:r>
          </a:p>
          <a:p>
            <a:pPr eaLnBrk="0" hangingPunct="0"/>
            <a:r>
              <a:rPr lang="en-US" sz="2000"/>
              <a:t>   </a:t>
            </a:r>
            <a:r>
              <a:rPr lang="en-US" b="1" i="1">
                <a:latin typeface="Courier New" pitchFamily="64" charset="0"/>
              </a:rPr>
              <a:t>start</a:t>
            </a:r>
            <a:r>
              <a:rPr lang="en-US" sz="2000">
                <a:latin typeface="Courier New" pitchFamily="64" charset="0"/>
              </a:rPr>
              <a:t>	</a:t>
            </a:r>
            <a:r>
              <a:rPr lang="en-US">
                <a:latin typeface="Arial" charset="0"/>
              </a:rPr>
              <a:t>Array with starting coordinates of hyperslab </a:t>
            </a:r>
          </a:p>
          <a:p>
            <a:pPr eaLnBrk="0" hangingPunct="0"/>
            <a:r>
              <a:rPr lang="en-US" sz="2000"/>
              <a:t>  </a:t>
            </a:r>
            <a:r>
              <a:rPr lang="en-US" sz="2000">
                <a:latin typeface="Tahoma" pitchFamily="-111" charset="0"/>
              </a:rPr>
              <a:t> </a:t>
            </a:r>
            <a:r>
              <a:rPr lang="en-US" b="1" i="1">
                <a:latin typeface="Courier New" pitchFamily="64" charset="0"/>
              </a:rPr>
              <a:t>stride</a:t>
            </a:r>
            <a:r>
              <a:rPr lang="en-US" sz="2000">
                <a:latin typeface="Courier New" pitchFamily="64" charset="0"/>
              </a:rPr>
              <a:t>	</a:t>
            </a:r>
            <a:r>
              <a:rPr lang="en-US">
                <a:latin typeface="Arial" charset="0"/>
              </a:rPr>
              <a:t>Array specifying which positions along a dimension</a:t>
            </a:r>
          </a:p>
          <a:p>
            <a:pPr eaLnBrk="0" hangingPunct="0"/>
            <a:r>
              <a:rPr lang="en-US">
                <a:latin typeface="Arial" charset="0"/>
              </a:rPr>
              <a:t>  		to select</a:t>
            </a:r>
            <a:endParaRPr lang="en-US" sz="2000"/>
          </a:p>
          <a:p>
            <a:pPr eaLnBrk="0" hangingPunct="0"/>
            <a:r>
              <a:rPr lang="en-US" sz="2000"/>
              <a:t>   </a:t>
            </a:r>
            <a:r>
              <a:rPr lang="en-US" b="1" i="1">
                <a:latin typeface="Courier New" pitchFamily="64" charset="0"/>
              </a:rPr>
              <a:t>count</a:t>
            </a:r>
            <a:r>
              <a:rPr lang="en-US" sz="2000">
                <a:latin typeface="Courier New" pitchFamily="64" charset="0"/>
              </a:rPr>
              <a:t>	</a:t>
            </a:r>
            <a:r>
              <a:rPr lang="en-US">
                <a:latin typeface="Arial" charset="0"/>
              </a:rPr>
              <a:t>Array specifying how many blocks to select from the </a:t>
            </a:r>
          </a:p>
          <a:p>
            <a:pPr lvl="1" eaLnBrk="0" hangingPunct="0"/>
            <a:r>
              <a:rPr lang="en-US">
                <a:latin typeface="Arial" charset="0"/>
              </a:rPr>
              <a:t>		dataspace, in each dimension </a:t>
            </a:r>
          </a:p>
          <a:p>
            <a:pPr eaLnBrk="0" hangingPunct="0"/>
            <a:r>
              <a:rPr lang="en-US" sz="2000"/>
              <a:t>  </a:t>
            </a:r>
            <a:r>
              <a:rPr lang="en-US"/>
              <a:t> </a:t>
            </a:r>
            <a:r>
              <a:rPr lang="en-US" b="1" i="1">
                <a:latin typeface="Courier New" pitchFamily="64" charset="0"/>
              </a:rPr>
              <a:t>block</a:t>
            </a:r>
            <a:r>
              <a:rPr lang="en-US">
                <a:latin typeface="Courier New" pitchFamily="64" charset="0"/>
              </a:rPr>
              <a:t>	</a:t>
            </a:r>
            <a:r>
              <a:rPr lang="en-US">
                <a:latin typeface="Arial" charset="0"/>
              </a:rPr>
              <a:t>Array specifying size of element block </a:t>
            </a:r>
          </a:p>
          <a:p>
            <a:pPr lvl="1" eaLnBrk="0" hangingPunct="0"/>
            <a:r>
              <a:rPr lang="en-US">
                <a:latin typeface="Arial" charset="0"/>
              </a:rPr>
              <a:t>		(NULL indicates a block size of a single element in  </a:t>
            </a:r>
          </a:p>
          <a:p>
            <a:pPr eaLnBrk="0" hangingPunct="0"/>
            <a:r>
              <a:rPr lang="en-US">
                <a:latin typeface="Arial" charset="0"/>
              </a:rPr>
              <a:t>		a dimension)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40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40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F2AE8-5E0E-4595-A609-B9F0DA98043E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Reading/Writing Selections</a:t>
            </a:r>
          </a:p>
        </p:txBody>
      </p:sp>
      <p:sp>
        <p:nvSpPr>
          <p:cNvPr id="440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724400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US" smtClean="0">
                <a:ea typeface="ＭＳ Ｐゴシック" pitchFamily="-111" charset="-128"/>
              </a:rPr>
              <a:t>Programming model for reading from a dataset in</a:t>
            </a:r>
          </a:p>
          <a:p>
            <a:pPr marL="533400" indent="-533400" eaLnBrk="1" hangingPunct="1">
              <a:buFontTx/>
              <a:buNone/>
            </a:pPr>
            <a:r>
              <a:rPr lang="en-US" smtClean="0">
                <a:ea typeface="ＭＳ Ｐゴシック" pitchFamily="-111" charset="-128"/>
              </a:rPr>
              <a:t>a file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 smtClean="0">
                <a:ea typeface="ＭＳ Ｐゴシック" pitchFamily="-111" charset="-128"/>
              </a:rPr>
              <a:t>Open a dataset.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 smtClean="0">
                <a:ea typeface="ＭＳ Ｐゴシック" pitchFamily="-111" charset="-128"/>
              </a:rPr>
              <a:t>Get file dataspace handle of the dataset and specify subset to read from.</a:t>
            </a:r>
          </a:p>
          <a:p>
            <a:pPr marL="933450" lvl="1" indent="-533400" eaLnBrk="1" hangingPunct="1">
              <a:buFontTx/>
              <a:buAutoNum type="alphaLcPeriod"/>
            </a:pPr>
            <a:r>
              <a:rPr lang="en-US" sz="2200" b="1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H5Dget_space</a:t>
            </a:r>
            <a:r>
              <a:rPr lang="en-US" sz="2200" smtClean="0">
                <a:ea typeface="ＭＳ Ｐゴシック" pitchFamily="-111" charset="-128"/>
              </a:rPr>
              <a:t> returns file dataspace handle</a:t>
            </a:r>
          </a:p>
          <a:p>
            <a:pPr marL="1333500" lvl="2" indent="-533400" eaLnBrk="1" hangingPunct="1">
              <a:buFontTx/>
              <a:buAutoNum type="alphaLcPeriod"/>
            </a:pPr>
            <a:r>
              <a:rPr lang="en-US" sz="2000" smtClean="0">
                <a:ea typeface="ＭＳ Ｐゴシック" pitchFamily="-111" charset="-128"/>
              </a:rPr>
              <a:t>File dataspace describes array stored in a file (number of dimensions and their sizes).</a:t>
            </a:r>
          </a:p>
          <a:p>
            <a:pPr marL="933450" lvl="1" indent="-533400" eaLnBrk="1" hangingPunct="1">
              <a:buFontTx/>
              <a:buAutoNum type="alphaLcPeriod"/>
            </a:pPr>
            <a:r>
              <a:rPr lang="en-US" sz="2200" b="1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H5Sselect_hyperslab</a:t>
            </a:r>
            <a:r>
              <a:rPr lang="en-US" sz="2200" smtClean="0">
                <a:ea typeface="ＭＳ Ｐゴシック" pitchFamily="-111" charset="-128"/>
              </a:rPr>
              <a:t> selects elements of the array that participate in I/O operation.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 smtClean="0">
                <a:ea typeface="ＭＳ Ｐゴシック" pitchFamily="-111" charset="-128"/>
              </a:rPr>
              <a:t>Allocate data buffer of an appropriate shape and size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50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50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3E3539-2C61-47E0-B6E3-A1FA6E4E3D9A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Reading/Writing Selections</a:t>
            </a:r>
          </a:p>
        </p:txBody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382000" cy="5181600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US" smtClean="0">
                <a:ea typeface="ＭＳ Ｐゴシック" pitchFamily="-111" charset="-128"/>
              </a:rPr>
              <a:t>Programming model (continued)</a:t>
            </a:r>
          </a:p>
          <a:p>
            <a:pPr marL="533400" indent="-533400" eaLnBrk="1" hangingPunct="1">
              <a:buFontTx/>
              <a:buAutoNum type="arabicPeriod" startAt="4"/>
            </a:pPr>
            <a:r>
              <a:rPr lang="en-US" sz="2400" smtClean="0">
                <a:ea typeface="ＭＳ Ｐゴシック" pitchFamily="-111" charset="-128"/>
              </a:rPr>
              <a:t>Create a memory dataspace and specify subset to write to.</a:t>
            </a:r>
          </a:p>
          <a:p>
            <a:pPr marL="933450" lvl="1" indent="-533400" eaLnBrk="1" hangingPunct="1">
              <a:buFontTx/>
              <a:buAutoNum type="arabicPeriod"/>
            </a:pPr>
            <a:r>
              <a:rPr lang="en-US" sz="2200" smtClean="0">
                <a:ea typeface="ＭＳ Ｐゴシック" pitchFamily="-111" charset="-128"/>
              </a:rPr>
              <a:t>Memory dataspace describes data buffer (its rank and dimension sizes).</a:t>
            </a:r>
          </a:p>
          <a:p>
            <a:pPr marL="933450" lvl="1" indent="-533400" eaLnBrk="1" hangingPunct="1">
              <a:buFontTx/>
              <a:buAutoNum type="arabicPeriod"/>
            </a:pPr>
            <a:r>
              <a:rPr lang="en-US" sz="2200" smtClean="0">
                <a:ea typeface="ＭＳ Ｐゴシック" pitchFamily="-111" charset="-128"/>
              </a:rPr>
              <a:t>Use </a:t>
            </a:r>
            <a:r>
              <a:rPr lang="en-US" sz="2200" b="1" smtClean="0">
                <a:ea typeface="ＭＳ Ｐゴシック" pitchFamily="-111" charset="-128"/>
              </a:rPr>
              <a:t>H5Screate_simple</a:t>
            </a:r>
            <a:r>
              <a:rPr lang="en-US" sz="2200" smtClean="0">
                <a:ea typeface="ＭＳ Ｐゴシック" pitchFamily="-111" charset="-128"/>
              </a:rPr>
              <a:t> function to create memory dataspace.</a:t>
            </a:r>
          </a:p>
          <a:p>
            <a:pPr marL="933450" lvl="1" indent="-533400" eaLnBrk="1" hangingPunct="1">
              <a:buFontTx/>
              <a:buAutoNum type="arabicPeriod"/>
            </a:pPr>
            <a:r>
              <a:rPr lang="en-US" sz="2200" smtClean="0">
                <a:ea typeface="ＭＳ Ｐゴシック" pitchFamily="-111" charset="-128"/>
              </a:rPr>
              <a:t>Use </a:t>
            </a:r>
            <a:r>
              <a:rPr lang="en-US" sz="2200" b="1" smtClean="0">
                <a:ea typeface="ＭＳ Ｐゴシック" pitchFamily="-111" charset="-128"/>
              </a:rPr>
              <a:t>H5Sselect_hyperslab</a:t>
            </a:r>
            <a:r>
              <a:rPr lang="en-US" sz="2200" smtClean="0">
                <a:ea typeface="ＭＳ Ｐゴシック" pitchFamily="-111" charset="-128"/>
              </a:rPr>
              <a:t> to select elements </a:t>
            </a:r>
            <a:r>
              <a:rPr lang="en-US" sz="2400" smtClean="0">
                <a:ea typeface="ＭＳ Ｐゴシック" pitchFamily="-111" charset="-128"/>
              </a:rPr>
              <a:t>of </a:t>
            </a:r>
            <a:r>
              <a:rPr lang="en-US" sz="2200" smtClean="0">
                <a:ea typeface="ＭＳ Ｐゴシック" pitchFamily="-111" charset="-128"/>
              </a:rPr>
              <a:t>the data buffer that participate in I/O operation. </a:t>
            </a:r>
          </a:p>
          <a:p>
            <a:pPr marL="533400" indent="-533400" eaLnBrk="1" hangingPunct="1">
              <a:buFontTx/>
              <a:buAutoNum type="arabicPeriod" startAt="4"/>
            </a:pPr>
            <a:r>
              <a:rPr lang="en-US" sz="2400" smtClean="0">
                <a:ea typeface="ＭＳ Ｐゴシック" pitchFamily="-111" charset="-128"/>
              </a:rPr>
              <a:t>Issue </a:t>
            </a:r>
            <a:r>
              <a:rPr lang="en-US" sz="2200" b="1" smtClean="0">
                <a:ea typeface="ＭＳ Ｐゴシック" pitchFamily="-111" charset="-128"/>
              </a:rPr>
              <a:t>H5Dread</a:t>
            </a:r>
            <a:r>
              <a:rPr lang="en-US" sz="2400" smtClean="0">
                <a:ea typeface="ＭＳ Ｐゴシック" pitchFamily="-111" charset="-128"/>
              </a:rPr>
              <a:t> or </a:t>
            </a:r>
            <a:r>
              <a:rPr lang="en-US" sz="2400" b="1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H5Dwrite</a:t>
            </a:r>
            <a:r>
              <a:rPr lang="en-US" sz="2400" smtClean="0">
                <a:ea typeface="ＭＳ Ｐゴシック" pitchFamily="-111" charset="-128"/>
              </a:rPr>
              <a:t> to move the data between file and memory buffer.</a:t>
            </a:r>
          </a:p>
          <a:p>
            <a:pPr marL="533400" indent="-533400" eaLnBrk="1" hangingPunct="1">
              <a:buFontTx/>
              <a:buAutoNum type="arabicPeriod" startAt="4"/>
            </a:pPr>
            <a:r>
              <a:rPr lang="en-US" sz="2400" smtClean="0">
                <a:ea typeface="ＭＳ Ｐゴシック" pitchFamily="-111" charset="-128"/>
              </a:rPr>
              <a:t>Close file dataspace and memory dataspace when done.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608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7F465E-F672-446C-95E2-C43FD583A6CB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Example :  Reading Two Rows</a:t>
            </a:r>
          </a:p>
        </p:txBody>
      </p:sp>
      <p:graphicFrame>
        <p:nvGraphicFramePr>
          <p:cNvPr id="532483" name="Group 3"/>
          <p:cNvGraphicFramePr>
            <a:graphicFrameLocks noGrp="1"/>
          </p:cNvGraphicFramePr>
          <p:nvPr>
            <p:ph sz="half" idx="1"/>
          </p:nvPr>
        </p:nvGraphicFramePr>
        <p:xfrm>
          <a:off x="2514600" y="1524000"/>
          <a:ext cx="4114800" cy="2819400"/>
        </p:xfrm>
        <a:graphic>
          <a:graphicData uri="http://schemas.openxmlformats.org/drawingml/2006/table">
            <a:tbl>
              <a:tblPr/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32520" name="Group 40"/>
          <p:cNvGraphicFramePr>
            <a:graphicFrameLocks noGrp="1"/>
          </p:cNvGraphicFramePr>
          <p:nvPr>
            <p:ph sz="half" idx="2"/>
          </p:nvPr>
        </p:nvGraphicFramePr>
        <p:xfrm>
          <a:off x="609600" y="5562600"/>
          <a:ext cx="8229600" cy="609600"/>
        </p:xfrm>
        <a:graphic>
          <a:graphicData uri="http://schemas.openxmlformats.org/drawingml/2006/table">
            <a:tbl>
              <a:tblPr/>
              <a:tblGrid>
                <a:gridCol w="587375"/>
                <a:gridCol w="588963"/>
                <a:gridCol w="587375"/>
                <a:gridCol w="587375"/>
                <a:gridCol w="587375"/>
                <a:gridCol w="588962"/>
                <a:gridCol w="587375"/>
                <a:gridCol w="587375"/>
                <a:gridCol w="588963"/>
                <a:gridCol w="587375"/>
                <a:gridCol w="587375"/>
                <a:gridCol w="587375"/>
                <a:gridCol w="588962"/>
                <a:gridCol w="587375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55" name="Text Box 72"/>
          <p:cNvSpPr txBox="1">
            <a:spLocks noChangeArrowheads="1"/>
          </p:cNvSpPr>
          <p:nvPr/>
        </p:nvSpPr>
        <p:spPr bwMode="auto">
          <a:xfrm>
            <a:off x="7058025" y="1143000"/>
            <a:ext cx="18954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Data in a file</a:t>
            </a:r>
          </a:p>
          <a:p>
            <a:r>
              <a:rPr lang="en-US">
                <a:latin typeface="Arial" charset="0"/>
              </a:rPr>
              <a:t>4x6 matrix</a:t>
            </a:r>
          </a:p>
        </p:txBody>
      </p:sp>
      <p:sp>
        <p:nvSpPr>
          <p:cNvPr id="46156" name="Text Box 73"/>
          <p:cNvSpPr txBox="1">
            <a:spLocks noChangeArrowheads="1"/>
          </p:cNvSpPr>
          <p:nvPr/>
        </p:nvSpPr>
        <p:spPr bwMode="auto">
          <a:xfrm>
            <a:off x="457200" y="4572000"/>
            <a:ext cx="34353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Buffer in memory</a:t>
            </a:r>
          </a:p>
          <a:p>
            <a:r>
              <a:rPr lang="en-US">
                <a:latin typeface="Arial" charset="0"/>
              </a:rPr>
              <a:t>1-dim array of length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710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710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88F26A-4BB6-4FE4-8E38-747E247C00BB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Example:  Reading Two Rows</a:t>
            </a:r>
          </a:p>
        </p:txBody>
      </p:sp>
      <p:graphicFrame>
        <p:nvGraphicFramePr>
          <p:cNvPr id="534531" name="Group 3"/>
          <p:cNvGraphicFramePr>
            <a:graphicFrameLocks noGrp="1"/>
          </p:cNvGraphicFramePr>
          <p:nvPr>
            <p:ph sz="half" idx="1"/>
          </p:nvPr>
        </p:nvGraphicFramePr>
        <p:xfrm>
          <a:off x="2514600" y="1524000"/>
          <a:ext cx="4114800" cy="2819400"/>
        </p:xfrm>
        <a:graphic>
          <a:graphicData uri="http://schemas.openxmlformats.org/drawingml/2006/table">
            <a:tbl>
              <a:tblPr/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147" name="Text Box 40"/>
          <p:cNvSpPr txBox="1">
            <a:spLocks noChangeArrowheads="1"/>
          </p:cNvSpPr>
          <p:nvPr/>
        </p:nvSpPr>
        <p:spPr bwMode="auto">
          <a:xfrm>
            <a:off x="6858000" y="1260475"/>
            <a:ext cx="23383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64" charset="0"/>
              </a:rPr>
              <a:t>start  = {1,0}</a:t>
            </a:r>
          </a:p>
          <a:p>
            <a:r>
              <a:rPr lang="en-US" sz="2000" b="1">
                <a:latin typeface="Courier New" pitchFamily="64" charset="0"/>
              </a:rPr>
              <a:t>count  = {2,6}</a:t>
            </a:r>
          </a:p>
          <a:p>
            <a:r>
              <a:rPr lang="en-US" sz="2000" b="1">
                <a:latin typeface="Courier New" pitchFamily="64" charset="0"/>
              </a:rPr>
              <a:t>block  = {1,1}</a:t>
            </a:r>
          </a:p>
          <a:p>
            <a:r>
              <a:rPr lang="en-US" sz="2000" b="1">
                <a:latin typeface="Courier New" pitchFamily="64" charset="0"/>
              </a:rPr>
              <a:t>stride = {1,1}</a:t>
            </a:r>
          </a:p>
        </p:txBody>
      </p:sp>
      <p:sp>
        <p:nvSpPr>
          <p:cNvPr id="47148" name="Rectangle 41"/>
          <p:cNvSpPr>
            <a:spLocks noChangeArrowheads="1"/>
          </p:cNvSpPr>
          <p:nvPr/>
        </p:nvSpPr>
        <p:spPr bwMode="auto">
          <a:xfrm>
            <a:off x="152400" y="4800600"/>
            <a:ext cx="84582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Courier New" pitchFamily="64" charset="0"/>
              </a:rPr>
              <a:t>filespace = H5Dget_space (dataset);</a:t>
            </a:r>
          </a:p>
          <a:p>
            <a:r>
              <a:rPr lang="en-US" sz="2000" b="1">
                <a:solidFill>
                  <a:srgbClr val="000000"/>
                </a:solidFill>
                <a:latin typeface="Courier New" pitchFamily="64" charset="0"/>
              </a:rPr>
              <a:t>H5Sselect_hyperslab (filespace, H5S_SELECT_SET,</a:t>
            </a:r>
          </a:p>
          <a:p>
            <a:r>
              <a:rPr lang="en-US" sz="2000" b="1">
                <a:solidFill>
                  <a:srgbClr val="000000"/>
                </a:solidFill>
                <a:latin typeface="Courier New" pitchFamily="64" charset="0"/>
              </a:rPr>
              <a:t>                     start, NULL, count, NULL)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tx1"/>
              </a:buClr>
            </a:pPr>
            <a:endParaRPr lang="en-US" sz="2000" b="1">
              <a:solidFill>
                <a:srgbClr val="000000"/>
              </a:solidFill>
              <a:latin typeface="Courier New" pitchFamily="6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813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813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1C8BC4-4DFE-4E42-9251-6D675B8F11E3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481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Example:  Reading Two Rows</a:t>
            </a:r>
          </a:p>
        </p:txBody>
      </p:sp>
      <p:graphicFrame>
        <p:nvGraphicFramePr>
          <p:cNvPr id="536579" name="Group 3"/>
          <p:cNvGraphicFramePr>
            <a:graphicFrameLocks noGrp="1"/>
          </p:cNvGraphicFramePr>
          <p:nvPr>
            <p:ph sz="half" idx="2"/>
          </p:nvPr>
        </p:nvGraphicFramePr>
        <p:xfrm>
          <a:off x="609600" y="2438400"/>
          <a:ext cx="8229600" cy="609600"/>
        </p:xfrm>
        <a:graphic>
          <a:graphicData uri="http://schemas.openxmlformats.org/drawingml/2006/table">
            <a:tbl>
              <a:tblPr/>
              <a:tblGrid>
                <a:gridCol w="587375"/>
                <a:gridCol w="588963"/>
                <a:gridCol w="587375"/>
                <a:gridCol w="587375"/>
                <a:gridCol w="587375"/>
                <a:gridCol w="588962"/>
                <a:gridCol w="587375"/>
                <a:gridCol w="587375"/>
                <a:gridCol w="588963"/>
                <a:gridCol w="587375"/>
                <a:gridCol w="587375"/>
                <a:gridCol w="587375"/>
                <a:gridCol w="588962"/>
                <a:gridCol w="587375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66" name="Text Box 35"/>
          <p:cNvSpPr txBox="1">
            <a:spLocks noChangeArrowheads="1"/>
          </p:cNvSpPr>
          <p:nvPr/>
        </p:nvSpPr>
        <p:spPr bwMode="auto">
          <a:xfrm>
            <a:off x="228600" y="1143000"/>
            <a:ext cx="3200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urier New" pitchFamily="64" charset="0"/>
              </a:rPr>
              <a:t>start[1] = {1}</a:t>
            </a:r>
          </a:p>
          <a:p>
            <a:r>
              <a:rPr lang="en-US" sz="2000" b="1">
                <a:latin typeface="Courier New" pitchFamily="64" charset="0"/>
              </a:rPr>
              <a:t>count[1] = {12}</a:t>
            </a:r>
          </a:p>
          <a:p>
            <a:r>
              <a:rPr lang="en-US" sz="2000" b="1">
                <a:latin typeface="Courier New" pitchFamily="64" charset="0"/>
              </a:rPr>
              <a:t>dim[1]   = {14}</a:t>
            </a:r>
          </a:p>
          <a:p>
            <a:endParaRPr lang="en-US" sz="2000" b="1">
              <a:latin typeface="Courier New" pitchFamily="64" charset="0"/>
            </a:endParaRPr>
          </a:p>
        </p:txBody>
      </p:sp>
      <p:sp>
        <p:nvSpPr>
          <p:cNvPr id="48167" name="Rectangle 36"/>
          <p:cNvSpPr>
            <a:spLocks noChangeArrowheads="1"/>
          </p:cNvSpPr>
          <p:nvPr/>
        </p:nvSpPr>
        <p:spPr bwMode="auto">
          <a:xfrm>
            <a:off x="533400" y="3733800"/>
            <a:ext cx="8153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Courier New" pitchFamily="64" charset="0"/>
              </a:rPr>
              <a:t>memspace = H5Screate_simple(1, dim, NULL);</a:t>
            </a:r>
          </a:p>
          <a:p>
            <a:r>
              <a:rPr lang="en-US" sz="2000" b="1">
                <a:solidFill>
                  <a:srgbClr val="000000"/>
                </a:solidFill>
                <a:latin typeface="Courier New" pitchFamily="64" charset="0"/>
              </a:rPr>
              <a:t>H5Sselect_hyperslab (memspace, H5S_SELECT_SET,</a:t>
            </a:r>
          </a:p>
          <a:p>
            <a:r>
              <a:rPr lang="en-US" sz="2000" b="1">
                <a:solidFill>
                  <a:srgbClr val="000000"/>
                </a:solidFill>
                <a:latin typeface="Courier New" pitchFamily="64" charset="0"/>
              </a:rPr>
              <a:t>                     start, NULL, count, NULL)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4915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915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3D42CE-74A8-4BA4-B93E-39BC598D23F4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Example:  Reading Two Rows</a:t>
            </a:r>
          </a:p>
        </p:txBody>
      </p:sp>
      <p:graphicFrame>
        <p:nvGraphicFramePr>
          <p:cNvPr id="538627" name="Group 3"/>
          <p:cNvGraphicFramePr>
            <a:graphicFrameLocks noGrp="1"/>
          </p:cNvGraphicFramePr>
          <p:nvPr>
            <p:ph sz="half" idx="1"/>
          </p:nvPr>
        </p:nvGraphicFramePr>
        <p:xfrm>
          <a:off x="2514600" y="1524000"/>
          <a:ext cx="4114800" cy="2819400"/>
        </p:xfrm>
        <a:graphic>
          <a:graphicData uri="http://schemas.openxmlformats.org/drawingml/2006/table">
            <a:tbl>
              <a:tblPr/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38664" name="Group 40"/>
          <p:cNvGraphicFramePr>
            <a:graphicFrameLocks noGrp="1"/>
          </p:cNvGraphicFramePr>
          <p:nvPr>
            <p:ph sz="half" idx="2"/>
          </p:nvPr>
        </p:nvGraphicFramePr>
        <p:xfrm>
          <a:off x="609600" y="5562600"/>
          <a:ext cx="8229600" cy="609600"/>
        </p:xfrm>
        <a:graphic>
          <a:graphicData uri="http://schemas.openxmlformats.org/drawingml/2006/table">
            <a:tbl>
              <a:tblPr/>
              <a:tblGrid>
                <a:gridCol w="587375"/>
                <a:gridCol w="588963"/>
                <a:gridCol w="587375"/>
                <a:gridCol w="587375"/>
                <a:gridCol w="587375"/>
                <a:gridCol w="588962"/>
                <a:gridCol w="587375"/>
                <a:gridCol w="587375"/>
                <a:gridCol w="588963"/>
                <a:gridCol w="587375"/>
                <a:gridCol w="587375"/>
                <a:gridCol w="587375"/>
                <a:gridCol w="588962"/>
                <a:gridCol w="587375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-111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227" name="Text Box 72"/>
          <p:cNvSpPr txBox="1">
            <a:spLocks noChangeArrowheads="1"/>
          </p:cNvSpPr>
          <p:nvPr/>
        </p:nvSpPr>
        <p:spPr bwMode="auto">
          <a:xfrm>
            <a:off x="7058025" y="1190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9228" name="Rectangle 73"/>
          <p:cNvSpPr>
            <a:spLocks noChangeArrowheads="1"/>
          </p:cNvSpPr>
          <p:nvPr/>
        </p:nvSpPr>
        <p:spPr bwMode="auto">
          <a:xfrm>
            <a:off x="1989138" y="4852988"/>
            <a:ext cx="6586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2000" b="1">
                <a:solidFill>
                  <a:srgbClr val="000000"/>
                </a:solidFill>
                <a:latin typeface="Courier New" pitchFamily="64" charset="0"/>
              </a:rPr>
              <a:t>H5Dread (…, …, memspace, filespace, …, …);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501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501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469746-06E1-4139-BB1F-C26B8C66DD19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Things to Remember</a:t>
            </a:r>
          </a:p>
        </p:txBody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ea typeface="ＭＳ Ｐゴシック" pitchFamily="-111" charset="-128"/>
              </a:rPr>
              <a:t>Number</a:t>
            </a:r>
            <a:r>
              <a:rPr lang="en-US" dirty="0" smtClean="0">
                <a:ea typeface="ＭＳ Ｐゴシック" pitchFamily="-111" charset="-128"/>
              </a:rPr>
              <a:t> of elements selected in a file and in a memory buffer </a:t>
            </a:r>
            <a:r>
              <a:rPr lang="en-US" i="1" dirty="0" smtClean="0">
                <a:ea typeface="ＭＳ Ｐゴシック" pitchFamily="-111" charset="-128"/>
              </a:rPr>
              <a:t>must be the same </a:t>
            </a:r>
          </a:p>
          <a:p>
            <a:pPr lvl="1" eaLnBrk="1" hangingPunct="1"/>
            <a:r>
              <a:rPr lang="en-US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H5Sget_select_npoints</a:t>
            </a:r>
            <a:r>
              <a:rPr lang="en-US" dirty="0" smtClean="0">
                <a:ea typeface="ＭＳ Ｐゴシック" pitchFamily="-111" charset="-128"/>
              </a:rPr>
              <a:t> returns number of selected elements in a </a:t>
            </a:r>
            <a:r>
              <a:rPr lang="en-US" dirty="0" err="1" smtClean="0">
                <a:ea typeface="ＭＳ Ｐゴシック" pitchFamily="-111" charset="-128"/>
              </a:rPr>
              <a:t>hyperslab</a:t>
            </a:r>
            <a:r>
              <a:rPr lang="en-US" dirty="0" smtClean="0">
                <a:ea typeface="ＭＳ Ｐゴシック" pitchFamily="-111" charset="-128"/>
              </a:rPr>
              <a:t> selection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HDF5 partial I/O is tuned to move data between selections that have the same dimensionality; </a:t>
            </a:r>
            <a:r>
              <a:rPr lang="en-US" i="1" dirty="0" smtClean="0">
                <a:ea typeface="ＭＳ Ｐゴシック" pitchFamily="-111" charset="-128"/>
              </a:rPr>
              <a:t>avoid</a:t>
            </a:r>
            <a:r>
              <a:rPr lang="en-US" dirty="0" smtClean="0">
                <a:ea typeface="ＭＳ Ｐゴシック" pitchFamily="-111" charset="-128"/>
              </a:rPr>
              <a:t> choosing </a:t>
            </a:r>
            <a:r>
              <a:rPr lang="en-US" i="1" dirty="0" smtClean="0">
                <a:ea typeface="ＭＳ Ｐゴシック" pitchFamily="-111" charset="-128"/>
              </a:rPr>
              <a:t>subsets</a:t>
            </a:r>
            <a:r>
              <a:rPr lang="en-US" dirty="0" smtClean="0">
                <a:ea typeface="ＭＳ Ｐゴシック" pitchFamily="-111" charset="-128"/>
              </a:rPr>
              <a:t> that have </a:t>
            </a:r>
            <a:r>
              <a:rPr lang="en-US" i="1" dirty="0" smtClean="0">
                <a:ea typeface="ＭＳ Ｐゴシック" pitchFamily="-111" charset="-128"/>
              </a:rPr>
              <a:t>different ranks </a:t>
            </a:r>
            <a:r>
              <a:rPr lang="en-US" dirty="0" smtClean="0">
                <a:ea typeface="ＭＳ Ｐゴシック" pitchFamily="-111" charset="-128"/>
              </a:rPr>
              <a:t>(as in example above)</a:t>
            </a:r>
          </a:p>
          <a:p>
            <a:pPr eaLnBrk="1" hangingPunct="1"/>
            <a:r>
              <a:rPr lang="en-US" i="1" dirty="0" smtClean="0">
                <a:ea typeface="ＭＳ Ｐゴシック" pitchFamily="-111" charset="-128"/>
              </a:rPr>
              <a:t>Allocate a buffer of an appropriate size </a:t>
            </a:r>
            <a:r>
              <a:rPr lang="en-US" dirty="0" smtClean="0">
                <a:ea typeface="ＭＳ Ｐゴシック" pitchFamily="-111" charset="-128"/>
              </a:rPr>
              <a:t>when reading data; use </a:t>
            </a:r>
            <a:r>
              <a:rPr lang="en-US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H5Tget_native_type</a:t>
            </a:r>
            <a:r>
              <a:rPr lang="en-US" dirty="0" smtClean="0">
                <a:ea typeface="ＭＳ Ｐゴシック" pitchFamily="-111" charset="-128"/>
              </a:rPr>
              <a:t> and </a:t>
            </a:r>
            <a:r>
              <a:rPr lang="en-US" b="1" dirty="0" smtClean="0">
                <a:latin typeface="Courier New" pitchFamily="64" charset="0"/>
                <a:ea typeface="ＭＳ Ｐゴシック" pitchFamily="-111" charset="-128"/>
                <a:cs typeface="Courier New" pitchFamily="64" charset="0"/>
              </a:rPr>
              <a:t>H5Tget_size</a:t>
            </a:r>
            <a:r>
              <a:rPr lang="en-US" dirty="0" smtClean="0">
                <a:ea typeface="ＭＳ Ｐゴシック" pitchFamily="-111" charset="-128"/>
              </a:rPr>
              <a:t> to get the correct size of the data element in memory.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Sep. 28-30, 2010</a:t>
            </a:r>
          </a:p>
        </p:txBody>
      </p:sp>
      <p:sp>
        <p:nvSpPr>
          <p:cNvPr id="57347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57348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DC2C10C-FF20-4D88-8A8A-01792D2C8E0D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573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Chunking in HDF5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2133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 smtClean="0"/>
          </a:p>
        </p:txBody>
      </p:sp>
      <p:sp>
        <p:nvSpPr>
          <p:cNvPr id="1024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 dirty="0" smtClean="0"/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00D899-F049-4729-B603-7919031C4EFE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HDF5 Dataset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1752600"/>
            <a:ext cx="8305800" cy="4648200"/>
            <a:chOff x="288" y="1008"/>
            <a:chExt cx="5232" cy="2928"/>
          </a:xfrm>
        </p:grpSpPr>
        <p:sp>
          <p:nvSpPr>
            <p:cNvPr id="10247" name="Rectangle 4"/>
            <p:cNvSpPr>
              <a:spLocks noChangeArrowheads="1"/>
            </p:cNvSpPr>
            <p:nvPr/>
          </p:nvSpPr>
          <p:spPr bwMode="auto">
            <a:xfrm>
              <a:off x="3072" y="1008"/>
              <a:ext cx="2448" cy="2688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lIns="313869" tIns="156935" rIns="313869" bIns="156935">
              <a:flatTx/>
            </a:bodyPr>
            <a:lstStyle/>
            <a:p>
              <a:pPr algn="ctr" eaLnBrk="0" hangingPunct="0"/>
              <a:r>
                <a:rPr lang="en-US" sz="3200">
                  <a:latin typeface="Arial" charset="0"/>
                </a:rPr>
                <a:t>Dataset data</a:t>
              </a:r>
              <a:endParaRPr lang="en-US" sz="3200" b="1"/>
            </a:p>
          </p:txBody>
        </p:sp>
        <p:sp>
          <p:nvSpPr>
            <p:cNvPr id="10248" name="Rectangle 5"/>
            <p:cNvSpPr>
              <a:spLocks noChangeArrowheads="1"/>
            </p:cNvSpPr>
            <p:nvPr/>
          </p:nvSpPr>
          <p:spPr bwMode="auto">
            <a:xfrm>
              <a:off x="288" y="1008"/>
              <a:ext cx="2448" cy="2928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lIns="313869" tIns="156935" rIns="313869" bIns="156935">
              <a:flatTx/>
            </a:bodyPr>
            <a:lstStyle/>
            <a:p>
              <a:pPr algn="ctr" eaLnBrk="0" hangingPunct="0"/>
              <a:r>
                <a:rPr lang="en-US" sz="3200" dirty="0">
                  <a:latin typeface="Arial" charset="0"/>
                </a:rPr>
                <a:t>Metadata</a:t>
              </a:r>
              <a:endParaRPr lang="en-US" sz="3200" b="1" dirty="0"/>
            </a:p>
          </p:txBody>
        </p:sp>
        <p:sp>
          <p:nvSpPr>
            <p:cNvPr id="10249" name="Rectangle 6"/>
            <p:cNvSpPr>
              <a:spLocks noChangeArrowheads="1"/>
            </p:cNvSpPr>
            <p:nvPr/>
          </p:nvSpPr>
          <p:spPr bwMode="auto">
            <a:xfrm rot="-5400000">
              <a:off x="3559" y="1269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0" name="Line 7"/>
            <p:cNvSpPr>
              <a:spLocks noChangeShapeType="1"/>
            </p:cNvSpPr>
            <p:nvPr/>
          </p:nvSpPr>
          <p:spPr bwMode="auto">
            <a:xfrm rot="-5400000">
              <a:off x="3984" y="146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1" name="Line 8"/>
            <p:cNvSpPr>
              <a:spLocks noChangeShapeType="1"/>
            </p:cNvSpPr>
            <p:nvPr/>
          </p:nvSpPr>
          <p:spPr bwMode="auto">
            <a:xfrm rot="-5400000">
              <a:off x="3985" y="125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2" name="Line 9"/>
            <p:cNvSpPr>
              <a:spLocks noChangeShapeType="1"/>
            </p:cNvSpPr>
            <p:nvPr/>
          </p:nvSpPr>
          <p:spPr bwMode="auto">
            <a:xfrm rot="-5400000">
              <a:off x="3984" y="1041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3" name="Line 10"/>
            <p:cNvSpPr>
              <a:spLocks noChangeShapeType="1"/>
            </p:cNvSpPr>
            <p:nvPr/>
          </p:nvSpPr>
          <p:spPr bwMode="auto">
            <a:xfrm>
              <a:off x="3523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4" name="Line 11"/>
            <p:cNvSpPr>
              <a:spLocks noChangeShapeType="1"/>
            </p:cNvSpPr>
            <p:nvPr/>
          </p:nvSpPr>
          <p:spPr bwMode="auto">
            <a:xfrm>
              <a:off x="3830" y="1595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5" name="Line 12"/>
            <p:cNvSpPr>
              <a:spLocks noChangeShapeType="1"/>
            </p:cNvSpPr>
            <p:nvPr/>
          </p:nvSpPr>
          <p:spPr bwMode="auto">
            <a:xfrm>
              <a:off x="4138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6" name="Line 13"/>
            <p:cNvSpPr>
              <a:spLocks noChangeShapeType="1"/>
            </p:cNvSpPr>
            <p:nvPr/>
          </p:nvSpPr>
          <p:spPr bwMode="auto">
            <a:xfrm>
              <a:off x="4445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7" name="Rectangle 14"/>
            <p:cNvSpPr>
              <a:spLocks noChangeArrowheads="1"/>
            </p:cNvSpPr>
            <p:nvPr/>
          </p:nvSpPr>
          <p:spPr bwMode="auto">
            <a:xfrm rot="-5400000">
              <a:off x="3655" y="1357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8" name="Line 15"/>
            <p:cNvSpPr>
              <a:spLocks noChangeShapeType="1"/>
            </p:cNvSpPr>
            <p:nvPr/>
          </p:nvSpPr>
          <p:spPr bwMode="auto">
            <a:xfrm rot="-5400000">
              <a:off x="4080" y="155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9" name="Line 16"/>
            <p:cNvSpPr>
              <a:spLocks noChangeShapeType="1"/>
            </p:cNvSpPr>
            <p:nvPr/>
          </p:nvSpPr>
          <p:spPr bwMode="auto">
            <a:xfrm rot="-5400000">
              <a:off x="4081" y="134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0" name="Line 17"/>
            <p:cNvSpPr>
              <a:spLocks noChangeShapeType="1"/>
            </p:cNvSpPr>
            <p:nvPr/>
          </p:nvSpPr>
          <p:spPr bwMode="auto">
            <a:xfrm rot="-5400000">
              <a:off x="4080" y="1129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1" name="Line 18"/>
            <p:cNvSpPr>
              <a:spLocks noChangeShapeType="1"/>
            </p:cNvSpPr>
            <p:nvPr/>
          </p:nvSpPr>
          <p:spPr bwMode="auto">
            <a:xfrm>
              <a:off x="3619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2" name="Line 19"/>
            <p:cNvSpPr>
              <a:spLocks noChangeShapeType="1"/>
            </p:cNvSpPr>
            <p:nvPr/>
          </p:nvSpPr>
          <p:spPr bwMode="auto">
            <a:xfrm>
              <a:off x="3926" y="1683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3" name="Line 20"/>
            <p:cNvSpPr>
              <a:spLocks noChangeShapeType="1"/>
            </p:cNvSpPr>
            <p:nvPr/>
          </p:nvSpPr>
          <p:spPr bwMode="auto">
            <a:xfrm>
              <a:off x="4234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4" name="Line 21"/>
            <p:cNvSpPr>
              <a:spLocks noChangeShapeType="1"/>
            </p:cNvSpPr>
            <p:nvPr/>
          </p:nvSpPr>
          <p:spPr bwMode="auto">
            <a:xfrm>
              <a:off x="4541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5" name="Rectangle 22"/>
            <p:cNvSpPr>
              <a:spLocks noChangeArrowheads="1"/>
            </p:cNvSpPr>
            <p:nvPr/>
          </p:nvSpPr>
          <p:spPr bwMode="auto">
            <a:xfrm rot="-5400000">
              <a:off x="3751" y="1445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6" name="Line 23"/>
            <p:cNvSpPr>
              <a:spLocks noChangeShapeType="1"/>
            </p:cNvSpPr>
            <p:nvPr/>
          </p:nvSpPr>
          <p:spPr bwMode="auto">
            <a:xfrm rot="-5400000">
              <a:off x="4176" y="164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7" name="Line 24"/>
            <p:cNvSpPr>
              <a:spLocks noChangeShapeType="1"/>
            </p:cNvSpPr>
            <p:nvPr/>
          </p:nvSpPr>
          <p:spPr bwMode="auto">
            <a:xfrm rot="-5400000">
              <a:off x="4177" y="1430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8" name="Line 25"/>
            <p:cNvSpPr>
              <a:spLocks noChangeShapeType="1"/>
            </p:cNvSpPr>
            <p:nvPr/>
          </p:nvSpPr>
          <p:spPr bwMode="auto">
            <a:xfrm rot="-5400000">
              <a:off x="4176" y="1217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9" name="Line 26"/>
            <p:cNvSpPr>
              <a:spLocks noChangeShapeType="1"/>
            </p:cNvSpPr>
            <p:nvPr/>
          </p:nvSpPr>
          <p:spPr bwMode="auto">
            <a:xfrm>
              <a:off x="3715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0" name="Line 27"/>
            <p:cNvSpPr>
              <a:spLocks noChangeShapeType="1"/>
            </p:cNvSpPr>
            <p:nvPr/>
          </p:nvSpPr>
          <p:spPr bwMode="auto">
            <a:xfrm>
              <a:off x="4022" y="1771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1" name="Line 28"/>
            <p:cNvSpPr>
              <a:spLocks noChangeShapeType="1"/>
            </p:cNvSpPr>
            <p:nvPr/>
          </p:nvSpPr>
          <p:spPr bwMode="auto">
            <a:xfrm>
              <a:off x="4330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2" name="Line 29"/>
            <p:cNvSpPr>
              <a:spLocks noChangeShapeType="1"/>
            </p:cNvSpPr>
            <p:nvPr/>
          </p:nvSpPr>
          <p:spPr bwMode="auto">
            <a:xfrm>
              <a:off x="4637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3" name="Rectangle 30"/>
            <p:cNvSpPr>
              <a:spLocks noChangeArrowheads="1"/>
            </p:cNvSpPr>
            <p:nvPr/>
          </p:nvSpPr>
          <p:spPr bwMode="auto">
            <a:xfrm rot="-5400000">
              <a:off x="3847" y="1534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4" name="Line 31"/>
            <p:cNvSpPr>
              <a:spLocks noChangeShapeType="1"/>
            </p:cNvSpPr>
            <p:nvPr/>
          </p:nvSpPr>
          <p:spPr bwMode="auto">
            <a:xfrm rot="-5400000">
              <a:off x="4272" y="1730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5" name="Line 32"/>
            <p:cNvSpPr>
              <a:spLocks noChangeShapeType="1"/>
            </p:cNvSpPr>
            <p:nvPr/>
          </p:nvSpPr>
          <p:spPr bwMode="auto">
            <a:xfrm rot="-5400000">
              <a:off x="4273" y="1518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6" name="Line 33"/>
            <p:cNvSpPr>
              <a:spLocks noChangeShapeType="1"/>
            </p:cNvSpPr>
            <p:nvPr/>
          </p:nvSpPr>
          <p:spPr bwMode="auto">
            <a:xfrm rot="-5400000">
              <a:off x="4272" y="1305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7" name="Line 34"/>
            <p:cNvSpPr>
              <a:spLocks noChangeShapeType="1"/>
            </p:cNvSpPr>
            <p:nvPr/>
          </p:nvSpPr>
          <p:spPr bwMode="auto">
            <a:xfrm>
              <a:off x="3811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8" name="Line 35"/>
            <p:cNvSpPr>
              <a:spLocks noChangeShapeType="1"/>
            </p:cNvSpPr>
            <p:nvPr/>
          </p:nvSpPr>
          <p:spPr bwMode="auto">
            <a:xfrm>
              <a:off x="4118" y="1859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9" name="Line 36"/>
            <p:cNvSpPr>
              <a:spLocks noChangeShapeType="1"/>
            </p:cNvSpPr>
            <p:nvPr/>
          </p:nvSpPr>
          <p:spPr bwMode="auto">
            <a:xfrm>
              <a:off x="4426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0" name="Line 37"/>
            <p:cNvSpPr>
              <a:spLocks noChangeShapeType="1"/>
            </p:cNvSpPr>
            <p:nvPr/>
          </p:nvSpPr>
          <p:spPr bwMode="auto">
            <a:xfrm>
              <a:off x="4733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1" name="Rectangle 38"/>
            <p:cNvSpPr>
              <a:spLocks noChangeArrowheads="1"/>
            </p:cNvSpPr>
            <p:nvPr/>
          </p:nvSpPr>
          <p:spPr bwMode="auto">
            <a:xfrm rot="-5400000">
              <a:off x="3943" y="1622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2" name="Line 39"/>
            <p:cNvSpPr>
              <a:spLocks noChangeShapeType="1"/>
            </p:cNvSpPr>
            <p:nvPr/>
          </p:nvSpPr>
          <p:spPr bwMode="auto">
            <a:xfrm rot="-5400000">
              <a:off x="4368" y="1818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3" name="Line 40"/>
            <p:cNvSpPr>
              <a:spLocks noChangeShapeType="1"/>
            </p:cNvSpPr>
            <p:nvPr/>
          </p:nvSpPr>
          <p:spPr bwMode="auto">
            <a:xfrm rot="-5400000">
              <a:off x="4369" y="160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4" name="Line 41"/>
            <p:cNvSpPr>
              <a:spLocks noChangeShapeType="1"/>
            </p:cNvSpPr>
            <p:nvPr/>
          </p:nvSpPr>
          <p:spPr bwMode="auto">
            <a:xfrm rot="-5400000">
              <a:off x="4368" y="1393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5" name="Line 42"/>
            <p:cNvSpPr>
              <a:spLocks noChangeShapeType="1"/>
            </p:cNvSpPr>
            <p:nvPr/>
          </p:nvSpPr>
          <p:spPr bwMode="auto">
            <a:xfrm>
              <a:off x="3907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6" name="Line 43"/>
            <p:cNvSpPr>
              <a:spLocks noChangeShapeType="1"/>
            </p:cNvSpPr>
            <p:nvPr/>
          </p:nvSpPr>
          <p:spPr bwMode="auto">
            <a:xfrm>
              <a:off x="4214" y="1947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7" name="Line 44"/>
            <p:cNvSpPr>
              <a:spLocks noChangeShapeType="1"/>
            </p:cNvSpPr>
            <p:nvPr/>
          </p:nvSpPr>
          <p:spPr bwMode="auto">
            <a:xfrm>
              <a:off x="4522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8" name="Line 45"/>
            <p:cNvSpPr>
              <a:spLocks noChangeShapeType="1"/>
            </p:cNvSpPr>
            <p:nvPr/>
          </p:nvSpPr>
          <p:spPr bwMode="auto">
            <a:xfrm>
              <a:off x="4829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9" name="Rectangle 46"/>
            <p:cNvSpPr>
              <a:spLocks noChangeArrowheads="1"/>
            </p:cNvSpPr>
            <p:nvPr/>
          </p:nvSpPr>
          <p:spPr bwMode="auto">
            <a:xfrm rot="-5400000">
              <a:off x="4039" y="1710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0" name="Line 47"/>
            <p:cNvSpPr>
              <a:spLocks noChangeShapeType="1"/>
            </p:cNvSpPr>
            <p:nvPr/>
          </p:nvSpPr>
          <p:spPr bwMode="auto">
            <a:xfrm rot="-5400000">
              <a:off x="4464" y="190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1" name="Line 48"/>
            <p:cNvSpPr>
              <a:spLocks noChangeShapeType="1"/>
            </p:cNvSpPr>
            <p:nvPr/>
          </p:nvSpPr>
          <p:spPr bwMode="auto">
            <a:xfrm rot="-5400000">
              <a:off x="4465" y="169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2" name="Line 49"/>
            <p:cNvSpPr>
              <a:spLocks noChangeShapeType="1"/>
            </p:cNvSpPr>
            <p:nvPr/>
          </p:nvSpPr>
          <p:spPr bwMode="auto">
            <a:xfrm rot="-5400000">
              <a:off x="4464" y="1481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3" name="Line 50"/>
            <p:cNvSpPr>
              <a:spLocks noChangeShapeType="1"/>
            </p:cNvSpPr>
            <p:nvPr/>
          </p:nvSpPr>
          <p:spPr bwMode="auto">
            <a:xfrm>
              <a:off x="4003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4" name="Line 51"/>
            <p:cNvSpPr>
              <a:spLocks noChangeShapeType="1"/>
            </p:cNvSpPr>
            <p:nvPr/>
          </p:nvSpPr>
          <p:spPr bwMode="auto">
            <a:xfrm>
              <a:off x="4310" y="2035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5" name="Line 52"/>
            <p:cNvSpPr>
              <a:spLocks noChangeShapeType="1"/>
            </p:cNvSpPr>
            <p:nvPr/>
          </p:nvSpPr>
          <p:spPr bwMode="auto">
            <a:xfrm>
              <a:off x="4618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6" name="Line 53"/>
            <p:cNvSpPr>
              <a:spLocks noChangeShapeType="1"/>
            </p:cNvSpPr>
            <p:nvPr/>
          </p:nvSpPr>
          <p:spPr bwMode="auto">
            <a:xfrm>
              <a:off x="4925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7" name="Rectangle 54"/>
            <p:cNvSpPr>
              <a:spLocks noChangeArrowheads="1"/>
            </p:cNvSpPr>
            <p:nvPr/>
          </p:nvSpPr>
          <p:spPr bwMode="auto">
            <a:xfrm rot="-5400000">
              <a:off x="4135" y="1798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8" name="Line 55"/>
            <p:cNvSpPr>
              <a:spLocks noChangeShapeType="1"/>
            </p:cNvSpPr>
            <p:nvPr/>
          </p:nvSpPr>
          <p:spPr bwMode="auto">
            <a:xfrm rot="-5400000">
              <a:off x="4560" y="199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9" name="Line 56"/>
            <p:cNvSpPr>
              <a:spLocks noChangeShapeType="1"/>
            </p:cNvSpPr>
            <p:nvPr/>
          </p:nvSpPr>
          <p:spPr bwMode="auto">
            <a:xfrm rot="-5400000">
              <a:off x="4561" y="178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0" name="Line 57"/>
            <p:cNvSpPr>
              <a:spLocks noChangeShapeType="1"/>
            </p:cNvSpPr>
            <p:nvPr/>
          </p:nvSpPr>
          <p:spPr bwMode="auto">
            <a:xfrm rot="-5400000">
              <a:off x="4560" y="1569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1" name="Line 58"/>
            <p:cNvSpPr>
              <a:spLocks noChangeShapeType="1"/>
            </p:cNvSpPr>
            <p:nvPr/>
          </p:nvSpPr>
          <p:spPr bwMode="auto">
            <a:xfrm>
              <a:off x="4099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2" name="Line 59"/>
            <p:cNvSpPr>
              <a:spLocks noChangeShapeType="1"/>
            </p:cNvSpPr>
            <p:nvPr/>
          </p:nvSpPr>
          <p:spPr bwMode="auto">
            <a:xfrm>
              <a:off x="4406" y="2123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3" name="Line 60"/>
            <p:cNvSpPr>
              <a:spLocks noChangeShapeType="1"/>
            </p:cNvSpPr>
            <p:nvPr/>
          </p:nvSpPr>
          <p:spPr bwMode="auto">
            <a:xfrm>
              <a:off x="4714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4" name="Line 61"/>
            <p:cNvSpPr>
              <a:spLocks noChangeShapeType="1"/>
            </p:cNvSpPr>
            <p:nvPr/>
          </p:nvSpPr>
          <p:spPr bwMode="auto">
            <a:xfrm>
              <a:off x="5021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5" name="Rectangle 62"/>
            <p:cNvSpPr>
              <a:spLocks noChangeArrowheads="1"/>
            </p:cNvSpPr>
            <p:nvPr/>
          </p:nvSpPr>
          <p:spPr bwMode="auto">
            <a:xfrm>
              <a:off x="624" y="1449"/>
              <a:ext cx="1728" cy="969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lIns="313869" tIns="0" rIns="313869" bIns="156935">
              <a:flatTx/>
            </a:bodyPr>
            <a:lstStyle/>
            <a:p>
              <a:pPr algn="ctr" eaLnBrk="0" hangingPunct="0"/>
              <a:r>
                <a:rPr lang="en-US" sz="2000" b="1">
                  <a:latin typeface="Arial" charset="0"/>
                </a:rPr>
                <a:t>Dataspace</a:t>
              </a:r>
              <a:endParaRPr lang="en-US" sz="2000" b="1"/>
            </a:p>
          </p:txBody>
        </p:sp>
        <p:sp>
          <p:nvSpPr>
            <p:cNvPr id="10306" name="Rectangle 63"/>
            <p:cNvSpPr>
              <a:spLocks noChangeArrowheads="1"/>
            </p:cNvSpPr>
            <p:nvPr/>
          </p:nvSpPr>
          <p:spPr bwMode="auto">
            <a:xfrm>
              <a:off x="793" y="1889"/>
              <a:ext cx="319" cy="16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3</a:t>
              </a:r>
              <a:endParaRPr lang="en-US" sz="1600" b="1"/>
            </a:p>
          </p:txBody>
        </p:sp>
        <p:sp>
          <p:nvSpPr>
            <p:cNvPr id="943168" name="Text Box 64"/>
            <p:cNvSpPr txBox="1">
              <a:spLocks noChangeArrowheads="1"/>
            </p:cNvSpPr>
            <p:nvPr/>
          </p:nvSpPr>
          <p:spPr bwMode="auto">
            <a:xfrm>
              <a:off x="746" y="1625"/>
              <a:ext cx="414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Rank</a:t>
              </a:r>
              <a:endPara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-111" charset="0"/>
              </a:endParaRPr>
            </a:p>
          </p:txBody>
        </p:sp>
        <p:sp>
          <p:nvSpPr>
            <p:cNvPr id="10308" name="Rectangle 65"/>
            <p:cNvSpPr>
              <a:spLocks noChangeArrowheads="1"/>
            </p:cNvSpPr>
            <p:nvPr/>
          </p:nvSpPr>
          <p:spPr bwMode="auto">
            <a:xfrm>
              <a:off x="1489" y="2077"/>
              <a:ext cx="575" cy="121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Dim_2 = 5</a:t>
              </a:r>
              <a:endParaRPr lang="en-US" sz="1600" b="1"/>
            </a:p>
          </p:txBody>
        </p:sp>
        <p:sp>
          <p:nvSpPr>
            <p:cNvPr id="10309" name="Rectangle 66"/>
            <p:cNvSpPr>
              <a:spLocks noChangeArrowheads="1"/>
            </p:cNvSpPr>
            <p:nvPr/>
          </p:nvSpPr>
          <p:spPr bwMode="auto">
            <a:xfrm>
              <a:off x="1489" y="1900"/>
              <a:ext cx="575" cy="122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Dim_1 = 4</a:t>
              </a:r>
              <a:endParaRPr lang="en-US" sz="1600" b="1"/>
            </a:p>
          </p:txBody>
        </p:sp>
        <p:sp>
          <p:nvSpPr>
            <p:cNvPr id="943171" name="Text Box 67"/>
            <p:cNvSpPr txBox="1">
              <a:spLocks noChangeArrowheads="1"/>
            </p:cNvSpPr>
            <p:nvPr/>
          </p:nvSpPr>
          <p:spPr bwMode="auto">
            <a:xfrm>
              <a:off x="1370" y="1636"/>
              <a:ext cx="750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Dimensions</a:t>
              </a:r>
            </a:p>
          </p:txBody>
        </p:sp>
        <p:sp>
          <p:nvSpPr>
            <p:cNvPr id="10311" name="Rectangle 68"/>
            <p:cNvSpPr>
              <a:spLocks noChangeArrowheads="1"/>
            </p:cNvSpPr>
            <p:nvPr/>
          </p:nvSpPr>
          <p:spPr bwMode="auto">
            <a:xfrm>
              <a:off x="1695" y="3127"/>
              <a:ext cx="960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Time = 32.4</a:t>
              </a:r>
            </a:p>
          </p:txBody>
        </p:sp>
        <p:sp>
          <p:nvSpPr>
            <p:cNvPr id="10312" name="Rectangle 69"/>
            <p:cNvSpPr>
              <a:spLocks noChangeArrowheads="1"/>
            </p:cNvSpPr>
            <p:nvPr/>
          </p:nvSpPr>
          <p:spPr bwMode="auto">
            <a:xfrm>
              <a:off x="1680" y="3347"/>
              <a:ext cx="959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Pressure = 987</a:t>
              </a:r>
              <a:endParaRPr lang="en-US" sz="1600" b="1"/>
            </a:p>
          </p:txBody>
        </p:sp>
        <p:sp>
          <p:nvSpPr>
            <p:cNvPr id="10313" name="Rectangle 70"/>
            <p:cNvSpPr>
              <a:spLocks noChangeArrowheads="1"/>
            </p:cNvSpPr>
            <p:nvPr/>
          </p:nvSpPr>
          <p:spPr bwMode="auto">
            <a:xfrm>
              <a:off x="1680" y="3568"/>
              <a:ext cx="960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Temp = 56</a:t>
              </a:r>
              <a:endParaRPr lang="en-US" sz="1600" b="1"/>
            </a:p>
          </p:txBody>
        </p:sp>
        <p:sp>
          <p:nvSpPr>
            <p:cNvPr id="943175" name="Text Box 71"/>
            <p:cNvSpPr txBox="1">
              <a:spLocks noChangeArrowheads="1"/>
            </p:cNvSpPr>
            <p:nvPr/>
          </p:nvSpPr>
          <p:spPr bwMode="auto">
            <a:xfrm>
              <a:off x="1776" y="2932"/>
              <a:ext cx="799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Attributes</a:t>
              </a:r>
            </a:p>
          </p:txBody>
        </p:sp>
        <p:sp>
          <p:nvSpPr>
            <p:cNvPr id="10315" name="Rectangle 72"/>
            <p:cNvSpPr>
              <a:spLocks noChangeArrowheads="1"/>
            </p:cNvSpPr>
            <p:nvPr/>
          </p:nvSpPr>
          <p:spPr bwMode="auto">
            <a:xfrm>
              <a:off x="432" y="3312"/>
              <a:ext cx="932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 dirty="0">
                  <a:solidFill>
                    <a:srgbClr val="008000"/>
                  </a:solidFill>
                  <a:latin typeface="Arial" charset="0"/>
                </a:rPr>
                <a:t>Chunked</a:t>
              </a:r>
              <a:endParaRPr lang="en-US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10316" name="Rectangle 73"/>
            <p:cNvSpPr>
              <a:spLocks noChangeArrowheads="1"/>
            </p:cNvSpPr>
            <p:nvPr/>
          </p:nvSpPr>
          <p:spPr bwMode="auto">
            <a:xfrm>
              <a:off x="412" y="3520"/>
              <a:ext cx="932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 dirty="0">
                  <a:solidFill>
                    <a:srgbClr val="008000"/>
                  </a:solidFill>
                  <a:latin typeface="Arial" charset="0"/>
                </a:rPr>
                <a:t>Compressed</a:t>
              </a:r>
              <a:endParaRPr lang="en-US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10317" name="Rectangle 74"/>
            <p:cNvSpPr>
              <a:spLocks noChangeArrowheads="1"/>
            </p:cNvSpPr>
            <p:nvPr/>
          </p:nvSpPr>
          <p:spPr bwMode="auto">
            <a:xfrm>
              <a:off x="1489" y="2253"/>
              <a:ext cx="575" cy="121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Dim_3 = 7</a:t>
              </a:r>
              <a:endParaRPr lang="en-US" sz="1600" b="1"/>
            </a:p>
          </p:txBody>
        </p:sp>
        <p:sp>
          <p:nvSpPr>
            <p:cNvPr id="943179" name="Text Box 75"/>
            <p:cNvSpPr txBox="1">
              <a:spLocks noChangeArrowheads="1"/>
            </p:cNvSpPr>
            <p:nvPr/>
          </p:nvSpPr>
          <p:spPr bwMode="auto">
            <a:xfrm>
              <a:off x="537" y="3104"/>
              <a:ext cx="61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Storage info</a:t>
              </a:r>
              <a:endPara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-111" charset="0"/>
              </a:endParaRPr>
            </a:p>
          </p:txBody>
        </p:sp>
        <p:sp>
          <p:nvSpPr>
            <p:cNvPr id="10319" name="Rectangle 76"/>
            <p:cNvSpPr>
              <a:spLocks noChangeArrowheads="1"/>
            </p:cNvSpPr>
            <p:nvPr/>
          </p:nvSpPr>
          <p:spPr bwMode="auto">
            <a:xfrm>
              <a:off x="432" y="2799"/>
              <a:ext cx="1152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IEEE 32-bit float</a:t>
              </a:r>
              <a:endParaRPr lang="en-US" sz="1600" b="1"/>
            </a:p>
          </p:txBody>
        </p:sp>
        <p:sp>
          <p:nvSpPr>
            <p:cNvPr id="943181" name="Text Box 77"/>
            <p:cNvSpPr txBox="1">
              <a:spLocks noChangeArrowheads="1"/>
            </p:cNvSpPr>
            <p:nvPr/>
          </p:nvSpPr>
          <p:spPr bwMode="auto">
            <a:xfrm>
              <a:off x="480" y="2592"/>
              <a:ext cx="61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Datatype</a:t>
              </a:r>
              <a:endPara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-111" charset="0"/>
              </a:endParaRP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E612BC-FE74-4AFE-A94A-F231DC2F3611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Contiguous storage layout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4582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11" charset="-128"/>
              </a:rPr>
              <a:t>Metadata header separate from dataset data</a:t>
            </a:r>
          </a:p>
          <a:p>
            <a:pPr eaLnBrk="1" hangingPunct="1"/>
            <a:r>
              <a:rPr lang="en-US" smtClean="0">
                <a:ea typeface="ＭＳ Ｐゴシック" pitchFamily="-111" charset="-128"/>
              </a:rPr>
              <a:t>Data stored in one contiguous block in HDF5 file</a:t>
            </a: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228600" y="2133600"/>
            <a:ext cx="8382000" cy="24384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b"/>
          <a:lstStyle/>
          <a:p>
            <a:pPr marL="228600" indent="-228600" algn="r" eaLnBrk="0" hangingPunct="0">
              <a:tabLst>
                <a:tab pos="3206750" algn="ctr"/>
              </a:tabLst>
              <a:defRPr/>
            </a:pPr>
            <a:r>
              <a:rPr lang="en-US" sz="2000">
                <a:solidFill>
                  <a:srgbClr val="000000"/>
                </a:solidFill>
                <a:latin typeface="Arial" charset="0"/>
              </a:rPr>
              <a:t>Application memory</a:t>
            </a:r>
          </a:p>
        </p:txBody>
      </p:sp>
      <p:sp>
        <p:nvSpPr>
          <p:cNvPr id="16392" name="Rectangle 5"/>
          <p:cNvSpPr>
            <a:spLocks noChangeArrowheads="1"/>
          </p:cNvSpPr>
          <p:nvPr/>
        </p:nvSpPr>
        <p:spPr bwMode="auto">
          <a:xfrm>
            <a:off x="304800" y="2286000"/>
            <a:ext cx="3886200" cy="21336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r">
              <a:lnSpc>
                <a:spcPct val="70000"/>
              </a:lnSpc>
            </a:pPr>
            <a:r>
              <a:rPr lang="en-US" sz="2000">
                <a:latin typeface="Arial" charset="0"/>
              </a:rPr>
              <a:t>Metadata cache</a:t>
            </a:r>
          </a:p>
        </p:txBody>
      </p:sp>
      <p:sp>
        <p:nvSpPr>
          <p:cNvPr id="782342" name="Rectangle 6"/>
          <p:cNvSpPr>
            <a:spLocks noChangeArrowheads="1"/>
          </p:cNvSpPr>
          <p:nvPr/>
        </p:nvSpPr>
        <p:spPr bwMode="auto">
          <a:xfrm>
            <a:off x="381000" y="2514600"/>
            <a:ext cx="1676400" cy="457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Dataset header</a:t>
            </a:r>
          </a:p>
        </p:txBody>
      </p:sp>
      <p:sp>
        <p:nvSpPr>
          <p:cNvPr id="16394" name="Rectangle 7"/>
          <p:cNvSpPr>
            <a:spLocks noChangeArrowheads="1"/>
          </p:cNvSpPr>
          <p:nvPr/>
        </p:nvSpPr>
        <p:spPr bwMode="auto">
          <a:xfrm>
            <a:off x="381000" y="297180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b="1"/>
              <a:t>………….</a:t>
            </a:r>
          </a:p>
        </p:txBody>
      </p:sp>
      <p:sp>
        <p:nvSpPr>
          <p:cNvPr id="16395" name="Rectangle 8"/>
          <p:cNvSpPr>
            <a:spLocks noChangeArrowheads="1"/>
          </p:cNvSpPr>
          <p:nvPr/>
        </p:nvSpPr>
        <p:spPr bwMode="auto">
          <a:xfrm>
            <a:off x="381000" y="320040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latin typeface="Arial" charset="0"/>
              </a:rPr>
              <a:t>Datatype</a:t>
            </a:r>
          </a:p>
        </p:txBody>
      </p:sp>
      <p:sp>
        <p:nvSpPr>
          <p:cNvPr id="16396" name="Rectangle 9"/>
          <p:cNvSpPr>
            <a:spLocks noChangeArrowheads="1"/>
          </p:cNvSpPr>
          <p:nvPr/>
        </p:nvSpPr>
        <p:spPr bwMode="auto">
          <a:xfrm>
            <a:off x="381000" y="342900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latin typeface="Arial" charset="0"/>
              </a:rPr>
              <a:t>Dataspace</a:t>
            </a:r>
          </a:p>
        </p:txBody>
      </p:sp>
      <p:sp>
        <p:nvSpPr>
          <p:cNvPr id="16397" name="Rectangle 10"/>
          <p:cNvSpPr>
            <a:spLocks noChangeArrowheads="1"/>
          </p:cNvSpPr>
          <p:nvPr/>
        </p:nvSpPr>
        <p:spPr bwMode="auto">
          <a:xfrm>
            <a:off x="381000" y="365760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b="1"/>
              <a:t>………….</a:t>
            </a:r>
          </a:p>
        </p:txBody>
      </p:sp>
      <p:sp>
        <p:nvSpPr>
          <p:cNvPr id="16398" name="Rectangle 11"/>
          <p:cNvSpPr>
            <a:spLocks noChangeArrowheads="1"/>
          </p:cNvSpPr>
          <p:nvPr/>
        </p:nvSpPr>
        <p:spPr bwMode="auto">
          <a:xfrm>
            <a:off x="381000" y="388620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latin typeface="Arial" charset="0"/>
              </a:rPr>
              <a:t>Attributes</a:t>
            </a:r>
          </a:p>
        </p:txBody>
      </p:sp>
      <p:sp>
        <p:nvSpPr>
          <p:cNvPr id="16399" name="Rectangle 12"/>
          <p:cNvSpPr>
            <a:spLocks noChangeArrowheads="1"/>
          </p:cNvSpPr>
          <p:nvPr/>
        </p:nvSpPr>
        <p:spPr bwMode="auto">
          <a:xfrm>
            <a:off x="381000" y="411480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b="1"/>
              <a:t>…</a:t>
            </a:r>
          </a:p>
        </p:txBody>
      </p:sp>
      <p:sp>
        <p:nvSpPr>
          <p:cNvPr id="16400" name="Rectangle 13"/>
          <p:cNvSpPr>
            <a:spLocks noChangeArrowheads="1"/>
          </p:cNvSpPr>
          <p:nvPr/>
        </p:nvSpPr>
        <p:spPr bwMode="auto">
          <a:xfrm>
            <a:off x="228600" y="5276850"/>
            <a:ext cx="8458200" cy="685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1" name="Text Box 16"/>
          <p:cNvSpPr txBox="1">
            <a:spLocks noChangeArrowheads="1"/>
          </p:cNvSpPr>
          <p:nvPr/>
        </p:nvSpPr>
        <p:spPr bwMode="auto">
          <a:xfrm>
            <a:off x="304800" y="535305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>
                <a:latin typeface="Arial" charset="0"/>
              </a:rPr>
              <a:t>File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381000" y="2514600"/>
            <a:ext cx="1676400" cy="1828800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5181600" y="3505200"/>
            <a:ext cx="3200400" cy="2457450"/>
            <a:chOff x="5181600" y="3505200"/>
            <a:chExt cx="3200400" cy="2457450"/>
          </a:xfrm>
        </p:grpSpPr>
        <p:sp>
          <p:nvSpPr>
            <p:cNvPr id="16411" name="Rectangle 19" descr="Large grid"/>
            <p:cNvSpPr>
              <a:spLocks noChangeArrowheads="1"/>
            </p:cNvSpPr>
            <p:nvPr/>
          </p:nvSpPr>
          <p:spPr bwMode="auto">
            <a:xfrm>
              <a:off x="5181600" y="5276850"/>
              <a:ext cx="3200400" cy="685800"/>
            </a:xfrm>
            <a:prstGeom prst="rect">
              <a:avLst/>
            </a:prstGeom>
            <a:pattFill prst="lgGrid">
              <a:fgClr>
                <a:schemeClr val="folHlink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 b="1"/>
                <a:t> </a:t>
              </a:r>
            </a:p>
          </p:txBody>
        </p:sp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5181600" y="3505200"/>
              <a:ext cx="3124200" cy="1752600"/>
              <a:chOff x="5181600" y="3505200"/>
              <a:chExt cx="3124200" cy="1752600"/>
            </a:xfrm>
          </p:grpSpPr>
          <p:sp>
            <p:nvSpPr>
              <p:cNvPr id="16413" name="Line 20"/>
              <p:cNvSpPr>
                <a:spLocks noChangeShapeType="1"/>
              </p:cNvSpPr>
              <p:nvPr/>
            </p:nvSpPr>
            <p:spPr bwMode="auto">
              <a:xfrm flipH="1">
                <a:off x="5181600" y="3581400"/>
                <a:ext cx="0" cy="1676400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14" name="Line 22"/>
              <p:cNvSpPr>
                <a:spLocks noChangeShapeType="1"/>
              </p:cNvSpPr>
              <p:nvPr/>
            </p:nvSpPr>
            <p:spPr bwMode="auto">
              <a:xfrm flipH="1">
                <a:off x="8305800" y="3505200"/>
                <a:ext cx="0" cy="1752600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404" name="Rectangle 21" descr="Large grid"/>
          <p:cNvSpPr>
            <a:spLocks noChangeArrowheads="1"/>
          </p:cNvSpPr>
          <p:nvPr/>
        </p:nvSpPr>
        <p:spPr bwMode="auto">
          <a:xfrm>
            <a:off x="5181600" y="2743200"/>
            <a:ext cx="3124200" cy="838200"/>
          </a:xfrm>
          <a:prstGeom prst="rect">
            <a:avLst/>
          </a:prstGeom>
          <a:pattFill prst="lgGrid">
            <a:fgClr>
              <a:schemeClr val="folHlink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5" name="Text Box 23"/>
          <p:cNvSpPr txBox="1">
            <a:spLocks noChangeArrowheads="1"/>
          </p:cNvSpPr>
          <p:nvPr/>
        </p:nvSpPr>
        <p:spPr bwMode="auto">
          <a:xfrm>
            <a:off x="5791200" y="2986088"/>
            <a:ext cx="2209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Dataset data</a:t>
            </a:r>
          </a:p>
        </p:txBody>
      </p:sp>
      <p:sp>
        <p:nvSpPr>
          <p:cNvPr id="16406" name="AutoShape 24"/>
          <p:cNvSpPr>
            <a:spLocks noChangeArrowheads="1"/>
          </p:cNvSpPr>
          <p:nvPr/>
        </p:nvSpPr>
        <p:spPr bwMode="auto">
          <a:xfrm>
            <a:off x="2743200" y="2976563"/>
            <a:ext cx="1062038" cy="757237"/>
          </a:xfrm>
          <a:prstGeom prst="flowChartMultidocumen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7" name="Rectangle 14"/>
          <p:cNvSpPr>
            <a:spLocks noChangeArrowheads="1"/>
          </p:cNvSpPr>
          <p:nvPr/>
        </p:nvSpPr>
        <p:spPr bwMode="auto">
          <a:xfrm>
            <a:off x="2514600" y="5276850"/>
            <a:ext cx="838200" cy="685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6408" name="AutoShape 15"/>
          <p:cNvCxnSpPr>
            <a:cxnSpLocks noChangeShapeType="1"/>
          </p:cNvCxnSpPr>
          <p:nvPr/>
        </p:nvCxnSpPr>
        <p:spPr bwMode="auto">
          <a:xfrm rot="16200000" flipH="1">
            <a:off x="1650207" y="4369593"/>
            <a:ext cx="914400" cy="862013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008000"/>
            </a:solidFill>
            <a:miter lim="800000"/>
            <a:headEnd/>
            <a:tailEnd type="triangle" w="med" len="med"/>
          </a:ln>
        </p:spPr>
      </p:cxnSp>
      <p:sp>
        <p:nvSpPr>
          <p:cNvPr id="16409" name="Rectangle 23"/>
          <p:cNvSpPr>
            <a:spLocks noChangeArrowheads="1"/>
          </p:cNvSpPr>
          <p:nvPr/>
        </p:nvSpPr>
        <p:spPr bwMode="auto">
          <a:xfrm>
            <a:off x="2514600" y="5276850"/>
            <a:ext cx="838200" cy="685800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10" name="Text Box 23"/>
          <p:cNvSpPr txBox="1">
            <a:spLocks noChangeArrowheads="1"/>
          </p:cNvSpPr>
          <p:nvPr/>
        </p:nvSpPr>
        <p:spPr bwMode="auto">
          <a:xfrm>
            <a:off x="5715000" y="5424488"/>
            <a:ext cx="2209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Dataset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208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208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5529EB-C123-4D4A-A237-0E7F4B07B89B}" type="slidenum">
              <a:rPr lang="en-US"/>
              <a:pPr/>
              <a:t>54</a:t>
            </a:fld>
            <a:endParaRPr lang="en-US"/>
          </a:p>
        </p:txBody>
      </p:sp>
      <p:sp>
        <p:nvSpPr>
          <p:cNvPr id="1208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What is HDF5 Chunking?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715000" y="4133850"/>
            <a:ext cx="457200" cy="476250"/>
            <a:chOff x="576" y="480"/>
            <a:chExt cx="288" cy="240"/>
          </a:xfrm>
        </p:grpSpPr>
        <p:sp>
          <p:nvSpPr>
            <p:cNvPr id="121013" name="Rectangle 36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4" name="Line 37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5" name="Line 38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6" name="Line 39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7" name="Line 40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8" name="Line 41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9" name="Line 42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20" name="Line 43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21" name="Line 44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22" name="Line 45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6248400" y="4133850"/>
            <a:ext cx="457200" cy="476250"/>
            <a:chOff x="576" y="480"/>
            <a:chExt cx="288" cy="240"/>
          </a:xfrm>
        </p:grpSpPr>
        <p:sp>
          <p:nvSpPr>
            <p:cNvPr id="121003" name="Rectangle 47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4" name="Line 48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5" name="Line 49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6" name="Line 50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7" name="Line 51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8" name="Line 52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9" name="Line 53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0" name="Line 54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1" name="Line 55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2" name="Line 56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57"/>
          <p:cNvGrpSpPr>
            <a:grpSpLocks/>
          </p:cNvGrpSpPr>
          <p:nvPr/>
        </p:nvGrpSpPr>
        <p:grpSpPr bwMode="auto">
          <a:xfrm>
            <a:off x="5715000" y="4705350"/>
            <a:ext cx="457200" cy="476250"/>
            <a:chOff x="576" y="480"/>
            <a:chExt cx="288" cy="240"/>
          </a:xfrm>
        </p:grpSpPr>
        <p:sp>
          <p:nvSpPr>
            <p:cNvPr id="120993" name="Rectangle 58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4" name="Line 59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5" name="Line 60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6" name="Line 61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7" name="Line 62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8" name="Line 63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9" name="Line 64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0" name="Line 65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1" name="Line 66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2" name="Line 67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68"/>
          <p:cNvGrpSpPr>
            <a:grpSpLocks/>
          </p:cNvGrpSpPr>
          <p:nvPr/>
        </p:nvGrpSpPr>
        <p:grpSpPr bwMode="auto">
          <a:xfrm>
            <a:off x="6248400" y="4705350"/>
            <a:ext cx="457200" cy="476250"/>
            <a:chOff x="576" y="480"/>
            <a:chExt cx="288" cy="240"/>
          </a:xfrm>
        </p:grpSpPr>
        <p:sp>
          <p:nvSpPr>
            <p:cNvPr id="120983" name="Rectangle 69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4" name="Line 70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5" name="Line 71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6" name="Line 72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7" name="Line 73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8" name="Line 74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9" name="Line 75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0" name="Line 76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1" name="Line 77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2" name="Line 78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6781800" y="4705350"/>
            <a:ext cx="457200" cy="476250"/>
            <a:chOff x="576" y="480"/>
            <a:chExt cx="288" cy="240"/>
          </a:xfrm>
        </p:grpSpPr>
        <p:sp>
          <p:nvSpPr>
            <p:cNvPr id="120973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4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5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6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7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8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9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0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1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2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90"/>
          <p:cNvGrpSpPr>
            <a:grpSpLocks/>
          </p:cNvGrpSpPr>
          <p:nvPr/>
        </p:nvGrpSpPr>
        <p:grpSpPr bwMode="auto">
          <a:xfrm>
            <a:off x="6781800" y="4133850"/>
            <a:ext cx="457200" cy="476250"/>
            <a:chOff x="576" y="480"/>
            <a:chExt cx="288" cy="240"/>
          </a:xfrm>
        </p:grpSpPr>
        <p:sp>
          <p:nvSpPr>
            <p:cNvPr id="120963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4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5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6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7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8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9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0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1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2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0944" name="Rectangle 80"/>
          <p:cNvSpPr>
            <a:spLocks noChangeArrowheads="1"/>
          </p:cNvSpPr>
          <p:nvPr/>
        </p:nvSpPr>
        <p:spPr bwMode="auto">
          <a:xfrm>
            <a:off x="7315200" y="4705350"/>
            <a:ext cx="457200" cy="476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5" name="Line 81"/>
          <p:cNvSpPr>
            <a:spLocks noChangeShapeType="1"/>
          </p:cNvSpPr>
          <p:nvPr/>
        </p:nvSpPr>
        <p:spPr bwMode="auto">
          <a:xfrm>
            <a:off x="7391400" y="47053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6" name="Line 82"/>
          <p:cNvSpPr>
            <a:spLocks noChangeShapeType="1"/>
          </p:cNvSpPr>
          <p:nvPr/>
        </p:nvSpPr>
        <p:spPr bwMode="auto">
          <a:xfrm>
            <a:off x="7543800" y="47053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7" name="Line 83"/>
          <p:cNvSpPr>
            <a:spLocks noChangeShapeType="1"/>
          </p:cNvSpPr>
          <p:nvPr/>
        </p:nvSpPr>
        <p:spPr bwMode="auto">
          <a:xfrm>
            <a:off x="7467600" y="47053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8" name="Line 84"/>
          <p:cNvSpPr>
            <a:spLocks noChangeShapeType="1"/>
          </p:cNvSpPr>
          <p:nvPr/>
        </p:nvSpPr>
        <p:spPr bwMode="auto">
          <a:xfrm>
            <a:off x="7620000" y="47053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9" name="Line 85"/>
          <p:cNvSpPr>
            <a:spLocks noChangeShapeType="1"/>
          </p:cNvSpPr>
          <p:nvPr/>
        </p:nvSpPr>
        <p:spPr bwMode="auto">
          <a:xfrm>
            <a:off x="7696200" y="47053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50" name="Line 86"/>
          <p:cNvSpPr>
            <a:spLocks noChangeShapeType="1"/>
          </p:cNvSpPr>
          <p:nvPr/>
        </p:nvSpPr>
        <p:spPr bwMode="auto">
          <a:xfrm>
            <a:off x="7315200" y="4800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51" name="Line 87"/>
          <p:cNvSpPr>
            <a:spLocks noChangeShapeType="1"/>
          </p:cNvSpPr>
          <p:nvPr/>
        </p:nvSpPr>
        <p:spPr bwMode="auto">
          <a:xfrm>
            <a:off x="7315200" y="49911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52" name="Line 88"/>
          <p:cNvSpPr>
            <a:spLocks noChangeShapeType="1"/>
          </p:cNvSpPr>
          <p:nvPr/>
        </p:nvSpPr>
        <p:spPr bwMode="auto">
          <a:xfrm>
            <a:off x="7315200" y="48958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53" name="Line 89"/>
          <p:cNvSpPr>
            <a:spLocks noChangeShapeType="1"/>
          </p:cNvSpPr>
          <p:nvPr/>
        </p:nvSpPr>
        <p:spPr bwMode="auto">
          <a:xfrm>
            <a:off x="7315200" y="50863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4" name="Rectangle 91"/>
          <p:cNvSpPr>
            <a:spLocks noChangeArrowheads="1"/>
          </p:cNvSpPr>
          <p:nvPr/>
        </p:nvSpPr>
        <p:spPr bwMode="auto">
          <a:xfrm>
            <a:off x="7315200" y="4133850"/>
            <a:ext cx="457200" cy="476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5" name="Line 92"/>
          <p:cNvSpPr>
            <a:spLocks noChangeShapeType="1"/>
          </p:cNvSpPr>
          <p:nvPr/>
        </p:nvSpPr>
        <p:spPr bwMode="auto">
          <a:xfrm>
            <a:off x="7391400" y="41338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6" name="Line 93"/>
          <p:cNvSpPr>
            <a:spLocks noChangeShapeType="1"/>
          </p:cNvSpPr>
          <p:nvPr/>
        </p:nvSpPr>
        <p:spPr bwMode="auto">
          <a:xfrm>
            <a:off x="7543800" y="41338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7" name="Line 94"/>
          <p:cNvSpPr>
            <a:spLocks noChangeShapeType="1"/>
          </p:cNvSpPr>
          <p:nvPr/>
        </p:nvSpPr>
        <p:spPr bwMode="auto">
          <a:xfrm>
            <a:off x="7467600" y="41338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8" name="Line 95"/>
          <p:cNvSpPr>
            <a:spLocks noChangeShapeType="1"/>
          </p:cNvSpPr>
          <p:nvPr/>
        </p:nvSpPr>
        <p:spPr bwMode="auto">
          <a:xfrm>
            <a:off x="7620000" y="41338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9" name="Line 96"/>
          <p:cNvSpPr>
            <a:spLocks noChangeShapeType="1"/>
          </p:cNvSpPr>
          <p:nvPr/>
        </p:nvSpPr>
        <p:spPr bwMode="auto">
          <a:xfrm>
            <a:off x="7696200" y="41338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0" name="Line 97"/>
          <p:cNvSpPr>
            <a:spLocks noChangeShapeType="1"/>
          </p:cNvSpPr>
          <p:nvPr/>
        </p:nvSpPr>
        <p:spPr bwMode="auto">
          <a:xfrm>
            <a:off x="7315200" y="42291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1" name="Line 98"/>
          <p:cNvSpPr>
            <a:spLocks noChangeShapeType="1"/>
          </p:cNvSpPr>
          <p:nvPr/>
        </p:nvSpPr>
        <p:spPr bwMode="auto">
          <a:xfrm>
            <a:off x="7315200" y="4419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2" name="Line 99"/>
          <p:cNvSpPr>
            <a:spLocks noChangeShapeType="1"/>
          </p:cNvSpPr>
          <p:nvPr/>
        </p:nvSpPr>
        <p:spPr bwMode="auto">
          <a:xfrm>
            <a:off x="7315200" y="43243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3" name="Line 100"/>
          <p:cNvSpPr>
            <a:spLocks noChangeShapeType="1"/>
          </p:cNvSpPr>
          <p:nvPr/>
        </p:nvSpPr>
        <p:spPr bwMode="auto">
          <a:xfrm>
            <a:off x="7315200" y="45148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79"/>
          <p:cNvGrpSpPr>
            <a:grpSpLocks/>
          </p:cNvGrpSpPr>
          <p:nvPr/>
        </p:nvGrpSpPr>
        <p:grpSpPr bwMode="auto">
          <a:xfrm>
            <a:off x="5715000" y="5848350"/>
            <a:ext cx="457200" cy="476250"/>
            <a:chOff x="576" y="480"/>
            <a:chExt cx="288" cy="240"/>
          </a:xfrm>
        </p:grpSpPr>
        <p:sp>
          <p:nvSpPr>
            <p:cNvPr id="120924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5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6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7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8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9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30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31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32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33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90"/>
          <p:cNvGrpSpPr>
            <a:grpSpLocks/>
          </p:cNvGrpSpPr>
          <p:nvPr/>
        </p:nvGrpSpPr>
        <p:grpSpPr bwMode="auto">
          <a:xfrm>
            <a:off x="5715000" y="5276850"/>
            <a:ext cx="457200" cy="476250"/>
            <a:chOff x="576" y="480"/>
            <a:chExt cx="288" cy="240"/>
          </a:xfrm>
        </p:grpSpPr>
        <p:sp>
          <p:nvSpPr>
            <p:cNvPr id="120914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5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6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7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8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9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0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1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2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3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79"/>
          <p:cNvGrpSpPr>
            <a:grpSpLocks/>
          </p:cNvGrpSpPr>
          <p:nvPr/>
        </p:nvGrpSpPr>
        <p:grpSpPr bwMode="auto">
          <a:xfrm>
            <a:off x="6248400" y="5848350"/>
            <a:ext cx="457200" cy="476250"/>
            <a:chOff x="576" y="480"/>
            <a:chExt cx="288" cy="240"/>
          </a:xfrm>
        </p:grpSpPr>
        <p:sp>
          <p:nvSpPr>
            <p:cNvPr id="120902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3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4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5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6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7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8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9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0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1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90"/>
          <p:cNvGrpSpPr>
            <a:grpSpLocks/>
          </p:cNvGrpSpPr>
          <p:nvPr/>
        </p:nvGrpSpPr>
        <p:grpSpPr bwMode="auto">
          <a:xfrm>
            <a:off x="6248400" y="5276850"/>
            <a:ext cx="457200" cy="476250"/>
            <a:chOff x="576" y="480"/>
            <a:chExt cx="288" cy="240"/>
          </a:xfrm>
        </p:grpSpPr>
        <p:sp>
          <p:nvSpPr>
            <p:cNvPr id="120892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3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4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5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6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7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8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9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0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1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79"/>
          <p:cNvGrpSpPr>
            <a:grpSpLocks/>
          </p:cNvGrpSpPr>
          <p:nvPr/>
        </p:nvGrpSpPr>
        <p:grpSpPr bwMode="auto">
          <a:xfrm>
            <a:off x="6781800" y="5848350"/>
            <a:ext cx="457200" cy="476250"/>
            <a:chOff x="576" y="480"/>
            <a:chExt cx="288" cy="240"/>
          </a:xfrm>
        </p:grpSpPr>
        <p:sp>
          <p:nvSpPr>
            <p:cNvPr id="120880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1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2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3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4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5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6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7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8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9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90"/>
          <p:cNvGrpSpPr>
            <a:grpSpLocks/>
          </p:cNvGrpSpPr>
          <p:nvPr/>
        </p:nvGrpSpPr>
        <p:grpSpPr bwMode="auto">
          <a:xfrm>
            <a:off x="6781800" y="5276850"/>
            <a:ext cx="457200" cy="476250"/>
            <a:chOff x="576" y="480"/>
            <a:chExt cx="288" cy="240"/>
          </a:xfrm>
        </p:grpSpPr>
        <p:sp>
          <p:nvSpPr>
            <p:cNvPr id="120870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1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2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3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4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5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6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7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8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9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79"/>
          <p:cNvGrpSpPr>
            <a:grpSpLocks/>
          </p:cNvGrpSpPr>
          <p:nvPr/>
        </p:nvGrpSpPr>
        <p:grpSpPr bwMode="auto">
          <a:xfrm>
            <a:off x="7315200" y="5848350"/>
            <a:ext cx="457200" cy="476250"/>
            <a:chOff x="576" y="480"/>
            <a:chExt cx="288" cy="240"/>
          </a:xfrm>
        </p:grpSpPr>
        <p:sp>
          <p:nvSpPr>
            <p:cNvPr id="120858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9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0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1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2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3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4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5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6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7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90"/>
          <p:cNvGrpSpPr>
            <a:grpSpLocks/>
          </p:cNvGrpSpPr>
          <p:nvPr/>
        </p:nvGrpSpPr>
        <p:grpSpPr bwMode="auto">
          <a:xfrm>
            <a:off x="7315200" y="5276850"/>
            <a:ext cx="457200" cy="476250"/>
            <a:chOff x="576" y="480"/>
            <a:chExt cx="288" cy="240"/>
          </a:xfrm>
        </p:grpSpPr>
        <p:sp>
          <p:nvSpPr>
            <p:cNvPr id="120848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9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0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1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2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3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4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5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6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7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9" name="Content Placeholder 218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dirty="0" smtClean="0"/>
              <a:t>Data is stored in chunks of predefined size</a:t>
            </a:r>
          </a:p>
          <a:p>
            <a:r>
              <a:rPr lang="en-US" dirty="0" smtClean="0"/>
              <a:t>Two-dimensional instance may be referred to as data tiling </a:t>
            </a:r>
          </a:p>
          <a:p>
            <a:r>
              <a:rPr lang="en-US" dirty="0" smtClean="0"/>
              <a:t>HDF5 library usually writes/reads the whole chunk</a:t>
            </a:r>
          </a:p>
          <a:p>
            <a:endParaRPr lang="en-US" dirty="0"/>
          </a:p>
        </p:txBody>
      </p: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1752600" y="4343400"/>
            <a:ext cx="457200" cy="476250"/>
            <a:chOff x="576" y="480"/>
            <a:chExt cx="288" cy="240"/>
          </a:xfrm>
        </p:grpSpPr>
        <p:sp>
          <p:nvSpPr>
            <p:cNvPr id="221" name="Rectangle 36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Line 37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Line 38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Line 39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Line 40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Line 41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Line 42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Line 43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Line 44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Line 45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2209800" y="4343400"/>
            <a:ext cx="457200" cy="476250"/>
            <a:chOff x="576" y="480"/>
            <a:chExt cx="288" cy="240"/>
          </a:xfrm>
        </p:grpSpPr>
        <p:sp>
          <p:nvSpPr>
            <p:cNvPr id="232" name="Rectangle 47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" name="Line 48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" name="Line 49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" name="Line 50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" name="Line 51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" name="Line 52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" name="Line 53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" name="Line 54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Line 55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" name="Line 56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57"/>
          <p:cNvGrpSpPr>
            <a:grpSpLocks/>
          </p:cNvGrpSpPr>
          <p:nvPr/>
        </p:nvGrpSpPr>
        <p:grpSpPr bwMode="auto">
          <a:xfrm>
            <a:off x="1752600" y="4800600"/>
            <a:ext cx="457200" cy="476250"/>
            <a:chOff x="576" y="480"/>
            <a:chExt cx="288" cy="240"/>
          </a:xfrm>
        </p:grpSpPr>
        <p:sp>
          <p:nvSpPr>
            <p:cNvPr id="243" name="Rectangle 58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" name="Line 59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Line 60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Line 61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" name="Line 62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" name="Line 63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Line 64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" name="Line 65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" name="Line 66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" name="Line 67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68"/>
          <p:cNvGrpSpPr>
            <a:grpSpLocks/>
          </p:cNvGrpSpPr>
          <p:nvPr/>
        </p:nvGrpSpPr>
        <p:grpSpPr bwMode="auto">
          <a:xfrm>
            <a:off x="2209800" y="4800600"/>
            <a:ext cx="457200" cy="476250"/>
            <a:chOff x="576" y="480"/>
            <a:chExt cx="288" cy="240"/>
          </a:xfrm>
        </p:grpSpPr>
        <p:sp>
          <p:nvSpPr>
            <p:cNvPr id="254" name="Rectangle 69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" name="Line 70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" name="Line 71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" name="Line 72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" name="Line 73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" name="Line 74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" name="Line 75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" name="Line 76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2" name="Line 77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" name="Line 78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79"/>
          <p:cNvGrpSpPr>
            <a:grpSpLocks/>
          </p:cNvGrpSpPr>
          <p:nvPr/>
        </p:nvGrpSpPr>
        <p:grpSpPr bwMode="auto">
          <a:xfrm>
            <a:off x="2667000" y="4800600"/>
            <a:ext cx="457200" cy="476250"/>
            <a:chOff x="576" y="480"/>
            <a:chExt cx="288" cy="240"/>
          </a:xfrm>
        </p:grpSpPr>
        <p:sp>
          <p:nvSpPr>
            <p:cNvPr id="265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9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0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2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90"/>
          <p:cNvGrpSpPr>
            <a:grpSpLocks/>
          </p:cNvGrpSpPr>
          <p:nvPr/>
        </p:nvGrpSpPr>
        <p:grpSpPr bwMode="auto">
          <a:xfrm>
            <a:off x="2667000" y="4343400"/>
            <a:ext cx="457200" cy="476250"/>
            <a:chOff x="576" y="480"/>
            <a:chExt cx="288" cy="240"/>
          </a:xfrm>
        </p:grpSpPr>
        <p:sp>
          <p:nvSpPr>
            <p:cNvPr id="276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0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1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2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3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4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5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79"/>
          <p:cNvGrpSpPr>
            <a:grpSpLocks/>
          </p:cNvGrpSpPr>
          <p:nvPr/>
        </p:nvGrpSpPr>
        <p:grpSpPr bwMode="auto">
          <a:xfrm>
            <a:off x="1752600" y="5715000"/>
            <a:ext cx="457200" cy="476250"/>
            <a:chOff x="576" y="480"/>
            <a:chExt cx="288" cy="240"/>
          </a:xfrm>
        </p:grpSpPr>
        <p:sp>
          <p:nvSpPr>
            <p:cNvPr id="307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90"/>
          <p:cNvGrpSpPr>
            <a:grpSpLocks/>
          </p:cNvGrpSpPr>
          <p:nvPr/>
        </p:nvGrpSpPr>
        <p:grpSpPr bwMode="auto">
          <a:xfrm>
            <a:off x="1752600" y="5257800"/>
            <a:ext cx="457200" cy="476250"/>
            <a:chOff x="576" y="480"/>
            <a:chExt cx="288" cy="240"/>
          </a:xfrm>
        </p:grpSpPr>
        <p:sp>
          <p:nvSpPr>
            <p:cNvPr id="318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6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79"/>
          <p:cNvGrpSpPr>
            <a:grpSpLocks/>
          </p:cNvGrpSpPr>
          <p:nvPr/>
        </p:nvGrpSpPr>
        <p:grpSpPr bwMode="auto">
          <a:xfrm>
            <a:off x="2209800" y="5715000"/>
            <a:ext cx="457200" cy="476250"/>
            <a:chOff x="576" y="480"/>
            <a:chExt cx="288" cy="240"/>
          </a:xfrm>
        </p:grpSpPr>
        <p:sp>
          <p:nvSpPr>
            <p:cNvPr id="329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0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3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4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5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7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90"/>
          <p:cNvGrpSpPr>
            <a:grpSpLocks/>
          </p:cNvGrpSpPr>
          <p:nvPr/>
        </p:nvGrpSpPr>
        <p:grpSpPr bwMode="auto">
          <a:xfrm>
            <a:off x="2209800" y="5257800"/>
            <a:ext cx="457200" cy="476250"/>
            <a:chOff x="576" y="480"/>
            <a:chExt cx="288" cy="240"/>
          </a:xfrm>
        </p:grpSpPr>
        <p:sp>
          <p:nvSpPr>
            <p:cNvPr id="340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2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3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4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5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6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7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" name="Group 79"/>
          <p:cNvGrpSpPr>
            <a:grpSpLocks/>
          </p:cNvGrpSpPr>
          <p:nvPr/>
        </p:nvGrpSpPr>
        <p:grpSpPr bwMode="auto">
          <a:xfrm>
            <a:off x="2667000" y="5715000"/>
            <a:ext cx="457200" cy="476250"/>
            <a:chOff x="576" y="480"/>
            <a:chExt cx="288" cy="240"/>
          </a:xfrm>
        </p:grpSpPr>
        <p:sp>
          <p:nvSpPr>
            <p:cNvPr id="351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2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3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9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0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" name="Group 90"/>
          <p:cNvGrpSpPr>
            <a:grpSpLocks/>
          </p:cNvGrpSpPr>
          <p:nvPr/>
        </p:nvGrpSpPr>
        <p:grpSpPr bwMode="auto">
          <a:xfrm>
            <a:off x="2667000" y="5257800"/>
            <a:ext cx="457200" cy="476250"/>
            <a:chOff x="576" y="480"/>
            <a:chExt cx="288" cy="240"/>
          </a:xfrm>
        </p:grpSpPr>
        <p:sp>
          <p:nvSpPr>
            <p:cNvPr id="362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3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4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5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6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7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0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1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" name="Group 79"/>
          <p:cNvGrpSpPr>
            <a:grpSpLocks/>
          </p:cNvGrpSpPr>
          <p:nvPr/>
        </p:nvGrpSpPr>
        <p:grpSpPr bwMode="auto">
          <a:xfrm>
            <a:off x="3124200" y="4800600"/>
            <a:ext cx="457200" cy="476250"/>
            <a:chOff x="576" y="480"/>
            <a:chExt cx="288" cy="240"/>
          </a:xfrm>
        </p:grpSpPr>
        <p:sp>
          <p:nvSpPr>
            <p:cNvPr id="395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6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7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8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1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2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" name="Group 90"/>
          <p:cNvGrpSpPr>
            <a:grpSpLocks/>
          </p:cNvGrpSpPr>
          <p:nvPr/>
        </p:nvGrpSpPr>
        <p:grpSpPr bwMode="auto">
          <a:xfrm>
            <a:off x="3124200" y="4343400"/>
            <a:ext cx="457200" cy="476250"/>
            <a:chOff x="576" y="480"/>
            <a:chExt cx="288" cy="240"/>
          </a:xfrm>
        </p:grpSpPr>
        <p:sp>
          <p:nvSpPr>
            <p:cNvPr id="406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8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" name="Group 79"/>
          <p:cNvGrpSpPr>
            <a:grpSpLocks/>
          </p:cNvGrpSpPr>
          <p:nvPr/>
        </p:nvGrpSpPr>
        <p:grpSpPr bwMode="auto">
          <a:xfrm>
            <a:off x="3124200" y="5715000"/>
            <a:ext cx="457200" cy="476250"/>
            <a:chOff x="576" y="480"/>
            <a:chExt cx="288" cy="240"/>
          </a:xfrm>
        </p:grpSpPr>
        <p:sp>
          <p:nvSpPr>
            <p:cNvPr id="417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1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2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3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4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5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6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" name="Group 90"/>
          <p:cNvGrpSpPr>
            <a:grpSpLocks/>
          </p:cNvGrpSpPr>
          <p:nvPr/>
        </p:nvGrpSpPr>
        <p:grpSpPr bwMode="auto">
          <a:xfrm>
            <a:off x="3124200" y="5257800"/>
            <a:ext cx="457200" cy="476250"/>
            <a:chOff x="576" y="480"/>
            <a:chExt cx="288" cy="240"/>
          </a:xfrm>
        </p:grpSpPr>
        <p:sp>
          <p:nvSpPr>
            <p:cNvPr id="428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9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1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2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3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4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5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6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7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8" name="TextBox 437"/>
          <p:cNvSpPr txBox="1"/>
          <p:nvPr/>
        </p:nvSpPr>
        <p:spPr>
          <a:xfrm>
            <a:off x="1752600" y="3752850"/>
            <a:ext cx="1741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Contiguous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39" name="TextBox 438"/>
          <p:cNvSpPr txBox="1"/>
          <p:nvPr/>
        </p:nvSpPr>
        <p:spPr>
          <a:xfrm>
            <a:off x="5939725" y="3524250"/>
            <a:ext cx="1416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Chunked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41" name="Straight Arrow Connector 440"/>
          <p:cNvCxnSpPr/>
          <p:nvPr/>
        </p:nvCxnSpPr>
        <p:spPr bwMode="auto">
          <a:xfrm rot="16200000" flipH="1">
            <a:off x="2667000" y="3619500"/>
            <a:ext cx="1588" cy="1828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2" name="Straight Arrow Connector 441"/>
          <p:cNvCxnSpPr/>
          <p:nvPr/>
        </p:nvCxnSpPr>
        <p:spPr bwMode="auto">
          <a:xfrm rot="16200000" flipH="1">
            <a:off x="2666206" y="3809206"/>
            <a:ext cx="1588" cy="1828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5" name="Straight Arrow Connector 444"/>
          <p:cNvCxnSpPr/>
          <p:nvPr/>
        </p:nvCxnSpPr>
        <p:spPr bwMode="auto">
          <a:xfrm rot="16200000" flipH="1">
            <a:off x="5981700" y="3962400"/>
            <a:ext cx="1588" cy="533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7" name="Straight Arrow Connector 446"/>
          <p:cNvCxnSpPr/>
          <p:nvPr/>
        </p:nvCxnSpPr>
        <p:spPr bwMode="auto">
          <a:xfrm rot="16200000" flipH="1">
            <a:off x="5980906" y="4152106"/>
            <a:ext cx="1588" cy="533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20574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187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187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7A4404-0E66-4F86-A030-07D491301840}" type="slidenum">
              <a:rPr lang="en-US"/>
              <a:pPr/>
              <a:t>55</a:t>
            </a:fld>
            <a:endParaRPr lang="en-US"/>
          </a:p>
        </p:txBody>
      </p:sp>
      <p:sp>
        <p:nvSpPr>
          <p:cNvPr id="1187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What is HDF5 Chunking?</a:t>
            </a:r>
          </a:p>
        </p:txBody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763000" cy="15240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2400" dirty="0" smtClean="0"/>
              <a:t>Dataset data is divided into equally sized blocks (chunks).</a:t>
            </a:r>
          </a:p>
          <a:p>
            <a:pPr eaLnBrk="1" hangingPunct="1">
              <a:spcBef>
                <a:spcPct val="0"/>
              </a:spcBef>
            </a:pPr>
            <a:r>
              <a:rPr lang="en-US" sz="2400" dirty="0" smtClean="0"/>
              <a:t>Each chunk is stored separately as a </a:t>
            </a:r>
            <a:r>
              <a:rPr lang="en-US" sz="2600" dirty="0" smtClean="0"/>
              <a:t>contiguous</a:t>
            </a:r>
            <a:r>
              <a:rPr lang="en-US" sz="2400" dirty="0" smtClean="0"/>
              <a:t> block in HDF5 file.</a:t>
            </a:r>
          </a:p>
        </p:txBody>
      </p:sp>
      <p:sp>
        <p:nvSpPr>
          <p:cNvPr id="45063" name="Rectangle 4"/>
          <p:cNvSpPr>
            <a:spLocks noChangeArrowheads="1"/>
          </p:cNvSpPr>
          <p:nvPr/>
        </p:nvSpPr>
        <p:spPr bwMode="auto">
          <a:xfrm>
            <a:off x="228600" y="2495550"/>
            <a:ext cx="8382000" cy="24384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b"/>
          <a:lstStyle/>
          <a:p>
            <a:pPr marL="228600" indent="-228600" algn="r" eaLnBrk="0" hangingPunct="0">
              <a:tabLst>
                <a:tab pos="3206750" algn="ctr"/>
              </a:tabLst>
            </a:pPr>
            <a:r>
              <a:rPr lang="en-US" sz="2000">
                <a:solidFill>
                  <a:srgbClr val="000000"/>
                </a:solidFill>
                <a:latin typeface="Arial" charset="0"/>
              </a:rPr>
              <a:t>Application memory</a:t>
            </a:r>
          </a:p>
        </p:txBody>
      </p:sp>
      <p:sp>
        <p:nvSpPr>
          <p:cNvPr id="118792" name="Rectangle 5"/>
          <p:cNvSpPr>
            <a:spLocks noChangeArrowheads="1"/>
          </p:cNvSpPr>
          <p:nvPr/>
        </p:nvSpPr>
        <p:spPr bwMode="auto">
          <a:xfrm>
            <a:off x="304800" y="2647950"/>
            <a:ext cx="3886200" cy="21336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r">
              <a:lnSpc>
                <a:spcPct val="70000"/>
              </a:lnSpc>
            </a:pPr>
            <a:r>
              <a:rPr lang="en-US" sz="2000">
                <a:latin typeface="Arial" charset="0"/>
              </a:rPr>
              <a:t>Metadata cache</a:t>
            </a:r>
          </a:p>
        </p:txBody>
      </p:sp>
      <p:sp>
        <p:nvSpPr>
          <p:cNvPr id="786438" name="Rectangle 6"/>
          <p:cNvSpPr>
            <a:spLocks noChangeArrowheads="1"/>
          </p:cNvSpPr>
          <p:nvPr/>
        </p:nvSpPr>
        <p:spPr bwMode="auto">
          <a:xfrm>
            <a:off x="381000" y="2876550"/>
            <a:ext cx="1676400" cy="457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</a:rPr>
              <a:t>Dataset header</a:t>
            </a:r>
          </a:p>
        </p:txBody>
      </p:sp>
      <p:sp>
        <p:nvSpPr>
          <p:cNvPr id="118794" name="Rectangle 7"/>
          <p:cNvSpPr>
            <a:spLocks noChangeArrowheads="1"/>
          </p:cNvSpPr>
          <p:nvPr/>
        </p:nvSpPr>
        <p:spPr bwMode="auto">
          <a:xfrm>
            <a:off x="381000" y="333375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b="1"/>
              <a:t>………….</a:t>
            </a:r>
          </a:p>
        </p:txBody>
      </p:sp>
      <p:sp>
        <p:nvSpPr>
          <p:cNvPr id="118795" name="Rectangle 8"/>
          <p:cNvSpPr>
            <a:spLocks noChangeArrowheads="1"/>
          </p:cNvSpPr>
          <p:nvPr/>
        </p:nvSpPr>
        <p:spPr bwMode="auto">
          <a:xfrm>
            <a:off x="381000" y="356235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latin typeface="Arial" charset="0"/>
              </a:rPr>
              <a:t>Datatype</a:t>
            </a:r>
          </a:p>
        </p:txBody>
      </p:sp>
      <p:sp>
        <p:nvSpPr>
          <p:cNvPr id="118796" name="Rectangle 9"/>
          <p:cNvSpPr>
            <a:spLocks noChangeArrowheads="1"/>
          </p:cNvSpPr>
          <p:nvPr/>
        </p:nvSpPr>
        <p:spPr bwMode="auto">
          <a:xfrm>
            <a:off x="381000" y="379095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latin typeface="Arial" charset="0"/>
              </a:rPr>
              <a:t>Dataspace</a:t>
            </a:r>
          </a:p>
        </p:txBody>
      </p:sp>
      <p:sp>
        <p:nvSpPr>
          <p:cNvPr id="118797" name="Rectangle 10"/>
          <p:cNvSpPr>
            <a:spLocks noChangeArrowheads="1"/>
          </p:cNvSpPr>
          <p:nvPr/>
        </p:nvSpPr>
        <p:spPr bwMode="auto">
          <a:xfrm>
            <a:off x="381000" y="401955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b="1"/>
              <a:t>………….</a:t>
            </a:r>
          </a:p>
        </p:txBody>
      </p:sp>
      <p:sp>
        <p:nvSpPr>
          <p:cNvPr id="118798" name="Rectangle 11"/>
          <p:cNvSpPr>
            <a:spLocks noChangeArrowheads="1"/>
          </p:cNvSpPr>
          <p:nvPr/>
        </p:nvSpPr>
        <p:spPr bwMode="auto">
          <a:xfrm>
            <a:off x="381000" y="424815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latin typeface="Arial" charset="0"/>
              </a:rPr>
              <a:t>Attributes</a:t>
            </a:r>
          </a:p>
        </p:txBody>
      </p:sp>
      <p:sp>
        <p:nvSpPr>
          <p:cNvPr id="118799" name="Rectangle 12"/>
          <p:cNvSpPr>
            <a:spLocks noChangeArrowheads="1"/>
          </p:cNvSpPr>
          <p:nvPr/>
        </p:nvSpPr>
        <p:spPr bwMode="auto">
          <a:xfrm>
            <a:off x="381000" y="4476750"/>
            <a:ext cx="1676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b="1"/>
              <a:t>…</a:t>
            </a:r>
          </a:p>
        </p:txBody>
      </p:sp>
      <p:sp>
        <p:nvSpPr>
          <p:cNvPr id="118800" name="Rectangle 13"/>
          <p:cNvSpPr>
            <a:spLocks noChangeArrowheads="1"/>
          </p:cNvSpPr>
          <p:nvPr/>
        </p:nvSpPr>
        <p:spPr bwMode="auto">
          <a:xfrm>
            <a:off x="228600" y="5638800"/>
            <a:ext cx="8458200" cy="685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801" name="Text Box 15"/>
          <p:cNvSpPr txBox="1">
            <a:spLocks noChangeArrowheads="1"/>
          </p:cNvSpPr>
          <p:nvPr/>
        </p:nvSpPr>
        <p:spPr bwMode="auto">
          <a:xfrm>
            <a:off x="304800" y="57150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>
                <a:latin typeface="Arial" charset="0"/>
              </a:rPr>
              <a:t>File</a:t>
            </a:r>
          </a:p>
        </p:txBody>
      </p:sp>
      <p:sp>
        <p:nvSpPr>
          <p:cNvPr id="118802" name="Rectangle 17"/>
          <p:cNvSpPr>
            <a:spLocks noChangeArrowheads="1"/>
          </p:cNvSpPr>
          <p:nvPr/>
        </p:nvSpPr>
        <p:spPr bwMode="auto">
          <a:xfrm>
            <a:off x="381000" y="2876550"/>
            <a:ext cx="1676400" cy="1828800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803" name="Text Box 19"/>
          <p:cNvSpPr txBox="1">
            <a:spLocks noChangeArrowheads="1"/>
          </p:cNvSpPr>
          <p:nvPr/>
        </p:nvSpPr>
        <p:spPr bwMode="auto">
          <a:xfrm>
            <a:off x="5486400" y="2574925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charset="0"/>
              </a:rPr>
              <a:t>Dataset data</a:t>
            </a:r>
          </a:p>
        </p:txBody>
      </p:sp>
      <p:sp>
        <p:nvSpPr>
          <p:cNvPr id="45087" name="Rectangle 28" descr="Large grid"/>
          <p:cNvSpPr>
            <a:spLocks noChangeArrowheads="1"/>
          </p:cNvSpPr>
          <p:nvPr/>
        </p:nvSpPr>
        <p:spPr bwMode="auto">
          <a:xfrm>
            <a:off x="4114800" y="5791200"/>
            <a:ext cx="609600" cy="420688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Arial" charset="0"/>
              </a:rPr>
              <a:t>A</a:t>
            </a:r>
          </a:p>
        </p:txBody>
      </p:sp>
      <p:sp>
        <p:nvSpPr>
          <p:cNvPr id="45088" name="Rectangle 29" descr="Large grid"/>
          <p:cNvSpPr>
            <a:spLocks noChangeArrowheads="1"/>
          </p:cNvSpPr>
          <p:nvPr/>
        </p:nvSpPr>
        <p:spPr bwMode="auto">
          <a:xfrm>
            <a:off x="6629400" y="5791200"/>
            <a:ext cx="609600" cy="420688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Arial" charset="0"/>
              </a:rPr>
              <a:t>D</a:t>
            </a:r>
          </a:p>
        </p:txBody>
      </p:sp>
      <p:sp>
        <p:nvSpPr>
          <p:cNvPr id="45089" name="Rectangle 30" descr="Large grid"/>
          <p:cNvSpPr>
            <a:spLocks noChangeArrowheads="1"/>
          </p:cNvSpPr>
          <p:nvPr/>
        </p:nvSpPr>
        <p:spPr bwMode="auto">
          <a:xfrm>
            <a:off x="5181600" y="5791200"/>
            <a:ext cx="609600" cy="420688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Arial" charset="0"/>
              </a:rPr>
              <a:t>C</a:t>
            </a:r>
          </a:p>
        </p:txBody>
      </p:sp>
      <p:sp>
        <p:nvSpPr>
          <p:cNvPr id="45090" name="Rectangle 31" descr="Large grid"/>
          <p:cNvSpPr>
            <a:spLocks noChangeArrowheads="1"/>
          </p:cNvSpPr>
          <p:nvPr/>
        </p:nvSpPr>
        <p:spPr bwMode="auto">
          <a:xfrm>
            <a:off x="7620000" y="5791200"/>
            <a:ext cx="609600" cy="420688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Arial" charset="0"/>
              </a:rPr>
              <a:t>B</a:t>
            </a:r>
          </a:p>
        </p:txBody>
      </p:sp>
      <p:sp>
        <p:nvSpPr>
          <p:cNvPr id="118808" name="Rectangle 18" descr="Large grid"/>
          <p:cNvSpPr>
            <a:spLocks noChangeArrowheads="1"/>
          </p:cNvSpPr>
          <p:nvPr/>
        </p:nvSpPr>
        <p:spPr bwMode="auto">
          <a:xfrm>
            <a:off x="5181600" y="3124200"/>
            <a:ext cx="3048000" cy="838200"/>
          </a:xfrm>
          <a:prstGeom prst="rect">
            <a:avLst/>
          </a:prstGeom>
          <a:pattFill prst="lgGrid">
            <a:fgClr>
              <a:schemeClr val="folHlink"/>
            </a:fgClr>
            <a:bgClr>
              <a:srgbClr val="FFFFFF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809" name="AutoShape 33"/>
          <p:cNvSpPr>
            <a:spLocks noChangeArrowheads="1"/>
          </p:cNvSpPr>
          <p:nvPr/>
        </p:nvSpPr>
        <p:spPr bwMode="auto">
          <a:xfrm>
            <a:off x="2743200" y="3205163"/>
            <a:ext cx="1062038" cy="757237"/>
          </a:xfrm>
          <a:prstGeom prst="flowChartMultidocumen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752600" y="5624513"/>
            <a:ext cx="5853113" cy="700087"/>
            <a:chOff x="1752600" y="5624513"/>
            <a:chExt cx="5853113" cy="700087"/>
          </a:xfrm>
        </p:grpSpPr>
        <p:sp>
          <p:nvSpPr>
            <p:cNvPr id="118821" name="Rectangle 14"/>
            <p:cNvSpPr>
              <a:spLocks noChangeArrowheads="1"/>
            </p:cNvSpPr>
            <p:nvPr/>
          </p:nvSpPr>
          <p:spPr bwMode="auto">
            <a:xfrm>
              <a:off x="1752600" y="5638800"/>
              <a:ext cx="838200" cy="685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>
                  <a:latin typeface="Arial" charset="0"/>
                </a:rPr>
                <a:t>header</a:t>
              </a:r>
            </a:p>
          </p:txBody>
        </p:sp>
        <p:sp>
          <p:nvSpPr>
            <p:cNvPr id="118822" name="Rectangle 34"/>
            <p:cNvSpPr>
              <a:spLocks noChangeArrowheads="1"/>
            </p:cNvSpPr>
            <p:nvPr/>
          </p:nvSpPr>
          <p:spPr bwMode="auto">
            <a:xfrm>
              <a:off x="3048000" y="5638800"/>
              <a:ext cx="685800" cy="68580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80000"/>
                </a:lnSpc>
              </a:pPr>
              <a:r>
                <a:rPr lang="en-US" sz="1800">
                  <a:latin typeface="Arial" charset="0"/>
                </a:rPr>
                <a:t>Chunk</a:t>
              </a:r>
              <a:br>
                <a:rPr lang="en-US" sz="1800">
                  <a:latin typeface="Arial" charset="0"/>
                </a:rPr>
              </a:br>
              <a:r>
                <a:rPr lang="en-US" sz="1800">
                  <a:latin typeface="Arial" charset="0"/>
                </a:rPr>
                <a:t>index</a:t>
              </a:r>
            </a:p>
          </p:txBody>
        </p:sp>
        <p:cxnSp>
          <p:nvCxnSpPr>
            <p:cNvPr id="118823" name="AutoShape 35"/>
            <p:cNvCxnSpPr>
              <a:cxnSpLocks noChangeShapeType="1"/>
              <a:stCxn id="118822" idx="0"/>
              <a:endCxn id="45087" idx="1"/>
            </p:cNvCxnSpPr>
            <p:nvPr/>
          </p:nvCxnSpPr>
          <p:spPr bwMode="auto">
            <a:xfrm rot="5400000" flipV="1">
              <a:off x="3563938" y="5465762"/>
              <a:ext cx="363538" cy="709613"/>
            </a:xfrm>
            <a:prstGeom prst="bentConnector4">
              <a:avLst>
                <a:gd name="adj1" fmla="val -62884"/>
                <a:gd name="adj2" fmla="val 75167"/>
              </a:avLst>
            </a:prstGeom>
            <a:noFill/>
            <a:ln w="28575">
              <a:solidFill>
                <a:srgbClr val="3366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18824" name="AutoShape 36"/>
            <p:cNvCxnSpPr>
              <a:cxnSpLocks noChangeShapeType="1"/>
              <a:stCxn id="118822" idx="0"/>
              <a:endCxn id="45089" idx="1"/>
            </p:cNvCxnSpPr>
            <p:nvPr/>
          </p:nvCxnSpPr>
          <p:spPr bwMode="auto">
            <a:xfrm rot="5400000" flipV="1">
              <a:off x="4097338" y="4932362"/>
              <a:ext cx="363538" cy="1776413"/>
            </a:xfrm>
            <a:prstGeom prst="bentConnector4">
              <a:avLst>
                <a:gd name="adj1" fmla="val -121398"/>
                <a:gd name="adj2" fmla="val 84000"/>
              </a:avLst>
            </a:prstGeom>
            <a:noFill/>
            <a:ln w="28575">
              <a:solidFill>
                <a:srgbClr val="3366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18825" name="AutoShape 37"/>
            <p:cNvCxnSpPr>
              <a:cxnSpLocks noChangeShapeType="1"/>
              <a:stCxn id="118822" idx="0"/>
              <a:endCxn id="45088" idx="1"/>
            </p:cNvCxnSpPr>
            <p:nvPr/>
          </p:nvCxnSpPr>
          <p:spPr bwMode="auto">
            <a:xfrm rot="5400000" flipV="1">
              <a:off x="4821238" y="4208462"/>
              <a:ext cx="363538" cy="3224213"/>
            </a:xfrm>
            <a:prstGeom prst="bentConnector4">
              <a:avLst>
                <a:gd name="adj1" fmla="val -152843"/>
                <a:gd name="adj2" fmla="val 87787"/>
              </a:avLst>
            </a:prstGeom>
            <a:noFill/>
            <a:ln w="28575">
              <a:solidFill>
                <a:srgbClr val="3366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18826" name="AutoShape 38"/>
            <p:cNvCxnSpPr>
              <a:cxnSpLocks noChangeShapeType="1"/>
              <a:stCxn id="118822" idx="0"/>
              <a:endCxn id="45090" idx="1"/>
            </p:cNvCxnSpPr>
            <p:nvPr/>
          </p:nvCxnSpPr>
          <p:spPr bwMode="auto">
            <a:xfrm rot="5400000" flipV="1">
              <a:off x="5316538" y="3713162"/>
              <a:ext cx="363538" cy="4214813"/>
            </a:xfrm>
            <a:prstGeom prst="bentConnector4">
              <a:avLst>
                <a:gd name="adj1" fmla="val -89523"/>
                <a:gd name="adj2" fmla="val 95815"/>
              </a:avLst>
            </a:prstGeom>
            <a:noFill/>
            <a:ln w="28575">
              <a:solidFill>
                <a:srgbClr val="3366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18827" name="AutoShape 39"/>
            <p:cNvCxnSpPr>
              <a:cxnSpLocks noChangeShapeType="1"/>
              <a:endCxn id="118822" idx="1"/>
            </p:cNvCxnSpPr>
            <p:nvPr/>
          </p:nvCxnSpPr>
          <p:spPr bwMode="auto">
            <a:xfrm rot="5400000" flipV="1">
              <a:off x="2431256" y="5364957"/>
              <a:ext cx="357187" cy="876300"/>
            </a:xfrm>
            <a:prstGeom prst="bentConnector4">
              <a:avLst>
                <a:gd name="adj1" fmla="val -60000"/>
                <a:gd name="adj2" fmla="val 73912"/>
              </a:avLst>
            </a:prstGeom>
            <a:noFill/>
            <a:ln w="28575">
              <a:solidFill>
                <a:srgbClr val="336600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118811" name="Rectangle 40"/>
          <p:cNvSpPr>
            <a:spLocks noChangeArrowheads="1"/>
          </p:cNvSpPr>
          <p:nvPr/>
        </p:nvSpPr>
        <p:spPr bwMode="auto">
          <a:xfrm>
            <a:off x="3048000" y="4038600"/>
            <a:ext cx="685800" cy="6858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r>
              <a:rPr lang="en-US" sz="1800">
                <a:latin typeface="Arial" charset="0"/>
              </a:rPr>
              <a:t>Chunk</a:t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>index</a:t>
            </a:r>
          </a:p>
        </p:txBody>
      </p:sp>
      <p:sp>
        <p:nvSpPr>
          <p:cNvPr id="45079" name="Line 20"/>
          <p:cNvSpPr>
            <a:spLocks noChangeShapeType="1"/>
          </p:cNvSpPr>
          <p:nvPr/>
        </p:nvSpPr>
        <p:spPr bwMode="auto">
          <a:xfrm>
            <a:off x="5791200" y="31242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21"/>
          <p:cNvSpPr>
            <a:spLocks noChangeShapeType="1"/>
          </p:cNvSpPr>
          <p:nvPr/>
        </p:nvSpPr>
        <p:spPr bwMode="auto">
          <a:xfrm>
            <a:off x="6400800" y="31242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>
            <a:off x="7010400" y="31242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82" name="Line 23"/>
          <p:cNvSpPr>
            <a:spLocks noChangeShapeType="1"/>
          </p:cNvSpPr>
          <p:nvPr/>
        </p:nvSpPr>
        <p:spPr bwMode="auto">
          <a:xfrm>
            <a:off x="7620000" y="31242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83" name="Line 24"/>
          <p:cNvSpPr>
            <a:spLocks noChangeShapeType="1"/>
          </p:cNvSpPr>
          <p:nvPr/>
        </p:nvSpPr>
        <p:spPr bwMode="auto">
          <a:xfrm>
            <a:off x="5181600" y="3524250"/>
            <a:ext cx="304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257800" y="3048000"/>
            <a:ext cx="38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A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867400" y="3055938"/>
            <a:ext cx="381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B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6477000" y="3048000"/>
            <a:ext cx="38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C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086600" y="3048000"/>
            <a:ext cx="38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7" grpId="0" animBg="1"/>
      <p:bldP spid="45088" grpId="0" animBg="1"/>
      <p:bldP spid="45089" grpId="0" animBg="1"/>
      <p:bldP spid="45090" grpId="0" animBg="1"/>
      <p:bldP spid="45079" grpId="0" animBg="1"/>
      <p:bldP spid="5" grpId="0" animBg="1"/>
      <p:bldP spid="6" grpId="0" animBg="1"/>
      <p:bldP spid="45082" grpId="0" animBg="1"/>
      <p:bldP spid="45083" grpId="0" animBg="1"/>
      <p:bldP spid="47" grpId="0"/>
      <p:bldP spid="48" grpId="0"/>
      <p:bldP spid="49" grpId="0"/>
      <p:bldP spid="5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22098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208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208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5529EB-C123-4D4A-A237-0E7F4B07B89B}" type="slidenum">
              <a:rPr lang="en-US"/>
              <a:pPr/>
              <a:t>56</a:t>
            </a:fld>
            <a:endParaRPr lang="en-US"/>
          </a:p>
        </p:txBody>
      </p:sp>
      <p:sp>
        <p:nvSpPr>
          <p:cNvPr id="1208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Why HDF5 Chunking?</a:t>
            </a:r>
          </a:p>
        </p:txBody>
      </p:sp>
      <p:sp>
        <p:nvSpPr>
          <p:cNvPr id="1239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2133600"/>
          </a:xfrm>
        </p:spPr>
        <p:txBody>
          <a:bodyPr/>
          <a:lstStyle/>
          <a:p>
            <a:pPr eaLnBrk="1" hangingPunct="1"/>
            <a:r>
              <a:rPr lang="en-US" dirty="0" smtClean="0"/>
              <a:t>Chunking  is required for several HDF5 features</a:t>
            </a:r>
          </a:p>
          <a:p>
            <a:pPr lvl="1" eaLnBrk="1" hangingPunct="1"/>
            <a:r>
              <a:rPr lang="en-US" dirty="0" smtClean="0"/>
              <a:t>Enabling compression and other filters like checksum</a:t>
            </a:r>
          </a:p>
          <a:p>
            <a:pPr lvl="1" eaLnBrk="1" hangingPunct="1"/>
            <a:r>
              <a:rPr lang="en-US" dirty="0" smtClean="0"/>
              <a:t>Extendible datasets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  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220" name="Rectangle 91"/>
          <p:cNvSpPr>
            <a:spLocks noChangeArrowheads="1"/>
          </p:cNvSpPr>
          <p:nvPr/>
        </p:nvSpPr>
        <p:spPr bwMode="auto">
          <a:xfrm>
            <a:off x="3352800" y="41148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2" name="Rectangle 251"/>
          <p:cNvSpPr/>
          <p:nvPr/>
        </p:nvSpPr>
        <p:spPr bwMode="auto">
          <a:xfrm>
            <a:off x="4648200" y="4114800"/>
            <a:ext cx="228600" cy="990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3" name="Rectangle 252"/>
          <p:cNvSpPr/>
          <p:nvPr/>
        </p:nvSpPr>
        <p:spPr bwMode="auto">
          <a:xfrm>
            <a:off x="3352800" y="5257800"/>
            <a:ext cx="1524000" cy="228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4" name="Rectangle 253"/>
          <p:cNvSpPr/>
          <p:nvPr/>
        </p:nvSpPr>
        <p:spPr bwMode="auto">
          <a:xfrm>
            <a:off x="3352800" y="4114800"/>
            <a:ext cx="1676400" cy="1371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 animBg="1"/>
      <p:bldP spid="253" grpId="0" animBg="1"/>
      <p:bldP spid="25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2288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228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AC31882-E289-49E5-97E8-120B7614CF87}" type="slidenum">
              <a:rPr lang="en-US"/>
              <a:pPr/>
              <a:t>57</a:t>
            </a:fld>
            <a:endParaRPr lang="en-US"/>
          </a:p>
        </p:txBody>
      </p:sp>
      <p:sp>
        <p:nvSpPr>
          <p:cNvPr id="1228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Why HDF5 Chunking?</a:t>
            </a:r>
          </a:p>
        </p:txBody>
      </p:sp>
      <p:sp>
        <p:nvSpPr>
          <p:cNvPr id="1239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077200" cy="1371600"/>
          </a:xfrm>
        </p:spPr>
        <p:txBody>
          <a:bodyPr/>
          <a:lstStyle/>
          <a:p>
            <a:pPr eaLnBrk="1" hangingPunct="1"/>
            <a:r>
              <a:rPr lang="en-US" smtClean="0"/>
              <a:t>If used appropriately chunking improves partial  I/O for big datasets</a:t>
            </a:r>
          </a:p>
          <a:p>
            <a:pPr eaLnBrk="1" hangingPunct="1">
              <a:buFontTx/>
              <a:buNone/>
            </a:pPr>
            <a:r>
              <a:rPr lang="en-US" smtClean="0"/>
              <a:t>  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1143000" y="2590800"/>
            <a:ext cx="3581400" cy="1504950"/>
            <a:chOff x="576" y="816"/>
            <a:chExt cx="864" cy="480"/>
          </a:xfrm>
        </p:grpSpPr>
        <p:sp>
          <p:nvSpPr>
            <p:cNvPr id="122961" name="Rectangle 107"/>
            <p:cNvSpPr>
              <a:spLocks noChangeArrowheads="1"/>
            </p:cNvSpPr>
            <p:nvPr/>
          </p:nvSpPr>
          <p:spPr bwMode="auto">
            <a:xfrm>
              <a:off x="576" y="816"/>
              <a:ext cx="864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2" name="Line 108"/>
            <p:cNvSpPr>
              <a:spLocks noChangeShapeType="1"/>
            </p:cNvSpPr>
            <p:nvPr/>
          </p:nvSpPr>
          <p:spPr bwMode="auto">
            <a:xfrm>
              <a:off x="1152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3" name="Line 109"/>
            <p:cNvSpPr>
              <a:spLocks noChangeShapeType="1"/>
            </p:cNvSpPr>
            <p:nvPr/>
          </p:nvSpPr>
          <p:spPr bwMode="auto">
            <a:xfrm>
              <a:off x="1200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4" name="Line 110"/>
            <p:cNvSpPr>
              <a:spLocks noChangeShapeType="1"/>
            </p:cNvSpPr>
            <p:nvPr/>
          </p:nvSpPr>
          <p:spPr bwMode="auto">
            <a:xfrm>
              <a:off x="1248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5" name="Line 111"/>
            <p:cNvSpPr>
              <a:spLocks noChangeShapeType="1"/>
            </p:cNvSpPr>
            <p:nvPr/>
          </p:nvSpPr>
          <p:spPr bwMode="auto">
            <a:xfrm>
              <a:off x="1296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6" name="Line 112"/>
            <p:cNvSpPr>
              <a:spLocks noChangeShapeType="1"/>
            </p:cNvSpPr>
            <p:nvPr/>
          </p:nvSpPr>
          <p:spPr bwMode="auto">
            <a:xfrm>
              <a:off x="1344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7" name="Line 113"/>
            <p:cNvSpPr>
              <a:spLocks noChangeShapeType="1"/>
            </p:cNvSpPr>
            <p:nvPr/>
          </p:nvSpPr>
          <p:spPr bwMode="auto">
            <a:xfrm>
              <a:off x="1392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8" name="Line 114"/>
            <p:cNvSpPr>
              <a:spLocks noChangeShapeType="1"/>
            </p:cNvSpPr>
            <p:nvPr/>
          </p:nvSpPr>
          <p:spPr bwMode="auto">
            <a:xfrm>
              <a:off x="576" y="864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9" name="Line 115"/>
            <p:cNvSpPr>
              <a:spLocks noChangeShapeType="1"/>
            </p:cNvSpPr>
            <p:nvPr/>
          </p:nvSpPr>
          <p:spPr bwMode="auto">
            <a:xfrm>
              <a:off x="576" y="912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0" name="Line 116"/>
            <p:cNvSpPr>
              <a:spLocks noChangeShapeType="1"/>
            </p:cNvSpPr>
            <p:nvPr/>
          </p:nvSpPr>
          <p:spPr bwMode="auto">
            <a:xfrm>
              <a:off x="864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1" name="Line 117"/>
            <p:cNvSpPr>
              <a:spLocks noChangeShapeType="1"/>
            </p:cNvSpPr>
            <p:nvPr/>
          </p:nvSpPr>
          <p:spPr bwMode="auto">
            <a:xfrm>
              <a:off x="912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2" name="Line 118"/>
            <p:cNvSpPr>
              <a:spLocks noChangeShapeType="1"/>
            </p:cNvSpPr>
            <p:nvPr/>
          </p:nvSpPr>
          <p:spPr bwMode="auto">
            <a:xfrm>
              <a:off x="960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3" name="Line 119"/>
            <p:cNvSpPr>
              <a:spLocks noChangeShapeType="1"/>
            </p:cNvSpPr>
            <p:nvPr/>
          </p:nvSpPr>
          <p:spPr bwMode="auto">
            <a:xfrm>
              <a:off x="1008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4" name="Line 120"/>
            <p:cNvSpPr>
              <a:spLocks noChangeShapeType="1"/>
            </p:cNvSpPr>
            <p:nvPr/>
          </p:nvSpPr>
          <p:spPr bwMode="auto">
            <a:xfrm>
              <a:off x="1056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5" name="Line 121"/>
            <p:cNvSpPr>
              <a:spLocks noChangeShapeType="1"/>
            </p:cNvSpPr>
            <p:nvPr/>
          </p:nvSpPr>
          <p:spPr bwMode="auto">
            <a:xfrm>
              <a:off x="1104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6" name="Line 122"/>
            <p:cNvSpPr>
              <a:spLocks noChangeShapeType="1"/>
            </p:cNvSpPr>
            <p:nvPr/>
          </p:nvSpPr>
          <p:spPr bwMode="auto">
            <a:xfrm>
              <a:off x="576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7" name="Line 123"/>
            <p:cNvSpPr>
              <a:spLocks noChangeShapeType="1"/>
            </p:cNvSpPr>
            <p:nvPr/>
          </p:nvSpPr>
          <p:spPr bwMode="auto">
            <a:xfrm>
              <a:off x="624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8" name="Line 124"/>
            <p:cNvSpPr>
              <a:spLocks noChangeShapeType="1"/>
            </p:cNvSpPr>
            <p:nvPr/>
          </p:nvSpPr>
          <p:spPr bwMode="auto">
            <a:xfrm>
              <a:off x="672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9" name="Line 125"/>
            <p:cNvSpPr>
              <a:spLocks noChangeShapeType="1"/>
            </p:cNvSpPr>
            <p:nvPr/>
          </p:nvSpPr>
          <p:spPr bwMode="auto">
            <a:xfrm>
              <a:off x="720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0" name="Line 126"/>
            <p:cNvSpPr>
              <a:spLocks noChangeShapeType="1"/>
            </p:cNvSpPr>
            <p:nvPr/>
          </p:nvSpPr>
          <p:spPr bwMode="auto">
            <a:xfrm>
              <a:off x="768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1" name="Line 127"/>
            <p:cNvSpPr>
              <a:spLocks noChangeShapeType="1"/>
            </p:cNvSpPr>
            <p:nvPr/>
          </p:nvSpPr>
          <p:spPr bwMode="auto">
            <a:xfrm>
              <a:off x="816" y="81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2" name="Line 128"/>
            <p:cNvSpPr>
              <a:spLocks noChangeShapeType="1"/>
            </p:cNvSpPr>
            <p:nvPr/>
          </p:nvSpPr>
          <p:spPr bwMode="auto">
            <a:xfrm>
              <a:off x="576" y="960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3" name="Line 129"/>
            <p:cNvSpPr>
              <a:spLocks noChangeShapeType="1"/>
            </p:cNvSpPr>
            <p:nvPr/>
          </p:nvSpPr>
          <p:spPr bwMode="auto">
            <a:xfrm>
              <a:off x="576" y="1008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4" name="Line 130"/>
            <p:cNvSpPr>
              <a:spLocks noChangeShapeType="1"/>
            </p:cNvSpPr>
            <p:nvPr/>
          </p:nvSpPr>
          <p:spPr bwMode="auto">
            <a:xfrm>
              <a:off x="576" y="105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5" name="Line 131"/>
            <p:cNvSpPr>
              <a:spLocks noChangeShapeType="1"/>
            </p:cNvSpPr>
            <p:nvPr/>
          </p:nvSpPr>
          <p:spPr bwMode="auto">
            <a:xfrm>
              <a:off x="576" y="1104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6" name="Line 132"/>
            <p:cNvSpPr>
              <a:spLocks noChangeShapeType="1"/>
            </p:cNvSpPr>
            <p:nvPr/>
          </p:nvSpPr>
          <p:spPr bwMode="auto">
            <a:xfrm>
              <a:off x="576" y="1152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7" name="Line 133"/>
            <p:cNvSpPr>
              <a:spLocks noChangeShapeType="1"/>
            </p:cNvSpPr>
            <p:nvPr/>
          </p:nvSpPr>
          <p:spPr bwMode="auto">
            <a:xfrm>
              <a:off x="576" y="1200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8" name="Line 134"/>
            <p:cNvSpPr>
              <a:spLocks noChangeShapeType="1"/>
            </p:cNvSpPr>
            <p:nvPr/>
          </p:nvSpPr>
          <p:spPr bwMode="auto">
            <a:xfrm>
              <a:off x="576" y="1248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34"/>
          <p:cNvGrpSpPr>
            <a:grpSpLocks/>
          </p:cNvGrpSpPr>
          <p:nvPr/>
        </p:nvGrpSpPr>
        <p:grpSpPr bwMode="auto">
          <a:xfrm>
            <a:off x="6172200" y="2838450"/>
            <a:ext cx="1524000" cy="1047750"/>
            <a:chOff x="4876800" y="2762250"/>
            <a:chExt cx="1524000" cy="1047750"/>
          </a:xfrm>
        </p:grpSpPr>
        <p:grpSp>
          <p:nvGrpSpPr>
            <p:cNvPr id="4" name="Group 135"/>
            <p:cNvGrpSpPr>
              <a:grpSpLocks/>
            </p:cNvGrpSpPr>
            <p:nvPr/>
          </p:nvGrpSpPr>
          <p:grpSpPr bwMode="auto">
            <a:xfrm>
              <a:off x="4876800" y="2762250"/>
              <a:ext cx="457200" cy="476250"/>
              <a:chOff x="576" y="480"/>
              <a:chExt cx="288" cy="240"/>
            </a:xfrm>
          </p:grpSpPr>
          <p:sp>
            <p:nvSpPr>
              <p:cNvPr id="122951" name="Rectangle 136"/>
              <p:cNvSpPr>
                <a:spLocks noChangeArrowheads="1"/>
              </p:cNvSpPr>
              <p:nvPr/>
            </p:nvSpPr>
            <p:spPr bwMode="auto">
              <a:xfrm>
                <a:off x="576" y="480"/>
                <a:ext cx="28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2" name="Line 137"/>
              <p:cNvSpPr>
                <a:spLocks noChangeShapeType="1"/>
              </p:cNvSpPr>
              <p:nvPr/>
            </p:nvSpPr>
            <p:spPr bwMode="auto">
              <a:xfrm>
                <a:off x="624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3" name="Line 138"/>
              <p:cNvSpPr>
                <a:spLocks noChangeShapeType="1"/>
              </p:cNvSpPr>
              <p:nvPr/>
            </p:nvSpPr>
            <p:spPr bwMode="auto">
              <a:xfrm>
                <a:off x="720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4" name="Line 139"/>
              <p:cNvSpPr>
                <a:spLocks noChangeShapeType="1"/>
              </p:cNvSpPr>
              <p:nvPr/>
            </p:nvSpPr>
            <p:spPr bwMode="auto">
              <a:xfrm>
                <a:off x="672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5" name="Line 140"/>
              <p:cNvSpPr>
                <a:spLocks noChangeShapeType="1"/>
              </p:cNvSpPr>
              <p:nvPr/>
            </p:nvSpPr>
            <p:spPr bwMode="auto">
              <a:xfrm>
                <a:off x="768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6" name="Line 141"/>
              <p:cNvSpPr>
                <a:spLocks noChangeShapeType="1"/>
              </p:cNvSpPr>
              <p:nvPr/>
            </p:nvSpPr>
            <p:spPr bwMode="auto">
              <a:xfrm>
                <a:off x="816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7" name="Line 142"/>
              <p:cNvSpPr>
                <a:spLocks noChangeShapeType="1"/>
              </p:cNvSpPr>
              <p:nvPr/>
            </p:nvSpPr>
            <p:spPr bwMode="auto">
              <a:xfrm>
                <a:off x="576" y="528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8" name="Line 143"/>
              <p:cNvSpPr>
                <a:spLocks noChangeShapeType="1"/>
              </p:cNvSpPr>
              <p:nvPr/>
            </p:nvSpPr>
            <p:spPr bwMode="auto">
              <a:xfrm>
                <a:off x="576" y="62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9" name="Line 144"/>
              <p:cNvSpPr>
                <a:spLocks noChangeShapeType="1"/>
              </p:cNvSpPr>
              <p:nvPr/>
            </p:nvSpPr>
            <p:spPr bwMode="auto">
              <a:xfrm>
                <a:off x="576" y="576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60" name="Line 145"/>
              <p:cNvSpPr>
                <a:spLocks noChangeShapeType="1"/>
              </p:cNvSpPr>
              <p:nvPr/>
            </p:nvSpPr>
            <p:spPr bwMode="auto">
              <a:xfrm>
                <a:off x="576" y="672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57"/>
            <p:cNvGrpSpPr>
              <a:grpSpLocks/>
            </p:cNvGrpSpPr>
            <p:nvPr/>
          </p:nvGrpSpPr>
          <p:grpSpPr bwMode="auto">
            <a:xfrm>
              <a:off x="4876800" y="3333750"/>
              <a:ext cx="457200" cy="476250"/>
              <a:chOff x="576" y="480"/>
              <a:chExt cx="288" cy="240"/>
            </a:xfrm>
          </p:grpSpPr>
          <p:sp>
            <p:nvSpPr>
              <p:cNvPr id="122941" name="Rectangle 158"/>
              <p:cNvSpPr>
                <a:spLocks noChangeArrowheads="1"/>
              </p:cNvSpPr>
              <p:nvPr/>
            </p:nvSpPr>
            <p:spPr bwMode="auto">
              <a:xfrm>
                <a:off x="576" y="480"/>
                <a:ext cx="28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2" name="Line 159"/>
              <p:cNvSpPr>
                <a:spLocks noChangeShapeType="1"/>
              </p:cNvSpPr>
              <p:nvPr/>
            </p:nvSpPr>
            <p:spPr bwMode="auto">
              <a:xfrm>
                <a:off x="624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3" name="Line 160"/>
              <p:cNvSpPr>
                <a:spLocks noChangeShapeType="1"/>
              </p:cNvSpPr>
              <p:nvPr/>
            </p:nvSpPr>
            <p:spPr bwMode="auto">
              <a:xfrm>
                <a:off x="720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4" name="Line 161"/>
              <p:cNvSpPr>
                <a:spLocks noChangeShapeType="1"/>
              </p:cNvSpPr>
              <p:nvPr/>
            </p:nvSpPr>
            <p:spPr bwMode="auto">
              <a:xfrm>
                <a:off x="672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5" name="Line 162"/>
              <p:cNvSpPr>
                <a:spLocks noChangeShapeType="1"/>
              </p:cNvSpPr>
              <p:nvPr/>
            </p:nvSpPr>
            <p:spPr bwMode="auto">
              <a:xfrm>
                <a:off x="768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6" name="Line 163"/>
              <p:cNvSpPr>
                <a:spLocks noChangeShapeType="1"/>
              </p:cNvSpPr>
              <p:nvPr/>
            </p:nvSpPr>
            <p:spPr bwMode="auto">
              <a:xfrm>
                <a:off x="816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7" name="Line 164"/>
              <p:cNvSpPr>
                <a:spLocks noChangeShapeType="1"/>
              </p:cNvSpPr>
              <p:nvPr/>
            </p:nvSpPr>
            <p:spPr bwMode="auto">
              <a:xfrm>
                <a:off x="576" y="528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8" name="Line 165"/>
              <p:cNvSpPr>
                <a:spLocks noChangeShapeType="1"/>
              </p:cNvSpPr>
              <p:nvPr/>
            </p:nvSpPr>
            <p:spPr bwMode="auto">
              <a:xfrm>
                <a:off x="576" y="62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9" name="Line 166"/>
              <p:cNvSpPr>
                <a:spLocks noChangeShapeType="1"/>
              </p:cNvSpPr>
              <p:nvPr/>
            </p:nvSpPr>
            <p:spPr bwMode="auto">
              <a:xfrm>
                <a:off x="576" y="576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50" name="Line 167"/>
              <p:cNvSpPr>
                <a:spLocks noChangeShapeType="1"/>
              </p:cNvSpPr>
              <p:nvPr/>
            </p:nvSpPr>
            <p:spPr bwMode="auto">
              <a:xfrm>
                <a:off x="576" y="672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79"/>
            <p:cNvGrpSpPr>
              <a:grpSpLocks/>
            </p:cNvGrpSpPr>
            <p:nvPr/>
          </p:nvGrpSpPr>
          <p:grpSpPr bwMode="auto">
            <a:xfrm>
              <a:off x="5943600" y="3333750"/>
              <a:ext cx="457200" cy="476250"/>
              <a:chOff x="576" y="480"/>
              <a:chExt cx="288" cy="240"/>
            </a:xfrm>
          </p:grpSpPr>
          <p:sp>
            <p:nvSpPr>
              <p:cNvPr id="122931" name="Rectangle 180"/>
              <p:cNvSpPr>
                <a:spLocks noChangeArrowheads="1"/>
              </p:cNvSpPr>
              <p:nvPr/>
            </p:nvSpPr>
            <p:spPr bwMode="auto">
              <a:xfrm>
                <a:off x="576" y="480"/>
                <a:ext cx="28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2" name="Line 181"/>
              <p:cNvSpPr>
                <a:spLocks noChangeShapeType="1"/>
              </p:cNvSpPr>
              <p:nvPr/>
            </p:nvSpPr>
            <p:spPr bwMode="auto">
              <a:xfrm>
                <a:off x="624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3" name="Line 182"/>
              <p:cNvSpPr>
                <a:spLocks noChangeShapeType="1"/>
              </p:cNvSpPr>
              <p:nvPr/>
            </p:nvSpPr>
            <p:spPr bwMode="auto">
              <a:xfrm>
                <a:off x="720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4" name="Line 183"/>
              <p:cNvSpPr>
                <a:spLocks noChangeShapeType="1"/>
              </p:cNvSpPr>
              <p:nvPr/>
            </p:nvSpPr>
            <p:spPr bwMode="auto">
              <a:xfrm>
                <a:off x="672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5" name="Line 184"/>
              <p:cNvSpPr>
                <a:spLocks noChangeShapeType="1"/>
              </p:cNvSpPr>
              <p:nvPr/>
            </p:nvSpPr>
            <p:spPr bwMode="auto">
              <a:xfrm>
                <a:off x="768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6" name="Line 185"/>
              <p:cNvSpPr>
                <a:spLocks noChangeShapeType="1"/>
              </p:cNvSpPr>
              <p:nvPr/>
            </p:nvSpPr>
            <p:spPr bwMode="auto">
              <a:xfrm>
                <a:off x="816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7" name="Line 186"/>
              <p:cNvSpPr>
                <a:spLocks noChangeShapeType="1"/>
              </p:cNvSpPr>
              <p:nvPr/>
            </p:nvSpPr>
            <p:spPr bwMode="auto">
              <a:xfrm>
                <a:off x="576" y="528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8" name="Line 187"/>
              <p:cNvSpPr>
                <a:spLocks noChangeShapeType="1"/>
              </p:cNvSpPr>
              <p:nvPr/>
            </p:nvSpPr>
            <p:spPr bwMode="auto">
              <a:xfrm>
                <a:off x="576" y="62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9" name="Line 188"/>
              <p:cNvSpPr>
                <a:spLocks noChangeShapeType="1"/>
              </p:cNvSpPr>
              <p:nvPr/>
            </p:nvSpPr>
            <p:spPr bwMode="auto">
              <a:xfrm>
                <a:off x="576" y="576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0" name="Line 189"/>
              <p:cNvSpPr>
                <a:spLocks noChangeShapeType="1"/>
              </p:cNvSpPr>
              <p:nvPr/>
            </p:nvSpPr>
            <p:spPr bwMode="auto">
              <a:xfrm>
                <a:off x="576" y="672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190"/>
            <p:cNvGrpSpPr>
              <a:grpSpLocks/>
            </p:cNvGrpSpPr>
            <p:nvPr/>
          </p:nvGrpSpPr>
          <p:grpSpPr bwMode="auto">
            <a:xfrm>
              <a:off x="5943600" y="2762250"/>
              <a:ext cx="457200" cy="476250"/>
              <a:chOff x="576" y="480"/>
              <a:chExt cx="288" cy="240"/>
            </a:xfrm>
          </p:grpSpPr>
          <p:sp>
            <p:nvSpPr>
              <p:cNvPr id="122921" name="Rectangle 191"/>
              <p:cNvSpPr>
                <a:spLocks noChangeArrowheads="1"/>
              </p:cNvSpPr>
              <p:nvPr/>
            </p:nvSpPr>
            <p:spPr bwMode="auto">
              <a:xfrm>
                <a:off x="576" y="480"/>
                <a:ext cx="28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2" name="Line 192"/>
              <p:cNvSpPr>
                <a:spLocks noChangeShapeType="1"/>
              </p:cNvSpPr>
              <p:nvPr/>
            </p:nvSpPr>
            <p:spPr bwMode="auto">
              <a:xfrm>
                <a:off x="624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3" name="Line 193"/>
              <p:cNvSpPr>
                <a:spLocks noChangeShapeType="1"/>
              </p:cNvSpPr>
              <p:nvPr/>
            </p:nvSpPr>
            <p:spPr bwMode="auto">
              <a:xfrm>
                <a:off x="720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4" name="Line 194"/>
              <p:cNvSpPr>
                <a:spLocks noChangeShapeType="1"/>
              </p:cNvSpPr>
              <p:nvPr/>
            </p:nvSpPr>
            <p:spPr bwMode="auto">
              <a:xfrm>
                <a:off x="672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5" name="Line 195"/>
              <p:cNvSpPr>
                <a:spLocks noChangeShapeType="1"/>
              </p:cNvSpPr>
              <p:nvPr/>
            </p:nvSpPr>
            <p:spPr bwMode="auto">
              <a:xfrm>
                <a:off x="768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6" name="Line 196"/>
              <p:cNvSpPr>
                <a:spLocks noChangeShapeType="1"/>
              </p:cNvSpPr>
              <p:nvPr/>
            </p:nvSpPr>
            <p:spPr bwMode="auto">
              <a:xfrm>
                <a:off x="816" y="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7" name="Line 197"/>
              <p:cNvSpPr>
                <a:spLocks noChangeShapeType="1"/>
              </p:cNvSpPr>
              <p:nvPr/>
            </p:nvSpPr>
            <p:spPr bwMode="auto">
              <a:xfrm>
                <a:off x="576" y="528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8" name="Line 198"/>
              <p:cNvSpPr>
                <a:spLocks noChangeShapeType="1"/>
              </p:cNvSpPr>
              <p:nvPr/>
            </p:nvSpPr>
            <p:spPr bwMode="auto">
              <a:xfrm>
                <a:off x="576" y="62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9" name="Line 199"/>
              <p:cNvSpPr>
                <a:spLocks noChangeShapeType="1"/>
              </p:cNvSpPr>
              <p:nvPr/>
            </p:nvSpPr>
            <p:spPr bwMode="auto">
              <a:xfrm>
                <a:off x="576" y="576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0" name="Line 200"/>
              <p:cNvSpPr>
                <a:spLocks noChangeShapeType="1"/>
              </p:cNvSpPr>
              <p:nvPr/>
            </p:nvSpPr>
            <p:spPr bwMode="auto">
              <a:xfrm>
                <a:off x="576" y="672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2890" name="Text Box 203"/>
          <p:cNvSpPr txBox="1">
            <a:spLocks noChangeArrowheads="1"/>
          </p:cNvSpPr>
          <p:nvPr/>
        </p:nvSpPr>
        <p:spPr bwMode="auto">
          <a:xfrm>
            <a:off x="1143000" y="2876550"/>
            <a:ext cx="182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800"/>
          </a:p>
        </p:txBody>
      </p:sp>
      <p:grpSp>
        <p:nvGrpSpPr>
          <p:cNvPr id="8" name="Group 146"/>
          <p:cNvGrpSpPr>
            <a:grpSpLocks/>
          </p:cNvGrpSpPr>
          <p:nvPr/>
        </p:nvGrpSpPr>
        <p:grpSpPr bwMode="auto">
          <a:xfrm>
            <a:off x="6705600" y="2838450"/>
            <a:ext cx="457200" cy="476250"/>
            <a:chOff x="576" y="480"/>
            <a:chExt cx="288" cy="240"/>
          </a:xfrm>
        </p:grpSpPr>
        <p:sp>
          <p:nvSpPr>
            <p:cNvPr id="122907" name="Rectangle 147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8" name="Line 148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9" name="Line 149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10" name="Line 150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11" name="Line 151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12" name="Line 152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13" name="Line 153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14" name="Line 154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15" name="Line 155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16" name="Line 156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68"/>
          <p:cNvGrpSpPr>
            <a:grpSpLocks/>
          </p:cNvGrpSpPr>
          <p:nvPr/>
        </p:nvGrpSpPr>
        <p:grpSpPr bwMode="auto">
          <a:xfrm>
            <a:off x="6705600" y="3409950"/>
            <a:ext cx="457200" cy="476250"/>
            <a:chOff x="576" y="480"/>
            <a:chExt cx="288" cy="240"/>
          </a:xfrm>
        </p:grpSpPr>
        <p:sp>
          <p:nvSpPr>
            <p:cNvPr id="122897" name="Rectangle 169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898" name="Line 170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899" name="Line 171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0" name="Line 172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1" name="Line 173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2" name="Line 174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3" name="Line 175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4" name="Line 176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5" name="Line 177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06" name="Line 178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926" name="Text Box 206"/>
          <p:cNvSpPr txBox="1">
            <a:spLocks noChangeArrowheads="1"/>
          </p:cNvSpPr>
          <p:nvPr/>
        </p:nvSpPr>
        <p:spPr bwMode="auto">
          <a:xfrm>
            <a:off x="1447800" y="4648200"/>
            <a:ext cx="617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dirty="0">
                <a:latin typeface="Arial" charset="0"/>
              </a:rPr>
              <a:t>Only two chunks are involved in I/O</a:t>
            </a:r>
          </a:p>
        </p:txBody>
      </p:sp>
      <p:sp>
        <p:nvSpPr>
          <p:cNvPr id="110" name="Rectangle 109"/>
          <p:cNvSpPr/>
          <p:nvPr/>
        </p:nvSpPr>
        <p:spPr bwMode="auto">
          <a:xfrm>
            <a:off x="1143000" y="3048000"/>
            <a:ext cx="3581400" cy="609600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2924" name="Rectangle 204"/>
          <p:cNvSpPr>
            <a:spLocks noChangeArrowheads="1"/>
          </p:cNvSpPr>
          <p:nvPr/>
        </p:nvSpPr>
        <p:spPr bwMode="auto">
          <a:xfrm>
            <a:off x="3429000" y="3048000"/>
            <a:ext cx="381000" cy="6096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Rectangle 110"/>
          <p:cNvSpPr/>
          <p:nvPr/>
        </p:nvSpPr>
        <p:spPr bwMode="auto">
          <a:xfrm>
            <a:off x="6705600" y="2819400"/>
            <a:ext cx="457200" cy="533400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2" name="Rectangle 111"/>
          <p:cNvSpPr/>
          <p:nvPr/>
        </p:nvSpPr>
        <p:spPr bwMode="auto">
          <a:xfrm>
            <a:off x="6705600" y="3352800"/>
            <a:ext cx="457200" cy="533400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2896" name="Rectangle 205"/>
          <p:cNvSpPr>
            <a:spLocks noChangeArrowheads="1"/>
          </p:cNvSpPr>
          <p:nvPr/>
        </p:nvSpPr>
        <p:spPr bwMode="auto">
          <a:xfrm>
            <a:off x="6781800" y="3048000"/>
            <a:ext cx="304800" cy="533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8288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/>
          </a:p>
        </p:txBody>
      </p:sp>
      <p:sp>
        <p:nvSpPr>
          <p:cNvPr id="1269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269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C2E1F3-6E85-43CA-A5B2-EC30B31856F5}" type="slidenum">
              <a:rPr lang="en-US"/>
              <a:pPr/>
              <a:t>58</a:t>
            </a:fld>
            <a:endParaRPr lang="en-US"/>
          </a:p>
        </p:txBody>
      </p:sp>
      <p:sp>
        <p:nvSpPr>
          <p:cNvPr id="12698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smtClean="0"/>
              <a:t>Creating Chunked Dataset</a:t>
            </a:r>
          </a:p>
        </p:txBody>
      </p:sp>
      <p:sp>
        <p:nvSpPr>
          <p:cNvPr id="1269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8001000" cy="49530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b="1" dirty="0" smtClean="0">
              <a:latin typeface="Courier New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/>
              <a:t>Create a dataset creation property list.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/>
              <a:t>Set property list to use chunked storage layout.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/>
              <a:t>Create dataset with the above property list.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b="1" dirty="0" smtClean="0">
                <a:solidFill>
                  <a:srgbClr val="FFFF00"/>
                </a:solidFill>
                <a:latin typeface="Courier New" charset="0"/>
              </a:rPr>
              <a:t>  </a:t>
            </a:r>
            <a:r>
              <a:rPr lang="en-US" sz="2200" dirty="0" err="1" smtClean="0">
                <a:solidFill>
                  <a:schemeClr val="tx1"/>
                </a:solidFill>
              </a:rPr>
              <a:t>dcpl_id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/>
              <a:t>  = H5Pcreate(H5P_DATASET_CREATE);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 rank = 2;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 ch_dims[0] = 100;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 ch_dims[1] = 200;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 </a:t>
            </a:r>
            <a:r>
              <a:rPr lang="en-US" sz="2200" dirty="0" smtClean="0">
                <a:solidFill>
                  <a:srgbClr val="169940"/>
                </a:solidFill>
              </a:rPr>
              <a:t>H5Pset_chunk(dcpl_id, rank, </a:t>
            </a:r>
            <a:r>
              <a:rPr lang="en-US" sz="2200" dirty="0" err="1" smtClean="0">
                <a:solidFill>
                  <a:srgbClr val="169940"/>
                </a:solidFill>
              </a:rPr>
              <a:t>ch_dims</a:t>
            </a:r>
            <a:r>
              <a:rPr lang="en-US" sz="2200" dirty="0" smtClean="0">
                <a:solidFill>
                  <a:srgbClr val="169940"/>
                </a:solidFill>
              </a:rPr>
              <a:t>);</a:t>
            </a:r>
            <a:endParaRPr lang="en-US" sz="2200" i="1" dirty="0" smtClean="0">
              <a:solidFill>
                <a:srgbClr val="16994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 </a:t>
            </a:r>
            <a:r>
              <a:rPr lang="en-US" sz="2200" dirty="0" err="1" smtClean="0"/>
              <a:t>dset_id</a:t>
            </a:r>
            <a:r>
              <a:rPr lang="en-US" sz="2200" dirty="0" smtClean="0"/>
              <a:t> = H5Dcreate (…, </a:t>
            </a:r>
            <a:r>
              <a:rPr lang="en-US" sz="2200" i="1" dirty="0" err="1" smtClean="0">
                <a:solidFill>
                  <a:schemeClr val="tx1"/>
                </a:solidFill>
              </a:rPr>
              <a:t>dcpl_id</a:t>
            </a:r>
            <a:r>
              <a:rPr lang="en-US" sz="2200" dirty="0" smtClean="0"/>
              <a:t>);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 H5Pclose(</a:t>
            </a:r>
            <a:r>
              <a:rPr lang="en-US" sz="2200" dirty="0" smtClean="0">
                <a:solidFill>
                  <a:schemeClr val="tx1"/>
                </a:solidFill>
              </a:rPr>
              <a:t>dcpl_id</a:t>
            </a:r>
            <a:r>
              <a:rPr lang="en-US" sz="2200" dirty="0" smtClean="0"/>
              <a:t>);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          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charset="0"/>
              </a:rPr>
              <a:t>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2493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249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708251-C42A-48CB-849F-78AA444342BF}" type="slidenum">
              <a:rPr lang="en-US"/>
              <a:pPr/>
              <a:t>59</a:t>
            </a:fld>
            <a:endParaRPr lang="en-US"/>
          </a:p>
        </p:txBody>
      </p:sp>
      <p:sp>
        <p:nvSpPr>
          <p:cNvPr id="1249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Creating Chunked Dataset</a:t>
            </a:r>
          </a:p>
        </p:txBody>
      </p:sp>
      <p:sp>
        <p:nvSpPr>
          <p:cNvPr id="124934" name="Rectangle 3"/>
          <p:cNvSpPr txBox="1">
            <a:spLocks noChangeArrowheads="1"/>
          </p:cNvSpPr>
          <p:nvPr/>
        </p:nvSpPr>
        <p:spPr bwMode="auto">
          <a:xfrm>
            <a:off x="685800" y="762000"/>
            <a:ext cx="8305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Things to remember: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Chunk always has the same rank as a dataset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Chunk’s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dimensions do not need to be factors of dataset’s dimensions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i="1" dirty="0" smtClean="0">
                <a:solidFill>
                  <a:srgbClr val="000000"/>
                </a:solidFill>
                <a:latin typeface="Arial" charset="0"/>
              </a:rPr>
              <a:t>Caution: May cause </a:t>
            </a: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more</a:t>
            </a:r>
            <a:r>
              <a:rPr lang="en-US" sz="2800" i="1" dirty="0" smtClean="0">
                <a:solidFill>
                  <a:srgbClr val="000000"/>
                </a:solidFill>
                <a:latin typeface="Arial" charset="0"/>
              </a:rPr>
              <a:t> I/O than desired (see white portions of the chunks below)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endParaRPr lang="en-US" sz="2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7" name="Rectangle 326"/>
          <p:cNvSpPr>
            <a:spLocks noChangeArrowheads="1"/>
          </p:cNvSpPr>
          <p:nvPr/>
        </p:nvSpPr>
        <p:spPr bwMode="auto">
          <a:xfrm>
            <a:off x="1981200" y="3810000"/>
            <a:ext cx="3962400" cy="25146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38"/>
          <p:cNvGrpSpPr>
            <a:grpSpLocks/>
          </p:cNvGrpSpPr>
          <p:nvPr/>
        </p:nvGrpSpPr>
        <p:grpSpPr bwMode="auto">
          <a:xfrm>
            <a:off x="1981200" y="3810000"/>
            <a:ext cx="4419600" cy="2667000"/>
            <a:chOff x="1981200" y="2667000"/>
            <a:chExt cx="5334000" cy="3505200"/>
          </a:xfrm>
        </p:grpSpPr>
        <p:sp>
          <p:nvSpPr>
            <p:cNvPr id="124937" name="Rectangle 327"/>
            <p:cNvSpPr>
              <a:spLocks noChangeArrowheads="1"/>
            </p:cNvSpPr>
            <p:nvPr/>
          </p:nvSpPr>
          <p:spPr bwMode="auto">
            <a:xfrm>
              <a:off x="1981200" y="26670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38" name="Rectangle 328"/>
            <p:cNvSpPr>
              <a:spLocks noChangeArrowheads="1"/>
            </p:cNvSpPr>
            <p:nvPr/>
          </p:nvSpPr>
          <p:spPr bwMode="auto">
            <a:xfrm>
              <a:off x="3048000" y="26670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39" name="Rectangle 330"/>
            <p:cNvSpPr>
              <a:spLocks noChangeArrowheads="1"/>
            </p:cNvSpPr>
            <p:nvPr/>
          </p:nvSpPr>
          <p:spPr bwMode="auto">
            <a:xfrm>
              <a:off x="6248400" y="26670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40" name="Rectangle 331"/>
            <p:cNvSpPr>
              <a:spLocks noChangeArrowheads="1"/>
            </p:cNvSpPr>
            <p:nvPr/>
          </p:nvSpPr>
          <p:spPr bwMode="auto">
            <a:xfrm>
              <a:off x="5181600" y="26670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41" name="Rectangle 332"/>
            <p:cNvSpPr>
              <a:spLocks noChangeArrowheads="1"/>
            </p:cNvSpPr>
            <p:nvPr/>
          </p:nvSpPr>
          <p:spPr bwMode="auto">
            <a:xfrm>
              <a:off x="4114800" y="26670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42" name="Rectangle 333"/>
            <p:cNvSpPr>
              <a:spLocks noChangeArrowheads="1"/>
            </p:cNvSpPr>
            <p:nvPr/>
          </p:nvSpPr>
          <p:spPr bwMode="auto">
            <a:xfrm>
              <a:off x="1981200" y="44196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43" name="Rectangle 334"/>
            <p:cNvSpPr>
              <a:spLocks noChangeArrowheads="1"/>
            </p:cNvSpPr>
            <p:nvPr/>
          </p:nvSpPr>
          <p:spPr bwMode="auto">
            <a:xfrm>
              <a:off x="3048000" y="44196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44" name="Rectangle 335"/>
            <p:cNvSpPr>
              <a:spLocks noChangeArrowheads="1"/>
            </p:cNvSpPr>
            <p:nvPr/>
          </p:nvSpPr>
          <p:spPr bwMode="auto">
            <a:xfrm>
              <a:off x="6248400" y="44196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45" name="Rectangle 336"/>
            <p:cNvSpPr>
              <a:spLocks noChangeArrowheads="1"/>
            </p:cNvSpPr>
            <p:nvPr/>
          </p:nvSpPr>
          <p:spPr bwMode="auto">
            <a:xfrm>
              <a:off x="5181600" y="44196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946" name="Rectangle 337"/>
            <p:cNvSpPr>
              <a:spLocks noChangeArrowheads="1"/>
            </p:cNvSpPr>
            <p:nvPr/>
          </p:nvSpPr>
          <p:spPr bwMode="auto">
            <a:xfrm>
              <a:off x="4114800" y="4419600"/>
              <a:ext cx="1066800" cy="1752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Creating Chunked Dataset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08" name="Rectangle 3"/>
          <p:cNvSpPr txBox="1">
            <a:spLocks noChangeArrowheads="1"/>
          </p:cNvSpPr>
          <p:nvPr/>
        </p:nvSpPr>
        <p:spPr bwMode="auto">
          <a:xfrm>
            <a:off x="533400" y="1295400"/>
            <a:ext cx="8458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Chunk size cannot be changed after the dataset is created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Do not make chunk sizes too small (e.g. 1x1)!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Metadata overhead for each chunk (file space)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Each chunk is read individually</a:t>
            </a:r>
          </a:p>
          <a:p>
            <a:pPr marL="1257300" lvl="2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Many small reads inefficient</a:t>
            </a:r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2902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2902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511B4F6-C30D-4E8B-A2EB-C9AE35C16281}" type="slidenum">
              <a:rPr lang="en-US"/>
              <a:pPr/>
              <a:t>61</a:t>
            </a:fld>
            <a:endParaRPr lang="en-US"/>
          </a:p>
        </p:txBody>
      </p:sp>
      <p:sp>
        <p:nvSpPr>
          <p:cNvPr id="129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2800" smtClean="0"/>
              <a:t>Writing or Reading Chunked Dataset</a:t>
            </a:r>
            <a:endParaRPr lang="en-US" sz="3200" smtClean="0"/>
          </a:p>
        </p:txBody>
      </p:sp>
      <p:sp>
        <p:nvSpPr>
          <p:cNvPr id="1290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8001000" cy="4953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Chunking mechanism is transparent to application.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Use the same set of operation as for contiguous dataset, for example,</a:t>
            </a:r>
          </a:p>
          <a:p>
            <a:pPr marL="609600" indent="-609600" eaLnBrk="1" hangingPunct="1">
              <a:buFontTx/>
              <a:buNone/>
            </a:pPr>
            <a:r>
              <a:rPr lang="en-US" sz="2400" b="1" smtClean="0">
                <a:latin typeface="Courier New" charset="0"/>
              </a:rPr>
              <a:t>           H5Dopen(…);</a:t>
            </a:r>
          </a:p>
          <a:p>
            <a:pPr marL="609600" indent="-609600" eaLnBrk="1" hangingPunct="1">
              <a:buFontTx/>
              <a:buNone/>
            </a:pPr>
            <a:r>
              <a:rPr lang="en-US" sz="2400" b="1" smtClean="0">
                <a:latin typeface="Courier New" charset="0"/>
              </a:rPr>
              <a:t>           H5Sselect_hyperslab (…);</a:t>
            </a:r>
          </a:p>
          <a:p>
            <a:pPr marL="609600" indent="-609600" eaLnBrk="1" hangingPunct="1">
              <a:buFontTx/>
              <a:buNone/>
            </a:pPr>
            <a:r>
              <a:rPr lang="en-US" sz="2400" b="1" smtClean="0">
                <a:latin typeface="Courier New" charset="0"/>
              </a:rPr>
              <a:t>           H5Dread(…); </a:t>
            </a:r>
          </a:p>
          <a:p>
            <a:pPr marL="609600" indent="-609600" eaLnBrk="1" hangingPunct="1">
              <a:buFontTx/>
              <a:buNone/>
            </a:pPr>
            <a:r>
              <a:rPr lang="en-US" sz="1800" b="1" smtClean="0">
                <a:latin typeface="Courier New" charset="0"/>
              </a:rPr>
              <a:t>              </a:t>
            </a:r>
            <a:endParaRPr lang="en-US" sz="1800" smtClean="0">
              <a:latin typeface="Courier New" charset="0"/>
            </a:endParaRPr>
          </a:p>
          <a:p>
            <a:pPr marL="609600" indent="-609600" eaLnBrk="1" hangingPunct="1">
              <a:buFontTx/>
              <a:buAutoNum type="arabicPeriod" startAt="3"/>
            </a:pPr>
            <a:r>
              <a:rPr lang="en-US" sz="2400" smtClean="0"/>
              <a:t>Selections do not need to coincide precisely with the chunks boundaries.</a:t>
            </a:r>
          </a:p>
          <a:p>
            <a:pPr marL="609600" indent="-609600" eaLnBrk="1" hangingPunct="1">
              <a:buFontTx/>
              <a:buNone/>
            </a:pPr>
            <a:r>
              <a:rPr lang="en-US" sz="2000" b="1" smtClean="0">
                <a:latin typeface="Courier New" charset="0"/>
              </a:rPr>
              <a:t>             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31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31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65F6EF-4482-44D2-8C04-9177F465862A}" type="slidenum">
              <a:rPr lang="en-US"/>
              <a:pPr/>
              <a:t>62</a:t>
            </a:fld>
            <a:endParaRPr lang="en-US"/>
          </a:p>
        </p:txBody>
      </p:sp>
      <p:sp>
        <p:nvSpPr>
          <p:cNvPr id="13107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HDF5 Chunking and compression</a:t>
            </a:r>
          </a:p>
        </p:txBody>
      </p:sp>
      <p:sp>
        <p:nvSpPr>
          <p:cNvPr id="131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90600"/>
            <a:ext cx="8153400" cy="5486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Times" charset="0"/>
              <a:buChar char="•"/>
            </a:pPr>
            <a:r>
              <a:rPr lang="en-US" sz="2800" dirty="0" smtClean="0"/>
              <a:t>Chunking is required for compression and other filters</a:t>
            </a:r>
          </a:p>
          <a:p>
            <a:pPr marL="609600" indent="-609600" eaLnBrk="1" hangingPunct="1">
              <a:lnSpc>
                <a:spcPct val="90000"/>
              </a:lnSpc>
              <a:buFont typeface="Times" charset="0"/>
              <a:buChar char="•"/>
            </a:pPr>
            <a:r>
              <a:rPr lang="en-US" sz="2800" dirty="0" smtClean="0"/>
              <a:t>HDF5 filters modify data during I/O operations</a:t>
            </a:r>
          </a:p>
          <a:p>
            <a:pPr marL="609600" indent="-609600" eaLnBrk="1" hangingPunct="1">
              <a:lnSpc>
                <a:spcPct val="90000"/>
              </a:lnSpc>
              <a:buFont typeface="Times" charset="0"/>
              <a:buChar char="•"/>
            </a:pPr>
            <a:r>
              <a:rPr lang="en-US" sz="2800" dirty="0" smtClean="0"/>
              <a:t>Filters provided by HDF5: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600" dirty="0" smtClean="0"/>
              <a:t>Checksum (H5Pset_fletcher32)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Data transformation (in 1.8.*)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600" dirty="0" smtClean="0"/>
              <a:t>Shuffling filter (H5Pset_shuffle)</a:t>
            </a:r>
            <a:endParaRPr lang="en-US" sz="2600" dirty="0" smtClean="0">
              <a:solidFill>
                <a:schemeClr val="tx1"/>
              </a:solidFill>
            </a:endParaRPr>
          </a:p>
          <a:p>
            <a:pPr marL="590550" indent="-533400">
              <a:lnSpc>
                <a:spcPct val="90000"/>
              </a:lnSpc>
            </a:pPr>
            <a:r>
              <a:rPr lang="en-US" dirty="0" smtClean="0"/>
              <a:t>Compression (also called filters) in HDF5</a:t>
            </a:r>
          </a:p>
          <a:p>
            <a:pPr marL="971550" lvl="1" indent="-457200">
              <a:lnSpc>
                <a:spcPct val="90000"/>
              </a:lnSpc>
              <a:buClrTx/>
            </a:pPr>
            <a:r>
              <a:rPr lang="en-US" sz="2600" dirty="0" smtClean="0"/>
              <a:t>Scale + offset (in 1.8.*) (H5Pset_scaleoffset) </a:t>
            </a:r>
          </a:p>
          <a:p>
            <a:pPr marL="971550" lvl="1" indent="-457200">
              <a:lnSpc>
                <a:spcPct val="90000"/>
              </a:lnSpc>
              <a:buClrTx/>
            </a:pPr>
            <a:r>
              <a:rPr lang="en-US" sz="2600" dirty="0" smtClean="0"/>
              <a:t>N-bit (in 1.8.*) (H5Pset_nbit) </a:t>
            </a:r>
          </a:p>
          <a:p>
            <a:pPr marL="971550" lvl="1" indent="-457200">
              <a:lnSpc>
                <a:spcPct val="90000"/>
              </a:lnSpc>
            </a:pPr>
            <a:r>
              <a:rPr lang="en-US" sz="2600" dirty="0" smtClean="0"/>
              <a:t>GZIP (deflate) (H5Pset_deflate)</a:t>
            </a:r>
          </a:p>
          <a:p>
            <a:pPr marL="971550" lvl="1" indent="-457200">
              <a:lnSpc>
                <a:spcPct val="90000"/>
              </a:lnSpc>
            </a:pPr>
            <a:r>
              <a:rPr lang="en-US" sz="2600" dirty="0" smtClean="0"/>
              <a:t>SZIP (H5Pset_szip)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31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31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65F6EF-4482-44D2-8C04-9177F465862A}" type="slidenum">
              <a:rPr lang="en-US"/>
              <a:pPr/>
              <a:t>63</a:t>
            </a:fld>
            <a:endParaRPr lang="en-US"/>
          </a:p>
        </p:txBody>
      </p:sp>
      <p:sp>
        <p:nvSpPr>
          <p:cNvPr id="13107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HDF5 Third-Party Filters</a:t>
            </a:r>
          </a:p>
        </p:txBody>
      </p:sp>
      <p:sp>
        <p:nvSpPr>
          <p:cNvPr id="131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153400" cy="5486400"/>
          </a:xfrm>
        </p:spPr>
        <p:txBody>
          <a:bodyPr/>
          <a:lstStyle/>
          <a:p>
            <a:pPr marL="1828800" lvl="3" indent="-457200">
              <a:lnSpc>
                <a:spcPct val="90000"/>
              </a:lnSpc>
            </a:pPr>
            <a:endParaRPr lang="en-US" dirty="0" smtClean="0"/>
          </a:p>
          <a:p>
            <a:pPr marL="971550" lvl="1" indent="-457200">
              <a:lnSpc>
                <a:spcPct val="90000"/>
              </a:lnSpc>
            </a:pPr>
            <a:r>
              <a:rPr lang="en-US" sz="3200" dirty="0" smtClean="0"/>
              <a:t>Compression methods supported by HDF5 User’s community</a:t>
            </a:r>
            <a:endParaRPr lang="en-US" sz="2400" dirty="0" smtClean="0"/>
          </a:p>
          <a:p>
            <a:pPr marL="971550" lvl="1" indent="-457200">
              <a:lnSpc>
                <a:spcPct val="90000"/>
              </a:lnSpc>
              <a:buNone/>
            </a:pPr>
            <a:r>
              <a:rPr lang="en-US" sz="2400" dirty="0" smtClean="0">
                <a:hlinkClick r:id="rId3"/>
              </a:rPr>
              <a:t>http://wiki.hdfgroup.org/Community-Support-for-HDF5</a:t>
            </a:r>
            <a:endParaRPr lang="en-US" sz="3200" dirty="0" smtClean="0"/>
          </a:p>
          <a:p>
            <a:pPr marL="1409700" lvl="2" indent="-609600">
              <a:lnSpc>
                <a:spcPct val="90000"/>
              </a:lnSpc>
            </a:pPr>
            <a:r>
              <a:rPr lang="en-US" dirty="0" smtClean="0"/>
              <a:t>LZO lossless compression (</a:t>
            </a:r>
            <a:r>
              <a:rPr lang="en-US" dirty="0" err="1" smtClean="0"/>
              <a:t>PyTables</a:t>
            </a:r>
            <a:r>
              <a:rPr lang="en-US" dirty="0" smtClean="0"/>
              <a:t>)</a:t>
            </a:r>
          </a:p>
          <a:p>
            <a:pPr marL="1409700" lvl="2" indent="-609600">
              <a:lnSpc>
                <a:spcPct val="90000"/>
              </a:lnSpc>
            </a:pPr>
            <a:r>
              <a:rPr lang="en-US" dirty="0" smtClean="0"/>
              <a:t>BZIP2 lossless compression (</a:t>
            </a:r>
            <a:r>
              <a:rPr lang="en-US" dirty="0" err="1" smtClean="0"/>
              <a:t>PyTables</a:t>
            </a:r>
            <a:r>
              <a:rPr lang="en-US" dirty="0" smtClean="0"/>
              <a:t>)</a:t>
            </a:r>
          </a:p>
          <a:p>
            <a:pPr marL="1409700" lvl="2" indent="-609600">
              <a:lnSpc>
                <a:spcPct val="90000"/>
              </a:lnSpc>
            </a:pPr>
            <a:r>
              <a:rPr lang="en-US" dirty="0" smtClean="0"/>
              <a:t>BLOSC lossless compression (</a:t>
            </a:r>
            <a:r>
              <a:rPr lang="en-US" dirty="0" err="1" smtClean="0"/>
              <a:t>PyTables</a:t>
            </a:r>
            <a:r>
              <a:rPr lang="en-US" dirty="0" smtClean="0"/>
              <a:t>)</a:t>
            </a:r>
          </a:p>
          <a:p>
            <a:pPr marL="1409700" lvl="2" indent="-609600">
              <a:lnSpc>
                <a:spcPct val="90000"/>
              </a:lnSpc>
            </a:pPr>
            <a:r>
              <a:rPr lang="en-US" dirty="0" smtClean="0"/>
              <a:t>LZF lossless compression H5Py</a:t>
            </a:r>
          </a:p>
          <a:p>
            <a:pPr marL="1009650" lvl="1" indent="-609600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331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331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66F241-3B97-4AD5-AEF0-8E184E48D00F}" type="slidenum">
              <a:rPr lang="en-US"/>
              <a:pPr/>
              <a:t>64</a:t>
            </a:fld>
            <a:endParaRPr lang="en-US"/>
          </a:p>
        </p:txBody>
      </p:sp>
      <p:sp>
        <p:nvSpPr>
          <p:cNvPr id="13312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smtClean="0"/>
              <a:t>Creating Compressed Dataset</a:t>
            </a:r>
          </a:p>
        </p:txBody>
      </p:sp>
      <p:sp>
        <p:nvSpPr>
          <p:cNvPr id="1331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838200"/>
            <a:ext cx="8001000" cy="49530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b="1" dirty="0" smtClean="0">
              <a:latin typeface="Courier New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/>
              <a:t>Create a dataset creation property list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>
                <a:solidFill>
                  <a:srgbClr val="169940"/>
                </a:solidFill>
              </a:rPr>
              <a:t>Set property list to use chunked storage layout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/>
              <a:t>Set property list to use filters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/>
              <a:t>Create dataset with the above property list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400" dirty="0" err="1" smtClean="0">
                <a:solidFill>
                  <a:schemeClr val="tx1"/>
                </a:solidFill>
              </a:rPr>
              <a:t>d</a:t>
            </a:r>
            <a:r>
              <a:rPr lang="en-US" sz="2200" dirty="0" err="1" smtClean="0">
                <a:solidFill>
                  <a:schemeClr val="tx1"/>
                </a:solidFill>
              </a:rPr>
              <a:t>cpl_id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/>
              <a:t>  = H5Pcreate(H5P_DATASET_CREATE);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rank = 2;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ch_dims[0] = 100;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ch_dims[1] = 100;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>
                <a:solidFill>
                  <a:schemeClr val="tx1"/>
                </a:solidFill>
              </a:rPr>
              <a:t>   H5Pset_chunk(dcpl_id, rank, </a:t>
            </a:r>
            <a:r>
              <a:rPr lang="en-US" sz="2200" dirty="0" err="1" smtClean="0">
                <a:solidFill>
                  <a:schemeClr val="tx1"/>
                </a:solidFill>
              </a:rPr>
              <a:t>ch_dims</a:t>
            </a:r>
            <a:r>
              <a:rPr lang="en-US" sz="2200" dirty="0" smtClean="0">
                <a:solidFill>
                  <a:schemeClr val="tx1"/>
                </a:solidFill>
              </a:rPr>
              <a:t>);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i="1" dirty="0" smtClean="0">
                <a:solidFill>
                  <a:srgbClr val="169940"/>
                </a:solidFill>
              </a:rPr>
              <a:t>   </a:t>
            </a:r>
            <a:r>
              <a:rPr lang="en-US" sz="2200" dirty="0" smtClean="0">
                <a:solidFill>
                  <a:srgbClr val="169940"/>
                </a:solidFill>
              </a:rPr>
              <a:t>H5Pset_deflate(dcpl_id, 9);</a:t>
            </a:r>
            <a:endParaRPr lang="en-US" sz="2200" i="1" dirty="0" smtClean="0">
              <a:solidFill>
                <a:srgbClr val="16994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</a:t>
            </a:r>
            <a:r>
              <a:rPr lang="en-US" sz="2200" dirty="0" err="1" smtClean="0"/>
              <a:t>dset_id</a:t>
            </a:r>
            <a:r>
              <a:rPr lang="en-US" sz="2200" dirty="0" smtClean="0"/>
              <a:t> = H5Dcreate (…, </a:t>
            </a:r>
            <a:r>
              <a:rPr lang="en-US" sz="2200" i="1" dirty="0" err="1" smtClean="0">
                <a:solidFill>
                  <a:schemeClr val="tx1"/>
                </a:solidFill>
              </a:rPr>
              <a:t>dcpl_id</a:t>
            </a:r>
            <a:r>
              <a:rPr lang="en-US" sz="2200" dirty="0" smtClean="0"/>
              <a:t>);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H5Pclose(</a:t>
            </a:r>
            <a:r>
              <a:rPr lang="en-US" sz="2200" dirty="0" smtClean="0">
                <a:solidFill>
                  <a:schemeClr val="tx1"/>
                </a:solidFill>
              </a:rPr>
              <a:t>dcpl_id</a:t>
            </a:r>
            <a:r>
              <a:rPr lang="en-US" sz="2200" dirty="0" smtClean="0"/>
              <a:t>);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200" dirty="0" smtClean="0"/>
              <a:t>             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charset="0"/>
              </a:rPr>
              <a:t>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8288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45411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45412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5A561B-C4FF-411C-B557-E70F951E6BF5}" type="slidenum">
              <a:rPr lang="en-US"/>
              <a:pPr/>
              <a:t>65</a:t>
            </a:fld>
            <a:endParaRPr lang="en-US"/>
          </a:p>
        </p:txBody>
      </p:sp>
      <p:sp>
        <p:nvSpPr>
          <p:cNvPr id="145413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533400" y="1447800"/>
            <a:ext cx="8077200" cy="3810000"/>
          </a:xfrm>
        </p:spPr>
        <p:txBody>
          <a:bodyPr/>
          <a:lstStyle/>
          <a:p>
            <a:pPr eaLnBrk="1" hangingPunct="1"/>
            <a:r>
              <a:rPr lang="en-US" dirty="0" smtClean="0"/>
              <a:t>Performance Issues </a:t>
            </a:r>
            <a:br>
              <a:rPr lang="en-US" dirty="0" smtClean="0"/>
            </a:br>
            <a:r>
              <a:rPr lang="en-US" sz="4000" dirty="0" smtClean="0"/>
              <a:t>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What everyone needs to know about chunking </a:t>
            </a:r>
            <a:r>
              <a:rPr lang="en-US" sz="4000" smtClean="0"/>
              <a:t>and the chunk </a:t>
            </a:r>
            <a:r>
              <a:rPr lang="en-US" sz="4000" dirty="0" smtClean="0"/>
              <a:t>cache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Accessing a row in contiguous dataset </a:t>
            </a:r>
            <a:endParaRPr lang="en-US" sz="3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3528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8100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2672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7244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1816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6388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0960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5532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0104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4676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3528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8100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2672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47244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1816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56388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0960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5532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70104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74676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33528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8100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2672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7244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1816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56388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0960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65532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0104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7467600" y="1981200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3528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38100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42672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47244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1816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56388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60960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65532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70104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74676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33528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38100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42672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47244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51816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6388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60960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65532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70104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74676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33528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38100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42672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47244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51816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56388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60960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65532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70104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74676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33528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38100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2672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7244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51816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56388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60960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65532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70104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74676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33528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38100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42672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7244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51816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56388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60960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65532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70104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74676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52400" y="4572000"/>
            <a:ext cx="8991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One seek is needed to find the starting location of row of data. Data is read/written using one disk access.</a:t>
            </a:r>
          </a:p>
          <a:p>
            <a:endParaRPr lang="en-US" dirty="0"/>
          </a:p>
        </p:txBody>
      </p:sp>
      <p:sp>
        <p:nvSpPr>
          <p:cNvPr id="102" name="Notched Right Arrow 101"/>
          <p:cNvSpPr/>
          <p:nvPr/>
        </p:nvSpPr>
        <p:spPr bwMode="auto">
          <a:xfrm>
            <a:off x="1981200" y="1828800"/>
            <a:ext cx="1828800" cy="2286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Accessing a row in chunked dataset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21336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2860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7432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2004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6576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1148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5720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0292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4864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9436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400800" y="2132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2860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7432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2004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6576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148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5720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0292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4864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59436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400800" y="2513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286000" y="2894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7432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2004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36576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41148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50292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54864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59436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00800" y="2894806"/>
            <a:ext cx="457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22860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27432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32004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36576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1148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45720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0292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54864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59436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6400800" y="3275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2860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27432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32004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36576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41148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45720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0292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4864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9436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400800" y="3656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22860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27432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32004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6576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1148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45720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0292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54864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59436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6400800" y="4037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22860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27432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2004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6576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1148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45720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50292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54864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59436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6400800" y="4418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22860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27432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32004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36576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41148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5720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50292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54864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59436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6400800" y="47998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1000" y="525780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Five seeks is needed to find each chunk. Data is read/written using five disk accesses. Chunking storage is less efficient than contiguous storage.</a:t>
            </a:r>
          </a:p>
          <a:p>
            <a:endParaRPr lang="en-US" dirty="0"/>
          </a:p>
        </p:txBody>
      </p:sp>
      <p:cxnSp>
        <p:nvCxnSpPr>
          <p:cNvPr id="94" name="Straight Connector 93"/>
          <p:cNvCxnSpPr/>
          <p:nvPr/>
        </p:nvCxnSpPr>
        <p:spPr bwMode="auto">
          <a:xfrm>
            <a:off x="2286000" y="3656806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 rot="5400000">
            <a:off x="761205" y="3656806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/>
          <p:cNvCxnSpPr/>
          <p:nvPr/>
        </p:nvCxnSpPr>
        <p:spPr bwMode="auto">
          <a:xfrm rot="5400000">
            <a:off x="5333206" y="36560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/>
          <p:nvPr/>
        </p:nvCxnSpPr>
        <p:spPr bwMode="auto">
          <a:xfrm rot="5400000">
            <a:off x="4418806" y="36560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/>
          <p:cNvCxnSpPr/>
          <p:nvPr/>
        </p:nvCxnSpPr>
        <p:spPr bwMode="auto">
          <a:xfrm rot="5400000">
            <a:off x="3504406" y="36560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/>
          <p:nvPr/>
        </p:nvCxnSpPr>
        <p:spPr bwMode="auto">
          <a:xfrm rot="5400000">
            <a:off x="2590006" y="36560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/>
          <p:nvPr/>
        </p:nvCxnSpPr>
        <p:spPr bwMode="auto">
          <a:xfrm rot="5400000">
            <a:off x="1675606" y="36560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/>
          <p:nvPr/>
        </p:nvCxnSpPr>
        <p:spPr bwMode="auto">
          <a:xfrm>
            <a:off x="2286000" y="2132806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/>
          <p:cNvCxnSpPr/>
          <p:nvPr/>
        </p:nvCxnSpPr>
        <p:spPr bwMode="auto">
          <a:xfrm>
            <a:off x="2286000" y="5179218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4" name="Curved Down Arrow 123"/>
          <p:cNvSpPr/>
          <p:nvPr/>
        </p:nvSpPr>
        <p:spPr bwMode="auto">
          <a:xfrm>
            <a:off x="2590800" y="990600"/>
            <a:ext cx="762000" cy="1143000"/>
          </a:xfrm>
          <a:prstGeom prst="curvedDownArrow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</a:t>
            </a:r>
          </a:p>
        </p:txBody>
      </p:sp>
      <p:sp>
        <p:nvSpPr>
          <p:cNvPr id="125" name="Curved Down Arrow 124"/>
          <p:cNvSpPr/>
          <p:nvPr/>
        </p:nvSpPr>
        <p:spPr bwMode="auto">
          <a:xfrm>
            <a:off x="3505200" y="990600"/>
            <a:ext cx="762000" cy="1143000"/>
          </a:xfrm>
          <a:prstGeom prst="curvedDownArrow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6" name="Curved Down Arrow 125"/>
          <p:cNvSpPr/>
          <p:nvPr/>
        </p:nvSpPr>
        <p:spPr bwMode="auto">
          <a:xfrm>
            <a:off x="4419600" y="990600"/>
            <a:ext cx="762000" cy="1143000"/>
          </a:xfrm>
          <a:prstGeom prst="curvedDownArrow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7" name="Curved Down Arrow 126"/>
          <p:cNvSpPr/>
          <p:nvPr/>
        </p:nvSpPr>
        <p:spPr bwMode="auto">
          <a:xfrm>
            <a:off x="5410200" y="990600"/>
            <a:ext cx="762000" cy="1143000"/>
          </a:xfrm>
          <a:prstGeom prst="curvedDownArrow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8" name="Curved Down Arrow 127"/>
          <p:cNvSpPr/>
          <p:nvPr/>
        </p:nvSpPr>
        <p:spPr bwMode="auto">
          <a:xfrm>
            <a:off x="1676400" y="990600"/>
            <a:ext cx="762000" cy="1143000"/>
          </a:xfrm>
          <a:prstGeom prst="curvedDownArrow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 time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8288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108" name="Rectangle 3"/>
          <p:cNvSpPr txBox="1">
            <a:spLocks noChangeArrowheads="1"/>
          </p:cNvSpPr>
          <p:nvPr/>
        </p:nvSpPr>
        <p:spPr bwMode="auto">
          <a:xfrm>
            <a:off x="533400" y="1295400"/>
            <a:ext cx="8305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How might I improve this situation, if it is common to access my data in this way?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  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endParaRPr lang="en-US" sz="2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286000" y="2818606"/>
            <a:ext cx="4572000" cy="3048000"/>
            <a:chOff x="2286000" y="2818606"/>
            <a:chExt cx="4572000" cy="3048000"/>
          </a:xfrm>
        </p:grpSpPr>
        <p:sp>
          <p:nvSpPr>
            <p:cNvPr id="109" name="Rectangle 108"/>
            <p:cNvSpPr/>
            <p:nvPr/>
          </p:nvSpPr>
          <p:spPr bwMode="auto">
            <a:xfrm>
              <a:off x="22860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7432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32004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36576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41148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45720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50292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54864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59436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400800" y="2818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22860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7432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32004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36576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41148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45720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50292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54864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59436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400800" y="3199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2286000" y="3580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27432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32004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36576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41148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45720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50292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54864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59436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6400800" y="3580606"/>
              <a:ext cx="457200" cy="381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2860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7432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32004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36576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41148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45720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50292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54864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59436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6400800" y="3961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2860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7432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32004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36576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41148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45720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50292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54864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59436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6400800" y="4342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2860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7432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32004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36576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41148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45720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50292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54864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59436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6400800" y="4723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2860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7432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32004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36576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41148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45720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50292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54864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59436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6400800" y="5104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2860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27432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32004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36576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41148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45720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50292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54864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59436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6400800" y="5485606"/>
              <a:ext cx="457200" cy="381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286000" y="2819400"/>
            <a:ext cx="4573589" cy="3048794"/>
            <a:chOff x="2284411" y="2818606"/>
            <a:chExt cx="4573589" cy="3048794"/>
          </a:xfrm>
        </p:grpSpPr>
        <p:cxnSp>
          <p:nvCxnSpPr>
            <p:cNvPr id="194" name="Straight Connector 193"/>
            <p:cNvCxnSpPr/>
            <p:nvPr/>
          </p:nvCxnSpPr>
          <p:spPr bwMode="auto">
            <a:xfrm>
              <a:off x="2286000" y="4342606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Straight Connector 194"/>
            <p:cNvCxnSpPr/>
            <p:nvPr/>
          </p:nvCxnSpPr>
          <p:spPr bwMode="auto">
            <a:xfrm rot="5400000">
              <a:off x="761205" y="4342606"/>
              <a:ext cx="3048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6" name="Straight Connector 195"/>
            <p:cNvCxnSpPr/>
            <p:nvPr/>
          </p:nvCxnSpPr>
          <p:spPr bwMode="auto">
            <a:xfrm rot="5400000">
              <a:off x="5333206" y="4341812"/>
              <a:ext cx="3048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Straight Connector 200"/>
            <p:cNvCxnSpPr/>
            <p:nvPr/>
          </p:nvCxnSpPr>
          <p:spPr bwMode="auto">
            <a:xfrm>
              <a:off x="2286000" y="2818606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Straight Connector 201"/>
            <p:cNvCxnSpPr/>
            <p:nvPr/>
          </p:nvCxnSpPr>
          <p:spPr bwMode="auto">
            <a:xfrm>
              <a:off x="2286000" y="5865018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3" name="Straight Connector 202"/>
            <p:cNvCxnSpPr/>
            <p:nvPr/>
          </p:nvCxnSpPr>
          <p:spPr bwMode="auto">
            <a:xfrm>
              <a:off x="2286000" y="3200400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4" name="Straight Connector 203"/>
            <p:cNvCxnSpPr/>
            <p:nvPr/>
          </p:nvCxnSpPr>
          <p:spPr bwMode="auto">
            <a:xfrm>
              <a:off x="2286000" y="3581400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5" name="Straight Connector 204"/>
            <p:cNvCxnSpPr/>
            <p:nvPr/>
          </p:nvCxnSpPr>
          <p:spPr bwMode="auto">
            <a:xfrm>
              <a:off x="2286000" y="3962400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/>
            <p:cNvCxnSpPr/>
            <p:nvPr/>
          </p:nvCxnSpPr>
          <p:spPr bwMode="auto">
            <a:xfrm>
              <a:off x="2286000" y="4722812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/>
            <p:cNvCxnSpPr/>
            <p:nvPr/>
          </p:nvCxnSpPr>
          <p:spPr bwMode="auto">
            <a:xfrm>
              <a:off x="2286000" y="5103812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/>
            <p:cNvCxnSpPr/>
            <p:nvPr/>
          </p:nvCxnSpPr>
          <p:spPr bwMode="auto">
            <a:xfrm>
              <a:off x="2286000" y="5484812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0" name="Slide Number Placeholder 20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sp>
        <p:nvSpPr>
          <p:cNvPr id="211" name="Footer Placeholder 2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grpSp>
        <p:nvGrpSpPr>
          <p:cNvPr id="126" name="Group 125"/>
          <p:cNvGrpSpPr/>
          <p:nvPr/>
        </p:nvGrpSpPr>
        <p:grpSpPr>
          <a:xfrm>
            <a:off x="2286000" y="2819400"/>
            <a:ext cx="4573589" cy="3048794"/>
            <a:chOff x="2284411" y="2132806"/>
            <a:chExt cx="4573589" cy="3048794"/>
          </a:xfrm>
        </p:grpSpPr>
        <p:cxnSp>
          <p:nvCxnSpPr>
            <p:cNvPr id="101" name="Straight Connector 100"/>
            <p:cNvCxnSpPr/>
            <p:nvPr/>
          </p:nvCxnSpPr>
          <p:spPr bwMode="auto">
            <a:xfrm>
              <a:off x="2286000" y="3656806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 rot="5400000">
              <a:off x="761205" y="3656806"/>
              <a:ext cx="3048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/>
            <p:cNvCxnSpPr/>
            <p:nvPr/>
          </p:nvCxnSpPr>
          <p:spPr bwMode="auto">
            <a:xfrm rot="5400000">
              <a:off x="5333206" y="3656012"/>
              <a:ext cx="3048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/>
            <p:cNvCxnSpPr/>
            <p:nvPr/>
          </p:nvCxnSpPr>
          <p:spPr bwMode="auto">
            <a:xfrm rot="5400000">
              <a:off x="4418806" y="3656012"/>
              <a:ext cx="3048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/>
            <p:cNvCxnSpPr/>
            <p:nvPr/>
          </p:nvCxnSpPr>
          <p:spPr bwMode="auto">
            <a:xfrm rot="5400000">
              <a:off x="3504406" y="3656012"/>
              <a:ext cx="3048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/>
            <p:cNvCxnSpPr/>
            <p:nvPr/>
          </p:nvCxnSpPr>
          <p:spPr bwMode="auto">
            <a:xfrm rot="5400000">
              <a:off x="2590006" y="3656012"/>
              <a:ext cx="3048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/>
            <p:cNvCxnSpPr/>
            <p:nvPr/>
          </p:nvCxnSpPr>
          <p:spPr bwMode="auto">
            <a:xfrm rot="5400000">
              <a:off x="1675606" y="3656012"/>
              <a:ext cx="3048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/>
            <p:cNvCxnSpPr/>
            <p:nvPr/>
          </p:nvCxnSpPr>
          <p:spPr bwMode="auto">
            <a:xfrm>
              <a:off x="2286000" y="2132806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/>
            <p:cNvCxnSpPr/>
            <p:nvPr/>
          </p:nvCxnSpPr>
          <p:spPr bwMode="auto">
            <a:xfrm>
              <a:off x="2286000" y="5179218"/>
              <a:ext cx="4572000" cy="158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Accessing data in contiguous dataset 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8100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2672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7244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181600" y="11430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6388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0960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5532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0104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4676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924800" y="1143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8100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2672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7244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181600" y="15240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6388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0960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5532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70104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74676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7924800" y="1524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38100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42672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7244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5181600" y="19050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6388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0960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5532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70104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4676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7924800" y="1905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8100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42672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47244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181600" y="22860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6388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0960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65532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70104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74676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7924800" y="2286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38100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42672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47244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5181600" y="26670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56388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60960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65532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70104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74676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7924800" y="2667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38100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42672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47244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5181600" y="30480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56388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0960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65532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70104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74676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7924800" y="3048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38100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42672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7244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5181600" y="34290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56388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60960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65532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70104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74676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7924800" y="3429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38100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42672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47244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5181600" y="38100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56388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60960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65532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70104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74676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7924800" y="38100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52400" y="4690408"/>
            <a:ext cx="899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M seeks are needed to find the starting location of the element. Data is read/written using M disk accesses. Performance may be very bad. </a:t>
            </a:r>
          </a:p>
          <a:p>
            <a:endParaRPr lang="en-US" dirty="0"/>
          </a:p>
        </p:txBody>
      </p:sp>
      <p:sp>
        <p:nvSpPr>
          <p:cNvPr id="92" name="Notched Right Arrow 91"/>
          <p:cNvSpPr/>
          <p:nvPr/>
        </p:nvSpPr>
        <p:spPr bwMode="auto">
          <a:xfrm>
            <a:off x="2209800" y="1295400"/>
            <a:ext cx="29718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5" name="Curved Left Arrow 94"/>
          <p:cNvSpPr/>
          <p:nvPr/>
        </p:nvSpPr>
        <p:spPr bwMode="auto">
          <a:xfrm>
            <a:off x="8382000" y="1295400"/>
            <a:ext cx="228600" cy="228600"/>
          </a:xfrm>
          <a:prstGeom prst="curvedLeftArrow">
            <a:avLst>
              <a:gd name="adj1" fmla="val 25000"/>
              <a:gd name="adj2" fmla="val 35390"/>
              <a:gd name="adj3" fmla="val 2500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6" name="Curved Right Arrow 95"/>
          <p:cNvSpPr/>
          <p:nvPr/>
        </p:nvSpPr>
        <p:spPr bwMode="auto">
          <a:xfrm>
            <a:off x="3581400" y="1524000"/>
            <a:ext cx="1600200" cy="304800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8" name="Notched Right Arrow 97"/>
          <p:cNvSpPr/>
          <p:nvPr/>
        </p:nvSpPr>
        <p:spPr bwMode="auto">
          <a:xfrm>
            <a:off x="5638800" y="1295400"/>
            <a:ext cx="27432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0" name="Curved Left Arrow 99"/>
          <p:cNvSpPr/>
          <p:nvPr/>
        </p:nvSpPr>
        <p:spPr bwMode="auto">
          <a:xfrm>
            <a:off x="8382000" y="1676400"/>
            <a:ext cx="228600" cy="304800"/>
          </a:xfrm>
          <a:prstGeom prst="curvedLeftArrow">
            <a:avLst>
              <a:gd name="adj1" fmla="val 25000"/>
              <a:gd name="adj2" fmla="val 35390"/>
              <a:gd name="adj3" fmla="val 2500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2" name="Curved Right Arrow 101"/>
          <p:cNvSpPr/>
          <p:nvPr/>
        </p:nvSpPr>
        <p:spPr bwMode="auto">
          <a:xfrm>
            <a:off x="3581400" y="1905000"/>
            <a:ext cx="1600200" cy="304800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3" name="Notched Right Arrow 102"/>
          <p:cNvSpPr/>
          <p:nvPr/>
        </p:nvSpPr>
        <p:spPr bwMode="auto">
          <a:xfrm>
            <a:off x="5638800" y="1600200"/>
            <a:ext cx="27432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4" name="Curved Left Arrow 103"/>
          <p:cNvSpPr/>
          <p:nvPr/>
        </p:nvSpPr>
        <p:spPr bwMode="auto">
          <a:xfrm>
            <a:off x="8382000" y="2057400"/>
            <a:ext cx="228600" cy="228600"/>
          </a:xfrm>
          <a:prstGeom prst="curvedLeftArrow">
            <a:avLst>
              <a:gd name="adj1" fmla="val 25000"/>
              <a:gd name="adj2" fmla="val 35390"/>
              <a:gd name="adj3" fmla="val 2500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5" name="Notched Right Arrow 104"/>
          <p:cNvSpPr/>
          <p:nvPr/>
        </p:nvSpPr>
        <p:spPr bwMode="auto">
          <a:xfrm>
            <a:off x="5638800" y="2057400"/>
            <a:ext cx="27432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6" name="Curved Left Arrow 105"/>
          <p:cNvSpPr/>
          <p:nvPr/>
        </p:nvSpPr>
        <p:spPr bwMode="auto">
          <a:xfrm>
            <a:off x="8382000" y="2362200"/>
            <a:ext cx="228600" cy="304800"/>
          </a:xfrm>
          <a:prstGeom prst="curvedLeftArrow">
            <a:avLst>
              <a:gd name="adj1" fmla="val 25000"/>
              <a:gd name="adj2" fmla="val 35390"/>
              <a:gd name="adj3" fmla="val 2500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7" name="Notched Right Arrow 106"/>
          <p:cNvSpPr/>
          <p:nvPr/>
        </p:nvSpPr>
        <p:spPr bwMode="auto">
          <a:xfrm>
            <a:off x="5638800" y="2362200"/>
            <a:ext cx="27432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9" name="Notched Right Arrow 108"/>
          <p:cNvSpPr/>
          <p:nvPr/>
        </p:nvSpPr>
        <p:spPr bwMode="auto">
          <a:xfrm>
            <a:off x="5638800" y="2743200"/>
            <a:ext cx="27432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1" name="Curved Right Arrow 110"/>
          <p:cNvSpPr/>
          <p:nvPr/>
        </p:nvSpPr>
        <p:spPr bwMode="auto">
          <a:xfrm>
            <a:off x="3581400" y="2286000"/>
            <a:ext cx="1600200" cy="304800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2" name="Curved Right Arrow 111"/>
          <p:cNvSpPr/>
          <p:nvPr/>
        </p:nvSpPr>
        <p:spPr bwMode="auto">
          <a:xfrm>
            <a:off x="3581400" y="2667000"/>
            <a:ext cx="1600200" cy="304800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3" name="Curved Right Arrow 112"/>
          <p:cNvSpPr/>
          <p:nvPr/>
        </p:nvSpPr>
        <p:spPr bwMode="auto">
          <a:xfrm>
            <a:off x="3581400" y="3048000"/>
            <a:ext cx="1600200" cy="304800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4" name="Curved Right Arrow 113"/>
          <p:cNvSpPr/>
          <p:nvPr/>
        </p:nvSpPr>
        <p:spPr bwMode="auto">
          <a:xfrm>
            <a:off x="3581400" y="3429000"/>
            <a:ext cx="1600200" cy="304800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5" name="Curved Right Arrow 114"/>
          <p:cNvSpPr/>
          <p:nvPr/>
        </p:nvSpPr>
        <p:spPr bwMode="auto">
          <a:xfrm>
            <a:off x="3581400" y="3810000"/>
            <a:ext cx="1600200" cy="304800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6" name="Notched Right Arrow 115"/>
          <p:cNvSpPr/>
          <p:nvPr/>
        </p:nvSpPr>
        <p:spPr bwMode="auto">
          <a:xfrm>
            <a:off x="5638800" y="3200400"/>
            <a:ext cx="27432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7" name="Notched Right Arrow 116"/>
          <p:cNvSpPr/>
          <p:nvPr/>
        </p:nvSpPr>
        <p:spPr bwMode="auto">
          <a:xfrm>
            <a:off x="5638800" y="3581400"/>
            <a:ext cx="27432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8" name="Curved Left Arrow 117"/>
          <p:cNvSpPr/>
          <p:nvPr/>
        </p:nvSpPr>
        <p:spPr bwMode="auto">
          <a:xfrm>
            <a:off x="8382000" y="2819400"/>
            <a:ext cx="228600" cy="304800"/>
          </a:xfrm>
          <a:prstGeom prst="curvedLeftArrow">
            <a:avLst>
              <a:gd name="adj1" fmla="val 25000"/>
              <a:gd name="adj2" fmla="val 35390"/>
              <a:gd name="adj3" fmla="val 2500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9" name="Curved Left Arrow 118"/>
          <p:cNvSpPr/>
          <p:nvPr/>
        </p:nvSpPr>
        <p:spPr bwMode="auto">
          <a:xfrm>
            <a:off x="8305800" y="3276600"/>
            <a:ext cx="304800" cy="228600"/>
          </a:xfrm>
          <a:prstGeom prst="curvedLeftArrow">
            <a:avLst>
              <a:gd name="adj1" fmla="val 25000"/>
              <a:gd name="adj2" fmla="val 35390"/>
              <a:gd name="adj3" fmla="val 2500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0" name="Curved Left Arrow 119"/>
          <p:cNvSpPr/>
          <p:nvPr/>
        </p:nvSpPr>
        <p:spPr bwMode="auto">
          <a:xfrm>
            <a:off x="8382000" y="3657600"/>
            <a:ext cx="304800" cy="228600"/>
          </a:xfrm>
          <a:prstGeom prst="curvedLeftArrow">
            <a:avLst>
              <a:gd name="adj1" fmla="val 25000"/>
              <a:gd name="adj2" fmla="val 35390"/>
              <a:gd name="adj3" fmla="val 2500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490926" y="2581673"/>
            <a:ext cx="1176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M rows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for chunking storage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8288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2004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6576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14800" y="12192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5720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0292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4864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9436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4008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8580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315200" y="1219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2004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6576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114800" y="16002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45720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0292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54864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9436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4008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8580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7315200" y="1600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32004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6576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114800" y="19812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5720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0292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54864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59436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64008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68580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7315200" y="1981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2004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36576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4114800" y="23622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45720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0292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54864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9436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64008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68580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7315200" y="2362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32004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36576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4114800" y="27432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45720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50292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4864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9436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64008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68580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7315200" y="2743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32004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36576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4114800" y="31242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45720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50292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54864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9436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64008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68580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7315200" y="3124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32004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36576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114800" y="35052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5720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50292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54864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59436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64008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68580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7315200" y="3505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32004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36576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4114800" y="3886200"/>
            <a:ext cx="4572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5720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50292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54864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59436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64008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68580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7315200" y="38862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8337" y="4754940"/>
            <a:ext cx="8114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Two seeks are needed to find two chunks. Data is read/written using two disk accesses. For this pattern chunking helps with I/O performance. </a:t>
            </a:r>
          </a:p>
          <a:p>
            <a:endParaRPr lang="en-US" dirty="0"/>
          </a:p>
        </p:txBody>
      </p:sp>
      <p:cxnSp>
        <p:nvCxnSpPr>
          <p:cNvPr id="94" name="Straight Connector 93"/>
          <p:cNvCxnSpPr/>
          <p:nvPr/>
        </p:nvCxnSpPr>
        <p:spPr bwMode="auto">
          <a:xfrm>
            <a:off x="3200400" y="2743200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 rot="5400000">
            <a:off x="1675605" y="2743200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/>
          <p:cNvCxnSpPr/>
          <p:nvPr/>
        </p:nvCxnSpPr>
        <p:spPr bwMode="auto">
          <a:xfrm rot="5400000">
            <a:off x="6247606" y="2742406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/>
          <p:nvPr/>
        </p:nvCxnSpPr>
        <p:spPr bwMode="auto">
          <a:xfrm rot="5400000">
            <a:off x="5333206" y="2742406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/>
          <p:cNvCxnSpPr/>
          <p:nvPr/>
        </p:nvCxnSpPr>
        <p:spPr bwMode="auto">
          <a:xfrm rot="5400000">
            <a:off x="4418806" y="2742406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/>
          <p:nvPr/>
        </p:nvCxnSpPr>
        <p:spPr bwMode="auto">
          <a:xfrm rot="5400000">
            <a:off x="3504406" y="2742406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/>
          <p:nvPr/>
        </p:nvCxnSpPr>
        <p:spPr bwMode="auto">
          <a:xfrm rot="5400000">
            <a:off x="2590006" y="2742406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/>
          <p:nvPr/>
        </p:nvCxnSpPr>
        <p:spPr bwMode="auto">
          <a:xfrm>
            <a:off x="3200400" y="1219200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/>
          <p:cNvCxnSpPr/>
          <p:nvPr/>
        </p:nvCxnSpPr>
        <p:spPr bwMode="auto">
          <a:xfrm>
            <a:off x="3200400" y="4265612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9" name="Notched Right Arrow 108"/>
          <p:cNvSpPr/>
          <p:nvPr/>
        </p:nvSpPr>
        <p:spPr bwMode="auto">
          <a:xfrm>
            <a:off x="1143000" y="1143000"/>
            <a:ext cx="29718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0" name="Notched Right Arrow 109"/>
          <p:cNvSpPr/>
          <p:nvPr/>
        </p:nvSpPr>
        <p:spPr bwMode="auto">
          <a:xfrm>
            <a:off x="1143000" y="2667000"/>
            <a:ext cx="2971800" cy="152400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490926" y="1981200"/>
            <a:ext cx="1176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M rows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for chunk cache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8288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2875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7447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2019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6591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1163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5735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0307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4879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9451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4023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2875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7447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2019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6591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163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5735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0307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4879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59451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4023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2875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7447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201989" y="2057400"/>
            <a:ext cx="4572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3659189" y="2057400"/>
            <a:ext cx="4572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4116389" y="2057400"/>
            <a:ext cx="4572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3589" y="2057400"/>
            <a:ext cx="4572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50307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54879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59451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023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22875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27447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3201989" y="2438400"/>
            <a:ext cx="457200" cy="381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3659189" y="2438400"/>
            <a:ext cx="457200" cy="381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116389" y="2438400"/>
            <a:ext cx="4572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4573589" y="2438400"/>
            <a:ext cx="4572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0307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54879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59451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64023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2875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27447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32019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36591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41163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45735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0307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4879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9451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4023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22875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27447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32019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6591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1163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45735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0307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54879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59451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64023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22875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27447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2019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6591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1163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45735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50307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54879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59451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64023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22875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27447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32019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36591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41163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5735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50307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54879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59451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64023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8337" y="4549676"/>
            <a:ext cx="81146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Selection shown is written by two H5Dwrite calls (one for each row). </a:t>
            </a:r>
          </a:p>
          <a:p>
            <a:r>
              <a:rPr lang="en-US" dirty="0" smtClean="0">
                <a:latin typeface="Arial"/>
                <a:cs typeface="Arial"/>
              </a:rPr>
              <a:t>Chunks A and B are accessed twice (one time for each row). If both chunks fit into cache, only two I/O accesses needed to write the shown selections. </a:t>
            </a:r>
          </a:p>
          <a:p>
            <a:endParaRPr lang="en-US" dirty="0"/>
          </a:p>
        </p:txBody>
      </p:sp>
      <p:cxnSp>
        <p:nvCxnSpPr>
          <p:cNvPr id="94" name="Straight Connector 93"/>
          <p:cNvCxnSpPr/>
          <p:nvPr/>
        </p:nvCxnSpPr>
        <p:spPr bwMode="auto">
          <a:xfrm>
            <a:off x="2287589" y="2819400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 rot="5400000">
            <a:off x="762794" y="2818606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/>
          <p:cNvCxnSpPr/>
          <p:nvPr/>
        </p:nvCxnSpPr>
        <p:spPr bwMode="auto">
          <a:xfrm rot="5400000">
            <a:off x="53347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/>
          <p:nvPr/>
        </p:nvCxnSpPr>
        <p:spPr bwMode="auto">
          <a:xfrm rot="5400000">
            <a:off x="44203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/>
          <p:cNvCxnSpPr/>
          <p:nvPr/>
        </p:nvCxnSpPr>
        <p:spPr bwMode="auto">
          <a:xfrm rot="5400000">
            <a:off x="35059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/>
          <p:nvPr/>
        </p:nvCxnSpPr>
        <p:spPr bwMode="auto">
          <a:xfrm rot="5400000">
            <a:off x="25915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/>
          <p:nvPr/>
        </p:nvCxnSpPr>
        <p:spPr bwMode="auto">
          <a:xfrm rot="5400000">
            <a:off x="16771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/>
          <p:nvPr/>
        </p:nvCxnSpPr>
        <p:spPr bwMode="auto">
          <a:xfrm>
            <a:off x="2287589" y="1295400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/>
          <p:cNvCxnSpPr/>
          <p:nvPr/>
        </p:nvCxnSpPr>
        <p:spPr bwMode="auto">
          <a:xfrm>
            <a:off x="2287589" y="4341018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TextBox 98"/>
          <p:cNvSpPr txBox="1"/>
          <p:nvPr/>
        </p:nvSpPr>
        <p:spPr>
          <a:xfrm>
            <a:off x="3429000" y="762794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267200" y="762794"/>
            <a:ext cx="492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B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15" name="Notched Right Arrow 114"/>
          <p:cNvSpPr/>
          <p:nvPr/>
        </p:nvSpPr>
        <p:spPr bwMode="auto">
          <a:xfrm>
            <a:off x="1371600" y="1981200"/>
            <a:ext cx="1828800" cy="228600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6" name="Notched Right Arrow 115"/>
          <p:cNvSpPr/>
          <p:nvPr/>
        </p:nvSpPr>
        <p:spPr bwMode="auto">
          <a:xfrm>
            <a:off x="1371600" y="2362200"/>
            <a:ext cx="1828800" cy="228600"/>
          </a:xfrm>
          <a:prstGeom prst="notched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7" name="Curved Down Arrow 116"/>
          <p:cNvSpPr/>
          <p:nvPr/>
        </p:nvSpPr>
        <p:spPr bwMode="auto">
          <a:xfrm>
            <a:off x="3733800" y="914400"/>
            <a:ext cx="533400" cy="1143000"/>
          </a:xfrm>
          <a:prstGeom prst="curvedDownArrow">
            <a:avLst/>
          </a:prstGeom>
          <a:solidFill>
            <a:schemeClr val="accent2">
              <a:lumMod val="7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</p:txBody>
      </p:sp>
      <p:sp>
        <p:nvSpPr>
          <p:cNvPr id="118" name="Curved Down Arrow 117"/>
          <p:cNvSpPr/>
          <p:nvPr/>
        </p:nvSpPr>
        <p:spPr bwMode="auto">
          <a:xfrm>
            <a:off x="3733800" y="1905000"/>
            <a:ext cx="533400" cy="533400"/>
          </a:xfrm>
          <a:prstGeom prst="curvedDownArrow">
            <a:avLst/>
          </a:prstGeom>
          <a:solidFill>
            <a:schemeClr val="accent1">
              <a:lumMod val="40000"/>
              <a:lumOff val="60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89000" y="1524000"/>
            <a:ext cx="1450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H5Dwrite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38200" y="2433935"/>
            <a:ext cx="1450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H5Dwrite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for chunk cache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2875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7447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2019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6591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1163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5735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0307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4879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9451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402389" y="1295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2875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7447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2019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6591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163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5735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0307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4879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59451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402389" y="1676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2875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7447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201989" y="2057400"/>
            <a:ext cx="4572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3659189" y="2057400"/>
            <a:ext cx="4572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4116389" y="2057400"/>
            <a:ext cx="4572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3589" y="2057400"/>
            <a:ext cx="4572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50307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54879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59451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02389" y="2057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22875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27447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3201989" y="2438400"/>
            <a:ext cx="457200" cy="381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3659189" y="2438400"/>
            <a:ext cx="457200" cy="381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116389" y="2438400"/>
            <a:ext cx="4572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4573589" y="2438400"/>
            <a:ext cx="4572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0307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54879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59451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6402389" y="2438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2875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27447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32019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36591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41163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45735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0307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4879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9451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402389" y="2819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22875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27447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32019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6591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1163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45735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0307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54879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59451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6402389" y="3200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22875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27447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2019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6591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1163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45735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50307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54879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59451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6402389" y="3581400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22875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27447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32019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36591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41163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5735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50307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54879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59451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6402389" y="3961606"/>
            <a:ext cx="4572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8337" y="4678740"/>
            <a:ext cx="811466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Question: What happens if there is a space for only one chunk at a time?</a:t>
            </a:r>
          </a:p>
          <a:p>
            <a:endParaRPr lang="en-US" dirty="0" smtClean="0">
              <a:latin typeface="Arial"/>
              <a:cs typeface="Arial"/>
            </a:endParaRPr>
          </a:p>
        </p:txBody>
      </p:sp>
      <p:cxnSp>
        <p:nvCxnSpPr>
          <p:cNvPr id="94" name="Straight Connector 93"/>
          <p:cNvCxnSpPr/>
          <p:nvPr/>
        </p:nvCxnSpPr>
        <p:spPr bwMode="auto">
          <a:xfrm>
            <a:off x="2287589" y="2819400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 rot="5400000">
            <a:off x="762794" y="2818606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/>
          <p:cNvCxnSpPr/>
          <p:nvPr/>
        </p:nvCxnSpPr>
        <p:spPr bwMode="auto">
          <a:xfrm rot="5400000">
            <a:off x="53347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/>
          <p:nvPr/>
        </p:nvCxnSpPr>
        <p:spPr bwMode="auto">
          <a:xfrm rot="5400000">
            <a:off x="44203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/>
          <p:cNvCxnSpPr/>
          <p:nvPr/>
        </p:nvCxnSpPr>
        <p:spPr bwMode="auto">
          <a:xfrm rot="5400000">
            <a:off x="35059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/>
          <p:nvPr/>
        </p:nvCxnSpPr>
        <p:spPr bwMode="auto">
          <a:xfrm rot="5400000">
            <a:off x="25915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/>
          <p:nvPr/>
        </p:nvCxnSpPr>
        <p:spPr bwMode="auto">
          <a:xfrm rot="5400000">
            <a:off x="1677195" y="2817812"/>
            <a:ext cx="3048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/>
          <p:nvPr/>
        </p:nvCxnSpPr>
        <p:spPr bwMode="auto">
          <a:xfrm>
            <a:off x="2287589" y="1295400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/>
          <p:cNvCxnSpPr/>
          <p:nvPr/>
        </p:nvCxnSpPr>
        <p:spPr bwMode="auto">
          <a:xfrm>
            <a:off x="2287589" y="4341018"/>
            <a:ext cx="4572000" cy="158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TextBox 98"/>
          <p:cNvSpPr txBox="1"/>
          <p:nvPr/>
        </p:nvSpPr>
        <p:spPr>
          <a:xfrm>
            <a:off x="3429000" y="762794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267200" y="762794"/>
            <a:ext cx="492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B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15" name="Notched Right Arrow 114"/>
          <p:cNvSpPr/>
          <p:nvPr/>
        </p:nvSpPr>
        <p:spPr bwMode="auto">
          <a:xfrm>
            <a:off x="1371600" y="1981200"/>
            <a:ext cx="1828800" cy="228600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6" name="Notched Right Arrow 115"/>
          <p:cNvSpPr/>
          <p:nvPr/>
        </p:nvSpPr>
        <p:spPr bwMode="auto">
          <a:xfrm>
            <a:off x="1371600" y="2362200"/>
            <a:ext cx="1828800" cy="228600"/>
          </a:xfrm>
          <a:prstGeom prst="notched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89000" y="1524000"/>
            <a:ext cx="1450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H5Dwrite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38200" y="2433935"/>
            <a:ext cx="1450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H5Dwrite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990600" y="38100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data to a dataset</a:t>
            </a:r>
          </a:p>
          <a:p>
            <a:r>
              <a:rPr lang="en-US" dirty="0" smtClean="0"/>
              <a:t>Dataset is 512x2048, 4-byte native integers</a:t>
            </a:r>
          </a:p>
          <a:p>
            <a:r>
              <a:rPr lang="en-US" dirty="0" smtClean="0"/>
              <a:t>Chunks are 256x128: 128KB each, 2MB rows</a:t>
            </a:r>
          </a:p>
          <a:p>
            <a:r>
              <a:rPr lang="en-US" dirty="0" smtClean="0"/>
              <a:t>Write by rows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34290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rot="5400000">
            <a:off x="3886200" y="4114800"/>
            <a:ext cx="4572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990600" y="4038600"/>
            <a:ext cx="34290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90600" y="40386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slow performance</a:t>
            </a:r>
          </a:p>
          <a:p>
            <a:r>
              <a:rPr lang="en-US" dirty="0" smtClean="0"/>
              <a:t>What is going wrong?</a:t>
            </a:r>
          </a:p>
          <a:p>
            <a:r>
              <a:rPr lang="en-US" dirty="0" smtClean="0"/>
              <a:t>Chunk cache is only 1MB by default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40386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24000" y="312420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Read into cache</a:t>
            </a:r>
            <a:endParaRPr lang="en-US" dirty="0">
              <a:latin typeface="+mn-lt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rot="5400000">
            <a:off x="1295400" y="3810000"/>
            <a:ext cx="7620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5400000">
            <a:off x="1752600" y="3962400"/>
            <a:ext cx="7620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86000" y="4038600"/>
            <a:ext cx="762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16200000" flipH="1">
            <a:off x="2933700" y="3924300"/>
            <a:ext cx="7620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3467100" y="3695700"/>
            <a:ext cx="6858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1676400" y="4038600"/>
            <a:ext cx="34290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90600" y="40386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slow performance</a:t>
            </a:r>
          </a:p>
          <a:p>
            <a:r>
              <a:rPr lang="en-US" dirty="0" smtClean="0"/>
              <a:t>What is going wrong?</a:t>
            </a:r>
          </a:p>
          <a:p>
            <a:r>
              <a:rPr lang="en-US" dirty="0" smtClean="0"/>
              <a:t>Chunk cache is only 1MB by default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40386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00400" y="312420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Read into cache</a:t>
            </a:r>
            <a:endParaRPr lang="en-US" dirty="0">
              <a:latin typeface="+mn-lt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rot="5400000">
            <a:off x="1295400" y="3810000"/>
            <a:ext cx="7620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4114800" y="3733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1066800" y="3124200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Write to disk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2362200" y="4038600"/>
            <a:ext cx="34290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90600" y="40386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slow performance</a:t>
            </a:r>
          </a:p>
          <a:p>
            <a:r>
              <a:rPr lang="en-US" dirty="0" smtClean="0"/>
              <a:t>What is going wrong?</a:t>
            </a:r>
          </a:p>
          <a:p>
            <a:r>
              <a:rPr lang="en-US" dirty="0" smtClean="0"/>
              <a:t>Chunk cache is only 1MB by default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40386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6200" y="312420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Read into cache</a:t>
            </a:r>
            <a:endParaRPr lang="en-US" dirty="0">
              <a:latin typeface="+mn-lt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rot="5400000">
            <a:off x="1981200" y="3810000"/>
            <a:ext cx="7620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4800600" y="3733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1752600" y="3124200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Write to disk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3048000" y="4038600"/>
            <a:ext cx="34290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90600" y="40386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slow performance</a:t>
            </a:r>
          </a:p>
          <a:p>
            <a:r>
              <a:rPr lang="en-US" dirty="0" smtClean="0"/>
              <a:t>What is going wrong?</a:t>
            </a:r>
          </a:p>
          <a:p>
            <a:r>
              <a:rPr lang="en-US" dirty="0" smtClean="0"/>
              <a:t>Chunk cache is only 1MB by default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40386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72000" y="312420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Read into cache</a:t>
            </a:r>
            <a:endParaRPr lang="en-US" dirty="0">
              <a:latin typeface="+mn-lt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rot="5400000">
            <a:off x="2667000" y="3810000"/>
            <a:ext cx="7620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5486400" y="3733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2438400" y="3124200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Write to disk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3733800" y="4038600"/>
            <a:ext cx="34290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90600" y="40386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slow performance</a:t>
            </a:r>
          </a:p>
          <a:p>
            <a:r>
              <a:rPr lang="en-US" dirty="0" smtClean="0"/>
              <a:t>What is going wrong?</a:t>
            </a:r>
          </a:p>
          <a:p>
            <a:r>
              <a:rPr lang="en-US" dirty="0" smtClean="0"/>
              <a:t>Chunk cache is only 1MB by default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40386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57800" y="312420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Read into cache</a:t>
            </a:r>
            <a:endParaRPr lang="en-US" dirty="0">
              <a:latin typeface="+mn-lt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rot="5400000">
            <a:off x="3352800" y="3810000"/>
            <a:ext cx="7620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6172200" y="3733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3124200" y="3124200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Write to disk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4419600" y="4038600"/>
            <a:ext cx="34290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90600" y="40386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slow performance</a:t>
            </a:r>
          </a:p>
          <a:p>
            <a:r>
              <a:rPr lang="en-US" dirty="0" smtClean="0"/>
              <a:t>What is going wrong?</a:t>
            </a:r>
          </a:p>
          <a:p>
            <a:r>
              <a:rPr lang="en-US" dirty="0" smtClean="0"/>
              <a:t>Chunk cache is only 1MB by default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40386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43600" y="312420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Read into cache</a:t>
            </a:r>
            <a:endParaRPr lang="en-US" dirty="0">
              <a:latin typeface="+mn-lt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rot="5400000">
            <a:off x="4038600" y="3810000"/>
            <a:ext cx="7620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6858000" y="3733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3810000" y="3124200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Write to disk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105400" y="4038600"/>
            <a:ext cx="27432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90600" y="41148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slow performance</a:t>
            </a:r>
          </a:p>
          <a:p>
            <a:r>
              <a:rPr lang="en-US" dirty="0" smtClean="0"/>
              <a:t>What is going wrong?</a:t>
            </a:r>
          </a:p>
          <a:p>
            <a:r>
              <a:rPr lang="en-US" dirty="0" smtClean="0"/>
              <a:t>Chunk cache is only 1MB by default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40386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95400" y="312420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Read into cache</a:t>
            </a:r>
            <a:endParaRPr lang="en-US" dirty="0">
              <a:latin typeface="+mn-lt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rot="5400000">
            <a:off x="1257300" y="3695700"/>
            <a:ext cx="7620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5400000">
            <a:off x="4419600" y="3962400"/>
            <a:ext cx="9144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4114800" y="3124200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Write to disk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 bwMode="auto">
          <a:xfrm>
            <a:off x="990600" y="4038600"/>
            <a:ext cx="13716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791200" y="4038600"/>
            <a:ext cx="2057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90600" y="41148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slow performance</a:t>
            </a:r>
          </a:p>
          <a:p>
            <a:r>
              <a:rPr lang="en-US" dirty="0" smtClean="0"/>
              <a:t>What is going wrong?</a:t>
            </a:r>
          </a:p>
          <a:p>
            <a:r>
              <a:rPr lang="en-US" dirty="0" smtClean="0"/>
              <a:t>Chunk cache is only 1MB by default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40386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0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76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62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48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048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33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196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196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54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1054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912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912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70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4770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162800" y="4038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51054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81200" y="312420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Read into cache</a:t>
            </a:r>
            <a:endParaRPr lang="en-US" dirty="0">
              <a:latin typeface="+mn-lt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rot="5400000">
            <a:off x="1943100" y="3695700"/>
            <a:ext cx="7620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5400000">
            <a:off x="5105400" y="3962400"/>
            <a:ext cx="9144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4800600" y="3124200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Write to disk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 performance by changing only chunk size</a:t>
            </a:r>
            <a:br>
              <a:rPr lang="en-US" dirty="0" smtClean="0"/>
            </a:br>
            <a:r>
              <a:rPr lang="en-US" dirty="0" smtClean="0"/>
              <a:t>	Access pattern is fixed, limited memory</a:t>
            </a:r>
          </a:p>
          <a:p>
            <a:r>
              <a:rPr lang="en-US" dirty="0" smtClean="0"/>
              <a:t>One solution: 64x2048 chunks</a:t>
            </a:r>
          </a:p>
          <a:p>
            <a:pPr lvl="1"/>
            <a:r>
              <a:rPr lang="en-US" dirty="0" smtClean="0"/>
              <a:t>Row of chunks fits in cache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38100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34290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rot="5400000">
            <a:off x="3886200" y="4114800"/>
            <a:ext cx="4572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990600" y="3429000"/>
            <a:ext cx="6858000" cy="5334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990600" y="3962400"/>
            <a:ext cx="6858000" cy="5334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990600" y="4495800"/>
            <a:ext cx="6858000" cy="5334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990600" y="5029200"/>
            <a:ext cx="6858000" cy="5334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 performance by changing only access pattern</a:t>
            </a:r>
          </a:p>
          <a:p>
            <a:pPr lvl="1"/>
            <a:r>
              <a:rPr lang="en-US" dirty="0" smtClean="0"/>
              <a:t>File already exists, cannot change chunk size</a:t>
            </a:r>
          </a:p>
          <a:p>
            <a:r>
              <a:rPr lang="en-US" dirty="0" smtClean="0"/>
              <a:t>One solution: Access by chunk</a:t>
            </a:r>
          </a:p>
          <a:p>
            <a:pPr lvl="1"/>
            <a:r>
              <a:rPr lang="en-US" dirty="0" smtClean="0"/>
              <a:t>Each selection fits in cache, contiguous on disk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990600" y="34290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990600" y="3429000"/>
            <a:ext cx="685800" cy="1066800"/>
          </a:xfrm>
          <a:prstGeom prst="rect">
            <a:avLst/>
          </a:prstGeom>
          <a:solidFill>
            <a:srgbClr val="FF66FF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906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6764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3622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23622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0480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480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7338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7338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4196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4196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1054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51054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57912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7912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4770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4770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7162800" y="34290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162800" y="4495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990600" y="4114800"/>
            <a:ext cx="68580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990600" y="44196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 performance while not changing chunk size or access pattern</a:t>
            </a:r>
          </a:p>
          <a:p>
            <a:pPr lvl="1"/>
            <a:r>
              <a:rPr lang="en-US" dirty="0" smtClean="0"/>
              <a:t>No memory limitation</a:t>
            </a:r>
          </a:p>
          <a:p>
            <a:r>
              <a:rPr lang="en-US" dirty="0" smtClean="0"/>
              <a:t>One solution: Chunk cache set to size of row of chunks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990600" y="41148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906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6764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3622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23622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0480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480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7338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7338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4196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4196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1054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51054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57912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7912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4770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4770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7162800" y="4114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162800" y="5181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rot="5400000">
            <a:off x="3886200" y="4724400"/>
            <a:ext cx="4572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9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 bwMode="auto">
          <a:xfrm>
            <a:off x="990600" y="4038600"/>
            <a:ext cx="6858000" cy="76200"/>
          </a:xfrm>
          <a:prstGeom prst="rect">
            <a:avLst/>
          </a:prstGeom>
          <a:solidFill>
            <a:srgbClr val="FF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 performance while not changing chunk size or access pattern</a:t>
            </a:r>
          </a:p>
          <a:p>
            <a:r>
              <a:rPr lang="en-US" dirty="0" smtClean="0"/>
              <a:t>Chunk cache size can be set to max. 1MB</a:t>
            </a:r>
          </a:p>
          <a:p>
            <a:r>
              <a:rPr lang="en-US" dirty="0" smtClean="0"/>
              <a:t>One solution: Disable chunk cache</a:t>
            </a:r>
          </a:p>
          <a:p>
            <a:pPr lvl="1"/>
            <a:r>
              <a:rPr lang="en-US" dirty="0" smtClean="0"/>
              <a:t>Avoids repeatedly reading/writing whole chunks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990600" y="3733800"/>
            <a:ext cx="6858000" cy="21336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906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6764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3622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23622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0480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480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7338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7338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4196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4196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1054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51054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57912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7912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4770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4770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7162800" y="37338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162800" y="4800600"/>
            <a:ext cx="685800" cy="106680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rot="5400000">
            <a:off x="3886200" y="4343400"/>
            <a:ext cx="4572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detailed information on chunking and the chunk cache can be found in the draft “Chunking in HDF5” document at:</a:t>
            </a:r>
          </a:p>
          <a:p>
            <a:pPr>
              <a:buNone/>
            </a:pPr>
            <a:r>
              <a:rPr lang="en-US" dirty="0" smtClean="0"/>
              <a:t>http://www.hdfgroup.org/HDF5/doc/_topic/Chunking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Sep.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14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/>
          </a:p>
        </p:txBody>
      </p:sp>
      <p:sp>
        <p:nvSpPr>
          <p:cNvPr id="614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5B03FB-033D-48FF-BDB9-649C9DB7E1B1}" type="slidenum">
              <a:rPr lang="en-US" smtClean="0"/>
              <a:pPr/>
              <a:t>87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sz="2800" dirty="0" smtClean="0"/>
              <a:t>This work was supported by cooperative agreement number NNX08AO77A from the National Aeronautics and Space Administration (NASA).  </a:t>
            </a:r>
          </a:p>
          <a:p>
            <a:pPr marL="0" indent="0" algn="ctr">
              <a:buFontTx/>
              <a:buNone/>
              <a:defRPr/>
            </a:pPr>
            <a:endParaRPr lang="en-US" sz="2800" dirty="0" smtClean="0"/>
          </a:p>
          <a:p>
            <a:pPr marL="0" indent="0" algn="ctr">
              <a:buFontTx/>
              <a:buNone/>
              <a:defRPr/>
            </a:pPr>
            <a:r>
              <a:rPr lang="en-US" sz="2800" dirty="0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pPr marL="0" indent="0"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/>
          </a:p>
        </p:txBody>
      </p:sp>
      <p:sp>
        <p:nvSpPr>
          <p:cNvPr id="717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/>
          </a:p>
        </p:txBody>
      </p:sp>
      <p:sp>
        <p:nvSpPr>
          <p:cNvPr id="717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F717B3-015F-4DDC-93F5-63592BA73FDF}" type="slidenum">
              <a:rPr lang="en-US" smtClean="0"/>
              <a:pPr/>
              <a:t>88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Questions/comments?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</p:spPr>
        <p:txBody>
          <a:bodyPr/>
          <a:lstStyle/>
          <a:p>
            <a:r>
              <a:rPr lang="en-US" smtClean="0"/>
              <a:t>Sep. 28-30, 2010</a:t>
            </a:r>
            <a:endParaRPr lang="en-US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58C039-5F6F-4DA1-AB1D-A3C114690E2F}" type="slidenum">
              <a:rPr lang="en-US" smtClean="0"/>
              <a:pPr/>
              <a:t>89</a:t>
            </a:fld>
            <a:endParaRPr lang="en-US" smtClean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HDF5 Advanced Topics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12305</TotalTime>
  <Words>4348</Words>
  <Application>Microsoft Office PowerPoint</Application>
  <PresentationFormat>On-screen Show (4:3)</PresentationFormat>
  <Paragraphs>1128</Paragraphs>
  <Slides>89</Slides>
  <Notes>62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0" baseType="lpstr">
      <vt:lpstr>HDF5 Advanced Topics</vt:lpstr>
      <vt:lpstr>HDF5 Advanced Topics</vt:lpstr>
      <vt:lpstr>Outline</vt:lpstr>
      <vt:lpstr>HDF5 Datatypes</vt:lpstr>
      <vt:lpstr>An HDF5 Datatype is…</vt:lpstr>
      <vt:lpstr>HDF5 Datatypes</vt:lpstr>
      <vt:lpstr>Datatype Conversion</vt:lpstr>
      <vt:lpstr>Datatype Conversion Example</vt:lpstr>
      <vt:lpstr>Datatype Conversion</vt:lpstr>
      <vt:lpstr>Storing Records with HDF5</vt:lpstr>
      <vt:lpstr>HDF5 Compound Datatypes</vt:lpstr>
      <vt:lpstr>Creating and Writing Compound Dataset</vt:lpstr>
      <vt:lpstr> Creating and Writing Compound Dataset</vt:lpstr>
      <vt:lpstr>Creating and Writing Compound Dataset</vt:lpstr>
      <vt:lpstr>Reading Compound Dataset</vt:lpstr>
      <vt:lpstr>Reading Compound Dataset by Fields</vt:lpstr>
      <vt:lpstr>Table Example</vt:lpstr>
      <vt:lpstr>Storing Variable Length Data with HDF5</vt:lpstr>
      <vt:lpstr>HDF5 Fixed and Variable Length Array Storage</vt:lpstr>
      <vt:lpstr>     Storing Variable Length Data in HDF5</vt:lpstr>
      <vt:lpstr>Example</vt:lpstr>
      <vt:lpstr>Reading HDF5 Variable Length Array</vt:lpstr>
      <vt:lpstr>Variable Length vs. Array</vt:lpstr>
      <vt:lpstr>Storing Strings in HDF5</vt:lpstr>
      <vt:lpstr>Storing Strings in HDF5</vt:lpstr>
      <vt:lpstr>HDF5 Reference Datatypes</vt:lpstr>
      <vt:lpstr>Reference Datatypes</vt:lpstr>
      <vt:lpstr>Saving Selected Region in a File</vt:lpstr>
      <vt:lpstr>Reference to Dataset Region</vt:lpstr>
      <vt:lpstr>Reference to Dataset Region</vt:lpstr>
      <vt:lpstr>Working with subsets </vt:lpstr>
      <vt:lpstr>Collect data one way ….</vt:lpstr>
      <vt:lpstr>Display data another way …</vt:lpstr>
      <vt:lpstr>Data is too big to read….</vt:lpstr>
      <vt:lpstr>HDF5 Library Features</vt:lpstr>
      <vt:lpstr>Partial I/O in HDF5</vt:lpstr>
      <vt:lpstr>How to Describe a Subset in HDF5?</vt:lpstr>
      <vt:lpstr>    Types of Selections in HDF5</vt:lpstr>
      <vt:lpstr>Slide 38</vt:lpstr>
      <vt:lpstr>Slide 39</vt:lpstr>
      <vt:lpstr>Slide 40</vt:lpstr>
      <vt:lpstr>Hyperslab Description</vt:lpstr>
      <vt:lpstr>Simple Hyperslab Description</vt:lpstr>
      <vt:lpstr>H5Sselect_hyperslab Function</vt:lpstr>
      <vt:lpstr>Reading/Writing Selections</vt:lpstr>
      <vt:lpstr>Reading/Writing Selections</vt:lpstr>
      <vt:lpstr>Example :  Reading Two Rows</vt:lpstr>
      <vt:lpstr>Example:  Reading Two Rows</vt:lpstr>
      <vt:lpstr>Example:  Reading Two Rows</vt:lpstr>
      <vt:lpstr>Example:  Reading Two Rows</vt:lpstr>
      <vt:lpstr>Things to Remember</vt:lpstr>
      <vt:lpstr>Chunking in HDF5</vt:lpstr>
      <vt:lpstr>HDF5 Dataset</vt:lpstr>
      <vt:lpstr>Contiguous storage layout</vt:lpstr>
      <vt:lpstr>What is HDF5 Chunking?</vt:lpstr>
      <vt:lpstr>What is HDF5 Chunking?</vt:lpstr>
      <vt:lpstr>Why HDF5 Chunking?</vt:lpstr>
      <vt:lpstr>Why HDF5 Chunking?</vt:lpstr>
      <vt:lpstr>Creating Chunked Dataset</vt:lpstr>
      <vt:lpstr>Creating Chunked Dataset</vt:lpstr>
      <vt:lpstr>Creating Chunked Dataset</vt:lpstr>
      <vt:lpstr>Writing or Reading Chunked Dataset</vt:lpstr>
      <vt:lpstr>HDF5 Chunking and compression</vt:lpstr>
      <vt:lpstr>HDF5 Third-Party Filters</vt:lpstr>
      <vt:lpstr>Creating Compressed Dataset</vt:lpstr>
      <vt:lpstr>Performance Issues  or What everyone needs to know about chunking and the chunk cache</vt:lpstr>
      <vt:lpstr>Accessing a row in contiguous dataset </vt:lpstr>
      <vt:lpstr>Accessing a row in chunked dataset </vt:lpstr>
      <vt:lpstr>Quiz time</vt:lpstr>
      <vt:lpstr>Accessing data in contiguous dataset </vt:lpstr>
      <vt:lpstr>Motivation for chunking storage</vt:lpstr>
      <vt:lpstr>Motivation for chunk cache</vt:lpstr>
      <vt:lpstr>Motivation for chunk cache</vt:lpstr>
      <vt:lpstr>Advanced Exercise</vt:lpstr>
      <vt:lpstr>Advanced Exercise</vt:lpstr>
      <vt:lpstr>Advanced Exercise</vt:lpstr>
      <vt:lpstr>Advanced Exercise</vt:lpstr>
      <vt:lpstr>Advanced Exercise</vt:lpstr>
      <vt:lpstr>Advanced Exercise</vt:lpstr>
      <vt:lpstr>Advanced Exercise</vt:lpstr>
      <vt:lpstr>Advanced Exercise</vt:lpstr>
      <vt:lpstr>Advanced Exercise</vt:lpstr>
      <vt:lpstr>Exercise 1</vt:lpstr>
      <vt:lpstr>Exercise 2</vt:lpstr>
      <vt:lpstr>Exercise 3</vt:lpstr>
      <vt:lpstr>Exercise 4</vt:lpstr>
      <vt:lpstr>More Information</vt:lpstr>
      <vt:lpstr>Thank You!</vt:lpstr>
      <vt:lpstr>Acknowledgements</vt:lpstr>
      <vt:lpstr>Questions/comments?</vt:lpstr>
    </vt:vector>
  </TitlesOfParts>
  <Company>NCSA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Advanced Topics</dc:title>
  <dc:creator>Peter X. Cao</dc:creator>
  <cp:lastModifiedBy>hyoklee</cp:lastModifiedBy>
  <cp:revision>594</cp:revision>
  <cp:lastPrinted>2008-08-30T23:21:47Z</cp:lastPrinted>
  <dcterms:created xsi:type="dcterms:W3CDTF">2008-10-15T02:07:48Z</dcterms:created>
  <dcterms:modified xsi:type="dcterms:W3CDTF">2011-04-12T14:29:20Z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