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0"/>
  </p:notesMasterIdLst>
  <p:handoutMasterIdLst>
    <p:handoutMasterId r:id="rId31"/>
  </p:handoutMasterIdLst>
  <p:sldIdLst>
    <p:sldId id="264" r:id="rId2"/>
    <p:sldId id="303" r:id="rId3"/>
    <p:sldId id="304" r:id="rId4"/>
    <p:sldId id="305" r:id="rId5"/>
    <p:sldId id="306" r:id="rId6"/>
    <p:sldId id="309" r:id="rId7"/>
    <p:sldId id="310" r:id="rId8"/>
    <p:sldId id="315" r:id="rId9"/>
    <p:sldId id="273" r:id="rId10"/>
    <p:sldId id="341" r:id="rId11"/>
    <p:sldId id="349" r:id="rId12"/>
    <p:sldId id="312" r:id="rId13"/>
    <p:sldId id="335" r:id="rId14"/>
    <p:sldId id="334" r:id="rId15"/>
    <p:sldId id="269" r:id="rId16"/>
    <p:sldId id="286" r:id="rId17"/>
    <p:sldId id="316" r:id="rId18"/>
    <p:sldId id="339" r:id="rId19"/>
    <p:sldId id="340" r:id="rId20"/>
    <p:sldId id="342" r:id="rId21"/>
    <p:sldId id="343" r:id="rId22"/>
    <p:sldId id="344" r:id="rId23"/>
    <p:sldId id="345" r:id="rId24"/>
    <p:sldId id="346" r:id="rId25"/>
    <p:sldId id="347" r:id="rId26"/>
    <p:sldId id="348" r:id="rId27"/>
    <p:sldId id="266" r:id="rId28"/>
    <p:sldId id="267" r:id="rId29"/>
  </p:sldIdLst>
  <p:sldSz cx="9144000" cy="6858000" type="screen4x3"/>
  <p:notesSz cx="9296400" cy="6881813"/>
  <p:custDataLst>
    <p:tags r:id="rId32"/>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FFAFF"/>
    <a:srgbClr val="41E534"/>
    <a:srgbClr val="FF6633"/>
    <a:srgbClr val="FFFF00"/>
    <a:srgbClr val="6600FF"/>
    <a:srgbClr val="009999"/>
    <a:srgbClr val="FF3300"/>
    <a:srgbClr val="F8F8F8"/>
    <a:srgbClr val="FFFF99"/>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95994" autoAdjust="0"/>
  </p:normalViewPr>
  <p:slideViewPr>
    <p:cSldViewPr>
      <p:cViewPr varScale="1">
        <p:scale>
          <a:sx n="90" d="100"/>
          <a:sy n="90" d="100"/>
        </p:scale>
        <p:origin x="-1118" y="-77"/>
      </p:cViewPr>
      <p:guideLst>
        <p:guide orient="horz" pos="2160"/>
        <p:guide pos="2880"/>
      </p:guideLst>
    </p:cSldViewPr>
  </p:slideViewPr>
  <p:outlineViewPr>
    <p:cViewPr>
      <p:scale>
        <a:sx n="33" d="100"/>
        <a:sy n="33" d="100"/>
      </p:scale>
      <p:origin x="0" y="7243"/>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130" d="100"/>
        <a:sy n="130" d="100"/>
      </p:scale>
      <p:origin x="0" y="9806"/>
    </p:cViewPr>
  </p:sorterViewPr>
  <p:notesViewPr>
    <p:cSldViewPr>
      <p:cViewPr varScale="1">
        <p:scale>
          <a:sx n="69" d="100"/>
          <a:sy n="69" d="100"/>
        </p:scale>
        <p:origin x="-2179" y="-62"/>
      </p:cViewPr>
      <p:guideLst>
        <p:guide orient="horz" pos="216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slide" Target="slides/slide3.xml"/><Relationship Id="rId1" Type="http://schemas.openxmlformats.org/officeDocument/2006/relationships/slide" Target="slides/slide2.xml"/><Relationship Id="rId5" Type="http://schemas.openxmlformats.org/officeDocument/2006/relationships/slide" Target="slides/slide7.xml"/><Relationship Id="rId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4091"/>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4091"/>
          </a:xfrm>
          <a:prstGeom prst="rect">
            <a:avLst/>
          </a:prstGeom>
        </p:spPr>
        <p:txBody>
          <a:bodyPr vert="horz" lIns="92446" tIns="46223" rIns="92446" bIns="46223" rtlCol="0"/>
          <a:lstStyle>
            <a:lvl1pPr algn="r">
              <a:defRPr sz="1200"/>
            </a:lvl1pPr>
          </a:lstStyle>
          <a:p>
            <a:fld id="{0FA6F599-4FC0-454C-B454-1D20F5637159}" type="datetimeFigureOut">
              <a:rPr lang="en-US" smtClean="0"/>
              <a:t>10/16/2012</a:t>
            </a:fld>
            <a:endParaRPr lang="en-US"/>
          </a:p>
        </p:txBody>
      </p:sp>
      <p:sp>
        <p:nvSpPr>
          <p:cNvPr id="4" name="Footer Placeholder 3"/>
          <p:cNvSpPr>
            <a:spLocks noGrp="1"/>
          </p:cNvSpPr>
          <p:nvPr>
            <p:ph type="ftr" sz="quarter" idx="2"/>
          </p:nvPr>
        </p:nvSpPr>
        <p:spPr>
          <a:xfrm>
            <a:off x="0" y="6536528"/>
            <a:ext cx="4028440" cy="344091"/>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36528"/>
            <a:ext cx="4028440" cy="344091"/>
          </a:xfrm>
          <a:prstGeom prst="rect">
            <a:avLst/>
          </a:prstGeom>
        </p:spPr>
        <p:txBody>
          <a:bodyPr vert="horz" lIns="92446" tIns="46223" rIns="92446" bIns="46223" rtlCol="0" anchor="b"/>
          <a:lstStyle>
            <a:lvl1pPr algn="r">
              <a:defRPr sz="1200"/>
            </a:lvl1pPr>
          </a:lstStyle>
          <a:p>
            <a:fld id="{561BC1C9-6FDC-4F0B-B1B7-639BA31A9D36}" type="slidenum">
              <a:rPr lang="en-US" smtClean="0"/>
              <a:t>‹#›</a:t>
            </a:fld>
            <a:endParaRPr lang="en-US"/>
          </a:p>
        </p:txBody>
      </p:sp>
    </p:spTree>
    <p:extLst>
      <p:ext uri="{BB962C8B-B14F-4D97-AF65-F5344CB8AC3E}">
        <p14:creationId xmlns:p14="http://schemas.microsoft.com/office/powerpoint/2010/main" val="2334179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4028440" cy="344091"/>
          </a:xfrm>
          <a:prstGeom prst="rect">
            <a:avLst/>
          </a:prstGeom>
          <a:noFill/>
          <a:ln w="9525">
            <a:noFill/>
            <a:miter lim="800000"/>
            <a:headEnd/>
            <a:tailEnd/>
          </a:ln>
          <a:effectLst/>
        </p:spPr>
        <p:txBody>
          <a:bodyPr vert="horz" wrap="square" lIns="92446" tIns="46223" rIns="92446" bIns="46223" numCol="1" anchor="ctr" anchorCtr="0" compatLnSpc="1">
            <a:prstTxWarp prst="textNoShape">
              <a:avLst/>
            </a:prstTxWarp>
          </a:bodyPr>
          <a:lstStyle>
            <a:lvl1pPr eaLnBrk="0" hangingPunct="0">
              <a:defRPr sz="1200"/>
            </a:lvl1pPr>
          </a:lstStyle>
          <a:p>
            <a:endParaRPr lang="en-US"/>
          </a:p>
        </p:txBody>
      </p:sp>
      <p:sp>
        <p:nvSpPr>
          <p:cNvPr id="1027" name="Rectangle 3"/>
          <p:cNvSpPr>
            <a:spLocks noGrp="1" noChangeArrowheads="1"/>
          </p:cNvSpPr>
          <p:nvPr>
            <p:ph type="dt" idx="1"/>
          </p:nvPr>
        </p:nvSpPr>
        <p:spPr bwMode="auto">
          <a:xfrm>
            <a:off x="5267960" y="0"/>
            <a:ext cx="4028440" cy="344091"/>
          </a:xfrm>
          <a:prstGeom prst="rect">
            <a:avLst/>
          </a:prstGeom>
          <a:noFill/>
          <a:ln w="9525">
            <a:noFill/>
            <a:miter lim="800000"/>
            <a:headEnd/>
            <a:tailEnd/>
          </a:ln>
          <a:effectLst/>
        </p:spPr>
        <p:txBody>
          <a:bodyPr vert="horz" wrap="none" lIns="92446" tIns="46223" rIns="92446" bIns="46223" numCol="1" anchor="ctr" anchorCtr="0" compatLnSpc="1">
            <a:prstTxWarp prst="textNoShape">
              <a:avLst/>
            </a:prstTxWarp>
          </a:bodyPr>
          <a:lstStyle>
            <a:lvl1pPr algn="r" eaLnBrk="0" hangingPunct="0">
              <a:defRPr sz="1200"/>
            </a:lvl1pPr>
          </a:lstStyle>
          <a:p>
            <a:endParaRPr lang="en-US"/>
          </a:p>
        </p:txBody>
      </p:sp>
      <p:sp>
        <p:nvSpPr>
          <p:cNvPr id="9220" name="Rectangle 4"/>
          <p:cNvSpPr>
            <a:spLocks noGrp="1" noRot="1" noChangeAspect="1" noChangeArrowheads="1" noTextEdit="1"/>
          </p:cNvSpPr>
          <p:nvPr>
            <p:ph type="sldImg" idx="2"/>
          </p:nvPr>
        </p:nvSpPr>
        <p:spPr bwMode="auto">
          <a:xfrm>
            <a:off x="2927350" y="515938"/>
            <a:ext cx="3441700" cy="2581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9" name="Rectangle 5"/>
          <p:cNvSpPr>
            <a:spLocks noGrp="1" noChangeArrowheads="1"/>
          </p:cNvSpPr>
          <p:nvPr>
            <p:ph type="body" sz="quarter" idx="3"/>
          </p:nvPr>
        </p:nvSpPr>
        <p:spPr bwMode="auto">
          <a:xfrm>
            <a:off x="1239520" y="3268861"/>
            <a:ext cx="6817360" cy="3096816"/>
          </a:xfrm>
          <a:prstGeom prst="rect">
            <a:avLst/>
          </a:prstGeom>
          <a:noFill/>
          <a:ln w="9525">
            <a:noFill/>
            <a:miter lim="800000"/>
            <a:headEnd/>
            <a:tailEnd/>
          </a:ln>
          <a:effectLst/>
        </p:spPr>
        <p:txBody>
          <a:bodyPr vert="horz" wrap="none" lIns="92446" tIns="46223" rIns="92446" bIns="46223"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6537722"/>
            <a:ext cx="4028440" cy="344091"/>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eaLnBrk="0" hangingPunct="0">
              <a:defRPr sz="1200"/>
            </a:lvl1pPr>
          </a:lstStyle>
          <a:p>
            <a:endParaRPr lang="en-US"/>
          </a:p>
        </p:txBody>
      </p:sp>
      <p:sp>
        <p:nvSpPr>
          <p:cNvPr id="1031" name="Rectangle 7"/>
          <p:cNvSpPr>
            <a:spLocks noGrp="1" noChangeArrowheads="1"/>
          </p:cNvSpPr>
          <p:nvPr>
            <p:ph type="sldNum" sz="quarter" idx="5"/>
          </p:nvPr>
        </p:nvSpPr>
        <p:spPr bwMode="auto">
          <a:xfrm>
            <a:off x="5267960" y="6537722"/>
            <a:ext cx="4028440" cy="344091"/>
          </a:xfrm>
          <a:prstGeom prst="rect">
            <a:avLst/>
          </a:prstGeom>
          <a:noFill/>
          <a:ln w="9525">
            <a:noFill/>
            <a:miter lim="800000"/>
            <a:headEnd/>
            <a:tailEnd/>
          </a:ln>
          <a:effectLst/>
        </p:spPr>
        <p:txBody>
          <a:bodyPr vert="horz" wrap="none" lIns="92446" tIns="46223" rIns="92446" bIns="46223" numCol="1" anchor="b" anchorCtr="0" compatLnSpc="1">
            <a:prstTxWarp prst="textNoShape">
              <a:avLst/>
            </a:prstTxWarp>
          </a:bodyPr>
          <a:lstStyle>
            <a:lvl1pPr algn="r" eaLnBrk="0" hangingPunct="0">
              <a:defRPr sz="1200"/>
            </a:lvl1pPr>
          </a:lstStyle>
          <a:p>
            <a:fld id="{09B6E9B6-1C19-44CE-97C3-214AEE21FD9A}" type="slidenum">
              <a:rPr lang="en-US"/>
              <a:pPr/>
              <a:t>‹#›</a:t>
            </a:fld>
            <a:endParaRPr lang="en-US"/>
          </a:p>
        </p:txBody>
      </p:sp>
    </p:spTree>
    <p:extLst>
      <p:ext uri="{BB962C8B-B14F-4D97-AF65-F5344CB8AC3E}">
        <p14:creationId xmlns:p14="http://schemas.microsoft.com/office/powerpoint/2010/main" val="309897407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p:txBody>
          <a:bodyPr/>
          <a:lstStyle>
            <a:lvl1pPr eaLnBrk="0" hangingPunct="0">
              <a:defRPr sz="2400">
                <a:solidFill>
                  <a:schemeClr val="tx1"/>
                </a:solidFill>
                <a:latin typeface="Times New Roman" pitchFamily="18" charset="0"/>
                <a:cs typeface="Arial" pitchFamily="34" charset="0"/>
              </a:defRPr>
            </a:lvl1pPr>
            <a:lvl2pPr marL="751122" indent="-288893" eaLnBrk="0" hangingPunct="0">
              <a:defRPr sz="2400">
                <a:solidFill>
                  <a:schemeClr val="tx1"/>
                </a:solidFill>
                <a:latin typeface="Times New Roman" pitchFamily="18" charset="0"/>
                <a:cs typeface="Arial" pitchFamily="34" charset="0"/>
              </a:defRPr>
            </a:lvl2pPr>
            <a:lvl3pPr marL="1155573" indent="-231115" eaLnBrk="0" hangingPunct="0">
              <a:defRPr sz="2400">
                <a:solidFill>
                  <a:schemeClr val="tx1"/>
                </a:solidFill>
                <a:latin typeface="Times New Roman" pitchFamily="18" charset="0"/>
                <a:cs typeface="Arial" pitchFamily="34" charset="0"/>
              </a:defRPr>
            </a:lvl3pPr>
            <a:lvl4pPr marL="1617802" indent="-231115" eaLnBrk="0" hangingPunct="0">
              <a:defRPr sz="2400">
                <a:solidFill>
                  <a:schemeClr val="tx1"/>
                </a:solidFill>
                <a:latin typeface="Times New Roman" pitchFamily="18" charset="0"/>
                <a:cs typeface="Arial" pitchFamily="34" charset="0"/>
              </a:defRPr>
            </a:lvl4pPr>
            <a:lvl5pPr marL="2080031" indent="-231115" eaLnBrk="0" hangingPunct="0">
              <a:defRPr sz="2400">
                <a:solidFill>
                  <a:schemeClr val="tx1"/>
                </a:solidFill>
                <a:latin typeface="Times New Roman" pitchFamily="18" charset="0"/>
                <a:cs typeface="Arial" pitchFamily="34" charset="0"/>
              </a:defRPr>
            </a:lvl5pPr>
            <a:lvl6pPr marL="2542261" indent="-231115" eaLnBrk="0" fontAlgn="base" hangingPunct="0">
              <a:spcBef>
                <a:spcPct val="0"/>
              </a:spcBef>
              <a:spcAft>
                <a:spcPct val="0"/>
              </a:spcAft>
              <a:defRPr sz="2400">
                <a:solidFill>
                  <a:schemeClr val="tx1"/>
                </a:solidFill>
                <a:latin typeface="Times New Roman" pitchFamily="18" charset="0"/>
                <a:cs typeface="Arial" pitchFamily="34" charset="0"/>
              </a:defRPr>
            </a:lvl6pPr>
            <a:lvl7pPr marL="3004490" indent="-231115" eaLnBrk="0" fontAlgn="base" hangingPunct="0">
              <a:spcBef>
                <a:spcPct val="0"/>
              </a:spcBef>
              <a:spcAft>
                <a:spcPct val="0"/>
              </a:spcAft>
              <a:defRPr sz="2400">
                <a:solidFill>
                  <a:schemeClr val="tx1"/>
                </a:solidFill>
                <a:latin typeface="Times New Roman" pitchFamily="18" charset="0"/>
                <a:cs typeface="Arial" pitchFamily="34" charset="0"/>
              </a:defRPr>
            </a:lvl7pPr>
            <a:lvl8pPr marL="3466719" indent="-231115" eaLnBrk="0" fontAlgn="base" hangingPunct="0">
              <a:spcBef>
                <a:spcPct val="0"/>
              </a:spcBef>
              <a:spcAft>
                <a:spcPct val="0"/>
              </a:spcAft>
              <a:defRPr sz="2400">
                <a:solidFill>
                  <a:schemeClr val="tx1"/>
                </a:solidFill>
                <a:latin typeface="Times New Roman" pitchFamily="18" charset="0"/>
                <a:cs typeface="Arial" pitchFamily="34" charset="0"/>
              </a:defRPr>
            </a:lvl8pPr>
            <a:lvl9pPr marL="3928948" indent="-231115" eaLnBrk="0" fontAlgn="base" hangingPunct="0">
              <a:spcBef>
                <a:spcPct val="0"/>
              </a:spcBef>
              <a:spcAft>
                <a:spcPct val="0"/>
              </a:spcAft>
              <a:defRPr sz="2400">
                <a:solidFill>
                  <a:schemeClr val="tx1"/>
                </a:solidFill>
                <a:latin typeface="Times New Roman" pitchFamily="18" charset="0"/>
                <a:cs typeface="Arial" pitchFamily="34" charset="0"/>
              </a:defRPr>
            </a:lvl9pPr>
          </a:lstStyle>
          <a:p>
            <a:fld id="{4A0EA4E8-ABF7-46F1-93DF-A0EC9DCF6ECA}" type="slidenum">
              <a:rPr lang="en-US" sz="1200"/>
              <a:pPr/>
              <a:t>1</a:t>
            </a:fld>
            <a:endParaRPr lang="en-US" sz="1200" dirty="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dirty="0" smtClean="0">
              <a:effectLst/>
            </a:endParaRPr>
          </a:p>
        </p:txBody>
      </p:sp>
      <p:sp>
        <p:nvSpPr>
          <p:cNvPr id="4" name="Slide Number Placeholder 3"/>
          <p:cNvSpPr>
            <a:spLocks noGrp="1"/>
          </p:cNvSpPr>
          <p:nvPr>
            <p:ph type="sldNum" sz="quarter" idx="10"/>
          </p:nvPr>
        </p:nvSpPr>
        <p:spPr/>
        <p:txBody>
          <a:bodyPr/>
          <a:lstStyle/>
          <a:p>
            <a:fld id="{2324EC39-7544-4C7F-93EE-0C17C74951D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page has links to the JPSS software description,</a:t>
            </a:r>
            <a:r>
              <a:rPr lang="en-US" baseline="0" dirty="0" smtClean="0"/>
              <a:t> downloads, and documentation</a:t>
            </a:r>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5</a:t>
            </a:fld>
            <a:endParaRPr lang="en-US" dirty="0"/>
          </a:p>
        </p:txBody>
      </p:sp>
    </p:spTree>
    <p:extLst>
      <p:ext uri="{BB962C8B-B14F-4D97-AF65-F5344CB8AC3E}">
        <p14:creationId xmlns:p14="http://schemas.microsoft.com/office/powerpoint/2010/main" val="2793008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32313B-6329-4A51-9B79-FD876180FCFA}" type="slidenum">
              <a:rPr lang="en-US" smtClean="0"/>
              <a:pPr>
                <a:defRPr/>
              </a:pPr>
              <a:t>7</a:t>
            </a:fld>
            <a:endParaRPr lang="en-US" dirty="0"/>
          </a:p>
        </p:txBody>
      </p:sp>
    </p:spTree>
    <p:extLst>
      <p:ext uri="{BB962C8B-B14F-4D97-AF65-F5344CB8AC3E}">
        <p14:creationId xmlns:p14="http://schemas.microsoft.com/office/powerpoint/2010/main" val="2719704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12</a:t>
            </a:fld>
            <a:endParaRPr lang="en-US" dirty="0"/>
          </a:p>
        </p:txBody>
      </p:sp>
    </p:spTree>
    <p:extLst>
      <p:ext uri="{BB962C8B-B14F-4D97-AF65-F5344CB8AC3E}">
        <p14:creationId xmlns:p14="http://schemas.microsoft.com/office/powerpoint/2010/main" val="3531837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endParaRPr>
          </a:p>
          <a:p>
            <a:endParaRPr lang="en-US" dirty="0">
              <a:latin typeface="Arial" pitchFamily="34" charset="0"/>
            </a:endParaRPr>
          </a:p>
          <a:p>
            <a:endParaRPr lang="en-US" dirty="0">
              <a:latin typeface="Arial" pitchFamily="34" charset="0"/>
            </a:endParaRPr>
          </a:p>
          <a:p>
            <a:endParaRPr lang="en-US" dirty="0">
              <a:latin typeface="Arial" pitchFamily="34" charset="0"/>
            </a:endParaRPr>
          </a:p>
          <a:p>
            <a:r>
              <a:rPr lang="en-US" dirty="0">
                <a:latin typeface="Arial" pitchFamily="34" charset="0"/>
              </a:rPr>
              <a:t>Photo: Sign for the Nags Head Pub, Brampton. Photo by Trish Steel</a:t>
            </a:r>
          </a:p>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16</a:t>
            </a:fld>
            <a:endParaRPr lang="en-US" dirty="0"/>
          </a:p>
        </p:txBody>
      </p:sp>
    </p:spTree>
    <p:extLst>
      <p:ext uri="{BB962C8B-B14F-4D97-AF65-F5344CB8AC3E}">
        <p14:creationId xmlns:p14="http://schemas.microsoft.com/office/powerpoint/2010/main" val="2913327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115" indent="-231115">
              <a:buFont typeface="+mj-lt"/>
              <a:buAutoNum type="arabicPeriod"/>
            </a:pPr>
            <a:r>
              <a:rPr lang="en-US" dirty="0" smtClean="0"/>
              <a:t>Data products are organized as “granules.”</a:t>
            </a:r>
          </a:p>
          <a:p>
            <a:pPr marL="231115" indent="-231115">
              <a:buFont typeface="+mj-lt"/>
              <a:buAutoNum type="arabicPeriod"/>
            </a:pPr>
            <a:r>
              <a:rPr lang="en-US" dirty="0" smtClean="0"/>
              <a:t>Granules are made relatively small for convenience of handling them.  </a:t>
            </a:r>
          </a:p>
          <a:p>
            <a:pPr marL="231115" indent="-231115">
              <a:buFont typeface="+mj-lt"/>
              <a:buAutoNum type="arabicPeriod"/>
            </a:pPr>
            <a:r>
              <a:rPr lang="en-US" dirty="0" smtClean="0"/>
              <a:t>Several granules may be packaged per file, and usually</a:t>
            </a:r>
            <a:r>
              <a:rPr lang="en-US" baseline="0" dirty="0" smtClean="0"/>
              <a:t> are</a:t>
            </a:r>
            <a:r>
              <a:rPr lang="en-US" dirty="0" smtClean="0"/>
              <a:t>. </a:t>
            </a:r>
          </a:p>
          <a:p>
            <a:pPr marL="462229" lvl="1"/>
            <a:r>
              <a:rPr lang="en-US" dirty="0" smtClean="0"/>
              <a:t>E.g. 16 granules per file.</a:t>
            </a:r>
          </a:p>
          <a:p>
            <a:pPr marL="231115" indent="-231115">
              <a:buFont typeface="+mj-lt"/>
              <a:buAutoNum type="arabicPeriod"/>
            </a:pPr>
            <a:r>
              <a:rPr lang="en-US" dirty="0" smtClean="0"/>
              <a:t>For convenience of a particular application, we may want to package them differently. </a:t>
            </a:r>
          </a:p>
          <a:p>
            <a:pPr marL="462229" lvl="1"/>
            <a:r>
              <a:rPr lang="en-US" dirty="0" smtClean="0"/>
              <a:t>E.g. 1,000</a:t>
            </a:r>
            <a:r>
              <a:rPr lang="en-US" baseline="0" dirty="0" smtClean="0"/>
              <a:t> granules per file instead of 16.</a:t>
            </a:r>
          </a:p>
          <a:p>
            <a:pPr marL="231115" indent="-231115">
              <a:buFont typeface="+mj-lt"/>
              <a:buAutoNum type="arabicPeriod"/>
            </a:pPr>
            <a:r>
              <a:rPr lang="en-US" baseline="0" dirty="0" smtClean="0"/>
              <a:t>We may also want just a subset of all available granules. </a:t>
            </a:r>
          </a:p>
          <a:p>
            <a:pPr marL="462229" lvl="1"/>
            <a:r>
              <a:rPr lang="en-US" baseline="0" dirty="0" smtClean="0"/>
              <a:t>E.g. those measurements taken during a particular time period.  </a:t>
            </a:r>
            <a:endParaRPr lang="en-US" dirty="0" smtClean="0"/>
          </a:p>
          <a:p>
            <a:pPr marL="231115" indent="-231115">
              <a:buFont typeface="+mj-lt"/>
              <a:buAutoNum type="arabicPeriod"/>
            </a:pPr>
            <a:r>
              <a:rPr lang="en-US" dirty="0" smtClean="0"/>
              <a:t>That is what nagg does.</a:t>
            </a:r>
          </a:p>
          <a:p>
            <a:pPr marL="231115" indent="-231115">
              <a:buFont typeface="+mj-lt"/>
              <a:buAutoNum type="arabicPeriod"/>
            </a:pPr>
            <a:endParaRPr lang="en-US" dirty="0" smtClean="0"/>
          </a:p>
          <a:p>
            <a:endParaRPr lang="en-US" dirty="0" smtClean="0"/>
          </a:p>
          <a:p>
            <a:endParaRPr lang="en-US" dirty="0" smtClean="0"/>
          </a:p>
          <a:p>
            <a:r>
              <a:rPr lang="en-US" dirty="0" smtClean="0"/>
              <a:t>"For NPP, the concept of a granule is independent of the packaging of the granule in a file, so we make granules relatively small in order to conveniently manipulate them, but we can package them into arbitrary numbers of granules for the convenience of the particular application. " </a:t>
            </a:r>
          </a:p>
          <a:p>
            <a:endParaRPr lang="en-US" dirty="0" smtClean="0"/>
          </a:p>
          <a:p>
            <a:r>
              <a:rPr lang="en-US" dirty="0" smtClean="0"/>
              <a:t>nagg is needed to address the flexibility of NPP products, especially swaths products. A swath is a ribbon of data collected as the satellite orbit sweeps across the Earth. As an orbit is continuous, the swath is continuous, wrapping around the Earth over and over again like a yarn on a ball. In most NASA heritage missions, the ribbon of swath is snipped into equal size pieces which we call granules, and one granule is placed in each file. The size of the snipped piece while usually set for each mission, varies from mission to mission based mostly on the amount of data and therefore the size of the file that can be conveniently manipulated. </a:t>
            </a:r>
          </a:p>
          <a:p>
            <a:endParaRPr lang="en-US" dirty="0" smtClean="0"/>
          </a:p>
          <a:p>
            <a:r>
              <a:rPr lang="en-US" dirty="0" smtClean="0"/>
              <a:t>For NPP, the concept of a granule is independent of the packaging of the granule in a file, so we make granules relatively small in order to conveniently manipulate them, but we can package them into arbitrary size for the convenience of the particular application. For example, when comparing a MODIS 5 minute data granules to the VIIRS data, if is useful to package four VIIRS 86 second granules together to make the piece of swath similar in size to the MODIS granule. Some data analysis tools analyze by full orbit, so it is convenient to package OMPS data that way. Nagg makes it possible for the analyst to package NPP data into files in the way that best suits them. -Rich (You could think of the NPP relationship of a granule to a product swath to be similar to the HDF relationship between a chunk and a dataset.) </a:t>
            </a:r>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17</a:t>
            </a:fld>
            <a:endParaRPr lang="en-US" dirty="0"/>
          </a:p>
        </p:txBody>
      </p:sp>
    </p:spTree>
    <p:extLst>
      <p:ext uri="{BB962C8B-B14F-4D97-AF65-F5344CB8AC3E}">
        <p14:creationId xmlns:p14="http://schemas.microsoft.com/office/powerpoint/2010/main" val="293716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B6E9B6-1C19-44CE-97C3-214AEE21FD9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5497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Two independent operations which can be combined</a:t>
            </a:r>
            <a:r>
              <a:rPr lang="en-US" b="1" baseline="0" dirty="0" smtClean="0"/>
              <a:t> </a:t>
            </a:r>
            <a:endParaRPr lang="en-US" b="1" dirty="0"/>
          </a:p>
        </p:txBody>
      </p:sp>
      <p:sp>
        <p:nvSpPr>
          <p:cNvPr id="4" name="Slide Number Placeholder 3"/>
          <p:cNvSpPr>
            <a:spLocks noGrp="1"/>
          </p:cNvSpPr>
          <p:nvPr>
            <p:ph type="sldNum" sz="quarter" idx="10"/>
          </p:nvPr>
        </p:nvSpPr>
        <p:spPr/>
        <p:txBody>
          <a:bodyPr/>
          <a:lstStyle/>
          <a:p>
            <a:fld id="{09B6E9B6-1C19-44CE-97C3-214AEE21FD9A}"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54978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053"/>
          <p:cNvSpPr txBox="1">
            <a:spLocks noChangeArrowheads="1"/>
          </p:cNvSpPr>
          <p:nvPr userDrawn="1"/>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6" name="Picture 1056"/>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4813"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1374775" y="239713"/>
            <a:ext cx="1825625" cy="369887"/>
          </a:xfrm>
          <a:prstGeom prst="rect">
            <a:avLst/>
          </a:prstGeom>
          <a:noFill/>
        </p:spPr>
        <p:txBody>
          <a:bodyPr wrap="none">
            <a:spAutoFit/>
          </a:bodyPr>
          <a:lstStyle/>
          <a:p>
            <a:pPr>
              <a:defRPr/>
            </a:pPr>
            <a:r>
              <a:rPr lang="en-US" sz="1800" dirty="0">
                <a:latin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p:txBody>
          <a:bodyPr/>
          <a:lstStyle>
            <a:lvl1pPr>
              <a:defRPr b="0" smtClean="0">
                <a:latin typeface="Arial" pitchFamily="34" charset="0"/>
                <a:cs typeface="Arial" pitchFamily="34" charset="0"/>
              </a:defRPr>
            </a:lvl1pPr>
          </a:lstStyle>
          <a:p>
            <a:pPr>
              <a:defRPr/>
            </a:pPr>
            <a:r>
              <a:rPr lang="en-US" smtClean="0"/>
              <a:t>10/16/2012</a:t>
            </a:r>
            <a:endParaRPr lang="en-US" dirty="0"/>
          </a:p>
        </p:txBody>
      </p:sp>
      <p:sp>
        <p:nvSpPr>
          <p:cNvPr id="9" name="Rectangle 2065"/>
          <p:cNvSpPr>
            <a:spLocks noGrp="1" noChangeArrowheads="1"/>
          </p:cNvSpPr>
          <p:nvPr>
            <p:ph type="ftr" sz="quarter" idx="11"/>
          </p:nvPr>
        </p:nvSpPr>
        <p:spPr/>
        <p:txBody>
          <a:bodyPr/>
          <a:lstStyle>
            <a:lvl1pPr>
              <a:defRPr b="0" smtClean="0">
                <a:latin typeface="Arial" pitchFamily="34" charset="0"/>
                <a:cs typeface="Arial" pitchFamily="34" charset="0"/>
              </a:defRPr>
            </a:lvl1pPr>
          </a:lstStyle>
          <a:p>
            <a:pPr>
              <a:defRPr/>
            </a:pPr>
            <a:endParaRPr lang="en-US"/>
          </a:p>
        </p:txBody>
      </p:sp>
      <p:sp>
        <p:nvSpPr>
          <p:cNvPr id="10" name="Rectangle 2066"/>
          <p:cNvSpPr>
            <a:spLocks noGrp="1" noChangeArrowheads="1"/>
          </p:cNvSpPr>
          <p:nvPr>
            <p:ph type="sldNum" sz="quarter" idx="12"/>
          </p:nvPr>
        </p:nvSpPr>
        <p:spPr/>
        <p:txBody>
          <a:bodyPr/>
          <a:lstStyle>
            <a:lvl1pPr>
              <a:defRPr/>
            </a:lvl1pPr>
          </a:lstStyle>
          <a:p>
            <a:fld id="{854D0054-DEBC-4BC7-AB51-B07CBC93C6B2}" type="slidenum">
              <a:rPr lang="en-US"/>
              <a:pPr/>
              <a:t>‹#›</a:t>
            </a:fld>
            <a:endParaRPr lang="en-US"/>
          </a:p>
        </p:txBody>
      </p:sp>
    </p:spTree>
    <p:extLst>
      <p:ext uri="{BB962C8B-B14F-4D97-AF65-F5344CB8AC3E}">
        <p14:creationId xmlns:p14="http://schemas.microsoft.com/office/powerpoint/2010/main" val="3991276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endParaRPr lang="en-US"/>
          </a:p>
        </p:txBody>
      </p:sp>
      <p:sp>
        <p:nvSpPr>
          <p:cNvPr id="6" name="Rectangle 1055"/>
          <p:cNvSpPr>
            <a:spLocks noGrp="1" noChangeArrowheads="1"/>
          </p:cNvSpPr>
          <p:nvPr>
            <p:ph type="sldNum" sz="quarter" idx="12"/>
          </p:nvPr>
        </p:nvSpPr>
        <p:spPr>
          <a:ln/>
        </p:spPr>
        <p:txBody>
          <a:bodyPr/>
          <a:lstStyle>
            <a:lvl1pPr>
              <a:defRPr/>
            </a:lvl1pPr>
          </a:lstStyle>
          <a:p>
            <a:fld id="{A5E891D3-C79B-467C-9AA4-487CCCDFB73C}" type="slidenum">
              <a:rPr lang="en-US"/>
              <a:pPr/>
              <a:t>‹#›</a:t>
            </a:fld>
            <a:endParaRPr lang="en-US"/>
          </a:p>
        </p:txBody>
      </p:sp>
    </p:spTree>
    <p:extLst>
      <p:ext uri="{BB962C8B-B14F-4D97-AF65-F5344CB8AC3E}">
        <p14:creationId xmlns:p14="http://schemas.microsoft.com/office/powerpoint/2010/main" val="276571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endParaRPr lang="en-US"/>
          </a:p>
        </p:txBody>
      </p:sp>
      <p:sp>
        <p:nvSpPr>
          <p:cNvPr id="6" name="Rectangle 1055"/>
          <p:cNvSpPr>
            <a:spLocks noGrp="1" noChangeArrowheads="1"/>
          </p:cNvSpPr>
          <p:nvPr>
            <p:ph type="sldNum" sz="quarter" idx="12"/>
          </p:nvPr>
        </p:nvSpPr>
        <p:spPr>
          <a:ln/>
        </p:spPr>
        <p:txBody>
          <a:bodyPr/>
          <a:lstStyle>
            <a:lvl1pPr>
              <a:defRPr/>
            </a:lvl1pPr>
          </a:lstStyle>
          <a:p>
            <a:fld id="{109A6822-8A2E-438A-8FF5-7FF0DBFC3E36}" type="slidenum">
              <a:rPr lang="en-US"/>
              <a:pPr/>
              <a:t>‹#›</a:t>
            </a:fld>
            <a:endParaRPr lang="en-US"/>
          </a:p>
        </p:txBody>
      </p:sp>
    </p:spTree>
    <p:extLst>
      <p:ext uri="{BB962C8B-B14F-4D97-AF65-F5344CB8AC3E}">
        <p14:creationId xmlns:p14="http://schemas.microsoft.com/office/powerpoint/2010/main" val="240288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endParaRPr lang="en-US"/>
          </a:p>
        </p:txBody>
      </p:sp>
      <p:sp>
        <p:nvSpPr>
          <p:cNvPr id="7" name="Rectangle 1055"/>
          <p:cNvSpPr>
            <a:spLocks noGrp="1" noChangeArrowheads="1"/>
          </p:cNvSpPr>
          <p:nvPr>
            <p:ph type="sldNum" sz="quarter" idx="12"/>
          </p:nvPr>
        </p:nvSpPr>
        <p:spPr>
          <a:ln/>
        </p:spPr>
        <p:txBody>
          <a:bodyPr/>
          <a:lstStyle>
            <a:lvl1pPr>
              <a:defRPr/>
            </a:lvl1pPr>
          </a:lstStyle>
          <a:p>
            <a:fld id="{B4E0B191-D192-4155-B7FC-877A6FDF1AF9}" type="slidenum">
              <a:rPr lang="en-US"/>
              <a:pPr/>
              <a:t>‹#›</a:t>
            </a:fld>
            <a:endParaRPr lang="en-US"/>
          </a:p>
        </p:txBody>
      </p:sp>
    </p:spTree>
    <p:extLst>
      <p:ext uri="{BB962C8B-B14F-4D97-AF65-F5344CB8AC3E}">
        <p14:creationId xmlns:p14="http://schemas.microsoft.com/office/powerpoint/2010/main" val="395030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8" name="Rectangle 1054"/>
          <p:cNvSpPr>
            <a:spLocks noGrp="1" noChangeArrowheads="1"/>
          </p:cNvSpPr>
          <p:nvPr>
            <p:ph type="ftr" sz="quarter" idx="11"/>
          </p:nvPr>
        </p:nvSpPr>
        <p:spPr>
          <a:ln/>
        </p:spPr>
        <p:txBody>
          <a:bodyPr/>
          <a:lstStyle>
            <a:lvl1pPr>
              <a:defRPr/>
            </a:lvl1pPr>
          </a:lstStyle>
          <a:p>
            <a:pPr>
              <a:defRPr/>
            </a:pPr>
            <a:endParaRPr lang="en-US"/>
          </a:p>
        </p:txBody>
      </p:sp>
      <p:sp>
        <p:nvSpPr>
          <p:cNvPr id="9" name="Rectangle 1055"/>
          <p:cNvSpPr>
            <a:spLocks noGrp="1" noChangeArrowheads="1"/>
          </p:cNvSpPr>
          <p:nvPr>
            <p:ph type="sldNum" sz="quarter" idx="12"/>
          </p:nvPr>
        </p:nvSpPr>
        <p:spPr>
          <a:ln/>
        </p:spPr>
        <p:txBody>
          <a:bodyPr/>
          <a:lstStyle>
            <a:lvl1pPr>
              <a:defRPr/>
            </a:lvl1pPr>
          </a:lstStyle>
          <a:p>
            <a:fld id="{8F50EEDC-5844-4EFA-918A-89CA68A7DE5D}" type="slidenum">
              <a:rPr lang="en-US"/>
              <a:pPr/>
              <a:t>‹#›</a:t>
            </a:fld>
            <a:endParaRPr lang="en-US"/>
          </a:p>
        </p:txBody>
      </p:sp>
    </p:spTree>
    <p:extLst>
      <p:ext uri="{BB962C8B-B14F-4D97-AF65-F5344CB8AC3E}">
        <p14:creationId xmlns:p14="http://schemas.microsoft.com/office/powerpoint/2010/main" val="260987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4" name="Rectangle 1054"/>
          <p:cNvSpPr>
            <a:spLocks noGrp="1" noChangeArrowheads="1"/>
          </p:cNvSpPr>
          <p:nvPr>
            <p:ph type="ftr" sz="quarter" idx="11"/>
          </p:nvPr>
        </p:nvSpPr>
        <p:spPr>
          <a:ln/>
        </p:spPr>
        <p:txBody>
          <a:bodyPr/>
          <a:lstStyle>
            <a:lvl1pPr>
              <a:defRPr/>
            </a:lvl1pPr>
          </a:lstStyle>
          <a:p>
            <a:pPr>
              <a:defRPr/>
            </a:pPr>
            <a:endParaRPr lang="en-US"/>
          </a:p>
        </p:txBody>
      </p:sp>
      <p:sp>
        <p:nvSpPr>
          <p:cNvPr id="5" name="Rectangle 1055"/>
          <p:cNvSpPr>
            <a:spLocks noGrp="1" noChangeArrowheads="1"/>
          </p:cNvSpPr>
          <p:nvPr>
            <p:ph type="sldNum" sz="quarter" idx="12"/>
          </p:nvPr>
        </p:nvSpPr>
        <p:spPr>
          <a:ln/>
        </p:spPr>
        <p:txBody>
          <a:bodyPr/>
          <a:lstStyle>
            <a:lvl1pPr>
              <a:defRPr/>
            </a:lvl1pPr>
          </a:lstStyle>
          <a:p>
            <a:fld id="{517EAFBD-F6C1-4BBC-BE16-6ABDE0D892EA}" type="slidenum">
              <a:rPr lang="en-US"/>
              <a:pPr/>
              <a:t>‹#›</a:t>
            </a:fld>
            <a:endParaRPr lang="en-US"/>
          </a:p>
        </p:txBody>
      </p:sp>
    </p:spTree>
    <p:extLst>
      <p:ext uri="{BB962C8B-B14F-4D97-AF65-F5344CB8AC3E}">
        <p14:creationId xmlns:p14="http://schemas.microsoft.com/office/powerpoint/2010/main" val="2433094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3" name="Rectangle 1054"/>
          <p:cNvSpPr>
            <a:spLocks noGrp="1" noChangeArrowheads="1"/>
          </p:cNvSpPr>
          <p:nvPr>
            <p:ph type="ftr" sz="quarter" idx="11"/>
          </p:nvPr>
        </p:nvSpPr>
        <p:spPr>
          <a:ln/>
        </p:spPr>
        <p:txBody>
          <a:bodyPr/>
          <a:lstStyle>
            <a:lvl1pPr>
              <a:defRPr/>
            </a:lvl1pPr>
          </a:lstStyle>
          <a:p>
            <a:pPr>
              <a:defRPr/>
            </a:pPr>
            <a:endParaRPr lang="en-US"/>
          </a:p>
        </p:txBody>
      </p:sp>
      <p:sp>
        <p:nvSpPr>
          <p:cNvPr id="4" name="Rectangle 1055"/>
          <p:cNvSpPr>
            <a:spLocks noGrp="1" noChangeArrowheads="1"/>
          </p:cNvSpPr>
          <p:nvPr>
            <p:ph type="sldNum" sz="quarter" idx="12"/>
          </p:nvPr>
        </p:nvSpPr>
        <p:spPr>
          <a:ln/>
        </p:spPr>
        <p:txBody>
          <a:bodyPr/>
          <a:lstStyle>
            <a:lvl1pPr>
              <a:defRPr/>
            </a:lvl1pPr>
          </a:lstStyle>
          <a:p>
            <a:fld id="{854FA78B-0BBB-47B9-88DA-E5C0BFDE8D2A}" type="slidenum">
              <a:rPr lang="en-US"/>
              <a:pPr/>
              <a:t>‹#›</a:t>
            </a:fld>
            <a:endParaRPr lang="en-US"/>
          </a:p>
        </p:txBody>
      </p:sp>
    </p:spTree>
    <p:extLst>
      <p:ext uri="{BB962C8B-B14F-4D97-AF65-F5344CB8AC3E}">
        <p14:creationId xmlns:p14="http://schemas.microsoft.com/office/powerpoint/2010/main" val="3445925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endParaRPr lang="en-US"/>
          </a:p>
        </p:txBody>
      </p:sp>
      <p:sp>
        <p:nvSpPr>
          <p:cNvPr id="7" name="Rectangle 1055"/>
          <p:cNvSpPr>
            <a:spLocks noGrp="1" noChangeArrowheads="1"/>
          </p:cNvSpPr>
          <p:nvPr>
            <p:ph type="sldNum" sz="quarter" idx="12"/>
          </p:nvPr>
        </p:nvSpPr>
        <p:spPr>
          <a:ln/>
        </p:spPr>
        <p:txBody>
          <a:bodyPr/>
          <a:lstStyle>
            <a:lvl1pPr>
              <a:defRPr/>
            </a:lvl1pPr>
          </a:lstStyle>
          <a:p>
            <a:fld id="{D60169EC-85B8-49E2-AEE8-1C12B44850C9}" type="slidenum">
              <a:rPr lang="en-US"/>
              <a:pPr/>
              <a:t>‹#›</a:t>
            </a:fld>
            <a:endParaRPr lang="en-US"/>
          </a:p>
        </p:txBody>
      </p:sp>
    </p:spTree>
    <p:extLst>
      <p:ext uri="{BB962C8B-B14F-4D97-AF65-F5344CB8AC3E}">
        <p14:creationId xmlns:p14="http://schemas.microsoft.com/office/powerpoint/2010/main" val="3650586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endParaRPr lang="en-US"/>
          </a:p>
        </p:txBody>
      </p:sp>
      <p:sp>
        <p:nvSpPr>
          <p:cNvPr id="7" name="Rectangle 1055"/>
          <p:cNvSpPr>
            <a:spLocks noGrp="1" noChangeArrowheads="1"/>
          </p:cNvSpPr>
          <p:nvPr>
            <p:ph type="sldNum" sz="quarter" idx="12"/>
          </p:nvPr>
        </p:nvSpPr>
        <p:spPr>
          <a:ln/>
        </p:spPr>
        <p:txBody>
          <a:bodyPr/>
          <a:lstStyle>
            <a:lvl1pPr>
              <a:defRPr/>
            </a:lvl1pPr>
          </a:lstStyle>
          <a:p>
            <a:fld id="{6D9A656B-55CD-44D5-AE92-A264F38D691D}" type="slidenum">
              <a:rPr lang="en-US"/>
              <a:pPr/>
              <a:t>‹#›</a:t>
            </a:fld>
            <a:endParaRPr lang="en-US"/>
          </a:p>
        </p:txBody>
      </p:sp>
    </p:spTree>
    <p:extLst>
      <p:ext uri="{BB962C8B-B14F-4D97-AF65-F5344CB8AC3E}">
        <p14:creationId xmlns:p14="http://schemas.microsoft.com/office/powerpoint/2010/main" val="1483211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endParaRPr lang="en-US"/>
          </a:p>
        </p:txBody>
      </p:sp>
      <p:sp>
        <p:nvSpPr>
          <p:cNvPr id="6" name="Rectangle 1055"/>
          <p:cNvSpPr>
            <a:spLocks noGrp="1" noChangeArrowheads="1"/>
          </p:cNvSpPr>
          <p:nvPr>
            <p:ph type="sldNum" sz="quarter" idx="12"/>
          </p:nvPr>
        </p:nvSpPr>
        <p:spPr>
          <a:ln/>
        </p:spPr>
        <p:txBody>
          <a:bodyPr/>
          <a:lstStyle>
            <a:lvl1pPr>
              <a:defRPr/>
            </a:lvl1pPr>
          </a:lstStyle>
          <a:p>
            <a:fld id="{B267948B-92F7-46C0-825B-24D3672FC8D3}" type="slidenum">
              <a:rPr lang="en-US"/>
              <a:pPr/>
              <a:t>‹#›</a:t>
            </a:fld>
            <a:endParaRPr lang="en-US"/>
          </a:p>
        </p:txBody>
      </p:sp>
    </p:spTree>
    <p:extLst>
      <p:ext uri="{BB962C8B-B14F-4D97-AF65-F5344CB8AC3E}">
        <p14:creationId xmlns:p14="http://schemas.microsoft.com/office/powerpoint/2010/main" val="1212718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endParaRPr lang="en-US"/>
          </a:p>
        </p:txBody>
      </p:sp>
      <p:sp>
        <p:nvSpPr>
          <p:cNvPr id="6" name="Rectangle 1055"/>
          <p:cNvSpPr>
            <a:spLocks noGrp="1" noChangeArrowheads="1"/>
          </p:cNvSpPr>
          <p:nvPr>
            <p:ph type="sldNum" sz="quarter" idx="12"/>
          </p:nvPr>
        </p:nvSpPr>
        <p:spPr>
          <a:ln/>
        </p:spPr>
        <p:txBody>
          <a:bodyPr/>
          <a:lstStyle>
            <a:lvl1pPr>
              <a:defRPr/>
            </a:lvl1pPr>
          </a:lstStyle>
          <a:p>
            <a:fld id="{2958623D-0FA2-4457-A4E7-CA0E22B1CE5A}" type="slidenum">
              <a:rPr lang="en-US"/>
              <a:pPr/>
              <a:t>‹#›</a:t>
            </a:fld>
            <a:endParaRPr lang="en-US"/>
          </a:p>
        </p:txBody>
      </p:sp>
    </p:spTree>
    <p:extLst>
      <p:ext uri="{BB962C8B-B14F-4D97-AF65-F5344CB8AC3E}">
        <p14:creationId xmlns:p14="http://schemas.microsoft.com/office/powerpoint/2010/main" val="3518939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10/16/2012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endParaRPr lang="en-US"/>
          </a:p>
        </p:txBody>
      </p:sp>
      <p:sp>
        <p:nvSpPr>
          <p:cNvPr id="7" name="Rectangle 1055"/>
          <p:cNvSpPr>
            <a:spLocks noGrp="1" noChangeArrowheads="1"/>
          </p:cNvSpPr>
          <p:nvPr>
            <p:ph type="sldNum" sz="quarter" idx="12"/>
          </p:nvPr>
        </p:nvSpPr>
        <p:spPr>
          <a:ln/>
        </p:spPr>
        <p:txBody>
          <a:bodyPr/>
          <a:lstStyle>
            <a:lvl1pPr>
              <a:defRPr/>
            </a:lvl1pPr>
          </a:lstStyle>
          <a:p>
            <a:fld id="{024A9CEC-B065-4A1C-B575-9A98871540EE}" type="slidenum">
              <a:rPr lang="en-US"/>
              <a:pPr/>
              <a:t>‹#›</a:t>
            </a:fld>
            <a:endParaRPr lang="en-US"/>
          </a:p>
        </p:txBody>
      </p:sp>
    </p:spTree>
    <p:extLst>
      <p:ext uri="{BB962C8B-B14F-4D97-AF65-F5344CB8AC3E}">
        <p14:creationId xmlns:p14="http://schemas.microsoft.com/office/powerpoint/2010/main" val="2685012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10/16/2012</a:t>
            </a:r>
            <a:endParaRPr lang="en-US" dirty="0"/>
          </a:p>
        </p:txBody>
      </p:sp>
      <p:sp>
        <p:nvSpPr>
          <p:cNvPr id="5" name="Slide Number Placeholder 4"/>
          <p:cNvSpPr>
            <a:spLocks noGrp="1"/>
          </p:cNvSpPr>
          <p:nvPr>
            <p:ph type="sldNum" sz="quarter" idx="11"/>
          </p:nvPr>
        </p:nvSpPr>
        <p:spPr/>
        <p:txBody>
          <a:bodyPr/>
          <a:lstStyle>
            <a:lvl1pPr>
              <a:defRPr>
                <a:solidFill>
                  <a:schemeClr val="tx1"/>
                </a:solidFill>
              </a:defRPr>
            </a:lvl1pPr>
          </a:lstStyle>
          <a:p>
            <a:fld id="{66990693-FCA4-456D-B0D1-1E6BC96D0376}" type="slidenum">
              <a:rPr lang="en-US" smtClean="0"/>
              <a:pPr/>
              <a:t>‹#›</a:t>
            </a:fld>
            <a:endParaRPr lang="en-US"/>
          </a:p>
        </p:txBody>
      </p:sp>
      <p:sp>
        <p:nvSpPr>
          <p:cNvPr id="6" name="Footer Placeholder 5"/>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097078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027"/>
          <p:cNvSpPr>
            <a:spLocks noGrp="1" noChangeArrowheads="1"/>
          </p:cNvSpPr>
          <p:nvPr>
            <p:ph type="body" idx="1"/>
          </p:nvPr>
        </p:nvSpPr>
        <p:spPr bwMode="auto">
          <a:xfrm>
            <a:off x="381000" y="990600"/>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050" descr="hdf 0line"/>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762000"/>
            <a:ext cx="9144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1026"/>
          <p:cNvSpPr>
            <a:spLocks noGrp="1" noChangeArrowheads="1"/>
          </p:cNvSpPr>
          <p:nvPr>
            <p:ph type="title"/>
          </p:nvPr>
        </p:nvSpPr>
        <p:spPr bwMode="auto">
          <a:xfrm>
            <a:off x="1143000" y="152400"/>
            <a:ext cx="701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6893" name="Rectangle 1053"/>
          <p:cNvSpPr>
            <a:spLocks noGrp="1" noChangeArrowheads="1"/>
          </p:cNvSpPr>
          <p:nvPr>
            <p:ph type="dt" sz="half" idx="2"/>
          </p:nvPr>
        </p:nvSpPr>
        <p:spPr bwMode="auto">
          <a:xfrm>
            <a:off x="304800" y="6629400"/>
            <a:ext cx="13716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solidFill>
                  <a:schemeClr val="bg1"/>
                </a:solidFill>
                <a:latin typeface="Arial" pitchFamily="34" charset="0"/>
                <a:cs typeface="Arial" pitchFamily="34" charset="0"/>
              </a:defRPr>
            </a:lvl1pPr>
          </a:lstStyle>
          <a:p>
            <a:pPr>
              <a:defRPr/>
            </a:pPr>
            <a:r>
              <a:rPr lang="en-US" smtClean="0"/>
              <a:t>10/16/2012</a:t>
            </a:r>
            <a:endParaRPr lang="en-US" dirty="0"/>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smtClean="0">
                <a:solidFill>
                  <a:schemeClr val="bg1"/>
                </a:solidFill>
                <a:latin typeface="Arial" pitchFamily="34" charset="0"/>
                <a:cs typeface="Arial" pitchFamily="34" charset="0"/>
              </a:defRPr>
            </a:lvl1pPr>
          </a:lstStyle>
          <a:p>
            <a:pPr>
              <a:defRPr/>
            </a:pPr>
            <a:endParaRPr lang="en-US"/>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chemeClr val="bg1"/>
                </a:solidFill>
                <a:latin typeface="Arial" pitchFamily="34" charset="0"/>
              </a:defRPr>
            </a:lvl1pPr>
          </a:lstStyle>
          <a:p>
            <a:fld id="{AED57B00-2272-4B28-88BE-3425C01440B6}" type="slidenum">
              <a:rPr lang="en-US"/>
              <a:pPr/>
              <a:t>‹#›</a:t>
            </a:fld>
            <a:endParaRPr lang="en-US"/>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1034" name="Picture 105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4813"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7"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9" r:id="rId13"/>
  </p:sldLayoutIdLst>
  <p:timing>
    <p:tnLst>
      <p:par>
        <p:cTn id="1" dur="indefinite" restart="never" nodeType="tmRoot"/>
      </p:par>
    </p:tnLst>
  </p:timing>
  <p:hf hdr="0"/>
  <p:txStyles>
    <p:titleStyle>
      <a:lvl1pPr algn="ctr" rtl="0" eaLnBrk="0" fontAlgn="base" hangingPunct="0">
        <a:spcBef>
          <a:spcPct val="0"/>
        </a:spcBef>
        <a:spcAft>
          <a:spcPct val="0"/>
        </a:spcAft>
        <a:defRPr sz="3200">
          <a:solidFill>
            <a:srgbClr val="000000"/>
          </a:solidFill>
          <a:latin typeface="Arial" pitchFamily="34" charset="0"/>
          <a:ea typeface="+mj-ea"/>
          <a:cs typeface="Arial" pitchFamily="34" charset="0"/>
        </a:defRPr>
      </a:lvl1pPr>
      <a:lvl2pPr algn="ctr" rtl="0" eaLnBrk="0" fontAlgn="base" hangingPunct="0">
        <a:spcBef>
          <a:spcPct val="0"/>
        </a:spcBef>
        <a:spcAft>
          <a:spcPct val="0"/>
        </a:spcAft>
        <a:defRPr sz="3200">
          <a:solidFill>
            <a:srgbClr val="000000"/>
          </a:solidFill>
          <a:latin typeface="Arial" charset="0"/>
          <a:cs typeface="Arial" charset="0"/>
        </a:defRPr>
      </a:lvl2pPr>
      <a:lvl3pPr algn="ctr" rtl="0" eaLnBrk="0" fontAlgn="base" hangingPunct="0">
        <a:spcBef>
          <a:spcPct val="0"/>
        </a:spcBef>
        <a:spcAft>
          <a:spcPct val="0"/>
        </a:spcAft>
        <a:defRPr sz="3200">
          <a:solidFill>
            <a:srgbClr val="000000"/>
          </a:solidFill>
          <a:latin typeface="Arial" charset="0"/>
          <a:cs typeface="Arial" charset="0"/>
        </a:defRPr>
      </a:lvl3pPr>
      <a:lvl4pPr algn="ctr" rtl="0" eaLnBrk="0" fontAlgn="base" hangingPunct="0">
        <a:spcBef>
          <a:spcPct val="0"/>
        </a:spcBef>
        <a:spcAft>
          <a:spcPct val="0"/>
        </a:spcAft>
        <a:defRPr sz="3200">
          <a:solidFill>
            <a:srgbClr val="000000"/>
          </a:solidFill>
          <a:latin typeface="Arial" charset="0"/>
          <a:cs typeface="Arial" charset="0"/>
        </a:defRPr>
      </a:lvl4pPr>
      <a:lvl5pPr algn="ctr" rtl="0" eaLnBrk="0" fontAlgn="base" hangingPunct="0">
        <a:spcBef>
          <a:spcPct val="0"/>
        </a:spcBef>
        <a:spcAft>
          <a:spcPct val="0"/>
        </a:spcAft>
        <a:defRPr sz="3200">
          <a:solidFill>
            <a:srgbClr val="000000"/>
          </a:solidFill>
          <a:latin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3000" indent="-228600"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200" indent="-228600"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400" indent="-228600"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hdfgroup.org/projects/npoes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confluence.hdfgroup.uiuc.edu/display/indproj/NPOESS+Projec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3077" name="Rectangle 2"/>
          <p:cNvSpPr>
            <a:spLocks noGrp="1" noChangeArrowheads="1"/>
          </p:cNvSpPr>
          <p:nvPr>
            <p:ph type="ctrTitle"/>
          </p:nvPr>
        </p:nvSpPr>
        <p:spPr/>
        <p:txBody>
          <a:bodyPr/>
          <a:lstStyle/>
          <a:p>
            <a:pPr eaLnBrk="1" hangingPunct="1"/>
            <a:r>
              <a:rPr lang="en-US" b="1" dirty="0" smtClean="0"/>
              <a:t>HDF Group Support for NPP/JPSS</a:t>
            </a:r>
          </a:p>
        </p:txBody>
      </p:sp>
      <p:sp>
        <p:nvSpPr>
          <p:cNvPr id="3078" name="TextBox 5"/>
          <p:cNvSpPr txBox="1">
            <a:spLocks noChangeArrowheads="1"/>
          </p:cNvSpPr>
          <p:nvPr/>
        </p:nvSpPr>
        <p:spPr bwMode="auto">
          <a:xfrm>
            <a:off x="838200" y="3886200"/>
            <a:ext cx="73612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US" dirty="0" smtClean="0">
                <a:latin typeface="Arial (Body)"/>
              </a:rPr>
              <a:t>Mike Folk, Elena Pourmal, Larry Knox, Albert Cheng</a:t>
            </a:r>
            <a:endParaRPr lang="en-US" dirty="0">
              <a:latin typeface="Arial (Body)"/>
            </a:endParaRPr>
          </a:p>
          <a:p>
            <a:pPr eaLnBrk="1" hangingPunct="1"/>
            <a:r>
              <a:rPr lang="en-US" dirty="0">
                <a:latin typeface="Arial (Body)"/>
              </a:rPr>
              <a:t>                             </a:t>
            </a:r>
            <a:r>
              <a:rPr lang="en-US" dirty="0" smtClean="0">
                <a:latin typeface="Arial (Body)"/>
              </a:rPr>
              <a:t>The HDF Group</a:t>
            </a:r>
          </a:p>
          <a:p>
            <a:pPr algn="ctr" eaLnBrk="1" hangingPunct="1"/>
            <a:r>
              <a:rPr lang="en-US" dirty="0" smtClean="0">
                <a:latin typeface="Arial (Body)"/>
              </a:rPr>
              <a:t>Briefing to ESDIS</a:t>
            </a:r>
          </a:p>
          <a:p>
            <a:pPr algn="ctr" eaLnBrk="1" hangingPunct="1"/>
            <a:r>
              <a:rPr lang="en-US" dirty="0" smtClean="0">
                <a:latin typeface="Arial (Body)"/>
              </a:rPr>
              <a:t>October 16-17, 2012</a:t>
            </a:r>
            <a:endParaRPr lang="en-US" dirty="0">
              <a:latin typeface="Arial (Body)"/>
            </a:endParaRPr>
          </a:p>
        </p:txBody>
      </p:sp>
      <p:sp>
        <p:nvSpPr>
          <p:cNvPr id="2" name="Date Placeholder 1"/>
          <p:cNvSpPr>
            <a:spLocks noGrp="1"/>
          </p:cNvSpPr>
          <p:nvPr>
            <p:ph type="dt" sz="half" idx="10"/>
          </p:nvPr>
        </p:nvSpPr>
        <p:spPr/>
        <p:txBody>
          <a:bodyPr/>
          <a:lstStyle/>
          <a:p>
            <a:pPr>
              <a:defRPr/>
            </a:pPr>
            <a:r>
              <a:rPr lang="en-US" smtClean="0"/>
              <a:t>10/16/2012</a:t>
            </a: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854D0054-DEBC-4BC7-AB51-B07CBC93C6B2}" type="slidenum">
              <a:rPr lang="en-US" smtClean="0"/>
              <a:pPr/>
              <a:t>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4191000"/>
            <a:ext cx="7010400" cy="533400"/>
          </a:xfrm>
        </p:spPr>
        <p:txBody>
          <a:bodyPr>
            <a:normAutofit fontScale="90000"/>
          </a:bodyPr>
          <a:lstStyle/>
          <a:p>
            <a:r>
              <a:rPr lang="en-US" sz="4900" dirty="0" smtClean="0"/>
              <a:t>Goal</a:t>
            </a:r>
            <a:br>
              <a:rPr lang="en-US" sz="4900" dirty="0" smtClean="0"/>
            </a:br>
            <a:r>
              <a:rPr lang="en-US" dirty="0" smtClean="0"/>
              <a:t/>
            </a:r>
            <a:br>
              <a:rPr lang="en-US" dirty="0" smtClean="0"/>
            </a:br>
            <a:r>
              <a:rPr lang="en-US" sz="4000" dirty="0" smtClean="0"/>
              <a:t>Provide HDF5 support for the distribution of VIIRS, OMPS, and other JPSS sensor and environmental data products</a:t>
            </a:r>
            <a:endParaRPr lang="en-US" dirty="0"/>
          </a:p>
        </p:txBody>
      </p:sp>
      <p:sp>
        <p:nvSpPr>
          <p:cNvPr id="2" name="Date Placeholder 1"/>
          <p:cNvSpPr>
            <a:spLocks noGrp="1"/>
          </p:cNvSpPr>
          <p:nvPr>
            <p:ph type="dt" sz="half" idx="10"/>
          </p:nvPr>
        </p:nvSpPr>
        <p:spPr/>
        <p:txBody>
          <a:bodyPr/>
          <a:lstStyle/>
          <a:p>
            <a:pPr>
              <a:defRPr/>
            </a:pPr>
            <a:r>
              <a:rPr lang="en-US" smtClean="0"/>
              <a:t>10/16/2012</a:t>
            </a: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517EAFBD-F6C1-4BBC-BE16-6ABDE0D892EA}" type="slidenum">
              <a:rPr lang="en-US" smtClean="0"/>
              <a:pPr/>
              <a:t>2</a:t>
            </a:fld>
            <a:endParaRPr lang="en-US"/>
          </a:p>
        </p:txBody>
      </p:sp>
    </p:spTree>
    <p:extLst>
      <p:ext uri="{BB962C8B-B14F-4D97-AF65-F5344CB8AC3E}">
        <p14:creationId xmlns:p14="http://schemas.microsoft.com/office/powerpoint/2010/main" val="1596310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2011-2012 Priorities</a:t>
            </a:r>
            <a:endParaRPr lang="en-US" dirty="0"/>
          </a:p>
        </p:txBody>
      </p:sp>
      <p:sp>
        <p:nvSpPr>
          <p:cNvPr id="8" name="Text Placeholder 7"/>
          <p:cNvSpPr>
            <a:spLocks noGrp="1"/>
          </p:cNvSpPr>
          <p:nvPr>
            <p:ph idx="1"/>
          </p:nvPr>
        </p:nvSpPr>
        <p:spPr/>
        <p:txBody>
          <a:bodyPr>
            <a:normAutofit/>
          </a:bodyPr>
          <a:lstStyle/>
          <a:p>
            <a:r>
              <a:rPr lang="en-US" dirty="0" smtClean="0"/>
              <a:t>Test software on platforms critical to NPP/JPSS</a:t>
            </a:r>
          </a:p>
          <a:p>
            <a:endParaRPr lang="en-US" sz="3200" dirty="0" smtClean="0"/>
          </a:p>
          <a:p>
            <a:r>
              <a:rPr lang="en-US" sz="3200" dirty="0" smtClean="0"/>
              <a:t>Develop software </a:t>
            </a:r>
            <a:r>
              <a:rPr lang="en-US" sz="3200" dirty="0"/>
              <a:t>to </a:t>
            </a:r>
            <a:r>
              <a:rPr lang="en-US" sz="3200" dirty="0" smtClean="0"/>
              <a:t>facilitate access and management of NPP/JPSS </a:t>
            </a:r>
            <a:r>
              <a:rPr lang="en-US" sz="3200" dirty="0"/>
              <a:t>products</a:t>
            </a:r>
          </a:p>
          <a:p>
            <a:endParaRPr lang="en-US" dirty="0" smtClean="0"/>
          </a:p>
          <a:p>
            <a:r>
              <a:rPr lang="en-US" dirty="0" smtClean="0"/>
              <a:t>Provide rapid and high </a:t>
            </a:r>
            <a:r>
              <a:rPr lang="en-US" dirty="0"/>
              <a:t>priority </a:t>
            </a:r>
            <a:r>
              <a:rPr lang="en-US" dirty="0" smtClean="0"/>
              <a:t>support for data producers and users</a:t>
            </a:r>
          </a:p>
        </p:txBody>
      </p:sp>
      <p:sp>
        <p:nvSpPr>
          <p:cNvPr id="2" name="Date Placeholder 1"/>
          <p:cNvSpPr>
            <a:spLocks noGrp="1"/>
          </p:cNvSpPr>
          <p:nvPr>
            <p:ph type="dt" sz="half" idx="10"/>
          </p:nvPr>
        </p:nvSpPr>
        <p:spPr/>
        <p:txBody>
          <a:bodyPr/>
          <a:lstStyle/>
          <a:p>
            <a:pPr>
              <a:defRPr/>
            </a:pPr>
            <a:r>
              <a:rPr lang="en-US" smtClean="0"/>
              <a:t>10/16/2012</a:t>
            </a: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A5E891D3-C79B-467C-9AA4-487CCCDFB73C}" type="slidenum">
              <a:rPr lang="en-US" smtClean="0"/>
              <a:pPr/>
              <a:t>3</a:t>
            </a:fld>
            <a:endParaRPr lang="en-US"/>
          </a:p>
        </p:txBody>
      </p:sp>
    </p:spTree>
    <p:extLst>
      <p:ext uri="{BB962C8B-B14F-4D97-AF65-F5344CB8AC3E}">
        <p14:creationId xmlns:p14="http://schemas.microsoft.com/office/powerpoint/2010/main" val="1095363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Project Information</a:t>
            </a:r>
            <a:endParaRPr lang="en-US" dirty="0"/>
          </a:p>
        </p:txBody>
      </p:sp>
      <p:sp>
        <p:nvSpPr>
          <p:cNvPr id="8" name="Text Placeholder 7"/>
          <p:cNvSpPr>
            <a:spLocks noGrp="1"/>
          </p:cNvSpPr>
          <p:nvPr>
            <p:ph idx="1"/>
          </p:nvPr>
        </p:nvSpPr>
        <p:spPr/>
        <p:txBody>
          <a:bodyPr>
            <a:normAutofit/>
          </a:bodyPr>
          <a:lstStyle/>
          <a:p>
            <a:pPr lvl="0"/>
            <a:r>
              <a:rPr lang="en-US" dirty="0" smtClean="0"/>
              <a:t>Project Web site</a:t>
            </a:r>
          </a:p>
          <a:p>
            <a:pPr lvl="1"/>
            <a:r>
              <a:rPr lang="en-US" dirty="0" smtClean="0">
                <a:hlinkClick r:id="rId3"/>
              </a:rPr>
              <a:t>http://www.hdfgroup.org/projects/npoess/</a:t>
            </a:r>
            <a:endParaRPr lang="en-US" dirty="0" smtClean="0"/>
          </a:p>
          <a:p>
            <a:r>
              <a:rPr lang="en-US" dirty="0" smtClean="0"/>
              <a:t>Project Wiki</a:t>
            </a:r>
          </a:p>
          <a:p>
            <a:pPr lvl="1"/>
            <a:r>
              <a:rPr lang="en-US" dirty="0">
                <a:hlinkClick r:id="rId4"/>
              </a:rPr>
              <a:t>http://confluence.hdfgroup.uiuc.edu/display/indproj/NPOESS+</a:t>
            </a:r>
            <a:r>
              <a:rPr lang="en-US" dirty="0" smtClean="0">
                <a:hlinkClick r:id="rId4"/>
              </a:rPr>
              <a:t>Project</a:t>
            </a:r>
            <a:endParaRPr lang="en-US" dirty="0" smtClean="0"/>
          </a:p>
          <a:p>
            <a:pPr lvl="1"/>
            <a:endParaRPr lang="en-US" dirty="0" smtClean="0"/>
          </a:p>
        </p:txBody>
      </p:sp>
      <p:sp>
        <p:nvSpPr>
          <p:cNvPr id="2" name="Date Placeholder 1"/>
          <p:cNvSpPr>
            <a:spLocks noGrp="1"/>
          </p:cNvSpPr>
          <p:nvPr>
            <p:ph type="dt" sz="half" idx="10"/>
          </p:nvPr>
        </p:nvSpPr>
        <p:spPr/>
        <p:txBody>
          <a:bodyPr/>
          <a:lstStyle/>
          <a:p>
            <a:pPr>
              <a:defRPr/>
            </a:pPr>
            <a:r>
              <a:rPr lang="en-US" smtClean="0"/>
              <a:t>10/16/2012</a:t>
            </a: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A5E891D3-C79B-467C-9AA4-487CCCDFB73C}" type="slidenum">
              <a:rPr lang="en-US" smtClean="0"/>
              <a:pPr/>
              <a:t>4</a:t>
            </a:fld>
            <a:endParaRPr lang="en-US"/>
          </a:p>
        </p:txBody>
      </p:sp>
    </p:spTree>
    <p:extLst>
      <p:ext uri="{BB962C8B-B14F-4D97-AF65-F5344CB8AC3E}">
        <p14:creationId xmlns:p14="http://schemas.microsoft.com/office/powerpoint/2010/main" val="323651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JPSS Released Software</a:t>
            </a:r>
            <a:endParaRPr lang="en-US" dirty="0"/>
          </a:p>
        </p:txBody>
      </p:sp>
      <p:pic>
        <p:nvPicPr>
          <p:cNvPr id="8" name="Content Placeholder 7" descr="NPOESS-webpage.png"/>
          <p:cNvPicPr>
            <a:picLocks noGrp="1" noChangeAspect="1"/>
          </p:cNvPicPr>
          <p:nvPr>
            <p:ph idx="1"/>
          </p:nvPr>
        </p:nvPicPr>
        <p:blipFill>
          <a:blip r:embed="rId3">
            <a:extLst>
              <a:ext uri="{28A0092B-C50C-407E-A947-70E740481C1C}">
                <a14:useLocalDpi xmlns:a14="http://schemas.microsoft.com/office/drawing/2010/main" val="0"/>
              </a:ext>
            </a:extLst>
          </a:blip>
          <a:srcRect t="14394" b="14394"/>
          <a:stretch>
            <a:fillRect/>
          </a:stretch>
        </p:blipFill>
        <p:spPr>
          <a:xfrm>
            <a:off x="381000" y="914400"/>
            <a:ext cx="8458200" cy="5638800"/>
          </a:xfrm>
        </p:spPr>
      </p:pic>
      <p:sp>
        <p:nvSpPr>
          <p:cNvPr id="14" name="Oval 13"/>
          <p:cNvSpPr/>
          <p:nvPr/>
        </p:nvSpPr>
        <p:spPr bwMode="auto">
          <a:xfrm>
            <a:off x="152400" y="2514600"/>
            <a:ext cx="1676400" cy="990600"/>
          </a:xfrm>
          <a:prstGeom prst="ellipse">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latin typeface="Arial" pitchFamily="34" charset="0"/>
            </a:endParaRPr>
          </a:p>
        </p:txBody>
      </p:sp>
      <p:cxnSp>
        <p:nvCxnSpPr>
          <p:cNvPr id="16" name="Straight Arrow Connector 15"/>
          <p:cNvCxnSpPr/>
          <p:nvPr/>
        </p:nvCxnSpPr>
        <p:spPr bwMode="auto">
          <a:xfrm flipH="1" flipV="1">
            <a:off x="1371600" y="3505200"/>
            <a:ext cx="457200" cy="990600"/>
          </a:xfrm>
          <a:prstGeom prst="straightConnector1">
            <a:avLst/>
          </a:prstGeom>
          <a:solidFill>
            <a:schemeClr val="accent1"/>
          </a:solidFill>
          <a:ln w="34925" cap="flat" cmpd="sng" algn="ctr">
            <a:solidFill>
              <a:srgbClr val="FF0000"/>
            </a:solidFill>
            <a:prstDash val="solid"/>
            <a:round/>
            <a:headEnd type="none" w="med" len="med"/>
            <a:tailEnd type="arrow"/>
          </a:ln>
          <a:effectLst/>
        </p:spPr>
      </p:cxnSp>
      <p:sp>
        <p:nvSpPr>
          <p:cNvPr id="17" name="Date Placeholder 16"/>
          <p:cNvSpPr>
            <a:spLocks noGrp="1"/>
          </p:cNvSpPr>
          <p:nvPr>
            <p:ph type="dt" sz="half" idx="10"/>
          </p:nvPr>
        </p:nvSpPr>
        <p:spPr/>
        <p:txBody>
          <a:bodyPr/>
          <a:lstStyle/>
          <a:p>
            <a:pPr>
              <a:defRPr/>
            </a:pPr>
            <a:r>
              <a:rPr lang="en-US" smtClean="0"/>
              <a:t>10/16/2012</a:t>
            </a:r>
            <a:endParaRPr lang="en-US" dirty="0"/>
          </a:p>
        </p:txBody>
      </p:sp>
      <p:sp>
        <p:nvSpPr>
          <p:cNvPr id="18" name="Footer Placeholder 17"/>
          <p:cNvSpPr>
            <a:spLocks noGrp="1"/>
          </p:cNvSpPr>
          <p:nvPr>
            <p:ph type="ftr" sz="quarter" idx="11"/>
          </p:nvPr>
        </p:nvSpPr>
        <p:spPr/>
        <p:txBody>
          <a:bodyPr/>
          <a:lstStyle/>
          <a:p>
            <a:pPr>
              <a:defRPr/>
            </a:pPr>
            <a:endParaRPr lang="en-US" dirty="0"/>
          </a:p>
        </p:txBody>
      </p:sp>
      <p:sp>
        <p:nvSpPr>
          <p:cNvPr id="3" name="Slide Number Placeholder 2"/>
          <p:cNvSpPr>
            <a:spLocks noGrp="1"/>
          </p:cNvSpPr>
          <p:nvPr>
            <p:ph type="sldNum" sz="quarter" idx="12"/>
          </p:nvPr>
        </p:nvSpPr>
        <p:spPr/>
        <p:txBody>
          <a:bodyPr/>
          <a:lstStyle/>
          <a:p>
            <a:fld id="{A5E891D3-C79B-467C-9AA4-487CCCDFB73C}" type="slidenum">
              <a:rPr lang="en-US" smtClean="0"/>
              <a:pPr/>
              <a:t>5</a:t>
            </a:fld>
            <a:endParaRPr lang="en-US"/>
          </a:p>
        </p:txBody>
      </p:sp>
    </p:spTree>
    <p:extLst>
      <p:ext uri="{BB962C8B-B14F-4D97-AF65-F5344CB8AC3E}">
        <p14:creationId xmlns:p14="http://schemas.microsoft.com/office/powerpoint/2010/main" val="226362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Software under Development</a:t>
            </a:r>
            <a:endParaRPr lang="en-US" dirty="0"/>
          </a:p>
        </p:txBody>
      </p:sp>
      <p:sp>
        <p:nvSpPr>
          <p:cNvPr id="10" name="Date Placeholder 9"/>
          <p:cNvSpPr>
            <a:spLocks noGrp="1"/>
          </p:cNvSpPr>
          <p:nvPr>
            <p:ph type="dt" sz="half" idx="10"/>
          </p:nvPr>
        </p:nvSpPr>
        <p:spPr/>
        <p:txBody>
          <a:bodyPr/>
          <a:lstStyle/>
          <a:p>
            <a:pPr>
              <a:defRPr/>
            </a:pPr>
            <a:r>
              <a:rPr lang="en-US" smtClean="0"/>
              <a:t>10/16/2012</a:t>
            </a:r>
            <a:endParaRPr lang="en-US" dirty="0"/>
          </a:p>
        </p:txBody>
      </p:sp>
      <p:sp>
        <p:nvSpPr>
          <p:cNvPr id="11" name="Footer Placeholder 10"/>
          <p:cNvSpPr>
            <a:spLocks noGrp="1"/>
          </p:cNvSpPr>
          <p:nvPr>
            <p:ph type="ftr" sz="quarter" idx="11"/>
          </p:nvPr>
        </p:nvSpPr>
        <p:spPr/>
        <p:txBody>
          <a:bodyPr/>
          <a:lstStyle/>
          <a:p>
            <a:pPr>
              <a:defRPr/>
            </a:pP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2000"/>
            <a:ext cx="8129227" cy="5760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bwMode="auto">
          <a:xfrm>
            <a:off x="152400" y="2362200"/>
            <a:ext cx="7628022" cy="1893671"/>
          </a:xfrm>
          <a:custGeom>
            <a:avLst/>
            <a:gdLst>
              <a:gd name="connsiteX0" fmla="*/ 3773984 w 7460388"/>
              <a:gd name="connsiteY0" fmla="*/ 382429 h 2195744"/>
              <a:gd name="connsiteX1" fmla="*/ 6741628 w 7460388"/>
              <a:gd name="connsiteY1" fmla="*/ 465557 h 2195744"/>
              <a:gd name="connsiteX2" fmla="*/ 6949446 w 7460388"/>
              <a:gd name="connsiteY2" fmla="*/ 1978473 h 2195744"/>
              <a:gd name="connsiteX3" fmla="*/ 773090 w 7460388"/>
              <a:gd name="connsiteY3" fmla="*/ 2044975 h 2195744"/>
              <a:gd name="connsiteX4" fmla="*/ 382391 w 7460388"/>
              <a:gd name="connsiteY4" fmla="*/ 640124 h 2195744"/>
              <a:gd name="connsiteX5" fmla="*/ 3433162 w 7460388"/>
              <a:gd name="connsiteY5" fmla="*/ 44 h 2195744"/>
              <a:gd name="connsiteX6" fmla="*/ 5145584 w 7460388"/>
              <a:gd name="connsiteY6" fmla="*/ 606873 h 2195744"/>
              <a:gd name="connsiteX7" fmla="*/ 5153897 w 7460388"/>
              <a:gd name="connsiteY7" fmla="*/ 598560 h 2195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0388" h="2195744">
                <a:moveTo>
                  <a:pt x="3773984" y="382429"/>
                </a:moveTo>
                <a:cubicBezTo>
                  <a:pt x="4993184" y="290989"/>
                  <a:pt x="6212384" y="199550"/>
                  <a:pt x="6741628" y="465557"/>
                </a:cubicBezTo>
                <a:cubicBezTo>
                  <a:pt x="7270872" y="731564"/>
                  <a:pt x="7944202" y="1715237"/>
                  <a:pt x="6949446" y="1978473"/>
                </a:cubicBezTo>
                <a:cubicBezTo>
                  <a:pt x="5954690" y="2241709"/>
                  <a:pt x="1867599" y="2268033"/>
                  <a:pt x="773090" y="2044975"/>
                </a:cubicBezTo>
                <a:cubicBezTo>
                  <a:pt x="-321419" y="1821917"/>
                  <a:pt x="-60954" y="980946"/>
                  <a:pt x="382391" y="640124"/>
                </a:cubicBezTo>
                <a:cubicBezTo>
                  <a:pt x="825736" y="299302"/>
                  <a:pt x="2639297" y="5586"/>
                  <a:pt x="3433162" y="44"/>
                </a:cubicBezTo>
                <a:cubicBezTo>
                  <a:pt x="4227027" y="-5498"/>
                  <a:pt x="4858795" y="507120"/>
                  <a:pt x="5145584" y="606873"/>
                </a:cubicBezTo>
                <a:cubicBezTo>
                  <a:pt x="5432373" y="706626"/>
                  <a:pt x="5293135" y="652593"/>
                  <a:pt x="5153897" y="598560"/>
                </a:cubicBezTo>
              </a:path>
            </a:pathLst>
          </a:custGeom>
          <a:noFill/>
          <a:ln w="762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3" name="Slide Number Placeholder 2"/>
          <p:cNvSpPr>
            <a:spLocks noGrp="1"/>
          </p:cNvSpPr>
          <p:nvPr>
            <p:ph type="sldNum" sz="quarter" idx="12"/>
          </p:nvPr>
        </p:nvSpPr>
        <p:spPr/>
        <p:txBody>
          <a:bodyPr/>
          <a:lstStyle/>
          <a:p>
            <a:fld id="{517EAFBD-F6C1-4BBC-BE16-6ABDE0D892EA}" type="slidenum">
              <a:rPr lang="en-US" smtClean="0"/>
              <a:pPr/>
              <a:t>6</a:t>
            </a:fld>
            <a:endParaRPr lang="en-US"/>
          </a:p>
        </p:txBody>
      </p:sp>
    </p:spTree>
    <p:extLst>
      <p:ext uri="{BB962C8B-B14F-4D97-AF65-F5344CB8AC3E}">
        <p14:creationId xmlns:p14="http://schemas.microsoft.com/office/powerpoint/2010/main" val="3708648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HDF NPOESS Wiki</a:t>
            </a:r>
            <a:endParaRPr lang="en-US" dirty="0"/>
          </a:p>
        </p:txBody>
      </p:sp>
      <p:pic>
        <p:nvPicPr>
          <p:cNvPr id="13314"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43000" y="990600"/>
            <a:ext cx="6962775" cy="498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pPr>
              <a:defRPr/>
            </a:pPr>
            <a:r>
              <a:rPr lang="en-US" smtClean="0"/>
              <a:t>10/16/2012</a:t>
            </a:r>
            <a:endParaRPr lang="en-US" dirty="0"/>
          </a:p>
        </p:txBody>
      </p:sp>
      <p:sp>
        <p:nvSpPr>
          <p:cNvPr id="7" name="Footer Placeholder 6"/>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517EAFBD-F6C1-4BBC-BE16-6ABDE0D892EA}" type="slidenum">
              <a:rPr lang="en-US" smtClean="0"/>
              <a:pPr/>
              <a:t>7</a:t>
            </a:fld>
            <a:endParaRPr lang="en-US"/>
          </a:p>
        </p:txBody>
      </p:sp>
    </p:spTree>
    <p:extLst>
      <p:ext uri="{BB962C8B-B14F-4D97-AF65-F5344CB8AC3E}">
        <p14:creationId xmlns:p14="http://schemas.microsoft.com/office/powerpoint/2010/main" val="3752230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H4edit and h5augJPSs</a:t>
            </a:r>
            <a:endParaRPr lang="en-US" dirty="0"/>
          </a:p>
        </p:txBody>
      </p:sp>
      <p:sp>
        <p:nvSpPr>
          <p:cNvPr id="7" name="Text Placeholder 6"/>
          <p:cNvSpPr>
            <a:spLocks noGrp="1"/>
          </p:cNvSpPr>
          <p:nvPr>
            <p:ph type="body" idx="1"/>
          </p:nvPr>
        </p:nvSpPr>
        <p:spPr/>
        <p:txBody>
          <a:bodyPr/>
          <a:lstStyle/>
          <a:p>
            <a:endParaRPr lang="en-US" dirty="0"/>
          </a:p>
        </p:txBody>
      </p:sp>
      <p:sp>
        <p:nvSpPr>
          <p:cNvPr id="9" name="Date Placeholder 8"/>
          <p:cNvSpPr>
            <a:spLocks noGrp="1"/>
          </p:cNvSpPr>
          <p:nvPr>
            <p:ph type="dt" sz="half" idx="10"/>
          </p:nvPr>
        </p:nvSpPr>
        <p:spPr/>
        <p:txBody>
          <a:bodyPr/>
          <a:lstStyle/>
          <a:p>
            <a:pPr>
              <a:defRPr/>
            </a:pPr>
            <a:r>
              <a:rPr lang="en-US" smtClean="0"/>
              <a:t>10/16/2012</a:t>
            </a:r>
            <a:endParaRPr lang="en-US" dirty="0"/>
          </a:p>
        </p:txBody>
      </p:sp>
      <p:sp>
        <p:nvSpPr>
          <p:cNvPr id="10" name="Footer Placeholder 9"/>
          <p:cNvSpPr>
            <a:spLocks noGrp="1"/>
          </p:cNvSpPr>
          <p:nvPr>
            <p:ph type="ftr" sz="quarter" idx="11"/>
          </p:nvPr>
        </p:nvSpPr>
        <p:spPr/>
        <p:txBody>
          <a:bodyPr/>
          <a:lstStyle/>
          <a:p>
            <a:pPr>
              <a:defRPr/>
            </a:pPr>
            <a:endParaRPr lang="en-US" dirty="0"/>
          </a:p>
        </p:txBody>
      </p:sp>
      <p:sp>
        <p:nvSpPr>
          <p:cNvPr id="2" name="Slide Number Placeholder 1"/>
          <p:cNvSpPr>
            <a:spLocks noGrp="1"/>
          </p:cNvSpPr>
          <p:nvPr>
            <p:ph type="sldNum" sz="quarter" idx="12"/>
          </p:nvPr>
        </p:nvSpPr>
        <p:spPr/>
        <p:txBody>
          <a:bodyPr/>
          <a:lstStyle/>
          <a:p>
            <a:fld id="{109A6822-8A2E-438A-8FF5-7FF0DBFC3E36}" type="slidenum">
              <a:rPr lang="en-US" smtClean="0"/>
              <a:pPr/>
              <a:t>8</a:t>
            </a:fld>
            <a:endParaRPr lang="en-US"/>
          </a:p>
        </p:txBody>
      </p:sp>
    </p:spTree>
    <p:extLst>
      <p:ext uri="{BB962C8B-B14F-4D97-AF65-F5344CB8AC3E}">
        <p14:creationId xmlns:p14="http://schemas.microsoft.com/office/powerpoint/2010/main" val="1641780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IDV “before”</a:t>
            </a:r>
            <a:endParaRPr lang="en-US" dirty="0"/>
          </a:p>
        </p:txBody>
      </p:sp>
      <p:pic>
        <p:nvPicPr>
          <p:cNvPr id="13" name="Picture 12"/>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16602"/>
            <a:ext cx="5623560" cy="5630545"/>
          </a:xfrm>
          <a:prstGeom prst="rect">
            <a:avLst/>
          </a:prstGeom>
          <a:noFill/>
          <a:ln>
            <a:noFill/>
          </a:ln>
        </p:spPr>
      </p:pic>
      <p:sp>
        <p:nvSpPr>
          <p:cNvPr id="4" name="Date Placeholder 3"/>
          <p:cNvSpPr>
            <a:spLocks noGrp="1"/>
          </p:cNvSpPr>
          <p:nvPr>
            <p:ph type="dt" sz="half" idx="10"/>
          </p:nvPr>
        </p:nvSpPr>
        <p:spPr/>
        <p:txBody>
          <a:bodyPr/>
          <a:lstStyle/>
          <a:p>
            <a:pPr>
              <a:defRPr/>
            </a:pPr>
            <a:r>
              <a:rPr lang="en-US" smtClean="0"/>
              <a:t>10/16/2012</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3" name="Slide Number Placeholder 2"/>
          <p:cNvSpPr>
            <a:spLocks noGrp="1"/>
          </p:cNvSpPr>
          <p:nvPr>
            <p:ph type="sldNum" sz="quarter" idx="12"/>
          </p:nvPr>
        </p:nvSpPr>
        <p:spPr/>
        <p:txBody>
          <a:bodyPr/>
          <a:lstStyle/>
          <a:p>
            <a:fld id="{517EAFBD-F6C1-4BBC-BE16-6ABDE0D892EA}" type="slidenum">
              <a:rPr lang="en-US" smtClean="0"/>
              <a:pPr/>
              <a:t>9</a:t>
            </a:fld>
            <a:endParaRPr lang="en-US"/>
          </a:p>
        </p:txBody>
      </p:sp>
    </p:spTree>
    <p:extLst>
      <p:ext uri="{BB962C8B-B14F-4D97-AF65-F5344CB8AC3E}">
        <p14:creationId xmlns:p14="http://schemas.microsoft.com/office/powerpoint/2010/main" val="4197542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problems</a:t>
            </a:r>
            <a:endParaRPr lang="en-US" dirty="0"/>
          </a:p>
        </p:txBody>
      </p:sp>
      <p:sp>
        <p:nvSpPr>
          <p:cNvPr id="6" name="Content Placeholder 5"/>
          <p:cNvSpPr>
            <a:spLocks noGrp="1"/>
          </p:cNvSpPr>
          <p:nvPr>
            <p:ph idx="1"/>
          </p:nvPr>
        </p:nvSpPr>
        <p:spPr/>
        <p:txBody>
          <a:bodyPr>
            <a:normAutofit/>
          </a:bodyPr>
          <a:lstStyle/>
          <a:p>
            <a:endParaRPr lang="en-US" dirty="0" smtClean="0"/>
          </a:p>
          <a:p>
            <a:r>
              <a:rPr lang="en-US" dirty="0" smtClean="0"/>
              <a:t>HDF5 file not netCDF-3 conformant</a:t>
            </a:r>
          </a:p>
          <a:p>
            <a:endParaRPr lang="en-US" dirty="0" smtClean="0"/>
          </a:p>
          <a:p>
            <a:r>
              <a:rPr lang="en-US" dirty="0" smtClean="0"/>
              <a:t>Missing  CF metadata </a:t>
            </a:r>
          </a:p>
        </p:txBody>
      </p:sp>
      <p:sp>
        <p:nvSpPr>
          <p:cNvPr id="4" name="Date Placeholder 3"/>
          <p:cNvSpPr>
            <a:spLocks noGrp="1"/>
          </p:cNvSpPr>
          <p:nvPr>
            <p:ph type="dt" sz="half" idx="10"/>
          </p:nvPr>
        </p:nvSpPr>
        <p:spPr/>
        <p:txBody>
          <a:bodyPr/>
          <a:lstStyle/>
          <a:p>
            <a:r>
              <a:rPr lang="en-US" smtClean="0"/>
              <a:t>10/16/2012</a:t>
            </a:r>
            <a:endParaRPr lang="en-US" dirty="0"/>
          </a:p>
        </p:txBody>
      </p:sp>
      <p:sp>
        <p:nvSpPr>
          <p:cNvPr id="5" name="Footer Placeholder 4"/>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A5E891D3-C79B-467C-9AA4-487CCCDFB73C}" type="slidenum">
              <a:rPr lang="en-US" smtClean="0"/>
              <a:pPr/>
              <a:t>10</a:t>
            </a:fld>
            <a:endParaRPr lang="en-US"/>
          </a:p>
        </p:txBody>
      </p:sp>
    </p:spTree>
    <p:extLst>
      <p:ext uri="{BB962C8B-B14F-4D97-AF65-F5344CB8AC3E}">
        <p14:creationId xmlns:p14="http://schemas.microsoft.com/office/powerpoint/2010/main" val="3492386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smtClean="0"/>
              <a:t>10/16/2012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10" name="TextBox 9"/>
          <p:cNvSpPr txBox="1"/>
          <p:nvPr/>
        </p:nvSpPr>
        <p:spPr>
          <a:xfrm>
            <a:off x="381000" y="990600"/>
            <a:ext cx="8153400" cy="5632311"/>
          </a:xfrm>
          <a:prstGeom prst="rect">
            <a:avLst/>
          </a:prstGeom>
          <a:noFill/>
        </p:spPr>
        <p:txBody>
          <a:bodyPr wrap="square" rtlCol="0">
            <a:spAutoFit/>
          </a:bodyPr>
          <a:lstStyle/>
          <a:p>
            <a:pPr algn="ctr"/>
            <a:r>
              <a:rPr lang="en-US" sz="4000" b="1" dirty="0" smtClean="0">
                <a:latin typeface="Arial" pitchFamily="34" charset="0"/>
              </a:rPr>
              <a:t>H5edit and h5augjpss </a:t>
            </a:r>
            <a:br>
              <a:rPr lang="en-US" sz="4000" b="1" dirty="0" smtClean="0">
                <a:latin typeface="Arial" pitchFamily="34" charset="0"/>
              </a:rPr>
            </a:br>
            <a:r>
              <a:rPr lang="en-US" sz="4000" b="1" dirty="0" smtClean="0">
                <a:latin typeface="Arial" pitchFamily="34" charset="0"/>
              </a:rPr>
              <a:t>help us address situations</a:t>
            </a:r>
            <a:br>
              <a:rPr lang="en-US" sz="4000" b="1" dirty="0" smtClean="0">
                <a:latin typeface="Arial" pitchFamily="34" charset="0"/>
              </a:rPr>
            </a:br>
            <a:r>
              <a:rPr lang="en-US" sz="4000" b="1" dirty="0" smtClean="0">
                <a:latin typeface="Arial" pitchFamily="34" charset="0"/>
              </a:rPr>
              <a:t>where an application needs </a:t>
            </a:r>
            <a:br>
              <a:rPr lang="en-US" sz="4000" b="1" dirty="0" smtClean="0">
                <a:latin typeface="Arial" pitchFamily="34" charset="0"/>
              </a:rPr>
            </a:br>
            <a:r>
              <a:rPr lang="en-US" sz="4000" b="1" dirty="0" smtClean="0">
                <a:latin typeface="Arial" pitchFamily="34" charset="0"/>
              </a:rPr>
              <a:t/>
            </a:r>
            <a:br>
              <a:rPr lang="en-US" sz="4000" b="1" dirty="0" smtClean="0">
                <a:latin typeface="Arial" pitchFamily="34" charset="0"/>
              </a:rPr>
            </a:br>
            <a:r>
              <a:rPr lang="en-US" sz="4000" b="1" dirty="0" smtClean="0">
                <a:latin typeface="Arial" pitchFamily="34" charset="0"/>
              </a:rPr>
              <a:t>a netCDF file</a:t>
            </a:r>
            <a:r>
              <a:rPr lang="en-US" sz="4000" b="1" dirty="0">
                <a:latin typeface="Arial" pitchFamily="34" charset="0"/>
              </a:rPr>
              <a:t/>
            </a:r>
            <a:br>
              <a:rPr lang="en-US" sz="4000" b="1" dirty="0">
                <a:latin typeface="Arial" pitchFamily="34" charset="0"/>
              </a:rPr>
            </a:br>
            <a:r>
              <a:rPr lang="en-US" sz="4000" b="1" dirty="0" smtClean="0">
                <a:latin typeface="Arial" pitchFamily="34" charset="0"/>
              </a:rPr>
              <a:t>or </a:t>
            </a:r>
          </a:p>
          <a:p>
            <a:pPr algn="ctr"/>
            <a:r>
              <a:rPr lang="en-US" sz="4000" b="1" dirty="0" smtClean="0">
                <a:latin typeface="Arial" pitchFamily="34" charset="0"/>
              </a:rPr>
              <a:t>CF metadata</a:t>
            </a:r>
            <a:r>
              <a:rPr lang="en-US" sz="4000" b="1" dirty="0">
                <a:latin typeface="Arial" pitchFamily="34" charset="0"/>
              </a:rPr>
              <a:t/>
            </a:r>
            <a:br>
              <a:rPr lang="en-US" sz="4000" b="1" dirty="0">
                <a:latin typeface="Arial" pitchFamily="34" charset="0"/>
              </a:rPr>
            </a:br>
            <a:r>
              <a:rPr lang="en-US" sz="4000" b="1" dirty="0" smtClean="0">
                <a:latin typeface="Arial" pitchFamily="34" charset="0"/>
              </a:rPr>
              <a:t/>
            </a:r>
            <a:br>
              <a:rPr lang="en-US" sz="4000" b="1" dirty="0" smtClean="0">
                <a:latin typeface="Arial" pitchFamily="34" charset="0"/>
              </a:rPr>
            </a:br>
            <a:r>
              <a:rPr lang="en-US" sz="4000" b="1" dirty="0" smtClean="0">
                <a:latin typeface="Arial" pitchFamily="34" charset="0"/>
              </a:rPr>
              <a:t>or both</a:t>
            </a:r>
          </a:p>
        </p:txBody>
      </p:sp>
      <p:sp>
        <p:nvSpPr>
          <p:cNvPr id="2" name="Slide Number Placeholder 1"/>
          <p:cNvSpPr>
            <a:spLocks noGrp="1"/>
          </p:cNvSpPr>
          <p:nvPr>
            <p:ph type="sldNum" sz="quarter" idx="12"/>
          </p:nvPr>
        </p:nvSpPr>
        <p:spPr/>
        <p:txBody>
          <a:bodyPr/>
          <a:lstStyle/>
          <a:p>
            <a:fld id="{854FA78B-0BBB-47B9-88DA-E5C0BFDE8D2A}" type="slidenum">
              <a:rPr lang="en-US" smtClean="0"/>
              <a:pPr/>
              <a:t>11</a:t>
            </a:fld>
            <a:endParaRPr lang="en-US"/>
          </a:p>
        </p:txBody>
      </p:sp>
    </p:spTree>
    <p:extLst>
      <p:ext uri="{BB962C8B-B14F-4D97-AF65-F5344CB8AC3E}">
        <p14:creationId xmlns:p14="http://schemas.microsoft.com/office/powerpoint/2010/main" val="1275191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800" b="0" dirty="0" smtClean="0"/>
              <a:t>h5augjpss</a:t>
            </a:r>
            <a:endParaRPr lang="en-US" sz="4800" b="0" dirty="0"/>
          </a:p>
        </p:txBody>
      </p:sp>
      <p:sp>
        <p:nvSpPr>
          <p:cNvPr id="3" name="Content Placeholder 2"/>
          <p:cNvSpPr>
            <a:spLocks noGrp="1"/>
          </p:cNvSpPr>
          <p:nvPr>
            <p:ph idx="1"/>
          </p:nvPr>
        </p:nvSpPr>
        <p:spPr>
          <a:xfrm>
            <a:off x="533400" y="840432"/>
            <a:ext cx="8458200" cy="5486400"/>
          </a:xfrm>
        </p:spPr>
        <p:txBody>
          <a:bodyPr/>
          <a:lstStyle/>
          <a:p>
            <a:r>
              <a:rPr lang="en-US" sz="3200" dirty="0"/>
              <a:t>“</a:t>
            </a:r>
            <a:r>
              <a:rPr lang="en-US" sz="3200" dirty="0" smtClean="0"/>
              <a:t>Augmentation” - making </a:t>
            </a:r>
            <a:r>
              <a:rPr lang="en-US" sz="3200" dirty="0"/>
              <a:t>an HDF5 JPSS file look like a netCDF-4 file</a:t>
            </a:r>
          </a:p>
          <a:p>
            <a:endParaRPr lang="en-US" dirty="0" smtClean="0"/>
          </a:p>
          <a:p>
            <a:pPr lvl="0"/>
            <a:r>
              <a:rPr lang="en-US" dirty="0" smtClean="0"/>
              <a:t>H5augjpss will …</a:t>
            </a:r>
          </a:p>
          <a:p>
            <a:pPr lvl="1"/>
            <a:r>
              <a:rPr lang="en-US" dirty="0" smtClean="0"/>
              <a:t>add metadata or data to the JPSS HDF5 file</a:t>
            </a:r>
          </a:p>
          <a:p>
            <a:pPr lvl="1"/>
            <a:r>
              <a:rPr lang="en-US" dirty="0" smtClean="0"/>
              <a:t>hide HDF5 elements not supported by netCDF</a:t>
            </a:r>
          </a:p>
          <a:p>
            <a:pPr lvl="1"/>
            <a:endParaRPr lang="en-US" dirty="0" smtClean="0"/>
          </a:p>
          <a:p>
            <a:pPr lvl="1"/>
            <a:r>
              <a:rPr lang="en-US" dirty="0" smtClean="0"/>
              <a:t>…making it look like</a:t>
            </a:r>
            <a:r>
              <a:rPr lang="en-US" baseline="0" dirty="0" smtClean="0"/>
              <a:t> a netCDF-4 file</a:t>
            </a:r>
          </a:p>
          <a:p>
            <a:pPr lvl="1"/>
            <a:r>
              <a:rPr lang="en-US" dirty="0" smtClean="0"/>
              <a:t>o</a:t>
            </a:r>
            <a:r>
              <a:rPr lang="en-US" baseline="0" dirty="0" smtClean="0"/>
              <a:t>r even a netCDF-3 conformant netCDF-4 file</a:t>
            </a:r>
            <a:endParaRPr lang="en-US" dirty="0"/>
          </a:p>
        </p:txBody>
      </p:sp>
      <p:sp>
        <p:nvSpPr>
          <p:cNvPr id="22" name="Date Placeholder 21"/>
          <p:cNvSpPr>
            <a:spLocks noGrp="1"/>
          </p:cNvSpPr>
          <p:nvPr>
            <p:ph type="dt" sz="half" idx="10"/>
          </p:nvPr>
        </p:nvSpPr>
        <p:spPr/>
        <p:txBody>
          <a:bodyPr/>
          <a:lstStyle/>
          <a:p>
            <a:pPr>
              <a:defRPr/>
            </a:pPr>
            <a:r>
              <a:rPr lang="en-US" smtClean="0"/>
              <a:t>10/16/2012</a:t>
            </a:r>
            <a:endParaRPr lang="en-US" dirty="0"/>
          </a:p>
        </p:txBody>
      </p:sp>
      <p:sp>
        <p:nvSpPr>
          <p:cNvPr id="23" name="Footer Placeholder 22"/>
          <p:cNvSpPr>
            <a:spLocks noGrp="1"/>
          </p:cNvSpPr>
          <p:nvPr>
            <p:ph type="ftr" sz="quarter" idx="11"/>
          </p:nvPr>
        </p:nvSpPr>
        <p:spPr/>
        <p:txBody>
          <a:bodyPr/>
          <a:lstStyle/>
          <a:p>
            <a:pPr>
              <a:defRPr/>
            </a:pPr>
            <a:endParaRPr lang="en-US" dirty="0"/>
          </a:p>
        </p:txBody>
      </p:sp>
      <p:pic>
        <p:nvPicPr>
          <p:cNvPr id="18" name="Picture 10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813"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5E891D3-C79B-467C-9AA4-487CCCDFB73C}" type="slidenum">
              <a:rPr lang="en-US" smtClean="0"/>
              <a:pPr/>
              <a:t>12</a:t>
            </a:fld>
            <a:endParaRPr lang="en-US"/>
          </a:p>
        </p:txBody>
      </p:sp>
    </p:spTree>
    <p:extLst>
      <p:ext uri="{BB962C8B-B14F-4D97-AF65-F5344CB8AC3E}">
        <p14:creationId xmlns:p14="http://schemas.microsoft.com/office/powerpoint/2010/main" val="2697201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h5edit</a:t>
            </a:r>
            <a:endParaRPr lang="en-US" dirty="0"/>
          </a:p>
        </p:txBody>
      </p:sp>
      <p:sp>
        <p:nvSpPr>
          <p:cNvPr id="7" name="Content Placeholder 6"/>
          <p:cNvSpPr>
            <a:spLocks noGrp="1"/>
          </p:cNvSpPr>
          <p:nvPr>
            <p:ph idx="1"/>
          </p:nvPr>
        </p:nvSpPr>
        <p:spPr/>
        <p:txBody>
          <a:bodyPr>
            <a:normAutofit/>
          </a:bodyPr>
          <a:lstStyle/>
          <a:p>
            <a:r>
              <a:rPr lang="en-US" dirty="0" smtClean="0"/>
              <a:t>H5edit - edit attributes in an HDF5 file </a:t>
            </a:r>
          </a:p>
          <a:p>
            <a:endParaRPr lang="en-US" dirty="0" smtClean="0"/>
          </a:p>
          <a:p>
            <a:r>
              <a:rPr lang="en-US" dirty="0" smtClean="0"/>
              <a:t>For </a:t>
            </a:r>
            <a:r>
              <a:rPr lang="en-US" dirty="0"/>
              <a:t>example, add CF </a:t>
            </a:r>
            <a:r>
              <a:rPr lang="en-US" dirty="0" smtClean="0"/>
              <a:t>metadata attributes</a:t>
            </a:r>
            <a:endParaRPr lang="en-US" dirty="0"/>
          </a:p>
          <a:p>
            <a:endParaRPr lang="en-US" dirty="0" smtClean="0"/>
          </a:p>
          <a:p>
            <a:endParaRPr lang="en-US" dirty="0" smtClean="0"/>
          </a:p>
          <a:p>
            <a:r>
              <a:rPr lang="en-US" dirty="0" smtClean="0"/>
              <a:t>Example: add </a:t>
            </a:r>
            <a:r>
              <a:rPr lang="en-US" dirty="0" err="1" smtClean="0"/>
              <a:t>scale_factor</a:t>
            </a:r>
            <a:r>
              <a:rPr lang="en-US" dirty="0" smtClean="0"/>
              <a:t> attribute</a:t>
            </a:r>
          </a:p>
          <a:p>
            <a:pPr marL="857250" lvl="2" indent="0">
              <a:buNone/>
            </a:pPr>
            <a:endParaRPr lang="en-US" sz="1800" b="1" dirty="0" smtClean="0">
              <a:latin typeface="Courier New" pitchFamily="49" charset="0"/>
              <a:cs typeface="Courier New" pitchFamily="49" charset="0"/>
            </a:endParaRPr>
          </a:p>
          <a:p>
            <a:pPr marL="857250" lvl="2" indent="0">
              <a:buNone/>
            </a:pPr>
            <a:r>
              <a:rPr lang="en-US" sz="1800" b="1" dirty="0" smtClean="0"/>
              <a:t>h5edit </a:t>
            </a:r>
            <a:r>
              <a:rPr lang="en-US" sz="1800" b="1" dirty="0"/>
              <a:t>-c "CREATE /Radiance </a:t>
            </a:r>
            <a:r>
              <a:rPr lang="en-US" sz="1800" b="1" dirty="0" err="1"/>
              <a:t>scale_factor</a:t>
            </a:r>
            <a:r>
              <a:rPr lang="en-US" sz="1800" b="1" dirty="0"/>
              <a:t> {H5T_IEEE_F32LE </a:t>
            </a:r>
            <a:r>
              <a:rPr lang="en-US" sz="1800" b="1" dirty="0" smtClean="0"/>
              <a:t>SIMPLE(1) </a:t>
            </a:r>
            <a:r>
              <a:rPr lang="en-US" sz="1800" b="1" dirty="0"/>
              <a:t>DATA{2.8339462E-4}};" file.h5 </a:t>
            </a:r>
            <a:endParaRPr lang="en-US" sz="1800" b="1" dirty="0" smtClean="0"/>
          </a:p>
          <a:p>
            <a:pPr marL="857250" lvl="2" indent="0">
              <a:buNone/>
            </a:pPr>
            <a:endParaRPr lang="en-US" sz="1800" b="1" dirty="0"/>
          </a:p>
        </p:txBody>
      </p:sp>
      <p:sp>
        <p:nvSpPr>
          <p:cNvPr id="4" name="Date Placeholder 3"/>
          <p:cNvSpPr>
            <a:spLocks noGrp="1"/>
          </p:cNvSpPr>
          <p:nvPr>
            <p:ph type="dt" sz="half" idx="10"/>
          </p:nvPr>
        </p:nvSpPr>
        <p:spPr/>
        <p:txBody>
          <a:bodyPr/>
          <a:lstStyle/>
          <a:p>
            <a:pPr>
              <a:defRPr/>
            </a:pPr>
            <a:r>
              <a:rPr lang="en-US" smtClean="0"/>
              <a:t>10/16/2012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2" name="Slide Number Placeholder 1"/>
          <p:cNvSpPr>
            <a:spLocks noGrp="1"/>
          </p:cNvSpPr>
          <p:nvPr>
            <p:ph type="sldNum" sz="quarter" idx="12"/>
          </p:nvPr>
        </p:nvSpPr>
        <p:spPr/>
        <p:txBody>
          <a:bodyPr/>
          <a:lstStyle/>
          <a:p>
            <a:fld id="{A5E891D3-C79B-467C-9AA4-487CCCDFB73C}" type="slidenum">
              <a:rPr lang="en-US" smtClean="0"/>
              <a:pPr/>
              <a:t>13</a:t>
            </a:fld>
            <a:endParaRPr lang="en-US"/>
          </a:p>
        </p:txBody>
      </p:sp>
    </p:spTree>
    <p:extLst>
      <p:ext uri="{BB962C8B-B14F-4D97-AF65-F5344CB8AC3E}">
        <p14:creationId xmlns:p14="http://schemas.microsoft.com/office/powerpoint/2010/main" val="4098527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problems (revisited)</a:t>
            </a:r>
            <a:endParaRPr lang="en-US" dirty="0"/>
          </a:p>
        </p:txBody>
      </p:sp>
      <p:sp>
        <p:nvSpPr>
          <p:cNvPr id="6" name="Content Placeholder 5"/>
          <p:cNvSpPr>
            <a:spLocks noGrp="1"/>
          </p:cNvSpPr>
          <p:nvPr>
            <p:ph idx="1"/>
          </p:nvPr>
        </p:nvSpPr>
        <p:spPr/>
        <p:txBody>
          <a:bodyPr>
            <a:normAutofit/>
          </a:bodyPr>
          <a:lstStyle/>
          <a:p>
            <a:r>
              <a:rPr lang="en-US" dirty="0" smtClean="0"/>
              <a:t>HDF5 file not netCDF-3 conformant</a:t>
            </a:r>
          </a:p>
          <a:p>
            <a:pPr marL="457200" lvl="1" indent="0">
              <a:buNone/>
            </a:pPr>
            <a:r>
              <a:rPr lang="en-US" sz="1800" b="1" dirty="0" smtClean="0"/>
              <a:t>h5augjpss –o4 SVI05.h5</a:t>
            </a:r>
          </a:p>
          <a:p>
            <a:endParaRPr lang="en-US" dirty="0" smtClean="0"/>
          </a:p>
          <a:p>
            <a:r>
              <a:rPr lang="en-US" dirty="0" smtClean="0"/>
              <a:t>Missing  CF metadata </a:t>
            </a:r>
          </a:p>
          <a:p>
            <a:pPr marL="457200" lvl="1" indent="0">
              <a:buNone/>
            </a:pPr>
            <a:r>
              <a:rPr lang="en-US" sz="1800" b="1" dirty="0" smtClean="0"/>
              <a:t>h5edit -c "CREATE /Radiance </a:t>
            </a:r>
            <a:r>
              <a:rPr lang="en-US" sz="1800" b="1" dirty="0" err="1" smtClean="0"/>
              <a:t>scale_factor</a:t>
            </a:r>
            <a:r>
              <a:rPr lang="en-US" sz="1800" b="1" dirty="0" smtClean="0"/>
              <a:t> {H5T_IEEE_F32LE SIMPLE(1) DATA{2.8339462E-4}};" SV105.h5</a:t>
            </a:r>
          </a:p>
          <a:p>
            <a:pPr lvl="1"/>
            <a:endParaRPr lang="en-US" dirty="0" smtClean="0"/>
          </a:p>
          <a:p>
            <a:pPr marL="457200" lvl="1" indent="0">
              <a:buNone/>
            </a:pPr>
            <a:r>
              <a:rPr lang="en-US" sz="1800" b="1" dirty="0" smtClean="0"/>
              <a:t>h5edit -c "CREATE /Longitude units {H5T_STRING { STRSIZE 12 } DATA {'degrees_east'}};” SV105.h5</a:t>
            </a:r>
            <a:endParaRPr lang="en-US" sz="1800" b="1" dirty="0"/>
          </a:p>
        </p:txBody>
      </p:sp>
      <p:sp>
        <p:nvSpPr>
          <p:cNvPr id="4" name="Date Placeholder 3"/>
          <p:cNvSpPr>
            <a:spLocks noGrp="1"/>
          </p:cNvSpPr>
          <p:nvPr>
            <p:ph type="dt" sz="half" idx="10"/>
          </p:nvPr>
        </p:nvSpPr>
        <p:spPr/>
        <p:txBody>
          <a:bodyPr/>
          <a:lstStyle/>
          <a:p>
            <a:r>
              <a:rPr lang="en-US" smtClean="0"/>
              <a:t>10/16/2012</a:t>
            </a:r>
            <a:endParaRPr lang="en-US" dirty="0"/>
          </a:p>
        </p:txBody>
      </p:sp>
      <p:sp>
        <p:nvSpPr>
          <p:cNvPr id="5" name="Footer Placeholder 4"/>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A5E891D3-C79B-467C-9AA4-487CCCDFB73C}" type="slidenum">
              <a:rPr lang="en-US" smtClean="0"/>
              <a:pPr/>
              <a:t>14</a:t>
            </a:fld>
            <a:endParaRPr lang="en-US"/>
          </a:p>
        </p:txBody>
      </p:sp>
    </p:spTree>
    <p:extLst>
      <p:ext uri="{BB962C8B-B14F-4D97-AF65-F5344CB8AC3E}">
        <p14:creationId xmlns:p14="http://schemas.microsoft.com/office/powerpoint/2010/main" val="2682968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solidFill>
                  <a:srgbClr val="0000FF"/>
                </a:solidFill>
              </a:rPr>
              <a:t>IDV after augmentation</a:t>
            </a:r>
            <a:endParaRPr lang="en-US" dirty="0"/>
          </a:p>
        </p:txBody>
      </p:sp>
      <p:pic>
        <p:nvPicPr>
          <p:cNvPr id="11" name="Content Placeholder 3"/>
          <p:cNvPicPr>
            <a:picLocks noChangeAspect="1"/>
          </p:cNvPicPr>
          <p:nvPr/>
        </p:nvPicPr>
        <p:blipFill>
          <a:blip r:embed="rId2" cstate="print"/>
          <a:srcRect t="9917" b="9917"/>
          <a:stretch>
            <a:fillRect/>
          </a:stretch>
        </p:blipFill>
        <p:spPr>
          <a:xfrm>
            <a:off x="1143000" y="1219200"/>
            <a:ext cx="7066231" cy="3886200"/>
          </a:xfrm>
          <a:prstGeom prst="rect">
            <a:avLst/>
          </a:prstGeom>
          <a:effectLst>
            <a:outerShdw blurRad="50800" dist="38100" dir="2700000" algn="tl" rotWithShape="0">
              <a:prstClr val="black">
                <a:alpha val="40000"/>
              </a:prstClr>
            </a:outerShdw>
          </a:effectLst>
        </p:spPr>
      </p:pic>
      <p:sp>
        <p:nvSpPr>
          <p:cNvPr id="15" name="Text Box 1146"/>
          <p:cNvSpPr txBox="1">
            <a:spLocks noChangeArrowheads="1"/>
          </p:cNvSpPr>
          <p:nvPr/>
        </p:nvSpPr>
        <p:spPr bwMode="auto">
          <a:xfrm>
            <a:off x="1378528" y="5562600"/>
            <a:ext cx="4946072" cy="402670"/>
          </a:xfrm>
          <a:prstGeom prst="rect">
            <a:avLst/>
          </a:prstGeom>
          <a:noFill/>
          <a:ln w="12700">
            <a:noFill/>
            <a:miter lim="800000"/>
            <a:headEnd type="none" w="sm" len="sm"/>
            <a:tailEnd type="none" w="sm" len="sm"/>
          </a:ln>
          <a:effectLst/>
        </p:spPr>
        <p:txBody>
          <a:bodyPr wrap="square" lIns="63496" tIns="31748" rIns="63496" bIns="31748">
            <a:spAutoFit/>
          </a:bodyPr>
          <a:lstStyle/>
          <a:p>
            <a:pPr lvl="0" algn="ctr"/>
            <a:r>
              <a:rPr lang="en-US" sz="2200" dirty="0" smtClean="0">
                <a:latin typeface="Arial" pitchFamily="34" charset="0"/>
              </a:rPr>
              <a:t>IDV with augmented JPSS file  </a:t>
            </a:r>
          </a:p>
        </p:txBody>
      </p:sp>
      <p:sp>
        <p:nvSpPr>
          <p:cNvPr id="2" name="Date Placeholder 1"/>
          <p:cNvSpPr>
            <a:spLocks noGrp="1"/>
          </p:cNvSpPr>
          <p:nvPr>
            <p:ph type="dt" sz="half" idx="10"/>
          </p:nvPr>
        </p:nvSpPr>
        <p:spPr/>
        <p:txBody>
          <a:bodyPr/>
          <a:lstStyle/>
          <a:p>
            <a:pPr>
              <a:defRPr/>
            </a:pPr>
            <a:r>
              <a:rPr lang="en-US" smtClean="0"/>
              <a:t>10/16/2012</a:t>
            </a: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517EAFBD-F6C1-4BBC-BE16-6ABDE0D892EA}" type="slidenum">
              <a:rPr lang="en-US" smtClean="0"/>
              <a:pPr/>
              <a:t>15</a:t>
            </a:fld>
            <a:endParaRPr lang="en-US"/>
          </a:p>
        </p:txBody>
      </p:sp>
    </p:spTree>
    <p:extLst>
      <p:ext uri="{BB962C8B-B14F-4D97-AF65-F5344CB8AC3E}">
        <p14:creationId xmlns:p14="http://schemas.microsoft.com/office/powerpoint/2010/main" val="1513941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http://upload.wikimedia.org/wikipedia/commons/8/82/Sign_for_the_Nags_Head%2C_Brampton_-_geograph.org.uk_-_8270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5299" y="82064"/>
            <a:ext cx="4910501" cy="65473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81000" y="2209800"/>
            <a:ext cx="2590800" cy="3046988"/>
          </a:xfrm>
          <a:prstGeom prst="rect">
            <a:avLst/>
          </a:prstGeom>
          <a:noFill/>
        </p:spPr>
        <p:txBody>
          <a:bodyPr wrap="square" rtlCol="0">
            <a:spAutoFit/>
          </a:bodyPr>
          <a:lstStyle/>
          <a:p>
            <a:pPr algn="ctr"/>
            <a:r>
              <a:rPr lang="en-US" sz="6000" dirty="0">
                <a:latin typeface="Arial" pitchFamily="34" charset="0"/>
              </a:rPr>
              <a:t>n</a:t>
            </a:r>
            <a:r>
              <a:rPr lang="en-US" sz="6000" dirty="0" smtClean="0">
                <a:latin typeface="Arial" pitchFamily="34" charset="0"/>
              </a:rPr>
              <a:t>agg</a:t>
            </a:r>
          </a:p>
          <a:p>
            <a:pPr algn="ctr"/>
            <a:endParaRPr lang="en-US" sz="6000" dirty="0">
              <a:latin typeface="Arial" pitchFamily="34" charset="0"/>
            </a:endParaRPr>
          </a:p>
          <a:p>
            <a:pPr algn="ctr"/>
            <a:r>
              <a:rPr lang="en-US" dirty="0" smtClean="0">
                <a:latin typeface="Arial" pitchFamily="34" charset="0"/>
              </a:rPr>
              <a:t>NPP </a:t>
            </a:r>
          </a:p>
          <a:p>
            <a:pPr algn="ctr"/>
            <a:r>
              <a:rPr lang="en-US" dirty="0" smtClean="0">
                <a:latin typeface="Arial" pitchFamily="34" charset="0"/>
              </a:rPr>
              <a:t>aggregation </a:t>
            </a:r>
          </a:p>
          <a:p>
            <a:pPr algn="ctr"/>
            <a:r>
              <a:rPr lang="en-US" dirty="0" smtClean="0">
                <a:latin typeface="Arial" pitchFamily="34" charset="0"/>
              </a:rPr>
              <a:t>tool</a:t>
            </a:r>
          </a:p>
        </p:txBody>
      </p:sp>
      <p:sp>
        <p:nvSpPr>
          <p:cNvPr id="6" name="Date Placeholder 5"/>
          <p:cNvSpPr>
            <a:spLocks noGrp="1"/>
          </p:cNvSpPr>
          <p:nvPr>
            <p:ph type="dt" sz="half" idx="10"/>
          </p:nvPr>
        </p:nvSpPr>
        <p:spPr/>
        <p:txBody>
          <a:bodyPr/>
          <a:lstStyle/>
          <a:p>
            <a:pPr>
              <a:defRPr/>
            </a:pPr>
            <a:r>
              <a:rPr lang="en-US" smtClean="0"/>
              <a:t>10/16/2012</a:t>
            </a: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3" name="Slide Number Placeholder 2"/>
          <p:cNvSpPr>
            <a:spLocks noGrp="1"/>
          </p:cNvSpPr>
          <p:nvPr>
            <p:ph type="sldNum" sz="quarter" idx="12"/>
          </p:nvPr>
        </p:nvSpPr>
        <p:spPr/>
        <p:txBody>
          <a:bodyPr/>
          <a:lstStyle/>
          <a:p>
            <a:fld id="{517EAFBD-F6C1-4BBC-BE16-6ABDE0D892EA}" type="slidenum">
              <a:rPr lang="en-US" smtClean="0"/>
              <a:pPr/>
              <a:t>16</a:t>
            </a:fld>
            <a:endParaRPr lang="en-US"/>
          </a:p>
        </p:txBody>
      </p:sp>
    </p:spTree>
    <p:extLst>
      <p:ext uri="{BB962C8B-B14F-4D97-AF65-F5344CB8AC3E}">
        <p14:creationId xmlns:p14="http://schemas.microsoft.com/office/powerpoint/2010/main" val="821652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Why nagg?*</a:t>
            </a:r>
            <a:endParaRPr lang="en-US" dirty="0"/>
          </a:p>
        </p:txBody>
      </p:sp>
      <p:sp>
        <p:nvSpPr>
          <p:cNvPr id="6" name="Content Placeholder 5"/>
          <p:cNvSpPr>
            <a:spLocks noGrp="1"/>
          </p:cNvSpPr>
          <p:nvPr>
            <p:ph idx="1"/>
          </p:nvPr>
        </p:nvSpPr>
        <p:spPr/>
        <p:txBody>
          <a:bodyPr/>
          <a:lstStyle/>
          <a:p>
            <a:r>
              <a:rPr lang="en-US" dirty="0" smtClean="0"/>
              <a:t>NPP data products organized as “granules.”</a:t>
            </a:r>
          </a:p>
          <a:p>
            <a:r>
              <a:rPr lang="en-US" dirty="0" smtClean="0"/>
              <a:t>Granules are relatively small.</a:t>
            </a:r>
          </a:p>
          <a:p>
            <a:r>
              <a:rPr lang="en-US" dirty="0" smtClean="0"/>
              <a:t>Several granules may be packaged per file.</a:t>
            </a:r>
          </a:p>
          <a:p>
            <a:r>
              <a:rPr lang="en-US" dirty="0" smtClean="0"/>
              <a:t>Several products may be packaged per file.</a:t>
            </a:r>
          </a:p>
          <a:p>
            <a:endParaRPr lang="en-US" dirty="0" smtClean="0"/>
          </a:p>
          <a:p>
            <a:r>
              <a:rPr lang="en-US" dirty="0" smtClean="0"/>
              <a:t>For convenience of a particular application, we may want to </a:t>
            </a:r>
            <a:r>
              <a:rPr lang="en-US" u="sng" dirty="0" smtClean="0"/>
              <a:t>re</a:t>
            </a:r>
            <a:r>
              <a:rPr lang="en-US" dirty="0" smtClean="0"/>
              <a:t>-package them.</a:t>
            </a:r>
          </a:p>
          <a:p>
            <a:endParaRPr lang="en-US" dirty="0" smtClean="0"/>
          </a:p>
          <a:p>
            <a:r>
              <a:rPr lang="en-US" dirty="0" smtClean="0"/>
              <a:t>May also want only a subset of them.</a:t>
            </a:r>
          </a:p>
        </p:txBody>
      </p:sp>
      <p:sp>
        <p:nvSpPr>
          <p:cNvPr id="3" name="Date Placeholder 2"/>
          <p:cNvSpPr>
            <a:spLocks noGrp="1"/>
          </p:cNvSpPr>
          <p:nvPr>
            <p:ph type="dt" sz="half" idx="10"/>
          </p:nvPr>
        </p:nvSpPr>
        <p:spPr/>
        <p:txBody>
          <a:bodyPr/>
          <a:lstStyle/>
          <a:p>
            <a:pPr>
              <a:defRPr/>
            </a:pPr>
            <a:r>
              <a:rPr lang="en-US" smtClean="0"/>
              <a:t>10/16/2012</a:t>
            </a: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7" name="TextBox 6"/>
          <p:cNvSpPr txBox="1"/>
          <p:nvPr/>
        </p:nvSpPr>
        <p:spPr>
          <a:xfrm>
            <a:off x="381000" y="5983069"/>
            <a:ext cx="8382000" cy="276999"/>
          </a:xfrm>
          <a:prstGeom prst="rect">
            <a:avLst/>
          </a:prstGeom>
          <a:noFill/>
        </p:spPr>
        <p:txBody>
          <a:bodyPr wrap="square" rtlCol="0">
            <a:spAutoFit/>
          </a:bodyPr>
          <a:lstStyle/>
          <a:p>
            <a:r>
              <a:rPr lang="en-US" sz="1200" dirty="0" smtClean="0">
                <a:latin typeface="Arial" pitchFamily="34" charset="0"/>
              </a:rPr>
              <a:t>(*Thanks </a:t>
            </a:r>
            <a:r>
              <a:rPr lang="en-US" sz="1200" dirty="0">
                <a:latin typeface="Arial" pitchFamily="34" charset="0"/>
              </a:rPr>
              <a:t>to Richard </a:t>
            </a:r>
            <a:r>
              <a:rPr lang="en-US" sz="1200" dirty="0" smtClean="0">
                <a:latin typeface="Arial" pitchFamily="34" charset="0"/>
              </a:rPr>
              <a:t>Ullman)</a:t>
            </a:r>
            <a:endParaRPr lang="en-US" sz="1200" dirty="0">
              <a:latin typeface="Arial" pitchFamily="34" charset="0"/>
            </a:endParaRPr>
          </a:p>
        </p:txBody>
      </p:sp>
      <p:sp>
        <p:nvSpPr>
          <p:cNvPr id="2" name="Slide Number Placeholder 1"/>
          <p:cNvSpPr>
            <a:spLocks noGrp="1"/>
          </p:cNvSpPr>
          <p:nvPr>
            <p:ph type="sldNum" sz="quarter" idx="12"/>
          </p:nvPr>
        </p:nvSpPr>
        <p:spPr/>
        <p:txBody>
          <a:bodyPr/>
          <a:lstStyle/>
          <a:p>
            <a:fld id="{A5E891D3-C79B-467C-9AA4-487CCCDFB73C}" type="slidenum">
              <a:rPr lang="en-US" smtClean="0"/>
              <a:pPr/>
              <a:t>17</a:t>
            </a:fld>
            <a:endParaRPr lang="en-US"/>
          </a:p>
        </p:txBody>
      </p:sp>
    </p:spTree>
    <p:extLst>
      <p:ext uri="{BB962C8B-B14F-4D97-AF65-F5344CB8AC3E}">
        <p14:creationId xmlns:p14="http://schemas.microsoft.com/office/powerpoint/2010/main" val="2506554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nagg?</a:t>
            </a:r>
            <a:endParaRPr lang="en-US" dirty="0"/>
          </a:p>
        </p:txBody>
      </p:sp>
      <p:sp>
        <p:nvSpPr>
          <p:cNvPr id="4" name="Content Placeholder 3"/>
          <p:cNvSpPr>
            <a:spLocks noGrp="1"/>
          </p:cNvSpPr>
          <p:nvPr>
            <p:ph idx="1"/>
          </p:nvPr>
        </p:nvSpPr>
        <p:spPr/>
        <p:txBody>
          <a:bodyPr/>
          <a:lstStyle/>
          <a:p>
            <a:pPr marL="0" indent="0">
              <a:buNone/>
            </a:pPr>
            <a:endParaRPr lang="en-US" dirty="0" smtClean="0"/>
          </a:p>
          <a:p>
            <a:pPr marL="0" indent="0">
              <a:buNone/>
            </a:pPr>
            <a:endParaRPr lang="en-US" dirty="0" smtClean="0"/>
          </a:p>
          <a:p>
            <a:pPr marL="0" indent="0">
              <a:buNone/>
            </a:pPr>
            <a:endParaRPr lang="en-US" dirty="0"/>
          </a:p>
          <a:p>
            <a:pPr marL="0" indent="0">
              <a:buNone/>
            </a:pPr>
            <a:r>
              <a:rPr lang="en-US" dirty="0" smtClean="0"/>
              <a:t>Nagg is a tool for rearranging NPP data granules from existing files to create new files with a different aggregation number or a different packaging arrangement.</a:t>
            </a:r>
            <a:endParaRPr lang="en-US" dirty="0"/>
          </a:p>
        </p:txBody>
      </p:sp>
      <p:sp>
        <p:nvSpPr>
          <p:cNvPr id="819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endParaRPr lang="en-US" sz="1200" dirty="0">
              <a:solidFill>
                <a:srgbClr val="FFFFFF"/>
              </a:solidFill>
              <a:latin typeface="Arial" pitchFamily="34" charset="0"/>
            </a:endParaRPr>
          </a:p>
        </p:txBody>
      </p:sp>
      <p:sp>
        <p:nvSpPr>
          <p:cNvPr id="81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59F7F727-62AD-4DD1-B854-8B249C597E8E}" type="slidenum">
              <a:rPr lang="en-US" sz="1200">
                <a:solidFill>
                  <a:srgbClr val="FFFFFF"/>
                </a:solidFill>
                <a:latin typeface="Arial" pitchFamily="34" charset="0"/>
              </a:rPr>
              <a:pPr eaLnBrk="1" hangingPunct="1"/>
              <a:t>18</a:t>
            </a:fld>
            <a:endParaRPr lang="en-US" sz="1200">
              <a:solidFill>
                <a:srgbClr val="FFFFFF"/>
              </a:solidFill>
              <a:latin typeface="Arial" pitchFamily="34" charset="0"/>
            </a:endParaRPr>
          </a:p>
        </p:txBody>
      </p:sp>
      <p:sp>
        <p:nvSpPr>
          <p:cNvPr id="8" name="Date Placeholder 3"/>
          <p:cNvSpPr>
            <a:spLocks noGrp="1"/>
          </p:cNvSpPr>
          <p:nvPr>
            <p:ph type="dt" sz="half" idx="10"/>
          </p:nvPr>
        </p:nvSpPr>
        <p:spPr>
          <a:xfrm>
            <a:off x="304800" y="6629400"/>
            <a:ext cx="16764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rgbClr val="FFFFFF"/>
                </a:solidFill>
                <a:latin typeface="Arial" pitchFamily="34" charset="0"/>
              </a:rPr>
              <a:t>10/16/2012</a:t>
            </a:r>
            <a:endParaRPr lang="en-US" sz="1200" dirty="0">
              <a:solidFill>
                <a:srgbClr val="FFFFFF"/>
              </a:solidFill>
              <a:latin typeface="Arial" pitchFamily="34" charset="0"/>
            </a:endParaRPr>
          </a:p>
        </p:txBody>
      </p:sp>
    </p:spTree>
    <p:extLst>
      <p:ext uri="{BB962C8B-B14F-4D97-AF65-F5344CB8AC3E}">
        <p14:creationId xmlns:p14="http://schemas.microsoft.com/office/powerpoint/2010/main" val="26213056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Nagg </a:t>
            </a:r>
            <a:r>
              <a:rPr lang="en-US" dirty="0" smtClean="0"/>
              <a:t>operations</a:t>
            </a:r>
            <a:endParaRPr lang="en-US" dirty="0"/>
          </a:p>
        </p:txBody>
      </p:sp>
      <p:sp>
        <p:nvSpPr>
          <p:cNvPr id="4" name="Content Placeholder 3"/>
          <p:cNvSpPr>
            <a:spLocks noGrp="1"/>
          </p:cNvSpPr>
          <p:nvPr>
            <p:ph sz="half" idx="1"/>
          </p:nvPr>
        </p:nvSpPr>
        <p:spPr/>
        <p:txBody>
          <a:bodyPr/>
          <a:lstStyle/>
          <a:p>
            <a:pPr marL="0" indent="0">
              <a:buNone/>
            </a:pPr>
            <a:r>
              <a:rPr lang="en-US" dirty="0" smtClean="0"/>
              <a:t>Aggregation</a:t>
            </a:r>
          </a:p>
          <a:p>
            <a:pPr marL="0" indent="0" algn="ctr">
              <a:buNone/>
            </a:pPr>
            <a:endParaRPr lang="en-US" sz="2400" b="1" dirty="0" smtClean="0"/>
          </a:p>
          <a:p>
            <a:pPr>
              <a:buFont typeface="Arial" pitchFamily="34" charset="0"/>
              <a:buChar char="•"/>
            </a:pPr>
            <a:r>
              <a:rPr lang="en-US" sz="2400" dirty="0" smtClean="0"/>
              <a:t>Aggregate data granules</a:t>
            </a:r>
          </a:p>
          <a:p>
            <a:pPr>
              <a:buFont typeface="Arial" pitchFamily="34" charset="0"/>
              <a:buChar char="•"/>
            </a:pPr>
            <a:r>
              <a:rPr lang="en-US" sz="2400" dirty="0" smtClean="0"/>
              <a:t>De-aggregate data granules </a:t>
            </a:r>
          </a:p>
          <a:p>
            <a:pPr>
              <a:buFont typeface="Arial" pitchFamily="34" charset="0"/>
              <a:buChar char="•"/>
            </a:pPr>
            <a:r>
              <a:rPr lang="en-US" sz="2400" dirty="0" smtClean="0"/>
              <a:t>Re-aggregate data granules</a:t>
            </a:r>
            <a:endParaRPr lang="en-US" sz="2400" dirty="0"/>
          </a:p>
        </p:txBody>
      </p:sp>
      <p:sp>
        <p:nvSpPr>
          <p:cNvPr id="5" name="Content Placeholder 4"/>
          <p:cNvSpPr>
            <a:spLocks noGrp="1"/>
          </p:cNvSpPr>
          <p:nvPr>
            <p:ph sz="half" idx="2"/>
          </p:nvPr>
        </p:nvSpPr>
        <p:spPr>
          <a:xfrm>
            <a:off x="4648200" y="990600"/>
            <a:ext cx="4152900" cy="5486400"/>
          </a:xfrm>
        </p:spPr>
        <p:txBody>
          <a:bodyPr/>
          <a:lstStyle/>
          <a:p>
            <a:pPr marL="0" indent="0">
              <a:buNone/>
            </a:pPr>
            <a:r>
              <a:rPr lang="en-US" dirty="0" smtClean="0"/>
              <a:t>Packaging</a:t>
            </a:r>
          </a:p>
          <a:p>
            <a:pPr marL="0" indent="0" algn="ctr">
              <a:buNone/>
            </a:pPr>
            <a:endParaRPr lang="en-US" sz="2400" b="1" dirty="0" smtClean="0"/>
          </a:p>
          <a:p>
            <a:r>
              <a:rPr lang="en-US" sz="2400" dirty="0" smtClean="0"/>
              <a:t>Package granules of multiple compatible products in common files</a:t>
            </a:r>
          </a:p>
          <a:p>
            <a:r>
              <a:rPr lang="en-US" sz="2400" dirty="0" smtClean="0"/>
              <a:t>Un-package products into separate files for each product</a:t>
            </a:r>
          </a:p>
          <a:p>
            <a:r>
              <a:rPr lang="en-US" sz="2400" dirty="0" smtClean="0"/>
              <a:t>-g no or –g &lt;product&gt;</a:t>
            </a:r>
            <a:endParaRPr lang="en-US" sz="2400" dirty="0"/>
          </a:p>
        </p:txBody>
      </p:sp>
      <p:sp>
        <p:nvSpPr>
          <p:cNvPr id="8196" name="Date Placeholder 3"/>
          <p:cNvSpPr>
            <a:spLocks noGrp="1"/>
          </p:cNvSpPr>
          <p:nvPr>
            <p:ph type="dt" sz="half" idx="10"/>
          </p:nvPr>
        </p:nvSpPr>
        <p:spPr>
          <a:xfrm>
            <a:off x="304800" y="6629400"/>
            <a:ext cx="20574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rgbClr val="FFFFFF"/>
                </a:solidFill>
                <a:latin typeface="Arial" pitchFamily="34" charset="0"/>
              </a:rPr>
              <a:t>10/16/2012</a:t>
            </a:r>
            <a:endParaRPr lang="en-US" sz="1200" dirty="0">
              <a:solidFill>
                <a:srgbClr val="FFFFFF"/>
              </a:solidFill>
              <a:latin typeface="Arial" pitchFamily="34" charset="0"/>
            </a:endParaRPr>
          </a:p>
        </p:txBody>
      </p:sp>
      <p:sp>
        <p:nvSpPr>
          <p:cNvPr id="819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endParaRPr lang="en-US" sz="1200" dirty="0">
              <a:solidFill>
                <a:srgbClr val="FFFFFF"/>
              </a:solidFill>
              <a:latin typeface="Arial" pitchFamily="34" charset="0"/>
            </a:endParaRPr>
          </a:p>
        </p:txBody>
      </p:sp>
      <p:sp>
        <p:nvSpPr>
          <p:cNvPr id="81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59F7F727-62AD-4DD1-B854-8B249C597E8E}" type="slidenum">
              <a:rPr lang="en-US" sz="1200">
                <a:solidFill>
                  <a:srgbClr val="FFFFFF"/>
                </a:solidFill>
                <a:latin typeface="Arial" pitchFamily="34" charset="0"/>
              </a:rPr>
              <a:pPr eaLnBrk="1" hangingPunct="1"/>
              <a:t>19</a:t>
            </a:fld>
            <a:endParaRPr lang="en-US" sz="1200">
              <a:solidFill>
                <a:srgbClr val="FFFFFF"/>
              </a:solidFill>
              <a:latin typeface="Arial" pitchFamily="34" charset="0"/>
            </a:endParaRPr>
          </a:p>
        </p:txBody>
      </p:sp>
    </p:spTree>
    <p:extLst>
      <p:ext uri="{BB962C8B-B14F-4D97-AF65-F5344CB8AC3E}">
        <p14:creationId xmlns:p14="http://schemas.microsoft.com/office/powerpoint/2010/main" val="22564933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Plans for 2012-2013</a:t>
            </a:r>
            <a:endParaRPr lang="en-US" dirty="0"/>
          </a:p>
        </p:txBody>
      </p:sp>
      <p:sp>
        <p:nvSpPr>
          <p:cNvPr id="8" name="Text Placeholder 7"/>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pPr>
              <a:defRPr/>
            </a:pPr>
            <a:r>
              <a:rPr lang="en-US" smtClean="0"/>
              <a:t>10/16/2012</a:t>
            </a:r>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2" name="Slide Number Placeholder 1"/>
          <p:cNvSpPr>
            <a:spLocks noGrp="1"/>
          </p:cNvSpPr>
          <p:nvPr>
            <p:ph type="sldNum" sz="quarter" idx="12"/>
          </p:nvPr>
        </p:nvSpPr>
        <p:spPr/>
        <p:txBody>
          <a:bodyPr/>
          <a:lstStyle/>
          <a:p>
            <a:fld id="{109A6822-8A2E-438A-8FF5-7FF0DBFC3E36}" type="slidenum">
              <a:rPr lang="en-US" smtClean="0"/>
              <a:pPr/>
              <a:t>20</a:t>
            </a:fld>
            <a:endParaRPr lang="en-US"/>
          </a:p>
        </p:txBody>
      </p:sp>
    </p:spTree>
    <p:extLst>
      <p:ext uri="{BB962C8B-B14F-4D97-AF65-F5344CB8AC3E}">
        <p14:creationId xmlns:p14="http://schemas.microsoft.com/office/powerpoint/2010/main" val="3616065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pPr>
              <a:defRPr/>
            </a:pPr>
            <a:r>
              <a:rPr lang="en-US" smtClean="0"/>
              <a:t>10/16/2012</a:t>
            </a:r>
            <a:endParaRPr lang="en-US" dirty="0"/>
          </a:p>
        </p:txBody>
      </p:sp>
      <p:sp>
        <p:nvSpPr>
          <p:cNvPr id="5" name="Footer Placeholder 4"/>
          <p:cNvSpPr>
            <a:spLocks noGrp="1"/>
          </p:cNvSpPr>
          <p:nvPr>
            <p:ph type="ftr" sz="quarter" idx="11"/>
          </p:nvPr>
        </p:nvSpPr>
        <p:spPr/>
        <p:txBody>
          <a:bodyPr/>
          <a:lstStyle/>
          <a:p>
            <a:pPr>
              <a:defRPr/>
            </a:pPr>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24" y="1295400"/>
            <a:ext cx="8738268" cy="2590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517EAFBD-F6C1-4BBC-BE16-6ABDE0D892EA}" type="slidenum">
              <a:rPr lang="en-US" smtClean="0"/>
              <a:pPr/>
              <a:t>21</a:t>
            </a:fld>
            <a:endParaRPr lang="en-US"/>
          </a:p>
        </p:txBody>
      </p:sp>
    </p:spTree>
    <p:extLst>
      <p:ext uri="{BB962C8B-B14F-4D97-AF65-F5344CB8AC3E}">
        <p14:creationId xmlns:p14="http://schemas.microsoft.com/office/powerpoint/2010/main" val="37031931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10/16/2012</a:t>
            </a:r>
            <a:endParaRPr lang="en-US" dirty="0"/>
          </a:p>
        </p:txBody>
      </p:sp>
      <p:sp>
        <p:nvSpPr>
          <p:cNvPr id="4" name="Footer Placeholder 3"/>
          <p:cNvSpPr>
            <a:spLocks noGrp="1"/>
          </p:cNvSpPr>
          <p:nvPr>
            <p:ph type="ftr" sz="quarter" idx="11"/>
          </p:nvPr>
        </p:nvSpPr>
        <p:spPr/>
        <p:txBody>
          <a:bodyPr/>
          <a:lstStyle/>
          <a:p>
            <a:pPr>
              <a:defRPr/>
            </a:pPr>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65" y="1295400"/>
            <a:ext cx="8721035" cy="4038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517EAFBD-F6C1-4BBC-BE16-6ABDE0D892EA}" type="slidenum">
              <a:rPr lang="en-US" smtClean="0"/>
              <a:pPr/>
              <a:t>22</a:t>
            </a:fld>
            <a:endParaRPr lang="en-US"/>
          </a:p>
        </p:txBody>
      </p:sp>
    </p:spTree>
    <p:extLst>
      <p:ext uri="{BB962C8B-B14F-4D97-AF65-F5344CB8AC3E}">
        <p14:creationId xmlns:p14="http://schemas.microsoft.com/office/powerpoint/2010/main" val="7017834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10/16/2012</a:t>
            </a:r>
            <a:endParaRPr lang="en-US" dirty="0"/>
          </a:p>
        </p:txBody>
      </p:sp>
      <p:sp>
        <p:nvSpPr>
          <p:cNvPr id="4" name="Footer Placeholder 3"/>
          <p:cNvSpPr>
            <a:spLocks noGrp="1"/>
          </p:cNvSpPr>
          <p:nvPr>
            <p:ph type="ftr" sz="quarter" idx="11"/>
          </p:nvPr>
        </p:nvSpPr>
        <p:spPr/>
        <p:txBody>
          <a:bodyPr/>
          <a:lstStyle/>
          <a:p>
            <a:pPr>
              <a:defRPr/>
            </a:pPr>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26" y="1447800"/>
            <a:ext cx="8821174" cy="213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517EAFBD-F6C1-4BBC-BE16-6ABDE0D892EA}" type="slidenum">
              <a:rPr lang="en-US" smtClean="0"/>
              <a:pPr/>
              <a:t>23</a:t>
            </a:fld>
            <a:endParaRPr lang="en-US"/>
          </a:p>
        </p:txBody>
      </p:sp>
    </p:spTree>
    <p:extLst>
      <p:ext uri="{BB962C8B-B14F-4D97-AF65-F5344CB8AC3E}">
        <p14:creationId xmlns:p14="http://schemas.microsoft.com/office/powerpoint/2010/main" val="1734043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pPr>
              <a:defRPr/>
            </a:pPr>
            <a:r>
              <a:rPr lang="en-US" smtClean="0"/>
              <a:t>10/16/2012</a:t>
            </a:r>
            <a:endParaRPr lang="en-US" dirty="0"/>
          </a:p>
        </p:txBody>
      </p:sp>
      <p:sp>
        <p:nvSpPr>
          <p:cNvPr id="4" name="Footer Placeholder 3"/>
          <p:cNvSpPr>
            <a:spLocks noGrp="1"/>
          </p:cNvSpPr>
          <p:nvPr>
            <p:ph type="ftr" sz="quarter" idx="11"/>
          </p:nvPr>
        </p:nvSpPr>
        <p:spPr/>
        <p:txBody>
          <a:bodyPr/>
          <a:lstStyle/>
          <a:p>
            <a:pPr>
              <a:defRPr/>
            </a:pPr>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066800"/>
            <a:ext cx="8613891" cy="4038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517EAFBD-F6C1-4BBC-BE16-6ABDE0D892EA}" type="slidenum">
              <a:rPr lang="en-US" smtClean="0"/>
              <a:pPr/>
              <a:t>24</a:t>
            </a:fld>
            <a:endParaRPr lang="en-US"/>
          </a:p>
        </p:txBody>
      </p:sp>
    </p:spTree>
    <p:extLst>
      <p:ext uri="{BB962C8B-B14F-4D97-AF65-F5344CB8AC3E}">
        <p14:creationId xmlns:p14="http://schemas.microsoft.com/office/powerpoint/2010/main" val="12410057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 about ESDIS JPSS?</a:t>
            </a:r>
            <a:endParaRPr lang="en-US" dirty="0"/>
          </a:p>
        </p:txBody>
      </p:sp>
      <p:sp>
        <p:nvSpPr>
          <p:cNvPr id="6" name="Text Placeholder 5"/>
          <p:cNvSpPr>
            <a:spLocks noGrp="1"/>
          </p:cNvSpPr>
          <p:nvPr>
            <p:ph type="body" idx="1"/>
          </p:nvPr>
        </p:nvSpPr>
        <p:spPr/>
        <p:txBody>
          <a:bodyPr/>
          <a:lstStyle/>
          <a:p>
            <a:pPr lvl="0"/>
            <a:endParaRPr lang="en-US" dirty="0"/>
          </a:p>
        </p:txBody>
      </p:sp>
      <p:sp>
        <p:nvSpPr>
          <p:cNvPr id="3" name="Date Placeholder 2"/>
          <p:cNvSpPr>
            <a:spLocks noGrp="1"/>
          </p:cNvSpPr>
          <p:nvPr>
            <p:ph type="dt" sz="half" idx="10"/>
          </p:nvPr>
        </p:nvSpPr>
        <p:spPr/>
        <p:txBody>
          <a:bodyPr/>
          <a:lstStyle/>
          <a:p>
            <a:pPr>
              <a:defRPr/>
            </a:pPr>
            <a:r>
              <a:rPr lang="en-US" smtClean="0"/>
              <a:t>10/16/2012</a:t>
            </a:r>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2" name="Slide Number Placeholder 1"/>
          <p:cNvSpPr>
            <a:spLocks noGrp="1"/>
          </p:cNvSpPr>
          <p:nvPr>
            <p:ph type="sldNum" sz="quarter" idx="12"/>
          </p:nvPr>
        </p:nvSpPr>
        <p:spPr/>
        <p:txBody>
          <a:bodyPr/>
          <a:lstStyle/>
          <a:p>
            <a:fld id="{109A6822-8A2E-438A-8FF5-7FF0DBFC3E36}" type="slidenum">
              <a:rPr lang="en-US" smtClean="0"/>
              <a:pPr/>
              <a:t>25</a:t>
            </a:fld>
            <a:endParaRPr lang="en-US"/>
          </a:p>
        </p:txBody>
      </p:sp>
    </p:spTree>
    <p:extLst>
      <p:ext uri="{BB962C8B-B14F-4D97-AF65-F5344CB8AC3E}">
        <p14:creationId xmlns:p14="http://schemas.microsoft.com/office/powerpoint/2010/main" val="42214453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ESDIS </a:t>
            </a:r>
            <a:r>
              <a:rPr lang="en-US" dirty="0" smtClean="0"/>
              <a:t>NPP-SDS project</a:t>
            </a:r>
            <a:r>
              <a:rPr lang="en-US" dirty="0"/>
              <a:t>?</a:t>
            </a:r>
          </a:p>
        </p:txBody>
      </p:sp>
      <p:sp>
        <p:nvSpPr>
          <p:cNvPr id="6" name="Content Placeholder 5"/>
          <p:cNvSpPr>
            <a:spLocks noGrp="1"/>
          </p:cNvSpPr>
          <p:nvPr>
            <p:ph idx="1"/>
          </p:nvPr>
        </p:nvSpPr>
        <p:spPr/>
        <p:txBody>
          <a:bodyPr>
            <a:normAutofit fontScale="77500" lnSpcReduction="20000"/>
          </a:bodyPr>
          <a:lstStyle/>
          <a:p>
            <a:endParaRPr lang="en-US" dirty="0" smtClean="0"/>
          </a:p>
          <a:p>
            <a:r>
              <a:rPr lang="en-US" dirty="0" smtClean="0"/>
              <a:t>Users?</a:t>
            </a:r>
          </a:p>
          <a:p>
            <a:pPr lvl="1"/>
            <a:r>
              <a:rPr lang="en-US" dirty="0" smtClean="0"/>
              <a:t>PEATEs and their customers</a:t>
            </a:r>
          </a:p>
          <a:p>
            <a:pPr lvl="1"/>
            <a:r>
              <a:rPr lang="en-US" dirty="0" smtClean="0"/>
              <a:t>More likely comparing this data to EOS counterpart data</a:t>
            </a:r>
          </a:p>
          <a:p>
            <a:pPr lvl="1"/>
            <a:r>
              <a:rPr lang="en-US" dirty="0" smtClean="0"/>
              <a:t>Customers have likely never seen the data before</a:t>
            </a:r>
          </a:p>
          <a:p>
            <a:pPr lvl="1"/>
            <a:r>
              <a:rPr lang="en-US" dirty="0" smtClean="0"/>
              <a:t>Don’t currently do data distribution to the world, but this could happen in the future</a:t>
            </a:r>
          </a:p>
          <a:p>
            <a:pPr lvl="1"/>
            <a:r>
              <a:rPr lang="en-US" dirty="0" smtClean="0"/>
              <a:t>OMPS planning to distribute the data soon</a:t>
            </a:r>
          </a:p>
          <a:p>
            <a:pPr lvl="1"/>
            <a:r>
              <a:rPr lang="en-US" dirty="0" smtClean="0"/>
              <a:t>Other PEATEs?</a:t>
            </a:r>
          </a:p>
          <a:p>
            <a:pPr lvl="1"/>
            <a:r>
              <a:rPr lang="en-US" dirty="0" smtClean="0"/>
              <a:t>NCDC and NGDC: ESIP meetings is a good place to speak with them about their needs</a:t>
            </a:r>
          </a:p>
          <a:p>
            <a:pPr lvl="1"/>
            <a:endParaRPr lang="en-US" dirty="0" smtClean="0"/>
          </a:p>
          <a:p>
            <a:r>
              <a:rPr lang="en-US" dirty="0" smtClean="0"/>
              <a:t>Needs?</a:t>
            </a:r>
          </a:p>
          <a:p>
            <a:pPr lvl="1"/>
            <a:r>
              <a:rPr lang="en-US" dirty="0" smtClean="0"/>
              <a:t>Examples for any particular NPP products</a:t>
            </a:r>
          </a:p>
          <a:p>
            <a:r>
              <a:rPr lang="en-US" dirty="0" smtClean="0"/>
              <a:t>Plans?</a:t>
            </a:r>
          </a:p>
          <a:p>
            <a:r>
              <a:rPr lang="en-US" dirty="0" smtClean="0"/>
              <a:t>How can we help?</a:t>
            </a:r>
            <a:endParaRPr lang="en-US" dirty="0"/>
          </a:p>
        </p:txBody>
      </p:sp>
      <p:sp>
        <p:nvSpPr>
          <p:cNvPr id="4" name="Date Placeholder 3"/>
          <p:cNvSpPr>
            <a:spLocks noGrp="1"/>
          </p:cNvSpPr>
          <p:nvPr>
            <p:ph type="dt" sz="half" idx="10"/>
          </p:nvPr>
        </p:nvSpPr>
        <p:spPr/>
        <p:txBody>
          <a:bodyPr/>
          <a:lstStyle/>
          <a:p>
            <a:pPr>
              <a:defRPr/>
            </a:pPr>
            <a:r>
              <a:rPr lang="en-US" smtClean="0"/>
              <a:t>10/16/2012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3" name="Slide Number Placeholder 2"/>
          <p:cNvSpPr>
            <a:spLocks noGrp="1"/>
          </p:cNvSpPr>
          <p:nvPr>
            <p:ph type="sldNum" sz="quarter" idx="12"/>
          </p:nvPr>
        </p:nvSpPr>
        <p:spPr/>
        <p:txBody>
          <a:bodyPr/>
          <a:lstStyle/>
          <a:p>
            <a:fld id="{A5E891D3-C79B-467C-9AA4-487CCCDFB73C}" type="slidenum">
              <a:rPr lang="en-US" smtClean="0"/>
              <a:pPr/>
              <a:t>26</a:t>
            </a:fld>
            <a:endParaRPr lang="en-US"/>
          </a:p>
        </p:txBody>
      </p:sp>
    </p:spTree>
    <p:extLst>
      <p:ext uri="{BB962C8B-B14F-4D97-AF65-F5344CB8AC3E}">
        <p14:creationId xmlns:p14="http://schemas.microsoft.com/office/powerpoint/2010/main" val="18805840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pPr eaLnBrk="1" hangingPunct="1"/>
            <a:r>
              <a:rPr lang="en-US" dirty="0" smtClean="0"/>
              <a:t>Thank You!</a:t>
            </a:r>
          </a:p>
        </p:txBody>
      </p:sp>
      <p:sp>
        <p:nvSpPr>
          <p:cNvPr id="6147" name="Subtitle 2"/>
          <p:cNvSpPr>
            <a:spLocks noGrp="1"/>
          </p:cNvSpPr>
          <p:nvPr>
            <p:ph type="subTitle" idx="1"/>
          </p:nvPr>
        </p:nvSpPr>
        <p:spPr/>
        <p:txBody>
          <a:bodyPr/>
          <a:lstStyle/>
          <a:p>
            <a:pPr eaLnBrk="1" hangingPunct="1"/>
            <a:endParaRPr lang="en-US" smtClean="0"/>
          </a:p>
        </p:txBody>
      </p:sp>
      <p:sp>
        <p:nvSpPr>
          <p:cNvPr id="2" name="Date Placeholder 1"/>
          <p:cNvSpPr>
            <a:spLocks noGrp="1"/>
          </p:cNvSpPr>
          <p:nvPr>
            <p:ph type="dt" sz="half" idx="10"/>
          </p:nvPr>
        </p:nvSpPr>
        <p:spPr/>
        <p:txBody>
          <a:bodyPr/>
          <a:lstStyle/>
          <a:p>
            <a:pPr>
              <a:defRPr/>
            </a:pPr>
            <a:r>
              <a:rPr lang="en-US" smtClean="0"/>
              <a:t>10/16/2012</a:t>
            </a:r>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854D0054-DEBC-4BC7-AB51-B07CBC93C6B2}" type="slidenum">
              <a:rPr lang="en-US" smtClean="0"/>
              <a:pPr/>
              <a:t>27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t>Acknowledgements</a:t>
            </a:r>
          </a:p>
        </p:txBody>
      </p:sp>
      <p:sp>
        <p:nvSpPr>
          <p:cNvPr id="3" name="Content Placeholder 2"/>
          <p:cNvSpPr>
            <a:spLocks noGrp="1"/>
          </p:cNvSpPr>
          <p:nvPr>
            <p:ph idx="1"/>
          </p:nvPr>
        </p:nvSpPr>
        <p:spPr>
          <a:xfrm>
            <a:off x="381000" y="1371600"/>
            <a:ext cx="8458200" cy="4953000"/>
          </a:xfrm>
        </p:spPr>
        <p:txBody>
          <a:bodyPr>
            <a:noAutofit/>
          </a:bodyPr>
          <a:lstStyle/>
          <a:p>
            <a:pPr marL="0" indent="0" eaLnBrk="1" hangingPunct="1">
              <a:buFontTx/>
              <a:buNone/>
            </a:pPr>
            <a:r>
              <a:rPr lang="en-US" sz="2800" dirty="0" smtClean="0"/>
              <a:t>This work was supported by Riverside (subcontract HDF-1000, prime contract DG133E07CQ0055), and by Raytheon (subcontract 114820, prime contract NNG10HP02C). </a:t>
            </a:r>
          </a:p>
          <a:p>
            <a:pPr marL="0" indent="0" eaLnBrk="1" hangingPunct="1">
              <a:buFontTx/>
              <a:buNone/>
            </a:pPr>
            <a:r>
              <a:rPr lang="en-US" sz="2800" dirty="0" smtClean="0"/>
              <a:t>Both contracts are funded by the National Aeronautics and Space Administration (NASA).  </a:t>
            </a:r>
          </a:p>
          <a:p>
            <a:pPr marL="0" indent="0" eaLnBrk="1" hangingPunct="1">
              <a:buFontTx/>
              <a:buNone/>
            </a:pPr>
            <a:r>
              <a:rPr lang="en-US" sz="2800" dirty="0" smtClean="0"/>
              <a:t>Any opinions, findings, conclusions, or recommendations expressed in this material are those of the authors and do not necessarily reflect the views of Riverside, Raytheon or NASA.</a:t>
            </a:r>
          </a:p>
          <a:p>
            <a:pPr marL="0" indent="0" algn="ctr" eaLnBrk="1" hangingPunct="1"/>
            <a:endParaRPr lang="en-US" sz="2800" dirty="0" smtClean="0"/>
          </a:p>
        </p:txBody>
      </p:sp>
      <p:sp>
        <p:nvSpPr>
          <p:cNvPr id="2" name="Date Placeholder 1"/>
          <p:cNvSpPr>
            <a:spLocks noGrp="1"/>
          </p:cNvSpPr>
          <p:nvPr>
            <p:ph type="dt" sz="half" idx="10"/>
          </p:nvPr>
        </p:nvSpPr>
        <p:spPr/>
        <p:txBody>
          <a:bodyPr/>
          <a:lstStyle/>
          <a:p>
            <a:pPr>
              <a:defRPr/>
            </a:pPr>
            <a:r>
              <a:rPr lang="en-US" smtClean="0"/>
              <a:t>10/16/2012</a:t>
            </a:r>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A5E891D3-C79B-467C-9AA4-487CCCDFB73C}" type="slidenum">
              <a:rPr lang="en-US" smtClean="0"/>
              <a:pPr/>
              <a:t>28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heme/theme1.xml><?xml version="1.0" encoding="utf-8"?>
<a:theme xmlns:a="http://schemas.openxmlformats.org/drawingml/2006/main" name="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rgbClr val="0070C0"/>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defRPr dirty="0" smtClean="0">
            <a:latin typeface="Arial" pitchFamily="34" charset="0"/>
          </a:defRPr>
        </a:defPPr>
      </a:lstStyle>
    </a:tx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template2</Template>
  <TotalTime>4207</TotalTime>
  <Words>1086</Words>
  <Application>Microsoft Office PowerPoint</Application>
  <PresentationFormat>On-screen Show (4:3)</PresentationFormat>
  <Paragraphs>201</Paragraphs>
  <Slides>28</Slides>
  <Notes>11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template2</vt:lpstr>
      <vt:lpstr>HDF Group Support for NPP/JPSS</vt:lpstr>
      <vt:lpstr>Goal  Provide HDF5 support for the distribution of VIIRS, OMPS, and other JPSS sensor and environmental data products</vt:lpstr>
      <vt:lpstr>2011-2012 Priorities</vt:lpstr>
      <vt:lpstr>Project Information</vt:lpstr>
      <vt:lpstr>JPSS Released Software</vt:lpstr>
      <vt:lpstr>Software under Development</vt:lpstr>
      <vt:lpstr>HDF NPOESS Wiki</vt:lpstr>
      <vt:lpstr>H4edit and h5augJPSs</vt:lpstr>
      <vt:lpstr>IDV “before”</vt:lpstr>
      <vt:lpstr>Two problems</vt:lpstr>
      <vt:lpstr>PowerPoint Presentation</vt:lpstr>
      <vt:lpstr>h5augjpss</vt:lpstr>
      <vt:lpstr>h5edit</vt:lpstr>
      <vt:lpstr>Two problems (revisited)</vt:lpstr>
      <vt:lpstr>IDV after augmentation</vt:lpstr>
      <vt:lpstr>PowerPoint Presentation</vt:lpstr>
      <vt:lpstr>Why nagg?*</vt:lpstr>
      <vt:lpstr>What is nagg?</vt:lpstr>
      <vt:lpstr>Nagg operations</vt:lpstr>
      <vt:lpstr>Plans for 2012-2013</vt:lpstr>
      <vt:lpstr>PowerPoint Presentation</vt:lpstr>
      <vt:lpstr>PowerPoint Presentation</vt:lpstr>
      <vt:lpstr>PowerPoint Presentation</vt:lpstr>
      <vt:lpstr>PowerPoint Presentation</vt:lpstr>
      <vt:lpstr>What about ESDIS JPSS?</vt:lpstr>
      <vt:lpstr>What’s the ESDIS NPP-SDS project?</vt:lpstr>
      <vt:lpstr>Thank You!</vt:lpstr>
      <vt:lpstr>Acknowledgements</vt:lpstr>
    </vt:vector>
  </TitlesOfParts>
  <Company>The HDF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Sellidng a Product or Service</dc:title>
  <dc:creator>csingh3</dc:creator>
  <cp:lastModifiedBy>Folk, Michael J</cp:lastModifiedBy>
  <cp:revision>130</cp:revision>
  <cp:lastPrinted>1601-01-01T00:00:00Z</cp:lastPrinted>
  <dcterms:created xsi:type="dcterms:W3CDTF">2009-10-02T21:12:46Z</dcterms:created>
  <dcterms:modified xsi:type="dcterms:W3CDTF">2012-10-16T19:09:13Z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TC010178481033</vt:lpwstr>
  </property>
</Properties>
</file>