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49" r:id="rId2"/>
    <p:sldMasterId id="2147483652" r:id="rId3"/>
  </p:sldMasterIdLst>
  <p:notesMasterIdLst>
    <p:notesMasterId r:id="rId37"/>
  </p:notesMasterIdLst>
  <p:handoutMasterIdLst>
    <p:handoutMasterId r:id="rId38"/>
  </p:handoutMasterIdLst>
  <p:sldIdLst>
    <p:sldId id="412" r:id="rId4"/>
    <p:sldId id="429" r:id="rId5"/>
    <p:sldId id="413" r:id="rId6"/>
    <p:sldId id="414" r:id="rId7"/>
    <p:sldId id="386" r:id="rId8"/>
    <p:sldId id="385" r:id="rId9"/>
    <p:sldId id="417" r:id="rId10"/>
    <p:sldId id="430" r:id="rId11"/>
    <p:sldId id="431" r:id="rId12"/>
    <p:sldId id="432" r:id="rId13"/>
    <p:sldId id="433" r:id="rId14"/>
    <p:sldId id="390" r:id="rId15"/>
    <p:sldId id="425" r:id="rId16"/>
    <p:sldId id="434" r:id="rId17"/>
    <p:sldId id="435" r:id="rId18"/>
    <p:sldId id="436" r:id="rId19"/>
    <p:sldId id="437" r:id="rId20"/>
    <p:sldId id="438" r:id="rId21"/>
    <p:sldId id="439" r:id="rId22"/>
    <p:sldId id="405" r:id="rId23"/>
    <p:sldId id="406" r:id="rId24"/>
    <p:sldId id="440" r:id="rId25"/>
    <p:sldId id="441" r:id="rId26"/>
    <p:sldId id="442" r:id="rId27"/>
    <p:sldId id="443" r:id="rId28"/>
    <p:sldId id="427" r:id="rId29"/>
    <p:sldId id="444" r:id="rId30"/>
    <p:sldId id="445" r:id="rId31"/>
    <p:sldId id="446" r:id="rId32"/>
    <p:sldId id="419" r:id="rId33"/>
    <p:sldId id="428" r:id="rId34"/>
    <p:sldId id="411" r:id="rId35"/>
    <p:sldId id="415" r:id="rId36"/>
  </p:sldIdLst>
  <p:sldSz cx="9144000" cy="6858000" type="screen4x3"/>
  <p:notesSz cx="7150100" cy="94361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33"/>
    <a:srgbClr val="00FF00"/>
    <a:srgbClr val="FFE249"/>
    <a:srgbClr val="99FFCC"/>
    <a:srgbClr val="CCECFF"/>
    <a:srgbClr val="00FFFF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2" autoAdjust="0"/>
    <p:restoredTop sz="94660" autoAdjust="0"/>
  </p:normalViewPr>
  <p:slideViewPr>
    <p:cSldViewPr>
      <p:cViewPr>
        <p:scale>
          <a:sx n="75" d="100"/>
          <a:sy n="75" d="100"/>
        </p:scale>
        <p:origin x="198" y="390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94" y="-78"/>
      </p:cViewPr>
      <p:guideLst>
        <p:guide orient="horz" pos="2972"/>
        <p:guide pos="225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7013" y="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9795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effectLst/>
              </a:defRPr>
            </a:lvl1pPr>
          </a:lstStyle>
          <a:p>
            <a:pPr>
              <a:defRPr/>
            </a:pPr>
            <a:r>
              <a:rPr lang="en-US"/>
              <a:t>1 of #page</a:t>
            </a:r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/>
              </a:defRPr>
            </a:lvl1pPr>
          </a:lstStyle>
          <a:p>
            <a:pPr>
              <a:defRPr/>
            </a:pPr>
            <a:fld id="{AE43351F-BF04-4EA9-96AF-80A071022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7013" y="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698500"/>
            <a:ext cx="4756150" cy="3567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98975"/>
            <a:ext cx="5276850" cy="42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9795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1 of #page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5C7FF4BA-627C-4BA6-9F3E-EFD4816F0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466ED4-DAE5-4CF3-8792-CED4AC98671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FA9660-FCD8-4892-81E9-8A877E0C57F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0180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>
              <a:defRPr/>
            </a:pPr>
            <a:fld id="{7CFFE16E-1CCD-4C71-9AD0-62D0CA2A24D9}" type="slidenum">
              <a:rPr lang="en-US" sz="12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 defTabSz="930275">
                <a:defRPr/>
              </a:pPr>
              <a:t>11</a:t>
            </a:fld>
            <a:endParaRPr lang="en-US" sz="12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19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5BBAA-7B34-47F3-B76E-FC4EDFF3D6D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1988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EBF2BDD9-2E62-4FF9-91B6-AB811B51B73A}" type="slidenum">
              <a:rPr lang="en-US" sz="1200" b="0">
                <a:solidFill>
                  <a:schemeClr val="tx1"/>
                </a:solidFill>
              </a:rPr>
              <a:pPr algn="r" defTabSz="930275"/>
              <a:t>12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8291D7-79A6-43C7-BB0C-B5E0F156BC4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B2B628C0-69BD-449B-BE34-698948F88D04}" type="slidenum">
              <a:rPr lang="en-US" sz="1200" b="0">
                <a:solidFill>
                  <a:schemeClr val="tx1"/>
                </a:solidFill>
              </a:rPr>
              <a:pPr algn="r" defTabSz="930275"/>
              <a:t>13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40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AFD98-74EA-4241-B510-30970614D34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6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231F2FAE-B068-485B-AE83-7146CDBBD825}" type="slidenum">
              <a:rPr lang="en-US" sz="1200" b="0">
                <a:solidFill>
                  <a:schemeClr val="tx1"/>
                </a:solidFill>
              </a:rPr>
              <a:pPr algn="r" defTabSz="930275"/>
              <a:t>20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40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C24425-F20E-4141-983A-F09B6BEC065F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311B3794-1BCD-49A4-9143-3AA2C86CA011}" type="slidenum">
              <a:rPr lang="en-US" sz="1200" b="0">
                <a:solidFill>
                  <a:schemeClr val="tx1"/>
                </a:solidFill>
              </a:rPr>
              <a:pPr algn="r" defTabSz="930275"/>
              <a:t>21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60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63D9CD-677C-436E-8EB1-649AC132C484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6084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41C45283-3956-4F38-8CB6-110DD11D0DF4}" type="slidenum">
              <a:rPr lang="en-US" sz="1200" b="0">
                <a:solidFill>
                  <a:schemeClr val="tx1"/>
                </a:solidFill>
              </a:rPr>
              <a:pPr algn="r" defTabSz="930275"/>
              <a:t>22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95AF2-8D93-4F01-B31E-083D17FA178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2B9242EF-F211-4C72-A314-D046927C642C}" type="slidenum">
              <a:rPr lang="en-US" sz="1200" b="0">
                <a:solidFill>
                  <a:schemeClr val="tx1"/>
                </a:solidFill>
              </a:rPr>
              <a:pPr algn="r" defTabSz="930275"/>
              <a:t>23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27D3B-92BE-4476-B40D-BE9770FC7A2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8132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59041384-FC3B-4427-8427-EFF6740F375B}" type="slidenum">
              <a:rPr lang="en-US" sz="1200" b="0">
                <a:solidFill>
                  <a:schemeClr val="tx1"/>
                </a:solidFill>
              </a:rPr>
              <a:pPr algn="r" defTabSz="930275"/>
              <a:t>24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81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51B1E-D923-45C1-958C-265D668D57F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966A6911-E647-4C24-BED6-4E4D0AF69DD9}" type="slidenum">
              <a:rPr lang="en-US" sz="1200" b="0">
                <a:solidFill>
                  <a:schemeClr val="tx1"/>
                </a:solidFill>
              </a:rPr>
              <a:pPr algn="r" defTabSz="930275"/>
              <a:t>25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FD71D4-B4D5-477B-A163-534727040FF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0180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29458D8F-DCEF-4C4F-BA94-7E3CB602C964}" type="slidenum">
              <a:rPr lang="en-US" sz="1200" b="0">
                <a:solidFill>
                  <a:schemeClr val="tx1"/>
                </a:solidFill>
              </a:rPr>
              <a:pPr algn="r" defTabSz="930275"/>
              <a:t>26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01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 of #page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F9245F-B07D-48F6-9E7A-955FC2E9590F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C93B1317-FDB4-40F8-8325-2BB38C51D395}" type="slidenum">
              <a:rPr lang="en-US" sz="1200" b="0">
                <a:solidFill>
                  <a:schemeClr val="tx1"/>
                </a:solidFill>
              </a:rPr>
              <a:pPr algn="r" defTabSz="930275"/>
              <a:t>31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8123-FE6E-4C2F-913C-1142F0028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AC6DB-FBF9-4C2A-9CCF-064CC4B32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D8192-8C20-426F-84AB-12EA4C580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F3D7B-A282-4113-A891-780F9E611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B3BB9-88DF-4A27-B6E0-0D11765AB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77A49-79BE-4195-8056-ECD0D3E70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FF844-B5DC-4D57-8DEA-21EBDEB15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6476B-AD2B-419F-B990-254DD9ECE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1DB4B-15C4-46C0-92EF-EEE281510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0829B-2506-4E3D-BF51-726F78DF0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8E261-3E3E-4F40-8C65-A01D8D4EF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>
              <a:defRPr/>
            </a:pPr>
            <a:r>
              <a:rPr lang="en-US" sz="1000" b="0">
                <a:solidFill>
                  <a:schemeClr val="tx1"/>
                </a:solidFill>
                <a:latin typeface="Arial" charset="0"/>
              </a:rPr>
              <a:t>Page </a:t>
            </a:r>
            <a:fld id="{7D57D497-4ADE-4047-9B63-1913249580D8}" type="slidenum">
              <a:rPr lang="en-US" sz="1000" b="0">
                <a:solidFill>
                  <a:schemeClr val="tx1"/>
                </a:solidFill>
                <a:latin typeface="Arial" charset="0"/>
              </a:rPr>
              <a:pPr algn="l">
                <a:defRPr/>
              </a:pPr>
              <a:t>‹#›</a:t>
            </a:fld>
            <a:endParaRPr lang="en-US" sz="10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8" descr="eos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9125" y="0"/>
            <a:ext cx="9048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nasa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382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5883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5883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7DCAF-8A85-4F43-BDDB-C9AE152B7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E6298-D9F8-44A4-9595-2849CD02C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C0958-E0F8-44D2-933F-EE6C1EAE7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803F3-1AFD-4BE6-AD6E-1E1D8A94F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CCBF8-359D-4C79-88FD-1B108D414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2BE8-91A5-484B-925B-2A07795B1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726B0-3079-47E7-AAFF-1EBEEC4F0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3E9BE-A3CC-4BA1-9088-4281E04376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E4F2F-3A14-4B90-9324-8375C9950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ECCB5-E061-42D1-B62A-23C64B06D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CD635-4A9E-4A65-B1A4-C7168B1DE9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079 Template Set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 descr="080 Template Set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152400"/>
            <a:ext cx="6553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FFFF00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9D09AAC-B0B7-4464-BB3E-A635A0650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3" name="Picture 9" descr="nasa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4" name="Line 10"/>
          <p:cNvSpPr>
            <a:spLocks noChangeShapeType="1"/>
          </p:cNvSpPr>
          <p:nvPr userDrawn="1"/>
        </p:nvSpPr>
        <p:spPr bwMode="auto">
          <a:xfrm>
            <a:off x="1066800" y="914400"/>
            <a:ext cx="701040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5" name="Picture 11" descr="Picture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7720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rgbClr val="F8F8F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>
          <a:solidFill>
            <a:srgbClr val="F8F8F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>
          <a:solidFill>
            <a:srgbClr val="F8F8F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>
          <a:solidFill>
            <a:srgbClr val="F8F8F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5375"/>
            <a:ext cx="85344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0"/>
            <a:ext cx="6227763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6630988"/>
            <a:ext cx="118745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>
              <a:defRPr/>
            </a:pPr>
            <a:r>
              <a:rPr lang="en-US" sz="1000" b="0">
                <a:solidFill>
                  <a:schemeClr val="tx1"/>
                </a:solidFill>
                <a:latin typeface="Arial" charset="0"/>
              </a:rPr>
              <a:t>Page </a:t>
            </a:r>
            <a:fld id="{6B37D1ED-163E-4020-9584-51338040256A}" type="slidenum">
              <a:rPr lang="en-US" sz="1000" b="0">
                <a:solidFill>
                  <a:schemeClr val="tx1"/>
                </a:solidFill>
                <a:latin typeface="Arial" charset="0"/>
              </a:rPr>
              <a:pPr algn="l">
                <a:defRPr/>
              </a:pPr>
              <a:t>‹#›</a:t>
            </a:fld>
            <a:endParaRPr lang="en-US" sz="10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eos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39125" y="0"/>
            <a:ext cx="9048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nasa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382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54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2800">
          <a:solidFill>
            <a:srgbClr val="FF0000"/>
          </a:solidFill>
          <a:latin typeface="+mn-lt"/>
        </a:defRPr>
      </a:lvl2pPr>
      <a:lvl3pPr marL="790575" indent="-320675" algn="l" rtl="0" eaLnBrk="0" fontAlgn="base" hangingPunct="0">
        <a:spcBef>
          <a:spcPct val="20000"/>
        </a:spcBef>
        <a:spcAft>
          <a:spcPct val="0"/>
        </a:spcAft>
        <a:buSzPct val="110000"/>
        <a:buChar char=""/>
        <a:defRPr sz="28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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079 Template Set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6" descr="080 Template Set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274638"/>
            <a:ext cx="6553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CC95556-E05D-419B-BD8C-9C723D23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81" name="Picture 9" descr="nasa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5402" name="Line 10"/>
          <p:cNvSpPr>
            <a:spLocks noChangeShapeType="1"/>
          </p:cNvSpPr>
          <p:nvPr userDrawn="1"/>
        </p:nvSpPr>
        <p:spPr bwMode="auto">
          <a:xfrm>
            <a:off x="1066800" y="914400"/>
            <a:ext cx="701040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3" name="Picture 11" descr="Picture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7720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rgbClr val="F8F8F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>
          <a:solidFill>
            <a:srgbClr val="F8F8F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>
          <a:solidFill>
            <a:srgbClr val="F8F8F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>
          <a:solidFill>
            <a:srgbClr val="F8F8F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0B47A-46F1-47ED-AC7D-59EEC642947C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319490" name="Rectangle 2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981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Status, </a:t>
            </a:r>
            <a:b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Related Tools and Issues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319491" name="Rectangle 3"/>
          <p:cNvSpPr>
            <a:spLocks noGrp="1"/>
          </p:cNvSpPr>
          <p:nvPr>
            <p:ph type="subTitle" idx="1"/>
          </p:nvPr>
        </p:nvSpPr>
        <p:spPr bwMode="auto">
          <a:xfrm>
            <a:off x="1447800" y="3810000"/>
            <a:ext cx="6400800" cy="1600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0" dirty="0" smtClean="0"/>
              <a:t>Abe </a:t>
            </a:r>
            <a:r>
              <a:rPr lang="en-US" sz="3600" b="0" dirty="0" err="1" smtClean="0"/>
              <a:t>Taaheri</a:t>
            </a:r>
            <a:r>
              <a:rPr lang="en-US" sz="3600" b="0" dirty="0" smtClean="0"/>
              <a:t>, Raytheon IIS</a:t>
            </a:r>
          </a:p>
          <a:p>
            <a:pPr eaLnBrk="1" hangingPunct="1">
              <a:defRPr/>
            </a:pPr>
            <a:r>
              <a:rPr lang="en-US" sz="2400" dirty="0" smtClean="0"/>
              <a:t>The HDF Group Visit </a:t>
            </a:r>
          </a:p>
          <a:p>
            <a:pPr eaLnBrk="1" hangingPunct="1">
              <a:defRPr/>
            </a:pPr>
            <a:r>
              <a:rPr lang="en-US" sz="2400" dirty="0" smtClean="0"/>
              <a:t>October 16, 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00EE3-102D-4A5B-95CF-D7234C21736A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49186" name="Rectangle 2"/>
          <p:cNvSpPr>
            <a:spLocks noGrp="1"/>
          </p:cNvSpPr>
          <p:nvPr>
            <p:ph type="body" idx="1"/>
          </p:nvPr>
        </p:nvSpPr>
        <p:spPr bwMode="auto">
          <a:xfrm>
            <a:off x="381000" y="1219200"/>
            <a:ext cx="8305800" cy="5257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Support Overview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Downloadable Software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Software Releases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0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Major Development &amp; Fixes since last meeting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  <a:defRPr/>
            </a:pPr>
            <a:endParaRPr lang="en-US" sz="2800" b="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  <a:cs typeface="Times New Roman" pitchFamily="18" charset="0"/>
              </a:rPr>
              <a:t>Future Plans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  <a:cs typeface="Times New Roman" pitchFamily="18" charset="0"/>
              </a:rPr>
              <a:t>User Support</a:t>
            </a:r>
            <a:endParaRPr lang="en-US" sz="4800" dirty="0" smtClean="0">
              <a:solidFill>
                <a:srgbClr val="FFFF00"/>
              </a:solidFill>
            </a:endParaRPr>
          </a:p>
        </p:txBody>
      </p:sp>
      <p:sp>
        <p:nvSpPr>
          <p:cNvPr id="6148" name="Rectangle 3"/>
          <p:cNvSpPr>
            <a:spLocks noGrp="1"/>
          </p:cNvSpPr>
          <p:nvPr>
            <p:ph type="title"/>
          </p:nvPr>
        </p:nvSpPr>
        <p:spPr>
          <a:xfrm>
            <a:off x="1066800" y="0"/>
            <a:ext cx="6858000" cy="8382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9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9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9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9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9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9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9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9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9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9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9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9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8A229-9AAD-4BEE-AC0F-F2E94FCFEB10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171" name="Rectangle 2"/>
          <p:cNvSpPr>
            <a:spLocks noGrp="1"/>
          </p:cNvSpPr>
          <p:nvPr>
            <p:ph type="title"/>
          </p:nvPr>
        </p:nvSpPr>
        <p:spPr>
          <a:xfrm>
            <a:off x="1066800" y="0"/>
            <a:ext cx="6858000" cy="8382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TOOLKIT / HDF-EOS Support</a:t>
            </a:r>
          </a:p>
        </p:txBody>
      </p:sp>
      <p:sp>
        <p:nvSpPr>
          <p:cNvPr id="321539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1219200"/>
            <a:ext cx="8077200" cy="5410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defRPr/>
            </a:pPr>
            <a:r>
              <a:rPr lang="en-US" sz="2800" dirty="0" smtClean="0">
                <a:solidFill>
                  <a:schemeClr val="bg2"/>
                </a:solidFill>
              </a:rPr>
              <a:t>Under NASA EOSDIS Evolution &amp; Development (EED) contract we support:</a:t>
            </a:r>
            <a:endParaRPr lang="en-US" sz="2800" dirty="0" smtClean="0">
              <a:solidFill>
                <a:srgbClr val="FFE249"/>
              </a:solidFill>
            </a:endParaRPr>
          </a:p>
          <a:p>
            <a:pPr marL="533400" indent="-533400" eaLnBrk="1" hangingPunct="1">
              <a:defRPr/>
            </a:pPr>
            <a:endParaRPr lang="en-US" sz="2000" dirty="0" smtClean="0">
              <a:solidFill>
                <a:srgbClr val="FFE249"/>
              </a:solidFill>
            </a:endParaRPr>
          </a:p>
          <a:p>
            <a:pPr marL="533400" indent="-533400" eaLnBrk="1" hangingPunct="1">
              <a:defRPr/>
            </a:pPr>
            <a:r>
              <a:rPr lang="en-US" dirty="0" smtClean="0">
                <a:solidFill>
                  <a:srgbClr val="FFE249"/>
                </a:solidFill>
              </a:rPr>
              <a:t>Current support</a:t>
            </a:r>
            <a:endParaRPr lang="en-US" sz="28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HDF-EOS 2 &amp; 5 </a:t>
            </a: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SDP &amp; MTD Toolkits</a:t>
            </a: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HDF-EOS2 to </a:t>
            </a:r>
            <a:r>
              <a:rPr lang="en-US" sz="2800" b="0" dirty="0" err="1" smtClean="0">
                <a:solidFill>
                  <a:schemeClr val="bg1"/>
                </a:solidFill>
              </a:rPr>
              <a:t>GeoTIFF</a:t>
            </a:r>
            <a:r>
              <a:rPr lang="en-US" sz="2800" b="0" dirty="0" smtClean="0">
                <a:solidFill>
                  <a:schemeClr val="bg1"/>
                </a:solidFill>
              </a:rPr>
              <a:t> Converter (HEG)</a:t>
            </a: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HDF-EOS plug-in for THG </a:t>
            </a:r>
            <a:r>
              <a:rPr lang="en-US" sz="2800" b="0" dirty="0" err="1" smtClean="0">
                <a:solidFill>
                  <a:schemeClr val="bg1"/>
                </a:solidFill>
              </a:rPr>
              <a:t>HDFView</a:t>
            </a:r>
            <a:endParaRPr lang="en-US" sz="2800" b="0" dirty="0" smtClean="0">
              <a:solidFill>
                <a:schemeClr val="bg1"/>
              </a:solidFill>
            </a:endParaRP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Other Toolkit/HDF-EOS related software</a:t>
            </a:r>
          </a:p>
          <a:p>
            <a:pPr marL="1714500" lvl="3" indent="-342900" eaLnBrk="1" hangingPunct="1">
              <a:buFont typeface="Wingdings" pitchFamily="2" charset="2"/>
              <a:buChar char="§"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helpdesk  for Toolkit/HDF-EOS/HEG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31952E-7F0C-46D6-AEB6-BC5F6507D86F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195" name="Rectangle 2"/>
          <p:cNvSpPr>
            <a:spLocks noGrp="1"/>
          </p:cNvSpPr>
          <p:nvPr>
            <p:ph type="title"/>
          </p:nvPr>
        </p:nvSpPr>
        <p:spPr>
          <a:xfrm>
            <a:off x="1295400" y="0"/>
            <a:ext cx="6553200" cy="838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ECS Support of HDF-EOS</a:t>
            </a:r>
          </a:p>
        </p:txBody>
      </p:sp>
      <p:sp>
        <p:nvSpPr>
          <p:cNvPr id="322563" name="Rectangle 3"/>
          <p:cNvSpPr>
            <a:spLocks noGrp="1"/>
          </p:cNvSpPr>
          <p:nvPr>
            <p:ph type="body" idx="1"/>
          </p:nvPr>
        </p:nvSpPr>
        <p:spPr bwMode="auto">
          <a:xfrm>
            <a:off x="533400" y="1143000"/>
            <a:ext cx="7772400" cy="54864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800" dirty="0" smtClean="0"/>
              <a:t>Both </a:t>
            </a:r>
            <a:r>
              <a:rPr lang="en-US" sz="2800" dirty="0" smtClean="0">
                <a:solidFill>
                  <a:srgbClr val="FFE249"/>
                </a:solidFill>
              </a:rPr>
              <a:t>HDF4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E249"/>
                </a:solidFill>
              </a:rPr>
              <a:t>HDF5</a:t>
            </a:r>
            <a:r>
              <a:rPr lang="en-US" sz="2800" dirty="0" smtClean="0"/>
              <a:t> based flavors of HDF-EOS are part of ECS baseline.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defRPr/>
            </a:pPr>
            <a:endParaRPr lang="en-US" sz="2800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sz="2800" dirty="0">
                <a:solidFill>
                  <a:srgbClr val="FFE249"/>
                </a:solidFill>
              </a:rPr>
              <a:t>DAACS </a:t>
            </a:r>
            <a:r>
              <a:rPr lang="en-US" sz="2800" dirty="0"/>
              <a:t> are supported with </a:t>
            </a:r>
          </a:p>
          <a:p>
            <a:pPr lvl="1" eaLnBrk="1" hangingPunct="1">
              <a:defRPr/>
            </a:pPr>
            <a:r>
              <a:rPr lang="en-US" dirty="0"/>
              <a:t>TOOLKIT/HDF-EOS  &amp; HEG deliveries during 	yearly DAAC releases or patch deliveries</a:t>
            </a:r>
          </a:p>
          <a:p>
            <a:pPr lvl="1" eaLnBrk="1" hangingPunct="1">
              <a:defRPr/>
            </a:pPr>
            <a:r>
              <a:rPr lang="en-US" dirty="0"/>
              <a:t>On demand</a:t>
            </a:r>
          </a:p>
          <a:p>
            <a:pPr eaLnBrk="1" hangingPunct="1">
              <a:defRPr/>
            </a:pPr>
            <a:endParaRPr lang="en-US" sz="2800" dirty="0">
              <a:solidFill>
                <a:srgbClr val="FFE249"/>
              </a:solidFill>
            </a:endParaRPr>
          </a:p>
          <a:p>
            <a:pPr eaLnBrk="1" hangingPunct="1">
              <a:defRPr/>
            </a:pPr>
            <a:r>
              <a:rPr lang="en-US" sz="2800" dirty="0">
                <a:solidFill>
                  <a:srgbClr val="FFE249"/>
                </a:solidFill>
              </a:rPr>
              <a:t>Other users </a:t>
            </a:r>
            <a:r>
              <a:rPr lang="en-US" sz="2800" dirty="0"/>
              <a:t>can download our software from </a:t>
            </a:r>
          </a:p>
          <a:p>
            <a:pPr lvl="1" eaLnBrk="1" hangingPunct="1">
              <a:defRPr/>
            </a:pPr>
            <a:r>
              <a:rPr lang="en-US" dirty="0"/>
              <a:t> our tools’ web sites</a:t>
            </a:r>
          </a:p>
          <a:p>
            <a:pPr lvl="1" eaLnBrk="1" hangingPunct="1">
              <a:defRPr/>
            </a:pPr>
            <a:r>
              <a:rPr lang="en-US" dirty="0"/>
              <a:t> directly from our ftp site:</a:t>
            </a:r>
          </a:p>
          <a:p>
            <a:pPr lvl="3" eaLnBrk="1" hangingPunct="1">
              <a:buFont typeface="Arial" charset="0"/>
              <a:buNone/>
              <a:defRPr/>
            </a:pPr>
            <a:r>
              <a:rPr lang="en-US" sz="2800" dirty="0">
                <a:solidFill>
                  <a:srgbClr val="FFFF66"/>
                </a:solidFill>
              </a:rPr>
              <a:t>ftp://</a:t>
            </a:r>
            <a:r>
              <a:rPr lang="en-US" sz="2800" dirty="0">
                <a:solidFill>
                  <a:srgbClr val="FFFF00"/>
                </a:solidFill>
              </a:rPr>
              <a:t>edhs1.gsfc.nasa.gov/edhs</a:t>
            </a:r>
          </a:p>
          <a:p>
            <a:pPr eaLnBrk="1" hangingPunct="1">
              <a:defRPr/>
            </a:pPr>
            <a:endParaRPr lang="en-US" sz="2800" dirty="0" smtClean="0">
              <a:solidFill>
                <a:srgbClr val="FFE249"/>
              </a:solidFill>
            </a:endParaRP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D75079-DFE4-4797-98C7-C789803B11C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0"/>
            <a:ext cx="6553200" cy="68580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Downloadable Software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447800"/>
            <a:ext cx="8763000" cy="4953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E249"/>
                </a:solidFill>
              </a:rPr>
              <a:t>SDP Toolkit </a:t>
            </a:r>
            <a:r>
              <a:rPr lang="en-US" b="0" dirty="0" smtClean="0"/>
              <a:t>(</a:t>
            </a:r>
            <a:r>
              <a:rPr lang="en-US" sz="2800" b="0" dirty="0" smtClean="0"/>
              <a:t>Science Data Processing Tools</a:t>
            </a:r>
            <a:r>
              <a:rPr lang="en-US" b="0" dirty="0" smtClean="0"/>
              <a:t>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E249"/>
                </a:solidFill>
              </a:rPr>
              <a:t>MTD Toolkit </a:t>
            </a:r>
            <a:r>
              <a:rPr lang="en-US" b="0" dirty="0" smtClean="0"/>
              <a:t>(Metadata, Time/</a:t>
            </a:r>
            <a:r>
              <a:rPr lang="en-US" sz="2800" b="0" dirty="0" smtClean="0"/>
              <a:t> Date Tools</a:t>
            </a:r>
            <a:r>
              <a:rPr lang="en-US" b="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E249"/>
                </a:solidFill>
              </a:rPr>
              <a:t>HDF-EOS2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b="0" dirty="0" smtClean="0"/>
              <a:t>(HDF4 based)</a:t>
            </a: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E249"/>
                </a:solidFill>
              </a:rPr>
              <a:t>HDF-EOS5</a:t>
            </a:r>
            <a:r>
              <a:rPr lang="en-US" dirty="0" smtClean="0"/>
              <a:t> </a:t>
            </a:r>
            <a:r>
              <a:rPr lang="en-US" b="0" dirty="0" smtClean="0"/>
              <a:t>(HDF5 based)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 smtClean="0">
                <a:solidFill>
                  <a:srgbClr val="FFE249"/>
                </a:solidFill>
              </a:rPr>
              <a:t>heconvert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endParaRPr lang="en-US" b="0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/>
              <a:t>Converts hybrid HDF4/HDF-EOS2  files to HDF-EOS 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 smtClean="0">
                <a:solidFill>
                  <a:srgbClr val="FFE249"/>
                </a:solidFill>
              </a:rPr>
              <a:t>DumpMetadata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b="0" dirty="0" smtClean="0"/>
              <a:t>(Dump HDF-EOS metadata)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BFB4E-D740-435D-B8B1-B1AE872E8720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2400"/>
            <a:ext cx="6227763" cy="533400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Downloadable Applications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371600"/>
            <a:ext cx="8458200" cy="52578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E249"/>
                </a:solidFill>
              </a:rPr>
              <a:t>HEG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   - </a:t>
            </a:r>
            <a:r>
              <a:rPr lang="en-US" b="0" dirty="0" err="1" smtClean="0"/>
              <a:t>GeoTIFF</a:t>
            </a:r>
            <a:r>
              <a:rPr lang="en-US" b="0" dirty="0" smtClean="0"/>
              <a:t> conversion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b="0" dirty="0" smtClean="0"/>
              <a:t>   - Spatial </a:t>
            </a:r>
            <a:r>
              <a:rPr lang="en-US" b="0" dirty="0" err="1" smtClean="0"/>
              <a:t>subsetting</a:t>
            </a:r>
            <a:r>
              <a:rPr lang="en-US" b="0" dirty="0" smtClean="0"/>
              <a:t>, Field </a:t>
            </a:r>
            <a:r>
              <a:rPr lang="en-US" b="0" dirty="0" err="1" smtClean="0"/>
              <a:t>Subsetting</a:t>
            </a:r>
            <a:endParaRPr lang="en-US" b="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b="0" dirty="0" smtClean="0"/>
              <a:t>   - </a:t>
            </a:r>
            <a:r>
              <a:rPr lang="en-US" b="0" dirty="0" err="1" smtClean="0"/>
              <a:t>reprojection</a:t>
            </a:r>
            <a:endParaRPr lang="en-US" b="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b="0" dirty="0" smtClean="0"/>
              <a:t>   - stitching, sub-sampling and more ….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rgbClr val="FFE249"/>
                </a:solidFill>
              </a:rPr>
              <a:t>HDFView</a:t>
            </a:r>
            <a:r>
              <a:rPr lang="en-US" dirty="0" smtClean="0">
                <a:solidFill>
                  <a:srgbClr val="FFE249"/>
                </a:solidFill>
              </a:rPr>
              <a:t> Plug-in</a:t>
            </a:r>
            <a:r>
              <a:rPr lang="en-US" b="0" dirty="0" smtClean="0"/>
              <a:t>, Java-based browser 			(HDF4, HDF5, HDF-EOS 2 and 5 access)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E249"/>
                </a:solidFill>
              </a:rPr>
              <a:t>HE5View</a:t>
            </a:r>
            <a:r>
              <a:rPr lang="en-US" dirty="0" smtClean="0">
                <a:solidFill>
                  <a:srgbClr val="00FF99"/>
                </a:solidFill>
              </a:rPr>
              <a:t>*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0" dirty="0" smtClean="0"/>
              <a:t>(HDF5 - based browser)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rgbClr val="FFE249"/>
                </a:solidFill>
              </a:rPr>
              <a:t>EOSView</a:t>
            </a:r>
            <a:r>
              <a:rPr lang="en-US" dirty="0" smtClean="0">
                <a:solidFill>
                  <a:srgbClr val="00FF99"/>
                </a:solidFill>
              </a:rPr>
              <a:t>*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0" dirty="0" smtClean="0"/>
              <a:t>(HDF4 - based browser)</a:t>
            </a:r>
            <a:endParaRPr lang="en-US" b="0" dirty="0" smtClean="0">
              <a:solidFill>
                <a:srgbClr val="FF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en-US" sz="2800" b="0" dirty="0" smtClean="0">
                <a:solidFill>
                  <a:srgbClr val="00FF99"/>
                </a:solidFill>
              </a:rPr>
              <a:t>					*</a:t>
            </a:r>
            <a:r>
              <a:rPr lang="en-US" sz="1800" b="0" dirty="0" smtClean="0">
                <a:solidFill>
                  <a:srgbClr val="FF0000"/>
                </a:solidFill>
              </a:rPr>
              <a:t> </a:t>
            </a:r>
            <a:r>
              <a:rPr lang="en-US" sz="1600" b="0" dirty="0" smtClean="0">
                <a:solidFill>
                  <a:srgbClr val="FFE249"/>
                </a:solidFill>
              </a:rPr>
              <a:t>Dropped support for OS updates on July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B0E2F-487E-4AA3-9CF0-958475F9FC2A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26659" name="Rectangle 3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endParaRPr lang="en-US" dirty="0" smtClean="0"/>
          </a:p>
          <a:p>
            <a:pPr algn="ctr" eaLnBrk="1" hangingPunct="1">
              <a:buFont typeface="Arial" charset="0"/>
              <a:buNone/>
              <a:defRPr/>
            </a:pPr>
            <a:r>
              <a:rPr lang="en-US" sz="4800" dirty="0" smtClean="0">
                <a:solidFill>
                  <a:srgbClr val="FFFF66"/>
                </a:solidFill>
              </a:rPr>
              <a:t>Software Releases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31581E00-860A-431B-93A2-B62CCCF8CC90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6705600" cy="76200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Software Releases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143000"/>
            <a:ext cx="8305800" cy="5562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SDP Toolkit/HDF-EOS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defRPr/>
            </a:pPr>
            <a:endParaRPr lang="en-US" sz="120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sz="3600" b="0" dirty="0" smtClean="0">
                <a:solidFill>
                  <a:srgbClr val="FFFF00"/>
                </a:solidFill>
              </a:rPr>
              <a:t>Last release </a:t>
            </a:r>
            <a:r>
              <a:rPr lang="en-US" sz="3600" b="0" dirty="0" smtClean="0">
                <a:solidFill>
                  <a:schemeClr val="bg1"/>
                </a:solidFill>
              </a:rPr>
              <a:t>–  </a:t>
            </a:r>
            <a:r>
              <a:rPr lang="en-US" b="0" dirty="0" smtClean="0">
                <a:solidFill>
                  <a:schemeClr val="bg1"/>
                </a:solidFill>
              </a:rPr>
              <a:t>January 2012</a:t>
            </a:r>
          </a:p>
          <a:p>
            <a:pPr lvl="1" eaLnBrk="1" hangingPunct="1">
              <a:defRPr/>
            </a:pPr>
            <a:r>
              <a:rPr lang="en-US" dirty="0" smtClean="0"/>
              <a:t> </a:t>
            </a:r>
            <a:r>
              <a:rPr lang="en-US" b="0" dirty="0" smtClean="0"/>
              <a:t>TOOLKIT 5.2.18 </a:t>
            </a:r>
          </a:p>
          <a:p>
            <a:pPr lvl="1" eaLnBrk="1" hangingPunct="1">
              <a:defRPr/>
            </a:pPr>
            <a:r>
              <a:rPr lang="en-US" b="0" dirty="0" smtClean="0"/>
              <a:t> HDF-EOS 2.18, HDF- EOS5.1.14 </a:t>
            </a:r>
          </a:p>
          <a:p>
            <a:pPr lvl="2" eaLnBrk="1" hangingPunct="1">
              <a:defRPr/>
            </a:pPr>
            <a:r>
              <a:rPr lang="en-US" b="0" dirty="0" smtClean="0">
                <a:solidFill>
                  <a:srgbClr val="FFFF66"/>
                </a:solidFill>
              </a:rPr>
              <a:t>with HDF4.2.6, HDF5-1.8.8, Szip2.1, zlib1.2.5</a:t>
            </a:r>
          </a:p>
          <a:p>
            <a:pPr eaLnBrk="1" hangingPunct="1">
              <a:defRPr/>
            </a:pPr>
            <a:endParaRPr lang="en-US" sz="1200" b="0" dirty="0" smtClean="0">
              <a:solidFill>
                <a:srgbClr val="FFFF66"/>
              </a:solidFill>
            </a:endParaRPr>
          </a:p>
          <a:p>
            <a:pPr eaLnBrk="1" hangingPunct="1">
              <a:defRPr/>
            </a:pPr>
            <a:r>
              <a:rPr lang="en-US" sz="3600" b="0" dirty="0" smtClean="0">
                <a:solidFill>
                  <a:srgbClr val="FFFF00"/>
                </a:solidFill>
              </a:rPr>
              <a:t>Next release </a:t>
            </a:r>
            <a:r>
              <a:rPr lang="en-US" sz="3600" b="0" dirty="0" smtClean="0">
                <a:solidFill>
                  <a:schemeClr val="bg1"/>
                </a:solidFill>
              </a:rPr>
              <a:t>– </a:t>
            </a:r>
            <a:r>
              <a:rPr lang="en-US" b="0" dirty="0" smtClean="0">
                <a:solidFill>
                  <a:schemeClr val="bg1"/>
                </a:solidFill>
              </a:rPr>
              <a:t>(January 2013)</a:t>
            </a:r>
          </a:p>
          <a:p>
            <a:pPr lvl="1" eaLnBrk="1" hangingPunct="1">
              <a:defRPr/>
            </a:pPr>
            <a:r>
              <a:rPr lang="en-US" b="0" dirty="0" smtClean="0"/>
              <a:t>TOOLKIT 5.2.19 </a:t>
            </a:r>
          </a:p>
          <a:p>
            <a:pPr lvl="1" eaLnBrk="1" hangingPunct="1">
              <a:defRPr/>
            </a:pPr>
            <a:r>
              <a:rPr lang="en-US" b="0" dirty="0" smtClean="0"/>
              <a:t>HDF-EOS 2.19, HDF-EOS5.1.15</a:t>
            </a:r>
          </a:p>
          <a:p>
            <a:pPr lvl="2" eaLnBrk="1" hangingPunct="1">
              <a:defRPr/>
            </a:pPr>
            <a:r>
              <a:rPr lang="en-US" b="0" dirty="0" smtClean="0">
                <a:solidFill>
                  <a:srgbClr val="FFFF66"/>
                </a:solidFill>
              </a:rPr>
              <a:t>with new releases of HDF4 (2.8), 5 (1.8.9 or later)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022725" y="3140075"/>
            <a:ext cx="1098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2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2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2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2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0" grpId="0"/>
      <p:bldP spid="2222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3210868-3296-493B-A450-A02C03BBC9C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27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6705600" cy="76200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Software Releases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90600" y="1295400"/>
            <a:ext cx="6781800" cy="52578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MTD Toolkit:</a:t>
            </a:r>
          </a:p>
          <a:p>
            <a:pPr eaLnBrk="1" hangingPunct="1">
              <a:defRPr/>
            </a:pPr>
            <a:endParaRPr lang="en-US" sz="120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Last release </a:t>
            </a:r>
            <a:r>
              <a:rPr lang="en-US" b="0" dirty="0" smtClean="0">
                <a:solidFill>
                  <a:schemeClr val="bg1"/>
                </a:solidFill>
              </a:rPr>
              <a:t>–  Dec 2006</a:t>
            </a:r>
          </a:p>
          <a:p>
            <a:pPr lvl="1" eaLnBrk="1" hangingPunct="1">
              <a:defRPr/>
            </a:pPr>
            <a:r>
              <a:rPr lang="en-US" dirty="0" smtClean="0"/>
              <a:t> </a:t>
            </a:r>
            <a:r>
              <a:rPr lang="en-US" b="0" dirty="0" smtClean="0"/>
              <a:t>Version  5.2.13</a:t>
            </a:r>
          </a:p>
          <a:p>
            <a:pPr lvl="2" eaLnBrk="1" hangingPunct="1">
              <a:defRPr/>
            </a:pPr>
            <a:r>
              <a:rPr lang="en-US" sz="2000" b="0" dirty="0" smtClean="0"/>
              <a:t> </a:t>
            </a:r>
            <a:r>
              <a:rPr lang="en-US" b="0" dirty="0" smtClean="0">
                <a:solidFill>
                  <a:srgbClr val="FFFF66"/>
                </a:solidFill>
              </a:rPr>
              <a:t>in-sync with SDP TOOLKIT 5.2.13</a:t>
            </a:r>
          </a:p>
          <a:p>
            <a:pPr lvl="2" eaLnBrk="1" hangingPunct="1">
              <a:defRPr/>
            </a:pPr>
            <a:r>
              <a:rPr lang="en-US" b="0" dirty="0" smtClean="0">
                <a:solidFill>
                  <a:srgbClr val="FFFF66"/>
                </a:solidFill>
              </a:rPr>
              <a:t> with HDF4.2r0, HDF5-1.6.3, Szip1.2</a:t>
            </a:r>
          </a:p>
          <a:p>
            <a:pPr eaLnBrk="1" hangingPunct="1">
              <a:defRPr/>
            </a:pPr>
            <a:endParaRPr lang="en-US" sz="1600" b="0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Next release </a:t>
            </a:r>
            <a:r>
              <a:rPr lang="en-US" b="0" dirty="0" smtClean="0">
                <a:solidFill>
                  <a:schemeClr val="bg1"/>
                </a:solidFill>
              </a:rPr>
              <a:t>– Dec 2012</a:t>
            </a:r>
          </a:p>
          <a:p>
            <a:pPr lvl="1" eaLnBrk="1" hangingPunct="1">
              <a:defRPr/>
            </a:pPr>
            <a:r>
              <a:rPr lang="en-US" b="0" dirty="0" smtClean="0"/>
              <a:t> Version   5.2.18</a:t>
            </a:r>
          </a:p>
          <a:p>
            <a:pPr lvl="2" eaLnBrk="1" hangingPunct="1">
              <a:defRPr/>
            </a:pPr>
            <a:r>
              <a:rPr lang="en-US" b="0" dirty="0" smtClean="0">
                <a:solidFill>
                  <a:srgbClr val="FFFF66"/>
                </a:solidFill>
              </a:rPr>
              <a:t>in-sync with SDP TOOLKIT 5.2.18 </a:t>
            </a:r>
          </a:p>
          <a:p>
            <a:pPr lvl="2" eaLnBrk="1" hangingPunct="1">
              <a:defRPr/>
            </a:pPr>
            <a:r>
              <a:rPr lang="en-US" b="0" dirty="0" smtClean="0">
                <a:solidFill>
                  <a:srgbClr val="FFFF66"/>
                </a:solidFill>
              </a:rPr>
              <a:t>with HDF releases of HDF4 (2.6), 5 (1.8.8)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022725" y="3140075"/>
            <a:ext cx="1098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7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7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2" grpId="0"/>
      <p:bldP spid="3276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AE8C937-48BE-4EDC-9F56-8F3756DF9ED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-152400"/>
            <a:ext cx="5033963" cy="91440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Software Releases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8077200" cy="4800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Plug-in for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HDFView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defRPr/>
            </a:pPr>
            <a:endParaRPr lang="en-US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Last release </a:t>
            </a:r>
            <a:r>
              <a:rPr lang="en-US" b="0" dirty="0" smtClean="0">
                <a:solidFill>
                  <a:schemeClr val="bg1"/>
                </a:solidFill>
              </a:rPr>
              <a:t>–  August 2011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 For </a:t>
            </a:r>
            <a:r>
              <a:rPr lang="en-US" b="0" dirty="0" err="1" smtClean="0">
                <a:solidFill>
                  <a:schemeClr val="bg1"/>
                </a:solidFill>
              </a:rPr>
              <a:t>HDFView</a:t>
            </a:r>
            <a:r>
              <a:rPr lang="en-US" b="0" dirty="0" smtClean="0">
                <a:solidFill>
                  <a:schemeClr val="bg1"/>
                </a:solidFill>
              </a:rPr>
              <a:t> Version 2.7 </a:t>
            </a:r>
          </a:p>
          <a:p>
            <a:pPr eaLnBrk="1" hangingPunct="1">
              <a:defRPr/>
            </a:pPr>
            <a:endParaRPr lang="en-US" b="0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Next release </a:t>
            </a:r>
            <a:r>
              <a:rPr lang="en-US" b="0" dirty="0" smtClean="0">
                <a:solidFill>
                  <a:schemeClr val="bg1"/>
                </a:solidFill>
              </a:rPr>
              <a:t>–  Dec 2012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 For </a:t>
            </a:r>
            <a:r>
              <a:rPr lang="en-US" b="0" dirty="0" err="1" smtClean="0">
                <a:solidFill>
                  <a:schemeClr val="bg1"/>
                </a:solidFill>
              </a:rPr>
              <a:t>HDFView</a:t>
            </a:r>
            <a:r>
              <a:rPr lang="en-US" b="0" dirty="0" smtClean="0">
                <a:solidFill>
                  <a:schemeClr val="bg1"/>
                </a:solidFill>
              </a:rPr>
              <a:t> Version 2.9</a:t>
            </a:r>
          </a:p>
          <a:p>
            <a:pPr eaLnBrk="1" hangingPunct="1">
              <a:buFont typeface="Arial" charset="0"/>
              <a:buNone/>
              <a:defRPr/>
            </a:pPr>
            <a:endParaRPr lang="en-US" b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F890C009-7E89-4CE0-987B-CBBA037AC66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0"/>
            <a:ext cx="6400800" cy="75565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Software Releases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1534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HECONVERT</a:t>
            </a:r>
            <a:r>
              <a:rPr lang="en-US" b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400" b="0" dirty="0" smtClean="0">
                <a:solidFill>
                  <a:srgbClr val="FFFF00"/>
                </a:solidFill>
              </a:rPr>
              <a:t>HDF-EOS2 to HDF-EOS5  Converter</a:t>
            </a:r>
            <a:r>
              <a:rPr lang="en-US" sz="2400" b="0" dirty="0" smtClean="0">
                <a:solidFill>
                  <a:schemeClr val="bg1"/>
                </a:solidFill>
              </a:rPr>
              <a:t>):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Last releases   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		</a:t>
            </a:r>
            <a:r>
              <a:rPr lang="en-US" sz="2400" b="0" dirty="0" smtClean="0">
                <a:solidFill>
                  <a:schemeClr val="bg1"/>
                </a:solidFill>
              </a:rPr>
              <a:t>– Aug. 2011 </a:t>
            </a:r>
            <a:r>
              <a:rPr lang="en-US" sz="2400" b="0" dirty="0" smtClean="0">
                <a:solidFill>
                  <a:srgbClr val="99FFCC"/>
                </a:solidFill>
              </a:rPr>
              <a:t>Version 3.0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Next release  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	</a:t>
            </a:r>
            <a:r>
              <a:rPr lang="en-US" sz="2400" b="0" dirty="0" smtClean="0">
                <a:solidFill>
                  <a:srgbClr val="00FF99"/>
                </a:solidFill>
              </a:rPr>
              <a:t>	</a:t>
            </a:r>
            <a:r>
              <a:rPr lang="en-US" sz="2400" b="0" dirty="0" smtClean="0">
                <a:solidFill>
                  <a:schemeClr val="bg1"/>
                </a:solidFill>
              </a:rPr>
              <a:t>–  Dec. 2012</a:t>
            </a:r>
            <a:r>
              <a:rPr lang="en-US" sz="2400" b="0" dirty="0" smtClean="0">
                <a:solidFill>
                  <a:schemeClr val="accent2"/>
                </a:solidFill>
              </a:rPr>
              <a:t> </a:t>
            </a:r>
            <a:r>
              <a:rPr lang="en-US" sz="2400" b="0" dirty="0" smtClean="0">
                <a:solidFill>
                  <a:srgbClr val="99FFCC"/>
                </a:solidFill>
              </a:rPr>
              <a:t>Version 4.0</a:t>
            </a:r>
          </a:p>
          <a:p>
            <a:pPr marL="1409700" lvl="2" indent="-609600" eaLnBrk="1" hangingPunct="1">
              <a:lnSpc>
                <a:spcPct val="90000"/>
              </a:lnSpc>
              <a:buSzPct val="92000"/>
              <a:buFont typeface="Wingdings" pitchFamily="2" charset="2"/>
              <a:buChar char="Ø"/>
              <a:defRPr/>
            </a:pPr>
            <a:r>
              <a:rPr lang="en-US" sz="2000" b="0" dirty="0" smtClean="0">
                <a:solidFill>
                  <a:srgbClr val="FFFF66"/>
                </a:solidFill>
              </a:rPr>
              <a:t>Fix for some missing  global attributes in the converted file</a:t>
            </a:r>
          </a:p>
          <a:p>
            <a:pPr marL="1409700" lvl="2" indent="-609600" eaLnBrk="1" hangingPunct="1">
              <a:lnSpc>
                <a:spcPct val="90000"/>
              </a:lnSpc>
              <a:buSzPct val="92000"/>
              <a:buFont typeface="Wingdings" pitchFamily="2" charset="2"/>
              <a:buChar char="Ø"/>
              <a:defRPr/>
            </a:pPr>
            <a:r>
              <a:rPr lang="en-US" sz="2000" b="0" dirty="0" smtClean="0">
                <a:solidFill>
                  <a:srgbClr val="FFFF66"/>
                </a:solidFill>
              </a:rPr>
              <a:t>Fix for missing some  swath attributes in hybrid files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400" dirty="0" smtClean="0">
              <a:solidFill>
                <a:srgbClr val="00FF99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DumpMetadata</a:t>
            </a:r>
            <a:r>
              <a:rPr lang="en-US" b="0" dirty="0" smtClean="0">
                <a:solidFill>
                  <a:srgbClr val="FF3300"/>
                </a:solidFill>
              </a:rPr>
              <a:t> </a:t>
            </a:r>
            <a:r>
              <a:rPr lang="en-US" sz="2400" b="0" dirty="0" smtClean="0">
                <a:solidFill>
                  <a:schemeClr val="bg1"/>
                </a:solidFill>
              </a:rPr>
              <a:t>(</a:t>
            </a:r>
            <a:r>
              <a:rPr lang="en-US" sz="2400" b="0" dirty="0" smtClean="0">
                <a:solidFill>
                  <a:srgbClr val="FFFF00"/>
                </a:solidFill>
              </a:rPr>
              <a:t>ASCII Dump of HDF-EOS metadata</a:t>
            </a:r>
            <a:r>
              <a:rPr lang="en-US" sz="2400" b="0" dirty="0" smtClean="0">
                <a:solidFill>
                  <a:schemeClr val="bg1"/>
                </a:solidFill>
              </a:rPr>
              <a:t>)</a:t>
            </a:r>
            <a:r>
              <a:rPr lang="en-US" sz="2400" b="0" dirty="0" smtClean="0">
                <a:solidFill>
                  <a:srgbClr val="FF0000"/>
                </a:solidFill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Last release  </a:t>
            </a:r>
          </a:p>
          <a:p>
            <a:pPr marL="1371600" lvl="2" indent="-457200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b="0" dirty="0" smtClean="0">
                <a:solidFill>
                  <a:schemeClr val="bg1"/>
                </a:solidFill>
              </a:rPr>
              <a:t>Dec. 2008</a:t>
            </a:r>
            <a:r>
              <a:rPr lang="en-US" b="0" dirty="0" smtClean="0">
                <a:solidFill>
                  <a:schemeClr val="tx1"/>
                </a:solidFill>
              </a:rPr>
              <a:t>  </a:t>
            </a:r>
            <a:r>
              <a:rPr lang="en-US" b="0" dirty="0" smtClean="0">
                <a:solidFill>
                  <a:srgbClr val="99FFCC"/>
                </a:solidFill>
              </a:rPr>
              <a:t>Version 1.0</a:t>
            </a:r>
          </a:p>
          <a:p>
            <a:pPr marL="990600" lvl="1" indent="-53340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400" dirty="0" smtClean="0">
              <a:solidFill>
                <a:srgbClr val="00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9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9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CB88F-1B83-40EA-B9BE-690D0128DFE8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0"/>
            <a:ext cx="8001000" cy="4800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 (HDF-EOS2 to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GeoTIFF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Converter):</a:t>
            </a:r>
          </a:p>
          <a:p>
            <a:pPr eaLnBrk="1" hangingPunct="1">
              <a:defRPr/>
            </a:pPr>
            <a:endParaRPr lang="en-US" sz="1600" b="0" dirty="0" smtClean="0">
              <a:solidFill>
                <a:srgbClr val="FF3300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Last Stand-alone release </a:t>
            </a:r>
            <a:r>
              <a:rPr lang="en-US" b="0" dirty="0" smtClean="0">
                <a:solidFill>
                  <a:schemeClr val="bg1"/>
                </a:solidFill>
              </a:rPr>
              <a:t>–  Mar. 2011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Version 2.11</a:t>
            </a: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Last DAAC release </a:t>
            </a:r>
            <a:r>
              <a:rPr lang="en-US" b="0" dirty="0" smtClean="0">
                <a:solidFill>
                  <a:schemeClr val="bg1"/>
                </a:solidFill>
              </a:rPr>
              <a:t>–  April 2012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 Release 8.1</a:t>
            </a:r>
          </a:p>
          <a:p>
            <a:pPr lvl="1" eaLnBrk="1" hangingPunct="1">
              <a:buFont typeface="Arial" charset="0"/>
              <a:buNone/>
              <a:defRPr/>
            </a:pPr>
            <a:endParaRPr lang="en-US" sz="1600" b="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Next release </a:t>
            </a:r>
            <a:endParaRPr lang="en-US" b="0" dirty="0" smtClean="0">
              <a:solidFill>
                <a:schemeClr val="bg1"/>
              </a:solidFill>
            </a:endParaRP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Stand-alone Version 2.12 (Nov. 2012)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DAAC release 8.2 (Aug. 2013)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1295400" y="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4450" rIns="90487" bIns="44450" anchor="b"/>
          <a:lstStyle/>
          <a:p>
            <a:pPr eaLnBrk="1" hangingPunct="1"/>
            <a:r>
              <a:rPr lang="en-US" sz="3600" b="0">
                <a:solidFill>
                  <a:srgbClr val="FFE249"/>
                </a:solidFill>
                <a:latin typeface="Calibri" pitchFamily="34" charset="0"/>
              </a:rPr>
              <a:t>Software Releases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4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603A24-7E99-4264-B829-013902969D77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2819400"/>
            <a:ext cx="8458200" cy="1981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609600" indent="-609600" algn="ctr">
              <a:spcBef>
                <a:spcPct val="0"/>
              </a:spcBef>
              <a:buFontTx/>
              <a:buNone/>
              <a:defRPr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Major Development &amp; Fixes </a:t>
            </a:r>
          </a:p>
          <a:p>
            <a:pPr marL="609600" indent="-609600" algn="ctr">
              <a:spcBef>
                <a:spcPct val="0"/>
              </a:spcBef>
              <a:buFontTx/>
              <a:buNone/>
              <a:defRPr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Since Last HDF Group Visit Meeting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DF22002-D78B-4868-922A-8E4D0FE4385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3961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19200"/>
            <a:ext cx="7391400" cy="5181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Wingdings" pitchFamily="2" charset="2"/>
              <a:buNone/>
              <a:defRPr/>
            </a:pPr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TOOLKIT (5.2.18):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15-arc second (500 m) DEM elevation and Standard deviation of Elevation data support in Toolkit 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15-arc second (500 m) land/water mask data support in Toolkit </a:t>
            </a:r>
            <a:endParaRPr lang="en-US" b="0" dirty="0" smtClean="0">
              <a:solidFill>
                <a:srgbClr val="FFCC00"/>
              </a:solidFill>
            </a:endParaRP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15-arc second DEM elevation and Land/water data (from USGS/UMD) conversion from </a:t>
            </a:r>
            <a:r>
              <a:rPr lang="en-US" b="0" dirty="0" err="1" smtClean="0">
                <a:solidFill>
                  <a:srgbClr val="FFFF00"/>
                </a:solidFill>
              </a:rPr>
              <a:t>GeoTIFF</a:t>
            </a:r>
            <a:r>
              <a:rPr lang="en-US" b="0" dirty="0" smtClean="0">
                <a:solidFill>
                  <a:srgbClr val="FFFF00"/>
                </a:solidFill>
              </a:rPr>
              <a:t> to </a:t>
            </a:r>
            <a:r>
              <a:rPr lang="en-US" b="0" dirty="0" err="1" smtClean="0">
                <a:solidFill>
                  <a:srgbClr val="FFFF00"/>
                </a:solidFill>
              </a:rPr>
              <a:t>hdfeos</a:t>
            </a:r>
            <a:r>
              <a:rPr lang="en-US" b="0" dirty="0" smtClean="0">
                <a:solidFill>
                  <a:srgbClr val="FFFF00"/>
                </a:solidFill>
              </a:rPr>
              <a:t> format for use with DEM tools in TOOLKIT </a:t>
            </a:r>
          </a:p>
        </p:txBody>
      </p:sp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1066800" y="152400"/>
            <a:ext cx="678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D150A85-A19B-467F-8205-67ADE208BC0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295400"/>
            <a:ext cx="73152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defRPr/>
            </a:pPr>
            <a:r>
              <a:rPr lang="en-US" b="0" dirty="0" smtClean="0"/>
              <a:t>Support for 32 &amp; 64-bit Mac OSX Intel with X86_64 and  i386 structures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Added capability to install Toolkit/HDF-EOS5 in </a:t>
            </a:r>
            <a:r>
              <a:rPr lang="en-US" b="0" dirty="0" err="1" smtClean="0">
                <a:solidFill>
                  <a:srgbClr val="FFFF00"/>
                </a:solidFill>
              </a:rPr>
              <a:t>threadsafe</a:t>
            </a:r>
            <a:r>
              <a:rPr lang="en-US" b="0" dirty="0" smtClean="0">
                <a:solidFill>
                  <a:srgbClr val="FFFF00"/>
                </a:solidFill>
              </a:rPr>
              <a:t> mode for Linux and </a:t>
            </a:r>
            <a:r>
              <a:rPr lang="en-US" b="0" dirty="0" err="1" smtClean="0">
                <a:solidFill>
                  <a:srgbClr val="FFFF00"/>
                </a:solidFill>
              </a:rPr>
              <a:t>MacIntel</a:t>
            </a:r>
            <a:r>
              <a:rPr lang="en-US" b="0" dirty="0" smtClean="0">
                <a:solidFill>
                  <a:srgbClr val="FFFF00"/>
                </a:solidFill>
              </a:rPr>
              <a:t> (32 and 64-bit) 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Capability for adding non-standard C and FORTRAN flags to TOOLKIT on installation command line 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Use of </a:t>
            </a:r>
            <a:r>
              <a:rPr lang="en-US" b="0" dirty="0" err="1" smtClean="0">
                <a:solidFill>
                  <a:srgbClr val="FFFF00"/>
                </a:solidFill>
              </a:rPr>
              <a:t>gfortran</a:t>
            </a:r>
            <a:r>
              <a:rPr lang="en-US" b="0" dirty="0" smtClean="0">
                <a:solidFill>
                  <a:srgbClr val="FFFF00"/>
                </a:solidFill>
              </a:rPr>
              <a:t> (instead of PGF90) for f90 DAAC TOOLKIT compilation</a:t>
            </a:r>
          </a:p>
          <a:p>
            <a:pPr lvl="1" eaLnBrk="1" hangingPunct="1">
              <a:defRPr/>
            </a:pPr>
            <a:endParaRPr lang="en-US" b="0" dirty="0" smtClean="0">
              <a:solidFill>
                <a:srgbClr val="FFCC00"/>
              </a:solidFill>
            </a:endParaRPr>
          </a:p>
          <a:p>
            <a:pPr lvl="1" eaLnBrk="1" hangingPunct="1">
              <a:defRPr/>
            </a:pPr>
            <a:endParaRPr lang="en-US" b="0" dirty="0" smtClean="0"/>
          </a:p>
          <a:p>
            <a:pPr lvl="1" eaLnBrk="1" hangingPunct="1">
              <a:buFont typeface="Arial" charset="0"/>
              <a:buNone/>
              <a:defRPr/>
            </a:pPr>
            <a:endParaRPr lang="en-US" b="0" dirty="0" smtClean="0"/>
          </a:p>
        </p:txBody>
      </p:sp>
      <p:sp>
        <p:nvSpPr>
          <p:cNvPr id="240644" name="Text Box 3"/>
          <p:cNvSpPr txBox="1">
            <a:spLocks noChangeArrowheads="1"/>
          </p:cNvSpPr>
          <p:nvPr/>
        </p:nvSpPr>
        <p:spPr bwMode="auto">
          <a:xfrm>
            <a:off x="1143000" y="1524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Developments,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0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160B1CE-89BC-4795-951B-85899D6D5E18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28600" y="1371600"/>
            <a:ext cx="7924800" cy="5029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HDF-EOS2 (2.18):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HDF-EOS5 (1.14):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400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/>
              <a:t>Support for HDF4 version 4.2.6 and HDF5 version 1.8.8 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A few fixes for correct handling of unlimited dimensions in hdfeos5 </a:t>
            </a:r>
          </a:p>
          <a:p>
            <a:pPr lvl="1" eaLnBrk="1" hangingPunct="1">
              <a:defRPr/>
            </a:pPr>
            <a:r>
              <a:rPr lang="en-US" b="0" dirty="0" smtClean="0"/>
              <a:t>New Toolkit style INSTALL scripts for HDF-EOS2 and HDF-EOS5 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support  of GDij2ll for State Plane Projection </a:t>
            </a:r>
            <a:r>
              <a:rPr lang="en-US" dirty="0" smtClean="0">
                <a:solidFill>
                  <a:srgbClr val="FFFF00"/>
                </a:solidFill>
              </a:rPr>
              <a:t>	</a:t>
            </a:r>
          </a:p>
          <a:p>
            <a:pPr lvl="1" eaLnBrk="1" hangingPunct="1">
              <a:defRPr/>
            </a:pPr>
            <a:r>
              <a:rPr lang="en-US" b="0" dirty="0" smtClean="0"/>
              <a:t>Support for new AMSE-E Browse file by adding general raster image conversion in hdf2jpeg  </a:t>
            </a:r>
          </a:p>
          <a:p>
            <a:pPr lvl="1" eaLnBrk="1" hangingPunct="1">
              <a:defRPr/>
            </a:pPr>
            <a:endParaRPr lang="en-US" b="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1000" b="0" dirty="0" smtClean="0"/>
          </a:p>
        </p:txBody>
      </p:sp>
      <p:sp>
        <p:nvSpPr>
          <p:cNvPr id="241669" name="Text Box 3"/>
          <p:cNvSpPr txBox="1">
            <a:spLocks noChangeArrowheads="1"/>
          </p:cNvSpPr>
          <p:nvPr/>
        </p:nvSpPr>
        <p:spPr bwMode="auto">
          <a:xfrm>
            <a:off x="1143000" y="15240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Developments,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1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1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1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8BEFF7E-4303-4B0B-8047-A54B527961D6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524000"/>
            <a:ext cx="8305800" cy="5029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914400" lvl="1" indent="-622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2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Plug-in for HDFView2.7:</a:t>
            </a:r>
          </a:p>
          <a:p>
            <a:pPr marL="914400" lvl="1" indent="-622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sz="3300" b="0" dirty="0" smtClean="0"/>
              <a:t>Support of Linux and MAC OSX Intel 64-bit Platforms.</a:t>
            </a:r>
          </a:p>
          <a:p>
            <a:pPr eaLnBrk="1" hangingPunct="1">
              <a:defRPr/>
            </a:pPr>
            <a:endParaRPr lang="en-US" sz="3300" b="0" dirty="0" smtClean="0"/>
          </a:p>
          <a:p>
            <a:pPr eaLnBrk="1" hangingPunct="1">
              <a:defRPr/>
            </a:pPr>
            <a:r>
              <a:rPr lang="en-US" sz="3300" b="0" dirty="0" smtClean="0">
                <a:solidFill>
                  <a:srgbClr val="FFFF00"/>
                </a:solidFill>
              </a:rPr>
              <a:t>Support for Zonal Average (ZA) objects of HDF-EOS5. </a:t>
            </a:r>
          </a:p>
          <a:p>
            <a:pPr eaLnBrk="1" hangingPunct="1">
              <a:defRPr/>
            </a:pPr>
            <a:endParaRPr lang="en-US" sz="3300" b="0" dirty="0" smtClean="0">
              <a:solidFill>
                <a:srgbClr val="E7E200"/>
              </a:solidFill>
            </a:endParaRPr>
          </a:p>
          <a:p>
            <a:pPr eaLnBrk="1" hangingPunct="1">
              <a:defRPr/>
            </a:pPr>
            <a:r>
              <a:rPr lang="en-US" sz="3300" b="0" dirty="0" smtClean="0"/>
              <a:t>Draw Map of Coastlines, international borders,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3300" b="0" dirty="0" smtClean="0"/>
              <a:t>	and US state lines onto GRID images for all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3300" b="0" dirty="0" smtClean="0"/>
              <a:t>	HDF-EOS supported projections.</a:t>
            </a:r>
          </a:p>
          <a:p>
            <a:pPr eaLnBrk="1" hangingPunct="1">
              <a:defRPr/>
            </a:pPr>
            <a:endParaRPr lang="en-US" sz="3300" b="0" dirty="0" smtClean="0"/>
          </a:p>
          <a:p>
            <a:pPr eaLnBrk="1" hangingPunct="1">
              <a:defRPr/>
            </a:pPr>
            <a:r>
              <a:rPr lang="en-US" sz="3300" b="0" dirty="0" err="1" smtClean="0">
                <a:solidFill>
                  <a:srgbClr val="FFFF00"/>
                </a:solidFill>
              </a:rPr>
              <a:t>heconvert</a:t>
            </a:r>
            <a:r>
              <a:rPr lang="en-US" sz="3300" b="0" dirty="0" smtClean="0">
                <a:solidFill>
                  <a:srgbClr val="FFFF00"/>
                </a:solidFill>
              </a:rPr>
              <a:t> 3.0 usage.</a:t>
            </a:r>
            <a:endParaRPr lang="en-US" sz="3300" dirty="0" smtClean="0">
              <a:solidFill>
                <a:srgbClr val="FFFF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		</a:t>
            </a:r>
          </a:p>
          <a:p>
            <a:pPr eaLnBrk="1" hangingPunct="1">
              <a:buFont typeface="Arial" charset="0"/>
              <a:buNone/>
              <a:defRPr/>
            </a:pPr>
            <a:endParaRPr lang="en-US" b="0" dirty="0" smtClean="0">
              <a:solidFill>
                <a:srgbClr val="FAD13C"/>
              </a:solidFill>
            </a:endParaRPr>
          </a:p>
        </p:txBody>
      </p:sp>
      <p:sp>
        <p:nvSpPr>
          <p:cNvPr id="243716" name="Text Box 3"/>
          <p:cNvSpPr txBox="1">
            <a:spLocks noChangeArrowheads="1"/>
          </p:cNvSpPr>
          <p:nvPr/>
        </p:nvSpPr>
        <p:spPr bwMode="auto">
          <a:xfrm>
            <a:off x="1143000" y="1524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Developments,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3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3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3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3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3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3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B1ED1E7-FD4B-4BE4-9106-53A38D482E91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066800"/>
            <a:ext cx="8001000" cy="5486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4600" b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600" b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heconvert</a:t>
            </a:r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(3.0, 4.0):</a:t>
            </a:r>
          </a:p>
          <a:p>
            <a:pPr eaLnBrk="1" hangingPunct="1">
              <a:buFont typeface="Arial" charset="0"/>
              <a:buNone/>
              <a:defRPr/>
            </a:pPr>
            <a:endParaRPr lang="en-US" sz="800" dirty="0" smtClean="0"/>
          </a:p>
          <a:p>
            <a:pPr eaLnBrk="1" hangingPunct="1"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Handle hybrid </a:t>
            </a:r>
            <a:r>
              <a:rPr lang="en-US" sz="2800" b="0" dirty="0" err="1" smtClean="0">
                <a:solidFill>
                  <a:schemeClr val="bg1"/>
                </a:solidFill>
              </a:rPr>
              <a:t>hdf</a:t>
            </a:r>
            <a:r>
              <a:rPr lang="en-US" sz="2800" b="0" dirty="0" smtClean="0">
                <a:solidFill>
                  <a:schemeClr val="bg1"/>
                </a:solidFill>
              </a:rPr>
              <a:t> files. Write HDF objects (created by HDF4 calls) in addition to the HDF-EOS objects (created by HDF-EOS2 calls) to the output.</a:t>
            </a:r>
          </a:p>
          <a:p>
            <a:pPr eaLnBrk="1" hangingPunct="1">
              <a:defRPr/>
            </a:pPr>
            <a:endParaRPr lang="en-US" sz="1200" b="0" dirty="0" smtClean="0"/>
          </a:p>
          <a:p>
            <a:pPr eaLnBrk="1" hangingPunct="1"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Convert Dimension Scales when present.</a:t>
            </a:r>
          </a:p>
          <a:p>
            <a:pPr eaLnBrk="1" hangingPunct="1">
              <a:defRPr/>
            </a:pPr>
            <a:endParaRPr lang="en-US" sz="1200" b="0" dirty="0" smtClean="0">
              <a:solidFill>
                <a:srgbClr val="E7E200"/>
              </a:solidFill>
            </a:endParaRPr>
          </a:p>
          <a:p>
            <a:pPr eaLnBrk="1" hangingPunct="1"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Copy ECS's Inventory and Archive metadata into the output</a:t>
            </a:r>
          </a:p>
          <a:p>
            <a:pPr eaLnBrk="1" hangingPunct="1">
              <a:defRPr/>
            </a:pPr>
            <a:endParaRPr lang="en-US" sz="1200" b="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Write HDF written field/group attributes to the output fields/groups</a:t>
            </a:r>
            <a:r>
              <a:rPr lang="en-US" b="0" dirty="0" smtClean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243716" name="Text Box 3"/>
          <p:cNvSpPr txBox="1">
            <a:spLocks noChangeArrowheads="1"/>
          </p:cNvSpPr>
          <p:nvPr/>
        </p:nvSpPr>
        <p:spPr bwMode="auto">
          <a:xfrm>
            <a:off x="1143000" y="1524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Developments,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B984460-DF63-4174-8A71-F074D3ECF33D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066800"/>
            <a:ext cx="8001000" cy="5486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Add  </a:t>
            </a:r>
            <a:r>
              <a:rPr lang="en-US" sz="2800" b="0" dirty="0">
                <a:solidFill>
                  <a:schemeClr val="bg1"/>
                </a:solidFill>
              </a:rPr>
              <a:t>global attributes </a:t>
            </a:r>
            <a:r>
              <a:rPr lang="en-US" sz="2800" b="0" dirty="0" smtClean="0">
                <a:solidFill>
                  <a:schemeClr val="bg1"/>
                </a:solidFill>
              </a:rPr>
              <a:t>to </a:t>
            </a:r>
            <a:r>
              <a:rPr lang="en-US" sz="2800" b="0" dirty="0">
                <a:solidFill>
                  <a:schemeClr val="bg1"/>
                </a:solidFill>
              </a:rPr>
              <a:t>the converted </a:t>
            </a:r>
            <a:r>
              <a:rPr lang="en-US" sz="2800" b="0" dirty="0" smtClean="0">
                <a:solidFill>
                  <a:schemeClr val="bg1"/>
                </a:solidFill>
              </a:rPr>
              <a:t>file</a:t>
            </a:r>
          </a:p>
          <a:p>
            <a:pPr eaLnBrk="1" hangingPunct="1">
              <a:defRPr/>
            </a:pPr>
            <a:endParaRPr lang="en-US" sz="2800" b="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b="0" dirty="0" smtClean="0">
                <a:solidFill>
                  <a:srgbClr val="FFFF00"/>
                </a:solidFill>
              </a:rPr>
              <a:t>Add  </a:t>
            </a:r>
            <a:r>
              <a:rPr lang="en-US" sz="2800" b="0" dirty="0">
                <a:solidFill>
                  <a:srgbClr val="FFFF00"/>
                </a:solidFill>
              </a:rPr>
              <a:t>swath attributes in hybrid </a:t>
            </a:r>
            <a:r>
              <a:rPr lang="en-US" sz="2800" b="0" dirty="0" smtClean="0">
                <a:solidFill>
                  <a:srgbClr val="FFFF00"/>
                </a:solidFill>
              </a:rPr>
              <a:t>input files</a:t>
            </a:r>
            <a:endParaRPr lang="en-US" sz="2800" b="0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en-US" sz="1200" b="0" dirty="0" smtClean="0"/>
          </a:p>
        </p:txBody>
      </p:sp>
      <p:sp>
        <p:nvSpPr>
          <p:cNvPr id="243716" name="Text Box 3"/>
          <p:cNvSpPr txBox="1">
            <a:spLocks noChangeArrowheads="1"/>
          </p:cNvSpPr>
          <p:nvPr/>
        </p:nvSpPr>
        <p:spPr bwMode="auto">
          <a:xfrm>
            <a:off x="1143000" y="1524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Developments,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6B2722-0D27-43DD-8F22-F619BF778F98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143000"/>
            <a:ext cx="8153400" cy="5715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HEG:  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200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Enhancement :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1600" b="0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chemeClr val="bg1"/>
                </a:solidFill>
              </a:rPr>
              <a:t>Performance improvement for conversion to Conical or </a:t>
            </a:r>
            <a:r>
              <a:rPr lang="en-US" b="0" dirty="0" err="1" smtClean="0">
                <a:solidFill>
                  <a:schemeClr val="bg1"/>
                </a:solidFill>
              </a:rPr>
              <a:t>Azimuthal</a:t>
            </a:r>
            <a:r>
              <a:rPr lang="en-US" b="0" dirty="0" smtClean="0">
                <a:solidFill>
                  <a:schemeClr val="bg1"/>
                </a:solidFill>
              </a:rPr>
              <a:t> projection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bg1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rgbClr val="FFFF00"/>
                </a:solidFill>
              </a:rPr>
              <a:t>Performance improvement for all supported products (EED On-Demand-Data-Access Web Services)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rgbClr val="FFFF00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chemeClr val="bg1"/>
                </a:solidFill>
              </a:rPr>
              <a:t>Preserving input datum for output projection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b="0" dirty="0" smtClean="0">
              <a:solidFill>
                <a:srgbClr val="00FF99"/>
              </a:solidFill>
            </a:endParaRP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    Better </a:t>
            </a:r>
            <a:r>
              <a:rPr lang="en-US" b="0" dirty="0">
                <a:solidFill>
                  <a:srgbClr val="FFFF00"/>
                </a:solidFill>
              </a:rPr>
              <a:t>default values when user  fails to enter some key </a:t>
            </a:r>
            <a:r>
              <a:rPr lang="en-US" b="0" dirty="0" smtClean="0">
                <a:solidFill>
                  <a:srgbClr val="FFFF00"/>
                </a:solidFill>
              </a:rPr>
              <a:t>   	  projection </a:t>
            </a:r>
            <a:r>
              <a:rPr lang="en-US" b="0" dirty="0">
                <a:solidFill>
                  <a:srgbClr val="FFFF00"/>
                </a:solidFill>
              </a:rPr>
              <a:t>parameters specifically when input grid is </a:t>
            </a:r>
            <a:r>
              <a:rPr lang="en-US" b="0" dirty="0" smtClean="0">
                <a:solidFill>
                  <a:srgbClr val="FFFF00"/>
                </a:solidFill>
              </a:rPr>
              <a:t>	  global </a:t>
            </a:r>
            <a:r>
              <a:rPr lang="en-US" b="0" dirty="0">
                <a:solidFill>
                  <a:srgbClr val="FFFF00"/>
                </a:solidFill>
              </a:rPr>
              <a:t>and output projection </a:t>
            </a:r>
            <a:r>
              <a:rPr lang="en-US" b="0" dirty="0">
                <a:solidFill>
                  <a:schemeClr val="bg1"/>
                </a:solidFill>
              </a:rPr>
              <a:t>LCC or </a:t>
            </a:r>
            <a:r>
              <a:rPr lang="en-US" b="0" dirty="0" smtClean="0">
                <a:solidFill>
                  <a:schemeClr val="bg1"/>
                </a:solidFill>
              </a:rPr>
              <a:t>LA</a:t>
            </a:r>
          </a:p>
          <a:p>
            <a:pPr lvl="1" eaLnBrk="1" hangingPunct="1">
              <a:defRPr/>
            </a:pPr>
            <a:endParaRPr lang="en-US" sz="1200" dirty="0">
              <a:solidFill>
                <a:srgbClr val="FFCC00"/>
              </a:solidFill>
            </a:endParaRPr>
          </a:p>
          <a:p>
            <a:pPr lvl="1" eaLnBrk="1" hangingPunct="1">
              <a:defRPr/>
            </a:pPr>
            <a:r>
              <a:rPr lang="en-US" dirty="0" smtClean="0"/>
              <a:t>    </a:t>
            </a:r>
            <a:r>
              <a:rPr lang="en-US" b="0" dirty="0" smtClean="0"/>
              <a:t>Chunking/Compressing </a:t>
            </a:r>
            <a:r>
              <a:rPr lang="en-US" b="0" dirty="0"/>
              <a:t>data fields for HDF-EOS outputs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bg1"/>
              </a:solidFill>
            </a:endParaRPr>
          </a:p>
        </p:txBody>
      </p:sp>
      <p:sp>
        <p:nvSpPr>
          <p:cNvPr id="245764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1DA09-667D-4A92-AF98-2DDBC46E205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066800"/>
            <a:ext cx="8153400" cy="5410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990600" lvl="1" indent="-533400" eaLnBrk="1" hangingPunct="1">
              <a:buFont typeface="Arial" charset="0"/>
              <a:buNone/>
              <a:defRPr/>
            </a:pPr>
            <a:endParaRPr lang="en-US" b="0" dirty="0" smtClean="0">
              <a:solidFill>
                <a:srgbClr val="00FF00"/>
              </a:solidFill>
            </a:endParaRPr>
          </a:p>
          <a:p>
            <a:pPr marL="990600" lvl="1" indent="-533400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Better handling of UTM outputs when user fails to enter appropriate UTM zone and/or subset area for Global input grids</a:t>
            </a:r>
          </a:p>
          <a:p>
            <a:pPr marL="990600" lvl="1" indent="-533400" eaLnBrk="1" hangingPunct="1">
              <a:buFont typeface="Arial" charset="0"/>
              <a:buNone/>
              <a:defRPr/>
            </a:pPr>
            <a:endParaRPr lang="en-US" b="0" dirty="0" smtClean="0"/>
          </a:p>
          <a:p>
            <a:pPr marL="990600" lvl="1" indent="-533400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Windows VISTA and 7 testing/support</a:t>
            </a:r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rgbClr val="FFFF00"/>
              </a:solidFill>
            </a:endParaRPr>
          </a:p>
          <a:p>
            <a:pPr marL="990600" lvl="1" indent="-533400" eaLnBrk="1" hangingPunct="1">
              <a:defRPr/>
            </a:pPr>
            <a:r>
              <a:rPr lang="en-US" b="0" dirty="0" smtClean="0"/>
              <a:t>Resolving problem with some output State Plane projection conversions when user fails to enter appropriate SP zone (leading 0 in some 3-digit SP zone codes in </a:t>
            </a:r>
            <a:r>
              <a:rPr lang="en-US" b="0" dirty="0" err="1" smtClean="0"/>
              <a:t>statezones.h</a:t>
            </a:r>
            <a:r>
              <a:rPr lang="en-US" b="0" dirty="0" smtClean="0"/>
              <a:t>)</a:t>
            </a:r>
          </a:p>
          <a:p>
            <a:pPr marL="990600" lvl="1" indent="-533400" eaLnBrk="1" hangingPunct="1">
              <a:buFont typeface="Arial" charset="0"/>
              <a:buNone/>
              <a:defRPr/>
            </a:pPr>
            <a:endParaRPr lang="en-US" b="0" dirty="0" smtClean="0">
              <a:solidFill>
                <a:srgbClr val="CCFF33"/>
              </a:solidFill>
            </a:endParaRPr>
          </a:p>
          <a:p>
            <a:pPr marL="990600" lvl="1" indent="-533400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Modifying input default lat of +/- 90 for AE Ocean products when output projection is Mercator</a:t>
            </a:r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rgbClr val="00FF99"/>
              </a:solidFill>
            </a:endParaRPr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rgbClr val="FFFF00"/>
              </a:solidFill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EC2819-5F57-4270-B080-04E885C9F970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34304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143000"/>
            <a:ext cx="8458200" cy="5715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/>
              <a:t>Support for fields with dimensions 5 or larger (MISR)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b="0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rgbClr val="FFFF00"/>
                </a:solidFill>
              </a:rPr>
              <a:t>Allowing HEG to open Parameter file with Stand-alone GUI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chemeClr val="bg1"/>
                </a:solidFill>
              </a:rPr>
              <a:t>Support HEG in MAC Intel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rgbClr val="FFFF00"/>
                </a:solidFill>
              </a:rPr>
              <a:t>Added  field image for </a:t>
            </a:r>
            <a:r>
              <a:rPr lang="en-US" b="0" dirty="0" err="1" smtClean="0">
                <a:solidFill>
                  <a:srgbClr val="FFFF00"/>
                </a:solidFill>
              </a:rPr>
              <a:t>subsetting</a:t>
            </a:r>
            <a:r>
              <a:rPr lang="en-US" b="0" dirty="0" smtClean="0">
                <a:solidFill>
                  <a:srgbClr val="FFFF00"/>
                </a:solidFill>
              </a:rPr>
              <a:t> (</a:t>
            </a:r>
            <a:r>
              <a:rPr lang="en-US" sz="2000" b="0" dirty="0" smtClean="0">
                <a:solidFill>
                  <a:schemeClr val="bg1"/>
                </a:solidFill>
              </a:rPr>
              <a:t>conversion GUI/Grid </a:t>
            </a:r>
            <a:r>
              <a:rPr lang="en-US" sz="2000" b="0" dirty="0" smtClean="0">
                <a:solidFill>
                  <a:schemeClr val="bg1"/>
                </a:solidFill>
              </a:rPr>
              <a:t>only</a:t>
            </a:r>
            <a:r>
              <a:rPr lang="en-US" b="0" dirty="0" smtClean="0">
                <a:solidFill>
                  <a:srgbClr val="FFFF00"/>
                </a:solidFill>
              </a:rPr>
              <a:t>)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chemeClr val="bg1"/>
                </a:solidFill>
              </a:rPr>
              <a:t>Allowing </a:t>
            </a:r>
            <a:r>
              <a:rPr lang="en-US" b="0" dirty="0" smtClean="0">
                <a:solidFill>
                  <a:schemeClr val="bg1"/>
                </a:solidFill>
              </a:rPr>
              <a:t>to stitch all 180 MISR blocks when memory is </a:t>
            </a:r>
            <a:r>
              <a:rPr lang="en-US" b="0" dirty="0" smtClean="0">
                <a:solidFill>
                  <a:schemeClr val="bg1"/>
                </a:solidFill>
              </a:rPr>
              <a:t>available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b="0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0" dirty="0" smtClean="0">
                <a:solidFill>
                  <a:srgbClr val="FFFF00"/>
                </a:solidFill>
              </a:rPr>
              <a:t>Better </a:t>
            </a:r>
            <a:r>
              <a:rPr lang="en-US" b="0" dirty="0" smtClean="0">
                <a:solidFill>
                  <a:srgbClr val="FFFF00"/>
                </a:solidFill>
              </a:rPr>
              <a:t>conversion and interpolation schemes for swath conversion and stitching</a:t>
            </a:r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chemeClr val="bg1"/>
              </a:solidFill>
            </a:endParaRPr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chemeClr val="bg1"/>
              </a:solidFill>
            </a:endParaRP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3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3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3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43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30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30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31A44-1D8C-439D-BDCA-0F9585DDFE8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4304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28600" y="1143000"/>
            <a:ext cx="8305800" cy="5410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buFont typeface="Arial" charset="0"/>
              <a:buNone/>
              <a:defRPr/>
            </a:pPr>
            <a:endParaRPr lang="en-US" b="0" dirty="0" smtClean="0">
              <a:solidFill>
                <a:schemeClr val="bg1"/>
              </a:solidFill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  <p:pic>
        <p:nvPicPr>
          <p:cNvPr id="27653" name="Picture 2" descr="C:\Users\1062048\Desktop\Screenshot-Hdf-Eos to GIS Conversion Tool (HEG) - Version 2.12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6406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90CC6-C009-414B-AF53-4B5BB2795D1B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34304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28600" y="1143000"/>
            <a:ext cx="8305800" cy="5410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buFont typeface="Arial" charset="0"/>
              <a:buNone/>
              <a:defRPr/>
            </a:pPr>
            <a:endParaRPr lang="en-US" b="0" dirty="0" smtClean="0">
              <a:solidFill>
                <a:srgbClr val="00FF99"/>
              </a:solidFill>
            </a:endParaRP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  <p:pic>
        <p:nvPicPr>
          <p:cNvPr id="28677" name="Picture 3" descr="C:\Users\1062048\Desktop\Screenshot-Hdf-Eos to GIS Conversion Tool (HEG) - Version 2.12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6406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30B2C-8DE0-44F4-AA1B-6BDAAD159085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34304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990600"/>
            <a:ext cx="8458200" cy="5867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990600" lvl="1" indent="-533400"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Bug Fixes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/>
              <a:t>Same input/output pixel numbers for EASE grid when No-</a:t>
            </a:r>
            <a:r>
              <a:rPr lang="en-US" sz="2800" b="0" dirty="0" err="1" smtClean="0"/>
              <a:t>Reprojection</a:t>
            </a:r>
            <a:r>
              <a:rPr lang="en-US" sz="2800" b="0" dirty="0" smtClean="0"/>
              <a:t> is used (</a:t>
            </a:r>
            <a:r>
              <a:rPr lang="en-US" b="0" dirty="0" smtClean="0"/>
              <a:t>AMSR_E Daily Snow)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>
                <a:solidFill>
                  <a:srgbClr val="CCFF33"/>
                </a:solidFill>
              </a:rPr>
              <a:t>MOD11_L2 version 5 support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/>
              <a:t>Opening of MODIS  grid files containing </a:t>
            </a:r>
          </a:p>
          <a:p>
            <a:pPr marL="1390650" lvl="2" indent="-533400" eaLnBrk="1" hangingPunct="1">
              <a:buFont typeface="Arial" charset="0"/>
              <a:buNone/>
              <a:defRPr/>
            </a:pPr>
            <a:r>
              <a:rPr lang="en-US" sz="2800" b="0" dirty="0" smtClean="0"/>
              <a:t>	edge tiles (Sinusoidal projected grids)</a:t>
            </a:r>
            <a:r>
              <a:rPr lang="en-US" sz="2800" b="0" dirty="0" smtClean="0">
                <a:solidFill>
                  <a:srgbClr val="CCFF33"/>
                </a:solidFill>
              </a:rPr>
              <a:t> 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>
                <a:solidFill>
                  <a:srgbClr val="CCFF33"/>
                </a:solidFill>
              </a:rPr>
              <a:t>Add ellipsoid code SP projected output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>
                <a:solidFill>
                  <a:schemeClr val="bg1"/>
                </a:solidFill>
              </a:rPr>
              <a:t>Stand-alone HEG GUI fixes for subset area selection for some products such as AMSR_E  Sea-Ice products</a:t>
            </a:r>
          </a:p>
          <a:p>
            <a:pPr marL="1390650" lvl="2" indent="-533400" eaLnBrk="1" hangingPunct="1">
              <a:defRPr/>
            </a:pPr>
            <a:r>
              <a:rPr lang="en-US" sz="2800" b="0" dirty="0" smtClean="0">
                <a:solidFill>
                  <a:srgbClr val="CCFF33"/>
                </a:solidFill>
              </a:rPr>
              <a:t>Correcting a problem offending input negative Earth Flattening value in AMSR_E </a:t>
            </a:r>
            <a:r>
              <a:rPr lang="en-US" sz="2800" b="0" dirty="0" err="1" smtClean="0">
                <a:solidFill>
                  <a:srgbClr val="CCFF33"/>
                </a:solidFill>
              </a:rPr>
              <a:t>SeaIce</a:t>
            </a:r>
            <a:r>
              <a:rPr lang="en-US" sz="2800" b="0" dirty="0" smtClean="0">
                <a:solidFill>
                  <a:srgbClr val="CCFF33"/>
                </a:solidFill>
              </a:rPr>
              <a:t> products</a:t>
            </a:r>
          </a:p>
          <a:p>
            <a:pPr marL="1390650" lvl="2" indent="-533400" eaLnBrk="1" hangingPunct="1">
              <a:defRPr/>
            </a:pPr>
            <a:endParaRPr lang="en-US" b="0" dirty="0" smtClean="0">
              <a:solidFill>
                <a:schemeClr val="bg1"/>
              </a:solidFill>
            </a:endParaRPr>
          </a:p>
          <a:p>
            <a:pPr marL="1390650" lvl="2" indent="-533400" eaLnBrk="1" hangingPunct="1">
              <a:defRPr/>
            </a:pPr>
            <a:endParaRPr lang="en-US" b="0" dirty="0" smtClean="0">
              <a:solidFill>
                <a:srgbClr val="CCFF33"/>
              </a:solidFill>
            </a:endParaRPr>
          </a:p>
          <a:p>
            <a:pPr marL="1390650" lvl="2" indent="-533400" eaLnBrk="1" hangingPunct="1">
              <a:defRPr/>
            </a:pPr>
            <a:endParaRPr lang="en-US" b="0" dirty="0" smtClean="0">
              <a:solidFill>
                <a:srgbClr val="CCFF33"/>
              </a:solidFill>
            </a:endParaRPr>
          </a:p>
          <a:p>
            <a:pPr marL="1390650" lvl="2" indent="-533400" eaLnBrk="1" hangingPunct="1">
              <a:buFont typeface="Arial" charset="0"/>
              <a:buNone/>
              <a:defRPr/>
            </a:pPr>
            <a:endParaRPr lang="en-US" b="0" dirty="0" smtClean="0"/>
          </a:p>
          <a:p>
            <a:pPr marL="1390650" lvl="2" indent="-533400" eaLnBrk="1" hangingPunct="1">
              <a:buFont typeface="Arial" charset="0"/>
              <a:buNone/>
              <a:defRPr/>
            </a:pPr>
            <a:endParaRPr lang="en-US" b="0" dirty="0" smtClean="0"/>
          </a:p>
          <a:p>
            <a:pPr marL="990600" lvl="1" indent="-533400" eaLnBrk="1" hangingPunct="1">
              <a:defRPr/>
            </a:pPr>
            <a:endParaRPr lang="en-US" b="0" dirty="0" smtClean="0"/>
          </a:p>
          <a:p>
            <a:pPr marL="990600" lvl="1" indent="-533400" eaLnBrk="1" hangingPunct="1">
              <a:defRPr/>
            </a:pPr>
            <a:endParaRPr lang="en-US" b="0" dirty="0" smtClean="0">
              <a:solidFill>
                <a:srgbClr val="00FF99"/>
              </a:solidFill>
            </a:endParaRP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Major Development, Bug Fixes</a:t>
            </a:r>
          </a:p>
        </p:txBody>
      </p:sp>
      <p:pic>
        <p:nvPicPr>
          <p:cNvPr id="29701" name="Picture 2" descr="C:\Users\1062048\Desktop\MODIS_sinusoidal_grid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2590800"/>
            <a:ext cx="224948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3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3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3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3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3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3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3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3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3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3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3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3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3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3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64D74-9B2C-4372-8D57-751E709738EC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34509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219200" y="2819400"/>
            <a:ext cx="6858000" cy="838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 typeface="Arial" charset="0"/>
              <a:buNone/>
              <a:defRPr/>
            </a:pPr>
            <a:r>
              <a:rPr lang="en-US" sz="4000" b="0" dirty="0" smtClean="0">
                <a:solidFill>
                  <a:srgbClr val="FFC000"/>
                </a:solidFill>
                <a:latin typeface="Arial" charset="0"/>
              </a:rPr>
              <a:t>Future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5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BC61C2F-439F-4A2C-ACA1-D3F57BC96CC3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152400"/>
            <a:ext cx="5370513" cy="585788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295400"/>
            <a:ext cx="80010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TOOLKIT/HDF-EOS: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12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Support for new versions of HDF4 - HDF5</a:t>
            </a:r>
            <a:endParaRPr lang="en-US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XML Metadata reading in TOOLKIT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E7E200"/>
                </a:solidFill>
                <a:cs typeface="Times New Roman" pitchFamily="18" charset="0"/>
              </a:rPr>
              <a:t>Add APIs for local and group attributes in HDF-EOS2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Fix for getting correct compression info for a field in HDF-EOS5, when </a:t>
            </a:r>
            <a:r>
              <a:rPr lang="en-US" dirty="0" err="1" smtClean="0">
                <a:solidFill>
                  <a:schemeClr val="bg1"/>
                </a:solidFill>
              </a:rPr>
              <a:t>Gdcompinfo</a:t>
            </a:r>
            <a:r>
              <a:rPr lang="en-US" dirty="0" smtClean="0">
                <a:solidFill>
                  <a:schemeClr val="bg1"/>
                </a:solidFill>
              </a:rPr>
              <a:t> / </a:t>
            </a:r>
            <a:r>
              <a:rPr lang="en-US" dirty="0" err="1" smtClean="0">
                <a:solidFill>
                  <a:schemeClr val="bg1"/>
                </a:solidFill>
              </a:rPr>
              <a:t>SWcompinfo</a:t>
            </a:r>
            <a:r>
              <a:rPr lang="en-US" dirty="0" smtClean="0">
                <a:solidFill>
                  <a:schemeClr val="bg1"/>
                </a:solidFill>
              </a:rPr>
              <a:t> fails to get the info from Structure metadata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New 500-M DEM Data for areas with </a:t>
            </a:r>
            <a:r>
              <a:rPr lang="en-US" dirty="0" err="1" smtClean="0">
                <a:solidFill>
                  <a:srgbClr val="FFFF00"/>
                </a:solidFill>
                <a:cs typeface="Times New Roman" pitchFamily="18" charset="0"/>
              </a:rPr>
              <a:t>fillvalue</a:t>
            </a: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 (Antarctica &amp; Greenland) using 1-KM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84E023D-41F0-459B-80CF-45C785EC640C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665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0"/>
            <a:ext cx="5370513" cy="738188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371600"/>
            <a:ext cx="8305800" cy="48768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Store info in structural metadata somewhere else</a:t>
            </a:r>
            <a:endParaRPr lang="en-US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Auto Configuration for TOOLKIT</a:t>
            </a:r>
          </a:p>
          <a:p>
            <a:pPr eaLnBrk="1" hangingPunct="1">
              <a:defRPr/>
            </a:pPr>
            <a:r>
              <a:rPr lang="en-US" dirty="0" smtClean="0"/>
              <a:t>RPMs for HDF-EOS and Toolkit</a:t>
            </a:r>
            <a:endParaRPr lang="en-US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Validation tool for HDF-EOS5 files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</a:rPr>
              <a:t>Fix for user/DAAC reported bugs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E7E200"/>
                </a:solidFill>
              </a:rPr>
              <a:t>Break SDP TOOLKIT into small pieces separating general tools from PGE used tools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</a:rPr>
              <a:t>New dimension scale routines for ease in setting </a:t>
            </a:r>
            <a:r>
              <a:rPr lang="en-US" dirty="0" err="1" smtClean="0">
                <a:solidFill>
                  <a:schemeClr val="bg1"/>
                </a:solidFill>
              </a:rPr>
              <a:t>dimscale</a:t>
            </a:r>
            <a:r>
              <a:rPr lang="en-US" dirty="0" smtClean="0">
                <a:solidFill>
                  <a:schemeClr val="bg1"/>
                </a:solidFill>
              </a:rPr>
              <a:t> for multi-field objects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014AB5F-A3D9-4989-B725-D1726492DF32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0"/>
            <a:ext cx="5370513" cy="738188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</a:t>
            </a:r>
            <a:endParaRPr lang="en-US" smtClean="0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19200"/>
            <a:ext cx="8229600" cy="52578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HDF-EOS Plug-in for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HDFView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: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More functionalities : </a:t>
            </a:r>
            <a:endParaRPr lang="en-US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sz="3200" b="0" dirty="0" smtClean="0">
                <a:solidFill>
                  <a:schemeClr val="bg1"/>
                </a:solidFill>
                <a:cs typeface="Times New Roman" pitchFamily="18" charset="0"/>
              </a:rPr>
              <a:t>Cut/paste objects, modify/delete attributes.</a:t>
            </a:r>
          </a:p>
          <a:p>
            <a:pPr lvl="1" eaLnBrk="1" hangingPunct="1">
              <a:defRPr/>
            </a:pPr>
            <a:r>
              <a:rPr lang="en-US" sz="3200" b="0" dirty="0" smtClean="0">
                <a:solidFill>
                  <a:schemeClr val="bg1"/>
                </a:solidFill>
                <a:cs typeface="Times New Roman" pitchFamily="18" charset="0"/>
              </a:rPr>
              <a:t>Create new grid/swath</a:t>
            </a:r>
            <a:r>
              <a:rPr lang="en-US" sz="3200" b="0" dirty="0" smtClean="0">
                <a:solidFill>
                  <a:schemeClr val="bg1"/>
                </a:solidFill>
              </a:rPr>
              <a:t> </a:t>
            </a:r>
          </a:p>
          <a:p>
            <a:pPr lvl="1" eaLnBrk="1" hangingPunct="1">
              <a:defRPr/>
            </a:pPr>
            <a:r>
              <a:rPr lang="en-US" sz="3200" b="0" dirty="0" smtClean="0">
                <a:solidFill>
                  <a:schemeClr val="bg1"/>
                </a:solidFill>
              </a:rPr>
              <a:t>Adding some HEG capabilities (such as  </a:t>
            </a:r>
            <a:r>
              <a:rPr lang="en-US" sz="3200" b="0" dirty="0" err="1" smtClean="0">
                <a:solidFill>
                  <a:schemeClr val="bg1"/>
                </a:solidFill>
              </a:rPr>
              <a:t>Geotif</a:t>
            </a:r>
            <a:r>
              <a:rPr lang="en-US" sz="3200" b="0" dirty="0" smtClean="0">
                <a:solidFill>
                  <a:schemeClr val="bg1"/>
                </a:solidFill>
              </a:rPr>
              <a:t> output, swath to grid conversion, projection conversion, </a:t>
            </a:r>
            <a:r>
              <a:rPr lang="en-US" sz="3200" b="0" dirty="0" err="1" smtClean="0">
                <a:solidFill>
                  <a:schemeClr val="bg1"/>
                </a:solidFill>
              </a:rPr>
              <a:t>subsetting</a:t>
            </a:r>
            <a:r>
              <a:rPr lang="en-US" sz="3200" b="0" dirty="0" smtClean="0">
                <a:solidFill>
                  <a:schemeClr val="bg1"/>
                </a:solidFill>
              </a:rPr>
              <a:t>, </a:t>
            </a:r>
            <a:r>
              <a:rPr lang="en-US" sz="3200" b="0" dirty="0" err="1" smtClean="0">
                <a:solidFill>
                  <a:schemeClr val="bg1"/>
                </a:solidFill>
              </a:rPr>
              <a:t>resampling</a:t>
            </a:r>
            <a:r>
              <a:rPr lang="en-US" sz="3200" b="0" dirty="0" smtClean="0">
                <a:solidFill>
                  <a:schemeClr val="bg1"/>
                </a:solidFill>
              </a:rPr>
              <a:t>, etc)</a:t>
            </a:r>
          </a:p>
          <a:p>
            <a:pPr lvl="1" eaLnBrk="1" hangingPunct="1">
              <a:defRPr/>
            </a:pPr>
            <a:r>
              <a:rPr lang="en-US" sz="3200" b="0" dirty="0" smtClean="0">
                <a:solidFill>
                  <a:schemeClr val="bg1"/>
                </a:solidFill>
              </a:rPr>
              <a:t>Default data directory selection</a:t>
            </a:r>
          </a:p>
          <a:p>
            <a:pPr lvl="1" eaLnBrk="1" hangingPunct="1">
              <a:defRPr/>
            </a:pPr>
            <a:r>
              <a:rPr lang="en-US" sz="3300" b="0" dirty="0" smtClean="0"/>
              <a:t>Draw </a:t>
            </a:r>
            <a:r>
              <a:rPr lang="en-US" sz="3300" b="0" dirty="0"/>
              <a:t>Map of Coastlines, international borders, </a:t>
            </a:r>
            <a:r>
              <a:rPr lang="en-US" sz="3300" b="0" dirty="0" smtClean="0"/>
              <a:t>and </a:t>
            </a:r>
            <a:r>
              <a:rPr lang="en-US" sz="3300" b="0" dirty="0"/>
              <a:t>US state lines onto </a:t>
            </a:r>
            <a:r>
              <a:rPr lang="en-US" sz="3300" b="0" dirty="0" smtClean="0"/>
              <a:t>swath </a:t>
            </a:r>
            <a:r>
              <a:rPr lang="en-US" sz="3300" b="0" dirty="0"/>
              <a:t>images </a:t>
            </a:r>
            <a:endParaRPr lang="en-US" sz="3200" b="0" dirty="0" smtClean="0">
              <a:solidFill>
                <a:srgbClr val="E7E200"/>
              </a:solidFill>
            </a:endParaRPr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D71F-628C-4C05-B610-A2E518D68FFB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38338" y="152400"/>
            <a:ext cx="5370512" cy="585788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</a:t>
            </a:r>
            <a:endParaRPr lang="en-US" smtClean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28600" y="1295400"/>
            <a:ext cx="83058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HEG:</a:t>
            </a:r>
            <a:endParaRPr lang="en-US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Selected  Field spatial </a:t>
            </a:r>
            <a:r>
              <a:rPr lang="en-US" sz="3000" dirty="0" err="1" smtClean="0"/>
              <a:t>subseting</a:t>
            </a:r>
            <a:r>
              <a:rPr lang="en-US" sz="3000" dirty="0" smtClean="0"/>
              <a:t> box (lat/</a:t>
            </a:r>
            <a:r>
              <a:rPr lang="en-US" sz="3000" dirty="0" err="1" smtClean="0"/>
              <a:t>lon</a:t>
            </a:r>
            <a:r>
              <a:rPr lang="en-US" sz="3000" dirty="0" smtClean="0"/>
              <a:t>) calculation using swath </a:t>
            </a:r>
            <a:r>
              <a:rPr lang="en-US" sz="3000" dirty="0" err="1" smtClean="0"/>
              <a:t>fielde</a:t>
            </a:r>
            <a:r>
              <a:rPr lang="en-US" sz="3000" dirty="0" smtClean="0"/>
              <a:t> image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>
                <a:solidFill>
                  <a:schemeClr val="bg1"/>
                </a:solidFill>
              </a:rPr>
              <a:t>Processing of many similar files (for the same product) in a given directory using HEG stand-alone GUI (instead of batch scripts)</a:t>
            </a:r>
          </a:p>
          <a:p>
            <a:pPr lvl="1" eaLnBrk="1" hangingPunct="1">
              <a:defRPr/>
            </a:pPr>
            <a:r>
              <a:rPr lang="en-US" sz="3000" dirty="0" smtClean="0">
                <a:solidFill>
                  <a:srgbClr val="FFCC00"/>
                </a:solidFill>
              </a:rPr>
              <a:t>Support of STP projection for swath conversion</a:t>
            </a:r>
          </a:p>
          <a:p>
            <a:pPr lvl="1" eaLnBrk="1" hangingPunct="1">
              <a:defRPr/>
            </a:pPr>
            <a:r>
              <a:rPr lang="en-US" sz="3000" dirty="0" smtClean="0">
                <a:solidFill>
                  <a:srgbClr val="FFCC00"/>
                </a:solidFill>
              </a:rPr>
              <a:t>Better handling of MISR grids for online orders and with stand-alone HEG</a:t>
            </a:r>
          </a:p>
          <a:p>
            <a:pPr lvl="2" eaLnBrk="1" hangingPunct="1">
              <a:defRPr/>
            </a:pPr>
            <a:r>
              <a:rPr lang="en-US" sz="2800" dirty="0" smtClean="0">
                <a:solidFill>
                  <a:srgbClr val="00FFFF"/>
                </a:solidFill>
              </a:rPr>
              <a:t>Resolve problems associated with too many fields in some MISR products (such as AEROSOL products)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2642A-D0D6-4347-A8DB-6D1B27536E82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34713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219200" y="2819400"/>
            <a:ext cx="6858000" cy="838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 typeface="Times New Roman" pitchFamily="18" charset="0"/>
              <a:buNone/>
              <a:defRPr/>
            </a:pPr>
            <a:r>
              <a:rPr lang="en-US" sz="40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User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7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AC7B03-281C-425B-B4B5-7A8CDA8987A0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269875"/>
            <a:ext cx="6553200" cy="465138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Availability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990600"/>
            <a:ext cx="8229600" cy="5715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Access to libraries, applications, Documentation</a:t>
            </a:r>
            <a:r>
              <a:rPr lang="en-US" dirty="0" smtClean="0"/>
              <a:t>: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TOOLKIT: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http://newsroom.gsfc.nasa.gov/sdptoolkit/toolkit.html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HDFView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http://newsroom.gsfc.nasa.gov/sdptoolkit/HDFView/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		HDFView_hdfeos_plugin.html</a:t>
            </a:r>
            <a:endParaRPr lang="en-US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HEG: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http://newsroom.gsfc.nasa.gov/sdptoolkit/HEG/HEGHome.html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Email</a:t>
            </a:r>
            <a:endParaRPr lang="en-US" dirty="0" smtClean="0">
              <a:solidFill>
                <a:srgbClr val="0066FF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dirty="0" smtClean="0">
                <a:solidFill>
                  <a:srgbClr val="FFFF00"/>
                </a:solidFill>
              </a:rPr>
              <a:t>Abe_Taaheri@raytheon.com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dirty="0" smtClean="0">
                <a:solidFill>
                  <a:srgbClr val="FFFF00"/>
                </a:solidFill>
              </a:rPr>
              <a:t>PGSTLKIT@raytheon.com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BAAFB-366C-4E1D-879E-07FCAD9F066F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324610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r>
              <a:rPr lang="en-US" smtClean="0"/>
              <a:t>			</a:t>
            </a:r>
            <a:r>
              <a:rPr lang="en-US" sz="7200" b="0" smtClean="0">
                <a:solidFill>
                  <a:srgbClr val="FFFF00"/>
                </a:solidFill>
              </a:rPr>
              <a:t>Thank You</a:t>
            </a:r>
            <a:r>
              <a:rPr lang="en-US" sz="7200" b="0" smtClean="0">
                <a:solidFill>
                  <a:srgbClr val="FFE249"/>
                </a:solidFill>
              </a:rPr>
              <a:t>!</a:t>
            </a:r>
          </a:p>
          <a:p>
            <a:pPr eaLnBrk="1" hangingPunct="1">
              <a:buFont typeface="Arial" charset="0"/>
              <a:buNone/>
              <a:defRPr/>
            </a:pPr>
            <a:endParaRPr lang="en-US" sz="72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ayppt03">
  <a:themeElements>
    <a:clrScheme name="">
      <a:dk1>
        <a:srgbClr val="000066"/>
      </a:dk1>
      <a:lt1>
        <a:srgbClr val="FFFFFF"/>
      </a:lt1>
      <a:dk2>
        <a:srgbClr val="0000FF"/>
      </a:dk2>
      <a:lt2>
        <a:srgbClr val="FFFFFF"/>
      </a:lt2>
      <a:accent1>
        <a:srgbClr val="008000"/>
      </a:accent1>
      <a:accent2>
        <a:srgbClr val="FFCC00"/>
      </a:accent2>
      <a:accent3>
        <a:srgbClr val="AAAAFF"/>
      </a:accent3>
      <a:accent4>
        <a:srgbClr val="DADADA"/>
      </a:accent4>
      <a:accent5>
        <a:srgbClr val="AAC0AA"/>
      </a:accent5>
      <a:accent6>
        <a:srgbClr val="E7B900"/>
      </a:accent6>
      <a:hlink>
        <a:srgbClr val="336699"/>
      </a:hlink>
      <a:folHlink>
        <a:srgbClr val="660033"/>
      </a:folHlink>
    </a:clrScheme>
    <a:fontScheme name="rayppt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rayppt03 1">
        <a:dk1>
          <a:srgbClr val="000066"/>
        </a:dk1>
        <a:lt1>
          <a:srgbClr val="FFFFFF"/>
        </a:lt1>
        <a:dk2>
          <a:srgbClr val="0000FF"/>
        </a:dk2>
        <a:lt2>
          <a:srgbClr val="FFFFFF"/>
        </a:lt2>
        <a:accent1>
          <a:srgbClr val="008000"/>
        </a:accent1>
        <a:accent2>
          <a:srgbClr val="CC9900"/>
        </a:accent2>
        <a:accent3>
          <a:srgbClr val="AAAAFF"/>
        </a:accent3>
        <a:accent4>
          <a:srgbClr val="DADADA"/>
        </a:accent4>
        <a:accent5>
          <a:srgbClr val="AAC0AA"/>
        </a:accent5>
        <a:accent6>
          <a:srgbClr val="B98A00"/>
        </a:accent6>
        <a:hlink>
          <a:srgbClr val="336699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6900</TotalTime>
  <Words>1231</Words>
  <Application>Microsoft Office PowerPoint</Application>
  <PresentationFormat>On-screen Show (4:3)</PresentationFormat>
  <Paragraphs>342</Paragraphs>
  <Slides>33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rayppt03</vt:lpstr>
      <vt:lpstr>1_Office Theme</vt:lpstr>
      <vt:lpstr>HDF-EOS Status,  Related Tools and Issues </vt:lpstr>
      <vt:lpstr>Overview</vt:lpstr>
      <vt:lpstr>TOOLKIT / HDF-EOS Support</vt:lpstr>
      <vt:lpstr>ECS Support of HDF-EOS</vt:lpstr>
      <vt:lpstr>Downloadable Software</vt:lpstr>
      <vt:lpstr>Downloadable Applications</vt:lpstr>
      <vt:lpstr>Slide 7</vt:lpstr>
      <vt:lpstr>Software Releases</vt:lpstr>
      <vt:lpstr>Software Releases</vt:lpstr>
      <vt:lpstr>Software Releases</vt:lpstr>
      <vt:lpstr>Software Releases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Future Plans</vt:lpstr>
      <vt:lpstr>Future Plans</vt:lpstr>
      <vt:lpstr>Future Plans</vt:lpstr>
      <vt:lpstr>Future Plans</vt:lpstr>
      <vt:lpstr>Slide 31</vt:lpstr>
      <vt:lpstr>Availability</vt:lpstr>
      <vt:lpstr>Slide 33</vt:lpstr>
    </vt:vector>
  </TitlesOfParts>
  <Company>Raytheon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RSC</dc:creator>
  <cp:lastModifiedBy>Abe Taaheri</cp:lastModifiedBy>
  <cp:revision>420</cp:revision>
  <cp:lastPrinted>2002-02-25T17:34:24Z</cp:lastPrinted>
  <dcterms:created xsi:type="dcterms:W3CDTF">2000-09-10T16:32:28Z</dcterms:created>
  <dcterms:modified xsi:type="dcterms:W3CDTF">2012-10-15T17:03:41Z</dcterms:modified>
</cp:coreProperties>
</file>