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792" r:id="rId3"/>
    <p:sldId id="793" r:id="rId4"/>
    <p:sldId id="794" r:id="rId5"/>
    <p:sldId id="797" r:id="rId6"/>
    <p:sldId id="805" r:id="rId7"/>
    <p:sldId id="795" r:id="rId8"/>
    <p:sldId id="796" r:id="rId9"/>
    <p:sldId id="798" r:id="rId10"/>
    <p:sldId id="799" r:id="rId11"/>
    <p:sldId id="800" r:id="rId12"/>
    <p:sldId id="806" r:id="rId13"/>
    <p:sldId id="802" r:id="rId14"/>
    <p:sldId id="790" r:id="rId15"/>
    <p:sldId id="803" r:id="rId16"/>
    <p:sldId id="804" r:id="rId17"/>
  </p:sldIdLst>
  <p:sldSz cx="9144000" cy="6858000" type="screen4x3"/>
  <p:notesSz cx="6881813" cy="9296400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dfadmin" initials="h" lastIdx="1" clrIdx="0"/>
  <p:cmAuthor id="1" name="Elena Pourmal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DDDDDD"/>
    <a:srgbClr val="000000"/>
    <a:srgbClr val="000066"/>
    <a:srgbClr val="969696"/>
    <a:srgbClr val="808080"/>
    <a:srgbClr val="B2B2B2"/>
    <a:srgbClr val="3366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6" autoAdjust="0"/>
    <p:restoredTop sz="86442" autoAdjust="0"/>
  </p:normalViewPr>
  <p:slideViewPr>
    <p:cSldViewPr showGuides="1">
      <p:cViewPr>
        <p:scale>
          <a:sx n="99" d="100"/>
          <a:sy n="99" d="100"/>
        </p:scale>
        <p:origin x="221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211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2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342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627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342" y="8830627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fld id="{306D3714-838B-4D1C-94BE-382616B28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35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903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9188" y="698500"/>
            <a:ext cx="4645025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992" y="4416108"/>
            <a:ext cx="5045830" cy="418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216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903" y="8832216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043BA370-1D01-44FA-82A7-089D3FB33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03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A7EFE13C-A94D-4CFE-955E-8A44A4A9448B}" type="slidenum">
              <a:rPr lang="en-US" sz="1200" smtClean="0"/>
              <a:pPr/>
              <a:t>1</a:t>
            </a:fld>
            <a:endParaRPr lang="en-US" sz="1200" dirty="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696913"/>
            <a:ext cx="4646613" cy="34861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31" y="4416108"/>
            <a:ext cx="5042708" cy="41840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57250" lvl="1" indent="-457200"/>
            <a:r>
              <a:rPr lang="en-US" dirty="0" smtClean="0"/>
              <a:t>ICESat-2</a:t>
            </a:r>
          </a:p>
          <a:p>
            <a:pPr marL="857250" lvl="1" indent="-457200"/>
            <a:r>
              <a:rPr lang="en-US" dirty="0" smtClean="0"/>
              <a:t>SMAP</a:t>
            </a:r>
          </a:p>
          <a:p>
            <a:pPr marL="857250" lvl="1" indent="-457200"/>
            <a:r>
              <a:rPr lang="en-US" dirty="0" err="1" smtClean="0"/>
              <a:t>MEaSURES</a:t>
            </a:r>
            <a:endParaRPr lang="en-US" dirty="0" smtClean="0"/>
          </a:p>
          <a:p>
            <a:pPr marL="857250" lvl="1" indent="-457200"/>
            <a:r>
              <a:rPr lang="en-US" dirty="0" smtClean="0"/>
              <a:t>MOPITT</a:t>
            </a:r>
          </a:p>
          <a:p>
            <a:pPr marL="857250" lvl="1" indent="-457200"/>
            <a:r>
              <a:rPr lang="en-US" dirty="0" smtClean="0"/>
              <a:t>Others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71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57250" lvl="1" indent="-457200"/>
            <a:r>
              <a:rPr lang="en-US" dirty="0" smtClean="0"/>
              <a:t>ICESat-2</a:t>
            </a:r>
          </a:p>
          <a:p>
            <a:pPr marL="857250" lvl="1" indent="-457200"/>
            <a:r>
              <a:rPr lang="en-US" dirty="0" smtClean="0"/>
              <a:t>SMAP</a:t>
            </a:r>
          </a:p>
          <a:p>
            <a:pPr marL="857250" lvl="1" indent="-457200"/>
            <a:r>
              <a:rPr lang="en-US" dirty="0" err="1" smtClean="0"/>
              <a:t>MEaSURES</a:t>
            </a:r>
            <a:endParaRPr lang="en-US" dirty="0" smtClean="0"/>
          </a:p>
          <a:p>
            <a:pPr marL="857250" lvl="1" indent="-457200"/>
            <a:r>
              <a:rPr lang="en-US" dirty="0" smtClean="0"/>
              <a:t>MOPITT</a:t>
            </a:r>
          </a:p>
          <a:p>
            <a:pPr marL="857250" lvl="1" indent="-457200"/>
            <a:r>
              <a:rPr lang="en-US" dirty="0" smtClean="0"/>
              <a:t>Others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71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57250" lvl="1" indent="-457200"/>
            <a:r>
              <a:rPr lang="en-US" dirty="0" smtClean="0"/>
              <a:t>ICESat-2</a:t>
            </a:r>
          </a:p>
          <a:p>
            <a:pPr marL="857250" lvl="1" indent="-457200"/>
            <a:r>
              <a:rPr lang="en-US" dirty="0" smtClean="0"/>
              <a:t>SMAP</a:t>
            </a:r>
          </a:p>
          <a:p>
            <a:pPr marL="857250" lvl="1" indent="-457200"/>
            <a:r>
              <a:rPr lang="en-US" dirty="0" err="1" smtClean="0"/>
              <a:t>MEaSURES</a:t>
            </a:r>
            <a:endParaRPr lang="en-US" dirty="0" smtClean="0"/>
          </a:p>
          <a:p>
            <a:pPr marL="857250" lvl="1" indent="-457200"/>
            <a:r>
              <a:rPr lang="en-US" dirty="0" smtClean="0"/>
              <a:t>MOPITT</a:t>
            </a:r>
          </a:p>
          <a:p>
            <a:pPr marL="857250" lvl="1" indent="-457200"/>
            <a:r>
              <a:rPr lang="en-US" dirty="0" smtClean="0"/>
              <a:t>Others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71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Information</a:t>
            </a:r>
            <a:r>
              <a:rPr lang="en-US" baseline="0" dirty="0" smtClean="0"/>
              <a:t> can only be found outside the HDF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538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The Information provided by NASA HDF4 and HDF-EOS2 files may not be presented in a standard way such as following the common usage of the HDF-EOS2 library or following some widely used conventions (CF conventions </a:t>
            </a:r>
            <a:r>
              <a:rPr lang="en-US" sz="1200" dirty="0" err="1" smtClean="0"/>
              <a:t>etc</a:t>
            </a:r>
            <a:r>
              <a:rPr lang="en-US" sz="1200" dirty="0" smtClean="0"/>
              <a:t>).</a:t>
            </a:r>
          </a:p>
          <a:p>
            <a:endParaRPr lang="en-US" dirty="0" smtClean="0"/>
          </a:p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In some data fields of AMSR products, some field names contain special characters(period “.” and parentheses”()”).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38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and metadata are arranged in a way  that  users may need to be aware in order to retrieve the correct information. </a:t>
            </a:r>
          </a:p>
          <a:p>
            <a:r>
              <a:rPr lang="en-US" dirty="0" smtClean="0"/>
              <a:t>For most cases, there is nothing wrong with the arrangement, but users just need to be aware of the situation. </a:t>
            </a:r>
          </a:p>
          <a:p>
            <a:r>
              <a:rPr lang="en-US" dirty="0" smtClean="0"/>
              <a:t>Example: For some MODIS files, HDF4 APIs are used to add information to the HDF-EOS2 file. Accordingly, such information cannot be retrieved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3BA370-1D01-44FA-82A7-089D3FB335F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18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81" descr="hdf 7ppt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18288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6" name="Rectangle 206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53200"/>
            <a:ext cx="41148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7" name="Rectangle 20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553200"/>
            <a:ext cx="762000" cy="2286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fld id="{5A3AD11C-B4D8-4D3F-B349-5D890DBDE0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93761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721331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772400" cy="1362075"/>
          </a:xfrm>
        </p:spPr>
        <p:txBody>
          <a:bodyPr anchor="t"/>
          <a:lstStyle>
            <a:lvl1pPr algn="ctr">
              <a:defRPr sz="48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FADFF9-2F2D-4D20-86DB-AD3DC4206D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61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95400"/>
            <a:ext cx="3886200" cy="4800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86200" cy="4800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002BCC6-A6E9-4477-A97A-8C49FEE5DBA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8179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DD25F5-1A27-497B-9B5D-3F1318B16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23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CFA244-EDC7-4175-86F8-3DE121B61478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914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C483536-7513-45D1-A0A0-45AB5C105D1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2535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42C270-2C40-4F17-B7F6-6B154A88FC6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3471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295400"/>
            <a:ext cx="7924800" cy="4800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19812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53200"/>
            <a:ext cx="4114800" cy="228600"/>
          </a:xfrm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553200"/>
            <a:ext cx="762000" cy="228600"/>
          </a:xfrm>
        </p:spPr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1CD06F-8A6C-4685-92B6-A0B67BBA178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3615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  <a:endParaRPr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033D186-D835-4A5A-8453-DC07395837CC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1596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152400"/>
            <a:ext cx="21145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6191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650C489-B96D-4165-BD5C-3CDAE6B4364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0302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95400"/>
            <a:ext cx="7924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629400"/>
            <a:ext cx="411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fld id="{04F65656-5A70-4E45-ABD8-D5F46971B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hdf bluegreenotxt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12395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hdf 0line"/>
          <p:cNvPicPr>
            <a:picLocks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9" r:id="rId2"/>
    <p:sldLayoutId id="2147483790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799" r:id="rId9"/>
    <p:sldLayoutId id="2147483797" r:id="rId10"/>
    <p:sldLayoutId id="2147483798" r:id="rId11"/>
  </p:sldLayoutIdLst>
  <p:transition spd="med">
    <p:wipe dir="d"/>
  </p:transition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42" name="Rectangle 18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 Support for NASA Data Producers</a:t>
            </a:r>
          </a:p>
        </p:txBody>
      </p:sp>
      <p:sp>
        <p:nvSpPr>
          <p:cNvPr id="16387" name="Rectangle 19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Kent Yang, Mike Folk, Gerd Heber, Elena Pourmal</a:t>
            </a:r>
          </a:p>
          <a:p>
            <a:r>
              <a:rPr lang="en-US" dirty="0" smtClean="0"/>
              <a:t>The HDF Group</a:t>
            </a:r>
          </a:p>
          <a:p>
            <a:r>
              <a:rPr lang="en-US" dirty="0" smtClean="0"/>
              <a:t>Oct. 17, 2012</a:t>
            </a:r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 dirty="0" smtClean="0"/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Annual HDF Briefing to ESDIS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3BA6F-3DDB-430D-91ED-7A65515D999C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we can help</a:t>
            </a:r>
          </a:p>
          <a:p>
            <a:r>
              <a:rPr lang="en-US" dirty="0" smtClean="0"/>
              <a:t>What we’ve done in the past year</a:t>
            </a:r>
          </a:p>
          <a:p>
            <a:pPr marL="457200" indent="-457200"/>
            <a:r>
              <a:rPr lang="en-US" dirty="0" smtClean="0"/>
              <a:t>Outstanding issues</a:t>
            </a:r>
          </a:p>
          <a:p>
            <a:pPr marL="400050" lvl="1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04324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we can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lvl="1" indent="-457200"/>
            <a:r>
              <a:rPr lang="en-US" dirty="0" smtClean="0"/>
              <a:t>Usage of HDF4 and HDF5 libraries</a:t>
            </a:r>
          </a:p>
          <a:p>
            <a:pPr marL="1257300" lvl="2" indent="-457200"/>
            <a:r>
              <a:rPr lang="en-US" dirty="0" smtClean="0"/>
              <a:t>APIs, compilers, performance tuning</a:t>
            </a:r>
          </a:p>
          <a:p>
            <a:pPr marL="857250" lvl="1" indent="-457200"/>
            <a:r>
              <a:rPr lang="en-US" dirty="0" smtClean="0"/>
              <a:t>Interoperability with other technologies</a:t>
            </a:r>
          </a:p>
          <a:p>
            <a:pPr marL="1257300" lvl="2" indent="-457200"/>
            <a:r>
              <a:rPr lang="en-US" dirty="0" smtClean="0"/>
              <a:t>CF related </a:t>
            </a:r>
          </a:p>
          <a:p>
            <a:pPr marL="1257300" lvl="2" indent="-457200"/>
            <a:r>
              <a:rPr lang="en-US" dirty="0" err="1" smtClean="0"/>
              <a:t>netCDF</a:t>
            </a:r>
            <a:r>
              <a:rPr lang="en-US" dirty="0" smtClean="0"/>
              <a:t> </a:t>
            </a:r>
          </a:p>
          <a:p>
            <a:pPr marL="1257300" lvl="2" indent="-457200"/>
            <a:r>
              <a:rPr lang="en-US" dirty="0" smtClean="0"/>
              <a:t>OPeNDAP</a:t>
            </a:r>
          </a:p>
          <a:p>
            <a:pPr marL="1257300" lvl="2" indent="-457200"/>
            <a:r>
              <a:rPr lang="en-US" dirty="0" smtClean="0"/>
              <a:t>XML related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31923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lvl="1" indent="-457200"/>
            <a:r>
              <a:rPr lang="en-US" dirty="0" smtClean="0"/>
              <a:t>SMAP team </a:t>
            </a:r>
          </a:p>
          <a:p>
            <a:pPr marL="1257300" lvl="2" indent="-457200"/>
            <a:r>
              <a:rPr lang="en-US" dirty="0"/>
              <a:t>P</a:t>
            </a:r>
            <a:r>
              <a:rPr lang="en-US" dirty="0" smtClean="0"/>
              <a:t>roduce </a:t>
            </a:r>
            <a:r>
              <a:rPr lang="en-US" dirty="0"/>
              <a:t>ISO 19139 via XSLT from XML representation of HDF5 </a:t>
            </a:r>
            <a:r>
              <a:rPr lang="en-US" dirty="0" smtClean="0"/>
              <a:t>metadata</a:t>
            </a:r>
          </a:p>
          <a:p>
            <a:pPr marL="1257300" lvl="2" indent="-457200"/>
            <a:r>
              <a:rPr lang="en-US" dirty="0" smtClean="0"/>
              <a:t>Write ISO 19139 </a:t>
            </a:r>
            <a:r>
              <a:rPr lang="en-US" dirty="0"/>
              <a:t>into an HDF5 attribute in </a:t>
            </a:r>
            <a:r>
              <a:rPr lang="en-US" dirty="0" smtClean="0"/>
              <a:t>an HDF5 file</a:t>
            </a:r>
          </a:p>
          <a:p>
            <a:pPr marL="857250" lvl="1" indent="-457200"/>
            <a:r>
              <a:rPr lang="en-US" dirty="0" smtClean="0"/>
              <a:t>ICE-Sat team</a:t>
            </a:r>
          </a:p>
          <a:p>
            <a:pPr marL="1257300" lvl="2" indent="-457200"/>
            <a:r>
              <a:rPr lang="en-US" dirty="0" smtClean="0"/>
              <a:t>Interoperability with netCDF-4, CF and OPeNDAP</a:t>
            </a:r>
          </a:p>
          <a:p>
            <a:pPr marL="857250" lvl="1" indent="-457200"/>
            <a:r>
              <a:rPr lang="en-US" dirty="0" smtClean="0"/>
              <a:t>MOPITT team</a:t>
            </a:r>
          </a:p>
          <a:p>
            <a:pPr marL="1257300" lvl="2" indent="-457200"/>
            <a:r>
              <a:rPr lang="en-US" dirty="0" smtClean="0"/>
              <a:t>Transition from HDF-EOS2 to HDF-EOS5</a:t>
            </a:r>
          </a:p>
          <a:p>
            <a:pPr marL="1714500" lvl="3" indent="-457200"/>
            <a:r>
              <a:rPr lang="en-US" dirty="0" smtClean="0"/>
              <a:t>Fortran</a:t>
            </a:r>
          </a:p>
          <a:p>
            <a:pPr marL="1714500" lvl="3" indent="-457200"/>
            <a:r>
              <a:rPr lang="en-US" dirty="0" smtClean="0"/>
              <a:t>Interoperability with netCDF-4, CF and OPeNDAP</a:t>
            </a:r>
          </a:p>
          <a:p>
            <a:pPr marL="857250" lvl="1" indent="-457200"/>
            <a:r>
              <a:rPr lang="en-US" dirty="0" smtClean="0"/>
              <a:t>Several </a:t>
            </a:r>
            <a:r>
              <a:rPr lang="en-US" dirty="0" err="1" smtClean="0"/>
              <a:t>MEaSUREs</a:t>
            </a:r>
            <a:r>
              <a:rPr lang="en-US" dirty="0" smtClean="0"/>
              <a:t> teams</a:t>
            </a:r>
          </a:p>
          <a:p>
            <a:pPr marL="1257300" lvl="2" indent="-457200"/>
            <a:r>
              <a:rPr lang="en-US" dirty="0" smtClean="0"/>
              <a:t>Interoperability with netCDF-4, CF and OPeNDAP</a:t>
            </a:r>
            <a:endParaRPr lang="en-US" dirty="0"/>
          </a:p>
          <a:p>
            <a:pPr marL="1257300" lvl="2" indent="-457200"/>
            <a:endParaRPr lang="en-US" dirty="0"/>
          </a:p>
          <a:p>
            <a:pPr marL="857250" lvl="1" indent="-457200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we helped with in the past year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4100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Participate in ESDSWG SPG HDF-related </a:t>
            </a:r>
            <a:r>
              <a:rPr lang="en-US" dirty="0" err="1" smtClean="0"/>
              <a:t>telecons</a:t>
            </a:r>
            <a:endParaRPr lang="en-US" dirty="0" smtClean="0"/>
          </a:p>
          <a:p>
            <a:r>
              <a:rPr lang="en-US" dirty="0" smtClean="0"/>
              <a:t>Provide suggestions and information to HDF and </a:t>
            </a:r>
            <a:r>
              <a:rPr lang="en-US" dirty="0" err="1" smtClean="0"/>
              <a:t>netCDF</a:t>
            </a:r>
            <a:r>
              <a:rPr lang="en-US" dirty="0" smtClean="0"/>
              <a:t> Technical working groups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5242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Issues for NASA HDF4 (EOS2) products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6712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for NASA </a:t>
            </a:r>
            <a:r>
              <a:rPr lang="en-US" dirty="0" smtClean="0"/>
              <a:t>HDF4 (</a:t>
            </a:r>
            <a:r>
              <a:rPr lang="en-US" dirty="0" smtClean="0"/>
              <a:t>EOS2) products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3887331"/>
            <a:ext cx="3886200" cy="2667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GES DISC</a:t>
            </a:r>
          </a:p>
          <a:p>
            <a:r>
              <a:rPr lang="en-US" sz="2400" dirty="0" smtClean="0"/>
              <a:t>NSIDC</a:t>
            </a:r>
          </a:p>
          <a:p>
            <a:r>
              <a:rPr lang="en-US" sz="2400" dirty="0" smtClean="0"/>
              <a:t>LP DAAC</a:t>
            </a:r>
          </a:p>
          <a:p>
            <a:r>
              <a:rPr lang="en-US" sz="2400" dirty="0" smtClean="0"/>
              <a:t>GHRC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724400" y="3877806"/>
            <a:ext cx="3886200" cy="260902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LAADS</a:t>
            </a:r>
          </a:p>
          <a:p>
            <a:r>
              <a:rPr lang="en-US" sz="2400" dirty="0" err="1" smtClean="0"/>
              <a:t>LaRC</a:t>
            </a:r>
            <a:r>
              <a:rPr lang="en-US" sz="2400" dirty="0" smtClean="0"/>
              <a:t> ASDC</a:t>
            </a:r>
          </a:p>
          <a:p>
            <a:r>
              <a:rPr lang="en-US" sz="2400" dirty="0" smtClean="0"/>
              <a:t>PO DAAC</a:t>
            </a:r>
          </a:p>
          <a:p>
            <a:r>
              <a:rPr lang="en-US" sz="2400" dirty="0" smtClean="0"/>
              <a:t>OBPG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1219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n-lt"/>
                <a:cs typeface="+mn-cs"/>
              </a:rPr>
              <a:t>We found these issues while working on other projects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n-lt"/>
                <a:cs typeface="+mn-cs"/>
              </a:rPr>
              <a:t>We then documented them according to our best knowledge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n-lt"/>
                <a:cs typeface="+mn-cs"/>
              </a:rPr>
              <a:t>We also documented some information (projection related etc.) that users may not be familiar with.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n-lt"/>
                <a:cs typeface="+mn-cs"/>
              </a:rPr>
              <a:t>Covers </a:t>
            </a:r>
            <a:r>
              <a:rPr lang="en-US" dirty="0">
                <a:solidFill>
                  <a:srgbClr val="000000"/>
                </a:solidFill>
                <a:latin typeface="+mn-lt"/>
                <a:cs typeface="+mn-cs"/>
              </a:rPr>
              <a:t>HDF data from the following centers</a:t>
            </a:r>
            <a:r>
              <a:rPr lang="en-US" dirty="0">
                <a:solidFill>
                  <a:srgbClr val="000000"/>
                </a:solidFill>
                <a:latin typeface="+mn-lt"/>
                <a:cs typeface="+mn-cs"/>
              </a:rPr>
              <a:t>: </a:t>
            </a:r>
            <a:endParaRPr lang="en-US" dirty="0">
              <a:solidFill>
                <a:srgbClr val="00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234400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Category 1: Incorrect Metadata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066800"/>
            <a:ext cx="7620000" cy="533400"/>
          </a:xfrm>
        </p:spPr>
        <p:txBody>
          <a:bodyPr/>
          <a:lstStyle/>
          <a:p>
            <a:r>
              <a:rPr lang="en-US" dirty="0" smtClean="0"/>
              <a:t>Only found in a few products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002BCC6-A6E9-4477-A97A-8C49FEE5DBA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76400"/>
            <a:ext cx="5800725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 bwMode="auto">
          <a:xfrm>
            <a:off x="2743200" y="5410200"/>
            <a:ext cx="2590800" cy="30480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3400" y="1615857"/>
            <a:ext cx="4648200" cy="31085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Parameter '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UpperLeftPoint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LowerRight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Mtrs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' should be packed in degrees, minutes, seconds format (DDDMMMSSS.SS). In this file, this parameter doesn't follow the DDDMMMSSS.SS format. In DDDMMMSSS.SS format, the value of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UpperLeftPoint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should be 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(-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180000000.000000,90000000.000000). But in this file,  the 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UpperLeftPointMtrs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is (-180.000000,89.500000)', which only shows the degrees. This will generate the wrong latitude and longitude  values  if one uses the HDF-EOS2 library to retrieve the latitude and longitude values.</a:t>
            </a:r>
          </a:p>
        </p:txBody>
      </p:sp>
      <p:sp>
        <p:nvSpPr>
          <p:cNvPr id="12" name="Up Arrow 11"/>
          <p:cNvSpPr/>
          <p:nvPr/>
        </p:nvSpPr>
        <p:spPr bwMode="auto">
          <a:xfrm rot="2700000">
            <a:off x="4957621" y="4672433"/>
            <a:ext cx="180133" cy="789733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19267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534400" cy="609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Category 2: Information needed outside the HDF file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Geo-location or CF attributes</a:t>
            </a:r>
          </a:p>
          <a:p>
            <a:pPr lvl="1"/>
            <a:r>
              <a:rPr lang="en-US" dirty="0" smtClean="0"/>
              <a:t>An example:</a:t>
            </a:r>
          </a:p>
          <a:p>
            <a:pPr lvl="2"/>
            <a:r>
              <a:rPr lang="en-US" dirty="0" smtClean="0"/>
              <a:t>latitude and longitude for some CERES  products can only be found from on-line documents.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87010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Category 3: Not following conventions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Field/attribute not following CF conventions etc.</a:t>
            </a:r>
          </a:p>
          <a:p>
            <a:pPr lvl="1"/>
            <a:r>
              <a:rPr lang="en-US" dirty="0" smtClean="0"/>
              <a:t>An example:</a:t>
            </a:r>
          </a:p>
          <a:p>
            <a:pPr lvl="2"/>
            <a:r>
              <a:rPr lang="en-US" sz="1800" dirty="0" smtClean="0"/>
              <a:t>Some field names in AMSR products contain non-CF characters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3686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Category 4: “Special”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Users need to be aware </a:t>
            </a:r>
            <a:r>
              <a:rPr lang="en-US" smtClean="0"/>
              <a:t>of </a:t>
            </a:r>
            <a:r>
              <a:rPr lang="en-US" smtClean="0"/>
              <a:t>unusual </a:t>
            </a:r>
            <a:r>
              <a:rPr lang="en-US" smtClean="0"/>
              <a:t>data </a:t>
            </a:r>
            <a:r>
              <a:rPr lang="en-US" smtClean="0"/>
              <a:t>arrangements</a:t>
            </a:r>
            <a:endParaRPr lang="en-US" dirty="0"/>
          </a:p>
          <a:p>
            <a:pPr lvl="1"/>
            <a:r>
              <a:rPr lang="en-US" dirty="0" smtClean="0"/>
              <a:t>An example:</a:t>
            </a:r>
          </a:p>
          <a:p>
            <a:pPr lvl="2"/>
            <a:r>
              <a:rPr lang="en-US" dirty="0" smtClean="0"/>
              <a:t>For some MODIS files, HDF4 APIs are used to add information to the HDF-EOS2 file. Accordingly, such information cannot be retrieved by HDF-EOS2 APIs.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9589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Currently all the information stored in an excel file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7ABA3-A1A1-4707-AFAF-690E37C775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0602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to do with this document?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Oct. 17,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3AD11C-B4D8-4D3F-B349-5D890DBDE0C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3348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Thank You!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Oct. 17,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CCE0D-01B3-4B6E-888D-222658E270B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892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Acknowledgements</a:t>
            </a:r>
          </a:p>
        </p:txBody>
      </p:sp>
      <p:sp>
        <p:nvSpPr>
          <p:cNvPr id="3277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</a:p>
        </p:txBody>
      </p:sp>
      <p:sp>
        <p:nvSpPr>
          <p:cNvPr id="3277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C5E1DE-87EE-498E-9486-A08F3C133B15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277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17, 2012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2425" y="1181100"/>
            <a:ext cx="84391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This work was supported by Subcontract number 114820 under Raytheon Contract number NNG10HP02C, funded by the National Aeronautics and Space Administration (NASA). Any opinions, findings, conclusions, or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recommendations expressed in this material are those of the authors and do not necessarily reflect the views of Raytheon or the National Aeronautics and Space Administration.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11245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Questions/comments?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help@hdfgroup.org</a:t>
            </a:r>
          </a:p>
        </p:txBody>
      </p:sp>
      <p:sp>
        <p:nvSpPr>
          <p:cNvPr id="3379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Annual HDF Briefing to ESDIS</a:t>
            </a:r>
          </a:p>
        </p:txBody>
      </p:sp>
      <p:sp>
        <p:nvSpPr>
          <p:cNvPr id="3379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A4A046-B6EF-4531-911F-87D8741EEA7C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3798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Oct. 17, 2012</a:t>
            </a:r>
          </a:p>
        </p:txBody>
      </p:sp>
    </p:spTree>
    <p:extLst>
      <p:ext uri="{BB962C8B-B14F-4D97-AF65-F5344CB8AC3E}">
        <p14:creationId xmlns:p14="http://schemas.microsoft.com/office/powerpoint/2010/main" val="324488443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1_Presentation on product or service">
  <a:themeElements>
    <a:clrScheme name="1_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1_Presentation on product or serv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35583</TotalTime>
  <Words>837</Words>
  <Application>Microsoft Office PowerPoint</Application>
  <PresentationFormat>On-screen Show (4:3)</PresentationFormat>
  <Paragraphs>144</Paragraphs>
  <Slides>16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1_Presentation on product or service</vt:lpstr>
      <vt:lpstr>HDF Support for NASA Data Producers</vt:lpstr>
      <vt:lpstr>Outline</vt:lpstr>
      <vt:lpstr>How we can help</vt:lpstr>
      <vt:lpstr>What we helped with in the past year</vt:lpstr>
      <vt:lpstr>Other activities</vt:lpstr>
      <vt:lpstr>Issues for NASA HDF4 (EOS2) products</vt:lpstr>
      <vt:lpstr>Issues for NASA HDF4 (EOS2) products </vt:lpstr>
      <vt:lpstr>Category 1: Incorrect Metadata</vt:lpstr>
      <vt:lpstr>Category 2: Information needed outside the HDF file </vt:lpstr>
      <vt:lpstr>Category 3: Not following conventions</vt:lpstr>
      <vt:lpstr>Category 4: “Special” files</vt:lpstr>
      <vt:lpstr>Currently all the information stored in an excel file</vt:lpstr>
      <vt:lpstr>What to do with this document? </vt:lpstr>
      <vt:lpstr>Thank You!</vt:lpstr>
      <vt:lpstr>Acknowledgements</vt:lpstr>
      <vt:lpstr>Questions/comments?  help@hdfgroup.org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HDF5 in support of heterogeneous databases</dc:title>
  <dc:subject>HDF5 intro, databases</dc:subject>
  <dc:creator>Mike Folk</dc:creator>
  <cp:keywords>HDF5, databases</cp:keywords>
  <cp:lastModifiedBy>Yang, Muqun</cp:lastModifiedBy>
  <cp:revision>367</cp:revision>
  <cp:lastPrinted>2011-03-24T19:14:45Z</cp:lastPrinted>
  <dcterms:created xsi:type="dcterms:W3CDTF">2006-05-18T14:39:14Z</dcterms:created>
  <dcterms:modified xsi:type="dcterms:W3CDTF">2012-10-15T14:14:47Z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