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792" r:id="rId3"/>
    <p:sldId id="793" r:id="rId4"/>
    <p:sldId id="794" r:id="rId5"/>
    <p:sldId id="795" r:id="rId6"/>
    <p:sldId id="799" r:id="rId7"/>
    <p:sldId id="797" r:id="rId8"/>
    <p:sldId id="801" r:id="rId9"/>
    <p:sldId id="798" r:id="rId10"/>
    <p:sldId id="803" r:id="rId11"/>
    <p:sldId id="804" r:id="rId12"/>
    <p:sldId id="790" r:id="rId13"/>
  </p:sldIdLst>
  <p:sldSz cx="9144000" cy="6858000" type="screen4x3"/>
  <p:notesSz cx="6881813" cy="92964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dfadmin" initials="h" lastIdx="1" clrIdx="0"/>
  <p:cmAuthor id="1" name="Elena Pourmal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DDDDDD"/>
    <a:srgbClr val="000000"/>
    <a:srgbClr val="000066"/>
    <a:srgbClr val="969696"/>
    <a:srgbClr val="808080"/>
    <a:srgbClr val="B2B2B2"/>
    <a:srgbClr val="3366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6" autoAdjust="0"/>
    <p:restoredTop sz="86442" autoAdjust="0"/>
  </p:normalViewPr>
  <p:slideViewPr>
    <p:cSldViewPr showGuides="1">
      <p:cViewPr>
        <p:scale>
          <a:sx n="99" d="100"/>
          <a:sy n="99" d="100"/>
        </p:scale>
        <p:origin x="197" y="13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211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2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342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27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342" y="8830627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fld id="{306D3714-838B-4D1C-94BE-382616B2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5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903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9188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992" y="4416108"/>
            <a:ext cx="5045830" cy="418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216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043BA370-1D01-44FA-82A7-089D3FB33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03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A7EFE13C-A94D-4CFE-955E-8A44A4A9448B}" type="slidenum">
              <a:rPr lang="en-US" sz="1200" smtClean="0"/>
              <a:pPr/>
              <a:t>1</a:t>
            </a:fld>
            <a:endParaRPr lang="en-US" sz="1200" dirty="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696913"/>
            <a:ext cx="4646613" cy="34861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31" y="4416108"/>
            <a:ext cx="5042708" cy="41840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1" descr="hdf 7ppt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828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fld id="{5A3AD11C-B4D8-4D3F-B349-5D890DBDE0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93761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21331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72400" cy="1362075"/>
          </a:xfrm>
        </p:spPr>
        <p:txBody>
          <a:bodyPr anchor="t"/>
          <a:lstStyle>
            <a:lvl1pPr algn="ctr">
              <a:defRPr sz="4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FADFF9-2F2D-4D20-86DB-AD3DC4206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61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002BCC6-A6E9-4477-A97A-8C49FEE5DBA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8179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DD25F5-1A27-497B-9B5D-3F1318B16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23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CFA244-EDC7-4175-86F8-3DE121B61478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914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C483536-7513-45D1-A0A0-45AB5C105D1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2535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42C270-2C40-4F17-B7F6-6B154A88FC6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3471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9812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1CD06F-8A6C-4685-92B6-A0B67BBA178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3615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33D186-D835-4A5A-8453-DC07395837C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1596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50C489-B96D-4165-BD5C-3CDAE6B4364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0302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95400"/>
            <a:ext cx="7924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629400"/>
            <a:ext cx="411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fld id="{04F65656-5A70-4E45-ABD8-D5F46971B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hdf bluegreenotxt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239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df 0line"/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9" r:id="rId2"/>
    <p:sldLayoutId id="2147483790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799" r:id="rId9"/>
    <p:sldLayoutId id="2147483797" r:id="rId10"/>
    <p:sldLayoutId id="2147483798" r:id="rId11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42" name="Rectangle 1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EOSDIS User survey follow-up</a:t>
            </a:r>
          </a:p>
        </p:txBody>
      </p:sp>
      <p:sp>
        <p:nvSpPr>
          <p:cNvPr id="16387" name="Rectangle 1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Folk, Kent Yang, Elena Pourmal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Oct</a:t>
            </a:r>
            <a:r>
              <a:rPr lang="en-US" dirty="0" smtClean="0"/>
              <a:t>. </a:t>
            </a:r>
            <a:r>
              <a:rPr lang="en-US" smtClean="0"/>
              <a:t>17, </a:t>
            </a:r>
            <a:r>
              <a:rPr lang="en-US" dirty="0" smtClean="0"/>
              <a:t>2012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 dirty="0" smtClean="0"/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Annual HDF Briefing to ESDIS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BA6F-3DDB-430D-91ED-7A65515D999C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comments and our actions</a:t>
            </a:r>
          </a:p>
          <a:p>
            <a:pPr marL="857250" lvl="1" indent="-457200"/>
            <a:r>
              <a:rPr lang="en-US" dirty="0" smtClean="0"/>
              <a:t>Examples</a:t>
            </a:r>
          </a:p>
          <a:p>
            <a:pPr marL="857250" lvl="1" indent="-457200"/>
            <a:r>
              <a:rPr lang="en-US" smtClean="0"/>
              <a:t>Tools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0432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comments for tools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-304800" y="1219765"/>
            <a:ext cx="4343400" cy="5157222"/>
            <a:chOff x="152400" y="1295965"/>
            <a:chExt cx="4572000" cy="5157222"/>
          </a:xfrm>
        </p:grpSpPr>
        <p:grpSp>
          <p:nvGrpSpPr>
            <p:cNvPr id="13" name="Group 12"/>
            <p:cNvGrpSpPr/>
            <p:nvPr/>
          </p:nvGrpSpPr>
          <p:grpSpPr>
            <a:xfrm>
              <a:off x="152400" y="1295965"/>
              <a:ext cx="4572000" cy="5157222"/>
              <a:chOff x="3048000" y="3100197"/>
              <a:chExt cx="4572000" cy="4400550"/>
            </a:xfrm>
          </p:grpSpPr>
          <p:sp>
            <p:nvSpPr>
              <p:cNvPr id="7" name="Vertical Scroll 6"/>
              <p:cNvSpPr/>
              <p:nvPr/>
            </p:nvSpPr>
            <p:spPr bwMode="auto">
              <a:xfrm>
                <a:off x="3048000" y="3100197"/>
                <a:ext cx="4572000" cy="4400550"/>
              </a:xfrm>
              <a:prstGeom prst="verticalScroll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733800" y="4419600"/>
                <a:ext cx="32766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some examples how to work with some datasets as </a:t>
                </a:r>
                <a:r>
                  <a:rPr lang="en-US" dirty="0" smtClean="0"/>
                  <a:t>MODIS ….. Maybe some examples in MATLAB, NCL or GrADS. </a:t>
                </a:r>
                <a:endParaRPr lang="en-US" dirty="0"/>
              </a:p>
              <a:p>
                <a:endParaRPr lang="en-US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230377" y="2055167"/>
              <a:ext cx="2786340" cy="523220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800" u="sng" dirty="0" smtClean="0">
                  <a:solidFill>
                    <a:srgbClr val="0000CC"/>
                  </a:solidFill>
                </a:rPr>
                <a:t>MODIS examples</a:t>
              </a:r>
              <a:endParaRPr lang="en-US" sz="2800" u="sng" dirty="0">
                <a:solidFill>
                  <a:srgbClr val="0000CC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09800" y="1143000"/>
            <a:ext cx="4572000" cy="5157222"/>
            <a:chOff x="152400" y="1295965"/>
            <a:chExt cx="4572000" cy="5157222"/>
          </a:xfrm>
        </p:grpSpPr>
        <p:grpSp>
          <p:nvGrpSpPr>
            <p:cNvPr id="17" name="Group 16"/>
            <p:cNvGrpSpPr/>
            <p:nvPr/>
          </p:nvGrpSpPr>
          <p:grpSpPr>
            <a:xfrm>
              <a:off x="152400" y="1295965"/>
              <a:ext cx="4572000" cy="5157222"/>
              <a:chOff x="3048000" y="3100197"/>
              <a:chExt cx="4572000" cy="4400550"/>
            </a:xfrm>
          </p:grpSpPr>
          <p:sp>
            <p:nvSpPr>
              <p:cNvPr id="19" name="Vertical Scroll 18"/>
              <p:cNvSpPr/>
              <p:nvPr/>
            </p:nvSpPr>
            <p:spPr bwMode="auto">
              <a:xfrm>
                <a:off x="3048000" y="3100197"/>
                <a:ext cx="4572000" cy="4400550"/>
              </a:xfrm>
              <a:prstGeom prst="verticalScroll">
                <a:avLst/>
              </a:prstGeom>
              <a:solidFill>
                <a:schemeClr val="accent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33800" y="4419600"/>
                <a:ext cx="3276600" cy="1969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It would be very helpful to have codes available to public to read specific data format. </a:t>
                </a:r>
                <a:r>
                  <a:rPr lang="en-US" dirty="0" err="1"/>
                  <a:t>Matlab</a:t>
                </a:r>
                <a:r>
                  <a:rPr lang="en-US" dirty="0"/>
                  <a:t> codes for example to read HDF4 or HDF5.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57350" y="2141368"/>
              <a:ext cx="3938450" cy="830997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u="sng" dirty="0" smtClean="0">
                  <a:solidFill>
                    <a:srgbClr val="0000CC"/>
                  </a:solidFill>
                </a:rPr>
                <a:t>Access HDF4/5 via MATLAB</a:t>
              </a:r>
            </a:p>
            <a:p>
              <a:endParaRPr lang="en-US" u="sng" dirty="0">
                <a:solidFill>
                  <a:srgbClr val="0000CC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876800" y="1091178"/>
            <a:ext cx="4572000" cy="5157222"/>
            <a:chOff x="423863" y="1295965"/>
            <a:chExt cx="4572000" cy="5157222"/>
          </a:xfrm>
        </p:grpSpPr>
        <p:grpSp>
          <p:nvGrpSpPr>
            <p:cNvPr id="22" name="Group 21"/>
            <p:cNvGrpSpPr/>
            <p:nvPr/>
          </p:nvGrpSpPr>
          <p:grpSpPr>
            <a:xfrm>
              <a:off x="423863" y="1295965"/>
              <a:ext cx="4572000" cy="5157222"/>
              <a:chOff x="3319463" y="3100197"/>
              <a:chExt cx="4572000" cy="4400550"/>
            </a:xfrm>
          </p:grpSpPr>
          <p:sp>
            <p:nvSpPr>
              <p:cNvPr id="24" name="Vertical Scroll 23"/>
              <p:cNvSpPr/>
              <p:nvPr/>
            </p:nvSpPr>
            <p:spPr bwMode="auto">
              <a:xfrm>
                <a:off x="3319463" y="3100197"/>
                <a:ext cx="4572000" cy="4400550"/>
              </a:xfrm>
              <a:prstGeom prst="verticalScroll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005263" y="4465614"/>
                <a:ext cx="3276600" cy="16545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Clear, COMPLETE examples of how to recreate the various plots and figures on the websites.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1520688" y="2141368"/>
              <a:ext cx="1951175" cy="83099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en-US" u="sng" dirty="0" smtClean="0">
                  <a:solidFill>
                    <a:srgbClr val="0000CC"/>
                  </a:solidFill>
                </a:rPr>
                <a:t>Example plots</a:t>
              </a:r>
            </a:p>
            <a:p>
              <a:endParaRPr lang="en-US" u="sng" dirty="0">
                <a:solidFill>
                  <a:srgbClr val="0000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635951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Promote our comprehensive example page at hdfeos.org/zoo</a:t>
            </a:r>
          </a:p>
          <a:p>
            <a:pPr lvl="1"/>
            <a:r>
              <a:rPr lang="en-US" dirty="0" smtClean="0"/>
              <a:t>What we currently do </a:t>
            </a:r>
          </a:p>
          <a:p>
            <a:pPr lvl="2"/>
            <a:r>
              <a:rPr lang="en-US" dirty="0" smtClean="0"/>
              <a:t>Promote them at hdfeos.org</a:t>
            </a:r>
          </a:p>
          <a:p>
            <a:pPr lvl="2"/>
            <a:r>
              <a:rPr lang="en-US" dirty="0" smtClean="0"/>
              <a:t>Make brochures and distribute them at conferences and meetings</a:t>
            </a:r>
          </a:p>
          <a:p>
            <a:pPr lvl="1"/>
            <a:r>
              <a:rPr lang="en-US" dirty="0" smtClean="0"/>
              <a:t>What we plan to do</a:t>
            </a:r>
          </a:p>
          <a:p>
            <a:pPr lvl="2"/>
            <a:r>
              <a:rPr lang="en-US" dirty="0" smtClean="0"/>
              <a:t>Work with ESDIS staff to promote the service</a:t>
            </a:r>
          </a:p>
          <a:p>
            <a:pPr lvl="3"/>
            <a:r>
              <a:rPr lang="en-US" dirty="0" smtClean="0"/>
              <a:t>Create a NASA brochure?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722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comments for tools (I)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r>
              <a:rPr lang="en-US" dirty="0" err="1" smtClean="0"/>
              <a:t>GeoTIFF</a:t>
            </a:r>
            <a:r>
              <a:rPr lang="en-US" dirty="0" smtClean="0"/>
              <a:t> related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A batch tool that converts HDF files  to GeoTIFF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A tool that reads HDF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files and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writes the contents in GeoTIFF format,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with possibility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of choosing different projections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9145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Proposed Actions to </a:t>
            </a:r>
            <a:r>
              <a:rPr lang="en-US" dirty="0" err="1" smtClean="0"/>
              <a:t>GeoTIFF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Write a white paper to evaluate </a:t>
            </a:r>
            <a:r>
              <a:rPr lang="en-US" dirty="0" err="1" smtClean="0"/>
              <a:t>GeoTiFF</a:t>
            </a:r>
            <a:r>
              <a:rPr lang="en-US" dirty="0" smtClean="0"/>
              <a:t> support </a:t>
            </a:r>
          </a:p>
          <a:p>
            <a:pPr lvl="1"/>
            <a:r>
              <a:rPr lang="en-US" dirty="0" smtClean="0"/>
              <a:t>HDF </a:t>
            </a:r>
            <a:r>
              <a:rPr lang="en-US" dirty="0"/>
              <a:t>products include both ESDIS products and JPSS HDF5 products.   </a:t>
            </a:r>
          </a:p>
          <a:p>
            <a:r>
              <a:rPr lang="en-US" dirty="0" smtClean="0"/>
              <a:t>Send </a:t>
            </a:r>
            <a:r>
              <a:rPr lang="en-US" dirty="0"/>
              <a:t>the paper to </a:t>
            </a:r>
            <a:r>
              <a:rPr lang="en-US" dirty="0" smtClean="0"/>
              <a:t>ESDIS and JPSS stakeholders for suggestions</a:t>
            </a:r>
            <a:endParaRPr lang="en-US" dirty="0"/>
          </a:p>
          <a:p>
            <a:r>
              <a:rPr lang="en-US" dirty="0" smtClean="0"/>
              <a:t>Then come up with a follow-up plan</a:t>
            </a:r>
          </a:p>
          <a:p>
            <a:r>
              <a:rPr lang="en-US" dirty="0" smtClean="0"/>
              <a:t>Current status:</a:t>
            </a:r>
          </a:p>
          <a:p>
            <a:pPr lvl="1"/>
            <a:r>
              <a:rPr lang="en-US" dirty="0"/>
              <a:t>Start reading the previous investigation report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3309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comments for tools (II)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r>
              <a:rPr lang="en-US" dirty="0" smtClean="0"/>
              <a:t>General edit, export, import, convert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It is good to have a reliable tool for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HDF-EOS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HDF4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HDF5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data, which can handle and even edit, export, import and convert the HDF's to and from other formats.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Easy-to-use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visualization tools, or file conversion tools (HDF to ASCII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)……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638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7630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Proposed Actions for General edit etc.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are organizing information about different </a:t>
            </a:r>
            <a:r>
              <a:rPr lang="en-US" dirty="0"/>
              <a:t>formats and tools and </a:t>
            </a:r>
            <a:r>
              <a:rPr lang="en-US" dirty="0" smtClean="0"/>
              <a:t>are evaluating </a:t>
            </a:r>
            <a:r>
              <a:rPr lang="en-US" dirty="0"/>
              <a:t>the current status of </a:t>
            </a:r>
            <a:r>
              <a:rPr lang="en-US" dirty="0" smtClean="0"/>
              <a:t>available </a:t>
            </a:r>
            <a:r>
              <a:rPr lang="en-US" dirty="0"/>
              <a:t>functionalities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will also provide examples for users to follow easily.</a:t>
            </a:r>
          </a:p>
          <a:p>
            <a:r>
              <a:rPr lang="en-US" dirty="0" smtClean="0"/>
              <a:t>We will then find a way to promote the information.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49684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comments for tools (III)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HDF to </a:t>
            </a:r>
            <a:r>
              <a:rPr lang="en-US" dirty="0" err="1" smtClean="0"/>
              <a:t>netCDF</a:t>
            </a:r>
            <a:endParaRPr lang="en-US" dirty="0" smtClean="0"/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Format Conversion (HDF to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netCDF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dirty="0"/>
              <a:t>What we </a:t>
            </a:r>
            <a:r>
              <a:rPr lang="en-US" dirty="0" smtClean="0"/>
              <a:t>proposed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/>
              <a:t>Promote </a:t>
            </a:r>
            <a:r>
              <a:rPr lang="en-US" dirty="0" smtClean="0"/>
              <a:t>HDF4/EOS2 </a:t>
            </a:r>
            <a:r>
              <a:rPr lang="en-US" dirty="0"/>
              <a:t>to </a:t>
            </a:r>
            <a:r>
              <a:rPr lang="en-US" dirty="0" err="1"/>
              <a:t>netCDF</a:t>
            </a:r>
            <a:r>
              <a:rPr lang="en-US" dirty="0"/>
              <a:t>-CF conversion </a:t>
            </a:r>
            <a:r>
              <a:rPr lang="en-US" dirty="0" smtClean="0"/>
              <a:t>toolkit.</a:t>
            </a:r>
            <a:endParaRPr lang="en-US" dirty="0"/>
          </a:p>
          <a:p>
            <a:pPr lvl="1"/>
            <a:r>
              <a:rPr lang="en-US" dirty="0"/>
              <a:t>Write a white paper</a:t>
            </a:r>
          </a:p>
          <a:p>
            <a:pPr lvl="2"/>
            <a:r>
              <a:rPr lang="en-US" sz="2400" dirty="0" smtClean="0"/>
              <a:t>Support conversion from HDF5/HDF-EOS5 </a:t>
            </a:r>
            <a:r>
              <a:rPr lang="en-US" sz="2400" dirty="0"/>
              <a:t>to netCDF-CF.</a:t>
            </a:r>
          </a:p>
          <a:p>
            <a:r>
              <a:rPr lang="en-US" dirty="0"/>
              <a:t>Current status</a:t>
            </a:r>
          </a:p>
          <a:p>
            <a:pPr lvl="1"/>
            <a:r>
              <a:rPr lang="en-US" dirty="0"/>
              <a:t>We created a brochure that includes the information about the </a:t>
            </a:r>
            <a:r>
              <a:rPr lang="en-US" dirty="0" smtClean="0"/>
              <a:t>HDF4/EOS2 </a:t>
            </a:r>
            <a:r>
              <a:rPr lang="en-US" dirty="0"/>
              <a:t>to </a:t>
            </a:r>
            <a:r>
              <a:rPr lang="en-US" dirty="0" err="1"/>
              <a:t>netCDF</a:t>
            </a:r>
            <a:r>
              <a:rPr lang="en-US" dirty="0"/>
              <a:t>-CF conversion toolkit.</a:t>
            </a:r>
          </a:p>
          <a:p>
            <a:pPr marL="0" indent="0">
              <a:buNone/>
            </a:pPr>
            <a:endParaRPr lang="en-US" sz="3200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0874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comments for tools (IV)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r>
              <a:rPr lang="en-US" dirty="0" smtClean="0"/>
              <a:t>Read HDF-EOS from R</a:t>
            </a:r>
          </a:p>
          <a:p>
            <a:r>
              <a:rPr lang="en-US" dirty="0"/>
              <a:t>We want to know: how important </a:t>
            </a:r>
            <a:r>
              <a:rPr lang="en-US" dirty="0" smtClean="0"/>
              <a:t>is support for </a:t>
            </a:r>
            <a:r>
              <a:rPr lang="en-US" dirty="0"/>
              <a:t>HDF (EOS) and HDF5 (EOS) in </a:t>
            </a:r>
            <a:r>
              <a:rPr lang="en-US" dirty="0" smtClean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9767087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Acknowledgements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52425" y="1181100"/>
            <a:ext cx="84391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This work was supported by Subcontract number 114820 under Raytheon Contract number NNG10HP02C, funded by the National Aeronautics and Space Administration (NASA). Any opinions, findings, conclusions, or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recommendations expressed in this material are those of the authors and do not necessarily reflect the views of Raytheon or the National Aeronautics and Space Administration.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16573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Oct. 17,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CE0D-01B3-4B6E-888D-222658E270B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892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1_Presentation on product or service">
  <a:themeElements>
    <a:clrScheme name="1_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1_Presentation on product or serv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33680</TotalTime>
  <Words>635</Words>
  <Application>Microsoft Office PowerPoint</Application>
  <PresentationFormat>On-screen Show (4:3)</PresentationFormat>
  <Paragraphs>94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1_Presentation on product or service</vt:lpstr>
      <vt:lpstr>EOSDIS User survey follow-up</vt:lpstr>
      <vt:lpstr>Outline</vt:lpstr>
      <vt:lpstr>Survey comments for tools</vt:lpstr>
      <vt:lpstr>Our actions</vt:lpstr>
      <vt:lpstr>Survey comments for tools (I) </vt:lpstr>
      <vt:lpstr>Proposed Actions to GeoTIFF</vt:lpstr>
      <vt:lpstr>Survey comments for tools (II) </vt:lpstr>
      <vt:lpstr>Proposed Actions for General edit etc. tool</vt:lpstr>
      <vt:lpstr>Survey comments for tools (III) </vt:lpstr>
      <vt:lpstr>Survey comments for tools (IV) </vt:lpstr>
      <vt:lpstr>Acknowledgements</vt:lpstr>
      <vt:lpstr>Thank You!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in support of heterogeneous databases</dc:title>
  <dc:subject>HDF5 intro, databases</dc:subject>
  <dc:creator>Mike Folk</dc:creator>
  <cp:keywords>HDF5, databases</cp:keywords>
  <cp:lastModifiedBy>Yang, Muqun</cp:lastModifiedBy>
  <cp:revision>349</cp:revision>
  <cp:lastPrinted>2011-03-24T19:14:45Z</cp:lastPrinted>
  <dcterms:created xsi:type="dcterms:W3CDTF">2006-05-18T14:39:14Z</dcterms:created>
  <dcterms:modified xsi:type="dcterms:W3CDTF">2012-10-12T20:47:51Z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