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45"/>
  </p:notesMasterIdLst>
  <p:sldIdLst>
    <p:sldId id="256" r:id="rId2"/>
    <p:sldId id="461" r:id="rId3"/>
    <p:sldId id="415" r:id="rId4"/>
    <p:sldId id="590" r:id="rId5"/>
    <p:sldId id="548" r:id="rId6"/>
    <p:sldId id="545" r:id="rId7"/>
    <p:sldId id="546" r:id="rId8"/>
    <p:sldId id="549" r:id="rId9"/>
    <p:sldId id="514" r:id="rId10"/>
    <p:sldId id="540" r:id="rId11"/>
    <p:sldId id="571" r:id="rId12"/>
    <p:sldId id="572" r:id="rId13"/>
    <p:sldId id="598" r:id="rId14"/>
    <p:sldId id="579" r:id="rId15"/>
    <p:sldId id="580" r:id="rId16"/>
    <p:sldId id="581" r:id="rId17"/>
    <p:sldId id="604" r:id="rId18"/>
    <p:sldId id="605" r:id="rId19"/>
    <p:sldId id="591" r:id="rId20"/>
    <p:sldId id="629" r:id="rId21"/>
    <p:sldId id="627" r:id="rId22"/>
    <p:sldId id="518" r:id="rId23"/>
    <p:sldId id="606" r:id="rId24"/>
    <p:sldId id="607" r:id="rId25"/>
    <p:sldId id="608" r:id="rId26"/>
    <p:sldId id="609" r:id="rId27"/>
    <p:sldId id="610" r:id="rId28"/>
    <p:sldId id="611" r:id="rId29"/>
    <p:sldId id="612" r:id="rId30"/>
    <p:sldId id="613" r:id="rId31"/>
    <p:sldId id="614" r:id="rId32"/>
    <p:sldId id="615" r:id="rId33"/>
    <p:sldId id="616" r:id="rId34"/>
    <p:sldId id="617" r:id="rId35"/>
    <p:sldId id="618" r:id="rId36"/>
    <p:sldId id="619" r:id="rId37"/>
    <p:sldId id="620" r:id="rId38"/>
    <p:sldId id="621" r:id="rId39"/>
    <p:sldId id="630" r:id="rId40"/>
    <p:sldId id="622" r:id="rId41"/>
    <p:sldId id="624" r:id="rId42"/>
    <p:sldId id="625" r:id="rId43"/>
    <p:sldId id="626" r:id="rId44"/>
  </p:sldIdLst>
  <p:sldSz cx="9144000" cy="6858000" type="screen4x3"/>
  <p:notesSz cx="7188200" cy="94488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BFF"/>
    <a:srgbClr val="0066FF"/>
    <a:srgbClr val="FFFF00"/>
    <a:srgbClr val="F8F8F8"/>
    <a:srgbClr val="FF6633"/>
    <a:srgbClr val="FF3300"/>
    <a:srgbClr val="6600FF"/>
    <a:srgbClr val="009999"/>
    <a:srgbClr val="FFFF99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98" autoAdjust="0"/>
    <p:restoredTop sz="93211" autoAdjust="0"/>
  </p:normalViewPr>
  <p:slideViewPr>
    <p:cSldViewPr>
      <p:cViewPr>
        <p:scale>
          <a:sx n="85" d="100"/>
          <a:sy n="85" d="100"/>
        </p:scale>
        <p:origin x="-1234" y="-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Number of </a:t>
            </a:r>
            <a:r>
              <a:rPr lang="en-US" dirty="0" smtClean="0"/>
              <a:t>questions</a:t>
            </a:r>
            <a:r>
              <a:rPr lang="en-US" baseline="0" dirty="0" smtClean="0"/>
              <a:t> </a:t>
            </a:r>
            <a:r>
              <a:rPr lang="en-US" dirty="0" smtClean="0"/>
              <a:t>sent directly to</a:t>
            </a:r>
            <a:r>
              <a:rPr lang="en-US" baseline="0" dirty="0" smtClean="0"/>
              <a:t> eoshelp@hdfgroup.org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questions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13</c:v>
                </c:pt>
                <c:pt idx="2">
                  <c:v>38</c:v>
                </c:pt>
                <c:pt idx="3">
                  <c:v>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226240"/>
        <c:axId val="87227776"/>
      </c:lineChart>
      <c:catAx>
        <c:axId val="87226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227776"/>
        <c:crosses val="autoZero"/>
        <c:auto val="1"/>
        <c:lblAlgn val="ctr"/>
        <c:lblOffset val="100"/>
        <c:noMultiLvlLbl val="0"/>
      </c:catAx>
      <c:valAx>
        <c:axId val="8722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226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87863"/>
            <a:ext cx="52705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fld id="{99C4DEBC-2278-40A4-AC15-350006EF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62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2ADD1D-87B7-4FA4-97F2-1F4C7F7E0E97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8725" y="708025"/>
            <a:ext cx="4724400" cy="35433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673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E7671C-F67D-45A4-8610-D8A5654ABD5B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8275" y="4489450"/>
            <a:ext cx="4311650" cy="4252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Almost one-to-one mapping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56E605F-75FA-4434-9A69-BB8A9A204A6B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138" y="4487863"/>
            <a:ext cx="57499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highlight - definitely more visits.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highlight - definitely more visits.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Help us prioritize our tasks</a:t>
            </a:r>
          </a:p>
          <a:p>
            <a:r>
              <a:rPr lang="en-US" baseline="0" dirty="0" smtClean="0"/>
              <a:t>In this slide, </a:t>
            </a:r>
            <a:r>
              <a:rPr lang="en-US" baseline="0" dirty="0" err="1" smtClean="0"/>
              <a:t>GeoTIFF</a:t>
            </a:r>
            <a:r>
              <a:rPr lang="en-US" baseline="0" dirty="0" smtClean="0"/>
              <a:t> and GDAL become important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More traffics </a:t>
            </a:r>
            <a:r>
              <a:rPr lang="en-US" baseline="0" smtClean="0"/>
              <a:t>from smart phones and </a:t>
            </a:r>
            <a:r>
              <a:rPr lang="en-US" baseline="0" dirty="0" smtClean="0"/>
              <a:t>mobile devices look certain.</a:t>
            </a:r>
          </a:p>
          <a:p>
            <a:r>
              <a:rPr lang="en-US" baseline="0" dirty="0" smtClean="0"/>
              <a:t>Are we ready?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C6062D-9B0B-4B5D-B561-4985AF004F8B}" type="slidenum">
              <a:rPr lang="en-US" sz="1200" smtClean="0"/>
              <a:pPr/>
              <a:t>23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Rewrite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C849A2-207E-49CE-814B-763C22D93C5A}" type="slidenum">
              <a:rPr lang="en-US" sz="1200" smtClean="0"/>
              <a:pPr/>
              <a:t>26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A891A-F754-4E64-9880-9AE22BA9BFC1}" type="slidenum">
              <a:rPr lang="en-US" sz="1200" smtClean="0"/>
              <a:pPr/>
              <a:t>27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scalability</a:t>
            </a:r>
            <a:r>
              <a:rPr lang="en-US" baseline="0" dirty="0" smtClean="0"/>
              <a:t> of the toolkit may not be an issue since we expect NASA will use HDF5 in the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85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A891A-F754-4E64-9880-9AE22BA9BFC1}" type="slidenum">
              <a:rPr lang="en-US" sz="1200" smtClean="0"/>
              <a:pPr/>
              <a:t>33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6" descr="hdf_7pp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9181-801E-467E-8353-A32C05588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778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B1F2A-963A-4A73-AFEB-CF0D0641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391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3BB21-2F49-4880-95AB-422370B8E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40966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F46B1-0621-46B1-AC7E-5F6EE87DC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72788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66619-D69C-4FD8-BFC7-6D79DC396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24843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66CAE-ED34-45D0-B442-1E3E4909B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52870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6705C-C282-4D40-A245-09EABBE70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786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00353-F67B-4ABA-9074-F2C2E7EF8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0184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70262-549F-4BCC-9B11-B25E67B6B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16259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255A7-AA57-448C-9678-FC3841E7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04828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DBCBD-6366-47C7-B0DF-68F5BE166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53131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95218-2507-4314-B6C1-CCD224B5C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40465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97887-7A18-419E-A0AF-F59E982F9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5053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56" descr="hdf_no_banner_white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51" descr="hdf bluegreenotxt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222E0C63-978D-4C08-9F63-990D162CC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Support EOS: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Review and Discussions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14800"/>
            <a:ext cx="6400800" cy="1524000"/>
          </a:xfrm>
        </p:spPr>
        <p:txBody>
          <a:bodyPr/>
          <a:lstStyle/>
          <a:p>
            <a:pPr eaLnBrk="1" hangingPunct="1"/>
            <a:r>
              <a:rPr lang="en-US" dirty="0" smtClean="0"/>
              <a:t>Kent Yang and Joe Lee</a:t>
            </a:r>
          </a:p>
          <a:p>
            <a:pPr eaLnBrk="1" hangingPunct="1"/>
            <a:r>
              <a:rPr lang="en-US" dirty="0" smtClean="0"/>
              <a:t>The HDF Group</a:t>
            </a:r>
          </a:p>
          <a:p>
            <a:pPr eaLnBrk="1" hangingPunct="1"/>
            <a:r>
              <a:rPr lang="en-US" dirty="0" smtClean="0"/>
              <a:t>October 16, 2012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0750" y="2019300"/>
            <a:ext cx="4762500" cy="2819400"/>
          </a:xfrm>
        </p:spPr>
        <p:txBody>
          <a:bodyPr/>
          <a:lstStyle/>
          <a:p>
            <a:pPr eaLnBrk="1" hangingPunct="1"/>
            <a:r>
              <a:rPr lang="en-US" dirty="0" smtClean="0"/>
              <a:t>HDF-EOS Website</a:t>
            </a:r>
          </a:p>
          <a:p>
            <a:pPr eaLnBrk="1" hangingPunct="1"/>
            <a:r>
              <a:rPr lang="en-US" dirty="0" smtClean="0"/>
              <a:t>ESDIS tools</a:t>
            </a:r>
          </a:p>
          <a:p>
            <a:pPr eaLnBrk="1" hangingPunct="1"/>
            <a:r>
              <a:rPr lang="en-US" dirty="0" smtClean="0"/>
              <a:t>Misc. </a:t>
            </a:r>
            <a:endParaRPr lang="en-US" dirty="0"/>
          </a:p>
          <a:p>
            <a:pPr marL="0" indent="0" eaLnBrk="1" hangingPunct="1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609270"/>
            <a:ext cx="3787041" cy="3343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2590800"/>
            <a:ext cx="6705600" cy="20574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/>
            </a:sp3d>
          </a:bodyPr>
          <a:lstStyle/>
          <a:p>
            <a:pPr eaLnBrk="1" hangingPunct="1"/>
            <a:r>
              <a:rPr lang="en-US" sz="4400" dirty="0" smtClean="0"/>
              <a:t>HDF-EOS Web Site</a:t>
            </a:r>
            <a:br>
              <a:rPr lang="en-US" sz="4400" dirty="0" smtClean="0"/>
            </a:br>
            <a:r>
              <a:rPr lang="en-US" sz="4400" dirty="0" smtClean="0"/>
              <a:t>http://hdfeos.org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2011-2012 work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772400" cy="4191000"/>
          </a:xfrm>
        </p:spPr>
        <p:txBody>
          <a:bodyPr/>
          <a:lstStyle/>
          <a:p>
            <a:r>
              <a:rPr lang="en-US" dirty="0" smtClean="0"/>
              <a:t>Actively maintain the website</a:t>
            </a:r>
          </a:p>
          <a:p>
            <a:pPr lvl="1"/>
            <a:r>
              <a:rPr lang="en-US" dirty="0" smtClean="0"/>
              <a:t>Review and update most pages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oderate the user forum </a:t>
            </a:r>
          </a:p>
          <a:p>
            <a:pPr lvl="1"/>
            <a:r>
              <a:rPr lang="en-US" dirty="0" smtClean="0"/>
              <a:t>Promptly update the workshop and briefing pages</a:t>
            </a:r>
          </a:p>
          <a:p>
            <a:r>
              <a:rPr lang="en-US" dirty="0" smtClean="0"/>
              <a:t>Improve the main page</a:t>
            </a:r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Add new tool examples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Panoply, </a:t>
            </a:r>
            <a:r>
              <a:rPr lang="en-US" dirty="0" err="1" smtClean="0">
                <a:solidFill>
                  <a:schemeClr val="tx1"/>
                </a:solidFill>
              </a:rPr>
              <a:t>McIDAS</a:t>
            </a:r>
            <a:r>
              <a:rPr lang="en-US" dirty="0" smtClean="0">
                <a:solidFill>
                  <a:schemeClr val="tx1"/>
                </a:solidFill>
              </a:rPr>
              <a:t>-V, and </a:t>
            </a:r>
            <a:r>
              <a:rPr lang="en-US" dirty="0" err="1" smtClean="0">
                <a:solidFill>
                  <a:schemeClr val="tx1"/>
                </a:solidFill>
              </a:rPr>
              <a:t>Webification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H4CF Conversion Toolkit</a:t>
            </a:r>
          </a:p>
          <a:p>
            <a:r>
              <a:rPr lang="en-US" dirty="0" smtClean="0"/>
              <a:t>Actively update MATLAB/IDL/NCL comprehensive example pages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773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1" name="H4CF Picture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7628" y="838200"/>
            <a:ext cx="5216724" cy="545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</a:t>
            </a:r>
            <a:r>
              <a:rPr lang="en-US" dirty="0" smtClean="0">
                <a:solidFill>
                  <a:schemeClr val="tx1"/>
                </a:solidFill>
              </a:rPr>
              <a:t>Added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80899" name="McIDAS-V  Pictur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17198" y="936298"/>
            <a:ext cx="5029200" cy="526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8" name="Panoply  Pictur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24146" y="1143000"/>
            <a:ext cx="5071060" cy="530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anoply via OPeNDAP"/>
          <p:cNvSpPr txBox="1"/>
          <p:nvPr/>
        </p:nvSpPr>
        <p:spPr>
          <a:xfrm>
            <a:off x="5817215" y="310549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Panoply</a:t>
            </a:r>
            <a:endParaRPr lang="en-US" dirty="0">
              <a:latin typeface="+mn-lt"/>
            </a:endParaRPr>
          </a:p>
        </p:txBody>
      </p:sp>
      <p:sp>
        <p:nvSpPr>
          <p:cNvPr id="15" name="McIDAS-V"/>
          <p:cNvSpPr txBox="1"/>
          <p:nvPr/>
        </p:nvSpPr>
        <p:spPr>
          <a:xfrm>
            <a:off x="5791200" y="3200400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n-lt"/>
              </a:rPr>
              <a:t>McIDAS</a:t>
            </a:r>
            <a:r>
              <a:rPr lang="en-US" dirty="0" smtClean="0">
                <a:latin typeface="+mn-lt"/>
              </a:rPr>
              <a:t>-V</a:t>
            </a:r>
            <a:endParaRPr lang="en-US" dirty="0">
              <a:latin typeface="+mn-lt"/>
            </a:endParaRPr>
          </a:p>
        </p:txBody>
      </p:sp>
      <p:sp>
        <p:nvSpPr>
          <p:cNvPr id="16" name="H4CF"/>
          <p:cNvSpPr txBox="1"/>
          <p:nvPr/>
        </p:nvSpPr>
        <p:spPr>
          <a:xfrm>
            <a:off x="5562600" y="3276600"/>
            <a:ext cx="3586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H4CF </a:t>
            </a:r>
            <a:r>
              <a:rPr lang="en-US" dirty="0" smtClean="0">
                <a:latin typeface="+mn-lt"/>
                <a:cs typeface="Arial" pitchFamily="34" charset="0"/>
              </a:rPr>
              <a:t>Conversion</a:t>
            </a:r>
            <a:r>
              <a:rPr lang="en-US" dirty="0" smtClean="0">
                <a:latin typeface="+mn-lt"/>
              </a:rPr>
              <a:t> Toolkit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78570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95400" y="-191387"/>
            <a:ext cx="11887200" cy="1181987"/>
          </a:xfrm>
        </p:spPr>
        <p:txBody>
          <a:bodyPr>
            <a:noAutofit/>
          </a:bodyPr>
          <a:lstStyle/>
          <a:p>
            <a:r>
              <a:rPr lang="en-US" sz="2800" dirty="0" smtClean="0"/>
              <a:t>NCL/IDL/MATLAB examples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685800"/>
          </a:xfrm>
        </p:spPr>
        <p:txBody>
          <a:bodyPr/>
          <a:lstStyle/>
          <a:p>
            <a:r>
              <a:rPr lang="en-US" dirty="0" smtClean="0"/>
              <a:t>Many examples from different NASA data centers</a:t>
            </a:r>
          </a:p>
          <a:p>
            <a:r>
              <a:rPr lang="en-US" dirty="0" smtClean="0"/>
              <a:t>Example codes and plots </a:t>
            </a:r>
          </a:p>
        </p:txBody>
      </p:sp>
      <p:pic>
        <p:nvPicPr>
          <p:cNvPr id="4" name="Picture 3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39255" y="809847"/>
            <a:ext cx="5780866" cy="604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368149" y="818707"/>
            <a:ext cx="560810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5400" y="2100301"/>
            <a:ext cx="8803439" cy="1006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263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40"/>
    </mc:Choice>
    <mc:Fallback xmlns="">
      <p:transition spd="slow" advTm="105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An example of accessing </a:t>
            </a:r>
            <a:r>
              <a:rPr lang="en-US" dirty="0" smtClean="0"/>
              <a:t>GOSAT/</a:t>
            </a:r>
            <a:r>
              <a:rPr lang="en-US" dirty="0" err="1" smtClean="0"/>
              <a:t>acos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pic>
        <p:nvPicPr>
          <p:cNvPr id="13" name="Picture 2" descr="C:\Users\hyoklee\Pictures\acos.nc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990600"/>
            <a:ext cx="5207727" cy="5467350"/>
          </a:xfrm>
          <a:prstGeom prst="rect">
            <a:avLst/>
          </a:prstGeom>
          <a:noFill/>
        </p:spPr>
      </p:pic>
      <p:pic>
        <p:nvPicPr>
          <p:cNvPr id="16" name="Picture 15" descr="gosa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5181600"/>
            <a:ext cx="2390973" cy="1447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200" y="920889"/>
            <a:ext cx="3886200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Use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sounding_latitude_geoid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instead of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sounding_latitude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according to [1].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Latitude.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lat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sounding_latitude_geoid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lat@long_name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"latitude"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lat@units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sounding_latitude_geoid@Units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Use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sounding_longitude_geoid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instead of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sounding_longitude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according to [1].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Longitude.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lon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sounding_longitude_geoid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lon@long_name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"longitude"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lon@units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sounding_longitude_geoid@Units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Altitude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lev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sounding_altitude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lev@long_name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"altitude"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lev@units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sounding_altitude@Units</a:t>
            </a:r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US" sz="12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 CO2 Data.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data = h5_file-&gt;xco2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data@long_name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"xco2"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data@units</a:t>
            </a:r>
            <a:r>
              <a:rPr lang="en-US" sz="1200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= h5_file-&gt;xco2@Units</a:t>
            </a:r>
            <a:endParaRPr lang="en-US" sz="1200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38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30"/>
    </mc:Choice>
    <mc:Fallback xmlns="">
      <p:transition spd="slow" advTm="3193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face for the main page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" y="944824"/>
            <a:ext cx="5257800" cy="504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24600" y="3200400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</a:t>
            </a:r>
            <a:r>
              <a:rPr lang="en-US" dirty="0" smtClean="0">
                <a:latin typeface="+mn-lt"/>
              </a:rPr>
              <a:t>dfeos.org</a:t>
            </a:r>
            <a:endParaRPr lang="en-US" dirty="0">
              <a:latin typeface="+mn-lt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200400" y="4419600"/>
            <a:ext cx="838200" cy="228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200400" y="3657600"/>
            <a:ext cx="838200" cy="228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989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HDF-EOS website statistics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097887-7A18-419E-A0AF-F59E982F95C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066800"/>
          </a:xfrm>
        </p:spPr>
        <p:txBody>
          <a:bodyPr/>
          <a:lstStyle/>
          <a:p>
            <a:r>
              <a:rPr lang="en-US" sz="2800" dirty="0" smtClean="0"/>
              <a:t>Definitions</a:t>
            </a: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266700" y="985421"/>
            <a:ext cx="86106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dirty="0">
                <a:latin typeface="+mn-lt"/>
              </a:rPr>
              <a:t>Visits</a:t>
            </a:r>
            <a:r>
              <a:rPr lang="en-US" dirty="0">
                <a:latin typeface="+mn-lt"/>
              </a:rPr>
              <a:t> – The total number of visits to the website</a:t>
            </a:r>
            <a:r>
              <a:rPr lang="en-US" dirty="0" smtClean="0">
                <a:latin typeface="+mn-lt"/>
              </a:rPr>
              <a:t>.</a:t>
            </a:r>
          </a:p>
          <a:p>
            <a:pPr eaLnBrk="1" hangingPunct="1"/>
            <a:endParaRPr lang="en-US" dirty="0">
              <a:latin typeface="+mn-lt"/>
            </a:endParaRPr>
          </a:p>
          <a:p>
            <a:pPr eaLnBrk="1" hangingPunct="1"/>
            <a:r>
              <a:rPr lang="en-US" b="1" dirty="0" err="1" smtClean="0">
                <a:latin typeface="+mn-lt"/>
              </a:rPr>
              <a:t>Pageviews</a:t>
            </a:r>
            <a:r>
              <a:rPr lang="en-US" dirty="0" smtClean="0">
                <a:latin typeface="+mn-lt"/>
              </a:rPr>
              <a:t> – The total number of pages viewed on the website. Repeated views of a single page are counted.</a:t>
            </a:r>
          </a:p>
          <a:p>
            <a:pPr eaLnBrk="1" hangingPunct="1"/>
            <a:endParaRPr lang="en-US" b="1" dirty="0">
              <a:latin typeface="+mn-lt"/>
            </a:endParaRPr>
          </a:p>
          <a:p>
            <a:pPr eaLnBrk="1" hangingPunct="1"/>
            <a:r>
              <a:rPr lang="en-US" b="1" dirty="0">
                <a:latin typeface="+mn-lt"/>
              </a:rPr>
              <a:t>Pages/Visit</a:t>
            </a:r>
            <a:r>
              <a:rPr lang="en-US" dirty="0">
                <a:latin typeface="+mn-lt"/>
              </a:rPr>
              <a:t> – The average number of page views per visitor</a:t>
            </a:r>
            <a:r>
              <a:rPr lang="en-US" dirty="0" smtClean="0">
                <a:latin typeface="+mn-lt"/>
              </a:rPr>
              <a:t>.</a:t>
            </a:r>
          </a:p>
          <a:p>
            <a:pPr eaLnBrk="1" hangingPunct="1"/>
            <a:endParaRPr lang="en-US" dirty="0">
              <a:latin typeface="+mn-lt"/>
            </a:endParaRPr>
          </a:p>
          <a:p>
            <a:pPr eaLnBrk="1" hangingPunct="1"/>
            <a:r>
              <a:rPr lang="en-US" b="1" dirty="0">
                <a:latin typeface="+mn-lt"/>
              </a:rPr>
              <a:t>Bounce Rate </a:t>
            </a:r>
            <a:r>
              <a:rPr lang="en-US" dirty="0">
                <a:latin typeface="+mn-lt"/>
              </a:rPr>
              <a:t>– The percentage of single-page visits. (Total number of visits viewing one page) / (Total number of visits)</a:t>
            </a:r>
          </a:p>
          <a:p>
            <a:pPr eaLnBrk="1" hangingPunct="1"/>
            <a:endParaRPr lang="en-US" dirty="0">
              <a:latin typeface="+mn-lt"/>
            </a:endParaRPr>
          </a:p>
          <a:p>
            <a:pPr eaLnBrk="1" hangingPunct="1"/>
            <a:r>
              <a:rPr lang="en-US" b="1" dirty="0">
                <a:latin typeface="+mn-lt"/>
              </a:rPr>
              <a:t>Avg. </a:t>
            </a:r>
            <a:r>
              <a:rPr lang="en-US" b="1" dirty="0" smtClean="0">
                <a:latin typeface="+mn-lt"/>
              </a:rPr>
              <a:t>Visit Duration </a:t>
            </a:r>
            <a:r>
              <a:rPr lang="en-US" dirty="0">
                <a:latin typeface="+mn-lt"/>
              </a:rPr>
              <a:t>– The average visit duration.</a:t>
            </a:r>
          </a:p>
          <a:p>
            <a:pPr eaLnBrk="1" hangingPunct="1"/>
            <a:endParaRPr lang="en-US" dirty="0">
              <a:latin typeface="+mn-lt"/>
            </a:endParaRPr>
          </a:p>
          <a:p>
            <a:pPr eaLnBrk="1" hangingPunct="1"/>
            <a:r>
              <a:rPr lang="en-US" b="1" dirty="0">
                <a:latin typeface="+mn-lt"/>
              </a:rPr>
              <a:t>% New visits </a:t>
            </a:r>
            <a:r>
              <a:rPr lang="en-US" dirty="0">
                <a:latin typeface="+mn-lt"/>
              </a:rPr>
              <a:t>– The percentage of visits by people who had never visited the website before</a:t>
            </a:r>
            <a:r>
              <a:rPr lang="en-US" dirty="0" smtClean="0">
                <a:latin typeface="+mn-lt"/>
              </a:rPr>
              <a:t>.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966CAE-ED34-45D0-B442-1E3E4909B25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2133600"/>
            <a:ext cx="8229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Symbol" pitchFamily="18" charset="2"/>
              <a:buChar char="-"/>
              <a:defRPr sz="2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dirty="0" smtClean="0"/>
              <a:t>Current Period: Mar. 25  2012 – Sep. 22 2012</a:t>
            </a:r>
          </a:p>
          <a:p>
            <a:endParaRPr lang="en-US" dirty="0" smtClean="0"/>
          </a:p>
          <a:p>
            <a:r>
              <a:rPr lang="en-US" dirty="0" smtClean="0"/>
              <a:t>Previous Period: Sep. 25 2011 - Mar. 24 2012</a:t>
            </a:r>
          </a:p>
          <a:p>
            <a:endParaRPr lang="en-US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-22225"/>
            <a:ext cx="7772400" cy="9366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Current Trends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13102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600200" y="1"/>
            <a:ext cx="5943600" cy="8382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Number of Visitors are stable  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14345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434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46D87-C439-4609-BF39-377DAC65658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50780" y="838200"/>
            <a:ext cx="6642440" cy="573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ine Callout 1 7"/>
          <p:cNvSpPr/>
          <p:nvPr/>
        </p:nvSpPr>
        <p:spPr bwMode="auto">
          <a:xfrm>
            <a:off x="0" y="3124200"/>
            <a:ext cx="2209800" cy="304800"/>
          </a:xfrm>
          <a:prstGeom prst="borderCallout1">
            <a:avLst>
              <a:gd name="adj1" fmla="val 1164"/>
              <a:gd name="adj2" fmla="val 44562"/>
              <a:gd name="adj3" fmla="val -99570"/>
              <a:gd name="adj4" fmla="val 69681"/>
            </a:avLst>
          </a:prstGeom>
          <a:solidFill>
            <a:srgbClr val="FF6633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+mj-lt"/>
              </a:rPr>
              <a:t>9/25/11~03/24/12</a:t>
            </a:r>
          </a:p>
        </p:txBody>
      </p:sp>
      <p:sp>
        <p:nvSpPr>
          <p:cNvPr id="9" name="Line Callout 1 8"/>
          <p:cNvSpPr/>
          <p:nvPr/>
        </p:nvSpPr>
        <p:spPr bwMode="auto">
          <a:xfrm>
            <a:off x="0" y="1981200"/>
            <a:ext cx="2209800" cy="304800"/>
          </a:xfrm>
          <a:prstGeom prst="borderCallout1">
            <a:avLst>
              <a:gd name="adj1" fmla="val 99440"/>
              <a:gd name="adj2" fmla="val 50269"/>
              <a:gd name="adj3" fmla="val 241810"/>
              <a:gd name="adj4" fmla="val 68967"/>
            </a:avLst>
          </a:prstGeom>
          <a:solidFill>
            <a:srgbClr val="0066FF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+mj-lt"/>
              </a:rPr>
              <a:t>3/25/12~09/22/12</a:t>
            </a:r>
          </a:p>
        </p:txBody>
      </p:sp>
    </p:spTree>
    <p:extLst>
      <p:ext uri="{BB962C8B-B14F-4D97-AF65-F5344CB8AC3E}">
        <p14:creationId xmlns:p14="http://schemas.microsoft.com/office/powerpoint/2010/main" val="26239941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838200"/>
          </a:xfrm>
        </p:spPr>
        <p:txBody>
          <a:bodyPr anchor="ctr"/>
          <a:lstStyle/>
          <a:p>
            <a:r>
              <a:rPr lang="en-US" sz="2800" dirty="0" smtClean="0"/>
              <a:t>Top 10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670637"/>
              </p:ext>
            </p:extLst>
          </p:nvPr>
        </p:nvGraphicFramePr>
        <p:xfrm>
          <a:off x="838200" y="1066800"/>
          <a:ext cx="8060987" cy="433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197"/>
                <a:gridCol w="6378003"/>
                <a:gridCol w="1126787"/>
              </a:tblGrid>
              <a:tr h="4489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Page 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PageViews</a:t>
                      </a:r>
                      <a:endParaRPr lang="en-US" sz="1600" dirty="0"/>
                    </a:p>
                  </a:txBody>
                  <a:tcPr/>
                </a:tc>
              </a:tr>
              <a:tr h="29927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and Visualize HDF-EOS2 data Using </a:t>
                      </a:r>
                      <a:r>
                        <a:rPr lang="en-US" sz="1600" dirty="0" err="1" smtClean="0"/>
                        <a:t>Matlab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1123</a:t>
                      </a:r>
                      <a:endParaRPr lang="en-US" sz="1600" dirty="0"/>
                    </a:p>
                  </a:txBody>
                  <a:tcPr/>
                </a:tc>
              </a:tr>
              <a:tr h="29927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and Visualize HDF-EOS2 data Using IDL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587</a:t>
                      </a:r>
                      <a:endParaRPr lang="en-US" sz="1600" dirty="0"/>
                    </a:p>
                  </a:txBody>
                  <a:tcPr/>
                </a:tc>
              </a:tr>
              <a:tr h="3529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and Visualize HDF-EOS5 MLS data Using IDL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466</a:t>
                      </a:r>
                      <a:endParaRPr lang="en-US" sz="1600" dirty="0"/>
                    </a:p>
                  </a:txBody>
                  <a:tcPr/>
                </a:tc>
              </a:tr>
              <a:tr h="3529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How to Visualize HDF-EOS data Using MATLAB via </a:t>
                      </a:r>
                      <a:r>
                        <a:rPr lang="en-US" sz="1600" b="0" dirty="0" err="1" smtClean="0"/>
                        <a:t>OPeNDAP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412</a:t>
                      </a:r>
                      <a:endParaRPr lang="en-US" sz="1600" b="0" dirty="0"/>
                    </a:p>
                  </a:txBody>
                  <a:tcPr/>
                </a:tc>
              </a:tr>
              <a:tr h="3529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Visualize HDF-EOS data Using IDL via </a:t>
                      </a:r>
                      <a:r>
                        <a:rPr lang="en-US" sz="1600" dirty="0" err="1" smtClean="0"/>
                        <a:t>OPeNDAP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366</a:t>
                      </a:r>
                      <a:endParaRPr lang="en-US" sz="1600" dirty="0"/>
                    </a:p>
                  </a:txBody>
                  <a:tcPr/>
                </a:tc>
              </a:tr>
              <a:tr h="36264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Retrieve Longitude and Latitude from HDF-EOS2 Grid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282</a:t>
                      </a:r>
                      <a:endParaRPr lang="en-US" sz="1600" dirty="0"/>
                    </a:p>
                  </a:txBody>
                  <a:tcPr/>
                </a:tc>
              </a:tr>
              <a:tr h="4489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Using </a:t>
                      </a:r>
                      <a:r>
                        <a:rPr lang="en-US" sz="1600" dirty="0" err="1" smtClean="0"/>
                        <a:t>GrADS</a:t>
                      </a:r>
                      <a:r>
                        <a:rPr lang="en-US" sz="1600" dirty="0" smtClean="0"/>
                        <a:t> via </a:t>
                      </a:r>
                      <a:r>
                        <a:rPr lang="en-US" sz="1600" dirty="0" err="1" smtClean="0"/>
                        <a:t>OPeNDAP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281</a:t>
                      </a:r>
                      <a:endParaRPr lang="en-US" sz="1600" dirty="0"/>
                    </a:p>
                  </a:txBody>
                  <a:tcPr/>
                </a:tc>
              </a:tr>
              <a:tr h="3529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HDF-EOS2 Grid data in 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213</a:t>
                      </a:r>
                      <a:endParaRPr lang="en-US" sz="1600" dirty="0"/>
                    </a:p>
                  </a:txBody>
                  <a:tcPr/>
                </a:tc>
              </a:tr>
              <a:tr h="3529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HDF-EOS2 Grid data - More Examples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172</a:t>
                      </a:r>
                      <a:endParaRPr lang="en-US" sz="1600" dirty="0"/>
                    </a:p>
                  </a:txBody>
                  <a:tcPr/>
                </a:tc>
              </a:tr>
              <a:tr h="5042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to Read HDF-EOS5 Grid data in Fortran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5722203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MATLAB and  IDL examples are popular. Users look for product specific / geo-location extraction solution.</a:t>
            </a: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8244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10 Comprehensive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90501" y="1066800"/>
          <a:ext cx="7429499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670"/>
                <a:gridCol w="4728439"/>
                <a:gridCol w="153439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Rank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Center Index Page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PageVeiws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GESDISC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LAADS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LP DAAC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LaRC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325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OBPG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NSIDC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PO.DAAC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ICESat-2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Ocean</a:t>
                      </a:r>
                      <a:r>
                        <a:rPr lang="en-US" baseline="0" dirty="0" smtClean="0"/>
                        <a:t> Productivity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CloudSAT</a:t>
                      </a:r>
                      <a:r>
                        <a:rPr lang="en-US" dirty="0" smtClean="0"/>
                        <a:t> Data Processing Center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3773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2133600"/>
            <a:ext cx="8229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Symbol" pitchFamily="18" charset="2"/>
              <a:buChar char="-"/>
              <a:defRPr sz="2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dirty="0" smtClean="0"/>
              <a:t>Current Period: May. 19  2012 – Sep. 15 2012</a:t>
            </a:r>
          </a:p>
          <a:p>
            <a:endParaRPr lang="en-US" dirty="0" smtClean="0"/>
          </a:p>
          <a:p>
            <a:r>
              <a:rPr lang="en-US" dirty="0" smtClean="0"/>
              <a:t>Period before the launch of the new website : Jul. 4 2009 – Oct. 31 2009</a:t>
            </a:r>
          </a:p>
          <a:p>
            <a:endParaRPr lang="en-US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-22225"/>
            <a:ext cx="7772400" cy="9366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Before and After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04069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-22225"/>
            <a:ext cx="7772400" cy="9366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More Visits and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Pageviews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14345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434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46D87-C439-4609-BF39-377DAC65658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924" y="884797"/>
            <a:ext cx="5595475" cy="566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ine Callout 1 6"/>
          <p:cNvSpPr/>
          <p:nvPr/>
        </p:nvSpPr>
        <p:spPr bwMode="auto">
          <a:xfrm>
            <a:off x="0" y="3429000"/>
            <a:ext cx="2209800" cy="304800"/>
          </a:xfrm>
          <a:prstGeom prst="borderCallout1">
            <a:avLst>
              <a:gd name="adj1" fmla="val 1164"/>
              <a:gd name="adj2" fmla="val 44562"/>
              <a:gd name="adj3" fmla="val -89225"/>
              <a:gd name="adj4" fmla="val 95365"/>
            </a:avLst>
          </a:prstGeom>
          <a:solidFill>
            <a:srgbClr val="FF6633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+mj-lt"/>
              </a:rPr>
              <a:t>7/4/09~10/31/09</a:t>
            </a:r>
          </a:p>
        </p:txBody>
      </p:sp>
      <p:sp>
        <p:nvSpPr>
          <p:cNvPr id="8" name="Line Callout 1 7"/>
          <p:cNvSpPr/>
          <p:nvPr/>
        </p:nvSpPr>
        <p:spPr bwMode="auto">
          <a:xfrm>
            <a:off x="0" y="2209800"/>
            <a:ext cx="2209800" cy="304800"/>
          </a:xfrm>
          <a:prstGeom prst="borderCallout1">
            <a:avLst>
              <a:gd name="adj1" fmla="val 99440"/>
              <a:gd name="adj2" fmla="val 50269"/>
              <a:gd name="adj3" fmla="val 179741"/>
              <a:gd name="adj4" fmla="val 89657"/>
            </a:avLst>
          </a:prstGeom>
          <a:solidFill>
            <a:srgbClr val="0066FF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+mj-lt"/>
              </a:rPr>
              <a:t>5/19/12~09/15/12</a:t>
            </a:r>
          </a:p>
        </p:txBody>
      </p:sp>
    </p:spTree>
    <p:extLst>
      <p:ext uri="{BB962C8B-B14F-4D97-AF65-F5344CB8AC3E}">
        <p14:creationId xmlns:p14="http://schemas.microsoft.com/office/powerpoint/2010/main" val="16695156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838200"/>
          </a:xfrm>
        </p:spPr>
        <p:txBody>
          <a:bodyPr anchor="ctr"/>
          <a:lstStyle/>
          <a:p>
            <a:r>
              <a:rPr lang="en-US" sz="2800" dirty="0" smtClean="0"/>
              <a:t>Top 10 Software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020118"/>
              </p:ext>
            </p:extLst>
          </p:nvPr>
        </p:nvGraphicFramePr>
        <p:xfrm>
          <a:off x="1143000" y="1143000"/>
          <a:ext cx="572472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458172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Page (URL)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GrADS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Build HDF-EOS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PyHDF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 Mapper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GeoTIFF</a:t>
                      </a:r>
                      <a:r>
                        <a:rPr lang="en-US" baseline="0" dirty="0" smtClean="0"/>
                        <a:t> Viewer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HDF Explorer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HEG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GDAL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H4CF Conversion Toolkit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GDL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4325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838200"/>
          </a:xfrm>
        </p:spPr>
        <p:txBody>
          <a:bodyPr anchor="ctr"/>
          <a:lstStyle/>
          <a:p>
            <a:r>
              <a:rPr lang="en-US" sz="2800" dirty="0" smtClean="0"/>
              <a:t>Top 10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914400"/>
          <a:ext cx="7162800" cy="470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64008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Rank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Page Title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and Visualize HDF-EOS2 data Using MATLAB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and Visualize HDF-EOS2 data Using IDL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and Visualize HDF-EOS5 MLS data Using IDL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Visualize HDF-EOS data Using IDL via </a:t>
                      </a:r>
                      <a:r>
                        <a:rPr lang="en-US" dirty="0" err="1" smtClean="0"/>
                        <a:t>OPeNDAP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Using </a:t>
                      </a:r>
                      <a:r>
                        <a:rPr lang="en-US" dirty="0" err="1" smtClean="0"/>
                        <a:t>GrADS</a:t>
                      </a:r>
                      <a:r>
                        <a:rPr lang="en-US" dirty="0" smtClean="0"/>
                        <a:t> via </a:t>
                      </a:r>
                      <a:r>
                        <a:rPr lang="en-US" dirty="0" err="1" smtClean="0"/>
                        <a:t>OPeNDAP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How to Visualize HDF-EOS data Using MATLAB via </a:t>
                      </a:r>
                      <a:r>
                        <a:rPr lang="en-US" b="0" dirty="0" err="1" smtClean="0"/>
                        <a:t>OPeNDAP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Retrieve Longitude and Latitude from HDF-EOS2 Grid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HDF-EOS2 Grid data in 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HDF-EOS2 Grid data - More Examples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to Read HDF-EOS5 Grid data in Fortran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66800" y="56388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Users look for tool examples and programming examples for reading geo-location information.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8244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-7620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Direct Email Support Stats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1524000" y="1066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391400" y="4800600"/>
            <a:ext cx="1676400" cy="533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2009:</a:t>
            </a:r>
            <a:r>
              <a:rPr kumimoji="0" lang="en-US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200" kern="0" noProof="0" dirty="0" smtClean="0">
                <a:solidFill>
                  <a:srgbClr val="000000"/>
                </a:solidFill>
                <a:latin typeface="+mn-lt"/>
              </a:rPr>
              <a:t>from November</a:t>
            </a:r>
            <a:endParaRPr lang="en-US" sz="1200" kern="0" dirty="0" smtClean="0">
              <a:solidFill>
                <a:srgbClr val="000000"/>
              </a:solidFill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lang="en-US" sz="1200" kern="0" dirty="0" smtClean="0">
                <a:solidFill>
                  <a:srgbClr val="000000"/>
                </a:solidFill>
                <a:latin typeface="+mn-lt"/>
              </a:rPr>
              <a:t>2012: until September</a:t>
            </a:r>
            <a:endParaRPr kumimoji="0" lang="en-US" sz="12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562100" y="5334000"/>
            <a:ext cx="6019800" cy="685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lang="en-US" kern="0" dirty="0" smtClean="0">
                <a:solidFill>
                  <a:srgbClr val="000000"/>
                </a:solidFill>
                <a:latin typeface="+mn-lt"/>
              </a:rPr>
              <a:t>We’ve got 300% more questions via email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lang="en-US" kern="0" dirty="0" smtClean="0">
                <a:solidFill>
                  <a:srgbClr val="000000"/>
                </a:solidFill>
                <a:latin typeface="+mn-lt"/>
              </a:rPr>
              <a:t>after the launch of the new website. </a:t>
            </a:r>
            <a:endParaRPr kumimoji="0" lang="en-US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7191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email message from a user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6705C-C282-4D40-A245-09EABBE70C5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1" y="1219200"/>
            <a:ext cx="6095999" cy="378565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“Hi folks,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I am new to MODIS and I am trying to </a:t>
            </a:r>
            <a:r>
              <a:rPr lang="en-US" b="1" dirty="0" smtClean="0">
                <a:latin typeface="+mn-lt"/>
              </a:rPr>
              <a:t>extract Land surface temperature from MOD11A1 product</a:t>
            </a:r>
            <a:r>
              <a:rPr lang="en-US" dirty="0" smtClean="0">
                <a:latin typeface="+mn-lt"/>
              </a:rPr>
              <a:t>. It would be great if </a:t>
            </a:r>
            <a:r>
              <a:rPr lang="en-US" b="1" dirty="0" smtClean="0">
                <a:latin typeface="+mn-lt"/>
              </a:rPr>
              <a:t>an example of how to use this product</a:t>
            </a:r>
            <a:r>
              <a:rPr lang="en-US" dirty="0" smtClean="0">
                <a:latin typeface="+mn-lt"/>
              </a:rPr>
              <a:t> for </a:t>
            </a:r>
            <a:r>
              <a:rPr lang="en-US" b="1" dirty="0" smtClean="0">
                <a:latin typeface="+mn-lt"/>
              </a:rPr>
              <a:t>extraction</a:t>
            </a:r>
            <a:r>
              <a:rPr lang="en-US" dirty="0" smtClean="0">
                <a:latin typeface="+mn-lt"/>
              </a:rPr>
              <a:t> and </a:t>
            </a:r>
            <a:r>
              <a:rPr lang="en-US" b="1" dirty="0" smtClean="0">
                <a:latin typeface="+mn-lt"/>
              </a:rPr>
              <a:t>plotting</a:t>
            </a:r>
            <a:r>
              <a:rPr lang="en-US" dirty="0" smtClean="0">
                <a:latin typeface="+mn-lt"/>
              </a:rPr>
              <a:t> of the data can be uploaded on </a:t>
            </a:r>
            <a:r>
              <a:rPr lang="en-US" b="1" dirty="0" smtClean="0">
                <a:latin typeface="+mn-lt"/>
              </a:rPr>
              <a:t>http://hdfeos.org/zoo</a:t>
            </a:r>
            <a:r>
              <a:rPr lang="en-US" dirty="0" smtClean="0">
                <a:latin typeface="+mn-lt"/>
              </a:rPr>
              <a:t>.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Thank you in anticipation.”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0672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question from users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redistribute the HDF-EOS plug-in together with HDFView?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6705C-C282-4D40-A245-09EABBE70C5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558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7010400" cy="533400"/>
          </a:xfrm>
        </p:spPr>
        <p:txBody>
          <a:bodyPr/>
          <a:lstStyle/>
          <a:p>
            <a:r>
              <a:rPr lang="en-US" dirty="0" smtClean="0"/>
              <a:t>Current Work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485900"/>
            <a:ext cx="8115300" cy="3886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website is mainly in maintenance mode:</a:t>
            </a:r>
          </a:p>
          <a:p>
            <a:r>
              <a:rPr lang="en-US" dirty="0" smtClean="0"/>
              <a:t>Improve the quality of comprehensive example codes and plots.</a:t>
            </a:r>
          </a:p>
          <a:p>
            <a:pPr lvl="1"/>
            <a:r>
              <a:rPr lang="en-US" dirty="0" smtClean="0"/>
              <a:t>Add new products and visualization techniques.</a:t>
            </a:r>
          </a:p>
          <a:p>
            <a:r>
              <a:rPr lang="en-US" dirty="0" smtClean="0"/>
              <a:t>Improve the visibility of the website.</a:t>
            </a:r>
          </a:p>
          <a:p>
            <a:pPr lvl="1"/>
            <a:r>
              <a:rPr lang="en-US" dirty="0" smtClean="0"/>
              <a:t>Create brochures and posters.</a:t>
            </a:r>
          </a:p>
          <a:p>
            <a:r>
              <a:rPr lang="en-US" dirty="0" smtClean="0"/>
              <a:t>Improve the tools page</a:t>
            </a:r>
          </a:p>
          <a:p>
            <a:pPr lvl="1"/>
            <a:r>
              <a:rPr lang="en-US" dirty="0" smtClean="0"/>
              <a:t>Stay up to date with dependent libraries.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 OPeNDAP Work Update – A separate talk in </a:t>
            </a:r>
            <a:r>
              <a:rPr lang="en-US" smtClean="0"/>
              <a:t>the afternoon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553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HDF-EOS5 augmentation tool</a:t>
            </a:r>
          </a:p>
        </p:txBody>
      </p:sp>
      <p:sp>
        <p:nvSpPr>
          <p:cNvPr id="3891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395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Work Review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Upgrade the source code to HDF5 1.8 APIs</a:t>
            </a:r>
          </a:p>
          <a:p>
            <a:r>
              <a:rPr lang="en-US" dirty="0" smtClean="0"/>
              <a:t>Major update for documentation</a:t>
            </a:r>
          </a:p>
          <a:p>
            <a:pPr lvl="1"/>
            <a:r>
              <a:rPr lang="en-US" dirty="0" smtClean="0"/>
              <a:t>Add the usage and the validation documents</a:t>
            </a:r>
          </a:p>
          <a:p>
            <a:r>
              <a:rPr lang="en-US" dirty="0" smtClean="0"/>
              <a:t>Support more platforms</a:t>
            </a:r>
          </a:p>
          <a:p>
            <a:pPr lvl="1"/>
            <a:r>
              <a:rPr lang="en-US" dirty="0" smtClean="0"/>
              <a:t>Linux-64 bit</a:t>
            </a:r>
          </a:p>
          <a:p>
            <a:pPr lvl="1"/>
            <a:r>
              <a:rPr lang="en-US" dirty="0" smtClean="0"/>
              <a:t>Mac OS </a:t>
            </a: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FF46B1-0621-46B1-AC7E-5F6EE87DCD6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212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Future Work</a:t>
            </a:r>
          </a:p>
        </p:txBody>
      </p:sp>
      <p:sp>
        <p:nvSpPr>
          <p:cNvPr id="4403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 swaths having 2-D coordinate variables</a:t>
            </a:r>
          </a:p>
          <a:p>
            <a:r>
              <a:rPr lang="en-US" dirty="0" smtClean="0"/>
              <a:t>Augment an augmented file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tool provides several ways to augment a file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Users may prefer one way to another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An HDF-EOS5 file may be augmented in a way that users don’t prefer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Once a </a:t>
            </a:r>
            <a:r>
              <a:rPr lang="en-US" dirty="0" smtClean="0"/>
              <a:t>file </a:t>
            </a:r>
            <a:r>
              <a:rPr lang="en-US" dirty="0"/>
              <a:t>has been </a:t>
            </a:r>
            <a:r>
              <a:rPr lang="en-US" dirty="0" smtClean="0"/>
              <a:t>augmented, currently it </a:t>
            </a:r>
            <a:r>
              <a:rPr lang="en-US" dirty="0"/>
              <a:t>cannot </a:t>
            </a:r>
            <a:r>
              <a:rPr lang="en-US" dirty="0" smtClean="0"/>
              <a:t>be </a:t>
            </a:r>
            <a:r>
              <a:rPr lang="en-US" dirty="0"/>
              <a:t>augmented a second time.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Users want to be able to use the tool to re-augment this augmented file in the way they like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We had some discussions with users. But we haven’t heard from them if they want this feature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04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HDF4/HDF-EOS2 CF </a:t>
            </a:r>
            <a:r>
              <a:rPr lang="en-US" dirty="0" smtClean="0"/>
              <a:t>conversion Toolkit </a:t>
            </a:r>
          </a:p>
        </p:txBody>
      </p:sp>
      <p:sp>
        <p:nvSpPr>
          <p:cNvPr id="450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027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486400"/>
          </a:xfrm>
        </p:spPr>
        <p:txBody>
          <a:bodyPr/>
          <a:lstStyle/>
          <a:p>
            <a:r>
              <a:rPr lang="en-US" dirty="0" smtClean="0"/>
              <a:t>Follow the CF conventions can </a:t>
            </a:r>
            <a:r>
              <a:rPr lang="en-US" dirty="0"/>
              <a:t>i</a:t>
            </a:r>
            <a:r>
              <a:rPr lang="en-US" dirty="0" smtClean="0"/>
              <a:t>mprove the accessibility and usability of NASA HDF4 and HDF-EOS2 files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756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idx="1"/>
          </p:nvPr>
        </p:nvSpPr>
        <p:spPr>
          <a:xfrm>
            <a:off x="2057400" y="3886200"/>
            <a:ext cx="6172199" cy="25908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>
              <a:buNone/>
            </a:pPr>
            <a:r>
              <a:rPr lang="en-US" sz="2800" dirty="0" smtClean="0"/>
              <a:t>Follow </a:t>
            </a:r>
            <a:r>
              <a:rPr lang="en-US" sz="5400" dirty="0" smtClean="0"/>
              <a:t>CF convention</a:t>
            </a:r>
          </a:p>
          <a:p>
            <a:pPr>
              <a:buNone/>
            </a:pPr>
            <a:r>
              <a:rPr lang="en-US" sz="2800" dirty="0" smtClean="0"/>
              <a:t>Both </a:t>
            </a:r>
            <a:r>
              <a:rPr lang="en-US" sz="3600" dirty="0" smtClean="0"/>
              <a:t>Library</a:t>
            </a:r>
            <a:r>
              <a:rPr lang="en-US" sz="2800" dirty="0" smtClean="0"/>
              <a:t> and </a:t>
            </a:r>
            <a:r>
              <a:rPr lang="en-US" sz="3600" dirty="0" smtClean="0"/>
              <a:t>Tools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http://hdfeos.org/software/h4cflib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1676400" y="1752600"/>
            <a:ext cx="2286000" cy="228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4038600" y="2438400"/>
            <a:ext cx="1447800" cy="15240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chemeClr val="accent3"/>
              </a:solidFill>
              <a:latin typeface="Arial (Body)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chemeClr val="accent3"/>
              </a:solidFill>
              <a:latin typeface="Arial (Body)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 (Body)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 (Body)"/>
              </a:rPr>
              <a:t>hdf4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4343400" y="2743200"/>
            <a:ext cx="838200" cy="838200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 (Body)"/>
              </a:rPr>
              <a:t>eos2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152400" y="4038600"/>
            <a:ext cx="16764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(Body)"/>
              </a:rPr>
              <a:t>NETCDF-4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Arial (Body)"/>
              </a:rPr>
              <a:t>Classic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(Body)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52400" y="990600"/>
            <a:ext cx="16002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(Body)"/>
              </a:rPr>
              <a:t>NETCDF-3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4724400" y="205740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999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endCxn id="12" idx="3"/>
          </p:cNvCxnSpPr>
          <p:nvPr/>
        </p:nvCxnSpPr>
        <p:spPr bwMode="auto">
          <a:xfrm flipH="1" flipV="1">
            <a:off x="1752600" y="1485900"/>
            <a:ext cx="2209800" cy="190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5" name="Diagram group"/>
          <p:cNvGrpSpPr/>
          <p:nvPr/>
        </p:nvGrpSpPr>
        <p:grpSpPr>
          <a:xfrm>
            <a:off x="3911427" y="1066800"/>
            <a:ext cx="1574973" cy="1023732"/>
            <a:chOff x="3098713" y="2371"/>
            <a:chExt cx="1574973" cy="1023732"/>
          </a:xfrm>
          <a:scene3d>
            <a:camera prst="orthographicFront" zoom="95000"/>
            <a:lightRig rig="flat" dir="t"/>
          </a:scene3d>
        </p:grpSpPr>
        <p:grpSp>
          <p:nvGrpSpPr>
            <p:cNvPr id="16" name="Group 15"/>
            <p:cNvGrpSpPr/>
            <p:nvPr/>
          </p:nvGrpSpPr>
          <p:grpSpPr>
            <a:xfrm>
              <a:off x="3098713" y="2371"/>
              <a:ext cx="1574973" cy="1023732"/>
              <a:chOff x="3098713" y="2371"/>
              <a:chExt cx="1574973" cy="1023732"/>
            </a:xfrm>
            <a:scene3d>
              <a:camera prst="orthographicFront" zoom="95000"/>
              <a:lightRig rig="flat" dir="t"/>
            </a:scene3d>
          </p:grpSpPr>
          <p:sp>
            <p:nvSpPr>
              <p:cNvPr id="17" name="Rounded Rectangle 16"/>
              <p:cNvSpPr/>
              <p:nvPr/>
            </p:nvSpPr>
            <p:spPr>
              <a:xfrm>
                <a:off x="3098713" y="2371"/>
                <a:ext cx="1574973" cy="1023732"/>
              </a:xfrm>
              <a:prstGeom prst="roundRect">
                <a:avLst/>
              </a:prstGeom>
              <a:solidFill>
                <a:srgbClr val="00B0F0"/>
              </a:solidFill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Rounded Rectangle 4"/>
              <p:cNvSpPr/>
              <p:nvPr/>
            </p:nvSpPr>
            <p:spPr>
              <a:xfrm>
                <a:off x="3148687" y="52345"/>
                <a:ext cx="1475025" cy="92378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2870" tIns="102870" rIns="102870" bIns="102870" numCol="1" spcCol="1270" anchor="ctr" anchorCtr="0">
                <a:noAutofit/>
              </a:bodyPr>
              <a:lstStyle/>
              <a:p>
                <a:pPr lvl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700" kern="1200" dirty="0" smtClean="0">
                    <a:latin typeface="Arial (Body)"/>
                  </a:rPr>
                  <a:t>h4cf</a:t>
                </a:r>
                <a:endParaRPr lang="en-US" sz="2700" kern="1200" dirty="0">
                  <a:latin typeface="Arial (Body)"/>
                </a:endParaRPr>
              </a:p>
            </p:txBody>
          </p:sp>
        </p:grpSp>
      </p:grpSp>
      <p:cxnSp>
        <p:nvCxnSpPr>
          <p:cNvPr id="19" name="Straight Arrow Connector 18"/>
          <p:cNvCxnSpPr/>
          <p:nvPr/>
        </p:nvCxnSpPr>
        <p:spPr bwMode="auto">
          <a:xfrm flipV="1">
            <a:off x="5486400" y="1143000"/>
            <a:ext cx="12192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Parallelogram 19"/>
          <p:cNvSpPr/>
          <p:nvPr/>
        </p:nvSpPr>
        <p:spPr bwMode="auto">
          <a:xfrm>
            <a:off x="6553200" y="838200"/>
            <a:ext cx="2438400" cy="762000"/>
          </a:xfrm>
          <a:prstGeom prst="parallelogram">
            <a:avLst/>
          </a:prstGeom>
          <a:solidFill>
            <a:srgbClr val="FF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(Body)"/>
              </a:rPr>
              <a:t>Panoply / IDV</a:t>
            </a:r>
          </a:p>
        </p:txBody>
      </p:sp>
      <p:pic>
        <p:nvPicPr>
          <p:cNvPr id="21" name="Picture 20" descr="tool_k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5092443"/>
            <a:ext cx="1676400" cy="1384557"/>
          </a:xfrm>
          <a:prstGeom prst="rect">
            <a:avLst/>
          </a:prstGeom>
        </p:spPr>
      </p:pic>
      <p:sp>
        <p:nvSpPr>
          <p:cNvPr id="22" name="Rectangle 8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H4CF Conversion Toolkit</a:t>
            </a:r>
          </a:p>
        </p:txBody>
      </p:sp>
    </p:spTree>
    <p:extLst>
      <p:ext uri="{BB962C8B-B14F-4D97-AF65-F5344CB8AC3E}">
        <p14:creationId xmlns:p14="http://schemas.microsoft.com/office/powerpoint/2010/main" val="21478679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alpha release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Basic CF support of converting HDF-EOS2 and some HDF4 files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Implement netCDF3/netCDF-4 classic conversion tools based on the conversion library</a:t>
            </a:r>
          </a:p>
          <a:p>
            <a:r>
              <a:rPr lang="en-US" dirty="0" smtClean="0"/>
              <a:t>HDF-EOS2 products include</a:t>
            </a:r>
          </a:p>
          <a:p>
            <a:pPr lvl="1"/>
            <a:r>
              <a:rPr lang="en-US" dirty="0" smtClean="0"/>
              <a:t>MODIS, MISR, AIRS</a:t>
            </a:r>
          </a:p>
          <a:p>
            <a:r>
              <a:rPr lang="en-US" dirty="0" smtClean="0"/>
              <a:t>HDF4 products include</a:t>
            </a:r>
          </a:p>
          <a:p>
            <a:pPr lvl="1"/>
            <a:r>
              <a:rPr lang="en-US" dirty="0" smtClean="0"/>
              <a:t>Some TRMM, CERES, OBPG products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936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9" name="Picture 8" descr="h4cf_idv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090" y="914400"/>
            <a:ext cx="7036710" cy="4800600"/>
          </a:xfrm>
          <a:prstGeom prst="rect">
            <a:avLst/>
          </a:prstGeom>
        </p:spPr>
      </p:pic>
      <p:sp>
        <p:nvSpPr>
          <p:cNvPr id="10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9220200" cy="533400"/>
          </a:xfrm>
        </p:spPr>
        <p:txBody>
          <a:bodyPr/>
          <a:lstStyle/>
          <a:p>
            <a:r>
              <a:rPr lang="en-US" sz="3200" dirty="0" smtClean="0"/>
              <a:t>Converted from MODIS level 1B swath</a:t>
            </a:r>
          </a:p>
        </p:txBody>
      </p:sp>
    </p:spTree>
    <p:extLst>
      <p:ext uri="{BB962C8B-B14F-4D97-AF65-F5344CB8AC3E}">
        <p14:creationId xmlns:p14="http://schemas.microsoft.com/office/powerpoint/2010/main" val="30260617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the conversion toolkit consistent with the HDF4 OPeNDAP handler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Update the naming conventions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Fix critical bugs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 features for popular products such as MODIS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Implement a test suite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Update the configuration process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49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Other tools</a:t>
            </a:r>
          </a:p>
        </p:txBody>
      </p:sp>
      <p:sp>
        <p:nvSpPr>
          <p:cNvPr id="450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61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HDF-EOS2 dumper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an be used to quickly obtain the latitude and longitude data </a:t>
            </a:r>
          </a:p>
          <a:p>
            <a:r>
              <a:rPr lang="en-US" dirty="0" smtClean="0"/>
              <a:t>It is a command-line tool only supported on Linux and Mac OS</a:t>
            </a:r>
          </a:p>
          <a:p>
            <a:r>
              <a:rPr lang="en-US" dirty="0" smtClean="0"/>
              <a:t>The output is in ASCII format</a:t>
            </a:r>
          </a:p>
          <a:p>
            <a:r>
              <a:rPr lang="en-US" dirty="0" smtClean="0"/>
              <a:t>The dumper is used to generate some HDF-EOS2 plots via IDL,NCL and MATLAB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406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HDF-EOS2 dumper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maintenance mode</a:t>
            </a:r>
          </a:p>
          <a:p>
            <a:r>
              <a:rPr lang="en-US" dirty="0" smtClean="0"/>
              <a:t>Improve the quality of documentation</a:t>
            </a:r>
          </a:p>
          <a:p>
            <a:r>
              <a:rPr lang="en-US" dirty="0" smtClean="0"/>
              <a:t>May support new projections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683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72400" cy="533400"/>
          </a:xfrm>
        </p:spPr>
        <p:txBody>
          <a:bodyPr/>
          <a:lstStyle/>
          <a:p>
            <a:r>
              <a:rPr lang="en-US" dirty="0" smtClean="0"/>
              <a:t>HDF-EOS5 to netCDF-4 converter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Converts HDF-EOS5 to netCDF-4</a:t>
            </a:r>
          </a:p>
          <a:p>
            <a:r>
              <a:rPr lang="en-US" dirty="0" smtClean="0"/>
              <a:t>Follows netCDF enhanced data model</a:t>
            </a:r>
          </a:p>
          <a:p>
            <a:r>
              <a:rPr lang="en-US" dirty="0" smtClean="0"/>
              <a:t>Hasn’t been updated in the past two years</a:t>
            </a:r>
            <a:endParaRPr lang="en-US" dirty="0"/>
          </a:p>
          <a:p>
            <a:r>
              <a:rPr lang="en-US" dirty="0"/>
              <a:t>P</a:t>
            </a:r>
            <a:r>
              <a:rPr lang="en-US" dirty="0" smtClean="0"/>
              <a:t>lan to release as needed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799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ESDIS tool release time (1)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943405"/>
              </p:ext>
            </p:extLst>
          </p:nvPr>
        </p:nvGraphicFramePr>
        <p:xfrm>
          <a:off x="457200" y="1905000"/>
          <a:ext cx="84582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479"/>
                <a:gridCol w="4426721"/>
              </a:tblGrid>
              <a:tr h="137159">
                <a:tc>
                  <a:txBody>
                    <a:bodyPr/>
                    <a:lstStyle/>
                    <a:p>
                      <a:r>
                        <a:rPr lang="en-US" dirty="0" smtClean="0"/>
                        <a:t>Tools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Release dates (starting</a:t>
                      </a:r>
                      <a:r>
                        <a:rPr lang="en-US" baseline="0" dirty="0" smtClean="0"/>
                        <a:t> from 2013)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HDF5 OPeNDAP</a:t>
                      </a:r>
                      <a:r>
                        <a:rPr lang="en-US" sz="2800" b="1" baseline="0" dirty="0" smtClean="0"/>
                        <a:t> handler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March 15</a:t>
                      </a:r>
                      <a:r>
                        <a:rPr lang="en-US" sz="2800" baseline="30000" dirty="0" smtClean="0"/>
                        <a:t>th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HDF4/HDF-EOS2 conversion toolkit*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June 15</a:t>
                      </a:r>
                      <a:r>
                        <a:rPr lang="en-US" sz="2800" baseline="30000" dirty="0" smtClean="0"/>
                        <a:t>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HDF4 OPeNDAP handler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September</a:t>
                      </a:r>
                      <a:r>
                        <a:rPr lang="en-US" sz="2800" baseline="0" dirty="0" smtClean="0"/>
                        <a:t> 15</a:t>
                      </a:r>
                      <a:r>
                        <a:rPr lang="en-US" sz="2800" baseline="30000" dirty="0" smtClean="0"/>
                        <a:t>th</a:t>
                      </a:r>
                      <a:endParaRPr lang="en-US" sz="280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HDF-EOS5</a:t>
                      </a:r>
                      <a:r>
                        <a:rPr lang="en-US" sz="2800" b="1" baseline="0" dirty="0" smtClean="0"/>
                        <a:t> augmentation tool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December</a:t>
                      </a:r>
                      <a:r>
                        <a:rPr lang="en-US" sz="2800" baseline="0" dirty="0" smtClean="0"/>
                        <a:t> 15</a:t>
                      </a:r>
                      <a:r>
                        <a:rPr lang="en-US" sz="2800" baseline="30000" dirty="0" smtClean="0"/>
                        <a:t>th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6096000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a typeface="Arial Unicode MS" pitchFamily="34" charset="-128"/>
              </a:rPr>
              <a:t>*: Major release in 2013</a:t>
            </a:r>
            <a:endParaRPr lang="en-US" dirty="0"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26897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ESDIS tool release time (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839200" cy="1219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HDF-EOS2 dumper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Maintenance release on Jan. 15</a:t>
            </a:r>
            <a:r>
              <a:rPr lang="en-US" baseline="30000" dirty="0" smtClean="0"/>
              <a:t>th</a:t>
            </a:r>
            <a:r>
              <a:rPr lang="en-US" dirty="0" smtClean="0"/>
              <a:t>, 2014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Then release every other year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/>
              <a:t>HDF-EOS5 to netCDF-4 conversion </a:t>
            </a:r>
            <a:r>
              <a:rPr lang="en-US" dirty="0" smtClean="0"/>
              <a:t>tool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Maintenance </a:t>
            </a:r>
            <a:r>
              <a:rPr lang="en-US" dirty="0" smtClean="0"/>
              <a:t>release on Jan. 15</a:t>
            </a:r>
            <a:r>
              <a:rPr lang="en-US" baseline="30000" dirty="0" smtClean="0"/>
              <a:t>th</a:t>
            </a:r>
            <a:r>
              <a:rPr lang="en-US" dirty="0" smtClean="0"/>
              <a:t>, </a:t>
            </a:r>
            <a:r>
              <a:rPr lang="en-US" dirty="0" smtClean="0"/>
              <a:t>2013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Then release every other year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369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Misc.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31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CF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5486400"/>
          </a:xfrm>
        </p:spPr>
        <p:txBody>
          <a:bodyPr/>
          <a:lstStyle/>
          <a:p>
            <a:r>
              <a:rPr lang="en-US" dirty="0" smtClean="0"/>
              <a:t>Provide programming examples on how to add CF attributes to an HDF5 file via</a:t>
            </a:r>
          </a:p>
          <a:p>
            <a:pPr lvl="1"/>
            <a:r>
              <a:rPr lang="en-US" dirty="0" smtClean="0"/>
              <a:t>HDF5 C and Fortran APIs</a:t>
            </a:r>
          </a:p>
          <a:p>
            <a:pPr lvl="1"/>
            <a:r>
              <a:rPr lang="en-US" dirty="0" smtClean="0"/>
              <a:t>Python via h5py</a:t>
            </a:r>
          </a:p>
          <a:p>
            <a:pPr lvl="1"/>
            <a:r>
              <a:rPr lang="en-US" dirty="0" smtClean="0"/>
              <a:t>netCDF-4 C and Fortran APIs</a:t>
            </a:r>
          </a:p>
          <a:p>
            <a:pPr lvl="1"/>
            <a:r>
              <a:rPr lang="en-US" dirty="0" smtClean="0"/>
              <a:t>HDF-EOS5 C and Fortran APIs</a:t>
            </a:r>
          </a:p>
          <a:p>
            <a:r>
              <a:rPr lang="en-US" dirty="0" smtClean="0"/>
              <a:t>Detailed documents also provided</a:t>
            </a:r>
          </a:p>
          <a:p>
            <a:r>
              <a:rPr lang="en-US" dirty="0"/>
              <a:t>URL: http://www.hdfgroup.org/HDF5/faq/cfattributes.html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16,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0008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392E6D-9D38-422A-8023-BA36F4B667BC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31748" name="Title 6"/>
          <p:cNvSpPr>
            <a:spLocks noGrp="1"/>
          </p:cNvSpPr>
          <p:nvPr>
            <p:ph type="ctrTitle"/>
          </p:nvPr>
        </p:nvSpPr>
        <p:spPr>
          <a:xfrm>
            <a:off x="685800" y="30099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Thank you!</a:t>
            </a:r>
          </a:p>
        </p:txBody>
      </p:sp>
      <p:sp>
        <p:nvSpPr>
          <p:cNvPr id="31749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</a:p>
        </p:txBody>
      </p:sp>
    </p:spTree>
    <p:extLst>
      <p:ext uri="{BB962C8B-B14F-4D97-AF65-F5344CB8AC3E}">
        <p14:creationId xmlns:p14="http://schemas.microsoft.com/office/powerpoint/2010/main" val="13638725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C5E1DE-87EE-498E-9486-A08F3C133B15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3277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Acknowledgements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52425" y="1181100"/>
            <a:ext cx="84391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This work was supported by Subcontract number 114820 under Raytheon Contract number NNG10HP02C, funded by the National Aeronautics and Space Administration (NASA). Any opinions, findings, conclusions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or</a:t>
            </a: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expressed in this material are those of the authors and do not necessarily reflect the views of Raytheon or the National Aeronautics and Space Administration.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8933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Questions/comments?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help@hdfgroup.org</a:t>
            </a:r>
          </a:p>
        </p:txBody>
      </p:sp>
      <p:sp>
        <p:nvSpPr>
          <p:cNvPr id="3379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337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A4A046-B6EF-4531-911F-87D8741EEA7C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3379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16, 2012</a:t>
            </a:r>
          </a:p>
        </p:txBody>
      </p:sp>
    </p:spTree>
    <p:extLst>
      <p:ext uri="{BB962C8B-B14F-4D97-AF65-F5344CB8AC3E}">
        <p14:creationId xmlns:p14="http://schemas.microsoft.com/office/powerpoint/2010/main" val="36227960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25|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heme/theme1.xml><?xml version="1.0" encoding="utf-8"?>
<a:theme xmlns:a="http://schemas.openxmlformats.org/drawingml/2006/main" name="Presentation on product or service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24058</TotalTime>
  <Words>2026</Words>
  <Application>Microsoft Office PowerPoint</Application>
  <PresentationFormat>On-screen Show (4:3)</PresentationFormat>
  <Paragraphs>476</Paragraphs>
  <Slides>43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Presentation on product or service</vt:lpstr>
      <vt:lpstr>Support EOS:  Review and Discussions</vt:lpstr>
      <vt:lpstr>Outline</vt:lpstr>
      <vt:lpstr>HDF-EOS Web Site http://hdfeos.org</vt:lpstr>
      <vt:lpstr>2011-2012 work review</vt:lpstr>
      <vt:lpstr>Tools Added</vt:lpstr>
      <vt:lpstr>NCL/IDL/MATLAB examples </vt:lpstr>
      <vt:lpstr>An example of accessing GOSAT/acos</vt:lpstr>
      <vt:lpstr>A new face for the main page</vt:lpstr>
      <vt:lpstr>HDF-EOS website statistics</vt:lpstr>
      <vt:lpstr>Definitions</vt:lpstr>
      <vt:lpstr>PowerPoint Presentation</vt:lpstr>
      <vt:lpstr>PowerPoint Presentation</vt:lpstr>
      <vt:lpstr>Top 10 Examples</vt:lpstr>
      <vt:lpstr>Top 10 Comprehensive Examples</vt:lpstr>
      <vt:lpstr>PowerPoint Presentation</vt:lpstr>
      <vt:lpstr>PowerPoint Presentation</vt:lpstr>
      <vt:lpstr>Top 10 Software</vt:lpstr>
      <vt:lpstr>Top 10 Examples</vt:lpstr>
      <vt:lpstr>Direct Email Support Stats</vt:lpstr>
      <vt:lpstr>An email message from a user</vt:lpstr>
      <vt:lpstr>A question from users</vt:lpstr>
      <vt:lpstr>Current Work</vt:lpstr>
      <vt:lpstr>HDF OPeNDAP Work Update – A separate talk in the afternoon</vt:lpstr>
      <vt:lpstr>HDF-EOS5 augmentation tool</vt:lpstr>
      <vt:lpstr>Past Work Review</vt:lpstr>
      <vt:lpstr>Possible Future Work</vt:lpstr>
      <vt:lpstr>HDF4/HDF-EOS2 CF conversion Toolkit </vt:lpstr>
      <vt:lpstr>Motivation</vt:lpstr>
      <vt:lpstr>H4CF Conversion Toolkit</vt:lpstr>
      <vt:lpstr>Current Status</vt:lpstr>
      <vt:lpstr>Converted from MODIS level 1B swath</vt:lpstr>
      <vt:lpstr>Future Plan</vt:lpstr>
      <vt:lpstr>Other tools</vt:lpstr>
      <vt:lpstr>HDF-EOS2 dumper</vt:lpstr>
      <vt:lpstr>HDF-EOS2 dumper</vt:lpstr>
      <vt:lpstr>HDF-EOS5 to netCDF-4 converter</vt:lpstr>
      <vt:lpstr>ESDIS tool release time (1)</vt:lpstr>
      <vt:lpstr>ESDIS tool release time (2)</vt:lpstr>
      <vt:lpstr>Misc.</vt:lpstr>
      <vt:lpstr>HDF5 CF examples</vt:lpstr>
      <vt:lpstr>Thank you!</vt:lpstr>
      <vt:lpstr>Acknowledgements</vt:lpstr>
      <vt:lpstr>Questions/comments?  help@hdfgroup.org</vt:lpstr>
    </vt:vector>
  </TitlesOfParts>
  <Company>NCSA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a Product or Service</dc:title>
  <dc:creator>Peter X. Cao</dc:creator>
  <cp:lastModifiedBy>Yang, Muqun</cp:lastModifiedBy>
  <cp:revision>533</cp:revision>
  <cp:lastPrinted>2009-04-22T19:24:48Z</cp:lastPrinted>
  <dcterms:created xsi:type="dcterms:W3CDTF">2006-05-18T14:39:14Z</dcterms:created>
  <dcterms:modified xsi:type="dcterms:W3CDTF">2012-10-15T20:07:06Z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