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67"/>
  </p:notesMasterIdLst>
  <p:sldIdLst>
    <p:sldId id="256" r:id="rId2"/>
    <p:sldId id="461" r:id="rId3"/>
    <p:sldId id="415" r:id="rId4"/>
    <p:sldId id="544" r:id="rId5"/>
    <p:sldId id="547" r:id="rId6"/>
    <p:sldId id="548" r:id="rId7"/>
    <p:sldId id="545" r:id="rId8"/>
    <p:sldId id="546" r:id="rId9"/>
    <p:sldId id="549" r:id="rId10"/>
    <p:sldId id="514" r:id="rId11"/>
    <p:sldId id="540" r:id="rId12"/>
    <p:sldId id="571" r:id="rId13"/>
    <p:sldId id="572" r:id="rId14"/>
    <p:sldId id="573" r:id="rId15"/>
    <p:sldId id="574" r:id="rId16"/>
    <p:sldId id="575" r:id="rId17"/>
    <p:sldId id="576" r:id="rId18"/>
    <p:sldId id="577" r:id="rId19"/>
    <p:sldId id="578" r:id="rId20"/>
    <p:sldId id="579" r:id="rId21"/>
    <p:sldId id="580" r:id="rId22"/>
    <p:sldId id="581" r:id="rId23"/>
    <p:sldId id="582" r:id="rId24"/>
    <p:sldId id="583" r:id="rId25"/>
    <p:sldId id="584" r:id="rId26"/>
    <p:sldId id="585" r:id="rId27"/>
    <p:sldId id="586" r:id="rId28"/>
    <p:sldId id="587" r:id="rId29"/>
    <p:sldId id="588" r:id="rId30"/>
    <p:sldId id="589" r:id="rId31"/>
    <p:sldId id="515" r:id="rId32"/>
    <p:sldId id="518" r:id="rId33"/>
    <p:sldId id="550" r:id="rId34"/>
    <p:sldId id="551" r:id="rId35"/>
    <p:sldId id="552" r:id="rId36"/>
    <p:sldId id="465" r:id="rId37"/>
    <p:sldId id="558" r:id="rId38"/>
    <p:sldId id="522" r:id="rId39"/>
    <p:sldId id="553" r:id="rId40"/>
    <p:sldId id="554" r:id="rId41"/>
    <p:sldId id="555" r:id="rId42"/>
    <p:sldId id="556" r:id="rId43"/>
    <p:sldId id="557" r:id="rId44"/>
    <p:sldId id="520" r:id="rId45"/>
    <p:sldId id="559" r:id="rId46"/>
    <p:sldId id="560" r:id="rId47"/>
    <p:sldId id="561" r:id="rId48"/>
    <p:sldId id="562" r:id="rId49"/>
    <p:sldId id="532" r:id="rId50"/>
    <p:sldId id="533" r:id="rId51"/>
    <p:sldId id="538" r:id="rId52"/>
    <p:sldId id="539" r:id="rId53"/>
    <p:sldId id="564" r:id="rId54"/>
    <p:sldId id="563" r:id="rId55"/>
    <p:sldId id="569" r:id="rId56"/>
    <p:sldId id="565" r:id="rId57"/>
    <p:sldId id="566" r:id="rId58"/>
    <p:sldId id="567" r:id="rId59"/>
    <p:sldId id="570" r:id="rId60"/>
    <p:sldId id="568" r:id="rId61"/>
    <p:sldId id="491" r:id="rId62"/>
    <p:sldId id="492" r:id="rId63"/>
    <p:sldId id="493" r:id="rId64"/>
    <p:sldId id="542" r:id="rId65"/>
    <p:sldId id="543" r:id="rId66"/>
  </p:sldIdLst>
  <p:sldSz cx="9144000" cy="6858000" type="screen4x3"/>
  <p:notesSz cx="7188200" cy="9448800"/>
  <p:custDataLst>
    <p:tags r:id="rId6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FFFF00"/>
    <a:srgbClr val="FF6633"/>
    <a:srgbClr val="009999"/>
    <a:srgbClr val="FF3300"/>
    <a:srgbClr val="F8F8F8"/>
    <a:srgbClr val="FFFF99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98" autoAdjust="0"/>
    <p:restoredTop sz="93536" autoAdjust="0"/>
  </p:normalViewPr>
  <p:slideViewPr>
    <p:cSldViewPr>
      <p:cViewPr>
        <p:scale>
          <a:sx n="72" d="100"/>
          <a:sy n="72" d="100"/>
        </p:scale>
        <p:origin x="-1448" y="-2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1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notesMaster" Target="notesMasters/notesMaster1.xml"/><Relationship Id="rId68" Type="http://schemas.openxmlformats.org/officeDocument/2006/relationships/printerSettings" Target="printerSettings/printerSettings1.bin"/><Relationship Id="rId69" Type="http://schemas.openxmlformats.org/officeDocument/2006/relationships/tags" Target="tags/tag1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presProps" Target="presProps.xml"/><Relationship Id="rId71" Type="http://schemas.openxmlformats.org/officeDocument/2006/relationships/viewProps" Target="viewProps.xml"/><Relationship Id="rId72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61" tIns="47531" rIns="95061" bIns="47531" numCol="1" anchor="ctr" anchorCtr="0" compatLnSpc="1">
            <a:prstTxWarp prst="textNoShape">
              <a:avLst/>
            </a:prstTxWarp>
          </a:bodyPr>
          <a:lstStyle>
            <a:lvl1pPr defTabSz="950913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73525" y="0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061" tIns="47531" rIns="95061" bIns="47531" numCol="1" anchor="ctr" anchorCtr="0" compatLnSpc="1">
            <a:prstTxWarp prst="textNoShape">
              <a:avLst/>
            </a:prstTxWarp>
          </a:bodyPr>
          <a:lstStyle>
            <a:lvl1pPr algn="r" defTabSz="950913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31900" y="708025"/>
            <a:ext cx="4724400" cy="3543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58850" y="4487863"/>
            <a:ext cx="5270500" cy="425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061" tIns="47531" rIns="95061" bIns="4753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75725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61" tIns="47531" rIns="95061" bIns="47531" numCol="1" anchor="b" anchorCtr="0" compatLnSpc="1">
            <a:prstTxWarp prst="textNoShape">
              <a:avLst/>
            </a:prstTxWarp>
          </a:bodyPr>
          <a:lstStyle>
            <a:lvl1pPr defTabSz="950913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73525" y="8975725"/>
            <a:ext cx="31146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061" tIns="47531" rIns="95061" bIns="47531" numCol="1" anchor="b" anchorCtr="0" compatLnSpc="1">
            <a:prstTxWarp prst="textNoShape">
              <a:avLst/>
            </a:prstTxWarp>
          </a:bodyPr>
          <a:lstStyle>
            <a:lvl1pPr algn="r" defTabSz="950913" eaLnBrk="0" hangingPunct="0">
              <a:defRPr sz="1200"/>
            </a:lvl1pPr>
          </a:lstStyle>
          <a:p>
            <a:pPr>
              <a:defRPr/>
            </a:pPr>
            <a:fld id="{99C4DEBC-2278-40A4-AC15-350006EF44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624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42ADD1D-87B7-4FA4-97F2-1F4C7F7E0E97}" type="slidenum">
              <a:rPr lang="en-US" sz="1200" smtClean="0"/>
              <a:pPr/>
              <a:t>1</a:t>
            </a:fld>
            <a:endParaRPr lang="en-US" sz="1200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28725" y="708025"/>
            <a:ext cx="4724400" cy="354330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487863"/>
            <a:ext cx="5267325" cy="42529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EE7671C-F67D-45A4-8610-D8A5654ABD5B}" type="slidenum">
              <a:rPr lang="en-US" sz="1200" smtClean="0"/>
              <a:pPr/>
              <a:t>2</a:t>
            </a:fld>
            <a:endParaRPr lang="en-US" sz="1200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8275" y="4489450"/>
            <a:ext cx="4311650" cy="4252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Almost one-to-one mapping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56E605F-75FA-4434-9A69-BB8A9A204A6B}" type="slidenum">
              <a:rPr lang="en-US" sz="1200" smtClean="0"/>
              <a:pPr/>
              <a:t>3</a:t>
            </a:fld>
            <a:endParaRPr lang="en-US" sz="1200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9138" y="4487863"/>
            <a:ext cx="5749925" cy="42529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general, for all the following</a:t>
            </a:r>
            <a:r>
              <a:rPr lang="en-US" baseline="0" dirty="0" smtClean="0"/>
              <a:t> slides: You need to specify the tool name under the plot. The font should not be too small.</a:t>
            </a:r>
            <a:endParaRPr lang="en-US" dirty="0" smtClean="0"/>
          </a:p>
          <a:p>
            <a:r>
              <a:rPr lang="en-US" dirty="0" smtClean="0"/>
              <a:t>Add</a:t>
            </a:r>
            <a:r>
              <a:rPr lang="en-US" baseline="0" dirty="0" smtClean="0"/>
              <a:t> another code section:</a:t>
            </a:r>
          </a:p>
          <a:p>
            <a:r>
              <a:rPr lang="en-US" baseline="0" dirty="0" smtClean="0"/>
              <a:t>Amplify  </a:t>
            </a:r>
          </a:p>
          <a:p>
            <a:r>
              <a:rPr lang="en-US" dirty="0"/>
              <a:t>data@lat2d=</a:t>
            </a:r>
            <a:r>
              <a:rPr lang="en-US" dirty="0" err="1"/>
              <a:t>eos_file</a:t>
            </a:r>
            <a:r>
              <a:rPr lang="en-US" dirty="0"/>
              <a:t>-&gt;Latitude_L2_Standard_cloud_cleared_radiance_product</a:t>
            </a:r>
          </a:p>
          <a:p>
            <a:r>
              <a:rPr lang="en-US" dirty="0"/>
              <a:t>..</a:t>
            </a:r>
          </a:p>
          <a:p>
            <a:r>
              <a:rPr lang="en-US" dirty="0"/>
              <a:t>Amplify:</a:t>
            </a:r>
          </a:p>
          <a:p>
            <a:r>
              <a:rPr lang="en-US" dirty="0"/>
              <a:t>plot(3)=</a:t>
            </a:r>
            <a:r>
              <a:rPr lang="en-US" dirty="0" err="1"/>
              <a:t>gsn_csm_contour_map_polar</a:t>
            </a:r>
            <a:r>
              <a:rPr lang="en-US" dirty="0"/>
              <a:t>(xwks,data_3,res…)</a:t>
            </a:r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Replace the plot with channel 567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3C6C7-A4DD-4444-ACED-398895B3353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key highlight - definitely more visits.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22CDCC-C04D-419D-A135-D706D5FDC5F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Google search is the winner.</a:t>
            </a:r>
          </a:p>
          <a:p>
            <a:r>
              <a:rPr lang="en-US" dirty="0" smtClean="0"/>
              <a:t>European Space Agency listed our site</a:t>
            </a:r>
            <a:r>
              <a:rPr lang="en-US" baseline="0" dirty="0" smtClean="0"/>
              <a:t> in their FAQ but dropped the link recently.</a:t>
            </a:r>
          </a:p>
          <a:p>
            <a:r>
              <a:rPr lang="en-US" baseline="0" dirty="0" smtClean="0"/>
              <a:t>Other than Google and direct traffic, NASA sites are our good friends.</a:t>
            </a:r>
          </a:p>
          <a:p>
            <a:r>
              <a:rPr lang="en-US" baseline="0" dirty="0" smtClean="0"/>
              <a:t>Note that the new search engine Bing gains some popularity.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22CDCC-C04D-419D-A135-D706D5FDC5F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The winner is </a:t>
            </a:r>
            <a:r>
              <a:rPr lang="en-US" baseline="0" dirty="0" err="1" smtClean="0"/>
              <a:t>hdf-eos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It’s interesting to see that people look for </a:t>
            </a:r>
            <a:r>
              <a:rPr lang="en-US" baseline="0" dirty="0" err="1" smtClean="0"/>
              <a:t>hdf</a:t>
            </a:r>
            <a:r>
              <a:rPr lang="en-US" baseline="0" dirty="0" smtClean="0"/>
              <a:t> to </a:t>
            </a:r>
            <a:r>
              <a:rPr lang="en-US" baseline="0" dirty="0" err="1" smtClean="0"/>
              <a:t>netcdf</a:t>
            </a:r>
            <a:r>
              <a:rPr lang="en-US" baseline="0" dirty="0" smtClean="0"/>
              <a:t> converter.</a:t>
            </a:r>
          </a:p>
          <a:p>
            <a:r>
              <a:rPr lang="en-US" baseline="0" dirty="0" smtClean="0"/>
              <a:t>HDF-EOS5 is gaining popularity.</a:t>
            </a:r>
          </a:p>
          <a:p>
            <a:r>
              <a:rPr lang="en-US" baseline="0" dirty="0" smtClean="0"/>
              <a:t>I don’t know why gdij2ll is important.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22CDCC-C04D-419D-A135-D706D5FDC5F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Overall, people look for tools and examples on how to use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22CDCC-C04D-419D-A135-D706D5FDC5F3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Overall, people look for tools and examples on how to use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22CDCC-C04D-419D-A135-D706D5FDC5F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Overall, people look for tools and examples on how to use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22CDCC-C04D-419D-A135-D706D5FDC5F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Overall, people look for tools and examples on how to use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22CDCC-C04D-419D-A135-D706D5FDC5F3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Overall, people look for tools and examples on how to use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22CDCC-C04D-419D-A135-D706D5FDC5F3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key highlight - definitely more visits.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22CDCC-C04D-419D-A135-D706D5FDC5F3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Google search is the winner.</a:t>
            </a:r>
          </a:p>
          <a:p>
            <a:r>
              <a:rPr lang="en-US" dirty="0" smtClean="0"/>
              <a:t>European Space Agency listed our site</a:t>
            </a:r>
            <a:r>
              <a:rPr lang="en-US" baseline="0" dirty="0" smtClean="0"/>
              <a:t> in their FAQ but dropped the link recently.</a:t>
            </a:r>
          </a:p>
          <a:p>
            <a:r>
              <a:rPr lang="en-US" baseline="0" dirty="0" smtClean="0"/>
              <a:t>Other than Google and direct traffic, NASA sites are our good friends.</a:t>
            </a:r>
          </a:p>
          <a:p>
            <a:r>
              <a:rPr lang="en-US" baseline="0" dirty="0" smtClean="0"/>
              <a:t>Note that the new search engine Bing gains some popularity.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22CDCC-C04D-419D-A135-D706D5FDC5F3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The winner is </a:t>
            </a:r>
            <a:r>
              <a:rPr lang="en-US" baseline="0" dirty="0" err="1" smtClean="0"/>
              <a:t>hdf-eos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It’s interesting to see that people look for </a:t>
            </a:r>
            <a:r>
              <a:rPr lang="en-US" baseline="0" dirty="0" err="1" smtClean="0"/>
              <a:t>hdf</a:t>
            </a:r>
            <a:r>
              <a:rPr lang="en-US" baseline="0" dirty="0" smtClean="0"/>
              <a:t> to </a:t>
            </a:r>
            <a:r>
              <a:rPr lang="en-US" baseline="0" dirty="0" err="1" smtClean="0"/>
              <a:t>netcdf</a:t>
            </a:r>
            <a:r>
              <a:rPr lang="en-US" baseline="0" dirty="0" smtClean="0"/>
              <a:t> converter.</a:t>
            </a:r>
          </a:p>
          <a:p>
            <a:r>
              <a:rPr lang="en-US" baseline="0" dirty="0" smtClean="0"/>
              <a:t>HDF-EOS5 is gaining popularity.</a:t>
            </a:r>
          </a:p>
          <a:p>
            <a:r>
              <a:rPr lang="en-US" baseline="0" dirty="0" smtClean="0"/>
              <a:t>I don’t know why gdij2ll is important.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22CDCC-C04D-419D-A135-D706D5FDC5F3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Overall, people look for tools and examples on how to use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22CDCC-C04D-419D-A135-D706D5FDC5F3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Overall, people look for tools and examples on how to use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22CDCC-C04D-419D-A135-D706D5FDC5F3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Overall, people look for tools and examples on how to use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22CDCC-C04D-419D-A135-D706D5FDC5F3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Overall, people look for tools and examples on how to use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22CDCC-C04D-419D-A135-D706D5FDC5F3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Overall, people look for tools and examples on how to use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22CDCC-C04D-419D-A135-D706D5FDC5F3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More traffics </a:t>
            </a:r>
            <a:r>
              <a:rPr lang="en-US" baseline="0" smtClean="0"/>
              <a:t>from smart phones and </a:t>
            </a:r>
            <a:r>
              <a:rPr lang="en-US" baseline="0" dirty="0" smtClean="0"/>
              <a:t>mobile devices look certain.</a:t>
            </a:r>
          </a:p>
          <a:p>
            <a:r>
              <a:rPr lang="en-US" baseline="0" dirty="0" smtClean="0"/>
              <a:t>Are we ready?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22CDCC-C04D-419D-A135-D706D5FDC5F3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DC6062D-9B0B-4B5D-B561-4985AF004F8B}" type="slidenum">
              <a:rPr lang="en-US" sz="1200" smtClean="0"/>
              <a:pPr/>
              <a:t>36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9A31A1-76D7-4F76-8C3C-2FD23222A750}" type="slidenum">
              <a:rPr lang="en-US" smtClean="0"/>
              <a:pPr>
                <a:defRPr/>
              </a:pPr>
              <a:t>40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We have summarized the top 7 reasons why some HDF-EOS will fail.</a:t>
            </a:r>
          </a:p>
          <a:p>
            <a:r>
              <a:rPr lang="en-US" smtClean="0">
                <a:latin typeface="Arial" pitchFamily="34" charset="0"/>
              </a:rPr>
              <a:t>We also listed some sample files that will not work with HDF4 handler.</a:t>
            </a:r>
          </a:p>
          <a:p>
            <a:r>
              <a:rPr lang="en-US" smtClean="0">
                <a:latin typeface="Arial" pitchFamily="34" charset="0"/>
              </a:rPr>
              <a:t>Here are screenshots of website.</a:t>
            </a:r>
          </a:p>
          <a:p>
            <a:endParaRPr lang="en-US" smtClean="0">
              <a:latin typeface="Arial" pitchFamily="34" charset="0"/>
            </a:endParaRPr>
          </a:p>
          <a:p>
            <a:r>
              <a:rPr lang="en-US" smtClean="0">
                <a:latin typeface="Arial" pitchFamily="34" charset="0"/>
              </a:rPr>
              <a:t>Make animation – screen shots in between texts.</a:t>
            </a:r>
          </a:p>
          <a:p>
            <a:endParaRPr lang="en-US" smtClean="0">
              <a:latin typeface="Arial" pitchFamily="34" charset="0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9A31A1-76D7-4F76-8C3C-2FD23222A750}" type="slidenum">
              <a:rPr lang="en-US" smtClean="0"/>
              <a:pPr>
                <a:defRPr/>
              </a:pPr>
              <a:t>41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We have summarized the top 7 reasons why some HDF-EOS will fail.</a:t>
            </a:r>
          </a:p>
          <a:p>
            <a:r>
              <a:rPr lang="en-US" smtClean="0">
                <a:latin typeface="Arial" pitchFamily="34" charset="0"/>
              </a:rPr>
              <a:t>We also listed some sample files that will not work with HDF4 handler.</a:t>
            </a:r>
          </a:p>
          <a:p>
            <a:r>
              <a:rPr lang="en-US" smtClean="0">
                <a:latin typeface="Arial" pitchFamily="34" charset="0"/>
              </a:rPr>
              <a:t>Here are screenshots of website.</a:t>
            </a:r>
          </a:p>
          <a:p>
            <a:endParaRPr lang="en-US" smtClean="0">
              <a:latin typeface="Arial" pitchFamily="34" charset="0"/>
            </a:endParaRPr>
          </a:p>
          <a:p>
            <a:r>
              <a:rPr lang="en-US" smtClean="0">
                <a:latin typeface="Arial" pitchFamily="34" charset="0"/>
              </a:rPr>
              <a:t>Make animation – screen shots in between texts.</a:t>
            </a:r>
          </a:p>
          <a:p>
            <a:endParaRPr lang="en-US" smtClean="0">
              <a:latin typeface="Arial" pitchFamily="34" charset="0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9A31A1-76D7-4F76-8C3C-2FD23222A750}" type="slidenum">
              <a:rPr lang="en-US" smtClean="0"/>
              <a:pPr>
                <a:defRPr/>
              </a:pPr>
              <a:t>42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Rewrite</a:t>
            </a: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9C849A2-207E-49CE-814B-763C22D93C5A}" type="slidenum">
              <a:rPr lang="en-US" sz="1200" smtClean="0"/>
              <a:pPr/>
              <a:t>52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3AA891A-F754-4E64-9880-9AE22BA9BFC1}" type="slidenum">
              <a:rPr lang="en-US" sz="1200" smtClean="0"/>
              <a:pPr/>
              <a:t>53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3AA891A-F754-4E64-9880-9AE22BA9BFC1}" type="slidenum">
              <a:rPr lang="en-US" sz="1200" smtClean="0"/>
              <a:pPr/>
              <a:t>57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3AA891A-F754-4E64-9880-9AE22BA9BFC1}" type="slidenum">
              <a:rPr lang="en-US" sz="1200" smtClean="0"/>
              <a:pPr/>
              <a:t>61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11E7338-DED7-494C-9247-A3E48315CBD1}" type="slidenum">
              <a:rPr lang="en-US" sz="1200" smtClean="0"/>
              <a:pPr/>
              <a:t>62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7E79F39-A931-4FB0-835A-6B840680471E}" type="slidenum">
              <a:rPr lang="en-US" sz="1200" smtClean="0"/>
              <a:pPr/>
              <a:t>63</a:t>
            </a:fld>
            <a:endParaRPr lang="en-US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86" descr="hdf_7pp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206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6" name="Rectangle 206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7" name="Rectangle 206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E9181-801E-467E-8353-A32C05588B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647788"/>
      </p:ext>
    </p:extLst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7B1F2A-963A-4A73-AFEB-CF0D0641F6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39195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3BB21-2F49-4880-95AB-422370B8EB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40966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FF46B1-0621-46B1-AC7E-5F6EE87DC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572788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8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9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66619-D69C-4FD8-BFC7-6D79DC396C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024843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4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5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966CAE-ED34-45D0-B442-1E3E4909B2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452870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4/5/2011</a:t>
            </a:r>
            <a:endParaRPr lang="en-US" dirty="0"/>
          </a:p>
        </p:txBody>
      </p:sp>
      <p:sp>
        <p:nvSpPr>
          <p:cNvPr id="3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4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6705C-C282-4D40-A245-09EABBE70C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878660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F00353-F67B-4ABA-9074-F2C2E7EF80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60184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70262-549F-4BCC-9B11-B25E67B6BA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416259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E255A7-AA57-448C-9678-FC3841E763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04828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152400"/>
            <a:ext cx="21145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1912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2DBCBD-6366-47C7-B0DF-68F5BE1669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53131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295218-2507-4314-B6C1-CCD224B5C0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940465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4/5/2011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 dirty="0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B0A4A-FCAE-4EE6-A783-FD957F5F77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57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97887-7A18-419E-A0AF-F59E982F95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650537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jpeg"/><Relationship Id="rId17" Type="http://schemas.openxmlformats.org/officeDocument/2006/relationships/image" Target="../media/image2.jpeg"/><Relationship Id="rId18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56" descr="hdf_no_banner_white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1050" descr="hdf 0line"/>
          <p:cNvPicPr>
            <a:picLocks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051" descr="hdf bluegreenotxt"/>
          <p:cNvPicPr>
            <a:picLocks noChangeAspect="1" noChangeArrowheads="1"/>
          </p:cNvPicPr>
          <p:nvPr userDrawn="1"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382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1" smtClean="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36894" name="Rectangle 10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fld id="{222E0C63-978D-4C08-9F63-990D162CC1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  <p:sldLayoutId id="2147483948" r:id="rId13"/>
    <p:sldLayoutId id="2147483946" r:id="rId14"/>
  </p:sldLayoutIdLst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-"/>
        <a:defRPr sz="26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microsoft.com/office/2007/relationships/hdphoto" Target="../media/hdphoto1.wdp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opendap.org/download/hdf4_server.html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opendap.org/download/hdf5_handler.html" TargetMode="Externa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52600"/>
            <a:ext cx="7772400" cy="20574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Important ESDIS</a:t>
            </a:r>
            <a:r>
              <a:rPr lang="en-US" dirty="0" smtClean="0"/>
              <a:t> 2010 tasks review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114800"/>
            <a:ext cx="6400800" cy="1524000"/>
          </a:xfrm>
        </p:spPr>
        <p:txBody>
          <a:bodyPr/>
          <a:lstStyle/>
          <a:p>
            <a:pPr eaLnBrk="1" hangingPunct="1"/>
            <a:r>
              <a:rPr lang="en-US" dirty="0" smtClean="0"/>
              <a:t>Kent Yang, Mike Folk</a:t>
            </a:r>
          </a:p>
          <a:p>
            <a:pPr eaLnBrk="1" hangingPunct="1"/>
            <a:r>
              <a:rPr lang="en-US" dirty="0" smtClean="0"/>
              <a:t>The HDF Group</a:t>
            </a:r>
          </a:p>
          <a:p>
            <a:pPr eaLnBrk="1" hangingPunct="1"/>
            <a:r>
              <a:rPr lang="en-US" dirty="0" smtClean="0"/>
              <a:t>April 5th, 2011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E9181-801E-467E-8353-A32C05588B1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Outline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HDF-EOS Website</a:t>
            </a:r>
          </a:p>
          <a:p>
            <a:pPr eaLnBrk="1" hangingPunct="1"/>
            <a:r>
              <a:rPr lang="en-US" dirty="0" smtClean="0"/>
              <a:t>HDF OPeNDAP support</a:t>
            </a:r>
          </a:p>
          <a:p>
            <a:pPr eaLnBrk="1" hangingPunct="1"/>
            <a:r>
              <a:rPr lang="en-US" dirty="0" smtClean="0"/>
              <a:t>HDF-EOS5 Augmentation tool</a:t>
            </a:r>
          </a:p>
          <a:p>
            <a:pPr eaLnBrk="1" hangingPunct="1"/>
            <a:r>
              <a:rPr lang="en-US" dirty="0" smtClean="0"/>
              <a:t>Others</a:t>
            </a:r>
          </a:p>
          <a:p>
            <a:pPr lvl="1" eaLnBrk="1" hangingPunct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90800" y="2667000"/>
            <a:ext cx="7772400" cy="2057400"/>
          </a:xfrm>
        </p:spPr>
        <p:txBody>
          <a:bodyPr/>
          <a:lstStyle/>
          <a:p>
            <a:pPr eaLnBrk="1" hangingPunct="1"/>
            <a:r>
              <a:rPr lang="en-US" sz="4400" dirty="0" smtClean="0"/>
              <a:t>HDF-EOS Web Site</a:t>
            </a:r>
            <a:br>
              <a:rPr lang="en-US" sz="4400" dirty="0" smtClean="0"/>
            </a:br>
            <a:r>
              <a:rPr lang="en-US" sz="4400" dirty="0" smtClean="0"/>
              <a:t>http://hdfeos.org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E9181-801E-467E-8353-A32C05588B1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" y="2362200"/>
            <a:ext cx="3415284" cy="3741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2009-2010 work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the “Example” section</a:t>
            </a:r>
          </a:p>
          <a:p>
            <a:pPr lvl="1"/>
            <a:r>
              <a:rPr lang="en-US" dirty="0" smtClean="0"/>
              <a:t>C/Fortran/IDL/MATLAB examples </a:t>
            </a:r>
          </a:p>
          <a:p>
            <a:pPr lvl="1"/>
            <a:r>
              <a:rPr lang="en-US" dirty="0" smtClean="0"/>
              <a:t>Tool Examples: HEG, GrADS, NCL etc.</a:t>
            </a:r>
            <a:endParaRPr lang="en-US" dirty="0"/>
          </a:p>
          <a:p>
            <a:r>
              <a:rPr lang="en-US" dirty="0" smtClean="0"/>
              <a:t>Enhance the “Software” section</a:t>
            </a:r>
          </a:p>
          <a:p>
            <a:pPr marL="741363" lvl="1" indent="-341313" eaLnBrk="1" hangingPunct="1"/>
            <a:r>
              <a:rPr lang="en-US" dirty="0" smtClean="0"/>
              <a:t>Evaluated 35 tools and libraries</a:t>
            </a:r>
          </a:p>
          <a:p>
            <a:pPr marL="741363" lvl="1" indent="-341313" eaLnBrk="1" hangingPunct="1"/>
            <a:r>
              <a:rPr lang="en-US" dirty="0" smtClean="0"/>
              <a:t>Added 11 tools and libraries</a:t>
            </a:r>
          </a:p>
          <a:p>
            <a:pPr marL="741363" lvl="1" indent="-341313" eaLnBrk="1" hangingPunct="1"/>
            <a:r>
              <a:rPr lang="en-US" dirty="0" smtClean="0"/>
              <a:t>Added detailed descriptions</a:t>
            </a:r>
          </a:p>
          <a:p>
            <a:pPr marL="341313" indent="-341313" eaLnBrk="1" hangingPunct="1"/>
            <a:r>
              <a:rPr lang="en-US" dirty="0" smtClean="0"/>
              <a:t>Renovate the user forum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157741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2010-2011 work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Actively maintain the website</a:t>
            </a:r>
          </a:p>
          <a:p>
            <a:pPr lvl="1"/>
            <a:r>
              <a:rPr lang="en-US" dirty="0" smtClean="0"/>
              <a:t>Review and update most pages 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oderate the user forum </a:t>
            </a:r>
          </a:p>
          <a:p>
            <a:pPr lvl="1"/>
            <a:r>
              <a:rPr lang="en-US" dirty="0" smtClean="0"/>
              <a:t>Timely update the workshop and briefing pages</a:t>
            </a:r>
            <a:endParaRPr lang="en-US" dirty="0"/>
          </a:p>
          <a:p>
            <a:r>
              <a:rPr lang="en-US" dirty="0" smtClean="0"/>
              <a:t>Add detailed description of five tools</a:t>
            </a:r>
          </a:p>
          <a:p>
            <a:r>
              <a:rPr lang="en-US" dirty="0" smtClean="0"/>
              <a:t>Add a MATLAB/IDL/NCL comprehensive example page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234224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5514781" cy="545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Added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98" y="914399"/>
            <a:ext cx="5029200" cy="5305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71" y="1143000"/>
            <a:ext cx="5167410" cy="5305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817215" y="3105499"/>
            <a:ext cx="3305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HDF5 OPeNDAP hander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791200" y="3200400"/>
            <a:ext cx="3305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HDF4 OPeNDAP hander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791200" y="3276600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HDFLook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857084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NCL/IDL/MATLAB examples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685800"/>
          </a:xfrm>
        </p:spPr>
        <p:txBody>
          <a:bodyPr/>
          <a:lstStyle/>
          <a:p>
            <a:r>
              <a:rPr lang="en-US" dirty="0" smtClean="0"/>
              <a:t>Many examples from different NASA data centers</a:t>
            </a:r>
          </a:p>
          <a:p>
            <a:r>
              <a:rPr lang="en-US" dirty="0" smtClean="0"/>
              <a:t>Example codes and plots </a:t>
            </a:r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77" y="809847"/>
            <a:ext cx="5943600" cy="6243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818707"/>
            <a:ext cx="59436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9000" contrast="100000"/>
                    </a14:imgEffect>
                  </a14:imgLayer>
                </a14:imgProps>
              </a:ext>
            </a:extLst>
          </a:blip>
          <a:srcRect l="12392" t="17316" r="8334" b="66234"/>
          <a:stretch/>
        </p:blipFill>
        <p:spPr bwMode="auto">
          <a:xfrm>
            <a:off x="25400" y="1701800"/>
            <a:ext cx="8803439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263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140"/>
    </mc:Choice>
    <mc:Fallback xmlns="">
      <p:transition spd="slow" advTm="10514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An example to access </a:t>
            </a:r>
            <a:r>
              <a:rPr lang="en-US" dirty="0" smtClean="0"/>
              <a:t>AIRS Swath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Directly read the lat/</a:t>
            </a:r>
            <a:r>
              <a:rPr lang="en-US" dirty="0" err="1" smtClean="0"/>
              <a:t>lon</a:t>
            </a:r>
            <a:r>
              <a:rPr lang="en-US" dirty="0" smtClean="0"/>
              <a:t> and use polar view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1752600"/>
            <a:ext cx="396240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…</a:t>
            </a:r>
          </a:p>
          <a:p>
            <a:endParaRPr lang="en-US" sz="1000" dirty="0" smtClean="0"/>
          </a:p>
          <a:p>
            <a:r>
              <a:rPr lang="en-US" sz="1000" dirty="0" smtClean="0"/>
              <a:t>data=</a:t>
            </a:r>
            <a:r>
              <a:rPr lang="en-US" sz="1000" dirty="0" err="1" smtClean="0"/>
              <a:t>eos_file</a:t>
            </a:r>
            <a:r>
              <a:rPr lang="en-US" sz="1000" dirty="0" smtClean="0"/>
              <a:t>-&gt;radiances_L2_Standard_cloud_cleared_radiance_product(:,:,0) ; read specific subset of data field</a:t>
            </a:r>
          </a:p>
          <a:p>
            <a:r>
              <a:rPr lang="en-US" sz="1000" dirty="0" smtClean="0"/>
              <a:t>; In order to read the radiances data field from the HDF-EOS2 file, the group</a:t>
            </a:r>
          </a:p>
          <a:p>
            <a:r>
              <a:rPr lang="en-US" sz="1000" dirty="0" smtClean="0"/>
              <a:t>; under which the data field is placed must be appended to the data field in NCL. For more information,</a:t>
            </a:r>
          </a:p>
          <a:p>
            <a:r>
              <a:rPr lang="en-US" sz="1000" dirty="0" smtClean="0"/>
              <a:t>; visit section 4.3.2 of http://hdfeos.org/software/ncl.php.</a:t>
            </a:r>
          </a:p>
          <a:p>
            <a:endParaRPr lang="en-US" sz="1000" dirty="0" smtClean="0"/>
          </a:p>
          <a:p>
            <a:r>
              <a:rPr lang="en-US" sz="1000" dirty="0" smtClean="0"/>
              <a:t>data@lat2d=</a:t>
            </a:r>
            <a:r>
              <a:rPr lang="en-US" sz="1000" dirty="0" err="1" smtClean="0"/>
              <a:t>eos_file</a:t>
            </a:r>
            <a:r>
              <a:rPr lang="en-US" sz="1000" dirty="0" smtClean="0"/>
              <a:t>-&gt;Latitude_L2_Standard_cloud_cleared_radiance_product ; associate longitude and latitude</a:t>
            </a:r>
          </a:p>
          <a:p>
            <a:r>
              <a:rPr lang="en-US" sz="1000" dirty="0" smtClean="0"/>
              <a:t>data@lon2d=</a:t>
            </a:r>
            <a:r>
              <a:rPr lang="en-US" sz="1000" dirty="0" err="1" smtClean="0"/>
              <a:t>eos_file</a:t>
            </a:r>
            <a:r>
              <a:rPr lang="en-US" sz="1000" dirty="0" smtClean="0"/>
              <a:t>-&gt;Longitude_L2_Standard_cloud_cleared_radiance_product</a:t>
            </a:r>
          </a:p>
          <a:p>
            <a:r>
              <a:rPr lang="en-US" sz="1000" dirty="0" err="1" smtClean="0"/>
              <a:t>data@_FillValue</a:t>
            </a:r>
            <a:r>
              <a:rPr lang="en-US" sz="1000" dirty="0" smtClean="0"/>
              <a:t>=-9999 ;</a:t>
            </a:r>
          </a:p>
          <a:p>
            <a:r>
              <a:rPr lang="en-US" sz="1000" dirty="0" smtClean="0">
                <a:latin typeface="Arial" pitchFamily="34" charset="0"/>
              </a:rPr>
              <a:t>…</a:t>
            </a:r>
          </a:p>
          <a:p>
            <a:r>
              <a:rPr lang="en-US" sz="1000" dirty="0" err="1" smtClean="0"/>
              <a:t>res@gsnCenterString</a:t>
            </a:r>
            <a:r>
              <a:rPr lang="en-US" sz="1000" dirty="0" smtClean="0"/>
              <a:t>="radiances at Channel=567"</a:t>
            </a:r>
          </a:p>
          <a:p>
            <a:r>
              <a:rPr lang="en-US" sz="1000" dirty="0" smtClean="0"/>
              <a:t>plot(2)=</a:t>
            </a:r>
            <a:r>
              <a:rPr lang="en-US" sz="1000" dirty="0" err="1" smtClean="0"/>
              <a:t>gsn_csm_contour_map_polar</a:t>
            </a:r>
            <a:r>
              <a:rPr lang="en-US" sz="1000" dirty="0" smtClean="0"/>
              <a:t>(xwks,data_2,res)</a:t>
            </a:r>
          </a:p>
          <a:p>
            <a:endParaRPr lang="en-US" sz="1000" dirty="0" smtClean="0"/>
          </a:p>
          <a:p>
            <a:r>
              <a:rPr lang="en-US" sz="1000" dirty="0" err="1" smtClean="0"/>
              <a:t>res@gsnCenterString</a:t>
            </a:r>
            <a:r>
              <a:rPr lang="en-US" sz="1000" dirty="0" smtClean="0"/>
              <a:t>="radiances at Channel=1339"</a:t>
            </a:r>
          </a:p>
          <a:p>
            <a:r>
              <a:rPr lang="en-US" sz="1000" dirty="0" smtClean="0"/>
              <a:t>plot(3)=</a:t>
            </a:r>
            <a:r>
              <a:rPr lang="en-US" sz="1000" dirty="0" err="1" smtClean="0"/>
              <a:t>gsn_csm_contour_map_polar</a:t>
            </a:r>
            <a:r>
              <a:rPr lang="en-US" sz="1000" dirty="0" smtClean="0"/>
              <a:t>(xwks,data_3,res)</a:t>
            </a:r>
          </a:p>
          <a:p>
            <a:endParaRPr lang="en-US" sz="1000" dirty="0" smtClean="0"/>
          </a:p>
          <a:p>
            <a:r>
              <a:rPr lang="en-US" sz="1000" dirty="0" smtClean="0"/>
              <a:t>delete(plot) ; cleaning up resources used</a:t>
            </a:r>
          </a:p>
          <a:p>
            <a:r>
              <a:rPr lang="en-US" sz="1000" dirty="0" smtClean="0"/>
              <a:t>delete(data)</a:t>
            </a:r>
          </a:p>
          <a:p>
            <a:endParaRPr lang="en-US" sz="1000" dirty="0" smtClean="0">
              <a:latin typeface="Arial" pitchFamily="34" charset="0"/>
            </a:endParaRPr>
          </a:p>
          <a:p>
            <a:endParaRPr lang="en-US" dirty="0"/>
          </a:p>
        </p:txBody>
      </p:sp>
      <p:grpSp>
        <p:nvGrpSpPr>
          <p:cNvPr id="7" name="Group 15"/>
          <p:cNvGrpSpPr/>
          <p:nvPr/>
        </p:nvGrpSpPr>
        <p:grpSpPr>
          <a:xfrm>
            <a:off x="4267200" y="1676400"/>
            <a:ext cx="4557555" cy="4605754"/>
            <a:chOff x="4267200" y="1676400"/>
            <a:chExt cx="4557555" cy="4605754"/>
          </a:xfrm>
        </p:grpSpPr>
        <p:pic>
          <p:nvPicPr>
            <p:cNvPr id="14" name="Picture 13" descr="AIRS Swath_ncl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67200" y="1676400"/>
              <a:ext cx="4557555" cy="42672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5943600" y="5943600"/>
              <a:ext cx="5934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itchFamily="34" charset="0"/>
                </a:rPr>
                <a:t>NCL</a:t>
              </a:r>
              <a:endParaRPr lang="en-US" sz="1600" dirty="0">
                <a:latin typeface="Arial" pitchFamily="34" charset="0"/>
              </a:endParaRPr>
            </a:p>
          </p:txBody>
        </p:sp>
      </p:grpSp>
      <p:pic>
        <p:nvPicPr>
          <p:cNvPr id="17" name="Picture 16" descr="AIRS Swath_ncl_code.JPG"/>
          <p:cNvPicPr>
            <a:picLocks noChangeAspect="1"/>
          </p:cNvPicPr>
          <p:nvPr/>
        </p:nvPicPr>
        <p:blipFill>
          <a:blip r:embed="rId5" cstate="print"/>
          <a:srcRect b="14045"/>
          <a:stretch>
            <a:fillRect/>
          </a:stretch>
        </p:blipFill>
        <p:spPr>
          <a:xfrm>
            <a:off x="381000" y="2438400"/>
            <a:ext cx="5029200" cy="1483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3C6CF-FA31-4136-AC46-2E453C3A464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738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930"/>
    </mc:Choice>
    <mc:Fallback xmlns="">
      <p:transition spd="slow" advTm="3193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new face for the main page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50309"/>
            <a:ext cx="5683250" cy="520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324600" y="3200400"/>
            <a:ext cx="14871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dirty="0" smtClean="0"/>
              <a:t>dfeos.org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398970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/>
              <a:t>HDF-EOS website statistics</a:t>
            </a:r>
            <a:br>
              <a:rPr lang="en-US" sz="4800" dirty="0" smtClean="0"/>
            </a:br>
            <a:endParaRPr lang="en-US" sz="48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097887-7A18-419E-A0AF-F59E982F95C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-381000"/>
            <a:ext cx="8229600" cy="1066800"/>
          </a:xfrm>
        </p:spPr>
        <p:txBody>
          <a:bodyPr/>
          <a:lstStyle/>
          <a:p>
            <a:r>
              <a:rPr lang="en-US" sz="2800" smtClean="0"/>
              <a:t>Definitions</a:t>
            </a:r>
          </a:p>
        </p:txBody>
      </p:sp>
      <p:sp>
        <p:nvSpPr>
          <p:cNvPr id="13315" name="TextBox 2"/>
          <p:cNvSpPr txBox="1">
            <a:spLocks noChangeArrowheads="1"/>
          </p:cNvSpPr>
          <p:nvPr/>
        </p:nvSpPr>
        <p:spPr bwMode="auto">
          <a:xfrm>
            <a:off x="152400" y="838200"/>
            <a:ext cx="8610600" cy="563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/>
              <a:t>Visits</a:t>
            </a:r>
            <a:r>
              <a:rPr lang="en-US"/>
              <a:t> – The total number of visits to the website.</a:t>
            </a:r>
          </a:p>
          <a:p>
            <a:pPr eaLnBrk="1" hangingPunct="1"/>
            <a:r>
              <a:rPr lang="en-US" b="1"/>
              <a:t>Pageviews</a:t>
            </a:r>
            <a:r>
              <a:rPr lang="en-US"/>
              <a:t> – The total number of pages viewed on the website. Repeated views of a single page are counted.</a:t>
            </a:r>
          </a:p>
          <a:p>
            <a:pPr eaLnBrk="1" hangingPunct="1"/>
            <a:endParaRPr lang="en-US" b="1"/>
          </a:p>
          <a:p>
            <a:pPr eaLnBrk="1" hangingPunct="1"/>
            <a:r>
              <a:rPr lang="en-US" b="1"/>
              <a:t>Pages/Visit</a:t>
            </a:r>
            <a:r>
              <a:rPr lang="en-US"/>
              <a:t> – The average number of page views per visitor.</a:t>
            </a:r>
          </a:p>
          <a:p>
            <a:pPr eaLnBrk="1" hangingPunct="1"/>
            <a:r>
              <a:rPr lang="en-US" b="1"/>
              <a:t>Bounce Rate </a:t>
            </a:r>
            <a:r>
              <a:rPr lang="en-US"/>
              <a:t>– The percentage of single-page visits. (Total number of visits viewing one page) / (Total number of visits)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 b="1"/>
              <a:t>Avg. Time on Site </a:t>
            </a:r>
            <a:r>
              <a:rPr lang="en-US"/>
              <a:t>– The average visit duration.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 b="1"/>
              <a:t>% New visits </a:t>
            </a:r>
            <a:r>
              <a:rPr lang="en-US"/>
              <a:t>– The percentage of visits by people who had never visited the website before.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 b="1"/>
              <a:t>Organic </a:t>
            </a:r>
            <a:r>
              <a:rPr lang="en-US"/>
              <a:t>– Web traffic which comes from unpaid listing at search engines or directories.</a:t>
            </a:r>
            <a:endParaRPr lang="en-US" b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966CAE-ED34-45D0-B442-1E3E4909B25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2133600"/>
            <a:ext cx="82296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Symbol" pitchFamily="18" charset="2"/>
              <a:buChar char="-"/>
              <a:defRPr sz="2600">
                <a:solidFill>
                  <a:srgbClr val="000000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rgbClr val="0000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r>
              <a:rPr lang="en-US" dirty="0" smtClean="0"/>
              <a:t>Current Period: Sep. 1  2010 – Feb. 28 2011</a:t>
            </a:r>
          </a:p>
          <a:p>
            <a:endParaRPr lang="en-US" dirty="0" smtClean="0"/>
          </a:p>
          <a:p>
            <a:r>
              <a:rPr lang="en-US" dirty="0" smtClean="0"/>
              <a:t>Previous Period: Mar. 1 2010 – Aug. 31 2010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61310283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85800" y="0"/>
            <a:ext cx="7772400" cy="1089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dirty="0" smtClean="0">
                <a:latin typeface="+mj-lt"/>
                <a:ea typeface="+mj-ea"/>
                <a:cs typeface="+mj-cs"/>
              </a:rPr>
              <a:t>18% More Visits and 12% More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Pageviews</a:t>
            </a:r>
            <a:endParaRPr lang="en-US" sz="2800" dirty="0">
              <a:latin typeface="+mj-lt"/>
              <a:ea typeface="+mj-ea"/>
              <a:cs typeface="+mj-cs"/>
            </a:endParaRPr>
          </a:p>
        </p:txBody>
      </p:sp>
      <p:sp>
        <p:nvSpPr>
          <p:cNvPr id="14345" name="Date Placeholder 1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10A4A1D5-7D8E-4428-A89C-23076B75C4E9}" type="datetime1">
              <a:rPr lang="en-US"/>
              <a:pPr/>
              <a:t>4/4/11</a:t>
            </a:fld>
            <a:endParaRPr lang="en-US"/>
          </a:p>
        </p:txBody>
      </p:sp>
      <p:sp>
        <p:nvSpPr>
          <p:cNvPr id="14346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D46D87-C439-4609-BF39-377DAC656581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briefing to ESDIS</a:t>
            </a:r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" y="1258888"/>
            <a:ext cx="8801100" cy="476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23994131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7657" y="838200"/>
            <a:ext cx="7048686" cy="576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066800"/>
          </a:xfrm>
        </p:spPr>
        <p:txBody>
          <a:bodyPr anchor="ctr"/>
          <a:lstStyle/>
          <a:p>
            <a:r>
              <a:rPr lang="en-US" sz="2800" dirty="0" smtClean="0"/>
              <a:t>Top 25 Traffic Sources</a:t>
            </a:r>
          </a:p>
        </p:txBody>
      </p:sp>
      <p:sp>
        <p:nvSpPr>
          <p:cNvPr id="1536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1CCC4127-6E88-4B72-B121-3ADFA981CB57}" type="datetime1">
              <a:rPr lang="en-US"/>
              <a:pPr/>
              <a:t>4/4/11</a:t>
            </a:fld>
            <a:endParaRPr lang="en-US"/>
          </a:p>
        </p:txBody>
      </p:sp>
      <p:sp>
        <p:nvSpPr>
          <p:cNvPr id="1536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7B1381-5CDA-4F13-B79F-AA11B0E4982B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briefing to ESDIS</a:t>
            </a:r>
            <a:endParaRPr lang="en-US"/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6781800" y="1066800"/>
            <a:ext cx="1905000" cy="381000"/>
          </a:xfrm>
          <a:prstGeom prst="wedgeRoundRectCallout">
            <a:avLst>
              <a:gd name="adj1" fmla="val -20935"/>
              <a:gd name="adj2" fmla="val 72235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European Space Agency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6705600" y="1828800"/>
            <a:ext cx="1295400" cy="381000"/>
          </a:xfrm>
          <a:prstGeom prst="wedgeRoundRectCallout">
            <a:avLst>
              <a:gd name="adj1" fmla="val -59833"/>
              <a:gd name="adj2" fmla="val 43612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NASA GES DISC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ounded Rectangular Callout 10"/>
          <p:cNvSpPr/>
          <p:nvPr/>
        </p:nvSpPr>
        <p:spPr bwMode="auto">
          <a:xfrm>
            <a:off x="6781800" y="2514600"/>
            <a:ext cx="1295400" cy="381000"/>
          </a:xfrm>
          <a:prstGeom prst="wedgeRoundRectCallout">
            <a:avLst>
              <a:gd name="adj1" fmla="val -70430"/>
              <a:gd name="adj2" fmla="val 41390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Microsoft Bing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Rounded Rectangular Callout 11"/>
          <p:cNvSpPr/>
          <p:nvPr/>
        </p:nvSpPr>
        <p:spPr bwMode="auto">
          <a:xfrm>
            <a:off x="7086600" y="3429000"/>
            <a:ext cx="990600" cy="381000"/>
          </a:xfrm>
          <a:prstGeom prst="wedgeRoundRectCallout">
            <a:avLst>
              <a:gd name="adj1" fmla="val -64665"/>
              <a:gd name="adj2" fmla="val 34805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Self referral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Rounded Rectangular Callout 12"/>
          <p:cNvSpPr/>
          <p:nvPr/>
        </p:nvSpPr>
        <p:spPr bwMode="auto">
          <a:xfrm>
            <a:off x="6934200" y="5029200"/>
            <a:ext cx="990600" cy="381000"/>
          </a:xfrm>
          <a:prstGeom prst="wedgeRoundRectCallout">
            <a:avLst>
              <a:gd name="adj1" fmla="val -64665"/>
              <a:gd name="adj2" fmla="val 34805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NASA JPL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Rounded Rectangular Callout 13"/>
          <p:cNvSpPr/>
          <p:nvPr/>
        </p:nvSpPr>
        <p:spPr bwMode="auto">
          <a:xfrm>
            <a:off x="4495800" y="1524000"/>
            <a:ext cx="990600" cy="381000"/>
          </a:xfrm>
          <a:prstGeom prst="wedgeRoundRectCallout">
            <a:avLst>
              <a:gd name="adj1" fmla="val 69139"/>
              <a:gd name="adj2" fmla="val 54622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NASA </a:t>
            </a:r>
            <a:r>
              <a:rPr lang="en-US" sz="1400" dirty="0" err="1" smtClean="0">
                <a:latin typeface="Calibri" pitchFamily="34" charset="0"/>
                <a:cs typeface="Calibri" pitchFamily="34" charset="0"/>
              </a:rPr>
              <a:t>LaRC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832444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2775" y="838200"/>
            <a:ext cx="7018451" cy="576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066800"/>
          </a:xfrm>
        </p:spPr>
        <p:txBody>
          <a:bodyPr anchor="ctr"/>
          <a:lstStyle/>
          <a:p>
            <a:r>
              <a:rPr lang="en-US" sz="2800" dirty="0" smtClean="0"/>
              <a:t>Top 25 Keywords</a:t>
            </a:r>
          </a:p>
        </p:txBody>
      </p:sp>
      <p:sp>
        <p:nvSpPr>
          <p:cNvPr id="1536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1CCC4127-6E88-4B72-B121-3ADFA981CB57}" type="datetime1">
              <a:rPr lang="en-US"/>
              <a:pPr/>
              <a:t>4/4/11</a:t>
            </a:fld>
            <a:endParaRPr lang="en-US"/>
          </a:p>
        </p:txBody>
      </p:sp>
      <p:sp>
        <p:nvSpPr>
          <p:cNvPr id="1536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7B1381-5CDA-4F13-B79F-AA11B0E4982B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briefing to ESDIS</a:t>
            </a:r>
            <a:endParaRPr lang="en-US"/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6934200" y="2209800"/>
            <a:ext cx="914400" cy="304800"/>
          </a:xfrm>
          <a:prstGeom prst="wedgeRoundRectCallout">
            <a:avLst>
              <a:gd name="adj1" fmla="val -78108"/>
              <a:gd name="adj2" fmla="val 25000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hdfeos5 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7239000" y="1295400"/>
            <a:ext cx="1219200" cy="304800"/>
          </a:xfrm>
          <a:prstGeom prst="wedgeRoundRectCallout">
            <a:avLst>
              <a:gd name="adj1" fmla="val -74122"/>
              <a:gd name="adj2" fmla="val 71946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HDF to </a:t>
            </a:r>
            <a:r>
              <a:rPr lang="en-US" sz="1400" dirty="0" err="1" smtClean="0">
                <a:latin typeface="Calibri" pitchFamily="34" charset="0"/>
                <a:cs typeface="Calibri" pitchFamily="34" charset="0"/>
              </a:rPr>
              <a:t>netCDF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ounded Rectangular Callout 10"/>
          <p:cNvSpPr/>
          <p:nvPr/>
        </p:nvSpPr>
        <p:spPr bwMode="auto">
          <a:xfrm>
            <a:off x="7162800" y="3048000"/>
            <a:ext cx="762000" cy="381000"/>
          </a:xfrm>
          <a:prstGeom prst="wedgeRoundRectCallout">
            <a:avLst>
              <a:gd name="adj1" fmla="val -77097"/>
              <a:gd name="adj2" fmla="val -67499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gdij2ll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Rounded Rectangular Callout 12"/>
          <p:cNvSpPr/>
          <p:nvPr/>
        </p:nvSpPr>
        <p:spPr bwMode="auto">
          <a:xfrm>
            <a:off x="7772400" y="4953000"/>
            <a:ext cx="762000" cy="381000"/>
          </a:xfrm>
          <a:prstGeom prst="wedgeRoundRectCallout">
            <a:avLst>
              <a:gd name="adj1" fmla="val -77097"/>
              <a:gd name="adj2" fmla="val -67499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gdll2ij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Rounded Rectangular Callout 13"/>
          <p:cNvSpPr/>
          <p:nvPr/>
        </p:nvSpPr>
        <p:spPr bwMode="auto">
          <a:xfrm>
            <a:off x="4724400" y="3124200"/>
            <a:ext cx="914400" cy="304800"/>
          </a:xfrm>
          <a:prstGeom prst="wedgeRoundRectCallout">
            <a:avLst>
              <a:gd name="adj1" fmla="val 62259"/>
              <a:gd name="adj2" fmla="val 27271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hdf-eos5 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ounded Rectangular Callout 14"/>
          <p:cNvSpPr/>
          <p:nvPr/>
        </p:nvSpPr>
        <p:spPr bwMode="auto">
          <a:xfrm>
            <a:off x="6934200" y="3733800"/>
            <a:ext cx="1295400" cy="381000"/>
          </a:xfrm>
          <a:prstGeom prst="wedgeRoundRectCallout">
            <a:avLst>
              <a:gd name="adj1" fmla="val -65635"/>
              <a:gd name="adj2" fmla="val 7364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modis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matlab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Rounded Rectangular Callout 15"/>
          <p:cNvSpPr/>
          <p:nvPr/>
        </p:nvSpPr>
        <p:spPr bwMode="auto">
          <a:xfrm>
            <a:off x="5105400" y="2286000"/>
            <a:ext cx="457200" cy="304800"/>
          </a:xfrm>
          <a:prstGeom prst="wedgeRoundRectCallout">
            <a:avLst>
              <a:gd name="adj1" fmla="val 62259"/>
              <a:gd name="adj2" fmla="val 27271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err="1" smtClean="0">
                <a:latin typeface="Calibri" pitchFamily="34" charset="0"/>
                <a:cs typeface="Calibri" pitchFamily="34" charset="0"/>
              </a:rPr>
              <a:t>hdf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632133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048" y="838200"/>
            <a:ext cx="6715904" cy="576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066800"/>
          </a:xfrm>
        </p:spPr>
        <p:txBody>
          <a:bodyPr anchor="ctr"/>
          <a:lstStyle/>
          <a:p>
            <a:r>
              <a:rPr lang="en-US" sz="2800" dirty="0" smtClean="0"/>
              <a:t>Top 25 Contents</a:t>
            </a:r>
          </a:p>
        </p:txBody>
      </p:sp>
      <p:sp>
        <p:nvSpPr>
          <p:cNvPr id="1536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1CCC4127-6E88-4B72-B121-3ADFA981CB57}" type="datetime1">
              <a:rPr lang="en-US"/>
              <a:pPr/>
              <a:t>4/4/11</a:t>
            </a:fld>
            <a:endParaRPr lang="en-US"/>
          </a:p>
        </p:txBody>
      </p:sp>
      <p:sp>
        <p:nvSpPr>
          <p:cNvPr id="1536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7B1381-5CDA-4F13-B79F-AA11B0E4982B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briefing to ESDIS</a:t>
            </a:r>
            <a:endParaRPr lang="en-US"/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7086600" y="1752600"/>
            <a:ext cx="1371600" cy="304800"/>
          </a:xfrm>
          <a:prstGeom prst="wedgeRoundRectCallout">
            <a:avLst>
              <a:gd name="adj1" fmla="val -63740"/>
              <a:gd name="adj2" fmla="val 24468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Comp. examples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2819400" y="914400"/>
            <a:ext cx="1219200" cy="304800"/>
          </a:xfrm>
          <a:prstGeom prst="wedgeRoundRectCallout">
            <a:avLst>
              <a:gd name="adj1" fmla="val -64181"/>
              <a:gd name="adj2" fmla="val 46946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Tool is winner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ounded Rectangular Callout 10"/>
          <p:cNvSpPr/>
          <p:nvPr/>
        </p:nvSpPr>
        <p:spPr bwMode="auto">
          <a:xfrm>
            <a:off x="7620000" y="2209800"/>
            <a:ext cx="914400" cy="304800"/>
          </a:xfrm>
          <a:prstGeom prst="wedgeRoundRectCallout">
            <a:avLst>
              <a:gd name="adj1" fmla="val -71542"/>
              <a:gd name="adj2" fmla="val 65835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WS 14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ounded Rectangular Callout 14"/>
          <p:cNvSpPr/>
          <p:nvPr/>
        </p:nvSpPr>
        <p:spPr bwMode="auto">
          <a:xfrm>
            <a:off x="5029200" y="4267200"/>
            <a:ext cx="457200" cy="304800"/>
          </a:xfrm>
          <a:prstGeom prst="wedgeRoundRectCallout">
            <a:avLst>
              <a:gd name="adj1" fmla="val 88091"/>
              <a:gd name="adj2" fmla="val 40911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IDL</a:t>
            </a:r>
          </a:p>
        </p:txBody>
      </p:sp>
      <p:sp>
        <p:nvSpPr>
          <p:cNvPr id="16" name="Rounded Rectangular Callout 15"/>
          <p:cNvSpPr/>
          <p:nvPr/>
        </p:nvSpPr>
        <p:spPr bwMode="auto">
          <a:xfrm>
            <a:off x="6553200" y="4419600"/>
            <a:ext cx="533400" cy="304800"/>
          </a:xfrm>
          <a:prstGeom prst="wedgeRoundRectCallout">
            <a:avLst>
              <a:gd name="adj1" fmla="val -71542"/>
              <a:gd name="adj2" fmla="val 49168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HEG</a:t>
            </a:r>
          </a:p>
        </p:txBody>
      </p:sp>
      <p:sp>
        <p:nvSpPr>
          <p:cNvPr id="19" name="Rounded Rectangular Callout 18"/>
          <p:cNvSpPr/>
          <p:nvPr/>
        </p:nvSpPr>
        <p:spPr bwMode="auto">
          <a:xfrm>
            <a:off x="6934200" y="3048000"/>
            <a:ext cx="1371600" cy="304800"/>
          </a:xfrm>
          <a:prstGeom prst="wedgeRoundRectCallout">
            <a:avLst>
              <a:gd name="adj1" fmla="val -66798"/>
              <a:gd name="adj2" fmla="val -19569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Comp. examples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Rounded Rectangular Callout 19"/>
          <p:cNvSpPr/>
          <p:nvPr/>
        </p:nvSpPr>
        <p:spPr bwMode="auto">
          <a:xfrm>
            <a:off x="5029200" y="4953000"/>
            <a:ext cx="457200" cy="304800"/>
          </a:xfrm>
          <a:prstGeom prst="wedgeRoundRectCallout">
            <a:avLst>
              <a:gd name="adj1" fmla="val 88091"/>
              <a:gd name="adj2" fmla="val 40911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NCL</a:t>
            </a:r>
          </a:p>
        </p:txBody>
      </p:sp>
      <p:sp>
        <p:nvSpPr>
          <p:cNvPr id="21" name="Rounded Rectangular Callout 20"/>
          <p:cNvSpPr/>
          <p:nvPr/>
        </p:nvSpPr>
        <p:spPr bwMode="auto">
          <a:xfrm>
            <a:off x="6705600" y="5791200"/>
            <a:ext cx="1371600" cy="304800"/>
          </a:xfrm>
          <a:prstGeom prst="wedgeRoundRectCallout">
            <a:avLst>
              <a:gd name="adj1" fmla="val -63740"/>
              <a:gd name="adj2" fmla="val 24468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Comp. examples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Rounded Rectangular Callout 21"/>
          <p:cNvSpPr/>
          <p:nvPr/>
        </p:nvSpPr>
        <p:spPr bwMode="auto">
          <a:xfrm>
            <a:off x="7543800" y="4724400"/>
            <a:ext cx="914400" cy="304800"/>
          </a:xfrm>
          <a:prstGeom prst="wedgeRoundRectCallout">
            <a:avLst>
              <a:gd name="adj1" fmla="val -63740"/>
              <a:gd name="adj2" fmla="val 24468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EOS dump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Rounded Rectangular Callout 22"/>
          <p:cNvSpPr/>
          <p:nvPr/>
        </p:nvSpPr>
        <p:spPr bwMode="auto">
          <a:xfrm>
            <a:off x="6629400" y="2667000"/>
            <a:ext cx="838200" cy="304800"/>
          </a:xfrm>
          <a:prstGeom prst="wedgeRoundRectCallout">
            <a:avLst>
              <a:gd name="adj1" fmla="val -70970"/>
              <a:gd name="adj2" fmla="val 35407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MATLAB</a:t>
            </a:r>
          </a:p>
        </p:txBody>
      </p:sp>
      <p:sp>
        <p:nvSpPr>
          <p:cNvPr id="24" name="Rounded Rectangular Callout 23"/>
          <p:cNvSpPr/>
          <p:nvPr/>
        </p:nvSpPr>
        <p:spPr bwMode="auto">
          <a:xfrm>
            <a:off x="6858000" y="3429000"/>
            <a:ext cx="838200" cy="304800"/>
          </a:xfrm>
          <a:prstGeom prst="wedgeRoundRectCallout">
            <a:avLst>
              <a:gd name="adj1" fmla="val -70970"/>
              <a:gd name="adj2" fmla="val 35407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GrADS</a:t>
            </a:r>
            <a:endParaRPr lang="en-US" sz="1600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494312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4076" y="838200"/>
            <a:ext cx="6795849" cy="576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066800"/>
          </a:xfrm>
        </p:spPr>
        <p:txBody>
          <a:bodyPr anchor="ctr"/>
          <a:lstStyle/>
          <a:p>
            <a:r>
              <a:rPr lang="en-US" sz="2800" dirty="0" smtClean="0"/>
              <a:t>Top 40 Software (1-25)</a:t>
            </a:r>
          </a:p>
        </p:txBody>
      </p:sp>
      <p:sp>
        <p:nvSpPr>
          <p:cNvPr id="1536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1CCC4127-6E88-4B72-B121-3ADFA981CB57}" type="datetime1">
              <a:rPr lang="en-US"/>
              <a:pPr/>
              <a:t>4/4/11</a:t>
            </a:fld>
            <a:endParaRPr lang="en-US"/>
          </a:p>
        </p:txBody>
      </p:sp>
      <p:sp>
        <p:nvSpPr>
          <p:cNvPr id="1536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7B1381-5CDA-4F13-B79F-AA11B0E4982B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briefing to ESDIS</a:t>
            </a:r>
            <a:endParaRPr lang="en-US"/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6781800" y="1524000"/>
            <a:ext cx="685800" cy="304800"/>
          </a:xfrm>
          <a:prstGeom prst="wedgeRoundRectCallout">
            <a:avLst>
              <a:gd name="adj1" fmla="val -64181"/>
              <a:gd name="adj2" fmla="val 46946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err="1" smtClean="0">
                <a:latin typeface="Calibri" pitchFamily="34" charset="0"/>
                <a:cs typeface="Calibri" pitchFamily="34" charset="0"/>
              </a:rPr>
              <a:t>GrADS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ounded Rectangular Callout 10"/>
          <p:cNvSpPr/>
          <p:nvPr/>
        </p:nvSpPr>
        <p:spPr bwMode="auto">
          <a:xfrm>
            <a:off x="7696200" y="2133600"/>
            <a:ext cx="990600" cy="304800"/>
          </a:xfrm>
          <a:prstGeom prst="wedgeRoundRectCallout">
            <a:avLst>
              <a:gd name="adj1" fmla="val -68813"/>
              <a:gd name="adj2" fmla="val 38311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eosdump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Rounded Rectangular Callout 15"/>
          <p:cNvSpPr/>
          <p:nvPr/>
        </p:nvSpPr>
        <p:spPr bwMode="auto">
          <a:xfrm>
            <a:off x="6781800" y="1981200"/>
            <a:ext cx="533400" cy="304800"/>
          </a:xfrm>
          <a:prstGeom prst="wedgeRoundRectCallout">
            <a:avLst>
              <a:gd name="adj1" fmla="val -71542"/>
              <a:gd name="adj2" fmla="val 49168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HEG</a:t>
            </a:r>
          </a:p>
        </p:txBody>
      </p:sp>
      <p:sp>
        <p:nvSpPr>
          <p:cNvPr id="17" name="Rounded Rectangular Callout 16"/>
          <p:cNvSpPr/>
          <p:nvPr/>
        </p:nvSpPr>
        <p:spPr bwMode="auto">
          <a:xfrm>
            <a:off x="6934200" y="2667000"/>
            <a:ext cx="1371600" cy="304800"/>
          </a:xfrm>
          <a:prstGeom prst="wedgeRoundRectCallout">
            <a:avLst>
              <a:gd name="adj1" fmla="val -61144"/>
              <a:gd name="adj2" fmla="val 40911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Aug_hdfeos5</a:t>
            </a:r>
          </a:p>
        </p:txBody>
      </p:sp>
    </p:spTree>
    <p:extLst>
      <p:ext uri="{BB962C8B-B14F-4D97-AF65-F5344CB8AC3E}">
        <p14:creationId xmlns:p14="http://schemas.microsoft.com/office/powerpoint/2010/main" val="2644432511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066800"/>
          </a:xfrm>
        </p:spPr>
        <p:txBody>
          <a:bodyPr anchor="ctr"/>
          <a:lstStyle/>
          <a:p>
            <a:r>
              <a:rPr lang="en-US" sz="2800" dirty="0" smtClean="0"/>
              <a:t>Top 40 Software (26-40)</a:t>
            </a:r>
          </a:p>
        </p:txBody>
      </p:sp>
      <p:sp>
        <p:nvSpPr>
          <p:cNvPr id="1536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1CCC4127-6E88-4B72-B121-3ADFA981CB57}" type="datetime1">
              <a:rPr lang="en-US"/>
              <a:pPr/>
              <a:t>4/4/11</a:t>
            </a:fld>
            <a:endParaRPr lang="en-US"/>
          </a:p>
        </p:txBody>
      </p:sp>
      <p:sp>
        <p:nvSpPr>
          <p:cNvPr id="1536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7B1381-5CDA-4F13-B79F-AA11B0E4982B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briefing to ESDIS</a:t>
            </a:r>
            <a:endParaRPr lang="en-US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3" y="1077913"/>
            <a:ext cx="8486775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71369687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6926" y="838200"/>
            <a:ext cx="7110149" cy="576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066800"/>
          </a:xfrm>
        </p:spPr>
        <p:txBody>
          <a:bodyPr anchor="ctr"/>
          <a:lstStyle/>
          <a:p>
            <a:r>
              <a:rPr lang="en-US" sz="2800" dirty="0" smtClean="0"/>
              <a:t>Top 25 Examples</a:t>
            </a:r>
          </a:p>
        </p:txBody>
      </p:sp>
      <p:sp>
        <p:nvSpPr>
          <p:cNvPr id="1536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1CCC4127-6E88-4B72-B121-3ADFA981CB57}" type="datetime1">
              <a:rPr lang="en-US"/>
              <a:pPr/>
              <a:t>4/4/11</a:t>
            </a:fld>
            <a:endParaRPr lang="en-US"/>
          </a:p>
        </p:txBody>
      </p:sp>
      <p:sp>
        <p:nvSpPr>
          <p:cNvPr id="1536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7B1381-5CDA-4F13-B79F-AA11B0E4982B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briefing to ESDIS</a:t>
            </a:r>
            <a:endParaRPr lang="en-US"/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6705600" y="914400"/>
            <a:ext cx="838200" cy="304800"/>
          </a:xfrm>
          <a:prstGeom prst="wedgeRoundRectCallout">
            <a:avLst>
              <a:gd name="adj1" fmla="val -71542"/>
              <a:gd name="adj2" fmla="val 49168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MATLAB</a:t>
            </a: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5181600" y="1143000"/>
            <a:ext cx="457200" cy="304800"/>
          </a:xfrm>
          <a:prstGeom prst="wedgeRoundRectCallout">
            <a:avLst>
              <a:gd name="adj1" fmla="val 81086"/>
              <a:gd name="adj2" fmla="val 35407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IDL</a:t>
            </a:r>
          </a:p>
        </p:txBody>
      </p:sp>
      <p:sp>
        <p:nvSpPr>
          <p:cNvPr id="11" name="Rounded Rectangular Callout 10"/>
          <p:cNvSpPr/>
          <p:nvPr/>
        </p:nvSpPr>
        <p:spPr bwMode="auto">
          <a:xfrm>
            <a:off x="6934200" y="1600200"/>
            <a:ext cx="1524000" cy="304800"/>
          </a:xfrm>
          <a:prstGeom prst="wedgeRoundRectCallout">
            <a:avLst>
              <a:gd name="adj1" fmla="val -60750"/>
              <a:gd name="adj2" fmla="val 43663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C lat/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lon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Grid</a:t>
            </a:r>
          </a:p>
        </p:txBody>
      </p:sp>
      <p:sp>
        <p:nvSpPr>
          <p:cNvPr id="13" name="Rounded Rectangular Callout 12"/>
          <p:cNvSpPr/>
          <p:nvPr/>
        </p:nvSpPr>
        <p:spPr bwMode="auto">
          <a:xfrm>
            <a:off x="6858000" y="3200400"/>
            <a:ext cx="1524000" cy="304800"/>
          </a:xfrm>
          <a:prstGeom prst="wedgeRoundRectCallout">
            <a:avLst>
              <a:gd name="adj1" fmla="val -60750"/>
              <a:gd name="adj2" fmla="val 43663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FORTRAN Grid</a:t>
            </a:r>
          </a:p>
        </p:txBody>
      </p:sp>
    </p:spTree>
    <p:extLst>
      <p:ext uri="{BB962C8B-B14F-4D97-AF65-F5344CB8AC3E}">
        <p14:creationId xmlns:p14="http://schemas.microsoft.com/office/powerpoint/2010/main" val="2834824479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3823" y="838200"/>
            <a:ext cx="6976355" cy="576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066800"/>
          </a:xfrm>
        </p:spPr>
        <p:txBody>
          <a:bodyPr anchor="ctr"/>
          <a:lstStyle/>
          <a:p>
            <a:r>
              <a:rPr lang="en-US" sz="2800" dirty="0" smtClean="0"/>
              <a:t>Top 25 Comprehensive Examples</a:t>
            </a:r>
          </a:p>
        </p:txBody>
      </p:sp>
      <p:sp>
        <p:nvSpPr>
          <p:cNvPr id="1536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1CCC4127-6E88-4B72-B121-3ADFA981CB57}" type="datetime1">
              <a:rPr lang="en-US"/>
              <a:pPr/>
              <a:t>4/4/11</a:t>
            </a:fld>
            <a:endParaRPr lang="en-US"/>
          </a:p>
        </p:txBody>
      </p:sp>
      <p:sp>
        <p:nvSpPr>
          <p:cNvPr id="1536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7B1381-5CDA-4F13-B79F-AA11B0E4982B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briefing to ESDIS</a:t>
            </a:r>
            <a:endParaRPr lang="en-US"/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6934200" y="914400"/>
            <a:ext cx="1600200" cy="304800"/>
          </a:xfrm>
          <a:prstGeom prst="wedgeRoundRectCallout">
            <a:avLst>
              <a:gd name="adj1" fmla="val -71542"/>
              <a:gd name="adj2" fmla="val 49168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Increase in traffic</a:t>
            </a: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6858000" y="2895600"/>
            <a:ext cx="2133600" cy="304800"/>
          </a:xfrm>
          <a:prstGeom prst="wedgeRoundRectCallout">
            <a:avLst>
              <a:gd name="adj1" fmla="val -59995"/>
              <a:gd name="adj2" fmla="val 32655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Note on Swath Dim Map</a:t>
            </a:r>
          </a:p>
        </p:txBody>
      </p:sp>
      <p:sp>
        <p:nvSpPr>
          <p:cNvPr id="12" name="Rounded Rectangular Callout 11"/>
          <p:cNvSpPr/>
          <p:nvPr/>
        </p:nvSpPr>
        <p:spPr bwMode="auto">
          <a:xfrm>
            <a:off x="3124200" y="2133600"/>
            <a:ext cx="3048000" cy="304800"/>
          </a:xfrm>
          <a:prstGeom prst="wedgeRoundRectCallout">
            <a:avLst>
              <a:gd name="adj1" fmla="val 57874"/>
              <a:gd name="adj2" fmla="val 46415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Note on Non-geographic projection</a:t>
            </a:r>
          </a:p>
        </p:txBody>
      </p:sp>
      <p:sp>
        <p:nvSpPr>
          <p:cNvPr id="13" name="Rounded Rectangular Callout 12"/>
          <p:cNvSpPr/>
          <p:nvPr/>
        </p:nvSpPr>
        <p:spPr bwMode="auto">
          <a:xfrm>
            <a:off x="7086600" y="4343400"/>
            <a:ext cx="1524000" cy="304800"/>
          </a:xfrm>
          <a:prstGeom prst="wedgeRoundRectCallout">
            <a:avLst>
              <a:gd name="adj1" fmla="val -59366"/>
              <a:gd name="adj2" fmla="val 43664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MERRA MATLAB</a:t>
            </a:r>
          </a:p>
        </p:txBody>
      </p:sp>
      <p:sp>
        <p:nvSpPr>
          <p:cNvPr id="14" name="Rounded Rectangular Callout 13"/>
          <p:cNvSpPr/>
          <p:nvPr/>
        </p:nvSpPr>
        <p:spPr bwMode="auto">
          <a:xfrm>
            <a:off x="6705600" y="6019800"/>
            <a:ext cx="1219200" cy="304800"/>
          </a:xfrm>
          <a:prstGeom prst="wedgeRoundRectCallout">
            <a:avLst>
              <a:gd name="adj1" fmla="val -59366"/>
              <a:gd name="adj2" fmla="val 43664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MODIS NCL</a:t>
            </a:r>
          </a:p>
        </p:txBody>
      </p:sp>
    </p:spTree>
    <p:extLst>
      <p:ext uri="{BB962C8B-B14F-4D97-AF65-F5344CB8AC3E}">
        <p14:creationId xmlns:p14="http://schemas.microsoft.com/office/powerpoint/2010/main" val="2427377343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2133600"/>
            <a:ext cx="82296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Symbol" pitchFamily="18" charset="2"/>
              <a:buChar char="-"/>
              <a:defRPr sz="2600">
                <a:solidFill>
                  <a:srgbClr val="000000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rgbClr val="0000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r>
              <a:rPr lang="en-US" dirty="0" smtClean="0"/>
              <a:t>Current Period: Sep. 1  2010 – Feb. 28 2011</a:t>
            </a:r>
          </a:p>
          <a:p>
            <a:endParaRPr lang="en-US" dirty="0" smtClean="0"/>
          </a:p>
          <a:p>
            <a:r>
              <a:rPr lang="en-US" dirty="0" smtClean="0"/>
              <a:t>Period before the launch of the new website : Jul. 4 2009 – Oct. 31 2009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80406951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85800" y="0"/>
            <a:ext cx="7772400" cy="1089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dirty="0" smtClean="0">
                <a:latin typeface="+mj-lt"/>
                <a:ea typeface="+mj-ea"/>
                <a:cs typeface="+mj-cs"/>
              </a:rPr>
              <a:t>More Visits and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Pageviews</a:t>
            </a:r>
            <a:endParaRPr lang="en-US" sz="2800" dirty="0">
              <a:latin typeface="+mj-lt"/>
              <a:ea typeface="+mj-ea"/>
              <a:cs typeface="+mj-cs"/>
            </a:endParaRPr>
          </a:p>
        </p:txBody>
      </p:sp>
      <p:sp>
        <p:nvSpPr>
          <p:cNvPr id="14345" name="Date Placeholder 1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10A4A1D5-7D8E-4428-A89C-23076B75C4E9}" type="datetime1">
              <a:rPr lang="en-US"/>
              <a:pPr/>
              <a:t>4/4/11</a:t>
            </a:fld>
            <a:endParaRPr lang="en-US"/>
          </a:p>
        </p:txBody>
      </p:sp>
      <p:sp>
        <p:nvSpPr>
          <p:cNvPr id="14346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D46D87-C439-4609-BF39-377DAC656581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briefing to ESDIS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836" y="976313"/>
            <a:ext cx="6428329" cy="534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69515625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838200"/>
            <a:ext cx="65532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066800"/>
          </a:xfrm>
        </p:spPr>
        <p:txBody>
          <a:bodyPr anchor="ctr"/>
          <a:lstStyle/>
          <a:p>
            <a:r>
              <a:rPr lang="en-US" sz="2800" dirty="0" smtClean="0"/>
              <a:t>Top 25 Traffic Sources</a:t>
            </a:r>
          </a:p>
        </p:txBody>
      </p:sp>
      <p:sp>
        <p:nvSpPr>
          <p:cNvPr id="1536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1CCC4127-6E88-4B72-B121-3ADFA981CB57}" type="datetime1">
              <a:rPr lang="en-US"/>
              <a:pPr/>
              <a:t>4/4/11</a:t>
            </a:fld>
            <a:endParaRPr lang="en-US"/>
          </a:p>
        </p:txBody>
      </p:sp>
      <p:sp>
        <p:nvSpPr>
          <p:cNvPr id="1536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7B1381-5CDA-4F13-B79F-AA11B0E4982B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briefing to ESDIS</a:t>
            </a:r>
            <a:endParaRPr lang="en-US"/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1938670" y="2142463"/>
            <a:ext cx="1905000" cy="381000"/>
          </a:xfrm>
          <a:prstGeom prst="wedgeRoundRectCallout">
            <a:avLst>
              <a:gd name="adj1" fmla="val -53963"/>
              <a:gd name="adj2" fmla="val 43611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European Space Agency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2590800" y="2643963"/>
            <a:ext cx="1295400" cy="381000"/>
          </a:xfrm>
          <a:prstGeom prst="wedgeRoundRectCallout">
            <a:avLst>
              <a:gd name="adj1" fmla="val -59833"/>
              <a:gd name="adj2" fmla="val 43612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NASA GES DISC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ounded Rectangular Callout 10"/>
          <p:cNvSpPr/>
          <p:nvPr/>
        </p:nvSpPr>
        <p:spPr bwMode="auto">
          <a:xfrm>
            <a:off x="2590800" y="3276600"/>
            <a:ext cx="1295400" cy="381000"/>
          </a:xfrm>
          <a:prstGeom prst="wedgeRoundRectCallout">
            <a:avLst>
              <a:gd name="adj1" fmla="val -70430"/>
              <a:gd name="adj2" fmla="val 41390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Microsoft Bing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Rounded Rectangular Callout 11"/>
          <p:cNvSpPr/>
          <p:nvPr/>
        </p:nvSpPr>
        <p:spPr bwMode="auto">
          <a:xfrm>
            <a:off x="3048000" y="4648200"/>
            <a:ext cx="990600" cy="381000"/>
          </a:xfrm>
          <a:prstGeom prst="wedgeRoundRectCallout">
            <a:avLst>
              <a:gd name="adj1" fmla="val -90918"/>
              <a:gd name="adj2" fmla="val 45814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NCL UCAR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748931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838200"/>
            <a:ext cx="58674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066800"/>
          </a:xfrm>
        </p:spPr>
        <p:txBody>
          <a:bodyPr anchor="ctr"/>
          <a:lstStyle/>
          <a:p>
            <a:r>
              <a:rPr lang="en-US" sz="2800" dirty="0" smtClean="0"/>
              <a:t>Top 25 Keywords</a:t>
            </a:r>
          </a:p>
        </p:txBody>
      </p:sp>
      <p:sp>
        <p:nvSpPr>
          <p:cNvPr id="1536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1CCC4127-6E88-4B72-B121-3ADFA981CB57}" type="datetime1">
              <a:rPr lang="en-US"/>
              <a:pPr/>
              <a:t>4/4/11</a:t>
            </a:fld>
            <a:endParaRPr lang="en-US"/>
          </a:p>
        </p:txBody>
      </p:sp>
      <p:sp>
        <p:nvSpPr>
          <p:cNvPr id="1536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7B1381-5CDA-4F13-B79F-AA11B0E4982B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briefing to ESDIS</a:t>
            </a:r>
            <a:endParaRPr lang="en-US"/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2895600" y="2743200"/>
            <a:ext cx="914400" cy="304800"/>
          </a:xfrm>
          <a:prstGeom prst="wedgeRoundRectCallout">
            <a:avLst>
              <a:gd name="adj1" fmla="val -78108"/>
              <a:gd name="adj2" fmla="val 25000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HDF-EOS5 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3124200" y="2286000"/>
            <a:ext cx="1219200" cy="304800"/>
          </a:xfrm>
          <a:prstGeom prst="wedgeRoundRectCallout">
            <a:avLst>
              <a:gd name="adj1" fmla="val -74122"/>
              <a:gd name="adj2" fmla="val 71946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HDF to </a:t>
            </a:r>
            <a:r>
              <a:rPr lang="en-US" sz="1400" dirty="0" err="1" smtClean="0">
                <a:latin typeface="Calibri" pitchFamily="34" charset="0"/>
                <a:cs typeface="Calibri" pitchFamily="34" charset="0"/>
              </a:rPr>
              <a:t>netCDF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ounded Rectangular Callout 10"/>
          <p:cNvSpPr/>
          <p:nvPr/>
        </p:nvSpPr>
        <p:spPr bwMode="auto">
          <a:xfrm>
            <a:off x="2819400" y="3505200"/>
            <a:ext cx="762000" cy="381000"/>
          </a:xfrm>
          <a:prstGeom prst="wedgeRoundRectCallout">
            <a:avLst>
              <a:gd name="adj1" fmla="val -77097"/>
              <a:gd name="adj2" fmla="val -67499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gdij2ll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983808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136" y="838200"/>
            <a:ext cx="6035729" cy="5784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066800"/>
          </a:xfrm>
        </p:spPr>
        <p:txBody>
          <a:bodyPr anchor="ctr"/>
          <a:lstStyle/>
          <a:p>
            <a:r>
              <a:rPr lang="en-US" sz="2800" dirty="0" smtClean="0"/>
              <a:t>Top 25 Contents</a:t>
            </a:r>
          </a:p>
        </p:txBody>
      </p:sp>
      <p:sp>
        <p:nvSpPr>
          <p:cNvPr id="1536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1CCC4127-6E88-4B72-B121-3ADFA981CB57}" type="datetime1">
              <a:rPr lang="en-US"/>
              <a:pPr/>
              <a:t>4/4/11</a:t>
            </a:fld>
            <a:endParaRPr lang="en-US"/>
          </a:p>
        </p:txBody>
      </p:sp>
      <p:sp>
        <p:nvSpPr>
          <p:cNvPr id="1536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7B1381-5CDA-4F13-B79F-AA11B0E4982B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briefing to ESDIS</a:t>
            </a:r>
            <a:endParaRPr lang="en-US"/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2819400" y="2057400"/>
            <a:ext cx="1828800" cy="304800"/>
          </a:xfrm>
          <a:prstGeom prst="wedgeRoundRectCallout">
            <a:avLst>
              <a:gd name="adj1" fmla="val -61905"/>
              <a:gd name="adj2" fmla="val -3055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New but Top 6 already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2590800" y="1066800"/>
            <a:ext cx="1219200" cy="304800"/>
          </a:xfrm>
          <a:prstGeom prst="wedgeRoundRectCallout">
            <a:avLst>
              <a:gd name="adj1" fmla="val -64181"/>
              <a:gd name="adj2" fmla="val 46946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Tool is winner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ounded Rectangular Callout 10"/>
          <p:cNvSpPr/>
          <p:nvPr/>
        </p:nvSpPr>
        <p:spPr bwMode="auto">
          <a:xfrm>
            <a:off x="3048000" y="2514600"/>
            <a:ext cx="914400" cy="304800"/>
          </a:xfrm>
          <a:prstGeom prst="wedgeRoundRectCallout">
            <a:avLst>
              <a:gd name="adj1" fmla="val -71542"/>
              <a:gd name="adj2" fmla="val 65835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MATLAB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Rounded Rectangular Callout 11"/>
          <p:cNvSpPr/>
          <p:nvPr/>
        </p:nvSpPr>
        <p:spPr bwMode="auto">
          <a:xfrm>
            <a:off x="3048000" y="2895600"/>
            <a:ext cx="914400" cy="304800"/>
          </a:xfrm>
          <a:prstGeom prst="wedgeRoundRectCallout">
            <a:avLst>
              <a:gd name="adj1" fmla="val -71542"/>
              <a:gd name="adj2" fmla="val 49168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GrADS</a:t>
            </a:r>
            <a:endParaRPr lang="en-US" sz="16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ounded Rectangular Callout 14"/>
          <p:cNvSpPr/>
          <p:nvPr/>
        </p:nvSpPr>
        <p:spPr bwMode="auto">
          <a:xfrm>
            <a:off x="2895600" y="3733800"/>
            <a:ext cx="457200" cy="304800"/>
          </a:xfrm>
          <a:prstGeom prst="wedgeRoundRectCallout">
            <a:avLst>
              <a:gd name="adj1" fmla="val -71542"/>
              <a:gd name="adj2" fmla="val 49168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IDL</a:t>
            </a:r>
          </a:p>
        </p:txBody>
      </p:sp>
      <p:sp>
        <p:nvSpPr>
          <p:cNvPr id="16" name="Rounded Rectangular Callout 15"/>
          <p:cNvSpPr/>
          <p:nvPr/>
        </p:nvSpPr>
        <p:spPr bwMode="auto">
          <a:xfrm>
            <a:off x="3429000" y="4191000"/>
            <a:ext cx="533400" cy="304800"/>
          </a:xfrm>
          <a:prstGeom prst="wedgeRoundRectCallout">
            <a:avLst>
              <a:gd name="adj1" fmla="val -71542"/>
              <a:gd name="adj2" fmla="val 49168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HEG</a:t>
            </a:r>
          </a:p>
        </p:txBody>
      </p:sp>
    </p:spTree>
    <p:extLst>
      <p:ext uri="{BB962C8B-B14F-4D97-AF65-F5344CB8AC3E}">
        <p14:creationId xmlns:p14="http://schemas.microsoft.com/office/powerpoint/2010/main" val="3342949995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0059" y="838200"/>
            <a:ext cx="6083882" cy="576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066800"/>
          </a:xfrm>
        </p:spPr>
        <p:txBody>
          <a:bodyPr anchor="ctr"/>
          <a:lstStyle/>
          <a:p>
            <a:r>
              <a:rPr lang="en-US" sz="2800" dirty="0" smtClean="0"/>
              <a:t>Top 40 Software (1-25)</a:t>
            </a:r>
          </a:p>
        </p:txBody>
      </p:sp>
      <p:sp>
        <p:nvSpPr>
          <p:cNvPr id="1536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1CCC4127-6E88-4B72-B121-3ADFA981CB57}" type="datetime1">
              <a:rPr lang="en-US"/>
              <a:pPr/>
              <a:t>4/4/11</a:t>
            </a:fld>
            <a:endParaRPr lang="en-US"/>
          </a:p>
        </p:txBody>
      </p:sp>
      <p:sp>
        <p:nvSpPr>
          <p:cNvPr id="1536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7B1381-5CDA-4F13-B79F-AA11B0E4982B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briefing to ESDIS</a:t>
            </a:r>
            <a:endParaRPr lang="en-US"/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6781800" y="1524000"/>
            <a:ext cx="685800" cy="304800"/>
          </a:xfrm>
          <a:prstGeom prst="wedgeRoundRectCallout">
            <a:avLst>
              <a:gd name="adj1" fmla="val -64181"/>
              <a:gd name="adj2" fmla="val 46946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err="1" smtClean="0">
                <a:latin typeface="Calibri" pitchFamily="34" charset="0"/>
                <a:cs typeface="Calibri" pitchFamily="34" charset="0"/>
              </a:rPr>
              <a:t>GrADS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ounded Rectangular Callout 10"/>
          <p:cNvSpPr/>
          <p:nvPr/>
        </p:nvSpPr>
        <p:spPr bwMode="auto">
          <a:xfrm>
            <a:off x="6858000" y="2514600"/>
            <a:ext cx="533400" cy="304800"/>
          </a:xfrm>
          <a:prstGeom prst="wedgeRoundRectCallout">
            <a:avLst>
              <a:gd name="adj1" fmla="val -76435"/>
              <a:gd name="adj2" fmla="val 43816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NCL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ounded Rectangular Callout 14"/>
          <p:cNvSpPr/>
          <p:nvPr/>
        </p:nvSpPr>
        <p:spPr bwMode="auto">
          <a:xfrm>
            <a:off x="6705600" y="4419600"/>
            <a:ext cx="1752600" cy="304800"/>
          </a:xfrm>
          <a:prstGeom prst="wedgeRoundRectCallout">
            <a:avLst>
              <a:gd name="adj1" fmla="val -59097"/>
              <a:gd name="adj2" fmla="val 24397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Convert HDF-EOS5</a:t>
            </a:r>
          </a:p>
        </p:txBody>
      </p:sp>
      <p:sp>
        <p:nvSpPr>
          <p:cNvPr id="16" name="Rounded Rectangular Callout 15"/>
          <p:cNvSpPr/>
          <p:nvPr/>
        </p:nvSpPr>
        <p:spPr bwMode="auto">
          <a:xfrm>
            <a:off x="7239000" y="2133600"/>
            <a:ext cx="533400" cy="304800"/>
          </a:xfrm>
          <a:prstGeom prst="wedgeRoundRectCallout">
            <a:avLst>
              <a:gd name="adj1" fmla="val -71542"/>
              <a:gd name="adj2" fmla="val 49168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HEG</a:t>
            </a:r>
          </a:p>
        </p:txBody>
      </p:sp>
      <p:sp>
        <p:nvSpPr>
          <p:cNvPr id="14" name="Rounded Rectangular Callout 13"/>
          <p:cNvSpPr/>
          <p:nvPr/>
        </p:nvSpPr>
        <p:spPr bwMode="auto">
          <a:xfrm>
            <a:off x="6858000" y="3962400"/>
            <a:ext cx="762000" cy="304800"/>
          </a:xfrm>
          <a:prstGeom prst="wedgeRoundRectCallout">
            <a:avLst>
              <a:gd name="adj1" fmla="val -69830"/>
              <a:gd name="adj2" fmla="val 49321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pyHDF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Rounded Rectangular Callout 16"/>
          <p:cNvSpPr/>
          <p:nvPr/>
        </p:nvSpPr>
        <p:spPr bwMode="auto">
          <a:xfrm>
            <a:off x="6781800" y="5943600"/>
            <a:ext cx="457200" cy="304800"/>
          </a:xfrm>
          <a:prstGeom prst="wedgeRoundRectCallout">
            <a:avLst>
              <a:gd name="adj1" fmla="val -71542"/>
              <a:gd name="adj2" fmla="val 49168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IDV</a:t>
            </a:r>
          </a:p>
        </p:txBody>
      </p:sp>
    </p:spTree>
    <p:extLst>
      <p:ext uri="{BB962C8B-B14F-4D97-AF65-F5344CB8AC3E}">
        <p14:creationId xmlns:p14="http://schemas.microsoft.com/office/powerpoint/2010/main" val="2384342343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066800"/>
            <a:ext cx="8201025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066800"/>
          </a:xfrm>
        </p:spPr>
        <p:txBody>
          <a:bodyPr anchor="ctr"/>
          <a:lstStyle/>
          <a:p>
            <a:r>
              <a:rPr lang="en-US" sz="2800" dirty="0" smtClean="0"/>
              <a:t>Top 40 Software (26-40)</a:t>
            </a:r>
          </a:p>
        </p:txBody>
      </p:sp>
      <p:sp>
        <p:nvSpPr>
          <p:cNvPr id="1536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1CCC4127-6E88-4B72-B121-3ADFA981CB57}" type="datetime1">
              <a:rPr lang="en-US"/>
              <a:pPr/>
              <a:t>4/4/11</a:t>
            </a:fld>
            <a:endParaRPr lang="en-US"/>
          </a:p>
        </p:txBody>
      </p:sp>
      <p:sp>
        <p:nvSpPr>
          <p:cNvPr id="1536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7B1381-5CDA-4F13-B79F-AA11B0E4982B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briefing to ESDIS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690520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066800"/>
          </a:xfrm>
        </p:spPr>
        <p:txBody>
          <a:bodyPr anchor="ctr"/>
          <a:lstStyle/>
          <a:p>
            <a:r>
              <a:rPr lang="en-US" sz="2800" dirty="0" smtClean="0"/>
              <a:t>Top 25 Examples</a:t>
            </a:r>
          </a:p>
        </p:txBody>
      </p:sp>
      <p:sp>
        <p:nvSpPr>
          <p:cNvPr id="1536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1CCC4127-6E88-4B72-B121-3ADFA981CB57}" type="datetime1">
              <a:rPr lang="en-US"/>
              <a:pPr/>
              <a:t>4/4/11</a:t>
            </a:fld>
            <a:endParaRPr lang="en-US"/>
          </a:p>
        </p:txBody>
      </p:sp>
      <p:sp>
        <p:nvSpPr>
          <p:cNvPr id="1536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7B1381-5CDA-4F13-B79F-AA11B0E4982B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briefing to ESDIS</a:t>
            </a:r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8181" y="838200"/>
            <a:ext cx="5787639" cy="576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ounded Rectangular Callout 7"/>
          <p:cNvSpPr/>
          <p:nvPr/>
        </p:nvSpPr>
        <p:spPr bwMode="auto">
          <a:xfrm>
            <a:off x="6705600" y="1066800"/>
            <a:ext cx="838200" cy="304800"/>
          </a:xfrm>
          <a:prstGeom prst="wedgeRoundRectCallout">
            <a:avLst>
              <a:gd name="adj1" fmla="val -71542"/>
              <a:gd name="adj2" fmla="val 49168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MATLAB</a:t>
            </a: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6477000" y="1447800"/>
            <a:ext cx="457200" cy="304800"/>
          </a:xfrm>
          <a:prstGeom prst="wedgeRoundRectCallout">
            <a:avLst>
              <a:gd name="adj1" fmla="val -85887"/>
              <a:gd name="adj2" fmla="val 27150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IDL</a:t>
            </a:r>
          </a:p>
        </p:txBody>
      </p:sp>
      <p:sp>
        <p:nvSpPr>
          <p:cNvPr id="11" name="Rounded Rectangular Callout 10"/>
          <p:cNvSpPr/>
          <p:nvPr/>
        </p:nvSpPr>
        <p:spPr bwMode="auto">
          <a:xfrm>
            <a:off x="7162800" y="1828800"/>
            <a:ext cx="1524000" cy="304800"/>
          </a:xfrm>
          <a:prstGeom prst="wedgeRoundRectCallout">
            <a:avLst>
              <a:gd name="adj1" fmla="val -60750"/>
              <a:gd name="adj2" fmla="val 43663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C lat/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lon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Grid</a:t>
            </a:r>
          </a:p>
        </p:txBody>
      </p:sp>
      <p:sp>
        <p:nvSpPr>
          <p:cNvPr id="12" name="Rounded Rectangular Callout 11"/>
          <p:cNvSpPr/>
          <p:nvPr/>
        </p:nvSpPr>
        <p:spPr bwMode="auto">
          <a:xfrm>
            <a:off x="6705600" y="3657600"/>
            <a:ext cx="2438400" cy="304800"/>
          </a:xfrm>
          <a:prstGeom prst="wedgeRoundRectCallout">
            <a:avLst>
              <a:gd name="adj1" fmla="val -60750"/>
              <a:gd name="adj2" fmla="val 43663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FORTRAN HDF-EOS5 Swath</a:t>
            </a:r>
          </a:p>
        </p:txBody>
      </p:sp>
    </p:spTree>
    <p:extLst>
      <p:ext uri="{BB962C8B-B14F-4D97-AF65-F5344CB8AC3E}">
        <p14:creationId xmlns:p14="http://schemas.microsoft.com/office/powerpoint/2010/main" val="3908206143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838200"/>
            <a:ext cx="6437465" cy="576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066800"/>
          </a:xfrm>
        </p:spPr>
        <p:txBody>
          <a:bodyPr anchor="ctr"/>
          <a:lstStyle/>
          <a:p>
            <a:r>
              <a:rPr lang="en-US" sz="2800" dirty="0" smtClean="0"/>
              <a:t>Top 25 Comprehensive Examples</a:t>
            </a:r>
          </a:p>
        </p:txBody>
      </p:sp>
      <p:sp>
        <p:nvSpPr>
          <p:cNvPr id="1536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1CCC4127-6E88-4B72-B121-3ADFA981CB57}" type="datetime1">
              <a:rPr lang="en-US"/>
              <a:pPr/>
              <a:t>4/4/11</a:t>
            </a:fld>
            <a:endParaRPr lang="en-US"/>
          </a:p>
        </p:txBody>
      </p:sp>
      <p:sp>
        <p:nvSpPr>
          <p:cNvPr id="1536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7B1381-5CDA-4F13-B79F-AA11B0E4982B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briefing to ESDIS</a:t>
            </a:r>
            <a:endParaRPr lang="en-US"/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3276600" y="1143000"/>
            <a:ext cx="990600" cy="304800"/>
          </a:xfrm>
          <a:prstGeom prst="wedgeRoundRectCallout">
            <a:avLst>
              <a:gd name="adj1" fmla="val -71542"/>
              <a:gd name="adj2" fmla="val 49168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GES DISC</a:t>
            </a: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2819400" y="2133600"/>
            <a:ext cx="1371600" cy="304800"/>
          </a:xfrm>
          <a:prstGeom prst="wedgeRoundRectCallout">
            <a:avLst>
              <a:gd name="adj1" fmla="val -66927"/>
              <a:gd name="adj2" fmla="val 32655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MISR MATLAB</a:t>
            </a:r>
          </a:p>
        </p:txBody>
      </p:sp>
      <p:sp>
        <p:nvSpPr>
          <p:cNvPr id="12" name="Rounded Rectangular Callout 11"/>
          <p:cNvSpPr/>
          <p:nvPr/>
        </p:nvSpPr>
        <p:spPr bwMode="auto">
          <a:xfrm>
            <a:off x="2971800" y="2819400"/>
            <a:ext cx="3124200" cy="304800"/>
          </a:xfrm>
          <a:prstGeom prst="wedgeRoundRectCallout">
            <a:avLst>
              <a:gd name="adj1" fmla="val -60750"/>
              <a:gd name="adj2" fmla="val 43663"/>
              <a:gd name="adj3" fmla="val 16667"/>
            </a:avLst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Note on Non-geographic projection</a:t>
            </a:r>
          </a:p>
        </p:txBody>
      </p:sp>
    </p:spTree>
    <p:extLst>
      <p:ext uri="{BB962C8B-B14F-4D97-AF65-F5344CB8AC3E}">
        <p14:creationId xmlns:p14="http://schemas.microsoft.com/office/powerpoint/2010/main" val="3551042278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066800"/>
          </a:xfrm>
        </p:spPr>
        <p:txBody>
          <a:bodyPr anchor="ctr"/>
          <a:lstStyle/>
          <a:p>
            <a:r>
              <a:rPr lang="en-US" sz="2800" dirty="0" smtClean="0"/>
              <a:t>Future of Website – Are We Ready?</a:t>
            </a:r>
          </a:p>
        </p:txBody>
      </p:sp>
      <p:sp>
        <p:nvSpPr>
          <p:cNvPr id="1536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1CCC4127-6E88-4B72-B121-3ADFA981CB57}" type="datetime1">
              <a:rPr lang="en-US"/>
              <a:pPr/>
              <a:t>4/4/11</a:t>
            </a:fld>
            <a:endParaRPr lang="en-US"/>
          </a:p>
        </p:txBody>
      </p:sp>
      <p:sp>
        <p:nvSpPr>
          <p:cNvPr id="1536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7B1381-5CDA-4F13-B79F-AA11B0E4982B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briefing to ESDIS</a:t>
            </a:r>
            <a:endParaRPr lang="en-US"/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914400"/>
            <a:ext cx="8815625" cy="55626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04719130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smtClean="0"/>
              <a:t>Current work</a:t>
            </a:r>
          </a:p>
        </p:txBody>
      </p:sp>
      <p:sp>
        <p:nvSpPr>
          <p:cNvPr id="24579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097887-7A18-419E-A0AF-F59E982F95C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Current Work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Improve the quality of comprehensive example codes and plots</a:t>
            </a:r>
          </a:p>
          <a:p>
            <a:r>
              <a:rPr lang="en-US" dirty="0" smtClean="0"/>
              <a:t>Improve the visibility of the website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-76200"/>
            <a:ext cx="7696200" cy="841744"/>
          </a:xfrm>
        </p:spPr>
        <p:txBody>
          <a:bodyPr/>
          <a:lstStyle/>
          <a:p>
            <a:r>
              <a:rPr lang="en-US" dirty="0" smtClean="0"/>
              <a:t>What to improve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1447800"/>
          </a:xfrm>
        </p:spPr>
        <p:txBody>
          <a:bodyPr/>
          <a:lstStyle/>
          <a:p>
            <a:r>
              <a:rPr lang="en-US" dirty="0" smtClean="0"/>
              <a:t>An IDL example of a NSIDC MODIS file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67" y="1500298"/>
            <a:ext cx="6335233" cy="500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05377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improve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7924800" cy="685800"/>
          </a:xfrm>
        </p:spPr>
        <p:txBody>
          <a:bodyPr/>
          <a:lstStyle/>
          <a:p>
            <a:r>
              <a:rPr lang="en-US" dirty="0" smtClean="0"/>
              <a:t>The current zoom plot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50189"/>
            <a:ext cx="7696199" cy="502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327468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improve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7696200" cy="685800"/>
          </a:xfrm>
        </p:spPr>
        <p:txBody>
          <a:bodyPr/>
          <a:lstStyle/>
          <a:p>
            <a:r>
              <a:rPr lang="en-US" dirty="0" smtClean="0"/>
              <a:t>The “high quality” zoom plot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55" y="1562182"/>
            <a:ext cx="6093345" cy="481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346043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HDF OPeNDAP Work Update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E9181-801E-467E-8353-A32C05588B14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 of HDF4 and HDF5 OPeNDAP handlers</a:t>
            </a:r>
          </a:p>
          <a:p>
            <a:r>
              <a:rPr lang="en-US" dirty="0" smtClean="0"/>
              <a:t>Demos</a:t>
            </a:r>
          </a:p>
          <a:p>
            <a:r>
              <a:rPr lang="en-US" dirty="0" smtClean="0"/>
              <a:t>Future plan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388740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Overview of the past year’s work</a:t>
            </a:r>
          </a:p>
        </p:txBody>
      </p:sp>
      <p:sp>
        <p:nvSpPr>
          <p:cNvPr id="31747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E9181-801E-467E-8353-A32C05588B14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76200"/>
            <a:ext cx="7010400" cy="533400"/>
          </a:xfrm>
        </p:spPr>
        <p:txBody>
          <a:bodyPr/>
          <a:lstStyle/>
          <a:p>
            <a:r>
              <a:rPr lang="en-US" sz="3200" dirty="0" smtClean="0"/>
              <a:t>HDF4–OPeNDAP Handler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Three official releases from OPeNDAP website since the last briefing </a:t>
            </a:r>
          </a:p>
          <a:p>
            <a:r>
              <a:rPr lang="en-US" dirty="0" smtClean="0"/>
              <a:t>Support the access of many NASA HDF4 and HDF-EOS2 product by visualization tools </a:t>
            </a:r>
          </a:p>
          <a:p>
            <a:r>
              <a:rPr lang="en-US" dirty="0" smtClean="0"/>
              <a:t>We also provide several customized RPMs for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GESDISC </a:t>
            </a:r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URL: </a:t>
            </a:r>
            <a:r>
              <a:rPr lang="en-US" dirty="0" smtClean="0">
                <a:hlinkClick r:id="rId2"/>
              </a:rPr>
              <a:t>http://opendap.org/download/hdf4_server.html</a:t>
            </a:r>
            <a:r>
              <a:rPr lang="en-US" dirty="0" smtClean="0"/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395197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HDF-EOS2 Products Supported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1066800" y="1066800"/>
            <a:ext cx="7696200" cy="4572000"/>
          </a:xfrm>
        </p:spPr>
        <p:txBody>
          <a:bodyPr/>
          <a:lstStyle/>
          <a:p>
            <a:r>
              <a:rPr lang="en-US" dirty="0" smtClean="0"/>
              <a:t>GES DISC</a:t>
            </a:r>
          </a:p>
          <a:p>
            <a:pPr lvl="1"/>
            <a:r>
              <a:rPr lang="en-US" dirty="0" smtClean="0"/>
              <a:t>AIRS / </a:t>
            </a:r>
            <a:r>
              <a:rPr lang="en-US" dirty="0" smtClean="0">
                <a:solidFill>
                  <a:srgbClr val="FF0000"/>
                </a:solidFill>
              </a:rPr>
              <a:t>MERRA</a:t>
            </a:r>
            <a:r>
              <a:rPr lang="en-US" dirty="0" smtClean="0"/>
              <a:t> / TOMS</a:t>
            </a:r>
          </a:p>
          <a:p>
            <a:r>
              <a:rPr lang="en-US" dirty="0" smtClean="0"/>
              <a:t>LAADS / LP DAAC / NSIDC</a:t>
            </a:r>
          </a:p>
          <a:p>
            <a:pPr lvl="1"/>
            <a:r>
              <a:rPr lang="en-US" dirty="0" smtClean="0"/>
              <a:t>Many </a:t>
            </a:r>
            <a:r>
              <a:rPr lang="en-US" dirty="0" smtClean="0">
                <a:solidFill>
                  <a:srgbClr val="FF0000"/>
                </a:solidFill>
              </a:rPr>
              <a:t>MODIS</a:t>
            </a:r>
            <a:r>
              <a:rPr lang="en-US" dirty="0" smtClean="0"/>
              <a:t> products</a:t>
            </a:r>
          </a:p>
          <a:p>
            <a:r>
              <a:rPr lang="en-US" dirty="0" smtClean="0"/>
              <a:t>NSIDC</a:t>
            </a:r>
          </a:p>
          <a:p>
            <a:pPr lvl="1"/>
            <a:r>
              <a:rPr lang="en-US" dirty="0" smtClean="0"/>
              <a:t>AMSR_E / NISE</a:t>
            </a:r>
          </a:p>
          <a:p>
            <a:r>
              <a:rPr lang="en-US" dirty="0" err="1" smtClean="0"/>
              <a:t>LaRC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MISR</a:t>
            </a:r>
            <a:r>
              <a:rPr lang="en-US" dirty="0" smtClean="0"/>
              <a:t> / MOPITT / some CERES(TRMM)</a:t>
            </a:r>
          </a:p>
          <a:p>
            <a:pPr>
              <a:lnSpc>
                <a:spcPct val="200000"/>
              </a:lnSpc>
              <a:buFontTx/>
              <a:buNone/>
            </a:pPr>
            <a:endParaRPr lang="en-US" dirty="0" smtClean="0"/>
          </a:p>
        </p:txBody>
      </p:sp>
      <p:sp>
        <p:nvSpPr>
          <p:cNvPr id="2662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2662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CBFA523-3FB2-40E7-855F-CA04724241BF}" type="slidenum">
              <a:rPr lang="en-US" smtClean="0"/>
              <a:pPr/>
              <a:t>40</a:t>
            </a:fld>
            <a:endParaRPr lang="en-US" smtClean="0"/>
          </a:p>
        </p:txBody>
      </p:sp>
      <p:pic>
        <p:nvPicPr>
          <p:cNvPr id="7" name="Picture 6" descr="hdf4_handler_limit.png" hidden="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hdf4_handler_limit_samples.png" hidden="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2" name="Date Placeholder 8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September 28,2010</a:t>
            </a:r>
          </a:p>
        </p:txBody>
      </p:sp>
    </p:spTree>
    <p:extLst>
      <p:ext uri="{BB962C8B-B14F-4D97-AF65-F5344CB8AC3E}">
        <p14:creationId xmlns:p14="http://schemas.microsoft.com/office/powerpoint/2010/main" val="2247175195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Pure HDF4 Products Supported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1066800" y="1066800"/>
            <a:ext cx="7696200" cy="4572000"/>
          </a:xfrm>
        </p:spPr>
        <p:txBody>
          <a:bodyPr/>
          <a:lstStyle/>
          <a:p>
            <a:r>
              <a:rPr lang="en-US" dirty="0" smtClean="0"/>
              <a:t>GES DISC</a:t>
            </a:r>
          </a:p>
          <a:p>
            <a:pPr lvl="1"/>
            <a:r>
              <a:rPr lang="en-US" dirty="0" smtClean="0"/>
              <a:t>TRMM L1B, L2B Swath </a:t>
            </a:r>
          </a:p>
          <a:p>
            <a:pPr lvl="1"/>
            <a:r>
              <a:rPr lang="en-US" dirty="0" smtClean="0"/>
              <a:t>TRMM  L3B Grid 42 &amp; 43 products</a:t>
            </a:r>
          </a:p>
          <a:p>
            <a:r>
              <a:rPr lang="en-US" dirty="0" smtClean="0"/>
              <a:t>P.O DAAC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AVHRR</a:t>
            </a:r>
          </a:p>
          <a:p>
            <a:r>
              <a:rPr lang="en-US" dirty="0" smtClean="0"/>
              <a:t>OBPG (Ocean Color)</a:t>
            </a:r>
          </a:p>
          <a:p>
            <a:pPr lvl="1"/>
            <a:r>
              <a:rPr lang="en-US" dirty="0" err="1" smtClean="0"/>
              <a:t>SeaWiFS</a:t>
            </a:r>
            <a:r>
              <a:rPr lang="en-US" dirty="0" smtClean="0"/>
              <a:t> / MODIST / MODISA</a:t>
            </a:r>
          </a:p>
          <a:p>
            <a:pPr lvl="1"/>
            <a:r>
              <a:rPr lang="en-US" dirty="0" smtClean="0"/>
              <a:t>CZCS / OCTS</a:t>
            </a:r>
          </a:p>
          <a:p>
            <a:pPr>
              <a:lnSpc>
                <a:spcPct val="200000"/>
              </a:lnSpc>
              <a:buFontTx/>
              <a:buNone/>
            </a:pPr>
            <a:endParaRPr lang="en-US" dirty="0" smtClean="0"/>
          </a:p>
        </p:txBody>
      </p:sp>
      <p:sp>
        <p:nvSpPr>
          <p:cNvPr id="2662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2662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CBFA523-3FB2-40E7-855F-CA04724241BF}" type="slidenum">
              <a:rPr lang="en-US" smtClean="0"/>
              <a:pPr/>
              <a:t>41</a:t>
            </a:fld>
            <a:endParaRPr lang="en-US" smtClean="0"/>
          </a:p>
        </p:txBody>
      </p:sp>
      <p:pic>
        <p:nvPicPr>
          <p:cNvPr id="7" name="Picture 6" descr="hdf4_handler_limit.png" hidden="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hdf4_handler_limit_samples.png" hidden="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2" name="Date Placeholder 8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September 28,2010</a:t>
            </a:r>
          </a:p>
        </p:txBody>
      </p:sp>
    </p:spTree>
    <p:extLst>
      <p:ext uri="{BB962C8B-B14F-4D97-AF65-F5344CB8AC3E}">
        <p14:creationId xmlns:p14="http://schemas.microsoft.com/office/powerpoint/2010/main" val="3207085138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Pure HDF4 Products Supported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1066800" y="1066800"/>
            <a:ext cx="7391400" cy="4572000"/>
          </a:xfrm>
        </p:spPr>
        <p:txBody>
          <a:bodyPr/>
          <a:lstStyle/>
          <a:p>
            <a:r>
              <a:rPr lang="en-US" dirty="0" smtClean="0"/>
              <a:t>CERES</a:t>
            </a:r>
          </a:p>
          <a:p>
            <a:pPr lvl="1"/>
            <a:r>
              <a:rPr lang="en-US" dirty="0" smtClean="0"/>
              <a:t>CER_AVG</a:t>
            </a:r>
          </a:p>
          <a:p>
            <a:pPr lvl="1"/>
            <a:r>
              <a:rPr lang="en-US" dirty="0" smtClean="0"/>
              <a:t>CER_ES4</a:t>
            </a:r>
          </a:p>
          <a:p>
            <a:pPr lvl="1"/>
            <a:r>
              <a:rPr lang="en-US" dirty="0" smtClean="0"/>
              <a:t>CER_ISCCP-D2like-Day</a:t>
            </a:r>
          </a:p>
          <a:p>
            <a:pPr lvl="1"/>
            <a:r>
              <a:rPr lang="en-US" dirty="0" smtClean="0"/>
              <a:t>CER_ISCCP-D2like-GEO</a:t>
            </a:r>
          </a:p>
          <a:p>
            <a:pPr lvl="1"/>
            <a:r>
              <a:rPr lang="en-US" dirty="0" smtClean="0"/>
              <a:t>CER_SRBAVG</a:t>
            </a:r>
          </a:p>
          <a:p>
            <a:pPr lvl="1"/>
            <a:r>
              <a:rPr lang="en-US" dirty="0" smtClean="0"/>
              <a:t>CER_SYN</a:t>
            </a:r>
          </a:p>
          <a:p>
            <a:pPr lvl="1"/>
            <a:r>
              <a:rPr lang="en-US" dirty="0" smtClean="0"/>
              <a:t>CER_ZAVG</a:t>
            </a:r>
          </a:p>
          <a:p>
            <a:pPr>
              <a:lnSpc>
                <a:spcPct val="200000"/>
              </a:lnSpc>
              <a:buFontTx/>
              <a:buNone/>
            </a:pPr>
            <a:endParaRPr lang="en-US" dirty="0" smtClean="0"/>
          </a:p>
        </p:txBody>
      </p:sp>
      <p:sp>
        <p:nvSpPr>
          <p:cNvPr id="2662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HDF/HDF-EOS Workshop XIV</a:t>
            </a:r>
          </a:p>
        </p:txBody>
      </p:sp>
      <p:sp>
        <p:nvSpPr>
          <p:cNvPr id="2662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CBFA523-3FB2-40E7-855F-CA04724241BF}" type="slidenum">
              <a:rPr lang="en-US" smtClean="0"/>
              <a:pPr/>
              <a:t>42</a:t>
            </a:fld>
            <a:endParaRPr lang="en-US" smtClean="0"/>
          </a:p>
        </p:txBody>
      </p:sp>
      <p:pic>
        <p:nvPicPr>
          <p:cNvPr id="7" name="Picture 6" descr="hdf4_handler_limit.png" hidden="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hdf4_handler_limit_samples.png" hidden="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2" name="Date Placeholder 8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September 28,2010</a:t>
            </a:r>
          </a:p>
        </p:txBody>
      </p:sp>
    </p:spTree>
    <p:extLst>
      <p:ext uri="{BB962C8B-B14F-4D97-AF65-F5344CB8AC3E}">
        <p14:creationId xmlns:p14="http://schemas.microsoft.com/office/powerpoint/2010/main" val="718307918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6200" y="990600"/>
            <a:ext cx="9220200" cy="4800600"/>
          </a:xfrm>
        </p:spPr>
        <p:txBody>
          <a:bodyPr/>
          <a:lstStyle/>
          <a:p>
            <a:r>
              <a:rPr lang="en-US" dirty="0" smtClean="0"/>
              <a:t>IDV shows the access of AVHRR data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54888"/>
            <a:ext cx="8481060" cy="4732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-69096" y="1600200"/>
            <a:ext cx="8991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Real-time demo to show the access of MERRA data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55223809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76200"/>
            <a:ext cx="7010400" cy="533400"/>
          </a:xfrm>
        </p:spPr>
        <p:txBody>
          <a:bodyPr/>
          <a:lstStyle/>
          <a:p>
            <a:r>
              <a:rPr lang="en-US" sz="3200" dirty="0" smtClean="0"/>
              <a:t>HDF5–OPeNDAP Handler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Two official releases from the OPeNDAP website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since the last briefing</a:t>
            </a:r>
          </a:p>
          <a:p>
            <a:r>
              <a:rPr lang="en-US" dirty="0" smtClean="0"/>
              <a:t>Add the limited support for handling HDF-EOS5 multiple grid and swath files</a:t>
            </a:r>
          </a:p>
          <a:p>
            <a:r>
              <a:rPr lang="en-US" dirty="0" smtClean="0"/>
              <a:t>Aura MLS, OMI, HIRDLS, TES and </a:t>
            </a:r>
            <a:r>
              <a:rPr lang="en-US" dirty="0" err="1" smtClean="0"/>
              <a:t>MEaSUREs</a:t>
            </a:r>
            <a:r>
              <a:rPr lang="en-US" dirty="0" smtClean="0"/>
              <a:t>  GSSTF files can be served via OPeNDAP</a:t>
            </a:r>
          </a:p>
          <a:p>
            <a:r>
              <a:rPr lang="en-US" dirty="0" smtClean="0"/>
              <a:t>URL: </a:t>
            </a:r>
            <a:r>
              <a:rPr lang="en-US" dirty="0" smtClean="0">
                <a:hlinkClick r:id="rId2"/>
              </a:rPr>
              <a:t>http://opendap.org/download/hdf5_handler.html</a:t>
            </a:r>
            <a:r>
              <a:rPr lang="en-US" dirty="0" smtClean="0"/>
              <a:t> 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6200" y="990600"/>
            <a:ext cx="9220200" cy="4800600"/>
          </a:xfrm>
        </p:spPr>
        <p:txBody>
          <a:bodyPr/>
          <a:lstStyle/>
          <a:p>
            <a:r>
              <a:rPr lang="en-US" dirty="0" smtClean="0"/>
              <a:t>IDV shows the access of TES data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-76200" y="1524000"/>
            <a:ext cx="8991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Real-time demo to show the access of </a:t>
            </a:r>
            <a:r>
              <a:rPr lang="en-US" sz="2800" dirty="0" err="1" smtClean="0">
                <a:latin typeface="+mn-lt"/>
              </a:rPr>
              <a:t>MEaSUREs</a:t>
            </a:r>
            <a:r>
              <a:rPr lang="en-US" sz="2800" dirty="0" smtClean="0">
                <a:latin typeface="+mn-lt"/>
              </a:rPr>
              <a:t> GSSTF data</a:t>
            </a:r>
            <a:endParaRPr lang="en-US" sz="2800" dirty="0">
              <a:latin typeface="+mn-lt"/>
            </a:endParaRPr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9200" y="228600"/>
            <a:ext cx="6210300" cy="630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2604957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Future Plan </a:t>
            </a:r>
          </a:p>
        </p:txBody>
      </p:sp>
      <p:sp>
        <p:nvSpPr>
          <p:cNvPr id="31747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E9181-801E-467E-8353-A32C05588B14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64640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HDF5-OPeNDAP handler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Significant development to make general HDF-EOS5 files to be CF-compliant</a:t>
            </a:r>
          </a:p>
          <a:p>
            <a:pPr lvl="1"/>
            <a:r>
              <a:rPr lang="en-US" dirty="0" smtClean="0"/>
              <a:t>Multiple swaths/grids</a:t>
            </a:r>
          </a:p>
          <a:p>
            <a:pPr lvl="1"/>
            <a:r>
              <a:rPr lang="en-US" dirty="0" smtClean="0"/>
              <a:t>Better way to handle name clashing</a:t>
            </a:r>
          </a:p>
          <a:p>
            <a:pPr lvl="1"/>
            <a:r>
              <a:rPr lang="en-US" dirty="0" smtClean="0"/>
              <a:t>Better support for more CF attributes </a:t>
            </a:r>
          </a:p>
          <a:p>
            <a:pPr lvl="2"/>
            <a:r>
              <a:rPr lang="en-US" dirty="0" err="1"/>
              <a:t>s</a:t>
            </a:r>
            <a:r>
              <a:rPr lang="en-US" dirty="0" err="1" smtClean="0"/>
              <a:t>cale_factor</a:t>
            </a:r>
            <a:r>
              <a:rPr lang="en-US" dirty="0" smtClean="0"/>
              <a:t> and </a:t>
            </a:r>
            <a:r>
              <a:rPr lang="en-US" dirty="0" err="1" smtClean="0"/>
              <a:t>add_offset</a:t>
            </a:r>
            <a:endParaRPr lang="en-US" dirty="0" smtClean="0"/>
          </a:p>
          <a:p>
            <a:pPr lvl="2"/>
            <a:r>
              <a:rPr lang="en-US" dirty="0" err="1" smtClean="0"/>
              <a:t>valid_min</a:t>
            </a:r>
            <a:r>
              <a:rPr lang="en-US" dirty="0" smtClean="0"/>
              <a:t> and </a:t>
            </a:r>
            <a:r>
              <a:rPr lang="en-US" dirty="0" err="1" smtClean="0"/>
              <a:t>valid_max</a:t>
            </a:r>
            <a:endParaRPr lang="en-US" dirty="0" smtClean="0"/>
          </a:p>
          <a:p>
            <a:r>
              <a:rPr lang="en-US" dirty="0" smtClean="0"/>
              <a:t>Support general NASA HDF5 files</a:t>
            </a:r>
          </a:p>
          <a:p>
            <a:pPr lvl="1"/>
            <a:r>
              <a:rPr lang="en-US" dirty="0" smtClean="0"/>
              <a:t>Other </a:t>
            </a:r>
            <a:r>
              <a:rPr lang="en-US" dirty="0" err="1" smtClean="0"/>
              <a:t>MEaSUREs</a:t>
            </a:r>
            <a:r>
              <a:rPr lang="en-US" dirty="0" smtClean="0"/>
              <a:t> products</a:t>
            </a:r>
          </a:p>
          <a:p>
            <a:pPr lvl="1"/>
            <a:r>
              <a:rPr lang="en-US" dirty="0" smtClean="0"/>
              <a:t>Decadal mission products</a:t>
            </a:r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170045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HDF4-OPeNDAP handler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Development includes</a:t>
            </a:r>
          </a:p>
          <a:p>
            <a:pPr lvl="1"/>
            <a:r>
              <a:rPr lang="en-US" dirty="0" smtClean="0"/>
              <a:t>MISR “swath” support</a:t>
            </a:r>
          </a:p>
          <a:p>
            <a:pPr lvl="1"/>
            <a:r>
              <a:rPr lang="en-US" dirty="0" smtClean="0"/>
              <a:t>Some TRMM support</a:t>
            </a:r>
          </a:p>
          <a:p>
            <a:pPr lvl="1"/>
            <a:r>
              <a:rPr lang="en-US" dirty="0" smtClean="0"/>
              <a:t>Add the support of </a:t>
            </a:r>
            <a:r>
              <a:rPr lang="en-US" dirty="0" err="1" smtClean="0"/>
              <a:t>vdata</a:t>
            </a:r>
            <a:r>
              <a:rPr lang="en-US" dirty="0" smtClean="0"/>
              <a:t> in hybrid HDF-EOS2 files</a:t>
            </a:r>
          </a:p>
          <a:p>
            <a:pPr lvl="1"/>
            <a:r>
              <a:rPr lang="en-US" dirty="0" smtClean="0"/>
              <a:t>Better way to handle name clashing</a:t>
            </a:r>
          </a:p>
          <a:p>
            <a:pPr lvl="1"/>
            <a:r>
              <a:rPr lang="en-US" dirty="0" smtClean="0"/>
              <a:t>Better support for more CF attributes </a:t>
            </a:r>
          </a:p>
          <a:p>
            <a:pPr lvl="2"/>
            <a:r>
              <a:rPr lang="en-US" dirty="0" err="1"/>
              <a:t>s</a:t>
            </a:r>
            <a:r>
              <a:rPr lang="en-US" dirty="0" err="1" smtClean="0"/>
              <a:t>cale_factor</a:t>
            </a:r>
            <a:r>
              <a:rPr lang="en-US" dirty="0" smtClean="0"/>
              <a:t> and </a:t>
            </a:r>
            <a:r>
              <a:rPr lang="en-US" dirty="0" err="1" smtClean="0"/>
              <a:t>add_offset</a:t>
            </a:r>
            <a:endParaRPr lang="en-US" dirty="0" smtClean="0"/>
          </a:p>
          <a:p>
            <a:pPr lvl="2"/>
            <a:r>
              <a:rPr lang="en-US" dirty="0" err="1" smtClean="0"/>
              <a:t>valid_min</a:t>
            </a:r>
            <a:r>
              <a:rPr lang="en-US" dirty="0" smtClean="0"/>
              <a:t> and </a:t>
            </a:r>
            <a:r>
              <a:rPr lang="en-US" dirty="0" err="1" smtClean="0"/>
              <a:t>valid_max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308254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HDF-EOS5 augmentation tool</a:t>
            </a:r>
          </a:p>
        </p:txBody>
      </p:sp>
      <p:sp>
        <p:nvSpPr>
          <p:cNvPr id="3891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E9181-801E-467E-8353-A32C05588B14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HDF-EOS5 and NetCDF-4</a:t>
            </a:r>
          </a:p>
        </p:txBody>
      </p:sp>
      <p:sp>
        <p:nvSpPr>
          <p:cNvPr id="39939" name="Content Placeholder 7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2514600"/>
          </a:xfrm>
        </p:spPr>
        <p:txBody>
          <a:bodyPr/>
          <a:lstStyle/>
          <a:p>
            <a:r>
              <a:rPr lang="en-US" sz="2400" smtClean="0"/>
              <a:t>Enabling NetCDF4 to access HDF-EOS5 data</a:t>
            </a:r>
          </a:p>
          <a:p>
            <a:pPr lvl="1"/>
            <a:r>
              <a:rPr lang="en-US" sz="2200" smtClean="0"/>
              <a:t>Conversion</a:t>
            </a:r>
          </a:p>
          <a:p>
            <a:pPr lvl="1"/>
            <a:r>
              <a:rPr lang="en-US" sz="2200" b="1" smtClean="0"/>
              <a:t>Augmentation</a:t>
            </a:r>
          </a:p>
          <a:p>
            <a:pPr lvl="2"/>
            <a:r>
              <a:rPr lang="en-US" sz="2200" smtClean="0"/>
              <a:t>One file can be used for both EOS5 and NetCDF-4.</a:t>
            </a:r>
          </a:p>
          <a:p>
            <a:pPr lvl="2"/>
            <a:r>
              <a:rPr lang="en-US" sz="2200" smtClean="0"/>
              <a:t>Note that EOS5 users are not affected at all.</a:t>
            </a:r>
          </a:p>
        </p:txBody>
      </p:sp>
      <p:grpSp>
        <p:nvGrpSpPr>
          <p:cNvPr id="39940" name="Group 40"/>
          <p:cNvGrpSpPr>
            <a:grpSpLocks/>
          </p:cNvGrpSpPr>
          <p:nvPr/>
        </p:nvGrpSpPr>
        <p:grpSpPr bwMode="auto">
          <a:xfrm>
            <a:off x="609600" y="4876800"/>
            <a:ext cx="1981200" cy="914400"/>
            <a:chOff x="609600" y="4876800"/>
            <a:chExt cx="1981200" cy="914400"/>
          </a:xfrm>
        </p:grpSpPr>
        <p:sp>
          <p:nvSpPr>
            <p:cNvPr id="10" name="Rectangle 9"/>
            <p:cNvSpPr/>
            <p:nvPr/>
          </p:nvSpPr>
          <p:spPr bwMode="auto">
            <a:xfrm>
              <a:off x="609600" y="5334000"/>
              <a:ext cx="1981200" cy="457200"/>
            </a:xfrm>
            <a:prstGeom prst="rect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en-US" sz="2000" dirty="0">
                  <a:solidFill>
                    <a:schemeClr val="tx1"/>
                  </a:solidFill>
                  <a:latin typeface="Times New Roman" pitchFamily="18" charset="0"/>
                </a:rPr>
                <a:t>HDF5</a:t>
              </a: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609600" y="4876800"/>
              <a:ext cx="1981200" cy="457200"/>
            </a:xfrm>
            <a:prstGeom prst="rect">
              <a:avLst/>
            </a:prstGeom>
            <a:solidFill>
              <a:srgbClr val="398CE7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en-US" sz="2000" dirty="0">
                  <a:solidFill>
                    <a:schemeClr val="tx1"/>
                  </a:solidFill>
                  <a:latin typeface="Times New Roman" pitchFamily="18" charset="0"/>
                </a:rPr>
                <a:t>HDF-EOS5</a:t>
              </a:r>
            </a:p>
          </p:txBody>
        </p:sp>
      </p:grpSp>
      <p:grpSp>
        <p:nvGrpSpPr>
          <p:cNvPr id="39941" name="Group 34"/>
          <p:cNvGrpSpPr>
            <a:grpSpLocks/>
          </p:cNvGrpSpPr>
          <p:nvPr/>
        </p:nvGrpSpPr>
        <p:grpSpPr bwMode="auto">
          <a:xfrm>
            <a:off x="2667000" y="4648200"/>
            <a:ext cx="1066800" cy="1371600"/>
            <a:chOff x="4038600" y="3505200"/>
            <a:chExt cx="1066800" cy="1371600"/>
          </a:xfrm>
        </p:grpSpPr>
        <p:sp>
          <p:nvSpPr>
            <p:cNvPr id="39967" name="Can 31"/>
            <p:cNvSpPr>
              <a:spLocks noChangeArrowheads="1"/>
            </p:cNvSpPr>
            <p:nvPr/>
          </p:nvSpPr>
          <p:spPr bwMode="auto">
            <a:xfrm>
              <a:off x="4038600" y="3733800"/>
              <a:ext cx="1066800" cy="1143000"/>
            </a:xfrm>
            <a:prstGeom prst="can">
              <a:avLst>
                <a:gd name="adj" fmla="val 250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/>
                <a:t>HDF-EOS5</a:t>
              </a:r>
            </a:p>
            <a:p>
              <a:pPr algn="ctr"/>
              <a:r>
                <a:rPr lang="en-US" sz="1500"/>
                <a:t>file</a:t>
              </a:r>
            </a:p>
          </p:txBody>
        </p:sp>
        <p:sp>
          <p:nvSpPr>
            <p:cNvPr id="39968" name="Can 30"/>
            <p:cNvSpPr>
              <a:spLocks noChangeArrowheads="1"/>
            </p:cNvSpPr>
            <p:nvPr/>
          </p:nvSpPr>
          <p:spPr bwMode="auto">
            <a:xfrm>
              <a:off x="4038600" y="3505200"/>
              <a:ext cx="1066800" cy="533400"/>
            </a:xfrm>
            <a:prstGeom prst="can">
              <a:avLst>
                <a:gd name="adj" fmla="val 50000"/>
              </a:avLst>
            </a:prstGeom>
            <a:solidFill>
              <a:srgbClr val="398CE7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/>
            </a:p>
          </p:txBody>
        </p:sp>
      </p:grpSp>
      <p:grpSp>
        <p:nvGrpSpPr>
          <p:cNvPr id="39942" name="Group 41"/>
          <p:cNvGrpSpPr>
            <a:grpSpLocks/>
          </p:cNvGrpSpPr>
          <p:nvPr/>
        </p:nvGrpSpPr>
        <p:grpSpPr bwMode="auto">
          <a:xfrm>
            <a:off x="6400800" y="4876800"/>
            <a:ext cx="1981200" cy="914400"/>
            <a:chOff x="6324600" y="4876800"/>
            <a:chExt cx="1981200" cy="914400"/>
          </a:xfrm>
        </p:grpSpPr>
        <p:sp>
          <p:nvSpPr>
            <p:cNvPr id="23" name="Rectangle 22"/>
            <p:cNvSpPr/>
            <p:nvPr/>
          </p:nvSpPr>
          <p:spPr bwMode="auto">
            <a:xfrm>
              <a:off x="6324600" y="5334000"/>
              <a:ext cx="1981200" cy="457200"/>
            </a:xfrm>
            <a:prstGeom prst="rect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en-US" sz="2000" dirty="0">
                  <a:solidFill>
                    <a:schemeClr val="tx1"/>
                  </a:solidFill>
                  <a:latin typeface="Times New Roman" pitchFamily="18" charset="0"/>
                </a:rPr>
                <a:t>HDF5</a:t>
              </a: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6324600" y="4876800"/>
              <a:ext cx="1981200" cy="457200"/>
            </a:xfrm>
            <a:prstGeom prst="rect">
              <a:avLst/>
            </a:prstGeom>
            <a:solidFill>
              <a:srgbClr val="FF6633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en-US" sz="2000" dirty="0">
                  <a:solidFill>
                    <a:schemeClr val="tx1"/>
                  </a:solidFill>
                  <a:latin typeface="Times New Roman" pitchFamily="18" charset="0"/>
                </a:rPr>
                <a:t>NetCDF4</a:t>
              </a:r>
            </a:p>
          </p:txBody>
        </p:sp>
      </p:grpSp>
      <p:grpSp>
        <p:nvGrpSpPr>
          <p:cNvPr id="39943" name="Group 35"/>
          <p:cNvGrpSpPr>
            <a:grpSpLocks/>
          </p:cNvGrpSpPr>
          <p:nvPr/>
        </p:nvGrpSpPr>
        <p:grpSpPr bwMode="auto">
          <a:xfrm>
            <a:off x="5257800" y="4648200"/>
            <a:ext cx="1066800" cy="1371600"/>
            <a:chOff x="6477000" y="2743200"/>
            <a:chExt cx="1066800" cy="1371600"/>
          </a:xfrm>
        </p:grpSpPr>
        <p:sp>
          <p:nvSpPr>
            <p:cNvPr id="39959" name="Can 32"/>
            <p:cNvSpPr>
              <a:spLocks noChangeArrowheads="1"/>
            </p:cNvSpPr>
            <p:nvPr/>
          </p:nvSpPr>
          <p:spPr bwMode="auto">
            <a:xfrm>
              <a:off x="6477000" y="2971800"/>
              <a:ext cx="1066800" cy="1143000"/>
            </a:xfrm>
            <a:prstGeom prst="can">
              <a:avLst>
                <a:gd name="adj" fmla="val 250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/>
                <a:t>NetCDF-4</a:t>
              </a:r>
            </a:p>
            <a:p>
              <a:pPr algn="ctr"/>
              <a:r>
                <a:rPr lang="en-US" sz="1500"/>
                <a:t>file</a:t>
              </a:r>
            </a:p>
          </p:txBody>
        </p:sp>
        <p:sp>
          <p:nvSpPr>
            <p:cNvPr id="39960" name="Can 33"/>
            <p:cNvSpPr>
              <a:spLocks noChangeArrowheads="1"/>
            </p:cNvSpPr>
            <p:nvPr/>
          </p:nvSpPr>
          <p:spPr bwMode="auto">
            <a:xfrm>
              <a:off x="6477000" y="2743200"/>
              <a:ext cx="1066800" cy="533400"/>
            </a:xfrm>
            <a:prstGeom prst="can">
              <a:avLst>
                <a:gd name="adj" fmla="val 50000"/>
              </a:avLst>
            </a:prstGeom>
            <a:solidFill>
              <a:srgbClr val="FF6633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/>
            </a:p>
          </p:txBody>
        </p:sp>
      </p:grpSp>
      <p:grpSp>
        <p:nvGrpSpPr>
          <p:cNvPr id="6" name="Group 44"/>
          <p:cNvGrpSpPr>
            <a:grpSpLocks/>
          </p:cNvGrpSpPr>
          <p:nvPr/>
        </p:nvGrpSpPr>
        <p:grpSpPr bwMode="auto">
          <a:xfrm>
            <a:off x="3962400" y="4419600"/>
            <a:ext cx="1066800" cy="1600200"/>
            <a:chOff x="3962400" y="4419600"/>
            <a:chExt cx="1066800" cy="1600200"/>
          </a:xfrm>
        </p:grpSpPr>
        <p:sp>
          <p:nvSpPr>
            <p:cNvPr id="39956" name="Can 37"/>
            <p:cNvSpPr>
              <a:spLocks noChangeArrowheads="1"/>
            </p:cNvSpPr>
            <p:nvPr/>
          </p:nvSpPr>
          <p:spPr bwMode="auto">
            <a:xfrm>
              <a:off x="3962400" y="4876800"/>
              <a:ext cx="1066800" cy="1143000"/>
            </a:xfrm>
            <a:prstGeom prst="can">
              <a:avLst>
                <a:gd name="adj" fmla="val 250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/>
                <a:t>Augmented</a:t>
              </a:r>
            </a:p>
            <a:p>
              <a:pPr algn="ctr"/>
              <a:r>
                <a:rPr lang="en-US" sz="1500"/>
                <a:t>HDF-EOS5</a:t>
              </a:r>
            </a:p>
            <a:p>
              <a:pPr algn="ctr"/>
              <a:r>
                <a:rPr lang="en-US" sz="1500"/>
                <a:t>file</a:t>
              </a:r>
            </a:p>
          </p:txBody>
        </p:sp>
        <p:sp>
          <p:nvSpPr>
            <p:cNvPr id="39957" name="Can 38"/>
            <p:cNvSpPr>
              <a:spLocks noChangeArrowheads="1"/>
            </p:cNvSpPr>
            <p:nvPr/>
          </p:nvSpPr>
          <p:spPr bwMode="auto">
            <a:xfrm>
              <a:off x="3962400" y="4648200"/>
              <a:ext cx="1066800" cy="533400"/>
            </a:xfrm>
            <a:prstGeom prst="can">
              <a:avLst>
                <a:gd name="adj" fmla="val 50000"/>
              </a:avLst>
            </a:prstGeom>
            <a:solidFill>
              <a:srgbClr val="398CE7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/>
            </a:p>
          </p:txBody>
        </p:sp>
        <p:sp>
          <p:nvSpPr>
            <p:cNvPr id="39958" name="Can 39"/>
            <p:cNvSpPr>
              <a:spLocks noChangeArrowheads="1"/>
            </p:cNvSpPr>
            <p:nvPr/>
          </p:nvSpPr>
          <p:spPr bwMode="auto">
            <a:xfrm>
              <a:off x="3962400" y="4419600"/>
              <a:ext cx="1066800" cy="533400"/>
            </a:xfrm>
            <a:prstGeom prst="can">
              <a:avLst>
                <a:gd name="adj" fmla="val 50000"/>
              </a:avLst>
            </a:prstGeom>
            <a:solidFill>
              <a:srgbClr val="FF6633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/>
            </a:p>
          </p:txBody>
        </p:sp>
      </p:grpSp>
      <p:grpSp>
        <p:nvGrpSpPr>
          <p:cNvPr id="7" name="Group 48"/>
          <p:cNvGrpSpPr>
            <a:grpSpLocks/>
          </p:cNvGrpSpPr>
          <p:nvPr/>
        </p:nvGrpSpPr>
        <p:grpSpPr bwMode="auto">
          <a:xfrm>
            <a:off x="2819400" y="3429000"/>
            <a:ext cx="2066925" cy="1143000"/>
            <a:chOff x="2819400" y="3429000"/>
            <a:chExt cx="2066591" cy="1143000"/>
          </a:xfrm>
        </p:grpSpPr>
        <p:sp>
          <p:nvSpPr>
            <p:cNvPr id="39954" name="TextBox 46"/>
            <p:cNvSpPr txBox="1">
              <a:spLocks noChangeArrowheads="1"/>
            </p:cNvSpPr>
            <p:nvPr/>
          </p:nvSpPr>
          <p:spPr bwMode="auto">
            <a:xfrm>
              <a:off x="2819400" y="3429000"/>
              <a:ext cx="206659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Augmentation</a:t>
              </a:r>
            </a:p>
          </p:txBody>
        </p:sp>
        <p:sp>
          <p:nvSpPr>
            <p:cNvPr id="48" name="U-Turn Arrow 47"/>
            <p:cNvSpPr/>
            <p:nvPr/>
          </p:nvSpPr>
          <p:spPr bwMode="auto">
            <a:xfrm>
              <a:off x="3200338" y="3886200"/>
              <a:ext cx="1371378" cy="685800"/>
            </a:xfrm>
            <a:prstGeom prst="utur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8" name="Group 55"/>
          <p:cNvGrpSpPr>
            <a:grpSpLocks/>
          </p:cNvGrpSpPr>
          <p:nvPr/>
        </p:nvGrpSpPr>
        <p:grpSpPr bwMode="auto">
          <a:xfrm>
            <a:off x="1447800" y="4114800"/>
            <a:ext cx="6096000" cy="2362200"/>
            <a:chOff x="1447800" y="4114800"/>
            <a:chExt cx="6096000" cy="2362200"/>
          </a:xfrm>
        </p:grpSpPr>
        <p:sp>
          <p:nvSpPr>
            <p:cNvPr id="39950" name="Curved Down Arrow 26"/>
            <p:cNvSpPr>
              <a:spLocks noChangeArrowheads="1"/>
            </p:cNvSpPr>
            <p:nvPr/>
          </p:nvSpPr>
          <p:spPr bwMode="auto">
            <a:xfrm flipH="1">
              <a:off x="4343400" y="4114800"/>
              <a:ext cx="2590800" cy="685800"/>
            </a:xfrm>
            <a:prstGeom prst="curvedDownArrow">
              <a:avLst>
                <a:gd name="adj1" fmla="val 24993"/>
                <a:gd name="adj2" fmla="val 50003"/>
                <a:gd name="adj3" fmla="val 25000"/>
              </a:avLst>
            </a:prstGeom>
            <a:solidFill>
              <a:srgbClr val="FF6633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51" name="Curved Down Arrow 29"/>
            <p:cNvSpPr>
              <a:spLocks noChangeArrowheads="1"/>
            </p:cNvSpPr>
            <p:nvPr/>
          </p:nvSpPr>
          <p:spPr bwMode="auto">
            <a:xfrm flipH="1" flipV="1">
              <a:off x="4419600" y="5791200"/>
              <a:ext cx="3124200" cy="685800"/>
            </a:xfrm>
            <a:prstGeom prst="curvedDownArrow">
              <a:avLst>
                <a:gd name="adj1" fmla="val 24992"/>
                <a:gd name="adj2" fmla="val 50006"/>
                <a:gd name="adj3" fmla="val 250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52" name="Curved Down Arrow 42"/>
            <p:cNvSpPr>
              <a:spLocks noChangeArrowheads="1"/>
            </p:cNvSpPr>
            <p:nvPr/>
          </p:nvSpPr>
          <p:spPr bwMode="auto">
            <a:xfrm>
              <a:off x="1981200" y="4419600"/>
              <a:ext cx="2590800" cy="685800"/>
            </a:xfrm>
            <a:prstGeom prst="curvedDownArrow">
              <a:avLst>
                <a:gd name="adj1" fmla="val 24993"/>
                <a:gd name="adj2" fmla="val 61197"/>
                <a:gd name="adj3" fmla="val 25000"/>
              </a:avLst>
            </a:prstGeom>
            <a:solidFill>
              <a:srgbClr val="398CE7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53" name="Curved Down Arrow 45"/>
            <p:cNvSpPr>
              <a:spLocks noChangeArrowheads="1"/>
            </p:cNvSpPr>
            <p:nvPr/>
          </p:nvSpPr>
          <p:spPr bwMode="auto">
            <a:xfrm flipV="1">
              <a:off x="1447800" y="5791200"/>
              <a:ext cx="3124200" cy="685800"/>
            </a:xfrm>
            <a:prstGeom prst="curvedDownArrow">
              <a:avLst>
                <a:gd name="adj1" fmla="val 24992"/>
                <a:gd name="adj2" fmla="val 50006"/>
                <a:gd name="adj3" fmla="val 25000"/>
              </a:avLst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Work Review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Handle multiple Swath/grid files</a:t>
            </a:r>
          </a:p>
          <a:p>
            <a:r>
              <a:rPr lang="en-US" dirty="0" smtClean="0"/>
              <a:t>Provide more options for users to provide dimension scale data</a:t>
            </a:r>
          </a:p>
          <a:p>
            <a:r>
              <a:rPr lang="en-US" dirty="0" smtClean="0"/>
              <a:t>Add the support of zonal average(ZA) HDF-EOS5 data</a:t>
            </a:r>
          </a:p>
          <a:p>
            <a:r>
              <a:rPr lang="en-US" dirty="0" smtClean="0"/>
              <a:t>Test more Aura HDF-EOS5 files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FF46B1-0621-46B1-AC7E-5F6EE87DCD6A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Future Work</a:t>
            </a:r>
          </a:p>
        </p:txBody>
      </p:sp>
      <p:sp>
        <p:nvSpPr>
          <p:cNvPr id="4403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Handle the swath having 2-D coordinate variables</a:t>
            </a:r>
          </a:p>
          <a:p>
            <a:r>
              <a:rPr lang="en-US" dirty="0" smtClean="0"/>
              <a:t>Improve the quality of the documentation </a:t>
            </a:r>
          </a:p>
          <a:p>
            <a:r>
              <a:rPr lang="en-US" dirty="0" smtClean="0"/>
              <a:t>Add more testing</a:t>
            </a:r>
          </a:p>
          <a:p>
            <a:r>
              <a:rPr lang="en-US" dirty="0" smtClean="0"/>
              <a:t>Consistency checker</a:t>
            </a:r>
          </a:p>
          <a:p>
            <a:pPr lvl="1"/>
            <a:r>
              <a:rPr lang="en-US" dirty="0" smtClean="0"/>
              <a:t>If one modifies dim info in an augmented file, file becomes inconsistent.</a:t>
            </a:r>
          </a:p>
          <a:p>
            <a:pPr>
              <a:buFontTx/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HDF4/HDF-EOS2-CF conversion library </a:t>
            </a:r>
          </a:p>
        </p:txBody>
      </p:sp>
      <p:sp>
        <p:nvSpPr>
          <p:cNvPr id="45059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E9181-801E-467E-8353-A32C05588B14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31988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458200" cy="5486400"/>
          </a:xfrm>
        </p:spPr>
        <p:txBody>
          <a:bodyPr/>
          <a:lstStyle/>
          <a:p>
            <a:r>
              <a:rPr lang="en-US" dirty="0" smtClean="0"/>
              <a:t>Improve the accessibility and usability of NASA HDF4 and HDF-EOS2 files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586468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458200" cy="5486400"/>
          </a:xfrm>
        </p:spPr>
        <p:txBody>
          <a:bodyPr/>
          <a:lstStyle/>
          <a:p>
            <a:r>
              <a:rPr lang="en-US" dirty="0" smtClean="0"/>
              <a:t>Make a CF-compliant conversion library </a:t>
            </a:r>
          </a:p>
          <a:p>
            <a:r>
              <a:rPr lang="en-US" dirty="0" smtClean="0"/>
              <a:t>The library can be used to implement a conversion utility to convert the HDF4/HDF-EOS2 files to other data formats such as </a:t>
            </a:r>
            <a:r>
              <a:rPr lang="en-US" dirty="0" err="1" smtClean="0"/>
              <a:t>netCDF</a:t>
            </a:r>
            <a:endParaRPr lang="en-US" dirty="0" smtClean="0"/>
          </a:p>
          <a:p>
            <a:r>
              <a:rPr lang="en-US" dirty="0" smtClean="0"/>
              <a:t>“Desktop” version of the HDF4-OPeNDAP handler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0356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 CF support of converting HDF-EOS2 and some HDF4 </a:t>
            </a:r>
          </a:p>
          <a:p>
            <a:r>
              <a:rPr lang="en-US" dirty="0" smtClean="0"/>
              <a:t>Implement a netCDF3/netCDF-4 classic conversion tool based on the conversion library</a:t>
            </a:r>
          </a:p>
          <a:p>
            <a:r>
              <a:rPr lang="en-US" dirty="0" smtClean="0"/>
              <a:t>HDF-EOS2 products include</a:t>
            </a:r>
          </a:p>
          <a:p>
            <a:pPr lvl="1"/>
            <a:r>
              <a:rPr lang="en-US" dirty="0" smtClean="0"/>
              <a:t>MODIS, MISR, AIRS</a:t>
            </a:r>
          </a:p>
          <a:p>
            <a:r>
              <a:rPr lang="en-US" dirty="0" smtClean="0"/>
              <a:t>HDF4 products include</a:t>
            </a:r>
          </a:p>
          <a:p>
            <a:pPr lvl="1"/>
            <a:r>
              <a:rPr lang="en-US" dirty="0" smtClean="0"/>
              <a:t>Some TRMM, CERES, OBPG products</a:t>
            </a:r>
          </a:p>
          <a:p>
            <a:pPr marL="514350" indent="-457200">
              <a:buFont typeface="Arial" pitchFamily="34" charset="0"/>
              <a:buChar char="•"/>
            </a:pPr>
            <a:r>
              <a:rPr lang="en-US" dirty="0" smtClean="0"/>
              <a:t>Investigate the conversion to </a:t>
            </a:r>
            <a:r>
              <a:rPr lang="en-US" dirty="0" err="1" smtClean="0"/>
              <a:t>GeoTIFF</a:t>
            </a:r>
            <a:endParaRPr lang="en-US" dirty="0" smtClean="0"/>
          </a:p>
          <a:p>
            <a:pPr marL="514350" indent="-457200">
              <a:buFont typeface="Arial" pitchFamily="34" charset="0"/>
              <a:buChar char="•"/>
            </a:pPr>
            <a:r>
              <a:rPr lang="en-US" dirty="0" smtClean="0"/>
              <a:t>Still </a:t>
            </a:r>
            <a:r>
              <a:rPr lang="en-US" smtClean="0"/>
              <a:t>in </a:t>
            </a:r>
            <a:r>
              <a:rPr lang="en-US" smtClean="0"/>
              <a:t>progress</a:t>
            </a:r>
            <a:r>
              <a:rPr lang="en-US" smtClean="0"/>
              <a:t> </a:t>
            </a:r>
            <a:r>
              <a:rPr lang="en-US" dirty="0" smtClean="0"/>
              <a:t>– 80% work done</a:t>
            </a:r>
          </a:p>
          <a:p>
            <a:pPr marL="514350" indent="-457200">
              <a:buFont typeface="Arial" pitchFamily="34" charset="0"/>
              <a:buChar char="•"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481437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Others</a:t>
            </a:r>
          </a:p>
        </p:txBody>
      </p:sp>
      <p:sp>
        <p:nvSpPr>
          <p:cNvPr id="45059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E9181-801E-467E-8353-A32C05588B14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91303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HDF-EOS2 dumper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an be used to quickly obtain the latitude and longitude data </a:t>
            </a:r>
          </a:p>
          <a:p>
            <a:r>
              <a:rPr lang="en-US" dirty="0" smtClean="0"/>
              <a:t>It is a command-line tool only supported on Linux</a:t>
            </a:r>
          </a:p>
          <a:p>
            <a:r>
              <a:rPr lang="en-US" dirty="0" smtClean="0"/>
              <a:t>The output is ASCII format</a:t>
            </a:r>
          </a:p>
          <a:p>
            <a:r>
              <a:rPr lang="en-US" dirty="0" smtClean="0"/>
              <a:t>The dumper is used to generate some HDF-EOS2 plots via IDL,NCL and MATLAB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285139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HDF-EOS2 dumper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maintenance mode</a:t>
            </a:r>
          </a:p>
          <a:p>
            <a:r>
              <a:rPr lang="en-US" dirty="0" smtClean="0"/>
              <a:t>Improve the quality of documentation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553106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CF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 programming examples on how to add CF attributes to an HDF5 file via</a:t>
            </a:r>
          </a:p>
          <a:p>
            <a:pPr lvl="1"/>
            <a:r>
              <a:rPr lang="en-US" dirty="0" smtClean="0"/>
              <a:t>HDF5 C and Fortran APIs</a:t>
            </a:r>
          </a:p>
          <a:p>
            <a:pPr lvl="1"/>
            <a:r>
              <a:rPr lang="en-US" dirty="0" smtClean="0"/>
              <a:t>Python via h5py</a:t>
            </a:r>
          </a:p>
          <a:p>
            <a:pPr lvl="1"/>
            <a:r>
              <a:rPr lang="en-US" dirty="0" smtClean="0"/>
              <a:t>netCDF-4 C and Fortran APIs</a:t>
            </a:r>
          </a:p>
          <a:p>
            <a:pPr lvl="1"/>
            <a:r>
              <a:rPr lang="en-US" dirty="0" smtClean="0"/>
              <a:t>HDF-EOS5 C and Fortran APIs</a:t>
            </a:r>
          </a:p>
          <a:p>
            <a:pPr marL="514350" indent="-457200">
              <a:buFont typeface="Arial" pitchFamily="34" charset="0"/>
              <a:buChar char="•"/>
            </a:pPr>
            <a:r>
              <a:rPr lang="en-US" dirty="0" smtClean="0"/>
              <a:t>Now writing a document and cleaning up codes</a:t>
            </a:r>
          </a:p>
          <a:p>
            <a:pPr marL="514350" indent="-457200">
              <a:buFont typeface="Arial" pitchFamily="34" charset="0"/>
              <a:buChar char="•"/>
            </a:pPr>
            <a:r>
              <a:rPr lang="en-US" dirty="0" smtClean="0"/>
              <a:t>Many investigate on how to use HDF5 tools such as h5edit and </a:t>
            </a:r>
            <a:r>
              <a:rPr lang="en-US" dirty="0" err="1" smtClean="0"/>
              <a:t>HDFView</a:t>
            </a:r>
            <a:r>
              <a:rPr lang="en-US" dirty="0" smtClean="0"/>
              <a:t> to add CF attributes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21415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Thank You!</a:t>
            </a:r>
          </a:p>
        </p:txBody>
      </p:sp>
      <p:sp>
        <p:nvSpPr>
          <p:cNvPr id="45059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E9181-801E-467E-8353-A32C05588B14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Acknowledgements</a:t>
            </a:r>
          </a:p>
        </p:txBody>
      </p:sp>
      <p:sp>
        <p:nvSpPr>
          <p:cNvPr id="4608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 smtClean="0"/>
              <a:t>	This work was supported by the Cooperative Agreement with the National Aeronautics and Space Administration (NASA) under NASA grant NNX08A077A.  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	Any opinions, findings, conclusions or recommendations expressed in this material are those of the author(s) and do not necessarily reflect the views of NASA.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0B0A4A-FCAE-4EE6-A783-FD957F5F7710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Questions/comments?</a:t>
            </a:r>
          </a:p>
        </p:txBody>
      </p:sp>
      <p:sp>
        <p:nvSpPr>
          <p:cNvPr id="47107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E9181-801E-467E-8353-A32C05588B14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Backup slides</a:t>
            </a:r>
          </a:p>
        </p:txBody>
      </p:sp>
      <p:sp>
        <p:nvSpPr>
          <p:cNvPr id="48131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E9181-801E-467E-8353-A32C05588B14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228600" y="-685800"/>
            <a:ext cx="9144000" cy="1447800"/>
          </a:xfrm>
        </p:spPr>
        <p:txBody>
          <a:bodyPr/>
          <a:lstStyle/>
          <a:p>
            <a:r>
              <a:rPr lang="en-US" smtClean="0"/>
              <a:t>Role  of HDF4-OPeNDAP handler</a:t>
            </a:r>
          </a:p>
        </p:txBody>
      </p:sp>
      <p:sp>
        <p:nvSpPr>
          <p:cNvPr id="49155" name="Hexagon 6"/>
          <p:cNvSpPr>
            <a:spLocks noChangeArrowheads="1"/>
          </p:cNvSpPr>
          <p:nvPr/>
        </p:nvSpPr>
        <p:spPr bwMode="auto">
          <a:xfrm>
            <a:off x="6400800" y="2209800"/>
            <a:ext cx="2438400" cy="2362200"/>
          </a:xfrm>
          <a:prstGeom prst="hexagon">
            <a:avLst>
              <a:gd name="adj" fmla="val 24999"/>
              <a:gd name="vf" fmla="val 11547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6" name="Regular Pentagon 7"/>
          <p:cNvSpPr>
            <a:spLocks noChangeAspect="1"/>
          </p:cNvSpPr>
          <p:nvPr/>
        </p:nvSpPr>
        <p:spPr bwMode="auto">
          <a:xfrm>
            <a:off x="3276600" y="2362200"/>
            <a:ext cx="2011363" cy="2133600"/>
          </a:xfrm>
          <a:prstGeom prst="pentagon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rapezoid 9"/>
          <p:cNvSpPr>
            <a:spLocks noChangeAspect="1"/>
          </p:cNvSpPr>
          <p:nvPr/>
        </p:nvSpPr>
        <p:spPr bwMode="auto">
          <a:xfrm flipV="1">
            <a:off x="381000" y="2643188"/>
            <a:ext cx="2286000" cy="1882775"/>
          </a:xfrm>
          <a:prstGeom prst="trapezoid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9158" name="Right Triangle 10"/>
          <p:cNvSpPr>
            <a:spLocks noChangeArrowheads="1"/>
          </p:cNvSpPr>
          <p:nvPr/>
        </p:nvSpPr>
        <p:spPr bwMode="auto">
          <a:xfrm>
            <a:off x="8229600" y="2209800"/>
            <a:ext cx="533400" cy="1143000"/>
          </a:xfrm>
          <a:prstGeom prst="rtTriangl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9" name="Right Triangle 11"/>
          <p:cNvSpPr>
            <a:spLocks noChangeArrowheads="1"/>
          </p:cNvSpPr>
          <p:nvPr/>
        </p:nvSpPr>
        <p:spPr bwMode="auto">
          <a:xfrm flipH="1">
            <a:off x="6400800" y="2209800"/>
            <a:ext cx="533400" cy="1219200"/>
          </a:xfrm>
          <a:prstGeom prst="rtTriangl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60" name="Rectangle 12"/>
          <p:cNvSpPr>
            <a:spLocks noChangeArrowheads="1"/>
          </p:cNvSpPr>
          <p:nvPr/>
        </p:nvSpPr>
        <p:spPr bwMode="auto">
          <a:xfrm>
            <a:off x="7010400" y="3352800"/>
            <a:ext cx="1219200" cy="1219200"/>
          </a:xfrm>
          <a:prstGeom prst="rect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14" name="Trapezoid 13"/>
          <p:cNvSpPr>
            <a:spLocks noChangeAspect="1"/>
          </p:cNvSpPr>
          <p:nvPr/>
        </p:nvSpPr>
        <p:spPr bwMode="auto">
          <a:xfrm flipV="1">
            <a:off x="3276600" y="3124200"/>
            <a:ext cx="2073275" cy="1401763"/>
          </a:xfrm>
          <a:prstGeom prst="trapezoid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5" name="Trapezoid 14"/>
          <p:cNvSpPr>
            <a:spLocks noChangeAspect="1"/>
          </p:cNvSpPr>
          <p:nvPr/>
        </p:nvSpPr>
        <p:spPr bwMode="auto">
          <a:xfrm flipV="1">
            <a:off x="457200" y="3094038"/>
            <a:ext cx="2073275" cy="1401762"/>
          </a:xfrm>
          <a:prstGeom prst="trapezoid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9163" name="Left Arrow 16"/>
          <p:cNvSpPr>
            <a:spLocks noChangeArrowheads="1"/>
          </p:cNvSpPr>
          <p:nvPr/>
        </p:nvSpPr>
        <p:spPr bwMode="auto">
          <a:xfrm>
            <a:off x="2438400" y="3429000"/>
            <a:ext cx="838200" cy="304800"/>
          </a:xfrm>
          <a:prstGeom prst="leftArrow">
            <a:avLst>
              <a:gd name="adj1" fmla="val 50000"/>
              <a:gd name="adj2" fmla="val 4999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64" name="TextBox 17"/>
          <p:cNvSpPr txBox="1">
            <a:spLocks noChangeArrowheads="1"/>
          </p:cNvSpPr>
          <p:nvPr/>
        </p:nvSpPr>
        <p:spPr bwMode="auto">
          <a:xfrm>
            <a:off x="228600" y="1676400"/>
            <a:ext cx="2667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/>
              <a:t>OPeNDAP Clients   </a:t>
            </a:r>
          </a:p>
        </p:txBody>
      </p:sp>
      <p:sp>
        <p:nvSpPr>
          <p:cNvPr id="49165" name="TextBox 18"/>
          <p:cNvSpPr txBox="1">
            <a:spLocks noChangeArrowheads="1"/>
          </p:cNvSpPr>
          <p:nvPr/>
        </p:nvSpPr>
        <p:spPr bwMode="auto">
          <a:xfrm>
            <a:off x="3505200" y="1676400"/>
            <a:ext cx="1620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/>
              <a:t>OPeNDAP </a:t>
            </a:r>
          </a:p>
        </p:txBody>
      </p:sp>
      <p:sp>
        <p:nvSpPr>
          <p:cNvPr id="49166" name="TextBox 19"/>
          <p:cNvSpPr txBox="1">
            <a:spLocks noChangeArrowheads="1"/>
          </p:cNvSpPr>
          <p:nvPr/>
        </p:nvSpPr>
        <p:spPr bwMode="auto">
          <a:xfrm>
            <a:off x="6705600" y="1676400"/>
            <a:ext cx="2057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/>
              <a:t>HDF-EOS2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105400" y="5181600"/>
            <a:ext cx="3416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>
                <a:solidFill>
                  <a:srgbClr val="FF0000"/>
                </a:solidFill>
              </a:rPr>
              <a:t>HDF4-OPeNDAP handler</a:t>
            </a:r>
          </a:p>
        </p:txBody>
      </p:sp>
      <p:cxnSp>
        <p:nvCxnSpPr>
          <p:cNvPr id="27" name="Straight Arrow Connector 26"/>
          <p:cNvCxnSpPr>
            <a:cxnSpLocks noChangeShapeType="1"/>
            <a:stCxn id="49159" idx="5"/>
          </p:cNvCxnSpPr>
          <p:nvPr/>
        </p:nvCxnSpPr>
        <p:spPr bwMode="auto">
          <a:xfrm rot="10800000" flipV="1">
            <a:off x="5257800" y="2819400"/>
            <a:ext cx="1409700" cy="6858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Straight Arrow Connector 29"/>
          <p:cNvCxnSpPr>
            <a:cxnSpLocks noChangeShapeType="1"/>
            <a:stCxn id="49158" idx="1"/>
            <a:endCxn id="14" idx="3"/>
          </p:cNvCxnSpPr>
          <p:nvPr/>
        </p:nvCxnSpPr>
        <p:spPr bwMode="auto">
          <a:xfrm rot="10800000" flipV="1">
            <a:off x="5173663" y="2781300"/>
            <a:ext cx="3055937" cy="10445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Straight Arrow Connector 31"/>
          <p:cNvCxnSpPr>
            <a:cxnSpLocks noChangeShapeType="1"/>
          </p:cNvCxnSpPr>
          <p:nvPr/>
        </p:nvCxnSpPr>
        <p:spPr bwMode="auto">
          <a:xfrm rot="10800000">
            <a:off x="5029200" y="4038600"/>
            <a:ext cx="1981200" cy="76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" name="Oval 36"/>
          <p:cNvSpPr>
            <a:spLocks noChangeArrowheads="1"/>
          </p:cNvSpPr>
          <p:nvPr/>
        </p:nvSpPr>
        <p:spPr bwMode="auto">
          <a:xfrm>
            <a:off x="4876800" y="2590800"/>
            <a:ext cx="4267200" cy="2057400"/>
          </a:xfrm>
          <a:prstGeom prst="ellipse">
            <a:avLst/>
          </a:prstGeom>
          <a:noFill/>
          <a:ln w="47625" algn="ctr">
            <a:solidFill>
              <a:srgbClr val="66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Down Arrow 37"/>
          <p:cNvSpPr>
            <a:spLocks noChangeArrowheads="1"/>
          </p:cNvSpPr>
          <p:nvPr/>
        </p:nvSpPr>
        <p:spPr bwMode="auto">
          <a:xfrm>
            <a:off x="6629400" y="4648200"/>
            <a:ext cx="3048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4/5/2011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Annual HDF briefing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B1F2A-963A-4A73-AFEB-CF0D0641F6BD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7" grpId="0" animBg="1"/>
      <p:bldP spid="3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8|25|4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8"/>
</p:tagLst>
</file>

<file path=ppt/theme/theme1.xml><?xml version="1.0" encoding="utf-8"?>
<a:theme xmlns:a="http://schemas.openxmlformats.org/drawingml/2006/main" name="Presentation on product or service">
  <a:themeElements>
    <a:clrScheme name="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Presentation on product or serv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on product or service</Template>
  <TotalTime>17408</TotalTime>
  <Words>2611</Words>
  <Application>Microsoft Macintosh PowerPoint</Application>
  <PresentationFormat>On-screen Show (4:3)</PresentationFormat>
  <Paragraphs>589</Paragraphs>
  <Slides>65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6" baseType="lpstr">
      <vt:lpstr>Presentation on product or service</vt:lpstr>
      <vt:lpstr>Important ESDIS 2010 tasks review</vt:lpstr>
      <vt:lpstr>Outline</vt:lpstr>
      <vt:lpstr>HDF-EOS Web Site http://hdfeos.org</vt:lpstr>
      <vt:lpstr>2009-2010 work review</vt:lpstr>
      <vt:lpstr>2010-2011 work review</vt:lpstr>
      <vt:lpstr>Tools Added </vt:lpstr>
      <vt:lpstr>NCL/IDL/MATLAB examples </vt:lpstr>
      <vt:lpstr>An example to access AIRS Swath</vt:lpstr>
      <vt:lpstr>A new face for the main page</vt:lpstr>
      <vt:lpstr>HDF-EOS website statistics </vt:lpstr>
      <vt:lpstr>Definitions</vt:lpstr>
      <vt:lpstr>PowerPoint Presentation</vt:lpstr>
      <vt:lpstr>PowerPoint Presentation</vt:lpstr>
      <vt:lpstr>Top 25 Traffic Sources</vt:lpstr>
      <vt:lpstr>Top 25 Keywords</vt:lpstr>
      <vt:lpstr>Top 25 Contents</vt:lpstr>
      <vt:lpstr>Top 40 Software (1-25)</vt:lpstr>
      <vt:lpstr>Top 40 Software (26-40)</vt:lpstr>
      <vt:lpstr>Top 25 Examples</vt:lpstr>
      <vt:lpstr>Top 25 Comprehensive Examples</vt:lpstr>
      <vt:lpstr>PowerPoint Presentation</vt:lpstr>
      <vt:lpstr>PowerPoint Presentation</vt:lpstr>
      <vt:lpstr>Top 25 Traffic Sources</vt:lpstr>
      <vt:lpstr>Top 25 Keywords</vt:lpstr>
      <vt:lpstr>Top 25 Contents</vt:lpstr>
      <vt:lpstr>Top 40 Software (1-25)</vt:lpstr>
      <vt:lpstr>Top 40 Software (26-40)</vt:lpstr>
      <vt:lpstr>Top 25 Examples</vt:lpstr>
      <vt:lpstr>Top 25 Comprehensive Examples</vt:lpstr>
      <vt:lpstr>Future of Website – Are We Ready?</vt:lpstr>
      <vt:lpstr>Current work</vt:lpstr>
      <vt:lpstr>Current Work</vt:lpstr>
      <vt:lpstr>What to improve</vt:lpstr>
      <vt:lpstr>What to improve</vt:lpstr>
      <vt:lpstr>What to improve</vt:lpstr>
      <vt:lpstr>HDF OPeNDAP Work Update</vt:lpstr>
      <vt:lpstr>Outline</vt:lpstr>
      <vt:lpstr>Overview of the past year’s work</vt:lpstr>
      <vt:lpstr>HDF4–OPeNDAP Handler</vt:lpstr>
      <vt:lpstr>HDF-EOS2 Products Supported</vt:lpstr>
      <vt:lpstr>Pure HDF4 Products Supported</vt:lpstr>
      <vt:lpstr>Pure HDF4 Products Supported</vt:lpstr>
      <vt:lpstr>Demo </vt:lpstr>
      <vt:lpstr>HDF5–OPeNDAP Handler</vt:lpstr>
      <vt:lpstr>Demo </vt:lpstr>
      <vt:lpstr>Future Plan </vt:lpstr>
      <vt:lpstr>HDF5-OPeNDAP handler</vt:lpstr>
      <vt:lpstr>HDF4-OPeNDAP handler</vt:lpstr>
      <vt:lpstr>HDF-EOS5 augmentation tool</vt:lpstr>
      <vt:lpstr>HDF-EOS5 and NetCDF-4</vt:lpstr>
      <vt:lpstr>Past Work Review</vt:lpstr>
      <vt:lpstr>Future Work</vt:lpstr>
      <vt:lpstr>HDF4/HDF-EOS2-CF conversion library </vt:lpstr>
      <vt:lpstr>Motivation</vt:lpstr>
      <vt:lpstr>Approach</vt:lpstr>
      <vt:lpstr>Current Status</vt:lpstr>
      <vt:lpstr>Others</vt:lpstr>
      <vt:lpstr>HDF-EOS2 dumper</vt:lpstr>
      <vt:lpstr>HDF-EOS2 dumper</vt:lpstr>
      <vt:lpstr>HDF5 CF examples</vt:lpstr>
      <vt:lpstr>Thank You!</vt:lpstr>
      <vt:lpstr>Acknowledgements</vt:lpstr>
      <vt:lpstr>Questions/comments?</vt:lpstr>
      <vt:lpstr>Backup slides</vt:lpstr>
      <vt:lpstr>Role  of HDF4-OPeNDAP handler</vt:lpstr>
    </vt:vector>
  </TitlesOfParts>
  <Company>NCSA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Selling a Product or Service</dc:title>
  <dc:creator>Peter X. Cao</dc:creator>
  <cp:lastModifiedBy>Yang, Muqun</cp:lastModifiedBy>
  <cp:revision>192</cp:revision>
  <cp:lastPrinted>2009-04-22T19:24:48Z</cp:lastPrinted>
  <dcterms:created xsi:type="dcterms:W3CDTF">2006-05-18T14:39:14Z</dcterms:created>
  <dcterms:modified xsi:type="dcterms:W3CDTF">2011-04-04T17:45:46Z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