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  <p:sldMasterId id="2147483649" r:id="rId2"/>
    <p:sldMasterId id="2147483652" r:id="rId3"/>
  </p:sldMasterIdLst>
  <p:notesMasterIdLst>
    <p:notesMasterId r:id="rId27"/>
  </p:notesMasterIdLst>
  <p:handoutMasterIdLst>
    <p:handoutMasterId r:id="rId28"/>
  </p:handoutMasterIdLst>
  <p:sldIdLst>
    <p:sldId id="412" r:id="rId4"/>
    <p:sldId id="413" r:id="rId5"/>
    <p:sldId id="414" r:id="rId6"/>
    <p:sldId id="416" r:id="rId7"/>
    <p:sldId id="386" r:id="rId8"/>
    <p:sldId id="385" r:id="rId9"/>
    <p:sldId id="417" r:id="rId10"/>
    <p:sldId id="388" r:id="rId11"/>
    <p:sldId id="418" r:id="rId12"/>
    <p:sldId id="390" r:id="rId13"/>
    <p:sldId id="392" r:id="rId14"/>
    <p:sldId id="394" r:id="rId15"/>
    <p:sldId id="399" r:id="rId16"/>
    <p:sldId id="400" r:id="rId17"/>
    <p:sldId id="401" r:id="rId18"/>
    <p:sldId id="403" r:id="rId19"/>
    <p:sldId id="405" r:id="rId20"/>
    <p:sldId id="406" r:id="rId21"/>
    <p:sldId id="407" r:id="rId22"/>
    <p:sldId id="409" r:id="rId23"/>
    <p:sldId id="410" r:id="rId24"/>
    <p:sldId id="411" r:id="rId25"/>
    <p:sldId id="415" r:id="rId26"/>
  </p:sldIdLst>
  <p:sldSz cx="9144000" cy="6858000" type="screen4x3"/>
  <p:notesSz cx="7150100" cy="94361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rgbClr val="FFFF66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FF0000"/>
    <a:srgbClr val="008000"/>
    <a:srgbClr val="FFFF00"/>
    <a:srgbClr val="00FF00"/>
    <a:srgbClr val="66FFFF"/>
    <a:srgbClr val="CCFF33"/>
    <a:srgbClr val="FFE24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2" autoAdjust="0"/>
    <p:restoredTop sz="94660" autoAdjust="0"/>
  </p:normalViewPr>
  <p:slideViewPr>
    <p:cSldViewPr>
      <p:cViewPr>
        <p:scale>
          <a:sx n="75" d="100"/>
          <a:sy n="75" d="100"/>
        </p:scale>
        <p:origin x="-1062" y="-72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94" y="-78"/>
      </p:cViewPr>
      <p:guideLst>
        <p:guide orient="horz" pos="2972"/>
        <p:guide pos="225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051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 smtClean="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7013" y="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 smtClean="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97950"/>
            <a:ext cx="31051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 smtClean="0">
                <a:effectLst/>
              </a:defRPr>
            </a:lvl1pPr>
          </a:lstStyle>
          <a:p>
            <a:pPr>
              <a:defRPr/>
            </a:pPr>
            <a:r>
              <a:rPr lang="en-US"/>
              <a:t>1 of #page</a:t>
            </a:r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 smtClean="0">
                <a:effectLst/>
              </a:defRPr>
            </a:lvl1pPr>
          </a:lstStyle>
          <a:p>
            <a:pPr>
              <a:defRPr/>
            </a:pPr>
            <a:fld id="{D563EC08-DCED-4869-BBD6-B0CADDB450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051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 b="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7013" y="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 b="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0625" y="698500"/>
            <a:ext cx="4756150" cy="3567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98975"/>
            <a:ext cx="5276850" cy="42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97950"/>
            <a:ext cx="31051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 b="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r>
              <a:rPr lang="en-US"/>
              <a:t>1 of #page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2" tIns="46552" rIns="93102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 b="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8CEF9E69-DA45-4BD4-B1B2-C3FB0E20EF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1 of #page</a:t>
            </a:r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D3870-E30E-4CCB-A4E6-DCA1529FCF4E}" type="slidenum">
              <a:rPr lang="en-US"/>
              <a:pPr/>
              <a:t>1</a:t>
            </a:fld>
            <a:endParaRPr lang="en-US"/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1 of #page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05C79-65E0-4F64-8797-B287DC8AC692}" type="slidenum">
              <a:rPr lang="en-US"/>
              <a:pPr/>
              <a:t>10</a:t>
            </a:fld>
            <a:endParaRPr lang="en-US"/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9BE18A5D-51F4-4D5F-A11E-223E01E63762}" type="slidenum">
              <a:rPr lang="en-US" sz="1200" b="0">
                <a:solidFill>
                  <a:schemeClr val="tx1"/>
                </a:solidFill>
              </a:rPr>
              <a:pPr algn="r" defTabSz="930275"/>
              <a:t>10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7738" cy="3568700"/>
          </a:xfrm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1 of #page</a:t>
            </a:r>
          </a:p>
        </p:txBody>
      </p:sp>
      <p:sp>
        <p:nvSpPr>
          <p:cNvPr id="317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6174B1-C057-44BD-8DB7-F9B5BDDE9049}" type="slidenum">
              <a:rPr lang="en-US"/>
              <a:pPr/>
              <a:t>12</a:t>
            </a:fld>
            <a:endParaRPr lang="en-US"/>
          </a:p>
        </p:txBody>
      </p:sp>
      <p:sp>
        <p:nvSpPr>
          <p:cNvPr id="31748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F859C084-1911-4DC5-A231-358B478B12FF}" type="slidenum">
              <a:rPr lang="en-US" sz="1200" b="0">
                <a:solidFill>
                  <a:schemeClr val="tx1"/>
                </a:solidFill>
              </a:rPr>
              <a:pPr algn="r" defTabSz="930275"/>
              <a:t>12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17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7738" cy="3568700"/>
          </a:xfrm>
          <a:ln/>
        </p:spPr>
      </p:sp>
      <p:sp>
        <p:nvSpPr>
          <p:cNvPr id="317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1 of #page</a:t>
            </a:r>
          </a:p>
        </p:txBody>
      </p:sp>
      <p:sp>
        <p:nvSpPr>
          <p:cNvPr id="327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350346-1F3E-45B2-9B86-4BA622E3D522}" type="slidenum">
              <a:rPr lang="en-US"/>
              <a:pPr/>
              <a:t>17</a:t>
            </a:fld>
            <a:endParaRPr lang="en-US"/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86ECE0B3-7329-4EDC-8C52-0F288EFFBEE9}" type="slidenum">
              <a:rPr lang="en-US" sz="1200" b="0">
                <a:solidFill>
                  <a:schemeClr val="tx1"/>
                </a:solidFill>
              </a:rPr>
              <a:pPr algn="r" defTabSz="930275"/>
              <a:t>17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9325" cy="3568700"/>
          </a:xfrm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1 of #page</a:t>
            </a:r>
          </a:p>
        </p:txBody>
      </p:sp>
      <p:sp>
        <p:nvSpPr>
          <p:cNvPr id="337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AA9B61-00DE-498C-97F1-8DE1611F75B5}" type="slidenum">
              <a:rPr lang="en-US"/>
              <a:pPr/>
              <a:t>18</a:t>
            </a:fld>
            <a:endParaRPr lang="en-US"/>
          </a:p>
        </p:txBody>
      </p:sp>
      <p:sp>
        <p:nvSpPr>
          <p:cNvPr id="33796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5E59B5A1-7ACC-4E38-92DF-78329A88FE2D}" type="slidenum">
              <a:rPr lang="en-US" sz="1200" b="0">
                <a:solidFill>
                  <a:schemeClr val="tx1"/>
                </a:solidFill>
              </a:rPr>
              <a:pPr algn="r" defTabSz="930275"/>
              <a:t>18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37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9325" cy="3568700"/>
          </a:xfrm>
          <a:ln/>
        </p:spPr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1 of #page</a:t>
            </a:r>
          </a:p>
        </p:txBody>
      </p:sp>
      <p:sp>
        <p:nvSpPr>
          <p:cNvPr id="3481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86C26-B8B3-4984-BA65-2BD659ABC1BB}" type="slidenum">
              <a:rPr lang="en-US"/>
              <a:pPr/>
              <a:t>19</a:t>
            </a:fld>
            <a:endParaRPr lang="en-US"/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4037013" y="8997950"/>
            <a:ext cx="31035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2" rIns="93102" bIns="46552" anchor="b"/>
          <a:lstStyle/>
          <a:p>
            <a:pPr algn="r" defTabSz="930275"/>
            <a:fld id="{0AC99C93-D1CD-4E14-9374-1F220380AA0E}" type="slidenum">
              <a:rPr lang="en-US" sz="1200" b="0">
                <a:solidFill>
                  <a:schemeClr val="tx1"/>
                </a:solidFill>
              </a:rPr>
              <a:pPr algn="r" defTabSz="930275"/>
              <a:t>19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759325" cy="3568700"/>
          </a:xfrm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91B90-57F5-4F48-A831-10C3364E7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C118E-657E-4244-9C64-26BCBA5706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40B32-FFBD-4CDC-9CA5-7985129317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0B2AC-55AA-4FF2-97E4-20D01E9826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CDD87-F278-488B-8868-115B9CAEA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32765-B50F-45C3-AAE5-990C45FE15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F5BCF-8711-4CBB-859E-1BD382CFF2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FE222-E0D9-4AB5-B170-B0F8C7BF75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A7D72-FEA2-46E3-9951-602B27728D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9B195-93F8-4D48-9812-4E113DB562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CFE43-A7F4-455C-937E-5B95769DD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0" y="957263"/>
            <a:ext cx="9137650" cy="0"/>
          </a:xfrm>
          <a:prstGeom prst="line">
            <a:avLst/>
          </a:prstGeom>
          <a:noFill/>
          <a:ln w="12700">
            <a:solidFill>
              <a:srgbClr val="FF3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499475" y="6630988"/>
            <a:ext cx="644525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l">
              <a:defRPr/>
            </a:pPr>
            <a:r>
              <a:rPr lang="en-US" sz="1000" b="0">
                <a:solidFill>
                  <a:schemeClr val="tx1"/>
                </a:solidFill>
                <a:latin typeface="Arial" charset="0"/>
              </a:rPr>
              <a:t>Page </a:t>
            </a:r>
            <a:fld id="{2A8D8B28-370A-48BD-B6EA-4681EFEF926B}" type="slidenum">
              <a:rPr lang="en-US" sz="1000" b="0">
                <a:solidFill>
                  <a:schemeClr val="tx1"/>
                </a:solidFill>
                <a:latin typeface="Arial" charset="0"/>
              </a:rPr>
              <a:pPr algn="l">
                <a:defRPr/>
              </a:pPr>
              <a:t>‹#›</a:t>
            </a:fld>
            <a:endParaRPr lang="en-US" sz="10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8428038" y="6608763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8" descr="eos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239125" y="0"/>
            <a:ext cx="9048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nasa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382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8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78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95375"/>
            <a:ext cx="41910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5375"/>
            <a:ext cx="41910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0"/>
            <a:ext cx="2133600" cy="5883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248400" cy="5883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7CE3-E289-4964-826A-790541BA0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3961B-5F4D-4460-897F-BC44214EC3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3E946-1D96-4BDB-BA92-90D7E1F2FB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940F2-484A-46EA-B6D0-0BBF289E1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B1681-463C-451B-BBD2-3155214D0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19C9A-E332-41A9-8A73-E6D0F18FC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50528-0A40-4309-820B-F5417F64A2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A6D8E-6730-4B48-805C-F578BB99B9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85EDF-4E05-4499-833D-9A418C453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1D383-BAAD-4E5F-B2C4-2C06F784A5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D6FED-CFFF-43E7-BEFF-59937BDD8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079 Template Set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6" descr="080 Template Set.jp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152400"/>
            <a:ext cx="65532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898989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rgbClr val="FFFF00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11D04869-62C8-4FD9-B8D4-2BAD44E23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13354" name="Line 10"/>
          <p:cNvSpPr>
            <a:spLocks noChangeShapeType="1"/>
          </p:cNvSpPr>
          <p:nvPr userDrawn="1"/>
        </p:nvSpPr>
        <p:spPr bwMode="auto">
          <a:xfrm>
            <a:off x="1066800" y="914400"/>
            <a:ext cx="7010400" cy="0"/>
          </a:xfrm>
          <a:prstGeom prst="line">
            <a:avLst/>
          </a:prstGeom>
          <a:noFill/>
          <a:ln w="12700">
            <a:solidFill>
              <a:srgbClr val="FF3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6" name="Picture 12" descr="C:\Users\Abe\Desktop\Picture3.jp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1079500" cy="927100"/>
          </a:xfrm>
          <a:prstGeom prst="rect">
            <a:avLst/>
          </a:prstGeom>
          <a:noFill/>
        </p:spPr>
      </p:pic>
      <p:pic>
        <p:nvPicPr>
          <p:cNvPr id="1037" name="Picture 13" descr="C:\Users\Abe\Desktop\Picture2.jpg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8064500" y="0"/>
            <a:ext cx="1079500" cy="9271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FFE249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1">
          <a:solidFill>
            <a:srgbClr val="F8F8F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1">
          <a:solidFill>
            <a:srgbClr val="F8F8F8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1">
          <a:solidFill>
            <a:srgbClr val="F8F8F8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b="1">
          <a:solidFill>
            <a:srgbClr val="F8F8F8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95375"/>
            <a:ext cx="85344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31075" name="Line 3"/>
          <p:cNvSpPr>
            <a:spLocks noChangeShapeType="1"/>
          </p:cNvSpPr>
          <p:nvPr/>
        </p:nvSpPr>
        <p:spPr bwMode="auto">
          <a:xfrm>
            <a:off x="0" y="957263"/>
            <a:ext cx="9137650" cy="0"/>
          </a:xfrm>
          <a:prstGeom prst="line">
            <a:avLst/>
          </a:prstGeom>
          <a:noFill/>
          <a:ln w="12700">
            <a:solidFill>
              <a:srgbClr val="FF3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0"/>
            <a:ext cx="6227763" cy="831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5975" y="6630988"/>
            <a:ext cx="1187450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8" name="Rectangle 6"/>
          <p:cNvSpPr>
            <a:spLocks noChangeArrowheads="1"/>
          </p:cNvSpPr>
          <p:nvPr/>
        </p:nvSpPr>
        <p:spPr bwMode="auto">
          <a:xfrm>
            <a:off x="8499475" y="6630988"/>
            <a:ext cx="644525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l">
              <a:defRPr/>
            </a:pPr>
            <a:r>
              <a:rPr lang="en-US" sz="1000" b="0">
                <a:solidFill>
                  <a:schemeClr val="tx1"/>
                </a:solidFill>
                <a:latin typeface="Arial" charset="0"/>
              </a:rPr>
              <a:t>Page </a:t>
            </a:r>
            <a:fld id="{58C082AE-4895-416F-B154-89EB04A78913}" type="slidenum">
              <a:rPr lang="en-US" sz="1000" b="0">
                <a:solidFill>
                  <a:schemeClr val="tx1"/>
                </a:solidFill>
                <a:latin typeface="Arial" charset="0"/>
              </a:rPr>
              <a:pPr algn="l">
                <a:defRPr/>
              </a:pPr>
              <a:t>‹#›</a:t>
            </a:fld>
            <a:endParaRPr lang="en-US" sz="10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1079" name="Line 7"/>
          <p:cNvSpPr>
            <a:spLocks noChangeShapeType="1"/>
          </p:cNvSpPr>
          <p:nvPr/>
        </p:nvSpPr>
        <p:spPr bwMode="auto">
          <a:xfrm>
            <a:off x="8428038" y="6608763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6" name="Picture 8" descr="eos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8239125" y="0"/>
            <a:ext cx="9048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nasa3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8382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18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1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455613" indent="-2238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10000"/>
        <a:buChar char="–"/>
        <a:defRPr sz="2800">
          <a:solidFill>
            <a:srgbClr val="FF0000"/>
          </a:solidFill>
          <a:latin typeface="+mn-lt"/>
        </a:defRPr>
      </a:lvl2pPr>
      <a:lvl3pPr marL="790575" indent="-320675" algn="l" rtl="0" eaLnBrk="0" fontAlgn="base" hangingPunct="0">
        <a:spcBef>
          <a:spcPct val="20000"/>
        </a:spcBef>
        <a:spcAft>
          <a:spcPct val="0"/>
        </a:spcAft>
        <a:buSzPct val="110000"/>
        <a:buChar char=""/>
        <a:defRPr sz="28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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" descr="079 Template Set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6" descr="080 Template Set.jp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274638"/>
            <a:ext cx="65532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898989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A8F2C3D9-13AD-443A-A081-4396DA28F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081" name="Picture 9" descr="nasa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106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5402" name="Line 10"/>
          <p:cNvSpPr>
            <a:spLocks noChangeShapeType="1"/>
          </p:cNvSpPr>
          <p:nvPr userDrawn="1"/>
        </p:nvSpPr>
        <p:spPr bwMode="auto">
          <a:xfrm>
            <a:off x="1066800" y="914400"/>
            <a:ext cx="7010400" cy="0"/>
          </a:xfrm>
          <a:prstGeom prst="line">
            <a:avLst/>
          </a:prstGeom>
          <a:noFill/>
          <a:ln w="12700">
            <a:solidFill>
              <a:srgbClr val="FF3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83" name="Picture 11" descr="Picture1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8077200" y="0"/>
            <a:ext cx="106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1">
          <a:solidFill>
            <a:srgbClr val="F8F8F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1">
          <a:solidFill>
            <a:srgbClr val="F8F8F8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1">
          <a:solidFill>
            <a:srgbClr val="F8F8F8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b="1">
          <a:solidFill>
            <a:srgbClr val="F8F8F8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rgbClr val="F8F8F8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C9DDDE-4705-46CC-98DB-51B3F4A8045F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319490" name="Rectangle 2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981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HDF-EOS Status, </a:t>
            </a:r>
            <a:br>
              <a:rPr lang="en-US" sz="4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Related Tools and Issues</a:t>
            </a:r>
            <a:r>
              <a:rPr lang="en-U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000" b="1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9491" name="Rectangle 3"/>
          <p:cNvSpPr>
            <a:spLocks noGrp="1"/>
          </p:cNvSpPr>
          <p:nvPr>
            <p:ph type="subTitle" idx="1"/>
          </p:nvPr>
        </p:nvSpPr>
        <p:spPr bwMode="auto">
          <a:xfrm>
            <a:off x="1447800" y="3810000"/>
            <a:ext cx="6400800" cy="1066800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defRPr/>
            </a:pPr>
            <a:r>
              <a:rPr lang="en-US" sz="3600" b="0" smtClean="0"/>
              <a:t>Abe Taaheri, Raytheon IIS</a:t>
            </a:r>
          </a:p>
          <a:p>
            <a:pPr eaLnBrk="1" hangingPunct="1">
              <a:defRPr/>
            </a:pPr>
            <a:r>
              <a:rPr lang="en-US" sz="2400" smtClean="0"/>
              <a:t>2010 THG Briefing to ESDIS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2454CA-261A-4E21-878A-C4BFE7A07E3F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6147" name="Rectangle 2"/>
          <p:cNvSpPr>
            <a:spLocks noGrp="1"/>
          </p:cNvSpPr>
          <p:nvPr>
            <p:ph type="title"/>
          </p:nvPr>
        </p:nvSpPr>
        <p:spPr>
          <a:xfrm>
            <a:off x="1066800" y="0"/>
            <a:ext cx="6858000" cy="8382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TOOLKIT / HDF-EOS Support</a:t>
            </a:r>
          </a:p>
        </p:txBody>
      </p:sp>
      <p:sp>
        <p:nvSpPr>
          <p:cNvPr id="321539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1219200"/>
            <a:ext cx="8077200" cy="56388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533400" indent="-533400" eaLnBrk="1" hangingPunct="1">
              <a:lnSpc>
                <a:spcPct val="80000"/>
              </a:lnSpc>
              <a:defRPr/>
            </a:pPr>
            <a:r>
              <a:rPr lang="en-US" sz="2800" b="0" smtClean="0"/>
              <a:t>Maintenance support is funded on EODDIS Evolution &amp; Development (EED) Bridge contract (EEB) through May 2010</a:t>
            </a:r>
          </a:p>
          <a:p>
            <a:pPr marL="533400" indent="-533400" eaLnBrk="1" hangingPunct="1">
              <a:lnSpc>
                <a:spcPct val="80000"/>
              </a:lnSpc>
              <a:defRPr/>
            </a:pPr>
            <a:endParaRPr lang="en-US" sz="2800" b="0" smtClean="0"/>
          </a:p>
          <a:p>
            <a:pPr marL="533400" indent="-5334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b="0" smtClean="0"/>
              <a:t>	- Support will continue on EED starting May 2010</a:t>
            </a:r>
          </a:p>
          <a:p>
            <a:pPr marL="533400" indent="-533400" eaLnBrk="1" hangingPunct="1">
              <a:lnSpc>
                <a:spcPct val="80000"/>
              </a:lnSpc>
              <a:defRPr/>
            </a:pPr>
            <a:endParaRPr lang="en-US" sz="2000" smtClean="0">
              <a:solidFill>
                <a:srgbClr val="FF0000"/>
              </a:solidFill>
            </a:endParaRPr>
          </a:p>
          <a:p>
            <a:pPr marL="533400" indent="-533400" eaLnBrk="1" hangingPunct="1">
              <a:lnSpc>
                <a:spcPct val="80000"/>
              </a:lnSpc>
              <a:defRPr/>
            </a:pPr>
            <a:r>
              <a:rPr lang="en-US" smtClean="0">
                <a:solidFill>
                  <a:srgbClr val="FF0000"/>
                </a:solidFill>
              </a:rPr>
              <a:t>Current support</a:t>
            </a:r>
            <a:endParaRPr lang="en-US" sz="2800" smtClean="0">
              <a:solidFill>
                <a:srgbClr val="FF0000"/>
              </a:solidFill>
            </a:endParaRPr>
          </a:p>
          <a:p>
            <a:pPr marL="1714500" lvl="3" indent="-34290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2800" b="0" smtClean="0">
                <a:solidFill>
                  <a:srgbClr val="00FF99"/>
                </a:solidFill>
              </a:rPr>
              <a:t>HDF-EOS 2 &amp; 5 </a:t>
            </a:r>
          </a:p>
          <a:p>
            <a:pPr marL="1714500" lvl="3" indent="-34290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2800" b="0" smtClean="0">
                <a:solidFill>
                  <a:srgbClr val="00FF99"/>
                </a:solidFill>
              </a:rPr>
              <a:t>SDP &amp; MTD Toolkits</a:t>
            </a:r>
          </a:p>
          <a:p>
            <a:pPr marL="1714500" lvl="3" indent="-34290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2800" b="0" smtClean="0">
                <a:solidFill>
                  <a:srgbClr val="00FF99"/>
                </a:solidFill>
              </a:rPr>
              <a:t>HDF-EOS2 to GeoTIFF Converter (HEG)</a:t>
            </a:r>
          </a:p>
          <a:p>
            <a:pPr marL="1714500" lvl="3" indent="-34290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2800" b="0" smtClean="0">
                <a:solidFill>
                  <a:srgbClr val="00FF99"/>
                </a:solidFill>
              </a:rPr>
              <a:t>HDF-EOS plug-in for THG HDFView</a:t>
            </a:r>
          </a:p>
          <a:p>
            <a:pPr marL="1714500" lvl="3" indent="-34290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2800" b="0" smtClean="0">
                <a:solidFill>
                  <a:srgbClr val="00FF99"/>
                </a:solidFill>
              </a:rPr>
              <a:t>Other Toolkit/HDF-EOS related software</a:t>
            </a:r>
          </a:p>
          <a:p>
            <a:pPr marL="1714500" lvl="3" indent="-34290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2800" b="0" smtClean="0">
                <a:solidFill>
                  <a:srgbClr val="00FF99"/>
                </a:solidFill>
              </a:rPr>
              <a:t>Toolkit/HDF-EOS/HEG helpdesk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21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1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1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21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35ED75-2F78-4D24-B6AA-7352EFF03A4B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7171" name="Rectangle 2"/>
          <p:cNvSpPr>
            <a:spLocks noGrp="1"/>
          </p:cNvSpPr>
          <p:nvPr>
            <p:ph type="title"/>
          </p:nvPr>
        </p:nvSpPr>
        <p:spPr>
          <a:xfrm>
            <a:off x="1295400" y="0"/>
            <a:ext cx="6553200" cy="8382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ECS Support of HDF-EOS</a:t>
            </a:r>
          </a:p>
        </p:txBody>
      </p:sp>
      <p:sp>
        <p:nvSpPr>
          <p:cNvPr id="322563" name="Rectangle 3"/>
          <p:cNvSpPr>
            <a:spLocks noGrp="1"/>
          </p:cNvSpPr>
          <p:nvPr>
            <p:ph type="body" idx="1"/>
          </p:nvPr>
        </p:nvSpPr>
        <p:spPr bwMode="auto">
          <a:xfrm>
            <a:off x="533400" y="1143000"/>
            <a:ext cx="8458200" cy="54864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2800" smtClean="0"/>
              <a:t>Both </a:t>
            </a:r>
            <a:r>
              <a:rPr lang="en-US" sz="2800" smtClean="0">
                <a:solidFill>
                  <a:srgbClr val="FF0000"/>
                </a:solidFill>
              </a:rPr>
              <a:t>HDF4</a:t>
            </a:r>
            <a:r>
              <a:rPr lang="en-US" sz="2800" smtClean="0"/>
              <a:t> and </a:t>
            </a:r>
            <a:r>
              <a:rPr lang="en-US" sz="2800" smtClean="0">
                <a:solidFill>
                  <a:srgbClr val="FF0000"/>
                </a:solidFill>
              </a:rPr>
              <a:t>HDF5</a:t>
            </a:r>
            <a:r>
              <a:rPr lang="en-US" sz="2800" smtClean="0"/>
              <a:t> based flavors of HDF-EOS are part of ECS baseline.</a:t>
            </a:r>
          </a:p>
          <a:p>
            <a:pPr eaLnBrk="1" hangingPunct="1">
              <a:defRPr/>
            </a:pPr>
            <a:endParaRPr lang="en-US" sz="2800" smtClean="0"/>
          </a:p>
          <a:p>
            <a:pPr eaLnBrk="1" hangingPunct="1">
              <a:defRPr/>
            </a:pPr>
            <a:r>
              <a:rPr lang="en-US" sz="2800" smtClean="0">
                <a:solidFill>
                  <a:srgbClr val="FF0000"/>
                </a:solidFill>
              </a:rPr>
              <a:t>OS’s:</a:t>
            </a:r>
            <a:r>
              <a:rPr lang="en-US" sz="2800" smtClean="0"/>
              <a:t> </a:t>
            </a:r>
            <a:r>
              <a:rPr lang="en-US" sz="2800" smtClean="0">
                <a:solidFill>
                  <a:schemeClr val="bg1"/>
                </a:solidFill>
              </a:rPr>
              <a:t>Solaris (10), Linux (32 &amp; 64-bit, including 		    	   IA64), Mac OS X (Power PC and Mac Intel), 	         	   Cygwin, Windows XP (</a:t>
            </a:r>
            <a:r>
              <a:rPr lang="en-US" sz="2400" smtClean="0">
                <a:solidFill>
                  <a:schemeClr val="bg1"/>
                </a:solidFill>
              </a:rPr>
              <a:t>MTD Toolkit, HDF-EOS2 &amp; 5,</a:t>
            </a:r>
            <a:r>
              <a:rPr lang="en-US" sz="2000" smtClean="0">
                <a:solidFill>
                  <a:schemeClr val="bg1"/>
                </a:solidFill>
              </a:rPr>
              <a:t> </a:t>
            </a:r>
          </a:p>
          <a:p>
            <a:pPr lvl="2" eaLnBrk="1" hangingPunct="1">
              <a:buFont typeface="Arial" charset="0"/>
              <a:buNone/>
              <a:defRPr/>
            </a:pPr>
            <a:r>
              <a:rPr lang="en-US" sz="1600" smtClean="0">
                <a:solidFill>
                  <a:schemeClr val="bg1"/>
                </a:solidFill>
              </a:rPr>
              <a:t>     </a:t>
            </a:r>
            <a:r>
              <a:rPr lang="en-US" smtClean="0">
                <a:solidFill>
                  <a:schemeClr val="bg1"/>
                </a:solidFill>
              </a:rPr>
              <a:t>HEG, HDFView</a:t>
            </a:r>
            <a:r>
              <a:rPr lang="en-US" sz="2000" smtClean="0">
                <a:solidFill>
                  <a:schemeClr val="bg1"/>
                </a:solidFill>
              </a:rPr>
              <a:t>) </a:t>
            </a:r>
          </a:p>
          <a:p>
            <a:pPr eaLnBrk="1" hangingPunct="1">
              <a:defRPr/>
            </a:pPr>
            <a:endParaRPr lang="en-US" sz="280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n-US" sz="2800" smtClean="0">
                <a:solidFill>
                  <a:srgbClr val="FF0000"/>
                </a:solidFill>
              </a:rPr>
              <a:t>Compilers:</a:t>
            </a:r>
            <a:r>
              <a:rPr lang="en-US" sz="2800" smtClean="0"/>
              <a:t> </a:t>
            </a:r>
            <a:r>
              <a:rPr lang="en-US" sz="2800" smtClean="0">
                <a:solidFill>
                  <a:schemeClr val="bg1"/>
                </a:solidFill>
              </a:rPr>
              <a:t>Fortran 77/90 ,  g77/pgf90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800" smtClean="0">
                <a:solidFill>
                  <a:schemeClr val="bg1"/>
                </a:solidFill>
              </a:rPr>
              <a:t> 	  		  C, C++, gcc, g++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800" smtClean="0">
                <a:solidFill>
                  <a:schemeClr val="bg1"/>
                </a:solidFill>
              </a:rPr>
              <a:t>			  Intel Fortran (</a:t>
            </a:r>
            <a:r>
              <a:rPr lang="en-US" sz="2400" smtClean="0">
                <a:solidFill>
                  <a:schemeClr val="bg1"/>
                </a:solidFill>
              </a:rPr>
              <a:t>SGI Altix</a:t>
            </a:r>
            <a:r>
              <a:rPr lang="en-US" sz="2800" smtClean="0">
                <a:solidFill>
                  <a:schemeClr val="bg1"/>
                </a:solidFill>
              </a:rPr>
              <a:t>), gfortran (</a:t>
            </a:r>
            <a:r>
              <a:rPr lang="en-US" sz="2400" smtClean="0">
                <a:solidFill>
                  <a:schemeClr val="bg1"/>
                </a:solidFill>
              </a:rPr>
              <a:t>Mac Intel</a:t>
            </a:r>
            <a:r>
              <a:rPr lang="en-US" sz="2800" smtClean="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2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2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2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2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2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2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AF0F9-8EC6-499C-B961-20DD6F2029CF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8195" name="Rectangle 2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3200" smtClean="0"/>
              <a:t>Downloadable Software</a:t>
            </a:r>
          </a:p>
        </p:txBody>
      </p:sp>
      <p:sp>
        <p:nvSpPr>
          <p:cNvPr id="325635" name="Rectangle 3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686800" cy="452596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>
                <a:solidFill>
                  <a:srgbClr val="FF0000"/>
                </a:solidFill>
              </a:rPr>
              <a:t>DAACs</a:t>
            </a:r>
            <a:r>
              <a:rPr lang="en-US" smtClean="0"/>
              <a:t>  are supported with TOOLKIT/HDF-EOS  &amp; HEG deliveries during yearly DAAC releases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dirty="0" smtClean="0"/>
              <a:t>    or patch deliveries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Other users</a:t>
            </a:r>
            <a:r>
              <a:rPr lang="en-US" dirty="0" smtClean="0"/>
              <a:t> can download our software from </a:t>
            </a:r>
          </a:p>
          <a:p>
            <a:pPr lvl="1" eaLnBrk="1" hangingPunct="1">
              <a:defRPr/>
            </a:pPr>
            <a:r>
              <a:rPr lang="en-US" dirty="0" smtClean="0"/>
              <a:t> our tools’ web sites</a:t>
            </a:r>
          </a:p>
          <a:p>
            <a:pPr lvl="1" eaLnBrk="1" hangingPunct="1">
              <a:defRPr/>
            </a:pPr>
            <a:r>
              <a:rPr lang="en-US" dirty="0" smtClean="0"/>
              <a:t> directly from our ftp site (</a:t>
            </a:r>
            <a:r>
              <a:rPr lang="en-US" dirty="0" smtClean="0">
                <a:solidFill>
                  <a:srgbClr val="FFFF66"/>
                </a:solidFill>
              </a:rPr>
              <a:t>edhs1.gsfc.nasa.gov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5BC7B0-AD9F-4059-AEB8-FFEF13FC59A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0"/>
            <a:ext cx="6553200" cy="685800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/>
              <a:t>Downloadable Software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219200"/>
            <a:ext cx="8763000" cy="54102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rgbClr val="FF3300"/>
                </a:solidFill>
              </a:rPr>
              <a:t>SDP Toolkit</a:t>
            </a:r>
            <a:r>
              <a:rPr lang="en-US" smtClean="0">
                <a:solidFill>
                  <a:schemeClr val="accent2"/>
                </a:solidFill>
              </a:rPr>
              <a:t> </a:t>
            </a:r>
            <a:r>
              <a:rPr lang="en-US" b="0" smtClean="0"/>
              <a:t>(</a:t>
            </a:r>
            <a:r>
              <a:rPr lang="en-US" sz="2800" b="0" smtClean="0"/>
              <a:t>Science Data Processing Tools</a:t>
            </a:r>
            <a:r>
              <a:rPr lang="en-US" b="0" smtClean="0"/>
              <a:t>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rgbClr val="FF3300"/>
                </a:solidFill>
              </a:rPr>
              <a:t>MTD Toolkit</a:t>
            </a:r>
            <a:r>
              <a:rPr lang="en-US" smtClean="0">
                <a:solidFill>
                  <a:schemeClr val="accent2"/>
                </a:solidFill>
              </a:rPr>
              <a:t> </a:t>
            </a:r>
            <a:r>
              <a:rPr lang="en-US" b="0" smtClean="0"/>
              <a:t>(Metadata, Time/</a:t>
            </a:r>
            <a:r>
              <a:rPr lang="en-US" sz="2800" b="0" smtClean="0"/>
              <a:t> Date Tools</a:t>
            </a:r>
            <a:r>
              <a:rPr lang="en-US" b="0" smtClean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b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rgbClr val="FF3300"/>
                </a:solidFill>
              </a:rPr>
              <a:t>HDF-EOS2 </a:t>
            </a:r>
            <a:r>
              <a:rPr lang="en-US" b="0" smtClean="0"/>
              <a:t>(HDF4 based)</a:t>
            </a:r>
            <a:endParaRPr lang="en-US" b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rgbClr val="FF3300"/>
                </a:solidFill>
              </a:rPr>
              <a:t>HDF-EOS5</a:t>
            </a:r>
            <a:r>
              <a:rPr lang="en-US" smtClean="0"/>
              <a:t> </a:t>
            </a:r>
            <a:r>
              <a:rPr lang="en-US" b="0" smtClean="0"/>
              <a:t>(HDF5 based)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b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rgbClr val="FF3300"/>
                </a:solidFill>
              </a:rPr>
              <a:t>heconvert </a:t>
            </a:r>
            <a:r>
              <a:rPr lang="en-US" b="0" smtClean="0"/>
              <a:t>(converts HDF4 - based  Grid/Point/Swath structures to HDF-EOS 5 equivalents)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solidFill>
                  <a:srgbClr val="FF3300"/>
                </a:solidFill>
              </a:rPr>
              <a:t>DumpMetadata</a:t>
            </a:r>
            <a:r>
              <a:rPr lang="en-US" smtClean="0">
                <a:solidFill>
                  <a:schemeClr val="accent2"/>
                </a:solidFill>
              </a:rPr>
              <a:t> </a:t>
            </a:r>
            <a:r>
              <a:rPr lang="en-US" b="0" smtClean="0"/>
              <a:t>(Dump HDF-EOS metadata)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3BC39-FFAC-4BBB-B4F2-384B0D870328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19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52400"/>
            <a:ext cx="6227763" cy="533400"/>
          </a:xfrm>
        </p:spPr>
        <p:txBody>
          <a:bodyPr lIns="0" tIns="44450" rIns="90487" bIns="44450" anchor="b"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Downloadable Applications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143000"/>
            <a:ext cx="8458200" cy="54864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defRPr/>
            </a:pPr>
            <a:r>
              <a:rPr lang="en-US" smtClean="0">
                <a:solidFill>
                  <a:srgbClr val="FF3300"/>
                </a:solidFill>
              </a:rPr>
              <a:t>HEG</a:t>
            </a:r>
            <a:r>
              <a:rPr lang="en-US" smtClean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mtClean="0"/>
              <a:t>   - </a:t>
            </a:r>
            <a:r>
              <a:rPr lang="en-US" b="0" smtClean="0"/>
              <a:t>GeoTIFF conversion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b="0" smtClean="0"/>
              <a:t>   - Spatial subsetting, Field Subsetting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b="0" smtClean="0"/>
              <a:t>   - reprojection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b="0" smtClean="0"/>
              <a:t>   - stitching, sub-sampling and more ….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FF3300"/>
                </a:solidFill>
              </a:rPr>
              <a:t>HDFView Plug-in</a:t>
            </a:r>
            <a:r>
              <a:rPr lang="en-US" b="0" smtClean="0"/>
              <a:t>, Java-based browser 			(HDF4, HDF5, HDF-EOS 2 and 5 access)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FF3300"/>
                </a:solidFill>
              </a:rPr>
              <a:t>HE5View</a:t>
            </a:r>
            <a:r>
              <a:rPr lang="en-US" smtClean="0">
                <a:solidFill>
                  <a:srgbClr val="00FF99"/>
                </a:solidFill>
              </a:rPr>
              <a:t>*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en-US" b="0" smtClean="0"/>
              <a:t>(HDF5 - based browser)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FF3300"/>
                </a:solidFill>
              </a:rPr>
              <a:t>EOSView</a:t>
            </a:r>
            <a:r>
              <a:rPr lang="en-US" smtClean="0">
                <a:solidFill>
                  <a:srgbClr val="00FF99"/>
                </a:solidFill>
              </a:rPr>
              <a:t>*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en-US" b="0" smtClean="0"/>
              <a:t>(HDF4 - based browser)</a:t>
            </a:r>
            <a:endParaRPr lang="en-US" b="0" smtClean="0">
              <a:solidFill>
                <a:srgbClr val="FF0000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en-US" sz="2800" b="0" smtClean="0">
                <a:solidFill>
                  <a:srgbClr val="00FF99"/>
                </a:solidFill>
              </a:rPr>
              <a:t>					*</a:t>
            </a:r>
            <a:r>
              <a:rPr lang="en-US" sz="1800" b="0" smtClean="0">
                <a:solidFill>
                  <a:srgbClr val="FF0000"/>
                </a:solidFill>
              </a:rPr>
              <a:t> </a:t>
            </a:r>
            <a:r>
              <a:rPr lang="en-US" sz="1600" b="0" smtClean="0">
                <a:solidFill>
                  <a:srgbClr val="FF3300"/>
                </a:solidFill>
              </a:rPr>
              <a:t>Dropped support for OS updates on July 2006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9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9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95A3AA-29AD-4638-A99B-E4ED07B288C1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326659" name="Rectangle 3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endParaRPr lang="en-US" smtClean="0"/>
          </a:p>
          <a:p>
            <a:pPr eaLnBrk="1" hangingPunct="1">
              <a:buFont typeface="Arial" charset="0"/>
              <a:buNone/>
              <a:defRPr/>
            </a:pPr>
            <a:endParaRPr lang="en-US" smtClean="0"/>
          </a:p>
          <a:p>
            <a:pPr eaLnBrk="1" hangingPunct="1">
              <a:buFont typeface="Arial" charset="0"/>
              <a:buNone/>
              <a:defRPr/>
            </a:pPr>
            <a:endParaRPr lang="en-US" smtClean="0"/>
          </a:p>
          <a:p>
            <a:pPr eaLnBrk="1" hangingPunct="1">
              <a:buFont typeface="Arial" charset="0"/>
              <a:buNone/>
              <a:defRPr/>
            </a:pPr>
            <a:r>
              <a:rPr lang="en-US" smtClean="0"/>
              <a:t>			</a:t>
            </a:r>
            <a:r>
              <a:rPr lang="en-US" sz="4800" smtClean="0">
                <a:solidFill>
                  <a:srgbClr val="FFFF66"/>
                </a:solidFill>
              </a:rPr>
              <a:t>Software Releases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6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6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768C6B-D777-4100-8634-BC43C8E57196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222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152400"/>
            <a:ext cx="6553200" cy="554038"/>
          </a:xfrm>
        </p:spPr>
        <p:txBody>
          <a:bodyPr lIns="0" tIns="44450" rIns="90487" bIns="44450" anchor="b"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Software Releases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143000"/>
            <a:ext cx="8077200" cy="55626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36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SDP Toolkit/HDF-EOS</a:t>
            </a:r>
            <a:r>
              <a:rPr lang="en-US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  <a:p>
            <a:pPr eaLnBrk="1" hangingPunct="1">
              <a:defRPr/>
            </a:pPr>
            <a:endParaRPr lang="en-US" sz="1000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b="0" dirty="0" smtClean="0">
                <a:solidFill>
                  <a:srgbClr val="FF3300"/>
                </a:solidFill>
              </a:rPr>
              <a:t>Last release –  </a:t>
            </a:r>
            <a:r>
              <a:rPr lang="en-US" b="0" dirty="0" smtClean="0">
                <a:solidFill>
                  <a:srgbClr val="CCFF33"/>
                </a:solidFill>
              </a:rPr>
              <a:t>July 2009</a:t>
            </a:r>
          </a:p>
          <a:p>
            <a:pPr eaLnBrk="1" hangingPunct="1">
              <a:buFont typeface="Arial" charset="0"/>
              <a:buChar char="–"/>
              <a:defRPr/>
            </a:pPr>
            <a:r>
              <a:rPr lang="en-US" sz="2800" dirty="0" smtClean="0"/>
              <a:t> </a:t>
            </a:r>
            <a:r>
              <a:rPr lang="en-US" sz="2800" b="0" dirty="0" smtClean="0"/>
              <a:t>TOOLKIT 5.2.16 </a:t>
            </a:r>
          </a:p>
          <a:p>
            <a:pPr eaLnBrk="1" hangingPunct="1">
              <a:buFont typeface="Arial" charset="0"/>
              <a:buChar char="–"/>
              <a:defRPr/>
            </a:pPr>
            <a:r>
              <a:rPr lang="en-US" sz="2800" b="0" dirty="0" smtClean="0"/>
              <a:t> HDF-EOS 2.16, HDF- EOS5.1.12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800" b="0" dirty="0" smtClean="0"/>
              <a:t>	</a:t>
            </a:r>
            <a:r>
              <a:rPr lang="en-US" sz="2800" b="0" dirty="0" smtClean="0">
                <a:solidFill>
                  <a:srgbClr val="FFFF66"/>
                </a:solidFill>
              </a:rPr>
              <a:t>with HDF4.2r4, HDF5-1.8.3, Szip2.1</a:t>
            </a:r>
          </a:p>
          <a:p>
            <a:pPr eaLnBrk="1" hangingPunct="1">
              <a:defRPr/>
            </a:pPr>
            <a:endParaRPr lang="en-US" sz="1400" b="0" dirty="0" smtClean="0">
              <a:solidFill>
                <a:srgbClr val="FFFF66"/>
              </a:solidFill>
            </a:endParaRPr>
          </a:p>
          <a:p>
            <a:pPr eaLnBrk="1" hangingPunct="1">
              <a:defRPr/>
            </a:pPr>
            <a:endParaRPr lang="en-US" sz="1400" b="0" dirty="0" smtClean="0">
              <a:solidFill>
                <a:srgbClr val="FFFF66"/>
              </a:solidFill>
            </a:endParaRPr>
          </a:p>
          <a:p>
            <a:pPr eaLnBrk="1" hangingPunct="1">
              <a:defRPr/>
            </a:pPr>
            <a:r>
              <a:rPr lang="en-US" b="0" dirty="0" smtClean="0">
                <a:solidFill>
                  <a:srgbClr val="FF3300"/>
                </a:solidFill>
              </a:rPr>
              <a:t>Next release – </a:t>
            </a:r>
            <a:r>
              <a:rPr lang="en-US" b="0" dirty="0" smtClean="0">
                <a:solidFill>
                  <a:srgbClr val="CCFF33"/>
                </a:solidFill>
              </a:rPr>
              <a:t>June 2010</a:t>
            </a:r>
          </a:p>
          <a:p>
            <a:pPr eaLnBrk="1" hangingPunct="1">
              <a:buFont typeface="Arial" charset="0"/>
              <a:buChar char="–"/>
              <a:defRPr/>
            </a:pPr>
            <a:r>
              <a:rPr lang="en-US" sz="2800" b="0" dirty="0" smtClean="0"/>
              <a:t> TOOLKIT 5.2.17 </a:t>
            </a:r>
          </a:p>
          <a:p>
            <a:pPr eaLnBrk="1" hangingPunct="1">
              <a:buFont typeface="Arial" charset="0"/>
              <a:buChar char="–"/>
              <a:defRPr/>
            </a:pPr>
            <a:r>
              <a:rPr lang="en-US" sz="2800" b="0" dirty="0" smtClean="0"/>
              <a:t> HDF-EOS 2.17, HDF-EOS5.1.13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800" b="0" dirty="0" smtClean="0"/>
              <a:t>	</a:t>
            </a:r>
            <a:r>
              <a:rPr lang="en-US" sz="2800" b="0" dirty="0" smtClean="0">
                <a:solidFill>
                  <a:srgbClr val="FFFF66"/>
                </a:solidFill>
              </a:rPr>
              <a:t>with new releases of HDF4 (2r5), 5 (1.8.4 patch 1)</a:t>
            </a: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4022725" y="3140075"/>
            <a:ext cx="1098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0">
                <a:solidFill>
                  <a:schemeClr val="tx1"/>
                </a:solidFill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2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2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22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0A63-B91A-4EA5-A113-6C2BC798F6AD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327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152400"/>
            <a:ext cx="6553200" cy="554038"/>
          </a:xfrm>
        </p:spPr>
        <p:txBody>
          <a:bodyPr lIns="0" tIns="44450" rIns="90487" bIns="44450" anchor="b"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Software Releases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219200"/>
            <a:ext cx="8534400" cy="50292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360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MTD Toolkit: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20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b="0" smtClean="0">
                <a:solidFill>
                  <a:srgbClr val="FF3300"/>
                </a:solidFill>
              </a:rPr>
              <a:t>Last release –  </a:t>
            </a:r>
            <a:r>
              <a:rPr lang="en-US" b="0" smtClean="0">
                <a:solidFill>
                  <a:srgbClr val="CCFF33"/>
                </a:solidFill>
              </a:rPr>
              <a:t>Dec 2006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smtClean="0"/>
              <a:t> </a:t>
            </a:r>
            <a:r>
              <a:rPr lang="en-US" sz="2800" b="0" smtClean="0"/>
              <a:t>Version  5.2.13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b="0" smtClean="0"/>
              <a:t> </a:t>
            </a:r>
            <a:r>
              <a:rPr lang="en-US" sz="2400" b="0" smtClean="0">
                <a:solidFill>
                  <a:srgbClr val="FFFF66"/>
                </a:solidFill>
              </a:rPr>
              <a:t>in-sync with SDP TOOLKIT 5.2.13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b="0" smtClean="0">
                <a:solidFill>
                  <a:srgbClr val="FFFF66"/>
                </a:solidFill>
              </a:rPr>
              <a:t> with HDF4.2r0, HDF5-1.6.3, Szip1.2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600" b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b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b="0" smtClean="0">
                <a:solidFill>
                  <a:srgbClr val="FF3300"/>
                </a:solidFill>
              </a:rPr>
              <a:t>Next release – </a:t>
            </a:r>
            <a:r>
              <a:rPr lang="en-US" b="0" smtClean="0">
                <a:solidFill>
                  <a:srgbClr val="CCFF33"/>
                </a:solidFill>
              </a:rPr>
              <a:t>July 2010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b="0" smtClean="0"/>
              <a:t> </a:t>
            </a:r>
            <a:r>
              <a:rPr lang="en-US" sz="2800" b="0" smtClean="0"/>
              <a:t>Version   5.2.17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b="0" smtClean="0">
                <a:solidFill>
                  <a:srgbClr val="FFFF66"/>
                </a:solidFill>
              </a:rPr>
              <a:t>in-sync with SDP TOOLKIT 5.2.17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b="0" smtClean="0">
                <a:solidFill>
                  <a:srgbClr val="FFFF66"/>
                </a:solidFill>
              </a:rPr>
              <a:t>with new releases of HDF4 (2r5), 5 (1.8.4 patch 1)</a:t>
            </a: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4022725" y="3140075"/>
            <a:ext cx="1098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0">
                <a:solidFill>
                  <a:schemeClr val="tx1"/>
                </a:solidFill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7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7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27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27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34AA0-8C2B-4B53-BDA7-F4B9E280077D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295400"/>
            <a:ext cx="8001000" cy="48006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36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HEG (HDF-EOS2 to </a:t>
            </a:r>
            <a:r>
              <a:rPr lang="en-US" sz="3600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GeoTIFF</a:t>
            </a:r>
            <a:r>
              <a:rPr lang="en-US" sz="36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Converter):</a:t>
            </a:r>
          </a:p>
          <a:p>
            <a:pPr eaLnBrk="1" hangingPunct="1">
              <a:defRPr/>
            </a:pPr>
            <a:endParaRPr lang="en-US" sz="1600" b="0" dirty="0" smtClean="0">
              <a:solidFill>
                <a:srgbClr val="FF3300"/>
              </a:solidFill>
            </a:endParaRPr>
          </a:p>
          <a:p>
            <a:pPr eaLnBrk="1" hangingPunct="1">
              <a:defRPr/>
            </a:pPr>
            <a:r>
              <a:rPr lang="en-US" b="0" dirty="0" smtClean="0">
                <a:solidFill>
                  <a:srgbClr val="FF3300"/>
                </a:solidFill>
              </a:rPr>
              <a:t>Last release –  </a:t>
            </a:r>
            <a:r>
              <a:rPr lang="en-US" b="0" dirty="0" smtClean="0">
                <a:solidFill>
                  <a:srgbClr val="CCFF33"/>
                </a:solidFill>
              </a:rPr>
              <a:t>Dec 2009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 Version 2.10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 Patch release Jan 2010 </a:t>
            </a:r>
          </a:p>
          <a:p>
            <a:pPr lvl="1" eaLnBrk="1" hangingPunct="1">
              <a:buFont typeface="Arial" charset="0"/>
              <a:buNone/>
              <a:defRPr/>
            </a:pPr>
            <a:endParaRPr lang="en-US" sz="1600" b="0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n-US" b="0" dirty="0" smtClean="0">
                <a:solidFill>
                  <a:srgbClr val="FF3300"/>
                </a:solidFill>
              </a:rPr>
              <a:t>Next release – </a:t>
            </a:r>
            <a:r>
              <a:rPr lang="en-US" b="0" dirty="0" smtClean="0">
                <a:solidFill>
                  <a:srgbClr val="CCFF33"/>
                </a:solidFill>
              </a:rPr>
              <a:t>Aug 2010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Version 2.11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1295400" y="152400"/>
            <a:ext cx="65532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4450" rIns="90487" bIns="44450" anchor="b"/>
          <a:lstStyle/>
          <a:p>
            <a:pPr eaLnBrk="1" hangingPunct="1"/>
            <a:r>
              <a:rPr lang="en-US" sz="3600" b="0">
                <a:solidFill>
                  <a:srgbClr val="FFE249"/>
                </a:solidFill>
                <a:latin typeface="Calibri" pitchFamily="34" charset="0"/>
              </a:rPr>
              <a:t>Software Releases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C7B0B-16DD-44A0-82D0-0A1EE88D76A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273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152400"/>
            <a:ext cx="4957763" cy="579438"/>
          </a:xfrm>
        </p:spPr>
        <p:txBody>
          <a:bodyPr lIns="0" tIns="44450" rIns="90487" bIns="44450" anchor="b"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Software Releases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295400"/>
            <a:ext cx="8077200" cy="48006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360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HDF-EOS Plug-in for HDFView:</a:t>
            </a:r>
          </a:p>
          <a:p>
            <a:pPr eaLnBrk="1" hangingPunct="1">
              <a:defRPr/>
            </a:pPr>
            <a:endParaRPr lang="en-US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b="0" smtClean="0">
                <a:solidFill>
                  <a:srgbClr val="FF3300"/>
                </a:solidFill>
              </a:rPr>
              <a:t>Last release –  </a:t>
            </a:r>
            <a:r>
              <a:rPr lang="en-US" b="0" smtClean="0">
                <a:solidFill>
                  <a:srgbClr val="CCFF33"/>
                </a:solidFill>
              </a:rPr>
              <a:t>Sep 2008</a:t>
            </a:r>
          </a:p>
          <a:p>
            <a:pPr lvl="1" eaLnBrk="1" hangingPunct="1">
              <a:defRPr/>
            </a:pPr>
            <a:r>
              <a:rPr lang="en-US" b="0" smtClean="0">
                <a:solidFill>
                  <a:schemeClr val="bg1"/>
                </a:solidFill>
              </a:rPr>
              <a:t> Version 2.4 </a:t>
            </a:r>
          </a:p>
          <a:p>
            <a:pPr eaLnBrk="1" hangingPunct="1">
              <a:defRPr/>
            </a:pPr>
            <a:endParaRPr lang="en-US" b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n-US" b="0" smtClean="0">
                <a:solidFill>
                  <a:srgbClr val="FF3300"/>
                </a:solidFill>
              </a:rPr>
              <a:t>Next release –  </a:t>
            </a:r>
            <a:r>
              <a:rPr lang="en-US" b="0" smtClean="0">
                <a:solidFill>
                  <a:srgbClr val="CCFF33"/>
                </a:solidFill>
              </a:rPr>
              <a:t>Apr 2010</a:t>
            </a:r>
          </a:p>
          <a:p>
            <a:pPr lvl="1" eaLnBrk="1" hangingPunct="1">
              <a:defRPr/>
            </a:pPr>
            <a:r>
              <a:rPr lang="en-US" b="0" smtClean="0">
                <a:solidFill>
                  <a:schemeClr val="bg1"/>
                </a:solidFill>
              </a:rPr>
              <a:t> For HDFView Version 2.6 </a:t>
            </a:r>
          </a:p>
          <a:p>
            <a:pPr eaLnBrk="1" hangingPunct="1">
              <a:buFont typeface="Arial" charset="0"/>
              <a:buNone/>
              <a:defRPr/>
            </a:pPr>
            <a:endParaRPr lang="en-US" b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7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7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383EC-50FA-4D41-A985-015C3EFB799B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29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52400"/>
            <a:ext cx="6227763" cy="603250"/>
          </a:xfrm>
        </p:spPr>
        <p:txBody>
          <a:bodyPr lIns="0" tIns="44450" rIns="90487" bIns="44450" anchor="b"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Software Releases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33400" y="1066800"/>
            <a:ext cx="8458200" cy="5334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990600" lvl="1" indent="-533400" eaLnBrk="1" hangingPunct="1">
              <a:buFont typeface="Arial" charset="0"/>
              <a:buNone/>
              <a:defRPr/>
            </a:pPr>
            <a:endParaRPr lang="en-US" smtClean="0"/>
          </a:p>
          <a:p>
            <a:pPr marL="609600" indent="-609600" eaLnBrk="1" hangingPunct="1">
              <a:buFont typeface="Arial" charset="0"/>
              <a:buNone/>
              <a:defRPr/>
            </a:pPr>
            <a:r>
              <a:rPr lang="en-US" sz="360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HECONVERT</a:t>
            </a:r>
            <a:r>
              <a:rPr lang="en-US" sz="3600" b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2800" b="0" smtClean="0">
                <a:solidFill>
                  <a:schemeClr val="bg1"/>
                </a:solidFill>
              </a:rPr>
              <a:t>HDF-EOS2 to HDF-EOS5  Converter):</a:t>
            </a:r>
          </a:p>
          <a:p>
            <a:pPr marL="609600" indent="-609600" eaLnBrk="1" hangingPunct="1">
              <a:defRPr/>
            </a:pPr>
            <a:r>
              <a:rPr lang="en-US" b="0" smtClean="0">
                <a:solidFill>
                  <a:srgbClr val="FF3300"/>
                </a:solidFill>
              </a:rPr>
              <a:t>Last releases   </a:t>
            </a:r>
            <a:endParaRPr lang="en-US" b="0" smtClean="0">
              <a:solidFill>
                <a:schemeClr val="bg1"/>
              </a:solidFill>
            </a:endParaRPr>
          </a:p>
          <a:p>
            <a:pPr marL="609600" indent="-609600" eaLnBrk="1" hangingPunct="1">
              <a:buFont typeface="Arial" charset="0"/>
              <a:buNone/>
              <a:defRPr/>
            </a:pPr>
            <a:r>
              <a:rPr lang="en-US" b="0" smtClean="0">
                <a:solidFill>
                  <a:schemeClr val="bg1"/>
                </a:solidFill>
              </a:rPr>
              <a:t>		–  </a:t>
            </a:r>
            <a:r>
              <a:rPr lang="en-US" sz="2800" b="0" smtClean="0">
                <a:solidFill>
                  <a:schemeClr val="bg1"/>
                </a:solidFill>
              </a:rPr>
              <a:t>2001, 2004</a:t>
            </a:r>
            <a:r>
              <a:rPr lang="en-US" sz="2800" b="0" smtClean="0">
                <a:solidFill>
                  <a:schemeClr val="accent2"/>
                </a:solidFill>
              </a:rPr>
              <a:t>  </a:t>
            </a:r>
            <a:r>
              <a:rPr lang="en-US" sz="2800" b="0" smtClean="0">
                <a:solidFill>
                  <a:srgbClr val="00FF99"/>
                </a:solidFill>
              </a:rPr>
              <a:t>No Versioning </a:t>
            </a:r>
          </a:p>
          <a:p>
            <a:pPr marL="609600" indent="-609600" eaLnBrk="1" hangingPunct="1">
              <a:buFont typeface="Arial" charset="0"/>
              <a:buNone/>
              <a:defRPr/>
            </a:pPr>
            <a:r>
              <a:rPr lang="en-US" sz="2800" b="0" smtClean="0">
                <a:solidFill>
                  <a:srgbClr val="00FF99"/>
                </a:solidFill>
              </a:rPr>
              <a:t>		</a:t>
            </a:r>
            <a:r>
              <a:rPr lang="en-US" sz="2800" b="0" smtClean="0">
                <a:solidFill>
                  <a:schemeClr val="bg1"/>
                </a:solidFill>
              </a:rPr>
              <a:t>–  Oct. 2008</a:t>
            </a:r>
            <a:r>
              <a:rPr lang="en-US" sz="2800" b="0" smtClean="0">
                <a:solidFill>
                  <a:schemeClr val="accent2"/>
                </a:solidFill>
              </a:rPr>
              <a:t> </a:t>
            </a:r>
            <a:r>
              <a:rPr lang="en-US" sz="2800" b="0" smtClean="0">
                <a:solidFill>
                  <a:srgbClr val="00FF99"/>
                </a:solidFill>
              </a:rPr>
              <a:t>Version 2.0</a:t>
            </a:r>
          </a:p>
          <a:p>
            <a:pPr marL="990600" lvl="1" indent="-533400" eaLnBrk="1" hangingPunct="1">
              <a:buFont typeface="Arial" charset="0"/>
              <a:buNone/>
              <a:defRPr/>
            </a:pPr>
            <a:endParaRPr lang="en-US" smtClean="0">
              <a:solidFill>
                <a:srgbClr val="00FF99"/>
              </a:solidFill>
            </a:endParaRPr>
          </a:p>
          <a:p>
            <a:pPr marL="609600" indent="-609600" eaLnBrk="1" hangingPunct="1">
              <a:buFont typeface="Arial" charset="0"/>
              <a:buNone/>
              <a:defRPr/>
            </a:pPr>
            <a:r>
              <a:rPr lang="en-US" sz="360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DumpMetadata</a:t>
            </a:r>
            <a:r>
              <a:rPr lang="en-US" sz="3600" b="0" smtClean="0">
                <a:solidFill>
                  <a:srgbClr val="FF3300"/>
                </a:solidFill>
              </a:rPr>
              <a:t> </a:t>
            </a:r>
            <a:r>
              <a:rPr lang="en-US" sz="2800" b="0" smtClean="0">
                <a:solidFill>
                  <a:schemeClr val="bg1"/>
                </a:solidFill>
              </a:rPr>
              <a:t>(ASCII Dump of HDF-EOS metadata)</a:t>
            </a:r>
            <a:r>
              <a:rPr lang="en-US" sz="2800" b="0" smtClean="0">
                <a:solidFill>
                  <a:srgbClr val="FF0000"/>
                </a:solidFill>
              </a:rPr>
              <a:t> </a:t>
            </a:r>
          </a:p>
          <a:p>
            <a:pPr marL="609600" indent="-609600" eaLnBrk="1" hangingPunct="1">
              <a:defRPr/>
            </a:pPr>
            <a:r>
              <a:rPr lang="en-US" b="0" smtClean="0">
                <a:solidFill>
                  <a:srgbClr val="FF3300"/>
                </a:solidFill>
              </a:rPr>
              <a:t>Last release  </a:t>
            </a:r>
            <a:endParaRPr lang="en-US" b="0" smtClean="0">
              <a:solidFill>
                <a:schemeClr val="bg1"/>
              </a:solidFill>
            </a:endParaRPr>
          </a:p>
          <a:p>
            <a:pPr marL="1371600" lvl="2" indent="-457200" eaLnBrk="1" hangingPunct="1">
              <a:buFont typeface="Arial" charset="0"/>
              <a:buChar char="–"/>
              <a:defRPr/>
            </a:pPr>
            <a:r>
              <a:rPr lang="en-US" sz="2800" b="0" smtClean="0">
                <a:solidFill>
                  <a:schemeClr val="bg1"/>
                </a:solidFill>
              </a:rPr>
              <a:t>Dec. 2008</a:t>
            </a:r>
            <a:r>
              <a:rPr lang="en-US" sz="2800" b="0" smtClean="0">
                <a:solidFill>
                  <a:schemeClr val="tx1"/>
                </a:solidFill>
              </a:rPr>
              <a:t>  </a:t>
            </a:r>
            <a:r>
              <a:rPr lang="en-US" sz="2800" b="0" smtClean="0">
                <a:solidFill>
                  <a:srgbClr val="00FF99"/>
                </a:solidFill>
              </a:rPr>
              <a:t>Version 1.0</a:t>
            </a:r>
          </a:p>
          <a:p>
            <a:pPr marL="990600" lvl="1" indent="-53340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smtClean="0">
              <a:solidFill>
                <a:srgbClr val="00FF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9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C25BE7-2192-447D-AC8D-E6238AAFB3CB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3961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33400" y="1295400"/>
            <a:ext cx="8001000" cy="50292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buFont typeface="Wingdings" pitchFamily="2" charset="2"/>
              <a:buNone/>
              <a:defRPr/>
            </a:pPr>
            <a:r>
              <a:rPr lang="en-US" sz="3200" b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TOOLKIT:</a:t>
            </a:r>
          </a:p>
          <a:p>
            <a:pPr lvl="1" eaLnBrk="1" hangingPunct="1">
              <a:defRPr/>
            </a:pPr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XML metadata writing capability for inventory metadata in SDP toolkit (MLS)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FFFF00"/>
                </a:solidFill>
              </a:rPr>
              <a:t>ODL fix (</a:t>
            </a:r>
            <a:r>
              <a:rPr lang="en-US" b="0" dirty="0" err="1" smtClean="0">
                <a:solidFill>
                  <a:srgbClr val="FFFF00"/>
                </a:solidFill>
              </a:rPr>
              <a:t>WriteLable</a:t>
            </a:r>
            <a:r>
              <a:rPr lang="en-US" b="0" dirty="0" smtClean="0">
                <a:solidFill>
                  <a:srgbClr val="FFFF00"/>
                </a:solidFill>
              </a:rPr>
              <a:t>) for potential core dump while writing long input pointer metadata attributes (AIRS)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chemeClr val="bg1"/>
                </a:solidFill>
              </a:rPr>
              <a:t>Support TOOLKIT for CYGWIN</a:t>
            </a:r>
          </a:p>
          <a:p>
            <a:pPr lvl="1" eaLnBrk="1" hangingPunct="1">
              <a:defRPr/>
            </a:pPr>
            <a:r>
              <a:rPr lang="en-US" b="0" dirty="0" err="1" smtClean="0">
                <a:solidFill>
                  <a:srgbClr val="FFFF00"/>
                </a:solidFill>
              </a:rPr>
              <a:t>pccheck</a:t>
            </a:r>
            <a:r>
              <a:rPr lang="en-US" b="0" dirty="0" smtClean="0">
                <a:solidFill>
                  <a:srgbClr val="FFFF00"/>
                </a:solidFill>
              </a:rPr>
              <a:t> utility fix for problems resulting with empty space at a line beginning in PCF file</a:t>
            </a:r>
          </a:p>
        </p:txBody>
      </p:sp>
      <p:sp>
        <p:nvSpPr>
          <p:cNvPr id="239619" name="Text Box 3"/>
          <p:cNvSpPr txBox="1">
            <a:spLocks noChangeArrowheads="1"/>
          </p:cNvSpPr>
          <p:nvPr/>
        </p:nvSpPr>
        <p:spPr bwMode="auto">
          <a:xfrm>
            <a:off x="1066800" y="152400"/>
            <a:ext cx="708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0" dirty="0" smtClean="0">
                <a:solidFill>
                  <a:srgbClr val="FFE249"/>
                </a:solidFill>
                <a:latin typeface="Arial" charset="0"/>
              </a:rPr>
              <a:t>Recent </a:t>
            </a:r>
            <a:r>
              <a:rPr lang="en-US" sz="3600" b="0" dirty="0">
                <a:solidFill>
                  <a:srgbClr val="FFE249"/>
                </a:solidFill>
                <a:latin typeface="Arial" charset="0"/>
              </a:rPr>
              <a:t>Development/Fixes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9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9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9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9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9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9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0D1B4-0828-4D9F-804F-48DEBC4B8774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40642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04800" y="1295400"/>
            <a:ext cx="8534400" cy="5334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buFont typeface="Arial" charset="0"/>
              <a:buNone/>
              <a:defRPr/>
            </a:pPr>
            <a:r>
              <a:rPr lang="en-US" sz="3200" b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HDF-EOS5:</a:t>
            </a:r>
          </a:p>
          <a:p>
            <a:pPr lvl="1" eaLnBrk="1" hangingPunct="1">
              <a:buFont typeface="Arial" charset="0"/>
              <a:buNone/>
              <a:defRPr/>
            </a:pPr>
            <a:endParaRPr lang="en-US" b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defRPr/>
            </a:pPr>
            <a:r>
              <a:rPr lang="en-US" b="0" smtClean="0">
                <a:solidFill>
                  <a:srgbClr val="FFFF00"/>
                </a:solidFill>
              </a:rPr>
              <a:t>  Correcting wrong tiling and compression info 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en-US" b="0" smtClean="0">
                <a:solidFill>
                  <a:srgbClr val="FFFF00"/>
                </a:solidFill>
              </a:rPr>
              <a:t>    	in the structure metadata</a:t>
            </a:r>
          </a:p>
          <a:p>
            <a:pPr lvl="1" eaLnBrk="1" hangingPunct="1">
              <a:defRPr/>
            </a:pPr>
            <a:r>
              <a:rPr lang="en-US" b="0" smtClean="0">
                <a:solidFill>
                  <a:schemeClr val="bg1"/>
                </a:solidFill>
              </a:rPr>
              <a:t>  Use of unlimited dimension in HDF-EOS5 (Users   	Guide clarification)</a:t>
            </a:r>
          </a:p>
          <a:p>
            <a:pPr lvl="1" eaLnBrk="1" hangingPunct="1">
              <a:defRPr/>
            </a:pPr>
            <a:r>
              <a:rPr lang="en-US" b="0" smtClean="0">
                <a:solidFill>
                  <a:srgbClr val="FFFF00"/>
                </a:solidFill>
              </a:rPr>
              <a:t>  Correction of output attribute data types in 	attribute inquiry routine</a:t>
            </a:r>
          </a:p>
          <a:p>
            <a:pPr lvl="1" eaLnBrk="1" hangingPunct="1">
              <a:defRPr/>
            </a:pPr>
            <a:r>
              <a:rPr lang="en-US" b="0" smtClean="0">
                <a:solidFill>
                  <a:schemeClr val="bg1"/>
                </a:solidFill>
              </a:rPr>
              <a:t>  Fix for writing int8 data correctly to output hdf5 	file with C calls. There was no such a problem with 	Fortran calls</a:t>
            </a:r>
          </a:p>
        </p:txBody>
      </p:sp>
      <p:sp>
        <p:nvSpPr>
          <p:cNvPr id="240644" name="Text Box 3"/>
          <p:cNvSpPr txBox="1">
            <a:spLocks noChangeArrowheads="1"/>
          </p:cNvSpPr>
          <p:nvPr/>
        </p:nvSpPr>
        <p:spPr bwMode="auto">
          <a:xfrm>
            <a:off x="990600" y="152400"/>
            <a:ext cx="716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0" dirty="0" smtClean="0">
                <a:solidFill>
                  <a:srgbClr val="FFE249"/>
                </a:solidFill>
                <a:latin typeface="Arial" charset="0"/>
              </a:rPr>
              <a:t>Recent </a:t>
            </a:r>
            <a:r>
              <a:rPr lang="en-US" sz="3600" b="0" dirty="0">
                <a:solidFill>
                  <a:srgbClr val="FFE249"/>
                </a:solidFill>
                <a:latin typeface="Arial" charset="0"/>
              </a:rPr>
              <a:t>Development/Fixes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0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0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0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0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06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06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06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06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61EDD-F2F2-44BC-BD7F-A267D22B2451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241666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52400" y="1295400"/>
            <a:ext cx="8305800" cy="51054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buFont typeface="Arial" charset="0"/>
              <a:buNone/>
              <a:defRPr/>
            </a:pPr>
            <a:r>
              <a:rPr lang="en-US" sz="3200" b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HDF-EOS2:</a:t>
            </a:r>
            <a:endParaRPr lang="en-US" sz="320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defRPr/>
            </a:pPr>
            <a:endParaRPr lang="en-US" sz="3200" smtClean="0">
              <a:solidFill>
                <a:srgbClr val="FF0000"/>
              </a:solidFill>
            </a:endParaRPr>
          </a:p>
          <a:p>
            <a:pPr lvl="1" eaLnBrk="1" hangingPunct="1">
              <a:defRPr/>
            </a:pPr>
            <a:r>
              <a:rPr lang="en-US" b="0" smtClean="0">
                <a:solidFill>
                  <a:srgbClr val="FFFF00"/>
                </a:solidFill>
              </a:rPr>
              <a:t>Correction for internal compression method 	detection for the products that are compressed 	internally after the production, possibly using 	hrepack  (structure metadata has no record of 	compression info)</a:t>
            </a:r>
          </a:p>
          <a:p>
            <a:pPr lvl="1" eaLnBrk="1" hangingPunct="1">
              <a:defRPr/>
            </a:pPr>
            <a:r>
              <a:rPr lang="en-US" b="0" smtClean="0">
                <a:solidFill>
                  <a:schemeClr val="bg1"/>
                </a:solidFill>
              </a:rPr>
              <a:t>Fixed PTdeftimeperiod to return an error when 	stop time &lt; start time</a:t>
            </a:r>
          </a:p>
        </p:txBody>
      </p:sp>
      <p:sp>
        <p:nvSpPr>
          <p:cNvPr id="241669" name="Text Box 3"/>
          <p:cNvSpPr txBox="1">
            <a:spLocks noChangeArrowheads="1"/>
          </p:cNvSpPr>
          <p:nvPr/>
        </p:nvSpPr>
        <p:spPr bwMode="auto">
          <a:xfrm>
            <a:off x="990600" y="152400"/>
            <a:ext cx="716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0" dirty="0">
                <a:solidFill>
                  <a:srgbClr val="FFE249"/>
                </a:solidFill>
                <a:latin typeface="Arial" charset="0"/>
              </a:rPr>
              <a:t>Recent </a:t>
            </a:r>
            <a:r>
              <a:rPr lang="en-US" sz="3600" b="0" dirty="0" smtClean="0">
                <a:solidFill>
                  <a:srgbClr val="FFE249"/>
                </a:solidFill>
                <a:latin typeface="Arial" charset="0"/>
              </a:rPr>
              <a:t>Development/Fixes</a:t>
            </a:r>
            <a:endParaRPr lang="en-US" sz="3600" b="0" dirty="0">
              <a:solidFill>
                <a:srgbClr val="FFE249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1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1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4CED1B-0DB4-425B-88FC-636F9A6A5F65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295400"/>
            <a:ext cx="8229600" cy="5334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914400" lvl="1" indent="-6223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b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HDF-EOS Plug-in for HDFView:</a:t>
            </a:r>
            <a:endParaRPr lang="en-US" sz="320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914400" lvl="1" indent="-6223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3200" b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914400" lvl="1" indent="-622300" eaLnBrk="1" hangingPunct="1">
              <a:lnSpc>
                <a:spcPct val="90000"/>
              </a:lnSpc>
              <a:defRPr/>
            </a:pPr>
            <a:r>
              <a:rPr lang="en-US" b="0" smtClean="0">
                <a:solidFill>
                  <a:schemeClr val="bg1"/>
                </a:solidFill>
              </a:rPr>
              <a:t>Support for all features in HDFView2.6</a:t>
            </a:r>
          </a:p>
          <a:p>
            <a:pPr marL="914400" lvl="1" indent="-622300" eaLnBrk="1" hangingPunct="1">
              <a:lnSpc>
                <a:spcPct val="90000"/>
              </a:lnSpc>
              <a:defRPr/>
            </a:pPr>
            <a:endParaRPr lang="en-US" b="0" smtClean="0">
              <a:solidFill>
                <a:schemeClr val="bg1"/>
              </a:solidFill>
            </a:endParaRPr>
          </a:p>
          <a:p>
            <a:pPr marL="914400" lvl="1" indent="-622300" eaLnBrk="1" hangingPunct="1">
              <a:lnSpc>
                <a:spcPct val="90000"/>
              </a:lnSpc>
              <a:defRPr/>
            </a:pPr>
            <a:r>
              <a:rPr lang="en-US" b="0" smtClean="0">
                <a:solidFill>
                  <a:schemeClr val="bg1"/>
                </a:solidFill>
              </a:rPr>
              <a:t>Correction for displayed lat/lon in a swath around the international date line</a:t>
            </a:r>
          </a:p>
          <a:p>
            <a:pPr marL="914400" lvl="1" indent="-622300" eaLnBrk="1" hangingPunct="1">
              <a:lnSpc>
                <a:spcPct val="90000"/>
              </a:lnSpc>
              <a:defRPr/>
            </a:pPr>
            <a:endParaRPr lang="en-US" b="0" smtClean="0">
              <a:solidFill>
                <a:schemeClr val="bg1"/>
              </a:solidFill>
            </a:endParaRPr>
          </a:p>
          <a:p>
            <a:pPr marL="914400" lvl="1" indent="-622300" eaLnBrk="1" hangingPunct="1">
              <a:lnSpc>
                <a:spcPct val="90000"/>
              </a:lnSpc>
              <a:defRPr/>
            </a:pPr>
            <a:r>
              <a:rPr lang="en-US" b="0" smtClean="0">
                <a:solidFill>
                  <a:schemeClr val="bg1"/>
                </a:solidFill>
              </a:rPr>
              <a:t>Bug fix for HDF5 fillvalue and chunking info display</a:t>
            </a:r>
          </a:p>
          <a:p>
            <a:pPr marL="914400" lvl="1" indent="-622300" eaLnBrk="1" hangingPunct="1">
              <a:lnSpc>
                <a:spcPct val="90000"/>
              </a:lnSpc>
              <a:defRPr/>
            </a:pPr>
            <a:endParaRPr lang="en-US" b="0" smtClean="0">
              <a:solidFill>
                <a:schemeClr val="bg1"/>
              </a:solidFill>
            </a:endParaRPr>
          </a:p>
          <a:p>
            <a:pPr marL="914400" lvl="1" indent="-622300" eaLnBrk="1" hangingPunct="1">
              <a:lnSpc>
                <a:spcPct val="90000"/>
              </a:lnSpc>
              <a:defRPr/>
            </a:pPr>
            <a:r>
              <a:rPr lang="en-US" b="0" smtClean="0">
                <a:solidFill>
                  <a:schemeClr val="bg1"/>
                </a:solidFill>
              </a:rPr>
              <a:t>Bug fixes for saving HDF-EOS5 files after modification</a:t>
            </a:r>
          </a:p>
        </p:txBody>
      </p:sp>
      <p:sp>
        <p:nvSpPr>
          <p:cNvPr id="243716" name="Text Box 3"/>
          <p:cNvSpPr txBox="1">
            <a:spLocks noChangeArrowheads="1"/>
          </p:cNvSpPr>
          <p:nvPr/>
        </p:nvSpPr>
        <p:spPr bwMode="auto">
          <a:xfrm>
            <a:off x="990600" y="1524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0" dirty="0" smtClean="0">
                <a:solidFill>
                  <a:srgbClr val="FFE249"/>
                </a:solidFill>
                <a:latin typeface="Arial" charset="0"/>
              </a:rPr>
              <a:t>Recent Development/Fixes</a:t>
            </a:r>
            <a:endParaRPr lang="en-US" sz="3600" b="0" dirty="0">
              <a:solidFill>
                <a:srgbClr val="FFE249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3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3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3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3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E51E73-0536-4AED-B330-C813622D33D1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04800" y="1143000"/>
            <a:ext cx="8610600" cy="55626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3200" b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HEG:  </a:t>
            </a:r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1200" b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3200" b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Added Product Support:</a:t>
            </a:r>
          </a:p>
          <a:p>
            <a:pPr marL="1752600" lvl="3" indent="-381000" eaLnBrk="1" hangingPunct="1">
              <a:defRPr/>
            </a:pPr>
            <a:r>
              <a:rPr lang="en-US" sz="2800" b="0" smtClean="0"/>
              <a:t>AMSR-E Daily 25 Km Sea Ice AE_SI25 </a:t>
            </a:r>
          </a:p>
          <a:p>
            <a:pPr marL="1752600" lvl="3" indent="-381000" eaLnBrk="1" hangingPunct="1">
              <a:defRPr/>
            </a:pPr>
            <a:r>
              <a:rPr lang="en-US" sz="2800" b="0" smtClean="0"/>
              <a:t>AMSR-E Daily land AE_Land3 </a:t>
            </a:r>
          </a:p>
          <a:p>
            <a:pPr marL="1752600" lvl="3" indent="-381000" eaLnBrk="1" hangingPunct="1">
              <a:defRPr/>
            </a:pPr>
            <a:r>
              <a:rPr lang="en-US" sz="2800" b="0" smtClean="0"/>
              <a:t>MOD29E1D: MODIS/Terra Sea Ice Extent &amp; IST Daily L3 Global 4km EASE-Grid Day, Version 4 </a:t>
            </a:r>
            <a:endParaRPr lang="en-US" sz="2800" b="0" smtClean="0">
              <a:solidFill>
                <a:srgbClr val="66FFFF"/>
              </a:solidFill>
            </a:endParaRPr>
          </a:p>
          <a:p>
            <a:pPr marL="1752600" lvl="3" indent="-381000" eaLnBrk="1" hangingPunct="1">
              <a:defRPr/>
            </a:pPr>
            <a:r>
              <a:rPr lang="en-US" sz="2800" b="0" smtClean="0">
                <a:solidFill>
                  <a:srgbClr val="00FF00"/>
                </a:solidFill>
              </a:rPr>
              <a:t>Tested many new products and updated the list of Hegable MODIS, ASTER, AIRS, MISR, and AMSR-E products in HEG Users Guide and HEG web site </a:t>
            </a:r>
          </a:p>
        </p:txBody>
      </p:sp>
      <p:sp>
        <p:nvSpPr>
          <p:cNvPr id="245764" name="Text Box 3"/>
          <p:cNvSpPr txBox="1">
            <a:spLocks noChangeArrowheads="1"/>
          </p:cNvSpPr>
          <p:nvPr/>
        </p:nvSpPr>
        <p:spPr bwMode="auto">
          <a:xfrm>
            <a:off x="990600" y="152400"/>
            <a:ext cx="723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0" dirty="0">
                <a:solidFill>
                  <a:srgbClr val="FFE249"/>
                </a:solidFill>
                <a:latin typeface="Arial" charset="0"/>
              </a:rPr>
              <a:t>Recent </a:t>
            </a:r>
            <a:r>
              <a:rPr lang="en-US" sz="3600" b="0" dirty="0" smtClean="0">
                <a:solidFill>
                  <a:srgbClr val="FFE249"/>
                </a:solidFill>
                <a:latin typeface="Arial" charset="0"/>
              </a:rPr>
              <a:t>Development/Fixes</a:t>
            </a:r>
            <a:endParaRPr lang="en-US" sz="3600" b="0" dirty="0">
              <a:solidFill>
                <a:srgbClr val="FFE249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33AFBD-BDE9-4D80-A5DA-0CE83CDEECFA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52400" y="1143000"/>
            <a:ext cx="8305800" cy="55626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3200" b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Enhancement:</a:t>
            </a:r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b="0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b="0" smtClean="0"/>
              <a:t>Added a new projection, Cylindrical Equa Area (CEA), to support AMSR-E Daily Land product. 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endParaRPr lang="en-US" sz="2000" b="0" smtClean="0"/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b="0" smtClean="0">
                <a:solidFill>
                  <a:srgbClr val="CCFF33"/>
                </a:solidFill>
              </a:rPr>
              <a:t>Pixel resampling support for gridded data with No-Reprojection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endParaRPr lang="en-US" sz="2000" b="0" smtClean="0">
              <a:solidFill>
                <a:srgbClr val="CCFF33"/>
              </a:solidFill>
            </a:endParaRP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b="0" smtClean="0"/>
              <a:t>Outputting all fields in a file to a single HDF-EOS output when HDF-EOS output is requested.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endParaRPr lang="en-US" sz="2000" b="0" smtClean="0"/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b="0" smtClean="0">
                <a:solidFill>
                  <a:srgbClr val="CCFF33"/>
                </a:solidFill>
              </a:rPr>
              <a:t>Setting of projection parameters for multiband geotiff only once in the GUI</a:t>
            </a:r>
          </a:p>
        </p:txBody>
      </p:sp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914400" y="152400"/>
            <a:ext cx="7315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0" dirty="0" smtClean="0">
                <a:solidFill>
                  <a:srgbClr val="FFE249"/>
                </a:solidFill>
                <a:latin typeface="Arial" charset="0"/>
              </a:rPr>
              <a:t>Recent </a:t>
            </a:r>
            <a:r>
              <a:rPr lang="en-US" sz="3600" b="0" dirty="0">
                <a:solidFill>
                  <a:srgbClr val="FFE249"/>
                </a:solidFill>
                <a:latin typeface="Arial" charset="0"/>
              </a:rPr>
              <a:t>Development/Fixes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7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7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7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7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7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7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7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7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A4A177-FB13-422F-ADE5-A14B48F1EF55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04800" y="1143000"/>
            <a:ext cx="8839200" cy="54864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3200" b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Bug fixes:</a:t>
            </a:r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3200" b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b="0" smtClean="0"/>
              <a:t>Pixel size unit correction for consistency between conversion and stitch GUIs. 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b="0" smtClean="0">
                <a:solidFill>
                  <a:srgbClr val="CCFF33"/>
                </a:solidFill>
              </a:rPr>
              <a:t>Problem resolution with several products MOD43C3, MOD10CM, MOD29P1N, AE_RnGd, AE_Rain</a:t>
            </a:r>
            <a:r>
              <a:rPr lang="en-US" b="0" smtClean="0"/>
              <a:t> 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b="0" smtClean="0"/>
              <a:t>Correcting sphere radius written to outputs for MODIS SIN grids 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b="0" smtClean="0">
                <a:solidFill>
                  <a:srgbClr val="CCFF33"/>
                </a:solidFill>
              </a:rPr>
              <a:t>Resolving problems </a:t>
            </a:r>
          </a:p>
          <a:p>
            <a:pPr marL="1371600" lvl="2" indent="-457200" eaLnBrk="1" hangingPunct="1">
              <a:lnSpc>
                <a:spcPct val="90000"/>
              </a:lnSpc>
              <a:defRPr/>
            </a:pPr>
            <a:r>
              <a:rPr lang="en-US" sz="2800" b="0" smtClean="0">
                <a:solidFill>
                  <a:srgbClr val="CCFF33"/>
                </a:solidFill>
              </a:rPr>
              <a:t>with band selection in stitch GUI </a:t>
            </a:r>
          </a:p>
          <a:p>
            <a:pPr marL="1371600" lvl="2" indent="-457200" eaLnBrk="1" hangingPunct="1">
              <a:lnSpc>
                <a:spcPct val="90000"/>
              </a:lnSpc>
              <a:defRPr/>
            </a:pPr>
            <a:r>
              <a:rPr lang="en-US" sz="2800" b="0" smtClean="0">
                <a:solidFill>
                  <a:srgbClr val="CCFF33"/>
                </a:solidFill>
              </a:rPr>
              <a:t>with occasional core dump (runs that take long time to complete) in Datapool HEGserver 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1219200" y="152400"/>
            <a:ext cx="678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0" dirty="0" smtClean="0">
                <a:solidFill>
                  <a:srgbClr val="FFE249"/>
                </a:solidFill>
                <a:latin typeface="Calibri" pitchFamily="34" charset="0"/>
              </a:rPr>
              <a:t>Recent </a:t>
            </a:r>
            <a:r>
              <a:rPr lang="en-US" sz="3600" b="0" dirty="0">
                <a:solidFill>
                  <a:srgbClr val="FFE249"/>
                </a:solidFill>
                <a:latin typeface="Calibri" pitchFamily="34" charset="0"/>
              </a:rPr>
              <a:t>Development/Fixes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9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9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9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9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9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9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3BE73-D2B4-485C-85A0-B1B2A65C15BC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2529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38338" y="328613"/>
            <a:ext cx="5370512" cy="409575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Future Plans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143000"/>
            <a:ext cx="8686800" cy="54864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400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TOOLKIT/HDF-EOS:</a:t>
            </a:r>
          </a:p>
          <a:p>
            <a:pPr eaLnBrk="1" hangingPunct="1">
              <a:buFont typeface="Arial" charset="0"/>
              <a:buNone/>
              <a:defRPr/>
            </a:pPr>
            <a:endParaRPr lang="en-US" sz="280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smtClean="0">
                <a:solidFill>
                  <a:schemeClr val="bg1"/>
                </a:solidFill>
                <a:cs typeface="Times New Roman" pitchFamily="18" charset="0"/>
              </a:rPr>
              <a:t>XML Metadata reading in TOOLKIT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FFFF00"/>
                </a:solidFill>
                <a:cs typeface="Times New Roman" pitchFamily="18" charset="0"/>
              </a:rPr>
              <a:t>Support for new versions of HDF4 - HDF5</a:t>
            </a:r>
          </a:p>
          <a:p>
            <a:pPr eaLnBrk="1" hangingPunct="1">
              <a:defRPr/>
            </a:pPr>
            <a:r>
              <a:rPr lang="en-US" smtClean="0">
                <a:solidFill>
                  <a:schemeClr val="bg1"/>
                </a:solidFill>
                <a:cs typeface="Times New Roman" pitchFamily="18" charset="0"/>
              </a:rPr>
              <a:t>Update of DEM land-sea mask</a:t>
            </a:r>
          </a:p>
          <a:p>
            <a:pPr eaLnBrk="1" hangingPunct="1">
              <a:defRPr/>
            </a:pPr>
            <a:r>
              <a:rPr lang="en-US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mtClean="0">
                <a:solidFill>
                  <a:srgbClr val="FFFF00"/>
                </a:solidFill>
                <a:cs typeface="Times New Roman" pitchFamily="18" charset="0"/>
              </a:rPr>
              <a:t>Auto Configuration for TOOLKIT</a:t>
            </a:r>
          </a:p>
          <a:p>
            <a:pPr eaLnBrk="1" hangingPunct="1">
              <a:defRPr/>
            </a:pPr>
            <a:r>
              <a:rPr lang="en-US" smtClean="0">
                <a:solidFill>
                  <a:schemeClr val="bg1"/>
                </a:solidFill>
              </a:rPr>
              <a:t>Support (or improvements) for 64-bit platforms</a:t>
            </a:r>
            <a:endParaRPr lang="en-US" smtClean="0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en-US" smtClean="0">
                <a:solidFill>
                  <a:srgbClr val="FFFF00"/>
                </a:solidFill>
              </a:rPr>
              <a:t>Validation tool for HDF-EOS5 files</a:t>
            </a:r>
          </a:p>
          <a:p>
            <a:pPr eaLnBrk="1" hangingPunct="1">
              <a:defRPr/>
            </a:pPr>
            <a:r>
              <a:rPr lang="en-US" smtClean="0">
                <a:solidFill>
                  <a:schemeClr val="bg1"/>
                </a:solidFill>
              </a:rPr>
              <a:t>Fix for reported bugs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2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2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2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2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FC412-67C1-417D-AF1B-B6B7CE97D9F8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38338" y="328613"/>
            <a:ext cx="5370512" cy="409575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Future Plans </a:t>
            </a:r>
            <a:r>
              <a:rPr lang="en-US" smtClean="0"/>
              <a:t>(cont.)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990600"/>
            <a:ext cx="8382000" cy="5715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4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HDF-EOS Plug-in for </a:t>
            </a:r>
            <a:r>
              <a:rPr lang="en-US" sz="4000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HDFView</a:t>
            </a:r>
            <a:r>
              <a:rPr lang="en-US" sz="4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FFFF00"/>
                </a:solidFill>
                <a:cs typeface="Times New Roman" pitchFamily="18" charset="0"/>
              </a:rPr>
              <a:t>More functionalities : </a:t>
            </a:r>
            <a:endParaRPr lang="en-US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bg1"/>
                </a:solidFill>
                <a:cs typeface="Times New Roman" pitchFamily="18" charset="0"/>
              </a:rPr>
              <a:t>Cut/paste objects, modify/delete attributes.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bg1"/>
                </a:solidFill>
                <a:cs typeface="Times New Roman" pitchFamily="18" charset="0"/>
              </a:rPr>
              <a:t>Create new grid/swath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bg1"/>
                </a:solidFill>
              </a:rPr>
              <a:t>Support Zonal Average object for HDF-EOS5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20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HEG: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Performance improvement for Lambert </a:t>
            </a:r>
            <a:r>
              <a:rPr lang="en-US" dirty="0" err="1" smtClean="0"/>
              <a:t>Azimuthal</a:t>
            </a:r>
            <a:r>
              <a:rPr lang="en-US" dirty="0" smtClean="0"/>
              <a:t> Projection conversion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bg1"/>
                </a:solidFill>
              </a:rPr>
              <a:t>Support HEG in MAC Intel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bg1"/>
                </a:solidFill>
              </a:rPr>
              <a:t>Resolve reported bugs or requests from DAACs/Users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3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3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3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3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3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3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3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3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02F1ED-0427-4EAB-9B26-1B2179755205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269875"/>
            <a:ext cx="6553200" cy="465138"/>
          </a:xfrm>
        </p:spPr>
        <p:txBody>
          <a:bodyPr lIns="0" tIns="44450" rIns="90487" bIns="44450" anchor="b"/>
          <a:lstStyle/>
          <a:p>
            <a:pPr eaLnBrk="1" hangingPunct="1"/>
            <a:r>
              <a:rPr lang="en-US" smtClean="0"/>
              <a:t>Availability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990600"/>
            <a:ext cx="8229600" cy="5715000"/>
          </a:xfrm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Access to libraries, applications, Documentation</a:t>
            </a:r>
            <a:r>
              <a:rPr lang="en-US" smtClean="0"/>
              <a:t>: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TOOLKIT</a:t>
            </a:r>
            <a:r>
              <a:rPr lang="en-US" sz="28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en-US" sz="24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http://newsroom.gsfc.nasa.gov/sdptoolkit/toolkit.html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HDFView</a:t>
            </a:r>
            <a:r>
              <a:rPr lang="en-US" sz="28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http://newsroom.gsfc.nasa.gov/sdptoolkit/HDFView/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		HDFView_hdfeos_plugin.html</a:t>
            </a:r>
            <a:endParaRPr lang="en-US" sz="2000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HEG</a:t>
            </a:r>
            <a:r>
              <a:rPr lang="en-US" sz="28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http://newsroom.gsfc.nasa.gov/sdptoolkit/HEG/HEGHome.html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Email</a:t>
            </a:r>
            <a:endParaRPr lang="en-US" smtClean="0">
              <a:solidFill>
                <a:srgbClr val="0066FF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b="0" smtClean="0">
                <a:solidFill>
                  <a:srgbClr val="FFFF00"/>
                </a:solidFill>
              </a:rPr>
              <a:t>Abe_Taaheri@raytheon.com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b="0" smtClean="0">
                <a:solidFill>
                  <a:srgbClr val="FFFF00"/>
                </a:solidFill>
              </a:rPr>
              <a:t>Landover_PGSTLKIT@raytheon.com</a:t>
            </a:r>
            <a:endParaRPr lang="en-US" sz="24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22E83-0E0A-4B51-BEF0-E313EEE22458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324610" name="Rectangle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8768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buFont typeface="Arial" charset="0"/>
              <a:buNone/>
              <a:defRPr/>
            </a:pPr>
            <a:r>
              <a:rPr lang="en-US" smtClean="0"/>
              <a:t>			</a:t>
            </a:r>
            <a:r>
              <a:rPr lang="en-US" sz="7200" b="0" smtClean="0">
                <a:solidFill>
                  <a:srgbClr val="FFFF00"/>
                </a:solidFill>
              </a:rPr>
              <a:t>Thank You</a:t>
            </a:r>
            <a:r>
              <a:rPr lang="en-US" sz="7200" b="0" smtClean="0">
                <a:solidFill>
                  <a:srgbClr val="FFE249"/>
                </a:solidFill>
              </a:rPr>
              <a:t>!</a:t>
            </a:r>
          </a:p>
          <a:p>
            <a:pPr eaLnBrk="1" hangingPunct="1">
              <a:buFont typeface="Arial" charset="0"/>
              <a:buNone/>
              <a:defRPr/>
            </a:pPr>
            <a:endParaRPr lang="en-US" sz="72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4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4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4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0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ayppt03">
  <a:themeElements>
    <a:clrScheme name="">
      <a:dk1>
        <a:srgbClr val="000066"/>
      </a:dk1>
      <a:lt1>
        <a:srgbClr val="FFFFFF"/>
      </a:lt1>
      <a:dk2>
        <a:srgbClr val="0000FF"/>
      </a:dk2>
      <a:lt2>
        <a:srgbClr val="FFFFFF"/>
      </a:lt2>
      <a:accent1>
        <a:srgbClr val="008000"/>
      </a:accent1>
      <a:accent2>
        <a:srgbClr val="FFCC00"/>
      </a:accent2>
      <a:accent3>
        <a:srgbClr val="AAAAFF"/>
      </a:accent3>
      <a:accent4>
        <a:srgbClr val="DADADA"/>
      </a:accent4>
      <a:accent5>
        <a:srgbClr val="AAC0AA"/>
      </a:accent5>
      <a:accent6>
        <a:srgbClr val="E7B900"/>
      </a:accent6>
      <a:hlink>
        <a:srgbClr val="336699"/>
      </a:hlink>
      <a:folHlink>
        <a:srgbClr val="660033"/>
      </a:folHlink>
    </a:clrScheme>
    <a:fontScheme name="rayppt0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rayppt03 1">
        <a:dk1>
          <a:srgbClr val="000066"/>
        </a:dk1>
        <a:lt1>
          <a:srgbClr val="FFFFFF"/>
        </a:lt1>
        <a:dk2>
          <a:srgbClr val="0000FF"/>
        </a:dk2>
        <a:lt2>
          <a:srgbClr val="FFFFFF"/>
        </a:lt2>
        <a:accent1>
          <a:srgbClr val="008000"/>
        </a:accent1>
        <a:accent2>
          <a:srgbClr val="CC9900"/>
        </a:accent2>
        <a:accent3>
          <a:srgbClr val="AAAAFF"/>
        </a:accent3>
        <a:accent4>
          <a:srgbClr val="DADADA"/>
        </a:accent4>
        <a:accent5>
          <a:srgbClr val="AAC0AA"/>
        </a:accent5>
        <a:accent6>
          <a:srgbClr val="B98A00"/>
        </a:accent6>
        <a:hlink>
          <a:srgbClr val="336699"/>
        </a:hlink>
        <a:folHlink>
          <a:srgbClr val="6600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6076</TotalTime>
  <Words>804</Words>
  <Application>Microsoft Office PowerPoint</Application>
  <PresentationFormat>On-screen Show (4:3)</PresentationFormat>
  <Paragraphs>245</Paragraphs>
  <Slides>23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Office Theme</vt:lpstr>
      <vt:lpstr>rayppt03</vt:lpstr>
      <vt:lpstr>1_Office Theme</vt:lpstr>
      <vt:lpstr>HDF-EOS Status,  Related Tools and Issues </vt:lpstr>
      <vt:lpstr>TOOLKIT / HDF-EOS Support</vt:lpstr>
      <vt:lpstr>ECS Support of HDF-EOS</vt:lpstr>
      <vt:lpstr>Downloadable Software</vt:lpstr>
      <vt:lpstr>Downloadable Software</vt:lpstr>
      <vt:lpstr>Downloadable Applications</vt:lpstr>
      <vt:lpstr>Slide 7</vt:lpstr>
      <vt:lpstr>Software Releases</vt:lpstr>
      <vt:lpstr>Software Releases</vt:lpstr>
      <vt:lpstr>Slide 10</vt:lpstr>
      <vt:lpstr>Software Releases</vt:lpstr>
      <vt:lpstr>Software Releases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Future Plans</vt:lpstr>
      <vt:lpstr>Future Plans (cont.)</vt:lpstr>
      <vt:lpstr>Availability</vt:lpstr>
      <vt:lpstr>Slide 23</vt:lpstr>
    </vt:vector>
  </TitlesOfParts>
  <Company>Raytheon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RSC</dc:creator>
  <cp:lastModifiedBy>Abe Taaheri</cp:lastModifiedBy>
  <cp:revision>343</cp:revision>
  <cp:lastPrinted>2002-02-25T17:34:24Z</cp:lastPrinted>
  <dcterms:created xsi:type="dcterms:W3CDTF">2000-09-10T16:32:28Z</dcterms:created>
  <dcterms:modified xsi:type="dcterms:W3CDTF">2010-04-01T11:10:47Z</dcterms:modified>
</cp:coreProperties>
</file>